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2" r:id="rId2"/>
    <p:sldId id="275" r:id="rId3"/>
    <p:sldId id="274" r:id="rId4"/>
    <p:sldId id="273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36B6-9F16-4AD6-82F5-C5279292E46A}" type="datetimeFigureOut">
              <a:rPr lang="en-IN" smtClean="0"/>
              <a:t>18-06-2025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F2B38-62CC-4BB0-B0C2-E303B4CCAB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18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F2B38-62CC-4BB0-B0C2-E303B4CCABD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69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F2B38-62CC-4BB0-B0C2-E303B4CCABD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52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F2B38-62CC-4BB0-B0C2-E303B4CCABD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8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6697-9516-432E-8508-F9E512238595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F588-78B0-482D-A3C4-73174BE7E1F8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5C43-A94A-4836-9318-F397EE7C0D41}" type="datetime1">
              <a:rPr lang="en-US" smtClean="0"/>
              <a:t>6/18/2025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A0ED-CD13-4BB9-AF3F-14DBB12A1FCB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37D1-9BA2-4983-A22F-229AC6D356A2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517" y="-10922"/>
            <a:ext cx="11532082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417" y="1099804"/>
            <a:ext cx="11373485" cy="2384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 Navneet Kumar Singh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6304-96A2-4558-9DE1-6F832AEFE3AF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2444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8229600" cy="430887"/>
          </a:xfrm>
        </p:spPr>
        <p:txBody>
          <a:bodyPr/>
          <a:lstStyle/>
          <a:p>
            <a:pPr algn="ctr"/>
            <a:r>
              <a:rPr lang="en-GB" dirty="0" smtClean="0"/>
              <a:t>BIOLOGICAL BUFFER SYSTEM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4579" y="3783303"/>
            <a:ext cx="5531641" cy="2769989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002060"/>
                </a:solidFill>
              </a:rPr>
              <a:t>Dr</a:t>
            </a:r>
            <a:r>
              <a:rPr lang="en-IN" b="1" dirty="0">
                <a:solidFill>
                  <a:srgbClr val="002060"/>
                </a:solidFill>
              </a:rPr>
              <a:t>. Navneet Kumar Singh</a:t>
            </a:r>
            <a:endParaRPr lang="en-IN" dirty="0">
              <a:solidFill>
                <a:srgbClr val="002060"/>
              </a:solidFill>
            </a:endParaRPr>
          </a:p>
          <a:p>
            <a:pPr algn="ctr"/>
            <a:r>
              <a:rPr lang="en-IN" b="1" dirty="0">
                <a:solidFill>
                  <a:srgbClr val="002060"/>
                </a:solidFill>
              </a:rPr>
              <a:t>Associate Professor &amp; I/C Principal</a:t>
            </a:r>
            <a:endParaRPr lang="en-IN" dirty="0">
              <a:solidFill>
                <a:srgbClr val="002060"/>
              </a:solidFill>
            </a:endParaRPr>
          </a:p>
          <a:p>
            <a:pPr algn="ctr"/>
            <a:r>
              <a:rPr lang="en-IN" dirty="0"/>
              <a:t> </a:t>
            </a:r>
          </a:p>
          <a:p>
            <a:pPr algn="ctr"/>
            <a:r>
              <a:rPr lang="en-IN" dirty="0"/>
              <a:t>Dept. of Paramedical </a:t>
            </a:r>
            <a:r>
              <a:rPr lang="en-IN" dirty="0" smtClean="0"/>
              <a:t>Sciences</a:t>
            </a:r>
          </a:p>
          <a:p>
            <a:pPr algn="ctr"/>
            <a:r>
              <a:rPr lang="en-IN" dirty="0" smtClean="0"/>
              <a:t>Sumandeep </a:t>
            </a:r>
            <a:r>
              <a:rPr lang="en-IN" dirty="0"/>
              <a:t>Vidyapeeth Deemed to be University</a:t>
            </a:r>
          </a:p>
          <a:p>
            <a:pPr algn="ctr"/>
            <a:r>
              <a:rPr lang="en-IN" i="1" dirty="0"/>
              <a:t>(Accredited by NAAC with </a:t>
            </a:r>
            <a:r>
              <a:rPr lang="en-IN" b="1" i="1" dirty="0"/>
              <a:t>A++ Grade</a:t>
            </a:r>
            <a:r>
              <a:rPr lang="en-IN" i="1" dirty="0"/>
              <a:t> and </a:t>
            </a:r>
            <a:endParaRPr lang="en-IN" dirty="0"/>
          </a:p>
          <a:p>
            <a:pPr algn="ctr"/>
            <a:r>
              <a:rPr lang="en-IN" i="1" dirty="0"/>
              <a:t>Conferred with UGC </a:t>
            </a:r>
            <a:r>
              <a:rPr lang="en-IN" b="1" i="1" dirty="0"/>
              <a:t>Category I</a:t>
            </a:r>
            <a:r>
              <a:rPr lang="en-IN" i="1" dirty="0"/>
              <a:t> Status)</a:t>
            </a:r>
            <a:endParaRPr lang="en-IN" dirty="0"/>
          </a:p>
          <a:p>
            <a:pPr algn="ctr"/>
            <a:r>
              <a:rPr lang="en-IN" dirty="0"/>
              <a:t>Vadodara, Gujarat, INDIA.</a:t>
            </a:r>
          </a:p>
          <a:p>
            <a:pPr algn="ctr"/>
            <a:endParaRPr lang="en-GB" b="1" dirty="0">
              <a:cs typeface="Calibri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3B16F06-4B28-960A-CD67-6FC12878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906660" cy="1910897"/>
          </a:xfrm>
          <a:prstGeom prst="rect">
            <a:avLst/>
          </a:prstGeom>
        </p:spPr>
      </p:pic>
      <p:pic>
        <p:nvPicPr>
          <p:cNvPr id="1026" name="Picture 2" descr="What Is a Buffer? - Lab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11887"/>
            <a:ext cx="4267200" cy="23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1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291464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67605">
              <a:lnSpc>
                <a:spcPct val="100000"/>
              </a:lnSpc>
              <a:spcBef>
                <a:spcPts val="95"/>
              </a:spcBef>
            </a:pPr>
            <a:r>
              <a:rPr sz="4000" b="0" u="none" spc="-10" dirty="0">
                <a:solidFill>
                  <a:srgbClr val="000000"/>
                </a:solidFill>
                <a:latin typeface="Arial Black"/>
                <a:cs typeface="Arial Black"/>
              </a:rPr>
              <a:t>Buffer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200" y="1055623"/>
            <a:ext cx="11673840" cy="54508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4165" marR="56388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304165" algn="l"/>
                <a:tab pos="1771650" algn="l"/>
                <a:tab pos="8604885" algn="l"/>
              </a:tabLst>
            </a:pPr>
            <a:r>
              <a:rPr sz="2200" b="1" dirty="0">
                <a:latin typeface="Calibri"/>
                <a:cs typeface="Calibri"/>
              </a:rPr>
              <a:t>Mixtures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of</a:t>
            </a:r>
            <a:r>
              <a:rPr sz="2200" b="1" dirty="0">
                <a:latin typeface="Calibri"/>
                <a:cs typeface="Calibri"/>
              </a:rPr>
              <a:t>	weak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acids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their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salts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strong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bases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C00000"/>
                </a:solidFill>
                <a:latin typeface="Arial Black"/>
                <a:cs typeface="Arial Black"/>
              </a:rPr>
              <a:t>OR</a:t>
            </a:r>
            <a:r>
              <a:rPr sz="2200" spc="-2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b="1" dirty="0">
                <a:latin typeface="Calibri"/>
                <a:cs typeface="Calibri"/>
              </a:rPr>
              <a:t>Mixtures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of</a:t>
            </a:r>
            <a:r>
              <a:rPr sz="2200" b="1" dirty="0">
                <a:latin typeface="Calibri"/>
                <a:cs typeface="Calibri"/>
              </a:rPr>
              <a:t>	strong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acids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their </a:t>
            </a:r>
            <a:r>
              <a:rPr sz="2200" b="1" dirty="0">
                <a:latin typeface="Calibri"/>
                <a:cs typeface="Calibri"/>
              </a:rPr>
              <a:t>salts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weak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bases.</a:t>
            </a:r>
            <a:endParaRPr sz="2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695"/>
              </a:spcBef>
              <a:tabLst>
                <a:tab pos="7330440" algn="l"/>
                <a:tab pos="9227820" algn="l"/>
              </a:tabLst>
            </a:pPr>
            <a:r>
              <a:rPr sz="2200" dirty="0">
                <a:latin typeface="Calibri"/>
                <a:cs typeface="Calibri"/>
              </a:rPr>
              <a:t>Example: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mixture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acetic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acid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sodium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acetate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</a:t>
            </a:r>
            <a:r>
              <a:rPr sz="2175" spc="-15" baseline="-21072" dirty="0">
                <a:latin typeface="Calibri"/>
                <a:cs typeface="Calibri"/>
              </a:rPr>
              <a:t>3</a:t>
            </a:r>
            <a:r>
              <a:rPr sz="2200" spc="-10" dirty="0">
                <a:latin typeface="Calibri"/>
                <a:cs typeface="Calibri"/>
              </a:rPr>
              <a:t>COOH</a:t>
            </a:r>
            <a:r>
              <a:rPr sz="2200" dirty="0">
                <a:latin typeface="Calibri"/>
                <a:cs typeface="Calibri"/>
              </a:rPr>
              <a:t>	+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</a:t>
            </a:r>
            <a:r>
              <a:rPr sz="2175" spc="-15" baseline="-21072" dirty="0">
                <a:latin typeface="Calibri"/>
                <a:cs typeface="Calibri"/>
              </a:rPr>
              <a:t>3</a:t>
            </a:r>
            <a:r>
              <a:rPr sz="2200" spc="-10" dirty="0">
                <a:latin typeface="Calibri"/>
                <a:cs typeface="Calibri"/>
              </a:rPr>
              <a:t>COONa</a:t>
            </a:r>
            <a:r>
              <a:rPr sz="2200" dirty="0">
                <a:latin typeface="Calibri"/>
                <a:cs typeface="Calibri"/>
              </a:rPr>
              <a:t>	Na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175" spc="712" baseline="2490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175" spc="247" baseline="2490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+</a:t>
            </a:r>
            <a:r>
              <a:rPr sz="2200" spc="-10" dirty="0">
                <a:latin typeface="Calibri"/>
                <a:cs typeface="Calibri"/>
              </a:rPr>
              <a:t> 2CH</a:t>
            </a:r>
            <a:r>
              <a:rPr sz="2175" spc="-15" baseline="-21072" dirty="0">
                <a:latin typeface="Calibri"/>
                <a:cs typeface="Calibri"/>
              </a:rPr>
              <a:t>3</a:t>
            </a:r>
            <a:r>
              <a:rPr sz="2200" spc="-10" dirty="0">
                <a:latin typeface="Calibri"/>
                <a:cs typeface="Calibri"/>
              </a:rPr>
              <a:t>COO</a:t>
            </a:r>
            <a:r>
              <a:rPr sz="2175" spc="-15" baseline="24904" dirty="0">
                <a:latin typeface="Calibri"/>
                <a:cs typeface="Calibri"/>
              </a:rPr>
              <a:t>-</a:t>
            </a:r>
            <a:endParaRPr sz="2175" baseline="24904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730"/>
              </a:spcBef>
            </a:pPr>
            <a:r>
              <a:rPr sz="2200" spc="-10" dirty="0">
                <a:latin typeface="Calibri"/>
                <a:cs typeface="Calibri"/>
              </a:rPr>
              <a:t>Resists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addition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acid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(OH</a:t>
            </a:r>
            <a:r>
              <a:rPr sz="2175" spc="-30" baseline="24904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).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acid: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baseline="25462" dirty="0">
                <a:latin typeface="Calibri"/>
                <a:cs typeface="Calibri"/>
              </a:rPr>
              <a:t>+</a:t>
            </a:r>
            <a:r>
              <a:rPr sz="1800" b="1" spc="-30" baseline="25462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donor,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Weak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baseline="25462" dirty="0">
                <a:latin typeface="Calibri"/>
                <a:cs typeface="Calibri"/>
              </a:rPr>
              <a:t>+</a:t>
            </a:r>
            <a:r>
              <a:rPr sz="1800" b="1" spc="-15" baseline="25462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acceptor.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22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Addition</a:t>
            </a:r>
            <a:r>
              <a:rPr sz="21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1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alkali</a:t>
            </a:r>
            <a:r>
              <a:rPr sz="21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(NaOH)</a:t>
            </a:r>
            <a:r>
              <a:rPr sz="21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1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acid</a:t>
            </a:r>
            <a:r>
              <a:rPr sz="21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(HCl):</a:t>
            </a:r>
            <a:r>
              <a:rPr sz="21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Salt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is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formed,</a:t>
            </a:r>
            <a:r>
              <a:rPr sz="2100" b="1" spc="6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but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no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free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H+</a:t>
            </a:r>
            <a:r>
              <a:rPr sz="2100" b="1" spc="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or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OH-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will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be</a:t>
            </a:r>
            <a:r>
              <a:rPr sz="2100" b="1" spc="5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available.</a:t>
            </a:r>
            <a:endParaRPr sz="2100">
              <a:latin typeface="Calibri"/>
              <a:cs typeface="Calibri"/>
            </a:endParaRPr>
          </a:p>
          <a:p>
            <a:pPr marL="2887980">
              <a:lnSpc>
                <a:spcPct val="100000"/>
              </a:lnSpc>
              <a:spcBef>
                <a:spcPts val="1670"/>
              </a:spcBef>
              <a:tabLst>
                <a:tab pos="4232275" algn="l"/>
                <a:tab pos="7604125" algn="l"/>
              </a:tabLst>
            </a:pPr>
            <a:r>
              <a:rPr sz="2400" spc="-10" dirty="0">
                <a:latin typeface="Calibri"/>
                <a:cs typeface="Calibri"/>
              </a:rPr>
              <a:t>CH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COOH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COONa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NaOH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2CH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COONa+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37" baseline="-20833" dirty="0">
                <a:latin typeface="Calibri"/>
                <a:cs typeface="Calibri"/>
              </a:rPr>
              <a:t>2</a:t>
            </a:r>
            <a:r>
              <a:rPr sz="2400" spc="-25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endParaRPr sz="2400">
              <a:latin typeface="Calibri"/>
              <a:cs typeface="Calibri"/>
            </a:endParaRPr>
          </a:p>
          <a:p>
            <a:pPr marL="2887980">
              <a:lnSpc>
                <a:spcPct val="100000"/>
              </a:lnSpc>
              <a:tabLst>
                <a:tab pos="4232275" algn="l"/>
                <a:tab pos="7829550" algn="l"/>
              </a:tabLst>
            </a:pPr>
            <a:r>
              <a:rPr sz="2400" spc="-10" dirty="0">
                <a:latin typeface="Calibri"/>
                <a:cs typeface="Calibri"/>
              </a:rPr>
              <a:t>CH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COOH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COONa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HCl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NaCl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0" dirty="0">
                <a:latin typeface="Calibri"/>
                <a:cs typeface="Calibri"/>
              </a:rPr>
              <a:t> 2CH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COOH</a:t>
            </a:r>
            <a:endParaRPr sz="2400">
              <a:latin typeface="Calibri"/>
              <a:cs typeface="Calibri"/>
            </a:endParaRPr>
          </a:p>
          <a:p>
            <a:pPr marL="761365" indent="-685165">
              <a:lnSpc>
                <a:spcPct val="100000"/>
              </a:lnSpc>
              <a:spcBef>
                <a:spcPts val="710"/>
              </a:spcBef>
              <a:buFont typeface="Wingdings"/>
              <a:buChar char=""/>
              <a:tabLst>
                <a:tab pos="761365" algn="l"/>
              </a:tabLst>
            </a:pPr>
            <a:r>
              <a:rPr sz="2400" b="1" dirty="0">
                <a:latin typeface="Calibri"/>
                <a:cs typeface="Calibri"/>
              </a:rPr>
              <a:t>Two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factors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determine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effectiveness/capacity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buffers:</a:t>
            </a:r>
            <a:endParaRPr sz="2400">
              <a:latin typeface="Calibri"/>
              <a:cs typeface="Calibri"/>
            </a:endParaRPr>
          </a:p>
          <a:p>
            <a:pPr marL="1286510" lvl="1" indent="-29654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1286510" algn="l"/>
              </a:tabLst>
            </a:pPr>
            <a:r>
              <a:rPr sz="2400" dirty="0">
                <a:latin typeface="Calibri"/>
                <a:cs typeface="Calibri"/>
              </a:rPr>
              <a:t>Molar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conc.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buffer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components: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Directly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proportional.</a:t>
            </a:r>
            <a:endParaRPr sz="2400">
              <a:latin typeface="Calibri"/>
              <a:cs typeface="Calibri"/>
            </a:endParaRPr>
          </a:p>
          <a:p>
            <a:pPr marL="1286510" lvl="1" indent="-29654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286510" algn="l"/>
              </a:tabLst>
            </a:pPr>
            <a:r>
              <a:rPr sz="2400" spc="-10" dirty="0">
                <a:latin typeface="Calibri"/>
                <a:cs typeface="Calibri"/>
              </a:rPr>
              <a:t>Relative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conc.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conjugate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weak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acid.</a:t>
            </a:r>
            <a:endParaRPr sz="240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  <a:spcBef>
                <a:spcPts val="71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Ideal</a:t>
            </a:r>
            <a:r>
              <a:rPr sz="2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buffer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Equal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concentrations</a:t>
            </a:r>
            <a:r>
              <a:rPr sz="2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acidic</a:t>
            </a:r>
            <a:r>
              <a:rPr sz="24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basic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components.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24188" y="1850135"/>
            <a:ext cx="375285" cy="265430"/>
            <a:chOff x="9124188" y="1850135"/>
            <a:chExt cx="375285" cy="265430"/>
          </a:xfrm>
        </p:grpSpPr>
        <p:sp>
          <p:nvSpPr>
            <p:cNvPr id="5" name="object 5"/>
            <p:cNvSpPr/>
            <p:nvPr/>
          </p:nvSpPr>
          <p:spPr>
            <a:xfrm>
              <a:off x="9130284" y="1856231"/>
              <a:ext cx="363220" cy="253365"/>
            </a:xfrm>
            <a:custGeom>
              <a:avLst/>
              <a:gdLst/>
              <a:ahLst/>
              <a:cxnLst/>
              <a:rect l="l" t="t" r="r" b="b"/>
              <a:pathLst>
                <a:path w="363220" h="253364">
                  <a:moveTo>
                    <a:pt x="236220" y="0"/>
                  </a:moveTo>
                  <a:lnTo>
                    <a:pt x="236220" y="63245"/>
                  </a:lnTo>
                  <a:lnTo>
                    <a:pt x="0" y="63245"/>
                  </a:lnTo>
                  <a:lnTo>
                    <a:pt x="0" y="189737"/>
                  </a:lnTo>
                  <a:lnTo>
                    <a:pt x="236220" y="189737"/>
                  </a:lnTo>
                  <a:lnTo>
                    <a:pt x="236220" y="252983"/>
                  </a:lnTo>
                  <a:lnTo>
                    <a:pt x="362712" y="126491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30284" y="1856231"/>
              <a:ext cx="363220" cy="253365"/>
            </a:xfrm>
            <a:custGeom>
              <a:avLst/>
              <a:gdLst/>
              <a:ahLst/>
              <a:cxnLst/>
              <a:rect l="l" t="t" r="r" b="b"/>
              <a:pathLst>
                <a:path w="363220" h="253364">
                  <a:moveTo>
                    <a:pt x="0" y="189737"/>
                  </a:moveTo>
                  <a:lnTo>
                    <a:pt x="236220" y="189737"/>
                  </a:lnTo>
                  <a:lnTo>
                    <a:pt x="236220" y="252983"/>
                  </a:lnTo>
                  <a:lnTo>
                    <a:pt x="362712" y="126491"/>
                  </a:lnTo>
                  <a:lnTo>
                    <a:pt x="236220" y="0"/>
                  </a:lnTo>
                  <a:lnTo>
                    <a:pt x="236220" y="63245"/>
                  </a:lnTo>
                  <a:lnTo>
                    <a:pt x="0" y="63245"/>
                  </a:lnTo>
                  <a:lnTo>
                    <a:pt x="0" y="18973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275576" y="3557015"/>
            <a:ext cx="375285" cy="266700"/>
            <a:chOff x="7275576" y="3557015"/>
            <a:chExt cx="375285" cy="266700"/>
          </a:xfrm>
        </p:grpSpPr>
        <p:sp>
          <p:nvSpPr>
            <p:cNvPr id="8" name="object 8"/>
            <p:cNvSpPr/>
            <p:nvPr/>
          </p:nvSpPr>
          <p:spPr>
            <a:xfrm>
              <a:off x="7281672" y="3563111"/>
              <a:ext cx="363220" cy="254635"/>
            </a:xfrm>
            <a:custGeom>
              <a:avLst/>
              <a:gdLst/>
              <a:ahLst/>
              <a:cxnLst/>
              <a:rect l="l" t="t" r="r" b="b"/>
              <a:pathLst>
                <a:path w="363220" h="254635">
                  <a:moveTo>
                    <a:pt x="235457" y="0"/>
                  </a:moveTo>
                  <a:lnTo>
                    <a:pt x="235457" y="63626"/>
                  </a:lnTo>
                  <a:lnTo>
                    <a:pt x="0" y="63626"/>
                  </a:lnTo>
                  <a:lnTo>
                    <a:pt x="0" y="190881"/>
                  </a:lnTo>
                  <a:lnTo>
                    <a:pt x="235457" y="190881"/>
                  </a:lnTo>
                  <a:lnTo>
                    <a:pt x="235457" y="254507"/>
                  </a:lnTo>
                  <a:lnTo>
                    <a:pt x="362711" y="127254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1672" y="3563111"/>
              <a:ext cx="363220" cy="254635"/>
            </a:xfrm>
            <a:custGeom>
              <a:avLst/>
              <a:gdLst/>
              <a:ahLst/>
              <a:cxnLst/>
              <a:rect l="l" t="t" r="r" b="b"/>
              <a:pathLst>
                <a:path w="363220" h="254635">
                  <a:moveTo>
                    <a:pt x="0" y="190881"/>
                  </a:moveTo>
                  <a:lnTo>
                    <a:pt x="235457" y="190881"/>
                  </a:lnTo>
                  <a:lnTo>
                    <a:pt x="235457" y="254507"/>
                  </a:lnTo>
                  <a:lnTo>
                    <a:pt x="362711" y="127254"/>
                  </a:lnTo>
                  <a:lnTo>
                    <a:pt x="235457" y="0"/>
                  </a:lnTo>
                  <a:lnTo>
                    <a:pt x="235457" y="63626"/>
                  </a:lnTo>
                  <a:lnTo>
                    <a:pt x="0" y="63626"/>
                  </a:lnTo>
                  <a:lnTo>
                    <a:pt x="0" y="19088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054595" y="4390644"/>
            <a:ext cx="817244" cy="200025"/>
            <a:chOff x="7054595" y="4390644"/>
            <a:chExt cx="817244" cy="200025"/>
          </a:xfrm>
        </p:grpSpPr>
        <p:sp>
          <p:nvSpPr>
            <p:cNvPr id="11" name="object 11"/>
            <p:cNvSpPr/>
            <p:nvPr/>
          </p:nvSpPr>
          <p:spPr>
            <a:xfrm>
              <a:off x="7060691" y="4396740"/>
              <a:ext cx="805180" cy="187960"/>
            </a:xfrm>
            <a:custGeom>
              <a:avLst/>
              <a:gdLst/>
              <a:ahLst/>
              <a:cxnLst/>
              <a:rect l="l" t="t" r="r" b="b"/>
              <a:pathLst>
                <a:path w="805179" h="187960">
                  <a:moveTo>
                    <a:pt x="710946" y="0"/>
                  </a:moveTo>
                  <a:lnTo>
                    <a:pt x="710946" y="46862"/>
                  </a:lnTo>
                  <a:lnTo>
                    <a:pt x="0" y="46862"/>
                  </a:lnTo>
                  <a:lnTo>
                    <a:pt x="0" y="140589"/>
                  </a:lnTo>
                  <a:lnTo>
                    <a:pt x="710946" y="140589"/>
                  </a:lnTo>
                  <a:lnTo>
                    <a:pt x="710946" y="187452"/>
                  </a:lnTo>
                  <a:lnTo>
                    <a:pt x="804672" y="93726"/>
                  </a:lnTo>
                  <a:lnTo>
                    <a:pt x="71094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60691" y="4396740"/>
              <a:ext cx="805180" cy="187960"/>
            </a:xfrm>
            <a:custGeom>
              <a:avLst/>
              <a:gdLst/>
              <a:ahLst/>
              <a:cxnLst/>
              <a:rect l="l" t="t" r="r" b="b"/>
              <a:pathLst>
                <a:path w="805179" h="187960">
                  <a:moveTo>
                    <a:pt x="0" y="140589"/>
                  </a:moveTo>
                  <a:lnTo>
                    <a:pt x="710946" y="140589"/>
                  </a:lnTo>
                  <a:lnTo>
                    <a:pt x="710946" y="187452"/>
                  </a:lnTo>
                  <a:lnTo>
                    <a:pt x="804672" y="93726"/>
                  </a:lnTo>
                  <a:lnTo>
                    <a:pt x="710946" y="0"/>
                  </a:lnTo>
                  <a:lnTo>
                    <a:pt x="710946" y="46862"/>
                  </a:lnTo>
                  <a:lnTo>
                    <a:pt x="0" y="46862"/>
                  </a:lnTo>
                  <a:lnTo>
                    <a:pt x="0" y="14058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280153" y="6464680"/>
            <a:ext cx="36296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Gunanidhi</a:t>
            </a:r>
            <a:r>
              <a:rPr sz="12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Sahoo,</a:t>
            </a:r>
            <a:r>
              <a:rPr sz="12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Department</a:t>
            </a:r>
            <a:r>
              <a:rPr sz="120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Zoology,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Utkal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6720">
              <a:lnSpc>
                <a:spcPct val="100000"/>
              </a:lnSpc>
              <a:spcBef>
                <a:spcPts val="100"/>
              </a:spcBef>
            </a:pPr>
            <a:r>
              <a:rPr sz="3200" b="0" u="none" dirty="0">
                <a:solidFill>
                  <a:srgbClr val="006FC0"/>
                </a:solidFill>
                <a:latin typeface="Arial Black"/>
                <a:cs typeface="Arial Black"/>
              </a:rPr>
              <a:t>Biological</a:t>
            </a:r>
            <a:r>
              <a:rPr sz="3200" b="0" u="none" spc="-4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200" b="0" u="none" dirty="0">
                <a:solidFill>
                  <a:srgbClr val="006FC0"/>
                </a:solidFill>
                <a:latin typeface="Arial Black"/>
                <a:cs typeface="Arial Black"/>
              </a:rPr>
              <a:t>Buffer</a:t>
            </a:r>
            <a:r>
              <a:rPr sz="3200" b="0" u="none" spc="-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200" b="0" u="none" spc="-10" dirty="0">
                <a:solidFill>
                  <a:srgbClr val="006FC0"/>
                </a:solidFill>
                <a:latin typeface="Arial Black"/>
                <a:cs typeface="Arial Black"/>
              </a:rPr>
              <a:t>systems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02" y="922401"/>
            <a:ext cx="11374755" cy="346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7365" indent="-4565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07365" algn="l"/>
              </a:tabLst>
            </a:pPr>
            <a:r>
              <a:rPr sz="2600" dirty="0">
                <a:latin typeface="Calibri"/>
                <a:cs typeface="Calibri"/>
              </a:rPr>
              <a:t>Buffer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body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extremely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efficient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5073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507365" algn="l"/>
              </a:tabLst>
            </a:pPr>
            <a:r>
              <a:rPr sz="2600" b="1" spc="-10" dirty="0">
                <a:latin typeface="Calibri"/>
                <a:cs typeface="Calibri"/>
              </a:rPr>
              <a:t>Different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systems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work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at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different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rates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508000" marR="55880" indent="-457200">
              <a:lnSpc>
                <a:spcPct val="80000"/>
              </a:lnSpc>
              <a:buFont typeface="Arial MT"/>
              <a:buChar char="•"/>
              <a:tabLst>
                <a:tab pos="508000" algn="l"/>
              </a:tabLst>
            </a:pPr>
            <a:r>
              <a:rPr sz="2600" spc="-55" dirty="0">
                <a:latin typeface="Calibri"/>
                <a:cs typeface="Calibri"/>
              </a:rPr>
              <a:t>Takes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seconds</a:t>
            </a:r>
            <a:r>
              <a:rPr sz="2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chemical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blood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make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adjustments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pH.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respiratory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tract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adjust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blood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upward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minutes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exhaling </a:t>
            </a:r>
            <a:r>
              <a:rPr sz="2600" dirty="0">
                <a:latin typeface="Calibri"/>
                <a:cs typeface="Calibri"/>
              </a:rPr>
              <a:t>CO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225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body.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renal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adjust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blood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spc="-20" dirty="0">
                <a:latin typeface="Calibri"/>
                <a:cs typeface="Calibri"/>
              </a:rPr>
              <a:t>excretion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550" baseline="26143" dirty="0">
                <a:latin typeface="Calibri"/>
                <a:cs typeface="Calibri"/>
              </a:rPr>
              <a:t>+</a:t>
            </a:r>
            <a:r>
              <a:rPr sz="2550" spc="262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conservation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bicarbonate,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takes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hours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days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402" y="4808524"/>
            <a:ext cx="3720465" cy="1357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Principal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AF50"/>
                </a:solidFill>
                <a:latin typeface="Calibri"/>
                <a:cs typeface="Calibri"/>
              </a:rPr>
              <a:t>ECF</a:t>
            </a:r>
            <a:r>
              <a:rPr sz="2600" spc="-2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071495" marR="5080">
              <a:lnSpc>
                <a:spcPts val="3500"/>
              </a:lnSpc>
              <a:spcBef>
                <a:spcPts val="95"/>
              </a:spcBef>
            </a:pPr>
            <a:r>
              <a:rPr sz="2600" b="1" spc="-20" dirty="0">
                <a:solidFill>
                  <a:srgbClr val="00AF50"/>
                </a:solidFill>
                <a:latin typeface="Calibri"/>
                <a:cs typeface="Calibri"/>
              </a:rPr>
              <a:t>ICF: RBC</a:t>
            </a:r>
            <a:r>
              <a:rPr sz="2600" spc="-20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2011" y="4808524"/>
            <a:ext cx="4525645" cy="135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600" spc="-10" dirty="0">
                <a:latin typeface="Calibri"/>
                <a:cs typeface="Calibri"/>
              </a:rPr>
              <a:t>Bicarbonate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buffer,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Protein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 </a:t>
            </a:r>
            <a:r>
              <a:rPr sz="2600" dirty="0">
                <a:latin typeface="Calibri"/>
                <a:cs typeface="Calibri"/>
              </a:rPr>
              <a:t>Phosphate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buffer,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Protein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 </a:t>
            </a:r>
            <a:r>
              <a:rPr sz="2600" dirty="0">
                <a:latin typeface="Calibri"/>
                <a:cs typeface="Calibri"/>
              </a:rPr>
              <a:t>Hemoglobin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17" y="123825"/>
            <a:ext cx="5683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</a:tabLst>
            </a:pP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1.</a:t>
            </a:r>
            <a:r>
              <a:rPr sz="2400" b="0" u="none" spc="-5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25" dirty="0">
                <a:solidFill>
                  <a:srgbClr val="EC7C30"/>
                </a:solidFill>
                <a:latin typeface="Arial Black"/>
                <a:cs typeface="Arial Black"/>
              </a:rPr>
              <a:t>The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	Bicarbonate</a:t>
            </a:r>
            <a:r>
              <a:rPr sz="2400" b="0" u="none" spc="-5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buffer</a:t>
            </a:r>
            <a:r>
              <a:rPr sz="2400" b="0" u="none" spc="-4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10" dirty="0">
                <a:solidFill>
                  <a:srgbClr val="EC7C30"/>
                </a:solidFill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8670" y="1436319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817" y="877711"/>
            <a:ext cx="8012430" cy="939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52729" indent="-227329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252729" algn="l"/>
              </a:tabLst>
            </a:pPr>
            <a:r>
              <a:rPr sz="2400" dirty="0">
                <a:latin typeface="Calibri"/>
                <a:cs typeface="Calibri"/>
              </a:rPr>
              <a:t>Principal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buffer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plasma.</a:t>
            </a:r>
            <a:endParaRPr sz="2400">
              <a:latin typeface="Calibri"/>
              <a:cs typeface="Calibri"/>
            </a:endParaRPr>
          </a:p>
          <a:p>
            <a:pPr marL="2527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52729" algn="l"/>
                <a:tab pos="5731510" algn="l"/>
              </a:tabLst>
            </a:pPr>
            <a:r>
              <a:rPr sz="2400" dirty="0">
                <a:latin typeface="Calibri"/>
                <a:cs typeface="Calibri"/>
              </a:rPr>
              <a:t>Consists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CO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spc="457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(proton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donor)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HCO</a:t>
            </a:r>
            <a:r>
              <a:rPr sz="2400" spc="-30" baseline="-20833" dirty="0">
                <a:latin typeface="Calibri"/>
                <a:cs typeface="Calibri"/>
              </a:rPr>
              <a:t>3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(proton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acceptor).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17" y="1881885"/>
            <a:ext cx="110559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2729" marR="177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54000" algn="l"/>
              </a:tabLst>
            </a:pPr>
            <a:r>
              <a:rPr sz="2400" spc="-10" dirty="0">
                <a:latin typeface="Calibri"/>
                <a:cs typeface="Calibri"/>
              </a:rPr>
              <a:t>Neutralizes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stronger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dietary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metabolic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(HA)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converting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weak 	</a:t>
            </a:r>
            <a:r>
              <a:rPr sz="2400" dirty="0">
                <a:latin typeface="Calibri"/>
                <a:cs typeface="Calibri"/>
              </a:rPr>
              <a:t>bases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</a:t>
            </a:r>
            <a:r>
              <a:rPr sz="2400" baseline="2430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1997" y="2718561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425" y="2707894"/>
            <a:ext cx="7810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93415" algn="l"/>
                <a:tab pos="5546725" algn="l"/>
              </a:tabLst>
            </a:pPr>
            <a:r>
              <a:rPr sz="2400" dirty="0">
                <a:latin typeface="Calibri"/>
                <a:cs typeface="Calibri"/>
              </a:rPr>
              <a:t>Strong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(B)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Weak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(BH+)</a:t>
            </a:r>
            <a:r>
              <a:rPr sz="2400" dirty="0">
                <a:latin typeface="Calibri"/>
                <a:cs typeface="Calibri"/>
              </a:rPr>
              <a:t>	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spc="150" baseline="-20833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8072" y="3189858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2155" y="3087751"/>
            <a:ext cx="314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-16203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9576" y="3179190"/>
            <a:ext cx="3900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1763395" algn="l"/>
                <a:tab pos="2804795" algn="l"/>
                <a:tab pos="3093085" algn="l"/>
              </a:tabLst>
            </a:pPr>
            <a:r>
              <a:rPr sz="2400" spc="-2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20" dirty="0">
                <a:latin typeface="Calibri"/>
                <a:cs typeface="Calibri"/>
              </a:rPr>
              <a:t> HCO</a:t>
            </a:r>
            <a:r>
              <a:rPr sz="2400" spc="-30" baseline="-20833" dirty="0">
                <a:latin typeface="Calibri"/>
                <a:cs typeface="Calibri"/>
              </a:rPr>
              <a:t>3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↔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+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15" baseline="-20833" dirty="0">
                <a:latin typeface="Calibri"/>
                <a:cs typeface="Calibri"/>
              </a:rPr>
              <a:t>3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5078" y="3146003"/>
            <a:ext cx="5434330" cy="8801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Formation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1950" baseline="-21367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CO</a:t>
            </a:r>
            <a:r>
              <a:rPr sz="1950" baseline="-21367" dirty="0">
                <a:solidFill>
                  <a:srgbClr val="6F2F9F"/>
                </a:solidFill>
                <a:latin typeface="Calibri"/>
                <a:cs typeface="Calibri"/>
              </a:rPr>
              <a:t>3</a:t>
            </a:r>
            <a:r>
              <a:rPr sz="1950" spc="-52" baseline="-2136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depends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sz="2000" spc="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dissolved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CO</a:t>
            </a:r>
            <a:r>
              <a:rPr sz="1950" baseline="-21367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sz="1950" spc="150" baseline="-2136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conc.</a:t>
            </a:r>
            <a:endParaRPr sz="200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  <a:spcBef>
                <a:spcPts val="790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hich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turn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depends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gaseous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CO</a:t>
            </a:r>
            <a:r>
              <a:rPr sz="1950" spc="-30" baseline="-21367" dirty="0">
                <a:solidFill>
                  <a:srgbClr val="6F2F9F"/>
                </a:solidFill>
                <a:latin typeface="Calibri"/>
                <a:cs typeface="Calibri"/>
              </a:rPr>
              <a:t>2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2385" y="3645534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7197" y="3634867"/>
            <a:ext cx="4102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21640" algn="l"/>
                <a:tab pos="777875" algn="l"/>
                <a:tab pos="1740535" algn="l"/>
                <a:tab pos="2405380" algn="l"/>
                <a:tab pos="3049905" algn="l"/>
              </a:tabLst>
            </a:pPr>
            <a:r>
              <a:rPr sz="2400" spc="-5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+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30" baseline="-20833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CO</a:t>
            </a:r>
            <a:r>
              <a:rPr sz="2400" spc="-30" baseline="-20833" dirty="0">
                <a:latin typeface="Calibri"/>
                <a:cs typeface="Calibri"/>
              </a:rPr>
              <a:t>3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↔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BH+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spc="157" baseline="-20833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0357" y="4509642"/>
            <a:ext cx="5206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300" b="1" spc="-5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2217" y="4500194"/>
            <a:ext cx="71894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[HCO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950" b="1" spc="127" baseline="-2136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]/[H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20:1</a:t>
            </a:r>
            <a:r>
              <a:rPr sz="2000" b="1" spc="3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required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maintain</a:t>
            </a: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pH</a:t>
            </a: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plasma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7.4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517" y="5294782"/>
            <a:ext cx="1110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15925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Neutralization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any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acid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base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subsequent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change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buffer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ratio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blood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pH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15167" y="5634634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117" y="5519482"/>
            <a:ext cx="11038205" cy="92646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919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neutralized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respiratory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elimination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400" baseline="-20833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CO</a:t>
            </a:r>
            <a:r>
              <a:rPr sz="2400" baseline="-20833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spc="-37" baseline="-2083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CO</a:t>
            </a:r>
            <a:r>
              <a:rPr sz="2400" baseline="-20833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400" spc="-44" baseline="-2083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urinary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elimination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HCO</a:t>
            </a:r>
            <a:r>
              <a:rPr sz="2400" baseline="-20833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spc="120" baseline="-2083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41325" indent="-403225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441325" algn="l"/>
              </a:tabLst>
            </a:pPr>
            <a:r>
              <a:rPr sz="2200" b="1" dirty="0">
                <a:latin typeface="Calibri"/>
                <a:cs typeface="Calibri"/>
              </a:rPr>
              <a:t>As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cells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contain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much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lower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amounts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20" dirty="0">
                <a:latin typeface="Calibri"/>
                <a:cs typeface="Calibri"/>
              </a:rPr>
              <a:t> HCO</a:t>
            </a:r>
            <a:r>
              <a:rPr sz="2175" b="1" spc="-30" baseline="-21072" dirty="0">
                <a:latin typeface="Calibri"/>
                <a:cs typeface="Calibri"/>
              </a:rPr>
              <a:t>3</a:t>
            </a:r>
            <a:r>
              <a:rPr sz="2175" b="1" spc="-30" baseline="24904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,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imp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this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buffer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cells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is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negligible.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81628" y="2831592"/>
            <a:ext cx="817244" cy="198120"/>
            <a:chOff x="3881628" y="2831592"/>
            <a:chExt cx="817244" cy="198120"/>
          </a:xfrm>
        </p:grpSpPr>
        <p:sp>
          <p:nvSpPr>
            <p:cNvPr id="20" name="object 20"/>
            <p:cNvSpPr/>
            <p:nvPr/>
          </p:nvSpPr>
          <p:spPr>
            <a:xfrm>
              <a:off x="3887724" y="2837688"/>
              <a:ext cx="805180" cy="186055"/>
            </a:xfrm>
            <a:custGeom>
              <a:avLst/>
              <a:gdLst/>
              <a:ahLst/>
              <a:cxnLst/>
              <a:rect l="l" t="t" r="r" b="b"/>
              <a:pathLst>
                <a:path w="805179" h="186055">
                  <a:moveTo>
                    <a:pt x="711708" y="0"/>
                  </a:moveTo>
                  <a:lnTo>
                    <a:pt x="711708" y="46482"/>
                  </a:lnTo>
                  <a:lnTo>
                    <a:pt x="0" y="46482"/>
                  </a:lnTo>
                  <a:lnTo>
                    <a:pt x="0" y="139446"/>
                  </a:lnTo>
                  <a:lnTo>
                    <a:pt x="711708" y="139446"/>
                  </a:lnTo>
                  <a:lnTo>
                    <a:pt x="711708" y="185927"/>
                  </a:lnTo>
                  <a:lnTo>
                    <a:pt x="804672" y="92963"/>
                  </a:lnTo>
                  <a:lnTo>
                    <a:pt x="7117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87724" y="2837688"/>
              <a:ext cx="805180" cy="186055"/>
            </a:xfrm>
            <a:custGeom>
              <a:avLst/>
              <a:gdLst/>
              <a:ahLst/>
              <a:cxnLst/>
              <a:rect l="l" t="t" r="r" b="b"/>
              <a:pathLst>
                <a:path w="805179" h="186055">
                  <a:moveTo>
                    <a:pt x="0" y="139446"/>
                  </a:moveTo>
                  <a:lnTo>
                    <a:pt x="711708" y="139446"/>
                  </a:lnTo>
                  <a:lnTo>
                    <a:pt x="711708" y="185927"/>
                  </a:lnTo>
                  <a:lnTo>
                    <a:pt x="804672" y="92963"/>
                  </a:lnTo>
                  <a:lnTo>
                    <a:pt x="711708" y="0"/>
                  </a:lnTo>
                  <a:lnTo>
                    <a:pt x="711708" y="46482"/>
                  </a:lnTo>
                  <a:lnTo>
                    <a:pt x="0" y="46482"/>
                  </a:lnTo>
                  <a:lnTo>
                    <a:pt x="0" y="13944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12</a:t>
            </a:fld>
            <a:endParaRPr spc="-5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Acidosis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3490" y="717550"/>
            <a:ext cx="397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Accumulation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acids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alkali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1445" y="726694"/>
            <a:ext cx="5206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300" b="1" spc="-5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1964" y="717550"/>
            <a:ext cx="35134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Fall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[HCO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950" b="1" spc="120" baseline="-2136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]/[H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below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20.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0498" y="717550"/>
            <a:ext cx="2520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Ratio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favor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950" b="1" spc="-15" baseline="-21367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1950" b="1" spc="-15" baseline="-21367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4206" y="1327150"/>
            <a:ext cx="1144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Two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types: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6440" y="1641094"/>
            <a:ext cx="5206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300" b="1" spc="-5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8806" y="1631950"/>
            <a:ext cx="10734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1.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Metabolic</a:t>
            </a:r>
            <a:r>
              <a:rPr sz="20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acidosis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Conc.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plasma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HCO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950" b="1" spc="135" baseline="-2136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decreased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excessive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renal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failure,</a:t>
            </a:r>
            <a:endParaRPr sz="2000">
              <a:latin typeface="Calibri"/>
              <a:cs typeface="Calibri"/>
            </a:endParaRPr>
          </a:p>
          <a:p>
            <a:pPr marL="236791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diabetic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ketosis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severe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diarrhea.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406" y="2546731"/>
            <a:ext cx="1190371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2530" marR="81280" indent="-25336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rabicPeriod" startAt="2"/>
              <a:tabLst>
                <a:tab pos="3396615" algn="l"/>
                <a:tab pos="8585835" algn="l"/>
              </a:tabLst>
            </a:pP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Respiratory</a:t>
            </a:r>
            <a:r>
              <a:rPr sz="20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acidosis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Retention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950" b="1" spc="-15" baseline="-2136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hypoventilation</a:t>
            </a:r>
            <a:r>
              <a:rPr sz="2000" b="1" dirty="0">
                <a:latin typeface="Calibri"/>
                <a:cs typeface="Calibri"/>
              </a:rPr>
              <a:t>	Rise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950" b="1" spc="195" baseline="-21367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lowers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ratio. 	</a:t>
            </a:r>
            <a:r>
              <a:rPr sz="2000" b="1" dirty="0">
                <a:latin typeface="Calibri"/>
                <a:cs typeface="Calibri"/>
              </a:rPr>
              <a:t>Occurs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chronic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respiratory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obstructive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airway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disease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(asthma), 	</a:t>
            </a:r>
            <a:r>
              <a:rPr sz="2000" b="1" dirty="0">
                <a:latin typeface="Calibri"/>
                <a:cs typeface="Calibri"/>
              </a:rPr>
              <a:t>prolonged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anesthesia,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unconsciousness,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34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Alkalosis</a:t>
            </a:r>
            <a:endParaRPr sz="2800" dirty="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2455"/>
              </a:spcBef>
              <a:tabLst>
                <a:tab pos="6201410" algn="l"/>
                <a:tab pos="9204325" algn="l"/>
              </a:tabLst>
            </a:pPr>
            <a:r>
              <a:rPr sz="2000" b="1" dirty="0">
                <a:latin typeface="Calibri"/>
                <a:cs typeface="Calibri"/>
              </a:rPr>
              <a:t>Accumulation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alkali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loss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acids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Increase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ratio</a:t>
            </a:r>
            <a:r>
              <a:rPr sz="2000" b="1" dirty="0">
                <a:latin typeface="Calibri"/>
                <a:cs typeface="Calibri"/>
              </a:rPr>
              <a:t>	Rise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pH.</a:t>
            </a:r>
            <a:endParaRPr sz="2000" dirty="0">
              <a:latin typeface="Calibri"/>
              <a:cs typeface="Calibri"/>
            </a:endParaRPr>
          </a:p>
          <a:p>
            <a:pPr marL="1243965" lvl="1" indent="-252729">
              <a:lnSpc>
                <a:spcPct val="100000"/>
              </a:lnSpc>
              <a:spcBef>
                <a:spcPts val="2400"/>
              </a:spcBef>
              <a:buClr>
                <a:srgbClr val="000000"/>
              </a:buClr>
              <a:buAutoNum type="arabicPeriod"/>
              <a:tabLst>
                <a:tab pos="1243965" algn="l"/>
              </a:tabLst>
            </a:pP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Metabolic</a:t>
            </a:r>
            <a:r>
              <a:rPr sz="20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alakalois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High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intake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alkaline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substances,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severe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vomiting,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indiscriminate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</a:t>
            </a:r>
            <a:endParaRPr sz="2000" dirty="0">
              <a:latin typeface="Calibri"/>
              <a:cs typeface="Calibri"/>
            </a:endParaRPr>
          </a:p>
          <a:p>
            <a:pPr marL="339788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antacids,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etc.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8134" y="5860605"/>
            <a:ext cx="8816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4915" marR="30480" indent="-24574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2.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Calibri"/>
                <a:cs typeface="Calibri"/>
              </a:rPr>
              <a:t>Respiratory</a:t>
            </a:r>
            <a:r>
              <a:rPr sz="20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alakalosis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Excess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removal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1950" b="1" baseline="-21367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950" b="1" spc="-30" baseline="-2136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from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blood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hyperventilation </a:t>
            </a:r>
            <a:r>
              <a:rPr sz="2000" b="1" spc="-10" dirty="0" err="1" smtClean="0">
                <a:latin typeface="Calibri"/>
                <a:cs typeface="Calibri"/>
              </a:rPr>
              <a:t>Dec</a:t>
            </a:r>
            <a:r>
              <a:rPr sz="2000" b="1" spc="-35" dirty="0" err="1" smtClean="0">
                <a:latin typeface="Calibri"/>
                <a:cs typeface="Calibri"/>
              </a:rPr>
              <a:t>r</a:t>
            </a:r>
            <a:r>
              <a:rPr sz="2000" b="1" spc="-10" dirty="0" err="1" smtClean="0">
                <a:latin typeface="Calibri"/>
                <a:cs typeface="Calibri"/>
              </a:rPr>
              <a:t>e</a:t>
            </a:r>
            <a:r>
              <a:rPr sz="2000" b="1" spc="-740" dirty="0" err="1" smtClean="0">
                <a:latin typeface="Calibri"/>
                <a:cs typeface="Calibri"/>
              </a:rPr>
              <a:t>a</a:t>
            </a:r>
            <a:r>
              <a:rPr sz="1200" spc="-30" dirty="0" err="1" smtClean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2000" b="1" spc="-790" dirty="0" err="1" smtClean="0">
                <a:latin typeface="Calibri"/>
                <a:cs typeface="Calibri"/>
              </a:rPr>
              <a:t>s</a:t>
            </a:r>
            <a:r>
              <a:rPr sz="12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490" dirty="0" err="1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2000" b="1" spc="-530" dirty="0" err="1" smtClean="0">
                <a:latin typeface="Calibri"/>
                <a:cs typeface="Calibri"/>
              </a:rPr>
              <a:t>e</a:t>
            </a:r>
            <a:r>
              <a:rPr sz="1200" spc="-5" dirty="0" err="1" smtClean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z="1200" spc="-5" dirty="0" smtClean="0">
                <a:solidFill>
                  <a:srgbClr val="888888"/>
                </a:solidFill>
                <a:latin typeface="Calibri"/>
                <a:cs typeface="Calibri"/>
              </a:rPr>
              <a:t>  </a:t>
            </a:r>
            <a:r>
              <a:rPr lang="en-GB" sz="2000" b="1" spc="-10" dirty="0">
                <a:latin typeface="Calibri"/>
                <a:cs typeface="Calibri"/>
              </a:rPr>
              <a:t>in </a:t>
            </a:r>
            <a:r>
              <a:rPr lang="en-GB" sz="2000" b="1" spc="-10" dirty="0" smtClean="0">
                <a:latin typeface="Calibri"/>
                <a:cs typeface="Calibri"/>
              </a:rPr>
              <a:t>H2CO3</a:t>
            </a:r>
            <a:endParaRPr sz="2000" b="1" spc="-1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70932" y="827532"/>
            <a:ext cx="725805" cy="106680"/>
            <a:chOff x="5170932" y="827532"/>
            <a:chExt cx="725805" cy="106680"/>
          </a:xfrm>
        </p:grpSpPr>
        <p:sp>
          <p:nvSpPr>
            <p:cNvPr id="13" name="object 13"/>
            <p:cNvSpPr/>
            <p:nvPr/>
          </p:nvSpPr>
          <p:spPr>
            <a:xfrm>
              <a:off x="5177028" y="833628"/>
              <a:ext cx="713740" cy="94615"/>
            </a:xfrm>
            <a:custGeom>
              <a:avLst/>
              <a:gdLst/>
              <a:ahLst/>
              <a:cxnLst/>
              <a:rect l="l" t="t" r="r" b="b"/>
              <a:pathLst>
                <a:path w="713739" h="94615">
                  <a:moveTo>
                    <a:pt x="665988" y="0"/>
                  </a:moveTo>
                  <a:lnTo>
                    <a:pt x="665988" y="23622"/>
                  </a:lnTo>
                  <a:lnTo>
                    <a:pt x="0" y="23622"/>
                  </a:lnTo>
                  <a:lnTo>
                    <a:pt x="0" y="70866"/>
                  </a:lnTo>
                  <a:lnTo>
                    <a:pt x="665988" y="70866"/>
                  </a:lnTo>
                  <a:lnTo>
                    <a:pt x="665988" y="94487"/>
                  </a:lnTo>
                  <a:lnTo>
                    <a:pt x="713232" y="47244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77028" y="833628"/>
              <a:ext cx="713740" cy="94615"/>
            </a:xfrm>
            <a:custGeom>
              <a:avLst/>
              <a:gdLst/>
              <a:ahLst/>
              <a:cxnLst/>
              <a:rect l="l" t="t" r="r" b="b"/>
              <a:pathLst>
                <a:path w="713739" h="94615">
                  <a:moveTo>
                    <a:pt x="0" y="23622"/>
                  </a:moveTo>
                  <a:lnTo>
                    <a:pt x="665988" y="23622"/>
                  </a:lnTo>
                  <a:lnTo>
                    <a:pt x="665988" y="0"/>
                  </a:lnTo>
                  <a:lnTo>
                    <a:pt x="713232" y="47244"/>
                  </a:lnTo>
                  <a:lnTo>
                    <a:pt x="665988" y="94487"/>
                  </a:lnTo>
                  <a:lnTo>
                    <a:pt x="665988" y="70866"/>
                  </a:lnTo>
                  <a:lnTo>
                    <a:pt x="0" y="70866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39100" y="2688335"/>
            <a:ext cx="725805" cy="105410"/>
            <a:chOff x="8039100" y="2688335"/>
            <a:chExt cx="725805" cy="105410"/>
          </a:xfrm>
        </p:grpSpPr>
        <p:sp>
          <p:nvSpPr>
            <p:cNvPr id="16" name="object 16"/>
            <p:cNvSpPr/>
            <p:nvPr/>
          </p:nvSpPr>
          <p:spPr>
            <a:xfrm>
              <a:off x="8045195" y="2694431"/>
              <a:ext cx="713740" cy="93345"/>
            </a:xfrm>
            <a:custGeom>
              <a:avLst/>
              <a:gdLst/>
              <a:ahLst/>
              <a:cxnLst/>
              <a:rect l="l" t="t" r="r" b="b"/>
              <a:pathLst>
                <a:path w="713740" h="93344">
                  <a:moveTo>
                    <a:pt x="666750" y="0"/>
                  </a:moveTo>
                  <a:lnTo>
                    <a:pt x="666750" y="23240"/>
                  </a:lnTo>
                  <a:lnTo>
                    <a:pt x="0" y="23240"/>
                  </a:lnTo>
                  <a:lnTo>
                    <a:pt x="0" y="69722"/>
                  </a:lnTo>
                  <a:lnTo>
                    <a:pt x="666750" y="69722"/>
                  </a:lnTo>
                  <a:lnTo>
                    <a:pt x="666750" y="92963"/>
                  </a:lnTo>
                  <a:lnTo>
                    <a:pt x="713231" y="46481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45195" y="2694431"/>
              <a:ext cx="713740" cy="93345"/>
            </a:xfrm>
            <a:custGeom>
              <a:avLst/>
              <a:gdLst/>
              <a:ahLst/>
              <a:cxnLst/>
              <a:rect l="l" t="t" r="r" b="b"/>
              <a:pathLst>
                <a:path w="713740" h="93344">
                  <a:moveTo>
                    <a:pt x="0" y="23240"/>
                  </a:moveTo>
                  <a:lnTo>
                    <a:pt x="666750" y="23240"/>
                  </a:lnTo>
                  <a:lnTo>
                    <a:pt x="666750" y="0"/>
                  </a:lnTo>
                  <a:lnTo>
                    <a:pt x="713231" y="46481"/>
                  </a:lnTo>
                  <a:lnTo>
                    <a:pt x="666750" y="92963"/>
                  </a:lnTo>
                  <a:lnTo>
                    <a:pt x="666750" y="69722"/>
                  </a:lnTo>
                  <a:lnTo>
                    <a:pt x="0" y="69722"/>
                  </a:lnTo>
                  <a:lnTo>
                    <a:pt x="0" y="2324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26964" y="4648200"/>
            <a:ext cx="723900" cy="106680"/>
            <a:chOff x="5426964" y="4648200"/>
            <a:chExt cx="723900" cy="106680"/>
          </a:xfrm>
        </p:grpSpPr>
        <p:sp>
          <p:nvSpPr>
            <p:cNvPr id="19" name="object 19"/>
            <p:cNvSpPr/>
            <p:nvPr/>
          </p:nvSpPr>
          <p:spPr>
            <a:xfrm>
              <a:off x="5433060" y="4654295"/>
              <a:ext cx="711835" cy="94615"/>
            </a:xfrm>
            <a:custGeom>
              <a:avLst/>
              <a:gdLst/>
              <a:ahLst/>
              <a:cxnLst/>
              <a:rect l="l" t="t" r="r" b="b"/>
              <a:pathLst>
                <a:path w="711835" h="94614">
                  <a:moveTo>
                    <a:pt x="664463" y="0"/>
                  </a:moveTo>
                  <a:lnTo>
                    <a:pt x="664463" y="23621"/>
                  </a:lnTo>
                  <a:lnTo>
                    <a:pt x="0" y="23621"/>
                  </a:lnTo>
                  <a:lnTo>
                    <a:pt x="0" y="70865"/>
                  </a:lnTo>
                  <a:lnTo>
                    <a:pt x="664463" y="70865"/>
                  </a:lnTo>
                  <a:lnTo>
                    <a:pt x="664463" y="94487"/>
                  </a:lnTo>
                  <a:lnTo>
                    <a:pt x="711707" y="47243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3060" y="4654295"/>
              <a:ext cx="711835" cy="94615"/>
            </a:xfrm>
            <a:custGeom>
              <a:avLst/>
              <a:gdLst/>
              <a:ahLst/>
              <a:cxnLst/>
              <a:rect l="l" t="t" r="r" b="b"/>
              <a:pathLst>
                <a:path w="711835" h="94614">
                  <a:moveTo>
                    <a:pt x="0" y="23621"/>
                  </a:moveTo>
                  <a:lnTo>
                    <a:pt x="664463" y="23621"/>
                  </a:lnTo>
                  <a:lnTo>
                    <a:pt x="664463" y="0"/>
                  </a:lnTo>
                  <a:lnTo>
                    <a:pt x="711707" y="47243"/>
                  </a:lnTo>
                  <a:lnTo>
                    <a:pt x="664463" y="94487"/>
                  </a:lnTo>
                  <a:lnTo>
                    <a:pt x="664463" y="70865"/>
                  </a:lnTo>
                  <a:lnTo>
                    <a:pt x="0" y="70865"/>
                  </a:lnTo>
                  <a:lnTo>
                    <a:pt x="0" y="236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433816" y="4660391"/>
            <a:ext cx="725805" cy="106680"/>
            <a:chOff x="8433816" y="4660391"/>
            <a:chExt cx="725805" cy="106680"/>
          </a:xfrm>
        </p:grpSpPr>
        <p:sp>
          <p:nvSpPr>
            <p:cNvPr id="22" name="object 22"/>
            <p:cNvSpPr/>
            <p:nvPr/>
          </p:nvSpPr>
          <p:spPr>
            <a:xfrm>
              <a:off x="8439912" y="4666487"/>
              <a:ext cx="713740" cy="94615"/>
            </a:xfrm>
            <a:custGeom>
              <a:avLst/>
              <a:gdLst/>
              <a:ahLst/>
              <a:cxnLst/>
              <a:rect l="l" t="t" r="r" b="b"/>
              <a:pathLst>
                <a:path w="713740" h="94614">
                  <a:moveTo>
                    <a:pt x="665988" y="0"/>
                  </a:moveTo>
                  <a:lnTo>
                    <a:pt x="665988" y="23622"/>
                  </a:lnTo>
                  <a:lnTo>
                    <a:pt x="0" y="23622"/>
                  </a:lnTo>
                  <a:lnTo>
                    <a:pt x="0" y="70866"/>
                  </a:lnTo>
                  <a:lnTo>
                    <a:pt x="665988" y="70866"/>
                  </a:lnTo>
                  <a:lnTo>
                    <a:pt x="665988" y="94487"/>
                  </a:lnTo>
                  <a:lnTo>
                    <a:pt x="713232" y="47243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39912" y="4666487"/>
              <a:ext cx="713740" cy="94615"/>
            </a:xfrm>
            <a:custGeom>
              <a:avLst/>
              <a:gdLst/>
              <a:ahLst/>
              <a:cxnLst/>
              <a:rect l="l" t="t" r="r" b="b"/>
              <a:pathLst>
                <a:path w="713740" h="94614">
                  <a:moveTo>
                    <a:pt x="0" y="23622"/>
                  </a:moveTo>
                  <a:lnTo>
                    <a:pt x="665988" y="23622"/>
                  </a:lnTo>
                  <a:lnTo>
                    <a:pt x="665988" y="0"/>
                  </a:lnTo>
                  <a:lnTo>
                    <a:pt x="713232" y="47243"/>
                  </a:lnTo>
                  <a:lnTo>
                    <a:pt x="665988" y="94487"/>
                  </a:lnTo>
                  <a:lnTo>
                    <a:pt x="665988" y="70866"/>
                  </a:lnTo>
                  <a:lnTo>
                    <a:pt x="0" y="70866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13</a:t>
            </a:fld>
            <a:endParaRPr lang="en-IN" spc="-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17" y="123825"/>
            <a:ext cx="541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</a:tabLst>
            </a:pP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2.</a:t>
            </a:r>
            <a:r>
              <a:rPr sz="2400" b="0" u="none" spc="-1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25" dirty="0">
                <a:solidFill>
                  <a:srgbClr val="EC7C30"/>
                </a:solidFill>
                <a:latin typeface="Arial Black"/>
                <a:cs typeface="Arial Black"/>
              </a:rPr>
              <a:t>The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	Phosphate</a:t>
            </a:r>
            <a:r>
              <a:rPr sz="2400" b="0" u="none" spc="-55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buffer</a:t>
            </a:r>
            <a:r>
              <a:rPr sz="2400" b="0" u="none" spc="-7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10" dirty="0">
                <a:solidFill>
                  <a:srgbClr val="EC7C30"/>
                </a:solidFill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117" y="939800"/>
            <a:ext cx="754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115" indent="-5010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539115" algn="l"/>
              </a:tabLst>
            </a:pPr>
            <a:r>
              <a:rPr sz="2400" b="1" dirty="0">
                <a:latin typeface="Calibri"/>
                <a:cs typeface="Calibri"/>
              </a:rPr>
              <a:t>Consists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baseline="-20833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PO</a:t>
            </a:r>
            <a:r>
              <a:rPr sz="2400" b="1" baseline="-20833" dirty="0">
                <a:latin typeface="Calibri"/>
                <a:cs typeface="Calibri"/>
              </a:rPr>
              <a:t>4</a:t>
            </a:r>
            <a:r>
              <a:rPr sz="2400" b="1" baseline="24305" dirty="0">
                <a:latin typeface="Calibri"/>
                <a:cs typeface="Calibri"/>
              </a:rPr>
              <a:t>-</a:t>
            </a:r>
            <a:r>
              <a:rPr sz="2400" b="1" spc="240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(H</a:t>
            </a:r>
            <a:r>
              <a:rPr sz="2400" b="1" baseline="24305" dirty="0">
                <a:latin typeface="Calibri"/>
                <a:cs typeface="Calibri"/>
              </a:rPr>
              <a:t>+</a:t>
            </a:r>
            <a:r>
              <a:rPr sz="2400" b="1" spc="240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donor)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HPO</a:t>
            </a:r>
            <a:r>
              <a:rPr sz="2400" b="1" spc="-15" baseline="-20833" dirty="0">
                <a:latin typeface="Calibri"/>
                <a:cs typeface="Calibri"/>
              </a:rPr>
              <a:t>4</a:t>
            </a:r>
            <a:r>
              <a:rPr sz="2400" b="1" spc="-15" baseline="24305" dirty="0">
                <a:latin typeface="Calibri"/>
                <a:cs typeface="Calibri"/>
              </a:rPr>
              <a:t>-</a:t>
            </a:r>
            <a:r>
              <a:rPr sz="2400" b="1" baseline="24305" dirty="0">
                <a:latin typeface="Calibri"/>
                <a:cs typeface="Calibri"/>
              </a:rPr>
              <a:t>2</a:t>
            </a:r>
            <a:r>
              <a:rPr sz="2400" b="1" spc="232" baseline="2430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(H</a:t>
            </a:r>
            <a:r>
              <a:rPr sz="2400" b="1" spc="-170" dirty="0">
                <a:latin typeface="Calibri"/>
                <a:cs typeface="Calibri"/>
              </a:rPr>
              <a:t> </a:t>
            </a:r>
            <a:r>
              <a:rPr sz="2400" b="1" baseline="24305" dirty="0">
                <a:latin typeface="Calibri"/>
                <a:cs typeface="Calibri"/>
              </a:rPr>
              <a:t>+</a:t>
            </a:r>
            <a:r>
              <a:rPr sz="2400" b="1" spc="494" baseline="243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acceptor).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7720" y="1369567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4064" y="1358595"/>
            <a:ext cx="4766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73150" algn="l"/>
                <a:tab pos="4334510" algn="l"/>
              </a:tabLst>
            </a:pP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PO</a:t>
            </a:r>
            <a:r>
              <a:rPr sz="2400" spc="-15" baseline="-20833" dirty="0">
                <a:latin typeface="Calibri"/>
                <a:cs typeface="Calibri"/>
              </a:rPr>
              <a:t>4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(Dihydrogen </a:t>
            </a:r>
            <a:r>
              <a:rPr sz="2400" spc="-10" dirty="0">
                <a:latin typeface="Calibri"/>
                <a:cs typeface="Calibri"/>
              </a:rPr>
              <a:t>phosphate)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↔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41" y="1267155"/>
            <a:ext cx="368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-16203" dirty="0">
                <a:latin typeface="Calibri"/>
                <a:cs typeface="Calibri"/>
              </a:rPr>
              <a:t>H</a:t>
            </a:r>
            <a:r>
              <a:rPr sz="1600" spc="-25" dirty="0">
                <a:latin typeface="Calibri"/>
                <a:cs typeface="Calibri"/>
              </a:rPr>
              <a:t>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4176" y="1358595"/>
            <a:ext cx="1113155" cy="3917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30480" algn="r">
              <a:lnSpc>
                <a:spcPts val="919"/>
              </a:lnSpc>
              <a:spcBef>
                <a:spcPts val="180"/>
              </a:spcBef>
            </a:pPr>
            <a:r>
              <a:rPr sz="1600" dirty="0">
                <a:latin typeface="Calibri"/>
                <a:cs typeface="Calibri"/>
              </a:rPr>
              <a:t>-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1880"/>
              </a:lnSpc>
            </a:pP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HPO</a:t>
            </a:r>
            <a:r>
              <a:rPr sz="2400" spc="-30" baseline="-20833" dirty="0">
                <a:latin typeface="Calibri"/>
                <a:cs typeface="Calibri"/>
              </a:rPr>
              <a:t>4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3390646"/>
            <a:ext cx="257810" cy="20320"/>
          </a:xfrm>
          <a:custGeom>
            <a:avLst/>
            <a:gdLst/>
            <a:ahLst/>
            <a:cxnLst/>
            <a:rect l="l" t="t" r="r" b="b"/>
            <a:pathLst>
              <a:path w="257809" h="20320">
                <a:moveTo>
                  <a:pt x="257555" y="0"/>
                </a:moveTo>
                <a:lnTo>
                  <a:pt x="0" y="0"/>
                </a:lnTo>
                <a:lnTo>
                  <a:pt x="0" y="19812"/>
                </a:lnTo>
                <a:lnTo>
                  <a:pt x="257555" y="19812"/>
                </a:lnTo>
                <a:lnTo>
                  <a:pt x="257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417" y="1726438"/>
            <a:ext cx="11373485" cy="175831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51815" indent="-501015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551815" algn="l"/>
              </a:tabLst>
            </a:pPr>
            <a:r>
              <a:rPr sz="2400" dirty="0">
                <a:latin typeface="Calibri"/>
                <a:cs typeface="Calibri"/>
              </a:rPr>
              <a:t>Acts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cytoplasm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cells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effective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range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5.8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7.8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51815" indent="-501015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551815" algn="l"/>
                <a:tab pos="4644390" algn="l"/>
              </a:tabLst>
            </a:pPr>
            <a:r>
              <a:rPr sz="2400" b="1" dirty="0">
                <a:latin typeface="Calibri"/>
                <a:cs typeface="Calibri"/>
              </a:rPr>
              <a:t>pH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ICF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6.0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6.9,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its</a:t>
            </a:r>
            <a:r>
              <a:rPr sz="2400" dirty="0">
                <a:latin typeface="Calibri"/>
                <a:cs typeface="Calibri"/>
              </a:rPr>
              <a:t>	pKa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(6.86).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51815" indent="-501015">
              <a:lnSpc>
                <a:spcPts val="2135"/>
              </a:lnSpc>
              <a:buFont typeface="Arial MT"/>
              <a:buChar char="•"/>
              <a:tabLst>
                <a:tab pos="551815" algn="l"/>
                <a:tab pos="3513454" algn="l"/>
                <a:tab pos="8604250" algn="l"/>
              </a:tabLst>
            </a:pP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HPO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baseline="24305" dirty="0">
                <a:latin typeface="Calibri"/>
                <a:cs typeface="Calibri"/>
              </a:rPr>
              <a:t>-2</a:t>
            </a:r>
            <a:r>
              <a:rPr sz="2400" b="1" spc="270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spc="-75" baseline="24305" dirty="0">
                <a:latin typeface="Calibri"/>
                <a:cs typeface="Calibri"/>
              </a:rPr>
              <a:t>-</a:t>
            </a:r>
            <a:r>
              <a:rPr sz="2400" b="1" baseline="2430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4.0.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Hence,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Pka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HPO</a:t>
            </a:r>
            <a:r>
              <a:rPr sz="2400" b="1" spc="215" dirty="0">
                <a:latin typeface="Calibri"/>
                <a:cs typeface="Calibri"/>
              </a:rPr>
              <a:t> </a:t>
            </a:r>
            <a:r>
              <a:rPr sz="2400" b="1" baseline="24305" dirty="0">
                <a:latin typeface="Calibri"/>
                <a:cs typeface="Calibri"/>
              </a:rPr>
              <a:t>-</a:t>
            </a:r>
            <a:r>
              <a:rPr sz="2400" b="1" spc="-37" baseline="24305" dirty="0">
                <a:latin typeface="Calibri"/>
                <a:cs typeface="Calibri"/>
              </a:rPr>
              <a:t>2</a:t>
            </a:r>
            <a:r>
              <a:rPr sz="2400" spc="-25" dirty="0">
                <a:latin typeface="Calibri"/>
                <a:cs typeface="Calibri"/>
              </a:rPr>
              <a:t>],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pH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6.86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log4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7.4</a:t>
            </a:r>
            <a:endParaRPr sz="2400">
              <a:latin typeface="Calibri"/>
              <a:cs typeface="Calibri"/>
            </a:endParaRPr>
          </a:p>
          <a:p>
            <a:pPr marL="2061210">
              <a:lnSpc>
                <a:spcPts val="1175"/>
              </a:lnSpc>
              <a:tabLst>
                <a:tab pos="2740660" algn="l"/>
                <a:tab pos="3209925" algn="l"/>
                <a:tab pos="7686675" algn="l"/>
              </a:tabLst>
            </a:pPr>
            <a:r>
              <a:rPr sz="1600" b="1" spc="-50" dirty="0">
                <a:latin typeface="Calibri"/>
                <a:cs typeface="Calibri"/>
              </a:rPr>
              <a:t>4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0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0" dirty="0">
                <a:latin typeface="Calibri"/>
                <a:cs typeface="Calibri"/>
              </a:rPr>
              <a:t>4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8182356" y="3468751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468" y="3458082"/>
            <a:ext cx="1063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[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baseline="-20833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PO</a:t>
            </a:r>
            <a:r>
              <a:rPr sz="2400" b="1" baseline="-20833" dirty="0">
                <a:latin typeface="Calibri"/>
                <a:cs typeface="Calibri"/>
              </a:rPr>
              <a:t>4</a:t>
            </a:r>
            <a:r>
              <a:rPr sz="2400" b="1" spc="104" baseline="-20833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3750" y="4474590"/>
            <a:ext cx="9451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5325" algn="l"/>
                <a:tab pos="1164590" algn="l"/>
                <a:tab pos="5332095" algn="l"/>
                <a:tab pos="5801360" algn="l"/>
                <a:tab pos="8866505" algn="l"/>
                <a:tab pos="9336405" algn="l"/>
              </a:tabLst>
            </a:pP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653" y="4297807"/>
            <a:ext cx="1036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HPO</a:t>
            </a:r>
            <a:r>
              <a:rPr sz="24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baseline="24305" dirty="0">
                <a:solidFill>
                  <a:srgbClr val="FF0000"/>
                </a:solidFill>
                <a:latin typeface="Calibri"/>
                <a:cs typeface="Calibri"/>
              </a:rPr>
              <a:t>-2</a:t>
            </a:r>
            <a:r>
              <a:rPr sz="2400" b="1" spc="262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PO</a:t>
            </a:r>
            <a:r>
              <a:rPr sz="24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baseline="2430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247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tends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changed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more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400" b="1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PO</a:t>
            </a:r>
            <a:r>
              <a:rPr sz="2400" b="1" spc="2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baseline="2430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renal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elimination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b="1" spc="2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PO</a:t>
            </a:r>
            <a:r>
              <a:rPr sz="2400" b="1" spc="2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75" baseline="24305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4917" y="4590110"/>
            <a:ext cx="4495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6944" algn="l"/>
              </a:tabLst>
            </a:pPr>
            <a:r>
              <a:rPr sz="2400" b="1" spc="-10" dirty="0">
                <a:latin typeface="Calibri"/>
                <a:cs typeface="Calibri"/>
              </a:rPr>
              <a:t>occurs</a:t>
            </a:r>
            <a:r>
              <a:rPr sz="2400" b="1" dirty="0">
                <a:latin typeface="Calibri"/>
                <a:cs typeface="Calibri"/>
              </a:rPr>
              <a:t>	and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remains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unchanged.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517" y="5374030"/>
            <a:ext cx="9366250" cy="8667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37260" indent="-92456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937260" algn="l"/>
              </a:tabLst>
            </a:pPr>
            <a:r>
              <a:rPr sz="2400" b="1" dirty="0">
                <a:latin typeface="Calibri"/>
                <a:cs typeface="Calibri"/>
              </a:rPr>
              <a:t>Works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exactly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like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acetate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buffer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system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except</a:t>
            </a:r>
            <a:r>
              <a:rPr sz="2400" b="1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pH</a:t>
            </a:r>
            <a:r>
              <a:rPr sz="24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range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937260" indent="-92456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937260" algn="l"/>
              </a:tabLst>
            </a:pPr>
            <a:r>
              <a:rPr sz="2400" b="1" dirty="0">
                <a:latin typeface="Calibri"/>
                <a:cs typeface="Calibri"/>
              </a:rPr>
              <a:t>Conc.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phosphate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buffer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low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plasma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hence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effective.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17" y="123825"/>
            <a:ext cx="11336655" cy="511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064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469900" algn="l"/>
                <a:tab pos="1306830" algn="l"/>
              </a:tabLst>
            </a:pPr>
            <a:r>
              <a:rPr sz="2400" spc="-25" dirty="0">
                <a:solidFill>
                  <a:srgbClr val="EC7C30"/>
                </a:solidFill>
                <a:latin typeface="Arial Black"/>
                <a:cs typeface="Arial Black"/>
              </a:rPr>
              <a:t>The</a:t>
            </a:r>
            <a:r>
              <a:rPr sz="2400" dirty="0">
                <a:solidFill>
                  <a:srgbClr val="EC7C30"/>
                </a:solidFill>
                <a:latin typeface="Arial Black"/>
                <a:cs typeface="Arial Black"/>
              </a:rPr>
              <a:t>	Protein</a:t>
            </a:r>
            <a:r>
              <a:rPr sz="2400" spc="-3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EC7C30"/>
                </a:solidFill>
                <a:latin typeface="Arial Black"/>
                <a:cs typeface="Arial Black"/>
              </a:rPr>
              <a:t>buffer</a:t>
            </a:r>
            <a:r>
              <a:rPr sz="2400" spc="-3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EC7C30"/>
                </a:solidFill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275"/>
              </a:spcBef>
              <a:buClr>
                <a:srgbClr val="EC7C30"/>
              </a:buClr>
              <a:buFont typeface="Arial Black"/>
              <a:buAutoNum type="arabicPeriod" startAt="3"/>
            </a:pPr>
            <a:endParaRPr sz="2400">
              <a:latin typeface="Arial Black"/>
              <a:cs typeface="Arial Black"/>
            </a:endParaRPr>
          </a:p>
          <a:p>
            <a:pPr marL="290830" lvl="1" indent="-227329">
              <a:lnSpc>
                <a:spcPct val="100000"/>
              </a:lnSpc>
              <a:buFont typeface="Arial MT"/>
              <a:buChar char="•"/>
              <a:tabLst>
                <a:tab pos="290830" algn="l"/>
                <a:tab pos="4967605" algn="l"/>
              </a:tabLst>
            </a:pPr>
            <a:r>
              <a:rPr sz="2800" dirty="0">
                <a:latin typeface="Calibri"/>
                <a:cs typeface="Calibri"/>
              </a:rPr>
              <a:t>Very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plasma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ICF,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but</a:t>
            </a:r>
            <a:r>
              <a:rPr sz="2800" dirty="0">
                <a:latin typeface="Calibri"/>
                <a:cs typeface="Calibri"/>
              </a:rPr>
              <a:t>	conc.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CSF,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lymph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intestinal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fluids.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65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90830" marR="174625" lvl="1" indent="-227329">
              <a:lnSpc>
                <a:spcPts val="3030"/>
              </a:lnSpc>
              <a:buFont typeface="Arial MT"/>
              <a:buChar char="•"/>
              <a:tabLst>
                <a:tab pos="292100" algn="l"/>
              </a:tabLst>
            </a:pPr>
            <a:r>
              <a:rPr sz="2800" dirty="0">
                <a:latin typeface="Calibri"/>
                <a:cs typeface="Calibri"/>
              </a:rPr>
              <a:t>Proteins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anions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conjugate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blood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7.4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conjugate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(HPr)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accepting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775" spc="-37" baseline="25525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22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90830" lvl="1" indent="-227329">
              <a:lnSpc>
                <a:spcPct val="100000"/>
              </a:lnSpc>
              <a:buFont typeface="Arial MT"/>
              <a:buChar char="•"/>
              <a:tabLst>
                <a:tab pos="29083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capacity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buffer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775" baseline="-21021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CO</a:t>
            </a:r>
            <a:r>
              <a:rPr sz="2775" baseline="-21021" dirty="0">
                <a:latin typeface="Calibri"/>
                <a:cs typeface="Calibri"/>
              </a:rPr>
              <a:t>3</a:t>
            </a:r>
            <a:r>
              <a:rPr sz="2775" spc="262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2800">
              <a:latin typeface="Calibri"/>
              <a:cs typeface="Calibri"/>
            </a:endParaRPr>
          </a:p>
          <a:p>
            <a:pPr marL="2249170">
              <a:lnSpc>
                <a:spcPct val="100000"/>
              </a:lnSpc>
              <a:tabLst>
                <a:tab pos="3376295" algn="l"/>
                <a:tab pos="3716654" algn="l"/>
                <a:tab pos="5826125" algn="l"/>
                <a:tab pos="6826250" algn="l"/>
              </a:tabLst>
            </a:pPr>
            <a:r>
              <a:rPr sz="2800" spc="-10" dirty="0">
                <a:latin typeface="Calibri"/>
                <a:cs typeface="Calibri"/>
              </a:rPr>
              <a:t>H</a:t>
            </a:r>
            <a:r>
              <a:rPr sz="2775" spc="-15" baseline="-21021" dirty="0">
                <a:latin typeface="Calibri"/>
                <a:cs typeface="Calibri"/>
              </a:rPr>
              <a:t>2</a:t>
            </a:r>
            <a:r>
              <a:rPr sz="2800" spc="-10" dirty="0">
                <a:latin typeface="Calibri"/>
                <a:cs typeface="Calibri"/>
              </a:rPr>
              <a:t>CO</a:t>
            </a:r>
            <a:r>
              <a:rPr sz="2775" spc="-15" baseline="-21021" dirty="0">
                <a:latin typeface="Calibri"/>
                <a:cs typeface="Calibri"/>
              </a:rPr>
              <a:t>3</a:t>
            </a:r>
            <a:r>
              <a:rPr sz="2775" baseline="-21021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Pr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HCO</a:t>
            </a:r>
            <a:r>
              <a:rPr sz="2775" spc="-15" baseline="-21021" dirty="0">
                <a:latin typeface="Calibri"/>
                <a:cs typeface="Calibri"/>
              </a:rPr>
              <a:t>3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775" baseline="25525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HPR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88408" y="4914900"/>
            <a:ext cx="1041400" cy="228600"/>
            <a:chOff x="4788408" y="4914900"/>
            <a:chExt cx="1041400" cy="228600"/>
          </a:xfrm>
        </p:grpSpPr>
        <p:sp>
          <p:nvSpPr>
            <p:cNvPr id="4" name="object 4"/>
            <p:cNvSpPr/>
            <p:nvPr/>
          </p:nvSpPr>
          <p:spPr>
            <a:xfrm>
              <a:off x="4794504" y="4920995"/>
              <a:ext cx="1028700" cy="216535"/>
            </a:xfrm>
            <a:custGeom>
              <a:avLst/>
              <a:gdLst/>
              <a:ahLst/>
              <a:cxnLst/>
              <a:rect l="l" t="t" r="r" b="b"/>
              <a:pathLst>
                <a:path w="1028700" h="216535">
                  <a:moveTo>
                    <a:pt x="920496" y="0"/>
                  </a:moveTo>
                  <a:lnTo>
                    <a:pt x="920496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920496" y="162305"/>
                  </a:lnTo>
                  <a:lnTo>
                    <a:pt x="920496" y="216407"/>
                  </a:lnTo>
                  <a:lnTo>
                    <a:pt x="1028700" y="108203"/>
                  </a:lnTo>
                  <a:lnTo>
                    <a:pt x="920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4504" y="4920995"/>
              <a:ext cx="1028700" cy="216535"/>
            </a:xfrm>
            <a:custGeom>
              <a:avLst/>
              <a:gdLst/>
              <a:ahLst/>
              <a:cxnLst/>
              <a:rect l="l" t="t" r="r" b="b"/>
              <a:pathLst>
                <a:path w="1028700" h="216535">
                  <a:moveTo>
                    <a:pt x="0" y="162305"/>
                  </a:moveTo>
                  <a:lnTo>
                    <a:pt x="920496" y="162305"/>
                  </a:lnTo>
                  <a:lnTo>
                    <a:pt x="920496" y="216407"/>
                  </a:lnTo>
                  <a:lnTo>
                    <a:pt x="1028700" y="108203"/>
                  </a:lnTo>
                  <a:lnTo>
                    <a:pt x="920496" y="0"/>
                  </a:lnTo>
                  <a:lnTo>
                    <a:pt x="920496" y="54101"/>
                  </a:lnTo>
                  <a:lnTo>
                    <a:pt x="0" y="54101"/>
                  </a:lnTo>
                  <a:lnTo>
                    <a:pt x="0" y="16230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817" y="123825"/>
            <a:ext cx="11155045" cy="126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064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31800" algn="l"/>
                <a:tab pos="1268730" algn="l"/>
              </a:tabLst>
            </a:pPr>
            <a:r>
              <a:rPr sz="2400" spc="-25" dirty="0">
                <a:solidFill>
                  <a:srgbClr val="EC7C30"/>
                </a:solidFill>
                <a:latin typeface="Arial Black"/>
                <a:cs typeface="Arial Black"/>
              </a:rPr>
              <a:t>The</a:t>
            </a:r>
            <a:r>
              <a:rPr sz="2400" dirty="0">
                <a:solidFill>
                  <a:srgbClr val="EC7C30"/>
                </a:solidFill>
                <a:latin typeface="Arial Black"/>
                <a:cs typeface="Arial Black"/>
              </a:rPr>
              <a:t>	Hemoglobin</a:t>
            </a:r>
            <a:r>
              <a:rPr sz="2400" spc="-15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EC7C30"/>
                </a:solidFill>
                <a:latin typeface="Arial Black"/>
                <a:cs typeface="Arial Black"/>
              </a:rPr>
              <a:t>buffer </a:t>
            </a:r>
            <a:r>
              <a:rPr sz="2400" spc="-10" dirty="0">
                <a:solidFill>
                  <a:srgbClr val="EC7C30"/>
                </a:solidFill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Clr>
                <a:srgbClr val="EC7C30"/>
              </a:buClr>
              <a:buFont typeface="Arial Black"/>
              <a:buAutoNum type="arabicPeriod" startAt="4"/>
            </a:pPr>
            <a:endParaRPr sz="2400">
              <a:latin typeface="Arial Black"/>
              <a:cs typeface="Arial Black"/>
            </a:endParaRPr>
          </a:p>
          <a:p>
            <a:pPr marL="504825" lvl="1" indent="-228600">
              <a:lnSpc>
                <a:spcPct val="100000"/>
              </a:lnSpc>
              <a:buFont typeface="Arial MT"/>
              <a:buChar char="•"/>
              <a:tabLst>
                <a:tab pos="504825" algn="l"/>
              </a:tabLst>
            </a:pPr>
            <a:r>
              <a:rPr sz="2600" spc="-10" dirty="0">
                <a:latin typeface="Calibri"/>
                <a:cs typeface="Calibri"/>
              </a:rPr>
              <a:t>Buffers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262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inside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RBC,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capacity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depends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0" dirty="0">
                <a:latin typeface="Calibri"/>
                <a:cs typeface="Calibri"/>
              </a:rPr>
              <a:t> oxygenation/deoxygenation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Hb.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8908" y="2910585"/>
            <a:ext cx="6731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700" spc="-50" dirty="0">
                <a:latin typeface="Calibri"/>
                <a:cs typeface="Calibri"/>
              </a:rPr>
              <a:t>-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68" y="1932177"/>
            <a:ext cx="10003790" cy="138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17500" algn="l"/>
                <a:tab pos="2103755" algn="l"/>
                <a:tab pos="3019425" algn="l"/>
                <a:tab pos="3854450" algn="l"/>
                <a:tab pos="6943725" algn="l"/>
              </a:tabLst>
            </a:pPr>
            <a:r>
              <a:rPr sz="2600" dirty="0">
                <a:latin typeface="Calibri"/>
                <a:cs typeface="Calibri"/>
              </a:rPr>
              <a:t>Inside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RBC,</a:t>
            </a:r>
            <a:r>
              <a:rPr sz="2600" dirty="0">
                <a:latin typeface="Calibri"/>
                <a:cs typeface="Calibri"/>
              </a:rPr>
              <a:t>	CO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562" baseline="-21241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+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H</a:t>
            </a:r>
            <a:r>
              <a:rPr sz="2550" spc="-37" baseline="-21241" dirty="0">
                <a:latin typeface="Calibri"/>
                <a:cs typeface="Calibri"/>
              </a:rPr>
              <a:t>2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	Carbonic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anhydrase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H</a:t>
            </a:r>
            <a:r>
              <a:rPr sz="2550" spc="-15" baseline="-21241" dirty="0">
                <a:latin typeface="Calibri"/>
                <a:cs typeface="Calibri"/>
              </a:rPr>
              <a:t>2</a:t>
            </a:r>
            <a:r>
              <a:rPr sz="2600" spc="-10" dirty="0">
                <a:latin typeface="Calibri"/>
                <a:cs typeface="Calibri"/>
              </a:rPr>
              <a:t>CO</a:t>
            </a:r>
            <a:r>
              <a:rPr sz="2550" spc="-15" baseline="-21241" dirty="0">
                <a:latin typeface="Calibri"/>
                <a:cs typeface="Calibri"/>
              </a:rPr>
              <a:t>3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0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buFont typeface="Arial MT"/>
              <a:buChar char="•"/>
              <a:tabLst>
                <a:tab pos="317500" algn="l"/>
                <a:tab pos="5223510" algn="l"/>
              </a:tabLst>
            </a:pPr>
            <a:r>
              <a:rPr sz="2600" dirty="0">
                <a:latin typeface="Calibri"/>
                <a:cs typeface="Calibri"/>
              </a:rPr>
              <a:t>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blood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(7.4),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550" spc="-30" baseline="-21241" dirty="0">
                <a:latin typeface="Calibri"/>
                <a:cs typeface="Calibri"/>
              </a:rPr>
              <a:t>2</a:t>
            </a:r>
            <a:r>
              <a:rPr sz="2600" spc="-20" dirty="0">
                <a:latin typeface="Calibri"/>
                <a:cs typeface="Calibri"/>
              </a:rPr>
              <a:t>CO</a:t>
            </a:r>
            <a:r>
              <a:rPr sz="2550" spc="-30" baseline="-21241" dirty="0">
                <a:latin typeface="Calibri"/>
                <a:cs typeface="Calibri"/>
              </a:rPr>
              <a:t>3</a:t>
            </a:r>
            <a:r>
              <a:rPr sz="2550" baseline="-21241" dirty="0">
                <a:latin typeface="Calibri"/>
                <a:cs typeface="Calibri"/>
              </a:rPr>
              <a:t>	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550" baseline="26143" dirty="0">
                <a:latin typeface="Calibri"/>
                <a:cs typeface="Calibri"/>
              </a:rPr>
              <a:t>+</a:t>
            </a:r>
            <a:r>
              <a:rPr sz="2550" spc="270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HCO</a:t>
            </a:r>
            <a:r>
              <a:rPr sz="2550" baseline="-21241" dirty="0">
                <a:latin typeface="Calibri"/>
                <a:cs typeface="Calibri"/>
              </a:rPr>
              <a:t>3</a:t>
            </a:r>
            <a:r>
              <a:rPr sz="2550" spc="187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instant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buffering.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024" y="3383407"/>
            <a:ext cx="9436100" cy="11360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04190" marR="30480" indent="-466725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Calibri"/>
                <a:cs typeface="Calibri"/>
              </a:rPr>
              <a:t>Oxyhemoglobin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(HbO</a:t>
            </a:r>
            <a:r>
              <a:rPr sz="2550" spc="-15" baseline="-21241" dirty="0">
                <a:latin typeface="Calibri"/>
                <a:cs typeface="Calibri"/>
              </a:rPr>
              <a:t>2</a:t>
            </a:r>
            <a:r>
              <a:rPr sz="2550" spc="-15" baseline="26143" dirty="0">
                <a:latin typeface="Calibri"/>
                <a:cs typeface="Calibri"/>
              </a:rPr>
              <a:t>-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loses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550" spc="254" baseline="-21241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deoxyhb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(Hb</a:t>
            </a:r>
            <a:r>
              <a:rPr sz="2550" spc="-15" baseline="26143" dirty="0">
                <a:latin typeface="Calibri"/>
                <a:cs typeface="Calibri"/>
              </a:rPr>
              <a:t>-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remains </a:t>
            </a:r>
            <a:r>
              <a:rPr sz="2600" dirty="0">
                <a:latin typeface="Calibri"/>
                <a:cs typeface="Calibri"/>
              </a:rPr>
              <a:t>undissociated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(HHb)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accepting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550" baseline="26143" dirty="0">
                <a:latin typeface="Calibri"/>
                <a:cs typeface="Calibri"/>
              </a:rPr>
              <a:t>+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ionization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</a:t>
            </a:r>
            <a:r>
              <a:rPr sz="2550" spc="-15" baseline="-21241" dirty="0">
                <a:latin typeface="Calibri"/>
                <a:cs typeface="Calibri"/>
              </a:rPr>
              <a:t>2</a:t>
            </a:r>
            <a:r>
              <a:rPr sz="2600" spc="-10" dirty="0">
                <a:latin typeface="Calibri"/>
                <a:cs typeface="Calibri"/>
              </a:rPr>
              <a:t>CO</a:t>
            </a:r>
            <a:r>
              <a:rPr sz="2550" spc="-15" baseline="-21241" dirty="0">
                <a:latin typeface="Calibri"/>
                <a:cs typeface="Calibri"/>
              </a:rPr>
              <a:t>3</a:t>
            </a:r>
            <a:r>
              <a:rPr sz="2600" spc="-10" dirty="0">
                <a:latin typeface="Calibri"/>
                <a:cs typeface="Calibri"/>
              </a:rPr>
              <a:t>.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Thus,</a:t>
            </a:r>
            <a:r>
              <a:rPr sz="26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Hb</a:t>
            </a:r>
            <a:r>
              <a:rPr sz="2550" b="1" baseline="26143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550" b="1" spc="517" baseline="2614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Calibri"/>
                <a:cs typeface="Calibri"/>
              </a:rPr>
              <a:t>buffers</a:t>
            </a:r>
            <a:r>
              <a:rPr sz="26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2550" b="1" baseline="-21241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CO</a:t>
            </a:r>
            <a:r>
              <a:rPr sz="2550" b="1" baseline="-21241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550" b="1" spc="517" baseline="-2124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00FF"/>
                </a:solidFill>
                <a:latin typeface="Calibri"/>
                <a:cs typeface="Calibri"/>
              </a:rPr>
              <a:t>in</a:t>
            </a:r>
            <a:r>
              <a:rPr sz="26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00FF"/>
                </a:solidFill>
                <a:latin typeface="Calibri"/>
                <a:cs typeface="Calibri"/>
              </a:rPr>
              <a:t>RBC</a:t>
            </a:r>
            <a:r>
              <a:rPr sz="2600" spc="-2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4702" y="4975300"/>
            <a:ext cx="205930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30480" indent="-38100">
              <a:lnSpc>
                <a:spcPct val="122300"/>
              </a:lnSpc>
              <a:spcBef>
                <a:spcPts val="100"/>
              </a:spcBef>
              <a:tabLst>
                <a:tab pos="911225" algn="l"/>
                <a:tab pos="961390" algn="l"/>
              </a:tabLst>
            </a:pPr>
            <a:r>
              <a:rPr sz="2600" spc="-10" dirty="0">
                <a:latin typeface="Calibri"/>
                <a:cs typeface="Calibri"/>
              </a:rPr>
              <a:t>HbO</a:t>
            </a:r>
            <a:r>
              <a:rPr sz="2550" spc="-15" baseline="-21241" dirty="0">
                <a:latin typeface="Calibri"/>
                <a:cs typeface="Calibri"/>
              </a:rPr>
              <a:t>2</a:t>
            </a:r>
            <a:r>
              <a:rPr sz="2550" spc="-15" baseline="26143" dirty="0">
                <a:latin typeface="Calibri"/>
                <a:cs typeface="Calibri"/>
              </a:rPr>
              <a:t>-</a:t>
            </a:r>
            <a:r>
              <a:rPr sz="2550" baseline="26143" dirty="0">
                <a:latin typeface="Calibri"/>
                <a:cs typeface="Calibri"/>
              </a:rPr>
              <a:t>		</a:t>
            </a:r>
            <a:r>
              <a:rPr sz="2600" spc="-10" dirty="0">
                <a:latin typeface="Calibri"/>
                <a:cs typeface="Calibri"/>
              </a:rPr>
              <a:t>(Oxyhb) </a:t>
            </a:r>
            <a:r>
              <a:rPr sz="2600" dirty="0">
                <a:latin typeface="Calibri"/>
                <a:cs typeface="Calibri"/>
              </a:rPr>
              <a:t>Hb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spc="277" baseline="26143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+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550" spc="-30" baseline="-21241" dirty="0">
                <a:latin typeface="Calibri"/>
                <a:cs typeface="Calibri"/>
              </a:rPr>
              <a:t>2</a:t>
            </a:r>
            <a:r>
              <a:rPr sz="2600" spc="-20" dirty="0">
                <a:latin typeface="Calibri"/>
                <a:cs typeface="Calibri"/>
              </a:rPr>
              <a:t>CO</a:t>
            </a:r>
            <a:r>
              <a:rPr sz="2550" spc="-30" baseline="-21241" dirty="0">
                <a:latin typeface="Calibri"/>
                <a:cs typeface="Calibri"/>
              </a:rPr>
              <a:t>3</a:t>
            </a:r>
            <a:endParaRPr sz="2550" baseline="-2124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9972" y="4975300"/>
            <a:ext cx="175323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90500">
              <a:lnSpc>
                <a:spcPct val="1223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Hb</a:t>
            </a:r>
            <a:r>
              <a:rPr sz="2550" baseline="26143" dirty="0">
                <a:latin typeface="Calibri"/>
                <a:cs typeface="Calibri"/>
              </a:rPr>
              <a:t>-</a:t>
            </a:r>
            <a:r>
              <a:rPr sz="2550" spc="284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550" spc="-37" baseline="-21241" dirty="0">
                <a:latin typeface="Calibri"/>
                <a:cs typeface="Calibri"/>
              </a:rPr>
              <a:t>2 </a:t>
            </a:r>
            <a:r>
              <a:rPr sz="2600" dirty="0">
                <a:latin typeface="Calibri"/>
                <a:cs typeface="Calibri"/>
              </a:rPr>
              <a:t>HHb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HCO</a:t>
            </a:r>
            <a:r>
              <a:rPr sz="2550" spc="-30" baseline="-21241" dirty="0">
                <a:latin typeface="Calibri"/>
                <a:cs typeface="Calibri"/>
              </a:rPr>
              <a:t>3</a:t>
            </a:r>
            <a:r>
              <a:rPr sz="2550" spc="-30" baseline="26143" dirty="0">
                <a:latin typeface="Calibri"/>
                <a:cs typeface="Calibri"/>
              </a:rPr>
              <a:t>-</a:t>
            </a:r>
            <a:endParaRPr sz="2550" baseline="26143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90059" y="2299716"/>
            <a:ext cx="2810510" cy="106680"/>
            <a:chOff x="4290059" y="2299716"/>
            <a:chExt cx="2810510" cy="106680"/>
          </a:xfrm>
        </p:grpSpPr>
        <p:sp>
          <p:nvSpPr>
            <p:cNvPr id="9" name="object 9"/>
            <p:cNvSpPr/>
            <p:nvPr/>
          </p:nvSpPr>
          <p:spPr>
            <a:xfrm>
              <a:off x="4296155" y="2305812"/>
              <a:ext cx="2798445" cy="94615"/>
            </a:xfrm>
            <a:custGeom>
              <a:avLst/>
              <a:gdLst/>
              <a:ahLst/>
              <a:cxnLst/>
              <a:rect l="l" t="t" r="r" b="b"/>
              <a:pathLst>
                <a:path w="2798445" h="94614">
                  <a:moveTo>
                    <a:pt x="2750820" y="0"/>
                  </a:moveTo>
                  <a:lnTo>
                    <a:pt x="2750820" y="23622"/>
                  </a:lnTo>
                  <a:lnTo>
                    <a:pt x="0" y="23622"/>
                  </a:lnTo>
                  <a:lnTo>
                    <a:pt x="0" y="70865"/>
                  </a:lnTo>
                  <a:lnTo>
                    <a:pt x="2750820" y="70865"/>
                  </a:lnTo>
                  <a:lnTo>
                    <a:pt x="2750820" y="94487"/>
                  </a:lnTo>
                  <a:lnTo>
                    <a:pt x="2798064" y="47243"/>
                  </a:lnTo>
                  <a:lnTo>
                    <a:pt x="275082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6155" y="2305812"/>
              <a:ext cx="2798445" cy="94615"/>
            </a:xfrm>
            <a:custGeom>
              <a:avLst/>
              <a:gdLst/>
              <a:ahLst/>
              <a:cxnLst/>
              <a:rect l="l" t="t" r="r" b="b"/>
              <a:pathLst>
                <a:path w="2798445" h="94614">
                  <a:moveTo>
                    <a:pt x="0" y="23622"/>
                  </a:moveTo>
                  <a:lnTo>
                    <a:pt x="2750820" y="23622"/>
                  </a:lnTo>
                  <a:lnTo>
                    <a:pt x="2750820" y="0"/>
                  </a:lnTo>
                  <a:lnTo>
                    <a:pt x="2798064" y="47243"/>
                  </a:lnTo>
                  <a:lnTo>
                    <a:pt x="2750820" y="94487"/>
                  </a:lnTo>
                  <a:lnTo>
                    <a:pt x="2750820" y="70865"/>
                  </a:lnTo>
                  <a:lnTo>
                    <a:pt x="0" y="7086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06240" y="3083051"/>
            <a:ext cx="1259205" cy="106680"/>
            <a:chOff x="4206240" y="3083051"/>
            <a:chExt cx="1259205" cy="106680"/>
          </a:xfrm>
        </p:grpSpPr>
        <p:sp>
          <p:nvSpPr>
            <p:cNvPr id="12" name="object 12"/>
            <p:cNvSpPr/>
            <p:nvPr/>
          </p:nvSpPr>
          <p:spPr>
            <a:xfrm>
              <a:off x="4212336" y="3089147"/>
              <a:ext cx="1247140" cy="94615"/>
            </a:xfrm>
            <a:custGeom>
              <a:avLst/>
              <a:gdLst/>
              <a:ahLst/>
              <a:cxnLst/>
              <a:rect l="l" t="t" r="r" b="b"/>
              <a:pathLst>
                <a:path w="1247139" h="94614">
                  <a:moveTo>
                    <a:pt x="1199388" y="0"/>
                  </a:moveTo>
                  <a:lnTo>
                    <a:pt x="1199388" y="23622"/>
                  </a:lnTo>
                  <a:lnTo>
                    <a:pt x="0" y="23622"/>
                  </a:lnTo>
                  <a:lnTo>
                    <a:pt x="0" y="70865"/>
                  </a:lnTo>
                  <a:lnTo>
                    <a:pt x="1199388" y="70865"/>
                  </a:lnTo>
                  <a:lnTo>
                    <a:pt x="1199388" y="94487"/>
                  </a:lnTo>
                  <a:lnTo>
                    <a:pt x="1246631" y="47243"/>
                  </a:lnTo>
                  <a:lnTo>
                    <a:pt x="11993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2336" y="3089147"/>
              <a:ext cx="1247140" cy="94615"/>
            </a:xfrm>
            <a:custGeom>
              <a:avLst/>
              <a:gdLst/>
              <a:ahLst/>
              <a:cxnLst/>
              <a:rect l="l" t="t" r="r" b="b"/>
              <a:pathLst>
                <a:path w="1247139" h="94614">
                  <a:moveTo>
                    <a:pt x="0" y="23622"/>
                  </a:moveTo>
                  <a:lnTo>
                    <a:pt x="1199388" y="23622"/>
                  </a:lnTo>
                  <a:lnTo>
                    <a:pt x="1199388" y="0"/>
                  </a:lnTo>
                  <a:lnTo>
                    <a:pt x="1246631" y="47243"/>
                  </a:lnTo>
                  <a:lnTo>
                    <a:pt x="1199388" y="94487"/>
                  </a:lnTo>
                  <a:lnTo>
                    <a:pt x="1199388" y="70865"/>
                  </a:lnTo>
                  <a:lnTo>
                    <a:pt x="0" y="70865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954267" y="5184647"/>
            <a:ext cx="1228725" cy="187960"/>
            <a:chOff x="5954267" y="5184647"/>
            <a:chExt cx="1228725" cy="187960"/>
          </a:xfrm>
        </p:grpSpPr>
        <p:sp>
          <p:nvSpPr>
            <p:cNvPr id="15" name="object 15"/>
            <p:cNvSpPr/>
            <p:nvPr/>
          </p:nvSpPr>
          <p:spPr>
            <a:xfrm>
              <a:off x="5960363" y="5190743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1128521" y="0"/>
                  </a:moveTo>
                  <a:lnTo>
                    <a:pt x="1128521" y="43814"/>
                  </a:lnTo>
                  <a:lnTo>
                    <a:pt x="87630" y="43814"/>
                  </a:lnTo>
                  <a:lnTo>
                    <a:pt x="87630" y="0"/>
                  </a:lnTo>
                  <a:lnTo>
                    <a:pt x="0" y="87629"/>
                  </a:lnTo>
                  <a:lnTo>
                    <a:pt x="87630" y="175259"/>
                  </a:lnTo>
                  <a:lnTo>
                    <a:pt x="87630" y="131444"/>
                  </a:lnTo>
                  <a:lnTo>
                    <a:pt x="1128521" y="131444"/>
                  </a:lnTo>
                  <a:lnTo>
                    <a:pt x="1128521" y="175259"/>
                  </a:lnTo>
                  <a:lnTo>
                    <a:pt x="1216152" y="87629"/>
                  </a:lnTo>
                  <a:lnTo>
                    <a:pt x="11285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60363" y="5190743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0" y="87629"/>
                  </a:moveTo>
                  <a:lnTo>
                    <a:pt x="87630" y="0"/>
                  </a:lnTo>
                  <a:lnTo>
                    <a:pt x="87630" y="43814"/>
                  </a:lnTo>
                  <a:lnTo>
                    <a:pt x="1128521" y="43814"/>
                  </a:lnTo>
                  <a:lnTo>
                    <a:pt x="1128521" y="0"/>
                  </a:lnTo>
                  <a:lnTo>
                    <a:pt x="1216152" y="87629"/>
                  </a:lnTo>
                  <a:lnTo>
                    <a:pt x="1128521" y="175259"/>
                  </a:lnTo>
                  <a:lnTo>
                    <a:pt x="1128521" y="131444"/>
                  </a:lnTo>
                  <a:lnTo>
                    <a:pt x="87630" y="131444"/>
                  </a:lnTo>
                  <a:lnTo>
                    <a:pt x="87630" y="175259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89091" y="5669279"/>
            <a:ext cx="1228725" cy="187960"/>
            <a:chOff x="5689091" y="5669279"/>
            <a:chExt cx="1228725" cy="187960"/>
          </a:xfrm>
        </p:grpSpPr>
        <p:sp>
          <p:nvSpPr>
            <p:cNvPr id="18" name="object 18"/>
            <p:cNvSpPr/>
            <p:nvPr/>
          </p:nvSpPr>
          <p:spPr>
            <a:xfrm>
              <a:off x="5695187" y="5675375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1128521" y="0"/>
                  </a:moveTo>
                  <a:lnTo>
                    <a:pt x="1128521" y="43815"/>
                  </a:lnTo>
                  <a:lnTo>
                    <a:pt x="87629" y="43815"/>
                  </a:lnTo>
                  <a:lnTo>
                    <a:pt x="87629" y="0"/>
                  </a:lnTo>
                  <a:lnTo>
                    <a:pt x="0" y="87630"/>
                  </a:lnTo>
                  <a:lnTo>
                    <a:pt x="87629" y="175260"/>
                  </a:lnTo>
                  <a:lnTo>
                    <a:pt x="87629" y="131445"/>
                  </a:lnTo>
                  <a:lnTo>
                    <a:pt x="1128521" y="131445"/>
                  </a:lnTo>
                  <a:lnTo>
                    <a:pt x="1128521" y="175260"/>
                  </a:lnTo>
                  <a:lnTo>
                    <a:pt x="1216152" y="87630"/>
                  </a:lnTo>
                  <a:lnTo>
                    <a:pt x="11285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187" y="5675375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0" y="87630"/>
                  </a:moveTo>
                  <a:lnTo>
                    <a:pt x="87629" y="0"/>
                  </a:lnTo>
                  <a:lnTo>
                    <a:pt x="87629" y="43815"/>
                  </a:lnTo>
                  <a:lnTo>
                    <a:pt x="1128521" y="43815"/>
                  </a:lnTo>
                  <a:lnTo>
                    <a:pt x="1128521" y="0"/>
                  </a:lnTo>
                  <a:lnTo>
                    <a:pt x="1216152" y="87630"/>
                  </a:lnTo>
                  <a:lnTo>
                    <a:pt x="1128521" y="175260"/>
                  </a:lnTo>
                  <a:lnTo>
                    <a:pt x="1128521" y="131445"/>
                  </a:lnTo>
                  <a:lnTo>
                    <a:pt x="87629" y="131445"/>
                  </a:lnTo>
                  <a:lnTo>
                    <a:pt x="87629" y="175260"/>
                  </a:lnTo>
                  <a:lnTo>
                    <a:pt x="0" y="8763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4866" y="72821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927" y="551434"/>
            <a:ext cx="1085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5044" indent="-956944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995044" algn="l"/>
                <a:tab pos="2613660" algn="l"/>
              </a:tabLst>
            </a:pPr>
            <a:r>
              <a:rPr sz="2400" dirty="0">
                <a:latin typeface="Calibri"/>
                <a:cs typeface="Calibri"/>
              </a:rPr>
              <a:t>Some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75" baseline="24305" dirty="0">
                <a:latin typeface="Calibri"/>
                <a:cs typeface="Calibri"/>
              </a:rPr>
              <a:t>-</a:t>
            </a:r>
            <a:r>
              <a:rPr sz="2400" baseline="2430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diffuse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maintain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balance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ICF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0130" y="1093978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1582" y="917194"/>
            <a:ext cx="8619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59180" algn="l"/>
              </a:tabLst>
            </a:pPr>
            <a:r>
              <a:rPr sz="2400" spc="-10" dirty="0">
                <a:latin typeface="Calibri"/>
                <a:cs typeface="Calibri"/>
              </a:rPr>
              <a:t>plasma</a:t>
            </a:r>
            <a:r>
              <a:rPr sz="2400" dirty="0">
                <a:latin typeface="Calibri"/>
                <a:cs typeface="Calibri"/>
              </a:rPr>
              <a:t>	HCO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baseline="24305" dirty="0">
                <a:latin typeface="Calibri"/>
                <a:cs typeface="Calibri"/>
              </a:rPr>
              <a:t>-.</a:t>
            </a:r>
            <a:r>
              <a:rPr sz="2400" spc="-44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influx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baseline="24305" dirty="0">
                <a:latin typeface="Calibri"/>
                <a:cs typeface="Calibri"/>
              </a:rPr>
              <a:t>-</a:t>
            </a:r>
            <a:r>
              <a:rPr sz="2400" spc="179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RBC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Chloride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shift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9268" y="1659762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927" y="1649095"/>
            <a:ext cx="11280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5044" indent="-956944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995044" algn="l"/>
              </a:tabLst>
            </a:pPr>
            <a:r>
              <a:rPr sz="2400" dirty="0">
                <a:latin typeface="Calibri"/>
                <a:cs typeface="Calibri"/>
              </a:rPr>
              <a:t>HHbO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lungs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oxygenation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HHB,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instantly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ionizes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-5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HbO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spc="127" baseline="-20833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327" y="2380615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Wingdings"/>
                <a:cs typeface="Wingdings"/>
              </a:rPr>
              <a:t>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253" y="2289175"/>
            <a:ext cx="367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7" baseline="-16203" dirty="0">
                <a:latin typeface="Calibri"/>
                <a:cs typeface="Calibri"/>
              </a:rPr>
              <a:t>H</a:t>
            </a:r>
            <a:r>
              <a:rPr sz="1600" spc="-25" dirty="0">
                <a:latin typeface="Calibri"/>
                <a:cs typeface="Calibri"/>
              </a:rPr>
              <a:t>+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5915" y="2391282"/>
            <a:ext cx="62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6722" y="2380615"/>
            <a:ext cx="9879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332990" algn="l"/>
                <a:tab pos="4298950" algn="l"/>
              </a:tabLst>
            </a:pPr>
            <a:r>
              <a:rPr sz="2400" spc="-10" dirty="0">
                <a:latin typeface="Calibri"/>
                <a:cs typeface="Calibri"/>
              </a:rPr>
              <a:t>buffered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HCO</a:t>
            </a:r>
            <a:r>
              <a:rPr sz="2400" spc="-30" baseline="-20833" dirty="0">
                <a:latin typeface="Calibri"/>
                <a:cs typeface="Calibri"/>
              </a:rPr>
              <a:t>3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RBC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forming</a:t>
            </a:r>
            <a:r>
              <a:rPr sz="2400" dirty="0">
                <a:latin typeface="Calibri"/>
                <a:cs typeface="Calibri"/>
              </a:rPr>
              <a:t>	H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CO</a:t>
            </a:r>
            <a:r>
              <a:rPr sz="2400" baseline="-20833" dirty="0">
                <a:latin typeface="Calibri"/>
                <a:cs typeface="Calibri"/>
              </a:rPr>
              <a:t>3</a:t>
            </a:r>
            <a:r>
              <a:rPr sz="2400" spc="450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dissociated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</a:t>
            </a:r>
            <a:r>
              <a:rPr sz="2400" spc="-30" baseline="-20833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227" y="2746070"/>
            <a:ext cx="10713085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</a:t>
            </a:r>
            <a:r>
              <a:rPr sz="2400" baseline="-20833" dirty="0">
                <a:latin typeface="Calibri"/>
                <a:cs typeface="Calibri"/>
              </a:rPr>
              <a:t>2</a:t>
            </a:r>
            <a:r>
              <a:rPr sz="2400" spc="179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diffuses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RBC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escapes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alveolar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air.</a:t>
            </a:r>
            <a:endParaRPr sz="2400">
              <a:latin typeface="Calibri"/>
              <a:cs typeface="Calibri"/>
            </a:endParaRPr>
          </a:p>
          <a:p>
            <a:pPr marL="965200" indent="-914400">
              <a:lnSpc>
                <a:spcPts val="2135"/>
              </a:lnSpc>
              <a:spcBef>
                <a:spcPts val="2885"/>
              </a:spcBef>
              <a:buFont typeface="Wingdings"/>
              <a:buChar char=""/>
              <a:tabLst>
                <a:tab pos="965200" algn="l"/>
              </a:tabLst>
            </a:pPr>
            <a:r>
              <a:rPr sz="2400" dirty="0">
                <a:latin typeface="Calibri"/>
                <a:cs typeface="Calibri"/>
              </a:rPr>
              <a:t>Some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HCO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baseline="24305" dirty="0">
                <a:latin typeface="Calibri"/>
                <a:cs typeface="Calibri"/>
              </a:rPr>
              <a:t>-</a:t>
            </a:r>
            <a:r>
              <a:rPr sz="2400" spc="509" baseline="24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RBC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exchange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baseline="24305" dirty="0">
                <a:latin typeface="Calibri"/>
                <a:cs typeface="Calibri"/>
              </a:rPr>
              <a:t>-</a:t>
            </a:r>
            <a:r>
              <a:rPr sz="2400" spc="47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280285">
              <a:lnSpc>
                <a:spcPts val="1175"/>
              </a:lnSpc>
              <a:tabLst>
                <a:tab pos="10469880" algn="l"/>
              </a:tabLst>
            </a:pPr>
            <a:r>
              <a:rPr sz="1600" spc="-50" dirty="0">
                <a:latin typeface="Calibri"/>
                <a:cs typeface="Calibri"/>
              </a:rPr>
              <a:t>3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7782" y="4209669"/>
            <a:ext cx="386842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  <a:tabLst>
                <a:tab pos="776605" algn="l"/>
                <a:tab pos="2959100" algn="l"/>
              </a:tabLst>
            </a:pPr>
            <a:r>
              <a:rPr sz="2400" spc="-25" dirty="0">
                <a:latin typeface="Calibri"/>
                <a:cs typeface="Calibri"/>
              </a:rPr>
              <a:t>HHb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37" baseline="-20833" dirty="0">
                <a:latin typeface="Calibri"/>
                <a:cs typeface="Calibri"/>
              </a:rPr>
              <a:t>2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HHbO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  <a:p>
            <a:pPr marL="63500">
              <a:lnSpc>
                <a:spcPts val="2135"/>
              </a:lnSpc>
              <a:spcBef>
                <a:spcPts val="2880"/>
              </a:spcBef>
              <a:tabLst>
                <a:tab pos="918210" algn="l"/>
                <a:tab pos="2995930" algn="l"/>
              </a:tabLst>
            </a:pPr>
            <a:r>
              <a:rPr sz="2400" dirty="0">
                <a:latin typeface="Calibri"/>
                <a:cs typeface="Calibri"/>
              </a:rPr>
              <a:t>HCO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75" baseline="24305" dirty="0">
                <a:latin typeface="Calibri"/>
                <a:cs typeface="Calibri"/>
              </a:rPr>
              <a:t>-</a:t>
            </a:r>
            <a:r>
              <a:rPr sz="2400" baseline="2430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37" baseline="24305" dirty="0">
                <a:latin typeface="Calibri"/>
                <a:cs typeface="Calibri"/>
              </a:rPr>
              <a:t>+</a:t>
            </a:r>
            <a:r>
              <a:rPr sz="2400" baseline="24305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CO</a:t>
            </a:r>
            <a:endParaRPr sz="2400">
              <a:latin typeface="Calibri"/>
              <a:cs typeface="Calibri"/>
            </a:endParaRPr>
          </a:p>
          <a:p>
            <a:pPr marL="615315">
              <a:lnSpc>
                <a:spcPts val="1175"/>
              </a:lnSpc>
              <a:tabLst>
                <a:tab pos="3186430" algn="l"/>
                <a:tab pos="3649979" algn="l"/>
              </a:tabLst>
            </a:pPr>
            <a:r>
              <a:rPr sz="1600" spc="-50" dirty="0">
                <a:latin typeface="Calibri"/>
                <a:cs typeface="Calibri"/>
              </a:rPr>
              <a:t>3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2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3661" y="4209669"/>
            <a:ext cx="1520190" cy="1123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704215">
              <a:lnSpc>
                <a:spcPts val="919"/>
              </a:lnSpc>
              <a:spcBef>
                <a:spcPts val="180"/>
              </a:spcBef>
              <a:tabLst>
                <a:tab pos="1339850" algn="l"/>
              </a:tabLst>
            </a:pPr>
            <a:r>
              <a:rPr sz="1600" spc="-50" dirty="0">
                <a:latin typeface="Calibri"/>
                <a:cs typeface="Calibri"/>
              </a:rPr>
              <a:t>-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+</a:t>
            </a:r>
            <a:endParaRPr sz="1600">
              <a:latin typeface="Calibri"/>
              <a:cs typeface="Calibri"/>
            </a:endParaRPr>
          </a:p>
          <a:p>
            <a:pPr marL="50800">
              <a:lnSpc>
                <a:spcPts val="1880"/>
              </a:lnSpc>
              <a:tabLst>
                <a:tab pos="861060" algn="l"/>
                <a:tab pos="1149350" algn="l"/>
              </a:tabLst>
            </a:pPr>
            <a:r>
              <a:rPr sz="2400" spc="-20" dirty="0">
                <a:latin typeface="Calibri"/>
                <a:cs typeface="Calibri"/>
              </a:rPr>
              <a:t>HbO</a:t>
            </a:r>
            <a:r>
              <a:rPr sz="2400" spc="-30" baseline="-20833" dirty="0">
                <a:latin typeface="Calibri"/>
                <a:cs typeface="Calibri"/>
              </a:rPr>
              <a:t>2</a:t>
            </a:r>
            <a:r>
              <a:rPr sz="2400" baseline="-20833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+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880"/>
              </a:spcBef>
              <a:tabLst>
                <a:tab pos="771525" algn="l"/>
              </a:tabLst>
            </a:pP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37" baseline="-20833" dirty="0">
                <a:latin typeface="Calibri"/>
                <a:cs typeface="Calibri"/>
              </a:rPr>
              <a:t>2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	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</a:t>
            </a:r>
            <a:r>
              <a:rPr sz="2400" spc="-37" baseline="-20833" dirty="0"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14743" y="4344923"/>
            <a:ext cx="1228725" cy="187960"/>
            <a:chOff x="6714743" y="4344923"/>
            <a:chExt cx="1228725" cy="187960"/>
          </a:xfrm>
        </p:grpSpPr>
        <p:sp>
          <p:nvSpPr>
            <p:cNvPr id="16" name="object 16"/>
            <p:cNvSpPr/>
            <p:nvPr/>
          </p:nvSpPr>
          <p:spPr>
            <a:xfrm>
              <a:off x="6720839" y="4351019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1128521" y="0"/>
                  </a:moveTo>
                  <a:lnTo>
                    <a:pt x="1128521" y="43814"/>
                  </a:lnTo>
                  <a:lnTo>
                    <a:pt x="87629" y="43814"/>
                  </a:lnTo>
                  <a:lnTo>
                    <a:pt x="87629" y="0"/>
                  </a:lnTo>
                  <a:lnTo>
                    <a:pt x="0" y="87629"/>
                  </a:lnTo>
                  <a:lnTo>
                    <a:pt x="87629" y="175259"/>
                  </a:lnTo>
                  <a:lnTo>
                    <a:pt x="87629" y="131444"/>
                  </a:lnTo>
                  <a:lnTo>
                    <a:pt x="1128521" y="131444"/>
                  </a:lnTo>
                  <a:lnTo>
                    <a:pt x="1128521" y="175259"/>
                  </a:lnTo>
                  <a:lnTo>
                    <a:pt x="1216152" y="87629"/>
                  </a:lnTo>
                  <a:lnTo>
                    <a:pt x="11285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9" y="4351019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59" h="175260">
                  <a:moveTo>
                    <a:pt x="0" y="87629"/>
                  </a:moveTo>
                  <a:lnTo>
                    <a:pt x="87629" y="0"/>
                  </a:lnTo>
                  <a:lnTo>
                    <a:pt x="87629" y="43814"/>
                  </a:lnTo>
                  <a:lnTo>
                    <a:pt x="1128521" y="43814"/>
                  </a:lnTo>
                  <a:lnTo>
                    <a:pt x="1128521" y="0"/>
                  </a:lnTo>
                  <a:lnTo>
                    <a:pt x="1216152" y="87629"/>
                  </a:lnTo>
                  <a:lnTo>
                    <a:pt x="1128521" y="175259"/>
                  </a:lnTo>
                  <a:lnTo>
                    <a:pt x="1128521" y="131444"/>
                  </a:lnTo>
                  <a:lnTo>
                    <a:pt x="87629" y="131444"/>
                  </a:lnTo>
                  <a:lnTo>
                    <a:pt x="87629" y="175259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361688" y="4344923"/>
            <a:ext cx="1228725" cy="187960"/>
            <a:chOff x="4361688" y="4344923"/>
            <a:chExt cx="1228725" cy="187960"/>
          </a:xfrm>
        </p:grpSpPr>
        <p:sp>
          <p:nvSpPr>
            <p:cNvPr id="19" name="object 19"/>
            <p:cNvSpPr/>
            <p:nvPr/>
          </p:nvSpPr>
          <p:spPr>
            <a:xfrm>
              <a:off x="4367784" y="4351019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60" h="175260">
                  <a:moveTo>
                    <a:pt x="1128521" y="0"/>
                  </a:moveTo>
                  <a:lnTo>
                    <a:pt x="1128521" y="43814"/>
                  </a:lnTo>
                  <a:lnTo>
                    <a:pt x="87629" y="43814"/>
                  </a:lnTo>
                  <a:lnTo>
                    <a:pt x="87629" y="0"/>
                  </a:lnTo>
                  <a:lnTo>
                    <a:pt x="0" y="87629"/>
                  </a:lnTo>
                  <a:lnTo>
                    <a:pt x="87629" y="175259"/>
                  </a:lnTo>
                  <a:lnTo>
                    <a:pt x="87629" y="131444"/>
                  </a:lnTo>
                  <a:lnTo>
                    <a:pt x="1128521" y="131444"/>
                  </a:lnTo>
                  <a:lnTo>
                    <a:pt x="1128521" y="175259"/>
                  </a:lnTo>
                  <a:lnTo>
                    <a:pt x="1216152" y="87629"/>
                  </a:lnTo>
                  <a:lnTo>
                    <a:pt x="11285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67784" y="4351019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60" h="175260">
                  <a:moveTo>
                    <a:pt x="0" y="87629"/>
                  </a:moveTo>
                  <a:lnTo>
                    <a:pt x="87629" y="0"/>
                  </a:lnTo>
                  <a:lnTo>
                    <a:pt x="87629" y="43814"/>
                  </a:lnTo>
                  <a:lnTo>
                    <a:pt x="1128521" y="43814"/>
                  </a:lnTo>
                  <a:lnTo>
                    <a:pt x="1128521" y="0"/>
                  </a:lnTo>
                  <a:lnTo>
                    <a:pt x="1216152" y="87629"/>
                  </a:lnTo>
                  <a:lnTo>
                    <a:pt x="1128521" y="175259"/>
                  </a:lnTo>
                  <a:lnTo>
                    <a:pt x="1128521" y="131444"/>
                  </a:lnTo>
                  <a:lnTo>
                    <a:pt x="87629" y="131444"/>
                  </a:lnTo>
                  <a:lnTo>
                    <a:pt x="87629" y="175259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76928" y="5084064"/>
            <a:ext cx="1228725" cy="187960"/>
            <a:chOff x="4376928" y="5084064"/>
            <a:chExt cx="1228725" cy="187960"/>
          </a:xfrm>
        </p:grpSpPr>
        <p:sp>
          <p:nvSpPr>
            <p:cNvPr id="22" name="object 22"/>
            <p:cNvSpPr/>
            <p:nvPr/>
          </p:nvSpPr>
          <p:spPr>
            <a:xfrm>
              <a:off x="4383024" y="5090160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60" h="175260">
                  <a:moveTo>
                    <a:pt x="1128522" y="0"/>
                  </a:moveTo>
                  <a:lnTo>
                    <a:pt x="1128522" y="43814"/>
                  </a:lnTo>
                  <a:lnTo>
                    <a:pt x="87629" y="43814"/>
                  </a:lnTo>
                  <a:lnTo>
                    <a:pt x="87629" y="0"/>
                  </a:lnTo>
                  <a:lnTo>
                    <a:pt x="0" y="87629"/>
                  </a:lnTo>
                  <a:lnTo>
                    <a:pt x="87629" y="175259"/>
                  </a:lnTo>
                  <a:lnTo>
                    <a:pt x="87629" y="131444"/>
                  </a:lnTo>
                  <a:lnTo>
                    <a:pt x="1128522" y="131444"/>
                  </a:lnTo>
                  <a:lnTo>
                    <a:pt x="1128522" y="175259"/>
                  </a:lnTo>
                  <a:lnTo>
                    <a:pt x="1216152" y="87629"/>
                  </a:lnTo>
                  <a:lnTo>
                    <a:pt x="11285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3024" y="5090160"/>
              <a:ext cx="1216660" cy="175260"/>
            </a:xfrm>
            <a:custGeom>
              <a:avLst/>
              <a:gdLst/>
              <a:ahLst/>
              <a:cxnLst/>
              <a:rect l="l" t="t" r="r" b="b"/>
              <a:pathLst>
                <a:path w="1216660" h="175260">
                  <a:moveTo>
                    <a:pt x="0" y="87629"/>
                  </a:moveTo>
                  <a:lnTo>
                    <a:pt x="87629" y="0"/>
                  </a:lnTo>
                  <a:lnTo>
                    <a:pt x="87629" y="43814"/>
                  </a:lnTo>
                  <a:lnTo>
                    <a:pt x="1128522" y="43814"/>
                  </a:lnTo>
                  <a:lnTo>
                    <a:pt x="1128522" y="0"/>
                  </a:lnTo>
                  <a:lnTo>
                    <a:pt x="1216152" y="87629"/>
                  </a:lnTo>
                  <a:lnTo>
                    <a:pt x="1128522" y="175259"/>
                  </a:lnTo>
                  <a:lnTo>
                    <a:pt x="1128522" y="131444"/>
                  </a:lnTo>
                  <a:lnTo>
                    <a:pt x="87629" y="131444"/>
                  </a:lnTo>
                  <a:lnTo>
                    <a:pt x="87629" y="175259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958583" y="5018532"/>
            <a:ext cx="984885" cy="253365"/>
            <a:chOff x="6958583" y="5018532"/>
            <a:chExt cx="984885" cy="253365"/>
          </a:xfrm>
        </p:grpSpPr>
        <p:sp>
          <p:nvSpPr>
            <p:cNvPr id="25" name="object 25"/>
            <p:cNvSpPr/>
            <p:nvPr/>
          </p:nvSpPr>
          <p:spPr>
            <a:xfrm>
              <a:off x="6964679" y="5024628"/>
              <a:ext cx="972819" cy="241300"/>
            </a:xfrm>
            <a:custGeom>
              <a:avLst/>
              <a:gdLst/>
              <a:ahLst/>
              <a:cxnLst/>
              <a:rect l="l" t="t" r="r" b="b"/>
              <a:pathLst>
                <a:path w="972820" h="241300">
                  <a:moveTo>
                    <a:pt x="851916" y="0"/>
                  </a:moveTo>
                  <a:lnTo>
                    <a:pt x="851916" y="60198"/>
                  </a:lnTo>
                  <a:lnTo>
                    <a:pt x="0" y="60198"/>
                  </a:lnTo>
                  <a:lnTo>
                    <a:pt x="0" y="180594"/>
                  </a:lnTo>
                  <a:lnTo>
                    <a:pt x="851916" y="180594"/>
                  </a:lnTo>
                  <a:lnTo>
                    <a:pt x="851916" y="240792"/>
                  </a:lnTo>
                  <a:lnTo>
                    <a:pt x="972312" y="120396"/>
                  </a:lnTo>
                  <a:lnTo>
                    <a:pt x="8519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64679" y="5024628"/>
              <a:ext cx="972819" cy="241300"/>
            </a:xfrm>
            <a:custGeom>
              <a:avLst/>
              <a:gdLst/>
              <a:ahLst/>
              <a:cxnLst/>
              <a:rect l="l" t="t" r="r" b="b"/>
              <a:pathLst>
                <a:path w="972820" h="241300">
                  <a:moveTo>
                    <a:pt x="0" y="60198"/>
                  </a:moveTo>
                  <a:lnTo>
                    <a:pt x="851916" y="60198"/>
                  </a:lnTo>
                  <a:lnTo>
                    <a:pt x="851916" y="0"/>
                  </a:lnTo>
                  <a:lnTo>
                    <a:pt x="972312" y="120396"/>
                  </a:lnTo>
                  <a:lnTo>
                    <a:pt x="851916" y="240792"/>
                  </a:lnTo>
                  <a:lnTo>
                    <a:pt x="851916" y="180594"/>
                  </a:lnTo>
                  <a:lnTo>
                    <a:pt x="0" y="180594"/>
                  </a:lnTo>
                  <a:lnTo>
                    <a:pt x="0" y="6019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517" y="123825"/>
            <a:ext cx="5520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</a:tabLst>
            </a:pP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5.</a:t>
            </a:r>
            <a:r>
              <a:rPr sz="2400" b="0" u="none" spc="-1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25" dirty="0">
                <a:solidFill>
                  <a:srgbClr val="EC7C30"/>
                </a:solidFill>
                <a:latin typeface="Arial Black"/>
                <a:cs typeface="Arial Black"/>
              </a:rPr>
              <a:t>The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	Amino</a:t>
            </a:r>
            <a:r>
              <a:rPr sz="2400" b="0" u="none" spc="-35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acid</a:t>
            </a:r>
            <a:r>
              <a:rPr sz="2400" b="0" u="none" spc="-20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dirty="0">
                <a:solidFill>
                  <a:srgbClr val="EC7C30"/>
                </a:solidFill>
                <a:latin typeface="Arial Black"/>
                <a:cs typeface="Arial Black"/>
              </a:rPr>
              <a:t>buffer</a:t>
            </a:r>
            <a:r>
              <a:rPr sz="2400" b="0" u="none" spc="-25" dirty="0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sz="2400" b="0" u="none" spc="-10" dirty="0">
                <a:solidFill>
                  <a:srgbClr val="EC7C30"/>
                </a:solidFill>
                <a:latin typeface="Arial Black"/>
                <a:cs typeface="Arial Black"/>
              </a:rPr>
              <a:t>system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817" y="665480"/>
            <a:ext cx="11539220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527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52729" algn="l"/>
              </a:tabLst>
            </a:pPr>
            <a:r>
              <a:rPr sz="2400" dirty="0">
                <a:latin typeface="Calibri"/>
                <a:cs typeface="Calibri"/>
              </a:rPr>
              <a:t>Contains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COOH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NH</a:t>
            </a:r>
            <a:r>
              <a:rPr sz="2400" b="1" baseline="-20833" dirty="0">
                <a:solidFill>
                  <a:srgbClr val="00AFEF"/>
                </a:solidFill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groups,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groups.</a:t>
            </a:r>
            <a:endParaRPr sz="2400">
              <a:latin typeface="Calibri"/>
              <a:cs typeface="Calibri"/>
            </a:endParaRPr>
          </a:p>
          <a:p>
            <a:pPr marL="252729" marR="272415" indent="-227329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54000" algn="l"/>
                <a:tab pos="2597785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Zwitterion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	Addition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217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zwitterion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either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cation 	</a:t>
            </a:r>
            <a:r>
              <a:rPr sz="2400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anion.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7" y="3732402"/>
            <a:ext cx="9497695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65430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65430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Addition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of:</a:t>
            </a:r>
            <a:r>
              <a:rPr sz="2400" b="1" spc="1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OH</a:t>
            </a:r>
            <a:r>
              <a:rPr sz="2400" b="1" baseline="2430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209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solution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aas,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aseline="24305" dirty="0">
                <a:latin typeface="Calibri"/>
                <a:cs typeface="Calibri"/>
              </a:rPr>
              <a:t>+</a:t>
            </a:r>
            <a:r>
              <a:rPr sz="2400" spc="47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="1" baseline="-20833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anion.</a:t>
            </a:r>
            <a:endParaRPr sz="2400">
              <a:latin typeface="Calibri"/>
              <a:cs typeface="Calibri"/>
            </a:endParaRPr>
          </a:p>
          <a:p>
            <a:pPr marL="186690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baseline="2430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zwitterions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produce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cationic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2164" y="4647197"/>
            <a:ext cx="775335" cy="936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NaOH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HCl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5297" y="4647197"/>
            <a:ext cx="6549390" cy="9366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5"/>
              </a:spcBef>
              <a:tabLst>
                <a:tab pos="2604135" algn="l"/>
              </a:tabLst>
            </a:pPr>
            <a:r>
              <a:rPr sz="2400" dirty="0">
                <a:latin typeface="Calibri"/>
                <a:cs typeface="Calibri"/>
              </a:rPr>
              <a:t>H</a:t>
            </a:r>
            <a:r>
              <a:rPr sz="2400" b="1" baseline="-20833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b="1" baseline="-20833" dirty="0">
                <a:latin typeface="Calibri"/>
                <a:cs typeface="Calibri"/>
              </a:rPr>
              <a:t>2</a:t>
            </a:r>
            <a:r>
              <a:rPr sz="2400" b="1" spc="209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COONa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(salt)</a:t>
            </a:r>
            <a:endParaRPr sz="2400">
              <a:latin typeface="Calibri"/>
              <a:cs typeface="Calibri"/>
            </a:endParaRPr>
          </a:p>
          <a:p>
            <a:pPr marL="120014">
              <a:lnSpc>
                <a:spcPct val="100000"/>
              </a:lnSpc>
              <a:spcBef>
                <a:spcPts val="705"/>
              </a:spcBef>
              <a:tabLst>
                <a:tab pos="3187065" algn="l"/>
              </a:tabLst>
            </a:pPr>
            <a:r>
              <a:rPr sz="2400" dirty="0">
                <a:latin typeface="Calibri"/>
                <a:cs typeface="Calibri"/>
              </a:rPr>
              <a:t>ClH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b="1" baseline="-20833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b="1" baseline="-20833" dirty="0">
                <a:latin typeface="Calibri"/>
                <a:cs typeface="Calibri"/>
              </a:rPr>
              <a:t>2</a:t>
            </a:r>
            <a:r>
              <a:rPr sz="2400" b="1" spc="232" baseline="-208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COOH</a:t>
            </a:r>
            <a:r>
              <a:rPr sz="2400" dirty="0">
                <a:latin typeface="Calibri"/>
                <a:cs typeface="Calibri"/>
              </a:rPr>
              <a:t>	(amino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acid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hydrochloride)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517" y="5649874"/>
            <a:ext cx="11381105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359"/>
              </a:spcBef>
            </a:pPr>
            <a:r>
              <a:rPr sz="2400" b="1" dirty="0">
                <a:latin typeface="Calibri"/>
                <a:cs typeface="Calibri"/>
              </a:rPr>
              <a:t>Th</a:t>
            </a:r>
            <a:r>
              <a:rPr sz="2000" b="1" dirty="0">
                <a:latin typeface="Calibri"/>
                <a:cs typeface="Calibri"/>
              </a:rPr>
              <a:t>us,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solution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neutral,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acidic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basic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depending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form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which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presents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greater concn.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679" y="1836834"/>
            <a:ext cx="7348888" cy="180206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145535" y="4937759"/>
            <a:ext cx="723900" cy="106680"/>
            <a:chOff x="3145535" y="4937759"/>
            <a:chExt cx="723900" cy="106680"/>
          </a:xfrm>
        </p:grpSpPr>
        <p:sp>
          <p:nvSpPr>
            <p:cNvPr id="11" name="object 11"/>
            <p:cNvSpPr/>
            <p:nvPr/>
          </p:nvSpPr>
          <p:spPr>
            <a:xfrm>
              <a:off x="3151631" y="4943855"/>
              <a:ext cx="711835" cy="94615"/>
            </a:xfrm>
            <a:custGeom>
              <a:avLst/>
              <a:gdLst/>
              <a:ahLst/>
              <a:cxnLst/>
              <a:rect l="l" t="t" r="r" b="b"/>
              <a:pathLst>
                <a:path w="711835" h="94614">
                  <a:moveTo>
                    <a:pt x="664464" y="0"/>
                  </a:moveTo>
                  <a:lnTo>
                    <a:pt x="664464" y="23622"/>
                  </a:lnTo>
                  <a:lnTo>
                    <a:pt x="0" y="23622"/>
                  </a:lnTo>
                  <a:lnTo>
                    <a:pt x="0" y="70866"/>
                  </a:lnTo>
                  <a:lnTo>
                    <a:pt x="664464" y="70866"/>
                  </a:lnTo>
                  <a:lnTo>
                    <a:pt x="664464" y="94488"/>
                  </a:lnTo>
                  <a:lnTo>
                    <a:pt x="711707" y="47244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1631" y="4943855"/>
              <a:ext cx="711835" cy="94615"/>
            </a:xfrm>
            <a:custGeom>
              <a:avLst/>
              <a:gdLst/>
              <a:ahLst/>
              <a:cxnLst/>
              <a:rect l="l" t="t" r="r" b="b"/>
              <a:pathLst>
                <a:path w="711835" h="94614">
                  <a:moveTo>
                    <a:pt x="0" y="23622"/>
                  </a:moveTo>
                  <a:lnTo>
                    <a:pt x="664464" y="23622"/>
                  </a:lnTo>
                  <a:lnTo>
                    <a:pt x="664464" y="0"/>
                  </a:lnTo>
                  <a:lnTo>
                    <a:pt x="711707" y="47244"/>
                  </a:lnTo>
                  <a:lnTo>
                    <a:pt x="664464" y="94488"/>
                  </a:lnTo>
                  <a:lnTo>
                    <a:pt x="664464" y="70866"/>
                  </a:lnTo>
                  <a:lnTo>
                    <a:pt x="0" y="70866"/>
                  </a:lnTo>
                  <a:lnTo>
                    <a:pt x="0" y="23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145535" y="5364479"/>
            <a:ext cx="723900" cy="105410"/>
            <a:chOff x="3145535" y="5364479"/>
            <a:chExt cx="723900" cy="105410"/>
          </a:xfrm>
        </p:grpSpPr>
        <p:sp>
          <p:nvSpPr>
            <p:cNvPr id="14" name="object 14"/>
            <p:cNvSpPr/>
            <p:nvPr/>
          </p:nvSpPr>
          <p:spPr>
            <a:xfrm>
              <a:off x="3151631" y="5370575"/>
              <a:ext cx="711835" cy="93345"/>
            </a:xfrm>
            <a:custGeom>
              <a:avLst/>
              <a:gdLst/>
              <a:ahLst/>
              <a:cxnLst/>
              <a:rect l="l" t="t" r="r" b="b"/>
              <a:pathLst>
                <a:path w="711835" h="93345">
                  <a:moveTo>
                    <a:pt x="665226" y="0"/>
                  </a:moveTo>
                  <a:lnTo>
                    <a:pt x="665226" y="23240"/>
                  </a:lnTo>
                  <a:lnTo>
                    <a:pt x="0" y="23240"/>
                  </a:lnTo>
                  <a:lnTo>
                    <a:pt x="0" y="69723"/>
                  </a:lnTo>
                  <a:lnTo>
                    <a:pt x="665226" y="69723"/>
                  </a:lnTo>
                  <a:lnTo>
                    <a:pt x="665226" y="92964"/>
                  </a:lnTo>
                  <a:lnTo>
                    <a:pt x="711707" y="46482"/>
                  </a:lnTo>
                  <a:lnTo>
                    <a:pt x="66522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1631" y="5370575"/>
              <a:ext cx="711835" cy="93345"/>
            </a:xfrm>
            <a:custGeom>
              <a:avLst/>
              <a:gdLst/>
              <a:ahLst/>
              <a:cxnLst/>
              <a:rect l="l" t="t" r="r" b="b"/>
              <a:pathLst>
                <a:path w="711835" h="93345">
                  <a:moveTo>
                    <a:pt x="0" y="23240"/>
                  </a:moveTo>
                  <a:lnTo>
                    <a:pt x="665226" y="23240"/>
                  </a:lnTo>
                  <a:lnTo>
                    <a:pt x="665226" y="0"/>
                  </a:lnTo>
                  <a:lnTo>
                    <a:pt x="711707" y="46482"/>
                  </a:lnTo>
                  <a:lnTo>
                    <a:pt x="665226" y="92964"/>
                  </a:lnTo>
                  <a:lnTo>
                    <a:pt x="665226" y="69723"/>
                  </a:lnTo>
                  <a:lnTo>
                    <a:pt x="0" y="69723"/>
                  </a:lnTo>
                  <a:lnTo>
                    <a:pt x="0" y="2324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18</a:t>
            </a:fld>
            <a:endParaRPr lang="en-IN"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7" y="381000"/>
            <a:ext cx="11532082" cy="430887"/>
          </a:xfrm>
        </p:spPr>
        <p:txBody>
          <a:bodyPr/>
          <a:lstStyle/>
          <a:p>
            <a:pPr algn="ctr"/>
            <a:r>
              <a:rPr lang="en-GB" dirty="0" smtClean="0"/>
              <a:t>Learning objectives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9434983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U</a:t>
            </a:r>
            <a:r>
              <a:rPr lang="en-GB" sz="3600" dirty="0" smtClean="0"/>
              <a:t>nderstanding </a:t>
            </a:r>
            <a:r>
              <a:rPr lang="en-GB" sz="3600" dirty="0"/>
              <a:t>pH, </a:t>
            </a: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Differentiate </a:t>
            </a:r>
            <a:r>
              <a:rPr lang="en-GB" sz="3600" dirty="0"/>
              <a:t>between strong and weak acids and bases,</a:t>
            </a: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</a:t>
            </a:r>
            <a:r>
              <a:rPr lang="en-GB" sz="3600" dirty="0" smtClean="0"/>
              <a:t>he </a:t>
            </a:r>
            <a:r>
              <a:rPr lang="en-GB" sz="3600" dirty="0"/>
              <a:t>role of buffers in maintaining pH, and the various buffer systems in the body, including their mechanisms and importance. </a:t>
            </a: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How </a:t>
            </a:r>
            <a:r>
              <a:rPr lang="en-GB" sz="3600" dirty="0"/>
              <a:t>buffers work to maintain pH homeostasis. </a:t>
            </a:r>
            <a:endParaRPr lang="en-I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2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37855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" y="609600"/>
            <a:ext cx="11532082" cy="861774"/>
          </a:xfrm>
        </p:spPr>
        <p:txBody>
          <a:bodyPr/>
          <a:lstStyle/>
          <a:p>
            <a:r>
              <a:rPr lang="en-GB" dirty="0"/>
              <a:t>What is pH?</a:t>
            </a:r>
            <a:br>
              <a:rPr lang="en-GB" dirty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71374"/>
            <a:ext cx="4589684" cy="3447098"/>
          </a:xfrm>
        </p:spPr>
        <p:txBody>
          <a:bodyPr/>
          <a:lstStyle/>
          <a:p>
            <a:r>
              <a:rPr lang="en-GB" sz="3200" b="1" dirty="0" smtClean="0"/>
              <a:t>pH</a:t>
            </a:r>
            <a:r>
              <a:rPr lang="en-GB" sz="3200" dirty="0" smtClean="0"/>
              <a:t> </a:t>
            </a:r>
            <a:r>
              <a:rPr lang="en-GB" sz="3200" dirty="0"/>
              <a:t>measures how acidic or basic (alkaline) a solution is.</a:t>
            </a:r>
          </a:p>
          <a:p>
            <a:pPr lvl="1"/>
            <a:r>
              <a:rPr lang="en-GB" sz="3200" b="1" dirty="0"/>
              <a:t>pH &lt; 7:</a:t>
            </a:r>
            <a:r>
              <a:rPr lang="en-GB" sz="3200" dirty="0"/>
              <a:t> Acidic</a:t>
            </a:r>
          </a:p>
          <a:p>
            <a:pPr lvl="1"/>
            <a:r>
              <a:rPr lang="en-GB" sz="3200" b="1" dirty="0"/>
              <a:t>pH = 7:</a:t>
            </a:r>
            <a:r>
              <a:rPr lang="en-GB" sz="3200" dirty="0"/>
              <a:t> Neutral</a:t>
            </a:r>
          </a:p>
          <a:p>
            <a:pPr lvl="1"/>
            <a:r>
              <a:rPr lang="en-GB" sz="3200" b="1" dirty="0"/>
              <a:t>pH &gt; 7:</a:t>
            </a:r>
            <a:r>
              <a:rPr lang="en-GB" sz="3200" dirty="0"/>
              <a:t> Basic (alkaline)</a:t>
            </a:r>
          </a:p>
          <a:p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4518" y="473033"/>
            <a:ext cx="6248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/>
              <a:t>Normal pH Regulation in the Body</a:t>
            </a:r>
          </a:p>
          <a:p>
            <a:pPr algn="just"/>
            <a:r>
              <a:rPr lang="en-IN" sz="2800" dirty="0" smtClean="0"/>
              <a:t>The body uses three main systems to regulate pH:</a:t>
            </a:r>
          </a:p>
          <a:p>
            <a:pPr algn="just"/>
            <a:endParaRPr lang="en-IN" sz="2800" b="1" dirty="0"/>
          </a:p>
          <a:p>
            <a:pPr algn="just"/>
            <a:r>
              <a:rPr lang="en-IN" sz="2800" b="1" dirty="0" smtClean="0">
                <a:solidFill>
                  <a:srgbClr val="FF0000"/>
                </a:solidFill>
              </a:rPr>
              <a:t>Buffer systems</a:t>
            </a:r>
            <a:r>
              <a:rPr lang="en-IN" sz="2800" dirty="0" smtClean="0">
                <a:solidFill>
                  <a:srgbClr val="FF0000"/>
                </a:solidFill>
              </a:rPr>
              <a:t> </a:t>
            </a:r>
            <a:r>
              <a:rPr lang="en-IN" sz="2800" dirty="0" smtClean="0"/>
              <a:t>– like the </a:t>
            </a:r>
            <a:r>
              <a:rPr lang="en-IN" sz="2800" b="1" dirty="0" smtClean="0"/>
              <a:t>bicarbonate buffer system</a:t>
            </a:r>
            <a:r>
              <a:rPr lang="en-IN" sz="2800" dirty="0" smtClean="0"/>
              <a:t> in blood</a:t>
            </a:r>
          </a:p>
          <a:p>
            <a:pPr algn="just"/>
            <a:r>
              <a:rPr lang="en-IN" sz="2800" b="1" dirty="0" smtClean="0"/>
              <a:t>Respiratory system</a:t>
            </a:r>
            <a:r>
              <a:rPr lang="en-IN" sz="2800" dirty="0" smtClean="0"/>
              <a:t> – controls CO₂ levels (CO₂ is acidic when dissolved in blood)</a:t>
            </a:r>
          </a:p>
          <a:p>
            <a:pPr algn="just"/>
            <a:endParaRPr lang="en-IN" sz="2800" dirty="0" smtClean="0"/>
          </a:p>
          <a:p>
            <a:pPr algn="just"/>
            <a:r>
              <a:rPr lang="en-IN" sz="2800" b="1" dirty="0" smtClean="0"/>
              <a:t>Renal system</a:t>
            </a:r>
            <a:r>
              <a:rPr lang="en-IN" sz="2800" dirty="0" smtClean="0"/>
              <a:t> – kidneys excrete hydrogen ions (H⁺) and reabsorb bicarbonate (HCO₃⁻)</a:t>
            </a:r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3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350513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 descr="pH and Buffer system in Body flu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 bwMode="auto">
          <a:xfrm>
            <a:off x="7442202" y="381000"/>
            <a:ext cx="459739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BGs: A Deep Dive into Acid-Base Balance Assessment (Video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381000"/>
            <a:ext cx="7286627" cy="525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4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150706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59" y="228600"/>
            <a:ext cx="11532082" cy="430887"/>
          </a:xfrm>
        </p:spPr>
        <p:txBody>
          <a:bodyPr/>
          <a:lstStyle/>
          <a:p>
            <a:pPr algn="ctr"/>
            <a:r>
              <a:rPr lang="en-IN" dirty="0"/>
              <a:t>Effects of pH Imbalance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417" y="1099804"/>
            <a:ext cx="5929783" cy="6093976"/>
          </a:xfrm>
        </p:spPr>
        <p:txBody>
          <a:bodyPr/>
          <a:lstStyle/>
          <a:p>
            <a:r>
              <a:rPr lang="en-IN" sz="2400" b="1" dirty="0">
                <a:solidFill>
                  <a:schemeClr val="tx2"/>
                </a:solidFill>
              </a:rPr>
              <a:t>1. Acidosis (pH &lt; 7.35)</a:t>
            </a:r>
          </a:p>
          <a:p>
            <a:r>
              <a:rPr lang="en-IN" sz="2400" b="1" dirty="0"/>
              <a:t>Causes:</a:t>
            </a:r>
            <a:endParaRPr lang="en-IN" sz="2400" dirty="0"/>
          </a:p>
          <a:p>
            <a:r>
              <a:rPr lang="en-IN" sz="2400" dirty="0"/>
              <a:t>Respiratory: COPD, hypoventilation (↑ CO₂)</a:t>
            </a:r>
          </a:p>
          <a:p>
            <a:r>
              <a:rPr lang="en-IN" sz="2400" dirty="0"/>
              <a:t>Metabolic: Kidney failure, diabetic ketoacidosis, lactic acidosis</a:t>
            </a:r>
          </a:p>
          <a:p>
            <a:r>
              <a:rPr lang="en-IN" sz="2400" b="1" dirty="0"/>
              <a:t>Symptoms:</a:t>
            </a:r>
            <a:endParaRPr lang="en-IN" sz="2400" dirty="0"/>
          </a:p>
          <a:p>
            <a:r>
              <a:rPr lang="en-IN" sz="2400" dirty="0"/>
              <a:t>Fatigue, confusion, headache</a:t>
            </a:r>
          </a:p>
          <a:p>
            <a:r>
              <a:rPr lang="en-IN" sz="2400" dirty="0"/>
              <a:t>Shortness of breath</a:t>
            </a:r>
          </a:p>
          <a:p>
            <a:r>
              <a:rPr lang="en-IN" sz="2400" dirty="0"/>
              <a:t>Increased heart rate</a:t>
            </a:r>
          </a:p>
          <a:p>
            <a:r>
              <a:rPr lang="en-IN" sz="2400" dirty="0"/>
              <a:t>In severe cases: shock or </a:t>
            </a:r>
            <a:r>
              <a:rPr lang="en-IN" sz="2400" dirty="0" smtClean="0"/>
              <a:t>coma</a:t>
            </a:r>
          </a:p>
          <a:p>
            <a:endParaRPr lang="en-GB" sz="2400" dirty="0"/>
          </a:p>
          <a:p>
            <a:r>
              <a:rPr lang="en-GB" sz="2400" b="1" dirty="0" smtClean="0"/>
              <a:t>Body </a:t>
            </a:r>
            <a:r>
              <a:rPr lang="en-GB" sz="2400" b="1" dirty="0"/>
              <a:t>Effects:</a:t>
            </a:r>
            <a:endParaRPr lang="en-GB" sz="2400" dirty="0"/>
          </a:p>
          <a:p>
            <a:r>
              <a:rPr lang="en-GB" sz="2400" dirty="0"/>
              <a:t>Decreases cardiac contractility</a:t>
            </a:r>
          </a:p>
          <a:p>
            <a:r>
              <a:rPr lang="en-GB" sz="2400" dirty="0"/>
              <a:t>Increases risk of arrhythmias</a:t>
            </a:r>
          </a:p>
          <a:p>
            <a:r>
              <a:rPr lang="en-GB" sz="2400" dirty="0"/>
              <a:t>Impairs enzyme function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113659"/>
            <a:ext cx="525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2. Alkalosis (pH &gt; 7.45)</a:t>
            </a:r>
          </a:p>
          <a:p>
            <a:r>
              <a:rPr lang="en-IN" sz="2400" b="1" dirty="0" smtClean="0"/>
              <a:t>Causes:</a:t>
            </a:r>
            <a:endParaRPr lang="en-IN" sz="2400" dirty="0" smtClean="0"/>
          </a:p>
          <a:p>
            <a:r>
              <a:rPr lang="en-IN" sz="2400" dirty="0" smtClean="0"/>
              <a:t>Respiratory: Hyperventilation (↓ CO₂)</a:t>
            </a:r>
          </a:p>
          <a:p>
            <a:r>
              <a:rPr lang="en-IN" sz="2400" dirty="0" smtClean="0"/>
              <a:t>Metabolic: Vomiting (loss of stomach acid), diuretic use</a:t>
            </a:r>
          </a:p>
          <a:p>
            <a:r>
              <a:rPr lang="en-IN" sz="2400" b="1" dirty="0" smtClean="0"/>
              <a:t>Symptoms:</a:t>
            </a:r>
            <a:endParaRPr lang="en-IN" sz="2400" dirty="0" smtClean="0"/>
          </a:p>
          <a:p>
            <a:r>
              <a:rPr lang="en-IN" sz="2400" dirty="0" smtClean="0"/>
              <a:t>Muscle twitching, cramps</a:t>
            </a:r>
          </a:p>
          <a:p>
            <a:r>
              <a:rPr lang="en-IN" sz="2400" dirty="0" smtClean="0"/>
              <a:t>Dizziness, confusion</a:t>
            </a:r>
          </a:p>
          <a:p>
            <a:r>
              <a:rPr lang="en-IN" sz="2400" dirty="0" smtClean="0"/>
              <a:t>Numbness or tingling</a:t>
            </a:r>
          </a:p>
          <a:p>
            <a:r>
              <a:rPr lang="en-IN" sz="2400" dirty="0" smtClean="0"/>
              <a:t>Seizures in severe cases</a:t>
            </a:r>
          </a:p>
          <a:p>
            <a:r>
              <a:rPr lang="en-IN" sz="2400" b="1" dirty="0" smtClean="0"/>
              <a:t>Body Effects:</a:t>
            </a:r>
            <a:endParaRPr lang="en-IN" sz="2400" dirty="0" smtClean="0"/>
          </a:p>
          <a:p>
            <a:r>
              <a:rPr lang="en-IN" sz="2400" dirty="0" smtClean="0"/>
              <a:t>Reduces calcium ion availability, leading to neuromuscular irritability</a:t>
            </a:r>
          </a:p>
          <a:p>
            <a:r>
              <a:rPr lang="en-IN" sz="2400" dirty="0" smtClean="0"/>
              <a:t>Can impair oxygen delivery due to changes in haemoglobin binding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5</a:t>
            </a:fld>
            <a:endParaRPr lang="en-IN" spc="-50" dirty="0"/>
          </a:p>
        </p:txBody>
      </p:sp>
    </p:spTree>
    <p:extLst>
      <p:ext uri="{BB962C8B-B14F-4D97-AF65-F5344CB8AC3E}">
        <p14:creationId xmlns:p14="http://schemas.microsoft.com/office/powerpoint/2010/main" val="8528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217" y="130505"/>
            <a:ext cx="11185525" cy="6317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indent="-6851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86765" algn="l"/>
              </a:tabLst>
            </a:pPr>
            <a:endParaRPr lang="en-GB" sz="2400" b="1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786765" indent="-6851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dirty="0" smtClean="0">
                <a:solidFill>
                  <a:srgbClr val="231F20"/>
                </a:solidFill>
                <a:latin typeface="Calibri"/>
                <a:cs typeface="Calibri"/>
              </a:rPr>
              <a:t>Almost</a:t>
            </a:r>
            <a:r>
              <a:rPr sz="2400" b="1" spc="-6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every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biological</a:t>
            </a:r>
            <a:r>
              <a:rPr sz="24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process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pH-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dependent;</a:t>
            </a:r>
            <a:r>
              <a:rPr sz="24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small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change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pH</a:t>
            </a:r>
            <a:r>
              <a:rPr sz="24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produces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  <a:p>
            <a:pPr marL="7867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large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change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rate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process.</a:t>
            </a:r>
            <a:endParaRPr sz="2400" dirty="0">
              <a:latin typeface="Calibri"/>
              <a:cs typeface="Calibri"/>
            </a:endParaRPr>
          </a:p>
          <a:p>
            <a:pPr marL="786765" indent="-685165">
              <a:lnSpc>
                <a:spcPct val="100000"/>
              </a:lnSpc>
              <a:spcBef>
                <a:spcPts val="2880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spc="-20" dirty="0">
                <a:solidFill>
                  <a:srgbClr val="231F20"/>
                </a:solidFill>
                <a:latin typeface="Calibri"/>
                <a:cs typeface="Calibri"/>
              </a:rPr>
              <a:t>True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both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reactions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occurring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without</a:t>
            </a:r>
            <a:r>
              <a:rPr sz="2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b="1" baseline="24305" dirty="0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sz="2400" b="1" spc="202" baseline="243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ions.</a:t>
            </a:r>
            <a:endParaRPr sz="2400" dirty="0">
              <a:latin typeface="Calibri"/>
              <a:cs typeface="Calibri"/>
            </a:endParaRPr>
          </a:p>
          <a:p>
            <a:pPr marL="786765" marR="1198880" indent="-685800">
              <a:lnSpc>
                <a:spcPct val="100000"/>
              </a:lnSpc>
              <a:spcBef>
                <a:spcPts val="2880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enzymes</a:t>
            </a:r>
            <a:r>
              <a:rPr sz="24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many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Calibri"/>
                <a:cs typeface="Calibri"/>
              </a:rPr>
              <a:t>substrates,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contain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ionizable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groups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characteristic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values.</a:t>
            </a:r>
            <a:endParaRPr sz="2400" dirty="0">
              <a:latin typeface="Calibri"/>
              <a:cs typeface="Calibri"/>
            </a:endParaRPr>
          </a:p>
          <a:p>
            <a:pPr marL="786765" marR="595630" indent="-685800" algn="just">
              <a:lnSpc>
                <a:spcPct val="100000"/>
              </a:lnSpc>
              <a:spcBef>
                <a:spcPts val="2880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protonated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amino</a:t>
            </a:r>
            <a:r>
              <a:rPr sz="24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carboxyl</a:t>
            </a:r>
            <a:r>
              <a:rPr sz="24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groups</a:t>
            </a:r>
            <a:r>
              <a:rPr sz="24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amino</a:t>
            </a:r>
            <a:r>
              <a:rPr sz="24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acids</a:t>
            </a:r>
            <a:r>
              <a:rPr sz="24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phosphate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groups</a:t>
            </a:r>
            <a:r>
              <a:rPr sz="24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nucleotides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example,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function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weak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acids;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ionic</a:t>
            </a:r>
            <a:r>
              <a:rPr sz="24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determined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pH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surrounding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medium.</a:t>
            </a:r>
            <a:endParaRPr sz="2400" dirty="0">
              <a:latin typeface="Calibri"/>
              <a:cs typeface="Calibri"/>
            </a:endParaRPr>
          </a:p>
          <a:p>
            <a:pPr marL="786765" marR="179705" indent="-685800">
              <a:lnSpc>
                <a:spcPct val="100000"/>
              </a:lnSpc>
              <a:spcBef>
                <a:spcPts val="2885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Cells/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organisms</a:t>
            </a:r>
            <a:r>
              <a:rPr sz="24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maintain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specific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constant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cytosolic</a:t>
            </a:r>
            <a:r>
              <a:rPr sz="2400" b="1" spc="-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pH,</a:t>
            </a:r>
            <a:r>
              <a:rPr sz="24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usually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near</a:t>
            </a:r>
            <a:r>
              <a:rPr sz="24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pH</a:t>
            </a:r>
            <a:r>
              <a:rPr sz="24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7,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keeping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biomolecules</a:t>
            </a:r>
            <a:r>
              <a:rPr sz="24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optimal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ionic</a:t>
            </a:r>
            <a:r>
              <a:rPr sz="2400" b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state.</a:t>
            </a:r>
            <a:endParaRPr sz="2400" dirty="0">
              <a:latin typeface="Calibri"/>
              <a:cs typeface="Calibri"/>
            </a:endParaRPr>
          </a:p>
          <a:p>
            <a:pPr marL="786765" indent="-685165">
              <a:lnSpc>
                <a:spcPct val="100000"/>
              </a:lnSpc>
              <a:spcBef>
                <a:spcPts val="2880"/>
              </a:spcBef>
              <a:buFont typeface="Wingdings"/>
              <a:buChar char=""/>
              <a:tabLst>
                <a:tab pos="786765" algn="l"/>
              </a:tabLst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multicellular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organisms,</a:t>
            </a:r>
            <a:r>
              <a:rPr sz="24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pH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extracellular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fluids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sz="2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also</a:t>
            </a:r>
            <a:r>
              <a:rPr sz="2400" b="1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tightly</a:t>
            </a:r>
            <a:r>
              <a:rPr sz="24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Calibri"/>
                <a:cs typeface="Calibri"/>
              </a:rPr>
              <a:t>regulated.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6</a:t>
            </a:fld>
            <a:endParaRPr lang="en-IN"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352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100"/>
              </a:spcBef>
            </a:pPr>
            <a:r>
              <a:rPr sz="2600" b="0" u="none" dirty="0">
                <a:solidFill>
                  <a:srgbClr val="000000"/>
                </a:solidFill>
                <a:latin typeface="Arial Black"/>
                <a:cs typeface="Arial Black"/>
              </a:rPr>
              <a:t>Ionization/Dissociation</a:t>
            </a:r>
            <a:r>
              <a:rPr sz="2600" b="0" u="none" spc="-13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r>
              <a:rPr sz="2600" b="0" u="none" spc="6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600" b="0" u="none" spc="-25" dirty="0">
                <a:solidFill>
                  <a:srgbClr val="00AFEF"/>
                </a:solidFill>
                <a:latin typeface="Arial Black"/>
                <a:cs typeface="Arial Black"/>
              </a:rPr>
              <a:t>Water</a:t>
            </a:r>
            <a:r>
              <a:rPr sz="2600" b="0" u="none" spc="-25" dirty="0">
                <a:solidFill>
                  <a:srgbClr val="006FC0"/>
                </a:solidFill>
                <a:latin typeface="Arial Black"/>
                <a:cs typeface="Arial Black"/>
              </a:rPr>
              <a:t>,</a:t>
            </a:r>
            <a:r>
              <a:rPr sz="2600" b="0" u="none" spc="-8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600" b="0" u="none" dirty="0">
                <a:solidFill>
                  <a:srgbClr val="C00000"/>
                </a:solidFill>
                <a:latin typeface="Arial Black"/>
                <a:cs typeface="Arial Black"/>
              </a:rPr>
              <a:t>Weak</a:t>
            </a:r>
            <a:r>
              <a:rPr sz="2600" b="0" u="none" spc="-8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600" b="0" u="none" dirty="0">
                <a:solidFill>
                  <a:srgbClr val="C00000"/>
                </a:solidFill>
                <a:latin typeface="Arial Black"/>
                <a:cs typeface="Arial Black"/>
              </a:rPr>
              <a:t>Acids</a:t>
            </a:r>
            <a:r>
              <a:rPr sz="2600" b="0" u="none" dirty="0">
                <a:solidFill>
                  <a:srgbClr val="000000"/>
                </a:solidFill>
                <a:latin typeface="Arial Black"/>
                <a:cs typeface="Arial Black"/>
              </a:rPr>
              <a:t>,</a:t>
            </a:r>
            <a:r>
              <a:rPr sz="2600" b="0" u="none" spc="-11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Arial Black"/>
                <a:cs typeface="Arial Black"/>
              </a:rPr>
              <a:t>and</a:t>
            </a:r>
            <a:r>
              <a:rPr sz="2600" b="0" u="none" spc="-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2600" b="0" u="none" dirty="0">
                <a:solidFill>
                  <a:srgbClr val="C55A11"/>
                </a:solidFill>
                <a:latin typeface="Arial Black"/>
                <a:cs typeface="Arial Black"/>
              </a:rPr>
              <a:t>Weak</a:t>
            </a:r>
            <a:r>
              <a:rPr sz="2600" b="0" u="none" spc="-7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2600" b="0" u="none" spc="-10" dirty="0">
                <a:solidFill>
                  <a:srgbClr val="C55A11"/>
                </a:solidFill>
                <a:latin typeface="Arial Black"/>
                <a:cs typeface="Arial Black"/>
              </a:rPr>
              <a:t>Bases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789" y="765533"/>
            <a:ext cx="11144250" cy="39839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86105" indent="-50990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586105" algn="l"/>
              </a:tabLst>
            </a:pPr>
            <a:r>
              <a:rPr sz="2200" dirty="0">
                <a:latin typeface="Calibri"/>
                <a:cs typeface="Calibri"/>
              </a:rPr>
              <a:t>Pure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ionizes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slightly,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equal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numbers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hydrogen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(H</a:t>
            </a:r>
            <a:r>
              <a:rPr sz="2175" baseline="-21072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OH</a:t>
            </a:r>
            <a:r>
              <a:rPr sz="2175" baseline="24904" dirty="0">
                <a:latin typeface="Calibri"/>
                <a:cs typeface="Calibri"/>
              </a:rPr>
              <a:t>-</a:t>
            </a:r>
            <a:r>
              <a:rPr sz="2175" spc="-22" baseline="2490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ion.</a:t>
            </a:r>
            <a:endParaRPr sz="2200">
              <a:latin typeface="Calibri"/>
              <a:cs typeface="Calibri"/>
            </a:endParaRPr>
          </a:p>
          <a:p>
            <a:pPr marL="586105" indent="-509905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58610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extent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ionization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described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equilibrium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constant,</a:t>
            </a:r>
            <a:endParaRPr sz="2200">
              <a:latin typeface="Calibri"/>
              <a:cs typeface="Calibri"/>
            </a:endParaRPr>
          </a:p>
          <a:p>
            <a:pPr marL="586105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ion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product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water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b="1" spc="-10" dirty="0">
                <a:latin typeface="Calibri"/>
                <a:cs typeface="Calibri"/>
              </a:rPr>
              <a:t>Kw</a:t>
            </a:r>
            <a:r>
              <a:rPr sz="2200" spc="-10" dirty="0">
                <a:latin typeface="Calibri"/>
                <a:cs typeface="Calibri"/>
              </a:rPr>
              <a:t>)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derived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K</a:t>
            </a:r>
            <a:r>
              <a:rPr sz="2175" b="1" spc="-30" baseline="-21072" dirty="0">
                <a:latin typeface="Calibri"/>
                <a:cs typeface="Calibri"/>
              </a:rPr>
              <a:t>eq</a:t>
            </a:r>
            <a:r>
              <a:rPr sz="2200" b="1" spc="-2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2200">
              <a:latin typeface="Calibri"/>
              <a:cs typeface="Calibri"/>
            </a:endParaRPr>
          </a:p>
          <a:p>
            <a:pPr marL="586105" marR="81280" indent="-510540">
              <a:lnSpc>
                <a:spcPct val="70000"/>
              </a:lnSpc>
              <a:buFont typeface="Arial MT"/>
              <a:buChar char="•"/>
              <a:tabLst>
                <a:tab pos="586105" algn="l"/>
              </a:tabLst>
            </a:pP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Weak</a:t>
            </a:r>
            <a:r>
              <a:rPr sz="2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acids</a:t>
            </a:r>
            <a:r>
              <a:rPr sz="22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partially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ionize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release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lowers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aqueous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solution.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C55A11"/>
                </a:solidFill>
                <a:latin typeface="Calibri"/>
                <a:cs typeface="Calibri"/>
              </a:rPr>
              <a:t>Weak </a:t>
            </a:r>
            <a:r>
              <a:rPr sz="2200" b="1" dirty="0">
                <a:solidFill>
                  <a:srgbClr val="C55A11"/>
                </a:solidFill>
                <a:latin typeface="Calibri"/>
                <a:cs typeface="Calibri"/>
              </a:rPr>
              <a:t>bases</a:t>
            </a:r>
            <a:r>
              <a:rPr sz="2200" b="1" spc="-2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accept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</a:t>
            </a:r>
            <a:r>
              <a:rPr sz="2175" baseline="24904" dirty="0">
                <a:latin typeface="Calibri"/>
                <a:cs typeface="Calibri"/>
              </a:rPr>
              <a:t>+</a:t>
            </a:r>
            <a:r>
              <a:rPr sz="2175" spc="209" baseline="2490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increases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pH.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586105" marR="301625" indent="-510540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58610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extent</a:t>
            </a:r>
            <a:r>
              <a:rPr sz="22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2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these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processes</a:t>
            </a:r>
            <a:r>
              <a:rPr sz="2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22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characteristic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sz="22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each</a:t>
            </a:r>
            <a:r>
              <a:rPr sz="22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particular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weak</a:t>
            </a:r>
            <a:r>
              <a:rPr sz="22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acid</a:t>
            </a:r>
            <a:r>
              <a:rPr sz="22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6FC0"/>
                </a:solidFill>
                <a:latin typeface="Calibri"/>
                <a:cs typeface="Calibri"/>
              </a:rPr>
              <a:t>base</a:t>
            </a:r>
            <a:r>
              <a:rPr sz="22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expressed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acid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dissociation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constant: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586105" indent="-509905">
              <a:lnSpc>
                <a:spcPct val="100000"/>
              </a:lnSpc>
              <a:buFont typeface="Arial MT"/>
              <a:buChar char="•"/>
              <a:tabLst>
                <a:tab pos="586105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</a:t>
            </a:r>
            <a:r>
              <a:rPr sz="2200" b="1" i="1" dirty="0">
                <a:latin typeface="Calibri"/>
                <a:cs typeface="Calibri"/>
              </a:rPr>
              <a:t>K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expresses,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logarithmic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scale,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relative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strength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weak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acid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base: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289" y="5953150"/>
            <a:ext cx="10704195" cy="54989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2605" marR="5080" indent="-510540">
              <a:lnSpc>
                <a:spcPct val="70000"/>
              </a:lnSpc>
              <a:spcBef>
                <a:spcPts val="819"/>
              </a:spcBef>
              <a:buFont typeface="Arial MT"/>
              <a:buChar char="•"/>
              <a:tabLst>
                <a:tab pos="52260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stronger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smaller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a;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stronger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determined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experimentally;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pH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midpoint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titration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curve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acid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base</a:t>
            </a:r>
            <a:r>
              <a:rPr sz="2000" spc="-1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1113" y="1434211"/>
            <a:ext cx="1924654" cy="6183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8278" y="3706927"/>
            <a:ext cx="2323584" cy="6068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6092" y="5061342"/>
            <a:ext cx="2995960" cy="6571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7</a:t>
            </a:fld>
            <a:endParaRPr lang="en-IN"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461" rIns="0" bIns="0" rtlCol="0">
            <a:spAutoFit/>
          </a:bodyPr>
          <a:lstStyle/>
          <a:p>
            <a:pPr marL="1795780">
              <a:lnSpc>
                <a:spcPct val="100000"/>
              </a:lnSpc>
              <a:spcBef>
                <a:spcPts val="100"/>
              </a:spcBef>
            </a:pPr>
            <a:r>
              <a:rPr sz="3200" b="0" u="none" dirty="0">
                <a:solidFill>
                  <a:srgbClr val="C55A11"/>
                </a:solidFill>
                <a:latin typeface="Arial Black"/>
                <a:cs typeface="Arial Black"/>
              </a:rPr>
              <a:t>The</a:t>
            </a:r>
            <a:r>
              <a:rPr sz="3200" b="0" u="none" spc="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3200" b="0" u="none" dirty="0">
                <a:solidFill>
                  <a:srgbClr val="C55A11"/>
                </a:solidFill>
                <a:latin typeface="Arial Black"/>
                <a:cs typeface="Arial Black"/>
              </a:rPr>
              <a:t>Henderson-Hasselbalch</a:t>
            </a:r>
            <a:r>
              <a:rPr sz="3200" b="0" u="none" spc="-2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sz="3200" b="0" u="none" spc="-10" dirty="0">
                <a:solidFill>
                  <a:srgbClr val="C55A11"/>
                </a:solidFill>
                <a:latin typeface="Arial Black"/>
                <a:cs typeface="Arial Black"/>
              </a:rPr>
              <a:t>Equation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8111" y="2485644"/>
            <a:ext cx="1394460" cy="22860"/>
          </a:xfrm>
          <a:custGeom>
            <a:avLst/>
            <a:gdLst/>
            <a:ahLst/>
            <a:cxnLst/>
            <a:rect l="l" t="t" r="r" b="b"/>
            <a:pathLst>
              <a:path w="1394459" h="22860">
                <a:moveTo>
                  <a:pt x="1394460" y="0"/>
                </a:moveTo>
                <a:lnTo>
                  <a:pt x="0" y="0"/>
                </a:lnTo>
                <a:lnTo>
                  <a:pt x="0" y="22860"/>
                </a:lnTo>
                <a:lnTo>
                  <a:pt x="1394460" y="22860"/>
                </a:lnTo>
                <a:lnTo>
                  <a:pt x="1394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2740" y="1099804"/>
            <a:ext cx="8545195" cy="183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55880" indent="-227329">
              <a:lnSpc>
                <a:spcPct val="109600"/>
              </a:lnSpc>
              <a:spcBef>
                <a:spcPts val="100"/>
              </a:spcBef>
              <a:buFont typeface="Arial MT"/>
              <a:buChar char="•"/>
              <a:tabLst>
                <a:tab pos="1892300" algn="l"/>
                <a:tab pos="2563495" algn="l"/>
                <a:tab pos="3183255" algn="l"/>
              </a:tabLst>
            </a:pP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Relates</a:t>
            </a:r>
            <a:r>
              <a:rPr sz="2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dissociation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weak</a:t>
            </a:r>
            <a:r>
              <a:rPr sz="2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acids</a:t>
            </a:r>
            <a:r>
              <a:rPr sz="28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equilibrium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. 	</a:t>
            </a:r>
            <a:r>
              <a:rPr sz="2800" spc="-2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↔</a:t>
            </a:r>
            <a:r>
              <a:rPr sz="2800" dirty="0">
                <a:latin typeface="Calibri"/>
                <a:cs typeface="Calibri"/>
              </a:rPr>
              <a:t>	[H</a:t>
            </a:r>
            <a:r>
              <a:rPr sz="2775" baseline="25525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]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10" dirty="0">
                <a:latin typeface="Calibri"/>
                <a:cs typeface="Calibri"/>
              </a:rPr>
              <a:t> [A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  <a:p>
            <a:pPr marL="977900">
              <a:lnSpc>
                <a:spcPts val="3270"/>
              </a:lnSpc>
              <a:spcBef>
                <a:spcPts val="335"/>
              </a:spcBef>
              <a:tabLst>
                <a:tab pos="5135880" algn="l"/>
              </a:tabLst>
            </a:pPr>
            <a:r>
              <a:rPr sz="2800" spc="-10" dirty="0">
                <a:latin typeface="Calibri"/>
                <a:cs typeface="Calibri"/>
              </a:rPr>
              <a:t>Dissociation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constant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)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=</a:t>
            </a:r>
            <a:r>
              <a:rPr sz="2800" dirty="0">
                <a:latin typeface="Calibri"/>
                <a:cs typeface="Calibri"/>
              </a:rPr>
              <a:t>	[H</a:t>
            </a:r>
            <a:r>
              <a:rPr sz="2775" baseline="25525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]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[A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  <a:p>
            <a:pPr marL="5550535">
              <a:lnSpc>
                <a:spcPts val="3270"/>
              </a:lnSpc>
            </a:pPr>
            <a:r>
              <a:rPr sz="2800" spc="-20" dirty="0">
                <a:latin typeface="Calibri"/>
                <a:cs typeface="Calibri"/>
              </a:rPr>
              <a:t>[HA]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6375" y="2887802"/>
            <a:ext cx="8934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[H</a:t>
            </a:r>
            <a:r>
              <a:rPr sz="2775" baseline="25525" dirty="0">
                <a:latin typeface="Calibri"/>
                <a:cs typeface="Calibri"/>
              </a:rPr>
              <a:t>+</a:t>
            </a:r>
            <a:r>
              <a:rPr sz="2800" dirty="0">
                <a:latin typeface="Calibri"/>
                <a:cs typeface="Calibri"/>
              </a:rPr>
              <a:t>]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=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7078" y="2887802"/>
            <a:ext cx="132969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75"/>
              </a:lnSpc>
              <a:spcBef>
                <a:spcPts val="95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[HA]</a:t>
            </a:r>
            <a:endParaRPr sz="2800">
              <a:latin typeface="Calibri"/>
              <a:cs typeface="Calibri"/>
            </a:endParaRPr>
          </a:p>
          <a:p>
            <a:pPr marL="514984">
              <a:lnSpc>
                <a:spcPts val="3275"/>
              </a:lnSpc>
            </a:pPr>
            <a:r>
              <a:rPr sz="2800" spc="-10" dirty="0">
                <a:latin typeface="Calibri"/>
                <a:cs typeface="Calibri"/>
              </a:rPr>
              <a:t>[A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340" y="3697604"/>
            <a:ext cx="11140440" cy="21145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3500" marR="1593215">
              <a:lnSpc>
                <a:spcPts val="3190"/>
              </a:lnSpc>
              <a:spcBef>
                <a:spcPts val="340"/>
              </a:spcBef>
              <a:tabLst>
                <a:tab pos="4325620" algn="l"/>
                <a:tab pos="5565140" algn="l"/>
                <a:tab pos="6296660" algn="l"/>
              </a:tabLst>
            </a:pPr>
            <a:r>
              <a:rPr sz="2800" spc="-25" dirty="0">
                <a:latin typeface="Calibri"/>
                <a:cs typeface="Calibri"/>
              </a:rPr>
              <a:t>Taking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sides,</a:t>
            </a:r>
            <a:r>
              <a:rPr sz="2800" dirty="0">
                <a:latin typeface="Calibri"/>
                <a:cs typeface="Calibri"/>
              </a:rPr>
              <a:t>	log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[H</a:t>
            </a:r>
            <a:r>
              <a:rPr sz="2775" spc="-30" baseline="25525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	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775" spc="307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[HA]/[A</a:t>
            </a:r>
            <a:r>
              <a:rPr sz="2775" spc="-30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] </a:t>
            </a:r>
            <a:r>
              <a:rPr sz="2800" dirty="0">
                <a:latin typeface="Calibri"/>
                <a:cs typeface="Calibri"/>
              </a:rPr>
              <a:t>Changing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sides,</a:t>
            </a:r>
            <a:r>
              <a:rPr sz="2800" spc="-20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[H</a:t>
            </a:r>
            <a:r>
              <a:rPr sz="2775" spc="-30" baseline="25525" dirty="0">
                <a:latin typeface="Calibri"/>
                <a:cs typeface="Calibri"/>
              </a:rPr>
              <a:t>+</a:t>
            </a:r>
            <a:r>
              <a:rPr sz="2800" spc="-20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	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775" spc="322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[HA]/[A</a:t>
            </a:r>
            <a:r>
              <a:rPr sz="2775" spc="-30" baseline="25525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]</a:t>
            </a:r>
            <a:endParaRPr sz="2800">
              <a:latin typeface="Calibri"/>
              <a:cs typeface="Calibri"/>
            </a:endParaRPr>
          </a:p>
          <a:p>
            <a:pPr marL="63500">
              <a:lnSpc>
                <a:spcPts val="3304"/>
              </a:lnSpc>
              <a:spcBef>
                <a:spcPts val="3219"/>
              </a:spcBef>
              <a:tabLst>
                <a:tab pos="3571240" algn="l"/>
                <a:tab pos="9028430" algn="l"/>
              </a:tabLst>
            </a:pPr>
            <a:r>
              <a:rPr sz="2800" dirty="0">
                <a:latin typeface="Calibri"/>
                <a:cs typeface="Calibri"/>
              </a:rPr>
              <a:t>pH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775" spc="284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[A</a:t>
            </a:r>
            <a:r>
              <a:rPr sz="2775" spc="-15" baseline="2552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]/[HA]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or,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pk</a:t>
            </a:r>
            <a:r>
              <a:rPr sz="2775" baseline="-21021" dirty="0">
                <a:latin typeface="Calibri"/>
                <a:cs typeface="Calibri"/>
              </a:rPr>
              <a:t>a</a:t>
            </a:r>
            <a:r>
              <a:rPr sz="2775" spc="240" baseline="-2102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[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Proton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acceptor</a:t>
            </a:r>
            <a:r>
              <a:rPr sz="2800" spc="-10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	(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HH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Equation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6316980">
              <a:lnSpc>
                <a:spcPts val="3304"/>
              </a:lnSpc>
            </a:pPr>
            <a:r>
              <a:rPr sz="2800" dirty="0">
                <a:latin typeface="Calibri"/>
                <a:cs typeface="Calibri"/>
              </a:rPr>
              <a:t>[Proton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donor]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8</a:t>
            </a:fld>
            <a:endParaRPr lang="en-IN"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496695">
              <a:lnSpc>
                <a:spcPct val="100000"/>
              </a:lnSpc>
              <a:spcBef>
                <a:spcPts val="95"/>
              </a:spcBef>
            </a:pPr>
            <a:r>
              <a:rPr b="0" u="none" dirty="0">
                <a:solidFill>
                  <a:srgbClr val="0000FF"/>
                </a:solidFill>
                <a:latin typeface="Arial Black"/>
                <a:cs typeface="Arial Black"/>
              </a:rPr>
              <a:t>Titration</a:t>
            </a:r>
            <a:r>
              <a:rPr b="0" u="none" spc="-2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0000FF"/>
                </a:solidFill>
                <a:latin typeface="Arial Black"/>
                <a:cs typeface="Arial Black"/>
              </a:rPr>
              <a:t>curves</a:t>
            </a:r>
            <a:r>
              <a:rPr b="0" u="none" spc="-5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C55A11"/>
                </a:solidFill>
                <a:latin typeface="Arial Black"/>
                <a:cs typeface="Arial Black"/>
              </a:rPr>
              <a:t>reveal</a:t>
            </a:r>
            <a:r>
              <a:rPr b="0" u="none" spc="-3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C55A11"/>
                </a:solidFill>
                <a:latin typeface="Arial Black"/>
                <a:cs typeface="Arial Black"/>
              </a:rPr>
              <a:t>the</a:t>
            </a:r>
            <a:r>
              <a:rPr b="0" u="none" spc="-2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C55A11"/>
                </a:solidFill>
                <a:latin typeface="Arial Black"/>
                <a:cs typeface="Arial Black"/>
              </a:rPr>
              <a:t>Pka</a:t>
            </a:r>
            <a:r>
              <a:rPr b="0" u="none" spc="-4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C55A11"/>
                </a:solidFill>
                <a:latin typeface="Arial Black"/>
                <a:cs typeface="Arial Black"/>
              </a:rPr>
              <a:t>of</a:t>
            </a:r>
            <a:r>
              <a:rPr b="0" u="none" spc="105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b="0" u="none" dirty="0">
                <a:solidFill>
                  <a:srgbClr val="C55A11"/>
                </a:solidFill>
                <a:latin typeface="Arial Black"/>
                <a:cs typeface="Arial Black"/>
              </a:rPr>
              <a:t>weak</a:t>
            </a:r>
            <a:r>
              <a:rPr b="0" u="none" spc="-40" dirty="0">
                <a:solidFill>
                  <a:srgbClr val="C55A11"/>
                </a:solidFill>
                <a:latin typeface="Arial Black"/>
                <a:cs typeface="Arial Black"/>
              </a:rPr>
              <a:t> </a:t>
            </a:r>
            <a:r>
              <a:rPr b="0" u="none" spc="-10" dirty="0">
                <a:solidFill>
                  <a:srgbClr val="C55A11"/>
                </a:solidFill>
                <a:latin typeface="Arial Black"/>
                <a:cs typeface="Arial Black"/>
              </a:rPr>
              <a:t>acids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145" y="957148"/>
            <a:ext cx="6496050" cy="56045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332740" indent="-228600">
              <a:lnSpc>
                <a:spcPct val="70000"/>
              </a:lnSpc>
              <a:spcBef>
                <a:spcPts val="8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Titration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determines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given </a:t>
            </a:r>
            <a:r>
              <a:rPr sz="2000" dirty="0">
                <a:latin typeface="Calibri"/>
                <a:cs typeface="Calibri"/>
              </a:rPr>
              <a:t>solution.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measured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titrated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solution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strong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usually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NaOH,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known concentration.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41910" indent="-228600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titration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curve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solution </a:t>
            </a:r>
            <a:r>
              <a:rPr sz="2000" dirty="0">
                <a:latin typeface="Calibri"/>
                <a:cs typeface="Calibri"/>
              </a:rPr>
              <a:t>vs.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volume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titrant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titration progresses.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titration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curve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determine:</a:t>
            </a:r>
            <a:endParaRPr sz="2000">
              <a:latin typeface="Calibri"/>
              <a:cs typeface="Calibri"/>
            </a:endParaRPr>
          </a:p>
          <a:p>
            <a:pPr marL="698500" marR="118110" lvl="1" indent="-404495">
              <a:lnSpc>
                <a:spcPct val="70000"/>
              </a:lnSpc>
              <a:spcBef>
                <a:spcPts val="994"/>
              </a:spcBef>
              <a:buAutoNum type="arabicPeriod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equivalence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acid-</a:t>
            </a:r>
            <a:r>
              <a:rPr sz="2000" dirty="0">
                <a:latin typeface="Calibri"/>
                <a:cs typeface="Calibri"/>
              </a:rPr>
              <a:t>base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(the </a:t>
            </a:r>
            <a:r>
              <a:rPr sz="2000" dirty="0">
                <a:latin typeface="Calibri"/>
                <a:cs typeface="Calibri"/>
              </a:rPr>
              <a:t>point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just </a:t>
            </a:r>
            <a:r>
              <a:rPr sz="2000" dirty="0">
                <a:latin typeface="Calibri"/>
                <a:cs typeface="Calibri"/>
              </a:rPr>
              <a:t>sufficient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complete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neutralization).</a:t>
            </a:r>
            <a:endParaRPr sz="2000">
              <a:latin typeface="Calibri"/>
              <a:cs typeface="Calibri"/>
            </a:endParaRPr>
          </a:p>
          <a:p>
            <a:pPr marL="698500" marR="225425" lvl="1" indent="-404495">
              <a:lnSpc>
                <a:spcPct val="70000"/>
              </a:lnSpc>
              <a:spcBef>
                <a:spcPts val="1010"/>
              </a:spcBef>
              <a:buAutoNum type="arabicPeriod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equivalence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dependent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strength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strength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titration.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  <a:spcBef>
                <a:spcPts val="27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acid-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titration,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equivalence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800" dirty="0">
                <a:latin typeface="Calibri"/>
                <a:cs typeface="Calibri"/>
              </a:rPr>
              <a:t>--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weak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acid-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titration,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equivalence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dirty="0">
                <a:latin typeface="Calibri"/>
                <a:cs typeface="Calibri"/>
              </a:rPr>
              <a:t>--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acid-</a:t>
            </a:r>
            <a:r>
              <a:rPr sz="1800" dirty="0">
                <a:latin typeface="Calibri"/>
                <a:cs typeface="Calibri"/>
              </a:rPr>
              <a:t>weak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titration,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equivalence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Comparison</a:t>
            </a:r>
            <a:r>
              <a:rPr sz="2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titration</a:t>
            </a:r>
            <a:r>
              <a:rPr sz="2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curves</a:t>
            </a:r>
            <a:r>
              <a:rPr sz="2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three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weak</a:t>
            </a:r>
            <a:r>
              <a:rPr sz="2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acids: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Acetic</a:t>
            </a:r>
            <a:r>
              <a:rPr sz="2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acid,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dihydrogen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phosphate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ammonium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ion.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5471" y="551687"/>
            <a:ext cx="4815839" cy="61173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71935" y="6464680"/>
            <a:ext cx="1028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IN" smtClean="0"/>
              <a:t>Dr. Navneet Kumar Singh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IN" spc="-50" smtClean="0"/>
              <a:t>9</a:t>
            </a:fld>
            <a:endParaRPr lang="en-IN"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1556</Words>
  <Application>Microsoft Office PowerPoint</Application>
  <PresentationFormat>Widescreen</PresentationFormat>
  <Paragraphs>266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Wingdings</vt:lpstr>
      <vt:lpstr>Office Theme</vt:lpstr>
      <vt:lpstr>BIOLOGICAL BUFFER SYSTEM</vt:lpstr>
      <vt:lpstr>Learning objectives</vt:lpstr>
      <vt:lpstr>What is pH? </vt:lpstr>
      <vt:lpstr>PowerPoint Presentation</vt:lpstr>
      <vt:lpstr>Effects of pH Imbalance</vt:lpstr>
      <vt:lpstr>PowerPoint Presentation</vt:lpstr>
      <vt:lpstr>Ionization/Dissociation of Water, Weak Acids, and Weak Bases</vt:lpstr>
      <vt:lpstr>The Henderson-Hasselbalch Equation</vt:lpstr>
      <vt:lpstr>Titration curves reveal the Pka of weak acids</vt:lpstr>
      <vt:lpstr>Buffer</vt:lpstr>
      <vt:lpstr>Biological Buffer systems</vt:lpstr>
      <vt:lpstr>1. The Bicarbonate buffer system</vt:lpstr>
      <vt:lpstr>Acidosis</vt:lpstr>
      <vt:lpstr>2. The Phosphate buffer system</vt:lpstr>
      <vt:lpstr>PowerPoint Presentation</vt:lpstr>
      <vt:lpstr>PowerPoint Presentation</vt:lpstr>
      <vt:lpstr>PowerPoint Presentation</vt:lpstr>
      <vt:lpstr>5. The Amino acid buffer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BUFFER SYSTEMS</dc:title>
  <dc:creator>acer</dc:creator>
  <cp:lastModifiedBy>user</cp:lastModifiedBy>
  <cp:revision>6</cp:revision>
  <dcterms:created xsi:type="dcterms:W3CDTF">2025-03-24T08:38:05Z</dcterms:created>
  <dcterms:modified xsi:type="dcterms:W3CDTF">2025-06-18T04:48:45Z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2025-03-24T00:00:00Z</vt:filetime>
  </property>
  <property fmtid="{D5CDD505-2E9C-101B-9397-08002B2CF9AE}" pid="5" name="Producer">
    <vt:lpwstr>Microsoft® PowerPoint® 2013</vt:lpwstr>
  </property>
</Properties>
</file>