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51"/>
  </p:notesMasterIdLst>
  <p:sldIdLst>
    <p:sldId id="257" r:id="rId2"/>
    <p:sldId id="348" r:id="rId3"/>
    <p:sldId id="260" r:id="rId4"/>
    <p:sldId id="347" r:id="rId5"/>
    <p:sldId id="263" r:id="rId6"/>
    <p:sldId id="292" r:id="rId7"/>
    <p:sldId id="293" r:id="rId8"/>
    <p:sldId id="294" r:id="rId9"/>
    <p:sldId id="295" r:id="rId10"/>
    <p:sldId id="299" r:id="rId11"/>
    <p:sldId id="296" r:id="rId12"/>
    <p:sldId id="298" r:id="rId13"/>
    <p:sldId id="301" r:id="rId14"/>
    <p:sldId id="302" r:id="rId15"/>
    <p:sldId id="303" r:id="rId16"/>
    <p:sldId id="304" r:id="rId17"/>
    <p:sldId id="305" r:id="rId18"/>
    <p:sldId id="306" r:id="rId19"/>
    <p:sldId id="307" r:id="rId20"/>
    <p:sldId id="308" r:id="rId21"/>
    <p:sldId id="345" r:id="rId22"/>
    <p:sldId id="327" r:id="rId23"/>
    <p:sldId id="311" r:id="rId24"/>
    <p:sldId id="314" r:id="rId25"/>
    <p:sldId id="313" r:id="rId26"/>
    <p:sldId id="315" r:id="rId27"/>
    <p:sldId id="323" r:id="rId28"/>
    <p:sldId id="321" r:id="rId29"/>
    <p:sldId id="342" r:id="rId30"/>
    <p:sldId id="343" r:id="rId31"/>
    <p:sldId id="344" r:id="rId32"/>
    <p:sldId id="322" r:id="rId33"/>
    <p:sldId id="317" r:id="rId34"/>
    <p:sldId id="273" r:id="rId35"/>
    <p:sldId id="325" r:id="rId36"/>
    <p:sldId id="346" r:id="rId37"/>
    <p:sldId id="329" r:id="rId38"/>
    <p:sldId id="330" r:id="rId39"/>
    <p:sldId id="331" r:id="rId40"/>
    <p:sldId id="332" r:id="rId41"/>
    <p:sldId id="335" r:id="rId42"/>
    <p:sldId id="336" r:id="rId43"/>
    <p:sldId id="337" r:id="rId44"/>
    <p:sldId id="338" r:id="rId45"/>
    <p:sldId id="339" r:id="rId46"/>
    <p:sldId id="289" r:id="rId47"/>
    <p:sldId id="290" r:id="rId48"/>
    <p:sldId id="340" r:id="rId49"/>
    <p:sldId id="34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07" autoAdjust="0"/>
  </p:normalViewPr>
  <p:slideViewPr>
    <p:cSldViewPr>
      <p:cViewPr varScale="1">
        <p:scale>
          <a:sx n="69" d="100"/>
          <a:sy n="69" d="100"/>
        </p:scale>
        <p:origin x="1428" y="72"/>
      </p:cViewPr>
      <p:guideLst>
        <p:guide orient="horz" pos="2160"/>
        <p:guide pos="2880"/>
      </p:guideLst>
    </p:cSldViewPr>
  </p:slideViewPr>
  <p:outlineViewPr>
    <p:cViewPr>
      <p:scale>
        <a:sx n="33" d="100"/>
        <a:sy n="33" d="100"/>
      </p:scale>
      <p:origin x="0" y="292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54DC56-A747-417E-9148-9E0181CEF6C4}" type="datetimeFigureOut">
              <a:rPr lang="en-GB" smtClean="0"/>
              <a:pPr/>
              <a:t>18/06/2025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2E451-4C5E-422D-8CD2-14E7103932F6}" type="slidenum">
              <a:rPr lang="en-GB" smtClean="0"/>
              <a:pPr/>
              <a:t>‹#›</a:t>
            </a:fld>
            <a:endParaRPr lang="en-GB" dirty="0"/>
          </a:p>
        </p:txBody>
      </p:sp>
    </p:spTree>
    <p:extLst>
      <p:ext uri="{BB962C8B-B14F-4D97-AF65-F5344CB8AC3E}">
        <p14:creationId xmlns:p14="http://schemas.microsoft.com/office/powerpoint/2010/main" val="3501500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C82E451-4C5E-422D-8CD2-14E7103932F6}" type="slidenum">
              <a:rPr lang="en-GB" smtClean="0"/>
              <a:pPr/>
              <a:t>1</a:t>
            </a:fld>
            <a:endParaRPr lang="en-GB" dirty="0"/>
          </a:p>
        </p:txBody>
      </p:sp>
    </p:spTree>
    <p:extLst>
      <p:ext uri="{BB962C8B-B14F-4D97-AF65-F5344CB8AC3E}">
        <p14:creationId xmlns:p14="http://schemas.microsoft.com/office/powerpoint/2010/main" val="390862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C82E451-4C5E-422D-8CD2-14E7103932F6}" type="slidenum">
              <a:rPr lang="en-GB" smtClean="0"/>
              <a:pPr/>
              <a:t>2</a:t>
            </a:fld>
            <a:endParaRPr lang="en-GB" dirty="0"/>
          </a:p>
        </p:txBody>
      </p:sp>
    </p:spTree>
    <p:extLst>
      <p:ext uri="{BB962C8B-B14F-4D97-AF65-F5344CB8AC3E}">
        <p14:creationId xmlns:p14="http://schemas.microsoft.com/office/powerpoint/2010/main" val="3954316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1131DA3-7155-4E04-9F20-9AF88BD9C0C7}" type="datetime1">
              <a:rPr lang="en-GB" smtClean="0"/>
              <a:t>18/06/2025</a:t>
            </a:fld>
            <a:endParaRPr lang="en-GB" dirty="0"/>
          </a:p>
        </p:txBody>
      </p:sp>
      <p:sp>
        <p:nvSpPr>
          <p:cNvPr id="19" name="Footer Placeholder 18"/>
          <p:cNvSpPr>
            <a:spLocks noGrp="1"/>
          </p:cNvSpPr>
          <p:nvPr>
            <p:ph type="ftr" sz="quarter" idx="11"/>
          </p:nvPr>
        </p:nvSpPr>
        <p:spPr/>
        <p:txBody>
          <a:bodyPr/>
          <a:lstStyle/>
          <a:p>
            <a:r>
              <a:rPr lang="en-GB" smtClean="0"/>
              <a:t>Dr. Navneet Kumar Singh</a:t>
            </a:r>
            <a:endParaRPr lang="en-GB" dirty="0"/>
          </a:p>
        </p:txBody>
      </p:sp>
      <p:sp>
        <p:nvSpPr>
          <p:cNvPr id="27" name="Slide Number Placeholder 2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24FFCD-DEA7-4B01-96AC-2771D11FD8CF}" type="datetime1">
              <a:rPr lang="en-GB" smtClean="0"/>
              <a:t>18/06/2025</a:t>
            </a:fld>
            <a:endParaRPr lang="en-GB" dirty="0"/>
          </a:p>
        </p:txBody>
      </p:sp>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143FC9-C273-49F4-AF8A-38F5F294C892}" type="datetime1">
              <a:rPr lang="en-GB" smtClean="0"/>
              <a:t>18/06/2025</a:t>
            </a:fld>
            <a:endParaRPr lang="en-GB" dirty="0"/>
          </a:p>
        </p:txBody>
      </p:sp>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6C46F4-FA4B-49E3-8B5F-EAC6165ABBC9}" type="datetime1">
              <a:rPr lang="en-GB" smtClean="0"/>
              <a:t>18/06/2025</a:t>
            </a:fld>
            <a:endParaRPr lang="en-GB" dirty="0"/>
          </a:p>
        </p:txBody>
      </p:sp>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04F1A9-4134-4111-8094-28C59DC87D02}" type="datetime1">
              <a:rPr lang="en-GB" smtClean="0"/>
              <a:t>18/06/2025</a:t>
            </a:fld>
            <a:endParaRPr lang="en-GB" dirty="0"/>
          </a:p>
        </p:txBody>
      </p:sp>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9B1EEB-BFAF-4C26-9D65-089DE3B8DA59}" type="datetime1">
              <a:rPr lang="en-GB" smtClean="0"/>
              <a:t>18/06/2025</a:t>
            </a:fld>
            <a:endParaRPr lang="en-GB" dirty="0"/>
          </a:p>
        </p:txBody>
      </p:sp>
      <p:sp>
        <p:nvSpPr>
          <p:cNvPr id="6" name="Footer Placeholder 5"/>
          <p:cNvSpPr>
            <a:spLocks noGrp="1"/>
          </p:cNvSpPr>
          <p:nvPr>
            <p:ph type="ftr" sz="quarter" idx="11"/>
          </p:nvPr>
        </p:nvSpPr>
        <p:spPr/>
        <p:txBody>
          <a:bodyPr/>
          <a:lstStyle/>
          <a:p>
            <a:r>
              <a:rPr lang="en-GB" smtClean="0"/>
              <a:t>Dr. Navneet Kumar Singh</a:t>
            </a:r>
            <a:endParaRPr lang="en-GB" dirty="0"/>
          </a:p>
        </p:txBody>
      </p:sp>
      <p:sp>
        <p:nvSpPr>
          <p:cNvPr id="7" name="Slide Number Placeholder 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1C588E-EB64-48D5-AEC5-30797E98E422}" type="datetime1">
              <a:rPr lang="en-GB" smtClean="0"/>
              <a:t>18/06/2025</a:t>
            </a:fld>
            <a:endParaRPr lang="en-GB" dirty="0"/>
          </a:p>
        </p:txBody>
      </p:sp>
      <p:sp>
        <p:nvSpPr>
          <p:cNvPr id="8" name="Footer Placeholder 7"/>
          <p:cNvSpPr>
            <a:spLocks noGrp="1"/>
          </p:cNvSpPr>
          <p:nvPr>
            <p:ph type="ftr" sz="quarter" idx="11"/>
          </p:nvPr>
        </p:nvSpPr>
        <p:spPr/>
        <p:txBody>
          <a:bodyPr/>
          <a:lstStyle/>
          <a:p>
            <a:r>
              <a:rPr lang="en-GB" smtClean="0"/>
              <a:t>Dr. Navneet Kumar Singh</a:t>
            </a:r>
            <a:endParaRPr lang="en-GB" dirty="0"/>
          </a:p>
        </p:txBody>
      </p:sp>
      <p:sp>
        <p:nvSpPr>
          <p:cNvPr id="9" name="Slide Number Placeholder 8"/>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C89604-0F38-44CB-9D72-A521E1D1DC7E}" type="datetime1">
              <a:rPr lang="en-GB" smtClean="0"/>
              <a:t>18/06/2025</a:t>
            </a:fld>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349A9-4113-4BBA-82FC-611747234A0F}" type="datetime1">
              <a:rPr lang="en-GB" smtClean="0"/>
              <a:t>18/06/2025</a:t>
            </a:fld>
            <a:endParaRPr lang="en-GB" dirty="0"/>
          </a:p>
        </p:txBody>
      </p:sp>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07B8D5-FE82-4482-ACA5-86D01602F0B3}" type="datetime1">
              <a:rPr lang="en-GB" smtClean="0"/>
              <a:t>18/06/2025</a:t>
            </a:fld>
            <a:endParaRPr lang="en-GB" dirty="0"/>
          </a:p>
        </p:txBody>
      </p:sp>
      <p:sp>
        <p:nvSpPr>
          <p:cNvPr id="6" name="Footer Placeholder 5"/>
          <p:cNvSpPr>
            <a:spLocks noGrp="1"/>
          </p:cNvSpPr>
          <p:nvPr>
            <p:ph type="ftr" sz="quarter" idx="11"/>
          </p:nvPr>
        </p:nvSpPr>
        <p:spPr/>
        <p:txBody>
          <a:bodyPr/>
          <a:lstStyle/>
          <a:p>
            <a:r>
              <a:rPr lang="en-GB" smtClean="0"/>
              <a:t>Dr. Navneet Kumar Singh</a:t>
            </a:r>
            <a:endParaRPr lang="en-GB" dirty="0"/>
          </a:p>
        </p:txBody>
      </p:sp>
      <p:sp>
        <p:nvSpPr>
          <p:cNvPr id="7" name="Slide Number Placeholder 6"/>
          <p:cNvSpPr>
            <a:spLocks noGrp="1"/>
          </p:cNvSpPr>
          <p:nvPr>
            <p:ph type="sldNum" sz="quarter" idx="12"/>
          </p:nvPr>
        </p:nvSpPr>
        <p:spPr/>
        <p:txBody>
          <a:bodyPr/>
          <a:lstStyle/>
          <a:p>
            <a:fld id="{80635298-B71E-4010-9748-26D7944BA28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14C72C-7A4A-4552-B3B6-C3A6A36FB3B3}" type="datetime1">
              <a:rPr lang="en-GB" smtClean="0"/>
              <a:t>18/06/2025</a:t>
            </a:fld>
            <a:endParaRPr lang="en-GB" dirty="0"/>
          </a:p>
        </p:txBody>
      </p:sp>
      <p:sp>
        <p:nvSpPr>
          <p:cNvPr id="6" name="Footer Placeholder 5"/>
          <p:cNvSpPr>
            <a:spLocks noGrp="1"/>
          </p:cNvSpPr>
          <p:nvPr>
            <p:ph type="ftr" sz="quarter" idx="11"/>
          </p:nvPr>
        </p:nvSpPr>
        <p:spPr/>
        <p:txBody>
          <a:bodyPr/>
          <a:lstStyle/>
          <a:p>
            <a:r>
              <a:rPr lang="en-GB" smtClean="0"/>
              <a:t>Dr. Navneet Kumar Singh</a:t>
            </a:r>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80635298-B71E-4010-9748-26D7944BA283}"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F52B5C-A0B9-4DD5-887F-07D341D4F1D0}" type="datetime1">
              <a:rPr lang="en-GB" smtClean="0"/>
              <a:t>18/06/2025</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GB" smtClean="0"/>
              <a:t>Dr. Navneet Kumar Singh</a:t>
            </a:r>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635298-B71E-4010-9748-26D7944BA283}"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1720" y="1072795"/>
            <a:ext cx="5836490" cy="1754326"/>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Liver function test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2050" name="Picture 2"/>
          <p:cNvPicPr>
            <a:picLocks noChangeAspect="1" noChangeArrowheads="1"/>
          </p:cNvPicPr>
          <p:nvPr/>
        </p:nvPicPr>
        <p:blipFill>
          <a:blip r:embed="rId3" cstate="print"/>
          <a:srcRect/>
          <a:stretch>
            <a:fillRect/>
          </a:stretch>
        </p:blipFill>
        <p:spPr bwMode="auto">
          <a:xfrm>
            <a:off x="5454289" y="3147012"/>
            <a:ext cx="3672408" cy="3050282"/>
          </a:xfrm>
          <a:prstGeom prst="rect">
            <a:avLst/>
          </a:prstGeom>
          <a:noFill/>
          <a:ln w="9525">
            <a:noFill/>
            <a:miter lim="800000"/>
            <a:headEnd/>
            <a:tailEnd/>
          </a:ln>
          <a:effectLst/>
        </p:spPr>
      </p:pic>
      <p:pic>
        <p:nvPicPr>
          <p:cNvPr id="5" name="Picture 4">
            <a:extLst>
              <a:ext uri="{FF2B5EF4-FFF2-40B4-BE49-F238E27FC236}">
                <a16:creationId xmlns:lc="http://schemas.openxmlformats.org/drawingml/2006/lockedCanvas" xmlns:a16="http://schemas.microsoft.com/office/drawing/2014/main" xmlns="" id="{A3B16F06-4B28-960A-CD67-6FC1287878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72795"/>
            <a:ext cx="1906660" cy="1910897"/>
          </a:xfrm>
          <a:prstGeom prst="rect">
            <a:avLst/>
          </a:prstGeom>
        </p:spPr>
      </p:pic>
      <p:sp>
        <p:nvSpPr>
          <p:cNvPr id="6" name="Text Placeholder 2"/>
          <p:cNvSpPr txBox="1">
            <a:spLocks/>
          </p:cNvSpPr>
          <p:nvPr/>
        </p:nvSpPr>
        <p:spPr>
          <a:xfrm>
            <a:off x="20572" y="3250604"/>
            <a:ext cx="4680520" cy="2843098"/>
          </a:xfrm>
          <a:prstGeom prst="rect">
            <a:avLst/>
          </a:prstGeom>
        </p:spPr>
        <p:txBody>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None/>
            </a:pPr>
            <a:r>
              <a:rPr lang="en-IN" sz="1800" b="1" dirty="0" smtClean="0">
                <a:solidFill>
                  <a:srgbClr val="002060"/>
                </a:solidFill>
              </a:rPr>
              <a:t>Dr. Navneet Kumar Singh</a:t>
            </a:r>
            <a:endParaRPr lang="en-IN" sz="1800" dirty="0" smtClean="0">
              <a:solidFill>
                <a:srgbClr val="002060"/>
              </a:solidFill>
            </a:endParaRPr>
          </a:p>
          <a:p>
            <a:pPr marL="0" indent="0" algn="ctr">
              <a:buNone/>
            </a:pPr>
            <a:r>
              <a:rPr lang="en-IN" sz="1800" b="1" dirty="0" smtClean="0">
                <a:solidFill>
                  <a:srgbClr val="002060"/>
                </a:solidFill>
              </a:rPr>
              <a:t>Associate Professor &amp; I/C Principal</a:t>
            </a:r>
            <a:endParaRPr lang="en-IN" sz="1800" dirty="0" smtClean="0"/>
          </a:p>
          <a:p>
            <a:pPr marL="0" indent="0" algn="ctr">
              <a:buNone/>
            </a:pPr>
            <a:r>
              <a:rPr lang="en-IN" sz="1800" dirty="0" smtClean="0"/>
              <a:t>Dept. of Paramedical Sciences</a:t>
            </a:r>
          </a:p>
          <a:p>
            <a:pPr marL="0" indent="0" algn="ctr">
              <a:buNone/>
            </a:pPr>
            <a:r>
              <a:rPr lang="en-IN" sz="1800" dirty="0" smtClean="0"/>
              <a:t>Sumandeep Vidyapeeth Deemed to be University</a:t>
            </a:r>
          </a:p>
          <a:p>
            <a:pPr marL="0" indent="0" algn="ctr">
              <a:buNone/>
            </a:pPr>
            <a:r>
              <a:rPr lang="en-IN" sz="1800" i="1" dirty="0" smtClean="0"/>
              <a:t>(Accredited by NAAC with </a:t>
            </a:r>
            <a:r>
              <a:rPr lang="en-IN" sz="1800" b="1" i="1" dirty="0" smtClean="0"/>
              <a:t>A++ Grade</a:t>
            </a:r>
            <a:r>
              <a:rPr lang="en-IN" sz="1800" i="1" dirty="0" smtClean="0"/>
              <a:t> and </a:t>
            </a:r>
            <a:endParaRPr lang="en-IN" sz="1800" dirty="0" smtClean="0"/>
          </a:p>
          <a:p>
            <a:pPr marL="0" indent="0" algn="ctr">
              <a:buNone/>
            </a:pPr>
            <a:r>
              <a:rPr lang="en-IN" sz="1800" i="1" dirty="0" smtClean="0"/>
              <a:t>Conferred with UGC </a:t>
            </a:r>
            <a:r>
              <a:rPr lang="en-IN" sz="1800" b="1" i="1" dirty="0" smtClean="0"/>
              <a:t>Category I</a:t>
            </a:r>
            <a:r>
              <a:rPr lang="en-IN" sz="1800" i="1" dirty="0" smtClean="0"/>
              <a:t> Status)</a:t>
            </a:r>
            <a:endParaRPr lang="en-IN" sz="1800" dirty="0" smtClean="0"/>
          </a:p>
          <a:p>
            <a:pPr marL="0" indent="0" algn="ctr">
              <a:buNone/>
            </a:pPr>
            <a:r>
              <a:rPr lang="en-IN" sz="1800" dirty="0" smtClean="0"/>
              <a:t>Vadodara, Gujarat, INDIA.</a:t>
            </a:r>
          </a:p>
          <a:p>
            <a:pPr algn="ctr"/>
            <a:endParaRPr lang="en-GB" sz="1800" b="1" dirty="0" smtClean="0">
              <a:cs typeface="Calibri"/>
            </a:endParaRPr>
          </a:p>
          <a:p>
            <a:endParaRPr lang="en-IN" sz="1800" dirty="0"/>
          </a:p>
        </p:txBody>
      </p:sp>
      <p:sp>
        <p:nvSpPr>
          <p:cNvPr id="2" name="Footer Placeholder 1"/>
          <p:cNvSpPr>
            <a:spLocks noGrp="1"/>
          </p:cNvSpPr>
          <p:nvPr>
            <p:ph type="ftr" sz="quarter" idx="11"/>
          </p:nvPr>
        </p:nvSpPr>
        <p:spPr>
          <a:xfrm>
            <a:off x="2699792" y="6438214"/>
            <a:ext cx="3352800" cy="365125"/>
          </a:xfrm>
        </p:spPr>
        <p:txBody>
          <a:bodyPr/>
          <a:lstStyle/>
          <a:p>
            <a:r>
              <a:rPr lang="en-GB" dirty="0"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a:t>
            </a:r>
            <a:endParaRPr lang="en-GB" dirty="0"/>
          </a:p>
        </p:txBody>
      </p:sp>
      <p:sp>
        <p:nvSpPr>
          <p:cNvPr id="3" name="Content Placeholder 2"/>
          <p:cNvSpPr>
            <a:spLocks noGrp="1"/>
          </p:cNvSpPr>
          <p:nvPr>
            <p:ph idx="1"/>
          </p:nvPr>
        </p:nvSpPr>
        <p:spPr/>
        <p:txBody>
          <a:bodyPr>
            <a:normAutofit fontScale="92500" lnSpcReduction="20000"/>
          </a:bodyPr>
          <a:lstStyle/>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Serum Glutamic Pyruvate Transaminase (SGPT)</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Alanine aminotransferase (ALT)</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Enzyme present in hepatocytes .</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2800" dirty="0" smtClean="0"/>
              <a:t>Significantly elevated levels of ALT (</a:t>
            </a:r>
            <a:r>
              <a:rPr lang="en-GB" sz="2800" b="1" dirty="0" smtClean="0"/>
              <a:t>SGPT</a:t>
            </a:r>
            <a:r>
              <a:rPr lang="en-GB" sz="2800" dirty="0" smtClean="0"/>
              <a:t>) often suggest the existence of other medical problems such as viral hepatitis, diabetes, congestive heart failure, liver damage, bile duct problems, infectious mononucleosis, or myopathy.</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2800" dirty="0" smtClean="0"/>
              <a:t>So ALT is commonly used as a way of screening for liver problems.</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dirty="0" smtClean="0"/>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US" dirty="0" smtClean="0">
              <a:solidFill>
                <a:srgbClr val="000000"/>
              </a:solidFill>
              <a:latin typeface="Times New Roman" pitchFamily="16" charset="0"/>
              <a:ea typeface="WenQuanYi Micro Hei" charset="0"/>
              <a:cs typeface="WenQuanYi Micro Hei" charset="0"/>
            </a:endParaRP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Times New Roman" pitchFamily="16" charset="0"/>
                <a:ea typeface="WenQuanYi Micro Hei" charset="0"/>
                <a:cs typeface="WenQuanYi Micro Hei" charset="0"/>
              </a:rPr>
              <a:t>INERFERANCE:</a:t>
            </a:r>
            <a:endParaRPr lang="en-GB" dirty="0"/>
          </a:p>
        </p:txBody>
      </p:sp>
      <p:sp>
        <p:nvSpPr>
          <p:cNvPr id="3" name="Content Placeholder 2"/>
          <p:cNvSpPr>
            <a:spLocks noGrp="1"/>
          </p:cNvSpPr>
          <p:nvPr>
            <p:ph idx="1"/>
          </p:nvPr>
        </p:nvSpPr>
        <p:spPr/>
        <p:txBody>
          <a:bodyPr>
            <a:normAutofit fontScale="92500" lnSpcReduction="20000"/>
          </a:bodyPr>
          <a:lstStyle/>
          <a:p>
            <a:pPr marL="333375" indent="-333375">
              <a:lnSpc>
                <a:spcPct val="110000"/>
              </a:lnSpc>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 Alanine transaminase (ALT) – </a:t>
            </a:r>
            <a:r>
              <a:rPr lang="en-US" sz="2800" dirty="0" smtClean="0">
                <a:solidFill>
                  <a:srgbClr val="FF0000"/>
                </a:solidFill>
                <a:latin typeface="Times New Roman" pitchFamily="16" charset="0"/>
                <a:ea typeface="WenQuanYi Micro Hei" charset="0"/>
                <a:cs typeface="WenQuanYi Micro Hei" charset="0"/>
              </a:rPr>
              <a:t>10-40 u/L</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 When a cell is damaged, it leaks this enzyme into the blood, where it is measured. </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ALT rises in </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Viral hepatitis</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Alcoholic Liver disease</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Hepatic congestion</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Hepatocellular carcinoma</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Cholecystitis</a:t>
            </a:r>
          </a:p>
          <a:p>
            <a:pPr marL="733425" lvl="1" indent="-27622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Paracetamol (acetaminophen) overdose. </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36712"/>
            <a:ext cx="8229600" cy="792088"/>
          </a:xfrm>
        </p:spPr>
        <p:txBody>
          <a:bodyPr>
            <a:normAutofit fontScale="90000"/>
          </a:bodyPr>
          <a:lstStyle/>
          <a:p>
            <a:r>
              <a:rPr lang="en-GB" dirty="0" smtClean="0"/>
              <a:t>SGOT (AST) Principal</a:t>
            </a:r>
            <a:endParaRPr lang="en-GB" dirty="0"/>
          </a:p>
        </p:txBody>
      </p:sp>
      <p:sp>
        <p:nvSpPr>
          <p:cNvPr id="3" name="Content Placeholder 2"/>
          <p:cNvSpPr>
            <a:spLocks noGrp="1"/>
          </p:cNvSpPr>
          <p:nvPr>
            <p:ph idx="1"/>
          </p:nvPr>
        </p:nvSpPr>
        <p:spPr>
          <a:xfrm>
            <a:off x="611560" y="1772816"/>
            <a:ext cx="8229600" cy="4929411"/>
          </a:xfrm>
        </p:spPr>
        <p:txBody>
          <a:bodyPr>
            <a:normAutofit/>
          </a:bodyPr>
          <a:lstStyle/>
          <a:p>
            <a:pPr>
              <a:lnSpc>
                <a:spcPct val="110000"/>
              </a:lnSpc>
            </a:pPr>
            <a:r>
              <a:rPr lang="en-GB" dirty="0" smtClean="0"/>
              <a:t>Method: L- Alanine LDH UV Kinetic</a:t>
            </a:r>
          </a:p>
          <a:p>
            <a:pPr>
              <a:lnSpc>
                <a:spcPct val="110000"/>
              </a:lnSpc>
            </a:pPr>
            <a:r>
              <a:rPr lang="en-GB" dirty="0" smtClean="0"/>
              <a:t>SGOT (AST) catalyzes the transfer of amino group between L-Aspartate and </a:t>
            </a:r>
            <a:r>
              <a:rPr lang="el-GR" dirty="0" smtClean="0"/>
              <a:t>α</a:t>
            </a:r>
            <a:r>
              <a:rPr lang="en-GB" dirty="0" smtClean="0"/>
              <a:t> Ketoglutarate to form Oxaloacetate and Glutamate.</a:t>
            </a:r>
          </a:p>
          <a:p>
            <a:pPr>
              <a:lnSpc>
                <a:spcPct val="110000"/>
              </a:lnSpc>
            </a:pPr>
            <a:r>
              <a:rPr lang="en-GB" dirty="0" smtClean="0"/>
              <a:t>The Oxaloacetate formed reacts with NADH in the presence of Malate Dehydrogenase to form NAD.</a:t>
            </a:r>
          </a:p>
          <a:p>
            <a:pPr>
              <a:lnSpc>
                <a:spcPct val="110000"/>
              </a:lnSpc>
            </a:pPr>
            <a:r>
              <a:rPr lang="en-GB" dirty="0" smtClean="0"/>
              <a:t>The rate of oxidation of NADH to NAD is measured as a decrease in absorbance which is proportional to the SGOT (AST) activity in the sample.</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4221088"/>
            <a:ext cx="7772400" cy="1008112"/>
          </a:xfrm>
        </p:spPr>
        <p:txBody>
          <a:bodyPr>
            <a:normAutofit/>
          </a:bodyPr>
          <a:lstStyle/>
          <a:p>
            <a:r>
              <a:rPr lang="en-GB" sz="2800" b="0" dirty="0" smtClean="0"/>
              <a:t> </a:t>
            </a:r>
            <a:r>
              <a:rPr lang="en-GB" sz="2800" dirty="0" smtClean="0">
                <a:solidFill>
                  <a:schemeClr val="tx1"/>
                </a:solidFill>
              </a:rPr>
              <a:t>Oxaloacetate + NADH + H+   mdh       Malate + NAD+ </a:t>
            </a:r>
            <a:endParaRPr lang="en-GB" sz="2800" dirty="0">
              <a:solidFill>
                <a:schemeClr val="tx1"/>
              </a:solidFill>
            </a:endParaRPr>
          </a:p>
        </p:txBody>
      </p:sp>
      <p:sp>
        <p:nvSpPr>
          <p:cNvPr id="5" name="Text Placeholder 4"/>
          <p:cNvSpPr>
            <a:spLocks noGrp="1"/>
          </p:cNvSpPr>
          <p:nvPr>
            <p:ph type="body" idx="1"/>
          </p:nvPr>
        </p:nvSpPr>
        <p:spPr>
          <a:xfrm>
            <a:off x="683568" y="2420888"/>
            <a:ext cx="7772400" cy="1440161"/>
          </a:xfrm>
        </p:spPr>
        <p:txBody>
          <a:bodyPr>
            <a:normAutofit/>
          </a:bodyPr>
          <a:lstStyle/>
          <a:p>
            <a:r>
              <a:rPr lang="en-GB" sz="2000" dirty="0" smtClean="0">
                <a:solidFill>
                  <a:schemeClr val="tx1">
                    <a:lumMod val="95000"/>
                    <a:lumOff val="5000"/>
                  </a:schemeClr>
                </a:solidFill>
              </a:rPr>
              <a:t>L-Aspartate + </a:t>
            </a:r>
            <a:r>
              <a:rPr lang="el-GR" sz="2000" dirty="0" smtClean="0">
                <a:solidFill>
                  <a:schemeClr val="tx1">
                    <a:lumMod val="95000"/>
                    <a:lumOff val="5000"/>
                  </a:schemeClr>
                </a:solidFill>
              </a:rPr>
              <a:t>α</a:t>
            </a:r>
            <a:r>
              <a:rPr lang="en-GB" sz="2000" dirty="0" smtClean="0">
                <a:solidFill>
                  <a:schemeClr val="tx1">
                    <a:lumMod val="95000"/>
                    <a:lumOff val="5000"/>
                  </a:schemeClr>
                </a:solidFill>
              </a:rPr>
              <a:t> Ketoglutarate  SGOT  Oxaloacetate +  L-Glutamate</a:t>
            </a:r>
          </a:p>
          <a:p>
            <a:endParaRPr lang="en-GB" sz="2400" dirty="0" smtClean="0">
              <a:solidFill>
                <a:schemeClr val="tx1">
                  <a:lumMod val="95000"/>
                  <a:lumOff val="5000"/>
                </a:schemeClr>
              </a:solidFill>
            </a:endParaRPr>
          </a:p>
        </p:txBody>
      </p:sp>
      <p:cxnSp>
        <p:nvCxnSpPr>
          <p:cNvPr id="11" name="Straight Arrow Connector 10"/>
          <p:cNvCxnSpPr/>
          <p:nvPr/>
        </p:nvCxnSpPr>
        <p:spPr>
          <a:xfrm>
            <a:off x="4283968" y="2852936"/>
            <a:ext cx="50405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Straight Arrow Connector 12"/>
          <p:cNvCxnSpPr/>
          <p:nvPr/>
        </p:nvCxnSpPr>
        <p:spPr>
          <a:xfrm>
            <a:off x="5004048" y="5301208"/>
            <a:ext cx="57829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2" name="Footer Placeholder 1"/>
          <p:cNvSpPr>
            <a:spLocks noGrp="1"/>
          </p:cNvSpPr>
          <p:nvPr>
            <p:ph type="ftr" sz="quarter" idx="11"/>
          </p:nvPr>
        </p:nvSpPr>
        <p:spPr/>
        <p:txBody>
          <a:bodyPr/>
          <a:lstStyle/>
          <a:p>
            <a:r>
              <a:rPr lang="en-GB"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20688"/>
            <a:ext cx="8229600" cy="864096"/>
          </a:xfrm>
        </p:spPr>
        <p:txBody>
          <a:bodyPr>
            <a:normAutofit/>
          </a:bodyPr>
          <a:lstStyle/>
          <a:p>
            <a:r>
              <a:rPr lang="en-GB" dirty="0" smtClean="0"/>
              <a:t>Significance</a:t>
            </a:r>
            <a:endParaRPr lang="en-GB" dirty="0"/>
          </a:p>
        </p:txBody>
      </p:sp>
      <p:sp>
        <p:nvSpPr>
          <p:cNvPr id="5" name="Content Placeholder 4"/>
          <p:cNvSpPr>
            <a:spLocks noGrp="1"/>
          </p:cNvSpPr>
          <p:nvPr>
            <p:ph idx="1"/>
          </p:nvPr>
        </p:nvSpPr>
        <p:spPr>
          <a:xfrm>
            <a:off x="457200" y="1600200"/>
            <a:ext cx="8229600" cy="5069160"/>
          </a:xfrm>
        </p:spPr>
        <p:txBody>
          <a:bodyPr>
            <a:noAutofit/>
          </a:bodyPr>
          <a:lstStyle/>
          <a:p>
            <a:pPr marL="333375" indent="-333375">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800" dirty="0" smtClean="0">
                <a:solidFill>
                  <a:srgbClr val="000000"/>
                </a:solidFill>
                <a:latin typeface="Times New Roman" pitchFamily="16" charset="0"/>
                <a:ea typeface="WenQuanYi Micro Hei" charset="0"/>
                <a:cs typeface="WenQuanYi Micro Hei" charset="0"/>
              </a:rPr>
              <a:t>Serum Glutamic Oxaloacetic Transaminase (SGOT)</a:t>
            </a: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    The AST is a cellular enzyme is found in highes concentration in heart muscle, The cells of the liver the cells of the skeletal muscle &amp; in smaller amounts in other weaves.</a:t>
            </a:r>
            <a:endParaRPr lang="en-US" sz="2400" dirty="0" smtClean="0">
              <a:latin typeface="Arial" pitchFamily="34" charset="0"/>
              <a:cs typeface="Arial" pitchFamily="34" charset="0"/>
            </a:endParaRP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     The blood SGOT levels are thus elevated with liver damage or insult to the heart.</a:t>
            </a:r>
          </a:p>
          <a:p>
            <a:pPr marL="0" indent="0" eaLnBrk="0" fontAlgn="base" hangingPunct="0">
              <a:spcBef>
                <a:spcPct val="0"/>
              </a:spcBef>
              <a:spcAft>
                <a:spcPct val="0"/>
              </a:spcAft>
            </a:pPr>
            <a:r>
              <a:rPr lang="en-US" sz="2400" dirty="0" smtClean="0">
                <a:latin typeface="Calibri" pitchFamily="34" charset="0"/>
                <a:ea typeface="Calibri" pitchFamily="34" charset="0"/>
                <a:cs typeface="Times New Roman" pitchFamily="18" charset="0"/>
              </a:rPr>
              <a:t>Some medication can also raise SGOT level.</a:t>
            </a:r>
          </a:p>
          <a:p>
            <a:pPr marL="0" indent="0" eaLnBrk="0" fontAlgn="base" hangingPunct="0">
              <a:spcBef>
                <a:spcPct val="0"/>
              </a:spcBef>
              <a:spcAft>
                <a:spcPct val="0"/>
              </a:spcAft>
              <a:buNone/>
            </a:pPr>
            <a:endParaRPr lang="en-US" sz="2400" dirty="0" smtClean="0">
              <a:latin typeface="Arial" pitchFamily="34" charset="0"/>
              <a:cs typeface="Arial" pitchFamily="34" charset="0"/>
            </a:endParaRPr>
          </a:p>
          <a:p>
            <a:pPr>
              <a:buNone/>
            </a:pPr>
            <a:r>
              <a:rPr lang="en-GB" sz="2400" dirty="0" smtClean="0"/>
              <a:t> </a:t>
            </a:r>
          </a:p>
        </p:txBody>
      </p:sp>
      <p:sp>
        <p:nvSpPr>
          <p:cNvPr id="2" name="Footer Placeholder 1"/>
          <p:cNvSpPr>
            <a:spLocks noGrp="1"/>
          </p:cNvSpPr>
          <p:nvPr>
            <p:ph type="ftr" sz="quarter" idx="11"/>
          </p:nvPr>
        </p:nvSpPr>
        <p:spPr/>
        <p:txBody>
          <a:bodyPr/>
          <a:lstStyle/>
          <a:p>
            <a:r>
              <a:rPr lang="en-GB"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14</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Interference</a:t>
            </a:r>
            <a:endParaRPr lang="en-GB" dirty="0"/>
          </a:p>
        </p:txBody>
      </p:sp>
      <p:sp>
        <p:nvSpPr>
          <p:cNvPr id="3" name="Content Placeholder 2"/>
          <p:cNvSpPr>
            <a:spLocks noGrp="1"/>
          </p:cNvSpPr>
          <p:nvPr>
            <p:ph idx="1"/>
          </p:nvPr>
        </p:nvSpPr>
        <p:spPr/>
        <p:txBody>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t>Normal Range:- </a:t>
            </a:r>
            <a:r>
              <a:rPr lang="en-US" sz="3600" dirty="0" smtClean="0">
                <a:solidFill>
                  <a:srgbClr val="FF0000"/>
                </a:solidFill>
              </a:rPr>
              <a:t>10-40 U/L</a:t>
            </a:r>
            <a:endParaRPr lang="en-US" dirty="0" smtClean="0">
              <a:solidFill>
                <a:srgbClr val="FF0000"/>
              </a:solidFill>
              <a:latin typeface="Times New Roman" pitchFamily="16" charset="0"/>
              <a:ea typeface="WenQuanYi Micro Hei" charset="0"/>
              <a:cs typeface="WenQuanYi Micro Hei" charset="0"/>
            </a:endParaRP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latin typeface="Times New Roman" pitchFamily="16" charset="0"/>
                <a:ea typeface="WenQuanYi Micro Hei" charset="0"/>
                <a:cs typeface="WenQuanYi Micro Hei" charset="0"/>
              </a:rPr>
              <a:t>It is raised in acute liver damage,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latin typeface="Times New Roman" pitchFamily="16" charset="0"/>
                <a:ea typeface="WenQuanYi Micro Hei" charset="0"/>
                <a:cs typeface="WenQuanYi Micro Hei" charset="0"/>
              </a:rPr>
              <a:t>But,also present </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Red blood cells</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Cardiac and Skeletal muscle </a:t>
            </a:r>
          </a:p>
          <a:p>
            <a:pPr marL="733425" lvl="1" indent="-276225">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3200" dirty="0" smtClean="0">
                <a:latin typeface="Times New Roman" pitchFamily="16" charset="0"/>
                <a:ea typeface="WenQuanYi Micro Hei" charset="0"/>
                <a:cs typeface="WenQuanYi Micro Hei" charset="0"/>
              </a:rPr>
              <a:t>And therefore it is not specific to the liver</a:t>
            </a:r>
            <a:r>
              <a:rPr lang="en-US" sz="3200" dirty="0" smtClean="0">
                <a:solidFill>
                  <a:srgbClr val="000000"/>
                </a:solidFill>
                <a:latin typeface="Times New Roman" pitchFamily="16" charset="0"/>
                <a:ea typeface="WenQuanYi Micro Hei" charset="0"/>
                <a:cs typeface="WenQuanYi Micro Hei" charset="0"/>
              </a:rPr>
              <a:t>.</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GGT PRINCIPAL</a:t>
            </a:r>
            <a:endParaRPr lang="en-GB" dirty="0"/>
          </a:p>
        </p:txBody>
      </p:sp>
      <p:sp>
        <p:nvSpPr>
          <p:cNvPr id="3" name="Content Placeholder 2"/>
          <p:cNvSpPr>
            <a:spLocks noGrp="1"/>
          </p:cNvSpPr>
          <p:nvPr>
            <p:ph idx="1"/>
          </p:nvPr>
        </p:nvSpPr>
        <p:spPr/>
        <p:txBody>
          <a:bodyPr>
            <a:normAutofit/>
          </a:bodyPr>
          <a:lstStyle/>
          <a:p>
            <a:r>
              <a:rPr lang="en-GB" dirty="0" smtClean="0"/>
              <a:t>Method: Carboxy Substrate Method</a:t>
            </a:r>
            <a:endParaRPr lang="en-GB" dirty="0" smtClean="0">
              <a:solidFill>
                <a:srgbClr val="FF0000"/>
              </a:solidFill>
            </a:endParaRPr>
          </a:p>
          <a:p>
            <a:r>
              <a:rPr lang="en-GB" dirty="0" smtClean="0"/>
              <a:t>GGT catalyzes the transfer of amino group between L-</a:t>
            </a:r>
            <a:r>
              <a:rPr lang="el-GR" dirty="0" smtClean="0"/>
              <a:t> γ</a:t>
            </a:r>
            <a:r>
              <a:rPr lang="en-GB" dirty="0" smtClean="0"/>
              <a:t>-Glutamyl-3-carboxy-4 nitroanilide and Glycylglycine to form L-</a:t>
            </a:r>
            <a:r>
              <a:rPr lang="el-GR" dirty="0" smtClean="0"/>
              <a:t> γ</a:t>
            </a:r>
            <a:r>
              <a:rPr lang="en-GB" dirty="0" smtClean="0"/>
              <a:t>-Glutamylglycylglycine and 5-amino-2- nitrobenzoate.</a:t>
            </a:r>
          </a:p>
          <a:p>
            <a:r>
              <a:rPr lang="en-GB" dirty="0" smtClean="0"/>
              <a:t>The rate of formation of 5-amino-2-nitrobenzoate is measured as an increase in absorbance which is proportional to the GGT acitivity in the sample.</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Text Placeholder 2"/>
          <p:cNvSpPr>
            <a:spLocks noGrp="1"/>
          </p:cNvSpPr>
          <p:nvPr>
            <p:ph type="body" idx="1"/>
          </p:nvPr>
        </p:nvSpPr>
        <p:spPr>
          <a:xfrm>
            <a:off x="755576" y="2780928"/>
            <a:ext cx="7920880" cy="1872208"/>
          </a:xfrm>
        </p:spPr>
        <p:txBody>
          <a:bodyPr>
            <a:normAutofit/>
          </a:bodyPr>
          <a:lstStyle/>
          <a:p>
            <a:r>
              <a:rPr lang="en-GB" sz="2400" dirty="0" smtClean="0">
                <a:solidFill>
                  <a:schemeClr val="tx1">
                    <a:lumMod val="95000"/>
                    <a:lumOff val="5000"/>
                  </a:schemeClr>
                </a:solidFill>
              </a:rPr>
              <a:t>L-</a:t>
            </a:r>
            <a:r>
              <a:rPr lang="el-GR" sz="2400" dirty="0" smtClean="0">
                <a:solidFill>
                  <a:schemeClr val="tx1">
                    <a:lumMod val="95000"/>
                    <a:lumOff val="5000"/>
                  </a:schemeClr>
                </a:solidFill>
              </a:rPr>
              <a:t> γ</a:t>
            </a:r>
            <a:r>
              <a:rPr lang="en-GB" sz="2400" dirty="0" smtClean="0">
                <a:solidFill>
                  <a:schemeClr val="tx1">
                    <a:lumMod val="95000"/>
                    <a:lumOff val="5000"/>
                  </a:schemeClr>
                </a:solidFill>
              </a:rPr>
              <a:t>-Glutamyl 3-carboxy 4-nitroanilide + Glycylglycine  GGT      L-</a:t>
            </a:r>
            <a:r>
              <a:rPr lang="el-GR" sz="2400" dirty="0" smtClean="0"/>
              <a:t> </a:t>
            </a:r>
            <a:r>
              <a:rPr lang="el-GR" sz="2400" dirty="0" smtClean="0">
                <a:solidFill>
                  <a:schemeClr val="tx1">
                    <a:lumMod val="95000"/>
                    <a:lumOff val="5000"/>
                  </a:schemeClr>
                </a:solidFill>
              </a:rPr>
              <a:t>γ</a:t>
            </a:r>
            <a:r>
              <a:rPr lang="en-GB" sz="2400" dirty="0" smtClean="0">
                <a:solidFill>
                  <a:schemeClr val="tx1">
                    <a:lumMod val="95000"/>
                    <a:lumOff val="5000"/>
                  </a:schemeClr>
                </a:solidFill>
              </a:rPr>
              <a:t>-Glutamyl glycylglycine+ 5-Amino-2-nitrobenzoate</a:t>
            </a:r>
            <a:r>
              <a:rPr lang="en-GB" sz="3200" dirty="0" smtClean="0">
                <a:solidFill>
                  <a:schemeClr val="tx1">
                    <a:lumMod val="95000"/>
                    <a:lumOff val="5000"/>
                  </a:schemeClr>
                </a:solidFill>
              </a:rPr>
              <a:t>.</a:t>
            </a:r>
            <a:endParaRPr lang="en-GB" sz="3200" dirty="0">
              <a:solidFill>
                <a:schemeClr val="tx1">
                  <a:lumMod val="95000"/>
                  <a:lumOff val="5000"/>
                </a:schemeClr>
              </a:solidFill>
            </a:endParaRPr>
          </a:p>
        </p:txBody>
      </p:sp>
      <p:cxnSp>
        <p:nvCxnSpPr>
          <p:cNvPr id="8" name="Straight Arrow Connector 7"/>
          <p:cNvCxnSpPr/>
          <p:nvPr/>
        </p:nvCxnSpPr>
        <p:spPr>
          <a:xfrm>
            <a:off x="827584" y="3573016"/>
            <a:ext cx="648072"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Significance</a:t>
            </a:r>
            <a:endParaRPr lang="en-GB" dirty="0"/>
          </a:p>
        </p:txBody>
      </p:sp>
      <p:sp>
        <p:nvSpPr>
          <p:cNvPr id="5" name="Content Placeholder 4"/>
          <p:cNvSpPr>
            <a:spLocks noGrp="1"/>
          </p:cNvSpPr>
          <p:nvPr>
            <p:ph idx="1"/>
          </p:nvPr>
        </p:nvSpPr>
        <p:spPr/>
        <p:txBody>
          <a:bodyPr/>
          <a:lstStyle/>
          <a:p>
            <a:r>
              <a:rPr lang="en-GB" dirty="0" smtClean="0"/>
              <a:t>The gamma-glutamyl transferase (</a:t>
            </a:r>
            <a:r>
              <a:rPr lang="en-GB" b="1" dirty="0" smtClean="0"/>
              <a:t>GGT</a:t>
            </a:r>
            <a:r>
              <a:rPr lang="en-GB" dirty="0" smtClean="0"/>
              <a:t>) test may be used to determine the cause of elevated alkaline phosphatase (ALP).</a:t>
            </a:r>
          </a:p>
          <a:p>
            <a:r>
              <a:rPr lang="en-GB" dirty="0" smtClean="0"/>
              <a:t>Both ALP and </a:t>
            </a:r>
            <a:r>
              <a:rPr lang="en-GB" b="1" dirty="0" smtClean="0"/>
              <a:t>GGT</a:t>
            </a:r>
            <a:r>
              <a:rPr lang="en-GB" dirty="0" smtClean="0"/>
              <a:t> are elevated in disease of the bile ducts and in some liver diseases.</a:t>
            </a:r>
            <a:endParaRPr lang="en-GB" dirty="0"/>
          </a:p>
        </p:txBody>
      </p:sp>
      <p:sp>
        <p:nvSpPr>
          <p:cNvPr id="2" name="Footer Placeholder 1"/>
          <p:cNvSpPr>
            <a:spLocks noGrp="1"/>
          </p:cNvSpPr>
          <p:nvPr>
            <p:ph type="ftr" sz="quarter" idx="11"/>
          </p:nvPr>
        </p:nvSpPr>
        <p:spPr/>
        <p:txBody>
          <a:bodyPr/>
          <a:lstStyle/>
          <a:p>
            <a:r>
              <a:rPr lang="en-GB"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Interference</a:t>
            </a:r>
            <a:endParaRPr lang="en-GB" dirty="0"/>
          </a:p>
        </p:txBody>
      </p:sp>
      <p:sp>
        <p:nvSpPr>
          <p:cNvPr id="3" name="Content Placeholder 2"/>
          <p:cNvSpPr>
            <a:spLocks noGrp="1"/>
          </p:cNvSpPr>
          <p:nvPr>
            <p:ph idx="1"/>
          </p:nvPr>
        </p:nvSpPr>
        <p:spPr/>
        <p:txBody>
          <a:bodyPr>
            <a:normAutofit/>
          </a:bodyPr>
          <a:lstStyle/>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Normal Range: </a:t>
            </a:r>
            <a:r>
              <a:rPr lang="en-US" dirty="0" smtClean="0">
                <a:solidFill>
                  <a:srgbClr val="FF0000"/>
                </a:solidFill>
                <a:latin typeface="Times New Roman" pitchFamily="16" charset="0"/>
                <a:ea typeface="WenQuanYi Micro Hei" charset="0"/>
                <a:cs typeface="WenQuanYi Micro Hei" charset="0"/>
              </a:rPr>
              <a:t>10-30 u/L</a:t>
            </a:r>
            <a:r>
              <a:rPr lang="en-US" dirty="0" smtClean="0">
                <a:solidFill>
                  <a:srgbClr val="000000"/>
                </a:solidFill>
                <a:latin typeface="Times New Roman" pitchFamily="16" charset="0"/>
                <a:ea typeface="WenQuanYi Micro Hei" charset="0"/>
                <a:cs typeface="WenQuanYi Micro Hei" charset="0"/>
              </a:rPr>
              <a:t>.</a:t>
            </a:r>
          </a:p>
          <a:p>
            <a:pPr marL="333375" indent="-333375">
              <a:lnSpc>
                <a:spcPct val="110000"/>
              </a:lnSpc>
              <a:spcBef>
                <a:spcPts val="800"/>
              </a:spcBef>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Although reasonably specific to the liver and a more sensitive marker for cholestatic damage than ALP.</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Gamma glutamyl transpeptidase (GGT) may be elevated with even minor, sub-clinical levels of liver dysfunction.</a:t>
            </a:r>
          </a:p>
          <a:p>
            <a:pPr marL="333375" indent="-333375">
              <a:lnSpc>
                <a:spcPct val="110000"/>
              </a:lnSpc>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FF0000"/>
                </a:solidFill>
                <a:latin typeface="Times New Roman" pitchFamily="16" charset="0"/>
                <a:ea typeface="WenQuanYi Micro Hei" charset="0"/>
                <a:cs typeface="WenQuanYi Micro Hei" charset="0"/>
              </a:rPr>
              <a:t>GGT is raised in alcohol toxicity (acute and chronic). </a:t>
            </a:r>
          </a:p>
          <a:p>
            <a:pPr>
              <a:lnSpc>
                <a:spcPct val="110000"/>
              </a:lnSpc>
            </a:pP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19</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96752"/>
            <a:ext cx="6912768" cy="4401205"/>
          </a:xfrm>
          <a:prstGeom prst="rect">
            <a:avLst/>
          </a:prstGeom>
          <a:noFill/>
        </p:spPr>
        <p:txBody>
          <a:bodyPr wrap="square" rtlCol="0">
            <a:spAutoFit/>
          </a:bodyPr>
          <a:lstStyle/>
          <a:p>
            <a:pPr algn="just"/>
            <a:r>
              <a:rPr lang="en-GB" sz="2800" dirty="0" smtClean="0">
                <a:solidFill>
                  <a:srgbClr val="002060"/>
                </a:solidFill>
              </a:rPr>
              <a:t>Learning objectives</a:t>
            </a:r>
          </a:p>
          <a:p>
            <a:pPr algn="just"/>
            <a:endParaRPr lang="en-GB" sz="2800" dirty="0" smtClean="0">
              <a:solidFill>
                <a:srgbClr val="00B0F0"/>
              </a:solidFill>
            </a:endParaRPr>
          </a:p>
          <a:p>
            <a:pPr marL="285750" indent="-285750" algn="just">
              <a:buFont typeface="Arial" panose="020B0604020202020204" pitchFamily="34" charset="0"/>
              <a:buChar char="•"/>
            </a:pPr>
            <a:r>
              <a:rPr lang="en-GB" sz="2800" dirty="0" smtClean="0">
                <a:solidFill>
                  <a:srgbClr val="00B0F0"/>
                </a:solidFill>
              </a:rPr>
              <a:t>Function of Liver</a:t>
            </a:r>
          </a:p>
          <a:p>
            <a:pPr marL="285750" indent="-285750" algn="just">
              <a:buFont typeface="Arial" panose="020B0604020202020204" pitchFamily="34" charset="0"/>
              <a:buChar char="•"/>
            </a:pPr>
            <a:r>
              <a:rPr lang="en-GB" sz="2800" dirty="0" smtClean="0">
                <a:solidFill>
                  <a:srgbClr val="00B0F0"/>
                </a:solidFill>
              </a:rPr>
              <a:t>Understanding </a:t>
            </a:r>
            <a:r>
              <a:rPr lang="en-GB" sz="2800" dirty="0">
                <a:solidFill>
                  <a:srgbClr val="00B0F0"/>
                </a:solidFill>
              </a:rPr>
              <a:t>the purpose of LFTs, </a:t>
            </a:r>
            <a:endParaRPr lang="en-GB" sz="2800" dirty="0" smtClean="0">
              <a:solidFill>
                <a:srgbClr val="00B0F0"/>
              </a:solidFill>
            </a:endParaRPr>
          </a:p>
          <a:p>
            <a:pPr marL="285750" indent="-285750" algn="just">
              <a:buFont typeface="Arial" panose="020B0604020202020204" pitchFamily="34" charset="0"/>
              <a:buChar char="•"/>
            </a:pPr>
            <a:r>
              <a:rPr lang="en-GB" sz="2800" dirty="0" smtClean="0">
                <a:solidFill>
                  <a:srgbClr val="00B0F0"/>
                </a:solidFill>
              </a:rPr>
              <a:t>Recognizing </a:t>
            </a:r>
            <a:r>
              <a:rPr lang="en-GB" sz="2800" dirty="0">
                <a:solidFill>
                  <a:srgbClr val="00B0F0"/>
                </a:solidFill>
              </a:rPr>
              <a:t>the significance of different liver enzymes and markers</a:t>
            </a:r>
            <a:r>
              <a:rPr lang="en-GB" sz="2800" dirty="0" smtClean="0">
                <a:solidFill>
                  <a:srgbClr val="00B0F0"/>
                </a:solidFill>
              </a:rPr>
              <a:t>,</a:t>
            </a:r>
          </a:p>
          <a:p>
            <a:pPr marL="285750" indent="-285750" algn="just">
              <a:buFont typeface="Arial" panose="020B0604020202020204" pitchFamily="34" charset="0"/>
              <a:buChar char="•"/>
            </a:pPr>
            <a:r>
              <a:rPr lang="en-GB" sz="2800" dirty="0" smtClean="0">
                <a:solidFill>
                  <a:srgbClr val="00B0F0"/>
                </a:solidFill>
              </a:rPr>
              <a:t>Interpreting </a:t>
            </a:r>
            <a:r>
              <a:rPr lang="en-GB" sz="2800" dirty="0">
                <a:solidFill>
                  <a:srgbClr val="00B0F0"/>
                </a:solidFill>
              </a:rPr>
              <a:t>abnormal LFT results, and knowing the appropriate follow-up and treatment based on those results. </a:t>
            </a:r>
            <a:endParaRPr lang="en-GB" sz="2800" dirty="0" smtClean="0">
              <a:solidFill>
                <a:srgbClr val="00B0F0"/>
              </a:solidFill>
            </a:endParaRPr>
          </a:p>
          <a:p>
            <a:pPr marL="285750" indent="-285750" algn="just">
              <a:buFont typeface="Arial" panose="020B0604020202020204" pitchFamily="34" charset="0"/>
              <a:buChar char="•"/>
            </a:pPr>
            <a:r>
              <a:rPr lang="en-GB" sz="2800" dirty="0" smtClean="0">
                <a:solidFill>
                  <a:srgbClr val="00B0F0"/>
                </a:solidFill>
              </a:rPr>
              <a:t>Hepatic neoplasm markers</a:t>
            </a:r>
            <a:endParaRPr lang="en-IN" sz="2800" dirty="0">
              <a:solidFill>
                <a:srgbClr val="00B0F0"/>
              </a:solidFill>
            </a:endParaRPr>
          </a:p>
        </p:txBody>
      </p:sp>
      <p:sp>
        <p:nvSpPr>
          <p:cNvPr id="3" name="Footer Placeholder 2"/>
          <p:cNvSpPr>
            <a:spLocks noGrp="1"/>
          </p:cNvSpPr>
          <p:nvPr>
            <p:ph type="ftr" sz="quarter" idx="11"/>
          </p:nvPr>
        </p:nvSpPr>
        <p:spPr>
          <a:xfrm>
            <a:off x="2915816" y="6356349"/>
            <a:ext cx="3352800" cy="365125"/>
          </a:xfrm>
        </p:spPr>
        <p:txBody>
          <a:bodyPr/>
          <a:lstStyle/>
          <a:p>
            <a:r>
              <a:rPr lang="en-GB" dirty="0"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2</a:t>
            </a:fld>
            <a:endParaRPr lang="en-GB" dirty="0"/>
          </a:p>
        </p:txBody>
      </p:sp>
    </p:spTree>
    <p:extLst>
      <p:ext uri="{BB962C8B-B14F-4D97-AF65-F5344CB8AC3E}">
        <p14:creationId xmlns:p14="http://schemas.microsoft.com/office/powerpoint/2010/main" val="2573394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940" y="920800"/>
            <a:ext cx="8229600" cy="562074"/>
          </a:xfrm>
        </p:spPr>
        <p:txBody>
          <a:bodyPr>
            <a:normAutofit fontScale="90000"/>
          </a:bodyPr>
          <a:lstStyle/>
          <a:p>
            <a:r>
              <a:rPr lang="en-GB" dirty="0" smtClean="0"/>
              <a:t>ALP </a:t>
            </a:r>
            <a:r>
              <a:rPr lang="en-GB" dirty="0" smtClean="0"/>
              <a:t>PRINCIPLE</a:t>
            </a:r>
            <a:endParaRPr lang="en-GB" dirty="0"/>
          </a:p>
        </p:txBody>
      </p:sp>
      <p:sp>
        <p:nvSpPr>
          <p:cNvPr id="3" name="Content Placeholder 2"/>
          <p:cNvSpPr>
            <a:spLocks noGrp="1"/>
          </p:cNvSpPr>
          <p:nvPr>
            <p:ph idx="1"/>
          </p:nvPr>
        </p:nvSpPr>
        <p:spPr>
          <a:xfrm>
            <a:off x="491271" y="1772816"/>
            <a:ext cx="8229600" cy="5519638"/>
          </a:xfrm>
        </p:spPr>
        <p:txBody>
          <a:bodyPr>
            <a:noAutofit/>
          </a:bodyPr>
          <a:lstStyle/>
          <a:p>
            <a:r>
              <a:rPr lang="en-GB" sz="2400" dirty="0" smtClean="0"/>
              <a:t>Method: para-nitrophenylphosphate with AMP buffer</a:t>
            </a:r>
          </a:p>
          <a:p>
            <a:r>
              <a:rPr lang="en-GB" sz="2400" dirty="0" smtClean="0"/>
              <a:t>Alkaline phosphatase in the sample catalyzes the hydrolysis of colourless </a:t>
            </a:r>
            <a:r>
              <a:rPr lang="en-GB" sz="2400" i="1" dirty="0" smtClean="0"/>
              <a:t>p</a:t>
            </a:r>
            <a:r>
              <a:rPr lang="en-GB" sz="2400" dirty="0" smtClean="0"/>
              <a:t>-nitrophenyl phosphate (</a:t>
            </a:r>
            <a:r>
              <a:rPr lang="en-GB" sz="2400" i="1" dirty="0" smtClean="0"/>
              <a:t>p-</a:t>
            </a:r>
            <a:r>
              <a:rPr lang="en-GB" sz="2400" dirty="0" smtClean="0"/>
              <a:t>NPP) to give</a:t>
            </a:r>
            <a:r>
              <a:rPr lang="en-GB" sz="2400" i="1" dirty="0" smtClean="0"/>
              <a:t> p-</a:t>
            </a:r>
            <a:r>
              <a:rPr lang="en-GB" sz="2400" dirty="0" smtClean="0"/>
              <a:t>nitrophenol and inorganic phosphate. </a:t>
            </a:r>
          </a:p>
          <a:p>
            <a:r>
              <a:rPr lang="en-GB" sz="2400" dirty="0" smtClean="0"/>
              <a:t>At the pH of the of the assay (alkaline), the </a:t>
            </a:r>
            <a:r>
              <a:rPr lang="en-GB" sz="2400" i="1" dirty="0" smtClean="0"/>
              <a:t>p-</a:t>
            </a:r>
            <a:r>
              <a:rPr lang="en-GB" sz="2400" dirty="0" smtClean="0"/>
              <a:t>nitrophenol is in the yellow phenoxide  form.</a:t>
            </a:r>
          </a:p>
          <a:p>
            <a:r>
              <a:rPr lang="en-GB" sz="2400" dirty="0" smtClean="0"/>
              <a:t>The rate of absorbance increase at 404 nm is directly proportional to the alkaline phosphatase activity in the sample.</a:t>
            </a:r>
          </a:p>
          <a:p>
            <a:r>
              <a:rPr lang="en-GB" sz="2400" dirty="0" smtClean="0"/>
              <a:t>Optimized concentrations of zinc and magnesium ions are present to activate the ALP in the sample.</a:t>
            </a:r>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20</a:t>
            </a:fld>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Reaction:</a:t>
            </a:r>
            <a:endParaRPr lang="en-GB" dirty="0"/>
          </a:p>
        </p:txBody>
      </p:sp>
      <p:pic>
        <p:nvPicPr>
          <p:cNvPr id="4098" name="Picture 2"/>
          <p:cNvPicPr>
            <a:picLocks noChangeAspect="1" noChangeArrowheads="1"/>
          </p:cNvPicPr>
          <p:nvPr/>
        </p:nvPicPr>
        <p:blipFill>
          <a:blip r:embed="rId2" cstate="print"/>
          <a:srcRect/>
          <a:stretch>
            <a:fillRect/>
          </a:stretch>
        </p:blipFill>
        <p:spPr bwMode="auto">
          <a:xfrm>
            <a:off x="0" y="2204864"/>
            <a:ext cx="8748464" cy="4104456"/>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SIGNIFICANCE</a:t>
            </a:r>
            <a:endParaRPr lang="en-US" dirty="0"/>
          </a:p>
        </p:txBody>
      </p:sp>
      <p:sp>
        <p:nvSpPr>
          <p:cNvPr id="3" name="Content Placeholder 2"/>
          <p:cNvSpPr>
            <a:spLocks noGrp="1"/>
          </p:cNvSpPr>
          <p:nvPr>
            <p:ph idx="1"/>
          </p:nvPr>
        </p:nvSpPr>
        <p:spPr/>
        <p:txBody>
          <a:bodyPr/>
          <a:lstStyle/>
          <a:p>
            <a:r>
              <a:rPr lang="en-US" dirty="0" smtClean="0"/>
              <a:t>Increased levels of serum ALP;</a:t>
            </a:r>
          </a:p>
          <a:p>
            <a:pPr>
              <a:buNone/>
            </a:pPr>
            <a:r>
              <a:rPr lang="en-US" dirty="0" smtClean="0"/>
              <a:t>In growing children</a:t>
            </a:r>
          </a:p>
          <a:p>
            <a:pPr>
              <a:buNone/>
            </a:pPr>
            <a:r>
              <a:rPr lang="en-US" dirty="0" smtClean="0"/>
              <a:t>Bone disease like; </a:t>
            </a:r>
          </a:p>
          <a:p>
            <a:pPr>
              <a:buNone/>
            </a:pPr>
            <a:r>
              <a:rPr lang="en-US" dirty="0" smtClean="0"/>
              <a:t>   Metastasis, rickets, healing fractures, Osteomalacia.</a:t>
            </a:r>
          </a:p>
          <a:p>
            <a:pPr>
              <a:buNone/>
            </a:pPr>
            <a:endParaRPr lang="en-US" dirty="0"/>
          </a:p>
        </p:txBody>
      </p:sp>
      <p:graphicFrame>
        <p:nvGraphicFramePr>
          <p:cNvPr id="4" name="Content Placeholder 4"/>
          <p:cNvGraphicFramePr>
            <a:graphicFrameLocks/>
          </p:cNvGraphicFramePr>
          <p:nvPr/>
        </p:nvGraphicFramePr>
        <p:xfrm>
          <a:off x="457200" y="4373880"/>
          <a:ext cx="8229600" cy="2194560"/>
        </p:xfrm>
        <a:graphic>
          <a:graphicData uri="http://schemas.openxmlformats.org/drawingml/2006/table">
            <a:tbl>
              <a:tblPr firstRow="1" bandRow="1">
                <a:tableStyleId>{5C22544A-7EE6-4342-B048-85BDC9FD1C3A}</a:tableStyleId>
              </a:tblPr>
              <a:tblGrid>
                <a:gridCol w="2743200"/>
                <a:gridCol w="2743200"/>
                <a:gridCol w="2743200"/>
              </a:tblGrid>
              <a:tr h="358140">
                <a:tc>
                  <a:txBody>
                    <a:bodyPr/>
                    <a:lstStyle/>
                    <a:p>
                      <a:r>
                        <a:rPr lang="en-US" dirty="0" smtClean="0"/>
                        <a:t>Sex</a:t>
                      </a:r>
                      <a:endParaRPr lang="en-US" dirty="0"/>
                    </a:p>
                  </a:txBody>
                  <a:tcPr/>
                </a:tc>
                <a:tc>
                  <a:txBody>
                    <a:bodyPr/>
                    <a:lstStyle/>
                    <a:p>
                      <a:r>
                        <a:rPr lang="en-US" dirty="0" smtClean="0"/>
                        <a:t>Age</a:t>
                      </a:r>
                      <a:endParaRPr lang="en-US" dirty="0"/>
                    </a:p>
                  </a:txBody>
                  <a:tcPr/>
                </a:tc>
                <a:tc>
                  <a:txBody>
                    <a:bodyPr/>
                    <a:lstStyle/>
                    <a:p>
                      <a:r>
                        <a:rPr lang="en-US" dirty="0" smtClean="0"/>
                        <a:t>Reference Interval</a:t>
                      </a:r>
                      <a:endParaRPr lang="en-US" dirty="0"/>
                    </a:p>
                  </a:txBody>
                  <a:tcPr/>
                </a:tc>
              </a:tr>
              <a:tr h="358140">
                <a:tc>
                  <a:txBody>
                    <a:bodyPr/>
                    <a:lstStyle/>
                    <a:p>
                      <a:r>
                        <a:rPr lang="en-US" dirty="0" smtClean="0"/>
                        <a:t>Male-femals</a:t>
                      </a:r>
                      <a:endParaRPr lang="en-US" dirty="0"/>
                    </a:p>
                  </a:txBody>
                  <a:tcPr/>
                </a:tc>
                <a:tc>
                  <a:txBody>
                    <a:bodyPr/>
                    <a:lstStyle/>
                    <a:p>
                      <a:r>
                        <a:rPr lang="en-US" dirty="0" smtClean="0"/>
                        <a:t>4-15 yr</a:t>
                      </a:r>
                      <a:endParaRPr lang="en-US" dirty="0"/>
                    </a:p>
                  </a:txBody>
                  <a:tcPr/>
                </a:tc>
                <a:tc>
                  <a:txBody>
                    <a:bodyPr/>
                    <a:lstStyle/>
                    <a:p>
                      <a:r>
                        <a:rPr lang="en-US" dirty="0" smtClean="0"/>
                        <a:t>54-36 U/L</a:t>
                      </a:r>
                      <a:endParaRPr lang="en-US" dirty="0"/>
                    </a:p>
                  </a:txBody>
                  <a:tcPr/>
                </a:tc>
              </a:tr>
              <a:tr h="358140">
                <a:tc>
                  <a:txBody>
                    <a:bodyPr/>
                    <a:lstStyle/>
                    <a:p>
                      <a:r>
                        <a:rPr lang="en-US" dirty="0" smtClean="0"/>
                        <a:t>Male</a:t>
                      </a:r>
                      <a:endParaRPr lang="en-US" dirty="0"/>
                    </a:p>
                  </a:txBody>
                  <a:tcPr/>
                </a:tc>
                <a:tc>
                  <a:txBody>
                    <a:bodyPr/>
                    <a:lstStyle/>
                    <a:p>
                      <a:r>
                        <a:rPr lang="en-US" dirty="0" smtClean="0"/>
                        <a:t>20-50 yr</a:t>
                      </a:r>
                      <a:endParaRPr lang="en-US" dirty="0"/>
                    </a:p>
                  </a:txBody>
                  <a:tcPr/>
                </a:tc>
                <a:tc>
                  <a:txBody>
                    <a:bodyPr/>
                    <a:lstStyle/>
                    <a:p>
                      <a:r>
                        <a:rPr lang="en-US" dirty="0" smtClean="0"/>
                        <a:t>53-128 U/L</a:t>
                      </a:r>
                      <a:endParaRPr lang="en-US" dirty="0"/>
                    </a:p>
                  </a:txBody>
                  <a:tcPr/>
                </a:tc>
              </a:tr>
              <a:tr h="358140">
                <a:tc>
                  <a:txBody>
                    <a:bodyPr/>
                    <a:lstStyle/>
                    <a:p>
                      <a:r>
                        <a:rPr lang="en-US" dirty="0" smtClean="0"/>
                        <a:t>Male</a:t>
                      </a:r>
                      <a:endParaRPr lang="en-US" dirty="0"/>
                    </a:p>
                  </a:txBody>
                  <a:tcPr/>
                </a:tc>
                <a:tc>
                  <a:txBody>
                    <a:bodyPr/>
                    <a:lstStyle/>
                    <a:p>
                      <a:r>
                        <a:rPr lang="en-US" dirty="0" smtClean="0"/>
                        <a:t>&gt;60</a:t>
                      </a:r>
                      <a:r>
                        <a:rPr lang="en-US" baseline="0" dirty="0" smtClean="0"/>
                        <a:t> yr</a:t>
                      </a:r>
                      <a:endParaRPr lang="en-US" dirty="0"/>
                    </a:p>
                  </a:txBody>
                  <a:tcPr/>
                </a:tc>
                <a:tc>
                  <a:txBody>
                    <a:bodyPr/>
                    <a:lstStyle/>
                    <a:p>
                      <a:r>
                        <a:rPr lang="en-US" dirty="0" smtClean="0"/>
                        <a:t>56-119 U/L</a:t>
                      </a:r>
                      <a:endParaRPr lang="en-US" dirty="0"/>
                    </a:p>
                  </a:txBody>
                  <a:tcPr/>
                </a:tc>
              </a:tr>
              <a:tr h="358140">
                <a:tc>
                  <a:txBody>
                    <a:bodyPr/>
                    <a:lstStyle/>
                    <a:p>
                      <a:r>
                        <a:rPr lang="en-US" dirty="0" smtClean="0"/>
                        <a:t>femals</a:t>
                      </a:r>
                      <a:endParaRPr lang="en-US" dirty="0"/>
                    </a:p>
                  </a:txBody>
                  <a:tcPr/>
                </a:tc>
                <a:tc>
                  <a:txBody>
                    <a:bodyPr/>
                    <a:lstStyle/>
                    <a:p>
                      <a:r>
                        <a:rPr lang="en-US" dirty="0" smtClean="0"/>
                        <a:t>20-50 yr</a:t>
                      </a:r>
                      <a:endParaRPr lang="en-US" dirty="0"/>
                    </a:p>
                  </a:txBody>
                  <a:tcPr/>
                </a:tc>
                <a:tc>
                  <a:txBody>
                    <a:bodyPr/>
                    <a:lstStyle/>
                    <a:p>
                      <a:r>
                        <a:rPr lang="en-US" dirty="0" smtClean="0"/>
                        <a:t>42-98 U/L</a:t>
                      </a:r>
                      <a:endParaRPr lang="en-US" dirty="0"/>
                    </a:p>
                  </a:txBody>
                  <a:tcPr/>
                </a:tc>
              </a:tr>
              <a:tr h="358140">
                <a:tc>
                  <a:txBody>
                    <a:bodyPr/>
                    <a:lstStyle/>
                    <a:p>
                      <a:r>
                        <a:rPr lang="en-US" dirty="0" smtClean="0"/>
                        <a:t>femals</a:t>
                      </a:r>
                      <a:endParaRPr lang="en-US" dirty="0"/>
                    </a:p>
                  </a:txBody>
                  <a:tcPr/>
                </a:tc>
                <a:tc>
                  <a:txBody>
                    <a:bodyPr/>
                    <a:lstStyle/>
                    <a:p>
                      <a:r>
                        <a:rPr lang="en-US" dirty="0" smtClean="0"/>
                        <a:t>&gt;60</a:t>
                      </a:r>
                      <a:r>
                        <a:rPr lang="en-US" baseline="0" dirty="0" smtClean="0"/>
                        <a:t> yr </a:t>
                      </a:r>
                      <a:endParaRPr lang="en-US" dirty="0"/>
                    </a:p>
                  </a:txBody>
                  <a:tcPr/>
                </a:tc>
                <a:tc>
                  <a:txBody>
                    <a:bodyPr/>
                    <a:lstStyle/>
                    <a:p>
                      <a:r>
                        <a:rPr lang="en-US" dirty="0" smtClean="0"/>
                        <a:t>53-141</a:t>
                      </a:r>
                      <a:r>
                        <a:rPr lang="en-US" baseline="0" dirty="0" smtClean="0"/>
                        <a:t> U/L</a:t>
                      </a:r>
                      <a:endParaRPr lang="en-US" dirty="0"/>
                    </a:p>
                  </a:txBody>
                  <a:tcPr/>
                </a:tc>
              </a:tr>
            </a:tbl>
          </a:graphicData>
        </a:graphic>
      </p:graphicFrame>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22</a:t>
            </a:fld>
            <a:endParaRPr lang="en-GB" dirty="0"/>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r>
              <a:rPr lang="en-US" b="1" dirty="0" smtClean="0">
                <a:solidFill>
                  <a:srgbClr val="FF0000"/>
                </a:solidFill>
                <a:latin typeface="Times New Roman" pitchFamily="16" charset="0"/>
                <a:ea typeface="WenQuanYi Micro Hei" charset="0"/>
                <a:cs typeface="WenQuanYi Micro Hei" charset="0"/>
              </a:rPr>
              <a:t/>
            </a:r>
            <a:br>
              <a:rPr lang="en-US" b="1" dirty="0" smtClean="0">
                <a:solidFill>
                  <a:srgbClr val="FF0000"/>
                </a:solidFill>
                <a:latin typeface="Times New Roman" pitchFamily="16" charset="0"/>
                <a:ea typeface="WenQuanYi Micro Hei" charset="0"/>
                <a:cs typeface="WenQuanYi Micro Hei" charset="0"/>
              </a:rPr>
            </a:br>
            <a:r>
              <a:rPr lang="en-US" b="1" dirty="0" smtClean="0">
                <a:solidFill>
                  <a:srgbClr val="FF0000"/>
                </a:solidFill>
                <a:latin typeface="Times New Roman" pitchFamily="16" charset="0"/>
                <a:ea typeface="WenQuanYi Micro Hei" charset="0"/>
                <a:cs typeface="WenQuanYi Micro Hei" charset="0"/>
              </a:rPr>
              <a:t/>
            </a:r>
            <a:br>
              <a:rPr lang="en-US" b="1" dirty="0" smtClean="0">
                <a:solidFill>
                  <a:srgbClr val="FF0000"/>
                </a:solidFill>
                <a:latin typeface="Times New Roman" pitchFamily="16" charset="0"/>
                <a:ea typeface="WenQuanYi Micro Hei" charset="0"/>
                <a:cs typeface="WenQuanYi Micro Hei" charset="0"/>
              </a:rPr>
            </a:br>
            <a:r>
              <a:rPr lang="en-US" b="1" dirty="0" smtClean="0">
                <a:solidFill>
                  <a:srgbClr val="FF0000"/>
                </a:solidFill>
                <a:latin typeface="Times New Roman" pitchFamily="16" charset="0"/>
                <a:ea typeface="WenQuanYi Micro Hei" charset="0"/>
                <a:cs typeface="WenQuanYi Micro Hei" charset="0"/>
              </a:rPr>
              <a:t> Interference</a:t>
            </a:r>
            <a:endParaRPr lang="en-GB" dirty="0"/>
          </a:p>
        </p:txBody>
      </p:sp>
      <p:sp>
        <p:nvSpPr>
          <p:cNvPr id="3" name="Content Placeholder 2"/>
          <p:cNvSpPr>
            <a:spLocks noGrp="1"/>
          </p:cNvSpPr>
          <p:nvPr>
            <p:ph idx="1"/>
          </p:nvPr>
        </p:nvSpPr>
        <p:spPr>
          <a:xfrm>
            <a:off x="457200" y="980728"/>
            <a:ext cx="8229600" cy="5544616"/>
          </a:xfrm>
        </p:spPr>
        <p:txBody>
          <a:bodyPr>
            <a:normAutofit fontScale="92500" lnSpcReduction="20000"/>
          </a:bodyPr>
          <a:lstStyle/>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Mild elevations (&lt;500 IU/L)</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Viral hepatitis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Alcoholic cirrhosis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Infiltrative liver disease like lymphoma, sarcoidosis</a:t>
            </a:r>
          </a:p>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Moderate elevation (500 – 1000 IU/L)</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Cholecystitic</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Gall bladder stone</a:t>
            </a:r>
          </a:p>
          <a:p>
            <a:pPr marL="333375" indent="-333375">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Severely elevation (&gt;1500 IU/L) </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Osteomalacia</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Osteoporosis</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Ricket</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Osteosarcoma</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Bone tumour</a:t>
            </a:r>
          </a:p>
          <a:p>
            <a:pPr marL="735013" lvl="1" indent="-277813">
              <a:lnSpc>
                <a:spcPct val="11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sz="2400" dirty="0" smtClean="0">
                <a:solidFill>
                  <a:srgbClr val="000000"/>
                </a:solidFill>
                <a:latin typeface="Times New Roman" pitchFamily="16" charset="0"/>
                <a:ea typeface="WenQuanYi Micro Hei" charset="0"/>
                <a:cs typeface="WenQuanYi Micro Hei" charset="0"/>
              </a:rPr>
              <a:t>Paget's disease</a:t>
            </a:r>
          </a:p>
          <a:p>
            <a:pPr>
              <a:lnSpc>
                <a:spcPct val="110000"/>
              </a:lnSpc>
              <a:buNone/>
            </a:pPr>
            <a:endParaRPr lang="en-US" b="1" dirty="0" smtClean="0">
              <a:solidFill>
                <a:srgbClr val="FF0000"/>
              </a:solidFill>
              <a:latin typeface="Times New Roman" pitchFamily="16" charset="0"/>
              <a:ea typeface="WenQuanYi Micro Hei" charset="0"/>
              <a:cs typeface="WenQuanYi Micro Hei" charset="0"/>
            </a:endParaRPr>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Bilirubin PRINCIPAL</a:t>
            </a:r>
            <a:endParaRPr lang="en-GB" dirty="0"/>
          </a:p>
        </p:txBody>
      </p:sp>
      <p:sp>
        <p:nvSpPr>
          <p:cNvPr id="3" name="Content Placeholder 2"/>
          <p:cNvSpPr>
            <a:spLocks noGrp="1"/>
          </p:cNvSpPr>
          <p:nvPr>
            <p:ph idx="1"/>
          </p:nvPr>
        </p:nvSpPr>
        <p:spPr/>
        <p:txBody>
          <a:bodyPr>
            <a:normAutofit/>
          </a:bodyPr>
          <a:lstStyle/>
          <a:p>
            <a:pPr>
              <a:lnSpc>
                <a:spcPct val="110000"/>
              </a:lnSpc>
            </a:pPr>
            <a:endParaRPr lang="en-GB" dirty="0" smtClean="0"/>
          </a:p>
          <a:p>
            <a:pPr>
              <a:lnSpc>
                <a:spcPct val="110000"/>
              </a:lnSpc>
            </a:pPr>
            <a:endParaRPr lang="en-GB" dirty="0" smtClean="0"/>
          </a:p>
          <a:p>
            <a:pPr>
              <a:lnSpc>
                <a:spcPct val="110000"/>
              </a:lnSpc>
            </a:pPr>
            <a:r>
              <a:rPr lang="en-GB" dirty="0" smtClean="0"/>
              <a:t>Method: Diazo Reaction</a:t>
            </a:r>
          </a:p>
          <a:p>
            <a:pPr>
              <a:lnSpc>
                <a:spcPct val="110000"/>
              </a:lnSpc>
            </a:pPr>
            <a:endParaRPr lang="en-GB" dirty="0" smtClean="0"/>
          </a:p>
          <a:p>
            <a:pPr>
              <a:lnSpc>
                <a:spcPct val="110000"/>
              </a:lnSpc>
            </a:pPr>
            <a:endParaRPr lang="en-GB" dirty="0" smtClean="0"/>
          </a:p>
          <a:p>
            <a:pPr>
              <a:lnSpc>
                <a:spcPct val="110000"/>
              </a:lnSpc>
            </a:pPr>
            <a:r>
              <a:rPr lang="en-GB" dirty="0" smtClean="0"/>
              <a:t>Bilirubin glucuronide +diazonium salt         azodye                     					(tan or pink to viotel)</a:t>
            </a:r>
          </a:p>
          <a:p>
            <a:pPr>
              <a:lnSpc>
                <a:spcPct val="110000"/>
              </a:lnSpc>
              <a:buNone/>
            </a:pPr>
            <a:r>
              <a:rPr lang="en-GB" dirty="0" smtClean="0"/>
              <a:t>                                                        </a:t>
            </a:r>
          </a:p>
          <a:p>
            <a:pPr>
              <a:lnSpc>
                <a:spcPct val="110000"/>
              </a:lnSpc>
              <a:buNone/>
            </a:pPr>
            <a:endParaRPr lang="en-GB" dirty="0" smtClean="0"/>
          </a:p>
          <a:p>
            <a:endParaRPr lang="en-GB" dirty="0"/>
          </a:p>
        </p:txBody>
      </p:sp>
      <p:cxnSp>
        <p:nvCxnSpPr>
          <p:cNvPr id="5" name="Straight Arrow Connector 4"/>
          <p:cNvCxnSpPr/>
          <p:nvPr/>
        </p:nvCxnSpPr>
        <p:spPr>
          <a:xfrm>
            <a:off x="6300192" y="4797152"/>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24</a:t>
            </a:fld>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1802"/>
            <a:ext cx="8229600" cy="1196752"/>
          </a:xfrm>
        </p:spPr>
        <p:txBody>
          <a:bodyPr>
            <a:normAutofit fontScale="90000"/>
          </a:bodyPr>
          <a:lstStyle/>
          <a:p>
            <a:r>
              <a:rPr lang="en-GB" dirty="0" smtClean="0"/>
              <a:t>Different between Unconjugated &amp; Conjugated Bilirubin</a:t>
            </a:r>
            <a:endParaRPr lang="en-GB" dirty="0"/>
          </a:p>
        </p:txBody>
      </p:sp>
      <p:graphicFrame>
        <p:nvGraphicFramePr>
          <p:cNvPr id="6" name="Content Placeholder 5"/>
          <p:cNvGraphicFramePr>
            <a:graphicFrameLocks noGrp="1"/>
          </p:cNvGraphicFramePr>
          <p:nvPr>
            <p:ph idx="1"/>
          </p:nvPr>
        </p:nvGraphicFramePr>
        <p:xfrm>
          <a:off x="323528" y="1346263"/>
          <a:ext cx="8229600" cy="5179081"/>
        </p:xfrm>
        <a:graphic>
          <a:graphicData uri="http://schemas.openxmlformats.org/drawingml/2006/table">
            <a:tbl>
              <a:tblPr firstRow="1" bandRow="1">
                <a:tableStyleId>{5C22544A-7EE6-4342-B048-85BDC9FD1C3A}</a:tableStyleId>
              </a:tblPr>
              <a:tblGrid>
                <a:gridCol w="2743200"/>
                <a:gridCol w="2743200"/>
                <a:gridCol w="2743200"/>
              </a:tblGrid>
              <a:tr h="471813">
                <a:tc>
                  <a:txBody>
                    <a:bodyPr/>
                    <a:lstStyle/>
                    <a:p>
                      <a:endParaRPr lang="en-GB" dirty="0"/>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UNCONJUGATED</a:t>
                      </a:r>
                      <a:endParaRPr lang="en-GB" sz="2400" dirty="0"/>
                    </a:p>
                  </a:txBody>
                  <a:tcPr marL="91438" marR="91438"/>
                </a:tc>
                <a:tc>
                  <a:txBody>
                    <a:bodyPr/>
                    <a:lstStyle/>
                    <a:p>
                      <a:r>
                        <a:rPr lang="en-GB" sz="2400" dirty="0" smtClean="0"/>
                        <a:t>CONJUGATED</a:t>
                      </a:r>
                      <a:endParaRPr lang="en-GB" sz="2400" dirty="0"/>
                    </a:p>
                  </a:txBody>
                  <a:tcPr marL="91438" marR="91438"/>
                </a:tc>
              </a:tr>
              <a:tr h="531508">
                <a:tc>
                  <a:txBody>
                    <a:bodyPr/>
                    <a:lstStyle/>
                    <a:p>
                      <a:r>
                        <a:rPr lang="en-GB" sz="2800" dirty="0" smtClean="0"/>
                        <a:t>In water</a:t>
                      </a:r>
                      <a:endParaRPr lang="en-GB" sz="2800" dirty="0"/>
                    </a:p>
                  </a:txBody>
                  <a:tcPr marL="91438" marR="91438"/>
                </a:tc>
                <a:tc>
                  <a:txBody>
                    <a:bodyPr/>
                    <a:lstStyle/>
                    <a:p>
                      <a:r>
                        <a:rPr lang="en-GB" sz="2800" dirty="0" smtClean="0"/>
                        <a:t>Insoluble</a:t>
                      </a:r>
                      <a:endParaRPr lang="en-GB" sz="2800" dirty="0"/>
                    </a:p>
                  </a:txBody>
                  <a:tcPr marL="91438" marR="91438"/>
                </a:tc>
                <a:tc>
                  <a:txBody>
                    <a:bodyPr/>
                    <a:lstStyle/>
                    <a:p>
                      <a:r>
                        <a:rPr lang="en-GB" sz="2800" dirty="0" smtClean="0"/>
                        <a:t>Soluble</a:t>
                      </a:r>
                      <a:endParaRPr lang="en-GB" sz="2800" dirty="0"/>
                    </a:p>
                  </a:txBody>
                  <a:tcPr marL="91438" marR="91438"/>
                </a:tc>
              </a:tr>
              <a:tr h="471813">
                <a:tc>
                  <a:txBody>
                    <a:bodyPr/>
                    <a:lstStyle/>
                    <a:p>
                      <a:r>
                        <a:rPr lang="en-GB" sz="2800" dirty="0" smtClean="0"/>
                        <a:t>In alcohol</a:t>
                      </a:r>
                      <a:endParaRPr lang="en-GB" sz="2800" dirty="0"/>
                    </a:p>
                  </a:txBody>
                  <a:tcPr marL="91438" marR="91438"/>
                </a:tc>
                <a:tc>
                  <a:txBody>
                    <a:bodyPr/>
                    <a:lstStyle/>
                    <a:p>
                      <a:r>
                        <a:rPr lang="en-GB" sz="2800" dirty="0" smtClean="0"/>
                        <a:t>Soluble</a:t>
                      </a:r>
                      <a:endParaRPr lang="en-GB" sz="2800" dirty="0"/>
                    </a:p>
                  </a:txBody>
                  <a:tcPr marL="91438" marR="91438"/>
                </a:tc>
                <a:tc>
                  <a:txBody>
                    <a:bodyPr/>
                    <a:lstStyle/>
                    <a:p>
                      <a:r>
                        <a:rPr lang="en-GB" sz="2800" dirty="0" smtClean="0"/>
                        <a:t>Soluble</a:t>
                      </a:r>
                      <a:endParaRPr lang="en-GB" sz="2800" dirty="0"/>
                    </a:p>
                  </a:txBody>
                  <a:tcPr marL="91438" marR="91438"/>
                </a:tc>
              </a:tr>
              <a:tr h="471813">
                <a:tc>
                  <a:txBody>
                    <a:bodyPr/>
                    <a:lstStyle/>
                    <a:p>
                      <a:r>
                        <a:rPr lang="en-GB" sz="2800" dirty="0" smtClean="0"/>
                        <a:t>Normal</a:t>
                      </a:r>
                      <a:endParaRPr lang="en-GB" sz="2800" dirty="0"/>
                    </a:p>
                  </a:txBody>
                  <a:tcPr marL="91438" marR="91438"/>
                </a:tc>
                <a:tc>
                  <a:txBody>
                    <a:bodyPr/>
                    <a:lstStyle/>
                    <a:p>
                      <a:r>
                        <a:rPr lang="en-GB" sz="2800" dirty="0" smtClean="0"/>
                        <a:t>&lt;1.3</a:t>
                      </a:r>
                      <a:endParaRPr lang="en-GB" sz="2800" dirty="0"/>
                    </a:p>
                  </a:txBody>
                  <a:tcPr marL="91438" marR="91438"/>
                </a:tc>
                <a:tc>
                  <a:txBody>
                    <a:bodyPr/>
                    <a:lstStyle/>
                    <a:p>
                      <a:r>
                        <a:rPr lang="en-GB" sz="3200" dirty="0" smtClean="0"/>
                        <a:t>&lt;0.4</a:t>
                      </a:r>
                    </a:p>
                  </a:txBody>
                  <a:tcPr marL="91438" marR="91438"/>
                </a:tc>
              </a:tr>
              <a:tr h="471813">
                <a:tc>
                  <a:txBody>
                    <a:bodyPr/>
                    <a:lstStyle/>
                    <a:p>
                      <a:r>
                        <a:rPr lang="en-GB" sz="2800" dirty="0" smtClean="0"/>
                        <a:t>In</a:t>
                      </a:r>
                      <a:r>
                        <a:rPr lang="en-GB" sz="2800" baseline="0" dirty="0" smtClean="0"/>
                        <a:t> bile</a:t>
                      </a:r>
                      <a:endParaRPr lang="en-GB" sz="2800" dirty="0"/>
                    </a:p>
                  </a:txBody>
                  <a:tcPr marL="91438" marR="91438"/>
                </a:tc>
                <a:tc>
                  <a:txBody>
                    <a:bodyPr/>
                    <a:lstStyle/>
                    <a:p>
                      <a:r>
                        <a:rPr lang="en-GB" sz="2800" dirty="0" smtClean="0"/>
                        <a:t>Absent</a:t>
                      </a:r>
                      <a:endParaRPr lang="en-GB" sz="2800" dirty="0"/>
                    </a:p>
                  </a:txBody>
                  <a:tcPr marL="91438" marR="91438"/>
                </a:tc>
                <a:tc>
                  <a:txBody>
                    <a:bodyPr/>
                    <a:lstStyle/>
                    <a:p>
                      <a:r>
                        <a:rPr lang="en-GB" sz="2800" dirty="0" smtClean="0"/>
                        <a:t>Present</a:t>
                      </a:r>
                      <a:endParaRPr lang="en-GB" sz="2800" dirty="0"/>
                    </a:p>
                  </a:txBody>
                  <a:tcPr marL="91438" marR="91438"/>
                </a:tc>
              </a:tr>
              <a:tr h="471813">
                <a:tc>
                  <a:txBody>
                    <a:bodyPr/>
                    <a:lstStyle/>
                    <a:p>
                      <a:r>
                        <a:rPr lang="en-GB" sz="2800" dirty="0" smtClean="0"/>
                        <a:t>In Urine</a:t>
                      </a:r>
                      <a:endParaRPr lang="en-GB" sz="2800" dirty="0"/>
                    </a:p>
                  </a:txBody>
                  <a:tcPr marL="91438" marR="91438"/>
                </a:tc>
                <a:tc>
                  <a:txBody>
                    <a:bodyPr/>
                    <a:lstStyle/>
                    <a:p>
                      <a:r>
                        <a:rPr lang="en-GB" sz="2800" dirty="0" smtClean="0"/>
                        <a:t>Always absent</a:t>
                      </a:r>
                      <a:endParaRPr lang="en-GB" sz="2800" dirty="0"/>
                    </a:p>
                  </a:txBody>
                  <a:tcPr marL="91438" marR="91438"/>
                </a:tc>
                <a:tc>
                  <a:txBody>
                    <a:bodyPr/>
                    <a:lstStyle/>
                    <a:p>
                      <a:r>
                        <a:rPr lang="en-GB" sz="2800" dirty="0" smtClean="0"/>
                        <a:t>Normally</a:t>
                      </a:r>
                      <a:r>
                        <a:rPr lang="en-GB" sz="2800" baseline="0" dirty="0" smtClean="0"/>
                        <a:t> absent</a:t>
                      </a:r>
                      <a:endParaRPr lang="en-GB" sz="2800" dirty="0"/>
                    </a:p>
                  </a:txBody>
                  <a:tcPr marL="91438" marR="91438"/>
                </a:tc>
              </a:tr>
              <a:tr h="471813">
                <a:tc>
                  <a:txBody>
                    <a:bodyPr/>
                    <a:lstStyle/>
                    <a:p>
                      <a:r>
                        <a:rPr lang="en-GB" sz="2800" dirty="0" smtClean="0"/>
                        <a:t>Absorption gut</a:t>
                      </a:r>
                      <a:endParaRPr lang="en-GB" sz="2800" dirty="0"/>
                    </a:p>
                  </a:txBody>
                  <a:tcPr marL="91438" marR="91438"/>
                </a:tc>
                <a:tc>
                  <a:txBody>
                    <a:bodyPr/>
                    <a:lstStyle/>
                    <a:p>
                      <a:r>
                        <a:rPr lang="en-GB" sz="3200" dirty="0" smtClean="0"/>
                        <a:t>Absorbed</a:t>
                      </a:r>
                      <a:endParaRPr lang="en-GB" sz="3200" dirty="0"/>
                    </a:p>
                  </a:txBody>
                  <a:tcPr marL="91438" marR="91438"/>
                </a:tc>
                <a:tc>
                  <a:txBody>
                    <a:bodyPr/>
                    <a:lstStyle/>
                    <a:p>
                      <a:r>
                        <a:rPr lang="en-GB" sz="2800" dirty="0" smtClean="0"/>
                        <a:t>Not absorbed</a:t>
                      </a:r>
                      <a:endParaRPr lang="en-GB" sz="2800" dirty="0"/>
                    </a:p>
                  </a:txBody>
                  <a:tcPr marL="91438" marR="91438"/>
                </a:tc>
              </a:tr>
              <a:tr h="802910">
                <a:tc>
                  <a:txBody>
                    <a:bodyPr/>
                    <a:lstStyle/>
                    <a:p>
                      <a:r>
                        <a:rPr lang="en-GB" sz="2800" dirty="0" smtClean="0"/>
                        <a:t>Diffusion into tissues</a:t>
                      </a:r>
                      <a:endParaRPr lang="en-GB" sz="2800" dirty="0"/>
                    </a:p>
                  </a:txBody>
                  <a:tcPr marL="91438" marR="91438"/>
                </a:tc>
                <a:tc>
                  <a:txBody>
                    <a:bodyPr/>
                    <a:lstStyle/>
                    <a:p>
                      <a:r>
                        <a:rPr lang="en-GB" sz="2800" dirty="0" smtClean="0"/>
                        <a:t>Diffuses-yellow colour</a:t>
                      </a:r>
                      <a:endParaRPr lang="en-GB" sz="2800" dirty="0"/>
                    </a:p>
                  </a:txBody>
                  <a:tcPr marL="91438" marR="91438"/>
                </a:tc>
                <a:tc>
                  <a:txBody>
                    <a:bodyPr/>
                    <a:lstStyle/>
                    <a:p>
                      <a:r>
                        <a:rPr lang="en-GB" sz="2800" dirty="0" smtClean="0"/>
                        <a:t>Doesn’t diffuse</a:t>
                      </a:r>
                      <a:endParaRPr lang="en-GB" sz="2800" dirty="0"/>
                    </a:p>
                  </a:txBody>
                  <a:tcPr marL="91438" marR="91438"/>
                </a:tc>
              </a:tr>
              <a:tr h="471813">
                <a:tc>
                  <a:txBody>
                    <a:bodyPr/>
                    <a:lstStyle/>
                    <a:p>
                      <a:r>
                        <a:rPr lang="en-GB" sz="2800" dirty="0" smtClean="0"/>
                        <a:t>Van den bergh</a:t>
                      </a:r>
                      <a:endParaRPr lang="en-GB" sz="2800" dirty="0"/>
                    </a:p>
                  </a:txBody>
                  <a:tcPr marL="91438" marR="91438"/>
                </a:tc>
                <a:tc>
                  <a:txBody>
                    <a:bodyPr/>
                    <a:lstStyle/>
                    <a:p>
                      <a:r>
                        <a:rPr lang="en-GB" sz="2800" dirty="0" smtClean="0"/>
                        <a:t>Indirect +</a:t>
                      </a:r>
                      <a:endParaRPr lang="en-GB" sz="2800" dirty="0"/>
                    </a:p>
                  </a:txBody>
                  <a:tcPr marL="91438" marR="91438"/>
                </a:tc>
                <a:tc>
                  <a:txBody>
                    <a:bodyPr/>
                    <a:lstStyle/>
                    <a:p>
                      <a:r>
                        <a:rPr lang="en-GB" sz="2800" dirty="0" smtClean="0"/>
                        <a:t>Direct +</a:t>
                      </a:r>
                      <a:endParaRPr lang="en-GB" sz="2800" dirty="0"/>
                    </a:p>
                  </a:txBody>
                  <a:tcPr marL="91438" marR="91438"/>
                </a:tc>
              </a:tr>
            </a:tbl>
          </a:graphicData>
        </a:graphic>
      </p:graphicFrame>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590222"/>
            <a:ext cx="8229600" cy="936104"/>
          </a:xfrm>
        </p:spPr>
        <p:txBody>
          <a:bodyPr/>
          <a:lstStyle/>
          <a:p>
            <a:r>
              <a:rPr lang="en-GB" b="1" dirty="0" smtClean="0"/>
              <a:t>Bilirubin Pathway</a:t>
            </a:r>
            <a:endParaRPr lang="en-GB" b="1"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755576" y="1711349"/>
            <a:ext cx="4176463" cy="4525963"/>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4716016" y="1556792"/>
            <a:ext cx="4427984" cy="4837981"/>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26</a:t>
            </a:fld>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Content Placeholder 3" descr="xUkrUTaAF329L9ejQhU5IA.jpg"/>
          <p:cNvPicPr>
            <a:picLocks noGrp="1" noChangeAspect="1"/>
          </p:cNvPicPr>
          <p:nvPr>
            <p:ph idx="1"/>
          </p:nvPr>
        </p:nvPicPr>
        <p:blipFill>
          <a:blip r:embed="rId2" cstate="print"/>
          <a:srcRect/>
          <a:stretch>
            <a:fillRect/>
          </a:stretch>
        </p:blipFill>
        <p:spPr>
          <a:xfrm>
            <a:off x="1500188" y="85725"/>
            <a:ext cx="5786437" cy="6651625"/>
          </a:xfrm>
        </p:spPr>
      </p:pic>
      <p:sp>
        <p:nvSpPr>
          <p:cNvPr id="2" name="Footer Placeholder 1"/>
          <p:cNvSpPr>
            <a:spLocks noGrp="1"/>
          </p:cNvSpPr>
          <p:nvPr>
            <p:ph type="ftr" sz="quarter" idx="11"/>
          </p:nvPr>
        </p:nvSpPr>
        <p:spPr>
          <a:xfrm>
            <a:off x="179512" y="6372225"/>
            <a:ext cx="3352800" cy="365125"/>
          </a:xfrm>
        </p:spPr>
        <p:txBody>
          <a:bodyPr/>
          <a:lstStyle/>
          <a:p>
            <a:r>
              <a:rPr lang="en-GB" dirty="0"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27</a:t>
            </a:fld>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0"/>
            <a:ext cx="9144000" cy="642938"/>
          </a:xfrm>
          <a:solidFill>
            <a:schemeClr val="bg1"/>
          </a:solidFill>
        </p:spPr>
        <p:txBody>
          <a:bodyPr>
            <a:normAutofit fontScale="90000"/>
          </a:bodyPr>
          <a:lstStyle/>
          <a:p>
            <a:r>
              <a:rPr lang="en-US" b="1" dirty="0" smtClean="0"/>
              <a:t>Type &amp; Cause of Jaundice</a:t>
            </a:r>
          </a:p>
        </p:txBody>
      </p:sp>
      <p:sp>
        <p:nvSpPr>
          <p:cNvPr id="24579" name="Content Placeholder 2"/>
          <p:cNvSpPr>
            <a:spLocks noGrp="1"/>
          </p:cNvSpPr>
          <p:nvPr>
            <p:ph sz="half" idx="1"/>
          </p:nvPr>
        </p:nvSpPr>
        <p:spPr>
          <a:xfrm>
            <a:off x="0" y="642938"/>
            <a:ext cx="4000500" cy="4357687"/>
          </a:xfrm>
          <a:solidFill>
            <a:schemeClr val="bg2"/>
          </a:solidFill>
        </p:spPr>
        <p:txBody>
          <a:bodyPr>
            <a:normAutofit/>
          </a:bodyPr>
          <a:lstStyle/>
          <a:p>
            <a:pPr eaLnBrk="1" hangingPunct="1">
              <a:buFont typeface="Wingdings" pitchFamily="2" charset="2"/>
              <a:buChar char="Ø"/>
            </a:pPr>
            <a:r>
              <a:rPr lang="en-GB" sz="2400" b="1" dirty="0" smtClean="0"/>
              <a:t>Pre-hepatic Jaundice</a:t>
            </a:r>
          </a:p>
          <a:p>
            <a:pPr lvl="1" eaLnBrk="1" hangingPunct="1">
              <a:buFont typeface="Wingdings" pitchFamily="2" charset="2"/>
              <a:buChar char="ü"/>
            </a:pPr>
            <a:r>
              <a:rPr lang="en-GB" dirty="0" smtClean="0"/>
              <a:t>Neonatal (Physiological) Jaundice</a:t>
            </a:r>
          </a:p>
          <a:p>
            <a:pPr lvl="1" eaLnBrk="1" hangingPunct="1">
              <a:buFont typeface="Wingdings" pitchFamily="2" charset="2"/>
              <a:buChar char="ü"/>
            </a:pPr>
            <a:r>
              <a:rPr lang="en-GB" dirty="0" smtClean="0"/>
              <a:t>Malaria</a:t>
            </a:r>
          </a:p>
          <a:p>
            <a:pPr lvl="1" eaLnBrk="1" hangingPunct="1">
              <a:buFont typeface="Wingdings" pitchFamily="2" charset="2"/>
              <a:buChar char="ü"/>
            </a:pPr>
            <a:r>
              <a:rPr lang="en-GB" dirty="0" smtClean="0"/>
              <a:t>G 6 PD deficiency </a:t>
            </a:r>
          </a:p>
          <a:p>
            <a:pPr lvl="1" eaLnBrk="1" hangingPunct="1">
              <a:buFont typeface="Wingdings" pitchFamily="2" charset="2"/>
              <a:buChar char="ü"/>
            </a:pPr>
            <a:r>
              <a:rPr lang="en-GB" dirty="0" smtClean="0"/>
              <a:t>Thalassaemia</a:t>
            </a:r>
          </a:p>
          <a:p>
            <a:pPr lvl="1" eaLnBrk="1" hangingPunct="1">
              <a:buFont typeface="Wingdings" pitchFamily="2" charset="2"/>
              <a:buChar char="ü"/>
            </a:pPr>
            <a:r>
              <a:rPr lang="en-GB" dirty="0" smtClean="0"/>
              <a:t>Sickle cell disease </a:t>
            </a:r>
          </a:p>
          <a:p>
            <a:pPr lvl="1" eaLnBrk="1" hangingPunct="1">
              <a:buFont typeface="Wingdings" pitchFamily="2" charset="2"/>
              <a:buChar char="ü"/>
            </a:pPr>
            <a:r>
              <a:rPr lang="en-GB" dirty="0" smtClean="0"/>
              <a:t>Mis-match Blood Transfusion </a:t>
            </a:r>
          </a:p>
          <a:p>
            <a:pPr lvl="1" eaLnBrk="1" hangingPunct="1">
              <a:buFont typeface="Wingdings" pitchFamily="2" charset="2"/>
              <a:buChar char="ü"/>
            </a:pPr>
            <a:r>
              <a:rPr lang="en-GB" dirty="0" smtClean="0"/>
              <a:t>Auto-immune</a:t>
            </a:r>
          </a:p>
          <a:p>
            <a:endParaRPr lang="en-US" dirty="0" smtClean="0"/>
          </a:p>
        </p:txBody>
      </p:sp>
      <p:sp>
        <p:nvSpPr>
          <p:cNvPr id="4" name="Content Placeholder 3"/>
          <p:cNvSpPr>
            <a:spLocks noGrp="1"/>
          </p:cNvSpPr>
          <p:nvPr>
            <p:ph sz="half" idx="2"/>
          </p:nvPr>
        </p:nvSpPr>
        <p:spPr>
          <a:xfrm>
            <a:off x="4000500" y="642938"/>
            <a:ext cx="5143500" cy="4357687"/>
          </a:xfrm>
          <a:solidFill>
            <a:schemeClr val="accent4">
              <a:lumMod val="60000"/>
              <a:lumOff val="40000"/>
            </a:schemeClr>
          </a:solidFill>
        </p:spPr>
        <p:txBody>
          <a:bodyPr>
            <a:normAutofit/>
          </a:bodyPr>
          <a:lstStyle/>
          <a:p>
            <a:pPr eaLnBrk="1" hangingPunct="1">
              <a:buFont typeface="Wingdings" pitchFamily="2" charset="2"/>
              <a:buChar char="Ø"/>
              <a:defRPr/>
            </a:pPr>
            <a:r>
              <a:rPr lang="en-GB" sz="2400" b="1" dirty="0" smtClean="0"/>
              <a:t>Intra-Hepatic Jaundice</a:t>
            </a:r>
          </a:p>
          <a:p>
            <a:pPr lvl="1" eaLnBrk="1" hangingPunct="1">
              <a:buFont typeface="Wingdings" pitchFamily="2" charset="2"/>
              <a:buChar char="ü"/>
              <a:defRPr/>
            </a:pPr>
            <a:r>
              <a:rPr lang="en-GB" dirty="0" smtClean="0"/>
              <a:t>Acute Viral hepatitis</a:t>
            </a:r>
          </a:p>
          <a:p>
            <a:pPr lvl="1" eaLnBrk="1" hangingPunct="1">
              <a:buFont typeface="Wingdings" pitchFamily="2" charset="2"/>
              <a:buChar char="ü"/>
              <a:defRPr/>
            </a:pPr>
            <a:r>
              <a:rPr lang="en-GB" dirty="0" smtClean="0"/>
              <a:t>Alcohol Cirrhosis</a:t>
            </a:r>
          </a:p>
          <a:p>
            <a:pPr lvl="1" eaLnBrk="1" hangingPunct="1">
              <a:buFont typeface="Wingdings" pitchFamily="2" charset="2"/>
              <a:buChar char="ü"/>
              <a:defRPr/>
            </a:pPr>
            <a:r>
              <a:rPr lang="en-GB" dirty="0" smtClean="0"/>
              <a:t> Cirrhosis of Liver </a:t>
            </a:r>
          </a:p>
          <a:p>
            <a:pPr lvl="1" eaLnBrk="1" hangingPunct="1">
              <a:buFont typeface="Wingdings" pitchFamily="2" charset="2"/>
              <a:buChar char="ü"/>
              <a:defRPr/>
            </a:pPr>
            <a:r>
              <a:rPr lang="en-GB" dirty="0" smtClean="0"/>
              <a:t> Primray Biliary Cirrhosis, </a:t>
            </a:r>
          </a:p>
          <a:p>
            <a:pPr lvl="1" eaLnBrk="1" hangingPunct="1">
              <a:buFont typeface="Wingdings" pitchFamily="2" charset="2"/>
              <a:buChar char="ü"/>
              <a:defRPr/>
            </a:pPr>
            <a:r>
              <a:rPr lang="en-GB" dirty="0" smtClean="0"/>
              <a:t> Haemochromatosis</a:t>
            </a:r>
          </a:p>
          <a:p>
            <a:pPr lvl="1" eaLnBrk="1" hangingPunct="1">
              <a:buFont typeface="Wingdings" pitchFamily="2" charset="2"/>
              <a:buChar char="ü"/>
              <a:defRPr/>
            </a:pPr>
            <a:r>
              <a:rPr lang="en-GB" dirty="0" smtClean="0"/>
              <a:t> Wilson Disease </a:t>
            </a:r>
          </a:p>
          <a:p>
            <a:pPr lvl="1" eaLnBrk="1" hangingPunct="1">
              <a:buFont typeface="Wingdings" pitchFamily="2" charset="2"/>
              <a:buChar char="ü"/>
              <a:defRPr/>
            </a:pPr>
            <a:r>
              <a:rPr lang="en-GB" dirty="0" smtClean="0"/>
              <a:t>Alpha-1 antitrypsin deficiency</a:t>
            </a:r>
          </a:p>
          <a:p>
            <a:pPr lvl="1" eaLnBrk="1" hangingPunct="1">
              <a:buFont typeface="Wingdings" pitchFamily="2" charset="2"/>
              <a:buChar char="ü"/>
              <a:defRPr/>
            </a:pPr>
            <a:r>
              <a:rPr lang="en-GB" dirty="0" smtClean="0"/>
              <a:t>Drug induce – Quinine Group, NSAID, Chemotherapeutic drugs </a:t>
            </a:r>
          </a:p>
          <a:p>
            <a:pPr>
              <a:defRPr/>
            </a:pPr>
            <a:endParaRPr lang="en-US" dirty="0"/>
          </a:p>
        </p:txBody>
      </p:sp>
      <p:sp>
        <p:nvSpPr>
          <p:cNvPr id="5" name="Content Placeholder 2"/>
          <p:cNvSpPr txBox="1">
            <a:spLocks/>
          </p:cNvSpPr>
          <p:nvPr/>
        </p:nvSpPr>
        <p:spPr bwMode="auto">
          <a:xfrm>
            <a:off x="0" y="5000625"/>
            <a:ext cx="9144000" cy="1857375"/>
          </a:xfrm>
          <a:prstGeom prst="rect">
            <a:avLst/>
          </a:prstGeom>
          <a:solidFill>
            <a:schemeClr val="bg2">
              <a:lumMod val="75000"/>
            </a:schemeClr>
          </a:solidFill>
          <a:ln w="9525">
            <a:noFill/>
            <a:miter lim="800000"/>
            <a:headEnd/>
            <a:tailEnd/>
          </a:ln>
        </p:spPr>
        <p:txBody>
          <a:bodyPr/>
          <a:lstStyle/>
          <a:p>
            <a:pPr marL="342900" indent="-342900" defTabSz="914400">
              <a:spcBef>
                <a:spcPct val="20000"/>
              </a:spcBef>
              <a:buClrTx/>
              <a:buSzTx/>
              <a:buFont typeface="Wingdings" pitchFamily="2" charset="2"/>
              <a:buChar char="Ø"/>
              <a:defRPr/>
            </a:pPr>
            <a:r>
              <a:rPr lang="en-GB" b="1" dirty="0">
                <a:solidFill>
                  <a:schemeClr val="tx1"/>
                </a:solidFill>
                <a:latin typeface="+mn-lt"/>
              </a:rPr>
              <a:t>Post Hepatic Jaundice</a:t>
            </a:r>
          </a:p>
          <a:p>
            <a:pPr lvl="1" defTabSz="914400">
              <a:spcBef>
                <a:spcPct val="20000"/>
              </a:spcBef>
              <a:buClrTx/>
              <a:buSzTx/>
              <a:buFont typeface="Wingdings" pitchFamily="2" charset="2"/>
              <a:buChar char="ü"/>
              <a:defRPr/>
            </a:pPr>
            <a:r>
              <a:rPr lang="en-GB" dirty="0">
                <a:solidFill>
                  <a:schemeClr val="tx1"/>
                </a:solidFill>
                <a:latin typeface="+mn-lt"/>
              </a:rPr>
              <a:t> Gall Bladder  - Common Bile Duct -  Pancreatic duct Stone</a:t>
            </a:r>
          </a:p>
          <a:p>
            <a:pPr lvl="1" defTabSz="914400">
              <a:spcBef>
                <a:spcPct val="20000"/>
              </a:spcBef>
              <a:buClrTx/>
              <a:buSzTx/>
              <a:buFont typeface="Wingdings" pitchFamily="2" charset="2"/>
              <a:buChar char="ü"/>
              <a:defRPr/>
            </a:pPr>
            <a:r>
              <a:rPr lang="en-GB" dirty="0">
                <a:solidFill>
                  <a:schemeClr val="tx1"/>
                </a:solidFill>
                <a:latin typeface="+mn-lt"/>
              </a:rPr>
              <a:t> Gall Bladder  - Hepatic – Pancreatic – Duodenal Carcinoma</a:t>
            </a:r>
          </a:p>
          <a:p>
            <a:pPr lvl="1" defTabSz="914400">
              <a:spcBef>
                <a:spcPct val="20000"/>
              </a:spcBef>
              <a:buClrTx/>
              <a:buSzTx/>
              <a:defRPr/>
            </a:pPr>
            <a:endParaRPr lang="en-GB" dirty="0">
              <a:solidFill>
                <a:schemeClr val="tx1"/>
              </a:solidFill>
              <a:latin typeface="+mn-lt"/>
            </a:endParaRPr>
          </a:p>
        </p:txBody>
      </p:sp>
      <p:sp>
        <p:nvSpPr>
          <p:cNvPr id="2" name="Footer Placeholder 1"/>
          <p:cNvSpPr>
            <a:spLocks noGrp="1"/>
          </p:cNvSpPr>
          <p:nvPr>
            <p:ph type="ftr" sz="quarter" idx="11"/>
          </p:nvPr>
        </p:nvSpPr>
        <p:spPr/>
        <p:txBody>
          <a:bodyPr/>
          <a:lstStyle/>
          <a:p>
            <a:r>
              <a:rPr lang="en-GB" smtClean="0"/>
              <a:t>Dr. Navneet Kumar Singh</a:t>
            </a:r>
            <a:endParaRPr lang="en-GB" dirty="0"/>
          </a:p>
        </p:txBody>
      </p:sp>
      <p:sp>
        <p:nvSpPr>
          <p:cNvPr id="3" name="Slide Number Placeholder 2"/>
          <p:cNvSpPr>
            <a:spLocks noGrp="1"/>
          </p:cNvSpPr>
          <p:nvPr>
            <p:ph type="sldNum" sz="quarter" idx="12"/>
          </p:nvPr>
        </p:nvSpPr>
        <p:spPr/>
        <p:txBody>
          <a:bodyPr/>
          <a:lstStyle/>
          <a:p>
            <a:fld id="{80635298-B71E-4010-9748-26D7944BA283}" type="slidenum">
              <a:rPr lang="en-GB" smtClean="0"/>
              <a:pPr/>
              <a:t>28</a:t>
            </a:fld>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OBSTRUCTIVE JAUNDICE</a:t>
            </a:r>
            <a:endParaRPr lang="en-GB"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670278" y="1935163"/>
            <a:ext cx="7803444" cy="4389437"/>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28364"/>
            <a:ext cx="8229600" cy="1143000"/>
          </a:xfrm>
        </p:spPr>
        <p:txBody>
          <a:bodyPr>
            <a:normAutofit fontScale="90000"/>
          </a:bodyPr>
          <a:lstStyle/>
          <a:p>
            <a:r>
              <a:rPr lang="en-GB" b="1" dirty="0" smtClean="0"/>
              <a:t>Function of Liver</a:t>
            </a:r>
            <a:br>
              <a:rPr lang="en-GB" b="1" dirty="0" smtClean="0"/>
            </a:br>
            <a:endParaRPr lang="en-GB" b="1" dirty="0"/>
          </a:p>
        </p:txBody>
      </p:sp>
      <p:sp>
        <p:nvSpPr>
          <p:cNvPr id="3" name="Content Placeholder 2"/>
          <p:cNvSpPr>
            <a:spLocks noGrp="1"/>
          </p:cNvSpPr>
          <p:nvPr>
            <p:ph idx="1"/>
          </p:nvPr>
        </p:nvSpPr>
        <p:spPr>
          <a:xfrm>
            <a:off x="457200" y="1935480"/>
            <a:ext cx="3682752" cy="4389120"/>
          </a:xfrm>
        </p:spPr>
        <p:txBody>
          <a:bodyPr>
            <a:normAutofit/>
          </a:bodyPr>
          <a:lstStyle/>
          <a:p>
            <a:pPr>
              <a:buNone/>
            </a:pPr>
            <a:r>
              <a:rPr lang="en-GB" dirty="0"/>
              <a:t> </a:t>
            </a:r>
            <a:r>
              <a:rPr lang="en-GB" dirty="0" smtClean="0"/>
              <a:t> 1. Metabolic Functions:</a:t>
            </a:r>
          </a:p>
          <a:p>
            <a:r>
              <a:rPr lang="en-GB" dirty="0" smtClean="0"/>
              <a:t>Urea cycle</a:t>
            </a:r>
          </a:p>
          <a:p>
            <a:r>
              <a:rPr lang="en-GB" dirty="0" smtClean="0"/>
              <a:t>Glycogen synthesis</a:t>
            </a:r>
          </a:p>
          <a:p>
            <a:r>
              <a:rPr lang="en-GB" dirty="0" smtClean="0"/>
              <a:t>Vitamin Metabolism</a:t>
            </a:r>
          </a:p>
          <a:p>
            <a:r>
              <a:rPr lang="en-GB" dirty="0" smtClean="0"/>
              <a:t>Minral Metabolism</a:t>
            </a:r>
          </a:p>
          <a:p>
            <a:r>
              <a:rPr lang="en-GB" dirty="0" smtClean="0"/>
              <a:t>Lipid Metabolism</a:t>
            </a:r>
          </a:p>
          <a:p>
            <a:r>
              <a:rPr lang="en-GB" dirty="0" smtClean="0"/>
              <a:t>Glycolysis</a:t>
            </a:r>
          </a:p>
        </p:txBody>
      </p:sp>
      <p:sp>
        <p:nvSpPr>
          <p:cNvPr id="4" name="TextBox 3"/>
          <p:cNvSpPr txBox="1"/>
          <p:nvPr/>
        </p:nvSpPr>
        <p:spPr>
          <a:xfrm>
            <a:off x="4717798" y="2056447"/>
            <a:ext cx="4392488" cy="3416320"/>
          </a:xfrm>
          <a:prstGeom prst="rect">
            <a:avLst/>
          </a:prstGeom>
          <a:noFill/>
        </p:spPr>
        <p:txBody>
          <a:bodyPr wrap="square" rtlCol="0">
            <a:spAutoFit/>
          </a:bodyPr>
          <a:lstStyle/>
          <a:p>
            <a:pPr>
              <a:buNone/>
            </a:pPr>
            <a:r>
              <a:rPr lang="en-GB" sz="2400" dirty="0">
                <a:solidFill>
                  <a:srgbClr val="FF0000"/>
                </a:solidFill>
              </a:rPr>
              <a:t> </a:t>
            </a:r>
            <a:r>
              <a:rPr lang="en-GB" sz="2400" dirty="0" smtClean="0">
                <a:solidFill>
                  <a:srgbClr val="FF0000"/>
                </a:solidFill>
              </a:rPr>
              <a:t>2. </a:t>
            </a:r>
            <a:r>
              <a:rPr lang="en-GB" sz="2400" dirty="0" smtClean="0"/>
              <a:t>Excretory </a:t>
            </a:r>
            <a:r>
              <a:rPr lang="en-GB" sz="2400" dirty="0"/>
              <a:t>Functions:</a:t>
            </a:r>
          </a:p>
          <a:p>
            <a:pPr marL="342900" indent="-342900">
              <a:buFont typeface="Arial" panose="020B0604020202020204" pitchFamily="34" charset="0"/>
              <a:buChar char="•"/>
            </a:pPr>
            <a:r>
              <a:rPr lang="en-GB" sz="2400" dirty="0"/>
              <a:t>Cholesterol</a:t>
            </a:r>
          </a:p>
          <a:p>
            <a:pPr marL="342900" indent="-342900">
              <a:buFont typeface="Arial" panose="020B0604020202020204" pitchFamily="34" charset="0"/>
              <a:buChar char="•"/>
            </a:pPr>
            <a:r>
              <a:rPr lang="en-GB" sz="2400" dirty="0"/>
              <a:t>Bile Pigments</a:t>
            </a:r>
          </a:p>
          <a:p>
            <a:pPr marL="342900" indent="-342900">
              <a:buFont typeface="Arial" panose="020B0604020202020204" pitchFamily="34" charset="0"/>
              <a:buChar char="•"/>
            </a:pPr>
            <a:r>
              <a:rPr lang="en-GB" sz="2400" dirty="0"/>
              <a:t>Bile salts</a:t>
            </a:r>
          </a:p>
          <a:p>
            <a:pPr>
              <a:buNone/>
            </a:pPr>
            <a:r>
              <a:rPr lang="en-GB" sz="2400" dirty="0"/>
              <a:t>  </a:t>
            </a:r>
            <a:r>
              <a:rPr lang="en-GB" sz="2400" dirty="0" smtClean="0"/>
              <a:t>3. Protective </a:t>
            </a:r>
            <a:r>
              <a:rPr lang="en-GB" sz="2400" dirty="0"/>
              <a:t>Functions &amp; </a:t>
            </a:r>
            <a:r>
              <a:rPr lang="en-GB" sz="2400" dirty="0" smtClean="0"/>
              <a:t>Detoxification</a:t>
            </a:r>
            <a:r>
              <a:rPr lang="en-GB" sz="2400" dirty="0"/>
              <a:t>:</a:t>
            </a:r>
          </a:p>
          <a:p>
            <a:pPr marL="342900" indent="-342900">
              <a:buFont typeface="Arial" panose="020B0604020202020204" pitchFamily="34" charset="0"/>
              <a:buChar char="•"/>
            </a:pPr>
            <a:r>
              <a:rPr lang="en-GB" sz="2400" dirty="0"/>
              <a:t>Ammonia</a:t>
            </a:r>
          </a:p>
          <a:p>
            <a:pPr marL="342900" indent="-342900">
              <a:buFont typeface="Arial" panose="020B0604020202020204" pitchFamily="34" charset="0"/>
              <a:buChar char="•"/>
            </a:pPr>
            <a:r>
              <a:rPr lang="en-GB" sz="2400" dirty="0"/>
              <a:t>Clearance of  insulin, PTH, </a:t>
            </a:r>
            <a:r>
              <a:rPr lang="en-GB" sz="2400" dirty="0" err="1"/>
              <a:t>estrogens</a:t>
            </a:r>
            <a:r>
              <a:rPr lang="en-GB" sz="2400" dirty="0"/>
              <a:t>, cortisol.</a:t>
            </a:r>
            <a:endParaRPr lang="en-IN" sz="2400" dirty="0"/>
          </a:p>
        </p:txBody>
      </p:sp>
      <p:sp>
        <p:nvSpPr>
          <p:cNvPr id="5" name="Footer Placeholder 4"/>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3</a:t>
            </a:fld>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02" y="1031388"/>
            <a:ext cx="8229600" cy="1143000"/>
          </a:xfrm>
        </p:spPr>
        <p:txBody>
          <a:bodyPr>
            <a:normAutofit fontScale="90000"/>
          </a:bodyPr>
          <a:lstStyle/>
          <a:p>
            <a:r>
              <a:rPr lang="en-GB" dirty="0" smtClean="0"/>
              <a:t>PHYSIOLOGIC JAUNDICE OF THE NEWBORN</a:t>
            </a:r>
            <a:endParaRPr lang="en-GB"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597851" y="2204864"/>
            <a:ext cx="8078186" cy="4389437"/>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GB"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30</a:t>
            </a:fld>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908720"/>
            <a:ext cx="5400600" cy="1143000"/>
          </a:xfrm>
        </p:spPr>
        <p:txBody>
          <a:bodyPr>
            <a:normAutofit fontScale="90000"/>
          </a:bodyPr>
          <a:lstStyle/>
          <a:p>
            <a:r>
              <a:rPr lang="en-GB" dirty="0" smtClean="0"/>
              <a:t>PHOTOTHERAPY</a:t>
            </a:r>
            <a:br>
              <a:rPr lang="en-GB" dirty="0" smtClean="0"/>
            </a:br>
            <a:endParaRPr lang="en-GB"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670278" y="2204864"/>
            <a:ext cx="7803444" cy="4389437"/>
          </a:xfrm>
          <a:prstGeom prst="rect">
            <a:avLst/>
          </a:prstGeom>
          <a:noFill/>
          <a:ln w="9525">
            <a:noFill/>
            <a:miter lim="800000"/>
            <a:headEnd/>
            <a:tailEnd/>
          </a:ln>
          <a:effectLst/>
        </p:spPr>
      </p:pic>
      <p:sp>
        <p:nvSpPr>
          <p:cNvPr id="3" name="Footer Placeholder 2"/>
          <p:cNvSpPr>
            <a:spLocks noGrp="1"/>
          </p:cNvSpPr>
          <p:nvPr>
            <p:ph type="ftr" sz="quarter" idx="11"/>
          </p:nvPr>
        </p:nvSpPr>
        <p:spPr>
          <a:xfrm>
            <a:off x="179512" y="6382320"/>
            <a:ext cx="3352800" cy="365125"/>
          </a:xfrm>
        </p:spPr>
        <p:txBody>
          <a:bodyPr/>
          <a:lstStyle/>
          <a:p>
            <a:r>
              <a:rPr lang="en-GB" dirty="0" smtClean="0"/>
              <a:t>Dr. Navneet Kumar Singh</a:t>
            </a:r>
            <a:endParaRPr lang="en-GB" dirty="0"/>
          </a:p>
        </p:txBody>
      </p:sp>
      <p:sp>
        <p:nvSpPr>
          <p:cNvPr id="4" name="Slide Number Placeholder 3"/>
          <p:cNvSpPr>
            <a:spLocks noGrp="1"/>
          </p:cNvSpPr>
          <p:nvPr>
            <p:ph type="sldNum" sz="quarter" idx="12"/>
          </p:nvPr>
        </p:nvSpPr>
        <p:spPr/>
        <p:txBody>
          <a:bodyPr/>
          <a:lstStyle/>
          <a:p>
            <a:fld id="{80635298-B71E-4010-9748-26D7944BA283}" type="slidenum">
              <a:rPr lang="en-GB" smtClean="0"/>
              <a:pPr/>
              <a:t>31</a:t>
            </a:fld>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2817005727"/>
              </p:ext>
            </p:extLst>
          </p:nvPr>
        </p:nvGraphicFramePr>
        <p:xfrm>
          <a:off x="179512" y="44623"/>
          <a:ext cx="8964488" cy="8046720"/>
        </p:xfrm>
        <a:graphic>
          <a:graphicData uri="http://schemas.openxmlformats.org/drawingml/2006/table">
            <a:tbl>
              <a:tblPr firstRow="1" bandRow="1">
                <a:effectLst/>
                <a:tableStyleId>{F5AB1C69-6EDB-4FF4-983F-18BD219EF322}</a:tableStyleId>
              </a:tblPr>
              <a:tblGrid>
                <a:gridCol w="2961672"/>
                <a:gridCol w="1974448"/>
                <a:gridCol w="2115480"/>
                <a:gridCol w="1912888"/>
              </a:tblGrid>
              <a:tr h="1006522">
                <a:tc>
                  <a:txBody>
                    <a:bodyPr/>
                    <a:lstStyle/>
                    <a:p>
                      <a:pPr algn="ctr">
                        <a:lnSpc>
                          <a:spcPct val="100000"/>
                        </a:lnSpc>
                      </a:pPr>
                      <a:r>
                        <a:rPr lang="en-US" sz="2400" dirty="0" smtClean="0">
                          <a:solidFill>
                            <a:schemeClr val="tx1"/>
                          </a:solidFill>
                        </a:rPr>
                        <a:t>Features</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Pre-hepatic</a:t>
                      </a:r>
                    </a:p>
                    <a:p>
                      <a:pPr algn="ctr">
                        <a:lnSpc>
                          <a:spcPct val="100000"/>
                        </a:lnSpc>
                      </a:pPr>
                      <a:r>
                        <a:rPr lang="en-US" sz="2400" dirty="0" smtClean="0">
                          <a:solidFill>
                            <a:schemeClr val="tx1"/>
                          </a:solidFill>
                        </a:rPr>
                        <a:t>Heamolytic</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Hepatic Hepatocellular</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00000"/>
                        </a:lnSpc>
                      </a:pPr>
                      <a:r>
                        <a:rPr lang="en-US" sz="2400" dirty="0" smtClean="0">
                          <a:solidFill>
                            <a:schemeClr val="tx1"/>
                          </a:solidFill>
                        </a:rPr>
                        <a:t>Post-hepatic</a:t>
                      </a:r>
                    </a:p>
                    <a:p>
                      <a:pPr algn="ctr">
                        <a:lnSpc>
                          <a:spcPct val="100000"/>
                        </a:lnSpc>
                      </a:pPr>
                      <a:r>
                        <a:rPr lang="en-US" sz="2400" dirty="0" smtClean="0">
                          <a:solidFill>
                            <a:schemeClr val="tx1"/>
                          </a:solidFill>
                        </a:rPr>
                        <a:t>Obstructive</a:t>
                      </a:r>
                      <a:endParaRPr lang="en-US" sz="2400" dirty="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r>
              <a:tr h="387124">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Arial" pitchFamily="34" charset="0"/>
                          <a:cs typeface="Arial" pitchFamily="34" charset="0"/>
                        </a:rPr>
                        <a:t>Blood Examination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r>
              <a:tr h="387124">
                <a:tc>
                  <a:txBody>
                    <a:bodyPr/>
                    <a:lstStyle/>
                    <a:p>
                      <a:pPr algn="ctr">
                        <a:lnSpc>
                          <a:spcPct val="100000"/>
                        </a:lnSpc>
                      </a:pPr>
                      <a:r>
                        <a:rPr lang="en-US" sz="2400" b="1" dirty="0" smtClean="0"/>
                        <a:t>Total Billirubin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a:t>
                      </a: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r>
                        <a:rPr kumimoji="0" lang="en-US" sz="2400" u="none" strike="noStrike" kern="1200" cap="none" spc="0" normalizeH="0" baseline="0" noProof="0" dirty="0" smtClean="0">
                          <a:ln>
                            <a:noFill/>
                          </a:ln>
                          <a:effectLst/>
                          <a:uLnTx/>
                          <a:uFillTx/>
                        </a:rPr>
                        <a:t>↑</a:t>
                      </a:r>
                      <a:endParaRPr lang="en-US" sz="2400"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a:txBody>
                    <a:bodyPr/>
                    <a:lstStyle/>
                    <a:p>
                      <a:pPr algn="ctr">
                        <a:lnSpc>
                          <a:spcPct val="100000"/>
                        </a:lnSpc>
                      </a:pPr>
                      <a:r>
                        <a:rPr lang="en-US" sz="2400" b="1" dirty="0" smtClean="0"/>
                        <a:t>Direct Billirubin </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endParaRPr kumimoji="0" lang="en-US" sz="2400" b="1" kern="1200" dirty="0">
                        <a:solidFill>
                          <a:schemeClr val="dk1"/>
                        </a:solidFill>
                        <a:latin typeface="Arial" pitchFamily="34" charset="0"/>
                        <a:ea typeface="+mn-ea"/>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r>
                        <a:rPr kumimoji="0" lang="en-US" sz="2400" u="none" strike="noStrike" kern="1200" cap="none" spc="0" normalizeH="0" baseline="0" noProof="0" dirty="0" smtClean="0">
                          <a:ln>
                            <a:noFill/>
                          </a:ln>
                          <a:effectLst/>
                          <a:uLnTx/>
                          <a:uFillTx/>
                        </a:rPr>
                        <a:t>↑</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a:txBody>
                    <a:bodyPr/>
                    <a:lstStyle/>
                    <a:p>
                      <a:pPr algn="ctr">
                        <a:lnSpc>
                          <a:spcPct val="100000"/>
                        </a:lnSpc>
                      </a:pPr>
                      <a:r>
                        <a:rPr lang="en-US" sz="2400" b="1" dirty="0" smtClean="0"/>
                        <a:t>Indirect Billirubin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a:t>
                      </a:r>
                      <a:endParaRPr lang="en-US" sz="2400" b="1"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kern="1200" noProof="0" dirty="0" smtClean="0"/>
                        <a:t>↑</a:t>
                      </a:r>
                      <a:endParaRPr kumimoji="0" lang="en-US" sz="2400" b="1" kern="1200" dirty="0" smtClean="0">
                        <a:solidFill>
                          <a:schemeClr val="dk1"/>
                        </a:solidFill>
                        <a:latin typeface="Arial" pitchFamily="34" charset="0"/>
                        <a:ea typeface="+mn-ea"/>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a:txBody>
                    <a:bodyPr/>
                    <a:lstStyle/>
                    <a:p>
                      <a:pPr algn="ctr">
                        <a:lnSpc>
                          <a:spcPct val="100000"/>
                        </a:lnSpc>
                      </a:pPr>
                      <a:r>
                        <a:rPr lang="en-US" sz="2400" b="1" dirty="0" smtClean="0"/>
                        <a:t>ALT</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96823">
                <a:tc>
                  <a:txBody>
                    <a:bodyPr/>
                    <a:lstStyle/>
                    <a:p>
                      <a:pPr algn="ctr">
                        <a:lnSpc>
                          <a:spcPct val="100000"/>
                        </a:lnSpc>
                      </a:pPr>
                      <a:r>
                        <a:rPr lang="en-US" sz="2400" b="1" dirty="0" smtClean="0"/>
                        <a:t>Alkaline phosphatase</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Arial" pitchFamily="34" charset="0"/>
                          <a:cs typeface="Arial" pitchFamily="34" charset="0"/>
                        </a:rPr>
                        <a:t>Urine</a:t>
                      </a:r>
                      <a:r>
                        <a:rPr lang="en-US" sz="2400" b="1" baseline="0" dirty="0" smtClean="0">
                          <a:solidFill>
                            <a:schemeClr val="accent6">
                              <a:lumMod val="50000"/>
                            </a:schemeClr>
                          </a:solidFill>
                          <a:latin typeface="Arial" pitchFamily="34" charset="0"/>
                          <a:cs typeface="Arial" pitchFamily="34" charset="0"/>
                        </a:rPr>
                        <a:t> </a:t>
                      </a:r>
                      <a:r>
                        <a:rPr lang="en-US" sz="2400" b="1" baseline="0" dirty="0" smtClean="0">
                          <a:solidFill>
                            <a:schemeClr val="tx1"/>
                          </a:solidFill>
                          <a:latin typeface="Arial" pitchFamily="34" charset="0"/>
                          <a:cs typeface="Arial" pitchFamily="34" charset="0"/>
                        </a:rPr>
                        <a:t>Examination</a:t>
                      </a:r>
                      <a:endParaRPr lang="en-US" sz="2400" b="1" dirty="0" smtClean="0">
                        <a:solidFill>
                          <a:schemeClr val="tx1"/>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71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Bile Pigment</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latin typeface="Arial" pitchFamily="34" charset="0"/>
                          <a:cs typeface="Arial" pitchFamily="34" charset="0"/>
                        </a:rPr>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520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Urobillinogen</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u="none" strike="noStrike" kern="1200" cap="none" spc="0" normalizeH="0" baseline="0" noProof="0" dirty="0" smtClean="0">
                          <a:ln>
                            <a:noFill/>
                          </a:ln>
                          <a:effectLst/>
                          <a:uLnTx/>
                          <a:uFillTx/>
                        </a:rPr>
                        <a:t>Normal   / Absent</a:t>
                      </a:r>
                      <a:r>
                        <a:rPr kumimoji="0" lang="en-US" sz="2400" u="none" strike="noStrike" kern="1200" cap="none" spc="0" normalizeH="0" baseline="0" noProof="0" dirty="0" smtClean="0">
                          <a:ln>
                            <a:noFill/>
                          </a:ln>
                          <a:effectLst/>
                          <a:uLnTx/>
                          <a:uFillTx/>
                        </a:rPr>
                        <a:t>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Absent</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Bile Salt</a:t>
                      </a:r>
                      <a:endParaRPr lang="en-US" sz="2400" b="1" dirty="0" smtClean="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latin typeface="Arial" pitchFamily="34" charset="0"/>
                          <a:cs typeface="Arial" pitchFamily="34" charset="0"/>
                        </a:rPr>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Normal   /  ↑ </a:t>
                      </a:r>
                      <a:endParaRPr lang="en-US" sz="2400" b="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kern="1200" cap="none" spc="0" normalizeH="0" baseline="0" noProof="0" dirty="0" smtClean="0">
                          <a:ln>
                            <a:noFill/>
                          </a:ln>
                          <a:effectLst/>
                          <a:uLnTx/>
                          <a:uFillTx/>
                        </a:rPr>
                        <a:t>↑ ↑</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3891">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100000"/>
                        </a:lnSpc>
                      </a:pP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71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Stool Examination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Normal</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400" dirty="0" smtClean="0"/>
                        <a:t>Clay Colour</a:t>
                      </a:r>
                      <a:endParaRPr lang="en-US" sz="24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96823">
                <a:tc>
                  <a:txBody>
                    <a:bodyPr/>
                    <a:lstStyle/>
                    <a:p>
                      <a:pPr algn="ctr">
                        <a:lnSpc>
                          <a:spcPct val="100000"/>
                        </a:lnSpc>
                      </a:pPr>
                      <a:r>
                        <a:rPr lang="en-US" sz="2400" b="1" dirty="0" smtClean="0"/>
                        <a:t>Specific Investigation</a:t>
                      </a:r>
                      <a:endParaRPr lang="en-US" sz="2400" b="1" dirty="0">
                        <a:solidFill>
                          <a:schemeClr val="accent6">
                            <a:lumMod val="50000"/>
                          </a:schemeClr>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0000"/>
                        </a:lnSpc>
                      </a:pPr>
                      <a:r>
                        <a:rPr lang="en-US" sz="1800" dirty="0" smtClean="0"/>
                        <a:t>Haemoglobin, LDH</a:t>
                      </a:r>
                      <a:endParaRPr lang="en-US" sz="1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000" dirty="0" smtClean="0"/>
                        <a:t>Liver Function Test</a:t>
                      </a:r>
                      <a:endParaRPr lang="en-US" sz="20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lang="en-US" sz="2000" dirty="0" smtClean="0"/>
                        <a:t>USG</a:t>
                      </a:r>
                      <a:r>
                        <a:rPr lang="en-US" sz="2000" baseline="0" dirty="0" smtClean="0"/>
                        <a:t> Abdomen</a:t>
                      </a:r>
                      <a:endParaRPr lang="en-US" sz="20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3795" name="Slide Number Placeholder 7"/>
          <p:cNvSpPr>
            <a:spLocks noGrp="1"/>
          </p:cNvSpPr>
          <p:nvPr>
            <p:ph type="sldNum" sz="quarter" idx="12"/>
          </p:nvPr>
        </p:nvSpPr>
        <p:spPr bwMode="auto">
          <a:xfrm>
            <a:off x="7164288" y="7717865"/>
            <a:ext cx="2895600" cy="365125"/>
          </a:xfrm>
          <a:ln>
            <a:miter lim="800000"/>
            <a:headEnd/>
            <a:tailEnd/>
          </a:ln>
        </p:spPr>
        <p:txBody>
          <a:bodyPr wrap="square" numCol="1" anchorCtr="0" compatLnSpc="1">
            <a:prstTxWarp prst="textNoShape">
              <a:avLst/>
            </a:prstTxWarp>
          </a:bodyPr>
          <a:lstStyle/>
          <a:p>
            <a:pPr algn="ctr">
              <a:defRPr/>
            </a:pPr>
            <a:fld id="{F9F9F4A9-EEF3-4BFD-81A8-43767DF9A8BB}" type="slidenum">
              <a:rPr lang="en-US" smtClean="0"/>
              <a:pPr algn="ctr">
                <a:defRPr/>
              </a:pPr>
              <a:t>32</a:t>
            </a:fld>
            <a:endParaRPr lang="en-US" dirty="0" smtClean="0"/>
          </a:p>
        </p:txBody>
      </p:sp>
      <p:sp>
        <p:nvSpPr>
          <p:cNvPr id="2" name="Footer Placeholder 1"/>
          <p:cNvSpPr>
            <a:spLocks noGrp="1"/>
          </p:cNvSpPr>
          <p:nvPr>
            <p:ph type="ftr" sz="quarter" idx="11"/>
          </p:nvPr>
        </p:nvSpPr>
        <p:spPr>
          <a:xfrm>
            <a:off x="179512" y="7726218"/>
            <a:ext cx="3352800" cy="365125"/>
          </a:xfrm>
        </p:spPr>
        <p:txBody>
          <a:bodyPr/>
          <a:lstStyle/>
          <a:p>
            <a:r>
              <a:rPr lang="en-GB" dirty="0" smtClean="0"/>
              <a:t>Dr. Navneet Kumar Singh</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36723"/>
            <a:ext cx="8229600" cy="1143000"/>
          </a:xfrm>
        </p:spPr>
        <p:txBody>
          <a:bodyPr>
            <a:normAutofit fontScale="90000"/>
          </a:bodyPr>
          <a:lstStyle/>
          <a:p>
            <a:r>
              <a:rPr lang="en-GB" b="1" dirty="0" smtClean="0"/>
              <a:t>Van den bergh Test :Direct &amp; Indirect Bilirubin</a:t>
            </a:r>
            <a:endParaRPr lang="en-GB" b="1" dirty="0"/>
          </a:p>
        </p:txBody>
      </p:sp>
      <p:sp>
        <p:nvSpPr>
          <p:cNvPr id="3" name="Content Placeholder 2"/>
          <p:cNvSpPr>
            <a:spLocks noGrp="1"/>
          </p:cNvSpPr>
          <p:nvPr>
            <p:ph idx="1"/>
          </p:nvPr>
        </p:nvSpPr>
        <p:spPr>
          <a:xfrm>
            <a:off x="460826" y="2431750"/>
            <a:ext cx="8229600" cy="4389120"/>
          </a:xfrm>
        </p:spPr>
        <p:txBody>
          <a:bodyPr>
            <a:normAutofit/>
          </a:bodyPr>
          <a:lstStyle/>
          <a:p>
            <a:pPr>
              <a:lnSpc>
                <a:spcPct val="110000"/>
              </a:lnSpc>
            </a:pPr>
            <a:r>
              <a:rPr lang="en-GB" dirty="0" smtClean="0"/>
              <a:t>Method: Diazo Reaction</a:t>
            </a:r>
          </a:p>
          <a:p>
            <a:pPr>
              <a:lnSpc>
                <a:spcPct val="110000"/>
              </a:lnSpc>
            </a:pPr>
            <a:r>
              <a:rPr lang="en-GB" dirty="0" smtClean="0"/>
              <a:t>This is specific reaction to identify the increase in serum bilirubin level.</a:t>
            </a:r>
          </a:p>
          <a:p>
            <a:pPr>
              <a:lnSpc>
                <a:spcPct val="110000"/>
              </a:lnSpc>
            </a:pPr>
            <a:r>
              <a:rPr lang="en-GB" dirty="0" smtClean="0"/>
              <a:t>Normal serum gives a negative Van den Bergh reaction.</a:t>
            </a:r>
          </a:p>
          <a:p>
            <a:pPr>
              <a:lnSpc>
                <a:spcPct val="110000"/>
              </a:lnSpc>
            </a:pPr>
            <a:r>
              <a:rPr lang="en-GB" dirty="0" smtClean="0"/>
              <a:t> sulfanilic acid + sodium nitrate            Diazotized</a:t>
            </a:r>
          </a:p>
          <a:p>
            <a:pPr>
              <a:lnSpc>
                <a:spcPct val="110000"/>
              </a:lnSpc>
            </a:pPr>
            <a:r>
              <a:rPr lang="en-GB" dirty="0" smtClean="0"/>
              <a:t>Diazotized sulfanilic acid + bilirubin        Azobilirubin 						(purple color).</a:t>
            </a:r>
          </a:p>
          <a:p>
            <a:pPr>
              <a:lnSpc>
                <a:spcPct val="120000"/>
              </a:lnSpc>
              <a:buNone/>
            </a:pPr>
            <a:endParaRPr lang="en-GB" dirty="0" smtClean="0"/>
          </a:p>
        </p:txBody>
      </p:sp>
      <p:cxnSp>
        <p:nvCxnSpPr>
          <p:cNvPr id="5" name="Straight Arrow Connector 4"/>
          <p:cNvCxnSpPr/>
          <p:nvPr/>
        </p:nvCxnSpPr>
        <p:spPr>
          <a:xfrm>
            <a:off x="5364088" y="4653136"/>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156176" y="515719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33</a:t>
            </a:fld>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914" y="980728"/>
            <a:ext cx="8229600" cy="1143000"/>
          </a:xfrm>
        </p:spPr>
        <p:txBody>
          <a:bodyPr>
            <a:normAutofit fontScale="90000"/>
          </a:bodyPr>
          <a:lstStyle/>
          <a:p>
            <a:r>
              <a:rPr lang="en-GB" b="1" dirty="0" smtClean="0"/>
              <a:t>Major causes for increase in blood Bilirubin level</a:t>
            </a:r>
            <a:endParaRPr lang="en-GB" b="1" dirty="0"/>
          </a:p>
        </p:txBody>
      </p:sp>
      <p:sp>
        <p:nvSpPr>
          <p:cNvPr id="3" name="Content Placeholder 2"/>
          <p:cNvSpPr>
            <a:spLocks noGrp="1"/>
          </p:cNvSpPr>
          <p:nvPr>
            <p:ph idx="1"/>
          </p:nvPr>
        </p:nvSpPr>
        <p:spPr>
          <a:xfrm>
            <a:off x="490914" y="2276872"/>
            <a:ext cx="8229600" cy="4389120"/>
          </a:xfrm>
        </p:spPr>
        <p:txBody>
          <a:bodyPr/>
          <a:lstStyle/>
          <a:p>
            <a:r>
              <a:rPr lang="en-GB" dirty="0" smtClean="0"/>
              <a:t>Major causes for increase bilirubin levels in blood:</a:t>
            </a:r>
          </a:p>
          <a:p>
            <a:r>
              <a:rPr lang="en-GB" sz="3600" b="1" dirty="0" err="1" smtClean="0"/>
              <a:t>Hemolysis</a:t>
            </a:r>
            <a:r>
              <a:rPr lang="en-GB" sz="3600" b="1" dirty="0" smtClean="0"/>
              <a:t>:-</a:t>
            </a:r>
          </a:p>
          <a:p>
            <a:pPr>
              <a:buNone/>
            </a:pPr>
            <a:r>
              <a:rPr lang="en-GB" sz="3600" b="1" dirty="0" smtClean="0"/>
              <a:t>        </a:t>
            </a:r>
            <a:r>
              <a:rPr lang="en-GB" dirty="0" smtClean="0"/>
              <a:t>Damage to RBC may cause increased breakdown of Hb producing Unconjugated Bilirubin, which may overload liver conjugating system, causing Hyperbilirubinemia;</a:t>
            </a:r>
          </a:p>
          <a:p>
            <a:r>
              <a:rPr lang="en-GB" sz="2800" b="1" dirty="0" smtClean="0"/>
              <a:t>Failure of Conjugating system in the liver,</a:t>
            </a:r>
          </a:p>
          <a:p>
            <a:r>
              <a:rPr lang="en-GB" sz="2800" b="1" dirty="0" smtClean="0"/>
              <a:t>Obstruction in the Biliary system,</a:t>
            </a:r>
            <a:endParaRPr lang="en-GB" sz="2800" b="1"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lstStyle/>
          <a:p>
            <a:r>
              <a:rPr lang="en-GB" dirty="0" smtClean="0"/>
              <a:t>Total Protein PRINCIPAL </a:t>
            </a:r>
            <a:endParaRPr lang="en-GB" dirty="0"/>
          </a:p>
        </p:txBody>
      </p:sp>
      <p:sp>
        <p:nvSpPr>
          <p:cNvPr id="3" name="Content Placeholder 2"/>
          <p:cNvSpPr>
            <a:spLocks noGrp="1"/>
          </p:cNvSpPr>
          <p:nvPr>
            <p:ph idx="1"/>
          </p:nvPr>
        </p:nvSpPr>
        <p:spPr>
          <a:xfrm>
            <a:off x="457200" y="2060848"/>
            <a:ext cx="8229600" cy="4065315"/>
          </a:xfrm>
        </p:spPr>
        <p:txBody>
          <a:bodyPr anchor="t">
            <a:normAutofit/>
          </a:bodyPr>
          <a:lstStyle/>
          <a:p>
            <a:pPr>
              <a:lnSpc>
                <a:spcPct val="110000"/>
              </a:lnSpc>
            </a:pPr>
            <a:r>
              <a:rPr lang="en-US" dirty="0" smtClean="0"/>
              <a:t>Method: Biuret</a:t>
            </a:r>
          </a:p>
          <a:p>
            <a:pPr>
              <a:lnSpc>
                <a:spcPct val="110000"/>
              </a:lnSpc>
            </a:pPr>
            <a:r>
              <a:rPr lang="en-US" dirty="0" smtClean="0"/>
              <a:t>Proteins react with cupric ions in alkaline medium to form a violet colored complex. The intensity of the color produced is directly proportional to proteins present in the specimen and can be measured on a photometer at 530 nm (or by using a green filter).</a:t>
            </a:r>
          </a:p>
          <a:p>
            <a:pPr>
              <a:lnSpc>
                <a:spcPct val="110000"/>
              </a:lnSpc>
              <a:buNone/>
            </a:pPr>
            <a:r>
              <a:rPr lang="en-US" dirty="0" smtClean="0"/>
              <a:t>    </a:t>
            </a:r>
            <a:r>
              <a:rPr lang="en-US" b="1" dirty="0" smtClean="0">
                <a:solidFill>
                  <a:schemeClr val="accent2">
                    <a:lumMod val="50000"/>
                  </a:schemeClr>
                </a:solidFill>
              </a:rPr>
              <a:t>Normal Range</a:t>
            </a:r>
          </a:p>
          <a:p>
            <a:pPr>
              <a:lnSpc>
                <a:spcPct val="110000"/>
              </a:lnSpc>
              <a:buNone/>
            </a:pPr>
            <a:r>
              <a:rPr lang="en-US" dirty="0" smtClean="0"/>
              <a:t>     </a:t>
            </a:r>
            <a:r>
              <a:rPr lang="en-US" sz="2800" dirty="0" smtClean="0"/>
              <a:t>Serum Protein: 6-8 g/dl</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35</a:t>
            </a:fld>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Albumin Principal</a:t>
            </a:r>
            <a:endParaRPr lang="en-GB" dirty="0"/>
          </a:p>
        </p:txBody>
      </p:sp>
      <p:sp>
        <p:nvSpPr>
          <p:cNvPr id="3" name="Content Placeholder 2"/>
          <p:cNvSpPr>
            <a:spLocks noGrp="1"/>
          </p:cNvSpPr>
          <p:nvPr>
            <p:ph idx="1"/>
          </p:nvPr>
        </p:nvSpPr>
        <p:spPr/>
        <p:txBody>
          <a:bodyPr/>
          <a:lstStyle/>
          <a:p>
            <a:r>
              <a:rPr lang="en-US" dirty="0" smtClean="0"/>
              <a:t>Method: Bromocresol Green (BCG)</a:t>
            </a:r>
          </a:p>
          <a:p>
            <a:r>
              <a:rPr lang="en-US" dirty="0" smtClean="0"/>
              <a:t>Albumin present in serum binds specifically with bromocresol green at pH 4.1 to form green colored complex, intensity of which can be measured colorimetrically by using 640 nm (or a red filter)</a:t>
            </a:r>
          </a:p>
          <a:p>
            <a:pPr>
              <a:buNone/>
            </a:pPr>
            <a:r>
              <a:rPr lang="en-US" dirty="0" smtClean="0"/>
              <a:t>    </a:t>
            </a:r>
            <a:r>
              <a:rPr lang="en-US" b="1" dirty="0" smtClean="0">
                <a:solidFill>
                  <a:schemeClr val="accent2">
                    <a:lumMod val="50000"/>
                  </a:schemeClr>
                </a:solidFill>
              </a:rPr>
              <a:t>Normal Range</a:t>
            </a:r>
          </a:p>
          <a:p>
            <a:pPr>
              <a:buNone/>
            </a:pPr>
            <a:r>
              <a:rPr lang="en-US" b="1" dirty="0" smtClean="0">
                <a:solidFill>
                  <a:srgbClr val="FF0000"/>
                </a:solidFill>
              </a:rPr>
              <a:t>    </a:t>
            </a:r>
            <a:r>
              <a:rPr lang="en-US" sz="2800" dirty="0" smtClean="0">
                <a:solidFill>
                  <a:srgbClr val="FF0000"/>
                </a:solidFill>
              </a:rPr>
              <a:t>3.3-4.8 g/dl</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36</a:t>
            </a:fld>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Total Protein &amp; Albumin</a:t>
            </a:r>
            <a:endParaRPr lang="en-GB" dirty="0"/>
          </a:p>
        </p:txBody>
      </p:sp>
      <p:sp>
        <p:nvSpPr>
          <p:cNvPr id="3" name="Content Placeholder 2"/>
          <p:cNvSpPr>
            <a:spLocks noGrp="1"/>
          </p:cNvSpPr>
          <p:nvPr>
            <p:ph idx="1"/>
          </p:nvPr>
        </p:nvSpPr>
        <p:spPr/>
        <p:txBody>
          <a:bodyPr>
            <a:normAutofit/>
          </a:bodyPr>
          <a:lstStyle/>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Both decrease in Hepato-cellular disease.</a:t>
            </a:r>
          </a:p>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Because it is synthesized &amp; store into liver.</a:t>
            </a:r>
          </a:p>
          <a:p>
            <a:pPr marL="542925" indent="-406400">
              <a:spcBef>
                <a:spcPts val="700"/>
              </a:spcBef>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800" dirty="0" smtClean="0">
                <a:solidFill>
                  <a:schemeClr val="tx1">
                    <a:lumMod val="95000"/>
                    <a:lumOff val="5000"/>
                  </a:schemeClr>
                </a:solidFill>
                <a:latin typeface="Book Antiqua" pitchFamily="16" charset="0"/>
                <a:ea typeface="WenQuanYi Micro Hei" charset="0"/>
                <a:cs typeface="WenQuanYi Micro Hei" charset="0"/>
              </a:rPr>
              <a:t>It may found decrease in following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Malnutrition</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Chronic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Nephrotic syndrome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Inflammatory bowel disease</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Chronic infection</a:t>
            </a:r>
          </a:p>
          <a:p>
            <a:pPr marL="863600" lvl="1" indent="-282575">
              <a:spcBef>
                <a:spcPts val="600"/>
              </a:spcBef>
              <a:buClrTx/>
              <a:buFont typeface="Arial" charset="0"/>
              <a:buChar char="•"/>
              <a:tabLst>
                <a:tab pos="542925" algn="l"/>
                <a:tab pos="990600" algn="l"/>
                <a:tab pos="1439863" algn="l"/>
                <a:tab pos="1889125" algn="l"/>
                <a:tab pos="2338388" algn="l"/>
                <a:tab pos="2787650" algn="l"/>
                <a:tab pos="3236913" algn="l"/>
                <a:tab pos="3686175" algn="l"/>
                <a:tab pos="4135438" algn="l"/>
                <a:tab pos="4584700" algn="l"/>
                <a:tab pos="5033963" algn="l"/>
                <a:tab pos="5483225" algn="l"/>
                <a:tab pos="5932488" algn="l"/>
                <a:tab pos="6381750" algn="l"/>
                <a:tab pos="6831013" algn="l"/>
                <a:tab pos="7280275" algn="l"/>
                <a:tab pos="7729538" algn="l"/>
                <a:tab pos="8178800" algn="l"/>
                <a:tab pos="8628063" algn="l"/>
                <a:tab pos="9077325" algn="l"/>
                <a:tab pos="9526588" algn="l"/>
              </a:tabLst>
            </a:pPr>
            <a:r>
              <a:rPr lang="en-US" sz="2400" dirty="0" smtClean="0">
                <a:solidFill>
                  <a:schemeClr val="tx1">
                    <a:lumMod val="95000"/>
                    <a:lumOff val="5000"/>
                  </a:schemeClr>
                </a:solidFill>
                <a:latin typeface="Book Antiqua" pitchFamily="16" charset="0"/>
                <a:ea typeface="WenQuanYi Micro Hei" charset="0"/>
                <a:cs typeface="WenQuanYi Micro Hei" charset="0"/>
              </a:rPr>
              <a:t>Tuberculosis </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37</a:t>
            </a:fld>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Prothombin time Principal</a:t>
            </a:r>
            <a:endParaRPr lang="en-GB" dirty="0"/>
          </a:p>
        </p:txBody>
      </p:sp>
      <p:sp>
        <p:nvSpPr>
          <p:cNvPr id="3" name="Content Placeholder 2"/>
          <p:cNvSpPr>
            <a:spLocks noGrp="1"/>
          </p:cNvSpPr>
          <p:nvPr>
            <p:ph idx="1"/>
          </p:nvPr>
        </p:nvSpPr>
        <p:spPr/>
        <p:txBody>
          <a:bodyPr/>
          <a:lstStyle/>
          <a:p>
            <a:r>
              <a:rPr lang="en-GB" dirty="0" smtClean="0"/>
              <a:t>Method: Capillary tube method</a:t>
            </a:r>
          </a:p>
          <a:p>
            <a:r>
              <a:rPr lang="en-GB" dirty="0" smtClean="0"/>
              <a:t>When preformed tissue thromboplastin and calcium chloride are added to citrated plasma, the plasma clots.</a:t>
            </a:r>
          </a:p>
          <a:p>
            <a:r>
              <a:rPr lang="en-GB" dirty="0" smtClean="0"/>
              <a:t>The time taken for the clot to appear is called Prothrombin time (PT).</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38</a:t>
            </a:fld>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a:t>
            </a:r>
            <a:endParaRPr lang="en-GB" dirty="0"/>
          </a:p>
        </p:txBody>
      </p:sp>
      <p:sp>
        <p:nvSpPr>
          <p:cNvPr id="3" name="Content Placeholder 2"/>
          <p:cNvSpPr>
            <a:spLocks noGrp="1"/>
          </p:cNvSpPr>
          <p:nvPr>
            <p:ph idx="1"/>
          </p:nvPr>
        </p:nvSpPr>
        <p:spPr/>
        <p:txBody>
          <a:bodyPr>
            <a:normAutofit/>
          </a:bodyPr>
          <a:lstStyle/>
          <a:p>
            <a:pPr>
              <a:lnSpc>
                <a:spcPct val="110000"/>
              </a:lnSpc>
            </a:pPr>
            <a:r>
              <a:rPr lang="en-GB" b="1" dirty="0" smtClean="0"/>
              <a:t>Prothrombin time</a:t>
            </a:r>
            <a:r>
              <a:rPr lang="en-GB" dirty="0" smtClean="0"/>
              <a:t> (PT) is a blood test that measures how long it takes blood to clot.</a:t>
            </a:r>
          </a:p>
          <a:p>
            <a:pPr>
              <a:lnSpc>
                <a:spcPct val="110000"/>
              </a:lnSpc>
            </a:pPr>
            <a:r>
              <a:rPr lang="en-GB" dirty="0" smtClean="0"/>
              <a:t> A </a:t>
            </a:r>
            <a:r>
              <a:rPr lang="en-GB" b="1" dirty="0" err="1" smtClean="0"/>
              <a:t>prothrombin</a:t>
            </a:r>
            <a:r>
              <a:rPr lang="en-GB" b="1" dirty="0" smtClean="0"/>
              <a:t> time</a:t>
            </a:r>
            <a:r>
              <a:rPr lang="en-GB" dirty="0" smtClean="0"/>
              <a:t> test can be used to check for bleeding problems.</a:t>
            </a:r>
          </a:p>
          <a:p>
            <a:pPr>
              <a:lnSpc>
                <a:spcPct val="110000"/>
              </a:lnSpc>
            </a:pPr>
            <a:r>
              <a:rPr lang="en-GB" dirty="0" smtClean="0"/>
              <a:t> PT is also used to check whether medicine to prevent blood clots is working. A PT test may also be called an INR test.</a:t>
            </a:r>
          </a:p>
          <a:p>
            <a:pPr marL="514350" indent="-514350">
              <a:lnSpc>
                <a:spcPct val="110000"/>
              </a:lnSpc>
              <a:buNone/>
            </a:pPr>
            <a:r>
              <a:rPr lang="en-US" dirty="0" smtClean="0">
                <a:solidFill>
                  <a:schemeClr val="accent2">
                    <a:lumMod val="50000"/>
                  </a:schemeClr>
                </a:solidFill>
              </a:rPr>
              <a:t>Normal Range</a:t>
            </a:r>
          </a:p>
          <a:p>
            <a:pPr marL="514350" indent="-514350">
              <a:lnSpc>
                <a:spcPct val="110000"/>
              </a:lnSpc>
              <a:buNone/>
            </a:pPr>
            <a:r>
              <a:rPr lang="en-US" dirty="0" smtClean="0">
                <a:solidFill>
                  <a:srgbClr val="FF0000"/>
                </a:solidFill>
              </a:rPr>
              <a:t>  11 to 16 second</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39</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 </a:t>
            </a:r>
            <a:r>
              <a:rPr lang="en-GB" dirty="0" smtClean="0">
                <a:solidFill>
                  <a:srgbClr val="FF0000"/>
                </a:solidFill>
              </a:rPr>
              <a:t>4</a:t>
            </a:r>
            <a:r>
              <a:rPr lang="en-GB" dirty="0" smtClean="0"/>
              <a:t>.Hematological function:</a:t>
            </a:r>
          </a:p>
          <a:p>
            <a:r>
              <a:rPr lang="en-GB" dirty="0" smtClean="0"/>
              <a:t>Formation of Blood</a:t>
            </a:r>
          </a:p>
          <a:p>
            <a:r>
              <a:rPr lang="en-GB" dirty="0" smtClean="0"/>
              <a:t>Destruction of erythrocytes</a:t>
            </a:r>
          </a:p>
          <a:p>
            <a:pPr>
              <a:buNone/>
            </a:pPr>
            <a:r>
              <a:rPr lang="en-GB" dirty="0" smtClean="0">
                <a:solidFill>
                  <a:srgbClr val="FF0000"/>
                </a:solidFill>
              </a:rPr>
              <a:t>    5</a:t>
            </a:r>
            <a:r>
              <a:rPr lang="en-GB" dirty="0" smtClean="0"/>
              <a:t>. Synthetic functions:</a:t>
            </a:r>
          </a:p>
          <a:p>
            <a:r>
              <a:rPr lang="en-GB" dirty="0" smtClean="0"/>
              <a:t>Protein, Albumin, Prothrombin, Hormones</a:t>
            </a:r>
          </a:p>
          <a:p>
            <a:pPr>
              <a:buNone/>
            </a:pPr>
            <a:r>
              <a:rPr lang="en-GB" dirty="0" smtClean="0"/>
              <a:t>	</a:t>
            </a:r>
            <a:r>
              <a:rPr lang="en-GB" dirty="0" smtClean="0">
                <a:solidFill>
                  <a:srgbClr val="FF0000"/>
                </a:solidFill>
              </a:rPr>
              <a:t>6</a:t>
            </a:r>
            <a:r>
              <a:rPr lang="en-GB" dirty="0" smtClean="0"/>
              <a:t>.Storage Functions:</a:t>
            </a:r>
          </a:p>
          <a:p>
            <a:r>
              <a:rPr lang="en-GB" dirty="0" smtClean="0"/>
              <a:t>   Glycogen, Vitamin A, D and B12</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a:t>
            </a:fld>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Interferance</a:t>
            </a:r>
            <a:endParaRPr lang="en-GB" dirty="0"/>
          </a:p>
        </p:txBody>
      </p:sp>
      <p:sp>
        <p:nvSpPr>
          <p:cNvPr id="3" name="Content Placeholder 2"/>
          <p:cNvSpPr>
            <a:spLocks noGrp="1"/>
          </p:cNvSpPr>
          <p:nvPr>
            <p:ph idx="1"/>
          </p:nvPr>
        </p:nvSpPr>
        <p:spPr>
          <a:xfrm>
            <a:off x="539552" y="1988840"/>
            <a:ext cx="8229600" cy="4389120"/>
          </a:xfrm>
        </p:spPr>
        <p:txBody>
          <a:bodyPr>
            <a:normAutofit fontScale="92500" lnSpcReduction="10000"/>
          </a:bodyPr>
          <a:lstStyle/>
          <a:p>
            <a:pPr marL="514350" indent="-514350">
              <a:lnSpc>
                <a:spcPct val="120000"/>
              </a:lnSpc>
              <a:buNone/>
            </a:pPr>
            <a:endParaRPr lang="en-US" dirty="0" smtClean="0">
              <a:solidFill>
                <a:srgbClr val="000000"/>
              </a:solidFill>
              <a:latin typeface="Times New Roman" pitchFamily="16" charset="0"/>
              <a:ea typeface="WenQuanYi Micro Hei" charset="0"/>
              <a:cs typeface="WenQuanYi Micro Hei" charset="0"/>
            </a:endParaRP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Another measure of hepatic synthetic function is the prothrombin time.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Prothrombin time is affected by proteins synthesized by the liver.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Thus, in patients who have prolonged prothrombin times, liver disease may be present. </a:t>
            </a:r>
          </a:p>
          <a:p>
            <a:pPr marL="333375" indent="-333375">
              <a:lnSpc>
                <a:spcPct val="120000"/>
              </a:lnSpc>
              <a:spcBef>
                <a:spcPts val="7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Since a prolonged PT is not a specific test for liver disease, confirmation of other abnormal liver tests is essential.</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40</a:t>
            </a:fld>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Diseases such as malnutrition, in which decreased vitamin K ingestion is present, may result in a prolonged PT time.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An indirect test of hepatic synthetic function includes administration of vitamin K (10mg) subcutaneously over three days.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Several days later, the prothrombin time may be measured. If the prothrombin time becomes normal, then hepatic synthetic function is intact.</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 This test does not indicate that there is no liver disease, but is suggestive that malnutrition may coexist with (or without) liver disease.</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41</a:t>
            </a:fld>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Bledding Time</a:t>
            </a:r>
            <a:endParaRPr lang="en-GB" dirty="0"/>
          </a:p>
        </p:txBody>
      </p:sp>
      <p:sp>
        <p:nvSpPr>
          <p:cNvPr id="3" name="Content Placeholder 2"/>
          <p:cNvSpPr>
            <a:spLocks noGrp="1"/>
          </p:cNvSpPr>
          <p:nvPr>
            <p:ph idx="1"/>
          </p:nvPr>
        </p:nvSpPr>
        <p:spPr/>
        <p:txBody>
          <a:bodyPr/>
          <a:lstStyle/>
          <a:p>
            <a:r>
              <a:rPr lang="en-US" dirty="0" smtClean="0"/>
              <a:t>Determination of bleeding time helps to detect vascular defect &amp; platelet disorder.</a:t>
            </a:r>
          </a:p>
          <a:p>
            <a:r>
              <a:rPr lang="en-US" dirty="0" smtClean="0"/>
              <a:t>Prolonged bleeding time is generally absociated thrombocytopenia.</a:t>
            </a:r>
          </a:p>
          <a:p>
            <a:pPr>
              <a:buNone/>
            </a:pPr>
            <a:r>
              <a:rPr lang="en-US" dirty="0" smtClean="0">
                <a:solidFill>
                  <a:schemeClr val="accent2">
                    <a:lumMod val="50000"/>
                  </a:schemeClr>
                </a:solidFill>
              </a:rPr>
              <a:t>Principle:- </a:t>
            </a:r>
            <a:r>
              <a:rPr lang="en-US" dirty="0" smtClean="0"/>
              <a:t>A 1mm deep prick made on ear lobe or finger of the patient the length of time required for bleeding to cease is record.</a:t>
            </a:r>
          </a:p>
          <a:p>
            <a:pPr>
              <a:buNone/>
            </a:pPr>
            <a:r>
              <a:rPr lang="en-US" dirty="0" smtClean="0">
                <a:solidFill>
                  <a:schemeClr val="accent2">
                    <a:lumMod val="50000"/>
                  </a:schemeClr>
                </a:solidFill>
              </a:rPr>
              <a:t>Normal Range:- </a:t>
            </a:r>
            <a:r>
              <a:rPr lang="en-US" dirty="0" smtClean="0">
                <a:solidFill>
                  <a:srgbClr val="FF0000"/>
                </a:solidFill>
              </a:rPr>
              <a:t>1-5 minutes</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42</a:t>
            </a:fld>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Procedure</a:t>
            </a:r>
            <a:endParaRPr lang="en-GB" dirty="0"/>
          </a:p>
        </p:txBody>
      </p:sp>
      <p:sp>
        <p:nvSpPr>
          <p:cNvPr id="3" name="Content Placeholder 2"/>
          <p:cNvSpPr>
            <a:spLocks noGrp="1"/>
          </p:cNvSpPr>
          <p:nvPr>
            <p:ph idx="1"/>
          </p:nvPr>
        </p:nvSpPr>
        <p:spPr/>
        <p:txBody>
          <a:bodyPr/>
          <a:lstStyle/>
          <a:p>
            <a:r>
              <a:rPr lang="en-US" dirty="0" smtClean="0"/>
              <a:t>Sterilize the finger lip or ear lobe with spirit and given a deep prick to get free flow of blood, immediately, with a clean, white filter paper and note the time. Continue to apply the filter paper to pricked site at the interval 30 seconds, till no blood stain is seen on the filter paper. The duration of time from the firs sport till no blood stain on filter paper is known as BLEEDING TIME.</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43</a:t>
            </a:fld>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Clotting Time</a:t>
            </a:r>
            <a:endParaRPr lang="en-GB" dirty="0"/>
          </a:p>
        </p:txBody>
      </p:sp>
      <p:sp>
        <p:nvSpPr>
          <p:cNvPr id="3" name="Content Placeholder 2"/>
          <p:cNvSpPr>
            <a:spLocks noGrp="1"/>
          </p:cNvSpPr>
          <p:nvPr>
            <p:ph idx="1"/>
          </p:nvPr>
        </p:nvSpPr>
        <p:spPr/>
        <p:txBody>
          <a:bodyPr>
            <a:normAutofit/>
          </a:bodyPr>
          <a:lstStyle/>
          <a:p>
            <a:pPr>
              <a:lnSpc>
                <a:spcPct val="110000"/>
              </a:lnSpc>
              <a:buNone/>
            </a:pPr>
            <a:r>
              <a:rPr lang="en-US" dirty="0" smtClean="0">
                <a:solidFill>
                  <a:schemeClr val="accent2">
                    <a:lumMod val="50000"/>
                  </a:schemeClr>
                </a:solidFill>
              </a:rPr>
              <a:t>Principle:- </a:t>
            </a:r>
            <a:r>
              <a:rPr lang="en-US" dirty="0" smtClean="0"/>
              <a:t>Blood is collected in capillary tube after a finger prick &amp; the stop watch is started. The formation of fibrin string is noted by breaking the capillary tube at regular interval, The time is noted at the first appearance of the fibrin string.</a:t>
            </a:r>
          </a:p>
          <a:p>
            <a:pPr>
              <a:lnSpc>
                <a:spcPct val="110000"/>
              </a:lnSpc>
            </a:pPr>
            <a:r>
              <a:rPr lang="en-US" dirty="0" smtClean="0"/>
              <a:t>This method is generally useful in severe clotting disorders.</a:t>
            </a:r>
          </a:p>
          <a:p>
            <a:pPr>
              <a:lnSpc>
                <a:spcPct val="110000"/>
              </a:lnSpc>
            </a:pPr>
            <a:r>
              <a:rPr lang="en-US" dirty="0" smtClean="0">
                <a:solidFill>
                  <a:schemeClr val="accent2">
                    <a:lumMod val="50000"/>
                  </a:schemeClr>
                </a:solidFill>
              </a:rPr>
              <a:t>Normal Range:- </a:t>
            </a:r>
            <a:r>
              <a:rPr lang="en-US" dirty="0" smtClean="0">
                <a:solidFill>
                  <a:srgbClr val="FF0000"/>
                </a:solidFill>
              </a:rPr>
              <a:t>4-9 min.</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44</a:t>
            </a:fld>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GB" dirty="0"/>
          </a:p>
        </p:txBody>
      </p:sp>
      <p:sp>
        <p:nvSpPr>
          <p:cNvPr id="3" name="Content Placeholder 2"/>
          <p:cNvSpPr>
            <a:spLocks noGrp="1"/>
          </p:cNvSpPr>
          <p:nvPr>
            <p:ph idx="1"/>
          </p:nvPr>
        </p:nvSpPr>
        <p:spPr/>
        <p:txBody>
          <a:bodyPr>
            <a:normAutofit/>
          </a:bodyPr>
          <a:lstStyle/>
          <a:p>
            <a:pPr>
              <a:lnSpc>
                <a:spcPct val="110000"/>
              </a:lnSpc>
            </a:pPr>
            <a:r>
              <a:rPr lang="en-US" dirty="0" smtClean="0"/>
              <a:t>Sterilize the finger top with spirit and given a deep prick to get free flow of blood. Start the stop watch as soon as blood starts coming out. Fill a thin capillary tube (it will be filled by capillary action by just applying the tip on the blood drop) with blood. After every 30 seconds, break a small portion of the capillary tube till a thin line of unbroken coagulam is seen between the broken ends. Stop the stop watch and note the time. This is CLOTTING TIME.</a:t>
            </a:r>
          </a:p>
          <a:p>
            <a:pPr>
              <a:lnSpc>
                <a:spcPct val="110000"/>
              </a:lnSpc>
            </a:pP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45</a:t>
            </a:fld>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Blood Ammonia</a:t>
            </a:r>
            <a:endParaRPr lang="en-GB" b="1" dirty="0"/>
          </a:p>
        </p:txBody>
      </p:sp>
      <p:sp>
        <p:nvSpPr>
          <p:cNvPr id="3" name="Content Placeholder 2"/>
          <p:cNvSpPr>
            <a:spLocks noGrp="1"/>
          </p:cNvSpPr>
          <p:nvPr>
            <p:ph idx="1"/>
          </p:nvPr>
        </p:nvSpPr>
        <p:spPr/>
        <p:txBody>
          <a:bodyPr/>
          <a:lstStyle/>
          <a:p>
            <a:r>
              <a:rPr lang="en-GB" dirty="0" smtClean="0"/>
              <a:t>Ammonia is a by product of amino acid catabolism.</a:t>
            </a:r>
          </a:p>
          <a:p>
            <a:r>
              <a:rPr lang="en-GB" dirty="0" smtClean="0"/>
              <a:t>Ammonia is used as a potential marker of hepatic encephaophathy, but it is not a good test for liver function.</a:t>
            </a:r>
          </a:p>
          <a:p>
            <a:r>
              <a:rPr lang="en-GB" dirty="0" smtClean="0"/>
              <a:t>High annonia levels have been found with near normal liver function and vice versa.</a:t>
            </a:r>
          </a:p>
          <a:p>
            <a:pPr>
              <a:buNone/>
            </a:pP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46</a:t>
            </a:fld>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Role of liver</a:t>
            </a:r>
            <a:endParaRPr lang="en-GB" b="1" dirty="0"/>
          </a:p>
        </p:txBody>
      </p:sp>
      <p:sp>
        <p:nvSpPr>
          <p:cNvPr id="3" name="Content Placeholder 2"/>
          <p:cNvSpPr>
            <a:spLocks noGrp="1"/>
          </p:cNvSpPr>
          <p:nvPr>
            <p:ph idx="1"/>
          </p:nvPr>
        </p:nvSpPr>
        <p:spPr/>
        <p:txBody>
          <a:bodyPr>
            <a:normAutofit fontScale="92500" lnSpcReduction="20000"/>
          </a:bodyPr>
          <a:lstStyle/>
          <a:p>
            <a:pPr>
              <a:lnSpc>
                <a:spcPct val="120000"/>
              </a:lnSpc>
            </a:pPr>
            <a:r>
              <a:rPr lang="en-GB" dirty="0" smtClean="0"/>
              <a:t>Liver converts blood ammonia into urea and muscles use it in transmination reaction to produce glutamate or alanine etc..</a:t>
            </a:r>
          </a:p>
          <a:p>
            <a:pPr>
              <a:lnSpc>
                <a:spcPct val="120000"/>
              </a:lnSpc>
            </a:pPr>
            <a:r>
              <a:rPr lang="en-GB" dirty="0" smtClean="0"/>
              <a:t>Pateints with advanced liver diseases usually also have muscle wasting which then also contributes, to hyperammonemia.</a:t>
            </a:r>
          </a:p>
          <a:p>
            <a:pPr>
              <a:lnSpc>
                <a:spcPct val="120000"/>
              </a:lnSpc>
            </a:pPr>
            <a:r>
              <a:rPr lang="en-GB" dirty="0" smtClean="0"/>
              <a:t>Liver biopsy is oftern the last test used to arrive at a final diagnosis of liver disease.</a:t>
            </a:r>
          </a:p>
          <a:p>
            <a:pPr>
              <a:lnSpc>
                <a:spcPct val="120000"/>
              </a:lnSpc>
            </a:pPr>
            <a:r>
              <a:rPr lang="en-GB" dirty="0" smtClean="0"/>
              <a:t>It is indicated in chronic cases of liver diseases characterized by unexplained clinical findings pointing to liver disease.</a:t>
            </a: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47</a:t>
            </a:fld>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Times New Roman" pitchFamily="16" charset="0"/>
                <a:ea typeface="WenQuanYi Micro Hei" charset="0"/>
                <a:cs typeface="WenQuanYi Micro Hei" charset="0"/>
              </a:rPr>
              <a:t>Coagulation</a:t>
            </a:r>
            <a:r>
              <a:rPr lang="en-US" b="1" dirty="0" smtClean="0">
                <a:solidFill>
                  <a:srgbClr val="000000"/>
                </a:solidFill>
                <a:latin typeface="Times New Roman" pitchFamily="16" charset="0"/>
                <a:ea typeface="WenQuanYi Micro Hei" charset="0"/>
                <a:cs typeface="WenQuanYi Micro Hei" charset="0"/>
              </a:rPr>
              <a:t> </a:t>
            </a:r>
            <a:r>
              <a:rPr lang="en-US" b="1" dirty="0" smtClean="0">
                <a:solidFill>
                  <a:srgbClr val="FF0000"/>
                </a:solidFill>
                <a:latin typeface="Times New Roman" pitchFamily="16" charset="0"/>
                <a:ea typeface="WenQuanYi Micro Hei" charset="0"/>
                <a:cs typeface="WenQuanYi Micro Hei" charset="0"/>
              </a:rPr>
              <a:t>tests</a:t>
            </a:r>
            <a:endParaRPr lang="en-GB" dirty="0"/>
          </a:p>
        </p:txBody>
      </p:sp>
      <p:sp>
        <p:nvSpPr>
          <p:cNvPr id="3" name="Content Placeholder 2"/>
          <p:cNvSpPr>
            <a:spLocks noGrp="1"/>
          </p:cNvSpPr>
          <p:nvPr>
            <p:ph idx="1"/>
          </p:nvPr>
        </p:nvSpPr>
        <p:spPr/>
        <p:txBody>
          <a:bodyPr>
            <a:normAutofit/>
          </a:bodyPr>
          <a:lstStyle/>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The liver is responsible for the production of coagulation factors. </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If  it is increased, it means it is taking longer than usual for blood to clot.</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It will only be increased if the liver is so damaged that synthesis of vitamin K-dependent coagulation factors has been impaired.</a:t>
            </a:r>
          </a:p>
          <a:p>
            <a:pPr marL="333375" indent="-333375">
              <a:spcBef>
                <a:spcPts val="800"/>
              </a:spcBef>
              <a:buFont typeface="Times New Roman" pitchFamily="16" charset="0"/>
              <a:buChar cha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US" dirty="0" smtClean="0">
                <a:solidFill>
                  <a:srgbClr val="000000"/>
                </a:solidFill>
                <a:latin typeface="Times New Roman" pitchFamily="16" charset="0"/>
                <a:ea typeface="WenQuanYi Micro Hei" charset="0"/>
                <a:cs typeface="WenQuanYi Micro Hei" charset="0"/>
              </a:rPr>
              <a:t>It is not a sensitive measure of liver function.</a:t>
            </a:r>
          </a:p>
          <a:p>
            <a:pPr marL="333375" indent="-333375">
              <a:spcBef>
                <a:spcPts val="800"/>
              </a:spcBef>
              <a:buClrTx/>
              <a:buFontTx/>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US" dirty="0" smtClean="0">
              <a:solidFill>
                <a:srgbClr val="000000"/>
              </a:solidFill>
              <a:latin typeface="Times New Roman" pitchFamily="16" charset="0"/>
              <a:ea typeface="WenQuanYi Micro Hei" charset="0"/>
              <a:cs typeface="WenQuanYi Micro Hei" charset="0"/>
            </a:endParaRP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48</a:t>
            </a:fld>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a typeface="WenQuanYi Micro Hei" charset="0"/>
                <a:cs typeface="WenQuanYi Micro Hei" charset="0"/>
              </a:rPr>
              <a:t>Hepatic neoplasm markers</a:t>
            </a:r>
            <a:endParaRPr lang="en-GB" dirty="0"/>
          </a:p>
        </p:txBody>
      </p:sp>
      <p:sp>
        <p:nvSpPr>
          <p:cNvPr id="3" name="Content Placeholder 2"/>
          <p:cNvSpPr>
            <a:spLocks noGrp="1"/>
          </p:cNvSpPr>
          <p:nvPr>
            <p:ph idx="1"/>
          </p:nvPr>
        </p:nvSpPr>
        <p:spPr/>
        <p:txBody>
          <a:bodyPr>
            <a:normAutofit/>
          </a:bodyPr>
          <a:lstStyle/>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Alpha fetoprotein (AFP): primary hepatocellular carcinoma </a:t>
            </a:r>
          </a:p>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  Carcinoembryonic antigen (CEA):   increased CEA:  liver metastatic carcinoma or other carcinomas of the gastrointestinal system </a:t>
            </a:r>
          </a:p>
          <a:p>
            <a:pPr algn="just">
              <a:spcBef>
                <a:spcPts val="2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0000"/>
                </a:solidFill>
                <a:ea typeface="WenQuanYi Micro Hei" charset="0"/>
                <a:cs typeface="WenQuanYi Micro Hei" charset="0"/>
              </a:rPr>
              <a:t>  Abnormal prothrombin (APT):  increased APT  primary hepatocellular carcinoma</a:t>
            </a:r>
          </a:p>
          <a:p>
            <a:pPr algn="just">
              <a:spcBef>
                <a:spcPts val="12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000" dirty="0" smtClean="0">
                <a:solidFill>
                  <a:srgbClr val="000000"/>
                </a:solidFill>
                <a:ea typeface="WenQuanYi Micro Hei" charset="0"/>
                <a:cs typeface="WenQuanYi Micro Hei" charset="0"/>
              </a:rPr>
              <a:t> </a:t>
            </a:r>
          </a:p>
          <a:p>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49</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USES</a:t>
            </a:r>
            <a:endParaRPr lang="en-GB" dirty="0"/>
          </a:p>
        </p:txBody>
      </p:sp>
      <p:sp>
        <p:nvSpPr>
          <p:cNvPr id="3" name="Content Placeholder 2"/>
          <p:cNvSpPr>
            <a:spLocks noGrp="1"/>
          </p:cNvSpPr>
          <p:nvPr>
            <p:ph idx="1"/>
          </p:nvPr>
        </p:nvSpPr>
        <p:spPr/>
        <p:txBody>
          <a:bodyPr>
            <a:normAutofit/>
          </a:bodyPr>
          <a:lstStyle/>
          <a:p>
            <a:pPr>
              <a:lnSpc>
                <a:spcPct val="110000"/>
              </a:lnSpc>
            </a:pPr>
            <a:r>
              <a:rPr lang="en-GB" sz="3600" b="1" dirty="0" smtClean="0"/>
              <a:t>Screening </a:t>
            </a:r>
            <a:r>
              <a:rPr lang="en-GB" sz="3600" dirty="0" smtClean="0"/>
              <a:t>of liver dysfunction</a:t>
            </a:r>
          </a:p>
          <a:p>
            <a:pPr>
              <a:lnSpc>
                <a:spcPct val="110000"/>
              </a:lnSpc>
            </a:pPr>
            <a:r>
              <a:rPr lang="en-GB" sz="3600" dirty="0" smtClean="0"/>
              <a:t>To recognize</a:t>
            </a:r>
            <a:r>
              <a:rPr lang="en-GB" sz="3600" b="1" dirty="0" smtClean="0"/>
              <a:t> Pattern </a:t>
            </a:r>
            <a:r>
              <a:rPr lang="en-GB" sz="3600" dirty="0" smtClean="0"/>
              <a:t>of liver disease</a:t>
            </a:r>
            <a:endParaRPr lang="en-GB" sz="3600" b="1" dirty="0" smtClean="0"/>
          </a:p>
          <a:p>
            <a:pPr>
              <a:lnSpc>
                <a:spcPct val="110000"/>
              </a:lnSpc>
            </a:pPr>
            <a:r>
              <a:rPr lang="en-GB" sz="3600" dirty="0" smtClean="0"/>
              <a:t>To Assess </a:t>
            </a:r>
            <a:r>
              <a:rPr lang="en-GB" sz="3600" b="1" dirty="0" smtClean="0"/>
              <a:t>Prognosis of patient</a:t>
            </a:r>
          </a:p>
          <a:p>
            <a:pPr>
              <a:lnSpc>
                <a:spcPct val="110000"/>
              </a:lnSpc>
            </a:pPr>
            <a:r>
              <a:rPr lang="en-GB" sz="3600" b="1" dirty="0" smtClean="0"/>
              <a:t>Follow up </a:t>
            </a:r>
            <a:r>
              <a:rPr lang="en-GB" sz="3600" dirty="0" smtClean="0"/>
              <a:t>of disease</a:t>
            </a:r>
          </a:p>
          <a:p>
            <a:pPr>
              <a:lnSpc>
                <a:spcPct val="110000"/>
              </a:lnSpc>
            </a:pPr>
            <a:r>
              <a:rPr lang="en-GB" sz="3600" dirty="0" smtClean="0"/>
              <a:t>To evaluate the response to therapy</a:t>
            </a:r>
            <a:endParaRPr lang="en-GB" sz="3600" b="1"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324" y="752088"/>
            <a:ext cx="7239000" cy="588680"/>
          </a:xfrm>
        </p:spPr>
        <p:txBody>
          <a:bodyPr>
            <a:normAutofit fontScale="90000"/>
          </a:bodyPr>
          <a:lstStyle/>
          <a:p>
            <a:r>
              <a:rPr lang="en-GB" dirty="0" smtClean="0"/>
              <a:t>Liver function tests include:</a:t>
            </a:r>
            <a:endParaRPr lang="en-GB" dirty="0"/>
          </a:p>
        </p:txBody>
      </p:sp>
      <p:sp>
        <p:nvSpPr>
          <p:cNvPr id="3" name="Content Placeholder 2"/>
          <p:cNvSpPr>
            <a:spLocks noGrp="1"/>
          </p:cNvSpPr>
          <p:nvPr>
            <p:ph idx="1"/>
          </p:nvPr>
        </p:nvSpPr>
        <p:spPr>
          <a:xfrm>
            <a:off x="457200" y="1340768"/>
            <a:ext cx="8147248" cy="5328592"/>
          </a:xfrm>
        </p:spPr>
        <p:txBody>
          <a:bodyPr>
            <a:noAutofit/>
          </a:bodyPr>
          <a:lstStyle/>
          <a:p>
            <a:r>
              <a:rPr lang="en-GB" sz="2800" dirty="0" smtClean="0"/>
              <a:t>SGPT (ALT-Alkaline Transaminase)</a:t>
            </a:r>
          </a:p>
          <a:p>
            <a:r>
              <a:rPr lang="en-GB" sz="2800" dirty="0" smtClean="0"/>
              <a:t>SGOT (AST-Aspartate Transaminase)</a:t>
            </a:r>
          </a:p>
          <a:p>
            <a:r>
              <a:rPr lang="en-GB" sz="2800" dirty="0" smtClean="0"/>
              <a:t>GGT (Gama glutamic traspeptidase)</a:t>
            </a:r>
          </a:p>
          <a:p>
            <a:r>
              <a:rPr lang="en-GB" sz="2800" dirty="0" smtClean="0"/>
              <a:t>ALP (Alkaline Phosphatase)</a:t>
            </a:r>
          </a:p>
          <a:p>
            <a:r>
              <a:rPr lang="en-GB" sz="2800" dirty="0" smtClean="0"/>
              <a:t>Bilirubin</a:t>
            </a:r>
          </a:p>
          <a:p>
            <a:r>
              <a:rPr lang="en-GB" sz="2800" dirty="0" smtClean="0"/>
              <a:t>Total Protein</a:t>
            </a:r>
          </a:p>
          <a:p>
            <a:r>
              <a:rPr lang="en-GB" sz="2800" dirty="0" smtClean="0"/>
              <a:t>Serum Albumin</a:t>
            </a:r>
          </a:p>
          <a:p>
            <a:r>
              <a:rPr lang="en-GB" sz="2800" dirty="0" smtClean="0"/>
              <a:t>Serum Globulin</a:t>
            </a:r>
          </a:p>
          <a:p>
            <a:r>
              <a:rPr lang="en-GB" sz="2800" dirty="0" smtClean="0"/>
              <a:t>PT/BT /CT (Prothombin, Bledding, Clotting Time)</a:t>
            </a:r>
          </a:p>
          <a:p>
            <a:r>
              <a:rPr lang="en-GB" sz="2800" dirty="0" smtClean="0"/>
              <a:t>5’ nucleotide</a:t>
            </a:r>
          </a:p>
        </p:txBody>
      </p:sp>
      <p:sp>
        <p:nvSpPr>
          <p:cNvPr id="4" name="Footer Placeholder 3"/>
          <p:cNvSpPr>
            <a:spLocks noGrp="1"/>
          </p:cNvSpPr>
          <p:nvPr>
            <p:ph type="ftr" sz="quarter" idx="11"/>
          </p:nvPr>
        </p:nvSpPr>
        <p:spPr>
          <a:xfrm>
            <a:off x="3419872" y="6381173"/>
            <a:ext cx="3352800" cy="365125"/>
          </a:xfrm>
        </p:spPr>
        <p:txBody>
          <a:bodyPr/>
          <a:lstStyle/>
          <a:p>
            <a:r>
              <a:rPr lang="en-GB" dirty="0"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Other test include:</a:t>
            </a:r>
            <a:endParaRPr lang="en-GB" dirty="0"/>
          </a:p>
        </p:txBody>
      </p:sp>
      <p:sp>
        <p:nvSpPr>
          <p:cNvPr id="3" name="Content Placeholder 2"/>
          <p:cNvSpPr>
            <a:spLocks noGrp="1"/>
          </p:cNvSpPr>
          <p:nvPr>
            <p:ph idx="1"/>
          </p:nvPr>
        </p:nvSpPr>
        <p:spPr/>
        <p:txBody>
          <a:bodyPr/>
          <a:lstStyle/>
          <a:p>
            <a:r>
              <a:rPr lang="en-GB" dirty="0" smtClean="0"/>
              <a:t>Blood ammonia</a:t>
            </a:r>
          </a:p>
          <a:p>
            <a:r>
              <a:rPr lang="en-GB" dirty="0" smtClean="0"/>
              <a:t>LDH (Lactate Dehydrate)</a:t>
            </a:r>
          </a:p>
          <a:p>
            <a:r>
              <a:rPr lang="en-GB" dirty="0" smtClean="0"/>
              <a:t>AFP (Alfa feto protein)</a:t>
            </a:r>
          </a:p>
          <a:p>
            <a:r>
              <a:rPr lang="en-GB" dirty="0" smtClean="0"/>
              <a:t>Ceruloplasmin</a:t>
            </a:r>
          </a:p>
          <a:p>
            <a:r>
              <a:rPr lang="en-GB" dirty="0" smtClean="0"/>
              <a:t>Leucine aminopeptidase</a:t>
            </a:r>
          </a:p>
          <a:p>
            <a:r>
              <a:rPr lang="en-GB" dirty="0" smtClean="0"/>
              <a:t> Alpha - 1 antitrypsin</a:t>
            </a:r>
          </a:p>
          <a:p>
            <a:r>
              <a:rPr lang="en-GB" dirty="0" smtClean="0"/>
              <a:t>Procollagen III peptide</a:t>
            </a:r>
          </a:p>
          <a:p>
            <a:r>
              <a:rPr lang="en-GB" dirty="0" smtClean="0"/>
              <a:t>Cholesterol</a:t>
            </a:r>
          </a:p>
          <a:p>
            <a:r>
              <a:rPr lang="en-GB" dirty="0" smtClean="0"/>
              <a:t>Glycoprotein</a:t>
            </a:r>
          </a:p>
          <a:p>
            <a:pPr>
              <a:buNone/>
            </a:pPr>
            <a:endParaRPr lang="en-GB" dirty="0"/>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052736"/>
            <a:ext cx="6364560" cy="732696"/>
          </a:xfrm>
        </p:spPr>
        <p:txBody>
          <a:bodyPr>
            <a:normAutofit fontScale="90000"/>
          </a:bodyPr>
          <a:lstStyle/>
          <a:p>
            <a:pPr algn="ctr"/>
            <a:r>
              <a:rPr lang="en-GB" dirty="0" smtClean="0"/>
              <a:t>SGPT(ALT)</a:t>
            </a:r>
            <a:endParaRPr lang="en-GB" dirty="0"/>
          </a:p>
        </p:txBody>
      </p:sp>
      <p:sp>
        <p:nvSpPr>
          <p:cNvPr id="3" name="Content Placeholder 2"/>
          <p:cNvSpPr>
            <a:spLocks noGrp="1"/>
          </p:cNvSpPr>
          <p:nvPr>
            <p:ph idx="1"/>
          </p:nvPr>
        </p:nvSpPr>
        <p:spPr>
          <a:xfrm>
            <a:off x="539552" y="2276872"/>
            <a:ext cx="8229600" cy="4857403"/>
          </a:xfrm>
        </p:spPr>
        <p:txBody>
          <a:bodyPr>
            <a:normAutofit/>
          </a:bodyPr>
          <a:lstStyle/>
          <a:p>
            <a:pPr marL="271463" indent="-271463">
              <a:lnSpc>
                <a:spcPct val="120000"/>
              </a:lnSpc>
              <a:spcBef>
                <a:spcPts val="650"/>
              </a:spcBef>
              <a:buSzPct val="9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smtClean="0">
                <a:solidFill>
                  <a:schemeClr val="tx1">
                    <a:lumMod val="95000"/>
                    <a:lumOff val="5000"/>
                  </a:schemeClr>
                </a:solidFill>
                <a:latin typeface="Constantia" pitchFamily="16" charset="0"/>
                <a:ea typeface="Droid Sans Fallback" charset="0"/>
                <a:cs typeface="Droid Sans Fallback" charset="0"/>
              </a:rPr>
              <a:t>Method: L- Alanine LDH UV Kinetic (IFCC kinetic)</a:t>
            </a:r>
          </a:p>
          <a:p>
            <a:pPr marL="271463" indent="-271463">
              <a:spcBef>
                <a:spcPts val="650"/>
              </a:spcBef>
              <a:buSzPct val="9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chemeClr val="tx1">
                    <a:lumMod val="95000"/>
                    <a:lumOff val="5000"/>
                  </a:schemeClr>
                </a:solidFill>
                <a:latin typeface="Constantia" pitchFamily="16" charset="0"/>
                <a:ea typeface="Droid Sans Fallback" charset="0"/>
                <a:cs typeface="Droid Sans Fallback" charset="0"/>
              </a:rPr>
              <a:t>Measuring the rate of decrease in absorbance of NADH at 340 nm due to the oxidation of NADH to NAD.</a:t>
            </a:r>
          </a:p>
          <a:p>
            <a:pPr marL="271463" indent="-271463">
              <a:spcBef>
                <a:spcPts val="650"/>
              </a:spcBef>
              <a:buSzPct val="95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solidFill>
                <a:schemeClr val="tx1">
                  <a:lumMod val="95000"/>
                  <a:lumOff val="5000"/>
                </a:schemeClr>
              </a:solidFill>
              <a:latin typeface="Constantia" pitchFamily="16" charset="0"/>
              <a:ea typeface="Droid Sans Fallback" charset="0"/>
              <a:cs typeface="Droid Sans Fallback" charset="0"/>
            </a:endParaRPr>
          </a:p>
        </p:txBody>
      </p: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5" name="Slide Number Placeholder 4"/>
          <p:cNvSpPr>
            <a:spLocks noGrp="1"/>
          </p:cNvSpPr>
          <p:nvPr>
            <p:ph type="sldNum" sz="quarter" idx="12"/>
          </p:nvPr>
        </p:nvSpPr>
        <p:spPr/>
        <p:txBody>
          <a:bodyPr/>
          <a:lstStyle/>
          <a:p>
            <a:fld id="{80635298-B71E-4010-9748-26D7944BA283}" type="slidenum">
              <a:rPr lang="en-GB" smtClean="0"/>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68760"/>
            <a:ext cx="9144000" cy="1512168"/>
          </a:xfrm>
        </p:spPr>
        <p:txBody>
          <a:bodyPr>
            <a:normAutofit/>
          </a:bodyPr>
          <a:lstStyle/>
          <a:p>
            <a:r>
              <a:rPr lang="en-US" sz="2800" dirty="0" smtClean="0">
                <a:solidFill>
                  <a:srgbClr val="000000"/>
                </a:solidFill>
                <a:ea typeface="WenQuanYi Micro Hei" charset="0"/>
                <a:cs typeface="WenQuanYi Micro Hei" charset="0"/>
              </a:rPr>
              <a:t>L-Alanine + </a:t>
            </a:r>
            <a:r>
              <a:rPr lang="el-GR" sz="2800" dirty="0" smtClean="0">
                <a:solidFill>
                  <a:srgbClr val="000000"/>
                </a:solidFill>
                <a:ea typeface="WenQuanYi Micro Hei" charset="0"/>
                <a:cs typeface="WenQuanYi Micro Hei" charset="0"/>
              </a:rPr>
              <a:t>α</a:t>
            </a:r>
            <a:r>
              <a:rPr lang="en-US" sz="2800" dirty="0" smtClean="0">
                <a:solidFill>
                  <a:srgbClr val="000000"/>
                </a:solidFill>
                <a:ea typeface="WenQuanYi Micro Hei" charset="0"/>
                <a:cs typeface="WenQuanYi Micro Hei" charset="0"/>
              </a:rPr>
              <a:t>-ketoglutarate</a:t>
            </a:r>
            <a:r>
              <a:rPr lang="en-US" sz="2800" baseline="30000" dirty="0" smtClean="0">
                <a:solidFill>
                  <a:srgbClr val="000000"/>
                </a:solidFill>
                <a:ea typeface="WenQuanYi Micro Hei" charset="0"/>
                <a:cs typeface="WenQuanYi Micro Hei" charset="0"/>
              </a:rPr>
              <a:t> ALT</a:t>
            </a:r>
            <a:r>
              <a:rPr lang="en-US" sz="2800" dirty="0" smtClean="0">
                <a:solidFill>
                  <a:srgbClr val="000000"/>
                </a:solidFill>
                <a:ea typeface="WenQuanYi Micro Hei" charset="0"/>
                <a:cs typeface="WenQuanYi Micro Hei" charset="0"/>
              </a:rPr>
              <a:t>  </a:t>
            </a:r>
            <a:r>
              <a:rPr lang="en-US" sz="2800" dirty="0" smtClean="0">
                <a:solidFill>
                  <a:srgbClr val="FFFFFF"/>
                </a:solidFill>
                <a:ea typeface="WenQuanYi Micro Hei" charset="0"/>
                <a:cs typeface="WenQuanYi Micro Hei" charset="0"/>
              </a:rPr>
              <a:t> </a:t>
            </a:r>
            <a:r>
              <a:rPr lang="en-US" sz="2800" dirty="0" smtClean="0">
                <a:solidFill>
                  <a:srgbClr val="000000"/>
                </a:solidFill>
                <a:ea typeface="WenQuanYi Micro Hei" charset="0"/>
                <a:cs typeface="WenQuanYi Micro Hei" charset="0"/>
              </a:rPr>
              <a:t>Pyruvate+ L-glutamate</a:t>
            </a:r>
            <a:endParaRPr lang="en-GB" sz="2800" dirty="0"/>
          </a:p>
        </p:txBody>
      </p:sp>
      <p:sp>
        <p:nvSpPr>
          <p:cNvPr id="3" name="Subtitle 2"/>
          <p:cNvSpPr>
            <a:spLocks noGrp="1"/>
          </p:cNvSpPr>
          <p:nvPr>
            <p:ph type="subTitle" idx="1"/>
          </p:nvPr>
        </p:nvSpPr>
        <p:spPr>
          <a:xfrm>
            <a:off x="533400" y="4077072"/>
            <a:ext cx="7854696" cy="1800200"/>
          </a:xfrm>
        </p:spPr>
        <p:txBody>
          <a:bodyPr>
            <a:normAutofit/>
          </a:bodyPr>
          <a:lstStyle/>
          <a:p>
            <a:r>
              <a:rPr lang="en-GB" sz="2800" b="1" dirty="0" smtClean="0">
                <a:solidFill>
                  <a:schemeClr val="bg1"/>
                </a:solidFill>
              </a:rPr>
              <a:t>Pyruvate+NADH+H+ </a:t>
            </a:r>
            <a:r>
              <a:rPr lang="en-GB" sz="1800" b="1" dirty="0" smtClean="0">
                <a:solidFill>
                  <a:schemeClr val="bg1"/>
                </a:solidFill>
              </a:rPr>
              <a:t>Ldh</a:t>
            </a:r>
            <a:r>
              <a:rPr lang="en-GB" sz="2800" b="1" dirty="0" smtClean="0">
                <a:solidFill>
                  <a:schemeClr val="bg1"/>
                </a:solidFill>
              </a:rPr>
              <a:t> Lactate +NAD+</a:t>
            </a:r>
            <a:endParaRPr lang="en-GB" sz="2800" b="1" dirty="0">
              <a:solidFill>
                <a:schemeClr val="bg1"/>
              </a:solidFill>
            </a:endParaRPr>
          </a:p>
        </p:txBody>
      </p:sp>
      <p:cxnSp>
        <p:nvCxnSpPr>
          <p:cNvPr id="5" name="Straight Arrow Connector 4"/>
          <p:cNvCxnSpPr/>
          <p:nvPr/>
        </p:nvCxnSpPr>
        <p:spPr>
          <a:xfrm>
            <a:off x="5364088" y="2636912"/>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8" name="Straight Arrow Connector 7"/>
          <p:cNvCxnSpPr/>
          <p:nvPr/>
        </p:nvCxnSpPr>
        <p:spPr>
          <a:xfrm flipH="1">
            <a:off x="5148064" y="2708920"/>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4" name="Straight Arrow Connector 13"/>
          <p:cNvCxnSpPr/>
          <p:nvPr/>
        </p:nvCxnSpPr>
        <p:spPr>
          <a:xfrm>
            <a:off x="5580112" y="4509120"/>
            <a:ext cx="288032"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7" name="Straight Arrow Connector 16"/>
          <p:cNvCxnSpPr/>
          <p:nvPr/>
        </p:nvCxnSpPr>
        <p:spPr>
          <a:xfrm flipH="1">
            <a:off x="5364088" y="4581128"/>
            <a:ext cx="360040" cy="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4" name="Footer Placeholder 3"/>
          <p:cNvSpPr>
            <a:spLocks noGrp="1"/>
          </p:cNvSpPr>
          <p:nvPr>
            <p:ph type="ftr" sz="quarter" idx="11"/>
          </p:nvPr>
        </p:nvSpPr>
        <p:spPr/>
        <p:txBody>
          <a:bodyPr/>
          <a:lstStyle/>
          <a:p>
            <a:r>
              <a:rPr lang="en-GB" smtClean="0"/>
              <a:t>Dr. Navneet Kumar Singh</a:t>
            </a:r>
            <a:endParaRPr lang="en-GB" dirty="0"/>
          </a:p>
        </p:txBody>
      </p:sp>
      <p:sp>
        <p:nvSpPr>
          <p:cNvPr id="6" name="Slide Number Placeholder 5"/>
          <p:cNvSpPr>
            <a:spLocks noGrp="1"/>
          </p:cNvSpPr>
          <p:nvPr>
            <p:ph type="sldNum" sz="quarter" idx="12"/>
          </p:nvPr>
        </p:nvSpPr>
        <p:spPr/>
        <p:txBody>
          <a:bodyPr/>
          <a:lstStyle/>
          <a:p>
            <a:fld id="{80635298-B71E-4010-9748-26D7944BA283}" type="slidenum">
              <a:rPr lang="en-GB" smtClean="0"/>
              <a:pPr/>
              <a:t>9</a:t>
            </a:fld>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9066</TotalTime>
  <Words>2458</Words>
  <Application>Microsoft Office PowerPoint</Application>
  <PresentationFormat>On-screen Show (4:3)</PresentationFormat>
  <Paragraphs>458</Paragraphs>
  <Slides>49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49</vt:i4>
      </vt:variant>
    </vt:vector>
  </HeadingPairs>
  <TitlesOfParts>
    <vt:vector size="59" baseType="lpstr">
      <vt:lpstr>Arial</vt:lpstr>
      <vt:lpstr>Book Antiqua</vt:lpstr>
      <vt:lpstr>Calibri</vt:lpstr>
      <vt:lpstr>Constantia</vt:lpstr>
      <vt:lpstr>Droid Sans Fallback</vt:lpstr>
      <vt:lpstr>Times New Roman</vt:lpstr>
      <vt:lpstr>WenQuanYi Micro Hei</vt:lpstr>
      <vt:lpstr>Wingdings</vt:lpstr>
      <vt:lpstr>Wingdings 2</vt:lpstr>
      <vt:lpstr>Flow</vt:lpstr>
      <vt:lpstr>PowerPoint Presentation</vt:lpstr>
      <vt:lpstr>PowerPoint Presentation</vt:lpstr>
      <vt:lpstr>Function of Liver </vt:lpstr>
      <vt:lpstr>PowerPoint Presentation</vt:lpstr>
      <vt:lpstr>USES</vt:lpstr>
      <vt:lpstr>Liver function tests include:</vt:lpstr>
      <vt:lpstr>Other test include:</vt:lpstr>
      <vt:lpstr>SGPT(ALT)</vt:lpstr>
      <vt:lpstr>L-Alanine + α-ketoglutarate ALT   Pyruvate+ L-glutamate</vt:lpstr>
      <vt:lpstr>Significance</vt:lpstr>
      <vt:lpstr>INERFERANCE:</vt:lpstr>
      <vt:lpstr>SGOT (AST) Principal</vt:lpstr>
      <vt:lpstr> Oxaloacetate + NADH + H+   mdh       Malate + NAD+ </vt:lpstr>
      <vt:lpstr>Significance</vt:lpstr>
      <vt:lpstr>Interference</vt:lpstr>
      <vt:lpstr>GGT PRINCIPAL</vt:lpstr>
      <vt:lpstr> </vt:lpstr>
      <vt:lpstr>Significance</vt:lpstr>
      <vt:lpstr>Interference</vt:lpstr>
      <vt:lpstr>ALP PRINCIPLE</vt:lpstr>
      <vt:lpstr>Reaction:</vt:lpstr>
      <vt:lpstr>CLINICAL SIGNIFICANCE</vt:lpstr>
      <vt:lpstr>   Interference</vt:lpstr>
      <vt:lpstr>Bilirubin PRINCIPAL</vt:lpstr>
      <vt:lpstr>Different between Unconjugated &amp; Conjugated Bilirubin</vt:lpstr>
      <vt:lpstr>Bilirubin Pathway</vt:lpstr>
      <vt:lpstr>PowerPoint Presentation</vt:lpstr>
      <vt:lpstr>Type &amp; Cause of Jaundice</vt:lpstr>
      <vt:lpstr> OBSTRUCTIVE JAUNDICE</vt:lpstr>
      <vt:lpstr>PHYSIOLOGIC JAUNDICE OF THE NEWBORN</vt:lpstr>
      <vt:lpstr>PHOTOTHERAPY </vt:lpstr>
      <vt:lpstr>PowerPoint Presentation</vt:lpstr>
      <vt:lpstr>Van den bergh Test :Direct &amp; Indirect Bilirubin</vt:lpstr>
      <vt:lpstr>Major causes for increase in blood Bilirubin level</vt:lpstr>
      <vt:lpstr>Total Protein PRINCIPAL </vt:lpstr>
      <vt:lpstr>Albumin Principal</vt:lpstr>
      <vt:lpstr>Total Protein &amp; Albumin</vt:lpstr>
      <vt:lpstr>Prothombin time Principal</vt:lpstr>
      <vt:lpstr>Significance</vt:lpstr>
      <vt:lpstr>Interferance</vt:lpstr>
      <vt:lpstr>PowerPoint Presentation</vt:lpstr>
      <vt:lpstr>Bledding Time</vt:lpstr>
      <vt:lpstr>Procedure</vt:lpstr>
      <vt:lpstr>Clotting Time</vt:lpstr>
      <vt:lpstr>Procedure</vt:lpstr>
      <vt:lpstr>Blood Ammonia</vt:lpstr>
      <vt:lpstr>Role of liver</vt:lpstr>
      <vt:lpstr>Coagulation tests</vt:lpstr>
      <vt:lpstr>Hepatic neoplasm markers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dc:creator>
  <cp:lastModifiedBy>user</cp:lastModifiedBy>
  <cp:revision>79</cp:revision>
  <dcterms:created xsi:type="dcterms:W3CDTF">2018-08-27T05:38:57Z</dcterms:created>
  <dcterms:modified xsi:type="dcterms:W3CDTF">2025-06-18T04:57:38Z</dcterms:modified>
</cp:coreProperties>
</file>