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5" r:id="rId3"/>
    <p:sldId id="257" r:id="rId4"/>
    <p:sldId id="258" r:id="rId5"/>
    <p:sldId id="259" r:id="rId6"/>
    <p:sldId id="272" r:id="rId7"/>
    <p:sldId id="260" r:id="rId8"/>
    <p:sldId id="261" r:id="rId9"/>
    <p:sldId id="262" r:id="rId10"/>
    <p:sldId id="304" r:id="rId11"/>
    <p:sldId id="264" r:id="rId12"/>
    <p:sldId id="266" r:id="rId13"/>
    <p:sldId id="265" r:id="rId14"/>
    <p:sldId id="267" r:id="rId15"/>
    <p:sldId id="269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753A22-952D-6552-D54D-A28552C38F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735F5-812B-EAC1-783B-73CB67EB07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8A10B-5E1B-4885-A22D-6F36A3A29718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5723F-4518-5D2C-0FBC-9CE82EF038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70393-44C2-DE93-211D-07C9AA935F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2C714-9F2C-44DE-937B-334F0B3519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70215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C1F8-FC67-4699-A7A8-FFCABBEA5531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B32E-9D84-4F82-BD90-EAE21CFB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12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2B32E-9D84-4F82-BD90-EAE21CFBE2B5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B49E-8AF0-8465-3810-AA5F481604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7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0F9D86-21C2-CA62-23E2-34C5E1B949B9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0355C6-1389-0A72-3AFD-502651C85124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274B47C-8B8F-76BB-9C12-0639C836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1059A6-6E1E-49BF-BCB0-8EE5329C1D1B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F8136E09-5D6F-D17A-3136-DF81B7EF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3A4F00F0-F3ED-C54B-CF2F-D72FDBB6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CAAE6-EA4E-405B-A760-AC15A6D99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13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E53099AD-6802-FA50-E51D-FEB422BF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5177-ADB4-41E3-91A1-59B81CE87D2C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6987CBA-7537-967F-F265-EDB8EF2F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870D3506-AD0F-8A78-08DD-2643DBC1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7AA2-591F-4D08-87F5-C7B15C027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84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3976599-B7F3-10DB-6A30-946BC5DD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67BFD-A82C-4409-B9B8-58B13E418510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829B4A7-EB9F-8B15-2448-F8DB4902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33C08E16-EF06-C073-D5B5-B58F74D8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31D3-4F9D-4CB0-8E3A-3672EEA01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95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7B2ADF7-66F4-8D11-D88A-84FB6134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E4EF-5DF8-4779-9A39-A89A5BC0CBFE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46AA4225-E2EC-CBA0-8E1C-41B818B9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567CD933-C85C-957C-D16E-2E83B289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1F0F-2C19-4AE7-8C5F-CCDDBEC52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4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EE1248-3E4C-A873-98E1-0C7E5D0FFD1B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1E18C-068E-770C-1A46-80B7E451E517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B26174-D572-7E28-3F0F-871EDD9177D8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31D8B6-69BF-36BC-88C7-70F756B169AC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9BC64C3-1706-0404-83B2-93E3F339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B421E5-07A0-4280-ABFB-44097BFB67DA}" type="datetime1">
              <a:rPr lang="en-US" smtClean="0"/>
              <a:t>6/18/2025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36D5B92-1CBC-D3C5-F897-2C8CE9F4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228DA5-B5A8-00DC-D02D-B6B1CC50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0E76-242A-4703-86E3-B12C9E040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32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C67C6065-3CCF-3817-82FA-BF467AFD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C565-EF86-4AFD-8CFA-AEE52B5B82F0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394410EB-FA2E-6D06-928D-7C5D7397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5699C96F-E032-3466-4BD1-6DD5CF46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8393-665C-40C0-AC7F-76B26851E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0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CC86C-F5A5-483D-FFBE-540003D5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6A8EE2-8AAB-422E-A3E6-9E1E8A2D6756}" type="datetime1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0EB47-413E-0B01-3947-0A38FF28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99310-EC42-6224-995E-64BDDDAA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71F0-9B5A-4116-875B-08B2A0F22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5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035584C3-2638-DE4A-5616-CA470702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24C5-67FF-4D88-811C-FD7746F4431C}" type="datetime1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7F423338-53D0-8837-7B67-0D6D12E0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5FD938B1-6ADA-288D-0958-8F46D89D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A826-1BC2-4325-8936-05A9F6ABE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75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05E271-ADBF-CC98-42BB-74F0ADBE4066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30776C-783D-5FD7-1FAE-A899DE0D4662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A41D49B7-C1DC-8346-145D-50B95270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F0233D-97E5-46F3-80C7-B87AABCD6A74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4641C7D-5F7E-41D9-BD5D-43C1A6C1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505324-3C3C-00FF-DB36-4DAEBCD9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0228-8EFF-4CC2-A5AA-0D0B93755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60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6F067-EF18-518D-9950-14FC1D41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55C385-99C4-4D20-AA70-114E117F664E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62368-40E0-FEDC-FD96-6C3740B4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FA1A2-16BE-0595-853F-163F0103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46FD-CB41-477E-9315-9E1532550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17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62825E-18F9-7BC5-1773-4EFA6CFB17E4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1857351-538D-277A-15B2-9937A9D5A978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050E8FA-EC22-5238-81CC-B05DEB04CCB6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232F7C5-0D46-826C-865E-EE700CA4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3288B2-D8E4-485E-ABF7-1C654D07EB2C}" type="datetime1">
              <a:rPr lang="en-US" smtClean="0"/>
              <a:t>6/18/2025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A5CB4F1-B779-EB7D-3DE0-0DFE1F52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1F7BA0D-5B2E-3B53-E093-7D088C50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ABE6-2034-4AFE-B670-E70D47F4F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40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3B1CA1E9-8284-B2C8-9F10-49DD192FEEFD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29DBCA-A125-2547-9804-5A506F73D936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9B6A3A6D-E0A3-7618-F496-81CCBFF12AB2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40AB7-63A1-5591-A1C8-68425486183A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F4AB5E2-BC6D-F556-B01F-BF9EBAB1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0A7F8CE5-DB9B-A998-4CC8-CAD0CD736E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0BF84B1B-1C5C-5657-4EE6-8D88B1A65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DD88573-7CAF-46AA-9714-9EAE0B66AB12}" type="datetime1">
              <a:rPr lang="en-US" smtClean="0"/>
              <a:t>6/18/2025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6311D19-6F9A-002B-9731-51E9B6104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63B3586-ABC7-D0F5-9EFC-AF22A9FCE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62D2A838-AADE-4098-9F72-480274B6A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820C00-FCDB-87FC-8B8C-99738E5F06CC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2150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222C94E-F4A4-AE84-8C8F-15A4A4018AD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53052" y="154892"/>
            <a:ext cx="7407275" cy="801688"/>
          </a:xfrm>
        </p:spPr>
        <p:txBody>
          <a:bodyPr vert="horz" wrap="square" lIns="0" tIns="138430" rIns="0" bIns="0" rtlCol="0" anchor="b">
            <a:spAutoFit/>
          </a:bodyPr>
          <a:lstStyle/>
          <a:p>
            <a:pPr algn="ctr" eaLnBrk="1" hangingPunct="1">
              <a:spcBef>
                <a:spcPts val="1090"/>
              </a:spcBef>
              <a:defRPr/>
            </a:pPr>
            <a:r>
              <a:rPr lang="en-US" spc="-5" dirty="0">
                <a:solidFill>
                  <a:srgbClr val="002060"/>
                </a:solidFill>
              </a:rPr>
              <a:t>Gamma Camera</a:t>
            </a:r>
            <a:endParaRPr spc="-5" dirty="0">
              <a:solidFill>
                <a:srgbClr val="002060"/>
              </a:solidFill>
            </a:endParaRPr>
          </a:p>
        </p:txBody>
      </p:sp>
      <p:sp>
        <p:nvSpPr>
          <p:cNvPr id="8195" name="object 3">
            <a:extLst>
              <a:ext uri="{FF2B5EF4-FFF2-40B4-BE49-F238E27FC236}">
                <a16:creationId xmlns:a16="http://schemas.microsoft.com/office/drawing/2014/main" id="{D114617F-F1C2-EE1D-4D5A-43EA8C9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6" y="3603626"/>
            <a:ext cx="2060575" cy="11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indent="7810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21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" panose="020B0604020202020204" pitchFamily="34" charset="0"/>
              </a:rPr>
              <a:t>By  Nagaraju B</a:t>
            </a:r>
            <a:endParaRPr lang="en-US" altLang="en-US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94CFAECD-247D-E0A6-86B3-7D580365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6" y="1297346"/>
            <a:ext cx="8286781" cy="364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4EAF83-12F9-39E3-67FB-00BF7718A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73" y="2474"/>
            <a:ext cx="1908213" cy="1908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E4B4F-5F23-7D58-7B65-2F6BB33314BE}"/>
              </a:ext>
            </a:extLst>
          </p:cNvPr>
          <p:cNvSpPr txBox="1"/>
          <p:nvPr/>
        </p:nvSpPr>
        <p:spPr>
          <a:xfrm>
            <a:off x="7204112" y="4941007"/>
            <a:ext cx="48572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Dr.Jayapandiyan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Professor,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Paramedical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SVDU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EB231-214B-9708-AB86-097973EA2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22" y="1148862"/>
            <a:ext cx="10643491" cy="400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D70E1-4417-FCA6-6503-B97A025DC564}"/>
              </a:ext>
            </a:extLst>
          </p:cNvPr>
          <p:cNvSpPr txBox="1"/>
          <p:nvPr/>
        </p:nvSpPr>
        <p:spPr>
          <a:xfrm>
            <a:off x="4606288" y="359229"/>
            <a:ext cx="3770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Crystal Materials</a:t>
            </a:r>
            <a:endParaRPr lang="en-IN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E8653C-CF3E-AA2B-0C1A-003F01F3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48492-1F5B-4D9F-29D6-D8A3B1B3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9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7AB61269-4F15-15E6-9158-698F1224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96" y="4260735"/>
            <a:ext cx="3248626" cy="195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1F4058-2582-44A3-4D13-A02AC1955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91" y="4365171"/>
            <a:ext cx="4095493" cy="1741714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090F79D-F64A-A321-B877-C05F25CD56D9}"/>
              </a:ext>
            </a:extLst>
          </p:cNvPr>
          <p:cNvSpPr txBox="1">
            <a:spLocks/>
          </p:cNvSpPr>
          <p:nvPr/>
        </p:nvSpPr>
        <p:spPr>
          <a:xfrm>
            <a:off x="1655684" y="254701"/>
            <a:ext cx="388619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12700">
              <a:spcBef>
                <a:spcPts val="100"/>
              </a:spcBef>
              <a:defRPr/>
            </a:pPr>
            <a:r>
              <a:rPr lang="en-US" sz="2400" b="1" spc="-3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 Multiplier Tube (PMT)</a:t>
            </a:r>
            <a:endParaRPr lang="en-US" sz="2400" b="1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0BAB8-CEF8-B19C-1782-B1A04E385A6A}"/>
              </a:ext>
            </a:extLst>
          </p:cNvPr>
          <p:cNvSpPr txBox="1"/>
          <p:nvPr/>
        </p:nvSpPr>
        <p:spPr>
          <a:xfrm>
            <a:off x="1807029" y="1127693"/>
            <a:ext cx="96556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 Multiplier tube (PMT) is an instrument that converts light to electrical signals.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Gamma Camera contains 37 - 91 PMT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detects and amplifies the electrons that are produced by the photocathode.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photocathode , when stimulated by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photons, ejects electrons. The PMT is attached to the back of the crystal. </a:t>
            </a:r>
            <a:endParaRPr lang="en-IN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06BE2E-A418-3BA6-F28E-ACBA60BE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F94CA-E799-7EF1-2902-580EC71A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B96B098-E819-97EC-7BBA-20D4683C65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8801" y="309130"/>
            <a:ext cx="3886199" cy="382156"/>
          </a:xfr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2400" b="1" spc="-3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 Multiplier Tube (PMT)</a:t>
            </a:r>
            <a:endParaRPr sz="2400" b="1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C8623-8101-91DA-32FB-E1DEEC9D72ED}"/>
              </a:ext>
            </a:extLst>
          </p:cNvPr>
          <p:cNvSpPr txBox="1"/>
          <p:nvPr/>
        </p:nvSpPr>
        <p:spPr>
          <a:xfrm>
            <a:off x="1524000" y="445683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CCE01-9472-C764-0774-8FB6AD07CC04}"/>
              </a:ext>
            </a:extLst>
          </p:cNvPr>
          <p:cNvSpPr txBox="1"/>
          <p:nvPr/>
        </p:nvSpPr>
        <p:spPr>
          <a:xfrm>
            <a:off x="1763488" y="874454"/>
            <a:ext cx="636814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a very small amount of light is given  off from the scintillation detector. 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one  electron is generated for every 7 to 10  photons incident on the photocathode.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Electron is focused on a dynode that absorbs it and reemits many more electrons  (usually 6 to10).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new electrons are focused on the next dynode  and the process is repeated over and over  in an array of dynodes.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base of the PMT is an anode that  attracts the final large cluster of electrons  and converts them into an electrical pulse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A083B-9920-D519-8E88-F774974A6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824" y="1222612"/>
            <a:ext cx="4178176" cy="353444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C4AA6A-7887-39A4-2813-DE852BE9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DC4AC-7AA1-B0E3-C8D7-DCBD4078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A1F0F-2C19-4AE7-8C5F-CCDDBEC529D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object 5">
            <a:extLst>
              <a:ext uri="{FF2B5EF4-FFF2-40B4-BE49-F238E27FC236}">
                <a16:creationId xmlns:a16="http://schemas.microsoft.com/office/drawing/2014/main" id="{0876AF28-905D-429E-30EB-15A23CCA4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445" y="1134610"/>
            <a:ext cx="4970915" cy="430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29527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295275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295275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C00000"/>
              </a:buClr>
              <a:buSzPct val="81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Preamps attach above the PMT.</a:t>
            </a:r>
          </a:p>
          <a:p>
            <a:pPr fontAlgn="base">
              <a:spcAft>
                <a:spcPct val="0"/>
              </a:spcAft>
              <a:buClr>
                <a:srgbClr val="C00000"/>
              </a:buClr>
              <a:buSzPct val="81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amount of charge given by  PMT is very small. Even though  we have used a sophisticated  photodetector like a PMT we still  end up with quite a small  electrical signal.</a:t>
            </a:r>
          </a:p>
          <a:p>
            <a:pPr fontAlgn="base">
              <a:spcAft>
                <a:spcPct val="0"/>
              </a:spcAft>
              <a:buClr>
                <a:srgbClr val="C00000"/>
              </a:buClr>
              <a:buSzPct val="81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very sensitive amplifier is  therefore needed to amplify this  signal. This type of amplifier is  generally called a </a:t>
            </a:r>
            <a:r>
              <a:rPr lang="en-US" alt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pre-amplifier.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Clr>
                <a:srgbClr val="C00000"/>
              </a:buClr>
              <a:buSzPct val="81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that use amplifier to amplify the signal as need.</a:t>
            </a:r>
          </a:p>
        </p:txBody>
      </p:sp>
      <p:sp>
        <p:nvSpPr>
          <p:cNvPr id="20485" name="object 6">
            <a:extLst>
              <a:ext uri="{FF2B5EF4-FFF2-40B4-BE49-F238E27FC236}">
                <a16:creationId xmlns:a16="http://schemas.microsoft.com/office/drawing/2014/main" id="{C7FD2578-E33B-5B7F-3C5A-7C853709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1404257"/>
            <a:ext cx="4641850" cy="314064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46C3A-1127-4B4E-657B-188DE12418CC}"/>
              </a:ext>
            </a:extLst>
          </p:cNvPr>
          <p:cNvSpPr txBox="1"/>
          <p:nvPr/>
        </p:nvSpPr>
        <p:spPr>
          <a:xfrm>
            <a:off x="1723799" y="272143"/>
            <a:ext cx="3677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 Amplifier and Amplifier</a:t>
            </a:r>
            <a:endParaRPr lang="en-IN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58CC6-4B00-5A39-6619-1EE6C861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45D90-DE2F-FB16-8838-E213D7EE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object 5">
            <a:extLst>
              <a:ext uri="{FF2B5EF4-FFF2-40B4-BE49-F238E27FC236}">
                <a16:creationId xmlns:a16="http://schemas.microsoft.com/office/drawing/2014/main" id="{A9B94B44-BFF4-422C-5A71-1814E1A04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014" y="1191709"/>
            <a:ext cx="10016672" cy="261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355600" indent="-342900" fontAlgn="base"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Position circuitry receives the electrical impulses from pre-amplifiers.</a:t>
            </a:r>
          </a:p>
          <a:p>
            <a:pPr marL="355600" indent="-342900" fontAlgn="base"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allows the	position circuits	to determine where each scintillation event occurred in the detector crystal</a:t>
            </a: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 fontAlgn="base"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pulse height analyzer  determines the energy of the incident ray that interact within the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NaI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(Tl) crystal.</a:t>
            </a:r>
          </a:p>
          <a:p>
            <a:pPr marL="355600" indent="-342900" fontAlgn="base"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peak height analyzer and a computer convert the light into a useful anatomical image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E69ECDF-7CA2-05A3-4F27-6EA46CD61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013" y="4740556"/>
            <a:ext cx="9505043" cy="191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610" rIns="0" bIns="0">
            <a:spAutoFit/>
          </a:bodyPr>
          <a:lstStyle>
            <a:lvl1pPr marL="127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171450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171450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171450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1714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1714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1714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1714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1714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171450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355600" indent="-34290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Clr>
                <a:srgbClr val="C00000"/>
              </a:buClr>
              <a:buSzPct val="106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Finally, a processing computer is used to deal with the incoming projection data and processes it into a readable image of the 3D spatial distribution of activity within the patient.</a:t>
            </a:r>
          </a:p>
          <a:p>
            <a:pPr marL="355600" indent="-342900" fontAlgn="base">
              <a:spcBef>
                <a:spcPts val="38"/>
              </a:spcBef>
              <a:spcAft>
                <a:spcPct val="0"/>
              </a:spcAft>
              <a:buClr>
                <a:srgbClr val="C00000"/>
              </a:buClr>
              <a:buSzPct val="106000"/>
              <a:buFont typeface="Wingdings" panose="05000000000000000000" pitchFamily="2" charset="2"/>
              <a:buChar char="§"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6000"/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computer may use various methods to reconstruct an image, such as filtered back projection or iterative reconstruction.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00E48-A847-CED9-AABB-ED732C733977}"/>
              </a:ext>
            </a:extLst>
          </p:cNvPr>
          <p:cNvSpPr txBox="1"/>
          <p:nvPr/>
        </p:nvSpPr>
        <p:spPr>
          <a:xfrm>
            <a:off x="1729014" y="374125"/>
            <a:ext cx="53519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 Circuitry and Pulse Height Analyzer </a:t>
            </a:r>
            <a:endParaRPr lang="en-IN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C5681-9FD7-A526-D273-F69A444CF142}"/>
              </a:ext>
            </a:extLst>
          </p:cNvPr>
          <p:cNvSpPr txBox="1"/>
          <p:nvPr/>
        </p:nvSpPr>
        <p:spPr>
          <a:xfrm>
            <a:off x="1729013" y="4068022"/>
            <a:ext cx="29872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Analysis Computer</a:t>
            </a:r>
            <a:endParaRPr lang="en-IN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2E45D9-5EE8-F1EF-F103-35E6BEF3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7098A-1047-3AE9-3F27-DCF82C34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32551CD3-7CD1-508B-5C02-0FE8263F3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743" y="391886"/>
            <a:ext cx="10058400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ts val="1363"/>
              </a:spcBef>
              <a:spcAft>
                <a:spcPct val="0"/>
              </a:spcAft>
              <a:buClrTx/>
              <a:buSzTx/>
              <a:buNone/>
            </a:pPr>
            <a:r>
              <a:rPr lang="en-MY" alt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OF GAMMA CAMERA</a:t>
            </a:r>
            <a:endParaRPr lang="en-MY" alt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88000"/>
              <a:buFont typeface="Wingdings" panose="05000000000000000000" pitchFamily="2" charset="2"/>
              <a:buChar char="§"/>
            </a:pPr>
            <a:r>
              <a:rPr lang="en-MY" alt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Gamma Camera is  used to locate cancerous tumours,  minor bone fractures, abnormal functioning of organs, and  other medical problems</a:t>
            </a:r>
          </a:p>
          <a:p>
            <a:pPr marL="3556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88000"/>
              <a:buFont typeface="Wingdings" panose="05000000000000000000" pitchFamily="2" charset="2"/>
              <a:buChar char="§"/>
            </a:pPr>
            <a:r>
              <a:rPr lang="en-MY" alt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Gamma cameras give structural and functional images of body organs.</a:t>
            </a:r>
          </a:p>
          <a:p>
            <a:pPr marL="3556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88000"/>
              <a:buFont typeface="Wingdings" panose="05000000000000000000" pitchFamily="2" charset="2"/>
              <a:buChar char="§"/>
            </a:pPr>
            <a:r>
              <a:rPr lang="en-MY" alt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Bone scan.</a:t>
            </a:r>
          </a:p>
          <a:p>
            <a:pPr marL="3556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88000"/>
              <a:buFont typeface="Wingdings" panose="05000000000000000000" pitchFamily="2" charset="2"/>
              <a:buChar char="§"/>
            </a:pPr>
            <a:r>
              <a:rPr lang="en-MY" alt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Myocardial Perfusion (</a:t>
            </a:r>
            <a:r>
              <a:rPr lang="en-MY" alt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procedure that illustrates the function of the heart muscle)</a:t>
            </a:r>
            <a:endParaRPr lang="en-MY" altLang="en-US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88000"/>
              <a:buFont typeface="Wingdings" panose="05000000000000000000" pitchFamily="2" charset="2"/>
              <a:buChar char="§"/>
            </a:pPr>
            <a:r>
              <a:rPr lang="en-MY" alt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Lungs scan.</a:t>
            </a:r>
          </a:p>
          <a:p>
            <a:pPr marL="3556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88000"/>
              <a:buFont typeface="Wingdings" panose="05000000000000000000" pitchFamily="2" charset="2"/>
              <a:buChar char="§"/>
            </a:pPr>
            <a:r>
              <a:rPr lang="en-MY" alt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detect the thyroid (a gland that absorbs Iodine) problems.</a:t>
            </a:r>
          </a:p>
          <a:p>
            <a:pPr fontAlgn="base">
              <a:spcAft>
                <a:spcPct val="0"/>
              </a:spcAft>
              <a:buClr>
                <a:srgbClr val="3891A7"/>
              </a:buClr>
              <a:buSzPct val="79000"/>
            </a:pPr>
            <a:endParaRPr lang="en-MY" alt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18BEBD-B272-8D81-D269-C755D47C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C6ACB-9ECA-B522-E40A-82202212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id="{0BCBC5CE-C019-F06D-898C-A228E405C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828" y="2318658"/>
            <a:ext cx="510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5400" b="1" dirty="0">
                <a:solidFill>
                  <a:prstClr val="black"/>
                </a:solidFill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CEC0C9-0D30-0179-ED9B-A27F46D4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119D76-BA04-1BA6-2216-E4C5DC6E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CE6A-D88E-4C58-20EE-4B6A8060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GAMMA CAMERA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194D3-A11C-1CE0-F3A6-A842EEFC6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Objectives </a:t>
            </a:r>
          </a:p>
          <a:p>
            <a:pPr marL="82550" indent="0">
              <a:buNone/>
            </a:pP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>
              <a:buNone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end of the lecture, the students will be able to</a:t>
            </a:r>
          </a:p>
          <a:p>
            <a:pPr marL="82550" indent="0">
              <a:buNone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975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the Basic Components</a:t>
            </a:r>
          </a:p>
          <a:p>
            <a:pPr marL="53975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 the Working Principle</a:t>
            </a:r>
          </a:p>
          <a:p>
            <a:pPr marL="53975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Differentiate Types of Collimators</a:t>
            </a:r>
          </a:p>
          <a:p>
            <a:pPr marL="53975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 Image Formation and Quality Factors</a:t>
            </a:r>
          </a:p>
          <a:p>
            <a:pPr marL="53975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Safety and Quality Control Measures</a:t>
            </a:r>
            <a:br>
              <a:rPr lang="en-US" dirty="0"/>
            </a:b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C2D1A-182D-EE33-53DD-BF6D981E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E8346-D3EA-2FA1-E8D3-6C24BF7A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A1F0F-2C19-4AE7-8C5F-CCDDBEC529D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05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4B0B4C2-3885-2C5C-586E-44D081C15D15}"/>
              </a:ext>
            </a:extLst>
          </p:cNvPr>
          <p:cNvSpPr txBox="1">
            <a:spLocks/>
          </p:cNvSpPr>
          <p:nvPr/>
        </p:nvSpPr>
        <p:spPr>
          <a:xfrm>
            <a:off x="1926999" y="292894"/>
            <a:ext cx="4298950" cy="442913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12700">
              <a:spcBef>
                <a:spcPts val="95"/>
              </a:spcBef>
              <a:defRPr/>
            </a:pPr>
            <a:r>
              <a:rPr lang="en-US" sz="2800" b="1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GAMMA</a:t>
            </a:r>
            <a:r>
              <a:rPr lang="en-US" sz="2800" b="1" spc="-29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  <a:endParaRPr lang="en-US" sz="28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object 6">
            <a:extLst>
              <a:ext uri="{FF2B5EF4-FFF2-40B4-BE49-F238E27FC236}">
                <a16:creationId xmlns:a16="http://schemas.microsoft.com/office/drawing/2014/main" id="{6F11DC58-9141-2A14-F4D1-27BF2B43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768" y="1164692"/>
            <a:ext cx="10018032" cy="70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29527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295275" algn="l"/>
                <a:tab pos="1962150" algn="l"/>
                <a:tab pos="2516188" algn="l"/>
                <a:tab pos="3189288" algn="l"/>
                <a:tab pos="4217988" algn="l"/>
                <a:tab pos="4716463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295275" algn="l"/>
                <a:tab pos="1962150" algn="l"/>
                <a:tab pos="2516188" algn="l"/>
                <a:tab pos="3189288" algn="l"/>
                <a:tab pos="4217988" algn="l"/>
                <a:tab pos="4716463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295275" algn="l"/>
                <a:tab pos="1962150" algn="l"/>
                <a:tab pos="2516188" algn="l"/>
                <a:tab pos="3189288" algn="l"/>
                <a:tab pos="4217988" algn="l"/>
                <a:tab pos="4716463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295275" algn="l"/>
                <a:tab pos="1962150" algn="l"/>
                <a:tab pos="2516188" algn="l"/>
                <a:tab pos="3189288" algn="l"/>
                <a:tab pos="4217988" algn="l"/>
                <a:tab pos="47164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  <a:tab pos="1962150" algn="l"/>
                <a:tab pos="2516188" algn="l"/>
                <a:tab pos="3189288" algn="l"/>
                <a:tab pos="4217988" algn="l"/>
                <a:tab pos="47164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  <a:tab pos="1962150" algn="l"/>
                <a:tab pos="2516188" algn="l"/>
                <a:tab pos="3189288" algn="l"/>
                <a:tab pos="4217988" algn="l"/>
                <a:tab pos="47164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  <a:tab pos="1962150" algn="l"/>
                <a:tab pos="2516188" algn="l"/>
                <a:tab pos="3189288" algn="l"/>
                <a:tab pos="4217988" algn="l"/>
                <a:tab pos="47164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  <a:tab pos="1962150" algn="l"/>
                <a:tab pos="2516188" algn="l"/>
                <a:tab pos="3189288" algn="l"/>
                <a:tab pos="4217988" algn="l"/>
                <a:tab pos="47164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  <a:tab pos="1962150" algn="l"/>
                <a:tab pos="2516188" algn="l"/>
                <a:tab pos="3189288" algn="l"/>
                <a:tab pos="4217988" algn="l"/>
                <a:tab pos="4716463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  <a:buClr>
                <a:srgbClr val="3891A7"/>
              </a:buClr>
              <a:buSzPct val="79000"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Developed	by	Hal	Anger	at	Berkeley </a:t>
            </a:r>
            <a:r>
              <a:rPr lang="en-IN" sz="2200" spc="-1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	1</a:t>
            </a:r>
            <a:r>
              <a:rPr lang="en-IN" sz="2200" spc="-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</a:t>
            </a:r>
            <a:r>
              <a:rPr lang="en-IN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and </a:t>
            </a: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therefore also called Anger camera</a:t>
            </a:r>
          </a:p>
        </p:txBody>
      </p:sp>
      <p:sp>
        <p:nvSpPr>
          <p:cNvPr id="9221" name="object 7">
            <a:extLst>
              <a:ext uri="{FF2B5EF4-FFF2-40B4-BE49-F238E27FC236}">
                <a16:creationId xmlns:a16="http://schemas.microsoft.com/office/drawing/2014/main" id="{D007B2FC-6E4C-9D5C-90E3-B876961A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768" y="2296975"/>
            <a:ext cx="9843861" cy="173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29527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295275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295275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fontAlgn="base">
              <a:spcBef>
                <a:spcPts val="100"/>
              </a:spcBef>
              <a:spcAft>
                <a:spcPct val="0"/>
              </a:spcAft>
              <a:buClr>
                <a:srgbClr val="3891A7"/>
              </a:buClr>
              <a:buSzPct val="79000"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electronic device that detects gamma rays  emitted by radio pharmaceutical that have been introduced into the  body as tracers. </a:t>
            </a:r>
          </a:p>
          <a:p>
            <a:pPr algn="just" fontAlgn="base">
              <a:spcBef>
                <a:spcPts val="100"/>
              </a:spcBef>
              <a:spcAft>
                <a:spcPct val="0"/>
              </a:spcAft>
              <a:buClr>
                <a:srgbClr val="3891A7"/>
              </a:buClr>
              <a:buSzPct val="79000"/>
            </a:pP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ts val="100"/>
              </a:spcBef>
              <a:spcAft>
                <a:spcPct val="0"/>
              </a:spcAft>
              <a:buClr>
                <a:srgbClr val="3891A7"/>
              </a:buClr>
              <a:buSzPct val="79000"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position of the source of the  radioactivity can be plotted and displayed on a TV  monitor or photographic film.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957BC0-B1E6-6A8F-6ED6-8CF61CCA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4000" y="6218464"/>
            <a:ext cx="38608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DR.JAYAPANDIYAN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84BD5C-CBC9-0B53-7ABC-CD3F8AD8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4607E930-99D1-DA75-9353-28FE51495F06}"/>
              </a:ext>
            </a:extLst>
          </p:cNvPr>
          <p:cNvSpPr txBox="1">
            <a:spLocks/>
          </p:cNvSpPr>
          <p:nvPr/>
        </p:nvSpPr>
        <p:spPr>
          <a:xfrm>
            <a:off x="1905000" y="359229"/>
            <a:ext cx="7696200" cy="44450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639763" indent="-236538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885825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096963" indent="-173038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296988" indent="-182563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COMPONENTS OF GAMMA  CAMERA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4CD09-6C78-F2EC-395F-9FBBABE12D31}"/>
              </a:ext>
            </a:extLst>
          </p:cNvPr>
          <p:cNvSpPr txBox="1"/>
          <p:nvPr/>
        </p:nvSpPr>
        <p:spPr>
          <a:xfrm>
            <a:off x="1905000" y="1398495"/>
            <a:ext cx="9458326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radioactive material that can be used as a label and which has the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appropriated energy range of photons and with a short live time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scattered radiation is not contributing for the image, it should be avoided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and discriminated (Collimator and MCA)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large detector (Scintillator)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system for measuring the light produced by the radiation (PMT tubes)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system for determining the position of the interaction of the radiation with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the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detector (Weighting and calculation systems)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system for computing and processing the data (Image processor)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mechanical system for positioning the detector and the patient.</a:t>
            </a:r>
            <a:endParaRPr lang="en-IN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CCDDB-F46B-271C-2C47-403EDD14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DR.JAYAPANDIYAN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4A0C6-DD37-ED35-21A5-B87EA71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1699F8BD-8E4A-05A0-207A-F6F397A03013}"/>
              </a:ext>
            </a:extLst>
          </p:cNvPr>
          <p:cNvSpPr txBox="1">
            <a:spLocks/>
          </p:cNvSpPr>
          <p:nvPr/>
        </p:nvSpPr>
        <p:spPr>
          <a:xfrm>
            <a:off x="1774371" y="233362"/>
            <a:ext cx="7620000" cy="44450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639763" indent="-236538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885825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096963" indent="-173038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296988" indent="-182563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MY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Gamma Camera - Outline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7C09B-3613-D0A4-AE19-CD3AACEC2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049" y="941027"/>
            <a:ext cx="9783537" cy="550875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914FAC-66B9-64DE-6F1A-490F774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6605E-6AC5-4ACB-F4EC-36FD540A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912AAA4-8A22-8E5E-9F33-A6B2E5C8D6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6003" y="220663"/>
            <a:ext cx="4425950" cy="442913"/>
          </a:xfrm>
        </p:spPr>
        <p:txBody>
          <a:bodyPr vert="horz" wrap="square" lIns="0" tIns="11430" rIns="0" bIns="0" rtlCol="0" anchor="ctr">
            <a:spAutoFit/>
          </a:bodyPr>
          <a:lstStyle/>
          <a:p>
            <a:pPr marL="11430">
              <a:spcBef>
                <a:spcPts val="90"/>
              </a:spcBef>
              <a:defRPr/>
            </a:pPr>
            <a:r>
              <a:rPr sz="2800" b="1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Collimators</a:t>
            </a:r>
            <a:endParaRPr sz="28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object 3">
            <a:extLst>
              <a:ext uri="{FF2B5EF4-FFF2-40B4-BE49-F238E27FC236}">
                <a16:creationId xmlns:a16="http://schemas.microsoft.com/office/drawing/2014/main" id="{B78177E0-6983-7C0A-2982-4E438A30A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6002" y="663576"/>
            <a:ext cx="5622925" cy="1713161"/>
          </a:xfrm>
        </p:spPr>
        <p:txBody>
          <a:bodyPr vert="horz" wrap="square" lIns="0" tIns="48006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525">
              <a:lnSpc>
                <a:spcPts val="3238"/>
              </a:lnSpc>
              <a:spcBef>
                <a:spcPts val="375"/>
              </a:spcBef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collimator is a device that narrows a beam of particles or waves. It can also produce a beam of parallel rays. It eliminates the scattered radiation </a:t>
            </a:r>
          </a:p>
          <a:p>
            <a:pPr marL="9525">
              <a:lnSpc>
                <a:spcPts val="3238"/>
              </a:lnSpc>
              <a:spcBef>
                <a:spcPts val="375"/>
              </a:spcBef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Gamma rays can’t be focused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5D37457-4208-3073-0B90-922518F4C613}"/>
              </a:ext>
            </a:extLst>
          </p:cNvPr>
          <p:cNvSpPr txBox="1">
            <a:spLocks/>
          </p:cNvSpPr>
          <p:nvPr/>
        </p:nvSpPr>
        <p:spPr>
          <a:xfrm>
            <a:off x="1756003" y="2833688"/>
            <a:ext cx="5622925" cy="442912"/>
          </a:xfrm>
          <a:prstGeom prst="rect">
            <a:avLst/>
          </a:prstGeom>
        </p:spPr>
        <p:txBody>
          <a:bodyPr lIns="0" tIns="1143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11430">
              <a:spcBef>
                <a:spcPts val="9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Pinhole</a:t>
            </a:r>
            <a:r>
              <a:rPr lang="en-US" sz="2800" b="1" spc="-86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Collimator</a:t>
            </a:r>
            <a:endParaRPr lang="en-US" sz="2800" b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4" name="object 3">
            <a:extLst>
              <a:ext uri="{FF2B5EF4-FFF2-40B4-BE49-F238E27FC236}">
                <a16:creationId xmlns:a16="http://schemas.microsoft.com/office/drawing/2014/main" id="{9913809E-E882-AAB7-5C5B-2ABF242A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197" y="3581401"/>
            <a:ext cx="5622925" cy="303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F2030-1F43-9092-1EE2-46BF8928A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28" y="478972"/>
            <a:ext cx="4127660" cy="2177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397DCB-EF87-DC09-D525-E2305B32AEEB}"/>
              </a:ext>
            </a:extLst>
          </p:cNvPr>
          <p:cNvSpPr txBox="1"/>
          <p:nvPr/>
        </p:nvSpPr>
        <p:spPr>
          <a:xfrm>
            <a:off x="8713888" y="3678769"/>
            <a:ext cx="241131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 pinhole collimator only lets in photons that pass through the small hole. The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are </a:t>
            </a:r>
            <a:r>
              <a:rPr lang="en-US" altLang="en-US" sz="22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blocked.</a:t>
            </a:r>
            <a:b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FC368-5F26-F0D0-32CE-8C989128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6B925-342B-7600-9840-9AF4A75C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A1F0F-2C19-4AE7-8C5F-CCDDBEC529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ADEFC0D8-3505-56E1-7386-14F3E02D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15" y="179615"/>
            <a:ext cx="3595007" cy="21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AE00CC20-0731-A127-BA01-A89100B722B8}"/>
              </a:ext>
            </a:extLst>
          </p:cNvPr>
          <p:cNvSpPr txBox="1">
            <a:spLocks/>
          </p:cNvSpPr>
          <p:nvPr/>
        </p:nvSpPr>
        <p:spPr>
          <a:xfrm>
            <a:off x="1752600" y="85725"/>
            <a:ext cx="5867400" cy="444500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12700">
              <a:spcBef>
                <a:spcPts val="105"/>
              </a:spcBef>
              <a:defRPr/>
            </a:pP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PARALLEL COLLIM</a:t>
            </a:r>
            <a:r>
              <a:rPr lang="en-US" sz="2800" b="1" spc="-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b="1" spc="-6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sp>
        <p:nvSpPr>
          <p:cNvPr id="14340" name="object 6">
            <a:extLst>
              <a:ext uri="{FF2B5EF4-FFF2-40B4-BE49-F238E27FC236}">
                <a16:creationId xmlns:a16="http://schemas.microsoft.com/office/drawing/2014/main" id="{C83E810A-3EBE-8D27-D658-CD22F9E3D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507" y="634774"/>
            <a:ext cx="7829550" cy="57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6685" rIns="0" bIns="0">
            <a:spAutoFit/>
          </a:bodyPr>
          <a:lstStyle>
            <a:lvl1pPr marL="29527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295275" algn="l"/>
              </a:tabLs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56991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295275" algn="l"/>
              </a:tabLst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tabLst>
                <a:tab pos="295275" algn="l"/>
              </a:tabLst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  <a:buSzPct val="68000"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Collimator is made from lead.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  <a:buSzPct val="68000"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Maintains the quality of image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  <a:buSzPct val="68000"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Spaces between holes known as </a:t>
            </a:r>
            <a:r>
              <a:rPr lang="en-US" altLang="en-US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septa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ts val="2375"/>
              </a:lnSpc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Collimator consisting of a series of</a:t>
            </a:r>
          </a:p>
          <a:p>
            <a:pPr fontAlgn="base">
              <a:lnSpc>
                <a:spcPts val="2375"/>
              </a:lnSpc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holes in a lead plate can  be used to select the direction of       </a:t>
            </a:r>
          </a:p>
          <a:p>
            <a:pPr fontAlgn="base">
              <a:lnSpc>
                <a:spcPts val="2375"/>
              </a:lnSpc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the rays falling on the  crystal. </a:t>
            </a:r>
          </a:p>
          <a:p>
            <a:pPr fontAlgn="base">
              <a:lnSpc>
                <a:spcPts val="2375"/>
              </a:lnSpc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4 types of collimator.</a:t>
            </a:r>
          </a:p>
          <a:p>
            <a:pPr lvl="1" fontAlgn="base"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Parallel-hole collimator</a:t>
            </a:r>
          </a:p>
          <a:p>
            <a:pPr lvl="1" fontAlgn="base"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Pin-hole collimator</a:t>
            </a:r>
          </a:p>
          <a:p>
            <a:pPr lvl="1" fontAlgn="base"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Diverging</a:t>
            </a:r>
          </a:p>
          <a:p>
            <a:pPr lvl="1" fontAlgn="base"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Converging</a:t>
            </a:r>
          </a:p>
          <a:p>
            <a:pPr fontAlgn="base">
              <a:lnSpc>
                <a:spcPts val="2513"/>
              </a:lnSpc>
              <a:spcBef>
                <a:spcPts val="1200"/>
              </a:spcBef>
              <a:spcAft>
                <a:spcPct val="0"/>
              </a:spcAft>
              <a:buClr>
                <a:srgbClr val="3891A7"/>
              </a:buClr>
            </a:pP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collimators in use  are parallel hole collimators.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773F64-3649-76C2-7CA6-A81665A6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3DC3A-B0D3-8A49-04F3-01D83A36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5">
            <a:extLst>
              <a:ext uri="{FF2B5EF4-FFF2-40B4-BE49-F238E27FC236}">
                <a16:creationId xmlns:a16="http://schemas.microsoft.com/office/drawing/2014/main" id="{81D5CA0F-0AC6-26A0-C8EB-D244CC7E3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497" y="2552700"/>
            <a:ext cx="4943475" cy="3886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363" name="object 6">
            <a:extLst>
              <a:ext uri="{FF2B5EF4-FFF2-40B4-BE49-F238E27FC236}">
                <a16:creationId xmlns:a16="http://schemas.microsoft.com/office/drawing/2014/main" id="{B8E0D752-3219-66B0-6BD0-AC5A2E39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744" y="87086"/>
            <a:ext cx="3733800" cy="2552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F086BEFB-F36B-D574-0F32-B840C7CA2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29" y="7937"/>
            <a:ext cx="2895600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677A10-FC29-E2DE-53B0-8604EDF8D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184" y="2795201"/>
            <a:ext cx="4068559" cy="340119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29B9F6-3B74-5028-E9E7-E2A0C7B2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7FCAD-5D48-B5D9-64C6-A8F6595D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2C7853-F618-D334-CA30-486E74B87CDA}"/>
              </a:ext>
            </a:extLst>
          </p:cNvPr>
          <p:cNvSpPr txBox="1"/>
          <p:nvPr/>
        </p:nvSpPr>
        <p:spPr>
          <a:xfrm>
            <a:off x="1828800" y="359229"/>
            <a:ext cx="2478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Scintillator (Crystal)</a:t>
            </a:r>
            <a:endParaRPr lang="en-IN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A633B-55F9-AEAA-91CC-0786A33C6B6B}"/>
              </a:ext>
            </a:extLst>
          </p:cNvPr>
          <p:cNvSpPr txBox="1"/>
          <p:nvPr/>
        </p:nvSpPr>
        <p:spPr>
          <a:xfrm>
            <a:off x="1735996" y="945058"/>
            <a:ext cx="49042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Sodium Iodide with Thallium –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(Tl)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function of the crystal is to convert gamma ray into photons of visible light  and the process is called scintillation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amount of light is proportional to the amount of gamma photons incident on it.</a:t>
            </a:r>
            <a:endParaRPr lang="en-IN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3B46B7-E604-13BF-2FB2-BF680E5A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57" y="812430"/>
            <a:ext cx="5256170" cy="2019582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960569B5-0452-C34E-247A-BDE62C3A8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057" y="3937813"/>
            <a:ext cx="2879838" cy="244384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6425F9A1-9764-5E29-3C64-72BDF0F69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526" y="3899713"/>
            <a:ext cx="2982550" cy="250493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B3882AC3-8D01-B25B-F17E-AD12915A9919}"/>
              </a:ext>
            </a:extLst>
          </p:cNvPr>
          <p:cNvSpPr>
            <a:spLocks/>
          </p:cNvSpPr>
          <p:nvPr/>
        </p:nvSpPr>
        <p:spPr bwMode="auto">
          <a:xfrm>
            <a:off x="5832456" y="5017313"/>
            <a:ext cx="862372" cy="392033"/>
          </a:xfrm>
          <a:custGeom>
            <a:avLst/>
            <a:gdLst>
              <a:gd name="T0" fmla="*/ 9624 w 640079"/>
              <a:gd name="T1" fmla="*/ 55396 h 107314"/>
              <a:gd name="T2" fmla="*/ 8605 w 640079"/>
              <a:gd name="T3" fmla="*/ 94345 h 107314"/>
              <a:gd name="T4" fmla="*/ 8544 w 640079"/>
              <a:gd name="T5" fmla="*/ 96581 h 107314"/>
              <a:gd name="T6" fmla="*/ 8524 w 640079"/>
              <a:gd name="T7" fmla="*/ 101713 h 107314"/>
              <a:gd name="T8" fmla="*/ 8558 w 640079"/>
              <a:gd name="T9" fmla="*/ 105529 h 107314"/>
              <a:gd name="T10" fmla="*/ 8595 w 640079"/>
              <a:gd name="T11" fmla="*/ 109476 h 107314"/>
              <a:gd name="T12" fmla="*/ 8671 w 640079"/>
              <a:gd name="T13" fmla="*/ 110792 h 107314"/>
              <a:gd name="T14" fmla="*/ 8731 w 640079"/>
              <a:gd name="T15" fmla="*/ 108557 h 107314"/>
              <a:gd name="T16" fmla="*/ 9908 w 640079"/>
              <a:gd name="T17" fmla="*/ 63554 h 107314"/>
              <a:gd name="T18" fmla="*/ 9872 w 640079"/>
              <a:gd name="T19" fmla="*/ 63554 h 107314"/>
              <a:gd name="T20" fmla="*/ 9872 w 640079"/>
              <a:gd name="T21" fmla="*/ 62503 h 107314"/>
              <a:gd name="T22" fmla="*/ 9809 w 640079"/>
              <a:gd name="T23" fmla="*/ 62503 h 107314"/>
              <a:gd name="T24" fmla="*/ 9624 w 640079"/>
              <a:gd name="T25" fmla="*/ 55396 h 107314"/>
              <a:gd name="T26" fmla="*/ 9407 w 640079"/>
              <a:gd name="T27" fmla="*/ 47106 h 107314"/>
              <a:gd name="T28" fmla="*/ 0 w 640079"/>
              <a:gd name="T29" fmla="*/ 47106 h 107314"/>
              <a:gd name="T30" fmla="*/ 0 w 640079"/>
              <a:gd name="T31" fmla="*/ 63554 h 107314"/>
              <a:gd name="T32" fmla="*/ 9411 w 640079"/>
              <a:gd name="T33" fmla="*/ 63554 h 107314"/>
              <a:gd name="T34" fmla="*/ 9624 w 640079"/>
              <a:gd name="T35" fmla="*/ 55396 h 107314"/>
              <a:gd name="T36" fmla="*/ 9407 w 640079"/>
              <a:gd name="T37" fmla="*/ 47106 h 107314"/>
              <a:gd name="T38" fmla="*/ 9904 w 640079"/>
              <a:gd name="T39" fmla="*/ 47106 h 107314"/>
              <a:gd name="T40" fmla="*/ 9872 w 640079"/>
              <a:gd name="T41" fmla="*/ 47106 h 107314"/>
              <a:gd name="T42" fmla="*/ 9872 w 640079"/>
              <a:gd name="T43" fmla="*/ 63554 h 107314"/>
              <a:gd name="T44" fmla="*/ 9908 w 640079"/>
              <a:gd name="T45" fmla="*/ 63554 h 107314"/>
              <a:gd name="T46" fmla="*/ 10121 w 640079"/>
              <a:gd name="T47" fmla="*/ 55396 h 107314"/>
              <a:gd name="T48" fmla="*/ 9904 w 640079"/>
              <a:gd name="T49" fmla="*/ 47106 h 107314"/>
              <a:gd name="T50" fmla="*/ 9809 w 640079"/>
              <a:gd name="T51" fmla="*/ 48291 h 107314"/>
              <a:gd name="T52" fmla="*/ 9624 w 640079"/>
              <a:gd name="T53" fmla="*/ 55396 h 107314"/>
              <a:gd name="T54" fmla="*/ 9809 w 640079"/>
              <a:gd name="T55" fmla="*/ 62503 h 107314"/>
              <a:gd name="T56" fmla="*/ 9809 w 640079"/>
              <a:gd name="T57" fmla="*/ 48291 h 107314"/>
              <a:gd name="T58" fmla="*/ 9872 w 640079"/>
              <a:gd name="T59" fmla="*/ 48291 h 107314"/>
              <a:gd name="T60" fmla="*/ 9809 w 640079"/>
              <a:gd name="T61" fmla="*/ 48291 h 107314"/>
              <a:gd name="T62" fmla="*/ 9809 w 640079"/>
              <a:gd name="T63" fmla="*/ 62503 h 107314"/>
              <a:gd name="T64" fmla="*/ 9872 w 640079"/>
              <a:gd name="T65" fmla="*/ 62503 h 107314"/>
              <a:gd name="T66" fmla="*/ 9872 w 640079"/>
              <a:gd name="T67" fmla="*/ 48291 h 107314"/>
              <a:gd name="T68" fmla="*/ 8671 w 640079"/>
              <a:gd name="T69" fmla="*/ 0 h 107314"/>
              <a:gd name="T70" fmla="*/ 8595 w 640079"/>
              <a:gd name="T71" fmla="*/ 1317 h 107314"/>
              <a:gd name="T72" fmla="*/ 8558 w 640079"/>
              <a:gd name="T73" fmla="*/ 5131 h 107314"/>
              <a:gd name="T74" fmla="*/ 8524 w 640079"/>
              <a:gd name="T75" fmla="*/ 9078 h 107314"/>
              <a:gd name="T76" fmla="*/ 8544 w 640079"/>
              <a:gd name="T77" fmla="*/ 14210 h 107314"/>
              <a:gd name="T78" fmla="*/ 8605 w 640079"/>
              <a:gd name="T79" fmla="*/ 16448 h 107314"/>
              <a:gd name="T80" fmla="*/ 9624 w 640079"/>
              <a:gd name="T81" fmla="*/ 55396 h 107314"/>
              <a:gd name="T82" fmla="*/ 9809 w 640079"/>
              <a:gd name="T83" fmla="*/ 48291 h 107314"/>
              <a:gd name="T84" fmla="*/ 9872 w 640079"/>
              <a:gd name="T85" fmla="*/ 48291 h 107314"/>
              <a:gd name="T86" fmla="*/ 9872 w 640079"/>
              <a:gd name="T87" fmla="*/ 47106 h 107314"/>
              <a:gd name="T88" fmla="*/ 9904 w 640079"/>
              <a:gd name="T89" fmla="*/ 47106 h 107314"/>
              <a:gd name="T90" fmla="*/ 8731 w 640079"/>
              <a:gd name="T91" fmla="*/ 2236 h 107314"/>
              <a:gd name="T92" fmla="*/ 8671 w 640079"/>
              <a:gd name="T93" fmla="*/ 0 h 10731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40079" h="107314">
                <a:moveTo>
                  <a:pt x="608638" y="53466"/>
                </a:moveTo>
                <a:lnTo>
                  <a:pt x="544195" y="91058"/>
                </a:lnTo>
                <a:lnTo>
                  <a:pt x="540385" y="93217"/>
                </a:lnTo>
                <a:lnTo>
                  <a:pt x="539114" y="98170"/>
                </a:lnTo>
                <a:lnTo>
                  <a:pt x="541274" y="101853"/>
                </a:lnTo>
                <a:lnTo>
                  <a:pt x="543560" y="105663"/>
                </a:lnTo>
                <a:lnTo>
                  <a:pt x="548386" y="106933"/>
                </a:lnTo>
                <a:lnTo>
                  <a:pt x="552196" y="104775"/>
                </a:lnTo>
                <a:lnTo>
                  <a:pt x="626592" y="61340"/>
                </a:lnTo>
                <a:lnTo>
                  <a:pt x="624332" y="61340"/>
                </a:lnTo>
                <a:lnTo>
                  <a:pt x="624332" y="60325"/>
                </a:lnTo>
                <a:lnTo>
                  <a:pt x="620395" y="60325"/>
                </a:lnTo>
                <a:lnTo>
                  <a:pt x="608638" y="53466"/>
                </a:lnTo>
                <a:close/>
              </a:path>
              <a:path w="640079" h="107314">
                <a:moveTo>
                  <a:pt x="594922" y="45465"/>
                </a:moveTo>
                <a:lnTo>
                  <a:pt x="0" y="45465"/>
                </a:lnTo>
                <a:lnTo>
                  <a:pt x="0" y="61340"/>
                </a:lnTo>
                <a:lnTo>
                  <a:pt x="595140" y="61340"/>
                </a:lnTo>
                <a:lnTo>
                  <a:pt x="608638" y="53466"/>
                </a:lnTo>
                <a:lnTo>
                  <a:pt x="594922" y="45465"/>
                </a:lnTo>
                <a:close/>
              </a:path>
              <a:path w="640079" h="107314">
                <a:moveTo>
                  <a:pt x="626375" y="45465"/>
                </a:moveTo>
                <a:lnTo>
                  <a:pt x="624332" y="45465"/>
                </a:lnTo>
                <a:lnTo>
                  <a:pt x="624332" y="61340"/>
                </a:lnTo>
                <a:lnTo>
                  <a:pt x="626592" y="61340"/>
                </a:lnTo>
                <a:lnTo>
                  <a:pt x="640079" y="53466"/>
                </a:lnTo>
                <a:lnTo>
                  <a:pt x="626375" y="45465"/>
                </a:lnTo>
                <a:close/>
              </a:path>
              <a:path w="640079" h="107314">
                <a:moveTo>
                  <a:pt x="620395" y="46608"/>
                </a:moveTo>
                <a:lnTo>
                  <a:pt x="608638" y="53466"/>
                </a:lnTo>
                <a:lnTo>
                  <a:pt x="620395" y="60325"/>
                </a:lnTo>
                <a:lnTo>
                  <a:pt x="620395" y="46608"/>
                </a:lnTo>
                <a:close/>
              </a:path>
              <a:path w="640079" h="107314">
                <a:moveTo>
                  <a:pt x="624332" y="46608"/>
                </a:moveTo>
                <a:lnTo>
                  <a:pt x="620395" y="46608"/>
                </a:lnTo>
                <a:lnTo>
                  <a:pt x="620395" y="60325"/>
                </a:lnTo>
                <a:lnTo>
                  <a:pt x="624332" y="60325"/>
                </a:lnTo>
                <a:lnTo>
                  <a:pt x="624332" y="46608"/>
                </a:lnTo>
                <a:close/>
              </a:path>
              <a:path w="640079" h="107314">
                <a:moveTo>
                  <a:pt x="548386" y="0"/>
                </a:moveTo>
                <a:lnTo>
                  <a:pt x="543560" y="1269"/>
                </a:lnTo>
                <a:lnTo>
                  <a:pt x="541274" y="4952"/>
                </a:lnTo>
                <a:lnTo>
                  <a:pt x="539114" y="8762"/>
                </a:lnTo>
                <a:lnTo>
                  <a:pt x="540385" y="13715"/>
                </a:lnTo>
                <a:lnTo>
                  <a:pt x="544195" y="15875"/>
                </a:lnTo>
                <a:lnTo>
                  <a:pt x="608638" y="53466"/>
                </a:lnTo>
                <a:lnTo>
                  <a:pt x="620395" y="46608"/>
                </a:lnTo>
                <a:lnTo>
                  <a:pt x="624332" y="46608"/>
                </a:lnTo>
                <a:lnTo>
                  <a:pt x="624332" y="45465"/>
                </a:lnTo>
                <a:lnTo>
                  <a:pt x="626375" y="45465"/>
                </a:lnTo>
                <a:lnTo>
                  <a:pt x="552196" y="2158"/>
                </a:lnTo>
                <a:lnTo>
                  <a:pt x="548386" y="0"/>
                </a:lnTo>
                <a:close/>
              </a:path>
            </a:pathLst>
          </a:custGeom>
          <a:solidFill>
            <a:srgbClr val="3891A7"/>
          </a:solidFill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63DA7B-380F-4403-9BEA-EABA7877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DR.JAYAPANDIYAN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7F732-D75E-E8ED-C2C1-620DC789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0228-8EFF-4CC2-A5AA-0D0B937554E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927</Words>
  <Application>Microsoft Office PowerPoint</Application>
  <PresentationFormat>Widescreen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Calibri</vt:lpstr>
      <vt:lpstr>Gill Sans MT</vt:lpstr>
      <vt:lpstr>Verdana</vt:lpstr>
      <vt:lpstr>Wingdings</vt:lpstr>
      <vt:lpstr>Wingdings 2</vt:lpstr>
      <vt:lpstr>1_Solstice</vt:lpstr>
      <vt:lpstr>Gamma Camera</vt:lpstr>
      <vt:lpstr>GAMMA CAMERA</vt:lpstr>
      <vt:lpstr>PowerPoint Presentation</vt:lpstr>
      <vt:lpstr>PowerPoint Presentation</vt:lpstr>
      <vt:lpstr>PowerPoint Presentation</vt:lpstr>
      <vt:lpstr>Collimators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Multiplier Tube (PMT)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jayapandiyan paraman</dc:creator>
  <cp:lastModifiedBy>Jayapandiyan Paraman</cp:lastModifiedBy>
  <cp:revision>43</cp:revision>
  <dcterms:created xsi:type="dcterms:W3CDTF">2022-12-26T10:43:14Z</dcterms:created>
  <dcterms:modified xsi:type="dcterms:W3CDTF">2025-06-18T05:01:45Z</dcterms:modified>
</cp:coreProperties>
</file>