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2"/>
  </p:notesMasterIdLst>
  <p:sldIdLst>
    <p:sldId id="423" r:id="rId3"/>
    <p:sldId id="442" r:id="rId4"/>
    <p:sldId id="425" r:id="rId5"/>
    <p:sldId id="426" r:id="rId6"/>
    <p:sldId id="427"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C1F8-FC67-4699-A7A8-FFCABBEA5531}"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2B32E-9D84-4F82-BD90-EAE21CFBE2B5}" type="slidenum">
              <a:rPr lang="en-US" smtClean="0"/>
              <a:t>‹#›</a:t>
            </a:fld>
            <a:endParaRPr lang="en-US"/>
          </a:p>
        </p:txBody>
      </p:sp>
    </p:spTree>
    <p:extLst>
      <p:ext uri="{BB962C8B-B14F-4D97-AF65-F5344CB8AC3E}">
        <p14:creationId xmlns:p14="http://schemas.microsoft.com/office/powerpoint/2010/main" val="61078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E889C86-C363-463C-3037-7C1EEB3B3562}"/>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3" name="Oval 2">
            <a:extLst>
              <a:ext uri="{FF2B5EF4-FFF2-40B4-BE49-F238E27FC236}">
                <a16:creationId xmlns:a16="http://schemas.microsoft.com/office/drawing/2014/main" id="{2D0F9C3B-E363-9EE1-2E39-E5AA12F6F400}"/>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91169E44-33EA-A4FE-7C75-B6CCBA184D60}"/>
              </a:ext>
            </a:extLst>
          </p:cNvPr>
          <p:cNvSpPr>
            <a:spLocks noGrp="1"/>
          </p:cNvSpPr>
          <p:nvPr>
            <p:ph type="dt" sz="half" idx="10"/>
          </p:nvPr>
        </p:nvSpPr>
        <p:spPr/>
        <p:txBody>
          <a:bodyPr/>
          <a:lstStyle>
            <a:lvl1pPr>
              <a:defRPr/>
            </a:lvl1pPr>
            <a:extLst/>
          </a:lstStyle>
          <a:p>
            <a:pPr>
              <a:defRPr/>
            </a:pPr>
            <a:fld id="{55B4D886-C7D1-4047-B2F2-DEE5250474D0}" type="datetime1">
              <a:rPr lang="en-US" smtClean="0"/>
              <a:t>6/18/2025</a:t>
            </a:fld>
            <a:endParaRPr lang="en-US"/>
          </a:p>
        </p:txBody>
      </p:sp>
      <p:sp>
        <p:nvSpPr>
          <p:cNvPr id="5" name="Footer Placeholder 19">
            <a:extLst>
              <a:ext uri="{FF2B5EF4-FFF2-40B4-BE49-F238E27FC236}">
                <a16:creationId xmlns:a16="http://schemas.microsoft.com/office/drawing/2014/main" id="{CFDB14DA-2E2E-B8B1-1A79-A15B5D3E5F38}"/>
              </a:ext>
            </a:extLst>
          </p:cNvPr>
          <p:cNvSpPr>
            <a:spLocks noGrp="1"/>
          </p:cNvSpPr>
          <p:nvPr>
            <p:ph type="ftr" sz="quarter" idx="11"/>
          </p:nvPr>
        </p:nvSpPr>
        <p:spPr/>
        <p:txBody>
          <a:bodyPr/>
          <a:lstStyle>
            <a:lvl1pPr>
              <a:defRPr/>
            </a:lvl1pPr>
            <a:extLst/>
          </a:lstStyle>
          <a:p>
            <a:pPr>
              <a:defRPr/>
            </a:pPr>
            <a:r>
              <a:rPr lang="en-US"/>
              <a:t>DR.JAYAPANDIYAN</a:t>
            </a:r>
          </a:p>
        </p:txBody>
      </p:sp>
      <p:sp>
        <p:nvSpPr>
          <p:cNvPr id="6" name="Slide Number Placeholder 9">
            <a:extLst>
              <a:ext uri="{FF2B5EF4-FFF2-40B4-BE49-F238E27FC236}">
                <a16:creationId xmlns:a16="http://schemas.microsoft.com/office/drawing/2014/main" id="{656B3A7A-D51F-1A4B-AC64-87B6D81707AB}"/>
              </a:ext>
            </a:extLst>
          </p:cNvPr>
          <p:cNvSpPr>
            <a:spLocks noGrp="1"/>
          </p:cNvSpPr>
          <p:nvPr>
            <p:ph type="sldNum" sz="quarter" idx="12"/>
          </p:nvPr>
        </p:nvSpPr>
        <p:spPr/>
        <p:txBody>
          <a:bodyPr/>
          <a:lstStyle>
            <a:lvl1pPr>
              <a:defRPr/>
            </a:lvl1pPr>
          </a:lstStyle>
          <a:p>
            <a:pPr>
              <a:defRPr/>
            </a:pPr>
            <a:fld id="{7BF0B432-40D8-4BB7-9225-E75AEA043CBF}" type="slidenum">
              <a:rPr lang="en-US" altLang="en-US"/>
              <a:pPr>
                <a:defRPr/>
              </a:pPr>
              <a:t>‹#›</a:t>
            </a:fld>
            <a:endParaRPr lang="en-US" altLang="en-US"/>
          </a:p>
        </p:txBody>
      </p:sp>
    </p:spTree>
    <p:extLst>
      <p:ext uri="{BB962C8B-B14F-4D97-AF65-F5344CB8AC3E}">
        <p14:creationId xmlns:p14="http://schemas.microsoft.com/office/powerpoint/2010/main" val="88016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C384589-E842-1257-5ABE-8625E756BDCB}"/>
              </a:ext>
            </a:extLst>
          </p:cNvPr>
          <p:cNvSpPr>
            <a:spLocks noGrp="1"/>
          </p:cNvSpPr>
          <p:nvPr>
            <p:ph type="dt" sz="half" idx="10"/>
          </p:nvPr>
        </p:nvSpPr>
        <p:spPr/>
        <p:txBody>
          <a:bodyPr/>
          <a:lstStyle>
            <a:lvl1pPr>
              <a:defRPr/>
            </a:lvl1pPr>
          </a:lstStyle>
          <a:p>
            <a:pPr>
              <a:defRPr/>
            </a:pPr>
            <a:fld id="{A2DACDDF-B04B-4148-96CF-7C26613CF635}" type="datetime1">
              <a:rPr lang="en-US" smtClean="0"/>
              <a:t>6/18/2025</a:t>
            </a:fld>
            <a:endParaRPr lang="en-US"/>
          </a:p>
        </p:txBody>
      </p:sp>
      <p:sp>
        <p:nvSpPr>
          <p:cNvPr id="5" name="Footer Placeholder 9">
            <a:extLst>
              <a:ext uri="{FF2B5EF4-FFF2-40B4-BE49-F238E27FC236}">
                <a16:creationId xmlns:a16="http://schemas.microsoft.com/office/drawing/2014/main" id="{726D7EA0-5F9B-8F6E-8E52-B8BE8EC2292F}"/>
              </a:ext>
            </a:extLst>
          </p:cNvPr>
          <p:cNvSpPr>
            <a:spLocks noGrp="1"/>
          </p:cNvSpPr>
          <p:nvPr>
            <p:ph type="ftr" sz="quarter" idx="11"/>
          </p:nvPr>
        </p:nvSpPr>
        <p:spPr/>
        <p:txBody>
          <a:bodyPr/>
          <a:lstStyle>
            <a:lvl1pPr>
              <a:defRPr/>
            </a:lvl1pPr>
          </a:lstStyle>
          <a:p>
            <a:pPr>
              <a:defRPr/>
            </a:pPr>
            <a:r>
              <a:rPr lang="en-US"/>
              <a:t>DR.JAYAPANDIYAN</a:t>
            </a:r>
          </a:p>
        </p:txBody>
      </p:sp>
      <p:sp>
        <p:nvSpPr>
          <p:cNvPr id="6" name="Slide Number Placeholder 21">
            <a:extLst>
              <a:ext uri="{FF2B5EF4-FFF2-40B4-BE49-F238E27FC236}">
                <a16:creationId xmlns:a16="http://schemas.microsoft.com/office/drawing/2014/main" id="{27864F79-4177-3A2B-365E-009C3A99172A}"/>
              </a:ext>
            </a:extLst>
          </p:cNvPr>
          <p:cNvSpPr>
            <a:spLocks noGrp="1"/>
          </p:cNvSpPr>
          <p:nvPr>
            <p:ph type="sldNum" sz="quarter" idx="12"/>
          </p:nvPr>
        </p:nvSpPr>
        <p:spPr/>
        <p:txBody>
          <a:bodyPr/>
          <a:lstStyle>
            <a:lvl1pPr>
              <a:defRPr/>
            </a:lvl1pPr>
          </a:lstStyle>
          <a:p>
            <a:pPr>
              <a:defRPr/>
            </a:pPr>
            <a:fld id="{90767BD6-E9D2-4114-A98E-F7A4CA3F728B}" type="slidenum">
              <a:rPr lang="en-US" altLang="en-US"/>
              <a:pPr>
                <a:defRPr/>
              </a:pPr>
              <a:t>‹#›</a:t>
            </a:fld>
            <a:endParaRPr lang="en-US" altLang="en-US"/>
          </a:p>
        </p:txBody>
      </p:sp>
    </p:spTree>
    <p:extLst>
      <p:ext uri="{BB962C8B-B14F-4D97-AF65-F5344CB8AC3E}">
        <p14:creationId xmlns:p14="http://schemas.microsoft.com/office/powerpoint/2010/main" val="31352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128F11B-93F1-8E20-4629-83EEF2453B6E}"/>
              </a:ext>
            </a:extLst>
          </p:cNvPr>
          <p:cNvSpPr>
            <a:spLocks noGrp="1"/>
          </p:cNvSpPr>
          <p:nvPr>
            <p:ph type="dt" sz="half" idx="10"/>
          </p:nvPr>
        </p:nvSpPr>
        <p:spPr/>
        <p:txBody>
          <a:bodyPr/>
          <a:lstStyle>
            <a:lvl1pPr>
              <a:defRPr/>
            </a:lvl1pPr>
          </a:lstStyle>
          <a:p>
            <a:pPr>
              <a:defRPr/>
            </a:pPr>
            <a:fld id="{FEB5D416-5BFF-4DE2-9BE3-266B12FDB6D1}" type="datetime1">
              <a:rPr lang="en-US" smtClean="0"/>
              <a:t>6/18/2025</a:t>
            </a:fld>
            <a:endParaRPr lang="en-US"/>
          </a:p>
        </p:txBody>
      </p:sp>
      <p:sp>
        <p:nvSpPr>
          <p:cNvPr id="5" name="Footer Placeholder 9">
            <a:extLst>
              <a:ext uri="{FF2B5EF4-FFF2-40B4-BE49-F238E27FC236}">
                <a16:creationId xmlns:a16="http://schemas.microsoft.com/office/drawing/2014/main" id="{DAF343A1-E574-CAA3-BA6F-1AEFE54B3891}"/>
              </a:ext>
            </a:extLst>
          </p:cNvPr>
          <p:cNvSpPr>
            <a:spLocks noGrp="1"/>
          </p:cNvSpPr>
          <p:nvPr>
            <p:ph type="ftr" sz="quarter" idx="11"/>
          </p:nvPr>
        </p:nvSpPr>
        <p:spPr/>
        <p:txBody>
          <a:bodyPr/>
          <a:lstStyle>
            <a:lvl1pPr>
              <a:defRPr/>
            </a:lvl1pPr>
          </a:lstStyle>
          <a:p>
            <a:pPr>
              <a:defRPr/>
            </a:pPr>
            <a:r>
              <a:rPr lang="en-US"/>
              <a:t>DR.JAYAPANDIYAN</a:t>
            </a:r>
          </a:p>
        </p:txBody>
      </p:sp>
      <p:sp>
        <p:nvSpPr>
          <p:cNvPr id="6" name="Slide Number Placeholder 21">
            <a:extLst>
              <a:ext uri="{FF2B5EF4-FFF2-40B4-BE49-F238E27FC236}">
                <a16:creationId xmlns:a16="http://schemas.microsoft.com/office/drawing/2014/main" id="{E77031A6-71AA-991C-B6D6-FA27465847D6}"/>
              </a:ext>
            </a:extLst>
          </p:cNvPr>
          <p:cNvSpPr>
            <a:spLocks noGrp="1"/>
          </p:cNvSpPr>
          <p:nvPr>
            <p:ph type="sldNum" sz="quarter" idx="12"/>
          </p:nvPr>
        </p:nvSpPr>
        <p:spPr/>
        <p:txBody>
          <a:bodyPr/>
          <a:lstStyle>
            <a:lvl1pPr>
              <a:defRPr/>
            </a:lvl1pPr>
          </a:lstStyle>
          <a:p>
            <a:pPr>
              <a:defRPr/>
            </a:pPr>
            <a:fld id="{D12282B8-644E-42D1-AA80-08C495C199FA}" type="slidenum">
              <a:rPr lang="en-US" altLang="en-US"/>
              <a:pPr>
                <a:defRPr/>
              </a:pPr>
              <a:t>‹#›</a:t>
            </a:fld>
            <a:endParaRPr lang="en-US" altLang="en-US"/>
          </a:p>
        </p:txBody>
      </p:sp>
    </p:spTree>
    <p:extLst>
      <p:ext uri="{BB962C8B-B14F-4D97-AF65-F5344CB8AC3E}">
        <p14:creationId xmlns:p14="http://schemas.microsoft.com/office/powerpoint/2010/main" val="339450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C12F04EE-B89F-402A-BB54-B766E888079A}" type="datetime1">
              <a:rPr lang="en-US" smtClean="0"/>
              <a:t>6/18/2025</a:t>
            </a:fld>
            <a:endParaRPr lang="en-US"/>
          </a:p>
        </p:txBody>
      </p:sp>
      <p:sp>
        <p:nvSpPr>
          <p:cNvPr id="20" name="Footer Placeholder 19"/>
          <p:cNvSpPr>
            <a:spLocks noGrp="1"/>
          </p:cNvSpPr>
          <p:nvPr>
            <p:ph type="ftr" sz="quarter" idx="11"/>
          </p:nvPr>
        </p:nvSpPr>
        <p:spPr/>
        <p:txBody>
          <a:bodyPr/>
          <a:lstStyle/>
          <a:p>
            <a:r>
              <a:rPr lang="en-US"/>
              <a:t>DR.JAYAPANDIYAN</a:t>
            </a:r>
          </a:p>
        </p:txBody>
      </p:sp>
      <p:sp>
        <p:nvSpPr>
          <p:cNvPr id="10" name="Slide Number Placeholder 9"/>
          <p:cNvSpPr>
            <a:spLocks noGrp="1"/>
          </p:cNvSpPr>
          <p:nvPr>
            <p:ph type="sldNum" sz="quarter" idx="12"/>
          </p:nvPr>
        </p:nvSpPr>
        <p:spPr/>
        <p:txBody>
          <a:bodyPr/>
          <a:lstStyle/>
          <a:p>
            <a:fld id="{070E4EB8-0538-4EA8-B01B-A631235C5D9F}"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8433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BFA838-0BEF-4C5A-BEB8-6204F8CFA1AB}" type="datetime1">
              <a:rPr lang="en-US" smtClean="0"/>
              <a:t>6/18/2025</a:t>
            </a:fld>
            <a:endParaRPr lang="en-US"/>
          </a:p>
        </p:txBody>
      </p:sp>
      <p:sp>
        <p:nvSpPr>
          <p:cNvPr id="5" name="Footer Placeholder 4"/>
          <p:cNvSpPr>
            <a:spLocks noGrp="1"/>
          </p:cNvSpPr>
          <p:nvPr>
            <p:ph type="ftr" sz="quarter" idx="11"/>
          </p:nvPr>
        </p:nvSpPr>
        <p:spPr/>
        <p:txBody>
          <a:bodyPr/>
          <a:lstStyle/>
          <a:p>
            <a:r>
              <a:rPr lang="en-US"/>
              <a:t>DR.JAYAPANDIYAN</a:t>
            </a:r>
          </a:p>
        </p:txBody>
      </p:sp>
      <p:sp>
        <p:nvSpPr>
          <p:cNvPr id="6" name="Slide Number Placeholder 5"/>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181330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E983EEF-B853-4369-8FAD-0E8C377FD2D9}" type="datetime1">
              <a:rPr lang="en-US" smtClean="0"/>
              <a:t>6/18/2025</a:t>
            </a:fld>
            <a:endParaRPr lang="en-US"/>
          </a:p>
        </p:txBody>
      </p:sp>
      <p:sp>
        <p:nvSpPr>
          <p:cNvPr id="5" name="Footer Placeholder 4"/>
          <p:cNvSpPr>
            <a:spLocks noGrp="1"/>
          </p:cNvSpPr>
          <p:nvPr>
            <p:ph type="ftr" sz="quarter" idx="11"/>
          </p:nvPr>
        </p:nvSpPr>
        <p:spPr/>
        <p:txBody>
          <a:bodyPr/>
          <a:lstStyle/>
          <a:p>
            <a:r>
              <a:rPr lang="en-US"/>
              <a:t>DR.JAYAPANDIYAN</a:t>
            </a:r>
          </a:p>
        </p:txBody>
      </p:sp>
      <p:sp>
        <p:nvSpPr>
          <p:cNvPr id="6" name="Slide Number Placeholder 5"/>
          <p:cNvSpPr>
            <a:spLocks noGrp="1"/>
          </p:cNvSpPr>
          <p:nvPr>
            <p:ph type="sldNum" sz="quarter" idx="12"/>
          </p:nvPr>
        </p:nvSpPr>
        <p:spPr/>
        <p:txBody>
          <a:bodyPr/>
          <a:lstStyle/>
          <a:p>
            <a:fld id="{070E4EB8-0538-4EA8-B01B-A631235C5D9F}"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5862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D48E7E-131B-4782-81E8-7D950BB5A893}" type="datetime1">
              <a:rPr lang="en-US" smtClean="0"/>
              <a:t>6/18/2025</a:t>
            </a:fld>
            <a:endParaRPr lang="en-US"/>
          </a:p>
        </p:txBody>
      </p:sp>
      <p:sp>
        <p:nvSpPr>
          <p:cNvPr id="6" name="Footer Placeholder 5"/>
          <p:cNvSpPr>
            <a:spLocks noGrp="1"/>
          </p:cNvSpPr>
          <p:nvPr>
            <p:ph type="ftr" sz="quarter" idx="11"/>
          </p:nvPr>
        </p:nvSpPr>
        <p:spPr/>
        <p:txBody>
          <a:bodyPr/>
          <a:lstStyle/>
          <a:p>
            <a:r>
              <a:rPr lang="en-US"/>
              <a:t>DR.JAYAPANDIYAN</a:t>
            </a:r>
          </a:p>
        </p:txBody>
      </p:sp>
      <p:sp>
        <p:nvSpPr>
          <p:cNvPr id="7" name="Slide Number Placeholder 6"/>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34935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BF1F6E1-3DF5-41BF-AF6C-5BDD0373BDB5}" type="datetime1">
              <a:rPr lang="en-US" smtClean="0"/>
              <a:t>6/18/2025</a:t>
            </a:fld>
            <a:endParaRPr lang="en-US"/>
          </a:p>
        </p:txBody>
      </p:sp>
      <p:sp>
        <p:nvSpPr>
          <p:cNvPr id="8" name="Footer Placeholder 7"/>
          <p:cNvSpPr>
            <a:spLocks noGrp="1"/>
          </p:cNvSpPr>
          <p:nvPr>
            <p:ph type="ftr" sz="quarter" idx="11"/>
          </p:nvPr>
        </p:nvSpPr>
        <p:spPr/>
        <p:txBody>
          <a:bodyPr/>
          <a:lstStyle/>
          <a:p>
            <a:r>
              <a:rPr lang="en-US"/>
              <a:t>DR.JAYAPANDIYAN</a:t>
            </a:r>
          </a:p>
        </p:txBody>
      </p:sp>
      <p:sp>
        <p:nvSpPr>
          <p:cNvPr id="9" name="Slide Number Placeholder 8"/>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353680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74A69B6-02F7-469B-8CD8-FC6318F79284}" type="datetime1">
              <a:rPr lang="en-US" smtClean="0"/>
              <a:t>6/18/2025</a:t>
            </a:fld>
            <a:endParaRPr lang="en-US"/>
          </a:p>
        </p:txBody>
      </p:sp>
      <p:sp>
        <p:nvSpPr>
          <p:cNvPr id="4" name="Footer Placeholder 3"/>
          <p:cNvSpPr>
            <a:spLocks noGrp="1"/>
          </p:cNvSpPr>
          <p:nvPr>
            <p:ph type="ftr" sz="quarter" idx="11"/>
          </p:nvPr>
        </p:nvSpPr>
        <p:spPr/>
        <p:txBody>
          <a:bodyPr/>
          <a:lstStyle/>
          <a:p>
            <a:r>
              <a:rPr lang="en-US"/>
              <a:t>DR.JAYAPANDIYAN</a:t>
            </a:r>
          </a:p>
        </p:txBody>
      </p:sp>
      <p:sp>
        <p:nvSpPr>
          <p:cNvPr id="5" name="Slide Number Placeholder 4"/>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424688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5316A665-836C-4751-B062-EADA8A134CB5}" type="datetime1">
              <a:rPr lang="en-US" smtClean="0"/>
              <a:t>6/18/2025</a:t>
            </a:fld>
            <a:endParaRPr lang="en-US"/>
          </a:p>
        </p:txBody>
      </p:sp>
      <p:sp>
        <p:nvSpPr>
          <p:cNvPr id="3" name="Footer Placeholder 2"/>
          <p:cNvSpPr>
            <a:spLocks noGrp="1"/>
          </p:cNvSpPr>
          <p:nvPr>
            <p:ph type="ftr" sz="quarter" idx="11"/>
          </p:nvPr>
        </p:nvSpPr>
        <p:spPr/>
        <p:txBody>
          <a:bodyPr/>
          <a:lstStyle/>
          <a:p>
            <a:r>
              <a:rPr lang="en-US"/>
              <a:t>DR.JAYAPANDIYAN</a:t>
            </a:r>
          </a:p>
        </p:txBody>
      </p:sp>
      <p:sp>
        <p:nvSpPr>
          <p:cNvPr id="4" name="Slide Number Placeholder 3"/>
          <p:cNvSpPr>
            <a:spLocks noGrp="1"/>
          </p:cNvSpPr>
          <p:nvPr>
            <p:ph type="sldNum" sz="quarter" idx="12"/>
          </p:nvPr>
        </p:nvSpPr>
        <p:spPr/>
        <p:txBody>
          <a:bodyPr/>
          <a:lstStyle/>
          <a:p>
            <a:fld id="{070E4EB8-0538-4EA8-B01B-A631235C5D9F}"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97697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A72F92A-C2D8-4D0F-A35E-C5A167341086}" type="datetime1">
              <a:rPr lang="en-US" smtClean="0"/>
              <a:t>6/18/2025</a:t>
            </a:fld>
            <a:endParaRPr lang="en-US"/>
          </a:p>
        </p:txBody>
      </p:sp>
      <p:sp>
        <p:nvSpPr>
          <p:cNvPr id="6" name="Footer Placeholder 5"/>
          <p:cNvSpPr>
            <a:spLocks noGrp="1"/>
          </p:cNvSpPr>
          <p:nvPr>
            <p:ph type="ftr" sz="quarter" idx="11"/>
          </p:nvPr>
        </p:nvSpPr>
        <p:spPr/>
        <p:txBody>
          <a:bodyPr/>
          <a:lstStyle/>
          <a:p>
            <a:r>
              <a:rPr lang="en-US"/>
              <a:t>DR.JAYAPANDIYAN</a:t>
            </a:r>
          </a:p>
        </p:txBody>
      </p:sp>
      <p:sp>
        <p:nvSpPr>
          <p:cNvPr id="7" name="Slide Number Placeholder 6"/>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411587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CB5BC28-E4B2-521C-21B4-CC5D9F134AC4}"/>
              </a:ext>
            </a:extLst>
          </p:cNvPr>
          <p:cNvSpPr>
            <a:spLocks noGrp="1"/>
          </p:cNvSpPr>
          <p:nvPr>
            <p:ph type="dt" sz="half" idx="10"/>
          </p:nvPr>
        </p:nvSpPr>
        <p:spPr/>
        <p:txBody>
          <a:bodyPr/>
          <a:lstStyle>
            <a:lvl1pPr>
              <a:defRPr/>
            </a:lvl1pPr>
          </a:lstStyle>
          <a:p>
            <a:pPr>
              <a:defRPr/>
            </a:pPr>
            <a:fld id="{6E092C01-8076-4B2E-8BDC-16C65D06C1D5}" type="datetime1">
              <a:rPr lang="en-US" smtClean="0"/>
              <a:t>6/18/2025</a:t>
            </a:fld>
            <a:endParaRPr lang="en-US"/>
          </a:p>
        </p:txBody>
      </p:sp>
      <p:sp>
        <p:nvSpPr>
          <p:cNvPr id="5" name="Footer Placeholder 9">
            <a:extLst>
              <a:ext uri="{FF2B5EF4-FFF2-40B4-BE49-F238E27FC236}">
                <a16:creationId xmlns:a16="http://schemas.microsoft.com/office/drawing/2014/main" id="{A3A24AF0-BC30-8F0E-095D-37E668A015DE}"/>
              </a:ext>
            </a:extLst>
          </p:cNvPr>
          <p:cNvSpPr>
            <a:spLocks noGrp="1"/>
          </p:cNvSpPr>
          <p:nvPr>
            <p:ph type="ftr" sz="quarter" idx="11"/>
          </p:nvPr>
        </p:nvSpPr>
        <p:spPr/>
        <p:txBody>
          <a:bodyPr/>
          <a:lstStyle>
            <a:lvl1pPr>
              <a:defRPr/>
            </a:lvl1pPr>
          </a:lstStyle>
          <a:p>
            <a:pPr>
              <a:defRPr/>
            </a:pPr>
            <a:r>
              <a:rPr lang="en-US"/>
              <a:t>DR.JAYAPANDIYAN</a:t>
            </a:r>
          </a:p>
        </p:txBody>
      </p:sp>
      <p:sp>
        <p:nvSpPr>
          <p:cNvPr id="6" name="Slide Number Placeholder 21">
            <a:extLst>
              <a:ext uri="{FF2B5EF4-FFF2-40B4-BE49-F238E27FC236}">
                <a16:creationId xmlns:a16="http://schemas.microsoft.com/office/drawing/2014/main" id="{C43454B6-2BF5-B421-7B72-C22029704F66}"/>
              </a:ext>
            </a:extLst>
          </p:cNvPr>
          <p:cNvSpPr>
            <a:spLocks noGrp="1"/>
          </p:cNvSpPr>
          <p:nvPr>
            <p:ph type="sldNum" sz="quarter" idx="12"/>
          </p:nvPr>
        </p:nvSpPr>
        <p:spPr/>
        <p:txBody>
          <a:bodyPr/>
          <a:lstStyle>
            <a:lvl1pPr>
              <a:defRPr/>
            </a:lvl1pPr>
          </a:lstStyle>
          <a:p>
            <a:pPr>
              <a:defRPr/>
            </a:pPr>
            <a:fld id="{691F8FD0-9CF6-42A1-929E-31CE44606811}" type="slidenum">
              <a:rPr lang="en-US" altLang="en-US"/>
              <a:pPr>
                <a:defRPr/>
              </a:pPr>
              <a:t>‹#›</a:t>
            </a:fld>
            <a:endParaRPr lang="en-US" altLang="en-US"/>
          </a:p>
        </p:txBody>
      </p:sp>
    </p:spTree>
    <p:extLst>
      <p:ext uri="{BB962C8B-B14F-4D97-AF65-F5344CB8AC3E}">
        <p14:creationId xmlns:p14="http://schemas.microsoft.com/office/powerpoint/2010/main" val="294885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535A46A-3457-467E-970A-4A267096BD12}" type="datetime1">
              <a:rPr lang="en-US" smtClean="0"/>
              <a:t>6/18/2025</a:t>
            </a:fld>
            <a:endParaRPr lang="en-US"/>
          </a:p>
        </p:txBody>
      </p:sp>
      <p:sp>
        <p:nvSpPr>
          <p:cNvPr id="6" name="Footer Placeholder 5"/>
          <p:cNvSpPr>
            <a:spLocks noGrp="1"/>
          </p:cNvSpPr>
          <p:nvPr>
            <p:ph type="ftr" sz="quarter" idx="11"/>
          </p:nvPr>
        </p:nvSpPr>
        <p:spPr/>
        <p:txBody>
          <a:bodyPr/>
          <a:lstStyle/>
          <a:p>
            <a:r>
              <a:rPr lang="en-US"/>
              <a:t>DR.JAYAPANDIYAN</a:t>
            </a:r>
          </a:p>
        </p:txBody>
      </p:sp>
      <p:sp>
        <p:nvSpPr>
          <p:cNvPr id="7" name="Slide Number Placeholder 6"/>
          <p:cNvSpPr>
            <a:spLocks noGrp="1"/>
          </p:cNvSpPr>
          <p:nvPr>
            <p:ph type="sldNum" sz="quarter" idx="12"/>
          </p:nvPr>
        </p:nvSpPr>
        <p:spPr/>
        <p:txBody>
          <a:bodyPr/>
          <a:lstStyle/>
          <a:p>
            <a:fld id="{070E4EB8-0538-4EA8-B01B-A631235C5D9F}"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37731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71B417-4997-4018-9AA0-2BBBA0545A05}" type="datetime1">
              <a:rPr lang="en-US" smtClean="0"/>
              <a:t>6/18/2025</a:t>
            </a:fld>
            <a:endParaRPr lang="en-US"/>
          </a:p>
        </p:txBody>
      </p:sp>
      <p:sp>
        <p:nvSpPr>
          <p:cNvPr id="5" name="Footer Placeholder 4"/>
          <p:cNvSpPr>
            <a:spLocks noGrp="1"/>
          </p:cNvSpPr>
          <p:nvPr>
            <p:ph type="ftr" sz="quarter" idx="11"/>
          </p:nvPr>
        </p:nvSpPr>
        <p:spPr/>
        <p:txBody>
          <a:bodyPr/>
          <a:lstStyle/>
          <a:p>
            <a:r>
              <a:rPr lang="en-US"/>
              <a:t>DR.JAYAPANDIYAN</a:t>
            </a:r>
          </a:p>
        </p:txBody>
      </p:sp>
      <p:sp>
        <p:nvSpPr>
          <p:cNvPr id="6" name="Slide Number Placeholder 5"/>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4088153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9E4318-6FA9-4A20-BB61-FA23BF51793F}" type="datetime1">
              <a:rPr lang="en-US" smtClean="0"/>
              <a:t>6/18/2025</a:t>
            </a:fld>
            <a:endParaRPr lang="en-US"/>
          </a:p>
        </p:txBody>
      </p:sp>
      <p:sp>
        <p:nvSpPr>
          <p:cNvPr id="5" name="Footer Placeholder 4"/>
          <p:cNvSpPr>
            <a:spLocks noGrp="1"/>
          </p:cNvSpPr>
          <p:nvPr>
            <p:ph type="ftr" sz="quarter" idx="11"/>
          </p:nvPr>
        </p:nvSpPr>
        <p:spPr/>
        <p:txBody>
          <a:bodyPr/>
          <a:lstStyle/>
          <a:p>
            <a:r>
              <a:rPr lang="en-US"/>
              <a:t>DR.JAYAPANDIYAN</a:t>
            </a:r>
          </a:p>
        </p:txBody>
      </p:sp>
      <p:sp>
        <p:nvSpPr>
          <p:cNvPr id="6" name="Slide Number Placeholder 5"/>
          <p:cNvSpPr>
            <a:spLocks noGrp="1"/>
          </p:cNvSpPr>
          <p:nvPr>
            <p:ph type="sldNum" sz="quarter" idx="12"/>
          </p:nvPr>
        </p:nvSpPr>
        <p:spPr/>
        <p:txBody>
          <a:bodyPr/>
          <a:lstStyle/>
          <a:p>
            <a:fld id="{070E4EB8-0538-4EA8-B01B-A631235C5D9F}" type="slidenum">
              <a:rPr lang="en-US" smtClean="0"/>
              <a:t>‹#›</a:t>
            </a:fld>
            <a:endParaRPr lang="en-US"/>
          </a:p>
        </p:txBody>
      </p:sp>
    </p:spTree>
    <p:extLst>
      <p:ext uri="{BB962C8B-B14F-4D97-AF65-F5344CB8AC3E}">
        <p14:creationId xmlns:p14="http://schemas.microsoft.com/office/powerpoint/2010/main" val="37041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D5862-87CC-7F75-5E48-2D60A40355D5}"/>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059A8671-2531-0B3A-ABC1-2CAE06161A59}"/>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Oval 5">
            <a:extLst>
              <a:ext uri="{FF2B5EF4-FFF2-40B4-BE49-F238E27FC236}">
                <a16:creationId xmlns:a16="http://schemas.microsoft.com/office/drawing/2014/main" id="{D4A16E5B-344F-65F9-0707-E0DA6BD86A25}"/>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7" name="Oval 6">
            <a:extLst>
              <a:ext uri="{FF2B5EF4-FFF2-40B4-BE49-F238E27FC236}">
                <a16:creationId xmlns:a16="http://schemas.microsoft.com/office/drawing/2014/main" id="{65EC3660-B65A-4DB5-F39B-6840AC10F73B}"/>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25B3F07D-85B8-6551-0E6E-4CCD297D77B5}"/>
              </a:ext>
            </a:extLst>
          </p:cNvPr>
          <p:cNvSpPr>
            <a:spLocks noGrp="1"/>
          </p:cNvSpPr>
          <p:nvPr>
            <p:ph type="dt" sz="half" idx="10"/>
          </p:nvPr>
        </p:nvSpPr>
        <p:spPr/>
        <p:txBody>
          <a:bodyPr/>
          <a:lstStyle>
            <a:lvl1pPr>
              <a:defRPr/>
            </a:lvl1pPr>
            <a:extLst/>
          </a:lstStyle>
          <a:p>
            <a:pPr>
              <a:defRPr/>
            </a:pPr>
            <a:fld id="{013A5A03-A8A3-47D8-9C34-265EEA81A7EE}" type="datetime1">
              <a:rPr lang="en-US" smtClean="0"/>
              <a:t>6/18/2025</a:t>
            </a:fld>
            <a:endParaRPr lang="en-US"/>
          </a:p>
        </p:txBody>
      </p:sp>
      <p:sp>
        <p:nvSpPr>
          <p:cNvPr id="9" name="Footer Placeholder 4">
            <a:extLst>
              <a:ext uri="{FF2B5EF4-FFF2-40B4-BE49-F238E27FC236}">
                <a16:creationId xmlns:a16="http://schemas.microsoft.com/office/drawing/2014/main" id="{B010A14A-2D0F-6DA0-D3B7-C9D24D4055F3}"/>
              </a:ext>
            </a:extLst>
          </p:cNvPr>
          <p:cNvSpPr>
            <a:spLocks noGrp="1"/>
          </p:cNvSpPr>
          <p:nvPr>
            <p:ph type="ftr" sz="quarter" idx="11"/>
          </p:nvPr>
        </p:nvSpPr>
        <p:spPr/>
        <p:txBody>
          <a:bodyPr/>
          <a:lstStyle>
            <a:lvl1pPr>
              <a:defRPr/>
            </a:lvl1pPr>
            <a:extLst/>
          </a:lstStyle>
          <a:p>
            <a:pPr>
              <a:defRPr/>
            </a:pPr>
            <a:r>
              <a:rPr lang="en-US"/>
              <a:t>DR.JAYAPANDIYAN</a:t>
            </a:r>
          </a:p>
        </p:txBody>
      </p:sp>
      <p:sp>
        <p:nvSpPr>
          <p:cNvPr id="10" name="Slide Number Placeholder 5">
            <a:extLst>
              <a:ext uri="{FF2B5EF4-FFF2-40B4-BE49-F238E27FC236}">
                <a16:creationId xmlns:a16="http://schemas.microsoft.com/office/drawing/2014/main" id="{77C89FEE-CB3E-F335-8C76-1D164D2A371D}"/>
              </a:ext>
            </a:extLst>
          </p:cNvPr>
          <p:cNvSpPr>
            <a:spLocks noGrp="1"/>
          </p:cNvSpPr>
          <p:nvPr>
            <p:ph type="sldNum" sz="quarter" idx="12"/>
          </p:nvPr>
        </p:nvSpPr>
        <p:spPr/>
        <p:txBody>
          <a:bodyPr/>
          <a:lstStyle>
            <a:lvl1pPr>
              <a:defRPr/>
            </a:lvl1pPr>
          </a:lstStyle>
          <a:p>
            <a:pPr>
              <a:defRPr/>
            </a:pPr>
            <a:fld id="{56BC833B-DF9A-418D-9958-F1C32C0DA1EB}" type="slidenum">
              <a:rPr lang="en-US" altLang="en-US"/>
              <a:pPr>
                <a:defRPr/>
              </a:pPr>
              <a:t>‹#›</a:t>
            </a:fld>
            <a:endParaRPr lang="en-US" altLang="en-US"/>
          </a:p>
        </p:txBody>
      </p:sp>
    </p:spTree>
    <p:extLst>
      <p:ext uri="{BB962C8B-B14F-4D97-AF65-F5344CB8AC3E}">
        <p14:creationId xmlns:p14="http://schemas.microsoft.com/office/powerpoint/2010/main" val="157728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866069D6-87D8-50BD-FAE0-EB9538AC2373}"/>
              </a:ext>
            </a:extLst>
          </p:cNvPr>
          <p:cNvSpPr>
            <a:spLocks noGrp="1"/>
          </p:cNvSpPr>
          <p:nvPr>
            <p:ph type="dt" sz="half" idx="10"/>
          </p:nvPr>
        </p:nvSpPr>
        <p:spPr/>
        <p:txBody>
          <a:bodyPr/>
          <a:lstStyle>
            <a:lvl1pPr>
              <a:defRPr/>
            </a:lvl1pPr>
          </a:lstStyle>
          <a:p>
            <a:pPr>
              <a:defRPr/>
            </a:pPr>
            <a:fld id="{EA22EA5E-AE3A-4680-94D7-1F8ED9F34AB5}" type="datetime1">
              <a:rPr lang="en-US" smtClean="0"/>
              <a:t>6/18/2025</a:t>
            </a:fld>
            <a:endParaRPr lang="en-US"/>
          </a:p>
        </p:txBody>
      </p:sp>
      <p:sp>
        <p:nvSpPr>
          <p:cNvPr id="6" name="Footer Placeholder 9">
            <a:extLst>
              <a:ext uri="{FF2B5EF4-FFF2-40B4-BE49-F238E27FC236}">
                <a16:creationId xmlns:a16="http://schemas.microsoft.com/office/drawing/2014/main" id="{EFEF9F52-ED34-F326-1BFF-2B88C998784E}"/>
              </a:ext>
            </a:extLst>
          </p:cNvPr>
          <p:cNvSpPr>
            <a:spLocks noGrp="1"/>
          </p:cNvSpPr>
          <p:nvPr>
            <p:ph type="ftr" sz="quarter" idx="11"/>
          </p:nvPr>
        </p:nvSpPr>
        <p:spPr/>
        <p:txBody>
          <a:bodyPr/>
          <a:lstStyle>
            <a:lvl1pPr>
              <a:defRPr/>
            </a:lvl1pPr>
          </a:lstStyle>
          <a:p>
            <a:pPr>
              <a:defRPr/>
            </a:pPr>
            <a:r>
              <a:rPr lang="en-US"/>
              <a:t>DR.JAYAPANDIYAN</a:t>
            </a:r>
          </a:p>
        </p:txBody>
      </p:sp>
      <p:sp>
        <p:nvSpPr>
          <p:cNvPr id="7" name="Slide Number Placeholder 21">
            <a:extLst>
              <a:ext uri="{FF2B5EF4-FFF2-40B4-BE49-F238E27FC236}">
                <a16:creationId xmlns:a16="http://schemas.microsoft.com/office/drawing/2014/main" id="{EA8F8130-3FA2-BCC0-CD15-E7E420B70DEE}"/>
              </a:ext>
            </a:extLst>
          </p:cNvPr>
          <p:cNvSpPr>
            <a:spLocks noGrp="1"/>
          </p:cNvSpPr>
          <p:nvPr>
            <p:ph type="sldNum" sz="quarter" idx="12"/>
          </p:nvPr>
        </p:nvSpPr>
        <p:spPr/>
        <p:txBody>
          <a:bodyPr/>
          <a:lstStyle>
            <a:lvl1pPr>
              <a:defRPr/>
            </a:lvl1pPr>
          </a:lstStyle>
          <a:p>
            <a:pPr>
              <a:defRPr/>
            </a:pPr>
            <a:fld id="{18D1F6FD-FDAB-4C09-850D-E7454A395DCE}" type="slidenum">
              <a:rPr lang="en-US" altLang="en-US"/>
              <a:pPr>
                <a:defRPr/>
              </a:pPr>
              <a:t>‹#›</a:t>
            </a:fld>
            <a:endParaRPr lang="en-US" altLang="en-US"/>
          </a:p>
        </p:txBody>
      </p:sp>
    </p:spTree>
    <p:extLst>
      <p:ext uri="{BB962C8B-B14F-4D97-AF65-F5344CB8AC3E}">
        <p14:creationId xmlns:p14="http://schemas.microsoft.com/office/powerpoint/2010/main" val="308939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52C51-FD79-9988-5C4C-CA2D52893F9D}"/>
              </a:ext>
            </a:extLst>
          </p:cNvPr>
          <p:cNvSpPr>
            <a:spLocks noGrp="1"/>
          </p:cNvSpPr>
          <p:nvPr>
            <p:ph type="dt" sz="half" idx="10"/>
          </p:nvPr>
        </p:nvSpPr>
        <p:spPr/>
        <p:txBody>
          <a:bodyPr/>
          <a:lstStyle>
            <a:lvl1pPr>
              <a:defRPr/>
            </a:lvl1pPr>
            <a:extLst/>
          </a:lstStyle>
          <a:p>
            <a:pPr>
              <a:defRPr/>
            </a:pPr>
            <a:fld id="{745CDEC0-D146-4480-84FB-BC5B9C687049}" type="datetime1">
              <a:rPr lang="en-US" smtClean="0"/>
              <a:t>6/18/2025</a:t>
            </a:fld>
            <a:endParaRPr lang="en-US"/>
          </a:p>
        </p:txBody>
      </p:sp>
      <p:sp>
        <p:nvSpPr>
          <p:cNvPr id="8" name="Footer Placeholder 7">
            <a:extLst>
              <a:ext uri="{FF2B5EF4-FFF2-40B4-BE49-F238E27FC236}">
                <a16:creationId xmlns:a16="http://schemas.microsoft.com/office/drawing/2014/main" id="{ED2000A6-4C06-91A8-0A8E-D80F9B4D34F3}"/>
              </a:ext>
            </a:extLst>
          </p:cNvPr>
          <p:cNvSpPr>
            <a:spLocks noGrp="1"/>
          </p:cNvSpPr>
          <p:nvPr>
            <p:ph type="ftr" sz="quarter" idx="11"/>
          </p:nvPr>
        </p:nvSpPr>
        <p:spPr/>
        <p:txBody>
          <a:bodyPr/>
          <a:lstStyle>
            <a:lvl1pPr>
              <a:defRPr/>
            </a:lvl1pPr>
            <a:extLst/>
          </a:lstStyle>
          <a:p>
            <a:pPr>
              <a:defRPr/>
            </a:pPr>
            <a:r>
              <a:rPr lang="en-US"/>
              <a:t>DR.JAYAPANDIYAN</a:t>
            </a:r>
          </a:p>
        </p:txBody>
      </p:sp>
      <p:sp>
        <p:nvSpPr>
          <p:cNvPr id="9" name="Slide Number Placeholder 8">
            <a:extLst>
              <a:ext uri="{FF2B5EF4-FFF2-40B4-BE49-F238E27FC236}">
                <a16:creationId xmlns:a16="http://schemas.microsoft.com/office/drawing/2014/main" id="{986E3EDF-5B55-6C42-389A-4DF6F2A2A866}"/>
              </a:ext>
            </a:extLst>
          </p:cNvPr>
          <p:cNvSpPr>
            <a:spLocks noGrp="1"/>
          </p:cNvSpPr>
          <p:nvPr>
            <p:ph type="sldNum" sz="quarter" idx="12"/>
          </p:nvPr>
        </p:nvSpPr>
        <p:spPr/>
        <p:txBody>
          <a:bodyPr/>
          <a:lstStyle>
            <a:lvl1pPr>
              <a:defRPr/>
            </a:lvl1pPr>
          </a:lstStyle>
          <a:p>
            <a:pPr>
              <a:defRPr/>
            </a:pPr>
            <a:fld id="{8ED3F169-7096-4F03-A82D-D4DD5C0A558E}" type="slidenum">
              <a:rPr lang="en-US" altLang="en-US"/>
              <a:pPr>
                <a:defRPr/>
              </a:pPr>
              <a:t>‹#›</a:t>
            </a:fld>
            <a:endParaRPr lang="en-US" altLang="en-US"/>
          </a:p>
        </p:txBody>
      </p:sp>
    </p:spTree>
    <p:extLst>
      <p:ext uri="{BB962C8B-B14F-4D97-AF65-F5344CB8AC3E}">
        <p14:creationId xmlns:p14="http://schemas.microsoft.com/office/powerpoint/2010/main" val="251685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1C35DE41-4C0F-A5AF-5CD9-13855F632641}"/>
              </a:ext>
            </a:extLst>
          </p:cNvPr>
          <p:cNvSpPr>
            <a:spLocks noGrp="1"/>
          </p:cNvSpPr>
          <p:nvPr>
            <p:ph type="dt" sz="half" idx="10"/>
          </p:nvPr>
        </p:nvSpPr>
        <p:spPr/>
        <p:txBody>
          <a:bodyPr/>
          <a:lstStyle>
            <a:lvl1pPr>
              <a:defRPr/>
            </a:lvl1pPr>
          </a:lstStyle>
          <a:p>
            <a:pPr>
              <a:defRPr/>
            </a:pPr>
            <a:fld id="{538540F2-7B3E-4C63-B4F8-2555E4451B49}" type="datetime1">
              <a:rPr lang="en-US" smtClean="0"/>
              <a:t>6/18/2025</a:t>
            </a:fld>
            <a:endParaRPr lang="en-US"/>
          </a:p>
        </p:txBody>
      </p:sp>
      <p:sp>
        <p:nvSpPr>
          <p:cNvPr id="4" name="Footer Placeholder 9">
            <a:extLst>
              <a:ext uri="{FF2B5EF4-FFF2-40B4-BE49-F238E27FC236}">
                <a16:creationId xmlns:a16="http://schemas.microsoft.com/office/drawing/2014/main" id="{5E7DD3F2-3D37-08B7-2A4E-1B917D9BB8ED}"/>
              </a:ext>
            </a:extLst>
          </p:cNvPr>
          <p:cNvSpPr>
            <a:spLocks noGrp="1"/>
          </p:cNvSpPr>
          <p:nvPr>
            <p:ph type="ftr" sz="quarter" idx="11"/>
          </p:nvPr>
        </p:nvSpPr>
        <p:spPr/>
        <p:txBody>
          <a:bodyPr/>
          <a:lstStyle>
            <a:lvl1pPr>
              <a:defRPr/>
            </a:lvl1pPr>
          </a:lstStyle>
          <a:p>
            <a:pPr>
              <a:defRPr/>
            </a:pPr>
            <a:r>
              <a:rPr lang="en-US"/>
              <a:t>DR.JAYAPANDIYAN</a:t>
            </a:r>
          </a:p>
        </p:txBody>
      </p:sp>
      <p:sp>
        <p:nvSpPr>
          <p:cNvPr id="5" name="Slide Number Placeholder 21">
            <a:extLst>
              <a:ext uri="{FF2B5EF4-FFF2-40B4-BE49-F238E27FC236}">
                <a16:creationId xmlns:a16="http://schemas.microsoft.com/office/drawing/2014/main" id="{FDCC5FED-AE8F-9016-6286-D12F4E640414}"/>
              </a:ext>
            </a:extLst>
          </p:cNvPr>
          <p:cNvSpPr>
            <a:spLocks noGrp="1"/>
          </p:cNvSpPr>
          <p:nvPr>
            <p:ph type="sldNum" sz="quarter" idx="12"/>
          </p:nvPr>
        </p:nvSpPr>
        <p:spPr/>
        <p:txBody>
          <a:bodyPr/>
          <a:lstStyle>
            <a:lvl1pPr>
              <a:defRPr/>
            </a:lvl1pPr>
          </a:lstStyle>
          <a:p>
            <a:pPr>
              <a:defRPr/>
            </a:pPr>
            <a:fld id="{F69C5D71-8140-42E3-B1EE-A21441C1F8FF}" type="slidenum">
              <a:rPr lang="en-US" altLang="en-US"/>
              <a:pPr>
                <a:defRPr/>
              </a:pPr>
              <a:t>‹#›</a:t>
            </a:fld>
            <a:endParaRPr lang="en-US" altLang="en-US"/>
          </a:p>
        </p:txBody>
      </p:sp>
    </p:spTree>
    <p:extLst>
      <p:ext uri="{BB962C8B-B14F-4D97-AF65-F5344CB8AC3E}">
        <p14:creationId xmlns:p14="http://schemas.microsoft.com/office/powerpoint/2010/main" val="91004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A8600-734E-B554-1257-AEC1BBC92A16}"/>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Rectangle 2">
            <a:extLst>
              <a:ext uri="{FF2B5EF4-FFF2-40B4-BE49-F238E27FC236}">
                <a16:creationId xmlns:a16="http://schemas.microsoft.com/office/drawing/2014/main" id="{E61DAB49-613C-3618-1441-4F78E561B26F}"/>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Date Placeholder 1">
            <a:extLst>
              <a:ext uri="{FF2B5EF4-FFF2-40B4-BE49-F238E27FC236}">
                <a16:creationId xmlns:a16="http://schemas.microsoft.com/office/drawing/2014/main" id="{7CCBDD04-7711-2199-AC5B-8161303651A7}"/>
              </a:ext>
            </a:extLst>
          </p:cNvPr>
          <p:cNvSpPr>
            <a:spLocks noGrp="1"/>
          </p:cNvSpPr>
          <p:nvPr>
            <p:ph type="dt" sz="half" idx="10"/>
          </p:nvPr>
        </p:nvSpPr>
        <p:spPr/>
        <p:txBody>
          <a:bodyPr/>
          <a:lstStyle>
            <a:lvl1pPr>
              <a:defRPr/>
            </a:lvl1pPr>
            <a:extLst/>
          </a:lstStyle>
          <a:p>
            <a:pPr>
              <a:defRPr/>
            </a:pPr>
            <a:fld id="{D1BCDC88-2498-41C2-8E7A-2E1104A71555}" type="datetime1">
              <a:rPr lang="en-US" smtClean="0"/>
              <a:t>6/18/2025</a:t>
            </a:fld>
            <a:endParaRPr lang="en-US"/>
          </a:p>
        </p:txBody>
      </p:sp>
      <p:sp>
        <p:nvSpPr>
          <p:cNvPr id="5" name="Footer Placeholder 2">
            <a:extLst>
              <a:ext uri="{FF2B5EF4-FFF2-40B4-BE49-F238E27FC236}">
                <a16:creationId xmlns:a16="http://schemas.microsoft.com/office/drawing/2014/main" id="{D829A72A-8D52-9529-4A6C-8E854DDBB808}"/>
              </a:ext>
            </a:extLst>
          </p:cNvPr>
          <p:cNvSpPr>
            <a:spLocks noGrp="1"/>
          </p:cNvSpPr>
          <p:nvPr>
            <p:ph type="ftr" sz="quarter" idx="11"/>
          </p:nvPr>
        </p:nvSpPr>
        <p:spPr/>
        <p:txBody>
          <a:bodyPr/>
          <a:lstStyle>
            <a:lvl1pPr>
              <a:defRPr/>
            </a:lvl1pPr>
            <a:extLst/>
          </a:lstStyle>
          <a:p>
            <a:pPr>
              <a:defRPr/>
            </a:pPr>
            <a:r>
              <a:rPr lang="en-US"/>
              <a:t>DR.JAYAPANDIYAN</a:t>
            </a:r>
          </a:p>
        </p:txBody>
      </p:sp>
      <p:sp>
        <p:nvSpPr>
          <p:cNvPr id="6" name="Slide Number Placeholder 3">
            <a:extLst>
              <a:ext uri="{FF2B5EF4-FFF2-40B4-BE49-F238E27FC236}">
                <a16:creationId xmlns:a16="http://schemas.microsoft.com/office/drawing/2014/main" id="{89F28E7D-A2E3-55A2-D7DB-773478926EA3}"/>
              </a:ext>
            </a:extLst>
          </p:cNvPr>
          <p:cNvSpPr>
            <a:spLocks noGrp="1"/>
          </p:cNvSpPr>
          <p:nvPr>
            <p:ph type="sldNum" sz="quarter" idx="12"/>
          </p:nvPr>
        </p:nvSpPr>
        <p:spPr/>
        <p:txBody>
          <a:bodyPr/>
          <a:lstStyle>
            <a:lvl1pPr>
              <a:defRPr/>
            </a:lvl1pPr>
          </a:lstStyle>
          <a:p>
            <a:pPr>
              <a:defRPr/>
            </a:pPr>
            <a:fld id="{AA64D01F-0DE3-4746-8081-20AC0634646D}" type="slidenum">
              <a:rPr lang="en-US" altLang="en-US"/>
              <a:pPr>
                <a:defRPr/>
              </a:pPr>
              <a:t>‹#›</a:t>
            </a:fld>
            <a:endParaRPr lang="en-US" altLang="en-US"/>
          </a:p>
        </p:txBody>
      </p:sp>
    </p:spTree>
    <p:extLst>
      <p:ext uri="{BB962C8B-B14F-4D97-AF65-F5344CB8AC3E}">
        <p14:creationId xmlns:p14="http://schemas.microsoft.com/office/powerpoint/2010/main" val="4092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303D4-5848-130E-7CA6-B583E9A136D0}"/>
              </a:ext>
            </a:extLst>
          </p:cNvPr>
          <p:cNvSpPr>
            <a:spLocks noGrp="1"/>
          </p:cNvSpPr>
          <p:nvPr>
            <p:ph type="dt" sz="half" idx="10"/>
          </p:nvPr>
        </p:nvSpPr>
        <p:spPr/>
        <p:txBody>
          <a:bodyPr/>
          <a:lstStyle>
            <a:lvl1pPr>
              <a:defRPr/>
            </a:lvl1pPr>
            <a:extLst/>
          </a:lstStyle>
          <a:p>
            <a:pPr>
              <a:defRPr/>
            </a:pPr>
            <a:fld id="{F0E5DDFB-E27B-47A2-92A6-C3DEBD2E7871}" type="datetime1">
              <a:rPr lang="en-US" smtClean="0"/>
              <a:t>6/18/2025</a:t>
            </a:fld>
            <a:endParaRPr lang="en-US"/>
          </a:p>
        </p:txBody>
      </p:sp>
      <p:sp>
        <p:nvSpPr>
          <p:cNvPr id="6" name="Footer Placeholder 5">
            <a:extLst>
              <a:ext uri="{FF2B5EF4-FFF2-40B4-BE49-F238E27FC236}">
                <a16:creationId xmlns:a16="http://schemas.microsoft.com/office/drawing/2014/main" id="{03071253-928E-6A02-F436-C54FAA5B2E80}"/>
              </a:ext>
            </a:extLst>
          </p:cNvPr>
          <p:cNvSpPr>
            <a:spLocks noGrp="1"/>
          </p:cNvSpPr>
          <p:nvPr>
            <p:ph type="ftr" sz="quarter" idx="11"/>
          </p:nvPr>
        </p:nvSpPr>
        <p:spPr/>
        <p:txBody>
          <a:bodyPr/>
          <a:lstStyle>
            <a:lvl1pPr>
              <a:defRPr/>
            </a:lvl1pPr>
            <a:extLst/>
          </a:lstStyle>
          <a:p>
            <a:pPr>
              <a:defRPr/>
            </a:pPr>
            <a:r>
              <a:rPr lang="en-US"/>
              <a:t>DR.JAYAPANDIYAN</a:t>
            </a:r>
          </a:p>
        </p:txBody>
      </p:sp>
      <p:sp>
        <p:nvSpPr>
          <p:cNvPr id="7" name="Slide Number Placeholder 6">
            <a:extLst>
              <a:ext uri="{FF2B5EF4-FFF2-40B4-BE49-F238E27FC236}">
                <a16:creationId xmlns:a16="http://schemas.microsoft.com/office/drawing/2014/main" id="{68AB13E9-6A7D-F126-A849-BF3AF7909C8F}"/>
              </a:ext>
            </a:extLst>
          </p:cNvPr>
          <p:cNvSpPr>
            <a:spLocks noGrp="1"/>
          </p:cNvSpPr>
          <p:nvPr>
            <p:ph type="sldNum" sz="quarter" idx="12"/>
          </p:nvPr>
        </p:nvSpPr>
        <p:spPr/>
        <p:txBody>
          <a:bodyPr/>
          <a:lstStyle>
            <a:lvl1pPr>
              <a:defRPr/>
            </a:lvl1pPr>
          </a:lstStyle>
          <a:p>
            <a:pPr>
              <a:defRPr/>
            </a:pPr>
            <a:fld id="{F69435BB-A2EF-4987-AB40-54AE2A8A8326}" type="slidenum">
              <a:rPr lang="en-US" altLang="en-US"/>
              <a:pPr>
                <a:defRPr/>
              </a:pPr>
              <a:t>‹#›</a:t>
            </a:fld>
            <a:endParaRPr lang="en-US" altLang="en-US"/>
          </a:p>
        </p:txBody>
      </p:sp>
    </p:spTree>
    <p:extLst>
      <p:ext uri="{BB962C8B-B14F-4D97-AF65-F5344CB8AC3E}">
        <p14:creationId xmlns:p14="http://schemas.microsoft.com/office/powerpoint/2010/main" val="96974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60EEC6-2667-2E89-5114-04EC7EF8C090}"/>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1C543257-A9ED-F16A-D90A-81A61DDB2926}"/>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4840FE7A-2DB4-7E44-1DFD-26A0364D0CF1}"/>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30E031A4-C808-9051-D6C6-B6B06ED6EBB9}"/>
              </a:ext>
            </a:extLst>
          </p:cNvPr>
          <p:cNvSpPr>
            <a:spLocks noGrp="1"/>
          </p:cNvSpPr>
          <p:nvPr>
            <p:ph type="dt" sz="half" idx="10"/>
          </p:nvPr>
        </p:nvSpPr>
        <p:spPr/>
        <p:txBody>
          <a:bodyPr/>
          <a:lstStyle>
            <a:lvl1pPr>
              <a:defRPr/>
            </a:lvl1pPr>
            <a:extLst/>
          </a:lstStyle>
          <a:p>
            <a:pPr>
              <a:defRPr/>
            </a:pPr>
            <a:fld id="{BAC4D926-4B3D-4BA3-B940-9A84B55AA088}" type="datetime1">
              <a:rPr lang="en-US" smtClean="0"/>
              <a:t>6/18/2025</a:t>
            </a:fld>
            <a:endParaRPr lang="en-US"/>
          </a:p>
        </p:txBody>
      </p:sp>
      <p:sp>
        <p:nvSpPr>
          <p:cNvPr id="9" name="Footer Placeholder 5">
            <a:extLst>
              <a:ext uri="{FF2B5EF4-FFF2-40B4-BE49-F238E27FC236}">
                <a16:creationId xmlns:a16="http://schemas.microsoft.com/office/drawing/2014/main" id="{6FB96E2A-9C6C-14BF-D083-BA59C6F444A5}"/>
              </a:ext>
            </a:extLst>
          </p:cNvPr>
          <p:cNvSpPr>
            <a:spLocks noGrp="1"/>
          </p:cNvSpPr>
          <p:nvPr>
            <p:ph type="ftr" sz="quarter" idx="11"/>
          </p:nvPr>
        </p:nvSpPr>
        <p:spPr/>
        <p:txBody>
          <a:bodyPr/>
          <a:lstStyle>
            <a:lvl1pPr>
              <a:defRPr/>
            </a:lvl1pPr>
            <a:extLst/>
          </a:lstStyle>
          <a:p>
            <a:pPr>
              <a:defRPr/>
            </a:pPr>
            <a:r>
              <a:rPr lang="en-US"/>
              <a:t>DR.JAYAPANDIYAN</a:t>
            </a:r>
          </a:p>
        </p:txBody>
      </p:sp>
      <p:sp>
        <p:nvSpPr>
          <p:cNvPr id="10" name="Slide Number Placeholder 6">
            <a:extLst>
              <a:ext uri="{FF2B5EF4-FFF2-40B4-BE49-F238E27FC236}">
                <a16:creationId xmlns:a16="http://schemas.microsoft.com/office/drawing/2014/main" id="{E5B7832A-CB2C-65C5-3164-343B062BD384}"/>
              </a:ext>
            </a:extLst>
          </p:cNvPr>
          <p:cNvSpPr>
            <a:spLocks noGrp="1"/>
          </p:cNvSpPr>
          <p:nvPr>
            <p:ph type="sldNum" sz="quarter" idx="12"/>
          </p:nvPr>
        </p:nvSpPr>
        <p:spPr/>
        <p:txBody>
          <a:bodyPr/>
          <a:lstStyle>
            <a:lvl1pPr>
              <a:defRPr/>
            </a:lvl1pPr>
          </a:lstStyle>
          <a:p>
            <a:pPr>
              <a:defRPr/>
            </a:pPr>
            <a:fld id="{364C1D40-3391-4FEF-A32F-91E06B14962D}" type="slidenum">
              <a:rPr lang="en-US" altLang="en-US"/>
              <a:pPr>
                <a:defRPr/>
              </a:pPr>
              <a:t>‹#›</a:t>
            </a:fld>
            <a:endParaRPr lang="en-US" altLang="en-US"/>
          </a:p>
        </p:txBody>
      </p:sp>
    </p:spTree>
    <p:extLst>
      <p:ext uri="{BB962C8B-B14F-4D97-AF65-F5344CB8AC3E}">
        <p14:creationId xmlns:p14="http://schemas.microsoft.com/office/powerpoint/2010/main" val="354582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5C24D96A-7C66-5BC5-787E-EBDD78F6F737}"/>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Oval 7">
            <a:extLst>
              <a:ext uri="{FF2B5EF4-FFF2-40B4-BE49-F238E27FC236}">
                <a16:creationId xmlns:a16="http://schemas.microsoft.com/office/drawing/2014/main" id="{B40C7FE7-4874-A319-B909-04F0148892BF}"/>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Donut 10">
            <a:extLst>
              <a:ext uri="{FF2B5EF4-FFF2-40B4-BE49-F238E27FC236}">
                <a16:creationId xmlns:a16="http://schemas.microsoft.com/office/drawing/2014/main" id="{415024EB-31F8-5A41-27BA-C3B5CF7DB5B1}"/>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Rectangle 11">
            <a:extLst>
              <a:ext uri="{FF2B5EF4-FFF2-40B4-BE49-F238E27FC236}">
                <a16:creationId xmlns:a16="http://schemas.microsoft.com/office/drawing/2014/main" id="{5E75FFA5-F191-BEC6-C561-65B0428377DC}"/>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6108B6DD-1901-43E5-6B02-C9D2142AD99B}"/>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8AC2C179-BA55-2BBF-19BD-75B46AACF5A7}"/>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B700FB87-0EFD-D008-9470-44C4BC8108E0}"/>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593408F4-8DA9-4354-944D-8676776A70F4}" type="datetime1">
              <a:rPr lang="en-US" smtClean="0"/>
              <a:t>6/18/2025</a:t>
            </a:fld>
            <a:endParaRPr lang="en-US"/>
          </a:p>
        </p:txBody>
      </p:sp>
      <p:sp>
        <p:nvSpPr>
          <p:cNvPr id="10" name="Footer Placeholder 9">
            <a:extLst>
              <a:ext uri="{FF2B5EF4-FFF2-40B4-BE49-F238E27FC236}">
                <a16:creationId xmlns:a16="http://schemas.microsoft.com/office/drawing/2014/main" id="{F1151FE2-EB1C-A650-986B-7E6ABAFB717F}"/>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t>DR.JAYAPANDIYAN</a:t>
            </a:r>
          </a:p>
        </p:txBody>
      </p:sp>
      <p:sp>
        <p:nvSpPr>
          <p:cNvPr id="22" name="Slide Number Placeholder 21">
            <a:extLst>
              <a:ext uri="{FF2B5EF4-FFF2-40B4-BE49-F238E27FC236}">
                <a16:creationId xmlns:a16="http://schemas.microsoft.com/office/drawing/2014/main" id="{CB52A5EC-E447-BA1C-41E2-E991313BD0CF}"/>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82ABCA5F-0DBA-4FF7-88D6-4D03B0400097}" type="slidenum">
              <a:rPr lang="en-US" altLang="en-US"/>
              <a:pPr>
                <a:defRPr/>
              </a:pPr>
              <a:t>‹#›</a:t>
            </a:fld>
            <a:endParaRPr lang="en-US" altLang="en-US"/>
          </a:p>
        </p:txBody>
      </p:sp>
      <p:sp>
        <p:nvSpPr>
          <p:cNvPr id="15" name="Rectangle 14">
            <a:extLst>
              <a:ext uri="{FF2B5EF4-FFF2-40B4-BE49-F238E27FC236}">
                <a16:creationId xmlns:a16="http://schemas.microsoft.com/office/drawing/2014/main" id="{0867185D-32F4-6B13-89E4-BC3325B555F9}"/>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187904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F0618AC-E477-4FBB-9C16-4C2FA01AB33E}" type="datetime1">
              <a:rPr lang="en-US" smtClean="0"/>
              <a:t>6/18/2025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DR.JAYAPANDIYAN</a:t>
            </a: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0E4EB8-0538-4EA8-B01B-A631235C5D9F}"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25410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adiologyinfo.org/en/glossary/glossary1.cfm?gid=3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2FA8-CD43-9871-82AC-1F2998DDF91C}"/>
              </a:ext>
            </a:extLst>
          </p:cNvPr>
          <p:cNvSpPr>
            <a:spLocks noGrp="1"/>
          </p:cNvSpPr>
          <p:nvPr>
            <p:ph type="ctrTitle"/>
          </p:nvPr>
        </p:nvSpPr>
        <p:spPr>
          <a:xfrm>
            <a:off x="2788172" y="633315"/>
            <a:ext cx="7466172" cy="3987422"/>
          </a:xfrm>
        </p:spPr>
        <p:txBody>
          <a:bodyPr>
            <a:normAutofit/>
          </a:bodyPr>
          <a:lstStyle/>
          <a:p>
            <a:pPr algn="ctr">
              <a:defRPr/>
            </a:pPr>
            <a:br>
              <a:rPr lang="en-US" u="sng" dirty="0">
                <a:solidFill>
                  <a:schemeClr val="tx1"/>
                </a:solidFill>
              </a:rPr>
            </a:br>
            <a:br>
              <a:rPr lang="en-US" dirty="0">
                <a:solidFill>
                  <a:schemeClr val="tx1"/>
                </a:solidFill>
                <a:effectLst/>
              </a:rPr>
            </a:br>
            <a:endParaRPr lang="en-US" dirty="0">
              <a:solidFill>
                <a:schemeClr val="tx1"/>
              </a:solidFill>
            </a:endParaRPr>
          </a:p>
        </p:txBody>
      </p:sp>
      <p:sp>
        <p:nvSpPr>
          <p:cNvPr id="4" name="Rectangle 8">
            <a:extLst>
              <a:ext uri="{FF2B5EF4-FFF2-40B4-BE49-F238E27FC236}">
                <a16:creationId xmlns:a16="http://schemas.microsoft.com/office/drawing/2014/main" id="{E3BA34C8-60B0-4B65-45C3-2B4136CA12BF}"/>
              </a:ext>
            </a:extLst>
          </p:cNvPr>
          <p:cNvSpPr>
            <a:spLocks noChangeArrowheads="1"/>
          </p:cNvSpPr>
          <p:nvPr/>
        </p:nvSpPr>
        <p:spPr bwMode="auto">
          <a:xfrm>
            <a:off x="3289983" y="281632"/>
            <a:ext cx="8577944" cy="707886"/>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4000" b="1" dirty="0">
                <a:solidFill>
                  <a:srgbClr val="C00000"/>
                </a:solidFill>
                <a:latin typeface="Tahoma" charset="0"/>
              </a:rPr>
              <a:t>Positron Emission Tomography</a:t>
            </a:r>
          </a:p>
        </p:txBody>
      </p:sp>
      <p:sp>
        <p:nvSpPr>
          <p:cNvPr id="5" name="Rectangle 4">
            <a:extLst>
              <a:ext uri="{FF2B5EF4-FFF2-40B4-BE49-F238E27FC236}">
                <a16:creationId xmlns:a16="http://schemas.microsoft.com/office/drawing/2014/main" id="{97CB3DFC-82D8-52BF-A0DC-D211E4101F77}"/>
              </a:ext>
            </a:extLst>
          </p:cNvPr>
          <p:cNvSpPr/>
          <p:nvPr/>
        </p:nvSpPr>
        <p:spPr>
          <a:xfrm>
            <a:off x="6521258" y="1079589"/>
            <a:ext cx="1847301" cy="1015663"/>
          </a:xfrm>
          <a:prstGeom prst="rect">
            <a:avLst/>
          </a:prstGeom>
        </p:spPr>
        <p:txBody>
          <a:bodyPr wrap="none">
            <a:spAutoFit/>
          </a:bodyPr>
          <a:lstStyle/>
          <a:p>
            <a:pPr algn="ctr" eaLnBrk="0" fontAlgn="base" hangingPunct="0">
              <a:spcBef>
                <a:spcPct val="0"/>
              </a:spcBef>
              <a:spcAft>
                <a:spcPct val="0"/>
              </a:spcAft>
            </a:pPr>
            <a:r>
              <a:rPr lang="en-US" sz="6000" dirty="0">
                <a:solidFill>
                  <a:srgbClr val="C00000"/>
                </a:solidFill>
                <a:latin typeface="Tahoma" charset="0"/>
              </a:rPr>
              <a:t>P.E.T</a:t>
            </a:r>
          </a:p>
        </p:txBody>
      </p:sp>
      <p:pic>
        <p:nvPicPr>
          <p:cNvPr id="6" name="Picture 2">
            <a:extLst>
              <a:ext uri="{FF2B5EF4-FFF2-40B4-BE49-F238E27FC236}">
                <a16:creationId xmlns:a16="http://schemas.microsoft.com/office/drawing/2014/main" id="{E7A29639-6045-AD4D-E1E5-88476725E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27" y="2627735"/>
            <a:ext cx="5311244" cy="379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F60E5427-5C0D-7CB3-0A0B-E57F2F5F88FA}"/>
              </a:ext>
            </a:extLst>
          </p:cNvPr>
          <p:cNvPicPr>
            <a:picLocks noChangeAspect="1"/>
          </p:cNvPicPr>
          <p:nvPr/>
        </p:nvPicPr>
        <p:blipFill>
          <a:blip r:embed="rId3"/>
          <a:stretch>
            <a:fillRect/>
          </a:stretch>
        </p:blipFill>
        <p:spPr>
          <a:xfrm>
            <a:off x="1381770" y="35412"/>
            <a:ext cx="1908213" cy="1908213"/>
          </a:xfrm>
          <a:prstGeom prst="rect">
            <a:avLst/>
          </a:prstGeom>
        </p:spPr>
      </p:pic>
      <p:sp>
        <p:nvSpPr>
          <p:cNvPr id="8" name="TextBox 7">
            <a:extLst>
              <a:ext uri="{FF2B5EF4-FFF2-40B4-BE49-F238E27FC236}">
                <a16:creationId xmlns:a16="http://schemas.microsoft.com/office/drawing/2014/main" id="{7637B3FD-055E-523D-C911-1D3FE582C875}"/>
              </a:ext>
            </a:extLst>
          </p:cNvPr>
          <p:cNvSpPr txBox="1"/>
          <p:nvPr/>
        </p:nvSpPr>
        <p:spPr>
          <a:xfrm>
            <a:off x="7116562" y="4117714"/>
            <a:ext cx="4854406" cy="2308324"/>
          </a:xfrm>
          <a:prstGeom prst="rect">
            <a:avLst/>
          </a:prstGeom>
          <a:noFill/>
        </p:spPr>
        <p:txBody>
          <a:bodyPr wrap="none" rtlCol="0">
            <a:spAutoFit/>
          </a:bodyPr>
          <a:lstStyle/>
          <a:p>
            <a:r>
              <a:rPr lang="en-US" sz="2400" b="1" dirty="0">
                <a:latin typeface="Calibri" panose="020F0502020204030204"/>
              </a:rPr>
              <a:t>By</a:t>
            </a:r>
          </a:p>
          <a:p>
            <a:endParaRPr lang="en-US" sz="2400" b="1" dirty="0">
              <a:latin typeface="Calibri" panose="020F0502020204030204"/>
            </a:endParaRPr>
          </a:p>
          <a:p>
            <a:r>
              <a:rPr lang="en-US" sz="2400" b="1" dirty="0" err="1">
                <a:latin typeface="Calibri" panose="020F0502020204030204"/>
              </a:rPr>
              <a:t>Dr.Jayapandiyan</a:t>
            </a:r>
            <a:endParaRPr lang="en-US" sz="2400" b="1" dirty="0">
              <a:latin typeface="Calibri" panose="020F0502020204030204"/>
            </a:endParaRPr>
          </a:p>
          <a:p>
            <a:r>
              <a:rPr lang="en-US" sz="2400" b="1" dirty="0">
                <a:latin typeface="Calibri" panose="020F0502020204030204"/>
              </a:rPr>
              <a:t>Assistant Professor,</a:t>
            </a:r>
          </a:p>
          <a:p>
            <a:r>
              <a:rPr lang="en-US" sz="2400" b="1" dirty="0">
                <a:latin typeface="Calibri" panose="020F0502020204030204"/>
              </a:rPr>
              <a:t>Department of Paramedical Sciences</a:t>
            </a:r>
          </a:p>
          <a:p>
            <a:r>
              <a:rPr lang="en-US" sz="2400" b="1" dirty="0">
                <a:latin typeface="Calibri" panose="020F0502020204030204"/>
              </a:rPr>
              <a:t>SVDU</a:t>
            </a:r>
            <a:endParaRPr lang="en-IN" sz="2400" b="1" dirty="0">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606172-84D3-79DB-AB83-60C592ED4820}"/>
              </a:ext>
            </a:extLst>
          </p:cNvPr>
          <p:cNvSpPr txBox="1">
            <a:spLocks/>
          </p:cNvSpPr>
          <p:nvPr/>
        </p:nvSpPr>
        <p:spPr bwMode="auto">
          <a:xfrm>
            <a:off x="1436310" y="0"/>
            <a:ext cx="2972404" cy="75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Annihilation</a:t>
            </a:r>
          </a:p>
        </p:txBody>
      </p:sp>
      <p:pic>
        <p:nvPicPr>
          <p:cNvPr id="5" name="Content Placeholder 3">
            <a:extLst>
              <a:ext uri="{FF2B5EF4-FFF2-40B4-BE49-F238E27FC236}">
                <a16:creationId xmlns:a16="http://schemas.microsoft.com/office/drawing/2014/main" id="{49E02620-56C3-41BD-D372-FFD186470514}"/>
              </a:ext>
            </a:extLst>
          </p:cNvPr>
          <p:cNvPicPr>
            <a:picLocks noChangeAspect="1"/>
          </p:cNvPicPr>
          <p:nvPr/>
        </p:nvPicPr>
        <p:blipFill>
          <a:blip r:embed="rId2"/>
          <a:stretch>
            <a:fillRect/>
          </a:stretch>
        </p:blipFill>
        <p:spPr bwMode="auto">
          <a:xfrm>
            <a:off x="2003247" y="1262743"/>
            <a:ext cx="8679900" cy="3691396"/>
          </a:xfrm>
          <a:prstGeom prst="rect">
            <a:avLst/>
          </a:prstGeom>
          <a:noFill/>
          <a:ln w="9525">
            <a:noFill/>
            <a:miter lim="800000"/>
            <a:headEnd/>
            <a:tailEnd/>
          </a:ln>
        </p:spPr>
      </p:pic>
      <p:pic>
        <p:nvPicPr>
          <p:cNvPr id="6" name="Content Placeholder 3">
            <a:extLst>
              <a:ext uri="{FF2B5EF4-FFF2-40B4-BE49-F238E27FC236}">
                <a16:creationId xmlns:a16="http://schemas.microsoft.com/office/drawing/2014/main" id="{64F4D664-2216-EAA8-95FD-3D9319937029}"/>
              </a:ext>
            </a:extLst>
          </p:cNvPr>
          <p:cNvPicPr>
            <a:picLocks noChangeAspect="1"/>
          </p:cNvPicPr>
          <p:nvPr/>
        </p:nvPicPr>
        <p:blipFill>
          <a:blip r:embed="rId2"/>
          <a:stretch>
            <a:fillRect/>
          </a:stretch>
        </p:blipFill>
        <p:spPr bwMode="auto">
          <a:xfrm>
            <a:off x="2122990" y="1415143"/>
            <a:ext cx="8679900" cy="3691396"/>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1DB4C1E5-D444-1039-2D37-D97800BA3D06}"/>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182DDF54-311C-3613-7832-1381005EEC26}"/>
              </a:ext>
            </a:extLst>
          </p:cNvPr>
          <p:cNvSpPr>
            <a:spLocks noGrp="1"/>
          </p:cNvSpPr>
          <p:nvPr>
            <p:ph type="sldNum" sz="quarter" idx="12"/>
          </p:nvPr>
        </p:nvSpPr>
        <p:spPr/>
        <p:txBody>
          <a:bodyPr/>
          <a:lstStyle/>
          <a:p>
            <a:pPr>
              <a:defRPr/>
            </a:pPr>
            <a:fld id="{691F8FD0-9CF6-42A1-929E-31CE44606811}" type="slidenum">
              <a:rPr lang="en-US" altLang="en-US" smtClean="0"/>
              <a:pPr>
                <a:defRPr/>
              </a:pPr>
              <a:t>10</a:t>
            </a:fld>
            <a:endParaRPr lang="en-US" altLang="en-US"/>
          </a:p>
        </p:txBody>
      </p:sp>
    </p:spTree>
    <p:extLst>
      <p:ext uri="{BB962C8B-B14F-4D97-AF65-F5344CB8AC3E}">
        <p14:creationId xmlns:p14="http://schemas.microsoft.com/office/powerpoint/2010/main" val="394265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206190F-7588-3DB0-1E26-C2C7CFAD8E2A}"/>
              </a:ext>
            </a:extLst>
          </p:cNvPr>
          <p:cNvSpPr txBox="1">
            <a:spLocks noRot="1" noChangeArrowheads="1"/>
          </p:cNvSpPr>
          <p:nvPr/>
        </p:nvSpPr>
        <p:spPr bwMode="auto">
          <a:xfrm>
            <a:off x="1360110" y="0"/>
            <a:ext cx="11379200" cy="75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How is it performed?</a:t>
            </a:r>
          </a:p>
        </p:txBody>
      </p:sp>
      <p:sp>
        <p:nvSpPr>
          <p:cNvPr id="5" name="Rectangle 3">
            <a:extLst>
              <a:ext uri="{FF2B5EF4-FFF2-40B4-BE49-F238E27FC236}">
                <a16:creationId xmlns:a16="http://schemas.microsoft.com/office/drawing/2014/main" id="{C7E0158E-A8D0-DFFA-89DA-038E17303D57}"/>
              </a:ext>
            </a:extLst>
          </p:cNvPr>
          <p:cNvSpPr txBox="1">
            <a:spLocks noRot="1" noChangeArrowheads="1"/>
          </p:cNvSpPr>
          <p:nvPr/>
        </p:nvSpPr>
        <p:spPr bwMode="auto">
          <a:xfrm>
            <a:off x="1477283" y="758825"/>
            <a:ext cx="7335242" cy="5805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marR="0" lvl="0" indent="-274320" algn="just" defTabSz="914400" rtl="0" eaLnBrk="1" fontAlgn="auto" latinLnBrk="0" hangingPunct="1">
              <a:lnSpc>
                <a:spcPct val="80000"/>
              </a:lnSpc>
              <a:spcBef>
                <a:spcPts val="1200"/>
              </a:spcBef>
              <a:spcAft>
                <a:spcPts val="0"/>
              </a:spcAft>
              <a:buClr>
                <a:srgbClr val="D16349"/>
              </a:buClr>
              <a:buSzPct val="85000"/>
              <a:buFont typeface="Wingdings 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The radioactive substance is administered as an intravenous injection (although in some cases, it will be given through an existing intravenous line or inhaled as a gas).</a:t>
            </a:r>
          </a:p>
          <a:p>
            <a:pPr marL="274320" marR="0" lvl="0" indent="-274320" algn="just" defTabSz="914400" rtl="0" eaLnBrk="1" fontAlgn="auto" latinLnBrk="0" hangingPunct="1">
              <a:lnSpc>
                <a:spcPct val="80000"/>
              </a:lnSpc>
              <a:spcBef>
                <a:spcPts val="1200"/>
              </a:spcBef>
              <a:spcAft>
                <a:spcPts val="0"/>
              </a:spcAft>
              <a:buClr>
                <a:srgbClr val="D16349"/>
              </a:buClr>
              <a:buSzPct val="85000"/>
              <a:buFont typeface="Wingdings 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 It will then take approximately 30 to 90 minutes for the substance to travel through your body and accumulate in the tissue under study. </a:t>
            </a:r>
          </a:p>
          <a:p>
            <a:pPr marL="274320" marR="0" lvl="0" indent="-274320" algn="just" defTabSz="914400" rtl="0" eaLnBrk="1" fontAlgn="auto" latinLnBrk="0" hangingPunct="1">
              <a:lnSpc>
                <a:spcPct val="80000"/>
              </a:lnSpc>
              <a:spcBef>
                <a:spcPts val="1200"/>
              </a:spcBef>
              <a:spcAft>
                <a:spcPts val="0"/>
              </a:spcAft>
              <a:buClr>
                <a:srgbClr val="D16349"/>
              </a:buClr>
              <a:buSzPct val="85000"/>
              <a:buFont typeface="Wingdings 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During this time, you will be asked to rest quietly and avoid significant movement or talking, which may alter the localization of the administered substance. After that time, scanning begins. This may take 30 to 45 minutes.</a:t>
            </a:r>
          </a:p>
          <a:p>
            <a:pPr marL="274320" marR="0" lvl="0" indent="-274320" algn="just" defTabSz="914400" rtl="0" eaLnBrk="1" fontAlgn="auto" latinLnBrk="0" hangingPunct="1">
              <a:lnSpc>
                <a:spcPct val="80000"/>
              </a:lnSpc>
              <a:spcBef>
                <a:spcPts val="1200"/>
              </a:spcBef>
              <a:spcAft>
                <a:spcPts val="0"/>
              </a:spcAft>
              <a:buClr>
                <a:srgbClr val="D16349"/>
              </a:buClr>
              <a:buSzPct val="85000"/>
              <a:buFont typeface="Wingdings 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Some patients, specifically those with heart disease, may undergo a stress test in which PET scans are obtained while they are at rest and again after undergoing the administration of a pharmaceutical to alter the blood flow to the heart.</a:t>
            </a:r>
          </a:p>
          <a:p>
            <a:pPr marL="274320" marR="0" lvl="0" indent="-274320" algn="just" defTabSz="914400" rtl="0" eaLnBrk="1" fontAlgn="auto" latinLnBrk="0" hangingPunct="1">
              <a:lnSpc>
                <a:spcPct val="80000"/>
              </a:lnSpc>
              <a:spcBef>
                <a:spcPts val="1200"/>
              </a:spcBef>
              <a:spcAft>
                <a:spcPts val="0"/>
              </a:spcAft>
              <a:buClr>
                <a:srgbClr val="D16349"/>
              </a:buClr>
              <a:buSzPct val="85000"/>
              <a:buFont typeface="Wingdings 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Usually, there are no restrictions on daily routine after the test, although you should drink plenty of fluids to flush the radioactive substance from your body.</a:t>
            </a:r>
          </a:p>
        </p:txBody>
      </p:sp>
      <p:pic>
        <p:nvPicPr>
          <p:cNvPr id="6" name="Picture 6" descr="PET Patient">
            <a:extLst>
              <a:ext uri="{FF2B5EF4-FFF2-40B4-BE49-F238E27FC236}">
                <a16:creationId xmlns:a16="http://schemas.microsoft.com/office/drawing/2014/main" id="{F557538C-3BF1-942B-516B-4F7CF4FB5CAE}"/>
              </a:ext>
            </a:extLst>
          </p:cNvPr>
          <p:cNvPicPr>
            <a:picLocks noChangeAspect="1" noChangeArrowheads="1"/>
          </p:cNvPicPr>
          <p:nvPr/>
        </p:nvPicPr>
        <p:blipFill>
          <a:blip r:embed="rId2" cstate="print"/>
          <a:srcRect/>
          <a:stretch>
            <a:fillRect/>
          </a:stretch>
        </p:blipFill>
        <p:spPr bwMode="auto">
          <a:xfrm>
            <a:off x="8812525" y="1534887"/>
            <a:ext cx="3379475" cy="32004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F1A7A20E-27C1-4038-46CD-A9A753EBC029}"/>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0899FA70-8FDD-EEB4-27DF-FBB00FFC9223}"/>
              </a:ext>
            </a:extLst>
          </p:cNvPr>
          <p:cNvSpPr>
            <a:spLocks noGrp="1"/>
          </p:cNvSpPr>
          <p:nvPr>
            <p:ph type="sldNum" sz="quarter" idx="12"/>
          </p:nvPr>
        </p:nvSpPr>
        <p:spPr/>
        <p:txBody>
          <a:bodyPr/>
          <a:lstStyle/>
          <a:p>
            <a:pPr>
              <a:defRPr/>
            </a:pPr>
            <a:fld id="{691F8FD0-9CF6-42A1-929E-31CE44606811}" type="slidenum">
              <a:rPr lang="en-US" altLang="en-US" smtClean="0"/>
              <a:pPr>
                <a:defRPr/>
              </a:pPr>
              <a:t>11</a:t>
            </a:fld>
            <a:endParaRPr lang="en-US" altLang="en-US"/>
          </a:p>
        </p:txBody>
      </p:sp>
    </p:spTree>
    <p:extLst>
      <p:ext uri="{BB962C8B-B14F-4D97-AF65-F5344CB8AC3E}">
        <p14:creationId xmlns:p14="http://schemas.microsoft.com/office/powerpoint/2010/main" val="17745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19BA7F-39EA-D7B0-2672-F008E3E831B7}"/>
              </a:ext>
            </a:extLst>
          </p:cNvPr>
          <p:cNvSpPr txBox="1">
            <a:spLocks/>
          </p:cNvSpPr>
          <p:nvPr/>
        </p:nvSpPr>
        <p:spPr bwMode="auto">
          <a:xfrm>
            <a:off x="1360110" y="193675"/>
            <a:ext cx="11379200" cy="75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PET - Detector</a:t>
            </a:r>
          </a:p>
        </p:txBody>
      </p:sp>
      <p:sp>
        <p:nvSpPr>
          <p:cNvPr id="5" name="Rectangle 3">
            <a:extLst>
              <a:ext uri="{FF2B5EF4-FFF2-40B4-BE49-F238E27FC236}">
                <a16:creationId xmlns:a16="http://schemas.microsoft.com/office/drawing/2014/main" id="{1EBA8088-BF3D-DFCA-D111-AC4A64BF18B5}"/>
              </a:ext>
            </a:extLst>
          </p:cNvPr>
          <p:cNvSpPr txBox="1">
            <a:spLocks noChangeArrowheads="1"/>
          </p:cNvSpPr>
          <p:nvPr/>
        </p:nvSpPr>
        <p:spPr bwMode="auto">
          <a:xfrm>
            <a:off x="1630260" y="952500"/>
            <a:ext cx="10441997" cy="226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a:lstStyle>
          <a:p>
            <a:pPr algn="just">
              <a:buClr>
                <a:srgbClr val="D16349"/>
              </a:buClr>
            </a:pPr>
            <a:r>
              <a:rPr lang="en-US" altLang="en-US" sz="2400" kern="0" dirty="0">
                <a:solidFill>
                  <a:prstClr val="black"/>
                </a:solidFill>
                <a:latin typeface="Georgia"/>
                <a:ea typeface="ＭＳ Ｐゴシック" panose="020B0600070205080204" pitchFamily="34" charset="-128"/>
              </a:rPr>
              <a:t>Ring (multiple rings) with lots of little detectors (up to 23,040)</a:t>
            </a:r>
          </a:p>
          <a:p>
            <a:pPr algn="just">
              <a:buClr>
                <a:srgbClr val="D16349"/>
              </a:buClr>
            </a:pPr>
            <a:r>
              <a:rPr lang="en-US" altLang="en-US" sz="2400" kern="0" dirty="0">
                <a:solidFill>
                  <a:prstClr val="black"/>
                </a:solidFill>
                <a:latin typeface="Georgia"/>
                <a:ea typeface="ＭＳ Ｐゴシック" panose="020B0600070205080204" pitchFamily="34" charset="-128"/>
              </a:rPr>
              <a:t>Rings have axial coverage of up to 26cm. </a:t>
            </a:r>
          </a:p>
          <a:p>
            <a:pPr algn="just">
              <a:buClr>
                <a:srgbClr val="D16349"/>
              </a:buClr>
            </a:pPr>
            <a:r>
              <a:rPr lang="en-US" altLang="en-US" sz="2400" kern="0" dirty="0">
                <a:solidFill>
                  <a:prstClr val="black"/>
                </a:solidFill>
                <a:latin typeface="Georgia"/>
                <a:ea typeface="ＭＳ Ｐゴシック" panose="020B0600070205080204" pitchFamily="34" charset="-128"/>
              </a:rPr>
              <a:t>Detectors must have good stopping power</a:t>
            </a:r>
          </a:p>
          <a:p>
            <a:pPr algn="just">
              <a:buClr>
                <a:srgbClr val="D16349"/>
              </a:buClr>
            </a:pPr>
            <a:r>
              <a:rPr lang="en-US" altLang="en-US" sz="2400" kern="0" dirty="0">
                <a:solidFill>
                  <a:prstClr val="black"/>
                </a:solidFill>
                <a:latin typeface="Georgia"/>
                <a:ea typeface="ＭＳ Ｐゴシック" panose="020B0600070205080204" pitchFamily="34" charset="-128"/>
              </a:rPr>
              <a:t>Lutetium Yttrium </a:t>
            </a:r>
            <a:r>
              <a:rPr lang="en-US" altLang="en-US" sz="2400" kern="0" dirty="0" err="1">
                <a:solidFill>
                  <a:prstClr val="black"/>
                </a:solidFill>
                <a:latin typeface="Georgia"/>
                <a:ea typeface="ＭＳ Ｐゴシック" panose="020B0600070205080204" pitchFamily="34" charset="-128"/>
              </a:rPr>
              <a:t>Oxyortho</a:t>
            </a:r>
            <a:r>
              <a:rPr lang="en-US" altLang="en-US" sz="2400" kern="0" dirty="0">
                <a:solidFill>
                  <a:prstClr val="black"/>
                </a:solidFill>
                <a:latin typeface="Georgia"/>
                <a:ea typeface="ＭＳ Ｐゴシック" panose="020B0600070205080204" pitchFamily="34" charset="-128"/>
              </a:rPr>
              <a:t> Silicate LSO (LYSO) is commonly used </a:t>
            </a:r>
            <a:r>
              <a:rPr lang="en-US" altLang="en-US" sz="2400" kern="0" dirty="0">
                <a:solidFill>
                  <a:srgbClr val="FF0000"/>
                </a:solidFill>
                <a:latin typeface="Georgia"/>
                <a:ea typeface="ＭＳ Ｐゴシック" panose="020B0600070205080204" pitchFamily="34" charset="-128"/>
              </a:rPr>
              <a:t>(</a:t>
            </a:r>
            <a:r>
              <a:rPr lang="en-US" sz="2000" b="0" i="0" dirty="0">
                <a:solidFill>
                  <a:srgbClr val="FF0000"/>
                </a:solidFill>
                <a:effectLst/>
                <a:latin typeface="Google Sans"/>
              </a:rPr>
              <a:t>is one of the most widely used scintillation crystal in the high-performance Positron Emission Tomography (PET) systems)</a:t>
            </a:r>
            <a:endParaRPr lang="en-US" altLang="en-US" sz="2400" kern="0" dirty="0">
              <a:solidFill>
                <a:srgbClr val="FF0000"/>
              </a:solidFill>
              <a:latin typeface="Georgia"/>
              <a:ea typeface="ＭＳ Ｐゴシック" panose="020B0600070205080204" pitchFamily="34" charset="-128"/>
            </a:endParaRPr>
          </a:p>
        </p:txBody>
      </p:sp>
      <p:pic>
        <p:nvPicPr>
          <p:cNvPr id="6" name="Picture 5">
            <a:extLst>
              <a:ext uri="{FF2B5EF4-FFF2-40B4-BE49-F238E27FC236}">
                <a16:creationId xmlns:a16="http://schemas.microsoft.com/office/drawing/2014/main" id="{374BFE8E-1977-F298-6F9B-283180E6650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Lst>
          </a:blip>
          <a:stretch>
            <a:fillRect/>
          </a:stretch>
        </p:blipFill>
        <p:spPr>
          <a:xfrm>
            <a:off x="1437567" y="4344195"/>
            <a:ext cx="2041746" cy="2011989"/>
          </a:xfrm>
          <a:prstGeom prst="rect">
            <a:avLst/>
          </a:prstGeom>
          <a:ln>
            <a:solidFill>
              <a:srgbClr val="FF0000"/>
            </a:solidFill>
          </a:ln>
        </p:spPr>
      </p:pic>
      <p:pic>
        <p:nvPicPr>
          <p:cNvPr id="8" name="Picture 7">
            <a:extLst>
              <a:ext uri="{FF2B5EF4-FFF2-40B4-BE49-F238E27FC236}">
                <a16:creationId xmlns:a16="http://schemas.microsoft.com/office/drawing/2014/main" id="{6EF2118F-FA2D-6B86-8EB6-B378CD6D794C}"/>
              </a:ext>
            </a:extLst>
          </p:cNvPr>
          <p:cNvPicPr>
            <a:picLocks noChangeAspect="1"/>
          </p:cNvPicPr>
          <p:nvPr/>
        </p:nvPicPr>
        <p:blipFill>
          <a:blip r:embed="rId4"/>
          <a:stretch>
            <a:fillRect/>
          </a:stretch>
        </p:blipFill>
        <p:spPr>
          <a:xfrm>
            <a:off x="3615923" y="4344325"/>
            <a:ext cx="2876994" cy="2150406"/>
          </a:xfrm>
          <a:prstGeom prst="rect">
            <a:avLst/>
          </a:prstGeom>
        </p:spPr>
      </p:pic>
      <p:pic>
        <p:nvPicPr>
          <p:cNvPr id="7" name="Picture 6">
            <a:extLst>
              <a:ext uri="{FF2B5EF4-FFF2-40B4-BE49-F238E27FC236}">
                <a16:creationId xmlns:a16="http://schemas.microsoft.com/office/drawing/2014/main" id="{5D3F9548-C7BE-009B-2399-8AAED15ACEE9}"/>
              </a:ext>
            </a:extLst>
          </p:cNvPr>
          <p:cNvPicPr>
            <a:picLocks noChangeAspect="1"/>
          </p:cNvPicPr>
          <p:nvPr/>
        </p:nvPicPr>
        <p:blipFill>
          <a:blip r:embed="rId5"/>
          <a:stretch>
            <a:fillRect/>
          </a:stretch>
        </p:blipFill>
        <p:spPr>
          <a:xfrm>
            <a:off x="1678784" y="4915298"/>
            <a:ext cx="779656" cy="609600"/>
          </a:xfrm>
          <a:prstGeom prst="rect">
            <a:avLst/>
          </a:prstGeom>
        </p:spPr>
      </p:pic>
      <p:pic>
        <p:nvPicPr>
          <p:cNvPr id="3" name="Picture 2">
            <a:extLst>
              <a:ext uri="{FF2B5EF4-FFF2-40B4-BE49-F238E27FC236}">
                <a16:creationId xmlns:a16="http://schemas.microsoft.com/office/drawing/2014/main" id="{B6C31514-B7C6-1E21-7AE8-2ADDE7B4DA75}"/>
              </a:ext>
            </a:extLst>
          </p:cNvPr>
          <p:cNvPicPr>
            <a:picLocks noChangeAspect="1"/>
          </p:cNvPicPr>
          <p:nvPr/>
        </p:nvPicPr>
        <p:blipFill>
          <a:blip r:embed="rId6"/>
          <a:stretch>
            <a:fillRect/>
          </a:stretch>
        </p:blipFill>
        <p:spPr>
          <a:xfrm>
            <a:off x="6629528" y="3723710"/>
            <a:ext cx="5397287" cy="2771021"/>
          </a:xfrm>
          <a:prstGeom prst="rect">
            <a:avLst/>
          </a:prstGeom>
        </p:spPr>
      </p:pic>
      <p:sp>
        <p:nvSpPr>
          <p:cNvPr id="2" name="Footer Placeholder 1">
            <a:extLst>
              <a:ext uri="{FF2B5EF4-FFF2-40B4-BE49-F238E27FC236}">
                <a16:creationId xmlns:a16="http://schemas.microsoft.com/office/drawing/2014/main" id="{7D7010A4-CF89-933C-BF1F-47392D867B66}"/>
              </a:ext>
            </a:extLst>
          </p:cNvPr>
          <p:cNvSpPr>
            <a:spLocks noGrp="1"/>
          </p:cNvSpPr>
          <p:nvPr>
            <p:ph type="ftr" sz="quarter" idx="11"/>
          </p:nvPr>
        </p:nvSpPr>
        <p:spPr/>
        <p:txBody>
          <a:bodyPr/>
          <a:lstStyle/>
          <a:p>
            <a:pPr>
              <a:defRPr/>
            </a:pPr>
            <a:r>
              <a:rPr lang="en-US"/>
              <a:t>DR.JAYAPANDIYAN</a:t>
            </a:r>
          </a:p>
        </p:txBody>
      </p:sp>
      <p:sp>
        <p:nvSpPr>
          <p:cNvPr id="9" name="Slide Number Placeholder 8">
            <a:extLst>
              <a:ext uri="{FF2B5EF4-FFF2-40B4-BE49-F238E27FC236}">
                <a16:creationId xmlns:a16="http://schemas.microsoft.com/office/drawing/2014/main" id="{1EF99D2F-C996-480C-2FF2-F91B7D6DA40C}"/>
              </a:ext>
            </a:extLst>
          </p:cNvPr>
          <p:cNvSpPr>
            <a:spLocks noGrp="1"/>
          </p:cNvSpPr>
          <p:nvPr>
            <p:ph type="sldNum" sz="quarter" idx="12"/>
          </p:nvPr>
        </p:nvSpPr>
        <p:spPr/>
        <p:txBody>
          <a:bodyPr/>
          <a:lstStyle/>
          <a:p>
            <a:pPr>
              <a:defRPr/>
            </a:pPr>
            <a:fld id="{691F8FD0-9CF6-42A1-929E-31CE44606811}" type="slidenum">
              <a:rPr lang="en-US" altLang="en-US" smtClean="0"/>
              <a:pPr>
                <a:defRPr/>
              </a:pPr>
              <a:t>12</a:t>
            </a:fld>
            <a:endParaRPr lang="en-US" altLang="en-US"/>
          </a:p>
        </p:txBody>
      </p:sp>
    </p:spTree>
    <p:extLst>
      <p:ext uri="{BB962C8B-B14F-4D97-AF65-F5344CB8AC3E}">
        <p14:creationId xmlns:p14="http://schemas.microsoft.com/office/powerpoint/2010/main" val="12418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6623F5-31A7-9879-67B8-4D9E5F19CE1A}"/>
              </a:ext>
            </a:extLst>
          </p:cNvPr>
          <p:cNvSpPr txBox="1">
            <a:spLocks noRot="1" noChangeArrowheads="1"/>
          </p:cNvSpPr>
          <p:nvPr/>
        </p:nvSpPr>
        <p:spPr bwMode="auto">
          <a:xfrm>
            <a:off x="1490739" y="119744"/>
            <a:ext cx="11379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Benefits vs Risks </a:t>
            </a:r>
          </a:p>
        </p:txBody>
      </p:sp>
      <p:sp>
        <p:nvSpPr>
          <p:cNvPr id="5" name="Rectangle 3">
            <a:extLst>
              <a:ext uri="{FF2B5EF4-FFF2-40B4-BE49-F238E27FC236}">
                <a16:creationId xmlns:a16="http://schemas.microsoft.com/office/drawing/2014/main" id="{42830C06-5143-281B-B21F-04CC3FC1C641}"/>
              </a:ext>
            </a:extLst>
          </p:cNvPr>
          <p:cNvSpPr txBox="1">
            <a:spLocks noRot="1" noChangeArrowheads="1"/>
          </p:cNvSpPr>
          <p:nvPr/>
        </p:nvSpPr>
        <p:spPr bwMode="auto">
          <a:xfrm>
            <a:off x="1490739" y="1166018"/>
            <a:ext cx="1014609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Because PET allows the study of body function, it can help physicians detect alterations in biochemical processes that suggest disease before changes in anatomy are apparent with other imaging tests, such as CT or MRI. </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PET imaging has been shown to improve the detection of a variety of cancers.</a:t>
            </a:r>
          </a:p>
          <a:p>
            <a:pPr marL="273050" marR="0" lvl="0" indent="-273050" algn="just"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0" marR="0" lvl="0" indent="0" algn="just" defTabSz="914400" rtl="0" eaLnBrk="1" fontAlgn="base" latinLnBrk="0" hangingPunct="1">
              <a:lnSpc>
                <a:spcPct val="80000"/>
              </a:lnSpc>
              <a:spcBef>
                <a:spcPct val="20000"/>
              </a:spcBef>
              <a:spcAft>
                <a:spcPct val="0"/>
              </a:spcAft>
              <a:buClr>
                <a:srgbClr val="D16349"/>
              </a:buClr>
              <a:buSzPct val="85000"/>
              <a:buFont typeface="Wingdings 2" pitchFamily="18" charset="2"/>
              <a:buNone/>
              <a:tabLst/>
              <a:defRPr/>
            </a:pPr>
            <a:r>
              <a:rPr kumimoji="0" lang="en-US" sz="2400" b="1" i="0" u="sng" strike="noStrike" kern="1200" cap="none" spc="0" normalizeH="0" baseline="0" noProof="0" dirty="0">
                <a:ln>
                  <a:noFill/>
                </a:ln>
                <a:solidFill>
                  <a:srgbClr val="FF0000"/>
                </a:solidFill>
                <a:effectLst/>
                <a:uLnTx/>
                <a:uFillTx/>
                <a:latin typeface="Georgia"/>
                <a:ea typeface="+mn-ea"/>
                <a:cs typeface="+mn-cs"/>
              </a:rPr>
              <a:t>RISKS</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The radioactive substance may expose radiation to the fetus in patients who are pregnant or the infants of women who are breastfeeding. </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The risk to the fetus or infant should be considered in relation to the potential information gained from the result of the PET examination. </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The pregnant patient should inform the PET imaging staff before the examination is performed.</a:t>
            </a:r>
          </a:p>
          <a:p>
            <a:pPr marL="273050" marR="0" lvl="0" indent="-273050" algn="just" defTabSz="914400" rtl="0" eaLnBrk="1" fontAlgn="base" latinLnBrk="0" hangingPunct="1">
              <a:lnSpc>
                <a:spcPct val="80000"/>
              </a:lnSpc>
              <a:spcBef>
                <a:spcPct val="20000"/>
              </a:spcBef>
              <a:spcAft>
                <a:spcPct val="0"/>
              </a:spcAft>
              <a:buClr>
                <a:srgbClr val="D16349"/>
              </a:buClr>
              <a:buSzPct val="85000"/>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just"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2" name="Footer Placeholder 1">
            <a:extLst>
              <a:ext uri="{FF2B5EF4-FFF2-40B4-BE49-F238E27FC236}">
                <a16:creationId xmlns:a16="http://schemas.microsoft.com/office/drawing/2014/main" id="{EE5D91FA-0766-47CD-0D11-BA58201EB9E9}"/>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03574145-598F-15E6-A356-174583EDCE0F}"/>
              </a:ext>
            </a:extLst>
          </p:cNvPr>
          <p:cNvSpPr>
            <a:spLocks noGrp="1"/>
          </p:cNvSpPr>
          <p:nvPr>
            <p:ph type="sldNum" sz="quarter" idx="12"/>
          </p:nvPr>
        </p:nvSpPr>
        <p:spPr/>
        <p:txBody>
          <a:bodyPr/>
          <a:lstStyle/>
          <a:p>
            <a:pPr>
              <a:defRPr/>
            </a:pPr>
            <a:fld id="{691F8FD0-9CF6-42A1-929E-31CE44606811}" type="slidenum">
              <a:rPr lang="en-US" altLang="en-US" smtClean="0"/>
              <a:pPr>
                <a:defRPr/>
              </a:pPr>
              <a:t>13</a:t>
            </a:fld>
            <a:endParaRPr lang="en-US" altLang="en-US"/>
          </a:p>
        </p:txBody>
      </p:sp>
    </p:spTree>
    <p:extLst>
      <p:ext uri="{BB962C8B-B14F-4D97-AF65-F5344CB8AC3E}">
        <p14:creationId xmlns:p14="http://schemas.microsoft.com/office/powerpoint/2010/main" val="321564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CD7965-3575-1C34-1816-538E0EB62DF7}"/>
              </a:ext>
            </a:extLst>
          </p:cNvPr>
          <p:cNvSpPr txBox="1">
            <a:spLocks noRot="1" noChangeArrowheads="1"/>
          </p:cNvSpPr>
          <p:nvPr/>
        </p:nvSpPr>
        <p:spPr bwMode="auto">
          <a:xfrm>
            <a:off x="1706562" y="3175"/>
            <a:ext cx="4226152" cy="75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a:ln>
                  <a:noFill/>
                </a:ln>
                <a:solidFill>
                  <a:srgbClr val="C00000"/>
                </a:solidFill>
                <a:effectLst/>
                <a:uLnTx/>
                <a:uFillTx/>
                <a:latin typeface="Georgia"/>
                <a:ea typeface="+mj-ea"/>
                <a:cs typeface="+mj-cs"/>
              </a:rPr>
              <a:t>Things to consider</a:t>
            </a:r>
            <a:endParaRPr kumimoji="0" lang="en-US" sz="3300" b="0" i="0" u="none" strike="noStrike" kern="1200" cap="none" spc="0" normalizeH="0" baseline="0" noProof="0" dirty="0">
              <a:ln>
                <a:noFill/>
              </a:ln>
              <a:solidFill>
                <a:srgbClr val="C00000"/>
              </a:solidFill>
              <a:effectLst/>
              <a:uLnTx/>
              <a:uFillTx/>
              <a:latin typeface="Georgia"/>
              <a:ea typeface="+mj-ea"/>
              <a:cs typeface="+mj-cs"/>
            </a:endParaRPr>
          </a:p>
        </p:txBody>
      </p:sp>
      <p:sp>
        <p:nvSpPr>
          <p:cNvPr id="5" name="Rectangle 3">
            <a:extLst>
              <a:ext uri="{FF2B5EF4-FFF2-40B4-BE49-F238E27FC236}">
                <a16:creationId xmlns:a16="http://schemas.microsoft.com/office/drawing/2014/main" id="{3D8A4864-5279-43CD-D45E-1160E99D00D2}"/>
              </a:ext>
            </a:extLst>
          </p:cNvPr>
          <p:cNvSpPr txBox="1">
            <a:spLocks noRot="1" noChangeArrowheads="1"/>
          </p:cNvSpPr>
          <p:nvPr/>
        </p:nvSpPr>
        <p:spPr bwMode="auto">
          <a:xfrm>
            <a:off x="1706562" y="881743"/>
            <a:ext cx="10006466" cy="5279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You will remain still for a long time.</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Claustrophobic persons may feel some anxiety.</a:t>
            </a:r>
          </a:p>
          <a:p>
            <a:pPr marL="0" marR="0" lvl="0" indent="0" algn="just" defTabSz="914400" rtl="0" eaLnBrk="1" fontAlgn="base" latinLnBrk="0" hangingPunct="1">
              <a:lnSpc>
                <a:spcPct val="100000"/>
              </a:lnSpc>
              <a:spcBef>
                <a:spcPct val="20000"/>
              </a:spcBef>
              <a:spcAft>
                <a:spcPct val="0"/>
              </a:spcAft>
              <a:buClr>
                <a:srgbClr val="D16349"/>
              </a:buClr>
              <a:buSzPct val="85000"/>
              <a:buFont typeface="Wingdings 2" pitchFamily="18" charset="2"/>
              <a:buNone/>
              <a:tabLst/>
              <a:defRPr/>
            </a:pPr>
            <a:r>
              <a:rPr kumimoji="0" lang="en-US" sz="2400" b="0" i="1" u="none" strike="noStrike" kern="1200" cap="none" spc="0" normalizeH="0" baseline="0" noProof="0" dirty="0">
                <a:ln>
                  <a:noFill/>
                </a:ln>
                <a:solidFill>
                  <a:srgbClr val="FF0000"/>
                </a:solidFill>
                <a:effectLst/>
                <a:uLnTx/>
                <a:uFillTx/>
                <a:latin typeface="Georgia"/>
                <a:ea typeface="+mn-ea"/>
                <a:cs typeface="+mn-cs"/>
              </a:rPr>
              <a:t>Claustrophobic - </a:t>
            </a:r>
            <a:r>
              <a:rPr kumimoji="0" lang="en-MY" sz="2400" b="0" i="1" u="none" strike="noStrike" kern="1200" cap="none" spc="0" normalizeH="0" baseline="0" noProof="0" dirty="0">
                <a:ln>
                  <a:noFill/>
                </a:ln>
                <a:solidFill>
                  <a:srgbClr val="FF0000"/>
                </a:solidFill>
                <a:effectLst/>
                <a:uLnTx/>
                <a:uFillTx/>
                <a:latin typeface="Georgia"/>
                <a:ea typeface="+mn-ea"/>
                <a:cs typeface="+mn-cs"/>
              </a:rPr>
              <a:t>a person having an extreme or irrational fear of confined places</a:t>
            </a:r>
            <a:r>
              <a:rPr kumimoji="0" lang="en-US" sz="2400" b="0" i="1" u="none" strike="noStrike" kern="1200" cap="none" spc="0" normalizeH="0" baseline="0" noProof="0" dirty="0">
                <a:ln>
                  <a:noFill/>
                </a:ln>
                <a:solidFill>
                  <a:srgbClr val="FF0000"/>
                </a:solidFill>
                <a:effectLst/>
                <a:uLnTx/>
                <a:uFillTx/>
                <a:latin typeface="Georgia"/>
                <a:ea typeface="+mn-ea"/>
                <a:cs typeface="+mn-cs"/>
              </a:rPr>
              <a:t> </a:t>
            </a:r>
          </a:p>
          <a:p>
            <a:pPr marL="0" marR="0" lvl="0" indent="0" algn="just" defTabSz="914400" rtl="0" eaLnBrk="1" fontAlgn="base" latinLnBrk="0" hangingPunct="1">
              <a:lnSpc>
                <a:spcPct val="100000"/>
              </a:lnSpc>
              <a:spcBef>
                <a:spcPct val="20000"/>
              </a:spcBef>
              <a:spcAft>
                <a:spcPct val="0"/>
              </a:spcAft>
              <a:buClr>
                <a:srgbClr val="D16349"/>
              </a:buClr>
              <a:buSzPct val="85000"/>
              <a:buFont typeface="Wingdings 2" pitchFamily="18" charset="2"/>
              <a:buNone/>
              <a:tabLst/>
              <a:defRPr/>
            </a:pPr>
            <a:endParaRPr kumimoji="0" lang="en-US" sz="2400" b="0" i="1" u="none" strike="noStrike" kern="1200" cap="none" spc="0" normalizeH="0" baseline="0" noProof="0" dirty="0">
              <a:ln>
                <a:noFill/>
              </a:ln>
              <a:solidFill>
                <a:srgbClr val="FF0000"/>
              </a:solidFill>
              <a:effectLst/>
              <a:uLnTx/>
              <a:uFillTx/>
              <a:latin typeface="Georgia"/>
              <a:ea typeface="+mn-ea"/>
              <a:cs typeface="+mn-cs"/>
            </a:endParaRPr>
          </a:p>
          <a:p>
            <a:pPr marL="0" marR="0" lvl="0" indent="0" algn="just" defTabSz="914400" rtl="0" eaLnBrk="1" fontAlgn="base" latinLnBrk="0" hangingPunct="1">
              <a:lnSpc>
                <a:spcPct val="100000"/>
              </a:lnSpc>
              <a:spcBef>
                <a:spcPct val="20000"/>
              </a:spcBef>
              <a:spcAft>
                <a:spcPct val="0"/>
              </a:spcAft>
              <a:buClr>
                <a:srgbClr val="D16349"/>
              </a:buClr>
              <a:buSzPct val="85000"/>
              <a:buFont typeface="Wingdings 2" pitchFamily="18" charset="2"/>
              <a:buNone/>
              <a:tabLst/>
              <a:defRPr/>
            </a:pPr>
            <a:r>
              <a:rPr lang="en-US" sz="2400" b="1" dirty="0">
                <a:solidFill>
                  <a:srgbClr val="FF0000"/>
                </a:solidFill>
                <a:latin typeface="Georgia"/>
              </a:rPr>
              <a:t>Limitations</a:t>
            </a:r>
            <a:r>
              <a:rPr kumimoji="0" lang="en-US" sz="2400" b="1" u="none" strike="noStrike" kern="1200" cap="none" spc="0" normalizeH="0" baseline="0" noProof="0" dirty="0">
                <a:ln>
                  <a:noFill/>
                </a:ln>
                <a:solidFill>
                  <a:srgbClr val="FF0000"/>
                </a:solidFill>
                <a:effectLst/>
                <a:uLnTx/>
                <a:uFillTx/>
                <a:latin typeface="Georgia"/>
              </a:rPr>
              <a:t> </a:t>
            </a:r>
          </a:p>
          <a:p>
            <a:pPr marL="0" marR="0" lvl="0" indent="0" algn="just" defTabSz="914400" rtl="0" eaLnBrk="1" fontAlgn="base" latinLnBrk="0" hangingPunct="1">
              <a:lnSpc>
                <a:spcPct val="100000"/>
              </a:lnSpc>
              <a:spcBef>
                <a:spcPct val="20000"/>
              </a:spcBef>
              <a:spcAft>
                <a:spcPct val="0"/>
              </a:spcAft>
              <a:buClr>
                <a:srgbClr val="D16349"/>
              </a:buClr>
              <a:buSzPct val="85000"/>
              <a:buFont typeface="Wingdings 2" pitchFamily="18" charset="2"/>
              <a:buNone/>
              <a:tabLst/>
              <a:defRPr/>
            </a:pPr>
            <a:endParaRPr kumimoji="0" lang="en-US" sz="2400" b="0" i="1" u="none" strike="noStrike" kern="1200" cap="none" spc="0" normalizeH="0" baseline="0" noProof="0" dirty="0">
              <a:ln>
                <a:noFill/>
              </a:ln>
              <a:solidFill>
                <a:srgbClr val="FF0000"/>
              </a:solidFill>
              <a:effectLst/>
              <a:uLnTx/>
              <a:uFillTx/>
              <a:latin typeface="Georgia"/>
              <a:ea typeface="+mn-ea"/>
              <a:cs typeface="+mn-cs"/>
            </a:endParaRPr>
          </a:p>
          <a:p>
            <a:pPr marL="273050" marR="0" lvl="0" indent="-273050" algn="just" defTabSz="914400" rtl="0" eaLnBrk="1" fontAlgn="base" latinLnBrk="0" hangingPunct="1">
              <a:lnSpc>
                <a:spcPct val="100000"/>
              </a:lnSpc>
              <a:spcBef>
                <a:spcPts val="0"/>
              </a:spcBef>
              <a:spcAft>
                <a:spcPct val="0"/>
              </a:spcAft>
              <a:buClr>
                <a:srgbClr val="D16349"/>
              </a:buClr>
              <a:buSzPct val="85000"/>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Georgia"/>
                <a:ea typeface="+mn-ea"/>
                <a:cs typeface="+mn-cs"/>
              </a:rPr>
              <a:t>Time-consuming.</a:t>
            </a:r>
          </a:p>
          <a:p>
            <a:pPr marL="273050" marR="0" lvl="0" indent="-273050" algn="just" defTabSz="914400" rtl="0" eaLnBrk="1" fontAlgn="base" latinLnBrk="0" hangingPunct="1">
              <a:lnSpc>
                <a:spcPct val="100000"/>
              </a:lnSpc>
              <a:spcBef>
                <a:spcPts val="0"/>
              </a:spcBef>
              <a:spcAft>
                <a:spcPct val="0"/>
              </a:spcAft>
              <a:buClr>
                <a:srgbClr val="D16349"/>
              </a:buClr>
              <a:buSzPct val="85000"/>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just" defTabSz="914400" rtl="0" eaLnBrk="1" fontAlgn="base" latinLnBrk="0" hangingPunct="1">
              <a:lnSpc>
                <a:spcPct val="100000"/>
              </a:lnSpc>
              <a:spcBef>
                <a:spcPts val="0"/>
              </a:spcBef>
              <a:spcAft>
                <a:spcPct val="0"/>
              </a:spcAft>
              <a:buClr>
                <a:srgbClr val="D16349"/>
              </a:buClr>
              <a:buSzPct val="85000"/>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PET can give false results if a patient's chemical balances are not normal. Specifically, test results of diabetic patients or patients who have eaten within a few hours prior to the examination can be adversely affected because of blood sugar or blood insulin levels.</a:t>
            </a:r>
          </a:p>
          <a:p>
            <a:pPr marL="0" marR="0" lvl="0" indent="0" algn="just" defTabSz="914400" rtl="0" eaLnBrk="1" fontAlgn="base" latinLnBrk="0" hangingPunct="1">
              <a:lnSpc>
                <a:spcPct val="100000"/>
              </a:lnSpc>
              <a:spcBef>
                <a:spcPct val="20000"/>
              </a:spcBef>
              <a:spcAft>
                <a:spcPct val="0"/>
              </a:spcAft>
              <a:buClr>
                <a:srgbClr val="D16349"/>
              </a:buClr>
              <a:buSzPct val="85000"/>
              <a:buFont typeface="Wingdings 2" pitchFamily="18" charset="2"/>
              <a:buNone/>
              <a:tabLst/>
              <a:defRPr/>
            </a:pPr>
            <a:endParaRPr kumimoji="0" lang="en-US" sz="2000" b="0" i="1" u="none" strike="noStrike" kern="1200" cap="none" spc="0" normalizeH="0" baseline="0" noProof="0" dirty="0">
              <a:ln>
                <a:noFill/>
              </a:ln>
              <a:solidFill>
                <a:srgbClr val="FF0000"/>
              </a:solidFill>
              <a:effectLst/>
              <a:uLnTx/>
              <a:uFillTx/>
              <a:latin typeface="Georgia"/>
              <a:ea typeface="+mn-ea"/>
              <a:cs typeface="+mn-cs"/>
            </a:endParaRPr>
          </a:p>
        </p:txBody>
      </p:sp>
      <p:sp>
        <p:nvSpPr>
          <p:cNvPr id="2" name="Footer Placeholder 1">
            <a:extLst>
              <a:ext uri="{FF2B5EF4-FFF2-40B4-BE49-F238E27FC236}">
                <a16:creationId xmlns:a16="http://schemas.microsoft.com/office/drawing/2014/main" id="{028A057A-38C2-3287-7D36-F8BA6A0D4A05}"/>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E62DFE1D-BDE5-7473-4074-37702FF0773C}"/>
              </a:ext>
            </a:extLst>
          </p:cNvPr>
          <p:cNvSpPr>
            <a:spLocks noGrp="1"/>
          </p:cNvSpPr>
          <p:nvPr>
            <p:ph type="sldNum" sz="quarter" idx="12"/>
          </p:nvPr>
        </p:nvSpPr>
        <p:spPr/>
        <p:txBody>
          <a:bodyPr/>
          <a:lstStyle/>
          <a:p>
            <a:pPr>
              <a:defRPr/>
            </a:pPr>
            <a:fld id="{691F8FD0-9CF6-42A1-929E-31CE44606811}" type="slidenum">
              <a:rPr lang="en-US" altLang="en-US" smtClean="0"/>
              <a:pPr>
                <a:defRPr/>
              </a:pPr>
              <a:t>14</a:t>
            </a:fld>
            <a:endParaRPr lang="en-US" altLang="en-US"/>
          </a:p>
        </p:txBody>
      </p:sp>
    </p:spTree>
    <p:extLst>
      <p:ext uri="{BB962C8B-B14F-4D97-AF65-F5344CB8AC3E}">
        <p14:creationId xmlns:p14="http://schemas.microsoft.com/office/powerpoint/2010/main" val="23228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Rot="1" noChangeArrowheads="1"/>
          </p:cNvSpPr>
          <p:nvPr/>
        </p:nvSpPr>
        <p:spPr bwMode="auto">
          <a:xfrm>
            <a:off x="1621367" y="206830"/>
            <a:ext cx="11379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Limitations</a:t>
            </a:r>
          </a:p>
        </p:txBody>
      </p:sp>
      <p:sp>
        <p:nvSpPr>
          <p:cNvPr id="23555" name="Rectangle 3"/>
          <p:cNvSpPr txBox="1">
            <a:spLocks noRot="1" noChangeArrowheads="1"/>
          </p:cNvSpPr>
          <p:nvPr/>
        </p:nvSpPr>
        <p:spPr bwMode="auto">
          <a:xfrm>
            <a:off x="1621367" y="1143000"/>
            <a:ext cx="987394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Also, because the radioactive substance decays quickly and is effective for a short period of time, it must be produced in a laboratory near the PET scanner. </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It is important to be on time for the appointment and to receive the radioactive substance at the scheduled time. PET must be done by a radiologist who has specialized in nuclear medicine and has substantial experience with PET. </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Finally, the value of a PET scan is enhanced when it is part of a larger diagnostic work-up. This often entails comparison of the PET scan with other imaging studies, such as CT or MRI.</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r>
              <a:rPr kumimoji="0" lang="en-US" altLang="en-US" sz="2400" b="0" i="0" u="none" strike="noStrike" kern="1200" cap="none" spc="0" normalizeH="0" baseline="0" noProof="0" dirty="0">
                <a:ln>
                  <a:noFill/>
                </a:ln>
                <a:solidFill>
                  <a:srgbClr val="000000"/>
                </a:solidFill>
                <a:effectLst/>
                <a:uLnTx/>
                <a:uFillTx/>
                <a:latin typeface="Georgia"/>
                <a:ea typeface="+mn-ea"/>
                <a:cs typeface="+mn-cs"/>
              </a:rPr>
              <a:t>A person who is very obese may not fit into the opening of a conventional PET/CT unit.</a:t>
            </a:r>
          </a:p>
          <a:p>
            <a:pPr marL="273050" marR="0" lvl="0" indent="-273050" algn="just" defTabSz="914400" rtl="0" eaLnBrk="1" fontAlgn="base" latinLnBrk="0" hangingPunct="1">
              <a:lnSpc>
                <a:spcPct val="80000"/>
              </a:lnSpc>
              <a:spcBef>
                <a:spcPts val="12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2" name="Footer Placeholder 1">
            <a:extLst>
              <a:ext uri="{FF2B5EF4-FFF2-40B4-BE49-F238E27FC236}">
                <a16:creationId xmlns:a16="http://schemas.microsoft.com/office/drawing/2014/main" id="{428C90B7-2F91-A133-7203-8145147784B4}"/>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BBB8EC65-361B-6ECF-1345-D1CC07FDFE54}"/>
              </a:ext>
            </a:extLst>
          </p:cNvPr>
          <p:cNvSpPr>
            <a:spLocks noGrp="1"/>
          </p:cNvSpPr>
          <p:nvPr>
            <p:ph type="sldNum" sz="quarter" idx="12"/>
          </p:nvPr>
        </p:nvSpPr>
        <p:spPr/>
        <p:txBody>
          <a:bodyPr/>
          <a:lstStyle/>
          <a:p>
            <a:pPr>
              <a:defRPr/>
            </a:pPr>
            <a:fld id="{691F8FD0-9CF6-42A1-929E-31CE44606811}" type="slidenum">
              <a:rPr lang="en-US" altLang="en-US" smtClean="0"/>
              <a:pPr>
                <a:defRPr/>
              </a:pPr>
              <a:t>15</a:t>
            </a:fld>
            <a:endParaRPr lang="en-US" altLang="en-US"/>
          </a:p>
        </p:txBody>
      </p:sp>
    </p:spTree>
    <p:extLst>
      <p:ext uri="{BB962C8B-B14F-4D97-AF65-F5344CB8AC3E}">
        <p14:creationId xmlns:p14="http://schemas.microsoft.com/office/powerpoint/2010/main" val="81037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018B00-FD23-06FE-A18C-045B39CFF553}"/>
              </a:ext>
            </a:extLst>
          </p:cNvPr>
          <p:cNvSpPr txBox="1">
            <a:spLocks/>
          </p:cNvSpPr>
          <p:nvPr/>
        </p:nvSpPr>
        <p:spPr bwMode="auto">
          <a:xfrm>
            <a:off x="1632253" y="230187"/>
            <a:ext cx="6521147" cy="75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rgbClr val="C00000"/>
                </a:solidFill>
                <a:effectLst/>
                <a:uLnTx/>
                <a:uFillTx/>
                <a:latin typeface="Georgia"/>
                <a:ea typeface="+mj-ea"/>
                <a:cs typeface="+mj-cs"/>
              </a:rPr>
              <a:t>Instrumentation – PET/CT</a:t>
            </a:r>
          </a:p>
        </p:txBody>
      </p:sp>
      <p:pic>
        <p:nvPicPr>
          <p:cNvPr id="5" name="Picture 2">
            <a:extLst>
              <a:ext uri="{FF2B5EF4-FFF2-40B4-BE49-F238E27FC236}">
                <a16:creationId xmlns:a16="http://schemas.microsoft.com/office/drawing/2014/main" id="{C8BB4C1B-C4B4-CFEF-9BD5-92C33A079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885" y="1190376"/>
            <a:ext cx="9655629" cy="52213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C01D418-014D-B67C-76D1-0EA005B400CC}"/>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7E5DACDC-4E84-385B-2A4A-9B1A1AE9CA28}"/>
              </a:ext>
            </a:extLst>
          </p:cNvPr>
          <p:cNvSpPr>
            <a:spLocks noGrp="1"/>
          </p:cNvSpPr>
          <p:nvPr>
            <p:ph type="sldNum" sz="quarter" idx="12"/>
          </p:nvPr>
        </p:nvSpPr>
        <p:spPr/>
        <p:txBody>
          <a:bodyPr/>
          <a:lstStyle/>
          <a:p>
            <a:pPr>
              <a:defRPr/>
            </a:pPr>
            <a:fld id="{691F8FD0-9CF6-42A1-929E-31CE44606811}" type="slidenum">
              <a:rPr lang="en-US" altLang="en-US" smtClean="0"/>
              <a:pPr>
                <a:defRPr/>
              </a:pPr>
              <a:t>16</a:t>
            </a:fld>
            <a:endParaRPr lang="en-US" altLang="en-US"/>
          </a:p>
        </p:txBody>
      </p:sp>
    </p:spTree>
    <p:extLst>
      <p:ext uri="{BB962C8B-B14F-4D97-AF65-F5344CB8AC3E}">
        <p14:creationId xmlns:p14="http://schemas.microsoft.com/office/powerpoint/2010/main" val="60394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7195" y="66839"/>
            <a:ext cx="7174291"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rgbClr val="C00000"/>
                </a:solidFill>
                <a:effectLst/>
                <a:uLnTx/>
                <a:uFillTx/>
                <a:latin typeface="Georgia"/>
                <a:ea typeface="+mj-ea"/>
                <a:cs typeface="+mj-cs"/>
              </a:rPr>
              <a:t>Instrumentation- PET/CT</a:t>
            </a:r>
            <a:endParaRPr kumimoji="0" lang="en-US" sz="3300" b="0" i="0" u="none" strike="noStrike" kern="1200" cap="none" spc="0" normalizeH="0" baseline="0" noProof="0" dirty="0">
              <a:ln>
                <a:noFill/>
              </a:ln>
              <a:solidFill>
                <a:srgbClr val="C00000"/>
              </a:solidFill>
              <a:effectLst/>
              <a:uLnTx/>
              <a:uFillTx/>
              <a:latin typeface="Georgia"/>
              <a:ea typeface="+mj-ea"/>
              <a:cs typeface="+mj-cs"/>
            </a:endParaRPr>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2122714" y="1068268"/>
            <a:ext cx="9568543" cy="529993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C19EAFDC-4A76-E6D8-0DFF-33B4C0DF1FB6}"/>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6BE70468-ED22-DD32-AD1F-B9B38663A4C6}"/>
              </a:ext>
            </a:extLst>
          </p:cNvPr>
          <p:cNvSpPr>
            <a:spLocks noGrp="1"/>
          </p:cNvSpPr>
          <p:nvPr>
            <p:ph type="sldNum" sz="quarter" idx="12"/>
          </p:nvPr>
        </p:nvSpPr>
        <p:spPr/>
        <p:txBody>
          <a:bodyPr/>
          <a:lstStyle/>
          <a:p>
            <a:pPr>
              <a:defRPr/>
            </a:pPr>
            <a:fld id="{691F8FD0-9CF6-42A1-929E-31CE44606811}" type="slidenum">
              <a:rPr lang="en-US" altLang="en-US" smtClean="0"/>
              <a:pPr>
                <a:defRPr/>
              </a:pPr>
              <a:t>17</a:t>
            </a:fld>
            <a:endParaRPr lang="en-US" altLang="en-US"/>
          </a:p>
        </p:txBody>
      </p:sp>
    </p:spTree>
    <p:extLst>
      <p:ext uri="{BB962C8B-B14F-4D97-AF65-F5344CB8AC3E}">
        <p14:creationId xmlns:p14="http://schemas.microsoft.com/office/powerpoint/2010/main" val="398695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45167" y="195943"/>
            <a:ext cx="2558747"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FF0000"/>
                </a:solidFill>
                <a:effectLst/>
                <a:uLnTx/>
                <a:uFillTx/>
                <a:latin typeface="Georgia"/>
                <a:ea typeface="+mj-ea"/>
                <a:cs typeface="+mj-cs"/>
              </a:rPr>
              <a:t>PET/MRI</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712" y="195943"/>
            <a:ext cx="6934199" cy="60433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B3E19CB-E545-E9B6-A353-2EECD5604D79}"/>
              </a:ext>
            </a:extLst>
          </p:cNvPr>
          <p:cNvPicPr>
            <a:picLocks noChangeAspect="1"/>
          </p:cNvPicPr>
          <p:nvPr/>
        </p:nvPicPr>
        <p:blipFill>
          <a:blip r:embed="rId3"/>
          <a:stretch>
            <a:fillRect/>
          </a:stretch>
        </p:blipFill>
        <p:spPr>
          <a:xfrm>
            <a:off x="1545167" y="2998805"/>
            <a:ext cx="3577398" cy="3826538"/>
          </a:xfrm>
          <a:prstGeom prst="rect">
            <a:avLst/>
          </a:prstGeom>
        </p:spPr>
      </p:pic>
      <p:sp>
        <p:nvSpPr>
          <p:cNvPr id="8" name="TextBox 7">
            <a:extLst>
              <a:ext uri="{FF2B5EF4-FFF2-40B4-BE49-F238E27FC236}">
                <a16:creationId xmlns:a16="http://schemas.microsoft.com/office/drawing/2014/main" id="{DB9D8930-86AA-ADDA-21FA-9AA411C22C06}"/>
              </a:ext>
            </a:extLst>
          </p:cNvPr>
          <p:cNvSpPr txBox="1"/>
          <p:nvPr/>
        </p:nvSpPr>
        <p:spPr>
          <a:xfrm>
            <a:off x="1521313" y="2228049"/>
            <a:ext cx="2952716" cy="646331"/>
          </a:xfrm>
          <a:prstGeom prst="rect">
            <a:avLst/>
          </a:prstGeom>
          <a:noFill/>
        </p:spPr>
        <p:txBody>
          <a:bodyPr wrap="square">
            <a:spAutoFit/>
          </a:bodyPr>
          <a:lstStyle/>
          <a:p>
            <a:r>
              <a:rPr lang="en-US" dirty="0"/>
              <a:t>PET/MRI – Pinpoints the location of pain</a:t>
            </a:r>
            <a:endParaRPr lang="en-IN" dirty="0"/>
          </a:p>
        </p:txBody>
      </p:sp>
      <p:sp>
        <p:nvSpPr>
          <p:cNvPr id="2" name="Footer Placeholder 1">
            <a:extLst>
              <a:ext uri="{FF2B5EF4-FFF2-40B4-BE49-F238E27FC236}">
                <a16:creationId xmlns:a16="http://schemas.microsoft.com/office/drawing/2014/main" id="{6E5EE57E-4395-3BCA-9277-70B8C1A41610}"/>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3F6C737C-E50D-4BF2-A774-76A33D4CCEDB}"/>
              </a:ext>
            </a:extLst>
          </p:cNvPr>
          <p:cNvSpPr>
            <a:spLocks noGrp="1"/>
          </p:cNvSpPr>
          <p:nvPr>
            <p:ph type="sldNum" sz="quarter" idx="12"/>
          </p:nvPr>
        </p:nvSpPr>
        <p:spPr/>
        <p:txBody>
          <a:bodyPr/>
          <a:lstStyle/>
          <a:p>
            <a:pPr>
              <a:defRPr/>
            </a:pPr>
            <a:fld id="{691F8FD0-9CF6-42A1-929E-31CE44606811}" type="slidenum">
              <a:rPr lang="en-US" altLang="en-US" smtClean="0"/>
              <a:pPr>
                <a:defRPr/>
              </a:pPr>
              <a:t>18</a:t>
            </a:fld>
            <a:endParaRPr lang="en-US" altLang="en-US"/>
          </a:p>
        </p:txBody>
      </p:sp>
    </p:spTree>
    <p:extLst>
      <p:ext uri="{BB962C8B-B14F-4D97-AF65-F5344CB8AC3E}">
        <p14:creationId xmlns:p14="http://schemas.microsoft.com/office/powerpoint/2010/main" val="242521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B4DD3-A0C3-0839-21B8-8138FF7FA8C0}"/>
              </a:ext>
            </a:extLst>
          </p:cNvPr>
          <p:cNvSpPr txBox="1"/>
          <p:nvPr/>
        </p:nvSpPr>
        <p:spPr>
          <a:xfrm>
            <a:off x="4234051" y="5087074"/>
            <a:ext cx="3527953" cy="769441"/>
          </a:xfrm>
          <a:prstGeom prst="rect">
            <a:avLst/>
          </a:prstGeom>
          <a:noFill/>
        </p:spPr>
        <p:txBody>
          <a:bodyPr wrap="none" rtlCol="0">
            <a:spAutoFit/>
          </a:bodyPr>
          <a:lstStyle/>
          <a:p>
            <a:r>
              <a:rPr lang="en-US" sz="4400" b="1" dirty="0">
                <a:solidFill>
                  <a:srgbClr val="C00000"/>
                </a:solidFill>
                <a:latin typeface="Arial" panose="020B0604020202020204" pitchFamily="34" charset="0"/>
                <a:cs typeface="Arial" panose="020B0604020202020204" pitchFamily="34" charset="0"/>
              </a:rPr>
              <a:t>THANK YOU</a:t>
            </a:r>
            <a:endParaRPr lang="en-IN" sz="4400" b="1" dirty="0">
              <a:solidFill>
                <a:srgbClr val="C0000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9" y="0"/>
            <a:ext cx="8610600" cy="481722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A48E408-3E2C-24E6-EF1B-6DFD23F2DF3D}"/>
              </a:ext>
            </a:extLst>
          </p:cNvPr>
          <p:cNvSpPr>
            <a:spLocks noGrp="1"/>
          </p:cNvSpPr>
          <p:nvPr>
            <p:ph type="ftr" sz="quarter" idx="11"/>
          </p:nvPr>
        </p:nvSpPr>
        <p:spPr/>
        <p:txBody>
          <a:bodyPr/>
          <a:lstStyle/>
          <a:p>
            <a:r>
              <a:rPr lang="en-US"/>
              <a:t>DR.JAYAPANDIYAN</a:t>
            </a:r>
          </a:p>
        </p:txBody>
      </p:sp>
      <p:sp>
        <p:nvSpPr>
          <p:cNvPr id="3" name="Slide Number Placeholder 2">
            <a:extLst>
              <a:ext uri="{FF2B5EF4-FFF2-40B4-BE49-F238E27FC236}">
                <a16:creationId xmlns:a16="http://schemas.microsoft.com/office/drawing/2014/main" id="{83B21FE4-4872-19AE-E15F-438E64B6E5EC}"/>
              </a:ext>
            </a:extLst>
          </p:cNvPr>
          <p:cNvSpPr>
            <a:spLocks noGrp="1"/>
          </p:cNvSpPr>
          <p:nvPr>
            <p:ph type="sldNum" sz="quarter" idx="12"/>
          </p:nvPr>
        </p:nvSpPr>
        <p:spPr/>
        <p:txBody>
          <a:bodyPr/>
          <a:lstStyle/>
          <a:p>
            <a:fld id="{070E4EB8-0538-4EA8-B01B-A631235C5D9F}" type="slidenum">
              <a:rPr lang="en-US" smtClean="0"/>
              <a:t>19</a:t>
            </a:fld>
            <a:endParaRPr lang="en-US"/>
          </a:p>
        </p:txBody>
      </p:sp>
    </p:spTree>
    <p:extLst>
      <p:ext uri="{BB962C8B-B14F-4D97-AF65-F5344CB8AC3E}">
        <p14:creationId xmlns:p14="http://schemas.microsoft.com/office/powerpoint/2010/main" val="390729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66F397-EEF2-4700-63D9-69CD20734AEF}"/>
              </a:ext>
            </a:extLst>
          </p:cNvPr>
          <p:cNvSpPr>
            <a:spLocks noGrp="1"/>
          </p:cNvSpPr>
          <p:nvPr>
            <p:ph type="ftr" sz="quarter" idx="11"/>
          </p:nvPr>
        </p:nvSpPr>
        <p:spPr/>
        <p:txBody>
          <a:bodyPr/>
          <a:lstStyle/>
          <a:p>
            <a:pPr>
              <a:defRPr/>
            </a:pPr>
            <a:r>
              <a:rPr lang="en-US"/>
              <a:t>DR.JAYAPANDIYAN</a:t>
            </a:r>
          </a:p>
        </p:txBody>
      </p:sp>
      <p:sp>
        <p:nvSpPr>
          <p:cNvPr id="4" name="Slide Number Placeholder 3">
            <a:extLst>
              <a:ext uri="{FF2B5EF4-FFF2-40B4-BE49-F238E27FC236}">
                <a16:creationId xmlns:a16="http://schemas.microsoft.com/office/drawing/2014/main" id="{89B78B03-445C-133D-E821-318952DAE1F7}"/>
              </a:ext>
            </a:extLst>
          </p:cNvPr>
          <p:cNvSpPr>
            <a:spLocks noGrp="1"/>
          </p:cNvSpPr>
          <p:nvPr>
            <p:ph type="sldNum" sz="quarter" idx="12"/>
          </p:nvPr>
        </p:nvSpPr>
        <p:spPr/>
        <p:txBody>
          <a:bodyPr/>
          <a:lstStyle/>
          <a:p>
            <a:pPr>
              <a:defRPr/>
            </a:pPr>
            <a:fld id="{F69C5D71-8140-42E3-B1EE-A21441C1F8FF}" type="slidenum">
              <a:rPr lang="en-US" altLang="en-US" smtClean="0"/>
              <a:pPr>
                <a:defRPr/>
              </a:pPr>
              <a:t>2</a:t>
            </a:fld>
            <a:endParaRPr lang="en-US" altLang="en-US"/>
          </a:p>
        </p:txBody>
      </p:sp>
      <p:sp>
        <p:nvSpPr>
          <p:cNvPr id="5" name="Rectangle 1">
            <a:extLst>
              <a:ext uri="{FF2B5EF4-FFF2-40B4-BE49-F238E27FC236}">
                <a16:creationId xmlns:a16="http://schemas.microsoft.com/office/drawing/2014/main" id="{BDE5167D-D7A6-725A-FBE5-19C93A540845}"/>
              </a:ext>
            </a:extLst>
          </p:cNvPr>
          <p:cNvSpPr>
            <a:spLocks noChangeArrowheads="1"/>
          </p:cNvSpPr>
          <p:nvPr/>
        </p:nvSpPr>
        <p:spPr bwMode="auto">
          <a:xfrm>
            <a:off x="1914144" y="2086622"/>
            <a:ext cx="9997440" cy="445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400" dirty="0"/>
              <a:t>At the end of the lecture, the students will be able to </a:t>
            </a:r>
            <a:endParaRPr lang="en-IN" sz="2400" dirty="0"/>
          </a:p>
          <a:p>
            <a:pPr marR="0" lvl="0" algn="l" defTabSz="914400" rtl="0" eaLnBrk="0" fontAlgn="base" latinLnBrk="0" hangingPunct="0">
              <a:lnSpc>
                <a:spcPct val="15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Georgia" panose="02040502050405020303" pitchFamily="18"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Georgia" panose="02040502050405020303" pitchFamily="18" charset="0"/>
              </a:rPr>
              <a:t>Understand the Fundamental Principles of PET Imaging</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Georgia" panose="02040502050405020303" pitchFamily="18" charset="0"/>
              </a:rPr>
              <a:t>Describe PET Scanner Components and Functionality</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Georgia" panose="02040502050405020303" pitchFamily="18" charset="0"/>
              </a:rPr>
              <a:t>Interpret PET Image Reconstruction and Quantification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Georgia" panose="02040502050405020303" pitchFamily="18" charset="0"/>
              </a:rPr>
              <a:t>Differentiate PET Tracers and Their Clinical Applications</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Georgia" panose="02040502050405020303" pitchFamily="18" charset="0"/>
              </a:rPr>
              <a:t>Apply Safety, Quality Control, and Regulatory Guidelines</a:t>
            </a:r>
            <a:br>
              <a:rPr kumimoji="0" lang="en-US" altLang="en-US" sz="2400" i="0" u="none" strike="noStrike" cap="none" normalizeH="0" baseline="0" dirty="0">
                <a:ln>
                  <a:noFill/>
                </a:ln>
                <a:solidFill>
                  <a:schemeClr val="tx1"/>
                </a:solidFill>
                <a:effectLst/>
                <a:latin typeface="Georgia" panose="02040502050405020303" pitchFamily="18" charset="0"/>
              </a:rPr>
            </a:br>
            <a:endParaRPr kumimoji="0" lang="en-US" altLang="en-US" sz="2400" i="0" u="none" strike="noStrike" cap="none" normalizeH="0" baseline="0" dirty="0">
              <a:ln>
                <a:noFill/>
              </a:ln>
              <a:solidFill>
                <a:schemeClr val="tx1"/>
              </a:solidFill>
              <a:effectLst/>
              <a:latin typeface="Georgia" panose="02040502050405020303" pitchFamily="18" charset="0"/>
            </a:endParaRPr>
          </a:p>
        </p:txBody>
      </p:sp>
      <p:sp>
        <p:nvSpPr>
          <p:cNvPr id="6" name="Rectangle 8">
            <a:extLst>
              <a:ext uri="{FF2B5EF4-FFF2-40B4-BE49-F238E27FC236}">
                <a16:creationId xmlns:a16="http://schemas.microsoft.com/office/drawing/2014/main" id="{F82D70D4-39AE-7FBF-537B-89240E343793}"/>
              </a:ext>
            </a:extLst>
          </p:cNvPr>
          <p:cNvSpPr>
            <a:spLocks noGrp="1" noChangeArrowheads="1"/>
          </p:cNvSpPr>
          <p:nvPr>
            <p:ph type="title"/>
          </p:nvPr>
        </p:nvSpPr>
        <p:spPr bwMode="auto">
          <a:xfrm>
            <a:off x="1914525" y="492195"/>
            <a:ext cx="9996488" cy="707886"/>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4000" b="1" dirty="0">
                <a:solidFill>
                  <a:srgbClr val="C00000"/>
                </a:solidFill>
                <a:latin typeface="Tahoma" charset="0"/>
              </a:rPr>
              <a:t>Positron Emission Tomography</a:t>
            </a:r>
          </a:p>
        </p:txBody>
      </p:sp>
      <p:sp>
        <p:nvSpPr>
          <p:cNvPr id="7" name="TextBox 6">
            <a:extLst>
              <a:ext uri="{FF2B5EF4-FFF2-40B4-BE49-F238E27FC236}">
                <a16:creationId xmlns:a16="http://schemas.microsoft.com/office/drawing/2014/main" id="{14114DE6-90B8-8205-1CEE-3E6D644B0285}"/>
              </a:ext>
            </a:extLst>
          </p:cNvPr>
          <p:cNvSpPr txBox="1"/>
          <p:nvPr/>
        </p:nvSpPr>
        <p:spPr>
          <a:xfrm>
            <a:off x="1914144" y="1417638"/>
            <a:ext cx="3339376" cy="461665"/>
          </a:xfrm>
          <a:prstGeom prst="rect">
            <a:avLst/>
          </a:prstGeom>
          <a:noFill/>
        </p:spPr>
        <p:txBody>
          <a:bodyPr wrap="none" rtlCol="0">
            <a:spAutoFit/>
          </a:bodyPr>
          <a:lstStyle/>
          <a:p>
            <a:r>
              <a:rPr lang="en-US" sz="2400" b="1" dirty="0">
                <a:latin typeface="Georgia" panose="02040502050405020303" pitchFamily="18" charset="0"/>
              </a:rPr>
              <a:t>Learning Objectives</a:t>
            </a:r>
            <a:endParaRPr lang="en-IN" sz="2400" b="1" dirty="0">
              <a:latin typeface="Georgia" panose="02040502050405020303" pitchFamily="18" charset="0"/>
            </a:endParaRPr>
          </a:p>
        </p:txBody>
      </p:sp>
    </p:spTree>
    <p:extLst>
      <p:ext uri="{BB962C8B-B14F-4D97-AF65-F5344CB8AC3E}">
        <p14:creationId xmlns:p14="http://schemas.microsoft.com/office/powerpoint/2010/main" val="29950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58081" y="261258"/>
            <a:ext cx="2580519"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Georgia"/>
                <a:ea typeface="+mj-ea"/>
                <a:cs typeface="+mj-cs"/>
              </a:rPr>
              <a:t>Content</a:t>
            </a:r>
            <a:endParaRPr kumimoji="0" lang="en-US" sz="4000" b="1" i="0" u="none" strike="noStrike" kern="1200" cap="none" spc="0" normalizeH="0" baseline="0" noProof="0" dirty="0">
              <a:ln>
                <a:noFill/>
              </a:ln>
              <a:solidFill>
                <a:srgbClr val="C00000"/>
              </a:solidFill>
              <a:effectLst/>
              <a:uLnTx/>
              <a:uFillTx/>
              <a:latin typeface="Georgia"/>
              <a:ea typeface="+mj-ea"/>
              <a:cs typeface="+mj-cs"/>
            </a:endParaRPr>
          </a:p>
        </p:txBody>
      </p:sp>
      <p:sp>
        <p:nvSpPr>
          <p:cNvPr id="5" name="Content Placeholder 2">
            <a:extLst>
              <a:ext uri="{FF2B5EF4-FFF2-40B4-BE49-F238E27FC236}">
                <a16:creationId xmlns:a16="http://schemas.microsoft.com/office/drawing/2014/main" id="{28D26CA1-1FE8-F226-D613-7ED15A5A0C85}"/>
              </a:ext>
            </a:extLst>
          </p:cNvPr>
          <p:cNvSpPr txBox="1">
            <a:spLocks/>
          </p:cNvSpPr>
          <p:nvPr/>
        </p:nvSpPr>
        <p:spPr bwMode="auto">
          <a:xfrm>
            <a:off x="1825752" y="1527048"/>
            <a:ext cx="8503920" cy="43838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What is PET?</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History of positron</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What is a Positron?</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What happens after the positron is obtained?</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Uses</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How does it work?</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How is it performed?</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What are the benefits vs. risks? </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Things to consider</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Limitations</a:t>
            </a:r>
          </a:p>
        </p:txBody>
      </p:sp>
      <p:sp>
        <p:nvSpPr>
          <p:cNvPr id="2" name="Footer Placeholder 1">
            <a:extLst>
              <a:ext uri="{FF2B5EF4-FFF2-40B4-BE49-F238E27FC236}">
                <a16:creationId xmlns:a16="http://schemas.microsoft.com/office/drawing/2014/main" id="{9E86DAAB-82C5-6CE6-CF99-24859F00B22F}"/>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0E0CAD07-19F4-46B2-8085-A5F31DC8C103}"/>
              </a:ext>
            </a:extLst>
          </p:cNvPr>
          <p:cNvSpPr>
            <a:spLocks noGrp="1"/>
          </p:cNvSpPr>
          <p:nvPr>
            <p:ph type="sldNum" sz="quarter" idx="12"/>
          </p:nvPr>
        </p:nvSpPr>
        <p:spPr/>
        <p:txBody>
          <a:bodyPr/>
          <a:lstStyle/>
          <a:p>
            <a:pPr>
              <a:defRPr/>
            </a:pPr>
            <a:fld id="{691F8FD0-9CF6-42A1-929E-31CE44606811}" type="slidenum">
              <a:rPr lang="en-US" altLang="en-US" smtClean="0"/>
              <a:pPr>
                <a:defRPr/>
              </a:pPr>
              <a:t>3</a:t>
            </a:fld>
            <a:endParaRPr lang="en-US" altLang="en-US"/>
          </a:p>
        </p:txBody>
      </p:sp>
    </p:spTree>
    <p:extLst>
      <p:ext uri="{BB962C8B-B14F-4D97-AF65-F5344CB8AC3E}">
        <p14:creationId xmlns:p14="http://schemas.microsoft.com/office/powerpoint/2010/main" val="406064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Rot="1" noChangeArrowheads="1"/>
          </p:cNvSpPr>
          <p:nvPr/>
        </p:nvSpPr>
        <p:spPr bwMode="auto">
          <a:xfrm>
            <a:off x="1490738" y="0"/>
            <a:ext cx="2700262"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What is PET?</a:t>
            </a:r>
          </a:p>
        </p:txBody>
      </p:sp>
      <p:sp>
        <p:nvSpPr>
          <p:cNvPr id="14339" name="Rectangle 3"/>
          <p:cNvSpPr txBox="1">
            <a:spLocks noRot="1" noChangeArrowheads="1"/>
          </p:cNvSpPr>
          <p:nvPr/>
        </p:nvSpPr>
        <p:spPr bwMode="auto">
          <a:xfrm>
            <a:off x="1490738" y="758825"/>
            <a:ext cx="9724118" cy="28878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700" b="0" i="0" u="none" strike="noStrike" kern="1200" cap="none" spc="0" normalizeH="0" baseline="0" noProof="0" dirty="0">
                <a:ln>
                  <a:noFill/>
                </a:ln>
                <a:solidFill>
                  <a:sysClr val="windowText" lastClr="000000"/>
                </a:solidFill>
                <a:effectLst/>
                <a:uLnTx/>
                <a:uFillTx/>
                <a:latin typeface="Georgia"/>
                <a:ea typeface="+mn-ea"/>
                <a:cs typeface="+mn-cs"/>
              </a:rPr>
              <a:t>PET is a noninvasive, diagnostic imaging technique for measuring the metabolic activity of cells in the human body.</a:t>
            </a:r>
          </a:p>
          <a:p>
            <a:pPr marL="0" marR="0" lvl="0" indent="0" algn="l" defTabSz="914400" rtl="0" eaLnBrk="1" fontAlgn="base" latinLnBrk="0" hangingPunct="1">
              <a:lnSpc>
                <a:spcPct val="100000"/>
              </a:lnSpc>
              <a:spcBef>
                <a:spcPct val="20000"/>
              </a:spcBef>
              <a:spcAft>
                <a:spcPct val="0"/>
              </a:spcAft>
              <a:buClr>
                <a:srgbClr val="D16349"/>
              </a:buClr>
              <a:buSzPct val="85000"/>
              <a:buNone/>
              <a:tabLst/>
              <a:defRPr/>
            </a:pPr>
            <a:r>
              <a:rPr kumimoji="0" lang="en-US" sz="2700" b="0" i="0" u="none" strike="noStrike" kern="1200" cap="none" spc="0" normalizeH="0" baseline="0" noProof="0" dirty="0">
                <a:ln>
                  <a:noFill/>
                </a:ln>
                <a:solidFill>
                  <a:sysClr val="windowText" lastClr="000000"/>
                </a:solidFill>
                <a:effectLst/>
                <a:uLnTx/>
                <a:uFillTx/>
                <a:latin typeface="Georgia"/>
                <a:ea typeface="+mn-ea"/>
                <a:cs typeface="+mn-cs"/>
              </a:rPr>
              <a:t> </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700" b="0" i="0" u="none" strike="noStrike" kern="1200" cap="none" spc="0" normalizeH="0" baseline="0" noProof="0" dirty="0">
                <a:ln>
                  <a:noFill/>
                </a:ln>
                <a:solidFill>
                  <a:sysClr val="windowText" lastClr="000000"/>
                </a:solidFill>
                <a:effectLst/>
                <a:uLnTx/>
                <a:uFillTx/>
                <a:latin typeface="Georgia"/>
                <a:ea typeface="+mn-ea"/>
                <a:cs typeface="+mn-cs"/>
              </a:rPr>
              <a:t>It was developed in the mid 1970s and it was the first scanning method to give functional information about the brain. </a:t>
            </a:r>
          </a:p>
        </p:txBody>
      </p:sp>
      <p:sp>
        <p:nvSpPr>
          <p:cNvPr id="4" name="Title 1">
            <a:extLst>
              <a:ext uri="{FF2B5EF4-FFF2-40B4-BE49-F238E27FC236}">
                <a16:creationId xmlns:a16="http://schemas.microsoft.com/office/drawing/2014/main" id="{B3D7AD36-16CA-776D-2134-2639B9F05EE9}"/>
              </a:ext>
            </a:extLst>
          </p:cNvPr>
          <p:cNvSpPr txBox="1">
            <a:spLocks/>
          </p:cNvSpPr>
          <p:nvPr/>
        </p:nvSpPr>
        <p:spPr bwMode="auto">
          <a:xfrm>
            <a:off x="1490738" y="4136571"/>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PET Instrument</a:t>
            </a:r>
          </a:p>
        </p:txBody>
      </p:sp>
      <p:pic>
        <p:nvPicPr>
          <p:cNvPr id="13" name="Content Placeholder 12">
            <a:extLst>
              <a:ext uri="{FF2B5EF4-FFF2-40B4-BE49-F238E27FC236}">
                <a16:creationId xmlns:a16="http://schemas.microsoft.com/office/drawing/2014/main" id="{8E296312-1A1A-1C8D-4C8C-F1BF6323D8E0}"/>
              </a:ext>
            </a:extLst>
          </p:cNvPr>
          <p:cNvPicPr>
            <a:picLocks noChangeAspect="1"/>
          </p:cNvPicPr>
          <p:nvPr/>
        </p:nvPicPr>
        <p:blipFill>
          <a:blip r:embed="rId2"/>
          <a:stretch>
            <a:fillRect/>
          </a:stretch>
        </p:blipFill>
        <p:spPr bwMode="auto">
          <a:xfrm>
            <a:off x="5490180" y="3236275"/>
            <a:ext cx="5429494" cy="3318242"/>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EEE97037-398A-8C8C-54C7-E24FC1C61B5E}"/>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B6141F34-5F4D-0246-105F-6D1CE6C24ECD}"/>
              </a:ext>
            </a:extLst>
          </p:cNvPr>
          <p:cNvSpPr>
            <a:spLocks noGrp="1"/>
          </p:cNvSpPr>
          <p:nvPr>
            <p:ph type="sldNum" sz="quarter" idx="12"/>
          </p:nvPr>
        </p:nvSpPr>
        <p:spPr/>
        <p:txBody>
          <a:bodyPr/>
          <a:lstStyle/>
          <a:p>
            <a:pPr>
              <a:defRPr/>
            </a:pPr>
            <a:fld id="{691F8FD0-9CF6-42A1-929E-31CE44606811}" type="slidenum">
              <a:rPr lang="en-US" altLang="en-US" smtClean="0"/>
              <a:pPr>
                <a:defRPr/>
              </a:pPr>
              <a:t>4</a:t>
            </a:fld>
            <a:endParaRPr lang="en-US" altLang="en-US"/>
          </a:p>
        </p:txBody>
      </p:sp>
    </p:spTree>
    <p:extLst>
      <p:ext uri="{BB962C8B-B14F-4D97-AF65-F5344CB8AC3E}">
        <p14:creationId xmlns:p14="http://schemas.microsoft.com/office/powerpoint/2010/main" val="321138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C27D49-2291-E8CE-D0A0-75E5DAD713EC}"/>
              </a:ext>
            </a:extLst>
          </p:cNvPr>
          <p:cNvSpPr txBox="1">
            <a:spLocks noRot="1" noChangeArrowheads="1"/>
          </p:cNvSpPr>
          <p:nvPr/>
        </p:nvSpPr>
        <p:spPr bwMode="auto">
          <a:xfrm>
            <a:off x="1545167" y="1143000"/>
            <a:ext cx="10418233" cy="2383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Existence first postulated in 1928 by Paul Dirac</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First observed in 1932 by Carl D. Anderson, who gave the positron its name. He also suggested to rename the electron to “negatron” but he was unsuccessful. </a:t>
            </a:r>
          </a:p>
        </p:txBody>
      </p:sp>
      <p:sp>
        <p:nvSpPr>
          <p:cNvPr id="15362" name="Rectangle 2"/>
          <p:cNvSpPr txBox="1">
            <a:spLocks noRot="1" noChangeArrowheads="1"/>
          </p:cNvSpPr>
          <p:nvPr/>
        </p:nvSpPr>
        <p:spPr bwMode="auto">
          <a:xfrm>
            <a:off x="1545167" y="152401"/>
            <a:ext cx="443109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C00000"/>
                </a:solidFill>
                <a:effectLst/>
                <a:uLnTx/>
                <a:uFillTx/>
                <a:latin typeface="Georgia"/>
                <a:ea typeface="+mj-ea"/>
                <a:cs typeface="+mj-cs"/>
              </a:rPr>
              <a:t>History  - POSITRON</a:t>
            </a:r>
          </a:p>
        </p:txBody>
      </p:sp>
      <p:sp>
        <p:nvSpPr>
          <p:cNvPr id="5" name="Rectangle 2">
            <a:extLst>
              <a:ext uri="{FF2B5EF4-FFF2-40B4-BE49-F238E27FC236}">
                <a16:creationId xmlns:a16="http://schemas.microsoft.com/office/drawing/2014/main" id="{9185BBB1-8B0C-054F-470B-684922C41672}"/>
              </a:ext>
            </a:extLst>
          </p:cNvPr>
          <p:cNvSpPr txBox="1">
            <a:spLocks noRot="1" noChangeArrowheads="1"/>
          </p:cNvSpPr>
          <p:nvPr/>
        </p:nvSpPr>
        <p:spPr bwMode="auto">
          <a:xfrm>
            <a:off x="1545167" y="3429000"/>
            <a:ext cx="762000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Georgia"/>
                <a:ea typeface="+mj-ea"/>
                <a:cs typeface="+mj-cs"/>
              </a:rPr>
              <a:t>POSITRON</a:t>
            </a:r>
            <a:endParaRPr kumimoji="0" lang="en-US" sz="3200" b="0" i="0" u="none" strike="noStrike" kern="1200" cap="none" spc="0" normalizeH="0" baseline="0" noProof="0" dirty="0">
              <a:ln>
                <a:noFill/>
              </a:ln>
              <a:solidFill>
                <a:srgbClr val="C00000"/>
              </a:solidFill>
              <a:effectLst/>
              <a:uLnTx/>
              <a:uFillTx/>
              <a:latin typeface="Georgia"/>
              <a:ea typeface="+mj-ea"/>
              <a:cs typeface="+mj-cs"/>
            </a:endParaRPr>
          </a:p>
        </p:txBody>
      </p:sp>
      <p:sp>
        <p:nvSpPr>
          <p:cNvPr id="16387" name="Rectangle 3"/>
          <p:cNvSpPr txBox="1">
            <a:spLocks noRot="1" noChangeArrowheads="1"/>
          </p:cNvSpPr>
          <p:nvPr/>
        </p:nvSpPr>
        <p:spPr bwMode="auto">
          <a:xfrm>
            <a:off x="1545167" y="4669971"/>
            <a:ext cx="10150928" cy="1913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A Positron is an anti-matter electron. It is identical in mass but has an apposite charge of +1.</a:t>
            </a: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 Positrons can come from different sources, but in PET they are produced by nuclear decay.</a:t>
            </a: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r" defTabSz="914400" rtl="0" eaLnBrk="1" fontAlgn="base" latinLnBrk="0" hangingPunct="1">
              <a:lnSpc>
                <a:spcPct val="80000"/>
              </a:lnSpc>
              <a:spcBef>
                <a:spcPct val="20000"/>
              </a:spcBef>
              <a:spcAft>
                <a:spcPct val="0"/>
              </a:spcAft>
              <a:buClr>
                <a:srgbClr val="D16349"/>
              </a:buClr>
              <a:buSzPct val="85000"/>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2" name="Footer Placeholder 1">
            <a:extLst>
              <a:ext uri="{FF2B5EF4-FFF2-40B4-BE49-F238E27FC236}">
                <a16:creationId xmlns:a16="http://schemas.microsoft.com/office/drawing/2014/main" id="{A2A97055-D6FB-758C-72F9-FF8A9D87BDB7}"/>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083B598E-D87D-1B61-FCB3-84C0BAFB108A}"/>
              </a:ext>
            </a:extLst>
          </p:cNvPr>
          <p:cNvSpPr>
            <a:spLocks noGrp="1"/>
          </p:cNvSpPr>
          <p:nvPr>
            <p:ph type="sldNum" sz="quarter" idx="12"/>
          </p:nvPr>
        </p:nvSpPr>
        <p:spPr/>
        <p:txBody>
          <a:bodyPr/>
          <a:lstStyle/>
          <a:p>
            <a:pPr>
              <a:defRPr/>
            </a:pPr>
            <a:fld id="{691F8FD0-9CF6-42A1-929E-31CE44606811}" type="slidenum">
              <a:rPr lang="en-US" altLang="en-US" smtClean="0"/>
              <a:pPr>
                <a:defRPr/>
              </a:pPr>
              <a:t>5</a:t>
            </a:fld>
            <a:endParaRPr lang="en-US" altLang="en-US"/>
          </a:p>
        </p:txBody>
      </p:sp>
    </p:spTree>
    <p:extLst>
      <p:ext uri="{BB962C8B-B14F-4D97-AF65-F5344CB8AC3E}">
        <p14:creationId xmlns:p14="http://schemas.microsoft.com/office/powerpoint/2010/main" val="175197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0EA78A-7A97-84F2-31EE-31AA6B3A80D2}"/>
              </a:ext>
            </a:extLst>
          </p:cNvPr>
          <p:cNvSpPr txBox="1"/>
          <p:nvPr/>
        </p:nvSpPr>
        <p:spPr>
          <a:xfrm>
            <a:off x="1665514" y="520435"/>
            <a:ext cx="9677400" cy="4302716"/>
          </a:xfrm>
          <a:prstGeom prst="rect">
            <a:avLst/>
          </a:prstGeom>
          <a:noFill/>
        </p:spPr>
        <p:txBody>
          <a:bodyPr wrap="square">
            <a:spAutoFit/>
          </a:bodyPr>
          <a:lstStyle/>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Nuclear decay is basically when unstable nuclei are produced in a cyclotron by bombarding the target material with protons, and as a result, a neutron is released.</a:t>
            </a: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None/>
              <a:tabLst/>
              <a:defRPr/>
            </a:pP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a:t>
            </a:r>
            <a:r>
              <a:rPr kumimoji="0" lang="en-US" sz="2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rPr>
              <a:t>O</a:t>
            </a:r>
            <a:r>
              <a:rPr kumimoji="0" lang="en-US" sz="2400" b="0" i="0" u="none" strike="noStrike" kern="1200" cap="none" spc="0" normalizeH="0" baseline="-25000" noProof="0" dirty="0">
                <a:ln>
                  <a:noFill/>
                </a:ln>
                <a:solidFill>
                  <a:srgbClr val="000000"/>
                </a:solidFill>
                <a:effectLst/>
                <a:uLnTx/>
                <a:uFillTx/>
                <a:latin typeface="Georgia" panose="02040502050405020303" pitchFamily="18" charset="0"/>
                <a:ea typeface="Calibri" panose="020F0502020204030204" pitchFamily="34" charset="0"/>
              </a:rPr>
              <a:t>18 </a:t>
            </a: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proton =&gt; </a:t>
            </a:r>
            <a:r>
              <a:rPr kumimoji="0" lang="en-US" sz="2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rPr>
              <a:t>F</a:t>
            </a:r>
            <a:r>
              <a:rPr kumimoji="0" lang="en-US" sz="2400" b="0" i="0" u="none" strike="noStrike" kern="1200" cap="none" spc="0" normalizeH="0" baseline="-25000" noProof="0" dirty="0">
                <a:ln>
                  <a:noFill/>
                </a:ln>
                <a:solidFill>
                  <a:srgbClr val="000000"/>
                </a:solidFill>
                <a:effectLst/>
                <a:uLnTx/>
                <a:uFillTx/>
                <a:latin typeface="Georgia" panose="02040502050405020303" pitchFamily="18" charset="0"/>
                <a:ea typeface="Times New Roman" panose="02020603050405020304" pitchFamily="18" charset="0"/>
              </a:rPr>
              <a:t>18</a:t>
            </a: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 neutron    (</a:t>
            </a:r>
            <a:r>
              <a:rPr kumimoji="0" lang="en-US" sz="2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rPr>
              <a:t>F</a:t>
            </a:r>
            <a:r>
              <a:rPr kumimoji="0" lang="en-US" sz="2400" b="0" i="0" u="none" strike="noStrike" kern="1200" cap="none" spc="0" normalizeH="0" baseline="-25000" noProof="0" dirty="0">
                <a:ln>
                  <a:noFill/>
                </a:ln>
                <a:solidFill>
                  <a:srgbClr val="000000"/>
                </a:solidFill>
                <a:effectLst/>
                <a:uLnTx/>
                <a:uFillTx/>
                <a:latin typeface="Georgia" panose="02040502050405020303" pitchFamily="18" charset="0"/>
                <a:ea typeface="Times New Roman" panose="02020603050405020304" pitchFamily="18" charset="0"/>
              </a:rPr>
              <a:t>18</a:t>
            </a: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has half-life of 109.771 min)</a:t>
            </a: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endParaRPr>
          </a:p>
          <a:p>
            <a:pPr marL="273050" marR="0" lvl="0" indent="-273050" algn="just"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In PET the target material is chosen so that the product of the bombardment decays to a more stable state isotope by emitting a positron, for instance, </a:t>
            </a:r>
            <a:r>
              <a:rPr kumimoji="0" lang="en-US" sz="2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rPr>
              <a:t>F</a:t>
            </a:r>
            <a:r>
              <a:rPr kumimoji="0" lang="en-US" sz="2400" b="0" i="0" u="none" strike="noStrike" kern="1200" cap="none" spc="0" normalizeH="0" baseline="-25000" noProof="0" dirty="0">
                <a:ln>
                  <a:noFill/>
                </a:ln>
                <a:solidFill>
                  <a:srgbClr val="000000"/>
                </a:solidFill>
                <a:effectLst/>
                <a:uLnTx/>
                <a:uFillTx/>
                <a:latin typeface="Georgia" panose="02040502050405020303" pitchFamily="18" charset="0"/>
                <a:ea typeface="Times New Roman" panose="02020603050405020304" pitchFamily="18" charset="0"/>
              </a:rPr>
              <a:t>18</a:t>
            </a: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has too many protons, so one of these protons decays into a neutron, a positron, and a neutrino. (</a:t>
            </a:r>
            <a:r>
              <a:rPr kumimoji="0" lang="en-US" sz="2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rPr>
              <a:t>F</a:t>
            </a:r>
            <a:r>
              <a:rPr kumimoji="0" lang="en-US" sz="2400" b="0" i="0" u="none" strike="noStrike" kern="1200" cap="none" spc="0" normalizeH="0" baseline="-25000" noProof="0" dirty="0">
                <a:ln>
                  <a:noFill/>
                </a:ln>
                <a:solidFill>
                  <a:srgbClr val="000000"/>
                </a:solidFill>
                <a:effectLst/>
                <a:uLnTx/>
                <a:uFillTx/>
                <a:latin typeface="Georgia" panose="02040502050405020303" pitchFamily="18" charset="0"/>
                <a:ea typeface="Times New Roman" panose="02020603050405020304" pitchFamily="18" charset="0"/>
              </a:rPr>
              <a:t>18</a:t>
            </a: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 has a half-life of 109.771 min)</a:t>
            </a: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endParaRPr>
          </a:p>
          <a:p>
            <a:pPr marL="273050" marR="0" lvl="0" indent="-273050" algn="l" defTabSz="914400" rtl="0" eaLnBrk="1" fontAlgn="base" latinLnBrk="0" hangingPunct="1">
              <a:lnSpc>
                <a:spcPct val="8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panose="02040502050405020303" pitchFamily="18" charset="0"/>
              </a:rPr>
              <a:t>proton (+1 charge) =&gt; neutron (0 charge) + positron (+1 charge) + neutrino (0 charge) </a:t>
            </a:r>
          </a:p>
        </p:txBody>
      </p:sp>
      <p:sp>
        <p:nvSpPr>
          <p:cNvPr id="2" name="Footer Placeholder 1">
            <a:extLst>
              <a:ext uri="{FF2B5EF4-FFF2-40B4-BE49-F238E27FC236}">
                <a16:creationId xmlns:a16="http://schemas.microsoft.com/office/drawing/2014/main" id="{08838747-98EE-E83B-8F42-F045D190802D}"/>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80DFCE77-43D9-61A5-CA48-3D7438B8D2BC}"/>
              </a:ext>
            </a:extLst>
          </p:cNvPr>
          <p:cNvSpPr>
            <a:spLocks noGrp="1"/>
          </p:cNvSpPr>
          <p:nvPr>
            <p:ph type="sldNum" sz="quarter" idx="12"/>
          </p:nvPr>
        </p:nvSpPr>
        <p:spPr/>
        <p:txBody>
          <a:bodyPr/>
          <a:lstStyle/>
          <a:p>
            <a:pPr>
              <a:defRPr/>
            </a:pPr>
            <a:fld id="{691F8FD0-9CF6-42A1-929E-31CE44606811}" type="slidenum">
              <a:rPr lang="en-US" altLang="en-US" smtClean="0"/>
              <a:pPr>
                <a:defRPr/>
              </a:pPr>
              <a:t>6</a:t>
            </a:fld>
            <a:endParaRPr lang="en-US" altLang="en-US"/>
          </a:p>
        </p:txBody>
      </p:sp>
    </p:spTree>
    <p:extLst>
      <p:ext uri="{BB962C8B-B14F-4D97-AF65-F5344CB8AC3E}">
        <p14:creationId xmlns:p14="http://schemas.microsoft.com/office/powerpoint/2010/main" val="422117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Rot="1" noChangeArrowheads="1"/>
          </p:cNvSpPr>
          <p:nvPr/>
        </p:nvSpPr>
        <p:spPr bwMode="auto">
          <a:xfrm>
            <a:off x="1676400" y="155575"/>
            <a:ext cx="8240486"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C00000"/>
                </a:solidFill>
                <a:effectLst/>
                <a:uLnTx/>
                <a:uFillTx/>
                <a:latin typeface="Georgia"/>
                <a:ea typeface="+mj-ea"/>
                <a:cs typeface="+mj-cs"/>
              </a:rPr>
              <a:t>What happens after the positron is obtained?</a:t>
            </a:r>
          </a:p>
        </p:txBody>
      </p:sp>
      <p:sp>
        <p:nvSpPr>
          <p:cNvPr id="17411" name="Rectangle 3"/>
          <p:cNvSpPr txBox="1">
            <a:spLocks noRot="1" noChangeArrowheads="1"/>
          </p:cNvSpPr>
          <p:nvPr/>
        </p:nvSpPr>
        <p:spPr bwMode="auto">
          <a:xfrm>
            <a:off x="1556658" y="1100111"/>
            <a:ext cx="10254342"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 Leftover energy from the nuclear decay process is shared between the positron and the departing neutrino. </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a:t>
            </a:r>
            <a:r>
              <a:rPr kumimoji="0" lang="en-MY" sz="2400" b="0" i="0" u="none" strike="noStrike" kern="1200" cap="none" spc="0" normalizeH="0" baseline="0" noProof="0" dirty="0">
                <a:ln>
                  <a:noFill/>
                </a:ln>
                <a:solidFill>
                  <a:sysClr val="windowText" lastClr="000000"/>
                </a:solidFill>
                <a:effectLst/>
                <a:uLnTx/>
                <a:uFillTx/>
                <a:latin typeface="Georgia"/>
                <a:ea typeface="+mn-ea"/>
                <a:cs typeface="+mn-cs"/>
              </a:rPr>
              <a:t>The positron or antielectron is the antiparticle or the antimatter counterpart of the electron. The positron has an electric charge of +1 e, a spin of ½, and has the same mass as an electron.)</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endParaRPr kumimoji="0" lang="en-MY"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MY" sz="2400" b="0" i="0" u="none" strike="noStrike" kern="1200" cap="none" spc="0" normalizeH="0" baseline="0" noProof="0" dirty="0">
                <a:ln>
                  <a:noFill/>
                </a:ln>
                <a:solidFill>
                  <a:sysClr val="windowText" lastClr="000000"/>
                </a:solidFill>
                <a:effectLst/>
                <a:uLnTx/>
                <a:uFillTx/>
                <a:latin typeface="Georgia"/>
                <a:ea typeface="+mn-ea"/>
                <a:cs typeface="+mn-cs"/>
              </a:rPr>
              <a:t> When a positron collides with an electron, annihilation occurs)</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a:p>
            <a:pPr marL="0" marR="0" lvl="0" indent="-273050" algn="just" defTabSz="914400" rtl="0" eaLnBrk="1" fontAlgn="base" latinLnBrk="0" hangingPunct="1">
              <a:lnSpc>
                <a:spcPct val="100000"/>
              </a:lnSpc>
              <a:spcBef>
                <a:spcPts val="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Positron begins its activity in colliding</a:t>
            </a:r>
          </a:p>
          <a:p>
            <a:pPr marL="0" marR="0" lvl="0" indent="0" algn="just" defTabSz="914400" rtl="0" eaLnBrk="1" fontAlgn="base" latinLnBrk="0" hangingPunct="1">
              <a:lnSpc>
                <a:spcPct val="100000"/>
              </a:lnSpc>
              <a:spcBef>
                <a:spcPts val="0"/>
              </a:spcBef>
              <a:spcAft>
                <a:spcPct val="0"/>
              </a:spcAft>
              <a:buClr>
                <a:srgbClr val="D16349"/>
              </a:buClr>
              <a:buSzPct val="85000"/>
              <a:buFont typeface="Wingdings 2" pitchFamily="18" charset="2"/>
              <a:buNone/>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   with other particles and gradually loses its</a:t>
            </a:r>
          </a:p>
          <a:p>
            <a:pPr marL="0" marR="0" lvl="0" indent="0" algn="just" defTabSz="914400" rtl="0" eaLnBrk="1" fontAlgn="base" latinLnBrk="0" hangingPunct="1">
              <a:lnSpc>
                <a:spcPct val="100000"/>
              </a:lnSpc>
              <a:spcBef>
                <a:spcPts val="0"/>
              </a:spcBef>
              <a:spcAft>
                <a:spcPct val="0"/>
              </a:spcAft>
              <a:buClr>
                <a:srgbClr val="D16349"/>
              </a:buClr>
              <a:buSzPct val="85000"/>
              <a:buFont typeface="Wingdings 2" pitchFamily="18" charset="2"/>
              <a:buNone/>
              <a:tabLst/>
              <a:defRPr/>
            </a:pPr>
            <a:r>
              <a:rPr lang="en-US" sz="2400" dirty="0">
                <a:solidFill>
                  <a:sysClr val="windowText" lastClr="000000"/>
                </a:solidFill>
                <a:latin typeface="Georgia"/>
              </a:rPr>
              <a:t>  </a:t>
            </a: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 kinetic energy and thus  slowing down. </a:t>
            </a:r>
          </a:p>
        </p:txBody>
      </p:sp>
      <p:pic>
        <p:nvPicPr>
          <p:cNvPr id="4" name="Picture 3">
            <a:extLst>
              <a:ext uri="{FF2B5EF4-FFF2-40B4-BE49-F238E27FC236}">
                <a16:creationId xmlns:a16="http://schemas.microsoft.com/office/drawing/2014/main" id="{1BFC31D7-1AF0-4C13-4899-719BC4A4B6EA}"/>
              </a:ext>
            </a:extLst>
          </p:cNvPr>
          <p:cNvPicPr>
            <a:picLocks noChangeAspect="1"/>
          </p:cNvPicPr>
          <p:nvPr/>
        </p:nvPicPr>
        <p:blipFill>
          <a:blip r:embed="rId2"/>
          <a:stretch>
            <a:fillRect/>
          </a:stretch>
        </p:blipFill>
        <p:spPr>
          <a:xfrm>
            <a:off x="7991723" y="4470827"/>
            <a:ext cx="3575419" cy="2402568"/>
          </a:xfrm>
          <a:prstGeom prst="rect">
            <a:avLst/>
          </a:prstGeom>
        </p:spPr>
      </p:pic>
      <p:sp>
        <p:nvSpPr>
          <p:cNvPr id="2" name="Footer Placeholder 1">
            <a:extLst>
              <a:ext uri="{FF2B5EF4-FFF2-40B4-BE49-F238E27FC236}">
                <a16:creationId xmlns:a16="http://schemas.microsoft.com/office/drawing/2014/main" id="{437FE66A-D304-8A6C-F335-88C9A3B7FD55}"/>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914A2DEB-9A8B-2516-1254-6A62D4B25EDF}"/>
              </a:ext>
            </a:extLst>
          </p:cNvPr>
          <p:cNvSpPr>
            <a:spLocks noGrp="1"/>
          </p:cNvSpPr>
          <p:nvPr>
            <p:ph type="sldNum" sz="quarter" idx="12"/>
          </p:nvPr>
        </p:nvSpPr>
        <p:spPr/>
        <p:txBody>
          <a:bodyPr/>
          <a:lstStyle/>
          <a:p>
            <a:pPr>
              <a:defRPr/>
            </a:pPr>
            <a:fld id="{691F8FD0-9CF6-42A1-929E-31CE44606811}" type="slidenum">
              <a:rPr lang="en-US" altLang="en-US" smtClean="0"/>
              <a:pPr>
                <a:defRPr/>
              </a:pPr>
              <a:t>7</a:t>
            </a:fld>
            <a:endParaRPr lang="en-US" altLang="en-US"/>
          </a:p>
        </p:txBody>
      </p:sp>
    </p:spTree>
    <p:extLst>
      <p:ext uri="{BB962C8B-B14F-4D97-AF65-F5344CB8AC3E}">
        <p14:creationId xmlns:p14="http://schemas.microsoft.com/office/powerpoint/2010/main" val="238802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68DA97-3336-BB58-324E-FA1E8D81F34F}"/>
              </a:ext>
            </a:extLst>
          </p:cNvPr>
          <p:cNvSpPr txBox="1">
            <a:spLocks noChangeArrowheads="1"/>
          </p:cNvSpPr>
          <p:nvPr/>
        </p:nvSpPr>
        <p:spPr bwMode="auto">
          <a:xfrm>
            <a:off x="1698171" y="204610"/>
            <a:ext cx="7620000" cy="39410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Georgia"/>
                <a:ea typeface="+mj-ea"/>
                <a:cs typeface="+mj-cs"/>
              </a:rPr>
              <a:t>Uses</a:t>
            </a:r>
          </a:p>
        </p:txBody>
      </p:sp>
      <p:sp>
        <p:nvSpPr>
          <p:cNvPr id="5" name="Rectangle 3">
            <a:extLst>
              <a:ext uri="{FF2B5EF4-FFF2-40B4-BE49-F238E27FC236}">
                <a16:creationId xmlns:a16="http://schemas.microsoft.com/office/drawing/2014/main" id="{6CF4B7E0-34A2-AC90-2400-FFCB75BE8827}"/>
              </a:ext>
            </a:extLst>
          </p:cNvPr>
          <p:cNvSpPr txBox="1">
            <a:spLocks noChangeArrowheads="1"/>
          </p:cNvSpPr>
          <p:nvPr/>
        </p:nvSpPr>
        <p:spPr bwMode="auto">
          <a:xfrm>
            <a:off x="1578429" y="642257"/>
            <a:ext cx="10287000" cy="5116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Detect cancer.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Determine whether cancer has spread in the body.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Assess the effectiveness of a treatment plan, such as cancer therapy.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Determine if cancer has returned after treatment.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Determine blood flow to the heart muscle.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Determine the effects of a heart attack.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Identify areas of the heart muscle that would benefit from a procedure such as angioplasty or coronary artery bypass</a:t>
            </a: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hlinkClick r:id="rId2"/>
              </a:rPr>
              <a:t> </a:t>
            </a: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surgery.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Evaluate brain abnormalities, such as tumors, memory disorders, and seizures, and other central nervous system disorders. </a:t>
            </a:r>
          </a:p>
          <a:p>
            <a:pPr marL="273050" marR="0" lvl="0" indent="-273050" algn="just"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Georgia"/>
                <a:ea typeface="+mn-ea"/>
                <a:cs typeface="+mn-cs"/>
              </a:rPr>
              <a:t>To map normal human brain and heart function. </a:t>
            </a:r>
          </a:p>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itchFamily="18" charset="2"/>
              <a:buChar char=""/>
              <a:tabLst/>
              <a:defRPr/>
            </a:pPr>
            <a:endParaRPr kumimoji="0" lang="en-US" sz="24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2" name="Footer Placeholder 1">
            <a:extLst>
              <a:ext uri="{FF2B5EF4-FFF2-40B4-BE49-F238E27FC236}">
                <a16:creationId xmlns:a16="http://schemas.microsoft.com/office/drawing/2014/main" id="{BCD77C7E-437A-921E-71F3-73068CF03159}"/>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23DD52BE-F0B9-42CA-585A-395C668A14E8}"/>
              </a:ext>
            </a:extLst>
          </p:cNvPr>
          <p:cNvSpPr>
            <a:spLocks noGrp="1"/>
          </p:cNvSpPr>
          <p:nvPr>
            <p:ph type="sldNum" sz="quarter" idx="12"/>
          </p:nvPr>
        </p:nvSpPr>
        <p:spPr/>
        <p:txBody>
          <a:bodyPr/>
          <a:lstStyle/>
          <a:p>
            <a:pPr>
              <a:defRPr/>
            </a:pPr>
            <a:fld id="{691F8FD0-9CF6-42A1-929E-31CE44606811}" type="slidenum">
              <a:rPr lang="en-US" altLang="en-US" smtClean="0"/>
              <a:pPr>
                <a:defRPr/>
              </a:pPr>
              <a:t>8</a:t>
            </a:fld>
            <a:endParaRPr lang="en-US" altLang="en-US"/>
          </a:p>
        </p:txBody>
      </p:sp>
    </p:spTree>
    <p:extLst>
      <p:ext uri="{BB962C8B-B14F-4D97-AF65-F5344CB8AC3E}">
        <p14:creationId xmlns:p14="http://schemas.microsoft.com/office/powerpoint/2010/main" val="402662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96C61D-FBEE-F850-0296-704D340A5BA7}"/>
              </a:ext>
            </a:extLst>
          </p:cNvPr>
          <p:cNvSpPr txBox="1">
            <a:spLocks noRot="1" noChangeArrowheads="1"/>
          </p:cNvSpPr>
          <p:nvPr/>
        </p:nvSpPr>
        <p:spPr bwMode="auto">
          <a:xfrm>
            <a:off x="1531711" y="155576"/>
            <a:ext cx="2572203" cy="497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3300" kern="1200">
                <a:solidFill>
                  <a:schemeClr val="accent3">
                    <a:shade val="75000"/>
                  </a:schemeClr>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Georgia"/>
                <a:ea typeface="+mj-ea"/>
                <a:cs typeface="+mj-cs"/>
              </a:rPr>
              <a:t>PET -Working</a:t>
            </a:r>
          </a:p>
        </p:txBody>
      </p:sp>
      <p:sp>
        <p:nvSpPr>
          <p:cNvPr id="5" name="Rectangle 3">
            <a:extLst>
              <a:ext uri="{FF2B5EF4-FFF2-40B4-BE49-F238E27FC236}">
                <a16:creationId xmlns:a16="http://schemas.microsoft.com/office/drawing/2014/main" id="{131DFA95-83FE-1D96-B0C5-34CC7E20A246}"/>
              </a:ext>
            </a:extLst>
          </p:cNvPr>
          <p:cNvSpPr txBox="1">
            <a:spLocks noRot="1" noChangeArrowheads="1"/>
          </p:cNvSpPr>
          <p:nvPr/>
        </p:nvSpPr>
        <p:spPr bwMode="auto">
          <a:xfrm>
            <a:off x="1344335" y="729344"/>
            <a:ext cx="7385199" cy="5973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3050" marR="0" lvl="0" indent="-273050" algn="just" defTabSz="914400" rtl="0" eaLnBrk="1" fontAlgn="base" latinLnBrk="0" hangingPunct="1">
              <a:spcBef>
                <a:spcPts val="600"/>
              </a:spcBef>
              <a:spcAft>
                <a:spcPct val="0"/>
              </a:spcAft>
              <a:buClr>
                <a:srgbClr val="D16349"/>
              </a:buClr>
              <a:buSzPct val="85000"/>
              <a:buFont typeface="Wingdings 2" pitchFamily="18"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Before the examination begins, a radioactive substance is produced in a cyclotron and attached, or tagged, to a natural body compound, most commonly glucose, but sometimes water. </a:t>
            </a:r>
          </a:p>
          <a:p>
            <a:pPr marL="273050" marR="0" lvl="0" indent="-273050" algn="just" defTabSz="914400" rtl="0" eaLnBrk="1" fontAlgn="base" latinLnBrk="0" hangingPunct="1">
              <a:spcBef>
                <a:spcPts val="600"/>
              </a:spcBef>
              <a:spcAft>
                <a:spcPct val="0"/>
              </a:spcAft>
              <a:buClr>
                <a:srgbClr val="D16349"/>
              </a:buClr>
              <a:buSzPct val="85000"/>
              <a:buFont typeface="Wingdings 2" pitchFamily="18"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Once this substance is administered to the patient, the radioactivity localizes in the appropriate body areas and is detected by the PET scanner.</a:t>
            </a:r>
          </a:p>
          <a:p>
            <a:pPr marL="273050" marR="0" lvl="0" indent="-273050" algn="just" defTabSz="914400" rtl="0" eaLnBrk="1" fontAlgn="base" latinLnBrk="0" hangingPunct="1">
              <a:spcBef>
                <a:spcPts val="600"/>
              </a:spcBef>
              <a:spcAft>
                <a:spcPct val="0"/>
              </a:spcAft>
              <a:buClr>
                <a:srgbClr val="D16349"/>
              </a:buClr>
              <a:buSzPct val="85000"/>
              <a:buFont typeface="Wingdings 2" pitchFamily="18"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Different colors or degrees of brightness on a PET image represent different tissue or organ function levels.</a:t>
            </a:r>
          </a:p>
          <a:p>
            <a:pPr marL="273050" marR="0" lvl="0" indent="-273050" algn="just" defTabSz="914400" rtl="0" eaLnBrk="1" fontAlgn="base" latinLnBrk="0" hangingPunct="1">
              <a:spcBef>
                <a:spcPts val="600"/>
              </a:spcBef>
              <a:spcAft>
                <a:spcPct val="0"/>
              </a:spcAft>
              <a:buClr>
                <a:srgbClr val="D16349"/>
              </a:buClr>
              <a:buSzPct val="85000"/>
              <a:buFont typeface="Wingdings 2" pitchFamily="18"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Healthy tissue uses glucose for energy, it accumulates some of the tagged glucose, which will show up on the PET images.</a:t>
            </a:r>
          </a:p>
          <a:p>
            <a:pPr marL="273050" marR="0" lvl="0" indent="-273050" algn="just" defTabSz="914400" rtl="0" eaLnBrk="1" fontAlgn="base" latinLnBrk="0" hangingPunct="1">
              <a:spcBef>
                <a:spcPts val="600"/>
              </a:spcBef>
              <a:spcAft>
                <a:spcPct val="0"/>
              </a:spcAft>
              <a:buClr>
                <a:srgbClr val="D16349"/>
              </a:buClr>
              <a:buSzPct val="85000"/>
              <a:buFont typeface="Wingdings 2" pitchFamily="18"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Georgia"/>
                <a:ea typeface="+mn-ea"/>
                <a:cs typeface="+mn-cs"/>
              </a:rPr>
              <a:t>Cancerous tissue, which uses more glucose than normal tissue, will accumulate more of the substance and appear brighter than normal tissue on the PET images.</a:t>
            </a:r>
          </a:p>
        </p:txBody>
      </p:sp>
      <p:pic>
        <p:nvPicPr>
          <p:cNvPr id="6" name="Picture 2">
            <a:extLst>
              <a:ext uri="{FF2B5EF4-FFF2-40B4-BE49-F238E27FC236}">
                <a16:creationId xmlns:a16="http://schemas.microsoft.com/office/drawing/2014/main" id="{D7304C66-8111-845B-900D-84CEFEF0C69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8906894" y="1981200"/>
            <a:ext cx="319247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D4F172A-4894-4422-E955-441478991635}"/>
              </a:ext>
            </a:extLst>
          </p:cNvPr>
          <p:cNvSpPr>
            <a:spLocks noGrp="1"/>
          </p:cNvSpPr>
          <p:nvPr>
            <p:ph type="ftr" sz="quarter" idx="11"/>
          </p:nvPr>
        </p:nvSpPr>
        <p:spPr/>
        <p:txBody>
          <a:bodyPr/>
          <a:lstStyle/>
          <a:p>
            <a:pPr>
              <a:defRPr/>
            </a:pPr>
            <a:r>
              <a:rPr lang="en-US"/>
              <a:t>DR.JAYAPANDIYAN</a:t>
            </a:r>
          </a:p>
        </p:txBody>
      </p:sp>
      <p:sp>
        <p:nvSpPr>
          <p:cNvPr id="3" name="Slide Number Placeholder 2">
            <a:extLst>
              <a:ext uri="{FF2B5EF4-FFF2-40B4-BE49-F238E27FC236}">
                <a16:creationId xmlns:a16="http://schemas.microsoft.com/office/drawing/2014/main" id="{1A232E28-3553-A161-ACF3-77F3EBACF8B3}"/>
              </a:ext>
            </a:extLst>
          </p:cNvPr>
          <p:cNvSpPr>
            <a:spLocks noGrp="1"/>
          </p:cNvSpPr>
          <p:nvPr>
            <p:ph type="sldNum" sz="quarter" idx="12"/>
          </p:nvPr>
        </p:nvSpPr>
        <p:spPr/>
        <p:txBody>
          <a:bodyPr/>
          <a:lstStyle/>
          <a:p>
            <a:pPr>
              <a:defRPr/>
            </a:pPr>
            <a:fld id="{691F8FD0-9CF6-42A1-929E-31CE44606811}" type="slidenum">
              <a:rPr lang="en-US" altLang="en-US" smtClean="0"/>
              <a:pPr>
                <a:defRPr/>
              </a:pPr>
              <a:t>9</a:t>
            </a:fld>
            <a:endParaRPr lang="en-US" altLang="en-US"/>
          </a:p>
        </p:txBody>
      </p:sp>
    </p:spTree>
    <p:extLst>
      <p:ext uri="{BB962C8B-B14F-4D97-AF65-F5344CB8AC3E}">
        <p14:creationId xmlns:p14="http://schemas.microsoft.com/office/powerpoint/2010/main" val="2103891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1385</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Georgia</vt:lpstr>
      <vt:lpstr>Gill Sans MT</vt:lpstr>
      <vt:lpstr>Google Sans</vt:lpstr>
      <vt:lpstr>Tahoma</vt:lpstr>
      <vt:lpstr>Verdana</vt:lpstr>
      <vt:lpstr>Wingdings 2</vt:lpstr>
      <vt:lpstr>Solstice</vt:lpstr>
      <vt:lpstr>1_Solstice</vt:lpstr>
      <vt:lpstr>  </vt:lpstr>
      <vt:lpstr>Positron Emission Tomography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jayapandiyan paraman</dc:creator>
  <cp:lastModifiedBy>Jayapandiyan Paraman</cp:lastModifiedBy>
  <cp:revision>91</cp:revision>
  <dcterms:created xsi:type="dcterms:W3CDTF">2022-12-26T10:43:14Z</dcterms:created>
  <dcterms:modified xsi:type="dcterms:W3CDTF">2025-06-18T05:11:30Z</dcterms:modified>
</cp:coreProperties>
</file>