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8" d="100"/>
          <a:sy n="68" d="100"/>
        </p:scale>
        <p:origin x="5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252A39-DF83-4587-A3C9-B38A9F8A4B7C}" type="datetimeFigureOut">
              <a:rPr lang="en-IN" smtClean="0"/>
              <a:t>17-06-2025</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D8D957-678F-4B29-A6CC-E73BC98F9237}" type="slidenum">
              <a:rPr lang="en-IN" smtClean="0"/>
              <a:t>‹#›</a:t>
            </a:fld>
            <a:endParaRPr lang="en-IN"/>
          </a:p>
        </p:txBody>
      </p:sp>
    </p:spTree>
    <p:extLst>
      <p:ext uri="{BB962C8B-B14F-4D97-AF65-F5344CB8AC3E}">
        <p14:creationId xmlns:p14="http://schemas.microsoft.com/office/powerpoint/2010/main" val="19886823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ED219-51D5-4A80-9D22-6E43E85652D4}" type="datetimeFigureOut">
              <a:rPr lang="en-IN" smtClean="0"/>
              <a:t>17-06-2025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A8324-6DC9-4796-9657-F1B50F67AFAB}" type="slidenum">
              <a:rPr lang="en-IN" smtClean="0"/>
              <a:t>‹#›</a:t>
            </a:fld>
            <a:endParaRPr lang="en-IN"/>
          </a:p>
        </p:txBody>
      </p:sp>
    </p:spTree>
    <p:extLst>
      <p:ext uri="{BB962C8B-B14F-4D97-AF65-F5344CB8AC3E}">
        <p14:creationId xmlns:p14="http://schemas.microsoft.com/office/powerpoint/2010/main" val="217921792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5" name="Header Placeholder 4"/>
          <p:cNvSpPr>
            <a:spLocks noGrp="1"/>
          </p:cNvSpPr>
          <p:nvPr>
            <p:ph type="hdr" sz="quarter" idx="10"/>
          </p:nvPr>
        </p:nvSpPr>
        <p:spPr/>
        <p:txBody>
          <a:bodyPr/>
          <a:lstStyle/>
          <a:p>
            <a:endParaRPr lang="en-IN"/>
          </a:p>
        </p:txBody>
      </p:sp>
      <p:sp>
        <p:nvSpPr>
          <p:cNvPr id="4" name="Slide Number Placeholder 3"/>
          <p:cNvSpPr>
            <a:spLocks noGrp="1"/>
          </p:cNvSpPr>
          <p:nvPr>
            <p:ph type="sldNum" sz="quarter" idx="11"/>
          </p:nvPr>
        </p:nvSpPr>
        <p:spPr/>
        <p:txBody>
          <a:bodyPr/>
          <a:lstStyle/>
          <a:p>
            <a:fld id="{835A8324-6DC9-4796-9657-F1B50F67AFAB}" type="slidenum">
              <a:rPr lang="en-IN" smtClean="0"/>
              <a:t>1</a:t>
            </a:fld>
            <a:endParaRPr lang="en-IN"/>
          </a:p>
        </p:txBody>
      </p:sp>
    </p:spTree>
    <p:extLst>
      <p:ext uri="{BB962C8B-B14F-4D97-AF65-F5344CB8AC3E}">
        <p14:creationId xmlns:p14="http://schemas.microsoft.com/office/powerpoint/2010/main" val="101958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5" name="Header Placeholder 4"/>
          <p:cNvSpPr>
            <a:spLocks noGrp="1"/>
          </p:cNvSpPr>
          <p:nvPr>
            <p:ph type="hdr" sz="quarter" idx="10"/>
          </p:nvPr>
        </p:nvSpPr>
        <p:spPr/>
        <p:txBody>
          <a:bodyPr/>
          <a:lstStyle/>
          <a:p>
            <a:endParaRPr lang="en-IN"/>
          </a:p>
        </p:txBody>
      </p:sp>
      <p:sp>
        <p:nvSpPr>
          <p:cNvPr id="4" name="Slide Number Placeholder 3"/>
          <p:cNvSpPr>
            <a:spLocks noGrp="1"/>
          </p:cNvSpPr>
          <p:nvPr>
            <p:ph type="sldNum" sz="quarter" idx="11"/>
          </p:nvPr>
        </p:nvSpPr>
        <p:spPr/>
        <p:txBody>
          <a:bodyPr/>
          <a:lstStyle/>
          <a:p>
            <a:fld id="{835A8324-6DC9-4796-9657-F1B50F67AFAB}" type="slidenum">
              <a:rPr lang="en-IN" smtClean="0"/>
              <a:t>2</a:t>
            </a:fld>
            <a:endParaRPr lang="en-IN"/>
          </a:p>
        </p:txBody>
      </p:sp>
    </p:spTree>
    <p:extLst>
      <p:ext uri="{BB962C8B-B14F-4D97-AF65-F5344CB8AC3E}">
        <p14:creationId xmlns:p14="http://schemas.microsoft.com/office/powerpoint/2010/main" val="380825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Header Placeholder 3"/>
          <p:cNvSpPr>
            <a:spLocks noGrp="1"/>
          </p:cNvSpPr>
          <p:nvPr>
            <p:ph type="hdr" sz="quarter" idx="10"/>
          </p:nvPr>
        </p:nvSpPr>
        <p:spPr/>
        <p:txBody>
          <a:bodyPr/>
          <a:lstStyle/>
          <a:p>
            <a:endParaRPr lang="en-IN"/>
          </a:p>
        </p:txBody>
      </p:sp>
      <p:sp>
        <p:nvSpPr>
          <p:cNvPr id="5" name="Slide Number Placeholder 4"/>
          <p:cNvSpPr>
            <a:spLocks noGrp="1"/>
          </p:cNvSpPr>
          <p:nvPr>
            <p:ph type="sldNum" sz="quarter" idx="11"/>
          </p:nvPr>
        </p:nvSpPr>
        <p:spPr/>
        <p:txBody>
          <a:bodyPr/>
          <a:lstStyle/>
          <a:p>
            <a:fld id="{835A8324-6DC9-4796-9657-F1B50F67AFAB}" type="slidenum">
              <a:rPr lang="en-IN" smtClean="0"/>
              <a:t>13</a:t>
            </a:fld>
            <a:endParaRPr lang="en-IN"/>
          </a:p>
        </p:txBody>
      </p:sp>
    </p:spTree>
    <p:extLst>
      <p:ext uri="{BB962C8B-B14F-4D97-AF65-F5344CB8AC3E}">
        <p14:creationId xmlns:p14="http://schemas.microsoft.com/office/powerpoint/2010/main" val="402229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0358F8-8BDD-4A7F-9970-4E8346628FB3}" type="datetime1">
              <a:rPr lang="en-US" smtClean="0"/>
              <a:t>6/17/2025</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57FCF-BD5F-463C-A387-449C11ED44DF}" type="datetime1">
              <a:rPr lang="en-US" smtClean="0"/>
              <a:t>6/17/2025</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2F56B-6154-4055-B727-8DDCFFB7377B}" type="datetime1">
              <a:rPr lang="en-US" smtClean="0"/>
              <a:t>6/17/2025</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536E9-2CA4-497B-9089-1D078297EF2D}" type="datetime1">
              <a:rPr lang="en-US" smtClean="0"/>
              <a:t>6/17/2025</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1DC09-D279-441D-B970-5D3F19602989}" type="datetime1">
              <a:rPr lang="en-US" smtClean="0"/>
              <a:t>6/17/2025</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EA2865-79CD-432B-891A-4A5245966747}" type="datetime1">
              <a:rPr lang="en-US" smtClean="0"/>
              <a:t>6/17/2025</a:t>
            </a:fld>
            <a:endParaRPr lang="en-US"/>
          </a:p>
        </p:txBody>
      </p:sp>
      <p:sp>
        <p:nvSpPr>
          <p:cNvPr id="6" name="Footer Placeholder 5"/>
          <p:cNvSpPr>
            <a:spLocks noGrp="1"/>
          </p:cNvSpPr>
          <p:nvPr>
            <p:ph type="ftr" sz="quarter" idx="11"/>
          </p:nvPr>
        </p:nvSpPr>
        <p:spPr/>
        <p:txBody>
          <a:bodyPr/>
          <a:lstStyle/>
          <a:p>
            <a:r>
              <a:rPr lang="en-US" smtClean="0"/>
              <a:t>Ms. Pooja Chavan</a:t>
            </a:r>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C69DEA-0847-41C9-89C4-7E32D56C0FCA}" type="datetime1">
              <a:rPr lang="en-US" smtClean="0"/>
              <a:t>6/17/2025</a:t>
            </a:fld>
            <a:endParaRPr lang="en-US"/>
          </a:p>
        </p:txBody>
      </p:sp>
      <p:sp>
        <p:nvSpPr>
          <p:cNvPr id="8" name="Footer Placeholder 7"/>
          <p:cNvSpPr>
            <a:spLocks noGrp="1"/>
          </p:cNvSpPr>
          <p:nvPr>
            <p:ph type="ftr" sz="quarter" idx="11"/>
          </p:nvPr>
        </p:nvSpPr>
        <p:spPr/>
        <p:txBody>
          <a:bodyPr/>
          <a:lstStyle/>
          <a:p>
            <a:r>
              <a:rPr lang="en-US" smtClean="0"/>
              <a:t>Ms. Pooja Chavan</a:t>
            </a:r>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E6AEFE-95CC-4242-95A7-E2E3EAE0B7C0}" type="datetime1">
              <a:rPr lang="en-US" smtClean="0"/>
              <a:t>6/17/2025</a:t>
            </a:fld>
            <a:endParaRPr lang="en-US"/>
          </a:p>
        </p:txBody>
      </p:sp>
      <p:sp>
        <p:nvSpPr>
          <p:cNvPr id="4" name="Footer Placeholder 3"/>
          <p:cNvSpPr>
            <a:spLocks noGrp="1"/>
          </p:cNvSpPr>
          <p:nvPr>
            <p:ph type="ftr" sz="quarter" idx="11"/>
          </p:nvPr>
        </p:nvSpPr>
        <p:spPr/>
        <p:txBody>
          <a:bodyPr/>
          <a:lstStyle/>
          <a:p>
            <a:r>
              <a:rPr lang="en-US" smtClean="0"/>
              <a:t>Ms. Pooja Chavan</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4CE6F-D026-4455-B4BC-1BDF981B34AE}" type="datetime1">
              <a:rPr lang="en-US" smtClean="0"/>
              <a:t>6/17/2025</a:t>
            </a:fld>
            <a:endParaRPr lang="en-US"/>
          </a:p>
        </p:txBody>
      </p:sp>
      <p:sp>
        <p:nvSpPr>
          <p:cNvPr id="3" name="Footer Placeholder 2"/>
          <p:cNvSpPr>
            <a:spLocks noGrp="1"/>
          </p:cNvSpPr>
          <p:nvPr>
            <p:ph type="ftr" sz="quarter" idx="11"/>
          </p:nvPr>
        </p:nvSpPr>
        <p:spPr/>
        <p:txBody>
          <a:bodyPr/>
          <a:lstStyle/>
          <a:p>
            <a:r>
              <a:rPr lang="en-US" smtClean="0"/>
              <a:t>Ms. Pooja Chavan</a:t>
            </a:r>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60C51-CC7F-4821-95B6-B5A09D60252F}" type="datetime1">
              <a:rPr lang="en-US" smtClean="0"/>
              <a:t>6/17/2025</a:t>
            </a:fld>
            <a:endParaRPr lang="en-US"/>
          </a:p>
        </p:txBody>
      </p:sp>
      <p:sp>
        <p:nvSpPr>
          <p:cNvPr id="6" name="Footer Placeholder 5"/>
          <p:cNvSpPr>
            <a:spLocks noGrp="1"/>
          </p:cNvSpPr>
          <p:nvPr>
            <p:ph type="ftr" sz="quarter" idx="11"/>
          </p:nvPr>
        </p:nvSpPr>
        <p:spPr/>
        <p:txBody>
          <a:bodyPr/>
          <a:lstStyle/>
          <a:p>
            <a:r>
              <a:rPr lang="en-US" smtClean="0"/>
              <a:t>Ms. Pooja Chavan</a:t>
            </a:r>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2C5DE-A227-4851-A2E7-B364EBE1FDDC}" type="datetime1">
              <a:rPr lang="en-US" smtClean="0"/>
              <a:t>6/17/2025</a:t>
            </a:fld>
            <a:endParaRPr lang="en-US"/>
          </a:p>
        </p:txBody>
      </p:sp>
      <p:sp>
        <p:nvSpPr>
          <p:cNvPr id="6" name="Footer Placeholder 5"/>
          <p:cNvSpPr>
            <a:spLocks noGrp="1"/>
          </p:cNvSpPr>
          <p:nvPr>
            <p:ph type="ftr" sz="quarter" idx="11"/>
          </p:nvPr>
        </p:nvSpPr>
        <p:spPr/>
        <p:txBody>
          <a:bodyPr/>
          <a:lstStyle/>
          <a:p>
            <a:r>
              <a:rPr lang="en-US" smtClean="0"/>
              <a:t>Ms. Pooja Chavan</a:t>
            </a:r>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F04F8-8133-447B-994C-33CE81736402}" type="datetime1">
              <a:rPr lang="en-US" smtClean="0"/>
              <a:t>6/17/2025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Ms. Pooja Chavan</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67250" y="283238"/>
            <a:ext cx="8838063" cy="1565275"/>
          </a:xfrm>
        </p:spPr>
        <p:txBody>
          <a:bodyPr>
            <a:normAutofit/>
          </a:bodyPr>
          <a:lstStyle/>
          <a:p>
            <a:r>
              <a:rPr lang="en-US" altLang="en-US" sz="3600" b="1" dirty="0">
                <a:latin typeface="Cambria" panose="02040503050406030204" charset="0"/>
                <a:cs typeface="Cambria" panose="02040503050406030204" charset="0"/>
              </a:rPr>
              <a:t>Isolation Techniques</a:t>
            </a:r>
            <a:r>
              <a:rPr lang="en-GB" altLang="en-US" sz="3600" b="1" dirty="0">
                <a:latin typeface="Cambria" panose="02040503050406030204" charset="0"/>
                <a:cs typeface="Cambria" panose="02040503050406030204" charset="0"/>
              </a:rPr>
              <a:t> </a:t>
            </a:r>
            <a:r>
              <a:rPr lang="en-US" altLang="en-US" sz="3600" b="1" dirty="0">
                <a:latin typeface="Cambria" panose="02040503050406030204" charset="0"/>
                <a:cs typeface="Cambria" panose="02040503050406030204" charset="0"/>
              </a:rPr>
              <a:t>&amp; Preservation and </a:t>
            </a:r>
            <a:r>
              <a:rPr lang="en-US" altLang="en-US" sz="3600" b="1" dirty="0" smtClean="0">
                <a:latin typeface="Cambria" panose="02040503050406030204" charset="0"/>
                <a:cs typeface="Cambria" panose="02040503050406030204" charset="0"/>
              </a:rPr>
              <a:t>Maintenance </a:t>
            </a:r>
            <a:r>
              <a:rPr lang="en-US" altLang="en-US" sz="3600" b="1" dirty="0">
                <a:latin typeface="Cambria" panose="02040503050406030204" charset="0"/>
                <a:cs typeface="Cambria" panose="02040503050406030204" charset="0"/>
              </a:rPr>
              <a:t>of </a:t>
            </a:r>
            <a:r>
              <a:rPr lang="en-US" altLang="en-US" sz="3600" b="1" dirty="0" smtClean="0">
                <a:latin typeface="Cambria" panose="02040503050406030204" charset="0"/>
                <a:cs typeface="Cambria" panose="02040503050406030204" charset="0"/>
              </a:rPr>
              <a:t>Culture</a:t>
            </a:r>
            <a:endParaRPr lang="en-US" altLang="en-US" sz="3600" b="1" dirty="0">
              <a:latin typeface="Cambria" panose="02040503050406030204" charset="0"/>
              <a:cs typeface="Cambria" panose="02040503050406030204" charset="0"/>
            </a:endParaRPr>
          </a:p>
        </p:txBody>
      </p:sp>
      <p:pic>
        <p:nvPicPr>
          <p:cNvPr id="8" name="Content Placeholder 7"/>
          <p:cNvPicPr>
            <a:picLocks noGrp="1" noChangeAspect="1"/>
          </p:cNvPicPr>
          <p:nvPr>
            <p:ph idx="1"/>
          </p:nvPr>
        </p:nvPicPr>
        <p:blipFill>
          <a:blip r:embed="rId3"/>
          <a:stretch>
            <a:fillRect/>
          </a:stretch>
        </p:blipFill>
        <p:spPr>
          <a:xfrm>
            <a:off x="998855" y="2049145"/>
            <a:ext cx="4587240" cy="4351655"/>
          </a:xfrm>
          <a:prstGeom prst="rect">
            <a:avLst/>
          </a:prstGeom>
        </p:spPr>
      </p:pic>
      <p:sp>
        <p:nvSpPr>
          <p:cNvPr id="9" name="Text Box 8"/>
          <p:cNvSpPr txBox="1"/>
          <p:nvPr/>
        </p:nvSpPr>
        <p:spPr>
          <a:xfrm>
            <a:off x="6096000" y="5386070"/>
            <a:ext cx="5988050" cy="1014730"/>
          </a:xfrm>
          <a:prstGeom prst="rect">
            <a:avLst/>
          </a:prstGeom>
          <a:noFill/>
        </p:spPr>
        <p:txBody>
          <a:bodyPr wrap="square" rtlCol="0" anchor="t">
            <a:spAutoFit/>
          </a:bodyPr>
          <a:lstStyle/>
          <a:p>
            <a:pPr marL="0" indent="0">
              <a:buNone/>
            </a:pPr>
            <a:r>
              <a:rPr lang="en-IN" sz="2000" b="1" dirty="0" smtClean="0">
                <a:latin typeface="Cambria" panose="02040503050406030204" charset="0"/>
                <a:ea typeface="Cambria" panose="02040503050406030204" charset="0"/>
                <a:sym typeface="+mn-ea"/>
              </a:rPr>
              <a:t>PRESENTATION </a:t>
            </a:r>
            <a:r>
              <a:rPr lang="en-IN" sz="2000" b="1" dirty="0">
                <a:latin typeface="Cambria" panose="02040503050406030204" charset="0"/>
                <a:ea typeface="Cambria" panose="02040503050406030204" charset="0"/>
                <a:sym typeface="+mn-ea"/>
              </a:rPr>
              <a:t>BY:</a:t>
            </a:r>
            <a:endParaRPr lang="en-IN" sz="2000" b="1" dirty="0">
              <a:latin typeface="Cambria" panose="02040503050406030204" charset="0"/>
              <a:ea typeface="Cambria" panose="02040503050406030204" charset="0"/>
            </a:endParaRPr>
          </a:p>
          <a:p>
            <a:pPr marL="0" indent="0">
              <a:buNone/>
            </a:pPr>
            <a:r>
              <a:rPr lang="en-IN" sz="2000" b="1" dirty="0">
                <a:latin typeface="Cambria" panose="02040503050406030204" charset="0"/>
                <a:ea typeface="Cambria" panose="02040503050406030204" charset="0"/>
                <a:sym typeface="+mn-ea"/>
              </a:rPr>
              <a:t> Ms. Pooja Shashikant Chavan</a:t>
            </a:r>
          </a:p>
          <a:p>
            <a:pPr marL="0" indent="0">
              <a:buNone/>
            </a:pPr>
            <a:r>
              <a:rPr lang="en-GB" altLang="en-IN" sz="2000" b="1" dirty="0">
                <a:latin typeface="Cambria" panose="02040503050406030204" charset="0"/>
                <a:ea typeface="Cambria" panose="02040503050406030204" charset="0"/>
                <a:sym typeface="+mn-ea"/>
              </a:rPr>
              <a:t>Tutor,Department of Paramedical </a:t>
            </a:r>
            <a:r>
              <a:rPr lang="en-GB" altLang="en-IN" sz="2000" b="1" smtClean="0">
                <a:latin typeface="Cambria" panose="02040503050406030204" charset="0"/>
                <a:ea typeface="Cambria" panose="02040503050406030204" charset="0"/>
                <a:sym typeface="+mn-ea"/>
              </a:rPr>
              <a:t>Sciences,SVDU</a:t>
            </a:r>
            <a:endParaRPr lang="en-GB" altLang="en-IN" sz="2000" b="1" dirty="0">
              <a:latin typeface="Cambria" panose="02040503050406030204" charset="0"/>
              <a:ea typeface="Cambria" panose="02040503050406030204" charset="0"/>
              <a:sym typeface="+mn-ea"/>
            </a:endParaRPr>
          </a:p>
        </p:txBody>
      </p:sp>
      <p:pic>
        <p:nvPicPr>
          <p:cNvPr id="3" name="Picture 2"/>
          <p:cNvPicPr>
            <a:picLocks noChangeAspect="1"/>
          </p:cNvPicPr>
          <p:nvPr/>
        </p:nvPicPr>
        <p:blipFill>
          <a:blip r:embed="rId4"/>
          <a:stretch>
            <a:fillRect/>
          </a:stretch>
        </p:blipFill>
        <p:spPr>
          <a:xfrm>
            <a:off x="185894" y="109182"/>
            <a:ext cx="2038692" cy="1678675"/>
          </a:xfrm>
          <a:prstGeom prst="rect">
            <a:avLst/>
          </a:prstGeom>
        </p:spPr>
      </p:pic>
      <p:sp>
        <p:nvSpPr>
          <p:cNvPr id="2" name="Slide Number Placeholder 1"/>
          <p:cNvSpPr>
            <a:spLocks noGrp="1"/>
          </p:cNvSpPr>
          <p:nvPr>
            <p:ph type="sldNum" sz="quarter" idx="12"/>
          </p:nvPr>
        </p:nvSpPr>
        <p:spPr/>
        <p:txBody>
          <a:bodyPr/>
          <a:lstStyle/>
          <a:p>
            <a:fld id="{9B618960-8005-486C-9A75-10CB2AAC16F9}"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a:latin typeface="Cambria" panose="02040503050406030204" charset="0"/>
                <a:cs typeface="Cambria" panose="02040503050406030204" charset="0"/>
              </a:rPr>
              <a:t>Spread Plate Method</a:t>
            </a:r>
          </a:p>
        </p:txBody>
      </p:sp>
      <p:pic>
        <p:nvPicPr>
          <p:cNvPr id="4" name="Content Placeholder 3"/>
          <p:cNvPicPr>
            <a:picLocks noGrp="1" noChangeAspect="1"/>
          </p:cNvPicPr>
          <p:nvPr>
            <p:ph idx="1"/>
          </p:nvPr>
        </p:nvPicPr>
        <p:blipFill>
          <a:blip r:embed="rId2"/>
          <a:stretch>
            <a:fillRect/>
          </a:stretch>
        </p:blipFill>
        <p:spPr>
          <a:xfrm>
            <a:off x="838200" y="2333625"/>
            <a:ext cx="10515600" cy="3334385"/>
          </a:xfrm>
          <a:prstGeom prst="rect">
            <a:avLst/>
          </a:prstGeom>
        </p:spPr>
      </p:pic>
      <p:sp>
        <p:nvSpPr>
          <p:cNvPr id="3" name="Slide Number Placeholder 2"/>
          <p:cNvSpPr>
            <a:spLocks noGrp="1"/>
          </p:cNvSpPr>
          <p:nvPr>
            <p:ph type="sldNum" sz="quarter" idx="12"/>
          </p:nvPr>
        </p:nvSpPr>
        <p:spPr/>
        <p:txBody>
          <a:bodyPr/>
          <a:lstStyle/>
          <a:p>
            <a:fld id="{9B618960-8005-486C-9A75-10CB2AAC16F9}"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a:latin typeface="Cambria" panose="02040503050406030204" charset="0"/>
                <a:cs typeface="Cambria" panose="02040503050406030204" charset="0"/>
                <a:sym typeface="+mn-ea"/>
              </a:rPr>
              <a:t>2. Micromanipulator Method</a:t>
            </a:r>
            <a:r>
              <a:rPr lang="en-US" altLang="en-US" b="1">
                <a:latin typeface="Cambria" panose="02040503050406030204" charset="0"/>
                <a:cs typeface="Cambria" panose="02040503050406030204" charset="0"/>
              </a:rPr>
              <a:t/>
            </a:r>
            <a:br>
              <a:rPr lang="en-US" altLang="en-US" b="1">
                <a:latin typeface="Cambria" panose="02040503050406030204" charset="0"/>
                <a:cs typeface="Cambria" panose="02040503050406030204" charset="0"/>
              </a:rPr>
            </a:br>
            <a:endParaRPr lang="en-US" altLang="en-US" b="1">
              <a:latin typeface="Cambria" panose="02040503050406030204" charset="0"/>
              <a:cs typeface="Cambria" panose="02040503050406030204" charset="0"/>
            </a:endParaRPr>
          </a:p>
        </p:txBody>
      </p:sp>
      <p:sp>
        <p:nvSpPr>
          <p:cNvPr id="3" name="Content Placeholder 2"/>
          <p:cNvSpPr>
            <a:spLocks noGrp="1"/>
          </p:cNvSpPr>
          <p:nvPr>
            <p:ph idx="1"/>
          </p:nvPr>
        </p:nvSpPr>
        <p:spPr/>
        <p:txBody>
          <a:bodyPr>
            <a:normAutofit fontScale="87500" lnSpcReduction="20000"/>
          </a:bodyPr>
          <a:lstStyle/>
          <a:p>
            <a:r>
              <a:rPr lang="en-US" altLang="en-US">
                <a:latin typeface="Cambria" panose="02040503050406030204" charset="0"/>
                <a:cs typeface="Cambria" panose="02040503050406030204" charset="0"/>
              </a:rPr>
              <a:t>Micromanipulators have been built which permit one to pick out a single cell from a mixed culture. This instrument is used in conjugation with a microscope to pick a single cell (particularly bacterial cell) from a hanging drop preparation.</a:t>
            </a:r>
          </a:p>
          <a:p>
            <a:pPr marL="0" indent="0">
              <a:buNone/>
            </a:pPr>
            <a:endParaRPr lang="en-US" altLang="en-US">
              <a:latin typeface="Cambria" panose="02040503050406030204" charset="0"/>
              <a:cs typeface="Cambria" panose="02040503050406030204" charset="0"/>
            </a:endParaRPr>
          </a:p>
          <a:p>
            <a:pPr marL="0" indent="0">
              <a:buNone/>
            </a:pPr>
            <a:r>
              <a:rPr lang="en-US" altLang="en-US" b="1">
                <a:latin typeface="Cambria" panose="02040503050406030204" charset="0"/>
                <a:cs typeface="Cambria" panose="02040503050406030204" charset="0"/>
              </a:rPr>
              <a:t>Advantages of micromanipulator method</a:t>
            </a:r>
          </a:p>
          <a:p>
            <a:r>
              <a:rPr lang="en-US" altLang="en-US">
                <a:latin typeface="Cambria" panose="02040503050406030204" charset="0"/>
                <a:cs typeface="Cambria" panose="02040503050406030204" charset="0"/>
              </a:rPr>
              <a:t>The advantage of this method is that one can be reasonably sure that the cultures come from a single cell and one can obtain strains within the species</a:t>
            </a:r>
          </a:p>
          <a:p>
            <a:pPr marL="0" indent="0">
              <a:buNone/>
            </a:pPr>
            <a:r>
              <a:rPr lang="en-US" altLang="en-US" b="1">
                <a:latin typeface="Cambria" panose="02040503050406030204" charset="0"/>
                <a:cs typeface="Cambria" panose="02040503050406030204" charset="0"/>
              </a:rPr>
              <a:t>Disadvantages</a:t>
            </a:r>
          </a:p>
          <a:p>
            <a:r>
              <a:rPr lang="en-US" altLang="en-US">
                <a:latin typeface="Cambria" panose="02040503050406030204" charset="0"/>
                <a:cs typeface="Cambria" panose="02040503050406030204" charset="0"/>
              </a:rPr>
              <a:t>The disadvantages are that the equipment is expensive its manipulation is very tedious, and it requires a skilled operator.</a:t>
            </a:r>
          </a:p>
        </p:txBody>
      </p:sp>
      <p:sp>
        <p:nvSpPr>
          <p:cNvPr id="4" name="Slide Number Placeholder 3"/>
          <p:cNvSpPr>
            <a:spLocks noGrp="1"/>
          </p:cNvSpPr>
          <p:nvPr>
            <p:ph type="sldNum" sz="quarter" idx="12"/>
          </p:nvPr>
        </p:nvSpPr>
        <p:spPr/>
        <p:txBody>
          <a:bodyPr/>
          <a:lstStyle/>
          <a:p>
            <a:fld id="{9B618960-8005-486C-9A75-10CB2AAC16F9}"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a:latin typeface="Cambria" panose="02040503050406030204" charset="0"/>
                <a:cs typeface="Cambria" panose="02040503050406030204" charset="0"/>
                <a:sym typeface="+mn-ea"/>
              </a:rPr>
              <a:t>Isolation by Using Selective of Enrichment </a:t>
            </a:r>
            <a:r>
              <a:rPr lang="en-US" altLang="en-US" b="1">
                <a:latin typeface="Cambria" panose="02040503050406030204" charset="0"/>
                <a:cs typeface="Cambria" panose="02040503050406030204" charset="0"/>
              </a:rPr>
              <a:t/>
            </a:r>
            <a:br>
              <a:rPr lang="en-US" altLang="en-US" b="1">
                <a:latin typeface="Cambria" panose="02040503050406030204" charset="0"/>
                <a:cs typeface="Cambria" panose="02040503050406030204" charset="0"/>
              </a:rPr>
            </a:br>
            <a:r>
              <a:rPr lang="en-US" altLang="en-US" b="1">
                <a:latin typeface="Cambria" panose="02040503050406030204" charset="0"/>
                <a:cs typeface="Cambria" panose="02040503050406030204" charset="0"/>
                <a:sym typeface="+mn-ea"/>
              </a:rPr>
              <a:t>media/Enrichment method</a:t>
            </a:r>
            <a:r>
              <a:rPr lang="en-US" altLang="en-US" b="1">
                <a:latin typeface="Cambria" panose="02040503050406030204" charset="0"/>
                <a:cs typeface="Cambria" panose="02040503050406030204" charset="0"/>
              </a:rPr>
              <a:t/>
            </a:r>
            <a:br>
              <a:rPr lang="en-US" altLang="en-US" b="1">
                <a:latin typeface="Cambria" panose="02040503050406030204" charset="0"/>
                <a:cs typeface="Cambria" panose="02040503050406030204" charset="0"/>
              </a:rPr>
            </a:br>
            <a:endParaRPr lang="en-US" altLang="en-US" b="1">
              <a:latin typeface="Cambria" panose="02040503050406030204" charset="0"/>
              <a:cs typeface="Cambria" panose="02040503050406030204" charset="0"/>
            </a:endParaRPr>
          </a:p>
        </p:txBody>
      </p:sp>
      <p:sp>
        <p:nvSpPr>
          <p:cNvPr id="3" name="Content Placeholder 2"/>
          <p:cNvSpPr>
            <a:spLocks noGrp="1"/>
          </p:cNvSpPr>
          <p:nvPr>
            <p:ph idx="1"/>
          </p:nvPr>
        </p:nvSpPr>
        <p:spPr/>
        <p:txBody>
          <a:bodyPr>
            <a:noAutofit/>
          </a:bodyPr>
          <a:lstStyle/>
          <a:p>
            <a:r>
              <a:rPr lang="en-US" altLang="en-US" sz="2000">
                <a:latin typeface="Cambria" panose="02040503050406030204" charset="0"/>
                <a:cs typeface="Cambria" panose="02040503050406030204" charset="0"/>
              </a:rPr>
              <a:t>Generally, it is used to isolate those microorganisms, which are present in relatively small numbers or that have slow growth rates compared to the other species present in the mixed culture.</a:t>
            </a:r>
          </a:p>
          <a:p>
            <a:endParaRPr lang="en-US" altLang="en-US" sz="2000">
              <a:latin typeface="Cambria" panose="02040503050406030204" charset="0"/>
              <a:cs typeface="Cambria" panose="02040503050406030204" charset="0"/>
            </a:endParaRPr>
          </a:p>
          <a:p>
            <a:r>
              <a:rPr lang="en-US" altLang="en-US" sz="2000">
                <a:latin typeface="Cambria" panose="02040503050406030204" charset="0"/>
                <a:cs typeface="Cambria" panose="02040503050406030204" charset="0"/>
              </a:rPr>
              <a:t>The enrichment culture strategy provides a specially designed culture environment by incorporating a specially designed cultural environment by incorporating a specific nutrient in the medium and by modifying the physical condition of the incubation.</a:t>
            </a:r>
          </a:p>
          <a:p>
            <a:endParaRPr lang="en-US" altLang="en-US" sz="2000">
              <a:latin typeface="Cambria" panose="02040503050406030204" charset="0"/>
              <a:cs typeface="Cambria" panose="02040503050406030204" charset="0"/>
            </a:endParaRPr>
          </a:p>
          <a:p>
            <a:r>
              <a:rPr lang="en-US" altLang="en-US" sz="2000">
                <a:latin typeface="Cambria" panose="02040503050406030204" charset="0"/>
                <a:cs typeface="Cambria" panose="02040503050406030204" charset="0"/>
              </a:rPr>
              <a:t>The medium of known composition and specific condition of incubation favors the growth of desired microorganisms but is unsuitable for the growth of other types of microorganisms.</a:t>
            </a:r>
          </a:p>
          <a:p>
            <a:endParaRPr lang="en-US" altLang="en-US" sz="2000">
              <a:latin typeface="Cambria" panose="02040503050406030204" charset="0"/>
              <a:cs typeface="Cambria" panose="02040503050406030204" charset="0"/>
            </a:endParaRPr>
          </a:p>
          <a:p>
            <a:r>
              <a:rPr lang="en-US" altLang="en-US" sz="2000">
                <a:latin typeface="Cambria" panose="02040503050406030204" charset="0"/>
                <a:cs typeface="Cambria" panose="02040503050406030204" charset="0"/>
              </a:rPr>
              <a:t>Chemical dyes such as malachite green and crystal violet are used to inhibit the growth of bacteria and yeast. Sodium azide is a metal-binding agent that inhibits the growth of anaerobic bacteria, bit does not affect the anaerobic lactic acid bacteri</a:t>
            </a:r>
            <a:r>
              <a:rPr lang="en-GB" altLang="en-US" sz="2000">
                <a:latin typeface="Cambria" panose="02040503050406030204" charset="0"/>
                <a:cs typeface="Cambria" panose="02040503050406030204" charset="0"/>
              </a:rPr>
              <a:t>a</a:t>
            </a:r>
          </a:p>
        </p:txBody>
      </p:sp>
      <p:sp>
        <p:nvSpPr>
          <p:cNvPr id="4" name="Slide Number Placeholder 3"/>
          <p:cNvSpPr>
            <a:spLocks noGrp="1"/>
          </p:cNvSpPr>
          <p:nvPr>
            <p:ph type="sldNum" sz="quarter" idx="12"/>
          </p:nvPr>
        </p:nvSpPr>
        <p:spPr/>
        <p:txBody>
          <a:bodyPr/>
          <a:lstStyle/>
          <a:p>
            <a:fld id="{9B618960-8005-486C-9A75-10CB2AAC16F9}"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a:t>P</a:t>
            </a:r>
            <a:r>
              <a:rPr lang="en-GB" altLang="en-US" b="1"/>
              <a:t>reservation and Maintainance of Pure Cultures</a:t>
            </a:r>
          </a:p>
        </p:txBody>
      </p:sp>
      <p:sp>
        <p:nvSpPr>
          <p:cNvPr id="3" name="Content Placeholder 2"/>
          <p:cNvSpPr>
            <a:spLocks noGrp="1"/>
          </p:cNvSpPr>
          <p:nvPr>
            <p:ph idx="1"/>
          </p:nvPr>
        </p:nvSpPr>
        <p:spPr/>
        <p:txBody>
          <a:bodyPr>
            <a:normAutofit fontScale="90000" lnSpcReduction="20000"/>
          </a:bodyPr>
          <a:lstStyle/>
          <a:p>
            <a:r>
              <a:rPr lang="en-GB" altLang="en-US" dirty="0">
                <a:latin typeface="Cambria" panose="02040503050406030204" charset="0"/>
                <a:cs typeface="Cambria" panose="02040503050406030204" charset="0"/>
              </a:rPr>
              <a:t>O</a:t>
            </a:r>
            <a:r>
              <a:rPr lang="en-US" altLang="en-US" dirty="0" err="1">
                <a:latin typeface="Cambria" panose="02040503050406030204" charset="0"/>
                <a:cs typeface="Cambria" panose="02040503050406030204" charset="0"/>
              </a:rPr>
              <a:t>nce</a:t>
            </a:r>
            <a:r>
              <a:rPr lang="en-US" altLang="en-US" dirty="0">
                <a:latin typeface="Cambria" panose="02040503050406030204" charset="0"/>
                <a:cs typeface="Cambria" panose="02040503050406030204" charset="0"/>
              </a:rPr>
              <a:t> a microorganism has been isolated and grown in pure culture it become necessary to maintain the viability and purity of microorganism by keeping the pure cultures free from contamination.</a:t>
            </a:r>
          </a:p>
          <a:p>
            <a:endParaRPr lang="en-US" altLang="en-US" dirty="0">
              <a:latin typeface="Cambria" panose="02040503050406030204" charset="0"/>
              <a:cs typeface="Cambria" panose="02040503050406030204" charset="0"/>
            </a:endParaRPr>
          </a:p>
          <a:p>
            <a:r>
              <a:rPr lang="en-US" altLang="en-US" dirty="0">
                <a:latin typeface="Cambria" panose="02040503050406030204" charset="0"/>
                <a:cs typeface="Cambria" panose="02040503050406030204" charset="0"/>
              </a:rPr>
              <a:t>Normally in laboratories, the pure cultures are transferred periodically onto or into a fresh medium (</a:t>
            </a:r>
            <a:r>
              <a:rPr lang="en-US" altLang="en-US" dirty="0" err="1">
                <a:latin typeface="Cambria" panose="02040503050406030204" charset="0"/>
                <a:cs typeface="Cambria" panose="02040503050406030204" charset="0"/>
              </a:rPr>
              <a:t>subculturing</a:t>
            </a:r>
            <a:r>
              <a:rPr lang="en-US" altLang="en-US" dirty="0">
                <a:latin typeface="Cambria" panose="02040503050406030204" charset="0"/>
                <a:cs typeface="Cambria" panose="02040503050406030204" charset="0"/>
              </a:rPr>
              <a:t>) to allow continuous growth and viability of microorganisms.</a:t>
            </a:r>
          </a:p>
          <a:p>
            <a:r>
              <a:rPr lang="en-US" altLang="en-US" dirty="0">
                <a:latin typeface="Cambria" panose="02040503050406030204" charset="0"/>
                <a:cs typeface="Cambria" panose="02040503050406030204" charset="0"/>
              </a:rPr>
              <a:t>The transfer is always subject to aseptic conditions to avoid contamination.</a:t>
            </a:r>
          </a:p>
          <a:p>
            <a:endParaRPr lang="en-US" altLang="en-US" dirty="0">
              <a:latin typeface="Cambria" panose="02040503050406030204" charset="0"/>
              <a:cs typeface="Cambria" panose="02040503050406030204" charset="0"/>
            </a:endParaRPr>
          </a:p>
          <a:p>
            <a:r>
              <a:rPr lang="en-US" altLang="en-US" dirty="0">
                <a:latin typeface="Cambria" panose="02040503050406030204" charset="0"/>
                <a:cs typeface="Cambria" panose="02040503050406030204" charset="0"/>
              </a:rPr>
              <a:t>These methods include refrigeration, paraffin method, cryopreservation and lyophilization (freeze drying).</a:t>
            </a:r>
            <a:endParaRPr lang="en-GB" altLang="en-US" dirty="0">
              <a:latin typeface="Cambria" panose="02040503050406030204" charset="0"/>
              <a:cs typeface="Cambria" panose="02040503050406030204" charset="0"/>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a:latin typeface="Cambria" panose="02040503050406030204" charset="0"/>
                <a:cs typeface="Cambria" panose="02040503050406030204" charset="0"/>
                <a:sym typeface="+mn-ea"/>
              </a:rPr>
              <a:t>A. Refrigeration</a:t>
            </a:r>
            <a:r>
              <a:rPr lang="en-US" altLang="en-US" b="1">
                <a:latin typeface="Cambria" panose="02040503050406030204" charset="0"/>
                <a:cs typeface="Cambria" panose="02040503050406030204" charset="0"/>
              </a:rPr>
              <a:t/>
            </a:r>
            <a:br>
              <a:rPr lang="en-US" altLang="en-US" b="1">
                <a:latin typeface="Cambria" panose="02040503050406030204" charset="0"/>
                <a:cs typeface="Cambria" panose="02040503050406030204" charset="0"/>
              </a:rPr>
            </a:br>
            <a:endParaRPr lang="en-US" altLang="en-US" b="1">
              <a:latin typeface="Cambria" panose="02040503050406030204" charset="0"/>
              <a:cs typeface="Cambria" panose="02040503050406030204" charset="0"/>
            </a:endParaRPr>
          </a:p>
        </p:txBody>
      </p:sp>
      <p:sp>
        <p:nvSpPr>
          <p:cNvPr id="3" name="Content Placeholder 2"/>
          <p:cNvSpPr>
            <a:spLocks noGrp="1"/>
          </p:cNvSpPr>
          <p:nvPr>
            <p:ph idx="1"/>
          </p:nvPr>
        </p:nvSpPr>
        <p:spPr/>
        <p:txBody>
          <a:bodyPr>
            <a:normAutofit/>
          </a:bodyPr>
          <a:lstStyle/>
          <a:p>
            <a:r>
              <a:rPr lang="en-US" altLang="en-US"/>
              <a:t> </a:t>
            </a:r>
            <a:r>
              <a:rPr lang="en-US" altLang="en-US">
                <a:latin typeface="Cambria" panose="02040503050406030204" charset="0"/>
                <a:cs typeface="Cambria" panose="02040503050406030204" charset="0"/>
              </a:rPr>
              <a:t>Pure cultures can be successfully stored at 0-4</a:t>
            </a:r>
            <a:r>
              <a:rPr lang="ar-SA" altLang="en-US">
                <a:latin typeface="Cambria" panose="02040503050406030204" charset="0"/>
                <a:cs typeface="Cambria" panose="02040503050406030204" charset="0"/>
              </a:rPr>
              <a:t>ْ</a:t>
            </a:r>
            <a:r>
              <a:rPr lang="en-US" altLang="en-US">
                <a:latin typeface="Cambria" panose="02040503050406030204" charset="0"/>
                <a:cs typeface="Cambria" panose="02040503050406030204" charset="0"/>
              </a:rPr>
              <a:t>C either in refrigerators or in cold rooms. </a:t>
            </a:r>
          </a:p>
          <a:p>
            <a:r>
              <a:rPr lang="en-US" altLang="en-US">
                <a:latin typeface="Cambria" panose="02040503050406030204" charset="0"/>
                <a:cs typeface="Cambria" panose="02040503050406030204" charset="0"/>
              </a:rPr>
              <a:t>This method is applied for short duration (2-3 weeks for bacteria and 3-4 months for fungi) because the metabolic activities of the</a:t>
            </a:r>
            <a:r>
              <a:rPr lang="en-GB" altLang="en-US">
                <a:latin typeface="Cambria" panose="02040503050406030204" charset="0"/>
                <a:cs typeface="Cambria" panose="02040503050406030204" charset="0"/>
              </a:rPr>
              <a:t> </a:t>
            </a:r>
            <a:r>
              <a:rPr lang="en-US" altLang="en-US">
                <a:latin typeface="Cambria" panose="02040503050406030204" charset="0"/>
                <a:cs typeface="Cambria" panose="02040503050406030204" charset="0"/>
              </a:rPr>
              <a:t>microorganisms are greatly slowed down but not stopped. </a:t>
            </a:r>
          </a:p>
          <a:p>
            <a:r>
              <a:rPr lang="en-US" altLang="en-US">
                <a:latin typeface="Cambria" panose="02040503050406030204" charset="0"/>
                <a:cs typeface="Cambria" panose="02040503050406030204" charset="0"/>
              </a:rPr>
              <a:t>Thus, their growth continues slowly, nutrients are utilized, and waste products released in medium. This results in finally the death of the microbes after some time</a:t>
            </a:r>
          </a:p>
        </p:txBody>
      </p:sp>
      <p:sp>
        <p:nvSpPr>
          <p:cNvPr id="4" name="Slide Number Placeholder 3"/>
          <p:cNvSpPr>
            <a:spLocks noGrp="1"/>
          </p:cNvSpPr>
          <p:nvPr>
            <p:ph type="sldNum" sz="quarter" idx="12"/>
          </p:nvPr>
        </p:nvSpPr>
        <p:spPr/>
        <p:txBody>
          <a:bodyPr/>
          <a:lstStyle/>
          <a:p>
            <a:fld id="{9B618960-8005-486C-9A75-10CB2AAC16F9}"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b="1">
                <a:sym typeface="+mn-ea"/>
              </a:rPr>
              <a:t> </a:t>
            </a:r>
            <a:r>
              <a:rPr lang="en-GB" altLang="en-US" sz="2800" b="1">
                <a:sym typeface="+mn-ea"/>
              </a:rPr>
              <a:t>B.</a:t>
            </a:r>
            <a:r>
              <a:rPr lang="en-US" altLang="en-US" sz="2800" b="1">
                <a:sym typeface="+mn-ea"/>
              </a:rPr>
              <a:t>Cryopreservation</a:t>
            </a:r>
          </a:p>
        </p:txBody>
      </p:sp>
      <p:sp>
        <p:nvSpPr>
          <p:cNvPr id="3" name="Content Placeholder 2"/>
          <p:cNvSpPr>
            <a:spLocks noGrp="1"/>
          </p:cNvSpPr>
          <p:nvPr>
            <p:ph idx="1"/>
          </p:nvPr>
        </p:nvSpPr>
        <p:spPr/>
        <p:txBody>
          <a:bodyPr>
            <a:normAutofit/>
          </a:bodyPr>
          <a:lstStyle/>
          <a:p>
            <a:pPr marL="0" indent="0">
              <a:buNone/>
            </a:pPr>
            <a:endParaRPr lang="en-US" altLang="en-US"/>
          </a:p>
          <a:p>
            <a:r>
              <a:rPr lang="en-US" altLang="en-US">
                <a:latin typeface="Cambria" panose="02040503050406030204" charset="0"/>
                <a:cs typeface="Cambria" panose="02040503050406030204" charset="0"/>
              </a:rPr>
              <a:t> Cryopreservation (i.e., freezing in liquid nitrogen at -196</a:t>
            </a:r>
            <a:r>
              <a:rPr lang="ar-SA" altLang="en-US">
                <a:latin typeface="Cambria" panose="02040503050406030204" charset="0"/>
                <a:cs typeface="Cambria" panose="02040503050406030204" charset="0"/>
              </a:rPr>
              <a:t>ْ</a:t>
            </a:r>
            <a:r>
              <a:rPr lang="en-US" altLang="en-US">
                <a:latin typeface="Cambria" panose="02040503050406030204" charset="0"/>
                <a:cs typeface="Cambria" panose="02040503050406030204" charset="0"/>
              </a:rPr>
              <a:t>C ) helps survival of pure cultures for long storage times.</a:t>
            </a:r>
          </a:p>
          <a:p>
            <a:endParaRPr lang="en-US" altLang="en-US">
              <a:latin typeface="Cambria" panose="02040503050406030204" charset="0"/>
              <a:cs typeface="Cambria" panose="02040503050406030204" charset="0"/>
            </a:endParaRPr>
          </a:p>
          <a:p>
            <a:r>
              <a:rPr lang="en-US" altLang="en-US">
                <a:latin typeface="Cambria" panose="02040503050406030204" charset="0"/>
                <a:cs typeface="Cambria" panose="02040503050406030204" charset="0"/>
              </a:rPr>
              <a:t> In this method, the microorganisms of culture are rapidly frozen in liquid nitrogen at -196</a:t>
            </a:r>
            <a:r>
              <a:rPr lang="ar-SA" altLang="en-US">
                <a:latin typeface="Cambria" panose="02040503050406030204" charset="0"/>
                <a:cs typeface="Cambria" panose="02040503050406030204" charset="0"/>
              </a:rPr>
              <a:t>ْ</a:t>
            </a:r>
            <a:r>
              <a:rPr lang="en-US" altLang="en-US">
                <a:latin typeface="Cambria" panose="02040503050406030204" charset="0"/>
                <a:cs typeface="Cambria" panose="02040503050406030204" charset="0"/>
              </a:rPr>
              <a:t>C in the presence of stabilizing agents such as glycerol that prevent the formation of ice crystals and promote cell survival.</a:t>
            </a:r>
          </a:p>
        </p:txBody>
      </p:sp>
      <p:sp>
        <p:nvSpPr>
          <p:cNvPr id="4" name="Slide Number Placeholder 3"/>
          <p:cNvSpPr>
            <a:spLocks noGrp="1"/>
          </p:cNvSpPr>
          <p:nvPr>
            <p:ph type="sldNum" sz="quarter" idx="12"/>
          </p:nvPr>
        </p:nvSpPr>
        <p:spPr/>
        <p:txBody>
          <a:bodyPr/>
          <a:lstStyle/>
          <a:p>
            <a:fld id="{9B618960-8005-486C-9A75-10CB2AAC16F9}"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b="1">
                <a:sym typeface="+mn-ea"/>
              </a:rPr>
              <a:t>C.</a:t>
            </a:r>
            <a:r>
              <a:rPr lang="en-US" altLang="en-US" b="1">
                <a:sym typeface="+mn-ea"/>
              </a:rPr>
              <a:t>Lyophilization (Freeze Drying)</a:t>
            </a:r>
            <a:r>
              <a:rPr lang="en-US" altLang="en-US"/>
              <a:t/>
            </a:r>
            <a:br>
              <a:rPr lang="en-US" altLang="en-US"/>
            </a:br>
            <a:endParaRPr lang="en-US" altLang="en-US"/>
          </a:p>
        </p:txBody>
      </p:sp>
      <p:sp>
        <p:nvSpPr>
          <p:cNvPr id="3" name="Content Placeholder 2"/>
          <p:cNvSpPr>
            <a:spLocks noGrp="1"/>
          </p:cNvSpPr>
          <p:nvPr>
            <p:ph idx="1"/>
          </p:nvPr>
        </p:nvSpPr>
        <p:spPr/>
        <p:txBody>
          <a:bodyPr>
            <a:normAutofit fontScale="97500"/>
          </a:bodyPr>
          <a:lstStyle/>
          <a:p>
            <a:r>
              <a:rPr lang="en-US" altLang="en-US">
                <a:latin typeface="Cambria" panose="02040503050406030204" charset="0"/>
                <a:cs typeface="Cambria" panose="02040503050406030204" charset="0"/>
              </a:rPr>
              <a:t>In this method the culture is rapidly frozen at a very low temperature (-70</a:t>
            </a:r>
            <a:r>
              <a:rPr lang="ar-SA" altLang="en-US">
                <a:latin typeface="Cambria" panose="02040503050406030204" charset="0"/>
                <a:cs typeface="Cambria" panose="02040503050406030204" charset="0"/>
              </a:rPr>
              <a:t>ْ</a:t>
            </a:r>
            <a:r>
              <a:rPr lang="en-US" altLang="en-US">
                <a:latin typeface="Cambria" panose="02040503050406030204" charset="0"/>
                <a:cs typeface="Cambria" panose="02040503050406030204" charset="0"/>
              </a:rPr>
              <a:t>) and then dehydrated by vacuum.</a:t>
            </a:r>
          </a:p>
          <a:p>
            <a:r>
              <a:rPr lang="en-US" altLang="en-US">
                <a:latin typeface="Cambria" panose="02040503050406030204" charset="0"/>
                <a:cs typeface="Cambria" panose="02040503050406030204" charset="0"/>
              </a:rPr>
              <a:t> Under these conditions, the microbial cells are dehydrated, and their </a:t>
            </a:r>
          </a:p>
          <a:p>
            <a:pPr marL="0" indent="0">
              <a:buNone/>
            </a:pPr>
            <a:r>
              <a:rPr lang="en-GB" altLang="en-US">
                <a:latin typeface="Cambria" panose="02040503050406030204" charset="0"/>
                <a:cs typeface="Cambria" panose="02040503050406030204" charset="0"/>
              </a:rPr>
              <a:t>    </a:t>
            </a:r>
            <a:r>
              <a:rPr lang="en-US" altLang="en-US">
                <a:latin typeface="Cambria" panose="02040503050406030204" charset="0"/>
                <a:cs typeface="Cambria" panose="02040503050406030204" charset="0"/>
              </a:rPr>
              <a:t>metabolic activities are stopped; as a result, the microbes go into</a:t>
            </a:r>
            <a:r>
              <a:rPr lang="en-GB" altLang="en-US">
                <a:latin typeface="Cambria" panose="02040503050406030204" charset="0"/>
                <a:cs typeface="Cambria" panose="02040503050406030204" charset="0"/>
              </a:rPr>
              <a:t>      </a:t>
            </a:r>
          </a:p>
          <a:p>
            <a:pPr marL="0" indent="0">
              <a:buNone/>
            </a:pPr>
            <a:r>
              <a:rPr lang="en-GB" altLang="en-US">
                <a:latin typeface="Cambria" panose="02040503050406030204" charset="0"/>
                <a:cs typeface="Cambria" panose="02040503050406030204" charset="0"/>
              </a:rPr>
              <a:t>    </a:t>
            </a:r>
            <a:r>
              <a:rPr lang="en-US" altLang="en-US">
                <a:latin typeface="Cambria" panose="02040503050406030204" charset="0"/>
                <a:cs typeface="Cambria" panose="02040503050406030204" charset="0"/>
              </a:rPr>
              <a:t>dormant state and retain viability for years.</a:t>
            </a:r>
          </a:p>
          <a:p>
            <a:r>
              <a:rPr lang="en-US" altLang="en-US">
                <a:latin typeface="Cambria" panose="02040503050406030204" charset="0"/>
                <a:cs typeface="Cambria" panose="02040503050406030204" charset="0"/>
              </a:rPr>
              <a:t>Lyophilized or freeze-dried pure cultures and then sealed and stored </a:t>
            </a:r>
          </a:p>
          <a:p>
            <a:pPr marL="0" indent="0">
              <a:buNone/>
            </a:pPr>
            <a:r>
              <a:rPr lang="en-GB" altLang="en-US">
                <a:latin typeface="Cambria" panose="02040503050406030204" charset="0"/>
                <a:cs typeface="Cambria" panose="02040503050406030204" charset="0"/>
              </a:rPr>
              <a:t>   </a:t>
            </a:r>
            <a:r>
              <a:rPr lang="en-US" altLang="en-US">
                <a:latin typeface="Cambria" panose="02040503050406030204" charset="0"/>
                <a:cs typeface="Cambria" panose="02040503050406030204" charset="0"/>
              </a:rPr>
              <a:t>in dark at 4</a:t>
            </a:r>
            <a:r>
              <a:rPr lang="ar-SA" altLang="en-US">
                <a:latin typeface="Cambria" panose="02040503050406030204" charset="0"/>
                <a:cs typeface="Cambria" panose="02040503050406030204" charset="0"/>
              </a:rPr>
              <a:t>ْ</a:t>
            </a:r>
            <a:r>
              <a:rPr lang="en-US" altLang="en-US">
                <a:latin typeface="Cambria" panose="02040503050406030204" charset="0"/>
                <a:cs typeface="Cambria" panose="02040503050406030204" charset="0"/>
              </a:rPr>
              <a:t>C in refrigerators. </a:t>
            </a:r>
          </a:p>
          <a:p>
            <a:r>
              <a:rPr lang="en-US" altLang="en-US">
                <a:latin typeface="Cambria" panose="02040503050406030204" charset="0"/>
                <a:cs typeface="Cambria" panose="02040503050406030204" charset="0"/>
              </a:rPr>
              <a:t>Freeze drying method is the most frequently used technique by </a:t>
            </a:r>
          </a:p>
          <a:p>
            <a:pPr marL="0" indent="0">
              <a:buNone/>
            </a:pPr>
            <a:r>
              <a:rPr lang="en-GB" altLang="en-US">
                <a:latin typeface="Cambria" panose="02040503050406030204" charset="0"/>
                <a:cs typeface="Cambria" panose="02040503050406030204" charset="0"/>
              </a:rPr>
              <a:t>    </a:t>
            </a:r>
            <a:r>
              <a:rPr lang="en-US" altLang="en-US">
                <a:latin typeface="Cambria" panose="02040503050406030204" charset="0"/>
                <a:cs typeface="Cambria" panose="02040503050406030204" charset="0"/>
              </a:rPr>
              <a:t>culture collection centres.</a:t>
            </a:r>
          </a:p>
        </p:txBody>
      </p:sp>
      <p:sp>
        <p:nvSpPr>
          <p:cNvPr id="4" name="Slide Number Placeholder 3"/>
          <p:cNvSpPr>
            <a:spLocks noGrp="1"/>
          </p:cNvSpPr>
          <p:nvPr>
            <p:ph type="sldNum" sz="quarter" idx="12"/>
          </p:nvPr>
        </p:nvSpPr>
        <p:spPr/>
        <p:txBody>
          <a:bodyPr/>
          <a:lstStyle/>
          <a:p>
            <a:fld id="{9B618960-8005-486C-9A75-10CB2AAC16F9}"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a:sym typeface="+mn-ea"/>
              </a:rPr>
              <a:t>C</a:t>
            </a:r>
            <a:r>
              <a:rPr lang="en-GB" altLang="en-US" b="1">
                <a:sym typeface="+mn-ea"/>
              </a:rPr>
              <a:t>ulture Characterization </a:t>
            </a:r>
            <a:r>
              <a:rPr lang="en-US" altLang="en-US" b="1"/>
              <a:t/>
            </a:r>
            <a:br>
              <a:rPr lang="en-US" altLang="en-US" b="1"/>
            </a:br>
            <a:endParaRPr lang="en-US" altLang="en-US" b="1"/>
          </a:p>
        </p:txBody>
      </p:sp>
      <p:sp>
        <p:nvSpPr>
          <p:cNvPr id="3" name="Content Placeholder 2"/>
          <p:cNvSpPr>
            <a:spLocks noGrp="1"/>
          </p:cNvSpPr>
          <p:nvPr>
            <p:ph idx="1"/>
          </p:nvPr>
        </p:nvSpPr>
        <p:spPr/>
        <p:txBody>
          <a:bodyPr>
            <a:normAutofit/>
          </a:bodyPr>
          <a:lstStyle/>
          <a:p>
            <a:r>
              <a:rPr lang="en-US" altLang="en-US"/>
              <a:t>Bacteria grow tremendously fast when supplied with an abundance of nutrients.</a:t>
            </a:r>
          </a:p>
          <a:p>
            <a:r>
              <a:rPr lang="en-US" altLang="en-US"/>
              <a:t>• Different types of bacteria will produce different looking colonies, </a:t>
            </a:r>
          </a:p>
          <a:p>
            <a:r>
              <a:rPr lang="en-US" altLang="en-US"/>
              <a:t>some colonies may be colored, some colonies are circular in shape </a:t>
            </a:r>
          </a:p>
          <a:p>
            <a:r>
              <a:rPr lang="en-US" altLang="en-US"/>
              <a:t>and others are irregular. </a:t>
            </a:r>
          </a:p>
          <a:p>
            <a:r>
              <a:rPr lang="en-US" altLang="en-US"/>
              <a:t>• The characteristics of a colony ( shape, size, pigmentation etc.) are </a:t>
            </a:r>
          </a:p>
          <a:p>
            <a:r>
              <a:rPr lang="en-US" altLang="en-US"/>
              <a:t>termed the colony morphology</a:t>
            </a:r>
          </a:p>
        </p:txBody>
      </p:sp>
      <p:sp>
        <p:nvSpPr>
          <p:cNvPr id="4" name="Slide Number Placeholder 3"/>
          <p:cNvSpPr>
            <a:spLocks noGrp="1"/>
          </p:cNvSpPr>
          <p:nvPr>
            <p:ph type="sldNum" sz="quarter" idx="12"/>
          </p:nvPr>
        </p:nvSpPr>
        <p:spPr/>
        <p:txBody>
          <a:bodyPr/>
          <a:lstStyle/>
          <a:p>
            <a:fld id="{9B618960-8005-486C-9A75-10CB2AAC16F9}"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10" y="1288415"/>
            <a:ext cx="11037570" cy="1325880"/>
          </a:xfrm>
        </p:spPr>
        <p:txBody>
          <a:bodyPr>
            <a:normAutofit fontScale="90000"/>
          </a:bodyPr>
          <a:lstStyle/>
          <a:p>
            <a:r>
              <a:rPr lang="en-GB" altLang="en-US" sz="4000" b="1">
                <a:latin typeface="Cambria" panose="02040503050406030204" charset="0"/>
                <a:cs typeface="Cambria" panose="02040503050406030204" charset="0"/>
              </a:rPr>
              <a:t>1.</a:t>
            </a:r>
            <a:r>
              <a:rPr lang="en-US" altLang="en-US" sz="4000" b="1">
                <a:latin typeface="Cambria" panose="02040503050406030204" charset="0"/>
                <a:cs typeface="Cambria" panose="02040503050406030204" charset="0"/>
              </a:rPr>
              <a:t>Colony appearance</a:t>
            </a:r>
            <a:r>
              <a:rPr lang="en-US" altLang="en-US" sz="3110" b="1"/>
              <a:t/>
            </a:r>
            <a:br>
              <a:rPr lang="en-US" altLang="en-US" sz="3110" b="1"/>
            </a:br>
            <a:r>
              <a:rPr lang="en-US" altLang="en-US" sz="3110"/>
              <a:t/>
            </a:r>
            <a:br>
              <a:rPr lang="en-US" altLang="en-US" sz="3110"/>
            </a:br>
            <a:r>
              <a:rPr lang="en-US" altLang="en-US" sz="2665">
                <a:latin typeface="Cambria" panose="02040503050406030204" charset="0"/>
                <a:cs typeface="Cambria" panose="02040503050406030204" charset="0"/>
              </a:rPr>
              <a:t>Many fungi produce colonies with a fluppy appearance similar to cotton wool the molds produce colonies which on aging develop a dry chalky appearance.</a:t>
            </a:r>
            <a:br>
              <a:rPr lang="en-US" altLang="en-US" sz="2665">
                <a:latin typeface="Cambria" panose="02040503050406030204" charset="0"/>
                <a:cs typeface="Cambria" panose="02040503050406030204" charset="0"/>
              </a:rPr>
            </a:br>
            <a:r>
              <a:rPr lang="en-US" altLang="en-US" sz="2665">
                <a:latin typeface="Cambria" panose="02040503050406030204" charset="0"/>
                <a:cs typeface="Cambria" panose="02040503050406030204" charset="0"/>
              </a:rPr>
              <a:t>Example: Yeast, a type of fungi, is found in many places from nature to </a:t>
            </a:r>
            <a:br>
              <a:rPr lang="en-US" altLang="en-US" sz="2665">
                <a:latin typeface="Cambria" panose="02040503050406030204" charset="0"/>
                <a:cs typeface="Cambria" panose="02040503050406030204" charset="0"/>
              </a:rPr>
            </a:br>
            <a:r>
              <a:rPr lang="en-US" altLang="en-US" sz="2665">
                <a:latin typeface="Cambria" panose="02040503050406030204" charset="0"/>
                <a:cs typeface="Cambria" panose="02040503050406030204" charset="0"/>
              </a:rPr>
              <a:t>research labs and even everyday kitchens for baking. Yeast colonies generally look similar to bacterial colonies.</a:t>
            </a:r>
            <a:r>
              <a:rPr lang="en-GB" altLang="en-US" sz="2665">
                <a:latin typeface="Cambria" panose="02040503050406030204" charset="0"/>
                <a:cs typeface="Cambria" panose="02040503050406030204" charset="0"/>
              </a:rPr>
              <a:t>S</a:t>
            </a:r>
            <a:r>
              <a:rPr lang="en-US" altLang="en-US" sz="2665">
                <a:latin typeface="Cambria" panose="02040503050406030204" charset="0"/>
                <a:cs typeface="Cambria" panose="02040503050406030204" charset="0"/>
              </a:rPr>
              <a:t>ome species, such as candida, can grow as white patches with a glossy surface</a:t>
            </a:r>
            <a:br>
              <a:rPr lang="en-US" altLang="en-US" sz="2665">
                <a:latin typeface="Cambria" panose="02040503050406030204" charset="0"/>
                <a:cs typeface="Cambria" panose="02040503050406030204" charset="0"/>
              </a:rPr>
            </a:br>
            <a:endParaRPr lang="en-US" altLang="en-US" sz="2665">
              <a:latin typeface="Cambria" panose="02040503050406030204" charset="0"/>
              <a:cs typeface="Cambria" panose="02040503050406030204" charset="0"/>
            </a:endParaRPr>
          </a:p>
        </p:txBody>
      </p:sp>
      <p:pic>
        <p:nvPicPr>
          <p:cNvPr id="4" name="Content Placeholder 3"/>
          <p:cNvPicPr>
            <a:picLocks noGrp="1" noChangeAspect="1"/>
          </p:cNvPicPr>
          <p:nvPr>
            <p:ph idx="1"/>
          </p:nvPr>
        </p:nvPicPr>
        <p:blipFill>
          <a:blip r:embed="rId2"/>
          <a:stretch>
            <a:fillRect/>
          </a:stretch>
        </p:blipFill>
        <p:spPr>
          <a:xfrm>
            <a:off x="619760" y="3551309"/>
            <a:ext cx="10734040" cy="2628265"/>
          </a:xfrm>
          <a:prstGeom prst="rect">
            <a:avLst/>
          </a:prstGeom>
        </p:spPr>
      </p:pic>
      <p:sp>
        <p:nvSpPr>
          <p:cNvPr id="3" name="Slide Number Placeholder 2"/>
          <p:cNvSpPr>
            <a:spLocks noGrp="1"/>
          </p:cNvSpPr>
          <p:nvPr>
            <p:ph type="sldNum" sz="quarter" idx="12"/>
          </p:nvPr>
        </p:nvSpPr>
        <p:spPr/>
        <p:txBody>
          <a:bodyPr/>
          <a:lstStyle/>
          <a:p>
            <a:fld id="{9B618960-8005-486C-9A75-10CB2AAC16F9}"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 y="365125"/>
            <a:ext cx="10515600" cy="1325563"/>
          </a:xfrm>
        </p:spPr>
        <p:txBody>
          <a:bodyPr/>
          <a:lstStyle/>
          <a:p>
            <a:r>
              <a:rPr lang="en-US" altLang="en-US" sz="3600" b="1">
                <a:latin typeface="Cambria" panose="02040503050406030204" charset="0"/>
                <a:cs typeface="Cambria" panose="02040503050406030204" charset="0"/>
              </a:rPr>
              <a:t>Bacterial colony:</a:t>
            </a:r>
          </a:p>
        </p:txBody>
      </p:sp>
      <p:pic>
        <p:nvPicPr>
          <p:cNvPr id="4" name="Content Placeholder 3"/>
          <p:cNvPicPr>
            <a:picLocks noGrp="1" noChangeAspect="1"/>
          </p:cNvPicPr>
          <p:nvPr>
            <p:ph idx="1"/>
          </p:nvPr>
        </p:nvPicPr>
        <p:blipFill>
          <a:blip r:embed="rId2"/>
          <a:stretch>
            <a:fillRect/>
          </a:stretch>
        </p:blipFill>
        <p:spPr>
          <a:xfrm>
            <a:off x="6699250" y="1825625"/>
            <a:ext cx="4488180" cy="4351655"/>
          </a:xfrm>
          <a:prstGeom prst="rect">
            <a:avLst/>
          </a:prstGeom>
        </p:spPr>
      </p:pic>
      <p:sp>
        <p:nvSpPr>
          <p:cNvPr id="5" name="Text Box 4"/>
          <p:cNvSpPr txBox="1"/>
          <p:nvPr/>
        </p:nvSpPr>
        <p:spPr>
          <a:xfrm>
            <a:off x="574040" y="1366520"/>
            <a:ext cx="5522595" cy="3782060"/>
          </a:xfrm>
          <a:prstGeom prst="rect">
            <a:avLst/>
          </a:prstGeom>
        </p:spPr>
        <p:txBody>
          <a:bodyPr>
            <a:noAutofit/>
          </a:bodyPr>
          <a:lstStyle/>
          <a:p>
            <a:r>
              <a:rPr sz="2400">
                <a:solidFill>
                  <a:srgbClr val="000000"/>
                </a:solidFill>
                <a:latin typeface="Cambria" panose="02040503050406030204" charset="0"/>
                <a:ea typeface="Calibri" panose="020F0502020204030204"/>
                <a:cs typeface="Cambria" panose="02040503050406030204" charset="0"/>
              </a:rPr>
              <a:t>Each distinct </a:t>
            </a:r>
            <a:r>
              <a:rPr sz="2400" b="1">
                <a:solidFill>
                  <a:srgbClr val="000000"/>
                </a:solidFill>
                <a:latin typeface="Cambria" panose="02040503050406030204" charset="0"/>
                <a:ea typeface="Calibri-Bold"/>
                <a:cs typeface="Cambria" panose="02040503050406030204" charset="0"/>
              </a:rPr>
              <a:t>circular colony </a:t>
            </a:r>
            <a:r>
              <a:rPr sz="2400">
                <a:solidFill>
                  <a:srgbClr val="000000"/>
                </a:solidFill>
                <a:latin typeface="Cambria" panose="02040503050406030204" charset="0"/>
                <a:ea typeface="Calibri" panose="020F0502020204030204"/>
                <a:cs typeface="Cambria" panose="02040503050406030204" charset="0"/>
              </a:rPr>
              <a:t>should represent an individual bacterial cell or group that has divided repeatedly. </a:t>
            </a:r>
          </a:p>
          <a:p>
            <a:endParaRPr sz="2400">
              <a:solidFill>
                <a:srgbClr val="000000"/>
              </a:solidFill>
              <a:latin typeface="Cambria" panose="02040503050406030204" charset="0"/>
              <a:ea typeface="Calibri" panose="020F0502020204030204"/>
              <a:cs typeface="Cambria" panose="02040503050406030204" charset="0"/>
            </a:endParaRPr>
          </a:p>
          <a:p>
            <a:r>
              <a:rPr sz="2400">
                <a:solidFill>
                  <a:srgbClr val="000000"/>
                </a:solidFill>
                <a:latin typeface="Cambria" panose="02040503050406030204" charset="0"/>
                <a:ea typeface="Calibri" panose="020F0502020204030204"/>
                <a:cs typeface="Cambria" panose="02040503050406030204" charset="0"/>
              </a:rPr>
              <a:t>Being kept in one place, the resulting cells have accumulated to form a visible </a:t>
            </a:r>
          </a:p>
          <a:p>
            <a:r>
              <a:rPr sz="2400">
                <a:solidFill>
                  <a:srgbClr val="000000"/>
                </a:solidFill>
                <a:latin typeface="Cambria" panose="02040503050406030204" charset="0"/>
                <a:ea typeface="Calibri" panose="020F0502020204030204"/>
                <a:cs typeface="Cambria" panose="02040503050406030204" charset="0"/>
              </a:rPr>
              <a:t>patch. </a:t>
            </a:r>
          </a:p>
          <a:p>
            <a:endParaRPr sz="2400">
              <a:solidFill>
                <a:srgbClr val="000000"/>
              </a:solidFill>
              <a:latin typeface="Cambria" panose="02040503050406030204" charset="0"/>
              <a:ea typeface="Calibri" panose="020F0502020204030204"/>
              <a:cs typeface="Cambria" panose="02040503050406030204" charset="0"/>
            </a:endParaRPr>
          </a:p>
          <a:p>
            <a:r>
              <a:rPr sz="2400">
                <a:solidFill>
                  <a:srgbClr val="000000"/>
                </a:solidFill>
                <a:latin typeface="Cambria" panose="02040503050406030204" charset="0"/>
                <a:ea typeface="Calibri" panose="020F0502020204030204"/>
                <a:cs typeface="Cambria" panose="02040503050406030204" charset="0"/>
              </a:rPr>
              <a:t>Most bacterial colonies appear white, cream, or yellow in colour and fairly circular in shape</a:t>
            </a:r>
            <a:r>
              <a:rPr lang="en-US" altLang="en-US" sz="2400">
                <a:latin typeface="Cambria" panose="02040503050406030204" charset="0"/>
                <a:cs typeface="Cambria" panose="02040503050406030204" charset="0"/>
                <a:sym typeface="+mn-ea"/>
              </a:rPr>
              <a:t>Colony Forms:</a:t>
            </a:r>
            <a:endParaRPr lang="en-US" altLang="en-US" sz="2400">
              <a:latin typeface="Cambria" panose="02040503050406030204" charset="0"/>
              <a:cs typeface="Cambria" panose="02040503050406030204" charset="0"/>
            </a:endParaRPr>
          </a:p>
          <a:p>
            <a:r>
              <a:rPr lang="en-US" altLang="en-US" sz="2400">
                <a:latin typeface="Cambria" panose="02040503050406030204" charset="0"/>
                <a:cs typeface="Cambria" panose="02040503050406030204" charset="0"/>
                <a:sym typeface="+mn-ea"/>
              </a:rPr>
              <a:t>The colony shape may be circular, filamentous, rhizoidal, punctiform (dot like), irregular or spindle shape.</a:t>
            </a:r>
            <a:endParaRPr lang="en-US" altLang="en-US" sz="2400">
              <a:latin typeface="Cambria" panose="02040503050406030204" charset="0"/>
              <a:cs typeface="Cambria" panose="02040503050406030204" charset="0"/>
            </a:endParaRPr>
          </a:p>
          <a:p>
            <a:endParaRPr sz="2400">
              <a:solidFill>
                <a:srgbClr val="000000"/>
              </a:solidFill>
              <a:latin typeface="Cambria" panose="02040503050406030204" charset="0"/>
              <a:ea typeface="Calibri" panose="020F0502020204030204"/>
              <a:cs typeface="Cambria" panose="02040503050406030204" charset="0"/>
            </a:endParaRPr>
          </a:p>
        </p:txBody>
      </p:sp>
      <p:sp>
        <p:nvSpPr>
          <p:cNvPr id="3" name="Slide Number Placeholder 2"/>
          <p:cNvSpPr>
            <a:spLocks noGrp="1"/>
          </p:cNvSpPr>
          <p:nvPr>
            <p:ph type="sldNum" sz="quarter" idx="12"/>
          </p:nvPr>
        </p:nvSpPr>
        <p:spPr/>
        <p:txBody>
          <a:bodyPr/>
          <a:lstStyle/>
          <a:p>
            <a:fld id="{9B618960-8005-486C-9A75-10CB2AAC16F9}" type="slidenum">
              <a:rPr lang="en-US" smtClean="0"/>
              <a:t>19</a:t>
            </a:fld>
            <a:endParaRPr lang="en-US"/>
          </a:p>
        </p:txBody>
      </p:sp>
      <p:sp>
        <p:nvSpPr>
          <p:cNvPr id="6" name="Footer Placeholder 5"/>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600" b="1">
                <a:latin typeface="Cambria" panose="02040503050406030204" charset="0"/>
                <a:cs typeface="Cambria" panose="02040503050406030204" charset="0"/>
              </a:rPr>
              <a:t>Learning  Objectives</a:t>
            </a:r>
          </a:p>
        </p:txBody>
      </p:sp>
      <p:sp>
        <p:nvSpPr>
          <p:cNvPr id="3" name="Content Placeholder 2"/>
          <p:cNvSpPr>
            <a:spLocks noGrp="1"/>
          </p:cNvSpPr>
          <p:nvPr>
            <p:ph idx="1"/>
          </p:nvPr>
        </p:nvSpPr>
        <p:spPr>
          <a:xfrm>
            <a:off x="838200" y="1825625"/>
            <a:ext cx="10881852" cy="4351338"/>
          </a:xfrm>
        </p:spPr>
        <p:txBody>
          <a:bodyPr>
            <a:normAutofit lnSpcReduction="10000"/>
          </a:bodyPr>
          <a:lstStyle/>
          <a:p>
            <a:pPr marL="0" lvl="0" indent="0" eaLnBrk="0" fontAlgn="base" hangingPunct="0">
              <a:lnSpc>
                <a:spcPct val="100000"/>
              </a:lnSpc>
              <a:spcBef>
                <a:spcPct val="0"/>
              </a:spcBef>
              <a:spcAft>
                <a:spcPct val="0"/>
              </a:spcAft>
              <a:buNone/>
            </a:pPr>
            <a:r>
              <a:rPr lang="en-US" altLang="en-US" dirty="0" smtClean="0">
                <a:latin typeface="Cambria" panose="02040503050406030204" pitchFamily="18" charset="0"/>
                <a:ea typeface="Cambria" panose="02040503050406030204" pitchFamily="18" charset="0"/>
              </a:rPr>
              <a:t>1.Understand </a:t>
            </a:r>
            <a:r>
              <a:rPr lang="en-US" altLang="en-US" dirty="0">
                <a:latin typeface="Cambria" panose="02040503050406030204" pitchFamily="18" charset="0"/>
                <a:ea typeface="Cambria" panose="02040503050406030204" pitchFamily="18" charset="0"/>
              </a:rPr>
              <a:t>the principles and importance of microbial isolation techniques.</a:t>
            </a:r>
          </a:p>
          <a:p>
            <a:pPr marL="0" indent="0" eaLnBrk="0" fontAlgn="base" hangingPunct="0">
              <a:lnSpc>
                <a:spcPct val="100000"/>
              </a:lnSpc>
              <a:spcBef>
                <a:spcPct val="0"/>
              </a:spcBef>
              <a:spcAft>
                <a:spcPct val="0"/>
              </a:spcAft>
              <a:buNone/>
            </a:pPr>
            <a:r>
              <a:rPr lang="en-US" altLang="en-US" dirty="0" smtClean="0">
                <a:latin typeface="Cambria" panose="02040503050406030204" pitchFamily="18" charset="0"/>
                <a:ea typeface="Cambria" panose="02040503050406030204" pitchFamily="18" charset="0"/>
              </a:rPr>
              <a:t>2.Identify </a:t>
            </a:r>
            <a:r>
              <a:rPr lang="en-US" altLang="en-US" dirty="0">
                <a:latin typeface="Cambria" panose="02040503050406030204" pitchFamily="18" charset="0"/>
                <a:ea typeface="Cambria" panose="02040503050406030204" pitchFamily="18" charset="0"/>
              </a:rPr>
              <a:t>different methods of isolation (e.g., streak plate, pour plate, spread plate</a:t>
            </a:r>
            <a:r>
              <a:rPr lang="en-US" altLang="en-US" dirty="0" smtClean="0">
                <a:latin typeface="Cambria" panose="02040503050406030204" pitchFamily="18" charset="0"/>
                <a:ea typeface="Cambria" panose="02040503050406030204" pitchFamily="18" charset="0"/>
              </a:rPr>
              <a:t>).</a:t>
            </a:r>
          </a:p>
          <a:p>
            <a:pPr marL="0" indent="0" eaLnBrk="0" fontAlgn="base" hangingPunct="0">
              <a:lnSpc>
                <a:spcPct val="100000"/>
              </a:lnSpc>
              <a:spcBef>
                <a:spcPct val="0"/>
              </a:spcBef>
              <a:spcAft>
                <a:spcPct val="0"/>
              </a:spcAft>
              <a:buNone/>
            </a:pPr>
            <a:r>
              <a:rPr lang="en-US" dirty="0" smtClean="0">
                <a:latin typeface="Cambria" panose="02040503050406030204" pitchFamily="18" charset="0"/>
                <a:ea typeface="Cambria" panose="02040503050406030204" pitchFamily="18" charset="0"/>
              </a:rPr>
              <a:t>3. </a:t>
            </a:r>
            <a:r>
              <a:rPr lang="en-US" dirty="0">
                <a:latin typeface="Cambria" panose="02040503050406030204" pitchFamily="18" charset="0"/>
                <a:ea typeface="Cambria" panose="02040503050406030204" pitchFamily="18" charset="0"/>
              </a:rPr>
              <a:t>List and describe different preservation methods (e.g., refrigeration, deep freezing, lyophilization.</a:t>
            </a:r>
          </a:p>
          <a:p>
            <a:pPr marL="0" lvl="0" indent="0" eaLnBrk="0" fontAlgn="base" hangingPunct="0">
              <a:lnSpc>
                <a:spcPct val="100000"/>
              </a:lnSpc>
              <a:spcBef>
                <a:spcPct val="0"/>
              </a:spcBef>
              <a:spcAft>
                <a:spcPct val="0"/>
              </a:spcAft>
              <a:buNone/>
            </a:pPr>
            <a:r>
              <a:rPr lang="en-US" altLang="en-US" dirty="0" smtClean="0">
                <a:latin typeface="Cambria" panose="02040503050406030204" pitchFamily="18" charset="0"/>
                <a:ea typeface="Cambria" panose="02040503050406030204" pitchFamily="18" charset="0"/>
              </a:rPr>
              <a:t>4.Differentiate </a:t>
            </a:r>
            <a:r>
              <a:rPr lang="en-US" dirty="0">
                <a:latin typeface="Cambria" panose="02040503050406030204" pitchFamily="18" charset="0"/>
                <a:ea typeface="Cambria" panose="02040503050406030204" pitchFamily="18" charset="0"/>
              </a:rPr>
              <a:t>between pure culture and mixed culture</a:t>
            </a:r>
            <a:r>
              <a:rPr lang="en-US" dirty="0" smtClean="0">
                <a:latin typeface="Cambria" panose="02040503050406030204" pitchFamily="18" charset="0"/>
                <a:ea typeface="Cambria" panose="02040503050406030204" pitchFamily="18" charset="0"/>
              </a:rPr>
              <a:t>.</a:t>
            </a:r>
          </a:p>
          <a:p>
            <a:pPr marL="0" lvl="0" indent="0" eaLnBrk="0" fontAlgn="base" hangingPunct="0">
              <a:lnSpc>
                <a:spcPct val="100000"/>
              </a:lnSpc>
              <a:spcBef>
                <a:spcPct val="0"/>
              </a:spcBef>
              <a:spcAft>
                <a:spcPct val="0"/>
              </a:spcAft>
              <a:buNone/>
            </a:pPr>
            <a:r>
              <a:rPr lang="en-US" altLang="en-US" dirty="0" smtClean="0">
                <a:latin typeface="Cambria" panose="02040503050406030204" pitchFamily="18" charset="0"/>
                <a:ea typeface="Cambria" panose="02040503050406030204" pitchFamily="18" charset="0"/>
              </a:rPr>
              <a:t>5. </a:t>
            </a:r>
            <a:r>
              <a:rPr lang="en-US" altLang="en-US" dirty="0">
                <a:latin typeface="Cambria" panose="02040503050406030204" pitchFamily="18" charset="0"/>
                <a:ea typeface="Cambria" panose="02040503050406030204" pitchFamily="18" charset="0"/>
              </a:rPr>
              <a:t>Understand the advantages and limitations of each preservation technique.</a:t>
            </a:r>
          </a:p>
          <a:p>
            <a:pPr marL="0" lvl="0" indent="0" eaLnBrk="0" fontAlgn="base" hangingPunct="0">
              <a:lnSpc>
                <a:spcPct val="100000"/>
              </a:lnSpc>
              <a:spcBef>
                <a:spcPct val="0"/>
              </a:spcBef>
              <a:spcAft>
                <a:spcPct val="0"/>
              </a:spcAft>
              <a:buNone/>
            </a:pPr>
            <a:r>
              <a:rPr lang="en-US" altLang="en-US" dirty="0">
                <a:latin typeface="Cambria" panose="02040503050406030204" pitchFamily="18" charset="0"/>
                <a:ea typeface="Cambria" panose="02040503050406030204" pitchFamily="18" charset="0"/>
              </a:rPr>
              <a:t>6</a:t>
            </a:r>
            <a:r>
              <a:rPr lang="en-US" altLang="en-US" dirty="0" smtClean="0">
                <a:latin typeface="Cambria" panose="02040503050406030204" pitchFamily="18" charset="0"/>
                <a:ea typeface="Cambria" panose="02040503050406030204" pitchFamily="18" charset="0"/>
              </a:rPr>
              <a:t>.Maintain </a:t>
            </a:r>
            <a:r>
              <a:rPr lang="en-US" altLang="en-US" dirty="0">
                <a:latin typeface="Cambria" panose="02040503050406030204" pitchFamily="18" charset="0"/>
                <a:ea typeface="Cambria" panose="02040503050406030204" pitchFamily="18" charset="0"/>
              </a:rPr>
              <a:t>the viability and purity of microbial cultures over time</a:t>
            </a:r>
          </a:p>
          <a:p>
            <a:pPr marL="0" lvl="0" indent="0" eaLnBrk="0" fontAlgn="base" hangingPunct="0">
              <a:lnSpc>
                <a:spcPct val="100000"/>
              </a:lnSpc>
              <a:spcBef>
                <a:spcPct val="0"/>
              </a:spcBef>
              <a:spcAft>
                <a:spcPct val="0"/>
              </a:spcAft>
              <a:buFontTx/>
              <a:buChar char="•"/>
            </a:pPr>
            <a:endParaRPr lang="en-GB" altLang="en-US" dirty="0">
              <a:latin typeface="Cambria" panose="02040503050406030204" charset="0"/>
              <a:cs typeface="Cambria" panose="02040503050406030204" charset="0"/>
            </a:endParaRPr>
          </a:p>
        </p:txBody>
      </p:sp>
      <p:sp>
        <p:nvSpPr>
          <p:cNvPr id="4"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t>2</a:t>
            </a:fld>
            <a:endParaRPr lang="en-US"/>
          </a:p>
        </p:txBody>
      </p:sp>
      <p:sp>
        <p:nvSpPr>
          <p:cNvPr id="7" name="Footer Placeholder 6"/>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850" y="200660"/>
            <a:ext cx="10515600" cy="4351338"/>
          </a:xfrm>
        </p:spPr>
        <p:txBody>
          <a:bodyPr>
            <a:noAutofit/>
          </a:bodyPr>
          <a:lstStyle/>
          <a:p>
            <a:pPr marL="0" indent="0">
              <a:buNone/>
            </a:pPr>
            <a:r>
              <a:rPr lang="en-US" altLang="en-US" sz="2300" b="1">
                <a:latin typeface="Cambria" panose="02040503050406030204" charset="0"/>
                <a:cs typeface="Cambria" panose="02040503050406030204" charset="0"/>
              </a:rPr>
              <a:t>3. Colony Elevation:</a:t>
            </a:r>
            <a:r>
              <a:rPr lang="en-US" altLang="en-US" sz="2300">
                <a:latin typeface="Cambria" panose="02040503050406030204" charset="0"/>
                <a:cs typeface="Cambria" panose="02040503050406030204" charset="0"/>
              </a:rPr>
              <a:t> </a:t>
            </a:r>
          </a:p>
          <a:p>
            <a:r>
              <a:rPr lang="en-US" altLang="en-US" sz="2300">
                <a:latin typeface="Cambria" panose="02040503050406030204" charset="0"/>
                <a:cs typeface="Cambria" panose="02040503050406030204" charset="0"/>
              </a:rPr>
              <a:t>This form is used to describe the depth of the colony developed by microbes.</a:t>
            </a:r>
          </a:p>
          <a:p>
            <a:pPr marL="0" indent="0">
              <a:buNone/>
            </a:pPr>
            <a:r>
              <a:rPr lang="en-US" altLang="en-US" sz="2300" b="1">
                <a:latin typeface="Cambria" panose="02040503050406030204" charset="0"/>
                <a:cs typeface="Cambria" panose="02040503050406030204" charset="0"/>
              </a:rPr>
              <a:t>4. A colony margins:</a:t>
            </a:r>
            <a:r>
              <a:rPr lang="en-US" altLang="en-US" sz="2300">
                <a:latin typeface="Cambria" panose="02040503050406030204" charset="0"/>
                <a:cs typeface="Cambria" panose="02040503050406030204" charset="0"/>
              </a:rPr>
              <a:t> </a:t>
            </a:r>
          </a:p>
          <a:p>
            <a:r>
              <a:rPr lang="en-US" altLang="en-US" sz="2300">
                <a:latin typeface="Cambria" panose="02040503050406030204" charset="0"/>
                <a:cs typeface="Cambria" panose="02040503050406030204" charset="0"/>
              </a:rPr>
              <a:t>The margins may be entire undulate(wavy), crenate, dentate, lobate, rhizoidal or </a:t>
            </a:r>
          </a:p>
          <a:p>
            <a:pPr marL="0" indent="0">
              <a:buNone/>
            </a:pPr>
            <a:r>
              <a:rPr lang="en-GB" altLang="en-US" sz="2300">
                <a:latin typeface="Cambria" panose="02040503050406030204" charset="0"/>
                <a:cs typeface="Cambria" panose="02040503050406030204" charset="0"/>
              </a:rPr>
              <a:t>   </a:t>
            </a:r>
            <a:r>
              <a:rPr lang="en-US" altLang="en-US" sz="2300">
                <a:latin typeface="Cambria" panose="02040503050406030204" charset="0"/>
                <a:cs typeface="Cambria" panose="02040503050406030204" charset="0"/>
              </a:rPr>
              <a:t>filamentous</a:t>
            </a:r>
          </a:p>
          <a:p>
            <a:pPr marL="0" indent="0">
              <a:buNone/>
            </a:pPr>
            <a:r>
              <a:rPr lang="en-US" altLang="en-US" sz="2300" b="1">
                <a:latin typeface="Cambria" panose="02040503050406030204" charset="0"/>
                <a:cs typeface="Cambria" panose="02040503050406030204" charset="0"/>
              </a:rPr>
              <a:t>5. Optical Density: </a:t>
            </a:r>
          </a:p>
          <a:p>
            <a:r>
              <a:rPr lang="en-US" altLang="en-US" sz="2300">
                <a:latin typeface="Cambria" panose="02040503050406030204" charset="0"/>
                <a:cs typeface="Cambria" panose="02040503050406030204" charset="0"/>
              </a:rPr>
              <a:t>The colony may be transparent or translucent (foggy in appearance) or opaque (not permitting light to pass through it) or irrediscent (rainbow colour)</a:t>
            </a:r>
          </a:p>
          <a:p>
            <a:pPr marL="0" indent="0">
              <a:buNone/>
            </a:pPr>
            <a:r>
              <a:rPr lang="en-US" altLang="en-US" sz="2300" b="1">
                <a:latin typeface="Cambria" panose="02040503050406030204" charset="0"/>
                <a:cs typeface="Cambria" panose="02040503050406030204" charset="0"/>
              </a:rPr>
              <a:t>6.Colour:</a:t>
            </a:r>
          </a:p>
          <a:p>
            <a:r>
              <a:rPr lang="en-US" altLang="en-US" sz="2300">
                <a:latin typeface="Cambria" panose="02040503050406030204" charset="0"/>
                <a:cs typeface="Cambria" panose="02040503050406030204" charset="0"/>
              </a:rPr>
              <a:t>Many microbes develop colonies which are pigmented . Such coloured substances are either water soluble or insoluble. The soluble pigments diffuse out in the medium</a:t>
            </a:r>
          </a:p>
          <a:p>
            <a:pPr marL="0" indent="0">
              <a:buNone/>
            </a:pPr>
            <a:r>
              <a:rPr lang="en-US" altLang="en-US" sz="2300" b="1">
                <a:latin typeface="Cambria" panose="02040503050406030204" charset="0"/>
                <a:cs typeface="Cambria" panose="02040503050406030204" charset="0"/>
              </a:rPr>
              <a:t>7. Colony Odour</a:t>
            </a:r>
            <a:r>
              <a:rPr lang="en-US" altLang="en-US" sz="2300">
                <a:latin typeface="Cambria" panose="02040503050406030204" charset="0"/>
                <a:cs typeface="Cambria" panose="02040503050406030204" charset="0"/>
              </a:rPr>
              <a:t>: </a:t>
            </a:r>
          </a:p>
          <a:p>
            <a:pPr marL="0" indent="0">
              <a:buNone/>
            </a:pPr>
            <a:r>
              <a:rPr lang="en-US" altLang="en-US" sz="2300">
                <a:latin typeface="Cambria" panose="02040503050406030204" charset="0"/>
                <a:cs typeface="Cambria" panose="02040503050406030204" charset="0"/>
              </a:rPr>
              <a:t> </a:t>
            </a:r>
            <a:r>
              <a:rPr lang="en-GB" altLang="en-US" sz="2300">
                <a:latin typeface="Cambria" panose="02040503050406030204" charset="0"/>
                <a:cs typeface="Cambria" panose="02040503050406030204" charset="0"/>
              </a:rPr>
              <a:t>    </a:t>
            </a:r>
            <a:r>
              <a:rPr lang="en-US" altLang="en-US" sz="2300">
                <a:latin typeface="Cambria" panose="02040503050406030204" charset="0"/>
                <a:cs typeface="Cambria" panose="02040503050406030204" charset="0"/>
              </a:rPr>
              <a:t>Some microbe produces a characteristic smell which sometimes helps in </a:t>
            </a:r>
            <a:r>
              <a:rPr lang="en-GB" altLang="en-US" sz="2300">
                <a:latin typeface="Cambria" panose="02040503050406030204" charset="0"/>
                <a:cs typeface="Cambria" panose="02040503050406030204" charset="0"/>
              </a:rPr>
              <a:t>  </a:t>
            </a:r>
            <a:r>
              <a:rPr lang="en-US" altLang="en-US" sz="2300">
                <a:latin typeface="Cambria" panose="02040503050406030204" charset="0"/>
                <a:cs typeface="Cambria" panose="02040503050406030204" charset="0"/>
              </a:rPr>
              <a:t>identifying the microbe</a:t>
            </a:r>
          </a:p>
        </p:txBody>
      </p:sp>
      <p:sp>
        <p:nvSpPr>
          <p:cNvPr id="2" name="Slide Number Placeholder 1"/>
          <p:cNvSpPr>
            <a:spLocks noGrp="1"/>
          </p:cNvSpPr>
          <p:nvPr>
            <p:ph type="sldNum" sz="quarter" idx="12"/>
          </p:nvPr>
        </p:nvSpPr>
        <p:spPr/>
        <p:txBody>
          <a:bodyPr/>
          <a:lstStyle/>
          <a:p>
            <a:fld id="{9B618960-8005-486C-9A75-10CB2AAC16F9}" type="slidenum">
              <a:rPr lang="en-US" smtClean="0"/>
              <a:t>20</a:t>
            </a:fld>
            <a:endParaRPr lang="en-US"/>
          </a:p>
        </p:txBody>
      </p:sp>
      <p:sp>
        <p:nvSpPr>
          <p:cNvPr id="4" name="Footer Placeholder 3"/>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a:t>References</a:t>
            </a:r>
            <a:r>
              <a:rPr lang="en-GB" altLang="en-US" b="1"/>
              <a:t>:</a:t>
            </a:r>
          </a:p>
        </p:txBody>
      </p:sp>
      <p:sp>
        <p:nvSpPr>
          <p:cNvPr id="3" name="Content Placeholder 2"/>
          <p:cNvSpPr>
            <a:spLocks noGrp="1"/>
          </p:cNvSpPr>
          <p:nvPr>
            <p:ph idx="1"/>
          </p:nvPr>
        </p:nvSpPr>
        <p:spPr/>
        <p:txBody>
          <a:bodyPr/>
          <a:lstStyle/>
          <a:p>
            <a:pPr marL="0" indent="0">
              <a:buNone/>
            </a:pPr>
            <a:r>
              <a:rPr lang="en-GB" altLang="en-US">
                <a:latin typeface="Cambria" panose="02040503050406030204" charset="0"/>
                <a:cs typeface="Cambria" panose="02040503050406030204" charset="0"/>
              </a:rPr>
              <a:t>1.</a:t>
            </a:r>
            <a:r>
              <a:rPr lang="en-US" altLang="en-US">
                <a:latin typeface="Cambria" panose="02040503050406030204" charset="0"/>
                <a:cs typeface="Cambria" panose="02040503050406030204" charset="0"/>
              </a:rPr>
              <a:t>Sharma, P.D. Microbiology and Plant Pathology</a:t>
            </a:r>
            <a:r>
              <a:rPr lang="en-GB" altLang="en-US">
                <a:latin typeface="Cambria" panose="02040503050406030204" charset="0"/>
                <a:cs typeface="Cambria" panose="02040503050406030204" charset="0"/>
              </a:rPr>
              <a:t>.</a:t>
            </a:r>
          </a:p>
          <a:p>
            <a:pPr marL="0" indent="0">
              <a:buNone/>
            </a:pPr>
            <a:endParaRPr lang="en-US" altLang="en-US">
              <a:latin typeface="Cambria" panose="02040503050406030204" charset="0"/>
              <a:cs typeface="Cambria" panose="02040503050406030204" charset="0"/>
            </a:endParaRPr>
          </a:p>
          <a:p>
            <a:pPr marL="0" indent="0">
              <a:buNone/>
            </a:pPr>
            <a:r>
              <a:rPr lang="en-GB" altLang="en-US">
                <a:latin typeface="Cambria" panose="02040503050406030204" charset="0"/>
                <a:cs typeface="Cambria" panose="02040503050406030204" charset="0"/>
              </a:rPr>
              <a:t>2.</a:t>
            </a:r>
            <a:r>
              <a:rPr lang="en-US" altLang="en-US">
                <a:latin typeface="Cambria" panose="02040503050406030204" charset="0"/>
                <a:cs typeface="Cambria" panose="02040503050406030204" charset="0"/>
              </a:rPr>
              <a:t>Sharma, O.P. Diversity of Microbes and Cryptogams, Mc Graw Hill Publication</a:t>
            </a:r>
            <a:r>
              <a:rPr lang="en-GB" altLang="en-US">
                <a:latin typeface="Cambria" panose="02040503050406030204" charset="0"/>
                <a:cs typeface="Cambria" panose="02040503050406030204" charset="0"/>
              </a:rPr>
              <a:t>.</a:t>
            </a:r>
          </a:p>
          <a:p>
            <a:pPr marL="0" indent="0">
              <a:buNone/>
            </a:pPr>
            <a:endParaRPr lang="en-US" altLang="en-US">
              <a:latin typeface="Cambria" panose="02040503050406030204" charset="0"/>
              <a:cs typeface="Cambria" panose="02040503050406030204" charset="0"/>
            </a:endParaRPr>
          </a:p>
          <a:p>
            <a:pPr marL="0" indent="0">
              <a:buNone/>
            </a:pPr>
            <a:r>
              <a:rPr lang="en-GB" altLang="en-US">
                <a:latin typeface="Cambria" panose="02040503050406030204" charset="0"/>
                <a:cs typeface="Cambria" panose="02040503050406030204" charset="0"/>
              </a:rPr>
              <a:t>3.</a:t>
            </a:r>
            <a:r>
              <a:rPr lang="en-US" altLang="en-US">
                <a:latin typeface="Cambria" panose="02040503050406030204" charset="0"/>
                <a:cs typeface="Cambria" panose="02040503050406030204" charset="0"/>
              </a:rPr>
              <a:t>Joanne Willey and Linda Sherwood and Christopher J. Woolverton “Prescott's Microbiology” Mc Graw Hill 2017, 10th edition</a:t>
            </a:r>
          </a:p>
        </p:txBody>
      </p:sp>
      <p:sp>
        <p:nvSpPr>
          <p:cNvPr id="4" name="Slide Number Placeholder 3"/>
          <p:cNvSpPr>
            <a:spLocks noGrp="1"/>
          </p:cNvSpPr>
          <p:nvPr>
            <p:ph type="sldNum" sz="quarter" idx="12"/>
          </p:nvPr>
        </p:nvSpPr>
        <p:spPr/>
        <p:txBody>
          <a:bodyPr/>
          <a:lstStyle/>
          <a:p>
            <a:fld id="{9B618960-8005-486C-9A75-10CB2AAC16F9}"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a:latin typeface="Cambria" panose="02040503050406030204" charset="0"/>
                <a:cs typeface="Cambria" panose="02040503050406030204" charset="0"/>
                <a:sym typeface="+mn-ea"/>
              </a:rPr>
              <a:t>I</a:t>
            </a:r>
            <a:r>
              <a:rPr lang="en-GB" altLang="en-US" sz="4000" b="1">
                <a:latin typeface="Cambria" panose="02040503050406030204" charset="0"/>
                <a:cs typeface="Cambria" panose="02040503050406030204" charset="0"/>
                <a:sym typeface="+mn-ea"/>
              </a:rPr>
              <a:t>solation of Microbial Pure Culture</a:t>
            </a:r>
            <a:r>
              <a:rPr lang="en-US" altLang="en-US" sz="4000" b="1">
                <a:latin typeface="Cambria" panose="02040503050406030204" charset="0"/>
                <a:cs typeface="Cambria" panose="02040503050406030204" charset="0"/>
              </a:rPr>
              <a:t/>
            </a:r>
            <a:br>
              <a:rPr lang="en-US" altLang="en-US" sz="4000" b="1">
                <a:latin typeface="Cambria" panose="02040503050406030204" charset="0"/>
                <a:cs typeface="Cambria" panose="02040503050406030204" charset="0"/>
              </a:rPr>
            </a:br>
            <a:endParaRPr lang="en-US" altLang="en-US" sz="4000" b="1">
              <a:latin typeface="Cambria" panose="02040503050406030204" charset="0"/>
              <a:cs typeface="Cambria" panose="02040503050406030204" charset="0"/>
            </a:endParaRPr>
          </a:p>
        </p:txBody>
      </p:sp>
      <p:sp>
        <p:nvSpPr>
          <p:cNvPr id="3" name="Content Placeholder 2"/>
          <p:cNvSpPr>
            <a:spLocks noGrp="1"/>
          </p:cNvSpPr>
          <p:nvPr>
            <p:ph idx="1"/>
          </p:nvPr>
        </p:nvSpPr>
        <p:spPr/>
        <p:txBody>
          <a:bodyPr>
            <a:normAutofit/>
          </a:bodyPr>
          <a:lstStyle/>
          <a:p>
            <a:r>
              <a:rPr lang="en-US" altLang="en-US" dirty="0"/>
              <a:t> </a:t>
            </a:r>
            <a:r>
              <a:rPr lang="en-US" altLang="en-US" dirty="0">
                <a:latin typeface="Cambria" panose="02040503050406030204" charset="0"/>
                <a:cs typeface="Cambria" panose="02040503050406030204" charset="0"/>
              </a:rPr>
              <a:t>Microorganisms are generally found in nature (air, soil and water) as mixed population.</a:t>
            </a:r>
          </a:p>
          <a:p>
            <a:pPr marL="0" indent="0">
              <a:buNone/>
            </a:pPr>
            <a:endParaRPr lang="en-US" altLang="en-US" dirty="0">
              <a:latin typeface="Cambria" panose="02040503050406030204" charset="0"/>
              <a:cs typeface="Cambria" panose="02040503050406030204" charset="0"/>
            </a:endParaRPr>
          </a:p>
          <a:p>
            <a:r>
              <a:rPr lang="en-US" altLang="en-US" dirty="0">
                <a:latin typeface="Cambria" panose="02040503050406030204" charset="0"/>
                <a:cs typeface="Cambria" panose="02040503050406030204" charset="0"/>
              </a:rPr>
              <a:t>Even the diseased parts of plants and animals contain a great number of microorganisms, which differ markedly from the microorganisms of another environment.</a:t>
            </a:r>
          </a:p>
          <a:p>
            <a:endParaRPr lang="en-US" altLang="en-US" dirty="0">
              <a:latin typeface="Cambria" panose="02040503050406030204" charset="0"/>
              <a:cs typeface="Cambria" panose="02040503050406030204" charset="0"/>
            </a:endParaRPr>
          </a:p>
          <a:p>
            <a:r>
              <a:rPr lang="en-US" altLang="en-US" dirty="0">
                <a:latin typeface="Cambria" panose="02040503050406030204" charset="0"/>
                <a:cs typeface="Cambria" panose="02040503050406030204" charset="0"/>
              </a:rPr>
              <a:t>To study the specific role played by a specific microorganism in its </a:t>
            </a:r>
          </a:p>
          <a:p>
            <a:pPr marL="0" indent="0">
              <a:buNone/>
            </a:pPr>
            <a:r>
              <a:rPr lang="en-GB" altLang="en-US" dirty="0">
                <a:latin typeface="Cambria" panose="02040503050406030204" charset="0"/>
                <a:cs typeface="Cambria" panose="02040503050406030204" charset="0"/>
              </a:rPr>
              <a:t>   </a:t>
            </a:r>
            <a:r>
              <a:rPr lang="en-US" altLang="en-US" dirty="0">
                <a:latin typeface="Cambria" panose="02040503050406030204" charset="0"/>
                <a:cs typeface="Cambria" panose="02040503050406030204" charset="0"/>
              </a:rPr>
              <a:t>environment, one must isolate the same in pure </a:t>
            </a:r>
            <a:r>
              <a:rPr lang="en-US" altLang="en-US" dirty="0" err="1">
                <a:latin typeface="Cambria" panose="02040503050406030204" charset="0"/>
                <a:cs typeface="Cambria" panose="02040503050406030204" charset="0"/>
              </a:rPr>
              <a:t>cultur</a:t>
            </a:r>
            <a:r>
              <a:rPr lang="en-GB" altLang="en-US" dirty="0">
                <a:latin typeface="Cambria" panose="02040503050406030204" charset="0"/>
                <a:cs typeface="Cambria" panose="02040503050406030204" charset="0"/>
              </a:rPr>
              <a:t>e</a:t>
            </a:r>
          </a:p>
        </p:txBody>
      </p:sp>
      <p:sp>
        <p:nvSpPr>
          <p:cNvPr id="4" name="Slide Number Placeholder 3"/>
          <p:cNvSpPr>
            <a:spLocks noGrp="1"/>
          </p:cNvSpPr>
          <p:nvPr>
            <p:ph type="sldNum" sz="quarter" idx="12"/>
          </p:nvPr>
        </p:nvSpPr>
        <p:spPr/>
        <p:txBody>
          <a:bodyPr/>
          <a:lstStyle/>
          <a:p>
            <a:fld id="{9B618960-8005-486C-9A75-10CB2AAC16F9}" type="slidenum">
              <a:rPr lang="en-US" smtClean="0"/>
              <a:t>3</a:t>
            </a:fld>
            <a:endParaRPr lang="en-US"/>
          </a:p>
        </p:txBody>
      </p:sp>
      <p:sp>
        <p:nvSpPr>
          <p:cNvPr id="5" name="Footer Placeholder 4"/>
          <p:cNvSpPr>
            <a:spLocks noGrp="1"/>
          </p:cNvSpPr>
          <p:nvPr>
            <p:ph type="ftr" sz="quarter" idx="11"/>
          </p:nvPr>
        </p:nvSpPr>
        <p:spPr/>
        <p:txBody>
          <a:bodyPr/>
          <a:lstStyle/>
          <a:p>
            <a:r>
              <a:rPr lang="en-US" dirty="0" smtClean="0"/>
              <a:t>Ms. Pooja </a:t>
            </a:r>
            <a:r>
              <a:rPr lang="en-US" dirty="0" err="1" smtClean="0"/>
              <a:t>Chavan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a:latin typeface="Cambria" panose="02040503050406030204" charset="0"/>
                <a:cs typeface="Cambria" panose="02040503050406030204" charset="0"/>
              </a:rPr>
              <a:t>Isolation of Microorganisms</a:t>
            </a:r>
          </a:p>
        </p:txBody>
      </p:sp>
      <p:sp>
        <p:nvSpPr>
          <p:cNvPr id="3" name="Content Placeholder 2"/>
          <p:cNvSpPr>
            <a:spLocks noGrp="1"/>
          </p:cNvSpPr>
          <p:nvPr>
            <p:ph idx="1"/>
          </p:nvPr>
        </p:nvSpPr>
        <p:spPr/>
        <p:txBody>
          <a:bodyPr/>
          <a:lstStyle/>
          <a:p>
            <a:pPr marL="0" indent="0">
              <a:buNone/>
            </a:pPr>
            <a:r>
              <a:rPr lang="en-GB" altLang="en-US">
                <a:latin typeface="Cambria" panose="02040503050406030204" charset="0"/>
                <a:cs typeface="Cambria" panose="02040503050406030204" charset="0"/>
              </a:rPr>
              <a:t>T</a:t>
            </a:r>
            <a:r>
              <a:rPr lang="en-US" altLang="en-US">
                <a:latin typeface="Cambria" panose="02040503050406030204" charset="0"/>
                <a:cs typeface="Cambria" panose="02040503050406030204" charset="0"/>
              </a:rPr>
              <a:t>he process of screening a pure culture by separating one type of microbes from a mixture is called Isolation. Various techniques are developed for the isolation of pure culture from mixed culture</a:t>
            </a:r>
            <a:r>
              <a:rPr lang="en-GB" altLang="en-US">
                <a:latin typeface="Cambria" panose="02040503050406030204" charset="0"/>
                <a:cs typeface="Cambria" panose="02040503050406030204" charset="0"/>
              </a:rPr>
              <a:t>.</a:t>
            </a:r>
          </a:p>
          <a:p>
            <a:pPr marL="0" indent="0">
              <a:buNone/>
            </a:pPr>
            <a:endParaRPr lang="en-US" altLang="en-US">
              <a:latin typeface="Cambria" panose="02040503050406030204" charset="0"/>
              <a:cs typeface="Cambria" panose="02040503050406030204" charset="0"/>
            </a:endParaRPr>
          </a:p>
          <a:p>
            <a:pPr marL="0" indent="0">
              <a:buNone/>
            </a:pPr>
            <a:r>
              <a:rPr lang="en-US" altLang="en-US">
                <a:latin typeface="Cambria" panose="02040503050406030204" charset="0"/>
                <a:cs typeface="Cambria" panose="02040503050406030204" charset="0"/>
              </a:rPr>
              <a:t>A. Isolation of Microorganism from water</a:t>
            </a:r>
          </a:p>
          <a:p>
            <a:pPr marL="0" indent="0">
              <a:buNone/>
            </a:pPr>
            <a:r>
              <a:rPr lang="en-US" altLang="en-US">
                <a:latin typeface="Cambria" panose="02040503050406030204" charset="0"/>
                <a:cs typeface="Cambria" panose="02040503050406030204" charset="0"/>
              </a:rPr>
              <a:t>B. Isolation of Microorganism from air</a:t>
            </a:r>
          </a:p>
          <a:p>
            <a:pPr marL="0" indent="0">
              <a:buNone/>
            </a:pPr>
            <a:r>
              <a:rPr lang="en-US" altLang="en-US">
                <a:latin typeface="Cambria" panose="02040503050406030204" charset="0"/>
                <a:cs typeface="Cambria" panose="02040503050406030204" charset="0"/>
              </a:rPr>
              <a:t>C. Isolation of Microorganism from Decomposing Matte</a:t>
            </a:r>
          </a:p>
        </p:txBody>
      </p:sp>
      <p:sp>
        <p:nvSpPr>
          <p:cNvPr id="4" name="Slide Number Placeholder 3"/>
          <p:cNvSpPr>
            <a:spLocks noGrp="1"/>
          </p:cNvSpPr>
          <p:nvPr>
            <p:ph type="sldNum" sz="quarter" idx="12"/>
          </p:nvPr>
        </p:nvSpPr>
        <p:spPr/>
        <p:txBody>
          <a:bodyPr/>
          <a:lstStyle/>
          <a:p>
            <a:fld id="{9B618960-8005-486C-9A75-10CB2AAC16F9}" type="slidenum">
              <a:rPr lang="en-US" smtClean="0"/>
              <a:t>4</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470" y="365125"/>
            <a:ext cx="11362055" cy="1325880"/>
          </a:xfrm>
        </p:spPr>
        <p:txBody>
          <a:bodyPr>
            <a:normAutofit/>
          </a:bodyPr>
          <a:lstStyle/>
          <a:p>
            <a:r>
              <a:rPr lang="en-GB" altLang="en-US" sz="3600" b="1">
                <a:latin typeface="Cambria" panose="02040503050406030204" charset="0"/>
                <a:cs typeface="Cambria" panose="02040503050406030204" charset="0"/>
              </a:rPr>
              <a:t>Common Methods of Isolation of Pure Culture</a:t>
            </a:r>
          </a:p>
        </p:txBody>
      </p:sp>
      <p:sp>
        <p:nvSpPr>
          <p:cNvPr id="3" name="Content Placeholder 2"/>
          <p:cNvSpPr>
            <a:spLocks noGrp="1"/>
          </p:cNvSpPr>
          <p:nvPr>
            <p:ph sz="half" idx="1"/>
          </p:nvPr>
        </p:nvSpPr>
        <p:spPr/>
        <p:txBody>
          <a:bodyPr>
            <a:normAutofit lnSpcReduction="10000"/>
          </a:bodyPr>
          <a:lstStyle/>
          <a:p>
            <a:r>
              <a:rPr lang="en-GB" altLang="en-US" sz="2400">
                <a:latin typeface="Cambria" panose="02040503050406030204" charset="0"/>
                <a:cs typeface="Cambria" panose="02040503050406030204" charset="0"/>
              </a:rPr>
              <a:t>T</a:t>
            </a:r>
            <a:r>
              <a:rPr lang="en-US" altLang="en-US" sz="2400">
                <a:latin typeface="Cambria" panose="02040503050406030204" charset="0"/>
                <a:cs typeface="Cambria" panose="02040503050406030204" charset="0"/>
              </a:rPr>
              <a:t>he process of screening a pure </a:t>
            </a:r>
          </a:p>
          <a:p>
            <a:r>
              <a:rPr lang="en-US" altLang="en-US" sz="2400">
                <a:latin typeface="Cambria" panose="02040503050406030204" charset="0"/>
                <a:cs typeface="Cambria" panose="02040503050406030204" charset="0"/>
              </a:rPr>
              <a:t>culture by separating one type of </a:t>
            </a:r>
          </a:p>
          <a:p>
            <a:r>
              <a:rPr lang="en-US" altLang="en-US" sz="2400">
                <a:latin typeface="Cambria" panose="02040503050406030204" charset="0"/>
                <a:cs typeface="Cambria" panose="02040503050406030204" charset="0"/>
              </a:rPr>
              <a:t>microbes from a mixture is called </a:t>
            </a:r>
          </a:p>
          <a:p>
            <a:r>
              <a:rPr lang="en-US" altLang="en-US" sz="2400">
                <a:latin typeface="Cambria" panose="02040503050406030204" charset="0"/>
                <a:cs typeface="Cambria" panose="02040503050406030204" charset="0"/>
              </a:rPr>
              <a:t>Isolation.</a:t>
            </a:r>
          </a:p>
          <a:p>
            <a:r>
              <a:rPr lang="en-US" altLang="en-US" sz="2400">
                <a:latin typeface="Cambria" panose="02040503050406030204" charset="0"/>
                <a:cs typeface="Cambria" panose="02040503050406030204" charset="0"/>
              </a:rPr>
              <a:t>Some common isolation methods are</a:t>
            </a:r>
          </a:p>
          <a:p>
            <a:pPr marL="0" indent="0">
              <a:buNone/>
            </a:pPr>
            <a:r>
              <a:rPr lang="en-US" altLang="en-US" sz="2400">
                <a:latin typeface="Cambria" panose="02040503050406030204" charset="0"/>
                <a:cs typeface="Cambria" panose="02040503050406030204" charset="0"/>
              </a:rPr>
              <a:t>1. Isolation by Streak Plate method</a:t>
            </a:r>
          </a:p>
          <a:p>
            <a:pPr marL="0" indent="0">
              <a:buNone/>
            </a:pPr>
            <a:r>
              <a:rPr lang="en-US" altLang="en-US" sz="2400">
                <a:latin typeface="Cambria" panose="02040503050406030204" charset="0"/>
                <a:cs typeface="Cambria" panose="02040503050406030204" charset="0"/>
              </a:rPr>
              <a:t>2. Micromanipulator Methods</a:t>
            </a:r>
          </a:p>
          <a:p>
            <a:pPr marL="0" indent="0">
              <a:buNone/>
            </a:pPr>
            <a:r>
              <a:rPr lang="en-US" altLang="en-US" sz="2400">
                <a:latin typeface="Cambria" panose="02040503050406030204" charset="0"/>
                <a:cs typeface="Cambria" panose="02040503050406030204" charset="0"/>
              </a:rPr>
              <a:t>3. Enrichment culture method</a:t>
            </a:r>
          </a:p>
          <a:p>
            <a:pPr marL="0" indent="0">
              <a:buNone/>
            </a:pPr>
            <a:r>
              <a:rPr lang="en-US" altLang="en-US" sz="2400">
                <a:latin typeface="Cambria" panose="02040503050406030204" charset="0"/>
                <a:cs typeface="Cambria" panose="02040503050406030204" charset="0"/>
              </a:rPr>
              <a:t>4. Serial Dilution method</a:t>
            </a:r>
          </a:p>
        </p:txBody>
      </p:sp>
      <p:pic>
        <p:nvPicPr>
          <p:cNvPr id="4" name="Content Placeholder 3"/>
          <p:cNvPicPr>
            <a:picLocks noGrp="1" noChangeAspect="1"/>
          </p:cNvPicPr>
          <p:nvPr>
            <p:ph sz="half" idx="2"/>
          </p:nvPr>
        </p:nvPicPr>
        <p:blipFill>
          <a:blip r:embed="rId2"/>
          <a:stretch>
            <a:fillRect/>
          </a:stretch>
        </p:blipFill>
        <p:spPr>
          <a:xfrm>
            <a:off x="6577330" y="1690370"/>
            <a:ext cx="5369560" cy="4486910"/>
          </a:xfrm>
          <a:prstGeom prst="rect">
            <a:avLst/>
          </a:prstGeom>
        </p:spPr>
      </p:pic>
      <p:sp>
        <p:nvSpPr>
          <p:cNvPr id="5" name="Slide Number Placeholder 4"/>
          <p:cNvSpPr>
            <a:spLocks noGrp="1"/>
          </p:cNvSpPr>
          <p:nvPr>
            <p:ph type="sldNum" sz="quarter" idx="12"/>
          </p:nvPr>
        </p:nvSpPr>
        <p:spPr/>
        <p:txBody>
          <a:bodyPr/>
          <a:lstStyle/>
          <a:p>
            <a:fld id="{9B618960-8005-486C-9A75-10CB2AAC16F9}" type="slidenum">
              <a:rPr lang="en-US" smtClean="0"/>
              <a:t>5</a:t>
            </a:fld>
            <a:endParaRPr lang="en-US"/>
          </a:p>
        </p:txBody>
      </p:sp>
      <p:sp>
        <p:nvSpPr>
          <p:cNvPr id="6" name="Footer Placeholder 5"/>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a:sym typeface="+mn-ea"/>
              </a:rPr>
              <a:t>1</a:t>
            </a:r>
            <a:r>
              <a:rPr lang="en-US" altLang="en-US" b="1">
                <a:sym typeface="+mn-ea"/>
              </a:rPr>
              <a:t>. </a:t>
            </a:r>
            <a:r>
              <a:rPr lang="en-US" altLang="en-US" b="1">
                <a:latin typeface="Cambria" panose="02040503050406030204" charset="0"/>
                <a:cs typeface="Cambria" panose="02040503050406030204" charset="0"/>
                <a:sym typeface="+mn-ea"/>
              </a:rPr>
              <a:t>Isolation by Streaking or </a:t>
            </a:r>
            <a:r>
              <a:rPr lang="en-GB" altLang="en-US" b="1">
                <a:latin typeface="Cambria" panose="02040503050406030204" charset="0"/>
                <a:cs typeface="Cambria" panose="02040503050406030204" charset="0"/>
                <a:sym typeface="+mn-ea"/>
              </a:rPr>
              <a:t>S</a:t>
            </a:r>
            <a:r>
              <a:rPr lang="en-US" altLang="en-US" b="1">
                <a:latin typeface="Cambria" panose="02040503050406030204" charset="0"/>
                <a:cs typeface="Cambria" panose="02040503050406030204" charset="0"/>
                <a:sym typeface="+mn-ea"/>
              </a:rPr>
              <a:t>treak plate </a:t>
            </a:r>
            <a:r>
              <a:rPr lang="en-US" altLang="en-US" b="1">
                <a:latin typeface="Cambria" panose="02040503050406030204" charset="0"/>
                <a:cs typeface="Cambria" panose="02040503050406030204" charset="0"/>
              </a:rPr>
              <a:t/>
            </a:r>
            <a:br>
              <a:rPr lang="en-US" altLang="en-US" b="1">
                <a:latin typeface="Cambria" panose="02040503050406030204" charset="0"/>
                <a:cs typeface="Cambria" panose="02040503050406030204" charset="0"/>
              </a:rPr>
            </a:br>
            <a:endParaRPr lang="en-US" altLang="en-US" b="1">
              <a:latin typeface="Cambria" panose="02040503050406030204" charset="0"/>
              <a:cs typeface="Cambria" panose="02040503050406030204" charset="0"/>
            </a:endParaRPr>
          </a:p>
        </p:txBody>
      </p:sp>
      <p:sp>
        <p:nvSpPr>
          <p:cNvPr id="3" name="Content Placeholder 2"/>
          <p:cNvSpPr>
            <a:spLocks noGrp="1"/>
          </p:cNvSpPr>
          <p:nvPr>
            <p:ph idx="1"/>
          </p:nvPr>
        </p:nvSpPr>
        <p:spPr/>
        <p:txBody>
          <a:bodyPr>
            <a:normAutofit fontScale="90000" lnSpcReduction="20000"/>
          </a:bodyPr>
          <a:lstStyle/>
          <a:p>
            <a:r>
              <a:rPr lang="en-US" altLang="en-US">
                <a:latin typeface="Cambria" panose="02040503050406030204" charset="0"/>
                <a:cs typeface="Cambria" panose="02040503050406030204" charset="0"/>
              </a:rPr>
              <a:t>This method is used most commonly to isolate pure cultures of bacteria</a:t>
            </a:r>
            <a:r>
              <a:rPr lang="en-GB" altLang="en-US">
                <a:latin typeface="Cambria" panose="02040503050406030204" charset="0"/>
                <a:cs typeface="Cambria" panose="02040503050406030204" charset="0"/>
              </a:rPr>
              <a:t>.</a:t>
            </a:r>
          </a:p>
          <a:p>
            <a:pPr marL="0" indent="0">
              <a:buNone/>
            </a:pPr>
            <a:endParaRPr lang="en-US" altLang="en-US">
              <a:latin typeface="Cambria" panose="02040503050406030204" charset="0"/>
              <a:cs typeface="Cambria" panose="02040503050406030204" charset="0"/>
            </a:endParaRPr>
          </a:p>
          <a:p>
            <a:pPr marL="0" indent="0">
              <a:buNone/>
            </a:pPr>
            <a:r>
              <a:rPr lang="en-US" altLang="en-US">
                <a:latin typeface="Cambria" panose="02040503050406030204" charset="0"/>
                <a:cs typeface="Cambria" panose="02040503050406030204" charset="0"/>
              </a:rPr>
              <a:t>• In this method the tip of a fine structure wire loop called Inoculation needle consist of a wooden or glass handle with a nichrome wire the end </a:t>
            </a:r>
          </a:p>
          <a:p>
            <a:pPr marL="0" indent="0">
              <a:buNone/>
            </a:pPr>
            <a:r>
              <a:rPr lang="en-US" altLang="en-US">
                <a:latin typeface="Cambria" panose="02040503050406030204" charset="0"/>
                <a:cs typeface="Cambria" panose="02040503050406030204" charset="0"/>
              </a:rPr>
              <a:t>of which is bent to form a loop is used to transfer microbes from culture</a:t>
            </a:r>
            <a:r>
              <a:rPr lang="en-GB" altLang="en-US">
                <a:latin typeface="Cambria" panose="02040503050406030204" charset="0"/>
                <a:cs typeface="Cambria" panose="02040503050406030204" charset="0"/>
              </a:rPr>
              <a:t>.</a:t>
            </a:r>
          </a:p>
          <a:p>
            <a:pPr marL="0" indent="0">
              <a:buNone/>
            </a:pPr>
            <a:endParaRPr lang="en-US" altLang="en-US">
              <a:latin typeface="Cambria" panose="02040503050406030204" charset="0"/>
              <a:cs typeface="Cambria" panose="02040503050406030204" charset="0"/>
            </a:endParaRPr>
          </a:p>
          <a:p>
            <a:pPr marL="0" indent="0">
              <a:buNone/>
            </a:pPr>
            <a:r>
              <a:rPr lang="en-US" altLang="en-US">
                <a:latin typeface="Cambria" panose="02040503050406030204" charset="0"/>
                <a:cs typeface="Cambria" panose="02040503050406030204" charset="0"/>
              </a:rPr>
              <a:t>• The straight wires are like wire loop except they do not have loop. These </a:t>
            </a:r>
          </a:p>
          <a:p>
            <a:pPr marL="0" indent="0">
              <a:buNone/>
            </a:pPr>
            <a:r>
              <a:rPr lang="en-US" altLang="en-US">
                <a:latin typeface="Cambria" panose="02040503050406030204" charset="0"/>
                <a:cs typeface="Cambria" panose="02040503050406030204" charset="0"/>
              </a:rPr>
              <a:t>are used to transfer culture in colony formed on solid culture medium</a:t>
            </a:r>
            <a:r>
              <a:rPr lang="en-GB" altLang="en-US">
                <a:latin typeface="Cambria" panose="02040503050406030204" charset="0"/>
                <a:cs typeface="Cambria" panose="02040503050406030204" charset="0"/>
              </a:rPr>
              <a:t>.</a:t>
            </a:r>
          </a:p>
          <a:p>
            <a:pPr marL="0" indent="0">
              <a:buNone/>
            </a:pPr>
            <a:endParaRPr lang="en-US" altLang="en-US">
              <a:latin typeface="Cambria" panose="02040503050406030204" charset="0"/>
              <a:cs typeface="Cambria" panose="02040503050406030204" charset="0"/>
            </a:endParaRPr>
          </a:p>
          <a:p>
            <a:pPr marL="0" indent="0">
              <a:buNone/>
            </a:pPr>
            <a:r>
              <a:rPr lang="en-US" altLang="en-US">
                <a:latin typeface="Cambria" panose="02040503050406030204" charset="0"/>
                <a:cs typeface="Cambria" panose="02040503050406030204" charset="0"/>
              </a:rPr>
              <a:t>• In such cases the colony from solid medium is streaked on surface of </a:t>
            </a:r>
          </a:p>
          <a:p>
            <a:pPr marL="0" indent="0">
              <a:buNone/>
            </a:pPr>
            <a:r>
              <a:rPr lang="en-US" altLang="en-US">
                <a:latin typeface="Cambria" panose="02040503050406030204" charset="0"/>
                <a:cs typeface="Cambria" panose="02040503050406030204" charset="0"/>
              </a:rPr>
              <a:t>nutrient agar medium in a sterile Petri dish.</a:t>
            </a:r>
          </a:p>
        </p:txBody>
      </p:sp>
      <p:sp>
        <p:nvSpPr>
          <p:cNvPr id="4" name="Slide Number Placeholder 3"/>
          <p:cNvSpPr>
            <a:spLocks noGrp="1"/>
          </p:cNvSpPr>
          <p:nvPr>
            <p:ph type="sldNum" sz="quarter" idx="12"/>
          </p:nvPr>
        </p:nvSpPr>
        <p:spPr/>
        <p:txBody>
          <a:bodyPr/>
          <a:lstStyle/>
          <a:p>
            <a:fld id="{9B618960-8005-486C-9A75-10CB2AAC16F9}" type="slidenum">
              <a:rPr lang="en-US" smtClean="0"/>
              <a:t>6</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600" b="1">
                <a:latin typeface="Cambria" panose="02040503050406030204" charset="0"/>
                <a:cs typeface="Cambria" panose="02040503050406030204" charset="0"/>
              </a:rPr>
              <a:t>Steps of Streak Plate Isolation method</a:t>
            </a:r>
          </a:p>
        </p:txBody>
      </p:sp>
      <p:pic>
        <p:nvPicPr>
          <p:cNvPr id="4" name="Content Placeholder 3"/>
          <p:cNvPicPr>
            <a:picLocks noGrp="1" noChangeAspect="1"/>
          </p:cNvPicPr>
          <p:nvPr>
            <p:ph idx="1"/>
          </p:nvPr>
        </p:nvPicPr>
        <p:blipFill>
          <a:blip r:embed="rId2"/>
          <a:stretch>
            <a:fillRect/>
          </a:stretch>
        </p:blipFill>
        <p:spPr>
          <a:xfrm>
            <a:off x="838200" y="1691005"/>
            <a:ext cx="6910070" cy="4351655"/>
          </a:xfrm>
          <a:prstGeom prst="rect">
            <a:avLst/>
          </a:prstGeom>
        </p:spPr>
      </p:pic>
      <p:sp>
        <p:nvSpPr>
          <p:cNvPr id="3" name="Slide Number Placeholder 2"/>
          <p:cNvSpPr>
            <a:spLocks noGrp="1"/>
          </p:cNvSpPr>
          <p:nvPr>
            <p:ph type="sldNum" sz="quarter" idx="12"/>
          </p:nvPr>
        </p:nvSpPr>
        <p:spPr/>
        <p:txBody>
          <a:bodyPr/>
          <a:lstStyle/>
          <a:p>
            <a:fld id="{9B618960-8005-486C-9A75-10CB2AAC16F9}" type="slidenum">
              <a:rPr lang="en-US" smtClean="0"/>
              <a:t>7</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a:latin typeface="Cambria" panose="02040503050406030204" charset="0"/>
                <a:cs typeface="Cambria" panose="02040503050406030204" charset="0"/>
                <a:sym typeface="+mn-ea"/>
              </a:rPr>
              <a:t>Streak Plate method</a:t>
            </a:r>
            <a:r>
              <a:rPr lang="en-US" altLang="en-US" sz="4000" b="1">
                <a:latin typeface="Cambria" panose="02040503050406030204" charset="0"/>
                <a:cs typeface="Cambria" panose="02040503050406030204" charset="0"/>
              </a:rPr>
              <a:t/>
            </a:r>
            <a:br>
              <a:rPr lang="en-US" altLang="en-US" sz="4000" b="1">
                <a:latin typeface="Cambria" panose="02040503050406030204" charset="0"/>
                <a:cs typeface="Cambria" panose="02040503050406030204" charset="0"/>
              </a:rPr>
            </a:br>
            <a:endParaRPr lang="en-US" altLang="en-US" sz="4000" b="1">
              <a:latin typeface="Cambria" panose="02040503050406030204" charset="0"/>
              <a:cs typeface="Cambria" panose="02040503050406030204"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altLang="en-US">
                <a:latin typeface="Cambria" panose="02040503050406030204" charset="0"/>
                <a:cs typeface="Cambria" panose="02040503050406030204" charset="0"/>
              </a:rPr>
              <a:t>This technique consists of the following steps</a:t>
            </a:r>
          </a:p>
          <a:p>
            <a:pPr marL="0" indent="0">
              <a:buNone/>
            </a:pPr>
            <a:r>
              <a:rPr lang="en-US" altLang="en-US">
                <a:latin typeface="Cambria" panose="02040503050406030204" charset="0"/>
                <a:cs typeface="Cambria" panose="02040503050406030204" charset="0"/>
              </a:rPr>
              <a:t>1. Hold the broth culture containing tube in left hand and shake it</a:t>
            </a:r>
          </a:p>
          <a:p>
            <a:pPr marL="0" indent="0">
              <a:buNone/>
            </a:pPr>
            <a:r>
              <a:rPr lang="en-US" altLang="en-US">
                <a:latin typeface="Cambria" panose="02040503050406030204" charset="0"/>
                <a:cs typeface="Cambria" panose="02040503050406030204" charset="0"/>
              </a:rPr>
              <a:t>2. Sterilize the wire loop of the inoculation needle on burner flame</a:t>
            </a:r>
          </a:p>
          <a:p>
            <a:pPr marL="0" indent="0">
              <a:buNone/>
            </a:pPr>
            <a:r>
              <a:rPr lang="en-US" altLang="en-US">
                <a:latin typeface="Cambria" panose="02040503050406030204" charset="0"/>
                <a:cs typeface="Cambria" panose="02040503050406030204" charset="0"/>
              </a:rPr>
              <a:t>3. Remove the cotton plug of the broth culture tube by little finger of right hand</a:t>
            </a:r>
          </a:p>
          <a:p>
            <a:pPr marL="0" indent="0">
              <a:buNone/>
            </a:pPr>
            <a:r>
              <a:rPr lang="en-US" altLang="en-US">
                <a:latin typeface="Cambria" panose="02040503050406030204" charset="0"/>
                <a:cs typeface="Cambria" panose="02040503050406030204" charset="0"/>
              </a:rPr>
              <a:t>4. Flame the mouth of the test tube immediately</a:t>
            </a:r>
          </a:p>
          <a:p>
            <a:pPr marL="0" indent="0">
              <a:buNone/>
            </a:pPr>
            <a:r>
              <a:rPr lang="en-US" altLang="en-US">
                <a:latin typeface="Cambria" panose="02040503050406030204" charset="0"/>
                <a:cs typeface="Cambria" panose="02040503050406030204" charset="0"/>
              </a:rPr>
              <a:t>5. Insert the wire loop to form a thin film and replace the cotton plug</a:t>
            </a:r>
          </a:p>
          <a:p>
            <a:pPr marL="0" indent="0">
              <a:buNone/>
            </a:pPr>
            <a:r>
              <a:rPr lang="en-US" altLang="en-US">
                <a:latin typeface="Cambria" panose="02040503050406030204" charset="0"/>
                <a:cs typeface="Cambria" panose="02040503050406030204" charset="0"/>
              </a:rPr>
              <a:t>6. The thin film in the loop is streaked in either a zig-zag manner by removing the loop backwards and forwards firmly. Care should be taken that the loop should not be firmly pressed against the agar surface.</a:t>
            </a:r>
          </a:p>
          <a:p>
            <a:pPr marL="0" indent="0">
              <a:buNone/>
            </a:pPr>
            <a:r>
              <a:rPr lang="en-US" altLang="en-US">
                <a:latin typeface="Cambria" panose="02040503050406030204" charset="0"/>
                <a:cs typeface="Cambria" panose="02040503050406030204" charset="0"/>
              </a:rPr>
              <a:t>7. Incubate the Petri dish in incubator at a required temperature</a:t>
            </a:r>
          </a:p>
          <a:p>
            <a:pPr marL="0" indent="0">
              <a:buNone/>
            </a:pPr>
            <a:r>
              <a:rPr lang="en-US" altLang="en-US">
                <a:latin typeface="Cambria" panose="02040503050406030204" charset="0"/>
                <a:cs typeface="Cambria" panose="02040503050406030204" charset="0"/>
              </a:rPr>
              <a:t>8. Growth of the bacteria will be visible (after an overnight incubation) on the streaked mark</a:t>
            </a:r>
          </a:p>
        </p:txBody>
      </p:sp>
      <p:sp>
        <p:nvSpPr>
          <p:cNvPr id="4" name="Slide Number Placeholder 3"/>
          <p:cNvSpPr>
            <a:spLocks noGrp="1"/>
          </p:cNvSpPr>
          <p:nvPr>
            <p:ph type="sldNum" sz="quarter" idx="12"/>
          </p:nvPr>
        </p:nvSpPr>
        <p:spPr/>
        <p:txBody>
          <a:bodyPr/>
          <a:lstStyle/>
          <a:p>
            <a:fld id="{9B618960-8005-486C-9A75-10CB2AAC16F9}" type="slidenum">
              <a:rPr lang="en-US" smtClean="0"/>
              <a:t>8</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a:latin typeface="Cambria" panose="02040503050406030204" charset="0"/>
                <a:cs typeface="Cambria" panose="02040503050406030204" charset="0"/>
              </a:rPr>
              <a:t>Pour Plate Method</a:t>
            </a:r>
          </a:p>
        </p:txBody>
      </p:sp>
      <p:pic>
        <p:nvPicPr>
          <p:cNvPr id="4" name="Content Placeholder 3"/>
          <p:cNvPicPr>
            <a:picLocks noGrp="1" noChangeAspect="1"/>
          </p:cNvPicPr>
          <p:nvPr>
            <p:ph idx="1"/>
          </p:nvPr>
        </p:nvPicPr>
        <p:blipFill>
          <a:blip r:embed="rId2"/>
          <a:stretch>
            <a:fillRect/>
          </a:stretch>
        </p:blipFill>
        <p:spPr>
          <a:xfrm>
            <a:off x="838200" y="2103755"/>
            <a:ext cx="10515600" cy="3794125"/>
          </a:xfrm>
          <a:prstGeom prst="rect">
            <a:avLst/>
          </a:prstGeom>
        </p:spPr>
      </p:pic>
      <p:sp>
        <p:nvSpPr>
          <p:cNvPr id="3" name="Slide Number Placeholder 2"/>
          <p:cNvSpPr>
            <a:spLocks noGrp="1"/>
          </p:cNvSpPr>
          <p:nvPr>
            <p:ph type="sldNum" sz="quarter" idx="12"/>
          </p:nvPr>
        </p:nvSpPr>
        <p:spPr/>
        <p:txBody>
          <a:bodyPr/>
          <a:lstStyle/>
          <a:p>
            <a:fld id="{9B618960-8005-486C-9A75-10CB2AAC16F9}" type="slidenum">
              <a:rPr lang="en-US" smtClean="0"/>
              <a:t>9</a:t>
            </a:fld>
            <a:endParaRPr lang="en-US"/>
          </a:p>
        </p:txBody>
      </p:sp>
      <p:sp>
        <p:nvSpPr>
          <p:cNvPr id="5" name="Footer Placeholder 4"/>
          <p:cNvSpPr>
            <a:spLocks noGrp="1"/>
          </p:cNvSpPr>
          <p:nvPr>
            <p:ph type="ftr" sz="quarter" idx="11"/>
          </p:nvPr>
        </p:nvSpPr>
        <p:spPr/>
        <p:txBody>
          <a:bodyPr/>
          <a:lstStyle/>
          <a:p>
            <a:r>
              <a:rPr lang="en-US" smtClean="0"/>
              <a:t>Ms. Pooja Chavan</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1584</Words>
  <Application>Microsoft Office PowerPoint</Application>
  <PresentationFormat>Widescreen</PresentationFormat>
  <Paragraphs>175</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Calibri-Bold</vt:lpstr>
      <vt:lpstr>Cambria</vt:lpstr>
      <vt:lpstr>Office Theme</vt:lpstr>
      <vt:lpstr>Isolation Techniques &amp; Preservation and Maintenance of Culture</vt:lpstr>
      <vt:lpstr>Learning  Objectives</vt:lpstr>
      <vt:lpstr>Isolation of Microbial Pure Culture </vt:lpstr>
      <vt:lpstr>Isolation of Microorganisms</vt:lpstr>
      <vt:lpstr>Common Methods of Isolation of Pure Culture</vt:lpstr>
      <vt:lpstr>1. Isolation by Streaking or Streak plate  </vt:lpstr>
      <vt:lpstr>Steps of Streak Plate Isolation method</vt:lpstr>
      <vt:lpstr>Streak Plate method </vt:lpstr>
      <vt:lpstr>Pour Plate Method</vt:lpstr>
      <vt:lpstr>Spread Plate Method</vt:lpstr>
      <vt:lpstr>2. Micromanipulator Method </vt:lpstr>
      <vt:lpstr>Isolation by Using Selective of Enrichment  media/Enrichment method </vt:lpstr>
      <vt:lpstr>Preservation and Maintainance of Pure Cultures</vt:lpstr>
      <vt:lpstr>A. Refrigeration </vt:lpstr>
      <vt:lpstr> B.Cryopreservation</vt:lpstr>
      <vt:lpstr>C.Lyophilization (Freeze Drying) </vt:lpstr>
      <vt:lpstr>Culture Characterization  </vt:lpstr>
      <vt:lpstr>1.Colony appearance  Many fungi produce colonies with a fluppy appearance similar to cotton wool the molds produce colonies which on aging develop a dry chalky appearance. Example: Yeast, a type of fungi, is found in many places from nature to  research labs and even everyday kitchens for baking. Yeast colonies generally look similar to bacterial colonies.Some species, such as candida, can grow as white patches with a glossy surface </vt:lpstr>
      <vt:lpstr>Bacterial colony:</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Isolation Techniques &amp; Preservation and maintenance of culture</dc:title>
  <dc:creator>user</dc:creator>
  <cp:lastModifiedBy>Admin</cp:lastModifiedBy>
  <cp:revision>11</cp:revision>
  <dcterms:created xsi:type="dcterms:W3CDTF">2025-06-17T10:14:00Z</dcterms:created>
  <dcterms:modified xsi:type="dcterms:W3CDTF">2025-06-17T16:12:32Z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E99AEA9115954A1D9EAD852D19735FD9_12</vt:lpwstr>
  </property>
  <property fmtid="{D5CDD505-2E9C-101B-9397-08002B2CF9AE}" pid="3" name="KSOProductBuildVer">
    <vt:lpwstr>1033-12.2.0.21179</vt:lpwstr>
  </property>
</Properties>
</file>