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551CA-115E-417B-B96C-8977CF4B136F}" type="datetimeFigureOut">
              <a:rPr lang="en-IN" smtClean="0"/>
              <a:t>17-06-2025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B43EA-B06C-4129-8FEC-F2B1620967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85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B43EA-B06C-4129-8FEC-F2B1620967BB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535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B43EA-B06C-4129-8FEC-F2B1620967B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950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3B8A-4E37-43D2-8B91-376DAAB31C3A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8D7D-7550-4B91-8B67-2C375F201F01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7A82-0976-4075-AF4D-2B338D0CEA83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F332-266D-4722-94DE-36C0987472A8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A3D1-407C-47FD-97CA-7C6EAA7A1C0F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835B-9724-4F4C-8326-1C05A124F35E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719F-B0F9-4C54-B6DD-6BD1D8EBBB0A}" type="datetime1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EA54-28F8-4C20-8501-2BA4EECA386F}" type="datetime1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BDBD-80A6-40CB-B6B0-897B8DE16430}" type="datetime1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9F3F-F784-4317-9835-DD47D8AB7029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D931-BF3E-4682-99DA-5BDAEB2E7EB8}" type="datetime1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Ms. Pooja Chavan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D7BCF-161A-45B0-97F9-EB1AFB789368}" type="datetime1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Ms. Pooja Chavan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67688" y="174057"/>
            <a:ext cx="7489825" cy="1325880"/>
          </a:xfrm>
        </p:spPr>
        <p:txBody>
          <a:bodyPr/>
          <a:lstStyle/>
          <a:p>
            <a:r>
              <a:rPr lang="en-GB" altLang="en-US" b="1" dirty="0"/>
              <a:t>NOSOCOMIAL INFECTIONS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016155" y="1523365"/>
            <a:ext cx="6756495" cy="3810635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5165470" y="5524182"/>
            <a:ext cx="598805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RESENTATION BY:</a:t>
            </a:r>
            <a:endParaRPr lang="en-IN" sz="2000" b="1" dirty="0">
              <a:latin typeface="Cambria" panose="02040503050406030204" charset="0"/>
              <a:ea typeface="Cambria" panose="02040503050406030204" charset="0"/>
            </a:endParaRPr>
          </a:p>
          <a:p>
            <a:pPr marL="0" indent="0">
              <a:buNone/>
            </a:pPr>
            <a:r>
              <a:rPr 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 Ms. Pooja Shashikant Chavan</a:t>
            </a:r>
          </a:p>
          <a:p>
            <a:pPr marL="0" indent="0">
              <a:buNone/>
            </a:pPr>
            <a:r>
              <a:rPr lang="en-GB" alt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Tutor,Department of Paramedical </a:t>
            </a:r>
            <a:r>
              <a:rPr lang="en-GB" altLang="en-IN" sz="2000" b="1" dirty="0" err="1">
                <a:latin typeface="Cambria" panose="02040503050406030204" charset="0"/>
                <a:ea typeface="Cambria" panose="02040503050406030204" charset="0"/>
                <a:sym typeface="+mn-ea"/>
              </a:rPr>
              <a:t>Sciences,SVDU</a:t>
            </a:r>
            <a:endParaRPr lang="en-GB" altLang="en-IN" sz="2000" b="1" dirty="0">
              <a:latin typeface="Cambria" panose="02040503050406030204" charset="0"/>
              <a:ea typeface="Cambria" panose="02040503050406030204" charset="0"/>
              <a:sym typeface="+mn-e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894" y="109182"/>
            <a:ext cx="2038692" cy="16786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45E12-CEF2-0944-F6E9-274271F5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1600" b="1"/>
              <a:t>1</a:t>
            </a:r>
            <a:r>
              <a:rPr lang="en-GB" altLang="en-US" sz="2300" b="1">
                <a:latin typeface="Cambria" panose="02040503050406030204" charset="0"/>
                <a:cs typeface="Cambria" panose="02040503050406030204" charset="0"/>
              </a:rPr>
              <a:t>.</a:t>
            </a:r>
            <a:r>
              <a:rPr lang="en-US" altLang="en-US" sz="2300" b="1">
                <a:latin typeface="Cambria" panose="02040503050406030204" charset="0"/>
                <a:cs typeface="Cambria" panose="02040503050406030204" charset="0"/>
              </a:rPr>
              <a:t>Urinary tract infections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- Account for as many as 40–45% of nosocomial infections.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- Associated with indwelling bladder catheters, which create a 3–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10% risk of infection each day.</a:t>
            </a:r>
          </a:p>
          <a:p>
            <a:endParaRPr lang="en-US" altLang="en-US" sz="2300">
              <a:latin typeface="Cambria" panose="02040503050406030204" charset="0"/>
              <a:cs typeface="Cambria" panose="02040503050406030204" charset="0"/>
            </a:endParaRPr>
          </a:p>
          <a:p>
            <a:pPr marL="0" indent="0">
              <a:buNone/>
            </a:pPr>
            <a:r>
              <a:rPr lang="en-US" altLang="en-US" sz="2300" b="1">
                <a:latin typeface="Cambria" panose="02040503050406030204" charset="0"/>
                <a:cs typeface="Cambria" panose="02040503050406030204" charset="0"/>
              </a:rPr>
              <a:t>2- Nosocomial pneumonia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- Accounts for 15–20% of nosocomial infections.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- Caused by aspiration of endogenous or hospital-acquired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oropharyngeal flora.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- Associated with more deaths than are infections at any other </a:t>
            </a:r>
          </a:p>
          <a:p>
            <a:r>
              <a:rPr lang="en-US" altLang="en-US" sz="2300">
                <a:latin typeface="Cambria" panose="02040503050406030204" charset="0"/>
                <a:cs typeface="Cambria" panose="02040503050406030204" charset="0"/>
              </a:rPr>
              <a:t>body site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9A21A-2E0D-0E66-F34D-B6E96A80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>
                <a:sym typeface="+mn-ea"/>
              </a:rPr>
              <a:t>3</a:t>
            </a:r>
            <a:r>
              <a:rPr lang="en-GB" altLang="en-US" b="1">
                <a:latin typeface="Cambria" panose="02040503050406030204" charset="0"/>
                <a:cs typeface="Cambria" panose="02040503050406030204" charset="0"/>
                <a:sym typeface="+mn-ea"/>
              </a:rPr>
              <a:t>.</a:t>
            </a:r>
            <a:r>
              <a:rPr lang="en-US" altLang="en-US" b="1">
                <a:latin typeface="Cambria" panose="02040503050406030204" charset="0"/>
                <a:cs typeface="Cambria" panose="02040503050406030204" charset="0"/>
                <a:sym typeface="+mn-ea"/>
              </a:rPr>
              <a:t>Surgical wound infections </a:t>
            </a:r>
            <a:r>
              <a:rPr lang="en-US" altLang="en-US" b="1">
                <a:latin typeface="Cambria" panose="02040503050406030204" charset="0"/>
                <a:cs typeface="Cambria" panose="02040503050406030204" charset="0"/>
              </a:rPr>
              <a:t/>
            </a:r>
            <a:br>
              <a:rPr lang="en-US" altLang="en-US" b="1">
                <a:latin typeface="Cambria" panose="02040503050406030204" charset="0"/>
                <a:cs typeface="Cambria" panose="02040503050406030204" charset="0"/>
              </a:rPr>
            </a:br>
            <a:endParaRPr lang="en-US" altLang="en-US" b="1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Account for nearly 30% of all hospital infections.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These occur in up to 10% of patients undergoing clean</a:t>
            </a: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surgery.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Result from contamination of the surgical wound with the </a:t>
            </a: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P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atient’s own flora or that of operating-room personnel or environment at the time of the surgery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95845" y="2125980"/>
            <a:ext cx="3359150" cy="264668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977EA-F6B1-983D-57B0-7B75E4F1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latin typeface="Cambria" panose="02040503050406030204" charset="0"/>
                <a:cs typeface="Cambria" panose="02040503050406030204" charset="0"/>
              </a:rPr>
              <a:t>Diagnosis of infections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b="1">
                <a:latin typeface="Cambria" panose="02040503050406030204" charset="0"/>
                <a:cs typeface="Cambria" panose="02040503050406030204" charset="0"/>
              </a:rPr>
              <a:t>D</a:t>
            </a:r>
            <a:r>
              <a:rPr lang="en-US" altLang="en-US" b="1">
                <a:latin typeface="Cambria" panose="02040503050406030204" charset="0"/>
                <a:cs typeface="Cambria" panose="02040503050406030204" charset="0"/>
              </a:rPr>
              <a:t>iagnosis of hospital-acquired infections is made by: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Routine bacteriological methods, such as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Direct demonstration of microorganisms in specimens by microscop.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Isolation by culture.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Testing bacterial isolates for their antibiotics sensitivity pattern.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The specimens are usually sampled from possible sources of infections, such as environment, inanimate objects, water, air, food, hospital personnel, etc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CB2DD-0400-E465-0CA0-B3699743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0"/>
            <a:ext cx="10515600" cy="1325563"/>
          </a:xfrm>
        </p:spPr>
        <p:txBody>
          <a:bodyPr/>
          <a:lstStyle/>
          <a:p>
            <a:r>
              <a:rPr lang="en-US" altLang="en-US" b="1"/>
              <a:t>Prevention of hospital-acquired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060" y="1047115"/>
            <a:ext cx="5598795" cy="4351655"/>
          </a:xfrm>
        </p:spPr>
        <p:txBody>
          <a:bodyPr>
            <a:noAutofit/>
          </a:bodyPr>
          <a:lstStyle/>
          <a:p>
            <a:r>
              <a:rPr lang="en-GB" altLang="en-US" sz="2000">
                <a:latin typeface="Cambria" panose="02040503050406030204" charset="0"/>
                <a:cs typeface="Cambria" panose="02040503050406030204" charset="0"/>
              </a:rPr>
              <a:t> </a:t>
            </a:r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Compliance with hand washing protocols.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 Use of aseptic technique for insertion of intravenous and urinary catheters.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Compliance with guidelines on antimicrobial use.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Proper patient care.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Short hospital stays.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 Early removal of invasive devices.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Isolation of infectious patients.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Staff vaccination 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 Adequate sterilization and disinfection of surgical instruments</a:t>
            </a:r>
          </a:p>
          <a:p>
            <a:r>
              <a:rPr lang="en-US" altLang="en-US" sz="2000">
                <a:latin typeface="Cambria" panose="02040503050406030204" charset="0"/>
                <a:cs typeface="Cambria" panose="02040503050406030204" charset="0"/>
              </a:rPr>
              <a:t>Active surveillance for hospital-acquired infection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68465" y="2096135"/>
            <a:ext cx="4585335" cy="38100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636C6-4B2E-A41D-E394-EC2038DC8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1.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Patrick R. Murray, Ken S. Rosenthal and Michael A. Pfaller. 2021.</a:t>
            </a: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  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Medical Microbiology. 9th edition. Elsevier.</a:t>
            </a:r>
          </a:p>
          <a:p>
            <a:pPr marL="0" indent="0">
              <a:buNone/>
            </a:pPr>
            <a:endParaRPr lang="en-US" alt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2.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Richard V. Goering, Hazel M. Dockrell, Mark Zuckerman, Peter L. Chiodini. 2019. Mims' Medical Microbiology and Immunology. Sixth edition. Elsevier.</a:t>
            </a:r>
          </a:p>
          <a:p>
            <a:endParaRPr lang="en-US" alt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3.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Subhash Chandra Parija . 2016. Text book of Microbiology and Immunology. 3rd edition. ELSEVIER.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ABD67-ED7C-AF08-2C5B-21B78977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Learning 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dirty="0" smtClean="0"/>
              <a:t>1</a:t>
            </a:r>
            <a:r>
              <a:rPr lang="en-GB" alt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 Define hospital-acquired infections and differentiate them from community-acquired infections.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2.Identify 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common types of HAIs (e.g., catheter-associated urinary tract infections, ventilator-associated pneumonia, surgical site infections, bloodstream infections).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3.Recognize 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the most common pathogens responsible for HAIs (e.g., </a:t>
            </a:r>
            <a:r>
              <a:rPr lang="en-US" alt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Staphylococcus aureus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Escherichia coli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Pseudomonas aeruginosa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, etc.).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4.Understand </a:t>
            </a:r>
            <a:r>
              <a:rPr lang="en-US" alt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the modes of transmission of HAIs within healthcare settings.</a:t>
            </a:r>
          </a:p>
          <a:p>
            <a:pPr marL="0" indent="0">
              <a:buNone/>
            </a:pP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5.Demonstrate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knowledge of standard precautions and isolation techniques to prevent infection spread.</a:t>
            </a:r>
            <a:endParaRPr lang="en-US" altLang="en-US" sz="26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B55E9-9125-8E3C-058F-EA1C1FF9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tx1"/>
                </a:solidFill>
              </a:rPr>
              <a:t>Nosocomial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Cambria" panose="02040503050406030204" charset="0"/>
                <a:cs typeface="Cambria" panose="02040503050406030204" charset="0"/>
              </a:rPr>
              <a:t>An infection acquired in hospital by a patient who was admitted for a reason other than that infection.</a:t>
            </a:r>
          </a:p>
          <a:p>
            <a:endParaRPr lang="en-US" altLang="en-US" dirty="0">
              <a:latin typeface="Cambria" panose="02040503050406030204" charset="0"/>
              <a:cs typeface="Cambria" panose="02040503050406030204" charset="0"/>
            </a:endParaRPr>
          </a:p>
          <a:p>
            <a:r>
              <a:rPr lang="en-US" altLang="en-US" dirty="0">
                <a:latin typeface="Cambria" panose="02040503050406030204" charset="0"/>
                <a:cs typeface="Cambria" panose="02040503050406030204" charset="0"/>
              </a:rPr>
              <a:t> An infection occurring in a patient in a hospital or other health care facility in whom the infection was not present or incubating at the time of admission.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407EE-43E0-E5F7-45A2-F0031D15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>
                <a:latin typeface="Cambria" panose="02040503050406030204" charset="0"/>
                <a:cs typeface="Cambria" panose="02040503050406030204" charset="0"/>
              </a:rPr>
              <a:t>I</a:t>
            </a:r>
            <a:r>
              <a:rPr lang="en-US" altLang="en-US" sz="3600" b="1">
                <a:latin typeface="Cambria" panose="02040503050406030204" charset="0"/>
                <a:cs typeface="Cambria" panose="02040503050406030204" charset="0"/>
              </a:rPr>
              <a:t>mpact of hospital-acquired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Serious illness or death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 Prolonged hospital stay, which costs money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Increasing the time of absence from work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Need for additional antimicrobial therapy, which is costly and expose the patient to additional risks of toxicity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The infected patient becoming a source from which others </a:t>
            </a: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 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may become infected.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9D851-A5CB-75AA-D22A-6583688C5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>
                <a:solidFill>
                  <a:schemeClr val="tx1"/>
                </a:solidFill>
                <a:latin typeface="Cambria" panose="02040503050406030204" charset="0"/>
                <a:cs typeface="Cambria" panose="02040503050406030204" charset="0"/>
              </a:rPr>
              <a:t>S</a:t>
            </a:r>
            <a:r>
              <a:rPr lang="en-US" altLang="en-US" sz="3600" b="1">
                <a:solidFill>
                  <a:schemeClr val="tx1"/>
                </a:solidFill>
                <a:latin typeface="Cambria" panose="02040503050406030204" charset="0"/>
                <a:cs typeface="Cambria" panose="02040503050406030204" charset="0"/>
              </a:rPr>
              <a:t>ources of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T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he sources of hospital-acquired infection may be:</a:t>
            </a:r>
          </a:p>
          <a:p>
            <a:pPr marL="0" indent="0">
              <a:buNone/>
            </a:pPr>
            <a:r>
              <a:rPr lang="en-US" altLang="en-US" b="1">
                <a:latin typeface="Cambria" panose="02040503050406030204" charset="0"/>
                <a:cs typeface="Cambria" panose="02040503050406030204" charset="0"/>
              </a:rPr>
              <a:t>1- An endogenous source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 (patients own flora)</a:t>
            </a:r>
          </a:p>
          <a:p>
            <a:pPr marL="0" indent="0">
              <a:buNone/>
            </a:pPr>
            <a:endParaRPr lang="en-US" altLang="en-US">
              <a:latin typeface="Cambria" panose="02040503050406030204" charset="0"/>
              <a:cs typeface="Cambria" panose="02040503050406030204" charset="0"/>
            </a:endParaRP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Patients own flora may cause infections in</a:t>
            </a: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different tissues of the patient duringcertain surgical operations, manipulationby instruments, or nursing procedur</a:t>
            </a: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es.</a:t>
            </a:r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-492457" y="63427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2B6D3-9BDD-1A33-42C6-795FE7BA2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/>
              <a:t>2- An exogenous source: Is most important and occurs mostly from: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A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nother patient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 member of the medical and paramedical staff harboring the pathogens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From the environment. includes inanimate objects (e.g., catheters), </a:t>
            </a: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 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bed pans, and surfaces contaminated by the patient’s secretions. It </a:t>
            </a:r>
          </a:p>
          <a:p>
            <a:pPr marL="0" indent="0">
              <a:buNone/>
            </a:pPr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   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also includes hospital food, water, and environmental air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D5935E-37D1-94BD-749A-E0AEF27E3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latin typeface="Cambria" panose="02040503050406030204" charset="0"/>
                <a:cs typeface="Cambria" panose="02040503050406030204" charset="0"/>
              </a:rPr>
              <a:t>Microorganisms causing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/>
              <a:t>G</a:t>
            </a:r>
            <a:r>
              <a:rPr lang="en-US" altLang="en-US"/>
              <a:t>ram-positive organisms like Streptococcus pyogenes and methicillin-resistant Staphylococcus aureus (MRSA).</a:t>
            </a:r>
          </a:p>
          <a:p>
            <a:endParaRPr lang="en-US" altLang="en-US"/>
          </a:p>
          <a:p>
            <a:r>
              <a:rPr lang="en-US" altLang="en-US"/>
              <a:t> Gram-negative enteric pathogens including Escherichia coli, Klebsiella, </a:t>
            </a:r>
          </a:p>
          <a:p>
            <a:pPr marL="0" indent="0">
              <a:buNone/>
            </a:pPr>
            <a:r>
              <a:rPr lang="en-GB" altLang="en-US"/>
              <a:t>    </a:t>
            </a:r>
            <a:r>
              <a:rPr lang="en-US" altLang="en-US"/>
              <a:t>Enterobacter species. </a:t>
            </a:r>
          </a:p>
          <a:p>
            <a:pPr marL="0" indent="0">
              <a:buNone/>
            </a:pPr>
            <a:endParaRPr lang="en-US" altLang="en-US"/>
          </a:p>
          <a:p>
            <a:r>
              <a:rPr lang="en-US" altLang="en-US"/>
              <a:t> Pseudomonas and Acinetobacter species developing resistance to most of the commonly used antibiotics.Many different viruses, fungi and parasites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092E0-1DEE-EDF7-9A9C-78BF3F59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Transmission of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GB" altLang="en-US">
                <a:latin typeface="Cambria" panose="02040503050406030204" charset="0"/>
                <a:cs typeface="Cambria" panose="02040503050406030204" charset="0"/>
              </a:rPr>
              <a:t>I</a:t>
            </a:r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nfections can be transmitted by following ways: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Air-borne transmission: Hospital infections may be transmitted by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Air-borne droplets, dust particles, and aerosols. 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Aerosols produced by humidifiers, and air conditioning apparatus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https://line.17qq.com/articles/qmhfsfskwy.html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Transmission by direct contact: is the principal route of transmission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 Direct contact with hands and clothing's of medical personnel harboring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microorganisms</a:t>
            </a:r>
          </a:p>
          <a:p>
            <a:r>
              <a:rPr lang="en-US" altLang="en-US">
                <a:latin typeface="Cambria" panose="02040503050406030204" charset="0"/>
                <a:cs typeface="Cambria" panose="02040503050406030204" charset="0"/>
              </a:rPr>
              <a:t> Contact with certain hospital instruments (e.g., endoscopes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23E95-57B9-4963-BB9B-122452BD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b="1"/>
              <a:t>T</a:t>
            </a:r>
            <a:r>
              <a:rPr lang="en-US" altLang="en-US" b="1"/>
              <a:t>ransmission by oral route </a:t>
            </a:r>
          </a:p>
          <a:p>
            <a:r>
              <a:rPr lang="en-US" altLang="en-US"/>
              <a:t>Transmission by hospital foods served to </a:t>
            </a:r>
          </a:p>
          <a:p>
            <a:r>
              <a:rPr lang="en-US" altLang="en-US"/>
              <a:t>hospitalized patients. </a:t>
            </a:r>
          </a:p>
          <a:p>
            <a:pPr marL="0" indent="0">
              <a:buNone/>
            </a:pPr>
            <a:r>
              <a:rPr lang="en-US" altLang="en-US" b="1"/>
              <a:t>Transmission by parenteral route</a:t>
            </a:r>
            <a:r>
              <a:rPr lang="en-US" altLang="en-US"/>
              <a:t> </a:t>
            </a:r>
          </a:p>
          <a:p>
            <a:r>
              <a:rPr lang="en-US" altLang="en-US"/>
              <a:t>Blood-borne pathogens, such as hepatitis B and </a:t>
            </a:r>
          </a:p>
          <a:p>
            <a:r>
              <a:rPr lang="en-US" altLang="en-US"/>
              <a:t>C and HIV, may be transmitted by transfusion of </a:t>
            </a:r>
          </a:p>
          <a:p>
            <a:r>
              <a:rPr lang="en-US" altLang="en-US"/>
              <a:t>blood or blood products.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AABC1-4865-9535-BF9B-3D4E5AD3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890</Words>
  <Application>Microsoft Office PowerPoint</Application>
  <PresentationFormat>Widescreen</PresentationFormat>
  <Paragraphs>125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Office Theme</vt:lpstr>
      <vt:lpstr>NOSOCOMIAL INFECTIONS </vt:lpstr>
      <vt:lpstr>Learning Objectives:</vt:lpstr>
      <vt:lpstr>Nosocomial infection</vt:lpstr>
      <vt:lpstr>Impact of hospital-acquired infections</vt:lpstr>
      <vt:lpstr>Sources of infection</vt:lpstr>
      <vt:lpstr>2- An exogenous source: Is most important and occurs mostly from:</vt:lpstr>
      <vt:lpstr>Microorganisms causing infections</vt:lpstr>
      <vt:lpstr>Transmission of infections</vt:lpstr>
      <vt:lpstr>PowerPoint Presentation</vt:lpstr>
      <vt:lpstr>PowerPoint Presentation</vt:lpstr>
      <vt:lpstr>3.Surgical wound infections  </vt:lpstr>
      <vt:lpstr>Diagnosis of infections</vt:lpstr>
      <vt:lpstr>Prevention of hospital-acquired infections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NOSOCOMIAL INFECTIONS </dc:title>
  <dc:creator>user</dc:creator>
  <cp:lastModifiedBy>Admin</cp:lastModifiedBy>
  <cp:revision>15</cp:revision>
  <dcterms:created xsi:type="dcterms:W3CDTF">2025-06-17T09:10:00Z</dcterms:created>
  <dcterms:modified xsi:type="dcterms:W3CDTF">2025-06-17T16:11:45Z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0D98961D75A14CB58E0B23A52D81C848_12</vt:lpwstr>
  </property>
  <property fmtid="{D5CDD505-2E9C-101B-9397-08002B2CF9AE}" pid="3" name="KSOProductBuildVer">
    <vt:lpwstr>1033-12.2.0.21179</vt:lpwstr>
  </property>
</Properties>
</file>