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7.jpg" ContentType="image/jpg"/>
  <Override PartName="/ppt/media/image18.jpg" ContentType="image/jpg"/>
  <Override PartName="/ppt/media/image1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94" r:id="rId4"/>
    <p:sldId id="257" r:id="rId5"/>
    <p:sldId id="297" r:id="rId6"/>
    <p:sldId id="295" r:id="rId7"/>
    <p:sldId id="296" r:id="rId8"/>
    <p:sldId id="258" r:id="rId9"/>
    <p:sldId id="298" r:id="rId10"/>
    <p:sldId id="299" r:id="rId11"/>
    <p:sldId id="261" r:id="rId12"/>
    <p:sldId id="262" r:id="rId13"/>
    <p:sldId id="263" r:id="rId14"/>
    <p:sldId id="265" r:id="rId15"/>
    <p:sldId id="266" r:id="rId16"/>
    <p:sldId id="267" r:id="rId17"/>
    <p:sldId id="291" r:id="rId18"/>
    <p:sldId id="292" r:id="rId19"/>
    <p:sldId id="268" r:id="rId20"/>
    <p:sldId id="269" r:id="rId21"/>
    <p:sldId id="270"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A1BD7-68A5-4B5E-8C88-4ED6CCA8F0D8}" v="19" dt="2025-06-17T07:18:23.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vraj Maharshi" userId="5732c182756ac565" providerId="LiveId" clId="{999A1BD7-68A5-4B5E-8C88-4ED6CCA8F0D8}"/>
    <pc:docChg chg="undo custSel addSld delSld modSld">
      <pc:chgData name="Yuvraj Maharshi" userId="5732c182756ac565" providerId="LiveId" clId="{999A1BD7-68A5-4B5E-8C88-4ED6CCA8F0D8}" dt="2025-06-17T07:20:31.681" v="180" actId="1076"/>
      <pc:docMkLst>
        <pc:docMk/>
      </pc:docMkLst>
      <pc:sldChg chg="addSp modSp mod">
        <pc:chgData name="Yuvraj Maharshi" userId="5732c182756ac565" providerId="LiveId" clId="{999A1BD7-68A5-4B5E-8C88-4ED6CCA8F0D8}" dt="2025-06-17T07:18:55.753" v="177" actId="1076"/>
        <pc:sldMkLst>
          <pc:docMk/>
          <pc:sldMk cId="2282779771" sldId="256"/>
        </pc:sldMkLst>
        <pc:spChg chg="mod">
          <ac:chgData name="Yuvraj Maharshi" userId="5732c182756ac565" providerId="LiveId" clId="{999A1BD7-68A5-4B5E-8C88-4ED6CCA8F0D8}" dt="2025-06-17T07:18:38.348" v="174" actId="120"/>
          <ac:spMkLst>
            <pc:docMk/>
            <pc:sldMk cId="2282779771" sldId="256"/>
            <ac:spMk id="2" creationId="{9F2495B4-87C8-D735-4776-BB9D490E08A1}"/>
          </ac:spMkLst>
        </pc:spChg>
        <pc:spChg chg="mod">
          <ac:chgData name="Yuvraj Maharshi" userId="5732c182756ac565" providerId="LiveId" clId="{999A1BD7-68A5-4B5E-8C88-4ED6CCA8F0D8}" dt="2025-06-17T07:18:55.753" v="177" actId="1076"/>
          <ac:spMkLst>
            <pc:docMk/>
            <pc:sldMk cId="2282779771" sldId="256"/>
            <ac:spMk id="9" creationId="{F6EDE09E-C6B0-A0E8-1203-BEFCBE40697D}"/>
          </ac:spMkLst>
        </pc:spChg>
        <pc:picChg chg="add mod">
          <ac:chgData name="Yuvraj Maharshi" userId="5732c182756ac565" providerId="LiveId" clId="{999A1BD7-68A5-4B5E-8C88-4ED6CCA8F0D8}" dt="2025-06-17T04:08:04.154" v="133" actId="1076"/>
          <ac:picMkLst>
            <pc:docMk/>
            <pc:sldMk cId="2282779771" sldId="256"/>
            <ac:picMk id="3" creationId="{1EB44A59-B5F6-4266-7F36-95D9C2C6B0EB}"/>
          </ac:picMkLst>
        </pc:picChg>
        <pc:picChg chg="mod">
          <ac:chgData name="Yuvraj Maharshi" userId="5732c182756ac565" providerId="LiveId" clId="{999A1BD7-68A5-4B5E-8C88-4ED6CCA8F0D8}" dt="2025-06-17T07:18:49.647" v="176" actId="1076"/>
          <ac:picMkLst>
            <pc:docMk/>
            <pc:sldMk cId="2282779771" sldId="256"/>
            <ac:picMk id="7" creationId="{57F4DBBF-4296-5473-4F2A-71065728CC15}"/>
          </ac:picMkLst>
        </pc:picChg>
      </pc:sldChg>
      <pc:sldChg chg="del">
        <pc:chgData name="Yuvraj Maharshi" userId="5732c182756ac565" providerId="LiveId" clId="{999A1BD7-68A5-4B5E-8C88-4ED6CCA8F0D8}" dt="2025-06-17T03:59:40.808" v="3" actId="47"/>
        <pc:sldMkLst>
          <pc:docMk/>
          <pc:sldMk cId="4205735481" sldId="257"/>
        </pc:sldMkLst>
      </pc:sldChg>
      <pc:sldChg chg="new del">
        <pc:chgData name="Yuvraj Maharshi" userId="5732c182756ac565" providerId="LiveId" clId="{999A1BD7-68A5-4B5E-8C88-4ED6CCA8F0D8}" dt="2025-06-17T03:59:40.790" v="2" actId="47"/>
        <pc:sldMkLst>
          <pc:docMk/>
          <pc:sldMk cId="3686077156" sldId="258"/>
        </pc:sldMkLst>
      </pc:sldChg>
      <pc:sldChg chg="modSp new mod">
        <pc:chgData name="Yuvraj Maharshi" userId="5732c182756ac565" providerId="LiveId" clId="{999A1BD7-68A5-4B5E-8C88-4ED6CCA8F0D8}" dt="2025-06-17T07:20:31.681" v="180" actId="1076"/>
        <pc:sldMkLst>
          <pc:docMk/>
          <pc:sldMk cId="2205520895" sldId="259"/>
        </pc:sldMkLst>
        <pc:spChg chg="mod">
          <ac:chgData name="Yuvraj Maharshi" userId="5732c182756ac565" providerId="LiveId" clId="{999A1BD7-68A5-4B5E-8C88-4ED6CCA8F0D8}" dt="2025-06-17T04:01:31.104" v="49" actId="122"/>
          <ac:spMkLst>
            <pc:docMk/>
            <pc:sldMk cId="2205520895" sldId="259"/>
            <ac:spMk id="2" creationId="{FA825434-C458-DCF5-640D-904F06FAEE4D}"/>
          </ac:spMkLst>
        </pc:spChg>
        <pc:spChg chg="mod">
          <ac:chgData name="Yuvraj Maharshi" userId="5732c182756ac565" providerId="LiveId" clId="{999A1BD7-68A5-4B5E-8C88-4ED6CCA8F0D8}" dt="2025-06-17T07:17:13.414" v="172" actId="255"/>
          <ac:spMkLst>
            <pc:docMk/>
            <pc:sldMk cId="2205520895" sldId="259"/>
            <ac:spMk id="3" creationId="{90F72092-7C48-EF36-2BCB-7E0B01B22085}"/>
          </ac:spMkLst>
        </pc:spChg>
        <pc:spChg chg="mod">
          <ac:chgData name="Yuvraj Maharshi" userId="5732c182756ac565" providerId="LiveId" clId="{999A1BD7-68A5-4B5E-8C88-4ED6CCA8F0D8}" dt="2025-06-17T07:20:31.681" v="180" actId="1076"/>
          <ac:spMkLst>
            <pc:docMk/>
            <pc:sldMk cId="2205520895" sldId="259"/>
            <ac:spMk id="4" creationId="{51650622-DA0E-C216-0D6B-671D9640DD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D4609-BFDF-4DB7-8653-655F451F4509}" type="datetimeFigureOut">
              <a:rPr lang="en-IN" smtClean="0"/>
              <a:t>18-06-2025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2AEE3-C250-4536-A8BD-CF92B28ABF01}" type="slidenum">
              <a:rPr lang="en-IN" smtClean="0"/>
              <a:t>‹#›</a:t>
            </a:fld>
            <a:endParaRPr lang="en-IN"/>
          </a:p>
        </p:txBody>
      </p:sp>
    </p:spTree>
    <p:extLst>
      <p:ext uri="{BB962C8B-B14F-4D97-AF65-F5344CB8AC3E}">
        <p14:creationId xmlns:p14="http://schemas.microsoft.com/office/powerpoint/2010/main" val="337346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A385-2F28-3D73-2BA5-22EF83AF8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89924C1-5DBB-92C0-D0CE-36A7A33CB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607A4C4-AE68-B5EB-2663-54E05897B152}"/>
              </a:ext>
            </a:extLst>
          </p:cNvPr>
          <p:cNvSpPr>
            <a:spLocks noGrp="1"/>
          </p:cNvSpPr>
          <p:nvPr>
            <p:ph type="dt" sz="half" idx="10"/>
          </p:nvPr>
        </p:nvSpPr>
        <p:spPr/>
        <p:txBody>
          <a:bodyPr/>
          <a:lstStyle/>
          <a:p>
            <a:fld id="{AB74A080-F7B2-4BEC-9FE0-44B8FADB9BF5}" type="datetime1">
              <a:rPr lang="en-IN" smtClean="0"/>
              <a:t>18-06-2025</a:t>
            </a:fld>
            <a:endParaRPr lang="en-IN"/>
          </a:p>
        </p:txBody>
      </p:sp>
      <p:sp>
        <p:nvSpPr>
          <p:cNvPr id="5" name="Footer Placeholder 4">
            <a:extLst>
              <a:ext uri="{FF2B5EF4-FFF2-40B4-BE49-F238E27FC236}">
                <a16:creationId xmlns:a16="http://schemas.microsoft.com/office/drawing/2014/main" id="{32F4899A-6B23-E8BD-2773-4E229899B72A}"/>
              </a:ext>
            </a:extLst>
          </p:cNvPr>
          <p:cNvSpPr>
            <a:spLocks noGrp="1"/>
          </p:cNvSpPr>
          <p:nvPr>
            <p:ph type="ftr" sz="quarter" idx="11"/>
          </p:nvPr>
        </p:nvSpPr>
        <p:spPr/>
        <p:txBody>
          <a:bodyPr/>
          <a:lstStyle/>
          <a:p>
            <a:r>
              <a:rPr lang="en-IN"/>
              <a:t>Yuvraj Maharshi</a:t>
            </a:r>
          </a:p>
        </p:txBody>
      </p:sp>
      <p:sp>
        <p:nvSpPr>
          <p:cNvPr id="6" name="Slide Number Placeholder 5">
            <a:extLst>
              <a:ext uri="{FF2B5EF4-FFF2-40B4-BE49-F238E27FC236}">
                <a16:creationId xmlns:a16="http://schemas.microsoft.com/office/drawing/2014/main" id="{A602B1FE-721D-8798-D125-28EEB52F3BB3}"/>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406510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9110-0E68-D2E5-E066-8F616A3EDA9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F561D0D-8FDC-00C5-6180-090E392B0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D095E4-4910-1250-D041-953637832B33}"/>
              </a:ext>
            </a:extLst>
          </p:cNvPr>
          <p:cNvSpPr>
            <a:spLocks noGrp="1"/>
          </p:cNvSpPr>
          <p:nvPr>
            <p:ph type="dt" sz="half" idx="10"/>
          </p:nvPr>
        </p:nvSpPr>
        <p:spPr/>
        <p:txBody>
          <a:bodyPr/>
          <a:lstStyle/>
          <a:p>
            <a:fld id="{3B35B999-2DB2-42FF-A62A-F8F87B772D4E}" type="datetime1">
              <a:rPr lang="en-IN" smtClean="0"/>
              <a:t>18-06-2025</a:t>
            </a:fld>
            <a:endParaRPr lang="en-IN"/>
          </a:p>
        </p:txBody>
      </p:sp>
      <p:sp>
        <p:nvSpPr>
          <p:cNvPr id="5" name="Footer Placeholder 4">
            <a:extLst>
              <a:ext uri="{FF2B5EF4-FFF2-40B4-BE49-F238E27FC236}">
                <a16:creationId xmlns:a16="http://schemas.microsoft.com/office/drawing/2014/main" id="{89278E0A-4A0D-E6B1-090D-3696C3EE3618}"/>
              </a:ext>
            </a:extLst>
          </p:cNvPr>
          <p:cNvSpPr>
            <a:spLocks noGrp="1"/>
          </p:cNvSpPr>
          <p:nvPr>
            <p:ph type="ftr" sz="quarter" idx="11"/>
          </p:nvPr>
        </p:nvSpPr>
        <p:spPr/>
        <p:txBody>
          <a:bodyPr/>
          <a:lstStyle/>
          <a:p>
            <a:r>
              <a:rPr lang="en-IN"/>
              <a:t>Yuvraj Maharshi</a:t>
            </a:r>
          </a:p>
        </p:txBody>
      </p:sp>
      <p:sp>
        <p:nvSpPr>
          <p:cNvPr id="6" name="Slide Number Placeholder 5">
            <a:extLst>
              <a:ext uri="{FF2B5EF4-FFF2-40B4-BE49-F238E27FC236}">
                <a16:creationId xmlns:a16="http://schemas.microsoft.com/office/drawing/2014/main" id="{02D97F67-771B-9BEB-7A43-B3539F5FD168}"/>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423833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B2C00-59C5-98A6-1782-6EFCA09F4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92962A-911A-0A2C-4F18-5083C4D5B1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703B97-F839-1E3F-23F8-623467437E0C}"/>
              </a:ext>
            </a:extLst>
          </p:cNvPr>
          <p:cNvSpPr>
            <a:spLocks noGrp="1"/>
          </p:cNvSpPr>
          <p:nvPr>
            <p:ph type="dt" sz="half" idx="10"/>
          </p:nvPr>
        </p:nvSpPr>
        <p:spPr/>
        <p:txBody>
          <a:bodyPr/>
          <a:lstStyle/>
          <a:p>
            <a:fld id="{79FE8E6C-251C-423C-94CE-4221090E75B5}" type="datetime1">
              <a:rPr lang="en-IN" smtClean="0"/>
              <a:t>18-06-2025</a:t>
            </a:fld>
            <a:endParaRPr lang="en-IN"/>
          </a:p>
        </p:txBody>
      </p:sp>
      <p:sp>
        <p:nvSpPr>
          <p:cNvPr id="5" name="Footer Placeholder 4">
            <a:extLst>
              <a:ext uri="{FF2B5EF4-FFF2-40B4-BE49-F238E27FC236}">
                <a16:creationId xmlns:a16="http://schemas.microsoft.com/office/drawing/2014/main" id="{6357F724-3099-5293-2033-40E35D4894BA}"/>
              </a:ext>
            </a:extLst>
          </p:cNvPr>
          <p:cNvSpPr>
            <a:spLocks noGrp="1"/>
          </p:cNvSpPr>
          <p:nvPr>
            <p:ph type="ftr" sz="quarter" idx="11"/>
          </p:nvPr>
        </p:nvSpPr>
        <p:spPr/>
        <p:txBody>
          <a:bodyPr/>
          <a:lstStyle/>
          <a:p>
            <a:r>
              <a:rPr lang="en-IN"/>
              <a:t>Yuvraj Maharshi</a:t>
            </a:r>
          </a:p>
        </p:txBody>
      </p:sp>
      <p:sp>
        <p:nvSpPr>
          <p:cNvPr id="6" name="Slide Number Placeholder 5">
            <a:extLst>
              <a:ext uri="{FF2B5EF4-FFF2-40B4-BE49-F238E27FC236}">
                <a16:creationId xmlns:a16="http://schemas.microsoft.com/office/drawing/2014/main" id="{28BE9F9C-00E5-99FB-7A31-3D55661E63AF}"/>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383467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A9AF-B71A-C1E1-E8DB-690BF4F782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C9A614-8B8E-7589-FB8C-F5B4D390B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137DCE-A4B5-3D73-18C4-A2869DDA7876}"/>
              </a:ext>
            </a:extLst>
          </p:cNvPr>
          <p:cNvSpPr>
            <a:spLocks noGrp="1"/>
          </p:cNvSpPr>
          <p:nvPr>
            <p:ph type="dt" sz="half" idx="10"/>
          </p:nvPr>
        </p:nvSpPr>
        <p:spPr/>
        <p:txBody>
          <a:bodyPr/>
          <a:lstStyle/>
          <a:p>
            <a:fld id="{1D8C86CE-2699-44D2-9935-4260B693AC64}" type="datetime1">
              <a:rPr lang="en-IN" smtClean="0"/>
              <a:t>18-06-2025</a:t>
            </a:fld>
            <a:endParaRPr lang="en-IN"/>
          </a:p>
        </p:txBody>
      </p:sp>
      <p:sp>
        <p:nvSpPr>
          <p:cNvPr id="5" name="Footer Placeholder 4">
            <a:extLst>
              <a:ext uri="{FF2B5EF4-FFF2-40B4-BE49-F238E27FC236}">
                <a16:creationId xmlns:a16="http://schemas.microsoft.com/office/drawing/2014/main" id="{7CB5913A-6901-4E97-560F-04490788314B}"/>
              </a:ext>
            </a:extLst>
          </p:cNvPr>
          <p:cNvSpPr>
            <a:spLocks noGrp="1"/>
          </p:cNvSpPr>
          <p:nvPr>
            <p:ph type="ftr" sz="quarter" idx="11"/>
          </p:nvPr>
        </p:nvSpPr>
        <p:spPr/>
        <p:txBody>
          <a:bodyPr/>
          <a:lstStyle/>
          <a:p>
            <a:r>
              <a:rPr lang="en-IN"/>
              <a:t>Yuvraj Maharshi</a:t>
            </a:r>
          </a:p>
        </p:txBody>
      </p:sp>
      <p:sp>
        <p:nvSpPr>
          <p:cNvPr id="6" name="Slide Number Placeholder 5">
            <a:extLst>
              <a:ext uri="{FF2B5EF4-FFF2-40B4-BE49-F238E27FC236}">
                <a16:creationId xmlns:a16="http://schemas.microsoft.com/office/drawing/2014/main" id="{349E9715-02E8-B645-4D9F-04461A780295}"/>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367617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A9FF-469F-8BD0-DABB-D422FEF4C7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0684372-D4E2-3768-2986-94FC9AECC4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BBCFB-CCBA-DD4F-2E8A-AB733F4807F7}"/>
              </a:ext>
            </a:extLst>
          </p:cNvPr>
          <p:cNvSpPr>
            <a:spLocks noGrp="1"/>
          </p:cNvSpPr>
          <p:nvPr>
            <p:ph type="dt" sz="half" idx="10"/>
          </p:nvPr>
        </p:nvSpPr>
        <p:spPr/>
        <p:txBody>
          <a:bodyPr/>
          <a:lstStyle/>
          <a:p>
            <a:fld id="{495C04E0-07B9-45A1-A19B-EA40E485586C}" type="datetime1">
              <a:rPr lang="en-IN" smtClean="0"/>
              <a:t>18-06-2025</a:t>
            </a:fld>
            <a:endParaRPr lang="en-IN"/>
          </a:p>
        </p:txBody>
      </p:sp>
      <p:sp>
        <p:nvSpPr>
          <p:cNvPr id="5" name="Footer Placeholder 4">
            <a:extLst>
              <a:ext uri="{FF2B5EF4-FFF2-40B4-BE49-F238E27FC236}">
                <a16:creationId xmlns:a16="http://schemas.microsoft.com/office/drawing/2014/main" id="{DFCA6C2B-9D0A-7A8F-FB5F-FC0DE99BD2F7}"/>
              </a:ext>
            </a:extLst>
          </p:cNvPr>
          <p:cNvSpPr>
            <a:spLocks noGrp="1"/>
          </p:cNvSpPr>
          <p:nvPr>
            <p:ph type="ftr" sz="quarter" idx="11"/>
          </p:nvPr>
        </p:nvSpPr>
        <p:spPr/>
        <p:txBody>
          <a:bodyPr/>
          <a:lstStyle/>
          <a:p>
            <a:r>
              <a:rPr lang="en-IN"/>
              <a:t>Yuvraj Maharshi</a:t>
            </a:r>
          </a:p>
        </p:txBody>
      </p:sp>
      <p:sp>
        <p:nvSpPr>
          <p:cNvPr id="6" name="Slide Number Placeholder 5">
            <a:extLst>
              <a:ext uri="{FF2B5EF4-FFF2-40B4-BE49-F238E27FC236}">
                <a16:creationId xmlns:a16="http://schemas.microsoft.com/office/drawing/2014/main" id="{01177543-B775-6868-CAFC-083630488BB6}"/>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202896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054B-46C6-04CF-42EB-39630BED80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4B57A66-4894-3C16-C9E8-C022A8C0F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1C850BB-7D4F-F5AB-5C79-5019CADCC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CA24F4A-BD91-B5D0-C403-2C75D4C41B17}"/>
              </a:ext>
            </a:extLst>
          </p:cNvPr>
          <p:cNvSpPr>
            <a:spLocks noGrp="1"/>
          </p:cNvSpPr>
          <p:nvPr>
            <p:ph type="dt" sz="half" idx="10"/>
          </p:nvPr>
        </p:nvSpPr>
        <p:spPr/>
        <p:txBody>
          <a:bodyPr/>
          <a:lstStyle/>
          <a:p>
            <a:fld id="{6862BB88-C5A1-4EB4-AD80-747A3F37A932}" type="datetime1">
              <a:rPr lang="en-IN" smtClean="0"/>
              <a:t>18-06-2025</a:t>
            </a:fld>
            <a:endParaRPr lang="en-IN"/>
          </a:p>
        </p:txBody>
      </p:sp>
      <p:sp>
        <p:nvSpPr>
          <p:cNvPr id="6" name="Footer Placeholder 5">
            <a:extLst>
              <a:ext uri="{FF2B5EF4-FFF2-40B4-BE49-F238E27FC236}">
                <a16:creationId xmlns:a16="http://schemas.microsoft.com/office/drawing/2014/main" id="{579A7FFA-EDA3-8AAE-6E31-55CC78B89E28}"/>
              </a:ext>
            </a:extLst>
          </p:cNvPr>
          <p:cNvSpPr>
            <a:spLocks noGrp="1"/>
          </p:cNvSpPr>
          <p:nvPr>
            <p:ph type="ftr" sz="quarter" idx="11"/>
          </p:nvPr>
        </p:nvSpPr>
        <p:spPr/>
        <p:txBody>
          <a:bodyPr/>
          <a:lstStyle/>
          <a:p>
            <a:r>
              <a:rPr lang="en-IN"/>
              <a:t>Yuvraj Maharshi</a:t>
            </a:r>
          </a:p>
        </p:txBody>
      </p:sp>
      <p:sp>
        <p:nvSpPr>
          <p:cNvPr id="7" name="Slide Number Placeholder 6">
            <a:extLst>
              <a:ext uri="{FF2B5EF4-FFF2-40B4-BE49-F238E27FC236}">
                <a16:creationId xmlns:a16="http://schemas.microsoft.com/office/drawing/2014/main" id="{4BC063E3-60EE-90DD-6A07-E3FABB66DCEB}"/>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123674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1751-5617-1DFE-3057-65776D4C055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98522C-B717-051F-DAE6-D61B3C34B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FFC8E-1AC0-A389-CC26-FB5331BE7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6A7FE79-8E11-C11B-4135-C1BBC37DE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CCEDE6-B965-59E1-A808-D2EF6ABBF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33C127A-7EFB-D0F4-3A67-CD98DCD42DA2}"/>
              </a:ext>
            </a:extLst>
          </p:cNvPr>
          <p:cNvSpPr>
            <a:spLocks noGrp="1"/>
          </p:cNvSpPr>
          <p:nvPr>
            <p:ph type="dt" sz="half" idx="10"/>
          </p:nvPr>
        </p:nvSpPr>
        <p:spPr/>
        <p:txBody>
          <a:bodyPr/>
          <a:lstStyle/>
          <a:p>
            <a:fld id="{085E8618-C37D-4ABB-99C2-5C061E2BD9DF}" type="datetime1">
              <a:rPr lang="en-IN" smtClean="0"/>
              <a:t>18-06-2025</a:t>
            </a:fld>
            <a:endParaRPr lang="en-IN"/>
          </a:p>
        </p:txBody>
      </p:sp>
      <p:sp>
        <p:nvSpPr>
          <p:cNvPr id="8" name="Footer Placeholder 7">
            <a:extLst>
              <a:ext uri="{FF2B5EF4-FFF2-40B4-BE49-F238E27FC236}">
                <a16:creationId xmlns:a16="http://schemas.microsoft.com/office/drawing/2014/main" id="{A1529702-B855-BF55-C71A-2E4871AA73FC}"/>
              </a:ext>
            </a:extLst>
          </p:cNvPr>
          <p:cNvSpPr>
            <a:spLocks noGrp="1"/>
          </p:cNvSpPr>
          <p:nvPr>
            <p:ph type="ftr" sz="quarter" idx="11"/>
          </p:nvPr>
        </p:nvSpPr>
        <p:spPr/>
        <p:txBody>
          <a:bodyPr/>
          <a:lstStyle/>
          <a:p>
            <a:r>
              <a:rPr lang="en-IN"/>
              <a:t>Yuvraj Maharshi</a:t>
            </a:r>
          </a:p>
        </p:txBody>
      </p:sp>
      <p:sp>
        <p:nvSpPr>
          <p:cNvPr id="9" name="Slide Number Placeholder 8">
            <a:extLst>
              <a:ext uri="{FF2B5EF4-FFF2-40B4-BE49-F238E27FC236}">
                <a16:creationId xmlns:a16="http://schemas.microsoft.com/office/drawing/2014/main" id="{C9837E33-5774-38E0-C125-F8C1110CFEC6}"/>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37250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1777-7599-D0D6-2622-6488F7511D7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50723F2-6921-7B3E-D4F5-3BC29D67776A}"/>
              </a:ext>
            </a:extLst>
          </p:cNvPr>
          <p:cNvSpPr>
            <a:spLocks noGrp="1"/>
          </p:cNvSpPr>
          <p:nvPr>
            <p:ph type="dt" sz="half" idx="10"/>
          </p:nvPr>
        </p:nvSpPr>
        <p:spPr/>
        <p:txBody>
          <a:bodyPr/>
          <a:lstStyle/>
          <a:p>
            <a:fld id="{F6671DCE-FAF0-4044-8D41-3EF310A115C9}" type="datetime1">
              <a:rPr lang="en-IN" smtClean="0"/>
              <a:t>18-06-2025</a:t>
            </a:fld>
            <a:endParaRPr lang="en-IN"/>
          </a:p>
        </p:txBody>
      </p:sp>
      <p:sp>
        <p:nvSpPr>
          <p:cNvPr id="4" name="Footer Placeholder 3">
            <a:extLst>
              <a:ext uri="{FF2B5EF4-FFF2-40B4-BE49-F238E27FC236}">
                <a16:creationId xmlns:a16="http://schemas.microsoft.com/office/drawing/2014/main" id="{C419BE08-D8EB-4B46-38F3-5AAA97B560FD}"/>
              </a:ext>
            </a:extLst>
          </p:cNvPr>
          <p:cNvSpPr>
            <a:spLocks noGrp="1"/>
          </p:cNvSpPr>
          <p:nvPr>
            <p:ph type="ftr" sz="quarter" idx="11"/>
          </p:nvPr>
        </p:nvSpPr>
        <p:spPr/>
        <p:txBody>
          <a:bodyPr/>
          <a:lstStyle/>
          <a:p>
            <a:r>
              <a:rPr lang="en-IN"/>
              <a:t>Yuvraj Maharshi</a:t>
            </a:r>
          </a:p>
        </p:txBody>
      </p:sp>
      <p:sp>
        <p:nvSpPr>
          <p:cNvPr id="5" name="Slide Number Placeholder 4">
            <a:extLst>
              <a:ext uri="{FF2B5EF4-FFF2-40B4-BE49-F238E27FC236}">
                <a16:creationId xmlns:a16="http://schemas.microsoft.com/office/drawing/2014/main" id="{9669C638-C571-F27E-C9E0-085409C2E650}"/>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237551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6B7B7-D1AC-BC1C-D574-5B652CF4496E}"/>
              </a:ext>
            </a:extLst>
          </p:cNvPr>
          <p:cNvSpPr>
            <a:spLocks noGrp="1"/>
          </p:cNvSpPr>
          <p:nvPr>
            <p:ph type="dt" sz="half" idx="10"/>
          </p:nvPr>
        </p:nvSpPr>
        <p:spPr/>
        <p:txBody>
          <a:bodyPr/>
          <a:lstStyle/>
          <a:p>
            <a:fld id="{D7CA355B-051C-4B2E-8114-229497D99304}" type="datetime1">
              <a:rPr lang="en-IN" smtClean="0"/>
              <a:t>18-06-2025</a:t>
            </a:fld>
            <a:endParaRPr lang="en-IN"/>
          </a:p>
        </p:txBody>
      </p:sp>
      <p:sp>
        <p:nvSpPr>
          <p:cNvPr id="3" name="Footer Placeholder 2">
            <a:extLst>
              <a:ext uri="{FF2B5EF4-FFF2-40B4-BE49-F238E27FC236}">
                <a16:creationId xmlns:a16="http://schemas.microsoft.com/office/drawing/2014/main" id="{B4EFBC06-F416-6ECB-B33E-5669A9FD8D19}"/>
              </a:ext>
            </a:extLst>
          </p:cNvPr>
          <p:cNvSpPr>
            <a:spLocks noGrp="1"/>
          </p:cNvSpPr>
          <p:nvPr>
            <p:ph type="ftr" sz="quarter" idx="11"/>
          </p:nvPr>
        </p:nvSpPr>
        <p:spPr/>
        <p:txBody>
          <a:bodyPr/>
          <a:lstStyle/>
          <a:p>
            <a:r>
              <a:rPr lang="en-IN"/>
              <a:t>Yuvraj Maharshi</a:t>
            </a:r>
          </a:p>
        </p:txBody>
      </p:sp>
      <p:sp>
        <p:nvSpPr>
          <p:cNvPr id="4" name="Slide Number Placeholder 3">
            <a:extLst>
              <a:ext uri="{FF2B5EF4-FFF2-40B4-BE49-F238E27FC236}">
                <a16:creationId xmlns:a16="http://schemas.microsoft.com/office/drawing/2014/main" id="{A40ECEAB-AEB9-944D-CEC0-B08508351335}"/>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52540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F235-56BB-5582-DE35-BD87A40D0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4C0B53A-6F38-7C17-44C2-E7D914D9B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F608AE4-72A6-78BE-3A8C-0EC2FB752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77E1D-B7F0-6CC2-A972-1578233E9739}"/>
              </a:ext>
            </a:extLst>
          </p:cNvPr>
          <p:cNvSpPr>
            <a:spLocks noGrp="1"/>
          </p:cNvSpPr>
          <p:nvPr>
            <p:ph type="dt" sz="half" idx="10"/>
          </p:nvPr>
        </p:nvSpPr>
        <p:spPr/>
        <p:txBody>
          <a:bodyPr/>
          <a:lstStyle/>
          <a:p>
            <a:fld id="{15424FC9-8AE7-493C-824A-A385FA19FEAD}" type="datetime1">
              <a:rPr lang="en-IN" smtClean="0"/>
              <a:t>18-06-2025</a:t>
            </a:fld>
            <a:endParaRPr lang="en-IN"/>
          </a:p>
        </p:txBody>
      </p:sp>
      <p:sp>
        <p:nvSpPr>
          <p:cNvPr id="6" name="Footer Placeholder 5">
            <a:extLst>
              <a:ext uri="{FF2B5EF4-FFF2-40B4-BE49-F238E27FC236}">
                <a16:creationId xmlns:a16="http://schemas.microsoft.com/office/drawing/2014/main" id="{ECCC7833-18C5-73E6-5692-F1DD68047945}"/>
              </a:ext>
            </a:extLst>
          </p:cNvPr>
          <p:cNvSpPr>
            <a:spLocks noGrp="1"/>
          </p:cNvSpPr>
          <p:nvPr>
            <p:ph type="ftr" sz="quarter" idx="11"/>
          </p:nvPr>
        </p:nvSpPr>
        <p:spPr/>
        <p:txBody>
          <a:bodyPr/>
          <a:lstStyle/>
          <a:p>
            <a:r>
              <a:rPr lang="en-IN"/>
              <a:t>Yuvraj Maharshi</a:t>
            </a:r>
          </a:p>
        </p:txBody>
      </p:sp>
      <p:sp>
        <p:nvSpPr>
          <p:cNvPr id="7" name="Slide Number Placeholder 6">
            <a:extLst>
              <a:ext uri="{FF2B5EF4-FFF2-40B4-BE49-F238E27FC236}">
                <a16:creationId xmlns:a16="http://schemas.microsoft.com/office/drawing/2014/main" id="{828BBE8C-2DA8-DBEB-EBA1-4076BF55B821}"/>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400791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5DF8-5A41-C50D-DAD0-E105BFD78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103DADF-2516-AE8E-1D1C-E0F5A7E1D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89C7794-8376-471D-61A7-A7B79833C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4C142-EC47-B60C-25C4-CCAA6E01AA3E}"/>
              </a:ext>
            </a:extLst>
          </p:cNvPr>
          <p:cNvSpPr>
            <a:spLocks noGrp="1"/>
          </p:cNvSpPr>
          <p:nvPr>
            <p:ph type="dt" sz="half" idx="10"/>
          </p:nvPr>
        </p:nvSpPr>
        <p:spPr/>
        <p:txBody>
          <a:bodyPr/>
          <a:lstStyle/>
          <a:p>
            <a:fld id="{CAE2C5CE-BCEB-4598-8B25-1153F25C8EC4}" type="datetime1">
              <a:rPr lang="en-IN" smtClean="0"/>
              <a:t>18-06-2025</a:t>
            </a:fld>
            <a:endParaRPr lang="en-IN"/>
          </a:p>
        </p:txBody>
      </p:sp>
      <p:sp>
        <p:nvSpPr>
          <p:cNvPr id="6" name="Footer Placeholder 5">
            <a:extLst>
              <a:ext uri="{FF2B5EF4-FFF2-40B4-BE49-F238E27FC236}">
                <a16:creationId xmlns:a16="http://schemas.microsoft.com/office/drawing/2014/main" id="{F7C355BB-EFBD-5FD1-A26A-3B3479985CDB}"/>
              </a:ext>
            </a:extLst>
          </p:cNvPr>
          <p:cNvSpPr>
            <a:spLocks noGrp="1"/>
          </p:cNvSpPr>
          <p:nvPr>
            <p:ph type="ftr" sz="quarter" idx="11"/>
          </p:nvPr>
        </p:nvSpPr>
        <p:spPr/>
        <p:txBody>
          <a:bodyPr/>
          <a:lstStyle/>
          <a:p>
            <a:r>
              <a:rPr lang="en-IN"/>
              <a:t>Yuvraj Maharshi</a:t>
            </a:r>
          </a:p>
        </p:txBody>
      </p:sp>
      <p:sp>
        <p:nvSpPr>
          <p:cNvPr id="7" name="Slide Number Placeholder 6">
            <a:extLst>
              <a:ext uri="{FF2B5EF4-FFF2-40B4-BE49-F238E27FC236}">
                <a16:creationId xmlns:a16="http://schemas.microsoft.com/office/drawing/2014/main" id="{4B4A2D79-204E-2036-C2A8-59D3AAFCD0C7}"/>
              </a:ext>
            </a:extLst>
          </p:cNvPr>
          <p:cNvSpPr>
            <a:spLocks noGrp="1"/>
          </p:cNvSpPr>
          <p:nvPr>
            <p:ph type="sldNum" sz="quarter" idx="12"/>
          </p:nvPr>
        </p:nvSpPr>
        <p:spPr/>
        <p:txBody>
          <a:bodyPr/>
          <a:lstStyle/>
          <a:p>
            <a:fld id="{F409BB76-302D-4526-918A-72E15D651BAB}" type="slidenum">
              <a:rPr lang="en-IN" smtClean="0"/>
              <a:t>‹#›</a:t>
            </a:fld>
            <a:endParaRPr lang="en-IN"/>
          </a:p>
        </p:txBody>
      </p:sp>
    </p:spTree>
    <p:extLst>
      <p:ext uri="{BB962C8B-B14F-4D97-AF65-F5344CB8AC3E}">
        <p14:creationId xmlns:p14="http://schemas.microsoft.com/office/powerpoint/2010/main" val="237354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83EBB-4534-B810-27BD-7BE03B908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B3AFB-1D0D-0425-029E-C7D3BA5E4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A6359E-5104-171E-75EA-2BCE89F98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02514-57F9-48C0-9DDA-7CC8A75B58D2}" type="datetime1">
              <a:rPr lang="en-IN" smtClean="0"/>
              <a:t>18-06-2025</a:t>
            </a:fld>
            <a:endParaRPr lang="en-IN"/>
          </a:p>
        </p:txBody>
      </p:sp>
      <p:sp>
        <p:nvSpPr>
          <p:cNvPr id="5" name="Footer Placeholder 4">
            <a:extLst>
              <a:ext uri="{FF2B5EF4-FFF2-40B4-BE49-F238E27FC236}">
                <a16:creationId xmlns:a16="http://schemas.microsoft.com/office/drawing/2014/main" id="{F3B87CC9-C33C-D4D6-5123-A447BE6F4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Yuvraj Maharshi</a:t>
            </a:r>
          </a:p>
        </p:txBody>
      </p:sp>
      <p:sp>
        <p:nvSpPr>
          <p:cNvPr id="6" name="Slide Number Placeholder 5">
            <a:extLst>
              <a:ext uri="{FF2B5EF4-FFF2-40B4-BE49-F238E27FC236}">
                <a16:creationId xmlns:a16="http://schemas.microsoft.com/office/drawing/2014/main" id="{C6A4533F-D388-546E-BBAE-E95A3D240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BB76-302D-4526-918A-72E15D651BAB}" type="slidenum">
              <a:rPr lang="en-IN" smtClean="0"/>
              <a:t>‹#›</a:t>
            </a:fld>
            <a:endParaRPr lang="en-IN"/>
          </a:p>
        </p:txBody>
      </p:sp>
    </p:spTree>
    <p:extLst>
      <p:ext uri="{BB962C8B-B14F-4D97-AF65-F5344CB8AC3E}">
        <p14:creationId xmlns:p14="http://schemas.microsoft.com/office/powerpoint/2010/main" val="210768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C0363B-3C18-6A0A-2B70-1A1DA107EE93}"/>
              </a:ext>
            </a:extLst>
          </p:cNvPr>
          <p:cNvSpPr txBox="1">
            <a:spLocks/>
          </p:cNvSpPr>
          <p:nvPr/>
        </p:nvSpPr>
        <p:spPr>
          <a:xfrm>
            <a:off x="1422400" y="-127539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b="1" u="sng" dirty="0">
                <a:latin typeface="Times New Roman" panose="02020603050405020304" pitchFamily="18" charset="0"/>
                <a:cs typeface="Times New Roman" panose="02020603050405020304" pitchFamily="18" charset="0"/>
              </a:rPr>
              <a:t>MRI BASIC PRINCIPLE</a:t>
            </a:r>
            <a:endParaRPr lang="en-IN" dirty="0"/>
          </a:p>
        </p:txBody>
      </p:sp>
      <p:pic>
        <p:nvPicPr>
          <p:cNvPr id="7" name="Picture 6">
            <a:extLst>
              <a:ext uri="{FF2B5EF4-FFF2-40B4-BE49-F238E27FC236}">
                <a16:creationId xmlns:a16="http://schemas.microsoft.com/office/drawing/2014/main" id="{57F4DBBF-4296-5473-4F2A-71065728CC15}"/>
              </a:ext>
            </a:extLst>
          </p:cNvPr>
          <p:cNvPicPr>
            <a:picLocks noChangeAspect="1"/>
          </p:cNvPicPr>
          <p:nvPr/>
        </p:nvPicPr>
        <p:blipFill rotWithShape="1">
          <a:blip r:embed="rId2">
            <a:extLst>
              <a:ext uri="{28A0092B-C50C-407E-A947-70E740481C1C}">
                <a14:useLocalDpi xmlns:a14="http://schemas.microsoft.com/office/drawing/2010/main" val="0"/>
              </a:ext>
            </a:extLst>
          </a:blip>
          <a:srcRect b="15219"/>
          <a:stretch/>
        </p:blipFill>
        <p:spPr>
          <a:xfrm>
            <a:off x="1422400" y="1252252"/>
            <a:ext cx="6654800" cy="4841557"/>
          </a:xfrm>
          <a:prstGeom prst="rect">
            <a:avLst/>
          </a:prstGeom>
        </p:spPr>
      </p:pic>
      <p:sp>
        <p:nvSpPr>
          <p:cNvPr id="9" name="TextBox 8">
            <a:extLst>
              <a:ext uri="{FF2B5EF4-FFF2-40B4-BE49-F238E27FC236}">
                <a16:creationId xmlns:a16="http://schemas.microsoft.com/office/drawing/2014/main" id="{F6EDE09E-C6B0-A0E8-1203-BEFCBE40697D}"/>
              </a:ext>
            </a:extLst>
          </p:cNvPr>
          <p:cNvSpPr txBox="1"/>
          <p:nvPr/>
        </p:nvSpPr>
        <p:spPr>
          <a:xfrm>
            <a:off x="7796161" y="5493644"/>
            <a:ext cx="4529394" cy="1200329"/>
          </a:xfrm>
          <a:prstGeom prst="rect">
            <a:avLst/>
          </a:prstGeom>
          <a:noFill/>
        </p:spPr>
        <p:txBody>
          <a:bodyPr wrap="square" rtlCol="0">
            <a:spAutoFit/>
          </a:bodyPr>
          <a:lstStyle/>
          <a:p>
            <a:r>
              <a:rPr lang="en-US" dirty="0">
                <a:highlight>
                  <a:srgbClr val="C0C0C0"/>
                </a:highlight>
                <a:latin typeface="Times New Roman" panose="02020603050405020304" pitchFamily="18" charset="0"/>
                <a:cs typeface="Times New Roman" panose="02020603050405020304" pitchFamily="18" charset="0"/>
              </a:rPr>
              <a:t>Yuvraj Maharshi</a:t>
            </a:r>
          </a:p>
          <a:p>
            <a:r>
              <a:rPr lang="en-US" dirty="0">
                <a:highlight>
                  <a:srgbClr val="C0C0C0"/>
                </a:highlight>
                <a:latin typeface="Times New Roman" panose="02020603050405020304" pitchFamily="18" charset="0"/>
                <a:cs typeface="Times New Roman" panose="02020603050405020304" pitchFamily="18" charset="0"/>
              </a:rPr>
              <a:t> Lecturer</a:t>
            </a:r>
          </a:p>
          <a:p>
            <a:r>
              <a:rPr lang="en-US" dirty="0">
                <a:highlight>
                  <a:srgbClr val="C0C0C0"/>
                </a:highlight>
                <a:latin typeface="Times New Roman" panose="02020603050405020304" pitchFamily="18" charset="0"/>
                <a:cs typeface="Times New Roman" panose="02020603050405020304" pitchFamily="18" charset="0"/>
              </a:rPr>
              <a:t>Department Of Paramedical </a:t>
            </a:r>
            <a:r>
              <a:rPr lang="en-US" dirty="0" err="1">
                <a:highlight>
                  <a:srgbClr val="C0C0C0"/>
                </a:highlight>
                <a:latin typeface="Times New Roman" panose="02020603050405020304" pitchFamily="18" charset="0"/>
                <a:cs typeface="Times New Roman" panose="02020603050405020304" pitchFamily="18" charset="0"/>
              </a:rPr>
              <a:t>Sciences,SVDU</a:t>
            </a:r>
            <a:endParaRPr lang="en-US" dirty="0">
              <a:highlight>
                <a:srgbClr val="C0C0C0"/>
              </a:highlight>
              <a:latin typeface="Times New Roman" panose="02020603050405020304" pitchFamily="18" charset="0"/>
              <a:cs typeface="Times New Roman" panose="02020603050405020304" pitchFamily="18" charset="0"/>
            </a:endParaRPr>
          </a:p>
          <a:p>
            <a:endParaRPr lang="en-IN" dirty="0"/>
          </a:p>
        </p:txBody>
      </p:sp>
      <p:pic>
        <p:nvPicPr>
          <p:cNvPr id="3" name="Picture 2">
            <a:extLst>
              <a:ext uri="{FF2B5EF4-FFF2-40B4-BE49-F238E27FC236}">
                <a16:creationId xmlns:a16="http://schemas.microsoft.com/office/drawing/2014/main" id="{1EB44A59-B5F6-4266-7F36-95D9C2C6B0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884" y="0"/>
            <a:ext cx="1376516" cy="1461297"/>
          </a:xfrm>
          <a:prstGeom prst="rect">
            <a:avLst/>
          </a:prstGeom>
        </p:spPr>
      </p:pic>
      <p:sp>
        <p:nvSpPr>
          <p:cNvPr id="2" name="Footer Placeholder 1">
            <a:extLst>
              <a:ext uri="{FF2B5EF4-FFF2-40B4-BE49-F238E27FC236}">
                <a16:creationId xmlns:a16="http://schemas.microsoft.com/office/drawing/2014/main" id="{9F2495B4-87C8-D735-4776-BB9D490E08A1}"/>
              </a:ext>
            </a:extLst>
          </p:cNvPr>
          <p:cNvSpPr>
            <a:spLocks noGrp="1"/>
          </p:cNvSpPr>
          <p:nvPr>
            <p:ph type="ftr" sz="quarter" idx="11"/>
          </p:nvPr>
        </p:nvSpPr>
        <p:spPr>
          <a:xfrm>
            <a:off x="117987" y="6582952"/>
            <a:ext cx="4114800" cy="365125"/>
          </a:xfrm>
        </p:spPr>
        <p:txBody>
          <a:bodyPr/>
          <a:lstStyle/>
          <a:p>
            <a:pPr algn="l"/>
            <a:r>
              <a:rPr lang="en-IN" dirty="0"/>
              <a:t>Yuvraj Maharshi</a:t>
            </a:r>
          </a:p>
        </p:txBody>
      </p:sp>
      <p:sp>
        <p:nvSpPr>
          <p:cNvPr id="4" name="Slide Number Placeholder 3">
            <a:extLst>
              <a:ext uri="{FF2B5EF4-FFF2-40B4-BE49-F238E27FC236}">
                <a16:creationId xmlns:a16="http://schemas.microsoft.com/office/drawing/2014/main" id="{54EAC7E3-3F14-E7D2-ED32-31A06E4587C2}"/>
              </a:ext>
            </a:extLst>
          </p:cNvPr>
          <p:cNvSpPr>
            <a:spLocks noGrp="1"/>
          </p:cNvSpPr>
          <p:nvPr>
            <p:ph type="sldNum" sz="quarter" idx="12"/>
          </p:nvPr>
        </p:nvSpPr>
        <p:spPr/>
        <p:txBody>
          <a:bodyPr/>
          <a:lstStyle/>
          <a:p>
            <a:fld id="{F409BB76-302D-4526-918A-72E15D651BAB}" type="slidenum">
              <a:rPr lang="en-IN" smtClean="0"/>
              <a:t>1</a:t>
            </a:fld>
            <a:endParaRPr lang="en-IN"/>
          </a:p>
        </p:txBody>
      </p:sp>
    </p:spTree>
    <p:extLst>
      <p:ext uri="{BB962C8B-B14F-4D97-AF65-F5344CB8AC3E}">
        <p14:creationId xmlns:p14="http://schemas.microsoft.com/office/powerpoint/2010/main" val="228277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4F14-6BD2-C1D8-FFA4-1CF440B0F97C}"/>
              </a:ext>
            </a:extLst>
          </p:cNvPr>
          <p:cNvSpPr>
            <a:spLocks noGrp="1"/>
          </p:cNvSpPr>
          <p:nvPr>
            <p:ph type="title"/>
          </p:nvPr>
        </p:nvSpPr>
        <p:spPr>
          <a:xfrm>
            <a:off x="657224" y="499533"/>
            <a:ext cx="10772775" cy="485987"/>
          </a:xfrm>
        </p:spPr>
        <p:txBody>
          <a:bodyPr>
            <a:normAutofit fontScale="90000"/>
          </a:bodyPr>
          <a:lstStyle/>
          <a:p>
            <a:pPr algn="ctr"/>
            <a:r>
              <a:rPr lang="en-IN" sz="4400" b="1" u="sng" spc="-5" dirty="0">
                <a:latin typeface="Times New Roman" panose="02020603050405020304" pitchFamily="18" charset="0"/>
                <a:cs typeface="Times New Roman" panose="02020603050405020304" pitchFamily="18" charset="0"/>
              </a:rPr>
              <a:t>MR</a:t>
            </a:r>
            <a:r>
              <a:rPr lang="en-IN" sz="4400" b="1" u="sng" spc="30"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active</a:t>
            </a:r>
            <a:r>
              <a:rPr lang="en-IN" sz="4400" b="1" u="sng" spc="35"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nuclei</a:t>
            </a:r>
            <a:br>
              <a:rPr lang="en-IN" sz="4400" b="1" u="sng" dirty="0">
                <a:latin typeface="Times New Roman" panose="02020603050405020304" pitchFamily="18" charset="0"/>
                <a:cs typeface="Times New Roman" panose="02020603050405020304" pitchFamily="18" charset="0"/>
              </a:rPr>
            </a:b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3D4C4C-84E9-6127-1A1E-2A85F3103FCA}"/>
              </a:ext>
            </a:extLst>
          </p:cNvPr>
          <p:cNvSpPr>
            <a:spLocks noGrp="1"/>
          </p:cNvSpPr>
          <p:nvPr>
            <p:ph idx="1"/>
          </p:nvPr>
        </p:nvSpPr>
        <p:spPr>
          <a:xfrm>
            <a:off x="69051" y="816817"/>
            <a:ext cx="11465725" cy="4942210"/>
          </a:xfrm>
        </p:spPr>
        <p:txBody>
          <a:bodyPr>
            <a:noAutofit/>
          </a:bodyPr>
          <a:lstStyle/>
          <a:p>
            <a:pPr marL="371475" marR="5080" indent="0" algn="just">
              <a:lnSpc>
                <a:spcPct val="150000"/>
              </a:lnSpc>
              <a:buNone/>
            </a:pPr>
            <a:r>
              <a:rPr lang="en-US" sz="1600" dirty="0">
                <a:solidFill>
                  <a:srgbClr val="231F20"/>
                </a:solidFill>
                <a:latin typeface="Times New Roman" panose="02020603050405020304" pitchFamily="18" charset="0"/>
                <a:cs typeface="Times New Roman" panose="02020603050405020304" pitchFamily="18" charset="0"/>
              </a:rPr>
              <a:t>MR </a:t>
            </a:r>
            <a:r>
              <a:rPr lang="en-US" sz="1600" spc="-5" dirty="0">
                <a:solidFill>
                  <a:srgbClr val="231F20"/>
                </a:solidFill>
                <a:latin typeface="Times New Roman" panose="02020603050405020304" pitchFamily="18" charset="0"/>
                <a:cs typeface="Times New Roman" panose="02020603050405020304" pitchFamily="18" charset="0"/>
              </a:rPr>
              <a:t>active nuclei </a:t>
            </a:r>
            <a:r>
              <a:rPr lang="en-US" sz="1600" spc="-10" dirty="0">
                <a:solidFill>
                  <a:srgbClr val="231F20"/>
                </a:solidFill>
                <a:latin typeface="Times New Roman" panose="02020603050405020304" pitchFamily="18" charset="0"/>
                <a:cs typeface="Times New Roman" panose="02020603050405020304" pitchFamily="18" charset="0"/>
              </a:rPr>
              <a:t>are characterized </a:t>
            </a:r>
            <a:r>
              <a:rPr lang="en-US" sz="1600" spc="-5" dirty="0">
                <a:solidFill>
                  <a:srgbClr val="231F20"/>
                </a:solidFill>
                <a:latin typeface="Times New Roman" panose="02020603050405020304" pitchFamily="18" charset="0"/>
                <a:cs typeface="Times New Roman" panose="02020603050405020304" pitchFamily="18" charset="0"/>
              </a:rPr>
              <a:t>by </a:t>
            </a:r>
            <a:r>
              <a:rPr lang="en-US" sz="1600" dirty="0">
                <a:solidFill>
                  <a:srgbClr val="231F20"/>
                </a:solidFill>
                <a:latin typeface="Times New Roman" panose="02020603050405020304" pitchFamily="18" charset="0"/>
                <a:cs typeface="Times New Roman" panose="02020603050405020304" pitchFamily="18" charset="0"/>
              </a:rPr>
              <a:t>their </a:t>
            </a:r>
            <a:r>
              <a:rPr lang="en-US" sz="1600" spc="-5" dirty="0">
                <a:solidFill>
                  <a:srgbClr val="231F20"/>
                </a:solidFill>
                <a:latin typeface="Times New Roman" panose="02020603050405020304" pitchFamily="18" charset="0"/>
                <a:cs typeface="Times New Roman" panose="02020603050405020304" pitchFamily="18" charset="0"/>
              </a:rPr>
              <a:t>tendency </a:t>
            </a:r>
            <a:r>
              <a:rPr lang="en-US" sz="1600" spc="-10" dirty="0">
                <a:solidFill>
                  <a:srgbClr val="231F20"/>
                </a:solidFill>
                <a:latin typeface="Times New Roman" panose="02020603050405020304" pitchFamily="18" charset="0"/>
                <a:cs typeface="Times New Roman" panose="02020603050405020304" pitchFamily="18" charset="0"/>
              </a:rPr>
              <a:t>to </a:t>
            </a:r>
            <a:r>
              <a:rPr lang="en-US" sz="1600" spc="-5" dirty="0">
                <a:solidFill>
                  <a:srgbClr val="231F20"/>
                </a:solidFill>
                <a:latin typeface="Times New Roman" panose="02020603050405020304" pitchFamily="18" charset="0"/>
                <a:cs typeface="Times New Roman" panose="02020603050405020304" pitchFamily="18" charset="0"/>
              </a:rPr>
              <a:t>align </a:t>
            </a:r>
            <a:r>
              <a:rPr lang="en-US" sz="1600" dirty="0">
                <a:solidFill>
                  <a:srgbClr val="231F20"/>
                </a:solidFill>
                <a:latin typeface="Times New Roman" panose="02020603050405020304" pitchFamily="18" charset="0"/>
                <a:cs typeface="Times New Roman" panose="02020603050405020304" pitchFamily="18" charset="0"/>
              </a:rPr>
              <a:t>their </a:t>
            </a:r>
            <a:r>
              <a:rPr lang="en-US" sz="1600" spc="-5" dirty="0">
                <a:solidFill>
                  <a:srgbClr val="231F20"/>
                </a:solidFill>
                <a:latin typeface="Times New Roman" panose="02020603050405020304" pitchFamily="18" charset="0"/>
                <a:cs typeface="Times New Roman" panose="02020603050405020304" pitchFamily="18" charset="0"/>
              </a:rPr>
              <a:t>axis of </a:t>
            </a:r>
            <a:r>
              <a:rPr lang="en-US" sz="1600" spc="-10" dirty="0">
                <a:solidFill>
                  <a:srgbClr val="231F20"/>
                </a:solidFill>
                <a:latin typeface="Times New Roman" panose="02020603050405020304" pitchFamily="18" charset="0"/>
                <a:cs typeface="Times New Roman" panose="02020603050405020304" pitchFamily="18" charset="0"/>
              </a:rPr>
              <a:t>rotation </a:t>
            </a:r>
            <a:r>
              <a:rPr lang="en-US" sz="1600" spc="-5" dirty="0">
                <a:solidFill>
                  <a:srgbClr val="231F20"/>
                </a:solidFill>
                <a:latin typeface="Times New Roman" panose="02020603050405020304" pitchFamily="18" charset="0"/>
                <a:cs typeface="Times New Roman" panose="02020603050405020304" pitchFamily="18" charset="0"/>
              </a:rPr>
              <a:t>to </a:t>
            </a:r>
            <a:r>
              <a:rPr lang="en-US" sz="1600" dirty="0">
                <a:solidFill>
                  <a:srgbClr val="231F20"/>
                </a:solidFill>
                <a:latin typeface="Times New Roman" panose="02020603050405020304" pitchFamily="18" charset="0"/>
                <a:cs typeface="Times New Roman" panose="02020603050405020304" pitchFamily="18" charset="0"/>
              </a:rPr>
              <a:t>an applied </a:t>
            </a:r>
            <a:r>
              <a:rPr lang="en-US" sz="1600" spc="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magnetic</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field.</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This</a:t>
            </a:r>
            <a:r>
              <a:rPr lang="en-US" sz="1600" spc="90"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occurs</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because</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they</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have</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angular</a:t>
            </a:r>
            <a:r>
              <a:rPr lang="en-US" sz="1600" spc="100"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momentum</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or</a:t>
            </a:r>
            <a:r>
              <a:rPr lang="en-US" sz="1600" spc="90"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spin</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and,</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as</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they</a:t>
            </a:r>
            <a:r>
              <a:rPr lang="en-US" sz="1600" spc="95"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contain</a:t>
            </a:r>
            <a:r>
              <a:rPr lang="en-IN" sz="1600" spc="-10"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positively charged </a:t>
            </a:r>
            <a:r>
              <a:rPr lang="en-US" sz="1600" spc="-10" dirty="0">
                <a:solidFill>
                  <a:srgbClr val="231F20"/>
                </a:solidFill>
                <a:latin typeface="Times New Roman" panose="02020603050405020304" pitchFamily="18" charset="0"/>
                <a:cs typeface="Times New Roman" panose="02020603050405020304" pitchFamily="18" charset="0"/>
              </a:rPr>
              <a:t>protons, </a:t>
            </a:r>
            <a:r>
              <a:rPr lang="en-US" sz="1600" spc="-5" dirty="0">
                <a:solidFill>
                  <a:srgbClr val="231F20"/>
                </a:solidFill>
                <a:latin typeface="Times New Roman" panose="02020603050405020304" pitchFamily="18" charset="0"/>
                <a:cs typeface="Times New Roman" panose="02020603050405020304" pitchFamily="18" charset="0"/>
              </a:rPr>
              <a:t>they possess electrical charge. </a:t>
            </a:r>
            <a:r>
              <a:rPr lang="en-US" sz="1600" dirty="0">
                <a:solidFill>
                  <a:srgbClr val="231F20"/>
                </a:solidFill>
                <a:latin typeface="Times New Roman" panose="02020603050405020304" pitchFamily="18" charset="0"/>
                <a:cs typeface="Times New Roman" panose="02020603050405020304" pitchFamily="18" charset="0"/>
              </a:rPr>
              <a:t>MR </a:t>
            </a:r>
            <a:r>
              <a:rPr lang="en-US" sz="1600" spc="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active nuclei that </a:t>
            </a:r>
            <a:r>
              <a:rPr lang="en-US" sz="1600" spc="-10" dirty="0">
                <a:solidFill>
                  <a:srgbClr val="231F20"/>
                </a:solidFill>
                <a:latin typeface="Times New Roman" panose="02020603050405020304" pitchFamily="18" charset="0"/>
                <a:cs typeface="Times New Roman" panose="02020603050405020304" pitchFamily="18" charset="0"/>
              </a:rPr>
              <a:t>have </a:t>
            </a:r>
            <a:r>
              <a:rPr lang="en-US" sz="1600" dirty="0">
                <a:solidFill>
                  <a:srgbClr val="231F20"/>
                </a:solidFill>
                <a:latin typeface="Times New Roman" panose="02020603050405020304" pitchFamily="18" charset="0"/>
                <a:cs typeface="Times New Roman" panose="02020603050405020304" pitchFamily="18" charset="0"/>
              </a:rPr>
              <a:t>a </a:t>
            </a:r>
            <a:r>
              <a:rPr lang="en-US" sz="1600" spc="-5" dirty="0">
                <a:solidFill>
                  <a:srgbClr val="231F20"/>
                </a:solidFill>
                <a:latin typeface="Times New Roman" panose="02020603050405020304" pitchFamily="18" charset="0"/>
                <a:cs typeface="Times New Roman" panose="02020603050405020304" pitchFamily="18" charset="0"/>
              </a:rPr>
              <a:t>net charge </a:t>
            </a:r>
            <a:r>
              <a:rPr lang="en-US" sz="1600" dirty="0">
                <a:solidFill>
                  <a:srgbClr val="231F20"/>
                </a:solidFill>
                <a:latin typeface="Times New Roman" panose="02020603050405020304" pitchFamily="18" charset="0"/>
                <a:cs typeface="Times New Roman" panose="02020603050405020304" pitchFamily="18" charset="0"/>
              </a:rPr>
              <a:t>and </a:t>
            </a:r>
            <a:r>
              <a:rPr lang="en-US" sz="1600" spc="-5" dirty="0">
                <a:solidFill>
                  <a:srgbClr val="231F20"/>
                </a:solidFill>
                <a:latin typeface="Times New Roman" panose="02020603050405020304" pitchFamily="18" charset="0"/>
                <a:cs typeface="Times New Roman" panose="02020603050405020304" pitchFamily="18" charset="0"/>
              </a:rPr>
              <a:t>are spinning (motion), automatically acquire </a:t>
            </a:r>
            <a:r>
              <a:rPr lang="en-US" sz="1600" dirty="0">
                <a:solidFill>
                  <a:srgbClr val="231F20"/>
                </a:solidFill>
                <a:latin typeface="Times New Roman" panose="02020603050405020304" pitchFamily="18" charset="0"/>
                <a:cs typeface="Times New Roman" panose="02020603050405020304" pitchFamily="18" charset="0"/>
              </a:rPr>
              <a:t>a </a:t>
            </a:r>
            <a:r>
              <a:rPr lang="en-US" sz="1600" b="1" spc="-5" dirty="0">
                <a:solidFill>
                  <a:srgbClr val="231F20"/>
                </a:solidFill>
                <a:latin typeface="Times New Roman" panose="02020603050405020304" pitchFamily="18" charset="0"/>
                <a:cs typeface="Times New Roman" panose="02020603050405020304" pitchFamily="18" charset="0"/>
              </a:rPr>
              <a:t>magnetic </a:t>
            </a:r>
            <a:r>
              <a:rPr lang="en-US" sz="1600" b="1" dirty="0">
                <a:solidFill>
                  <a:srgbClr val="231F20"/>
                </a:solidFill>
                <a:latin typeface="Times New Roman" panose="02020603050405020304" pitchFamily="18" charset="0"/>
                <a:cs typeface="Times New Roman" panose="02020603050405020304" pitchFamily="18" charset="0"/>
              </a:rPr>
              <a:t> </a:t>
            </a:r>
            <a:r>
              <a:rPr lang="en-US" sz="1600" b="1" spc="-5" dirty="0">
                <a:solidFill>
                  <a:srgbClr val="231F20"/>
                </a:solidFill>
                <a:latin typeface="Times New Roman" panose="02020603050405020304" pitchFamily="18" charset="0"/>
                <a:cs typeface="Times New Roman" panose="02020603050405020304" pitchFamily="18" charset="0"/>
              </a:rPr>
              <a:t>moment</a:t>
            </a:r>
            <a:r>
              <a:rPr lang="en-US" sz="1600" b="1" spc="40"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and</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can</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align</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with</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an</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external</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magnetic</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field.</a:t>
            </a:r>
            <a:endParaRPr lang="en-US" sz="1600" dirty="0">
              <a:latin typeface="Times New Roman" panose="02020603050405020304" pitchFamily="18" charset="0"/>
              <a:cs typeface="Times New Roman" panose="02020603050405020304" pitchFamily="18" charset="0"/>
            </a:endParaRPr>
          </a:p>
          <a:p>
            <a:pPr marL="270509" indent="0" algn="just">
              <a:lnSpc>
                <a:spcPct val="150000"/>
              </a:lnSpc>
              <a:buNone/>
            </a:pPr>
            <a:r>
              <a:rPr lang="en-US" sz="1600" spc="-5" dirty="0">
                <a:solidFill>
                  <a:srgbClr val="231F20"/>
                </a:solidFill>
                <a:latin typeface="Times New Roman" panose="02020603050405020304" pitchFamily="18" charset="0"/>
                <a:cs typeface="Times New Roman" panose="02020603050405020304" pitchFamily="18" charset="0"/>
              </a:rPr>
              <a:t>Important</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examples</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of</a:t>
            </a:r>
            <a:r>
              <a:rPr lang="en-US" sz="1600" spc="40"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MR</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active</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nuclei,</a:t>
            </a:r>
            <a:r>
              <a:rPr lang="en-US" sz="1600" spc="40"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together</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with</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their</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dirty="0">
                <a:solidFill>
                  <a:srgbClr val="231F20"/>
                </a:solidFill>
                <a:latin typeface="Times New Roman" panose="02020603050405020304" pitchFamily="18" charset="0"/>
                <a:cs typeface="Times New Roman" panose="02020603050405020304" pitchFamily="18" charset="0"/>
              </a:rPr>
              <a:t>mass</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numbers</a:t>
            </a:r>
            <a:r>
              <a:rPr lang="en-US" sz="1600" spc="40"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are</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10" dirty="0">
                <a:solidFill>
                  <a:srgbClr val="231F20"/>
                </a:solidFill>
                <a:latin typeface="Times New Roman" panose="02020603050405020304" pitchFamily="18" charset="0"/>
                <a:cs typeface="Times New Roman" panose="02020603050405020304" pitchFamily="18" charset="0"/>
              </a:rPr>
              <a:t>listed</a:t>
            </a:r>
            <a:r>
              <a:rPr lang="en-US" sz="1600" spc="45" dirty="0">
                <a:solidFill>
                  <a:srgbClr val="231F20"/>
                </a:solidFill>
                <a:latin typeface="Times New Roman" panose="02020603050405020304" pitchFamily="18" charset="0"/>
                <a:cs typeface="Times New Roman" panose="02020603050405020304" pitchFamily="18" charset="0"/>
              </a:rPr>
              <a:t> </a:t>
            </a:r>
            <a:r>
              <a:rPr lang="en-US" sz="1600" spc="-5" dirty="0">
                <a:solidFill>
                  <a:srgbClr val="231F20"/>
                </a:solidFill>
                <a:latin typeface="Times New Roman" panose="02020603050405020304" pitchFamily="18" charset="0"/>
                <a:cs typeface="Times New Roman" panose="02020603050405020304" pitchFamily="18" charset="0"/>
              </a:rPr>
              <a:t>below</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hydrogen  1</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carbon 13</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nitrogen 15</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oxygen 17</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fluorine 19</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sodium  23</a:t>
            </a:r>
          </a:p>
          <a:p>
            <a:pPr marL="556259" indent="-285750" algn="just">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Phosphorus 31</a:t>
            </a:r>
          </a:p>
        </p:txBody>
      </p:sp>
      <p:sp>
        <p:nvSpPr>
          <p:cNvPr id="4" name="Footer Placeholder 3">
            <a:extLst>
              <a:ext uri="{FF2B5EF4-FFF2-40B4-BE49-F238E27FC236}">
                <a16:creationId xmlns:a16="http://schemas.microsoft.com/office/drawing/2014/main" id="{A5AF4D03-EE57-60B0-C511-AEB87804DDB7}"/>
              </a:ext>
            </a:extLst>
          </p:cNvPr>
          <p:cNvSpPr>
            <a:spLocks noGrp="1"/>
          </p:cNvSpPr>
          <p:nvPr>
            <p:ph type="ftr" sz="quarter" idx="11"/>
          </p:nvPr>
        </p:nvSpPr>
        <p:spPr/>
        <p:txBody>
          <a:bodyPr/>
          <a:lstStyle/>
          <a:p>
            <a:r>
              <a:rPr lang="en-IN"/>
              <a:t>Yuvraj Maharshi</a:t>
            </a:r>
          </a:p>
        </p:txBody>
      </p:sp>
      <p:sp>
        <p:nvSpPr>
          <p:cNvPr id="5" name="Slide Number Placeholder 4">
            <a:extLst>
              <a:ext uri="{FF2B5EF4-FFF2-40B4-BE49-F238E27FC236}">
                <a16:creationId xmlns:a16="http://schemas.microsoft.com/office/drawing/2014/main" id="{D8480C35-88B0-17B5-032C-7CF692493BED}"/>
              </a:ext>
            </a:extLst>
          </p:cNvPr>
          <p:cNvSpPr>
            <a:spLocks noGrp="1"/>
          </p:cNvSpPr>
          <p:nvPr>
            <p:ph type="sldNum" sz="quarter" idx="12"/>
          </p:nvPr>
        </p:nvSpPr>
        <p:spPr/>
        <p:txBody>
          <a:bodyPr/>
          <a:lstStyle/>
          <a:p>
            <a:fld id="{F409BB76-302D-4526-918A-72E15D651BAB}" type="slidenum">
              <a:rPr lang="en-IN" smtClean="0"/>
              <a:t>10</a:t>
            </a:fld>
            <a:endParaRPr lang="en-IN"/>
          </a:p>
        </p:txBody>
      </p:sp>
    </p:spTree>
    <p:extLst>
      <p:ext uri="{BB962C8B-B14F-4D97-AF65-F5344CB8AC3E}">
        <p14:creationId xmlns:p14="http://schemas.microsoft.com/office/powerpoint/2010/main" val="59935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08B0-DD03-EEFF-60AE-6CFCA977251F}"/>
              </a:ext>
            </a:extLst>
          </p:cNvPr>
          <p:cNvSpPr>
            <a:spLocks noGrp="1"/>
          </p:cNvSpPr>
          <p:nvPr>
            <p:ph type="title"/>
          </p:nvPr>
        </p:nvSpPr>
        <p:spPr/>
        <p:txBody>
          <a:bodyPr>
            <a:normAutofit/>
          </a:bodyPr>
          <a:lstStyle/>
          <a:p>
            <a:pPr algn="ctr"/>
            <a:r>
              <a:rPr lang="en-IN" sz="4400" b="1" u="sng" spc="-5" dirty="0">
                <a:latin typeface="Times New Roman" panose="02020603050405020304" pitchFamily="18" charset="0"/>
                <a:cs typeface="Times New Roman" panose="02020603050405020304" pitchFamily="18" charset="0"/>
              </a:rPr>
              <a:t>The</a:t>
            </a:r>
            <a:r>
              <a:rPr lang="en-IN" sz="4400" b="1" u="sng" spc="30"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hydrogen</a:t>
            </a:r>
            <a:r>
              <a:rPr lang="en-IN" sz="4400" b="1" u="sng" spc="35"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nucleus</a:t>
            </a:r>
            <a:br>
              <a:rPr lang="en-IN" sz="4400" b="1" u="sng" dirty="0">
                <a:latin typeface="Times New Roman" panose="02020603050405020304" pitchFamily="18" charset="0"/>
                <a:cs typeface="Times New Roman" panose="02020603050405020304" pitchFamily="18" charset="0"/>
              </a:rPr>
            </a:b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D97EBF-3C1F-2FC5-59E6-CE22029B590C}"/>
              </a:ext>
            </a:extLst>
          </p:cNvPr>
          <p:cNvSpPr>
            <a:spLocks noGrp="1"/>
          </p:cNvSpPr>
          <p:nvPr>
            <p:ph idx="1"/>
          </p:nvPr>
        </p:nvSpPr>
        <p:spPr>
          <a:xfrm>
            <a:off x="287079" y="1815438"/>
            <a:ext cx="7028121" cy="3766185"/>
          </a:xfrm>
        </p:spPr>
        <p:txBody>
          <a:bodyPr>
            <a:normAutofit/>
          </a:bodyPr>
          <a:lstStyle/>
          <a:p>
            <a:pPr algn="just">
              <a:lnSpc>
                <a:spcPct val="150000"/>
              </a:lnSpc>
              <a:buFont typeface="Wingdings" panose="05000000000000000000" pitchFamily="2" charset="2"/>
              <a:buChar char="q"/>
            </a:pPr>
            <a:r>
              <a:rPr lang="en-US" sz="1500" spc="-5" dirty="0">
                <a:solidFill>
                  <a:srgbClr val="231F20"/>
                </a:solidFill>
                <a:latin typeface="Times New Roman" panose="02020603050405020304" pitchFamily="18" charset="0"/>
                <a:cs typeface="Times New Roman" panose="02020603050405020304" pitchFamily="18" charset="0"/>
              </a:rPr>
              <a:t>The </a:t>
            </a:r>
            <a:r>
              <a:rPr lang="en-US" sz="1500" spc="-10" dirty="0">
                <a:solidFill>
                  <a:srgbClr val="231F20"/>
                </a:solidFill>
                <a:latin typeface="Times New Roman" panose="02020603050405020304" pitchFamily="18" charset="0"/>
                <a:cs typeface="Times New Roman" panose="02020603050405020304" pitchFamily="18" charset="0"/>
              </a:rPr>
              <a:t>isotope </a:t>
            </a:r>
            <a:r>
              <a:rPr lang="en-US" sz="1500" spc="-5" dirty="0">
                <a:solidFill>
                  <a:srgbClr val="231F20"/>
                </a:solidFill>
                <a:latin typeface="Times New Roman" panose="02020603050405020304" pitchFamily="18" charset="0"/>
                <a:cs typeface="Times New Roman" panose="02020603050405020304" pitchFamily="18" charset="0"/>
              </a:rPr>
              <a:t>of </a:t>
            </a:r>
            <a:r>
              <a:rPr lang="en-US" sz="1500" dirty="0">
                <a:solidFill>
                  <a:srgbClr val="231F20"/>
                </a:solidFill>
                <a:latin typeface="Times New Roman" panose="02020603050405020304" pitchFamily="18" charset="0"/>
                <a:cs typeface="Times New Roman" panose="02020603050405020304" pitchFamily="18" charset="0"/>
              </a:rPr>
              <a:t>the </a:t>
            </a:r>
            <a:r>
              <a:rPr lang="en-US" sz="1500" spc="-10" dirty="0">
                <a:solidFill>
                  <a:srgbClr val="231F20"/>
                </a:solidFill>
                <a:latin typeface="Times New Roman" panose="02020603050405020304" pitchFamily="18" charset="0"/>
                <a:cs typeface="Times New Roman" panose="02020603050405020304" pitchFamily="18" charset="0"/>
              </a:rPr>
              <a:t>hydrogen </a:t>
            </a:r>
            <a:r>
              <a:rPr lang="en-US" sz="1500" spc="-5" dirty="0">
                <a:solidFill>
                  <a:srgbClr val="231F20"/>
                </a:solidFill>
                <a:latin typeface="Times New Roman" panose="02020603050405020304" pitchFamily="18" charset="0"/>
                <a:cs typeface="Times New Roman" panose="02020603050405020304" pitchFamily="18" charset="0"/>
              </a:rPr>
              <a:t>nucleus called </a:t>
            </a:r>
            <a:r>
              <a:rPr lang="en-US" sz="1500" b="1" spc="-5" dirty="0">
                <a:solidFill>
                  <a:srgbClr val="231F20"/>
                </a:solidFill>
                <a:latin typeface="Times New Roman" panose="02020603050405020304" pitchFamily="18" charset="0"/>
                <a:cs typeface="Times New Roman" panose="02020603050405020304" pitchFamily="18" charset="0"/>
              </a:rPr>
              <a:t>protium </a:t>
            </a:r>
            <a:r>
              <a:rPr lang="en-US" sz="1500" spc="-5" dirty="0">
                <a:solidFill>
                  <a:srgbClr val="231F20"/>
                </a:solidFill>
                <a:latin typeface="Times New Roman" panose="02020603050405020304" pitchFamily="18" charset="0"/>
                <a:cs typeface="Times New Roman" panose="02020603050405020304" pitchFamily="18" charset="0"/>
              </a:rPr>
              <a:t>is </a:t>
            </a:r>
            <a:r>
              <a:rPr lang="en-US" sz="1500" dirty="0">
                <a:solidFill>
                  <a:srgbClr val="231F20"/>
                </a:solidFill>
                <a:latin typeface="Times New Roman" panose="02020603050405020304" pitchFamily="18" charset="0"/>
                <a:cs typeface="Times New Roman" panose="02020603050405020304" pitchFamily="18" charset="0"/>
              </a:rPr>
              <a:t>the MR </a:t>
            </a:r>
            <a:r>
              <a:rPr lang="en-US" sz="1500" spc="-5" dirty="0">
                <a:solidFill>
                  <a:srgbClr val="231F20"/>
                </a:solidFill>
                <a:latin typeface="Times New Roman" panose="02020603050405020304" pitchFamily="18" charset="0"/>
                <a:cs typeface="Times New Roman" panose="02020603050405020304" pitchFamily="18" charset="0"/>
              </a:rPr>
              <a:t>active nucleus used in clinical </a:t>
            </a:r>
            <a:r>
              <a:rPr lang="en-US" sz="1500" dirty="0">
                <a:solidFill>
                  <a:srgbClr val="231F20"/>
                </a:solidFill>
                <a:latin typeface="Times New Roman" panose="02020603050405020304" pitchFamily="18" charset="0"/>
                <a:cs typeface="Times New Roman" panose="02020603050405020304" pitchFamily="18" charset="0"/>
              </a:rPr>
              <a:t>MRI. </a:t>
            </a:r>
            <a:r>
              <a:rPr lang="en-US" sz="1500" spc="5" dirty="0">
                <a:solidFill>
                  <a:srgbClr val="231F20"/>
                </a:solidFill>
                <a:latin typeface="Times New Roman" panose="02020603050405020304" pitchFamily="18" charset="0"/>
                <a:cs typeface="Times New Roman" panose="02020603050405020304" pitchFamily="18" charset="0"/>
              </a:rPr>
              <a:t> </a:t>
            </a:r>
            <a:r>
              <a:rPr lang="en-US" sz="1500" spc="-5" dirty="0">
                <a:solidFill>
                  <a:srgbClr val="231F20"/>
                </a:solidFill>
                <a:latin typeface="Times New Roman" panose="02020603050405020304" pitchFamily="18" charset="0"/>
                <a:cs typeface="Times New Roman" panose="02020603050405020304" pitchFamily="18" charset="0"/>
              </a:rPr>
              <a:t>This contains </a:t>
            </a:r>
            <a:r>
              <a:rPr lang="en-US" sz="1500" dirty="0">
                <a:solidFill>
                  <a:srgbClr val="231F20"/>
                </a:solidFill>
                <a:latin typeface="Times New Roman" panose="02020603050405020304" pitchFamily="18" charset="0"/>
                <a:cs typeface="Times New Roman" panose="02020603050405020304" pitchFamily="18" charset="0"/>
              </a:rPr>
              <a:t>a </a:t>
            </a:r>
            <a:r>
              <a:rPr lang="en-US" sz="1500" spc="-5" dirty="0">
                <a:solidFill>
                  <a:srgbClr val="231F20"/>
                </a:solidFill>
                <a:latin typeface="Times New Roman" panose="02020603050405020304" pitchFamily="18" charset="0"/>
                <a:cs typeface="Times New Roman" panose="02020603050405020304" pitchFamily="18" charset="0"/>
              </a:rPr>
              <a:t>single </a:t>
            </a:r>
            <a:r>
              <a:rPr lang="en-US" sz="1500" spc="-10" dirty="0">
                <a:solidFill>
                  <a:srgbClr val="231F20"/>
                </a:solidFill>
                <a:latin typeface="Times New Roman" panose="02020603050405020304" pitchFamily="18" charset="0"/>
                <a:cs typeface="Times New Roman" panose="02020603050405020304" pitchFamily="18" charset="0"/>
              </a:rPr>
              <a:t>proton (atomic </a:t>
            </a:r>
            <a:r>
              <a:rPr lang="en-US" sz="1500" dirty="0">
                <a:solidFill>
                  <a:srgbClr val="231F20"/>
                </a:solidFill>
                <a:latin typeface="Times New Roman" panose="02020603050405020304" pitchFamily="18" charset="0"/>
                <a:cs typeface="Times New Roman" panose="02020603050405020304" pitchFamily="18" charset="0"/>
              </a:rPr>
              <a:t>and mass </a:t>
            </a:r>
            <a:r>
              <a:rPr lang="en-US" sz="1500" spc="-5" dirty="0">
                <a:solidFill>
                  <a:srgbClr val="231F20"/>
                </a:solidFill>
                <a:latin typeface="Times New Roman" panose="02020603050405020304" pitchFamily="18" charset="0"/>
                <a:cs typeface="Times New Roman" panose="02020603050405020304" pitchFamily="18" charset="0"/>
              </a:rPr>
              <a:t>number </a:t>
            </a:r>
            <a:r>
              <a:rPr lang="en-US" sz="1500" dirty="0">
                <a:solidFill>
                  <a:srgbClr val="231F20"/>
                </a:solidFill>
                <a:latin typeface="Times New Roman" panose="02020603050405020304" pitchFamily="18" charset="0"/>
                <a:cs typeface="Times New Roman" panose="02020603050405020304" pitchFamily="18" charset="0"/>
              </a:rPr>
              <a:t>1). </a:t>
            </a:r>
          </a:p>
          <a:p>
            <a:pPr marL="0" indent="0" algn="just">
              <a:lnSpc>
                <a:spcPct val="150000"/>
              </a:lnSpc>
              <a:buNone/>
            </a:pPr>
            <a:endParaRPr lang="en-US" sz="1500" dirty="0">
              <a:solidFill>
                <a:srgbClr val="231F2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500" dirty="0">
                <a:solidFill>
                  <a:srgbClr val="231F20"/>
                </a:solidFill>
                <a:latin typeface="Times New Roman" panose="02020603050405020304" pitchFamily="18" charset="0"/>
                <a:cs typeface="Times New Roman" panose="02020603050405020304" pitchFamily="18" charset="0"/>
              </a:rPr>
              <a:t>It </a:t>
            </a:r>
            <a:r>
              <a:rPr lang="en-US" sz="1500" spc="-5" dirty="0">
                <a:solidFill>
                  <a:srgbClr val="231F20"/>
                </a:solidFill>
                <a:latin typeface="Times New Roman" panose="02020603050405020304" pitchFamily="18" charset="0"/>
                <a:cs typeface="Times New Roman" panose="02020603050405020304" pitchFamily="18" charset="0"/>
              </a:rPr>
              <a:t>is used because </a:t>
            </a:r>
            <a:r>
              <a:rPr lang="en-US" sz="1500" spc="-10" dirty="0">
                <a:solidFill>
                  <a:srgbClr val="231F20"/>
                </a:solidFill>
                <a:latin typeface="Times New Roman" panose="02020603050405020304" pitchFamily="18" charset="0"/>
                <a:cs typeface="Times New Roman" panose="02020603050405020304" pitchFamily="18" charset="0"/>
              </a:rPr>
              <a:t>hydrogen </a:t>
            </a:r>
            <a:r>
              <a:rPr lang="en-US" sz="1500" spc="-5" dirty="0">
                <a:solidFill>
                  <a:srgbClr val="231F20"/>
                </a:solidFill>
                <a:latin typeface="Times New Roman" panose="02020603050405020304" pitchFamily="18" charset="0"/>
                <a:cs typeface="Times New Roman" panose="02020603050405020304" pitchFamily="18" charset="0"/>
              </a:rPr>
              <a:t>is very </a:t>
            </a:r>
            <a:r>
              <a:rPr lang="en-US" sz="1500" dirty="0">
                <a:solidFill>
                  <a:srgbClr val="231F20"/>
                </a:solidFill>
                <a:latin typeface="Times New Roman" panose="02020603050405020304" pitchFamily="18" charset="0"/>
                <a:cs typeface="Times New Roman" panose="02020603050405020304" pitchFamily="18" charset="0"/>
              </a:rPr>
              <a:t> </a:t>
            </a:r>
            <a:r>
              <a:rPr lang="en-US" sz="1500" spc="-5" dirty="0">
                <a:solidFill>
                  <a:srgbClr val="231F20"/>
                </a:solidFill>
                <a:latin typeface="Times New Roman" panose="02020603050405020304" pitchFamily="18" charset="0"/>
                <a:cs typeface="Times New Roman" panose="02020603050405020304" pitchFamily="18" charset="0"/>
              </a:rPr>
              <a:t>abundant in </a:t>
            </a:r>
            <a:r>
              <a:rPr lang="en-US" sz="1500" dirty="0">
                <a:solidFill>
                  <a:srgbClr val="231F20"/>
                </a:solidFill>
                <a:latin typeface="Times New Roman" panose="02020603050405020304" pitchFamily="18" charset="0"/>
                <a:cs typeface="Times New Roman" panose="02020603050405020304" pitchFamily="18" charset="0"/>
              </a:rPr>
              <a:t>the </a:t>
            </a:r>
            <a:r>
              <a:rPr lang="en-US" sz="1500" spc="-5" dirty="0">
                <a:solidFill>
                  <a:srgbClr val="231F20"/>
                </a:solidFill>
                <a:latin typeface="Times New Roman" panose="02020603050405020304" pitchFamily="18" charset="0"/>
                <a:cs typeface="Times New Roman" panose="02020603050405020304" pitchFamily="18" charset="0"/>
              </a:rPr>
              <a:t>human </a:t>
            </a:r>
            <a:r>
              <a:rPr lang="en-US" sz="1500" spc="-20" dirty="0">
                <a:solidFill>
                  <a:srgbClr val="231F20"/>
                </a:solidFill>
                <a:latin typeface="Times New Roman" panose="02020603050405020304" pitchFamily="18" charset="0"/>
                <a:cs typeface="Times New Roman" panose="02020603050405020304" pitchFamily="18" charset="0"/>
              </a:rPr>
              <a:t>body, </a:t>
            </a:r>
            <a:r>
              <a:rPr lang="en-US" sz="1500" dirty="0">
                <a:solidFill>
                  <a:srgbClr val="231F20"/>
                </a:solidFill>
                <a:latin typeface="Times New Roman" panose="02020603050405020304" pitchFamily="18" charset="0"/>
                <a:cs typeface="Times New Roman" panose="02020603050405020304" pitchFamily="18" charset="0"/>
              </a:rPr>
              <a:t>and </a:t>
            </a:r>
            <a:r>
              <a:rPr lang="en-US" sz="1500" spc="-5" dirty="0">
                <a:solidFill>
                  <a:srgbClr val="231F20"/>
                </a:solidFill>
                <a:latin typeface="Times New Roman" panose="02020603050405020304" pitchFamily="18" charset="0"/>
                <a:cs typeface="Times New Roman" panose="02020603050405020304" pitchFamily="18" charset="0"/>
              </a:rPr>
              <a:t>because its solitary </a:t>
            </a:r>
            <a:r>
              <a:rPr lang="en-US" sz="1500" spc="-10" dirty="0">
                <a:solidFill>
                  <a:srgbClr val="231F20"/>
                </a:solidFill>
                <a:latin typeface="Times New Roman" panose="02020603050405020304" pitchFamily="18" charset="0"/>
                <a:cs typeface="Times New Roman" panose="02020603050405020304" pitchFamily="18" charset="0"/>
              </a:rPr>
              <a:t>proton </a:t>
            </a:r>
            <a:r>
              <a:rPr lang="en-US" sz="1500" spc="-5" dirty="0">
                <a:solidFill>
                  <a:srgbClr val="231F20"/>
                </a:solidFill>
                <a:latin typeface="Times New Roman" panose="02020603050405020304" pitchFamily="18" charset="0"/>
                <a:cs typeface="Times New Roman" panose="02020603050405020304" pitchFamily="18" charset="0"/>
              </a:rPr>
              <a:t>gives it </a:t>
            </a:r>
            <a:r>
              <a:rPr lang="en-US" sz="1500" dirty="0">
                <a:solidFill>
                  <a:srgbClr val="231F20"/>
                </a:solidFill>
                <a:latin typeface="Times New Roman" panose="02020603050405020304" pitchFamily="18" charset="0"/>
                <a:cs typeface="Times New Roman" panose="02020603050405020304" pitchFamily="18" charset="0"/>
              </a:rPr>
              <a:t>a </a:t>
            </a:r>
            <a:r>
              <a:rPr lang="en-US" sz="1500" spc="-5" dirty="0">
                <a:solidFill>
                  <a:srgbClr val="231F20"/>
                </a:solidFill>
                <a:latin typeface="Times New Roman" panose="02020603050405020304" pitchFamily="18" charset="0"/>
                <a:cs typeface="Times New Roman" panose="02020603050405020304" pitchFamily="18" charset="0"/>
              </a:rPr>
              <a:t>relatively </a:t>
            </a:r>
            <a:r>
              <a:rPr lang="en-US" sz="1500" spc="-10" dirty="0">
                <a:solidFill>
                  <a:srgbClr val="231F20"/>
                </a:solidFill>
                <a:latin typeface="Times New Roman" panose="02020603050405020304" pitchFamily="18" charset="0"/>
                <a:cs typeface="Times New Roman" panose="02020603050405020304" pitchFamily="18" charset="0"/>
              </a:rPr>
              <a:t>large </a:t>
            </a:r>
            <a:r>
              <a:rPr lang="en-US" sz="1500" spc="-5" dirty="0">
                <a:solidFill>
                  <a:srgbClr val="231F20"/>
                </a:solidFill>
                <a:latin typeface="Times New Roman" panose="02020603050405020304" pitchFamily="18" charset="0"/>
                <a:cs typeface="Times New Roman" panose="02020603050405020304" pitchFamily="18" charset="0"/>
              </a:rPr>
              <a:t>magnetic </a:t>
            </a:r>
            <a:r>
              <a:rPr lang="en-US" sz="1500" dirty="0">
                <a:solidFill>
                  <a:srgbClr val="231F20"/>
                </a:solidFill>
                <a:latin typeface="Times New Roman" panose="02020603050405020304" pitchFamily="18" charset="0"/>
                <a:cs typeface="Times New Roman" panose="02020603050405020304" pitchFamily="18" charset="0"/>
              </a:rPr>
              <a:t> </a:t>
            </a:r>
            <a:r>
              <a:rPr lang="en-US" sz="1500" spc="-5" dirty="0">
                <a:solidFill>
                  <a:srgbClr val="231F20"/>
                </a:solidFill>
                <a:latin typeface="Times New Roman" panose="02020603050405020304" pitchFamily="18" charset="0"/>
                <a:cs typeface="Times New Roman" panose="02020603050405020304" pitchFamily="18" charset="0"/>
              </a:rPr>
              <a:t>moment. </a:t>
            </a:r>
            <a:r>
              <a:rPr lang="en-US" sz="1500" dirty="0">
                <a:solidFill>
                  <a:srgbClr val="231F20"/>
                </a:solidFill>
                <a:latin typeface="Times New Roman" panose="02020603050405020304" pitchFamily="18" charset="0"/>
                <a:cs typeface="Times New Roman" panose="02020603050405020304" pitchFamily="18" charset="0"/>
              </a:rPr>
              <a:t>Both </a:t>
            </a:r>
            <a:r>
              <a:rPr lang="en-US" sz="1500" spc="-5" dirty="0">
                <a:solidFill>
                  <a:srgbClr val="231F20"/>
                </a:solidFill>
                <a:latin typeface="Times New Roman" panose="02020603050405020304" pitchFamily="18" charset="0"/>
                <a:cs typeface="Times New Roman" panose="02020603050405020304" pitchFamily="18" charset="0"/>
              </a:rPr>
              <a:t>of </a:t>
            </a:r>
            <a:r>
              <a:rPr lang="en-US" sz="1500" dirty="0">
                <a:solidFill>
                  <a:srgbClr val="231F20"/>
                </a:solidFill>
                <a:latin typeface="Times New Roman" panose="02020603050405020304" pitchFamily="18" charset="0"/>
                <a:cs typeface="Times New Roman" panose="02020603050405020304" pitchFamily="18" charset="0"/>
              </a:rPr>
              <a:t>these </a:t>
            </a:r>
            <a:r>
              <a:rPr lang="en-US" sz="1500" spc="-5" dirty="0">
                <a:solidFill>
                  <a:srgbClr val="231F20"/>
                </a:solidFill>
                <a:latin typeface="Times New Roman" panose="02020603050405020304" pitchFamily="18" charset="0"/>
                <a:cs typeface="Times New Roman" panose="02020603050405020304" pitchFamily="18" charset="0"/>
              </a:rPr>
              <a:t>characteristics </a:t>
            </a:r>
            <a:r>
              <a:rPr lang="en-US" sz="1500" dirty="0">
                <a:solidFill>
                  <a:srgbClr val="231F20"/>
                </a:solidFill>
                <a:latin typeface="Times New Roman" panose="02020603050405020304" pitchFamily="18" charset="0"/>
                <a:cs typeface="Times New Roman" panose="02020603050405020304" pitchFamily="18" charset="0"/>
              </a:rPr>
              <a:t>enable </a:t>
            </a:r>
            <a:r>
              <a:rPr lang="en-US" sz="1500" spc="-10" dirty="0">
                <a:solidFill>
                  <a:srgbClr val="231F20"/>
                </a:solidFill>
                <a:latin typeface="Times New Roman" panose="02020603050405020304" pitchFamily="18" charset="0"/>
                <a:cs typeface="Times New Roman" panose="02020603050405020304" pitchFamily="18" charset="0"/>
              </a:rPr>
              <a:t>utilization </a:t>
            </a:r>
            <a:r>
              <a:rPr lang="en-US" sz="1500" spc="-5" dirty="0">
                <a:solidFill>
                  <a:srgbClr val="231F20"/>
                </a:solidFill>
                <a:latin typeface="Times New Roman" panose="02020603050405020304" pitchFamily="18" charset="0"/>
                <a:cs typeface="Times New Roman" panose="02020603050405020304" pitchFamily="18" charset="0"/>
              </a:rPr>
              <a:t>of </a:t>
            </a:r>
            <a:r>
              <a:rPr lang="en-US" sz="1500" dirty="0">
                <a:solidFill>
                  <a:srgbClr val="231F20"/>
                </a:solidFill>
                <a:latin typeface="Times New Roman" panose="02020603050405020304" pitchFamily="18" charset="0"/>
                <a:cs typeface="Times New Roman" panose="02020603050405020304" pitchFamily="18" charset="0"/>
              </a:rPr>
              <a:t>the </a:t>
            </a:r>
            <a:r>
              <a:rPr lang="en-US" sz="1500" spc="-5" dirty="0">
                <a:solidFill>
                  <a:srgbClr val="231F20"/>
                </a:solidFill>
                <a:latin typeface="Times New Roman" panose="02020603050405020304" pitchFamily="18" charset="0"/>
                <a:cs typeface="Times New Roman" panose="02020603050405020304" pitchFamily="18" charset="0"/>
              </a:rPr>
              <a:t>maximum amount of available </a:t>
            </a:r>
            <a:r>
              <a:rPr lang="en-US" sz="1500" dirty="0">
                <a:solidFill>
                  <a:srgbClr val="231F20"/>
                </a:solidFill>
                <a:latin typeface="Times New Roman" panose="02020603050405020304" pitchFamily="18" charset="0"/>
                <a:cs typeface="Times New Roman" panose="02020603050405020304" pitchFamily="18" charset="0"/>
              </a:rPr>
              <a:t> </a:t>
            </a:r>
            <a:r>
              <a:rPr lang="en-US" sz="1500" spc="-5" dirty="0">
                <a:solidFill>
                  <a:srgbClr val="231F20"/>
                </a:solidFill>
                <a:latin typeface="Times New Roman" panose="02020603050405020304" pitchFamily="18" charset="0"/>
                <a:cs typeface="Times New Roman" panose="02020603050405020304" pitchFamily="18" charset="0"/>
              </a:rPr>
              <a:t>magnetization in </a:t>
            </a:r>
            <a:r>
              <a:rPr lang="en-US" sz="1500" dirty="0">
                <a:solidFill>
                  <a:srgbClr val="231F20"/>
                </a:solidFill>
                <a:latin typeface="Times New Roman" panose="02020603050405020304" pitchFamily="18" charset="0"/>
                <a:cs typeface="Times New Roman" panose="02020603050405020304" pitchFamily="18" charset="0"/>
              </a:rPr>
              <a:t>the </a:t>
            </a:r>
            <a:r>
              <a:rPr lang="en-US" sz="1500" spc="-20" dirty="0">
                <a:solidFill>
                  <a:srgbClr val="231F20"/>
                </a:solidFill>
                <a:latin typeface="Times New Roman" panose="02020603050405020304" pitchFamily="18" charset="0"/>
                <a:cs typeface="Times New Roman" panose="02020603050405020304" pitchFamily="18" charset="0"/>
              </a:rPr>
              <a:t>body. </a:t>
            </a:r>
            <a:endParaRPr lang="en-IN" sz="15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E4B7C0A-43E9-36C4-A555-E1E06867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816" y="1875282"/>
            <a:ext cx="3257550" cy="3245358"/>
          </a:xfrm>
          <a:prstGeom prst="rect">
            <a:avLst/>
          </a:prstGeom>
        </p:spPr>
      </p:pic>
      <p:sp>
        <p:nvSpPr>
          <p:cNvPr id="4" name="Footer Placeholder 3">
            <a:extLst>
              <a:ext uri="{FF2B5EF4-FFF2-40B4-BE49-F238E27FC236}">
                <a16:creationId xmlns:a16="http://schemas.microsoft.com/office/drawing/2014/main" id="{9C977521-E21F-537C-2C3A-F0C3B563E18B}"/>
              </a:ext>
            </a:extLst>
          </p:cNvPr>
          <p:cNvSpPr>
            <a:spLocks noGrp="1"/>
          </p:cNvSpPr>
          <p:nvPr>
            <p:ph type="ftr" sz="quarter" idx="11"/>
          </p:nvPr>
        </p:nvSpPr>
        <p:spPr>
          <a:xfrm>
            <a:off x="-1064342" y="6492875"/>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9D02C8A7-93EE-8714-785D-38EA19848F77}"/>
              </a:ext>
            </a:extLst>
          </p:cNvPr>
          <p:cNvSpPr>
            <a:spLocks noGrp="1"/>
          </p:cNvSpPr>
          <p:nvPr>
            <p:ph type="sldNum" sz="quarter" idx="12"/>
          </p:nvPr>
        </p:nvSpPr>
        <p:spPr/>
        <p:txBody>
          <a:bodyPr/>
          <a:lstStyle/>
          <a:p>
            <a:fld id="{F409BB76-302D-4526-918A-72E15D651BAB}" type="slidenum">
              <a:rPr lang="en-IN" smtClean="0"/>
              <a:t>11</a:t>
            </a:fld>
            <a:endParaRPr lang="en-IN"/>
          </a:p>
        </p:txBody>
      </p:sp>
    </p:spTree>
    <p:extLst>
      <p:ext uri="{BB962C8B-B14F-4D97-AF65-F5344CB8AC3E}">
        <p14:creationId xmlns:p14="http://schemas.microsoft.com/office/powerpoint/2010/main" val="330788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64B8-0CFD-AFB0-06C5-F53342065DB9}"/>
              </a:ext>
            </a:extLst>
          </p:cNvPr>
          <p:cNvSpPr>
            <a:spLocks noGrp="1"/>
          </p:cNvSpPr>
          <p:nvPr>
            <p:ph type="title"/>
          </p:nvPr>
        </p:nvSpPr>
        <p:spPr>
          <a:xfrm>
            <a:off x="676657" y="239966"/>
            <a:ext cx="10772775" cy="840169"/>
          </a:xfrm>
        </p:spPr>
        <p:txBody>
          <a:bodyPr>
            <a:normAutofit fontScale="90000"/>
          </a:bodyPr>
          <a:lstStyle/>
          <a:p>
            <a:pPr algn="ctr"/>
            <a:r>
              <a:rPr lang="en-US" sz="4400" b="1" u="sng" spc="-5" dirty="0">
                <a:latin typeface="Times New Roman" panose="02020603050405020304" pitchFamily="18" charset="0"/>
                <a:cs typeface="Times New Roman" panose="02020603050405020304" pitchFamily="18" charset="0"/>
              </a:rPr>
              <a:t>The</a:t>
            </a:r>
            <a:r>
              <a:rPr lang="en-US" sz="4400" b="1" u="sng" spc="45" dirty="0">
                <a:latin typeface="Times New Roman" panose="02020603050405020304" pitchFamily="18" charset="0"/>
                <a:cs typeface="Times New Roman" panose="02020603050405020304" pitchFamily="18" charset="0"/>
              </a:rPr>
              <a:t> </a:t>
            </a:r>
            <a:r>
              <a:rPr lang="en-US" sz="4400" b="1" u="sng" dirty="0">
                <a:latin typeface="Times New Roman" panose="02020603050405020304" pitchFamily="18" charset="0"/>
                <a:cs typeface="Times New Roman" panose="02020603050405020304" pitchFamily="18" charset="0"/>
              </a:rPr>
              <a:t>Hydrogen</a:t>
            </a:r>
            <a:r>
              <a:rPr lang="en-US" sz="4400" b="1" u="sng" spc="55" dirty="0">
                <a:latin typeface="Times New Roman" panose="02020603050405020304" pitchFamily="18" charset="0"/>
                <a:cs typeface="Times New Roman" panose="02020603050405020304" pitchFamily="18" charset="0"/>
              </a:rPr>
              <a:t> </a:t>
            </a:r>
            <a:r>
              <a:rPr lang="en-US" sz="4400" b="1" u="sng" dirty="0">
                <a:latin typeface="Times New Roman" panose="02020603050405020304" pitchFamily="18" charset="0"/>
                <a:cs typeface="Times New Roman" panose="02020603050405020304" pitchFamily="18" charset="0"/>
              </a:rPr>
              <a:t>Nucleus</a:t>
            </a:r>
            <a:r>
              <a:rPr lang="en-US" sz="4400" b="1" u="sng" spc="55" dirty="0">
                <a:latin typeface="Times New Roman" panose="02020603050405020304" pitchFamily="18" charset="0"/>
                <a:cs typeface="Times New Roman" panose="02020603050405020304" pitchFamily="18" charset="0"/>
              </a:rPr>
              <a:t> </a:t>
            </a:r>
            <a:r>
              <a:rPr lang="en-US" b="1" u="sng" spc="55" dirty="0">
                <a:latin typeface="Times New Roman" panose="02020603050405020304" pitchFamily="18" charset="0"/>
                <a:cs typeface="Times New Roman" panose="02020603050405020304" pitchFamily="18" charset="0"/>
              </a:rPr>
              <a:t>a</a:t>
            </a:r>
            <a:r>
              <a:rPr lang="en-US" sz="4400" b="1" u="sng" dirty="0">
                <a:latin typeface="Times New Roman" panose="02020603050405020304" pitchFamily="18" charset="0"/>
                <a:cs typeface="Times New Roman" panose="02020603050405020304" pitchFamily="18" charset="0"/>
              </a:rPr>
              <a:t>s</a:t>
            </a:r>
            <a:r>
              <a:rPr lang="en-US" sz="4400" b="1" u="sng" spc="55" dirty="0">
                <a:latin typeface="Times New Roman" panose="02020603050405020304" pitchFamily="18" charset="0"/>
                <a:cs typeface="Times New Roman" panose="02020603050405020304" pitchFamily="18" charset="0"/>
              </a:rPr>
              <a:t> </a:t>
            </a:r>
            <a:r>
              <a:rPr lang="en-US" b="1" u="sng" spc="55" dirty="0">
                <a:latin typeface="Times New Roman" panose="02020603050405020304" pitchFamily="18" charset="0"/>
                <a:cs typeface="Times New Roman" panose="02020603050405020304" pitchFamily="18" charset="0"/>
              </a:rPr>
              <a:t>a</a:t>
            </a:r>
            <a:r>
              <a:rPr lang="en-US" sz="4400" b="1" u="sng" spc="50" dirty="0">
                <a:latin typeface="Times New Roman" panose="02020603050405020304" pitchFamily="18" charset="0"/>
                <a:cs typeface="Times New Roman" panose="02020603050405020304" pitchFamily="18" charset="0"/>
              </a:rPr>
              <a:t> </a:t>
            </a:r>
            <a:r>
              <a:rPr lang="en-US" sz="4400" b="1" u="sng" spc="-5" dirty="0">
                <a:latin typeface="Times New Roman" panose="02020603050405020304" pitchFamily="18" charset="0"/>
                <a:cs typeface="Times New Roman" panose="02020603050405020304" pitchFamily="18" charset="0"/>
              </a:rPr>
              <a:t>Magnet</a:t>
            </a:r>
            <a:br>
              <a:rPr lang="en-US" sz="4400" b="1" u="sng" dirty="0">
                <a:latin typeface="Times New Roman" panose="02020603050405020304" pitchFamily="18" charset="0"/>
                <a:cs typeface="Times New Roman" panose="02020603050405020304" pitchFamily="18" charset="0"/>
              </a:rPr>
            </a:b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36E739-2D36-5773-D266-4AC418F5E079}"/>
              </a:ext>
            </a:extLst>
          </p:cNvPr>
          <p:cNvSpPr>
            <a:spLocks noGrp="1"/>
          </p:cNvSpPr>
          <p:nvPr>
            <p:ph idx="1"/>
          </p:nvPr>
        </p:nvSpPr>
        <p:spPr>
          <a:xfrm>
            <a:off x="0" y="1158949"/>
            <a:ext cx="8249920" cy="4874098"/>
          </a:xfrm>
        </p:spPr>
        <p:txBody>
          <a:bodyPr>
            <a:normAutofit/>
          </a:bodyPr>
          <a:lstStyle/>
          <a:p>
            <a:pPr algn="just">
              <a:lnSpc>
                <a:spcPct val="17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nucleus </a:t>
            </a:r>
            <a:r>
              <a:rPr lang="en-US" sz="1400" spc="-10" dirty="0">
                <a:solidFill>
                  <a:srgbClr val="231F20"/>
                </a:solidFill>
                <a:latin typeface="Times New Roman" panose="02020603050405020304" pitchFamily="18" charset="0"/>
                <a:cs typeface="Times New Roman" panose="02020603050405020304" pitchFamily="18" charset="0"/>
              </a:rPr>
              <a:t>contains </a:t>
            </a:r>
            <a:r>
              <a:rPr lang="en-US" sz="1400" spc="-5" dirty="0">
                <a:solidFill>
                  <a:srgbClr val="231F20"/>
                </a:solidFill>
                <a:latin typeface="Times New Roman" panose="02020603050405020304" pitchFamily="18" charset="0"/>
                <a:cs typeface="Times New Roman" panose="02020603050405020304" pitchFamily="18" charset="0"/>
              </a:rPr>
              <a:t>one positively charged </a:t>
            </a:r>
            <a:r>
              <a:rPr lang="en-US" sz="1400" spc="-10" dirty="0">
                <a:solidFill>
                  <a:srgbClr val="231F20"/>
                </a:solidFill>
                <a:latin typeface="Times New Roman" panose="02020603050405020304" pitchFamily="18" charset="0"/>
                <a:cs typeface="Times New Roman" panose="02020603050405020304" pitchFamily="18" charset="0"/>
              </a:rPr>
              <a:t>proton </a:t>
            </a:r>
            <a:r>
              <a:rPr lang="en-US" sz="1400" spc="-5" dirty="0">
                <a:solidFill>
                  <a:srgbClr val="231F20"/>
                </a:solidFill>
                <a:latin typeface="Times New Roman" panose="02020603050405020304" pitchFamily="18" charset="0"/>
                <a:cs typeface="Times New Roman" panose="02020603050405020304" pitchFamily="18" charset="0"/>
              </a:rPr>
              <a:t>that spins, i.e. it moves.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Therefore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hydrogen</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nucleus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has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field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induced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around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it</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acts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small</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 </a:t>
            </a:r>
            <a:r>
              <a:rPr lang="en-US" sz="1400" spc="-210" dirty="0">
                <a:solidFill>
                  <a:srgbClr val="231F20"/>
                </a:solidFill>
                <a:latin typeface="Times New Roman" panose="02020603050405020304" pitchFamily="18" charset="0"/>
                <a:cs typeface="Times New Roman" panose="02020603050405020304" pitchFamily="18" charset="0"/>
              </a:rPr>
              <a:t> </a:t>
            </a:r>
          </a:p>
          <a:p>
            <a:pPr marL="0" indent="0" algn="just">
              <a:lnSpc>
                <a:spcPct val="170000"/>
              </a:lnSpc>
              <a:buNone/>
            </a:pPr>
            <a:endParaRPr lang="en-US" sz="1400" spc="-210" dirty="0">
              <a:solidFill>
                <a:srgbClr val="231F2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magnet of </a:t>
            </a:r>
            <a:r>
              <a:rPr lang="en-US" sz="1400" dirty="0">
                <a:solidFill>
                  <a:srgbClr val="231F20"/>
                </a:solidFill>
                <a:latin typeface="Times New Roman" panose="02020603050405020304" pitchFamily="18" charset="0"/>
                <a:cs typeface="Times New Roman" panose="02020603050405020304" pitchFamily="18" charset="0"/>
              </a:rPr>
              <a:t>each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nucleus has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north </a:t>
            </a:r>
            <a:r>
              <a:rPr lang="en-US" sz="1400" dirty="0">
                <a:solidFill>
                  <a:srgbClr val="231F20"/>
                </a:solidFill>
                <a:latin typeface="Times New Roman" panose="02020603050405020304" pitchFamily="18" charset="0"/>
                <a:cs typeface="Times New Roman" panose="02020603050405020304" pitchFamily="18" charset="0"/>
              </a:rPr>
              <a:t>and a </a:t>
            </a:r>
            <a:r>
              <a:rPr lang="en-US" sz="1400" spc="-5" dirty="0">
                <a:solidFill>
                  <a:srgbClr val="231F20"/>
                </a:solidFill>
                <a:latin typeface="Times New Roman" panose="02020603050405020304" pitchFamily="18" charset="0"/>
                <a:cs typeface="Times New Roman" panose="02020603050405020304" pitchFamily="18" charset="0"/>
              </a:rPr>
              <a:t>south pole of </a:t>
            </a:r>
            <a:r>
              <a:rPr lang="en-US" sz="1400" dirty="0">
                <a:solidFill>
                  <a:srgbClr val="231F20"/>
                </a:solidFill>
                <a:latin typeface="Times New Roman" panose="02020603050405020304" pitchFamily="18" charset="0"/>
                <a:cs typeface="Times New Roman" panose="02020603050405020304" pitchFamily="18" charset="0"/>
              </a:rPr>
              <a:t>equal </a:t>
            </a:r>
            <a:r>
              <a:rPr lang="en-US" sz="1400" spc="-5" dirty="0">
                <a:solidFill>
                  <a:srgbClr val="231F20"/>
                </a:solidFill>
                <a:latin typeface="Times New Roman" panose="02020603050405020304" pitchFamily="18" charset="0"/>
                <a:cs typeface="Times New Roman" panose="02020603050405020304" pitchFamily="18" charset="0"/>
              </a:rPr>
              <a:t>strength. The north/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south</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axis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each</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nucleus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represented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by</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moment</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used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classical</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theory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principles of </a:t>
            </a:r>
            <a:r>
              <a:rPr lang="en-US" sz="1400" dirty="0">
                <a:solidFill>
                  <a:srgbClr val="231F20"/>
                </a:solidFill>
                <a:latin typeface="Times New Roman" panose="02020603050405020304" pitchFamily="18" charset="0"/>
                <a:cs typeface="Times New Roman" panose="02020603050405020304" pitchFamily="18" charset="0"/>
              </a:rPr>
              <a:t>MRI. </a:t>
            </a:r>
          </a:p>
          <a:p>
            <a:pPr marL="0" indent="0" algn="just">
              <a:lnSpc>
                <a:spcPct val="170000"/>
              </a:lnSpc>
              <a:buNone/>
            </a:pPr>
            <a:endParaRPr lang="en-US" sz="1400" dirty="0">
              <a:solidFill>
                <a:srgbClr val="231F2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a:t>
            </a:r>
            <a:r>
              <a:rPr lang="en-US" sz="1400" dirty="0">
                <a:solidFill>
                  <a:srgbClr val="231F20"/>
                </a:solidFill>
                <a:latin typeface="Times New Roman" panose="02020603050405020304" pitchFamily="18" charset="0"/>
                <a:cs typeface="Times New Roman" panose="02020603050405020304" pitchFamily="18" charset="0"/>
              </a:rPr>
              <a:t>magnetic </a:t>
            </a:r>
            <a:r>
              <a:rPr lang="en-US" sz="1400" spc="-5" dirty="0">
                <a:solidFill>
                  <a:srgbClr val="231F20"/>
                </a:solidFill>
                <a:latin typeface="Times New Roman" panose="02020603050405020304" pitchFamily="18" charset="0"/>
                <a:cs typeface="Times New Roman" panose="02020603050405020304" pitchFamily="18" charset="0"/>
              </a:rPr>
              <a:t>moment of </a:t>
            </a:r>
            <a:r>
              <a:rPr lang="en-US" sz="1400" dirty="0">
                <a:solidFill>
                  <a:srgbClr val="231F20"/>
                </a:solidFill>
                <a:latin typeface="Times New Roman" panose="02020603050405020304" pitchFamily="18" charset="0"/>
                <a:cs typeface="Times New Roman" panose="02020603050405020304" pitchFamily="18" charset="0"/>
              </a:rPr>
              <a:t>each </a:t>
            </a:r>
            <a:r>
              <a:rPr lang="en-US" sz="1400" spc="-5" dirty="0">
                <a:solidFill>
                  <a:srgbClr val="231F20"/>
                </a:solidFill>
                <a:latin typeface="Times New Roman" panose="02020603050405020304" pitchFamily="18" charset="0"/>
                <a:cs typeface="Times New Roman" panose="02020603050405020304" pitchFamily="18" charset="0"/>
              </a:rPr>
              <a:t>nucleus has vector properties, i.e. it has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size </a:t>
            </a:r>
            <a:r>
              <a:rPr lang="en-US" sz="1400" dirty="0">
                <a:solidFill>
                  <a:srgbClr val="231F20"/>
                </a:solidFill>
                <a:latin typeface="Times New Roman" panose="02020603050405020304" pitchFamily="18" charset="0"/>
                <a:cs typeface="Times New Roman" panose="02020603050405020304" pitchFamily="18" charset="0"/>
              </a:rPr>
              <a:t>and </a:t>
            </a:r>
            <a:r>
              <a:rPr lang="en-US" sz="1400" spc="-5" dirty="0">
                <a:solidFill>
                  <a:srgbClr val="231F20"/>
                </a:solidFill>
                <a:latin typeface="Times New Roman" panose="02020603050405020304" pitchFamily="18" charset="0"/>
                <a:cs typeface="Times New Roman" panose="02020603050405020304" pitchFamily="18" charset="0"/>
              </a:rPr>
              <a:t>direction and is denoted by an </a:t>
            </a:r>
            <a:r>
              <a:rPr lang="en-US" sz="1400" spc="-20" dirty="0">
                <a:solidFill>
                  <a:srgbClr val="231F20"/>
                </a:solidFill>
                <a:latin typeface="Times New Roman" panose="02020603050405020304" pitchFamily="18" charset="0"/>
                <a:cs typeface="Times New Roman" panose="02020603050405020304" pitchFamily="18" charset="0"/>
              </a:rPr>
              <a:t>arrow. </a:t>
            </a:r>
          </a:p>
          <a:p>
            <a:pPr marL="0" indent="0" algn="just">
              <a:lnSpc>
                <a:spcPct val="170000"/>
              </a:lnSpc>
              <a:buNone/>
            </a:pPr>
            <a:endParaRPr lang="en-US" sz="1400" spc="-20" dirty="0">
              <a:solidFill>
                <a:srgbClr val="231F2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direction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vector </a:t>
            </a:r>
            <a:r>
              <a:rPr lang="en-US" sz="1400" spc="-10" dirty="0">
                <a:solidFill>
                  <a:srgbClr val="231F20"/>
                </a:solidFill>
                <a:latin typeface="Times New Roman" panose="02020603050405020304" pitchFamily="18" charset="0"/>
                <a:cs typeface="Times New Roman" panose="02020603050405020304" pitchFamily="18" charset="0"/>
              </a:rPr>
              <a:t>designates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direction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moment,</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length</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vector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designates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size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moment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fig</a:t>
            </a:r>
            <a:endParaRPr lang="en-US" sz="14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
        <p:nvSpPr>
          <p:cNvPr id="4" name="object 7">
            <a:extLst>
              <a:ext uri="{FF2B5EF4-FFF2-40B4-BE49-F238E27FC236}">
                <a16:creationId xmlns:a16="http://schemas.microsoft.com/office/drawing/2014/main" id="{12FBB283-8BD3-C8D0-699A-18812A61E0C6}"/>
              </a:ext>
            </a:extLst>
          </p:cNvPr>
          <p:cNvSpPr txBox="1"/>
          <p:nvPr/>
        </p:nvSpPr>
        <p:spPr>
          <a:xfrm>
            <a:off x="9073242" y="6530830"/>
            <a:ext cx="3404235" cy="174407"/>
          </a:xfrm>
          <a:prstGeom prst="rect">
            <a:avLst/>
          </a:prstGeom>
        </p:spPr>
        <p:txBody>
          <a:bodyPr vert="horz" wrap="square" lIns="0" tIns="12700" rIns="0" bIns="0" rtlCol="0">
            <a:spAutoFit/>
          </a:bodyPr>
          <a:lstStyle/>
          <a:p>
            <a:pPr marL="12700">
              <a:lnSpc>
                <a:spcPct val="100000"/>
              </a:lnSpc>
              <a:spcBef>
                <a:spcPts val="100"/>
              </a:spcBef>
              <a:tabLst>
                <a:tab pos="713740" algn="l"/>
              </a:tabLst>
            </a:pPr>
            <a:r>
              <a:rPr sz="1050" b="1" dirty="0" err="1">
                <a:solidFill>
                  <a:srgbClr val="9253A1"/>
                </a:solidFill>
                <a:latin typeface="Corbel"/>
                <a:cs typeface="Corbel"/>
              </a:rPr>
              <a:t>F</a:t>
            </a:r>
            <a:r>
              <a:rPr sz="1050" spc="-5" dirty="0" err="1">
                <a:solidFill>
                  <a:srgbClr val="231F20"/>
                </a:solidFill>
                <a:latin typeface="Corbel"/>
                <a:cs typeface="Corbel"/>
              </a:rPr>
              <a:t>The</a:t>
            </a:r>
            <a:r>
              <a:rPr sz="1050" spc="25" dirty="0">
                <a:solidFill>
                  <a:srgbClr val="231F20"/>
                </a:solidFill>
                <a:latin typeface="Corbel"/>
                <a:cs typeface="Corbel"/>
              </a:rPr>
              <a:t> </a:t>
            </a:r>
            <a:r>
              <a:rPr sz="1050" dirty="0">
                <a:solidFill>
                  <a:srgbClr val="231F20"/>
                </a:solidFill>
                <a:latin typeface="Corbel"/>
                <a:cs typeface="Corbel"/>
              </a:rPr>
              <a:t>magnetic</a:t>
            </a:r>
            <a:r>
              <a:rPr sz="1050" spc="30" dirty="0">
                <a:solidFill>
                  <a:srgbClr val="231F20"/>
                </a:solidFill>
                <a:latin typeface="Corbel"/>
                <a:cs typeface="Corbel"/>
              </a:rPr>
              <a:t> </a:t>
            </a:r>
            <a:r>
              <a:rPr sz="1050" dirty="0">
                <a:solidFill>
                  <a:srgbClr val="231F20"/>
                </a:solidFill>
                <a:latin typeface="Corbel"/>
                <a:cs typeface="Corbel"/>
              </a:rPr>
              <a:t>moment</a:t>
            </a:r>
            <a:r>
              <a:rPr sz="1050" spc="30" dirty="0">
                <a:solidFill>
                  <a:srgbClr val="231F20"/>
                </a:solidFill>
                <a:latin typeface="Corbel"/>
                <a:cs typeface="Corbel"/>
              </a:rPr>
              <a:t> </a:t>
            </a:r>
            <a:r>
              <a:rPr sz="1050" spc="-5" dirty="0">
                <a:solidFill>
                  <a:srgbClr val="231F20"/>
                </a:solidFill>
                <a:latin typeface="Corbel"/>
                <a:cs typeface="Corbel"/>
              </a:rPr>
              <a:t>of</a:t>
            </a:r>
            <a:r>
              <a:rPr sz="1050" spc="25" dirty="0">
                <a:solidFill>
                  <a:srgbClr val="231F20"/>
                </a:solidFill>
                <a:latin typeface="Corbel"/>
                <a:cs typeface="Corbel"/>
              </a:rPr>
              <a:t> </a:t>
            </a:r>
            <a:r>
              <a:rPr sz="1050" spc="-5" dirty="0">
                <a:solidFill>
                  <a:srgbClr val="231F20"/>
                </a:solidFill>
                <a:latin typeface="Corbel"/>
                <a:cs typeface="Corbel"/>
              </a:rPr>
              <a:t>the</a:t>
            </a:r>
            <a:r>
              <a:rPr sz="1050" spc="30" dirty="0">
                <a:solidFill>
                  <a:srgbClr val="231F20"/>
                </a:solidFill>
                <a:latin typeface="Corbel"/>
                <a:cs typeface="Corbel"/>
              </a:rPr>
              <a:t> </a:t>
            </a:r>
            <a:r>
              <a:rPr sz="1050" spc="-5" dirty="0">
                <a:solidFill>
                  <a:srgbClr val="231F20"/>
                </a:solidFill>
                <a:latin typeface="Corbel"/>
                <a:cs typeface="Corbel"/>
              </a:rPr>
              <a:t>hydrogen</a:t>
            </a:r>
            <a:r>
              <a:rPr sz="1050" spc="30" dirty="0">
                <a:solidFill>
                  <a:srgbClr val="231F20"/>
                </a:solidFill>
                <a:latin typeface="Corbel"/>
                <a:cs typeface="Corbel"/>
              </a:rPr>
              <a:t> </a:t>
            </a:r>
            <a:r>
              <a:rPr sz="1050" spc="-5" dirty="0">
                <a:solidFill>
                  <a:srgbClr val="231F20"/>
                </a:solidFill>
                <a:latin typeface="Corbel"/>
                <a:cs typeface="Corbel"/>
              </a:rPr>
              <a:t>nucleus.</a:t>
            </a:r>
            <a:endParaRPr sz="1050" dirty="0">
              <a:latin typeface="Corbel"/>
              <a:cs typeface="Corbel"/>
            </a:endParaRPr>
          </a:p>
        </p:txBody>
      </p:sp>
      <p:pic>
        <p:nvPicPr>
          <p:cNvPr id="5" name="object 8">
            <a:extLst>
              <a:ext uri="{FF2B5EF4-FFF2-40B4-BE49-F238E27FC236}">
                <a16:creationId xmlns:a16="http://schemas.microsoft.com/office/drawing/2014/main" id="{4E18680F-8F9F-9CA7-1016-DF065FCDAF01}"/>
              </a:ext>
            </a:extLst>
          </p:cNvPr>
          <p:cNvPicPr/>
          <p:nvPr/>
        </p:nvPicPr>
        <p:blipFill>
          <a:blip r:embed="rId2" cstate="print"/>
          <a:stretch>
            <a:fillRect/>
          </a:stretch>
        </p:blipFill>
        <p:spPr>
          <a:xfrm>
            <a:off x="8442250" y="1080135"/>
            <a:ext cx="3223563" cy="5285770"/>
          </a:xfrm>
          <a:prstGeom prst="rect">
            <a:avLst/>
          </a:prstGeom>
        </p:spPr>
      </p:pic>
      <p:sp>
        <p:nvSpPr>
          <p:cNvPr id="6" name="Footer Placeholder 5">
            <a:extLst>
              <a:ext uri="{FF2B5EF4-FFF2-40B4-BE49-F238E27FC236}">
                <a16:creationId xmlns:a16="http://schemas.microsoft.com/office/drawing/2014/main" id="{91653D50-A1DD-63EA-32E7-8528E259FB3A}"/>
              </a:ext>
            </a:extLst>
          </p:cNvPr>
          <p:cNvSpPr>
            <a:spLocks noGrp="1"/>
          </p:cNvSpPr>
          <p:nvPr>
            <p:ph type="ftr" sz="quarter" idx="11"/>
          </p:nvPr>
        </p:nvSpPr>
        <p:spPr>
          <a:xfrm>
            <a:off x="-916858" y="6435470"/>
            <a:ext cx="4114800" cy="365125"/>
          </a:xfrm>
        </p:spPr>
        <p:txBody>
          <a:bodyPr/>
          <a:lstStyle/>
          <a:p>
            <a:r>
              <a:rPr lang="en-IN" dirty="0"/>
              <a:t>Yuvraj Maharshi</a:t>
            </a:r>
          </a:p>
        </p:txBody>
      </p:sp>
      <p:sp>
        <p:nvSpPr>
          <p:cNvPr id="7" name="Slide Number Placeholder 6">
            <a:extLst>
              <a:ext uri="{FF2B5EF4-FFF2-40B4-BE49-F238E27FC236}">
                <a16:creationId xmlns:a16="http://schemas.microsoft.com/office/drawing/2014/main" id="{A55C0670-6181-5409-478C-8B6851E71437}"/>
              </a:ext>
            </a:extLst>
          </p:cNvPr>
          <p:cNvSpPr>
            <a:spLocks noGrp="1"/>
          </p:cNvSpPr>
          <p:nvPr>
            <p:ph type="sldNum" sz="quarter" idx="12"/>
          </p:nvPr>
        </p:nvSpPr>
        <p:spPr/>
        <p:txBody>
          <a:bodyPr/>
          <a:lstStyle/>
          <a:p>
            <a:fld id="{F409BB76-302D-4526-918A-72E15D651BAB}" type="slidenum">
              <a:rPr lang="en-IN" smtClean="0"/>
              <a:t>12</a:t>
            </a:fld>
            <a:endParaRPr lang="en-IN"/>
          </a:p>
        </p:txBody>
      </p:sp>
    </p:spTree>
    <p:extLst>
      <p:ext uri="{BB962C8B-B14F-4D97-AF65-F5344CB8AC3E}">
        <p14:creationId xmlns:p14="http://schemas.microsoft.com/office/powerpoint/2010/main" val="264964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9EA-7DCC-D99F-1128-592F02B5AF37}"/>
              </a:ext>
            </a:extLst>
          </p:cNvPr>
          <p:cNvSpPr>
            <a:spLocks noGrp="1"/>
          </p:cNvSpPr>
          <p:nvPr>
            <p:ph type="title"/>
          </p:nvPr>
        </p:nvSpPr>
        <p:spPr/>
        <p:txBody>
          <a:bodyPr>
            <a:normAutofit/>
          </a:bodyPr>
          <a:lstStyle/>
          <a:p>
            <a:pPr algn="ctr"/>
            <a:r>
              <a:rPr lang="en-IN" sz="4400" b="1" u="sng" spc="-5" dirty="0">
                <a:latin typeface="Times New Roman" panose="02020603050405020304" pitchFamily="18" charset="0"/>
                <a:cs typeface="Times New Roman" panose="02020603050405020304" pitchFamily="18" charset="0"/>
              </a:rPr>
              <a:t>Alignment</a:t>
            </a:r>
            <a:br>
              <a:rPr lang="en-IN" sz="4400" u="sng" dirty="0">
                <a:latin typeface="Times New Roman" panose="02020603050405020304" pitchFamily="18" charset="0"/>
                <a:cs typeface="Times New Roman" panose="02020603050405020304" pitchFamily="18" charset="0"/>
              </a:rPr>
            </a:br>
            <a:endParaRPr lang="en-IN"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906ED7-FD8B-52AE-708E-ABA70D487B9C}"/>
              </a:ext>
            </a:extLst>
          </p:cNvPr>
          <p:cNvSpPr>
            <a:spLocks noGrp="1"/>
          </p:cNvSpPr>
          <p:nvPr>
            <p:ph idx="1"/>
          </p:nvPr>
        </p:nvSpPr>
        <p:spPr>
          <a:xfrm>
            <a:off x="262127" y="1328632"/>
            <a:ext cx="6339591" cy="4351338"/>
          </a:xfrm>
        </p:spPr>
        <p:txBody>
          <a:bodyPr>
            <a:noAutofit/>
          </a:bodyPr>
          <a:lstStyle/>
          <a:p>
            <a:pPr marR="33020" algn="just">
              <a:lnSpc>
                <a:spcPct val="170000"/>
              </a:lnSpc>
              <a:spcBef>
                <a:spcPts val="100"/>
              </a:spcBef>
              <a:buFont typeface="Wingdings" panose="05000000000000000000" pitchFamily="2" charset="2"/>
              <a:buChar char="q"/>
            </a:pPr>
            <a:r>
              <a:rPr lang="en-US" sz="1400" dirty="0">
                <a:solidFill>
                  <a:srgbClr val="231F20"/>
                </a:solidFill>
                <a:latin typeface="Times New Roman" panose="02020603050405020304" pitchFamily="18" charset="0"/>
                <a:cs typeface="Times New Roman" panose="02020603050405020304" pitchFamily="18" charset="0"/>
              </a:rPr>
              <a:t>In the </a:t>
            </a:r>
            <a:r>
              <a:rPr lang="en-US" sz="1400" spc="-5" dirty="0">
                <a:solidFill>
                  <a:srgbClr val="231F20"/>
                </a:solidFill>
                <a:latin typeface="Times New Roman" panose="02020603050405020304" pitchFamily="18" charset="0"/>
                <a:cs typeface="Times New Roman" panose="02020603050405020304" pitchFamily="18" charset="0"/>
              </a:rPr>
              <a:t>absence of an applied magnetic field,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moments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are </a:t>
            </a:r>
            <a:r>
              <a:rPr lang="en-US" sz="140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randomly</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orientated.</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when</a:t>
            </a:r>
            <a:r>
              <a:rPr lang="en-US" sz="1400" spc="6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placed</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6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strong</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static</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external</a:t>
            </a:r>
            <a:r>
              <a:rPr lang="en-US" sz="1400" spc="6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5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field,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moments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a:t>
            </a:r>
            <a:r>
              <a:rPr lang="en-US" sz="1400" dirty="0">
                <a:solidFill>
                  <a:srgbClr val="231F20"/>
                </a:solidFill>
                <a:latin typeface="Times New Roman" panose="02020603050405020304" pitchFamily="18" charset="0"/>
                <a:cs typeface="Times New Roman" panose="02020603050405020304" pitchFamily="18" charset="0"/>
              </a:rPr>
              <a:t>align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with this </a:t>
            </a:r>
            <a:r>
              <a:rPr lang="en-US" sz="1400" spc="-5" dirty="0">
                <a:solidFill>
                  <a:srgbClr val="231F20"/>
                </a:solidFill>
                <a:latin typeface="Times New Roman" panose="02020603050405020304" pitchFamily="18" charset="0"/>
                <a:cs typeface="Times New Roman" panose="02020603050405020304" pitchFamily="18" charset="0"/>
              </a:rPr>
              <a:t>magnetic field. Some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a:t>
            </a:r>
            <a:r>
              <a:rPr lang="en-US" sz="1400" dirty="0">
                <a:solidFill>
                  <a:srgbClr val="231F20"/>
                </a:solidFill>
                <a:latin typeface="Times New Roman" panose="02020603050405020304" pitchFamily="18" charset="0"/>
                <a:cs typeface="Times New Roman" panose="02020603050405020304" pitchFamily="18" charset="0"/>
              </a:rPr>
              <a:t>align </a:t>
            </a:r>
            <a:r>
              <a:rPr lang="en-US" sz="1400" spc="-5" dirty="0">
                <a:solidFill>
                  <a:srgbClr val="231F20"/>
                </a:solidFill>
                <a:latin typeface="Times New Roman" panose="02020603050405020304" pitchFamily="18" charset="0"/>
                <a:cs typeface="Times New Roman" panose="02020603050405020304" pitchFamily="18" charset="0"/>
              </a:rPr>
              <a:t>parallel </a:t>
            </a:r>
            <a:r>
              <a:rPr lang="en-US" sz="1400" dirty="0">
                <a:solidFill>
                  <a:srgbClr val="231F20"/>
                </a:solidFill>
                <a:latin typeface="Times New Roman" panose="02020603050405020304" pitchFamily="18" charset="0"/>
                <a:cs typeface="Times New Roman" panose="02020603050405020304" pitchFamily="18" charset="0"/>
              </a:rPr>
              <a:t>with the </a:t>
            </a:r>
            <a:r>
              <a:rPr lang="en-US" sz="1400" spc="-5" dirty="0">
                <a:solidFill>
                  <a:srgbClr val="231F20"/>
                </a:solidFill>
                <a:latin typeface="Times New Roman" panose="02020603050405020304" pitchFamily="18" charset="0"/>
                <a:cs typeface="Times New Roman" panose="02020603050405020304" pitchFamily="18" charset="0"/>
              </a:rPr>
              <a:t>magnetic field (in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same direction), </a:t>
            </a:r>
            <a:r>
              <a:rPr lang="en-US" sz="1400" dirty="0">
                <a:solidFill>
                  <a:srgbClr val="231F20"/>
                </a:solidFill>
                <a:latin typeface="Times New Roman" panose="02020603050405020304" pitchFamily="18" charset="0"/>
                <a:cs typeface="Times New Roman" panose="02020603050405020304" pitchFamily="18" charset="0"/>
              </a:rPr>
              <a:t>while a </a:t>
            </a:r>
            <a:r>
              <a:rPr lang="en-US" sz="1400" spc="-5" dirty="0">
                <a:solidFill>
                  <a:srgbClr val="231F20"/>
                </a:solidFill>
                <a:latin typeface="Times New Roman" panose="02020603050405020304" pitchFamily="18" charset="0"/>
                <a:cs typeface="Times New Roman" panose="02020603050405020304" pitchFamily="18" charset="0"/>
              </a:rPr>
              <a:t>smaller number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nuclei </a:t>
            </a:r>
            <a:r>
              <a:rPr lang="en-US" sz="1400" dirty="0">
                <a:solidFill>
                  <a:srgbClr val="231F20"/>
                </a:solidFill>
                <a:latin typeface="Times New Roman" panose="02020603050405020304" pitchFamily="18" charset="0"/>
                <a:cs typeface="Times New Roman" panose="02020603050405020304" pitchFamily="18" charset="0"/>
              </a:rPr>
              <a:t>align </a:t>
            </a:r>
            <a:r>
              <a:rPr lang="en-US" sz="1400" spc="-5" dirty="0">
                <a:solidFill>
                  <a:srgbClr val="231F20"/>
                </a:solidFill>
                <a:latin typeface="Times New Roman" panose="02020603050405020304" pitchFamily="18" charset="0"/>
                <a:cs typeface="Times New Roman" panose="02020603050405020304" pitchFamily="18" charset="0"/>
              </a:rPr>
              <a:t>anti-parallel to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field (in </a:t>
            </a:r>
            <a:r>
              <a:rPr lang="en-US" sz="1400" dirty="0">
                <a:solidFill>
                  <a:srgbClr val="231F20"/>
                </a:solidFill>
                <a:latin typeface="Times New Roman" panose="02020603050405020304" pitchFamily="18" charset="0"/>
                <a:cs typeface="Times New Roman" panose="02020603050405020304" pitchFamily="18" charset="0"/>
              </a:rPr>
              <a:t> 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opposite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direction)</a:t>
            </a:r>
            <a:r>
              <a:rPr lang="en-US" sz="1400" spc="-5" dirty="0">
                <a:latin typeface="Times New Roman" panose="02020603050405020304" pitchFamily="18" charset="0"/>
                <a:cs typeface="Times New Roman" panose="02020603050405020304" pitchFamily="18" charset="0"/>
              </a:rPr>
              <a:t>. </a:t>
            </a:r>
          </a:p>
          <a:p>
            <a:pPr marR="33020" algn="just">
              <a:lnSpc>
                <a:spcPct val="170000"/>
              </a:lnSpc>
              <a:spcBef>
                <a:spcPts val="100"/>
              </a:spcBef>
              <a:buFont typeface="Wingdings" panose="05000000000000000000" pitchFamily="2" charset="2"/>
              <a:buChar char="q"/>
            </a:pPr>
            <a:endParaRPr lang="en-US" sz="1400" spc="-5" dirty="0">
              <a:latin typeface="Times New Roman" panose="02020603050405020304" pitchFamily="18" charset="0"/>
              <a:cs typeface="Times New Roman" panose="02020603050405020304" pitchFamily="18" charset="0"/>
            </a:endParaRPr>
          </a:p>
          <a:p>
            <a:pPr marL="0" marR="33020" indent="0" algn="just">
              <a:lnSpc>
                <a:spcPct val="170000"/>
              </a:lnSpc>
              <a:spcBef>
                <a:spcPts val="100"/>
              </a:spcBef>
              <a:buNone/>
            </a:pPr>
            <a:endParaRPr lang="en-US" sz="1400" spc="-5" dirty="0">
              <a:latin typeface="Times New Roman" panose="02020603050405020304" pitchFamily="18" charset="0"/>
              <a:cs typeface="Times New Roman" panose="02020603050405020304" pitchFamily="18" charset="0"/>
            </a:endParaRPr>
          </a:p>
          <a:p>
            <a:pPr marR="33020" algn="just">
              <a:lnSpc>
                <a:spcPct val="170000"/>
              </a:lnSpc>
              <a:spcBef>
                <a:spcPts val="100"/>
              </a:spcBef>
              <a:buFont typeface="Wingdings" panose="05000000000000000000" pitchFamily="2" charset="2"/>
              <a:buChar char="q"/>
            </a:pPr>
            <a:r>
              <a:rPr lang="en-US" sz="1400" dirty="0">
                <a:solidFill>
                  <a:srgbClr val="231F20"/>
                </a:solidFill>
                <a:latin typeface="Times New Roman" panose="02020603050405020304" pitchFamily="18" charset="0"/>
                <a:cs typeface="Times New Roman" panose="02020603050405020304" pitchFamily="18" charset="0"/>
              </a:rPr>
              <a:t>Applying </a:t>
            </a:r>
            <a:r>
              <a:rPr lang="en-US" sz="1400" spc="-5" dirty="0">
                <a:solidFill>
                  <a:srgbClr val="231F20"/>
                </a:solidFill>
                <a:latin typeface="Times New Roman" panose="02020603050405020304" pitchFamily="18" charset="0"/>
                <a:cs typeface="Times New Roman" panose="02020603050405020304" pitchFamily="18" charset="0"/>
              </a:rPr>
              <a:t>quantum </a:t>
            </a:r>
            <a:r>
              <a:rPr lang="en-US" sz="1400" dirty="0">
                <a:solidFill>
                  <a:srgbClr val="231F20"/>
                </a:solidFill>
                <a:latin typeface="Times New Roman" panose="02020603050405020304" pitchFamily="18" charset="0"/>
                <a:cs typeface="Times New Roman" panose="02020603050405020304" pitchFamily="18" charset="0"/>
              </a:rPr>
              <a:t> theory </a:t>
            </a:r>
            <a:r>
              <a:rPr lang="en-US" sz="1400" spc="-5" dirty="0">
                <a:solidFill>
                  <a:srgbClr val="231F20"/>
                </a:solidFill>
                <a:latin typeface="Times New Roman" panose="02020603050405020304" pitchFamily="18" charset="0"/>
                <a:cs typeface="Times New Roman" panose="02020603050405020304" pitchFamily="18" charset="0"/>
              </a:rPr>
              <a:t>to </a:t>
            </a:r>
            <a:r>
              <a:rPr lang="en-US" sz="1400" dirty="0">
                <a:solidFill>
                  <a:srgbClr val="231F20"/>
                </a:solidFill>
                <a:latin typeface="Times New Roman" panose="02020603050405020304" pitchFamily="18" charset="0"/>
                <a:cs typeface="Times New Roman" panose="02020603050405020304" pitchFamily="18" charset="0"/>
              </a:rPr>
              <a:t>MRI,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possess energy in two </a:t>
            </a:r>
            <a:r>
              <a:rPr lang="en-US" sz="1400" spc="-10" dirty="0">
                <a:solidFill>
                  <a:srgbClr val="231F20"/>
                </a:solidFill>
                <a:latin typeface="Times New Roman" panose="02020603050405020304" pitchFamily="18" charset="0"/>
                <a:cs typeface="Times New Roman" panose="02020603050405020304" pitchFamily="18" charset="0"/>
              </a:rPr>
              <a:t>discrete </a:t>
            </a:r>
            <a:r>
              <a:rPr lang="en-US" sz="1400" spc="-5" dirty="0">
                <a:solidFill>
                  <a:srgbClr val="231F20"/>
                </a:solidFill>
                <a:latin typeface="Times New Roman" panose="02020603050405020304" pitchFamily="18" charset="0"/>
                <a:cs typeface="Times New Roman" panose="02020603050405020304" pitchFamily="18" charset="0"/>
              </a:rPr>
              <a:t>quantities or populations termed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low and high </a:t>
            </a:r>
            <a:r>
              <a:rPr lang="en-US" sz="1400" spc="-10" dirty="0">
                <a:solidFill>
                  <a:srgbClr val="231F20"/>
                </a:solidFill>
                <a:latin typeface="Times New Roman" panose="02020603050405020304" pitchFamily="18" charset="0"/>
                <a:cs typeface="Times New Roman" panose="02020603050405020304" pitchFamily="18" charset="0"/>
              </a:rPr>
              <a:t>Low-energy </a:t>
            </a:r>
            <a:r>
              <a:rPr lang="en-US" sz="1400" spc="-5" dirty="0">
                <a:solidFill>
                  <a:srgbClr val="231F20"/>
                </a:solidFill>
                <a:latin typeface="Times New Roman" panose="02020603050405020304" pitchFamily="18" charset="0"/>
                <a:cs typeface="Times New Roman" panose="02020603050405020304" pitchFamily="18" charset="0"/>
              </a:rPr>
              <a:t>nuclei align </a:t>
            </a:r>
            <a:r>
              <a:rPr lang="en-US" sz="1400" dirty="0">
                <a:solidFill>
                  <a:srgbClr val="231F20"/>
                </a:solidFill>
                <a:latin typeface="Times New Roman" panose="02020603050405020304" pitchFamily="18" charset="0"/>
                <a:cs typeface="Times New Roman" panose="02020603050405020304" pitchFamily="18" charset="0"/>
              </a:rPr>
              <a:t>their </a:t>
            </a:r>
            <a:r>
              <a:rPr lang="en-US" sz="1400" spc="-5" dirty="0">
                <a:solidFill>
                  <a:srgbClr val="231F20"/>
                </a:solidFill>
                <a:latin typeface="Times New Roman" panose="02020603050405020304" pitchFamily="18" charset="0"/>
                <a:cs typeface="Times New Roman" panose="02020603050405020304" pitchFamily="18" charset="0"/>
              </a:rPr>
              <a:t>magnetic moments parallel to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external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field and </a:t>
            </a:r>
            <a:r>
              <a:rPr lang="en-US" sz="1400" spc="-10" dirty="0">
                <a:solidFill>
                  <a:srgbClr val="231F20"/>
                </a:solidFill>
                <a:latin typeface="Times New Roman" panose="02020603050405020304" pitchFamily="18" charset="0"/>
                <a:cs typeface="Times New Roman" panose="02020603050405020304" pitchFamily="18" charset="0"/>
              </a:rPr>
              <a:t>are </a:t>
            </a:r>
            <a:r>
              <a:rPr lang="en-US" sz="1400" spc="-5" dirty="0">
                <a:solidFill>
                  <a:srgbClr val="231F20"/>
                </a:solidFill>
                <a:latin typeface="Times New Roman" panose="02020603050405020304" pitchFamily="18" charset="0"/>
                <a:cs typeface="Times New Roman" panose="02020603050405020304" pitchFamily="18" charset="0"/>
              </a:rPr>
              <a:t>termed </a:t>
            </a:r>
            <a:r>
              <a:rPr lang="en-US" sz="1400" b="1" spc="-5" dirty="0">
                <a:solidFill>
                  <a:srgbClr val="231F20"/>
                </a:solidFill>
                <a:latin typeface="Times New Roman" panose="02020603050405020304" pitchFamily="18" charset="0"/>
                <a:cs typeface="Times New Roman" panose="02020603050405020304" pitchFamily="18" charset="0"/>
              </a:rPr>
              <a:t>spin-up </a:t>
            </a:r>
            <a:r>
              <a:rPr lang="en-US" sz="1400" spc="-5" dirty="0">
                <a:solidFill>
                  <a:srgbClr val="231F20"/>
                </a:solidFill>
                <a:latin typeface="Times New Roman" panose="02020603050405020304" pitchFamily="18" charset="0"/>
                <a:cs typeface="Times New Roman" panose="02020603050405020304" pitchFamily="18" charset="0"/>
              </a:rPr>
              <a:t>nuclei (shown in blue ). High-energy nuclei </a:t>
            </a:r>
            <a:r>
              <a:rPr lang="en-US" sz="1400" dirty="0">
                <a:solidFill>
                  <a:srgbClr val="231F20"/>
                </a:solidFill>
                <a:latin typeface="Times New Roman" panose="02020603050405020304" pitchFamily="18" charset="0"/>
                <a:cs typeface="Times New Roman" panose="02020603050405020304" pitchFamily="18" charset="0"/>
              </a:rPr>
              <a:t>align their </a:t>
            </a:r>
            <a:r>
              <a:rPr lang="en-US" sz="1400" spc="-5" dirty="0">
                <a:solidFill>
                  <a:srgbClr val="231F20"/>
                </a:solidFill>
                <a:latin typeface="Times New Roman" panose="02020603050405020304" pitchFamily="18" charset="0"/>
                <a:cs typeface="Times New Roman" panose="02020603050405020304" pitchFamily="18" charset="0"/>
              </a:rPr>
              <a:t>magnetic moments in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anti-parallel direction </a:t>
            </a:r>
            <a:r>
              <a:rPr lang="en-US" sz="1400" dirty="0">
                <a:solidFill>
                  <a:srgbClr val="231F20"/>
                </a:solidFill>
                <a:latin typeface="Times New Roman" panose="02020603050405020304" pitchFamily="18" charset="0"/>
                <a:cs typeface="Times New Roman" panose="02020603050405020304" pitchFamily="18" charset="0"/>
              </a:rPr>
              <a:t>and </a:t>
            </a:r>
            <a:r>
              <a:rPr lang="en-US" sz="1400" spc="-5" dirty="0">
                <a:solidFill>
                  <a:srgbClr val="231F20"/>
                </a:solidFill>
                <a:latin typeface="Times New Roman" panose="02020603050405020304" pitchFamily="18" charset="0"/>
                <a:cs typeface="Times New Roman" panose="02020603050405020304" pitchFamily="18" charset="0"/>
              </a:rPr>
              <a:t>are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termed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b="1" spc="-5" dirty="0">
                <a:solidFill>
                  <a:srgbClr val="231F20"/>
                </a:solidFill>
                <a:latin typeface="Times New Roman" panose="02020603050405020304" pitchFamily="18" charset="0"/>
                <a:cs typeface="Times New Roman" panose="02020603050405020304" pitchFamily="18" charset="0"/>
              </a:rPr>
              <a:t>spin-down</a:t>
            </a:r>
            <a:r>
              <a:rPr lang="en-US" sz="1400" b="1"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nuclei</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(shown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red</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en-US" sz="1300" dirty="0">
              <a:latin typeface="Calibri"/>
              <a:cs typeface="Calibri"/>
            </a:endParaRPr>
          </a:p>
          <a:p>
            <a:pPr algn="just">
              <a:lnSpc>
                <a:spcPct val="170000"/>
              </a:lnSpc>
              <a:buFont typeface="Wingdings" panose="05000000000000000000" pitchFamily="2" charset="2"/>
              <a:buChar char="q"/>
            </a:pPr>
            <a:endParaRPr lang="en-IN" sz="1300" dirty="0"/>
          </a:p>
        </p:txBody>
      </p:sp>
      <p:pic>
        <p:nvPicPr>
          <p:cNvPr id="6" name="object 10">
            <a:extLst>
              <a:ext uri="{FF2B5EF4-FFF2-40B4-BE49-F238E27FC236}">
                <a16:creationId xmlns:a16="http://schemas.microsoft.com/office/drawing/2014/main" id="{D0926A8B-0BF1-0F4C-C9D4-C8CB090D37E6}"/>
              </a:ext>
            </a:extLst>
          </p:cNvPr>
          <p:cNvPicPr/>
          <p:nvPr/>
        </p:nvPicPr>
        <p:blipFill>
          <a:blip r:embed="rId2" cstate="print"/>
          <a:stretch>
            <a:fillRect/>
          </a:stretch>
        </p:blipFill>
        <p:spPr>
          <a:xfrm>
            <a:off x="8071247" y="1502411"/>
            <a:ext cx="3632962" cy="1926589"/>
          </a:xfrm>
          <a:prstGeom prst="rect">
            <a:avLst/>
          </a:prstGeom>
        </p:spPr>
      </p:pic>
      <p:sp>
        <p:nvSpPr>
          <p:cNvPr id="9" name="TextBox 8">
            <a:extLst>
              <a:ext uri="{FF2B5EF4-FFF2-40B4-BE49-F238E27FC236}">
                <a16:creationId xmlns:a16="http://schemas.microsoft.com/office/drawing/2014/main" id="{AD2EBC07-8AB6-05FF-A9FA-3E32727A2694}"/>
              </a:ext>
            </a:extLst>
          </p:cNvPr>
          <p:cNvSpPr txBox="1"/>
          <p:nvPr/>
        </p:nvSpPr>
        <p:spPr>
          <a:xfrm>
            <a:off x="8382443" y="3327886"/>
            <a:ext cx="4652010" cy="369332"/>
          </a:xfrm>
          <a:prstGeom prst="rect">
            <a:avLst/>
          </a:prstGeom>
          <a:noFill/>
        </p:spPr>
        <p:txBody>
          <a:bodyPr wrap="square">
            <a:spAutoFit/>
          </a:bodyPr>
          <a:lstStyle/>
          <a:p>
            <a:pPr marL="12700">
              <a:lnSpc>
                <a:spcPct val="100000"/>
              </a:lnSpc>
              <a:spcBef>
                <a:spcPts val="100"/>
              </a:spcBef>
            </a:pPr>
            <a:r>
              <a:rPr lang="en-IN" sz="1800" spc="-5" dirty="0">
                <a:solidFill>
                  <a:srgbClr val="231F20"/>
                </a:solidFill>
                <a:latin typeface="Corbel"/>
                <a:cs typeface="Corbel"/>
              </a:rPr>
              <a:t>Alignment</a:t>
            </a:r>
            <a:r>
              <a:rPr lang="en-IN" sz="1800" spc="20" dirty="0">
                <a:solidFill>
                  <a:srgbClr val="231F20"/>
                </a:solidFill>
                <a:latin typeface="Corbel"/>
                <a:cs typeface="Corbel"/>
              </a:rPr>
              <a:t> </a:t>
            </a:r>
            <a:r>
              <a:rPr lang="en-IN" sz="1800" dirty="0">
                <a:solidFill>
                  <a:srgbClr val="231F20"/>
                </a:solidFill>
                <a:latin typeface="Corbel"/>
                <a:cs typeface="Corbel"/>
              </a:rPr>
              <a:t>–</a:t>
            </a:r>
            <a:r>
              <a:rPr lang="en-IN" sz="1800" spc="25" dirty="0">
                <a:solidFill>
                  <a:srgbClr val="231F20"/>
                </a:solidFill>
                <a:latin typeface="Corbel"/>
                <a:cs typeface="Corbel"/>
              </a:rPr>
              <a:t> </a:t>
            </a:r>
            <a:r>
              <a:rPr lang="en-IN" sz="1800" spc="-5" dirty="0">
                <a:solidFill>
                  <a:srgbClr val="231F20"/>
                </a:solidFill>
                <a:latin typeface="Corbel"/>
                <a:cs typeface="Corbel"/>
              </a:rPr>
              <a:t>classical</a:t>
            </a:r>
            <a:r>
              <a:rPr lang="en-IN" sz="1800" spc="20" dirty="0">
                <a:solidFill>
                  <a:srgbClr val="231F20"/>
                </a:solidFill>
                <a:latin typeface="Corbel"/>
                <a:cs typeface="Corbel"/>
              </a:rPr>
              <a:t> </a:t>
            </a:r>
            <a:r>
              <a:rPr lang="en-IN" sz="1800" spc="-15" dirty="0">
                <a:solidFill>
                  <a:srgbClr val="231F20"/>
                </a:solidFill>
                <a:latin typeface="Corbel"/>
                <a:cs typeface="Corbel"/>
              </a:rPr>
              <a:t>theory.</a:t>
            </a:r>
            <a:endParaRPr lang="en-IN" sz="1800" dirty="0">
              <a:latin typeface="Corbel"/>
              <a:cs typeface="Corbel"/>
            </a:endParaRPr>
          </a:p>
        </p:txBody>
      </p:sp>
      <p:sp>
        <p:nvSpPr>
          <p:cNvPr id="10" name="object 12">
            <a:extLst>
              <a:ext uri="{FF2B5EF4-FFF2-40B4-BE49-F238E27FC236}">
                <a16:creationId xmlns:a16="http://schemas.microsoft.com/office/drawing/2014/main" id="{7E32F8A1-07C5-32D0-6528-7B8B101D367D}"/>
              </a:ext>
            </a:extLst>
          </p:cNvPr>
          <p:cNvSpPr txBox="1"/>
          <p:nvPr/>
        </p:nvSpPr>
        <p:spPr>
          <a:xfrm>
            <a:off x="8869045" y="6203377"/>
            <a:ext cx="1658620" cy="185420"/>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231F20"/>
                </a:solidFill>
                <a:latin typeface="Corbel"/>
                <a:cs typeface="Corbel"/>
              </a:rPr>
              <a:t>Alignment</a:t>
            </a:r>
            <a:r>
              <a:rPr sz="1050" spc="20" dirty="0">
                <a:solidFill>
                  <a:srgbClr val="231F20"/>
                </a:solidFill>
                <a:latin typeface="Corbel"/>
                <a:cs typeface="Corbel"/>
              </a:rPr>
              <a:t> </a:t>
            </a:r>
            <a:r>
              <a:rPr sz="1050" dirty="0">
                <a:solidFill>
                  <a:srgbClr val="231F20"/>
                </a:solidFill>
                <a:latin typeface="Corbel"/>
                <a:cs typeface="Corbel"/>
              </a:rPr>
              <a:t>–</a:t>
            </a:r>
            <a:r>
              <a:rPr sz="1050" spc="25" dirty="0">
                <a:solidFill>
                  <a:srgbClr val="231F20"/>
                </a:solidFill>
                <a:latin typeface="Corbel"/>
                <a:cs typeface="Corbel"/>
              </a:rPr>
              <a:t> </a:t>
            </a:r>
            <a:r>
              <a:rPr sz="1050" spc="-5" dirty="0">
                <a:solidFill>
                  <a:srgbClr val="231F20"/>
                </a:solidFill>
                <a:latin typeface="Corbel"/>
                <a:cs typeface="Corbel"/>
              </a:rPr>
              <a:t>quantum</a:t>
            </a:r>
            <a:r>
              <a:rPr sz="1050" spc="20" dirty="0">
                <a:solidFill>
                  <a:srgbClr val="231F20"/>
                </a:solidFill>
                <a:latin typeface="Corbel"/>
                <a:cs typeface="Corbel"/>
              </a:rPr>
              <a:t> </a:t>
            </a:r>
            <a:r>
              <a:rPr sz="1050" spc="-15" dirty="0">
                <a:solidFill>
                  <a:srgbClr val="231F20"/>
                </a:solidFill>
                <a:latin typeface="Corbel"/>
                <a:cs typeface="Corbel"/>
              </a:rPr>
              <a:t>theory.</a:t>
            </a:r>
            <a:endParaRPr sz="1050" dirty="0">
              <a:latin typeface="Corbel"/>
              <a:cs typeface="Corbel"/>
            </a:endParaRPr>
          </a:p>
        </p:txBody>
      </p:sp>
      <p:pic>
        <p:nvPicPr>
          <p:cNvPr id="11" name="object 13">
            <a:extLst>
              <a:ext uri="{FF2B5EF4-FFF2-40B4-BE49-F238E27FC236}">
                <a16:creationId xmlns:a16="http://schemas.microsoft.com/office/drawing/2014/main" id="{D1B45219-76F4-238E-BD4B-63F8577402A6}"/>
              </a:ext>
            </a:extLst>
          </p:cNvPr>
          <p:cNvPicPr/>
          <p:nvPr/>
        </p:nvPicPr>
        <p:blipFill>
          <a:blip r:embed="rId3" cstate="print"/>
          <a:stretch>
            <a:fillRect/>
          </a:stretch>
        </p:blipFill>
        <p:spPr>
          <a:xfrm>
            <a:off x="8247795" y="4169092"/>
            <a:ext cx="3609083" cy="2075179"/>
          </a:xfrm>
          <a:prstGeom prst="rect">
            <a:avLst/>
          </a:prstGeom>
        </p:spPr>
      </p:pic>
      <p:sp>
        <p:nvSpPr>
          <p:cNvPr id="4" name="Footer Placeholder 3">
            <a:extLst>
              <a:ext uri="{FF2B5EF4-FFF2-40B4-BE49-F238E27FC236}">
                <a16:creationId xmlns:a16="http://schemas.microsoft.com/office/drawing/2014/main" id="{EDE874CA-D473-7217-4D93-5CF974E69629}"/>
              </a:ext>
            </a:extLst>
          </p:cNvPr>
          <p:cNvSpPr>
            <a:spLocks noGrp="1"/>
          </p:cNvSpPr>
          <p:nvPr>
            <p:ph type="ftr" sz="quarter" idx="11"/>
          </p:nvPr>
        </p:nvSpPr>
        <p:spPr>
          <a:xfrm>
            <a:off x="-1034846" y="6460914"/>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098FD0D6-C3A2-960E-848E-0D809E665381}"/>
              </a:ext>
            </a:extLst>
          </p:cNvPr>
          <p:cNvSpPr>
            <a:spLocks noGrp="1"/>
          </p:cNvSpPr>
          <p:nvPr>
            <p:ph type="sldNum" sz="quarter" idx="12"/>
          </p:nvPr>
        </p:nvSpPr>
        <p:spPr/>
        <p:txBody>
          <a:bodyPr/>
          <a:lstStyle/>
          <a:p>
            <a:fld id="{F409BB76-302D-4526-918A-72E15D651BAB}" type="slidenum">
              <a:rPr lang="en-IN" smtClean="0"/>
              <a:t>13</a:t>
            </a:fld>
            <a:endParaRPr lang="en-IN"/>
          </a:p>
        </p:txBody>
      </p:sp>
    </p:spTree>
    <p:extLst>
      <p:ext uri="{BB962C8B-B14F-4D97-AF65-F5344CB8AC3E}">
        <p14:creationId xmlns:p14="http://schemas.microsoft.com/office/powerpoint/2010/main" val="268731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5565E-1523-A1EF-ADF5-6201BECF8D56}"/>
              </a:ext>
            </a:extLst>
          </p:cNvPr>
          <p:cNvSpPr>
            <a:spLocks noGrp="1"/>
          </p:cNvSpPr>
          <p:nvPr>
            <p:ph idx="1"/>
          </p:nvPr>
        </p:nvSpPr>
        <p:spPr>
          <a:xfrm>
            <a:off x="274320" y="355283"/>
            <a:ext cx="11612880" cy="5811203"/>
          </a:xfrm>
        </p:spPr>
        <p:txBody>
          <a:bodyPr>
            <a:normAutofit/>
          </a:bodyPr>
          <a:lstStyle/>
          <a:p>
            <a:pPr marL="12700" marR="5080" indent="0" algn="just">
              <a:lnSpc>
                <a:spcPct val="150000"/>
              </a:lnSpc>
              <a:spcBef>
                <a:spcPts val="100"/>
              </a:spcBef>
              <a:buNone/>
            </a:pPr>
            <a:endParaRPr lang="en-US" sz="1400" spc="-5" dirty="0">
              <a:solidFill>
                <a:srgbClr val="231F20"/>
              </a:solidFill>
              <a:latin typeface="Times New Roman" panose="02020603050405020304" pitchFamily="18" charset="0"/>
              <a:cs typeface="Times New Roman" panose="02020603050405020304" pitchFamily="18" charset="0"/>
            </a:endParaRPr>
          </a:p>
          <a:p>
            <a:pPr marL="298450" marR="5080" indent="-285750" algn="just">
              <a:lnSpc>
                <a:spcPct val="150000"/>
              </a:lnSpc>
              <a:spcBef>
                <a:spcPts val="10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High </a:t>
            </a:r>
            <a:r>
              <a:rPr lang="en-US" sz="1400" dirty="0">
                <a:solidFill>
                  <a:srgbClr val="231F20"/>
                </a:solidFill>
                <a:latin typeface="Times New Roman" panose="02020603050405020304" pitchFamily="18" charset="0"/>
                <a:cs typeface="Times New Roman" panose="02020603050405020304" pitchFamily="18" charset="0"/>
              </a:rPr>
              <a:t>thermal </a:t>
            </a:r>
            <a:r>
              <a:rPr lang="en-US" sz="1400" spc="-5" dirty="0">
                <a:solidFill>
                  <a:srgbClr val="231F20"/>
                </a:solidFill>
                <a:latin typeface="Times New Roman" panose="02020603050405020304" pitchFamily="18" charset="0"/>
                <a:cs typeface="Times New Roman" panose="02020603050405020304" pitchFamily="18" charset="0"/>
              </a:rPr>
              <a:t>energy nuclei, </a:t>
            </a:r>
            <a:r>
              <a:rPr lang="en-US" sz="1400" spc="-20" dirty="0">
                <a:solidFill>
                  <a:srgbClr val="231F20"/>
                </a:solidFill>
                <a:latin typeface="Times New Roman" panose="02020603050405020304" pitchFamily="18" charset="0"/>
                <a:cs typeface="Times New Roman" panose="02020603050405020304" pitchFamily="18" charset="0"/>
              </a:rPr>
              <a:t>however, </a:t>
            </a:r>
            <a:r>
              <a:rPr lang="en-US" sz="1400" spc="-5" dirty="0">
                <a:solidFill>
                  <a:srgbClr val="231F20"/>
                </a:solidFill>
                <a:latin typeface="Times New Roman" panose="02020603050405020304" pitchFamily="18" charset="0"/>
                <a:cs typeface="Times New Roman" panose="02020603050405020304" pitchFamily="18" charset="0"/>
              </a:rPr>
              <a:t>do possess </a:t>
            </a:r>
            <a:r>
              <a:rPr lang="en-US" sz="1400" dirty="0">
                <a:solidFill>
                  <a:srgbClr val="231F20"/>
                </a:solidFill>
                <a:latin typeface="Times New Roman" panose="02020603050405020304" pitchFamily="18" charset="0"/>
                <a:cs typeface="Times New Roman" panose="02020603050405020304" pitchFamily="18" charset="0"/>
              </a:rPr>
              <a:t>enough </a:t>
            </a:r>
            <a:r>
              <a:rPr lang="en-US" sz="1400" spc="-5" dirty="0">
                <a:solidFill>
                  <a:srgbClr val="231F20"/>
                </a:solidFill>
                <a:latin typeface="Times New Roman" panose="02020603050405020304" pitchFamily="18" charset="0"/>
                <a:cs typeface="Times New Roman" panose="02020603050405020304" pitchFamily="18" charset="0"/>
              </a:rPr>
              <a:t>energy </a:t>
            </a:r>
            <a:r>
              <a:rPr lang="en-US" sz="1400" spc="-10" dirty="0">
                <a:solidFill>
                  <a:srgbClr val="231F20"/>
                </a:solidFill>
                <a:latin typeface="Times New Roman" panose="02020603050405020304" pitchFamily="18" charset="0"/>
                <a:cs typeface="Times New Roman" panose="02020603050405020304" pitchFamily="18" charset="0"/>
              </a:rPr>
              <a:t>to </a:t>
            </a:r>
            <a:r>
              <a:rPr lang="en-US" sz="1400" spc="-5" dirty="0">
                <a:solidFill>
                  <a:srgbClr val="231F20"/>
                </a:solidFill>
                <a:latin typeface="Times New Roman" panose="02020603050405020304" pitchFamily="18" charset="0"/>
                <a:cs typeface="Times New Roman" panose="02020603050405020304" pitchFamily="18" charset="0"/>
              </a:rPr>
              <a:t> oppose </a:t>
            </a:r>
            <a:r>
              <a:rPr lang="en-US" sz="1400" dirty="0">
                <a:solidFill>
                  <a:srgbClr val="231F20"/>
                </a:solidFill>
                <a:latin typeface="Times New Roman" panose="02020603050405020304" pitchFamily="18" charset="0"/>
                <a:cs typeface="Times New Roman" panose="02020603050405020304" pitchFamily="18" charset="0"/>
              </a:rPr>
              <a:t>this </a:t>
            </a:r>
            <a:r>
              <a:rPr lang="en-US" sz="1400" spc="-5" dirty="0">
                <a:solidFill>
                  <a:srgbClr val="231F20"/>
                </a:solidFill>
                <a:latin typeface="Times New Roman" panose="02020603050405020304" pitchFamily="18" charset="0"/>
                <a:cs typeface="Times New Roman" panose="02020603050405020304" pitchFamily="18" charset="0"/>
              </a:rPr>
              <a:t>field, </a:t>
            </a:r>
            <a:r>
              <a:rPr lang="en-US" sz="1400" dirty="0">
                <a:solidFill>
                  <a:srgbClr val="231F20"/>
                </a:solidFill>
                <a:latin typeface="Times New Roman" panose="02020603050405020304" pitchFamily="18" charset="0"/>
                <a:cs typeface="Times New Roman" panose="02020603050405020304" pitchFamily="18" charset="0"/>
              </a:rPr>
              <a:t>and as the </a:t>
            </a:r>
            <a:r>
              <a:rPr lang="en-US" sz="1400" spc="-10" dirty="0">
                <a:solidFill>
                  <a:srgbClr val="231F20"/>
                </a:solidFill>
                <a:latin typeface="Times New Roman" panose="02020603050405020304" pitchFamily="18" charset="0"/>
                <a:cs typeface="Times New Roman" panose="02020603050405020304" pitchFamily="18" charset="0"/>
              </a:rPr>
              <a:t>strength </a:t>
            </a:r>
            <a:r>
              <a:rPr lang="en-US" sz="1400" spc="-5" dirty="0">
                <a:solidFill>
                  <a:srgbClr val="231F20"/>
                </a:solidFill>
                <a:latin typeface="Times New Roman" panose="02020603050405020304" pitchFamily="18" charset="0"/>
                <a:cs typeface="Times New Roman" panose="02020603050405020304" pitchFamily="18" charset="0"/>
              </a:rPr>
              <a:t>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field increases, </a:t>
            </a:r>
            <a:r>
              <a:rPr lang="en-US" sz="1400" spc="-10" dirty="0">
                <a:solidFill>
                  <a:srgbClr val="231F20"/>
                </a:solidFill>
                <a:latin typeface="Times New Roman" panose="02020603050405020304" pitchFamily="18" charset="0"/>
                <a:cs typeface="Times New Roman" panose="02020603050405020304" pitchFamily="18" charset="0"/>
              </a:rPr>
              <a:t>fewer </a:t>
            </a:r>
            <a:r>
              <a:rPr lang="en-US" sz="1400" spc="-5" dirty="0">
                <a:solidFill>
                  <a:srgbClr val="231F20"/>
                </a:solidFill>
                <a:latin typeface="Times New Roman" panose="02020603050405020304" pitchFamily="18" charset="0"/>
                <a:cs typeface="Times New Roman" panose="02020603050405020304" pitchFamily="18" charset="0"/>
              </a:rPr>
              <a:t>nuclei </a:t>
            </a:r>
            <a:r>
              <a:rPr lang="en-US" sz="1400" spc="-10" dirty="0">
                <a:solidFill>
                  <a:srgbClr val="231F20"/>
                </a:solidFill>
                <a:latin typeface="Times New Roman" panose="02020603050405020304" pitchFamily="18" charset="0"/>
                <a:cs typeface="Times New Roman" panose="02020603050405020304" pitchFamily="18" charset="0"/>
              </a:rPr>
              <a:t>have </a:t>
            </a:r>
            <a:r>
              <a:rPr lang="en-US" sz="1400" dirty="0">
                <a:solidFill>
                  <a:srgbClr val="231F20"/>
                </a:solidFill>
                <a:latin typeface="Times New Roman" panose="02020603050405020304" pitchFamily="18" charset="0"/>
                <a:cs typeface="Times New Roman" panose="02020603050405020304" pitchFamily="18" charset="0"/>
              </a:rPr>
              <a:t>enough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energy to do so. This is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called </a:t>
            </a:r>
            <a:r>
              <a:rPr lang="en-US" sz="1400" b="1" dirty="0">
                <a:solidFill>
                  <a:srgbClr val="231F20"/>
                </a:solidFill>
                <a:latin typeface="Times New Roman" panose="02020603050405020304" pitchFamily="18" charset="0"/>
                <a:cs typeface="Times New Roman" panose="02020603050405020304" pitchFamily="18" charset="0"/>
              </a:rPr>
              <a:t>thermal </a:t>
            </a:r>
            <a:r>
              <a:rPr lang="en-US" sz="1400" b="1" spc="-5" dirty="0">
                <a:solidFill>
                  <a:srgbClr val="231F20"/>
                </a:solidFill>
                <a:latin typeface="Times New Roman" panose="02020603050405020304" pitchFamily="18" charset="0"/>
                <a:cs typeface="Times New Roman" panose="02020603050405020304" pitchFamily="18" charset="0"/>
              </a:rPr>
              <a:t>equilibrium</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Under these </a:t>
            </a:r>
            <a:r>
              <a:rPr lang="en-US" sz="1400" spc="-5" dirty="0">
                <a:solidFill>
                  <a:srgbClr val="231F20"/>
                </a:solidFill>
                <a:latin typeface="Times New Roman" panose="02020603050405020304" pitchFamily="18" charset="0"/>
                <a:cs typeface="Times New Roman" panose="02020603050405020304" pitchFamily="18" charset="0"/>
              </a:rPr>
              <a:t>circumstances it is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strength </a:t>
            </a:r>
            <a:r>
              <a:rPr lang="en-US" sz="1400" spc="-5" dirty="0">
                <a:solidFill>
                  <a:srgbClr val="231F20"/>
                </a:solidFill>
                <a:latin typeface="Times New Roman" panose="02020603050405020304" pitchFamily="18" charset="0"/>
                <a:cs typeface="Times New Roman" panose="02020603050405020304" pitchFamily="18" charset="0"/>
              </a:rPr>
              <a:t>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external field that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determines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relative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quantities</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spin-up</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to</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spin-down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nuclei.</a:t>
            </a:r>
            <a:r>
              <a:rPr lang="en-US" sz="1400" dirty="0">
                <a:latin typeface="Times New Roman" panose="02020603050405020304" pitchFamily="18" charset="0"/>
                <a:cs typeface="Times New Roman" panose="02020603050405020304" pitchFamily="18" charset="0"/>
              </a:rPr>
              <a:t> </a:t>
            </a:r>
          </a:p>
          <a:p>
            <a:pPr marL="12700" marR="5080" indent="0" algn="just">
              <a:lnSpc>
                <a:spcPct val="150000"/>
              </a:lnSpc>
              <a:spcBef>
                <a:spcPts val="100"/>
              </a:spcBef>
              <a:buNone/>
            </a:pPr>
            <a:endParaRPr lang="en-US" sz="1400" dirty="0">
              <a:latin typeface="Times New Roman" panose="02020603050405020304" pitchFamily="18" charset="0"/>
              <a:cs typeface="Times New Roman" panose="02020603050405020304" pitchFamily="18" charset="0"/>
            </a:endParaRPr>
          </a:p>
          <a:p>
            <a:pPr marL="298450" marR="5080" indent="-285750" algn="just">
              <a:lnSpc>
                <a:spcPct val="150000"/>
              </a:lnSpc>
              <a:spcBef>
                <a:spcPts val="10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net magnetic moment of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20" dirty="0">
                <a:solidFill>
                  <a:srgbClr val="231F20"/>
                </a:solidFill>
                <a:latin typeface="Times New Roman" panose="02020603050405020304" pitchFamily="18" charset="0"/>
                <a:cs typeface="Times New Roman" panose="02020603050405020304" pitchFamily="18" charset="0"/>
              </a:rPr>
              <a:t>however, </a:t>
            </a:r>
            <a:r>
              <a:rPr lang="en-US" sz="1400" spc="-10" dirty="0">
                <a:solidFill>
                  <a:srgbClr val="231F20"/>
                </a:solidFill>
                <a:latin typeface="Times New Roman" panose="02020603050405020304" pitchFamily="18" charset="0"/>
                <a:cs typeface="Times New Roman" panose="02020603050405020304" pitchFamily="18" charset="0"/>
              </a:rPr>
              <a:t>produces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significant magnetic vector that is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used in clinical </a:t>
            </a:r>
            <a:r>
              <a:rPr lang="en-US" sz="1400" dirty="0">
                <a:solidFill>
                  <a:srgbClr val="231F20"/>
                </a:solidFill>
                <a:latin typeface="Times New Roman" panose="02020603050405020304" pitchFamily="18" charset="0"/>
                <a:cs typeface="Times New Roman" panose="02020603050405020304" pitchFamily="18" charset="0"/>
              </a:rPr>
              <a:t>MRI. </a:t>
            </a:r>
            <a:r>
              <a:rPr lang="en-US" sz="1400" spc="-5" dirty="0">
                <a:solidFill>
                  <a:srgbClr val="231F20"/>
                </a:solidFill>
                <a:latin typeface="Times New Roman" panose="02020603050405020304" pitchFamily="18" charset="0"/>
                <a:cs typeface="Times New Roman" panose="02020603050405020304" pitchFamily="18" charset="0"/>
              </a:rPr>
              <a:t>This is called </a:t>
            </a:r>
            <a:r>
              <a:rPr lang="en-US" sz="1400" dirty="0">
                <a:solidFill>
                  <a:srgbClr val="231F20"/>
                </a:solidFill>
                <a:latin typeface="Times New Roman" panose="02020603050405020304" pitchFamily="18" charset="0"/>
                <a:cs typeface="Times New Roman" panose="02020603050405020304" pitchFamily="18" charset="0"/>
              </a:rPr>
              <a:t>the </a:t>
            </a:r>
            <a:r>
              <a:rPr lang="en-US" sz="1400" b="1" spc="-5" dirty="0">
                <a:solidFill>
                  <a:srgbClr val="231F20"/>
                </a:solidFill>
                <a:latin typeface="Times New Roman" panose="02020603050405020304" pitchFamily="18" charset="0"/>
                <a:cs typeface="Times New Roman" panose="02020603050405020304" pitchFamily="18" charset="0"/>
              </a:rPr>
              <a:t>net </a:t>
            </a:r>
            <a:r>
              <a:rPr lang="en-US" sz="1400" b="1" spc="-10" dirty="0">
                <a:solidFill>
                  <a:srgbClr val="231F20"/>
                </a:solidFill>
                <a:latin typeface="Times New Roman" panose="02020603050405020304" pitchFamily="18" charset="0"/>
                <a:cs typeface="Times New Roman" panose="02020603050405020304" pitchFamily="18" charset="0"/>
              </a:rPr>
              <a:t>magnetization vector </a:t>
            </a:r>
            <a:r>
              <a:rPr lang="en-US" sz="1400" spc="-5" dirty="0">
                <a:solidFill>
                  <a:srgbClr val="231F20"/>
                </a:solidFill>
                <a:latin typeface="Times New Roman" panose="02020603050405020304" pitchFamily="18" charset="0"/>
                <a:cs typeface="Times New Roman" panose="02020603050405020304" pitchFamily="18" charset="0"/>
              </a:rPr>
              <a:t>(</a:t>
            </a:r>
            <a:r>
              <a:rPr lang="en-US" sz="1400" b="1" spc="-5" dirty="0">
                <a:solidFill>
                  <a:srgbClr val="231F20"/>
                </a:solidFill>
                <a:latin typeface="Times New Roman" panose="02020603050405020304" pitchFamily="18" charset="0"/>
                <a:cs typeface="Times New Roman" panose="02020603050405020304" pitchFamily="18" charset="0"/>
              </a:rPr>
              <a:t>NMV</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 </a:t>
            </a:r>
            <a:r>
              <a:rPr lang="en-US" sz="1400" spc="-5" dirty="0">
                <a:solidFill>
                  <a:srgbClr val="231F20"/>
                </a:solidFill>
                <a:latin typeface="Times New Roman" panose="02020603050405020304" pitchFamily="18" charset="0"/>
                <a:cs typeface="Times New Roman" panose="02020603050405020304" pitchFamily="18" charset="0"/>
              </a:rPr>
              <a:t>reflects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relative </a:t>
            </a:r>
            <a:r>
              <a:rPr lang="en-US" sz="1400" spc="-5" dirty="0">
                <a:solidFill>
                  <a:srgbClr val="231F20"/>
                </a:solidFill>
                <a:latin typeface="Times New Roman" panose="02020603050405020304" pitchFamily="18" charset="0"/>
                <a:cs typeface="Times New Roman" panose="02020603050405020304" pitchFamily="18" charset="0"/>
              </a:rPr>
              <a:t> balance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between</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spin-up</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and</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spin-down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nuclei.</a:t>
            </a:r>
            <a:endParaRPr lang="en-US" sz="1400" dirty="0">
              <a:latin typeface="Times New Roman" panose="02020603050405020304" pitchFamily="18" charset="0"/>
              <a:cs typeface="Times New Roman" panose="02020603050405020304" pitchFamily="18" charset="0"/>
            </a:endParaRPr>
          </a:p>
          <a:p>
            <a:pPr marL="299720" marR="5080" indent="-285750" algn="just">
              <a:lnSpc>
                <a:spcPct val="150000"/>
              </a:lnSpc>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
        <p:nvSpPr>
          <p:cNvPr id="4" name="object 8">
            <a:extLst>
              <a:ext uri="{FF2B5EF4-FFF2-40B4-BE49-F238E27FC236}">
                <a16:creationId xmlns:a16="http://schemas.microsoft.com/office/drawing/2014/main" id="{2283EC76-C493-B275-7459-D737210E3109}"/>
              </a:ext>
            </a:extLst>
          </p:cNvPr>
          <p:cNvSpPr txBox="1"/>
          <p:nvPr/>
        </p:nvSpPr>
        <p:spPr>
          <a:xfrm>
            <a:off x="4570745" y="6410007"/>
            <a:ext cx="2397125" cy="174407"/>
          </a:xfrm>
          <a:prstGeom prst="rect">
            <a:avLst/>
          </a:prstGeom>
        </p:spPr>
        <p:txBody>
          <a:bodyPr vert="horz" wrap="square" lIns="0" tIns="12700" rIns="0" bIns="0" rtlCol="0">
            <a:spAutoFit/>
          </a:bodyPr>
          <a:lstStyle/>
          <a:p>
            <a:pPr marL="12700">
              <a:lnSpc>
                <a:spcPct val="100000"/>
              </a:lnSpc>
              <a:spcBef>
                <a:spcPts val="100"/>
              </a:spcBef>
              <a:tabLst>
                <a:tab pos="712470" algn="l"/>
              </a:tabLst>
            </a:pPr>
            <a:r>
              <a:rPr sz="1050" b="1" dirty="0">
                <a:solidFill>
                  <a:srgbClr val="9253A1"/>
                </a:solidFill>
                <a:latin typeface="Corbel"/>
                <a:cs typeface="Corbel"/>
              </a:rPr>
              <a:t>	</a:t>
            </a:r>
            <a:r>
              <a:rPr sz="1050" spc="-5" dirty="0">
                <a:solidFill>
                  <a:srgbClr val="231F20"/>
                </a:solidFill>
                <a:latin typeface="Corbel"/>
                <a:cs typeface="Corbel"/>
              </a:rPr>
              <a:t>The</a:t>
            </a:r>
            <a:r>
              <a:rPr sz="1050" spc="15" dirty="0">
                <a:solidFill>
                  <a:srgbClr val="231F20"/>
                </a:solidFill>
                <a:latin typeface="Corbel"/>
                <a:cs typeface="Corbel"/>
              </a:rPr>
              <a:t> </a:t>
            </a:r>
            <a:r>
              <a:rPr sz="1050" spc="-5" dirty="0">
                <a:solidFill>
                  <a:srgbClr val="231F20"/>
                </a:solidFill>
                <a:latin typeface="Corbel"/>
                <a:cs typeface="Corbel"/>
              </a:rPr>
              <a:t>net</a:t>
            </a:r>
            <a:r>
              <a:rPr sz="1050" spc="20" dirty="0">
                <a:solidFill>
                  <a:srgbClr val="231F20"/>
                </a:solidFill>
                <a:latin typeface="Corbel"/>
                <a:cs typeface="Corbel"/>
              </a:rPr>
              <a:t> </a:t>
            </a:r>
            <a:r>
              <a:rPr sz="1050" dirty="0">
                <a:solidFill>
                  <a:srgbClr val="231F20"/>
                </a:solidFill>
                <a:latin typeface="Corbel"/>
                <a:cs typeface="Corbel"/>
              </a:rPr>
              <a:t>magnetization</a:t>
            </a:r>
            <a:r>
              <a:rPr sz="1050" spc="15" dirty="0">
                <a:solidFill>
                  <a:srgbClr val="231F20"/>
                </a:solidFill>
                <a:latin typeface="Corbel"/>
                <a:cs typeface="Corbel"/>
              </a:rPr>
              <a:t> </a:t>
            </a:r>
            <a:r>
              <a:rPr sz="1050" spc="-10" dirty="0">
                <a:solidFill>
                  <a:srgbClr val="231F20"/>
                </a:solidFill>
                <a:latin typeface="Corbel"/>
                <a:cs typeface="Corbel"/>
              </a:rPr>
              <a:t>vector.</a:t>
            </a:r>
            <a:endParaRPr sz="1050" dirty="0">
              <a:latin typeface="Corbel"/>
              <a:cs typeface="Corbel"/>
            </a:endParaRPr>
          </a:p>
        </p:txBody>
      </p:sp>
      <p:pic>
        <p:nvPicPr>
          <p:cNvPr id="5" name="object 9">
            <a:extLst>
              <a:ext uri="{FF2B5EF4-FFF2-40B4-BE49-F238E27FC236}">
                <a16:creationId xmlns:a16="http://schemas.microsoft.com/office/drawing/2014/main" id="{65D09F3F-58AB-0184-C50D-92B8435C7B04}"/>
              </a:ext>
            </a:extLst>
          </p:cNvPr>
          <p:cNvPicPr/>
          <p:nvPr/>
        </p:nvPicPr>
        <p:blipFill>
          <a:blip r:embed="rId2" cstate="print"/>
          <a:stretch>
            <a:fillRect/>
          </a:stretch>
        </p:blipFill>
        <p:spPr>
          <a:xfrm>
            <a:off x="2466753" y="2914263"/>
            <a:ext cx="7049385" cy="3373984"/>
          </a:xfrm>
          <a:prstGeom prst="rect">
            <a:avLst/>
          </a:prstGeom>
        </p:spPr>
      </p:pic>
      <p:sp>
        <p:nvSpPr>
          <p:cNvPr id="2" name="Footer Placeholder 1">
            <a:extLst>
              <a:ext uri="{FF2B5EF4-FFF2-40B4-BE49-F238E27FC236}">
                <a16:creationId xmlns:a16="http://schemas.microsoft.com/office/drawing/2014/main" id="{AD0641BB-FC9C-5F60-5BE7-E19B731A400A}"/>
              </a:ext>
            </a:extLst>
          </p:cNvPr>
          <p:cNvSpPr>
            <a:spLocks noGrp="1"/>
          </p:cNvSpPr>
          <p:nvPr>
            <p:ph type="ftr" sz="quarter" idx="11"/>
          </p:nvPr>
        </p:nvSpPr>
        <p:spPr>
          <a:xfrm>
            <a:off x="-1084007" y="6492875"/>
            <a:ext cx="4114800" cy="365125"/>
          </a:xfrm>
        </p:spPr>
        <p:txBody>
          <a:bodyPr/>
          <a:lstStyle/>
          <a:p>
            <a:r>
              <a:rPr lang="en-IN" dirty="0"/>
              <a:t>Yuvraj Maharshi</a:t>
            </a:r>
          </a:p>
        </p:txBody>
      </p:sp>
      <p:sp>
        <p:nvSpPr>
          <p:cNvPr id="6" name="Slide Number Placeholder 5">
            <a:extLst>
              <a:ext uri="{FF2B5EF4-FFF2-40B4-BE49-F238E27FC236}">
                <a16:creationId xmlns:a16="http://schemas.microsoft.com/office/drawing/2014/main" id="{FAC0BE54-31EA-DD43-A602-028365123A32}"/>
              </a:ext>
            </a:extLst>
          </p:cNvPr>
          <p:cNvSpPr>
            <a:spLocks noGrp="1"/>
          </p:cNvSpPr>
          <p:nvPr>
            <p:ph type="sldNum" sz="quarter" idx="12"/>
          </p:nvPr>
        </p:nvSpPr>
        <p:spPr/>
        <p:txBody>
          <a:bodyPr/>
          <a:lstStyle/>
          <a:p>
            <a:fld id="{F409BB76-302D-4526-918A-72E15D651BAB}" type="slidenum">
              <a:rPr lang="en-IN" smtClean="0"/>
              <a:t>14</a:t>
            </a:fld>
            <a:endParaRPr lang="en-IN"/>
          </a:p>
        </p:txBody>
      </p:sp>
    </p:spTree>
    <p:extLst>
      <p:ext uri="{BB962C8B-B14F-4D97-AF65-F5344CB8AC3E}">
        <p14:creationId xmlns:p14="http://schemas.microsoft.com/office/powerpoint/2010/main" val="110564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1E82-ECC2-2BFB-98AB-2FB295E1235C}"/>
              </a:ext>
            </a:extLst>
          </p:cNvPr>
          <p:cNvSpPr>
            <a:spLocks noGrp="1"/>
          </p:cNvSpPr>
          <p:nvPr>
            <p:ph type="title"/>
          </p:nvPr>
        </p:nvSpPr>
        <p:spPr>
          <a:xfrm>
            <a:off x="657224" y="499533"/>
            <a:ext cx="10772775" cy="878576"/>
          </a:xfrm>
        </p:spPr>
        <p:txBody>
          <a:bodyPr>
            <a:normAutofit fontScale="90000"/>
          </a:bodyPr>
          <a:lstStyle/>
          <a:p>
            <a:pPr algn="ctr"/>
            <a:r>
              <a:rPr lang="en-IN" sz="4400" b="1" u="sng" dirty="0">
                <a:latin typeface="Times New Roman" panose="02020603050405020304" pitchFamily="18" charset="0"/>
                <a:cs typeface="Times New Roman" panose="02020603050405020304" pitchFamily="18" charset="0"/>
              </a:rPr>
              <a:t>Precession</a:t>
            </a:r>
            <a:br>
              <a:rPr lang="en-IN" sz="4400" b="1" u="sng" dirty="0">
                <a:latin typeface="Times New Roman" panose="02020603050405020304" pitchFamily="18" charset="0"/>
                <a:cs typeface="Times New Roman" panose="02020603050405020304" pitchFamily="18" charset="0"/>
              </a:rPr>
            </a:b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F855E9-CC6C-5DC2-5344-18F3CA4D66C5}"/>
              </a:ext>
            </a:extLst>
          </p:cNvPr>
          <p:cNvSpPr>
            <a:spLocks noGrp="1"/>
          </p:cNvSpPr>
          <p:nvPr>
            <p:ph idx="1"/>
          </p:nvPr>
        </p:nvSpPr>
        <p:spPr>
          <a:xfrm>
            <a:off x="139700" y="1378109"/>
            <a:ext cx="6851904" cy="4351338"/>
          </a:xfrm>
        </p:spPr>
        <p:txBody>
          <a:bodyPr>
            <a:normAutofit/>
          </a:bodyPr>
          <a:lstStyle/>
          <a:p>
            <a:pPr marL="682625" marR="30480" indent="-285750" algn="just">
              <a:lnSpc>
                <a:spcPct val="150000"/>
              </a:lnSpc>
              <a:spcBef>
                <a:spcPts val="65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Each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nucleus is spinning on its axis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 influence of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15" baseline="-13888"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produces </a:t>
            </a:r>
            <a:r>
              <a:rPr lang="en-US" sz="1400" dirty="0">
                <a:solidFill>
                  <a:srgbClr val="231F20"/>
                </a:solidFill>
                <a:latin typeface="Times New Roman" panose="02020603050405020304" pitchFamily="18" charset="0"/>
                <a:cs typeface="Times New Roman" panose="02020603050405020304" pitchFamily="18" charset="0"/>
              </a:rPr>
              <a:t>an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additional</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spin</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or</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wobble</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moments</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hydrogen</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around</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5" dirty="0">
                <a:solidFill>
                  <a:srgbClr val="231F20"/>
                </a:solidFill>
                <a:latin typeface="Times New Roman" panose="02020603050405020304" pitchFamily="18" charset="0"/>
                <a:cs typeface="Times New Roman" panose="02020603050405020304" pitchFamily="18" charset="0"/>
              </a:rPr>
              <a:t>.</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This</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secondary</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spin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 called </a:t>
            </a:r>
            <a:r>
              <a:rPr lang="en-US" sz="1400" b="1" spc="-5" dirty="0">
                <a:solidFill>
                  <a:srgbClr val="231F20"/>
                </a:solidFill>
                <a:latin typeface="Times New Roman" panose="02020603050405020304" pitchFamily="18" charset="0"/>
                <a:cs typeface="Times New Roman" panose="02020603050405020304" pitchFamily="18" charset="0"/>
              </a:rPr>
              <a:t>precession </a:t>
            </a:r>
            <a:r>
              <a:rPr lang="en-US" sz="1400" dirty="0">
                <a:solidFill>
                  <a:srgbClr val="231F20"/>
                </a:solidFill>
                <a:latin typeface="Times New Roman" panose="02020603050405020304" pitchFamily="18" charset="0"/>
                <a:cs typeface="Times New Roman" panose="02020603050405020304" pitchFamily="18" charset="0"/>
              </a:rPr>
              <a:t>and </a:t>
            </a:r>
            <a:r>
              <a:rPr lang="en-US" sz="1400" spc="-5" dirty="0">
                <a:solidFill>
                  <a:srgbClr val="231F20"/>
                </a:solidFill>
                <a:latin typeface="Times New Roman" panose="02020603050405020304" pitchFamily="18" charset="0"/>
                <a:cs typeface="Times New Roman" panose="02020603050405020304" pitchFamily="18" charset="0"/>
              </a:rPr>
              <a:t>causes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moments </a:t>
            </a:r>
            <a:r>
              <a:rPr lang="en-US" sz="1400" spc="-10" dirty="0">
                <a:solidFill>
                  <a:srgbClr val="231F20"/>
                </a:solidFill>
                <a:latin typeface="Times New Roman" panose="02020603050405020304" pitchFamily="18" charset="0"/>
                <a:cs typeface="Times New Roman" panose="02020603050405020304" pitchFamily="18" charset="0"/>
              </a:rPr>
              <a:t>to follow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circular path </a:t>
            </a:r>
            <a:r>
              <a:rPr lang="en-US" sz="1400" spc="-10" dirty="0">
                <a:solidFill>
                  <a:srgbClr val="231F20"/>
                </a:solidFill>
                <a:latin typeface="Times New Roman" panose="02020603050405020304" pitchFamily="18" charset="0"/>
                <a:cs typeface="Times New Roman" panose="02020603050405020304" pitchFamily="18" charset="0"/>
              </a:rPr>
              <a:t>around </a:t>
            </a:r>
            <a:r>
              <a:rPr lang="en-US" sz="1400" dirty="0">
                <a:solidFill>
                  <a:srgbClr val="231F20"/>
                </a:solidFill>
                <a:latin typeface="Times New Roman" panose="02020603050405020304" pitchFamily="18" charset="0"/>
                <a:cs typeface="Times New Roman" panose="02020603050405020304" pitchFamily="18" charset="0"/>
              </a:rPr>
              <a:t>B</a:t>
            </a:r>
            <a:r>
              <a:rPr lang="en-US" sz="1400" baseline="-13888" dirty="0">
                <a:solidFill>
                  <a:srgbClr val="231F20"/>
                </a:solidFill>
                <a:latin typeface="Times New Roman" panose="02020603050405020304" pitchFamily="18" charset="0"/>
                <a:cs typeface="Times New Roman" panose="02020603050405020304" pitchFamily="18" charset="0"/>
              </a:rPr>
              <a:t>0</a:t>
            </a:r>
            <a:r>
              <a:rPr lang="en-US" sz="1400" dirty="0">
                <a:solidFill>
                  <a:srgbClr val="231F20"/>
                </a:solidFill>
                <a:latin typeface="Times New Roman" panose="02020603050405020304" pitchFamily="18" charset="0"/>
                <a:cs typeface="Times New Roman" panose="02020603050405020304" pitchFamily="18" charset="0"/>
              </a:rPr>
              <a:t>. </a:t>
            </a:r>
          </a:p>
          <a:p>
            <a:pPr marL="396875" marR="30480" indent="0" algn="just">
              <a:lnSpc>
                <a:spcPct val="150000"/>
              </a:lnSpc>
              <a:spcBef>
                <a:spcPts val="650"/>
              </a:spcBef>
              <a:buNone/>
            </a:pPr>
            <a:endParaRPr lang="en-US" sz="1400" dirty="0">
              <a:solidFill>
                <a:srgbClr val="231F20"/>
              </a:solidFill>
              <a:latin typeface="Times New Roman" panose="02020603050405020304" pitchFamily="18" charset="0"/>
              <a:cs typeface="Times New Roman" panose="02020603050405020304" pitchFamily="18" charset="0"/>
            </a:endParaRPr>
          </a:p>
          <a:p>
            <a:pPr marL="682625" marR="30480" indent="-285750" algn="just">
              <a:lnSpc>
                <a:spcPct val="150000"/>
              </a:lnSpc>
              <a:spcBef>
                <a:spcPts val="65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This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path is called </a:t>
            </a:r>
            <a:r>
              <a:rPr lang="en-US" sz="1400" dirty="0">
                <a:solidFill>
                  <a:srgbClr val="231F20"/>
                </a:solidFill>
                <a:latin typeface="Times New Roman" panose="02020603050405020304" pitchFamily="18" charset="0"/>
                <a:cs typeface="Times New Roman" panose="02020603050405020304" pitchFamily="18" charset="0"/>
              </a:rPr>
              <a:t>the </a:t>
            </a:r>
            <a:r>
              <a:rPr lang="en-US" sz="1400" b="1" spc="-5" dirty="0">
                <a:solidFill>
                  <a:srgbClr val="231F20"/>
                </a:solidFill>
                <a:latin typeface="Times New Roman" panose="02020603050405020304" pitchFamily="18" charset="0"/>
                <a:cs typeface="Times New Roman" panose="02020603050405020304" pitchFamily="18" charset="0"/>
              </a:rPr>
              <a:t>precessional path </a:t>
            </a:r>
            <a:r>
              <a:rPr lang="en-US" sz="1400" dirty="0">
                <a:solidFill>
                  <a:srgbClr val="231F20"/>
                </a:solidFill>
                <a:latin typeface="Times New Roman" panose="02020603050405020304" pitchFamily="18" charset="0"/>
                <a:cs typeface="Times New Roman" panose="02020603050405020304" pitchFamily="18" charset="0"/>
              </a:rPr>
              <a:t>and the </a:t>
            </a:r>
            <a:r>
              <a:rPr lang="en-US" sz="1400" spc="-5" dirty="0">
                <a:solidFill>
                  <a:srgbClr val="231F20"/>
                </a:solidFill>
                <a:latin typeface="Times New Roman" panose="02020603050405020304" pitchFamily="18" charset="0"/>
                <a:cs typeface="Times New Roman" panose="02020603050405020304" pitchFamily="18" charset="0"/>
              </a:rPr>
              <a:t>speed at </a:t>
            </a:r>
            <a:r>
              <a:rPr lang="en-US" sz="1400" dirty="0">
                <a:solidFill>
                  <a:srgbClr val="231F20"/>
                </a:solidFill>
                <a:latin typeface="Times New Roman" panose="02020603050405020304" pitchFamily="18" charset="0"/>
                <a:cs typeface="Times New Roman" panose="02020603050405020304" pitchFamily="18" charset="0"/>
              </a:rPr>
              <a:t>which </a:t>
            </a:r>
            <a:r>
              <a:rPr lang="en-US" sz="1400" spc="-5" dirty="0">
                <a:solidFill>
                  <a:srgbClr val="231F20"/>
                </a:solidFill>
                <a:latin typeface="Times New Roman" panose="02020603050405020304" pitchFamily="18" charset="0"/>
                <a:cs typeface="Times New Roman" panose="02020603050405020304" pitchFamily="18" charset="0"/>
              </a:rPr>
              <a:t>they wobble </a:t>
            </a:r>
            <a:r>
              <a:rPr lang="en-US" sz="1400" spc="-10" dirty="0">
                <a:solidFill>
                  <a:srgbClr val="231F20"/>
                </a:solidFill>
                <a:latin typeface="Times New Roman" panose="02020603050405020304" pitchFamily="18" charset="0"/>
                <a:cs typeface="Times New Roman" panose="02020603050405020304" pitchFamily="18" charset="0"/>
              </a:rPr>
              <a:t>around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 </a:t>
            </a:r>
            <a:r>
              <a:rPr lang="en-US" sz="1400" spc="-5" dirty="0">
                <a:solidFill>
                  <a:srgbClr val="231F20"/>
                </a:solidFill>
                <a:latin typeface="Times New Roman" panose="02020603050405020304" pitchFamily="18" charset="0"/>
                <a:cs typeface="Times New Roman" panose="02020603050405020304" pitchFamily="18" charset="0"/>
              </a:rPr>
              <a:t>is called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b="1" spc="-5" dirty="0">
                <a:solidFill>
                  <a:srgbClr val="231F20"/>
                </a:solidFill>
                <a:latin typeface="Times New Roman" panose="02020603050405020304" pitchFamily="18" charset="0"/>
                <a:cs typeface="Times New Roman" panose="02020603050405020304" pitchFamily="18" charset="0"/>
              </a:rPr>
              <a:t>precessional </a:t>
            </a:r>
            <a:r>
              <a:rPr lang="en-US" sz="1400" b="1" spc="-10" dirty="0">
                <a:solidFill>
                  <a:srgbClr val="231F20"/>
                </a:solidFill>
                <a:latin typeface="Times New Roman" panose="02020603050405020304" pitchFamily="18" charset="0"/>
                <a:cs typeface="Times New Roman" panose="02020603050405020304" pitchFamily="18" charset="0"/>
              </a:rPr>
              <a:t>frequency</a:t>
            </a:r>
            <a:r>
              <a:rPr lang="en-US" sz="1400" spc="-10" dirty="0">
                <a:solidFill>
                  <a:srgbClr val="231F20"/>
                </a:solidFill>
                <a:latin typeface="Times New Roman" panose="02020603050405020304" pitchFamily="18" charset="0"/>
                <a:cs typeface="Times New Roman" panose="02020603050405020304" pitchFamily="18" charset="0"/>
              </a:rPr>
              <a:t>. </a:t>
            </a:r>
          </a:p>
          <a:p>
            <a:pPr marL="396875" marR="30480" indent="0" algn="just">
              <a:lnSpc>
                <a:spcPct val="150000"/>
              </a:lnSpc>
              <a:spcBef>
                <a:spcPts val="650"/>
              </a:spcBef>
              <a:buNone/>
            </a:pPr>
            <a:endParaRPr lang="en-US" sz="1400" spc="-10" dirty="0">
              <a:solidFill>
                <a:srgbClr val="231F20"/>
              </a:solidFill>
              <a:latin typeface="Times New Roman" panose="02020603050405020304" pitchFamily="18" charset="0"/>
              <a:cs typeface="Times New Roman" panose="02020603050405020304" pitchFamily="18" charset="0"/>
            </a:endParaRPr>
          </a:p>
          <a:p>
            <a:pPr marL="682625" marR="30480" indent="-285750" algn="just">
              <a:lnSpc>
                <a:spcPct val="150000"/>
              </a:lnSpc>
              <a:spcBef>
                <a:spcPts val="65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unit of precessional frequency is </a:t>
            </a:r>
            <a:r>
              <a:rPr lang="en-US" sz="1400" b="1" spc="-5" dirty="0">
                <a:solidFill>
                  <a:srgbClr val="231F20"/>
                </a:solidFill>
                <a:latin typeface="Times New Roman" panose="02020603050405020304" pitchFamily="18" charset="0"/>
                <a:cs typeface="Times New Roman" panose="02020603050405020304" pitchFamily="18" charset="0"/>
              </a:rPr>
              <a:t>megahertz (MHz) </a:t>
            </a:r>
            <a:r>
              <a:rPr lang="en-US" sz="1400" spc="-5" dirty="0">
                <a:solidFill>
                  <a:srgbClr val="231F20"/>
                </a:solidFill>
                <a:latin typeface="Times New Roman" panose="02020603050405020304" pitchFamily="18" charset="0"/>
                <a:cs typeface="Times New Roman" panose="02020603050405020304" pitchFamily="18" charset="0"/>
              </a:rPr>
              <a:t>where </a:t>
            </a:r>
            <a:r>
              <a:rPr lang="en-US" sz="1400" dirty="0">
                <a:solidFill>
                  <a:srgbClr val="231F20"/>
                </a:solidFill>
                <a:latin typeface="Times New Roman" panose="02020603050405020304" pitchFamily="18" charset="0"/>
                <a:cs typeface="Times New Roman" panose="02020603050405020304" pitchFamily="18" charset="0"/>
              </a:rPr>
              <a:t>1 </a:t>
            </a:r>
            <a:r>
              <a:rPr lang="en-US" sz="1400" spc="-5" dirty="0">
                <a:solidFill>
                  <a:srgbClr val="231F20"/>
                </a:solidFill>
                <a:latin typeface="Times New Roman" panose="02020603050405020304" pitchFamily="18" charset="0"/>
                <a:cs typeface="Times New Roman" panose="02020603050405020304" pitchFamily="18" charset="0"/>
              </a:rPr>
              <a:t>Hz is one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cycle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rotation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per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second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1</a:t>
            </a:r>
            <a:r>
              <a:rPr lang="en-US" sz="1400" spc="-10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MHz</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one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million</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cycles</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rotations</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per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second.</a:t>
            </a:r>
            <a:endParaRPr lang="en-US" sz="1400" dirty="0">
              <a:latin typeface="Times New Roman" panose="02020603050405020304" pitchFamily="18" charset="0"/>
              <a:cs typeface="Times New Roman" panose="02020603050405020304" pitchFamily="18" charset="0"/>
            </a:endParaRPr>
          </a:p>
          <a:p>
            <a:pPr marL="682625" marR="30480" indent="-285750" algn="just">
              <a:lnSpc>
                <a:spcPct val="150000"/>
              </a:lnSpc>
              <a:spcBef>
                <a:spcPts val="650"/>
              </a:spcBef>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p:txBody>
      </p:sp>
      <p:pic>
        <p:nvPicPr>
          <p:cNvPr id="4" name="object 8">
            <a:extLst>
              <a:ext uri="{FF2B5EF4-FFF2-40B4-BE49-F238E27FC236}">
                <a16:creationId xmlns:a16="http://schemas.microsoft.com/office/drawing/2014/main" id="{6FA38E4E-82BD-BFD3-50C4-67275A92B767}"/>
              </a:ext>
            </a:extLst>
          </p:cNvPr>
          <p:cNvPicPr/>
          <p:nvPr/>
        </p:nvPicPr>
        <p:blipFill>
          <a:blip r:embed="rId2" cstate="print"/>
          <a:stretch>
            <a:fillRect/>
          </a:stretch>
        </p:blipFill>
        <p:spPr>
          <a:xfrm>
            <a:off x="7509128" y="499533"/>
            <a:ext cx="4543172" cy="4450291"/>
          </a:xfrm>
          <a:prstGeom prst="rect">
            <a:avLst/>
          </a:prstGeom>
        </p:spPr>
      </p:pic>
      <p:sp>
        <p:nvSpPr>
          <p:cNvPr id="6" name="TextBox 5">
            <a:extLst>
              <a:ext uri="{FF2B5EF4-FFF2-40B4-BE49-F238E27FC236}">
                <a16:creationId xmlns:a16="http://schemas.microsoft.com/office/drawing/2014/main" id="{F8307439-1AFE-C3E0-C55D-A65D7B69C37F}"/>
              </a:ext>
            </a:extLst>
          </p:cNvPr>
          <p:cNvSpPr txBox="1"/>
          <p:nvPr/>
        </p:nvSpPr>
        <p:spPr>
          <a:xfrm>
            <a:off x="8726424" y="5205160"/>
            <a:ext cx="6096000" cy="369332"/>
          </a:xfrm>
          <a:prstGeom prst="rect">
            <a:avLst/>
          </a:prstGeom>
          <a:noFill/>
        </p:spPr>
        <p:txBody>
          <a:bodyPr wrap="square">
            <a:spAutoFit/>
          </a:bodyPr>
          <a:lstStyle/>
          <a:p>
            <a:pPr marL="63500">
              <a:lnSpc>
                <a:spcPct val="100000"/>
              </a:lnSpc>
              <a:spcBef>
                <a:spcPts val="100"/>
              </a:spcBef>
              <a:tabLst>
                <a:tab pos="771525" algn="l"/>
              </a:tabLst>
            </a:pPr>
            <a:r>
              <a:rPr lang="en-IN" sz="1800" spc="-5" dirty="0">
                <a:solidFill>
                  <a:srgbClr val="231F20"/>
                </a:solidFill>
                <a:latin typeface="Corbel"/>
                <a:cs typeface="Corbel"/>
              </a:rPr>
              <a:t>Precession.</a:t>
            </a:r>
            <a:endParaRPr lang="en-IN" sz="1800" dirty="0">
              <a:latin typeface="Corbel"/>
              <a:cs typeface="Corbel"/>
            </a:endParaRPr>
          </a:p>
        </p:txBody>
      </p:sp>
      <p:sp>
        <p:nvSpPr>
          <p:cNvPr id="5" name="Footer Placeholder 4">
            <a:extLst>
              <a:ext uri="{FF2B5EF4-FFF2-40B4-BE49-F238E27FC236}">
                <a16:creationId xmlns:a16="http://schemas.microsoft.com/office/drawing/2014/main" id="{21D9372A-C47D-F8B7-8060-4317B34C6F10}"/>
              </a:ext>
            </a:extLst>
          </p:cNvPr>
          <p:cNvSpPr>
            <a:spLocks noGrp="1"/>
          </p:cNvSpPr>
          <p:nvPr>
            <p:ph type="ftr" sz="quarter" idx="11"/>
          </p:nvPr>
        </p:nvSpPr>
        <p:spPr>
          <a:xfrm>
            <a:off x="-1400176" y="6538912"/>
            <a:ext cx="4114800" cy="365125"/>
          </a:xfrm>
        </p:spPr>
        <p:txBody>
          <a:bodyPr/>
          <a:lstStyle/>
          <a:p>
            <a:r>
              <a:rPr lang="en-IN"/>
              <a:t>Yuvraj Maharshi</a:t>
            </a:r>
          </a:p>
        </p:txBody>
      </p:sp>
      <p:sp>
        <p:nvSpPr>
          <p:cNvPr id="7" name="Slide Number Placeholder 6">
            <a:extLst>
              <a:ext uri="{FF2B5EF4-FFF2-40B4-BE49-F238E27FC236}">
                <a16:creationId xmlns:a16="http://schemas.microsoft.com/office/drawing/2014/main" id="{880A6955-B36F-CCCB-BF0A-1EB72F3C6DDC}"/>
              </a:ext>
            </a:extLst>
          </p:cNvPr>
          <p:cNvSpPr>
            <a:spLocks noGrp="1"/>
          </p:cNvSpPr>
          <p:nvPr>
            <p:ph type="sldNum" sz="quarter" idx="12"/>
          </p:nvPr>
        </p:nvSpPr>
        <p:spPr/>
        <p:txBody>
          <a:bodyPr/>
          <a:lstStyle/>
          <a:p>
            <a:fld id="{F409BB76-302D-4526-918A-72E15D651BAB}" type="slidenum">
              <a:rPr lang="en-IN" smtClean="0"/>
              <a:t>15</a:t>
            </a:fld>
            <a:endParaRPr lang="en-IN"/>
          </a:p>
        </p:txBody>
      </p:sp>
    </p:spTree>
    <p:extLst>
      <p:ext uri="{BB962C8B-B14F-4D97-AF65-F5344CB8AC3E}">
        <p14:creationId xmlns:p14="http://schemas.microsoft.com/office/powerpoint/2010/main" val="4898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F439-2CEA-F184-3DB4-462369EF85C7}"/>
              </a:ext>
            </a:extLst>
          </p:cNvPr>
          <p:cNvSpPr>
            <a:spLocks noGrp="1"/>
          </p:cNvSpPr>
          <p:nvPr>
            <p:ph type="title"/>
          </p:nvPr>
        </p:nvSpPr>
        <p:spPr>
          <a:xfrm>
            <a:off x="403224" y="353579"/>
            <a:ext cx="10772775" cy="654916"/>
          </a:xfrm>
        </p:spPr>
        <p:txBody>
          <a:bodyPr>
            <a:normAutofit fontScale="90000"/>
          </a:bodyPr>
          <a:lstStyle/>
          <a:p>
            <a:pPr algn="ctr"/>
            <a:r>
              <a:rPr lang="en-IN" sz="4400" b="1" u="sng" spc="-5" dirty="0">
                <a:latin typeface="Times New Roman" panose="02020603050405020304" pitchFamily="18" charset="0"/>
                <a:cs typeface="Times New Roman" panose="02020603050405020304" pitchFamily="18" charset="0"/>
              </a:rPr>
              <a:t>The</a:t>
            </a:r>
            <a:r>
              <a:rPr lang="en-IN" sz="4400" b="1" u="sng" spc="30"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Larmor</a:t>
            </a:r>
            <a:r>
              <a:rPr lang="en-IN" sz="4400" b="1" u="sng" spc="35"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equation</a:t>
            </a:r>
            <a:br>
              <a:rPr lang="en-IN" sz="4400" u="sng" dirty="0">
                <a:latin typeface="Times New Roman" panose="02020603050405020304" pitchFamily="18" charset="0"/>
                <a:cs typeface="Times New Roman" panose="02020603050405020304" pitchFamily="18" charset="0"/>
              </a:rPr>
            </a:br>
            <a:endParaRPr lang="en-IN"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031CD9-615D-D279-3B4C-9B009ECD30FB}"/>
              </a:ext>
            </a:extLst>
          </p:cNvPr>
          <p:cNvSpPr>
            <a:spLocks noGrp="1"/>
          </p:cNvSpPr>
          <p:nvPr>
            <p:ph idx="1"/>
          </p:nvPr>
        </p:nvSpPr>
        <p:spPr>
          <a:xfrm>
            <a:off x="9525" y="822343"/>
            <a:ext cx="7305675" cy="4351338"/>
          </a:xfrm>
        </p:spPr>
        <p:txBody>
          <a:bodyPr>
            <a:noAutofit/>
          </a:bodyPr>
          <a:lstStyle/>
          <a:p>
            <a:pPr marL="708024" marR="55880" indent="-285750" algn="just">
              <a:lnSpc>
                <a:spcPct val="150000"/>
              </a:lnSpc>
              <a:spcBef>
                <a:spcPts val="650"/>
              </a:spcBef>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value</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precessional</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frequency</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governed</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by</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Larmor</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equation.</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Larmor</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equation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states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that:</a:t>
            </a:r>
            <a:endParaRPr lang="en-US" sz="1400" dirty="0">
              <a:latin typeface="Times New Roman" panose="02020603050405020304" pitchFamily="18" charset="0"/>
              <a:cs typeface="Times New Roman" panose="02020603050405020304" pitchFamily="18" charset="0"/>
            </a:endParaRPr>
          </a:p>
          <a:p>
            <a:pPr marL="121920" indent="0" algn="ctr">
              <a:lnSpc>
                <a:spcPct val="100000"/>
              </a:lnSpc>
              <a:buNone/>
            </a:pPr>
            <a:r>
              <a:rPr lang="en-IN" sz="1600" b="1" spc="45" dirty="0">
                <a:solidFill>
                  <a:srgbClr val="231F20"/>
                </a:solidFill>
                <a:latin typeface="Symbol"/>
                <a:cs typeface="Symbol"/>
              </a:rPr>
              <a:t></a:t>
            </a:r>
            <a:r>
              <a:rPr lang="en-IN" sz="1600" b="1" baseline="-13888" dirty="0">
                <a:solidFill>
                  <a:srgbClr val="231F20"/>
                </a:solidFill>
                <a:latin typeface="Calibri"/>
                <a:cs typeface="Calibri"/>
              </a:rPr>
              <a:t>0 </a:t>
            </a:r>
            <a:r>
              <a:rPr lang="en-IN" sz="1600" b="1" spc="89" baseline="-13888" dirty="0">
                <a:solidFill>
                  <a:srgbClr val="231F20"/>
                </a:solidFill>
                <a:latin typeface="Calibri"/>
                <a:cs typeface="Calibri"/>
              </a:rPr>
              <a:t> </a:t>
            </a:r>
            <a:r>
              <a:rPr lang="en-IN" sz="1600" b="1" dirty="0">
                <a:solidFill>
                  <a:srgbClr val="231F20"/>
                </a:solidFill>
                <a:latin typeface="Symbol"/>
                <a:cs typeface="Symbol"/>
              </a:rPr>
              <a:t></a:t>
            </a:r>
            <a:r>
              <a:rPr lang="en-IN" sz="1600" b="1" spc="-85" dirty="0">
                <a:solidFill>
                  <a:srgbClr val="231F20"/>
                </a:solidFill>
                <a:latin typeface="Times New Roman"/>
                <a:cs typeface="Times New Roman"/>
              </a:rPr>
              <a:t> </a:t>
            </a:r>
            <a:r>
              <a:rPr lang="en-IN" sz="1600" b="1" spc="15" dirty="0">
                <a:solidFill>
                  <a:srgbClr val="231F20"/>
                </a:solidFill>
                <a:latin typeface="Calibri"/>
                <a:cs typeface="Calibri"/>
              </a:rPr>
              <a:t>B</a:t>
            </a:r>
            <a:r>
              <a:rPr lang="en-IN" sz="1600" b="1" baseline="-13888" dirty="0">
                <a:solidFill>
                  <a:srgbClr val="231F20"/>
                </a:solidFill>
                <a:latin typeface="Calibri"/>
                <a:cs typeface="Calibri"/>
              </a:rPr>
              <a:t>0 </a:t>
            </a:r>
            <a:r>
              <a:rPr lang="en-IN" sz="1600" b="1" spc="37" baseline="-13888" dirty="0">
                <a:solidFill>
                  <a:srgbClr val="231F20"/>
                </a:solidFill>
                <a:latin typeface="Calibri"/>
                <a:cs typeface="Calibri"/>
              </a:rPr>
              <a:t> </a:t>
            </a:r>
            <a:r>
              <a:rPr lang="en-IN" sz="1600" b="1" dirty="0">
                <a:solidFill>
                  <a:srgbClr val="231F20"/>
                </a:solidFill>
                <a:latin typeface="Symbol"/>
                <a:cs typeface="Symbol"/>
              </a:rPr>
              <a:t></a:t>
            </a:r>
            <a:r>
              <a:rPr lang="en-IN" sz="1600" b="1" spc="-80" dirty="0">
                <a:solidFill>
                  <a:srgbClr val="231F20"/>
                </a:solidFill>
                <a:latin typeface="Times New Roman"/>
                <a:cs typeface="Times New Roman"/>
              </a:rPr>
              <a:t> </a:t>
            </a:r>
            <a:r>
              <a:rPr lang="en-IN" sz="1600" b="1" dirty="0">
                <a:solidFill>
                  <a:srgbClr val="231F20"/>
                </a:solidFill>
                <a:latin typeface="Symbol"/>
                <a:cs typeface="Symbol"/>
              </a:rPr>
              <a:t></a:t>
            </a:r>
            <a:endParaRPr lang="en-IN" sz="1600" b="1" dirty="0">
              <a:latin typeface="Symbol"/>
              <a:cs typeface="Symbol"/>
            </a:endParaRPr>
          </a:p>
          <a:p>
            <a:pPr marL="422274" marR="55880" indent="0" algn="ctr">
              <a:lnSpc>
                <a:spcPct val="150000"/>
              </a:lnSpc>
              <a:spcBef>
                <a:spcPts val="650"/>
              </a:spcBef>
              <a:buNone/>
            </a:pPr>
            <a:r>
              <a:rPr lang="en-US" sz="1400" spc="-5" dirty="0">
                <a:solidFill>
                  <a:srgbClr val="231F20"/>
                </a:solidFill>
                <a:latin typeface="Times New Roman" panose="02020603050405020304" pitchFamily="18" charset="0"/>
                <a:cs typeface="Times New Roman" panose="02020603050405020304" pitchFamily="18" charset="0"/>
              </a:rPr>
              <a:t>where:</a:t>
            </a:r>
            <a:endParaRPr lang="en-US" sz="1400" dirty="0">
              <a:latin typeface="Times New Roman" panose="02020603050405020304" pitchFamily="18" charset="0"/>
              <a:cs typeface="Times New Roman" panose="02020603050405020304" pitchFamily="18" charset="0"/>
            </a:endParaRPr>
          </a:p>
          <a:p>
            <a:pPr marL="422274" marR="55880" indent="0" algn="ctr">
              <a:lnSpc>
                <a:spcPct val="150000"/>
              </a:lnSpc>
              <a:spcBef>
                <a:spcPts val="650"/>
              </a:spcBef>
              <a:buNone/>
            </a:pPr>
            <a:r>
              <a:rPr lang="en-US" sz="1400" spc="-5" dirty="0">
                <a:solidFill>
                  <a:srgbClr val="231F20"/>
                </a:solidFill>
                <a:latin typeface="Times New Roman" panose="02020603050405020304" pitchFamily="18" charset="0"/>
                <a:cs typeface="Times New Roman" panose="02020603050405020304" pitchFamily="18" charset="0"/>
              </a:rPr>
              <a:t>ω</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172" baseline="-13888"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precessional</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frequency</a:t>
            </a:r>
            <a:endParaRPr lang="en-US" sz="1400" spc="-5" dirty="0">
              <a:latin typeface="Times New Roman" panose="02020603050405020304" pitchFamily="18" charset="0"/>
              <a:cs typeface="Times New Roman" panose="02020603050405020304" pitchFamily="18" charset="0"/>
            </a:endParaRPr>
          </a:p>
          <a:p>
            <a:pPr marL="422274" marR="55880" indent="0" algn="ctr">
              <a:lnSpc>
                <a:spcPct val="150000"/>
              </a:lnSpc>
              <a:spcBef>
                <a:spcPts val="650"/>
              </a:spcBef>
              <a:buNone/>
            </a:pPr>
            <a:r>
              <a:rPr lang="en-US" sz="1400" dirty="0">
                <a:solidFill>
                  <a:srgbClr val="231F20"/>
                </a:solidFill>
                <a:latin typeface="Times New Roman" panose="02020603050405020304" pitchFamily="18" charset="0"/>
                <a:cs typeface="Times New Roman" panose="02020603050405020304" pitchFamily="18" charset="0"/>
              </a:rPr>
              <a:t>B</a:t>
            </a:r>
            <a:r>
              <a:rPr lang="en-US" sz="1400" baseline="-13888" dirty="0">
                <a:solidFill>
                  <a:srgbClr val="231F20"/>
                </a:solidFill>
                <a:latin typeface="Times New Roman" panose="02020603050405020304" pitchFamily="18" charset="0"/>
                <a:cs typeface="Times New Roman" panose="02020603050405020304" pitchFamily="18" charset="0"/>
              </a:rPr>
              <a:t>0</a:t>
            </a:r>
            <a:r>
              <a:rPr lang="en-US" sz="1400" spc="225" baseline="-13888"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magnetic</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field</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strength</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a:t>
            </a:r>
            <a:endParaRPr lang="en-US" sz="1400" spc="-5" dirty="0">
              <a:latin typeface="Times New Roman" panose="02020603050405020304" pitchFamily="18" charset="0"/>
              <a:cs typeface="Times New Roman" panose="02020603050405020304" pitchFamily="18" charset="0"/>
            </a:endParaRPr>
          </a:p>
          <a:p>
            <a:pPr marL="422274" marR="55880" indent="0" algn="ctr">
              <a:lnSpc>
                <a:spcPct val="150000"/>
              </a:lnSpc>
              <a:spcBef>
                <a:spcPts val="650"/>
              </a:spcBef>
              <a:buNone/>
            </a:pPr>
            <a:r>
              <a:rPr lang="en-US" sz="1400" dirty="0">
                <a:solidFill>
                  <a:srgbClr val="231F20"/>
                </a:solidFill>
                <a:latin typeface="Times New Roman" panose="02020603050405020304" pitchFamily="18" charset="0"/>
                <a:cs typeface="Times New Roman" panose="02020603050405020304" pitchFamily="18" charset="0"/>
              </a:rPr>
              <a:t>λ</a:t>
            </a:r>
            <a:r>
              <a:rPr lang="en-US" sz="1400" spc="3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gyromagnetic</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ratio.</a:t>
            </a:r>
            <a:endParaRPr lang="en-US" sz="1400" dirty="0">
              <a:latin typeface="Times New Roman" panose="02020603050405020304" pitchFamily="18" charset="0"/>
              <a:cs typeface="Times New Roman" panose="02020603050405020304" pitchFamily="18" charset="0"/>
            </a:endParaRPr>
          </a:p>
          <a:p>
            <a:pPr marL="709295" marR="51435" indent="-285750"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gyromagnetic </a:t>
            </a:r>
            <a:r>
              <a:rPr lang="en-US" sz="1400" spc="-10" dirty="0">
                <a:solidFill>
                  <a:srgbClr val="231F20"/>
                </a:solidFill>
                <a:latin typeface="Times New Roman" panose="02020603050405020304" pitchFamily="18" charset="0"/>
                <a:cs typeface="Times New Roman" panose="02020603050405020304" pitchFamily="18" charset="0"/>
              </a:rPr>
              <a:t>ratio </a:t>
            </a:r>
            <a:r>
              <a:rPr lang="en-US" sz="1400" spc="-5" dirty="0">
                <a:solidFill>
                  <a:srgbClr val="231F20"/>
                </a:solidFill>
                <a:latin typeface="Times New Roman" panose="02020603050405020304" pitchFamily="18" charset="0"/>
                <a:cs typeface="Times New Roman" panose="02020603050405020304" pitchFamily="18" charset="0"/>
              </a:rPr>
              <a:t>expresses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10" dirty="0">
                <a:solidFill>
                  <a:srgbClr val="231F20"/>
                </a:solidFill>
                <a:latin typeface="Times New Roman" panose="02020603050405020304" pitchFamily="18" charset="0"/>
                <a:cs typeface="Times New Roman" panose="02020603050405020304" pitchFamily="18" charset="0"/>
              </a:rPr>
              <a:t>relationship </a:t>
            </a:r>
            <a:r>
              <a:rPr lang="en-US" sz="1400" spc="-5" dirty="0">
                <a:solidFill>
                  <a:srgbClr val="231F20"/>
                </a:solidFill>
                <a:latin typeface="Times New Roman" panose="02020603050405020304" pitchFamily="18" charset="0"/>
                <a:cs typeface="Times New Roman" panose="02020603050405020304" pitchFamily="18" charset="0"/>
              </a:rPr>
              <a:t>between </a:t>
            </a:r>
            <a:r>
              <a:rPr lang="en-US" sz="1400" dirty="0">
                <a:solidFill>
                  <a:srgbClr val="231F20"/>
                </a:solidFill>
                <a:latin typeface="Times New Roman" panose="02020603050405020304" pitchFamily="18" charset="0"/>
                <a:cs typeface="Times New Roman" panose="02020603050405020304" pitchFamily="18" charset="0"/>
              </a:rPr>
              <a:t>the angular </a:t>
            </a:r>
            <a:r>
              <a:rPr lang="en-US" sz="1400" spc="-5" dirty="0">
                <a:solidFill>
                  <a:srgbClr val="231F20"/>
                </a:solidFill>
                <a:latin typeface="Times New Roman" panose="02020603050405020304" pitchFamily="18" charset="0"/>
                <a:cs typeface="Times New Roman" panose="02020603050405020304" pitchFamily="18" charset="0"/>
              </a:rPr>
              <a:t>momentum </a:t>
            </a:r>
            <a:r>
              <a:rPr lang="en-US" sz="1400" dirty="0">
                <a:solidFill>
                  <a:srgbClr val="231F20"/>
                </a:solidFill>
                <a:latin typeface="Times New Roman" panose="02020603050405020304" pitchFamily="18" charset="0"/>
                <a:cs typeface="Times New Roman" panose="02020603050405020304" pitchFamily="18" charset="0"/>
              </a:rPr>
              <a:t>and the mag</a:t>
            </a:r>
            <a:r>
              <a:rPr lang="en-US" sz="1400" spc="-5" dirty="0">
                <a:solidFill>
                  <a:srgbClr val="231F20"/>
                </a:solidFill>
                <a:latin typeface="Times New Roman" panose="02020603050405020304" pitchFamily="18" charset="0"/>
                <a:cs typeface="Times New Roman" panose="02020603050405020304" pitchFamily="18" charset="0"/>
              </a:rPr>
              <a:t>netic</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moment</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each</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MR</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active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nucleus.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It</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constant</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expressed</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as</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precessional</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frequency</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specific</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MR</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active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nucleus</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at</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1</a:t>
            </a:r>
            <a:r>
              <a:rPr lang="en-US" sz="1400" spc="-105" dirty="0">
                <a:solidFill>
                  <a:srgbClr val="231F20"/>
                </a:solidFill>
                <a:latin typeface="Times New Roman" panose="02020603050405020304" pitchFamily="18" charset="0"/>
                <a:cs typeface="Times New Roman" panose="02020603050405020304" pitchFamily="18" charset="0"/>
              </a:rPr>
              <a:t> </a:t>
            </a:r>
            <a:r>
              <a:rPr lang="en-US" sz="1400" spc="-50" dirty="0">
                <a:solidFill>
                  <a:srgbClr val="231F20"/>
                </a:solidFill>
                <a:latin typeface="Times New Roman" panose="02020603050405020304" pitchFamily="18" charset="0"/>
                <a:cs typeface="Times New Roman" panose="02020603050405020304" pitchFamily="18" charset="0"/>
              </a:rPr>
              <a:t>T.</a:t>
            </a:r>
            <a:r>
              <a:rPr lang="en-US" sz="1400" spc="-45" dirty="0">
                <a:solidFill>
                  <a:srgbClr val="231F20"/>
                </a:solidFill>
                <a:latin typeface="Times New Roman" panose="02020603050405020304" pitchFamily="18" charset="0"/>
                <a:cs typeface="Times New Roman" panose="02020603050405020304" pitchFamily="18" charset="0"/>
              </a:rPr>
              <a:t> </a:t>
            </a:r>
          </a:p>
          <a:p>
            <a:pPr marL="423545" marR="51435" indent="0" algn="just">
              <a:lnSpc>
                <a:spcPct val="150000"/>
              </a:lnSpc>
              <a:buNone/>
            </a:pPr>
            <a:endParaRPr lang="en-US" sz="1400" spc="-45" dirty="0">
              <a:solidFill>
                <a:srgbClr val="231F20"/>
              </a:solidFill>
              <a:latin typeface="Times New Roman" panose="02020603050405020304" pitchFamily="18" charset="0"/>
              <a:cs typeface="Times New Roman" panose="02020603050405020304" pitchFamily="18" charset="0"/>
            </a:endParaRPr>
          </a:p>
          <a:p>
            <a:pPr marL="709295" marR="51435" indent="-285750"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unit</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gyromagnetic</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ratio</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therefore</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20" dirty="0">
                <a:solidFill>
                  <a:srgbClr val="231F20"/>
                </a:solidFill>
                <a:latin typeface="Times New Roman" panose="02020603050405020304" pitchFamily="18" charset="0"/>
                <a:cs typeface="Times New Roman" panose="02020603050405020304" pitchFamily="18" charset="0"/>
              </a:rPr>
              <a:t>MHz/T. </a:t>
            </a:r>
            <a:r>
              <a:rPr lang="en-US" sz="1400" spc="-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a:t>
            </a:r>
            <a:r>
              <a:rPr lang="en-US" sz="1400" dirty="0">
                <a:solidFill>
                  <a:srgbClr val="231F20"/>
                </a:solidFill>
                <a:latin typeface="Times New Roman" panose="02020603050405020304" pitchFamily="18" charset="0"/>
                <a:cs typeface="Times New Roman" panose="02020603050405020304" pitchFamily="18" charset="0"/>
              </a:rPr>
              <a:t>e </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gy</a:t>
            </a:r>
            <a:r>
              <a:rPr lang="en-US" sz="1400" spc="-20" dirty="0">
                <a:solidFill>
                  <a:srgbClr val="231F20"/>
                </a:solidFill>
                <a:latin typeface="Times New Roman" panose="02020603050405020304" pitchFamily="18" charset="0"/>
                <a:cs typeface="Times New Roman" panose="02020603050405020304" pitchFamily="18" charset="0"/>
              </a:rPr>
              <a:t>r</a:t>
            </a:r>
            <a:r>
              <a:rPr lang="en-US" sz="1400" spc="-5" dirty="0">
                <a:solidFill>
                  <a:srgbClr val="231F20"/>
                </a:solidFill>
                <a:latin typeface="Times New Roman" panose="02020603050405020304" pitchFamily="18" charset="0"/>
                <a:cs typeface="Times New Roman" panose="02020603050405020304" pitchFamily="18" charset="0"/>
              </a:rPr>
              <a:t>omagneti</a:t>
            </a:r>
            <a:r>
              <a:rPr lang="en-US" sz="1400" dirty="0">
                <a:solidFill>
                  <a:srgbClr val="231F20"/>
                </a:solidFill>
                <a:latin typeface="Times New Roman" panose="02020603050405020304" pitchFamily="18" charset="0"/>
                <a:cs typeface="Times New Roman" panose="02020603050405020304" pitchFamily="18" charset="0"/>
              </a:rPr>
              <a:t>c </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25" dirty="0">
                <a:solidFill>
                  <a:srgbClr val="231F20"/>
                </a:solidFill>
                <a:latin typeface="Times New Roman" panose="02020603050405020304" pitchFamily="18" charset="0"/>
                <a:cs typeface="Times New Roman" panose="02020603050405020304" pitchFamily="18" charset="0"/>
              </a:rPr>
              <a:t>r</a:t>
            </a:r>
            <a:r>
              <a:rPr lang="en-US" sz="1400" spc="-15" dirty="0">
                <a:solidFill>
                  <a:srgbClr val="231F20"/>
                </a:solidFill>
                <a:latin typeface="Times New Roman" panose="02020603050405020304" pitchFamily="18" charset="0"/>
                <a:cs typeface="Times New Roman" panose="02020603050405020304" pitchFamily="18" charset="0"/>
              </a:rPr>
              <a:t>a</a:t>
            </a:r>
            <a:r>
              <a:rPr lang="en-US" sz="1400" spc="-5" dirty="0">
                <a:solidFill>
                  <a:srgbClr val="231F20"/>
                </a:solidFill>
                <a:latin typeface="Times New Roman" panose="02020603050405020304" pitchFamily="18" charset="0"/>
                <a:cs typeface="Times New Roman" panose="02020603050405020304" pitchFamily="18" charset="0"/>
              </a:rPr>
              <a:t>ti</a:t>
            </a:r>
            <a:r>
              <a:rPr lang="en-US" sz="1400" dirty="0">
                <a:solidFill>
                  <a:srgbClr val="231F20"/>
                </a:solidFill>
                <a:latin typeface="Times New Roman" panose="02020603050405020304" pitchFamily="18" charset="0"/>
                <a:cs typeface="Times New Roman" panose="02020603050405020304" pitchFamily="18" charset="0"/>
              </a:rPr>
              <a:t>o </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a:t>
            </a:r>
            <a:r>
              <a:rPr lang="en-US" sz="1400" dirty="0">
                <a:solidFill>
                  <a:srgbClr val="231F20"/>
                </a:solidFill>
                <a:latin typeface="Times New Roman" panose="02020603050405020304" pitchFamily="18" charset="0"/>
                <a:cs typeface="Times New Roman" panose="02020603050405020304" pitchFamily="18" charset="0"/>
              </a:rPr>
              <a:t>f </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spc="-20" dirty="0">
                <a:solidFill>
                  <a:srgbClr val="231F20"/>
                </a:solidFill>
                <a:latin typeface="Times New Roman" panose="02020603050405020304" pitchFamily="18" charset="0"/>
                <a:cs typeface="Times New Roman" panose="02020603050405020304" pitchFamily="18" charset="0"/>
              </a:rPr>
              <a:t>h</a:t>
            </a:r>
            <a:r>
              <a:rPr lang="en-US" sz="1400" spc="-15" dirty="0">
                <a:solidFill>
                  <a:srgbClr val="231F20"/>
                </a:solidFill>
                <a:latin typeface="Times New Roman" panose="02020603050405020304" pitchFamily="18" charset="0"/>
                <a:cs typeface="Times New Roman" panose="02020603050405020304" pitchFamily="18" charset="0"/>
              </a:rPr>
              <a:t>y</a:t>
            </a:r>
            <a:r>
              <a:rPr lang="en-US" sz="1400" spc="-5" dirty="0">
                <a:solidFill>
                  <a:srgbClr val="231F20"/>
                </a:solidFill>
                <a:latin typeface="Times New Roman" panose="02020603050405020304" pitchFamily="18" charset="0"/>
                <a:cs typeface="Times New Roman" panose="02020603050405020304" pitchFamily="18" charset="0"/>
              </a:rPr>
              <a:t>d</a:t>
            </a:r>
            <a:r>
              <a:rPr lang="en-US" sz="1400" spc="-20" dirty="0">
                <a:solidFill>
                  <a:srgbClr val="231F20"/>
                </a:solidFill>
                <a:latin typeface="Times New Roman" panose="02020603050405020304" pitchFamily="18" charset="0"/>
                <a:cs typeface="Times New Roman" panose="02020603050405020304" pitchFamily="18" charset="0"/>
              </a:rPr>
              <a:t>r</a:t>
            </a:r>
            <a:r>
              <a:rPr lang="en-US" sz="1400" spc="-5" dirty="0">
                <a:solidFill>
                  <a:srgbClr val="231F20"/>
                </a:solidFill>
                <a:latin typeface="Times New Roman" panose="02020603050405020304" pitchFamily="18" charset="0"/>
                <a:cs typeface="Times New Roman" panose="02020603050405020304" pitchFamily="18" charset="0"/>
              </a:rPr>
              <a:t>o</a:t>
            </a:r>
            <a:r>
              <a:rPr lang="en-US" sz="1400" spc="-10" dirty="0">
                <a:solidFill>
                  <a:srgbClr val="231F20"/>
                </a:solidFill>
                <a:latin typeface="Times New Roman" panose="02020603050405020304" pitchFamily="18" charset="0"/>
                <a:cs typeface="Times New Roman" panose="02020603050405020304" pitchFamily="18" charset="0"/>
              </a:rPr>
              <a:t>g</a:t>
            </a:r>
            <a:r>
              <a:rPr lang="en-US" sz="1400" dirty="0">
                <a:solidFill>
                  <a:srgbClr val="231F20"/>
                </a:solidFill>
                <a:latin typeface="Times New Roman" panose="02020603050405020304" pitchFamily="18" charset="0"/>
                <a:cs typeface="Times New Roman" panose="02020603050405020304" pitchFamily="18" charset="0"/>
              </a:rPr>
              <a:t>en </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a:t>
            </a:r>
            <a:r>
              <a:rPr lang="en-US" sz="1400" dirty="0">
                <a:solidFill>
                  <a:srgbClr val="231F20"/>
                </a:solidFill>
                <a:latin typeface="Times New Roman" panose="02020603050405020304" pitchFamily="18" charset="0"/>
                <a:cs typeface="Times New Roman" panose="02020603050405020304" pitchFamily="18" charset="0"/>
              </a:rPr>
              <a:t>s </a:t>
            </a:r>
            <a:r>
              <a:rPr lang="en-US" sz="1400" spc="-5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42.57</a:t>
            </a:r>
            <a:r>
              <a:rPr lang="en-US" sz="1400" spc="-10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MHz/</a:t>
            </a:r>
            <a:r>
              <a:rPr lang="en-US" sz="1400" spc="-100" dirty="0">
                <a:solidFill>
                  <a:srgbClr val="231F20"/>
                </a:solidFill>
                <a:latin typeface="Times New Roman" panose="02020603050405020304" pitchFamily="18" charset="0"/>
                <a:cs typeface="Times New Roman" panose="02020603050405020304" pitchFamily="18" charset="0"/>
              </a:rPr>
              <a:t>T</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precessional</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frequency</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15" dirty="0">
                <a:solidFill>
                  <a:srgbClr val="231F20"/>
                </a:solidFill>
                <a:latin typeface="Times New Roman" panose="02020603050405020304" pitchFamily="18" charset="0"/>
                <a:cs typeface="Times New Roman" panose="02020603050405020304" pitchFamily="18" charset="0"/>
              </a:rPr>
              <a:t>often</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called</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b="1" dirty="0">
                <a:solidFill>
                  <a:srgbClr val="231F20"/>
                </a:solidFill>
                <a:latin typeface="Times New Roman" panose="02020603050405020304" pitchFamily="18" charset="0"/>
                <a:cs typeface="Times New Roman" panose="02020603050405020304" pitchFamily="18" charset="0"/>
              </a:rPr>
              <a:t>Larmor</a:t>
            </a:r>
            <a:r>
              <a:rPr lang="en-US" sz="1400" b="1" spc="10" dirty="0">
                <a:solidFill>
                  <a:srgbClr val="231F20"/>
                </a:solidFill>
                <a:latin typeface="Times New Roman" panose="02020603050405020304" pitchFamily="18" charset="0"/>
                <a:cs typeface="Times New Roman" panose="02020603050405020304" pitchFamily="18" charset="0"/>
              </a:rPr>
              <a:t> </a:t>
            </a:r>
            <a:r>
              <a:rPr lang="en-US" sz="1400" b="1" spc="-5" dirty="0">
                <a:solidFill>
                  <a:srgbClr val="231F20"/>
                </a:solidFill>
                <a:latin typeface="Times New Roman" panose="02020603050405020304" pitchFamily="18" charset="0"/>
                <a:cs typeface="Times New Roman" panose="02020603050405020304" pitchFamily="18" charset="0"/>
              </a:rPr>
              <a:t>frequency</a:t>
            </a:r>
            <a:r>
              <a:rPr lang="en-US" sz="1400" spc="-5" dirty="0">
                <a:solidFill>
                  <a:srgbClr val="231F20"/>
                </a:solidFill>
                <a:latin typeface="Times New Roman" panose="02020603050405020304" pitchFamily="18" charset="0"/>
                <a:cs typeface="Times New Roman" panose="02020603050405020304" pitchFamily="18" charset="0"/>
              </a:rPr>
              <a:t>,</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because</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it</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determined</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by</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2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Larmor</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equation.</a:t>
            </a: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
        <p:nvSpPr>
          <p:cNvPr id="4" name="object 9">
            <a:extLst>
              <a:ext uri="{FF2B5EF4-FFF2-40B4-BE49-F238E27FC236}">
                <a16:creationId xmlns:a16="http://schemas.microsoft.com/office/drawing/2014/main" id="{C2C40A31-EE62-0710-82B1-4874D3DC6A08}"/>
              </a:ext>
            </a:extLst>
          </p:cNvPr>
          <p:cNvSpPr txBox="1"/>
          <p:nvPr/>
        </p:nvSpPr>
        <p:spPr>
          <a:xfrm>
            <a:off x="8582023" y="4668565"/>
            <a:ext cx="2987675" cy="185420"/>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231F20"/>
                </a:solidFill>
                <a:latin typeface="Corbel"/>
                <a:cs typeface="Corbel"/>
              </a:rPr>
              <a:t>Precession</a:t>
            </a:r>
            <a:r>
              <a:rPr sz="1050" spc="30" dirty="0">
                <a:solidFill>
                  <a:srgbClr val="231F20"/>
                </a:solidFill>
                <a:latin typeface="Corbel"/>
                <a:cs typeface="Corbel"/>
              </a:rPr>
              <a:t> </a:t>
            </a:r>
            <a:r>
              <a:rPr sz="1050" spc="-5" dirty="0">
                <a:solidFill>
                  <a:srgbClr val="231F20"/>
                </a:solidFill>
                <a:latin typeface="Corbel"/>
                <a:cs typeface="Corbel"/>
              </a:rPr>
              <a:t>of</a:t>
            </a:r>
            <a:r>
              <a:rPr sz="1050" spc="35" dirty="0">
                <a:solidFill>
                  <a:srgbClr val="231F20"/>
                </a:solidFill>
                <a:latin typeface="Corbel"/>
                <a:cs typeface="Corbel"/>
              </a:rPr>
              <a:t> </a:t>
            </a:r>
            <a:r>
              <a:rPr sz="1050" spc="-5" dirty="0">
                <a:solidFill>
                  <a:srgbClr val="231F20"/>
                </a:solidFill>
                <a:latin typeface="Corbel"/>
                <a:cs typeface="Corbel"/>
              </a:rPr>
              <a:t>the</a:t>
            </a:r>
            <a:r>
              <a:rPr sz="1050" spc="35" dirty="0">
                <a:solidFill>
                  <a:srgbClr val="231F20"/>
                </a:solidFill>
                <a:latin typeface="Corbel"/>
                <a:cs typeface="Corbel"/>
              </a:rPr>
              <a:t> </a:t>
            </a:r>
            <a:r>
              <a:rPr sz="1050" spc="-5" dirty="0">
                <a:solidFill>
                  <a:srgbClr val="231F20"/>
                </a:solidFill>
                <a:latin typeface="Corbel"/>
                <a:cs typeface="Corbel"/>
              </a:rPr>
              <a:t>spin-up</a:t>
            </a:r>
            <a:r>
              <a:rPr sz="1050" spc="30" dirty="0">
                <a:solidFill>
                  <a:srgbClr val="231F20"/>
                </a:solidFill>
                <a:latin typeface="Corbel"/>
                <a:cs typeface="Corbel"/>
              </a:rPr>
              <a:t> </a:t>
            </a:r>
            <a:r>
              <a:rPr sz="1050" dirty="0">
                <a:solidFill>
                  <a:srgbClr val="231F20"/>
                </a:solidFill>
                <a:latin typeface="Corbel"/>
                <a:cs typeface="Corbel"/>
              </a:rPr>
              <a:t>and</a:t>
            </a:r>
            <a:r>
              <a:rPr sz="1050" spc="35" dirty="0">
                <a:solidFill>
                  <a:srgbClr val="231F20"/>
                </a:solidFill>
                <a:latin typeface="Corbel"/>
                <a:cs typeface="Corbel"/>
              </a:rPr>
              <a:t> </a:t>
            </a:r>
            <a:r>
              <a:rPr sz="1050" spc="-5" dirty="0">
                <a:solidFill>
                  <a:srgbClr val="231F20"/>
                </a:solidFill>
                <a:latin typeface="Corbel"/>
                <a:cs typeface="Corbel"/>
              </a:rPr>
              <a:t>spin-down</a:t>
            </a:r>
            <a:r>
              <a:rPr sz="1050" spc="35" dirty="0">
                <a:solidFill>
                  <a:srgbClr val="231F20"/>
                </a:solidFill>
                <a:latin typeface="Corbel"/>
                <a:cs typeface="Corbel"/>
              </a:rPr>
              <a:t> </a:t>
            </a:r>
            <a:r>
              <a:rPr sz="1050" dirty="0">
                <a:solidFill>
                  <a:srgbClr val="231F20"/>
                </a:solidFill>
                <a:latin typeface="Corbel"/>
                <a:cs typeface="Corbel"/>
              </a:rPr>
              <a:t>populations.</a:t>
            </a:r>
            <a:endParaRPr sz="1050" dirty="0">
              <a:latin typeface="Corbel"/>
              <a:cs typeface="Corbel"/>
            </a:endParaRPr>
          </a:p>
        </p:txBody>
      </p:sp>
      <p:pic>
        <p:nvPicPr>
          <p:cNvPr id="5" name="object 10">
            <a:extLst>
              <a:ext uri="{FF2B5EF4-FFF2-40B4-BE49-F238E27FC236}">
                <a16:creationId xmlns:a16="http://schemas.microsoft.com/office/drawing/2014/main" id="{4FF29621-16A0-B6BF-20E8-A7CD1046C004}"/>
              </a:ext>
            </a:extLst>
          </p:cNvPr>
          <p:cNvPicPr/>
          <p:nvPr/>
        </p:nvPicPr>
        <p:blipFill>
          <a:blip r:embed="rId2" cstate="print"/>
          <a:stretch>
            <a:fillRect/>
          </a:stretch>
        </p:blipFill>
        <p:spPr>
          <a:xfrm>
            <a:off x="7990790" y="822343"/>
            <a:ext cx="3578908" cy="3657346"/>
          </a:xfrm>
          <a:prstGeom prst="rect">
            <a:avLst/>
          </a:prstGeom>
        </p:spPr>
      </p:pic>
      <p:sp>
        <p:nvSpPr>
          <p:cNvPr id="6" name="Footer Placeholder 5">
            <a:extLst>
              <a:ext uri="{FF2B5EF4-FFF2-40B4-BE49-F238E27FC236}">
                <a16:creationId xmlns:a16="http://schemas.microsoft.com/office/drawing/2014/main" id="{BA2CD218-893A-1466-89FA-1DB60F2C6139}"/>
              </a:ext>
            </a:extLst>
          </p:cNvPr>
          <p:cNvSpPr>
            <a:spLocks noGrp="1"/>
          </p:cNvSpPr>
          <p:nvPr>
            <p:ph type="ftr" sz="quarter" idx="11"/>
          </p:nvPr>
        </p:nvSpPr>
        <p:spPr>
          <a:xfrm>
            <a:off x="-1219200" y="6492875"/>
            <a:ext cx="4114800" cy="365125"/>
          </a:xfrm>
        </p:spPr>
        <p:txBody>
          <a:bodyPr/>
          <a:lstStyle/>
          <a:p>
            <a:r>
              <a:rPr lang="en-IN" dirty="0"/>
              <a:t>Yuvraj Maharshi</a:t>
            </a:r>
          </a:p>
        </p:txBody>
      </p:sp>
      <p:sp>
        <p:nvSpPr>
          <p:cNvPr id="7" name="Slide Number Placeholder 6">
            <a:extLst>
              <a:ext uri="{FF2B5EF4-FFF2-40B4-BE49-F238E27FC236}">
                <a16:creationId xmlns:a16="http://schemas.microsoft.com/office/drawing/2014/main" id="{B6D38C05-9232-F41F-BEE8-F1AF90971B47}"/>
              </a:ext>
            </a:extLst>
          </p:cNvPr>
          <p:cNvSpPr>
            <a:spLocks noGrp="1"/>
          </p:cNvSpPr>
          <p:nvPr>
            <p:ph type="sldNum" sz="quarter" idx="12"/>
          </p:nvPr>
        </p:nvSpPr>
        <p:spPr/>
        <p:txBody>
          <a:bodyPr/>
          <a:lstStyle/>
          <a:p>
            <a:fld id="{F409BB76-302D-4526-918A-72E15D651BAB}" type="slidenum">
              <a:rPr lang="en-IN" smtClean="0"/>
              <a:t>16</a:t>
            </a:fld>
            <a:endParaRPr lang="en-IN"/>
          </a:p>
        </p:txBody>
      </p:sp>
    </p:spTree>
    <p:extLst>
      <p:ext uri="{BB962C8B-B14F-4D97-AF65-F5344CB8AC3E}">
        <p14:creationId xmlns:p14="http://schemas.microsoft.com/office/powerpoint/2010/main" val="59698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37F8-7DF2-CC00-42D8-60A69ACE5116}"/>
              </a:ext>
            </a:extLst>
          </p:cNvPr>
          <p:cNvSpPr>
            <a:spLocks noGrp="1"/>
          </p:cNvSpPr>
          <p:nvPr>
            <p:ph type="title"/>
          </p:nvPr>
        </p:nvSpPr>
        <p:spPr>
          <a:xfrm>
            <a:off x="709612" y="482201"/>
            <a:ext cx="10772775" cy="662711"/>
          </a:xfrm>
        </p:spPr>
        <p:txBody>
          <a:bodyPr>
            <a:normAutofit fontScale="90000"/>
          </a:bodyPr>
          <a:lstStyle/>
          <a:p>
            <a:pPr algn="ctr"/>
            <a:r>
              <a:rPr lang="en-IN" b="1" u="sng" dirty="0">
                <a:latin typeface="Times New Roman" panose="02020603050405020304" pitchFamily="18" charset="0"/>
                <a:cs typeface="Times New Roman" panose="02020603050405020304" pitchFamily="18" charset="0"/>
              </a:rPr>
              <a:t>Longitudinal Magnetization</a:t>
            </a:r>
          </a:p>
        </p:txBody>
      </p:sp>
      <p:sp>
        <p:nvSpPr>
          <p:cNvPr id="3" name="Content Placeholder 2">
            <a:extLst>
              <a:ext uri="{FF2B5EF4-FFF2-40B4-BE49-F238E27FC236}">
                <a16:creationId xmlns:a16="http://schemas.microsoft.com/office/drawing/2014/main" id="{8C746D34-0764-7063-84FF-E52653A45494}"/>
              </a:ext>
            </a:extLst>
          </p:cNvPr>
          <p:cNvSpPr>
            <a:spLocks noGrp="1"/>
          </p:cNvSpPr>
          <p:nvPr>
            <p:ph idx="1"/>
          </p:nvPr>
        </p:nvSpPr>
        <p:spPr>
          <a:xfrm>
            <a:off x="301751" y="1144912"/>
            <a:ext cx="11180635" cy="5127872"/>
          </a:xfrm>
        </p:spPr>
        <p:txBody>
          <a:bodyPr>
            <a:normAutofit/>
          </a:bodyPr>
          <a:lstStyle/>
          <a:p>
            <a:pPr marL="0" indent="0" algn="just">
              <a:lnSpc>
                <a:spcPct val="160000"/>
              </a:lnSpc>
              <a:buNone/>
            </a:pPr>
            <a:endParaRPr lang="en-US" sz="1400" dirty="0">
              <a:latin typeface="Times New Roman" panose="02020603050405020304" pitchFamily="18" charset="0"/>
              <a:cs typeface="Times New Roman" panose="02020603050405020304" pitchFamily="18" charset="0"/>
            </a:endParaRPr>
          </a:p>
          <a:p>
            <a:pPr algn="just">
              <a:lnSpc>
                <a:spcPct val="16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 There are always more protons spinning on the positive side or parallel to Z-axis than negative side. So after canceling each others forces there are a few protons on positive side that retain their forces. Forces of these protons add up together to form a magnetic vector along the Z-axis. This is called as </a:t>
            </a:r>
            <a:r>
              <a:rPr lang="en-US" sz="1400" b="1" dirty="0">
                <a:latin typeface="Times New Roman" panose="02020603050405020304" pitchFamily="18" charset="0"/>
                <a:cs typeface="Times New Roman" panose="02020603050405020304" pitchFamily="18" charset="0"/>
              </a:rPr>
              <a:t>longitudinal magnetization.  </a:t>
            </a:r>
            <a:r>
              <a:rPr lang="en-US" sz="1400" dirty="0">
                <a:latin typeface="Times New Roman" panose="02020603050405020304" pitchFamily="18" charset="0"/>
                <a:cs typeface="Times New Roman" panose="02020603050405020304" pitchFamily="18" charset="0"/>
              </a:rPr>
              <a:t>Longitudinal magnetization thus formed along the external magnetic field can not be measured directly. For the measurement it has to be transverse.</a:t>
            </a:r>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D311F1-3DF7-306B-86E9-E4141E7BC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052" y="3108960"/>
            <a:ext cx="6164862" cy="3573390"/>
          </a:xfrm>
          <a:prstGeom prst="rect">
            <a:avLst/>
          </a:prstGeom>
        </p:spPr>
      </p:pic>
      <p:sp>
        <p:nvSpPr>
          <p:cNvPr id="4" name="Footer Placeholder 3">
            <a:extLst>
              <a:ext uri="{FF2B5EF4-FFF2-40B4-BE49-F238E27FC236}">
                <a16:creationId xmlns:a16="http://schemas.microsoft.com/office/drawing/2014/main" id="{6AF6EAA5-116B-D8FC-F5C2-D4F8190898C3}"/>
              </a:ext>
            </a:extLst>
          </p:cNvPr>
          <p:cNvSpPr>
            <a:spLocks noGrp="1"/>
          </p:cNvSpPr>
          <p:nvPr>
            <p:ph type="ftr" sz="quarter" idx="11"/>
          </p:nvPr>
        </p:nvSpPr>
        <p:spPr>
          <a:xfrm>
            <a:off x="-926690" y="6492875"/>
            <a:ext cx="4114800" cy="365125"/>
          </a:xfrm>
        </p:spPr>
        <p:txBody>
          <a:bodyPr/>
          <a:lstStyle/>
          <a:p>
            <a:r>
              <a:rPr lang="en-IN" dirty="0"/>
              <a:t>Yuvraj Maharshi</a:t>
            </a:r>
          </a:p>
        </p:txBody>
      </p:sp>
      <p:sp>
        <p:nvSpPr>
          <p:cNvPr id="6" name="Slide Number Placeholder 5">
            <a:extLst>
              <a:ext uri="{FF2B5EF4-FFF2-40B4-BE49-F238E27FC236}">
                <a16:creationId xmlns:a16="http://schemas.microsoft.com/office/drawing/2014/main" id="{6B018823-74ED-F333-21CA-464F30265B64}"/>
              </a:ext>
            </a:extLst>
          </p:cNvPr>
          <p:cNvSpPr>
            <a:spLocks noGrp="1"/>
          </p:cNvSpPr>
          <p:nvPr>
            <p:ph type="sldNum" sz="quarter" idx="12"/>
          </p:nvPr>
        </p:nvSpPr>
        <p:spPr/>
        <p:txBody>
          <a:bodyPr/>
          <a:lstStyle/>
          <a:p>
            <a:fld id="{F409BB76-302D-4526-918A-72E15D651BAB}" type="slidenum">
              <a:rPr lang="en-IN" smtClean="0"/>
              <a:t>17</a:t>
            </a:fld>
            <a:endParaRPr lang="en-IN"/>
          </a:p>
        </p:txBody>
      </p:sp>
    </p:spTree>
    <p:extLst>
      <p:ext uri="{BB962C8B-B14F-4D97-AF65-F5344CB8AC3E}">
        <p14:creationId xmlns:p14="http://schemas.microsoft.com/office/powerpoint/2010/main" val="156806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CB8F-9115-E773-96EA-B19BAD53681A}"/>
              </a:ext>
            </a:extLst>
          </p:cNvPr>
          <p:cNvSpPr>
            <a:spLocks noGrp="1"/>
          </p:cNvSpPr>
          <p:nvPr>
            <p:ph type="title"/>
          </p:nvPr>
        </p:nvSpPr>
        <p:spPr>
          <a:xfrm>
            <a:off x="709612" y="345803"/>
            <a:ext cx="10772775" cy="442299"/>
          </a:xfrm>
        </p:spPr>
        <p:txBody>
          <a:bodyPr>
            <a:normAutofit fontScale="90000"/>
          </a:bodyPr>
          <a:lstStyle/>
          <a:p>
            <a:pPr algn="ctr"/>
            <a:r>
              <a:rPr lang="en-IN" b="1" u="sng" dirty="0">
                <a:latin typeface="Times New Roman" panose="02020603050405020304" pitchFamily="18" charset="0"/>
                <a:cs typeface="Times New Roman" panose="02020603050405020304" pitchFamily="18" charset="0"/>
              </a:rPr>
              <a:t>Transverse Magnetization</a:t>
            </a:r>
          </a:p>
        </p:txBody>
      </p:sp>
      <p:sp>
        <p:nvSpPr>
          <p:cNvPr id="3" name="Content Placeholder 2">
            <a:extLst>
              <a:ext uri="{FF2B5EF4-FFF2-40B4-BE49-F238E27FC236}">
                <a16:creationId xmlns:a16="http://schemas.microsoft.com/office/drawing/2014/main" id="{CF4CC061-1826-6275-3B56-4432AF112373}"/>
              </a:ext>
            </a:extLst>
          </p:cNvPr>
          <p:cNvSpPr>
            <a:spLocks noGrp="1"/>
          </p:cNvSpPr>
          <p:nvPr>
            <p:ph idx="1"/>
          </p:nvPr>
        </p:nvSpPr>
        <p:spPr>
          <a:xfrm>
            <a:off x="137161" y="1042416"/>
            <a:ext cx="11760672" cy="4773168"/>
          </a:xfrm>
        </p:spPr>
        <p:txBody>
          <a:bodyPr>
            <a:normAutofit/>
          </a:bodyPr>
          <a:lstStyle/>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when patient is placed in the magnet, longitudinal magnetization is formed along the Z-axis. The next step is to send radiofrequency (RF) pulse. The </a:t>
            </a:r>
            <a:r>
              <a:rPr lang="en-US" sz="1400" dirty="0" err="1">
                <a:latin typeface="Times New Roman" panose="02020603050405020304" pitchFamily="18" charset="0"/>
                <a:cs typeface="Times New Roman" panose="02020603050405020304" pitchFamily="18" charset="0"/>
              </a:rPr>
              <a:t>precessing</a:t>
            </a:r>
            <a:r>
              <a:rPr lang="en-US" sz="1400" dirty="0">
                <a:latin typeface="Times New Roman" panose="02020603050405020304" pitchFamily="18" charset="0"/>
                <a:cs typeface="Times New Roman" panose="02020603050405020304" pitchFamily="18" charset="0"/>
              </a:rPr>
              <a:t> protons pick up some energy from the radiofrequency pulse. Some of these protons go to higher energy level and start </a:t>
            </a:r>
            <a:r>
              <a:rPr lang="en-US" sz="1400" dirty="0" err="1">
                <a:latin typeface="Times New Roman" panose="02020603050405020304" pitchFamily="18" charset="0"/>
                <a:cs typeface="Times New Roman" panose="02020603050405020304" pitchFamily="18" charset="0"/>
              </a:rPr>
              <a:t>precessing</a:t>
            </a:r>
            <a:r>
              <a:rPr lang="en-US" sz="1400" dirty="0">
                <a:latin typeface="Times New Roman" panose="02020603050405020304" pitchFamily="18" charset="0"/>
                <a:cs typeface="Times New Roman" panose="02020603050405020304" pitchFamily="18" charset="0"/>
              </a:rPr>
              <a:t> antiparallel (along negative side of the Z-axis). </a:t>
            </a:r>
          </a:p>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The imbalance results in tilting of the magnetization into the transverse (X-Y) plane. This is called as transverse magnetization.</a:t>
            </a:r>
          </a:p>
          <a:p>
            <a:pPr marL="0" indent="0" algn="just">
              <a:lnSpc>
                <a:spcPct val="150000"/>
              </a:lnSpc>
              <a:buNone/>
            </a:pPr>
            <a:endParaRPr lang="en-US" sz="1400" dirty="0">
              <a:latin typeface="Times New Roman" panose="02020603050405020304" pitchFamily="18" charset="0"/>
              <a:cs typeface="Times New Roman" panose="02020603050405020304" pitchFamily="18" charset="0"/>
            </a:endParaRPr>
          </a:p>
          <a:p>
            <a:pPr marL="0" indent="0" algn="just">
              <a:lnSpc>
                <a:spcPct val="150000"/>
              </a:lnSpc>
              <a:buNone/>
            </a:pPr>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5039FC-1F87-DF8D-A466-18C3B736A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783" y="2905189"/>
            <a:ext cx="9994604" cy="3607008"/>
          </a:xfrm>
          <a:prstGeom prst="rect">
            <a:avLst/>
          </a:prstGeom>
        </p:spPr>
      </p:pic>
      <p:sp>
        <p:nvSpPr>
          <p:cNvPr id="4" name="Footer Placeholder 3">
            <a:extLst>
              <a:ext uri="{FF2B5EF4-FFF2-40B4-BE49-F238E27FC236}">
                <a16:creationId xmlns:a16="http://schemas.microsoft.com/office/drawing/2014/main" id="{D6AF6F9B-E2BC-2EBE-818D-C6B3DD1CE615}"/>
              </a:ext>
            </a:extLst>
          </p:cNvPr>
          <p:cNvSpPr>
            <a:spLocks noGrp="1"/>
          </p:cNvSpPr>
          <p:nvPr>
            <p:ph type="ftr" sz="quarter" idx="11"/>
          </p:nvPr>
        </p:nvSpPr>
        <p:spPr>
          <a:xfrm>
            <a:off x="-985063" y="6434274"/>
            <a:ext cx="4114800" cy="365125"/>
          </a:xfrm>
        </p:spPr>
        <p:txBody>
          <a:bodyPr/>
          <a:lstStyle/>
          <a:p>
            <a:r>
              <a:rPr lang="en-IN" dirty="0"/>
              <a:t>Yuvraj Maharshi</a:t>
            </a:r>
          </a:p>
        </p:txBody>
      </p:sp>
      <p:sp>
        <p:nvSpPr>
          <p:cNvPr id="6" name="Slide Number Placeholder 5">
            <a:extLst>
              <a:ext uri="{FF2B5EF4-FFF2-40B4-BE49-F238E27FC236}">
                <a16:creationId xmlns:a16="http://schemas.microsoft.com/office/drawing/2014/main" id="{C8EAD56A-EEA0-BA4E-CD8F-9D2ADF003DED}"/>
              </a:ext>
            </a:extLst>
          </p:cNvPr>
          <p:cNvSpPr>
            <a:spLocks noGrp="1"/>
          </p:cNvSpPr>
          <p:nvPr>
            <p:ph type="sldNum" sz="quarter" idx="12"/>
          </p:nvPr>
        </p:nvSpPr>
        <p:spPr/>
        <p:txBody>
          <a:bodyPr/>
          <a:lstStyle/>
          <a:p>
            <a:fld id="{F409BB76-302D-4526-918A-72E15D651BAB}" type="slidenum">
              <a:rPr lang="en-IN" smtClean="0"/>
              <a:t>18</a:t>
            </a:fld>
            <a:endParaRPr lang="en-IN"/>
          </a:p>
        </p:txBody>
      </p:sp>
    </p:spTree>
    <p:extLst>
      <p:ext uri="{BB962C8B-B14F-4D97-AF65-F5344CB8AC3E}">
        <p14:creationId xmlns:p14="http://schemas.microsoft.com/office/powerpoint/2010/main" val="3599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0146-F631-FC5D-FA05-29BB016F5C9C}"/>
              </a:ext>
            </a:extLst>
          </p:cNvPr>
          <p:cNvSpPr>
            <a:spLocks noGrp="1"/>
          </p:cNvSpPr>
          <p:nvPr>
            <p:ph type="title"/>
          </p:nvPr>
        </p:nvSpPr>
        <p:spPr>
          <a:xfrm>
            <a:off x="657224" y="499533"/>
            <a:ext cx="10772775" cy="668867"/>
          </a:xfrm>
        </p:spPr>
        <p:txBody>
          <a:bodyPr>
            <a:normAutofit fontScale="90000"/>
          </a:bodyPr>
          <a:lstStyle/>
          <a:p>
            <a:pPr algn="ctr"/>
            <a:r>
              <a:rPr lang="en-IN" sz="4400" b="1" u="sng" spc="-5" dirty="0">
                <a:latin typeface="Times New Roman" panose="02020603050405020304" pitchFamily="18" charset="0"/>
                <a:cs typeface="Times New Roman" panose="02020603050405020304" pitchFamily="18" charset="0"/>
              </a:rPr>
              <a:t>Resonance</a:t>
            </a:r>
            <a:br>
              <a:rPr lang="en-IN" sz="4400" b="1" u="sng" dirty="0">
                <a:latin typeface="Times New Roman" panose="02020603050405020304" pitchFamily="18" charset="0"/>
                <a:cs typeface="Times New Roman" panose="02020603050405020304" pitchFamily="18" charset="0"/>
              </a:rPr>
            </a:b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E9D60B-09C0-64CF-64D6-865149C7747F}"/>
              </a:ext>
            </a:extLst>
          </p:cNvPr>
          <p:cNvSpPr>
            <a:spLocks noGrp="1"/>
          </p:cNvSpPr>
          <p:nvPr>
            <p:ph idx="1"/>
          </p:nvPr>
        </p:nvSpPr>
        <p:spPr>
          <a:xfrm>
            <a:off x="255901" y="965780"/>
            <a:ext cx="6867275" cy="5739765"/>
          </a:xfrm>
        </p:spPr>
        <p:txBody>
          <a:bodyPr>
            <a:noAutofit/>
          </a:bodyPr>
          <a:lstStyle/>
          <a:p>
            <a:pPr marL="708660" marR="55880" indent="-285750" algn="just">
              <a:lnSpc>
                <a:spcPct val="150000"/>
              </a:lnSpc>
              <a:spcBef>
                <a:spcPts val="650"/>
              </a:spcBef>
              <a:buFont typeface="Wingdings" panose="05000000000000000000" pitchFamily="2" charset="2"/>
              <a:buChar char="q"/>
            </a:pPr>
            <a:r>
              <a:rPr lang="en-US" sz="1400" b="1" spc="-10" dirty="0">
                <a:solidFill>
                  <a:srgbClr val="231F20"/>
                </a:solidFill>
                <a:latin typeface="Times New Roman" panose="02020603050405020304" pitchFamily="18" charset="0"/>
                <a:cs typeface="Times New Roman" panose="02020603050405020304" pitchFamily="18" charset="0"/>
              </a:rPr>
              <a:t>Resonance </a:t>
            </a:r>
            <a:r>
              <a:rPr lang="en-US" sz="1400" spc="-5" dirty="0">
                <a:solidFill>
                  <a:srgbClr val="231F20"/>
                </a:solidFill>
                <a:latin typeface="Times New Roman" panose="02020603050405020304" pitchFamily="18" charset="0"/>
                <a:cs typeface="Times New Roman" panose="02020603050405020304" pitchFamily="18" charset="0"/>
              </a:rPr>
              <a:t>is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phenomenon that </a:t>
            </a:r>
            <a:r>
              <a:rPr lang="en-US" sz="1400" spc="-10" dirty="0">
                <a:solidFill>
                  <a:srgbClr val="231F20"/>
                </a:solidFill>
                <a:latin typeface="Times New Roman" panose="02020603050405020304" pitchFamily="18" charset="0"/>
                <a:cs typeface="Times New Roman" panose="02020603050405020304" pitchFamily="18" charset="0"/>
              </a:rPr>
              <a:t>occurs </a:t>
            </a:r>
            <a:r>
              <a:rPr lang="en-US" sz="1400" dirty="0">
                <a:solidFill>
                  <a:srgbClr val="231F20"/>
                </a:solidFill>
                <a:latin typeface="Times New Roman" panose="02020603050405020304" pitchFamily="18" charset="0"/>
                <a:cs typeface="Times New Roman" panose="02020603050405020304" pitchFamily="18" charset="0"/>
              </a:rPr>
              <a:t>when an </a:t>
            </a:r>
            <a:r>
              <a:rPr lang="en-US" sz="1400" spc="-5" dirty="0">
                <a:solidFill>
                  <a:srgbClr val="231F20"/>
                </a:solidFill>
                <a:latin typeface="Times New Roman" panose="02020603050405020304" pitchFamily="18" charset="0"/>
                <a:cs typeface="Times New Roman" panose="02020603050405020304" pitchFamily="18" charset="0"/>
              </a:rPr>
              <a:t>object is </a:t>
            </a:r>
            <a:r>
              <a:rPr lang="en-US" sz="1400" spc="-10" dirty="0">
                <a:solidFill>
                  <a:srgbClr val="231F20"/>
                </a:solidFill>
                <a:latin typeface="Times New Roman" panose="02020603050405020304" pitchFamily="18" charset="0"/>
                <a:cs typeface="Times New Roman" panose="02020603050405020304" pitchFamily="18" charset="0"/>
              </a:rPr>
              <a:t>exposed </a:t>
            </a:r>
            <a:r>
              <a:rPr lang="en-US" sz="1400" spc="-5" dirty="0">
                <a:solidFill>
                  <a:srgbClr val="231F20"/>
                </a:solidFill>
                <a:latin typeface="Times New Roman" panose="02020603050405020304" pitchFamily="18" charset="0"/>
                <a:cs typeface="Times New Roman" panose="02020603050405020304" pitchFamily="18" charset="0"/>
              </a:rPr>
              <a:t>to </a:t>
            </a:r>
            <a:r>
              <a:rPr lang="en-US" sz="1400" dirty="0">
                <a:solidFill>
                  <a:srgbClr val="231F20"/>
                </a:solidFill>
                <a:latin typeface="Times New Roman" panose="02020603050405020304" pitchFamily="18" charset="0"/>
                <a:cs typeface="Times New Roman" panose="02020603050405020304" pitchFamily="18" charset="0"/>
              </a:rPr>
              <a:t>an </a:t>
            </a:r>
            <a:r>
              <a:rPr lang="en-US" sz="1400" spc="-5" dirty="0">
                <a:solidFill>
                  <a:srgbClr val="231F20"/>
                </a:solidFill>
                <a:latin typeface="Times New Roman" panose="02020603050405020304" pitchFamily="18" charset="0"/>
                <a:cs typeface="Times New Roman" panose="02020603050405020304" pitchFamily="18" charset="0"/>
              </a:rPr>
              <a:t>oscillating perturbation </a:t>
            </a:r>
            <a:r>
              <a:rPr lang="en-US" sz="140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that has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frequency </a:t>
            </a:r>
            <a:r>
              <a:rPr lang="en-US" sz="1400" dirty="0">
                <a:solidFill>
                  <a:srgbClr val="231F20"/>
                </a:solidFill>
                <a:latin typeface="Times New Roman" panose="02020603050405020304" pitchFamily="18" charset="0"/>
                <a:cs typeface="Times New Roman" panose="02020603050405020304" pitchFamily="18" charset="0"/>
              </a:rPr>
              <a:t>close </a:t>
            </a:r>
            <a:r>
              <a:rPr lang="en-US" sz="1400" spc="-10" dirty="0">
                <a:solidFill>
                  <a:srgbClr val="231F20"/>
                </a:solidFill>
                <a:latin typeface="Times New Roman" panose="02020603050405020304" pitchFamily="18" charset="0"/>
                <a:cs typeface="Times New Roman" panose="02020603050405020304" pitchFamily="18" charset="0"/>
              </a:rPr>
              <a:t>to </a:t>
            </a:r>
            <a:r>
              <a:rPr lang="en-US" sz="1400" spc="-5" dirty="0">
                <a:solidFill>
                  <a:srgbClr val="231F20"/>
                </a:solidFill>
                <a:latin typeface="Times New Roman" panose="02020603050405020304" pitchFamily="18" charset="0"/>
                <a:cs typeface="Times New Roman" panose="02020603050405020304" pitchFamily="18" charset="0"/>
              </a:rPr>
              <a:t>its own </a:t>
            </a:r>
            <a:r>
              <a:rPr lang="en-US" sz="1400" spc="-10" dirty="0">
                <a:solidFill>
                  <a:srgbClr val="231F20"/>
                </a:solidFill>
                <a:latin typeface="Times New Roman" panose="02020603050405020304" pitchFamily="18" charset="0"/>
                <a:cs typeface="Times New Roman" panose="02020603050405020304" pitchFamily="18" charset="0"/>
              </a:rPr>
              <a:t>natural </a:t>
            </a:r>
            <a:r>
              <a:rPr lang="en-US" sz="1400" spc="-5" dirty="0">
                <a:solidFill>
                  <a:srgbClr val="231F20"/>
                </a:solidFill>
                <a:latin typeface="Times New Roman" panose="02020603050405020304" pitchFamily="18" charset="0"/>
                <a:cs typeface="Times New Roman" panose="02020603050405020304" pitchFamily="18" charset="0"/>
              </a:rPr>
              <a:t>frequency of oscillation. </a:t>
            </a:r>
            <a:endParaRPr lang="en-US" sz="1400" spc="-10" dirty="0">
              <a:solidFill>
                <a:srgbClr val="231F20"/>
              </a:solidFill>
              <a:latin typeface="Times New Roman" panose="02020603050405020304" pitchFamily="18" charset="0"/>
              <a:cs typeface="Times New Roman" panose="02020603050405020304" pitchFamily="18" charset="0"/>
            </a:endParaRPr>
          </a:p>
          <a:p>
            <a:pPr marL="709295" marR="55880" indent="-285750"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Energy at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precessional frequency of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at </a:t>
            </a:r>
            <a:r>
              <a:rPr lang="en-US" sz="1400" dirty="0">
                <a:solidFill>
                  <a:srgbClr val="231F20"/>
                </a:solidFill>
                <a:latin typeface="Times New Roman" panose="02020603050405020304" pitchFamily="18" charset="0"/>
                <a:cs typeface="Times New Roman" panose="02020603050405020304" pitchFamily="18" charset="0"/>
              </a:rPr>
              <a:t>all </a:t>
            </a:r>
            <a:r>
              <a:rPr lang="en-US" sz="1400" spc="-5" dirty="0">
                <a:solidFill>
                  <a:srgbClr val="231F20"/>
                </a:solidFill>
                <a:latin typeface="Times New Roman" panose="02020603050405020304" pitchFamily="18" charset="0"/>
                <a:cs typeface="Times New Roman" panose="02020603050405020304" pitchFamily="18" charset="0"/>
              </a:rPr>
              <a:t>field strengths in clinical </a:t>
            </a:r>
            <a:r>
              <a:rPr lang="en-US" sz="1400" dirty="0">
                <a:solidFill>
                  <a:srgbClr val="231F20"/>
                </a:solidFill>
                <a:latin typeface="Times New Roman" panose="02020603050405020304" pitchFamily="18" charset="0"/>
                <a:cs typeface="Times New Roman" panose="02020603050405020304" pitchFamily="18" charset="0"/>
              </a:rPr>
              <a:t>MRI </a:t>
            </a:r>
            <a:r>
              <a:rPr lang="en-US" sz="1400" spc="-10" dirty="0">
                <a:solidFill>
                  <a:srgbClr val="231F20"/>
                </a:solidFill>
                <a:latin typeface="Times New Roman" panose="02020603050405020304" pitchFamily="18" charset="0"/>
                <a:cs typeface="Times New Roman" panose="02020603050405020304" pitchFamily="18" charset="0"/>
              </a:rPr>
              <a:t>corre</a:t>
            </a:r>
            <a:r>
              <a:rPr lang="en-US" sz="1400" spc="-5" dirty="0">
                <a:solidFill>
                  <a:srgbClr val="231F20"/>
                </a:solidFill>
                <a:latin typeface="Times New Roman" panose="02020603050405020304" pitchFamily="18" charset="0"/>
                <a:cs typeface="Times New Roman" panose="02020603050405020304" pitchFamily="18" charset="0"/>
              </a:rPr>
              <a:t>sponds to </a:t>
            </a:r>
            <a:r>
              <a:rPr lang="en-US" sz="1400" dirty="0">
                <a:solidFill>
                  <a:srgbClr val="231F20"/>
                </a:solidFill>
                <a:latin typeface="Times New Roman" panose="02020603050405020304" pitchFamily="18" charset="0"/>
                <a:cs typeface="Times New Roman" panose="02020603050405020304" pitchFamily="18" charset="0"/>
              </a:rPr>
              <a:t>the </a:t>
            </a:r>
            <a:r>
              <a:rPr lang="en-US" sz="1400" b="1" spc="-5" dirty="0">
                <a:solidFill>
                  <a:srgbClr val="231F20"/>
                </a:solidFill>
                <a:latin typeface="Times New Roman" panose="02020603050405020304" pitchFamily="18" charset="0"/>
                <a:cs typeface="Times New Roman" panose="02020603050405020304" pitchFamily="18" charset="0"/>
              </a:rPr>
              <a:t>radio </a:t>
            </a:r>
            <a:r>
              <a:rPr lang="en-US" sz="1400" b="1" spc="-10" dirty="0">
                <a:solidFill>
                  <a:srgbClr val="231F20"/>
                </a:solidFill>
                <a:latin typeface="Times New Roman" panose="02020603050405020304" pitchFamily="18" charset="0"/>
                <a:cs typeface="Times New Roman" panose="02020603050405020304" pitchFamily="18" charset="0"/>
              </a:rPr>
              <a:t>frequency </a:t>
            </a:r>
            <a:r>
              <a:rPr lang="en-US" sz="1400" b="1" dirty="0">
                <a:solidFill>
                  <a:srgbClr val="231F20"/>
                </a:solidFill>
                <a:latin typeface="Times New Roman" panose="02020603050405020304" pitchFamily="18" charset="0"/>
                <a:cs typeface="Times New Roman" panose="02020603050405020304" pitchFamily="18" charset="0"/>
              </a:rPr>
              <a:t>(RF) </a:t>
            </a:r>
            <a:r>
              <a:rPr lang="en-US" sz="1400" spc="-5" dirty="0">
                <a:solidFill>
                  <a:srgbClr val="231F20"/>
                </a:solidFill>
                <a:latin typeface="Times New Roman" panose="02020603050405020304" pitchFamily="18" charset="0"/>
                <a:cs typeface="Times New Roman" panose="02020603050405020304" pitchFamily="18" charset="0"/>
              </a:rPr>
              <a:t>band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electromagnetic spectrum . </a:t>
            </a:r>
          </a:p>
          <a:p>
            <a:pPr marL="423545" marR="55880" indent="0" algn="just">
              <a:lnSpc>
                <a:spcPct val="150000"/>
              </a:lnSpc>
              <a:buNone/>
            </a:pPr>
            <a:endParaRPr lang="en-US" sz="1400" spc="-5" dirty="0">
              <a:solidFill>
                <a:srgbClr val="231F20"/>
              </a:solidFill>
              <a:latin typeface="Times New Roman" panose="02020603050405020304" pitchFamily="18" charset="0"/>
              <a:cs typeface="Times New Roman" panose="02020603050405020304" pitchFamily="18" charset="0"/>
            </a:endParaRPr>
          </a:p>
          <a:p>
            <a:pPr marL="709295" marR="55880" indent="-285750"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application</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RF</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pulse</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that</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causes</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resonance</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to</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occur</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termed</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b="1" spc="-10" dirty="0">
                <a:solidFill>
                  <a:srgbClr val="231F20"/>
                </a:solidFill>
                <a:latin typeface="Times New Roman" panose="02020603050405020304" pitchFamily="18" charset="0"/>
                <a:cs typeface="Times New Roman" panose="02020603050405020304" pitchFamily="18" charset="0"/>
              </a:rPr>
              <a:t>excitation</a:t>
            </a:r>
            <a:r>
              <a:rPr lang="en-US" sz="1400" spc="-10" dirty="0">
                <a:solidFill>
                  <a:srgbClr val="231F20"/>
                </a:solidFill>
                <a:latin typeface="Times New Roman" panose="02020603050405020304" pitchFamily="18" charset="0"/>
                <a:cs typeface="Times New Roman" panose="02020603050405020304" pitchFamily="18" charset="0"/>
              </a:rPr>
              <a:t>.</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This</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absorption of energy causes </a:t>
            </a:r>
            <a:r>
              <a:rPr lang="en-US" sz="1400" dirty="0">
                <a:solidFill>
                  <a:srgbClr val="231F20"/>
                </a:solidFill>
                <a:latin typeface="Times New Roman" panose="02020603050405020304" pitchFamily="18" charset="0"/>
                <a:cs typeface="Times New Roman" panose="02020603050405020304" pitchFamily="18" charset="0"/>
              </a:rPr>
              <a:t>an </a:t>
            </a:r>
            <a:r>
              <a:rPr lang="en-US" sz="1400" spc="-5" dirty="0">
                <a:solidFill>
                  <a:srgbClr val="231F20"/>
                </a:solidFill>
                <a:latin typeface="Times New Roman" panose="02020603050405020304" pitchFamily="18" charset="0"/>
                <a:cs typeface="Times New Roman" panose="02020603050405020304" pitchFamily="18" charset="0"/>
              </a:rPr>
              <a:t>increase in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number of spin-down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populations </a:t>
            </a:r>
            <a:r>
              <a:rPr lang="en-US" sz="1400" dirty="0">
                <a:solidFill>
                  <a:srgbClr val="231F20"/>
                </a:solidFill>
                <a:latin typeface="Times New Roman" panose="02020603050405020304" pitchFamily="18" charset="0"/>
                <a:cs typeface="Times New Roman" panose="02020603050405020304" pitchFamily="18" charset="0"/>
              </a:rPr>
              <a:t>as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some of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spin-up nuclei gain energy </a:t>
            </a:r>
            <a:r>
              <a:rPr lang="en-US" sz="1400" dirty="0">
                <a:solidFill>
                  <a:srgbClr val="231F20"/>
                </a:solidFill>
                <a:latin typeface="Times New Roman" panose="02020603050405020304" pitchFamily="18" charset="0"/>
                <a:cs typeface="Times New Roman" panose="02020603050405020304" pitchFamily="18" charset="0"/>
              </a:rPr>
              <a:t>via </a:t>
            </a:r>
            <a:r>
              <a:rPr lang="en-US" sz="1400" spc="-5" dirty="0">
                <a:solidFill>
                  <a:srgbClr val="231F20"/>
                </a:solidFill>
                <a:latin typeface="Times New Roman" panose="02020603050405020304" pitchFamily="18" charset="0"/>
                <a:cs typeface="Times New Roman" panose="02020603050405020304" pitchFamily="18" charset="0"/>
              </a:rPr>
              <a:t>resonance </a:t>
            </a:r>
            <a:r>
              <a:rPr lang="en-US" sz="1400" dirty="0">
                <a:solidFill>
                  <a:srgbClr val="231F20"/>
                </a:solidFill>
                <a:latin typeface="Times New Roman" panose="02020603050405020304" pitchFamily="18" charset="0"/>
                <a:cs typeface="Times New Roman" panose="02020603050405020304" pitchFamily="18" charset="0"/>
              </a:rPr>
              <a:t>and </a:t>
            </a:r>
            <a:r>
              <a:rPr lang="en-US" sz="1400" spc="-10" dirty="0">
                <a:solidFill>
                  <a:srgbClr val="231F20"/>
                </a:solidFill>
                <a:latin typeface="Times New Roman" panose="02020603050405020304" pitchFamily="18" charset="0"/>
                <a:cs typeface="Times New Roman" panose="02020603050405020304" pitchFamily="18" charset="0"/>
              </a:rPr>
              <a:t>become </a:t>
            </a:r>
            <a:r>
              <a:rPr lang="en-US" sz="1400" spc="-5" dirty="0">
                <a:solidFill>
                  <a:srgbClr val="231F20"/>
                </a:solidFill>
                <a:latin typeface="Times New Roman" panose="02020603050405020304" pitchFamily="18" charset="0"/>
                <a:cs typeface="Times New Roman" panose="02020603050405020304" pitchFamily="18" charset="0"/>
              </a:rPr>
              <a:t> high-energy.</a:t>
            </a:r>
            <a:endParaRPr lang="en-US" sz="1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pic>
        <p:nvPicPr>
          <p:cNvPr id="4" name="object 9">
            <a:extLst>
              <a:ext uri="{FF2B5EF4-FFF2-40B4-BE49-F238E27FC236}">
                <a16:creationId xmlns:a16="http://schemas.microsoft.com/office/drawing/2014/main" id="{E06BAD48-416D-5736-5E5E-87C563D9F41A}"/>
              </a:ext>
            </a:extLst>
          </p:cNvPr>
          <p:cNvPicPr/>
          <p:nvPr/>
        </p:nvPicPr>
        <p:blipFill>
          <a:blip r:embed="rId2" cstate="print"/>
          <a:stretch>
            <a:fillRect/>
          </a:stretch>
        </p:blipFill>
        <p:spPr>
          <a:xfrm>
            <a:off x="7376160" y="833966"/>
            <a:ext cx="4455162" cy="2788919"/>
          </a:xfrm>
          <a:prstGeom prst="rect">
            <a:avLst/>
          </a:prstGeom>
        </p:spPr>
      </p:pic>
      <p:sp>
        <p:nvSpPr>
          <p:cNvPr id="6" name="object 8">
            <a:extLst>
              <a:ext uri="{FF2B5EF4-FFF2-40B4-BE49-F238E27FC236}">
                <a16:creationId xmlns:a16="http://schemas.microsoft.com/office/drawing/2014/main" id="{A2FBF70A-12A8-6811-4922-183E6A3175B1}"/>
              </a:ext>
            </a:extLst>
          </p:cNvPr>
          <p:cNvSpPr txBox="1"/>
          <p:nvPr/>
        </p:nvSpPr>
        <p:spPr>
          <a:xfrm>
            <a:off x="9209575" y="3742953"/>
            <a:ext cx="1885314" cy="185420"/>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231F20"/>
                </a:solidFill>
                <a:latin typeface="Corbel"/>
                <a:cs typeface="Corbel"/>
              </a:rPr>
              <a:t>Energy</a:t>
            </a:r>
            <a:r>
              <a:rPr sz="1050" spc="15" dirty="0">
                <a:solidFill>
                  <a:srgbClr val="231F20"/>
                </a:solidFill>
                <a:latin typeface="Corbel"/>
                <a:cs typeface="Corbel"/>
              </a:rPr>
              <a:t> </a:t>
            </a:r>
            <a:r>
              <a:rPr sz="1050" spc="-5" dirty="0">
                <a:solidFill>
                  <a:srgbClr val="231F20"/>
                </a:solidFill>
                <a:latin typeface="Corbel"/>
                <a:cs typeface="Corbel"/>
              </a:rPr>
              <a:t>transfer</a:t>
            </a:r>
            <a:r>
              <a:rPr sz="1050" spc="15" dirty="0">
                <a:solidFill>
                  <a:srgbClr val="231F20"/>
                </a:solidFill>
                <a:latin typeface="Corbel"/>
                <a:cs typeface="Corbel"/>
              </a:rPr>
              <a:t> </a:t>
            </a:r>
            <a:r>
              <a:rPr sz="1050" dirty="0">
                <a:solidFill>
                  <a:srgbClr val="231F20"/>
                </a:solidFill>
                <a:latin typeface="Corbel"/>
                <a:cs typeface="Corbel"/>
              </a:rPr>
              <a:t>during</a:t>
            </a:r>
            <a:r>
              <a:rPr sz="1050" spc="15" dirty="0">
                <a:solidFill>
                  <a:srgbClr val="231F20"/>
                </a:solidFill>
                <a:latin typeface="Corbel"/>
                <a:cs typeface="Corbel"/>
              </a:rPr>
              <a:t> </a:t>
            </a:r>
            <a:r>
              <a:rPr sz="1050" dirty="0">
                <a:solidFill>
                  <a:srgbClr val="231F20"/>
                </a:solidFill>
                <a:latin typeface="Corbel"/>
                <a:cs typeface="Corbel"/>
              </a:rPr>
              <a:t>excitation.</a:t>
            </a:r>
            <a:endParaRPr sz="1050" dirty="0">
              <a:latin typeface="Corbel"/>
              <a:cs typeface="Corbel"/>
            </a:endParaRPr>
          </a:p>
        </p:txBody>
      </p:sp>
      <p:sp>
        <p:nvSpPr>
          <p:cNvPr id="5" name="Footer Placeholder 4">
            <a:extLst>
              <a:ext uri="{FF2B5EF4-FFF2-40B4-BE49-F238E27FC236}">
                <a16:creationId xmlns:a16="http://schemas.microsoft.com/office/drawing/2014/main" id="{B5ECFD69-1A50-7B66-78B3-BA5D29D80D31}"/>
              </a:ext>
            </a:extLst>
          </p:cNvPr>
          <p:cNvSpPr>
            <a:spLocks noGrp="1"/>
          </p:cNvSpPr>
          <p:nvPr>
            <p:ph type="ftr" sz="quarter" idx="11"/>
          </p:nvPr>
        </p:nvSpPr>
        <p:spPr>
          <a:xfrm>
            <a:off x="-1231523" y="6492875"/>
            <a:ext cx="4114800" cy="365125"/>
          </a:xfrm>
        </p:spPr>
        <p:txBody>
          <a:bodyPr/>
          <a:lstStyle/>
          <a:p>
            <a:r>
              <a:rPr lang="en-IN" dirty="0"/>
              <a:t>Yuvraj Maharshi</a:t>
            </a:r>
          </a:p>
        </p:txBody>
      </p:sp>
      <p:sp>
        <p:nvSpPr>
          <p:cNvPr id="7" name="Slide Number Placeholder 6">
            <a:extLst>
              <a:ext uri="{FF2B5EF4-FFF2-40B4-BE49-F238E27FC236}">
                <a16:creationId xmlns:a16="http://schemas.microsoft.com/office/drawing/2014/main" id="{41F16389-E606-0948-CC48-56CCB1174FEA}"/>
              </a:ext>
            </a:extLst>
          </p:cNvPr>
          <p:cNvSpPr>
            <a:spLocks noGrp="1"/>
          </p:cNvSpPr>
          <p:nvPr>
            <p:ph type="sldNum" sz="quarter" idx="12"/>
          </p:nvPr>
        </p:nvSpPr>
        <p:spPr/>
        <p:txBody>
          <a:bodyPr/>
          <a:lstStyle/>
          <a:p>
            <a:fld id="{F409BB76-302D-4526-918A-72E15D651BAB}" type="slidenum">
              <a:rPr lang="en-IN" smtClean="0"/>
              <a:t>19</a:t>
            </a:fld>
            <a:endParaRPr lang="en-IN"/>
          </a:p>
        </p:txBody>
      </p:sp>
    </p:spTree>
    <p:extLst>
      <p:ext uri="{BB962C8B-B14F-4D97-AF65-F5344CB8AC3E}">
        <p14:creationId xmlns:p14="http://schemas.microsoft.com/office/powerpoint/2010/main" val="249244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434-C458-DCF5-640D-904F06FAEE4D}"/>
              </a:ext>
            </a:extLst>
          </p:cNvPr>
          <p:cNvSpPr>
            <a:spLocks noGrp="1"/>
          </p:cNvSpPr>
          <p:nvPr>
            <p:ph type="title"/>
          </p:nvPr>
        </p:nvSpPr>
        <p:spPr/>
        <p:txBody>
          <a:bodyPr/>
          <a:lstStyle/>
          <a:p>
            <a:pPr algn="ctr"/>
            <a:r>
              <a:rPr lang="en-IN" b="1" u="sng" dirty="0">
                <a:latin typeface="Times New Roman" panose="02020603050405020304" pitchFamily="18" charset="0"/>
                <a:cs typeface="Times New Roman" panose="02020603050405020304" pitchFamily="18" charset="0"/>
              </a:rPr>
              <a:t>MRI(Magnetic Resonance Imaging)</a:t>
            </a:r>
            <a:endParaRPr lang="en-IN" dirty="0"/>
          </a:p>
        </p:txBody>
      </p:sp>
      <p:sp>
        <p:nvSpPr>
          <p:cNvPr id="3" name="Content Placeholder 2">
            <a:extLst>
              <a:ext uri="{FF2B5EF4-FFF2-40B4-BE49-F238E27FC236}">
                <a16:creationId xmlns:a16="http://schemas.microsoft.com/office/drawing/2014/main" id="{90F72092-7C48-EF36-2BCB-7E0B01B22085}"/>
              </a:ext>
            </a:extLst>
          </p:cNvPr>
          <p:cNvSpPr>
            <a:spLocks noGrp="1"/>
          </p:cNvSpPr>
          <p:nvPr>
            <p:ph idx="1"/>
          </p:nvPr>
        </p:nvSpPr>
        <p:spPr/>
        <p:txBody>
          <a:bodyPr/>
          <a:lstStyle/>
          <a:p>
            <a:r>
              <a:rPr lang="en-IN" dirty="0"/>
              <a:t>Learning Objective for </a:t>
            </a:r>
            <a:r>
              <a:rPr lang="en-IN" dirty="0">
                <a:latin typeface="Times New Roman" panose="02020603050405020304" pitchFamily="18" charset="0"/>
                <a:cs typeface="Times New Roman" panose="02020603050405020304" pitchFamily="18" charset="0"/>
              </a:rPr>
              <a:t>MRI</a:t>
            </a:r>
          </a:p>
          <a:p>
            <a:pPr marL="342900" indent="-342900">
              <a:buFont typeface="+mj-lt"/>
              <a:buAutoNum type="arabicPeriod"/>
            </a:pPr>
            <a:r>
              <a:rPr lang="en-US" sz="1800" dirty="0"/>
              <a:t>Understand the Basic Principles of Magnetic Resonance Imaging (MRI)</a:t>
            </a:r>
          </a:p>
          <a:p>
            <a:pPr marL="342900" indent="-342900">
              <a:buFont typeface="+mj-lt"/>
              <a:buAutoNum type="arabicPeriod"/>
            </a:pPr>
            <a:r>
              <a:rPr lang="en-US" sz="1800" dirty="0"/>
              <a:t>Explain the Motion of Atomic Nuclei and Their Role in MRI Signal Generation</a:t>
            </a:r>
          </a:p>
          <a:p>
            <a:pPr marL="342900" indent="-342900">
              <a:buFont typeface="+mj-lt"/>
              <a:buAutoNum type="arabicPeriod"/>
            </a:pPr>
            <a:r>
              <a:rPr lang="en-US" sz="1800" dirty="0"/>
              <a:t>Identify MRI-Active Nuclei and Their Clinical Relevance</a:t>
            </a:r>
          </a:p>
          <a:p>
            <a:pPr marL="342900" indent="-342900">
              <a:buFont typeface="+mj-lt"/>
              <a:buAutoNum type="arabicPeriod"/>
            </a:pPr>
            <a:r>
              <a:rPr lang="en-US" sz="1800" dirty="0"/>
              <a:t>Describe the Historical Development of MRI Technology</a:t>
            </a:r>
          </a:p>
          <a:p>
            <a:pPr marL="342900" indent="-342900">
              <a:buFont typeface="+mj-lt"/>
              <a:buAutoNum type="arabicPeriod"/>
            </a:pPr>
            <a:r>
              <a:rPr lang="en-US" sz="1800" dirty="0"/>
              <a:t>Demonstrate an Understanding of Hydrogen Nucleus Behavior in Magnetic Fields</a:t>
            </a:r>
          </a:p>
          <a:p>
            <a:pPr marL="342900" indent="-342900">
              <a:buFont typeface="+mj-lt"/>
              <a:buAutoNum type="arabicPeriod"/>
            </a:pPr>
            <a:r>
              <a:rPr lang="en-US" sz="1800" dirty="0"/>
              <a:t>Apply the Knowledge of Basic MRI Concepts in Clinical Imaging Scenarios</a:t>
            </a:r>
          </a:p>
          <a:p>
            <a:endParaRPr lang="en-IN" dirty="0"/>
          </a:p>
        </p:txBody>
      </p:sp>
      <p:sp>
        <p:nvSpPr>
          <p:cNvPr id="4" name="Footer Placeholder 3">
            <a:extLst>
              <a:ext uri="{FF2B5EF4-FFF2-40B4-BE49-F238E27FC236}">
                <a16:creationId xmlns:a16="http://schemas.microsoft.com/office/drawing/2014/main" id="{51650622-DA0E-C216-0D6B-671D9640DD8F}"/>
              </a:ext>
            </a:extLst>
          </p:cNvPr>
          <p:cNvSpPr>
            <a:spLocks noGrp="1"/>
          </p:cNvSpPr>
          <p:nvPr>
            <p:ph type="ftr" sz="quarter" idx="11"/>
          </p:nvPr>
        </p:nvSpPr>
        <p:spPr>
          <a:xfrm>
            <a:off x="88490" y="6538912"/>
            <a:ext cx="4114800" cy="365125"/>
          </a:xfrm>
        </p:spPr>
        <p:txBody>
          <a:bodyPr/>
          <a:lstStyle/>
          <a:p>
            <a:pPr algn="l"/>
            <a:r>
              <a:rPr lang="en-IN" dirty="0"/>
              <a:t>Yuvraj Maharshi</a:t>
            </a:r>
          </a:p>
        </p:txBody>
      </p:sp>
      <p:sp>
        <p:nvSpPr>
          <p:cNvPr id="5" name="Slide Number Placeholder 4">
            <a:extLst>
              <a:ext uri="{FF2B5EF4-FFF2-40B4-BE49-F238E27FC236}">
                <a16:creationId xmlns:a16="http://schemas.microsoft.com/office/drawing/2014/main" id="{3A51619E-8DB5-C882-9D6D-7E88CC20E270}"/>
              </a:ext>
            </a:extLst>
          </p:cNvPr>
          <p:cNvSpPr>
            <a:spLocks noGrp="1"/>
          </p:cNvSpPr>
          <p:nvPr>
            <p:ph type="sldNum" sz="quarter" idx="12"/>
          </p:nvPr>
        </p:nvSpPr>
        <p:spPr/>
        <p:txBody>
          <a:bodyPr/>
          <a:lstStyle/>
          <a:p>
            <a:fld id="{F409BB76-302D-4526-918A-72E15D651BAB}" type="slidenum">
              <a:rPr lang="en-IN" smtClean="0"/>
              <a:t>2</a:t>
            </a:fld>
            <a:endParaRPr lang="en-IN"/>
          </a:p>
        </p:txBody>
      </p:sp>
    </p:spTree>
    <p:extLst>
      <p:ext uri="{BB962C8B-B14F-4D97-AF65-F5344CB8AC3E}">
        <p14:creationId xmlns:p14="http://schemas.microsoft.com/office/powerpoint/2010/main" val="220552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8125-3C9E-A35B-3134-9161B12A75DC}"/>
              </a:ext>
            </a:extLst>
          </p:cNvPr>
          <p:cNvSpPr>
            <a:spLocks noGrp="1"/>
          </p:cNvSpPr>
          <p:nvPr>
            <p:ph type="title"/>
          </p:nvPr>
        </p:nvSpPr>
        <p:spPr>
          <a:xfrm>
            <a:off x="657224" y="499533"/>
            <a:ext cx="10772775" cy="398490"/>
          </a:xfrm>
        </p:spPr>
        <p:txBody>
          <a:bodyPr>
            <a:normAutofit fontScale="90000"/>
          </a:bodyPr>
          <a:lstStyle/>
          <a:p>
            <a:pPr algn="ctr"/>
            <a:r>
              <a:rPr lang="en-IN" sz="4400" b="1" u="sng" spc="-5" dirty="0">
                <a:latin typeface="Times New Roman" panose="02020603050405020304" pitchFamily="18" charset="0"/>
                <a:cs typeface="Times New Roman" panose="02020603050405020304" pitchFamily="18" charset="0"/>
              </a:rPr>
              <a:t>The</a:t>
            </a:r>
            <a:r>
              <a:rPr lang="en-IN" sz="4400" b="1" u="sng" spc="35"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Results</a:t>
            </a:r>
            <a:r>
              <a:rPr lang="en-IN" sz="4400" b="1" u="sng" spc="45"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of</a:t>
            </a:r>
            <a:r>
              <a:rPr lang="en-IN" sz="4400" b="1" u="sng" spc="40" dirty="0">
                <a:latin typeface="Times New Roman" panose="02020603050405020304" pitchFamily="18" charset="0"/>
                <a:cs typeface="Times New Roman" panose="02020603050405020304" pitchFamily="18" charset="0"/>
              </a:rPr>
              <a:t> </a:t>
            </a:r>
            <a:r>
              <a:rPr lang="en-IN" sz="4400" b="1" u="sng" dirty="0">
                <a:latin typeface="Times New Roman" panose="02020603050405020304" pitchFamily="18" charset="0"/>
                <a:cs typeface="Times New Roman" panose="02020603050405020304" pitchFamily="18" charset="0"/>
              </a:rPr>
              <a:t>Resonance</a:t>
            </a:r>
            <a:br>
              <a:rPr lang="en-IN" sz="4400" u="sng" dirty="0">
                <a:latin typeface="Times New Roman" panose="02020603050405020304" pitchFamily="18" charset="0"/>
                <a:cs typeface="Times New Roman" panose="02020603050405020304" pitchFamily="18" charset="0"/>
              </a:rPr>
            </a:br>
            <a:endParaRPr lang="en-IN"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2BC68A-5745-C6A0-2797-DE35EA6B8746}"/>
              </a:ext>
            </a:extLst>
          </p:cNvPr>
          <p:cNvSpPr>
            <a:spLocks noGrp="1"/>
          </p:cNvSpPr>
          <p:nvPr>
            <p:ph idx="1"/>
          </p:nvPr>
        </p:nvSpPr>
        <p:spPr>
          <a:xfrm>
            <a:off x="229903" y="844902"/>
            <a:ext cx="7920319" cy="5713743"/>
          </a:xfrm>
        </p:spPr>
        <p:txBody>
          <a:bodyPr>
            <a:noAutofit/>
          </a:bodyPr>
          <a:lstStyle/>
          <a:p>
            <a:pPr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One</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results</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resonance</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that</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1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NMV</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moves</a:t>
            </a:r>
            <a:r>
              <a:rPr lang="en-US" sz="1400" spc="-1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out</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alignment</a:t>
            </a:r>
            <a:r>
              <a:rPr lang="en-US" sz="1400" spc="-20" dirty="0">
                <a:solidFill>
                  <a:srgbClr val="231F20"/>
                </a:solidFill>
                <a:latin typeface="Times New Roman" panose="02020603050405020304" pitchFamily="18" charset="0"/>
                <a:cs typeface="Times New Roman" panose="02020603050405020304" pitchFamily="18" charset="0"/>
              </a:rPr>
              <a:t> </a:t>
            </a:r>
            <a:r>
              <a:rPr lang="en-US" sz="1400" spc="-15" dirty="0">
                <a:solidFill>
                  <a:srgbClr val="231F20"/>
                </a:solidFill>
                <a:latin typeface="Times New Roman" panose="02020603050405020304" pitchFamily="18" charset="0"/>
                <a:cs typeface="Times New Roman" panose="02020603050405020304" pitchFamily="18" charset="0"/>
              </a:rPr>
              <a:t>away </a:t>
            </a:r>
            <a:r>
              <a:rPr lang="en-US" sz="1400" spc="-10" dirty="0">
                <a:solidFill>
                  <a:srgbClr val="231F20"/>
                </a:solidFill>
                <a:latin typeface="Times New Roman" panose="02020603050405020304" pitchFamily="18" charset="0"/>
                <a:cs typeface="Times New Roman" panose="02020603050405020304" pitchFamily="18" charset="0"/>
              </a:rPr>
              <a:t>from</a:t>
            </a:r>
            <a:r>
              <a:rPr lang="en-US" sz="1400" spc="-2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B</a:t>
            </a:r>
            <a:r>
              <a:rPr lang="en-US" sz="1400" baseline="-13888" dirty="0">
                <a:solidFill>
                  <a:srgbClr val="231F20"/>
                </a:solidFill>
                <a:latin typeface="Times New Roman" panose="02020603050405020304" pitchFamily="18" charset="0"/>
                <a:cs typeface="Times New Roman" panose="02020603050405020304" pitchFamily="18" charset="0"/>
              </a:rPr>
              <a:t>0</a:t>
            </a:r>
            <a:r>
              <a:rPr lang="en-US" sz="1400" dirty="0">
                <a:solidFill>
                  <a:srgbClr val="231F20"/>
                </a:solidFill>
                <a:latin typeface="Times New Roman" panose="02020603050405020304" pitchFamily="18" charset="0"/>
                <a:cs typeface="Times New Roman" panose="02020603050405020304" pitchFamily="18" charset="0"/>
              </a:rPr>
              <a:t>.</a:t>
            </a:r>
            <a:r>
              <a:rPr lang="en-US" sz="1400" spc="-20" dirty="0">
                <a:solidFill>
                  <a:srgbClr val="231F20"/>
                </a:solidFill>
                <a:latin typeface="Times New Roman" panose="02020603050405020304" pitchFamily="18" charset="0"/>
                <a:cs typeface="Times New Roman" panose="02020603050405020304" pitchFamily="18" charset="0"/>
              </a:rPr>
              <a:t> </a:t>
            </a:r>
          </a:p>
          <a:p>
            <a:pPr marL="0" indent="0" algn="just">
              <a:lnSpc>
                <a:spcPct val="150000"/>
              </a:lnSpc>
              <a:buNone/>
            </a:pPr>
            <a:endParaRPr lang="en-US" sz="1400" spc="-5" dirty="0">
              <a:solidFill>
                <a:srgbClr val="231F2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a:t>
            </a:r>
            <a:r>
              <a:rPr lang="en-US" sz="1400" dirty="0">
                <a:solidFill>
                  <a:srgbClr val="231F20"/>
                </a:solidFill>
                <a:latin typeface="Times New Roman" panose="02020603050405020304" pitchFamily="18" charset="0"/>
                <a:cs typeface="Times New Roman" panose="02020603050405020304" pitchFamily="18" charset="0"/>
              </a:rPr>
              <a:t>angle </a:t>
            </a:r>
            <a:r>
              <a:rPr lang="en-US" sz="1400" spc="-5" dirty="0">
                <a:solidFill>
                  <a:srgbClr val="231F20"/>
                </a:solidFill>
                <a:latin typeface="Times New Roman" panose="02020603050405020304" pitchFamily="18" charset="0"/>
                <a:cs typeface="Times New Roman" panose="02020603050405020304" pitchFamily="18" charset="0"/>
              </a:rPr>
              <a:t>to </a:t>
            </a:r>
            <a:r>
              <a:rPr lang="en-US" sz="1400" dirty="0">
                <a:solidFill>
                  <a:srgbClr val="231F20"/>
                </a:solidFill>
                <a:latin typeface="Times New Roman" panose="02020603050405020304" pitchFamily="18" charset="0"/>
                <a:cs typeface="Times New Roman" panose="02020603050405020304" pitchFamily="18" charset="0"/>
              </a:rPr>
              <a:t> which</a:t>
            </a:r>
            <a:r>
              <a:rPr lang="en-US" sz="1400" spc="6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NMV</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moves</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out</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alignment</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called</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b="1" spc="-5" dirty="0">
                <a:solidFill>
                  <a:srgbClr val="231F20"/>
                </a:solidFill>
                <a:latin typeface="Times New Roman" panose="02020603050405020304" pitchFamily="18" charset="0"/>
                <a:cs typeface="Times New Roman" panose="02020603050405020304" pitchFamily="18" charset="0"/>
              </a:rPr>
              <a:t>flip</a:t>
            </a:r>
            <a:r>
              <a:rPr lang="en-US" sz="1400" b="1" spc="70" dirty="0">
                <a:solidFill>
                  <a:srgbClr val="231F20"/>
                </a:solidFill>
                <a:latin typeface="Times New Roman" panose="02020603050405020304" pitchFamily="18" charset="0"/>
                <a:cs typeface="Times New Roman" panose="02020603050405020304" pitchFamily="18" charset="0"/>
              </a:rPr>
              <a:t> </a:t>
            </a:r>
            <a:r>
              <a:rPr lang="en-US" sz="1400" b="1" dirty="0">
                <a:solidFill>
                  <a:srgbClr val="231F20"/>
                </a:solidFill>
                <a:latin typeface="Times New Roman" panose="02020603050405020304" pitchFamily="18" charset="0"/>
                <a:cs typeface="Times New Roman" panose="02020603050405020304" pitchFamily="18" charset="0"/>
              </a:rPr>
              <a:t>angle</a:t>
            </a:r>
            <a:r>
              <a:rPr lang="en-US" sz="1400" b="1" spc="6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magnitude</a:t>
            </a:r>
            <a:r>
              <a:rPr lang="en-US" sz="1400" spc="7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 </a:t>
            </a:r>
            <a:r>
              <a:rPr lang="en-US" sz="1400" spc="-21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9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flip</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angle</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depends</a:t>
            </a:r>
            <a:r>
              <a:rPr lang="en-US" sz="1400" spc="9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on</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amplitude</a:t>
            </a:r>
            <a:r>
              <a:rPr lang="en-US" sz="1400" spc="9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and</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duration</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9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RF</a:t>
            </a:r>
            <a:r>
              <a:rPr lang="en-US" sz="1400" spc="9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pulse. </a:t>
            </a:r>
          </a:p>
          <a:p>
            <a:pPr marL="0" indent="0" algn="just">
              <a:lnSpc>
                <a:spcPct val="150000"/>
              </a:lnSpc>
              <a:buNone/>
            </a:pPr>
            <a:endParaRPr lang="en-US" sz="1400" spc="-5" dirty="0">
              <a:solidFill>
                <a:srgbClr val="231F2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400" spc="-5" dirty="0">
                <a:solidFill>
                  <a:srgbClr val="231F20"/>
                </a:solidFill>
                <a:latin typeface="Times New Roman" panose="02020603050405020304" pitchFamily="18" charset="0"/>
                <a:cs typeface="Times New Roman" panose="02020603050405020304" pitchFamily="18" charset="0"/>
              </a:rPr>
              <a:t>the </a:t>
            </a:r>
            <a:r>
              <a:rPr lang="en-US" sz="1400" dirty="0">
                <a:solidFill>
                  <a:srgbClr val="231F20"/>
                </a:solidFill>
                <a:latin typeface="Times New Roman" panose="02020603050405020304" pitchFamily="18" charset="0"/>
                <a:cs typeface="Times New Roman" panose="02020603050405020304" pitchFamily="18" charset="0"/>
              </a:rPr>
              <a:t>NMV </a:t>
            </a:r>
            <a:r>
              <a:rPr lang="en-US" sz="1400" spc="-5" dirty="0">
                <a:solidFill>
                  <a:srgbClr val="231F20"/>
                </a:solidFill>
                <a:latin typeface="Times New Roman" panose="02020603050405020304" pitchFamily="18" charset="0"/>
                <a:cs typeface="Times New Roman" panose="02020603050405020304" pitchFamily="18" charset="0"/>
              </a:rPr>
              <a:t>is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20" dirty="0">
                <a:solidFill>
                  <a:srgbClr val="231F20"/>
                </a:solidFill>
                <a:latin typeface="Times New Roman" panose="02020603050405020304" pitchFamily="18" charset="0"/>
                <a:cs typeface="Times New Roman" panose="02020603050405020304" pitchFamily="18" charset="0"/>
              </a:rPr>
              <a:t>vector, </a:t>
            </a:r>
            <a:r>
              <a:rPr lang="en-US" sz="1400" spc="-5" dirty="0">
                <a:solidFill>
                  <a:srgbClr val="231F20"/>
                </a:solidFill>
                <a:latin typeface="Times New Roman" panose="02020603050405020304" pitchFamily="18" charset="0"/>
                <a:cs typeface="Times New Roman" panose="02020603050405020304" pitchFamily="18" charset="0"/>
              </a:rPr>
              <a:t>even if flip </a:t>
            </a:r>
            <a:r>
              <a:rPr lang="en-US" sz="1400" dirty="0">
                <a:solidFill>
                  <a:srgbClr val="231F20"/>
                </a:solidFill>
                <a:latin typeface="Times New Roman" panose="02020603050405020304" pitchFamily="18" charset="0"/>
                <a:cs typeface="Times New Roman" panose="02020603050405020304" pitchFamily="18" charset="0"/>
              </a:rPr>
              <a:t>angles </a:t>
            </a:r>
            <a:r>
              <a:rPr lang="en-US" sz="1400" spc="-5" dirty="0">
                <a:solidFill>
                  <a:srgbClr val="231F20"/>
                </a:solidFill>
                <a:latin typeface="Times New Roman" panose="02020603050405020304" pitchFamily="18" charset="0"/>
                <a:cs typeface="Times New Roman" panose="02020603050405020304" pitchFamily="18" charset="0"/>
              </a:rPr>
              <a:t>other </a:t>
            </a:r>
            <a:r>
              <a:rPr lang="en-US" sz="1400" dirty="0">
                <a:solidFill>
                  <a:srgbClr val="231F20"/>
                </a:solidFill>
                <a:latin typeface="Times New Roman" panose="02020603050405020304" pitchFamily="18" charset="0"/>
                <a:cs typeface="Times New Roman" panose="02020603050405020304" pitchFamily="18" charset="0"/>
              </a:rPr>
              <a:t>than 90° </a:t>
            </a:r>
            <a:r>
              <a:rPr lang="en-US" sz="1400" spc="-5" dirty="0">
                <a:solidFill>
                  <a:srgbClr val="231F20"/>
                </a:solidFill>
                <a:latin typeface="Times New Roman" panose="02020603050405020304" pitchFamily="18" charset="0"/>
                <a:cs typeface="Times New Roman" panose="02020603050405020304" pitchFamily="18" charset="0"/>
              </a:rPr>
              <a:t>are used, there is </a:t>
            </a:r>
            <a:r>
              <a:rPr lang="en-US" sz="1400" spc="-10" dirty="0">
                <a:solidFill>
                  <a:srgbClr val="231F20"/>
                </a:solidFill>
                <a:latin typeface="Times New Roman" panose="02020603050405020304" pitchFamily="18" charset="0"/>
                <a:cs typeface="Times New Roman" panose="02020603050405020304" pitchFamily="18" charset="0"/>
              </a:rPr>
              <a:t>always </a:t>
            </a:r>
            <a:r>
              <a:rPr lang="en-US" sz="1400" dirty="0">
                <a:solidFill>
                  <a:srgbClr val="231F20"/>
                </a:solidFill>
                <a:latin typeface="Times New Roman" panose="02020603050405020304" pitchFamily="18" charset="0"/>
                <a:cs typeface="Times New Roman" panose="02020603050405020304" pitchFamily="18" charset="0"/>
              </a:rPr>
              <a:t>a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component</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of</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magnetization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in</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a</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plane</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perpendicular</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to</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5" dirty="0">
                <a:solidFill>
                  <a:srgbClr val="231F20"/>
                </a:solidFill>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7" baseline="-13888"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3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now</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termed</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b="1" dirty="0">
                <a:solidFill>
                  <a:srgbClr val="231F20"/>
                </a:solidFill>
                <a:latin typeface="Times New Roman" panose="02020603050405020304" pitchFamily="18" charset="0"/>
                <a:cs typeface="Times New Roman" panose="02020603050405020304" pitchFamily="18" charset="0"/>
              </a:rPr>
              <a:t>longitudinal</a:t>
            </a:r>
            <a:r>
              <a:rPr lang="en-US" sz="1400" b="1" spc="40" dirty="0">
                <a:solidFill>
                  <a:srgbClr val="231F20"/>
                </a:solidFill>
                <a:latin typeface="Times New Roman" panose="02020603050405020304" pitchFamily="18" charset="0"/>
                <a:cs typeface="Times New Roman" panose="02020603050405020304" pitchFamily="18" charset="0"/>
              </a:rPr>
              <a:t> </a:t>
            </a:r>
            <a:r>
              <a:rPr lang="en-US" sz="1400" b="1" spc="-5" dirty="0">
                <a:solidFill>
                  <a:srgbClr val="231F20"/>
                </a:solidFill>
                <a:latin typeface="Times New Roman" panose="02020603050405020304" pitchFamily="18" charset="0"/>
                <a:cs typeface="Times New Roman" panose="02020603050405020304" pitchFamily="18" charset="0"/>
              </a:rPr>
              <a:t>plane</a:t>
            </a:r>
            <a:r>
              <a:rPr lang="en-US" sz="1400" spc="-5" dirty="0">
                <a:solidFill>
                  <a:srgbClr val="231F20"/>
                </a:solidFill>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plane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at</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90°</a:t>
            </a:r>
            <a:r>
              <a:rPr lang="en-US" sz="1400" spc="4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to</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spc="187" baseline="-13888"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is</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termed</a:t>
            </a:r>
            <a:r>
              <a:rPr lang="en-US" sz="1400" spc="40" dirty="0">
                <a:solidFill>
                  <a:srgbClr val="231F20"/>
                </a:solidFill>
                <a:latin typeface="Times New Roman" panose="02020603050405020304" pitchFamily="18" charset="0"/>
                <a:cs typeface="Times New Roman" panose="02020603050405020304" pitchFamily="18" charset="0"/>
              </a:rPr>
              <a:t> </a:t>
            </a:r>
            <a:r>
              <a:rPr lang="en-US" sz="1400" dirty="0">
                <a:solidFill>
                  <a:srgbClr val="231F20"/>
                </a:solidFill>
                <a:latin typeface="Times New Roman" panose="02020603050405020304" pitchFamily="18" charset="0"/>
                <a:cs typeface="Times New Roman" panose="02020603050405020304" pitchFamily="18" charset="0"/>
              </a:rPr>
              <a:t>the</a:t>
            </a:r>
            <a:r>
              <a:rPr lang="en-US" sz="1400" spc="35" dirty="0">
                <a:solidFill>
                  <a:srgbClr val="231F20"/>
                </a:solidFill>
                <a:latin typeface="Times New Roman" panose="02020603050405020304" pitchFamily="18" charset="0"/>
                <a:cs typeface="Times New Roman" panose="02020603050405020304" pitchFamily="18" charset="0"/>
              </a:rPr>
              <a:t> </a:t>
            </a:r>
            <a:r>
              <a:rPr lang="en-US" sz="1400" b="1" spc="-10" dirty="0">
                <a:solidFill>
                  <a:srgbClr val="231F20"/>
                </a:solidFill>
                <a:latin typeface="Times New Roman" panose="02020603050405020304" pitchFamily="18" charset="0"/>
                <a:cs typeface="Times New Roman" panose="02020603050405020304" pitchFamily="18" charset="0"/>
              </a:rPr>
              <a:t>transverse</a:t>
            </a:r>
            <a:r>
              <a:rPr lang="en-US" sz="1400" b="1" spc="45" dirty="0">
                <a:solidFill>
                  <a:srgbClr val="231F20"/>
                </a:solidFill>
                <a:latin typeface="Times New Roman" panose="02020603050405020304" pitchFamily="18" charset="0"/>
                <a:cs typeface="Times New Roman" panose="02020603050405020304" pitchFamily="18" charset="0"/>
              </a:rPr>
              <a:t> </a:t>
            </a:r>
            <a:r>
              <a:rPr lang="en-US" sz="1400" b="1" dirty="0">
                <a:solidFill>
                  <a:srgbClr val="231F20"/>
                </a:solidFill>
                <a:latin typeface="Times New Roman" panose="02020603050405020304" pitchFamily="18" charset="0"/>
                <a:cs typeface="Times New Roman" panose="02020603050405020304" pitchFamily="18" charset="0"/>
              </a:rPr>
              <a:t>plane</a:t>
            </a:r>
            <a:r>
              <a:rPr lang="en-US" sz="1400" dirty="0">
                <a:solidFill>
                  <a:srgbClr val="231F20"/>
                </a:solidFill>
                <a:latin typeface="Times New Roman" panose="02020603050405020304" pitchFamily="18" charset="0"/>
                <a:cs typeface="Times New Roman" panose="02020603050405020304" pitchFamily="18" charset="0"/>
              </a:rPr>
              <a:t>. </a:t>
            </a:r>
            <a:endParaRPr lang="en-US" sz="1400" spc="-30" dirty="0">
              <a:solidFill>
                <a:srgbClr val="231F20"/>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1400" spc="-30" dirty="0">
              <a:solidFill>
                <a:srgbClr val="231F20"/>
              </a:solidFill>
              <a:latin typeface="Times New Roman" panose="02020603050405020304" pitchFamily="18" charset="0"/>
              <a:cs typeface="Times New Roman" panose="02020603050405020304" pitchFamily="18" charset="0"/>
            </a:endParaRPr>
          </a:p>
          <a:p>
            <a:pPr algn="just">
              <a:lnSpc>
                <a:spcPct val="170000"/>
              </a:lnSpc>
              <a:spcBef>
                <a:spcPts val="100"/>
              </a:spcBef>
              <a:buFont typeface="Wingdings" panose="05000000000000000000" pitchFamily="2" charset="2"/>
              <a:buChar char="q"/>
              <a:tabLst>
                <a:tab pos="791845" algn="l"/>
              </a:tabLst>
            </a:pPr>
            <a:r>
              <a:rPr lang="en-US" sz="1400" spc="-5" dirty="0">
                <a:solidFill>
                  <a:srgbClr val="231F20"/>
                </a:solidFill>
                <a:latin typeface="Times New Roman" panose="02020603050405020304" pitchFamily="18" charset="0"/>
                <a:cs typeface="Times New Roman" panose="02020603050405020304" pitchFamily="18" charset="0"/>
              </a:rPr>
              <a:t>The other result of resonance is that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magnetic moments of </a:t>
            </a:r>
            <a:r>
              <a:rPr lang="en-US" sz="1400" spc="-10" dirty="0">
                <a:solidFill>
                  <a:srgbClr val="231F20"/>
                </a:solidFill>
                <a:latin typeface="Times New Roman" panose="02020603050405020304" pitchFamily="18" charset="0"/>
                <a:cs typeface="Times New Roman" panose="02020603050405020304" pitchFamily="18" charset="0"/>
              </a:rPr>
              <a:t>hydrogen </a:t>
            </a:r>
            <a:r>
              <a:rPr lang="en-US" sz="1400" spc="-5" dirty="0">
                <a:solidFill>
                  <a:srgbClr val="231F20"/>
                </a:solidFill>
                <a:latin typeface="Times New Roman" panose="02020603050405020304" pitchFamily="18" charset="0"/>
                <a:cs typeface="Times New Roman" panose="02020603050405020304" pitchFamily="18" charset="0"/>
              </a:rPr>
              <a:t>nuclei move </a:t>
            </a:r>
            <a:r>
              <a:rPr lang="en-US" sz="1400" spc="-10" dirty="0">
                <a:solidFill>
                  <a:srgbClr val="231F20"/>
                </a:solidFill>
                <a:latin typeface="Times New Roman" panose="02020603050405020304" pitchFamily="18" charset="0"/>
                <a:cs typeface="Times New Roman" panose="02020603050405020304" pitchFamily="18" charset="0"/>
              </a:rPr>
              <a:t>into </a:t>
            </a:r>
            <a:r>
              <a:rPr lang="en-US" sz="1400" spc="-5" dirty="0">
                <a:solidFill>
                  <a:srgbClr val="231F20"/>
                </a:solidFill>
                <a:latin typeface="Times New Roman" panose="02020603050405020304" pitchFamily="18" charset="0"/>
                <a:cs typeface="Times New Roman" panose="02020603050405020304" pitchFamily="18" charset="0"/>
              </a:rPr>
              <a:t> phase </a:t>
            </a:r>
            <a:r>
              <a:rPr lang="en-US" sz="1400" dirty="0">
                <a:solidFill>
                  <a:srgbClr val="231F20"/>
                </a:solidFill>
                <a:latin typeface="Times New Roman" panose="02020603050405020304" pitchFamily="18" charset="0"/>
                <a:cs typeface="Times New Roman" panose="02020603050405020304" pitchFamily="18" charset="0"/>
              </a:rPr>
              <a:t>with each </a:t>
            </a:r>
            <a:r>
              <a:rPr lang="en-US" sz="1400" spc="-25" dirty="0">
                <a:solidFill>
                  <a:srgbClr val="231F20"/>
                </a:solidFill>
                <a:latin typeface="Times New Roman" panose="02020603050405020304" pitchFamily="18" charset="0"/>
                <a:cs typeface="Times New Roman" panose="02020603050405020304" pitchFamily="18" charset="0"/>
              </a:rPr>
              <a:t>other. </a:t>
            </a:r>
            <a:r>
              <a:rPr lang="en-US" sz="1400" b="1" spc="-5" dirty="0">
                <a:solidFill>
                  <a:srgbClr val="231F20"/>
                </a:solidFill>
                <a:latin typeface="Times New Roman" panose="02020603050405020304" pitchFamily="18" charset="0"/>
                <a:cs typeface="Times New Roman" panose="02020603050405020304" pitchFamily="18" charset="0"/>
              </a:rPr>
              <a:t>Phase </a:t>
            </a:r>
            <a:r>
              <a:rPr lang="en-US" sz="1400" spc="-5" dirty="0">
                <a:solidFill>
                  <a:srgbClr val="231F20"/>
                </a:solidFill>
                <a:latin typeface="Times New Roman" panose="02020603050405020304" pitchFamily="18" charset="0"/>
                <a:cs typeface="Times New Roman" panose="02020603050405020304" pitchFamily="18" charset="0"/>
              </a:rPr>
              <a:t>is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position of </a:t>
            </a:r>
            <a:r>
              <a:rPr lang="en-US" sz="1400" dirty="0">
                <a:solidFill>
                  <a:srgbClr val="231F20"/>
                </a:solidFill>
                <a:latin typeface="Times New Roman" panose="02020603050405020304" pitchFamily="18" charset="0"/>
                <a:cs typeface="Times New Roman" panose="02020603050405020304" pitchFamily="18" charset="0"/>
              </a:rPr>
              <a:t>each </a:t>
            </a:r>
            <a:r>
              <a:rPr lang="en-US" sz="1400" spc="-5" dirty="0">
                <a:solidFill>
                  <a:srgbClr val="231F20"/>
                </a:solidFill>
                <a:latin typeface="Times New Roman" panose="02020603050405020304" pitchFamily="18" charset="0"/>
                <a:cs typeface="Times New Roman" panose="02020603050405020304" pitchFamily="18" charset="0"/>
              </a:rPr>
              <a:t>magnetic moment on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precessional path </a:t>
            </a:r>
            <a:r>
              <a:rPr lang="en-US" sz="1400" dirty="0">
                <a:solidFill>
                  <a:srgbClr val="231F20"/>
                </a:solidFill>
                <a:latin typeface="Times New Roman" panose="02020603050405020304" pitchFamily="18" charset="0"/>
                <a:cs typeface="Times New Roman" panose="02020603050405020304" pitchFamily="18" charset="0"/>
              </a:rPr>
              <a:t> </a:t>
            </a:r>
            <a:r>
              <a:rPr lang="en-US" sz="1400" spc="-10" dirty="0">
                <a:solidFill>
                  <a:srgbClr val="231F20"/>
                </a:solidFill>
                <a:latin typeface="Times New Roman" panose="02020603050405020304" pitchFamily="18" charset="0"/>
                <a:cs typeface="Times New Roman" panose="02020603050405020304" pitchFamily="18" charset="0"/>
              </a:rPr>
              <a:t>around </a:t>
            </a:r>
            <a:r>
              <a:rPr lang="en-US" sz="1400" dirty="0">
                <a:solidFill>
                  <a:srgbClr val="231F20"/>
                </a:solidFill>
                <a:latin typeface="Times New Roman" panose="02020603050405020304" pitchFamily="18" charset="0"/>
                <a:cs typeface="Times New Roman" panose="02020603050405020304" pitchFamily="18" charset="0"/>
              </a:rPr>
              <a:t>B</a:t>
            </a:r>
            <a:r>
              <a:rPr lang="en-US" sz="1400" baseline="-13888" dirty="0">
                <a:solidFill>
                  <a:srgbClr val="231F20"/>
                </a:solidFill>
                <a:latin typeface="Times New Roman" panose="02020603050405020304" pitchFamily="18" charset="0"/>
                <a:cs typeface="Times New Roman" panose="02020603050405020304" pitchFamily="18" charset="0"/>
              </a:rPr>
              <a:t>0</a:t>
            </a:r>
            <a:r>
              <a:rPr lang="en-US" sz="1400" dirty="0">
                <a:solidFill>
                  <a:srgbClr val="231F20"/>
                </a:solidFill>
                <a:latin typeface="Times New Roman" panose="02020603050405020304" pitchFamily="18" charset="0"/>
                <a:cs typeface="Times New Roman" panose="02020603050405020304" pitchFamily="18" charset="0"/>
              </a:rPr>
              <a:t>. </a:t>
            </a:r>
          </a:p>
          <a:p>
            <a:pPr marL="0" indent="0" algn="just">
              <a:lnSpc>
                <a:spcPct val="170000"/>
              </a:lnSpc>
              <a:spcBef>
                <a:spcPts val="100"/>
              </a:spcBef>
              <a:buNone/>
              <a:tabLst>
                <a:tab pos="791845" algn="l"/>
              </a:tabLst>
            </a:pPr>
            <a:endParaRPr lang="en-US" sz="1400" dirty="0">
              <a:solidFill>
                <a:srgbClr val="231F20"/>
              </a:solidFill>
              <a:latin typeface="Times New Roman" panose="02020603050405020304" pitchFamily="18" charset="0"/>
              <a:cs typeface="Times New Roman" panose="02020603050405020304" pitchFamily="18" charset="0"/>
            </a:endParaRPr>
          </a:p>
          <a:p>
            <a:pPr algn="just">
              <a:lnSpc>
                <a:spcPct val="170000"/>
              </a:lnSpc>
              <a:spcBef>
                <a:spcPts val="100"/>
              </a:spcBef>
              <a:buFont typeface="Wingdings" panose="05000000000000000000" pitchFamily="2" charset="2"/>
              <a:buChar char="q"/>
              <a:tabLst>
                <a:tab pos="791845" algn="l"/>
              </a:tabLst>
            </a:pPr>
            <a:r>
              <a:rPr lang="en-US" sz="1400" spc="-5" dirty="0">
                <a:solidFill>
                  <a:srgbClr val="231F20"/>
                </a:solidFill>
                <a:latin typeface="Times New Roman" panose="02020603050405020304" pitchFamily="18" charset="0"/>
                <a:cs typeface="Times New Roman" panose="02020603050405020304" pitchFamily="18" charset="0"/>
              </a:rPr>
              <a:t>Magnetic moments that are </a:t>
            </a:r>
            <a:r>
              <a:rPr lang="en-US" sz="1400" b="1" dirty="0">
                <a:solidFill>
                  <a:srgbClr val="231F20"/>
                </a:solidFill>
                <a:latin typeface="Times New Roman" panose="02020603050405020304" pitchFamily="18" charset="0"/>
                <a:cs typeface="Times New Roman" panose="02020603050405020304" pitchFamily="18" charset="0"/>
              </a:rPr>
              <a:t>in phase </a:t>
            </a:r>
            <a:r>
              <a:rPr lang="en-US" sz="1400" spc="-5" dirty="0">
                <a:solidFill>
                  <a:srgbClr val="231F20"/>
                </a:solidFill>
                <a:latin typeface="Times New Roman" panose="02020603050405020304" pitchFamily="18" charset="0"/>
                <a:cs typeface="Times New Roman" panose="02020603050405020304" pitchFamily="18" charset="0"/>
              </a:rPr>
              <a:t>(or </a:t>
            </a:r>
            <a:r>
              <a:rPr lang="en-US" sz="1400" b="1" spc="-10" dirty="0">
                <a:solidFill>
                  <a:srgbClr val="231F20"/>
                </a:solidFill>
                <a:latin typeface="Times New Roman" panose="02020603050405020304" pitchFamily="18" charset="0"/>
                <a:cs typeface="Times New Roman" panose="02020603050405020304" pitchFamily="18" charset="0"/>
              </a:rPr>
              <a:t>coherent</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are in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same place on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precessional path </a:t>
            </a:r>
            <a:r>
              <a:rPr lang="en-US" sz="1400" spc="-10" dirty="0">
                <a:solidFill>
                  <a:srgbClr val="231F20"/>
                </a:solidFill>
                <a:latin typeface="Times New Roman" panose="02020603050405020304" pitchFamily="18" charset="0"/>
                <a:cs typeface="Times New Roman" panose="02020603050405020304" pitchFamily="18" charset="0"/>
              </a:rPr>
              <a:t>around </a:t>
            </a:r>
            <a:r>
              <a:rPr lang="en-US" sz="1400" spc="-5" dirty="0">
                <a:solidFill>
                  <a:srgbClr val="231F20"/>
                </a:solidFill>
                <a:latin typeface="Times New Roman" panose="02020603050405020304" pitchFamily="18" charset="0"/>
                <a:cs typeface="Times New Roman" panose="02020603050405020304" pitchFamily="18" charset="0"/>
              </a:rPr>
              <a:t>B</a:t>
            </a:r>
            <a:r>
              <a:rPr lang="en-US" sz="1400" spc="-7" baseline="-13888" dirty="0">
                <a:solidFill>
                  <a:srgbClr val="231F20"/>
                </a:solidFill>
                <a:latin typeface="Times New Roman" panose="02020603050405020304" pitchFamily="18" charset="0"/>
                <a:cs typeface="Times New Roman" panose="02020603050405020304" pitchFamily="18" charset="0"/>
              </a:rPr>
              <a:t>0</a:t>
            </a:r>
            <a:r>
              <a:rPr lang="en-US" sz="1400" baseline="-13888"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at </a:t>
            </a:r>
            <a:r>
              <a:rPr lang="en-US" sz="1400" spc="-10" dirty="0">
                <a:solidFill>
                  <a:srgbClr val="231F20"/>
                </a:solidFill>
                <a:latin typeface="Times New Roman" panose="02020603050405020304" pitchFamily="18" charset="0"/>
                <a:cs typeface="Times New Roman" panose="02020603050405020304" pitchFamily="18" charset="0"/>
              </a:rPr>
              <a:t>any </a:t>
            </a:r>
            <a:r>
              <a:rPr lang="en-US" sz="1400" spc="-5" dirty="0">
                <a:solidFill>
                  <a:srgbClr val="231F20"/>
                </a:solidFill>
                <a:latin typeface="Times New Roman" panose="02020603050405020304" pitchFamily="18" charset="0"/>
                <a:cs typeface="Times New Roman" panose="02020603050405020304" pitchFamily="18" charset="0"/>
              </a:rPr>
              <a:t>given </a:t>
            </a:r>
            <a:r>
              <a:rPr lang="en-US" sz="1400" spc="-5" dirty="0" err="1">
                <a:solidFill>
                  <a:srgbClr val="231F20"/>
                </a:solidFill>
                <a:latin typeface="Times New Roman" panose="02020603050405020304" pitchFamily="18" charset="0"/>
                <a:cs typeface="Times New Roman" panose="02020603050405020304" pitchFamily="18" charset="0"/>
              </a:rPr>
              <a:t>time.Magnetic</a:t>
            </a:r>
            <a:r>
              <a:rPr lang="en-US" sz="1400" spc="-5" dirty="0">
                <a:solidFill>
                  <a:srgbClr val="231F20"/>
                </a:solidFill>
                <a:latin typeface="Times New Roman" panose="02020603050405020304" pitchFamily="18" charset="0"/>
                <a:cs typeface="Times New Roman" panose="02020603050405020304" pitchFamily="18" charset="0"/>
              </a:rPr>
              <a:t> moments that are </a:t>
            </a:r>
            <a:r>
              <a:rPr lang="en-US" sz="1400" b="1" dirty="0">
                <a:solidFill>
                  <a:srgbClr val="231F20"/>
                </a:solidFill>
                <a:latin typeface="Times New Roman" panose="02020603050405020304" pitchFamily="18" charset="0"/>
                <a:cs typeface="Times New Roman" panose="02020603050405020304" pitchFamily="18" charset="0"/>
              </a:rPr>
              <a:t>out of phase </a:t>
            </a:r>
            <a:r>
              <a:rPr lang="en-US" sz="1400" spc="-5" dirty="0">
                <a:solidFill>
                  <a:srgbClr val="231F20"/>
                </a:solidFill>
                <a:latin typeface="Times New Roman" panose="02020603050405020304" pitchFamily="18" charset="0"/>
                <a:cs typeface="Times New Roman" panose="02020603050405020304" pitchFamily="18" charset="0"/>
              </a:rPr>
              <a:t>(or </a:t>
            </a:r>
            <a:r>
              <a:rPr lang="en-US" sz="1400" dirty="0">
                <a:solidFill>
                  <a:srgbClr val="231F20"/>
                </a:solidFill>
                <a:latin typeface="Times New Roman" panose="02020603050405020304" pitchFamily="18" charset="0"/>
                <a:cs typeface="Times New Roman" panose="02020603050405020304" pitchFamily="18" charset="0"/>
              </a:rPr>
              <a:t> </a:t>
            </a:r>
            <a:r>
              <a:rPr lang="en-US" sz="1400" b="1" spc="-10" dirty="0">
                <a:solidFill>
                  <a:srgbClr val="231F20"/>
                </a:solidFill>
                <a:latin typeface="Times New Roman" panose="02020603050405020304" pitchFamily="18" charset="0"/>
                <a:cs typeface="Times New Roman" panose="02020603050405020304" pitchFamily="18" charset="0"/>
              </a:rPr>
              <a:t>incoherent</a:t>
            </a:r>
            <a:r>
              <a:rPr lang="en-US" sz="1400" spc="-10" dirty="0">
                <a:solidFill>
                  <a:srgbClr val="231F20"/>
                </a:solidFill>
                <a:latin typeface="Times New Roman" panose="02020603050405020304" pitchFamily="18" charset="0"/>
                <a:cs typeface="Times New Roman" panose="02020603050405020304" pitchFamily="18" charset="0"/>
              </a:rPr>
              <a:t>) </a:t>
            </a:r>
            <a:r>
              <a:rPr lang="en-US" sz="1400" spc="-5" dirty="0">
                <a:solidFill>
                  <a:srgbClr val="231F20"/>
                </a:solidFill>
                <a:latin typeface="Times New Roman" panose="02020603050405020304" pitchFamily="18" charset="0"/>
                <a:cs typeface="Times New Roman" panose="02020603050405020304" pitchFamily="18" charset="0"/>
              </a:rPr>
              <a:t>are not in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same place on </a:t>
            </a:r>
            <a:r>
              <a:rPr lang="en-US" sz="1400" dirty="0">
                <a:solidFill>
                  <a:srgbClr val="231F20"/>
                </a:solidFill>
                <a:latin typeface="Times New Roman" panose="02020603050405020304" pitchFamily="18" charset="0"/>
                <a:cs typeface="Times New Roman" panose="02020603050405020304" pitchFamily="18" charset="0"/>
              </a:rPr>
              <a:t>the </a:t>
            </a:r>
            <a:r>
              <a:rPr lang="en-US" sz="1400" spc="-5" dirty="0">
                <a:solidFill>
                  <a:srgbClr val="231F20"/>
                </a:solidFill>
                <a:latin typeface="Times New Roman" panose="02020603050405020304" pitchFamily="18" charset="0"/>
                <a:cs typeface="Times New Roman" panose="02020603050405020304" pitchFamily="18" charset="0"/>
              </a:rPr>
              <a:t>precessional path. </a:t>
            </a:r>
            <a:endParaRPr lang="en-IN"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en-US" sz="1400" dirty="0">
              <a:latin typeface="Times New Roman" panose="02020603050405020304" pitchFamily="18" charset="0"/>
              <a:cs typeface="Times New Roman" panose="02020603050405020304" pitchFamily="18" charset="0"/>
            </a:endParaRPr>
          </a:p>
        </p:txBody>
      </p:sp>
      <p:sp>
        <p:nvSpPr>
          <p:cNvPr id="4" name="object 8">
            <a:extLst>
              <a:ext uri="{FF2B5EF4-FFF2-40B4-BE49-F238E27FC236}">
                <a16:creationId xmlns:a16="http://schemas.microsoft.com/office/drawing/2014/main" id="{9F4A1712-2007-6118-F5DF-C33EEE37614D}"/>
              </a:ext>
            </a:extLst>
          </p:cNvPr>
          <p:cNvSpPr txBox="1"/>
          <p:nvPr/>
        </p:nvSpPr>
        <p:spPr>
          <a:xfrm>
            <a:off x="9219735" y="3259363"/>
            <a:ext cx="1885314" cy="185420"/>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231F20"/>
                </a:solidFill>
                <a:latin typeface="Corbel"/>
                <a:cs typeface="Corbel"/>
              </a:rPr>
              <a:t>Energy</a:t>
            </a:r>
            <a:r>
              <a:rPr sz="1050" spc="15" dirty="0">
                <a:solidFill>
                  <a:srgbClr val="231F20"/>
                </a:solidFill>
                <a:latin typeface="Corbel"/>
                <a:cs typeface="Corbel"/>
              </a:rPr>
              <a:t> </a:t>
            </a:r>
            <a:r>
              <a:rPr sz="1050" spc="-5" dirty="0">
                <a:solidFill>
                  <a:srgbClr val="231F20"/>
                </a:solidFill>
                <a:latin typeface="Corbel"/>
                <a:cs typeface="Corbel"/>
              </a:rPr>
              <a:t>transfer</a:t>
            </a:r>
            <a:r>
              <a:rPr sz="1050" spc="15" dirty="0">
                <a:solidFill>
                  <a:srgbClr val="231F20"/>
                </a:solidFill>
                <a:latin typeface="Corbel"/>
                <a:cs typeface="Corbel"/>
              </a:rPr>
              <a:t> </a:t>
            </a:r>
            <a:r>
              <a:rPr sz="1050" dirty="0">
                <a:solidFill>
                  <a:srgbClr val="231F20"/>
                </a:solidFill>
                <a:latin typeface="Corbel"/>
                <a:cs typeface="Corbel"/>
              </a:rPr>
              <a:t>during</a:t>
            </a:r>
            <a:r>
              <a:rPr sz="1050" spc="15" dirty="0">
                <a:solidFill>
                  <a:srgbClr val="231F20"/>
                </a:solidFill>
                <a:latin typeface="Corbel"/>
                <a:cs typeface="Corbel"/>
              </a:rPr>
              <a:t> </a:t>
            </a:r>
            <a:r>
              <a:rPr sz="1050" dirty="0">
                <a:solidFill>
                  <a:srgbClr val="231F20"/>
                </a:solidFill>
                <a:latin typeface="Corbel"/>
                <a:cs typeface="Corbel"/>
              </a:rPr>
              <a:t>excitation.</a:t>
            </a:r>
            <a:endParaRPr sz="1050" dirty="0">
              <a:latin typeface="Corbel"/>
              <a:cs typeface="Corbel"/>
            </a:endParaRPr>
          </a:p>
        </p:txBody>
      </p:sp>
      <p:pic>
        <p:nvPicPr>
          <p:cNvPr id="5" name="object 9">
            <a:extLst>
              <a:ext uri="{FF2B5EF4-FFF2-40B4-BE49-F238E27FC236}">
                <a16:creationId xmlns:a16="http://schemas.microsoft.com/office/drawing/2014/main" id="{A5AC5FAD-CBFA-59F0-32BB-5D425BCC34C5}"/>
              </a:ext>
            </a:extLst>
          </p:cNvPr>
          <p:cNvPicPr/>
          <p:nvPr/>
        </p:nvPicPr>
        <p:blipFill>
          <a:blip r:embed="rId2" cstate="print"/>
          <a:stretch>
            <a:fillRect/>
          </a:stretch>
        </p:blipFill>
        <p:spPr>
          <a:xfrm>
            <a:off x="8458914" y="957185"/>
            <a:ext cx="3503183" cy="2243016"/>
          </a:xfrm>
          <a:prstGeom prst="rect">
            <a:avLst/>
          </a:prstGeom>
        </p:spPr>
      </p:pic>
      <p:sp>
        <p:nvSpPr>
          <p:cNvPr id="6" name="object 11">
            <a:extLst>
              <a:ext uri="{FF2B5EF4-FFF2-40B4-BE49-F238E27FC236}">
                <a16:creationId xmlns:a16="http://schemas.microsoft.com/office/drawing/2014/main" id="{6E78F5C5-0524-4665-3582-F1307632334C}"/>
              </a:ext>
            </a:extLst>
          </p:cNvPr>
          <p:cNvSpPr txBox="1"/>
          <p:nvPr/>
        </p:nvSpPr>
        <p:spPr>
          <a:xfrm>
            <a:off x="10603597" y="6465935"/>
            <a:ext cx="813435" cy="185420"/>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231F20"/>
                </a:solidFill>
                <a:latin typeface="Corbel"/>
                <a:cs typeface="Corbel"/>
              </a:rPr>
              <a:t>The</a:t>
            </a:r>
            <a:r>
              <a:rPr sz="1050" dirty="0">
                <a:solidFill>
                  <a:srgbClr val="231F20"/>
                </a:solidFill>
                <a:latin typeface="Corbel"/>
                <a:cs typeface="Corbel"/>
              </a:rPr>
              <a:t> </a:t>
            </a:r>
            <a:r>
              <a:rPr sz="1050" spc="-5" dirty="0">
                <a:solidFill>
                  <a:srgbClr val="231F20"/>
                </a:solidFill>
                <a:latin typeface="Corbel"/>
                <a:cs typeface="Corbel"/>
              </a:rPr>
              <a:t>flip</a:t>
            </a:r>
            <a:r>
              <a:rPr sz="1050" dirty="0">
                <a:solidFill>
                  <a:srgbClr val="231F20"/>
                </a:solidFill>
                <a:latin typeface="Corbel"/>
                <a:cs typeface="Corbel"/>
              </a:rPr>
              <a:t> angle.</a:t>
            </a:r>
            <a:endParaRPr sz="1050" dirty="0">
              <a:latin typeface="Corbel"/>
              <a:cs typeface="Corbel"/>
            </a:endParaRPr>
          </a:p>
        </p:txBody>
      </p:sp>
      <p:pic>
        <p:nvPicPr>
          <p:cNvPr id="7" name="object 12">
            <a:extLst>
              <a:ext uri="{FF2B5EF4-FFF2-40B4-BE49-F238E27FC236}">
                <a16:creationId xmlns:a16="http://schemas.microsoft.com/office/drawing/2014/main" id="{5B076708-2355-6014-E329-9F3826408FE9}"/>
              </a:ext>
            </a:extLst>
          </p:cNvPr>
          <p:cNvPicPr/>
          <p:nvPr/>
        </p:nvPicPr>
        <p:blipFill>
          <a:blip r:embed="rId3" cstate="print"/>
          <a:stretch>
            <a:fillRect/>
          </a:stretch>
        </p:blipFill>
        <p:spPr>
          <a:xfrm>
            <a:off x="8458914" y="3548878"/>
            <a:ext cx="3503183" cy="2351937"/>
          </a:xfrm>
          <a:prstGeom prst="rect">
            <a:avLst/>
          </a:prstGeom>
        </p:spPr>
      </p:pic>
      <p:sp>
        <p:nvSpPr>
          <p:cNvPr id="8" name="Footer Placeholder 7">
            <a:extLst>
              <a:ext uri="{FF2B5EF4-FFF2-40B4-BE49-F238E27FC236}">
                <a16:creationId xmlns:a16="http://schemas.microsoft.com/office/drawing/2014/main" id="{CDC10CC2-C1C6-4151-E948-740DFD74A427}"/>
              </a:ext>
            </a:extLst>
          </p:cNvPr>
          <p:cNvSpPr>
            <a:spLocks noGrp="1"/>
          </p:cNvSpPr>
          <p:nvPr>
            <p:ph type="ftr" sz="quarter" idx="11"/>
          </p:nvPr>
        </p:nvSpPr>
        <p:spPr>
          <a:xfrm>
            <a:off x="-1084007" y="6583021"/>
            <a:ext cx="4114800" cy="365125"/>
          </a:xfrm>
        </p:spPr>
        <p:txBody>
          <a:bodyPr/>
          <a:lstStyle/>
          <a:p>
            <a:r>
              <a:rPr lang="en-IN" dirty="0"/>
              <a:t>Yuvraj Maharshi</a:t>
            </a:r>
          </a:p>
        </p:txBody>
      </p:sp>
      <p:sp>
        <p:nvSpPr>
          <p:cNvPr id="9" name="Slide Number Placeholder 8">
            <a:extLst>
              <a:ext uri="{FF2B5EF4-FFF2-40B4-BE49-F238E27FC236}">
                <a16:creationId xmlns:a16="http://schemas.microsoft.com/office/drawing/2014/main" id="{63C03E91-D69A-9C01-4B3E-587A35F213E7}"/>
              </a:ext>
            </a:extLst>
          </p:cNvPr>
          <p:cNvSpPr>
            <a:spLocks noGrp="1"/>
          </p:cNvSpPr>
          <p:nvPr>
            <p:ph type="sldNum" sz="quarter" idx="12"/>
          </p:nvPr>
        </p:nvSpPr>
        <p:spPr/>
        <p:txBody>
          <a:bodyPr/>
          <a:lstStyle/>
          <a:p>
            <a:fld id="{F409BB76-302D-4526-918A-72E15D651BAB}" type="slidenum">
              <a:rPr lang="en-IN" smtClean="0"/>
              <a:t>20</a:t>
            </a:fld>
            <a:endParaRPr lang="en-IN"/>
          </a:p>
        </p:txBody>
      </p:sp>
    </p:spTree>
    <p:extLst>
      <p:ext uri="{BB962C8B-B14F-4D97-AF65-F5344CB8AC3E}">
        <p14:creationId xmlns:p14="http://schemas.microsoft.com/office/powerpoint/2010/main" val="3099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8">
            <a:extLst>
              <a:ext uri="{FF2B5EF4-FFF2-40B4-BE49-F238E27FC236}">
                <a16:creationId xmlns:a16="http://schemas.microsoft.com/office/drawing/2014/main" id="{F8859031-9339-B467-945B-F4F6B03B916D}"/>
              </a:ext>
            </a:extLst>
          </p:cNvPr>
          <p:cNvPicPr/>
          <p:nvPr/>
        </p:nvPicPr>
        <p:blipFill>
          <a:blip r:embed="rId2" cstate="print"/>
          <a:stretch>
            <a:fillRect/>
          </a:stretch>
        </p:blipFill>
        <p:spPr>
          <a:xfrm>
            <a:off x="871621" y="984094"/>
            <a:ext cx="10448758" cy="4269566"/>
          </a:xfrm>
          <a:prstGeom prst="rect">
            <a:avLst/>
          </a:prstGeom>
        </p:spPr>
      </p:pic>
      <p:sp>
        <p:nvSpPr>
          <p:cNvPr id="7" name="TextBox 6">
            <a:extLst>
              <a:ext uri="{FF2B5EF4-FFF2-40B4-BE49-F238E27FC236}">
                <a16:creationId xmlns:a16="http://schemas.microsoft.com/office/drawing/2014/main" id="{C3A9E043-D76F-82F1-6251-F97938500527}"/>
              </a:ext>
            </a:extLst>
          </p:cNvPr>
          <p:cNvSpPr txBox="1"/>
          <p:nvPr/>
        </p:nvSpPr>
        <p:spPr>
          <a:xfrm>
            <a:off x="4156911" y="5613480"/>
            <a:ext cx="6096000" cy="615553"/>
          </a:xfrm>
          <a:prstGeom prst="rect">
            <a:avLst/>
          </a:prstGeom>
          <a:noFill/>
        </p:spPr>
        <p:txBody>
          <a:bodyPr wrap="square">
            <a:spAutoFit/>
          </a:bodyPr>
          <a:lstStyle/>
          <a:p>
            <a:pPr marL="25400">
              <a:lnSpc>
                <a:spcPct val="100000"/>
              </a:lnSpc>
              <a:spcBef>
                <a:spcPts val="100"/>
              </a:spcBef>
              <a:tabLst>
                <a:tab pos="791845" algn="l"/>
              </a:tabLst>
            </a:pPr>
            <a:r>
              <a:rPr lang="en-US" sz="1800" dirty="0">
                <a:solidFill>
                  <a:srgbClr val="231F20"/>
                </a:solidFill>
                <a:latin typeface="Corbel"/>
                <a:cs typeface="Corbel"/>
              </a:rPr>
              <a:t>In</a:t>
            </a:r>
            <a:r>
              <a:rPr lang="en-US" sz="1800" spc="30" dirty="0">
                <a:solidFill>
                  <a:srgbClr val="231F20"/>
                </a:solidFill>
                <a:latin typeface="Corbel"/>
                <a:cs typeface="Corbel"/>
              </a:rPr>
              <a:t> </a:t>
            </a:r>
            <a:r>
              <a:rPr lang="en-US" sz="1800" dirty="0">
                <a:solidFill>
                  <a:srgbClr val="231F20"/>
                </a:solidFill>
                <a:latin typeface="Corbel"/>
                <a:cs typeface="Corbel"/>
              </a:rPr>
              <a:t>phase</a:t>
            </a:r>
            <a:r>
              <a:rPr lang="en-US" sz="1800" spc="35" dirty="0">
                <a:solidFill>
                  <a:srgbClr val="231F20"/>
                </a:solidFill>
                <a:latin typeface="Corbel"/>
                <a:cs typeface="Corbel"/>
              </a:rPr>
              <a:t> </a:t>
            </a:r>
            <a:r>
              <a:rPr lang="en-US" sz="1800" spc="-10" dirty="0">
                <a:solidFill>
                  <a:srgbClr val="231F20"/>
                </a:solidFill>
                <a:latin typeface="Corbel"/>
                <a:cs typeface="Corbel"/>
              </a:rPr>
              <a:t>(coherent)</a:t>
            </a:r>
            <a:r>
              <a:rPr lang="en-US" sz="1800" spc="35" dirty="0">
                <a:solidFill>
                  <a:srgbClr val="231F20"/>
                </a:solidFill>
                <a:latin typeface="Corbel"/>
                <a:cs typeface="Corbel"/>
              </a:rPr>
              <a:t> </a:t>
            </a:r>
            <a:r>
              <a:rPr lang="en-US" sz="1800" dirty="0">
                <a:solidFill>
                  <a:srgbClr val="231F20"/>
                </a:solidFill>
                <a:latin typeface="Corbel"/>
                <a:cs typeface="Corbel"/>
              </a:rPr>
              <a:t>and</a:t>
            </a:r>
            <a:r>
              <a:rPr lang="en-US" sz="1800" spc="30" dirty="0">
                <a:solidFill>
                  <a:srgbClr val="231F20"/>
                </a:solidFill>
                <a:latin typeface="Corbel"/>
                <a:cs typeface="Corbel"/>
              </a:rPr>
              <a:t> </a:t>
            </a:r>
            <a:r>
              <a:rPr lang="en-US" sz="1800" spc="-5" dirty="0">
                <a:solidFill>
                  <a:srgbClr val="231F20"/>
                </a:solidFill>
                <a:latin typeface="Corbel"/>
                <a:cs typeface="Corbel"/>
              </a:rPr>
              <a:t>out</a:t>
            </a:r>
            <a:r>
              <a:rPr lang="en-US" sz="1800" spc="35" dirty="0">
                <a:solidFill>
                  <a:srgbClr val="231F20"/>
                </a:solidFill>
                <a:latin typeface="Corbel"/>
                <a:cs typeface="Corbel"/>
              </a:rPr>
              <a:t> </a:t>
            </a:r>
            <a:r>
              <a:rPr lang="en-US" sz="1800" spc="-5" dirty="0">
                <a:solidFill>
                  <a:srgbClr val="231F20"/>
                </a:solidFill>
                <a:latin typeface="Corbel"/>
                <a:cs typeface="Corbel"/>
              </a:rPr>
              <a:t>of</a:t>
            </a:r>
            <a:r>
              <a:rPr lang="en-US" sz="1800" spc="35" dirty="0">
                <a:solidFill>
                  <a:srgbClr val="231F20"/>
                </a:solidFill>
                <a:latin typeface="Corbel"/>
                <a:cs typeface="Corbel"/>
              </a:rPr>
              <a:t> </a:t>
            </a:r>
            <a:r>
              <a:rPr lang="en-US" sz="1800" dirty="0">
                <a:solidFill>
                  <a:srgbClr val="231F20"/>
                </a:solidFill>
                <a:latin typeface="Corbel"/>
                <a:cs typeface="Corbel"/>
              </a:rPr>
              <a:t>phase</a:t>
            </a:r>
            <a:r>
              <a:rPr lang="en-US" sz="1800" spc="30" dirty="0">
                <a:solidFill>
                  <a:srgbClr val="231F20"/>
                </a:solidFill>
                <a:latin typeface="Corbel"/>
                <a:cs typeface="Corbel"/>
              </a:rPr>
              <a:t> </a:t>
            </a:r>
            <a:r>
              <a:rPr lang="en-US" sz="1800" dirty="0">
                <a:solidFill>
                  <a:srgbClr val="231F20"/>
                </a:solidFill>
                <a:latin typeface="Corbel"/>
                <a:cs typeface="Corbel"/>
              </a:rPr>
              <a:t>(incoherent).</a:t>
            </a:r>
            <a:endParaRPr lang="en-US" sz="1800" dirty="0">
              <a:latin typeface="Corbel"/>
              <a:cs typeface="Corbel"/>
            </a:endParaRPr>
          </a:p>
          <a:p>
            <a:pPr>
              <a:lnSpc>
                <a:spcPct val="100000"/>
              </a:lnSpc>
            </a:pPr>
            <a:endParaRPr lang="en-US" sz="1600" dirty="0">
              <a:latin typeface="Corbel"/>
              <a:cs typeface="Corbel"/>
            </a:endParaRPr>
          </a:p>
        </p:txBody>
      </p:sp>
      <p:sp>
        <p:nvSpPr>
          <p:cNvPr id="2" name="Footer Placeholder 1">
            <a:extLst>
              <a:ext uri="{FF2B5EF4-FFF2-40B4-BE49-F238E27FC236}">
                <a16:creationId xmlns:a16="http://schemas.microsoft.com/office/drawing/2014/main" id="{AF45DEEE-C0D5-CC53-034A-840B3A01F2D1}"/>
              </a:ext>
            </a:extLst>
          </p:cNvPr>
          <p:cNvSpPr>
            <a:spLocks noGrp="1"/>
          </p:cNvSpPr>
          <p:nvPr>
            <p:ph type="ftr" sz="quarter" idx="11"/>
          </p:nvPr>
        </p:nvSpPr>
        <p:spPr>
          <a:xfrm>
            <a:off x="-1185779" y="6538912"/>
            <a:ext cx="4114800" cy="365125"/>
          </a:xfrm>
        </p:spPr>
        <p:txBody>
          <a:bodyPr/>
          <a:lstStyle/>
          <a:p>
            <a:r>
              <a:rPr lang="en-IN" dirty="0"/>
              <a:t>Yuvraj Maharshi</a:t>
            </a:r>
          </a:p>
        </p:txBody>
      </p:sp>
      <p:sp>
        <p:nvSpPr>
          <p:cNvPr id="3" name="Slide Number Placeholder 2">
            <a:extLst>
              <a:ext uri="{FF2B5EF4-FFF2-40B4-BE49-F238E27FC236}">
                <a16:creationId xmlns:a16="http://schemas.microsoft.com/office/drawing/2014/main" id="{25995393-F05C-28BC-B102-164C90B0E03B}"/>
              </a:ext>
            </a:extLst>
          </p:cNvPr>
          <p:cNvSpPr>
            <a:spLocks noGrp="1"/>
          </p:cNvSpPr>
          <p:nvPr>
            <p:ph type="sldNum" sz="quarter" idx="12"/>
          </p:nvPr>
        </p:nvSpPr>
        <p:spPr/>
        <p:txBody>
          <a:bodyPr/>
          <a:lstStyle/>
          <a:p>
            <a:fld id="{F409BB76-302D-4526-918A-72E15D651BAB}" type="slidenum">
              <a:rPr lang="en-IN" smtClean="0"/>
              <a:t>21</a:t>
            </a:fld>
            <a:endParaRPr lang="en-IN"/>
          </a:p>
        </p:txBody>
      </p:sp>
    </p:spTree>
    <p:extLst>
      <p:ext uri="{BB962C8B-B14F-4D97-AF65-F5344CB8AC3E}">
        <p14:creationId xmlns:p14="http://schemas.microsoft.com/office/powerpoint/2010/main" val="422778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3257-C875-A142-0348-148F3DAEC11E}"/>
              </a:ext>
            </a:extLst>
          </p:cNvPr>
          <p:cNvSpPr>
            <a:spLocks noGrp="1"/>
          </p:cNvSpPr>
          <p:nvPr>
            <p:ph type="title"/>
          </p:nvPr>
        </p:nvSpPr>
        <p:spPr>
          <a:xfrm>
            <a:off x="4135694" y="2341409"/>
            <a:ext cx="3920612" cy="1325563"/>
          </a:xfrm>
        </p:spPr>
        <p:txBody>
          <a:bodyPr>
            <a:normAutofit/>
          </a:bodyPr>
          <a:lstStyle/>
          <a:p>
            <a:pPr algn="ctr"/>
            <a:r>
              <a:rPr lang="en-IN" sz="5400" b="1" dirty="0"/>
              <a:t>Thank You </a:t>
            </a:r>
          </a:p>
        </p:txBody>
      </p:sp>
      <p:sp>
        <p:nvSpPr>
          <p:cNvPr id="4" name="Footer Placeholder 3">
            <a:extLst>
              <a:ext uri="{FF2B5EF4-FFF2-40B4-BE49-F238E27FC236}">
                <a16:creationId xmlns:a16="http://schemas.microsoft.com/office/drawing/2014/main" id="{7E908B03-2CEC-9DE7-22F1-AB2F83C6C4B7}"/>
              </a:ext>
            </a:extLst>
          </p:cNvPr>
          <p:cNvSpPr>
            <a:spLocks noGrp="1"/>
          </p:cNvSpPr>
          <p:nvPr>
            <p:ph type="ftr" sz="quarter" idx="11"/>
          </p:nvPr>
        </p:nvSpPr>
        <p:spPr>
          <a:xfrm>
            <a:off x="-1349478" y="6563288"/>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B534D509-E4E6-1757-2A31-B980AC6AE40D}"/>
              </a:ext>
            </a:extLst>
          </p:cNvPr>
          <p:cNvSpPr>
            <a:spLocks noGrp="1"/>
          </p:cNvSpPr>
          <p:nvPr>
            <p:ph type="sldNum" sz="quarter" idx="12"/>
          </p:nvPr>
        </p:nvSpPr>
        <p:spPr/>
        <p:txBody>
          <a:bodyPr/>
          <a:lstStyle/>
          <a:p>
            <a:fld id="{F409BB76-302D-4526-918A-72E15D651BAB}" type="slidenum">
              <a:rPr lang="en-IN" smtClean="0"/>
              <a:t>22</a:t>
            </a:fld>
            <a:endParaRPr lang="en-IN" dirty="0"/>
          </a:p>
        </p:txBody>
      </p:sp>
    </p:spTree>
    <p:extLst>
      <p:ext uri="{BB962C8B-B14F-4D97-AF65-F5344CB8AC3E}">
        <p14:creationId xmlns:p14="http://schemas.microsoft.com/office/powerpoint/2010/main" val="38543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682C-4E78-5629-8234-3282931ED082}"/>
              </a:ext>
            </a:extLst>
          </p:cNvPr>
          <p:cNvSpPr>
            <a:spLocks noGrp="1"/>
          </p:cNvSpPr>
          <p:nvPr>
            <p:ph type="title"/>
          </p:nvPr>
        </p:nvSpPr>
        <p:spPr/>
        <p:txBody>
          <a:bodyPr/>
          <a:lstStyle/>
          <a:p>
            <a:r>
              <a:rPr lang="en-CA" altLang="en-US" b="1" u="sng" dirty="0">
                <a:latin typeface="Times New Roman" panose="02020603050405020304" pitchFamily="18" charset="0"/>
                <a:cs typeface="Times New Roman" panose="02020603050405020304" pitchFamily="18" charset="0"/>
              </a:rPr>
              <a:t>What is MRI ?</a:t>
            </a: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D45-4E39-BE91-CBAD-F20A6741A28C}"/>
              </a:ext>
            </a:extLst>
          </p:cNvPr>
          <p:cNvSpPr>
            <a:spLocks noGrp="1"/>
          </p:cNvSpPr>
          <p:nvPr>
            <p:ph idx="1"/>
          </p:nvPr>
        </p:nvSpPr>
        <p:spPr/>
        <p:txBody>
          <a:bodyPr>
            <a:normAutofit fontScale="92500" lnSpcReduction="10000"/>
          </a:bodyPr>
          <a:lstStyle/>
          <a:p>
            <a:pPr algn="just">
              <a:lnSpc>
                <a:spcPct val="150000"/>
              </a:lnSpc>
            </a:pPr>
            <a:r>
              <a:rPr lang="en-CA" altLang="en-US" dirty="0">
                <a:latin typeface="Times New Roman" panose="02020603050405020304" pitchFamily="18" charset="0"/>
                <a:cs typeface="Times New Roman" panose="02020603050405020304" pitchFamily="18" charset="0"/>
              </a:rPr>
              <a:t>Magnetic resonance imaging (MRI) is an imaging technique used primarily in medical settings to produce high quality images of the inside of the human body.</a:t>
            </a:r>
          </a:p>
          <a:p>
            <a:pPr algn="just">
              <a:lnSpc>
                <a:spcPct val="150000"/>
              </a:lnSpc>
            </a:pPr>
            <a:r>
              <a:rPr lang="en-CA" altLang="en-US" dirty="0">
                <a:latin typeface="Times New Roman" panose="02020603050405020304" pitchFamily="18" charset="0"/>
                <a:cs typeface="Times New Roman" panose="02020603050405020304" pitchFamily="18" charset="0"/>
              </a:rPr>
              <a:t> More specifically the images of protons in water.  Hydrogen is used because it is plentiful in the human body and has the highest NMR signal of any atomic species.</a:t>
            </a:r>
          </a:p>
          <a:p>
            <a:pPr algn="just">
              <a:lnSpc>
                <a:spcPct val="150000"/>
              </a:lnSpc>
            </a:pPr>
            <a:r>
              <a:rPr lang="en-CA" altLang="en-US" dirty="0">
                <a:latin typeface="Times New Roman" panose="02020603050405020304" pitchFamily="18" charset="0"/>
                <a:cs typeface="Times New Roman" panose="02020603050405020304" pitchFamily="18" charset="0"/>
              </a:rPr>
              <a:t>Based on the principles of Nuclear Magnetic Resonance.</a:t>
            </a:r>
          </a:p>
          <a:p>
            <a:pPr algn="just">
              <a:lnSpc>
                <a:spcPct val="150000"/>
              </a:lnSpc>
            </a:pPr>
            <a:endParaRPr lang="en-IN"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D75C74D-0973-C06A-B3CD-E2B86961F432}"/>
              </a:ext>
            </a:extLst>
          </p:cNvPr>
          <p:cNvSpPr>
            <a:spLocks noGrp="1"/>
          </p:cNvSpPr>
          <p:nvPr>
            <p:ph type="ftr" sz="quarter" idx="11"/>
          </p:nvPr>
        </p:nvSpPr>
        <p:spPr>
          <a:xfrm>
            <a:off x="-1219200" y="6492875"/>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4E67D0E9-B9B2-659D-D0EA-3F5ADBB0EC5B}"/>
              </a:ext>
            </a:extLst>
          </p:cNvPr>
          <p:cNvSpPr>
            <a:spLocks noGrp="1"/>
          </p:cNvSpPr>
          <p:nvPr>
            <p:ph type="sldNum" sz="quarter" idx="12"/>
          </p:nvPr>
        </p:nvSpPr>
        <p:spPr/>
        <p:txBody>
          <a:bodyPr/>
          <a:lstStyle/>
          <a:p>
            <a:fld id="{F409BB76-302D-4526-918A-72E15D651BAB}" type="slidenum">
              <a:rPr lang="en-IN" smtClean="0"/>
              <a:t>3</a:t>
            </a:fld>
            <a:endParaRPr lang="en-IN"/>
          </a:p>
        </p:txBody>
      </p:sp>
    </p:spTree>
    <p:extLst>
      <p:ext uri="{BB962C8B-B14F-4D97-AF65-F5344CB8AC3E}">
        <p14:creationId xmlns:p14="http://schemas.microsoft.com/office/powerpoint/2010/main" val="406080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F39F-5AF2-087B-26B5-16667720AE70}"/>
              </a:ext>
            </a:extLst>
          </p:cNvPr>
          <p:cNvSpPr>
            <a:spLocks noGrp="1"/>
          </p:cNvSpPr>
          <p:nvPr>
            <p:ph type="title"/>
          </p:nvPr>
        </p:nvSpPr>
        <p:spPr>
          <a:xfrm>
            <a:off x="709612" y="-326939"/>
            <a:ext cx="10772775" cy="1658198"/>
          </a:xfrm>
        </p:spPr>
        <p:txBody>
          <a:bodyPr/>
          <a:lstStyle/>
          <a:p>
            <a:pPr algn="ctr"/>
            <a:r>
              <a:rPr lang="en-US" b="1" u="sng" dirty="0">
                <a:latin typeface="Times New Roman" panose="02020603050405020304" pitchFamily="18" charset="0"/>
                <a:cs typeface="Times New Roman" panose="02020603050405020304" pitchFamily="18" charset="0"/>
              </a:rPr>
              <a:t>BASIC PRINCIPLE OF MRI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B9147B-D28A-833D-03C0-3D0F205F7088}"/>
              </a:ext>
            </a:extLst>
          </p:cNvPr>
          <p:cNvSpPr>
            <a:spLocks noGrp="1"/>
          </p:cNvSpPr>
          <p:nvPr>
            <p:ph idx="1"/>
          </p:nvPr>
        </p:nvSpPr>
        <p:spPr>
          <a:xfrm>
            <a:off x="324486" y="1331259"/>
            <a:ext cx="9581514" cy="4195481"/>
          </a:xfrm>
        </p:spPr>
        <p:txBody>
          <a:bodyPr>
            <a:normAutofit fontScale="55000" lnSpcReduction="20000"/>
          </a:bodyPr>
          <a:lstStyle/>
          <a:p>
            <a:pPr algn="just">
              <a:lnSpc>
                <a:spcPct val="170000"/>
              </a:lnSpc>
              <a:spcAft>
                <a:spcPts val="800"/>
              </a:spcAft>
            </a:pPr>
            <a:r>
              <a:rPr lang="en-US" dirty="0">
                <a:latin typeface="Times New Roman" panose="02020603050405020304" pitchFamily="18" charset="0"/>
                <a:cs typeface="Times New Roman" panose="02020603050405020304" pitchFamily="18" charset="0"/>
              </a:rPr>
              <a:t>Magnetic fields are used to create images during magnetic resonance imaging (MRI), a non-ionizing radiation technique. It is a method of tomographic imaging that gathers information in a number of very thin slices or sections. These can be obtained in any direction, even on oblique planes. Four key parts make up an MRI machine.</a:t>
            </a:r>
          </a:p>
          <a:p>
            <a:pPr marL="514350" indent="-514350" algn="just">
              <a:lnSpc>
                <a:spcPct val="170000"/>
              </a:lnSpc>
              <a:spcAft>
                <a:spcPts val="800"/>
              </a:spcAft>
              <a:buFont typeface="+mj-lt"/>
              <a:buAutoNum type="arabicPeriod"/>
            </a:pPr>
            <a:r>
              <a:rPr lang="en-US" dirty="0">
                <a:latin typeface="Times New Roman" panose="02020603050405020304" pitchFamily="18" charset="0"/>
                <a:cs typeface="Times New Roman" panose="02020603050405020304" pitchFamily="18" charset="0"/>
              </a:rPr>
              <a:t>The 1st  is a </a:t>
            </a:r>
            <a:r>
              <a:rPr lang="en-US">
                <a:latin typeface="Times New Roman" panose="02020603050405020304" pitchFamily="18" charset="0"/>
                <a:cs typeface="Times New Roman" panose="02020603050405020304" pitchFamily="18" charset="0"/>
              </a:rPr>
              <a:t>magnet </a:t>
            </a:r>
            <a:endParaRPr lang="en-US" dirty="0">
              <a:latin typeface="Times New Roman" panose="02020603050405020304" pitchFamily="18" charset="0"/>
              <a:cs typeface="Times New Roman" panose="02020603050405020304" pitchFamily="18" charset="0"/>
            </a:endParaRPr>
          </a:p>
          <a:p>
            <a:pPr marL="514350" indent="-514350" algn="just">
              <a:lnSpc>
                <a:spcPct val="170000"/>
              </a:lnSpc>
              <a:spcAft>
                <a:spcPts val="800"/>
              </a:spcAft>
              <a:buFont typeface="+mj-lt"/>
              <a:buAutoNum type="arabicPeriod"/>
            </a:pPr>
            <a:r>
              <a:rPr lang="en-US" dirty="0">
                <a:latin typeface="Times New Roman" panose="02020603050405020304" pitchFamily="18" charset="0"/>
                <a:cs typeface="Times New Roman" panose="02020603050405020304" pitchFamily="18" charset="0"/>
              </a:rPr>
              <a:t>The 2nd  is a radiofrequency (RF) device.</a:t>
            </a:r>
          </a:p>
          <a:p>
            <a:pPr marL="514350" indent="-514350" algn="just">
              <a:lnSpc>
                <a:spcPct val="170000"/>
              </a:lnSpc>
              <a:spcAft>
                <a:spcPts val="800"/>
              </a:spcAft>
              <a:buFont typeface="+mj-lt"/>
              <a:buAutoNum type="arabicPeriod"/>
            </a:pPr>
            <a:r>
              <a:rPr lang="en-US" dirty="0">
                <a:latin typeface="Times New Roman" panose="02020603050405020304" pitchFamily="18" charset="0"/>
                <a:cs typeface="Times New Roman" panose="02020603050405020304" pitchFamily="18" charset="0"/>
              </a:rPr>
              <a:t>The 3rd  part is the collection of gradient systems.</a:t>
            </a:r>
          </a:p>
          <a:p>
            <a:pPr marL="514350" indent="-514350" algn="just">
              <a:lnSpc>
                <a:spcPct val="170000"/>
              </a:lnSpc>
              <a:spcAft>
                <a:spcPts val="800"/>
              </a:spcAft>
              <a:buFont typeface="+mj-lt"/>
              <a:buAutoNum type="arabicPeriod"/>
            </a:pPr>
            <a:r>
              <a:rPr lang="en-US" dirty="0">
                <a:latin typeface="Times New Roman" panose="02020603050405020304" pitchFamily="18" charset="0"/>
                <a:cs typeface="Times New Roman" panose="02020603050405020304" pitchFamily="18" charset="0"/>
              </a:rPr>
              <a:t>The final component is made up of computers.</a:t>
            </a:r>
            <a:endParaRPr lang="en-IN" dirty="0">
              <a:latin typeface="Times New Roman" panose="02020603050405020304" pitchFamily="18"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25098A00-6288-2A42-D6EB-6D7A9BFE1084}"/>
              </a:ext>
            </a:extLst>
          </p:cNvPr>
          <p:cNvPicPr>
            <a:picLocks noChangeAspect="1"/>
          </p:cNvPicPr>
          <p:nvPr/>
        </p:nvPicPr>
        <p:blipFill rotWithShape="1">
          <a:blip r:embed="rId2">
            <a:extLst>
              <a:ext uri="{28A0092B-C50C-407E-A947-70E740481C1C}">
                <a14:useLocalDpi xmlns:a14="http://schemas.microsoft.com/office/drawing/2010/main" val="0"/>
              </a:ext>
            </a:extLst>
          </a:blip>
          <a:srcRect l="-1" r="-3" b="16418"/>
          <a:stretch/>
        </p:blipFill>
        <p:spPr bwMode="auto">
          <a:xfrm>
            <a:off x="6540789" y="2717963"/>
            <a:ext cx="5491825" cy="3482812"/>
          </a:xfrm>
          <a:prstGeom prst="rect">
            <a:avLst/>
          </a:prstGeom>
          <a:ln w="2857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B38CEC0D-8C24-ECA1-D9ED-4D2C6049CB8E}"/>
              </a:ext>
            </a:extLst>
          </p:cNvPr>
          <p:cNvSpPr>
            <a:spLocks noGrp="1"/>
          </p:cNvSpPr>
          <p:nvPr>
            <p:ph type="ftr" sz="quarter" idx="11"/>
          </p:nvPr>
        </p:nvSpPr>
        <p:spPr>
          <a:xfrm>
            <a:off x="-1347788" y="6492875"/>
            <a:ext cx="4114800" cy="365125"/>
          </a:xfrm>
        </p:spPr>
        <p:txBody>
          <a:bodyPr/>
          <a:lstStyle/>
          <a:p>
            <a:r>
              <a:rPr lang="en-IN" dirty="0"/>
              <a:t>Yuvraj Maharshi</a:t>
            </a:r>
          </a:p>
        </p:txBody>
      </p:sp>
      <p:sp>
        <p:nvSpPr>
          <p:cNvPr id="6" name="Slide Number Placeholder 5">
            <a:extLst>
              <a:ext uri="{FF2B5EF4-FFF2-40B4-BE49-F238E27FC236}">
                <a16:creationId xmlns:a16="http://schemas.microsoft.com/office/drawing/2014/main" id="{E2FFC742-8559-D1DB-CC4F-7FD993FE84BB}"/>
              </a:ext>
            </a:extLst>
          </p:cNvPr>
          <p:cNvSpPr>
            <a:spLocks noGrp="1"/>
          </p:cNvSpPr>
          <p:nvPr>
            <p:ph type="sldNum" sz="quarter" idx="12"/>
          </p:nvPr>
        </p:nvSpPr>
        <p:spPr/>
        <p:txBody>
          <a:bodyPr/>
          <a:lstStyle/>
          <a:p>
            <a:fld id="{F409BB76-302D-4526-918A-72E15D651BAB}" type="slidenum">
              <a:rPr lang="en-IN" smtClean="0"/>
              <a:t>4</a:t>
            </a:fld>
            <a:endParaRPr lang="en-IN"/>
          </a:p>
        </p:txBody>
      </p:sp>
    </p:spTree>
    <p:extLst>
      <p:ext uri="{BB962C8B-B14F-4D97-AF65-F5344CB8AC3E}">
        <p14:creationId xmlns:p14="http://schemas.microsoft.com/office/powerpoint/2010/main" val="222447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9427EC-C10B-1284-F0F3-7F6108A47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720" y="221026"/>
            <a:ext cx="10627360" cy="6230573"/>
          </a:xfrm>
        </p:spPr>
      </p:pic>
      <p:sp>
        <p:nvSpPr>
          <p:cNvPr id="2" name="Footer Placeholder 1">
            <a:extLst>
              <a:ext uri="{FF2B5EF4-FFF2-40B4-BE49-F238E27FC236}">
                <a16:creationId xmlns:a16="http://schemas.microsoft.com/office/drawing/2014/main" id="{9C397C6B-BBF5-D681-DF25-AE26C1BB45BC}"/>
              </a:ext>
            </a:extLst>
          </p:cNvPr>
          <p:cNvSpPr>
            <a:spLocks noGrp="1"/>
          </p:cNvSpPr>
          <p:nvPr>
            <p:ph type="ftr" sz="quarter" idx="11"/>
          </p:nvPr>
        </p:nvSpPr>
        <p:spPr>
          <a:xfrm>
            <a:off x="-1297858" y="6465016"/>
            <a:ext cx="4114800" cy="365125"/>
          </a:xfrm>
        </p:spPr>
        <p:txBody>
          <a:bodyPr/>
          <a:lstStyle/>
          <a:p>
            <a:r>
              <a:rPr lang="en-IN" dirty="0"/>
              <a:t>Yuvraj Maharshi</a:t>
            </a:r>
          </a:p>
        </p:txBody>
      </p:sp>
      <p:sp>
        <p:nvSpPr>
          <p:cNvPr id="3" name="Slide Number Placeholder 2">
            <a:extLst>
              <a:ext uri="{FF2B5EF4-FFF2-40B4-BE49-F238E27FC236}">
                <a16:creationId xmlns:a16="http://schemas.microsoft.com/office/drawing/2014/main" id="{4D7F6F7A-3B08-4659-6E8B-3E9A9B10EA49}"/>
              </a:ext>
            </a:extLst>
          </p:cNvPr>
          <p:cNvSpPr>
            <a:spLocks noGrp="1"/>
          </p:cNvSpPr>
          <p:nvPr>
            <p:ph type="sldNum" sz="quarter" idx="12"/>
          </p:nvPr>
        </p:nvSpPr>
        <p:spPr/>
        <p:txBody>
          <a:bodyPr/>
          <a:lstStyle/>
          <a:p>
            <a:fld id="{F409BB76-302D-4526-918A-72E15D651BAB}" type="slidenum">
              <a:rPr lang="en-IN" smtClean="0"/>
              <a:t>5</a:t>
            </a:fld>
            <a:endParaRPr lang="en-IN"/>
          </a:p>
        </p:txBody>
      </p:sp>
    </p:spTree>
    <p:extLst>
      <p:ext uri="{BB962C8B-B14F-4D97-AF65-F5344CB8AC3E}">
        <p14:creationId xmlns:p14="http://schemas.microsoft.com/office/powerpoint/2010/main" val="14038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2265-5B36-8CAA-1BF5-3094ECAE2006}"/>
              </a:ext>
            </a:extLst>
          </p:cNvPr>
          <p:cNvSpPr>
            <a:spLocks noGrp="1"/>
          </p:cNvSpPr>
          <p:nvPr>
            <p:ph type="title"/>
          </p:nvPr>
        </p:nvSpPr>
        <p:spPr/>
        <p:txBody>
          <a:bodyPr/>
          <a:lstStyle/>
          <a:p>
            <a:r>
              <a:rPr lang="en-CA" altLang="en-US" b="1" u="sng" dirty="0">
                <a:latin typeface="Times New Roman" panose="02020603050405020304" pitchFamily="18" charset="0"/>
                <a:cs typeface="Times New Roman" panose="02020603050405020304" pitchFamily="18" charset="0"/>
              </a:rPr>
              <a:t> A Brief History of MRI</a:t>
            </a: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72955-0BB3-23FE-0311-9121E4C2EC40}"/>
              </a:ext>
            </a:extLst>
          </p:cNvPr>
          <p:cNvSpPr>
            <a:spLocks noGrp="1"/>
          </p:cNvSpPr>
          <p:nvPr>
            <p:ph idx="1"/>
          </p:nvPr>
        </p:nvSpPr>
        <p:spPr/>
        <p:txBody>
          <a:bodyPr>
            <a:normAutofit fontScale="55000" lnSpcReduction="20000"/>
          </a:bodyPr>
          <a:lstStyle/>
          <a:p>
            <a:pPr algn="just">
              <a:lnSpc>
                <a:spcPct val="170000"/>
              </a:lnSpc>
            </a:pPr>
            <a:r>
              <a:rPr lang="en-CA" altLang="en-US" sz="2800" dirty="0">
                <a:latin typeface="Times New Roman" panose="02020603050405020304" pitchFamily="18" charset="0"/>
                <a:cs typeface="Times New Roman" panose="02020603050405020304" pitchFamily="18" charset="0"/>
              </a:rPr>
              <a:t>Felix Bloch and Edward Purcell were awarded the Nobel Prize in 1952,  for discovering the magnetic resonance phenomenon independently in 1946. </a:t>
            </a:r>
          </a:p>
          <a:p>
            <a:pPr algn="just">
              <a:lnSpc>
                <a:spcPct val="170000"/>
              </a:lnSpc>
            </a:pPr>
            <a:r>
              <a:rPr lang="en-CA" altLang="en-US" sz="2800" dirty="0">
                <a:latin typeface="Times New Roman" panose="02020603050405020304" pitchFamily="18" charset="0"/>
                <a:cs typeface="Times New Roman" panose="02020603050405020304" pitchFamily="18" charset="0"/>
              </a:rPr>
              <a:t>1950-1970:  NMR was developed and used for chemical and physical molecular analysis (uniform magnetic field).  </a:t>
            </a:r>
          </a:p>
          <a:p>
            <a:pPr algn="just">
              <a:lnSpc>
                <a:spcPct val="170000"/>
              </a:lnSpc>
            </a:pPr>
            <a:r>
              <a:rPr lang="en-CA" altLang="en-US" sz="2800" dirty="0">
                <a:latin typeface="Times New Roman" panose="02020603050405020304" pitchFamily="18" charset="0"/>
                <a:cs typeface="Times New Roman" panose="02020603050405020304" pitchFamily="18" charset="0"/>
              </a:rPr>
              <a:t>In 1973 the x-ray-based computerized tomography (CT) was introduced by Hounsfield </a:t>
            </a:r>
          </a:p>
          <a:p>
            <a:pPr algn="just">
              <a:lnSpc>
                <a:spcPct val="170000"/>
              </a:lnSpc>
            </a:pPr>
            <a:r>
              <a:rPr lang="en-CA" altLang="en-US" sz="2800" dirty="0">
                <a:latin typeface="Times New Roman" panose="02020603050405020304" pitchFamily="18" charset="0"/>
                <a:cs typeface="Times New Roman" panose="02020603050405020304" pitchFamily="18" charset="0"/>
              </a:rPr>
              <a:t>Early 1970s Paul Lauterbur and Peter Mansfield utilization of gradients in magnetic field. </a:t>
            </a:r>
          </a:p>
          <a:p>
            <a:pPr algn="just">
              <a:lnSpc>
                <a:spcPct val="170000"/>
              </a:lnSpc>
            </a:pPr>
            <a:r>
              <a:rPr lang="en-CA" altLang="en-US" sz="2800" dirty="0">
                <a:latin typeface="Times New Roman" panose="02020603050405020304" pitchFamily="18" charset="0"/>
                <a:cs typeface="Times New Roman" panose="02020603050405020304" pitchFamily="18" charset="0"/>
              </a:rPr>
              <a:t>1975 Richard Ernst proposed magnetic resonance imaging using phase and frequency encoding, and the Fourier Transform </a:t>
            </a:r>
          </a:p>
          <a:p>
            <a:pPr algn="just">
              <a:lnSpc>
                <a:spcPct val="170000"/>
              </a:lnSpc>
            </a:pPr>
            <a:r>
              <a:rPr lang="en-CA" altLang="en-US" sz="2800" dirty="0">
                <a:latin typeface="Times New Roman" panose="02020603050405020304" pitchFamily="18" charset="0"/>
                <a:cs typeface="Times New Roman" panose="02020603050405020304" pitchFamily="18" charset="0"/>
              </a:rPr>
              <a:t>In 1993 functional MRI (fMRI) was developed. This technique allows the mapping of the function of the various regions of the human brain. </a:t>
            </a:r>
          </a:p>
          <a:p>
            <a:pPr algn="just">
              <a:lnSpc>
                <a:spcPct val="170000"/>
              </a:lnSpc>
            </a:pPr>
            <a:endParaRPr lang="en-IN"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816F3DC-6591-1C0B-9D13-4CDB09F3AC86}"/>
              </a:ext>
            </a:extLst>
          </p:cNvPr>
          <p:cNvSpPr>
            <a:spLocks noGrp="1"/>
          </p:cNvSpPr>
          <p:nvPr>
            <p:ph type="ftr" sz="quarter" idx="11"/>
          </p:nvPr>
        </p:nvSpPr>
        <p:spPr>
          <a:xfrm>
            <a:off x="-1133168" y="6492875"/>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BE9D3164-7390-BBB8-BF88-CC43DAC75BF1}"/>
              </a:ext>
            </a:extLst>
          </p:cNvPr>
          <p:cNvSpPr>
            <a:spLocks noGrp="1"/>
          </p:cNvSpPr>
          <p:nvPr>
            <p:ph type="sldNum" sz="quarter" idx="12"/>
          </p:nvPr>
        </p:nvSpPr>
        <p:spPr/>
        <p:txBody>
          <a:bodyPr/>
          <a:lstStyle/>
          <a:p>
            <a:fld id="{F409BB76-302D-4526-918A-72E15D651BAB}" type="slidenum">
              <a:rPr lang="en-IN" smtClean="0"/>
              <a:t>6</a:t>
            </a:fld>
            <a:endParaRPr lang="en-IN"/>
          </a:p>
        </p:txBody>
      </p:sp>
    </p:spTree>
    <p:extLst>
      <p:ext uri="{BB962C8B-B14F-4D97-AF65-F5344CB8AC3E}">
        <p14:creationId xmlns:p14="http://schemas.microsoft.com/office/powerpoint/2010/main" val="236536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7210EE-17B0-0723-17CB-1BFFD2D4A4E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39520" y="187960"/>
            <a:ext cx="10220960" cy="6380480"/>
          </a:xfrm>
        </p:spPr>
      </p:pic>
      <p:sp>
        <p:nvSpPr>
          <p:cNvPr id="2" name="Footer Placeholder 1">
            <a:extLst>
              <a:ext uri="{FF2B5EF4-FFF2-40B4-BE49-F238E27FC236}">
                <a16:creationId xmlns:a16="http://schemas.microsoft.com/office/drawing/2014/main" id="{1F823132-F7D2-0B1A-E0D0-2293B9E3B8F1}"/>
              </a:ext>
            </a:extLst>
          </p:cNvPr>
          <p:cNvSpPr>
            <a:spLocks noGrp="1"/>
          </p:cNvSpPr>
          <p:nvPr>
            <p:ph type="ftr" sz="quarter" idx="11"/>
          </p:nvPr>
        </p:nvSpPr>
        <p:spPr>
          <a:xfrm>
            <a:off x="-1025013" y="6492875"/>
            <a:ext cx="4114800" cy="365125"/>
          </a:xfrm>
        </p:spPr>
        <p:txBody>
          <a:bodyPr/>
          <a:lstStyle/>
          <a:p>
            <a:r>
              <a:rPr lang="en-IN" dirty="0"/>
              <a:t>Yuvraj Maharshi</a:t>
            </a:r>
          </a:p>
        </p:txBody>
      </p:sp>
      <p:sp>
        <p:nvSpPr>
          <p:cNvPr id="3" name="Slide Number Placeholder 2">
            <a:extLst>
              <a:ext uri="{FF2B5EF4-FFF2-40B4-BE49-F238E27FC236}">
                <a16:creationId xmlns:a16="http://schemas.microsoft.com/office/drawing/2014/main" id="{E8A4BCD4-C035-D641-34EC-D395B1E7A514}"/>
              </a:ext>
            </a:extLst>
          </p:cNvPr>
          <p:cNvSpPr>
            <a:spLocks noGrp="1"/>
          </p:cNvSpPr>
          <p:nvPr>
            <p:ph type="sldNum" sz="quarter" idx="12"/>
          </p:nvPr>
        </p:nvSpPr>
        <p:spPr/>
        <p:txBody>
          <a:bodyPr/>
          <a:lstStyle/>
          <a:p>
            <a:fld id="{F409BB76-302D-4526-918A-72E15D651BAB}" type="slidenum">
              <a:rPr lang="en-IN" smtClean="0"/>
              <a:t>7</a:t>
            </a:fld>
            <a:endParaRPr lang="en-IN"/>
          </a:p>
        </p:txBody>
      </p:sp>
    </p:spTree>
    <p:extLst>
      <p:ext uri="{BB962C8B-B14F-4D97-AF65-F5344CB8AC3E}">
        <p14:creationId xmlns:p14="http://schemas.microsoft.com/office/powerpoint/2010/main" val="212718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7083-2229-ECA9-8738-F566A8A1E1CE}"/>
              </a:ext>
            </a:extLst>
          </p:cNvPr>
          <p:cNvSpPr>
            <a:spLocks noGrp="1"/>
          </p:cNvSpPr>
          <p:nvPr>
            <p:ph type="title"/>
          </p:nvPr>
        </p:nvSpPr>
        <p:spPr>
          <a:xfrm>
            <a:off x="419100" y="-130175"/>
            <a:ext cx="10515600" cy="1325563"/>
          </a:xfrm>
        </p:spPr>
        <p:txBody>
          <a:bodyPr/>
          <a:lstStyle/>
          <a:p>
            <a:pPr algn="ctr"/>
            <a:r>
              <a:rPr lang="en-US" b="1" u="sng" dirty="0">
                <a:latin typeface="Times New Roman" panose="02020603050405020304" pitchFamily="18" charset="0"/>
                <a:cs typeface="Times New Roman" panose="02020603050405020304" pitchFamily="18" charset="0"/>
              </a:rPr>
              <a:t>BASIC PRINCIPLE OF MRI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333CE5-9799-9907-CCCF-CA8632B8607C}"/>
              </a:ext>
            </a:extLst>
          </p:cNvPr>
          <p:cNvSpPr>
            <a:spLocks noGrp="1"/>
          </p:cNvSpPr>
          <p:nvPr>
            <p:ph idx="1"/>
          </p:nvPr>
        </p:nvSpPr>
        <p:spPr>
          <a:xfrm>
            <a:off x="177800" y="1101725"/>
            <a:ext cx="7056120" cy="4351338"/>
          </a:xfrm>
        </p:spPr>
        <p:txBody>
          <a:bodyPr>
            <a:noAutofit/>
          </a:bodyPr>
          <a:lstStyle/>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Protons, which are the hydrogen atoms nucleus, are largely used in clinical MRI. The magnetic moment interacts with the magnetic fields of the MRI systems &amp; determines the direction &amp; strength of the proton's magnetic field.</a:t>
            </a:r>
          </a:p>
          <a:p>
            <a:pPr marL="0" indent="0" algn="just">
              <a:lnSpc>
                <a:spcPct val="150000"/>
              </a:lnSpc>
              <a:buNone/>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 Due to the substantial natural abundance of water in human bio-logical systems, hydrogen nuclei are exploited in MRI for practical clinical imaging applications. </a:t>
            </a:r>
          </a:p>
          <a:p>
            <a:pPr marL="0" indent="0" algn="just">
              <a:lnSpc>
                <a:spcPct val="150000"/>
              </a:lnSpc>
              <a:buNone/>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Both a magnetic dipole moment parallel to the spin vector and intrinsic spin angular momentum are present in hydrogen nuclei.</a:t>
            </a:r>
          </a:p>
          <a:p>
            <a:pPr marL="0" indent="0" algn="just">
              <a:lnSpc>
                <a:spcPct val="150000"/>
              </a:lnSpc>
              <a:buNone/>
            </a:pPr>
            <a:endParaRPr lang="en-US" sz="1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 The  hydrogen nuclei magnetic moment  precesses with two distinct orientations in the presence of an external static magnetic field, B0, either parallel or anti-parallel to the static magnetic field, and a net alignment of nuclei exists parallel to the direction of the externally applied field (B0) .</a:t>
            </a:r>
            <a:endParaRPr lang="en-IN" sz="1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F7C1060-A510-B9B3-1E9F-CB7CEBE13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480" y="1195388"/>
            <a:ext cx="4363720" cy="4351339"/>
          </a:xfrm>
          <a:prstGeom prst="rect">
            <a:avLst/>
          </a:prstGeom>
        </p:spPr>
      </p:pic>
      <p:sp>
        <p:nvSpPr>
          <p:cNvPr id="4" name="Footer Placeholder 3">
            <a:extLst>
              <a:ext uri="{FF2B5EF4-FFF2-40B4-BE49-F238E27FC236}">
                <a16:creationId xmlns:a16="http://schemas.microsoft.com/office/drawing/2014/main" id="{E86A0B94-5E31-60F6-9BCD-CBF672AFE889}"/>
              </a:ext>
            </a:extLst>
          </p:cNvPr>
          <p:cNvSpPr>
            <a:spLocks noGrp="1"/>
          </p:cNvSpPr>
          <p:nvPr>
            <p:ph type="ftr" sz="quarter" idx="11"/>
          </p:nvPr>
        </p:nvSpPr>
        <p:spPr>
          <a:xfrm>
            <a:off x="-1219200" y="6553456"/>
            <a:ext cx="4114800" cy="365125"/>
          </a:xfrm>
        </p:spPr>
        <p:txBody>
          <a:bodyPr/>
          <a:lstStyle/>
          <a:p>
            <a:r>
              <a:rPr lang="en-IN" dirty="0"/>
              <a:t>Yuvraj Maharshi</a:t>
            </a:r>
          </a:p>
        </p:txBody>
      </p:sp>
      <p:sp>
        <p:nvSpPr>
          <p:cNvPr id="6" name="Slide Number Placeholder 5">
            <a:extLst>
              <a:ext uri="{FF2B5EF4-FFF2-40B4-BE49-F238E27FC236}">
                <a16:creationId xmlns:a16="http://schemas.microsoft.com/office/drawing/2014/main" id="{9FFE44B3-E071-1067-1573-F543449DE20E}"/>
              </a:ext>
            </a:extLst>
          </p:cNvPr>
          <p:cNvSpPr>
            <a:spLocks noGrp="1"/>
          </p:cNvSpPr>
          <p:nvPr>
            <p:ph type="sldNum" sz="quarter" idx="12"/>
          </p:nvPr>
        </p:nvSpPr>
        <p:spPr/>
        <p:txBody>
          <a:bodyPr/>
          <a:lstStyle/>
          <a:p>
            <a:fld id="{F409BB76-302D-4526-918A-72E15D651BAB}" type="slidenum">
              <a:rPr lang="en-IN" smtClean="0"/>
              <a:t>8</a:t>
            </a:fld>
            <a:endParaRPr lang="en-IN"/>
          </a:p>
        </p:txBody>
      </p:sp>
    </p:spTree>
    <p:extLst>
      <p:ext uri="{BB962C8B-B14F-4D97-AF65-F5344CB8AC3E}">
        <p14:creationId xmlns:p14="http://schemas.microsoft.com/office/powerpoint/2010/main" val="6839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62BC-FF4A-51E8-8BDD-900AC2E8E360}"/>
              </a:ext>
            </a:extLst>
          </p:cNvPr>
          <p:cNvSpPr>
            <a:spLocks noGrp="1"/>
          </p:cNvSpPr>
          <p:nvPr>
            <p:ph type="title"/>
          </p:nvPr>
        </p:nvSpPr>
        <p:spPr>
          <a:xfrm>
            <a:off x="709612" y="182033"/>
            <a:ext cx="10772775" cy="732367"/>
          </a:xfrm>
        </p:spPr>
        <p:txBody>
          <a:bodyPr>
            <a:normAutofit/>
          </a:bodyPr>
          <a:lstStyle/>
          <a:p>
            <a:pPr algn="ctr"/>
            <a:r>
              <a:rPr lang="en-US" b="1" u="sng" dirty="0">
                <a:latin typeface="Times New Roman" panose="02020603050405020304" pitchFamily="18" charset="0"/>
                <a:cs typeface="Times New Roman" panose="02020603050405020304" pitchFamily="18" charset="0"/>
              </a:rPr>
              <a:t>Motion in the atom </a:t>
            </a: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DBDF1F-9516-BB0A-D6A5-3BEC78EA31FF}"/>
              </a:ext>
            </a:extLst>
          </p:cNvPr>
          <p:cNvSpPr>
            <a:spLocks noGrp="1"/>
          </p:cNvSpPr>
          <p:nvPr>
            <p:ph idx="1"/>
          </p:nvPr>
        </p:nvSpPr>
        <p:spPr>
          <a:xfrm>
            <a:off x="242971" y="1384300"/>
            <a:ext cx="7377029" cy="3149070"/>
          </a:xfrm>
        </p:spPr>
        <p:txBody>
          <a:bodyPr>
            <a:noAutofit/>
          </a:bodyPr>
          <a:lstStyle/>
          <a:p>
            <a:pPr marL="0" indent="0" algn="just">
              <a:lnSpc>
                <a:spcPct val="160000"/>
              </a:lnSpc>
              <a:buNone/>
            </a:pPr>
            <a:r>
              <a:rPr lang="en-US" sz="1600" dirty="0">
                <a:latin typeface="Times New Roman" panose="02020603050405020304" pitchFamily="18" charset="0"/>
                <a:cs typeface="Times New Roman" panose="02020603050405020304" pitchFamily="18" charset="0"/>
              </a:rPr>
              <a:t>Three types of motion are present within the atom . These are: </a:t>
            </a:r>
          </a:p>
          <a:p>
            <a:pPr algn="just">
              <a:lnSpc>
                <a:spcPct val="16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electrons spinning on their own axis </a:t>
            </a:r>
          </a:p>
          <a:p>
            <a:pPr algn="just">
              <a:lnSpc>
                <a:spcPct val="16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electrons orbiting the nucleus  </a:t>
            </a:r>
          </a:p>
          <a:p>
            <a:pPr algn="just">
              <a:lnSpc>
                <a:spcPct val="16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nucleus itself spinning about its own axis. </a:t>
            </a:r>
          </a:p>
          <a:p>
            <a:pPr marL="0" indent="0" algn="just">
              <a:lnSpc>
                <a:spcPct val="160000"/>
              </a:lnSpc>
              <a:buNone/>
            </a:pPr>
            <a:r>
              <a:rPr lang="en-US" sz="1600" dirty="0">
                <a:latin typeface="Times New Roman" panose="02020603050405020304" pitchFamily="18" charset="0"/>
                <a:cs typeface="Times New Roman" panose="02020603050405020304" pitchFamily="18" charset="0"/>
              </a:rPr>
              <a:t>The principles of MRI rely on the spinning motion of specific nuclei present in biological tissues. This spin derives from the individual spins of protons and neutrons within the nucleus. Pairs of subatomic particles automatically spin in opposite directions but at the same rate as their partners</a:t>
            </a:r>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E363143-7BD6-E827-2B48-6B4895727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1" y="1384300"/>
            <a:ext cx="3909928" cy="4419600"/>
          </a:xfrm>
          <a:prstGeom prst="rect">
            <a:avLst/>
          </a:prstGeom>
        </p:spPr>
      </p:pic>
      <p:sp>
        <p:nvSpPr>
          <p:cNvPr id="4" name="Footer Placeholder 3">
            <a:extLst>
              <a:ext uri="{FF2B5EF4-FFF2-40B4-BE49-F238E27FC236}">
                <a16:creationId xmlns:a16="http://schemas.microsoft.com/office/drawing/2014/main" id="{A082991A-CF51-1CDC-FB3F-D3AC488150C8}"/>
              </a:ext>
            </a:extLst>
          </p:cNvPr>
          <p:cNvSpPr>
            <a:spLocks noGrp="1"/>
          </p:cNvSpPr>
          <p:nvPr>
            <p:ph type="ftr" sz="quarter" idx="11"/>
          </p:nvPr>
        </p:nvSpPr>
        <p:spPr>
          <a:xfrm>
            <a:off x="-1074174" y="6507419"/>
            <a:ext cx="4114800" cy="365125"/>
          </a:xfrm>
        </p:spPr>
        <p:txBody>
          <a:bodyPr/>
          <a:lstStyle/>
          <a:p>
            <a:r>
              <a:rPr lang="en-IN" dirty="0"/>
              <a:t>Yuvraj Maharshi</a:t>
            </a:r>
          </a:p>
        </p:txBody>
      </p:sp>
      <p:sp>
        <p:nvSpPr>
          <p:cNvPr id="5" name="Slide Number Placeholder 4">
            <a:extLst>
              <a:ext uri="{FF2B5EF4-FFF2-40B4-BE49-F238E27FC236}">
                <a16:creationId xmlns:a16="http://schemas.microsoft.com/office/drawing/2014/main" id="{B3F7BAB8-632C-73DA-6D1B-3FE7BCF71CF5}"/>
              </a:ext>
            </a:extLst>
          </p:cNvPr>
          <p:cNvSpPr>
            <a:spLocks noGrp="1"/>
          </p:cNvSpPr>
          <p:nvPr>
            <p:ph type="sldNum" sz="quarter" idx="12"/>
          </p:nvPr>
        </p:nvSpPr>
        <p:spPr/>
        <p:txBody>
          <a:bodyPr/>
          <a:lstStyle/>
          <a:p>
            <a:fld id="{F409BB76-302D-4526-918A-72E15D651BAB}" type="slidenum">
              <a:rPr lang="en-IN" smtClean="0"/>
              <a:t>9</a:t>
            </a:fld>
            <a:endParaRPr lang="en-IN"/>
          </a:p>
        </p:txBody>
      </p:sp>
    </p:spTree>
    <p:extLst>
      <p:ext uri="{BB962C8B-B14F-4D97-AF65-F5344CB8AC3E}">
        <p14:creationId xmlns:p14="http://schemas.microsoft.com/office/powerpoint/2010/main" val="75473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2005</Words>
  <Application>Microsoft Office PowerPoint</Application>
  <PresentationFormat>Widescreen</PresentationFormat>
  <Paragraphs>167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Corbel</vt:lpstr>
      <vt:lpstr>Symbol</vt:lpstr>
      <vt:lpstr>Times New Roman</vt:lpstr>
      <vt:lpstr>Wingdings</vt:lpstr>
      <vt:lpstr>Office Theme</vt:lpstr>
      <vt:lpstr>PowerPoint Presentation</vt:lpstr>
      <vt:lpstr>MRI(Magnetic Resonance Imaging)</vt:lpstr>
      <vt:lpstr>What is MRI ?</vt:lpstr>
      <vt:lpstr>BASIC PRINCIPLE OF MRI </vt:lpstr>
      <vt:lpstr>PowerPoint Presentation</vt:lpstr>
      <vt:lpstr> A Brief History of MRI</vt:lpstr>
      <vt:lpstr>PowerPoint Presentation</vt:lpstr>
      <vt:lpstr>BASIC PRINCIPLE OF MRI </vt:lpstr>
      <vt:lpstr>Motion in the atom </vt:lpstr>
      <vt:lpstr>MR active nuclei </vt:lpstr>
      <vt:lpstr>The hydrogen nucleus </vt:lpstr>
      <vt:lpstr>The Hydrogen Nucleus as a Magnet </vt:lpstr>
      <vt:lpstr>Alignment </vt:lpstr>
      <vt:lpstr>PowerPoint Presentation</vt:lpstr>
      <vt:lpstr>Precession </vt:lpstr>
      <vt:lpstr>The Larmor equation </vt:lpstr>
      <vt:lpstr>Longitudinal Magnetization</vt:lpstr>
      <vt:lpstr>Transverse Magnetization</vt:lpstr>
      <vt:lpstr>Resonance </vt:lpstr>
      <vt:lpstr>The Results of Resonance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Yuvraj Maharshi</dc:creator>
  <cp:lastModifiedBy>Yuvraj Maharshi</cp:lastModifiedBy>
  <cp:revision>3</cp:revision>
  <dcterms:created xsi:type="dcterms:W3CDTF">2025-06-17T03:55:09Z</dcterms:created>
  <dcterms:modified xsi:type="dcterms:W3CDTF">2025-06-18T07:08:31Z</dcterms:modified>
</cp:coreProperties>
</file>