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7F5D-DA33-472D-A9F1-DE2233013552}" v="29" dt="2025-06-18T06:58:2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D0B873-B44F-EDA1-E2EE-28711705CE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55A2B-8F00-8218-2FDF-29D113AD6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68D42-93D0-4623-89D2-A51576F71F66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8E88B-64D6-2AFA-42DE-FB139570BA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EC3D0-DF2B-7270-F802-1C60BFE07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9D9-3810-4665-949A-A0D07E44A0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517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3BBB9-AE64-445B-A096-3F709249C67C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7CD1D-EC33-4D45-836F-CA6991C466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729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E972061-C0B0-42F8-8C1F-E75E6892B0BD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9009-6BC8-4C33-89CF-631AB522A77C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D8EB37-3A0F-415F-9FD6-72FA285216D7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0E2D-3934-47A7-981D-F20ADDDDE9A5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465CAE-D9B7-4143-BF38-27D49FB838D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7E7F7A7-DE7B-4171-B0E7-104A190344DD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E9BEEA9-193C-4475-9503-7D2DAECB9330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72B6-80D7-4A97-B79E-E96BEA26F88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24BA613-F101-40C7-9CB3-8B23BCE070B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2DB-4711-459F-B3C9-AD2322AD5CCD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A556487-73ED-4D49-9969-F1593D66EED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D280-3C14-4012-AB4D-FC90A87991D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9E30A8-6780-5996-19FD-E188B07CCC1C}"/>
              </a:ext>
            </a:extLst>
          </p:cNvPr>
          <p:cNvSpPr txBox="1">
            <a:spLocks/>
          </p:cNvSpPr>
          <p:nvPr/>
        </p:nvSpPr>
        <p:spPr>
          <a:xfrm>
            <a:off x="1524000" y="192548"/>
            <a:ext cx="9144000" cy="1129071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Sialography</a:t>
            </a:r>
            <a:r>
              <a:rPr lang="en-IN" b="1" u="sng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BCABF-E3B1-10D4-16C3-1FE396EA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1294885"/>
            <a:ext cx="6174658" cy="5078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A7474-4370-F4B7-E816-28CB71237DBA}"/>
              </a:ext>
            </a:extLst>
          </p:cNvPr>
          <p:cNvSpPr txBox="1"/>
          <p:nvPr/>
        </p:nvSpPr>
        <p:spPr>
          <a:xfrm>
            <a:off x="6721699" y="4418683"/>
            <a:ext cx="5427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Yuvraj Maharshi</a:t>
            </a:r>
          </a:p>
          <a:p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Lecturer</a:t>
            </a:r>
          </a:p>
          <a:p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Paramedical Sciences,</a:t>
            </a:r>
          </a:p>
          <a:p>
            <a:r>
              <a:rPr lang="en-US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SVDU</a:t>
            </a:r>
          </a:p>
          <a:p>
            <a:endParaRPr lang="en-IN" sz="20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533B79-8FA5-3DAD-8D89-E8CD17BE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032" y="6409968"/>
            <a:ext cx="4114800" cy="365125"/>
          </a:xfrm>
        </p:spPr>
        <p:txBody>
          <a:bodyPr/>
          <a:lstStyle/>
          <a:p>
            <a:pPr algn="l"/>
            <a:r>
              <a:rPr lang="en-IN" dirty="0"/>
              <a:t>Yuvraj Maharshi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D178D9-2636-54E8-BFA0-82BA798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065" y="6454339"/>
            <a:ext cx="503902" cy="365125"/>
          </a:xfrm>
        </p:spPr>
        <p:txBody>
          <a:bodyPr/>
          <a:lstStyle/>
          <a:p>
            <a:fld id="{005B45D0-6120-4DC9-AB68-7B823ABA10B3}" type="slidenum">
              <a:rPr lang="en-IN" smtClean="0"/>
              <a:t>1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E96B3-FBAC-4F82-CE4E-D1E66409D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03" y="0"/>
            <a:ext cx="2756598" cy="24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A0491FD-E5A1-8C7A-334A-56EC428B8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997" y="644277"/>
            <a:ext cx="7516003" cy="6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Contrast Injection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Slowly inject the contrast medium (1–3 mL) under fluoroscopic guidance to avoid overfilling.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the flow and ensure it spreads uniformly in the ductal system.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X-rays are taken in multiple views (e.g., lateral, oblique).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Post-contrast images are acquired to evaluate the glandular structures and ductal anatomy.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Post-Injection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cannula is removed, and the patient is asked to rinse the mouth.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EC2309-E838-5F5D-546A-B4BC06D9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896E3-72E8-69E1-7B39-DB220579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BCB5D-9DA9-1273-2A05-1D9570938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845" y="108156"/>
            <a:ext cx="7551174" cy="6518786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46FC4B-2B50-34E6-A606-1BE79C90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981" y="6466922"/>
            <a:ext cx="1741883" cy="320040"/>
          </a:xfrm>
        </p:spPr>
        <p:txBody>
          <a:bodyPr/>
          <a:lstStyle/>
          <a:p>
            <a:pPr algn="l"/>
            <a:r>
              <a:rPr lang="en-US" dirty="0"/>
              <a:t>Yuvraj Maharshi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94E47-F0CF-BCE8-60E2-123C471B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F169B-A159-8B60-C80D-ED5261712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496" y="285135"/>
            <a:ext cx="7069393" cy="615499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B79300-31C4-EDAE-5129-0935CC61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1E7BE-3D3F-8CBB-4BF0-9EB426F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4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CABDC-7C3A-6C41-A291-61506A1A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652" y="285134"/>
            <a:ext cx="6867762" cy="6341807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58D75A-ED18-66FE-A2F8-14351DF3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4B0A4-0CB0-A459-75CE-889ED3DF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0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7396-80DD-3FB6-E1E8-323B9965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Aftercare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BFEAE9-FF84-7313-5354-69B337449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62169" y="550427"/>
            <a:ext cx="7629832" cy="575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Encourage the patient to drink plenty of water to help flush out residual contrast.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Advise the patient to gently massage the salivary glands to aid in contrast removal.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mild analgesics if the patient experiences discomfort.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for any signs of allergic reaction or swelling.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B3720-60DA-A67E-85B3-CB212DE7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B66CC-22A9-1A4F-A546-5BFC3850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4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7D04-48DD-4481-1832-5E021F4F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Complications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C51320-0C40-6ED9-333C-9F9C2BA3C9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65150" y="434984"/>
            <a:ext cx="6138219" cy="49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 or discomfort during contrast injection.</a:t>
            </a: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Allergic reaction to the contrast medium.</a:t>
            </a: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Ductal rupture due to excessive pressure during injection.</a:t>
            </a: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 or inflammation (sialadenitis) post-procedure.</a:t>
            </a:r>
          </a:p>
          <a:p>
            <a:pPr marL="0" marR="0" lvl="0" indent="0" algn="just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Residual contrast retention.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6FFA5-11F2-54DC-D51F-F6DF68ED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AF13A-1416-1F8F-7A4E-DE9E9B36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5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A2ED-C5C6-ECE4-53AF-55FC5919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6600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9327E-764B-B594-1061-CB782BB9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10EFE-5EFA-3647-1B0A-25496BC7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1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C119-BFA8-92BB-BA61-754C2DF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E515F-6F89-B2B2-763A-A20385456F3B}"/>
              </a:ext>
            </a:extLst>
          </p:cNvPr>
          <p:cNvSpPr txBox="1">
            <a:spLocks/>
          </p:cNvSpPr>
          <p:nvPr/>
        </p:nvSpPr>
        <p:spPr>
          <a:xfrm>
            <a:off x="4719028" y="1526960"/>
            <a:ext cx="7279391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/>
              <a:t>Learning Objective for Sialography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Understand the Introduction and Purpose of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Identify Clinical Indications for Performing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1600" dirty="0"/>
              <a:t>Recognize Contraindications to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Describe the Required Equipment for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Identify the Types and Properties of Contrast Media Used in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Explain Patient Preparation Steps Prior to Sialography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Apply Principles of Aftercare Following the Sialography Procedure</a:t>
            </a:r>
            <a:endParaRPr lang="en-IN" sz="16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AC22D69-55A7-9EA5-854C-0342A79A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8" y="1676400"/>
            <a:ext cx="3880384" cy="349091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549E8A-B88E-6D9A-E704-6FE0D1F5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1E2778-773F-A049-B87D-5E0AC47B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3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0530-8285-FD0A-317A-9098D3F9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B4CB3-B550-0B08-535B-EDE56330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50000"/>
              </a:lnSpc>
            </a:pPr>
            <a:r>
              <a:rPr lang="en-US" dirty="0"/>
              <a:t>Sialography is performed to assess the salivary glands, mainly the parotid and submandibular glands. The technique involves the injection of a contrast medium directly into the salivary ducts, followed by imaging with X-ray or fluoroscopy.</a:t>
            </a:r>
          </a:p>
          <a:p>
            <a:pPr algn="just">
              <a:lnSpc>
                <a:spcPct val="250000"/>
              </a:lnSpc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BBB3-14D0-7839-89CE-B542928E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2CC80-64AD-974E-D910-99E3083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1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646C-D735-94D7-2EDD-603F00BC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Indications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2FE131-B6E6-E2D2-21B1-959084751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18447" y="671615"/>
            <a:ext cx="6718506" cy="55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Evaluation of salivary gland disorders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as: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 sialadenitis (inflammation of the salivary glands).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Sialolithiasis (salivary duct stones).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Salivary duct strictures.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Assessment of tumors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cysts in the salivary glands.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Detection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ductal obstructions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fistulas.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Investigation of recurrent salivary gland infections.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Evaluation of autoimmune diseases like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Sjögren's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syndrome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EBE46-E0C0-5A26-5911-6E642537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796FD-4B64-119F-134A-C66ABC6B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55E2-3B09-78F2-7680-55290066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69589"/>
            <a:ext cx="3742363" cy="2456442"/>
          </a:xfrm>
        </p:spPr>
        <p:txBody>
          <a:bodyPr/>
          <a:lstStyle/>
          <a:p>
            <a:r>
              <a:rPr lang="en-IN" dirty="0"/>
              <a:t>Contraindications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6864A8-30F4-D7A0-0CF2-8FBB75ADE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18447" y="1364111"/>
            <a:ext cx="6625532" cy="41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 infection or inflammation of the salivary glands.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Known allergy to iodinated contrast media.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Severe contrast hypersensitivity.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Pregnancy (relative contraindication, depending on necessity).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Complete obstruction of the salivary duct.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2AE5D-3B06-F6F8-9CE8-FD2B850C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22900-187F-2498-D693-2435CD2A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EE0C-3AF5-2C31-D400-F3137455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Equipment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733521-E1CA-6CBA-6EB5-4736BA9CC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18447" y="671615"/>
            <a:ext cx="6792244" cy="55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Sterile sialography cannula (or fine catheter).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Syringe (5–10 mL) for injecting contrast.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Iodinated contrast medium (e.g., water-soluble contrast agents).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Sterile gloves, drapes, and antiseptic solution.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X-ray machine with fluoroscopy capabilities.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Suction device (if needed).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-lock syringe and adapters for cannula attachment.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A597A-D424-D7E5-F604-DA817C0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23787-B8D2-8E31-909B-FB261B37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1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1731-9D6D-D71B-666A-D34E3267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Contrast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795C9-290B-B7C2-74F1-235665B5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Water-soluble iodinated contrast agents</a:t>
            </a:r>
            <a:r>
              <a:rPr lang="en-US" dirty="0"/>
              <a:t> (e.g., </a:t>
            </a:r>
            <a:r>
              <a:rPr lang="en-US" dirty="0" err="1"/>
              <a:t>Iohexol</a:t>
            </a:r>
            <a:r>
              <a:rPr lang="en-US" dirty="0"/>
              <a:t> or Iodixanol) are preferred due to their safety and ease of removal.</a:t>
            </a:r>
          </a:p>
          <a:p>
            <a:pPr algn="just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Fat-soluble agents (historical use, less common now).</a:t>
            </a:r>
          </a:p>
          <a:p>
            <a:pPr marL="0" indent="0" algn="just">
              <a:lnSpc>
                <a:spcPct val="250000"/>
              </a:lnSpc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63D51-C1FC-5866-89B4-CBE0C0C7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B550-778B-999F-99E9-FE082D4D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21EF-8C68-A6BD-2D99-50C707AB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3" y="2199276"/>
            <a:ext cx="4479782" cy="2456442"/>
          </a:xfrm>
        </p:spPr>
        <p:txBody>
          <a:bodyPr/>
          <a:lstStyle/>
          <a:p>
            <a:r>
              <a:rPr lang="en-IN" dirty="0"/>
              <a:t>Patient Preparation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D66991-445A-B0A4-5DD5-D522A436C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00851" y="495022"/>
            <a:ext cx="7691150" cy="578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Obtain informed consent.</a:t>
            </a: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 for history of allergies to contrast media.</a:t>
            </a: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the patient has avoided eating or drinking for 2–4 hours before the procedure.</a:t>
            </a: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 the procedure, including potential sensations (e.g., mild discomfort during injection).</a:t>
            </a: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Administer prophylactic antihistamines or steroids if the patient has a mild contrast allergy history.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0EC53-0F0F-458C-9183-9208DB07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5DCDB-C528-C253-55CC-4CF16B92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8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8A8B-1B05-4079-67CC-320B9860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Procedure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8876D5-798C-0305-1BD4-444440B96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85827" y="1017510"/>
            <a:ext cx="7309527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Positioning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patient is seated or supine.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mouth is kept open using a bite block if necessary.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Ductal Cannulation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orifice of the duct (e.g., Stensen’s duct for the parotid gland) is identified.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area is sterilized, and a cannula is inserted gently into the duct opening.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22685-2DC2-058B-82D5-80DDA8F7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Yuvraj Maharshi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627D1-9A6A-45D6-5E29-526A5121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2953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{BA3ADAE4-04C8-4771-88A6-693D07A9DACF}tf16401371</Template>
  <TotalTime>119</TotalTime>
  <Words>635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PowerPoint Presentation</vt:lpstr>
      <vt:lpstr>PowerPoint Presentation</vt:lpstr>
      <vt:lpstr>Introduction</vt:lpstr>
      <vt:lpstr>Indications</vt:lpstr>
      <vt:lpstr>Contraindications</vt:lpstr>
      <vt:lpstr>Equipment</vt:lpstr>
      <vt:lpstr>Contrast Media</vt:lpstr>
      <vt:lpstr>Patient Preparation</vt:lpstr>
      <vt:lpstr>Procedure</vt:lpstr>
      <vt:lpstr>PowerPoint Presentation</vt:lpstr>
      <vt:lpstr>PowerPoint Presentation</vt:lpstr>
      <vt:lpstr>PowerPoint Presentation</vt:lpstr>
      <vt:lpstr>PowerPoint Presentation</vt:lpstr>
      <vt:lpstr>Aftercare</vt:lpstr>
      <vt:lpstr>Complications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Yuvraj Maharshi</dc:creator>
  <cp:lastModifiedBy>Yuvraj Maharshi</cp:lastModifiedBy>
  <cp:revision>4</cp:revision>
  <dcterms:created xsi:type="dcterms:W3CDTF">2024-12-06T09:32:01Z</dcterms:created>
  <dcterms:modified xsi:type="dcterms:W3CDTF">2025-06-18T07:00:07Z</dcterms:modified>
</cp:coreProperties>
</file>