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84" r:id="rId4"/>
    <p:sldId id="259" r:id="rId5"/>
    <p:sldId id="258" r:id="rId6"/>
    <p:sldId id="260" r:id="rId7"/>
    <p:sldId id="261" r:id="rId8"/>
    <p:sldId id="262" r:id="rId9"/>
    <p:sldId id="263" r:id="rId10"/>
    <p:sldId id="264" r:id="rId11"/>
    <p:sldId id="265" r:id="rId12"/>
    <p:sldId id="266" r:id="rId13"/>
    <p:sldId id="267" r:id="rId14"/>
    <p:sldId id="282" r:id="rId15"/>
    <p:sldId id="283" r:id="rId16"/>
    <p:sldId id="268" r:id="rId17"/>
    <p:sldId id="274" r:id="rId18"/>
    <p:sldId id="275" r:id="rId19"/>
    <p:sldId id="271" r:id="rId20"/>
    <p:sldId id="269" r:id="rId21"/>
    <p:sldId id="270" r:id="rId22"/>
    <p:sldId id="276" r:id="rId23"/>
    <p:sldId id="277" r:id="rId24"/>
    <p:sldId id="272" r:id="rId25"/>
    <p:sldId id="273" r:id="rId26"/>
    <p:sldId id="278" r:id="rId27"/>
    <p:sldId id="279" r:id="rId28"/>
    <p:sldId id="280" r:id="rId29"/>
    <p:sldId id="281"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xPh+1m26fwSjKF7L9L2hCBkdb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TWEVE" userId="4b03d52d1393fc6b" providerId="LiveId" clId="{3B1782F6-80A6-4A95-90B9-4C05166BD249}"/>
    <pc:docChg chg="undo custSel addSld modSld sldOrd addSection delSection">
      <pc:chgData name="BEN TWEVE" userId="4b03d52d1393fc6b" providerId="LiveId" clId="{3B1782F6-80A6-4A95-90B9-4C05166BD249}" dt="2023-10-31T08:32:31.978" v="1758" actId="20577"/>
      <pc:docMkLst>
        <pc:docMk/>
      </pc:docMkLst>
      <pc:sldChg chg="modSp mod">
        <pc:chgData name="BEN TWEVE" userId="4b03d52d1393fc6b" providerId="LiveId" clId="{3B1782F6-80A6-4A95-90B9-4C05166BD249}" dt="2023-10-28T16:36:00.570" v="1720" actId="1076"/>
        <pc:sldMkLst>
          <pc:docMk/>
          <pc:sldMk cId="0" sldId="256"/>
        </pc:sldMkLst>
        <pc:picChg chg="mod">
          <ac:chgData name="BEN TWEVE" userId="4b03d52d1393fc6b" providerId="LiveId" clId="{3B1782F6-80A6-4A95-90B9-4C05166BD249}" dt="2023-10-28T16:36:00.570" v="1720" actId="1076"/>
          <ac:picMkLst>
            <pc:docMk/>
            <pc:sldMk cId="0" sldId="256"/>
            <ac:picMk id="84" creationId="{00000000-0000-0000-0000-000000000000}"/>
          </ac:picMkLst>
        </pc:picChg>
      </pc:sldChg>
      <pc:sldChg chg="modSp mod">
        <pc:chgData name="BEN TWEVE" userId="4b03d52d1393fc6b" providerId="LiveId" clId="{3B1782F6-80A6-4A95-90B9-4C05166BD249}" dt="2023-10-28T14:19:49.617" v="1712" actId="1076"/>
        <pc:sldMkLst>
          <pc:docMk/>
          <pc:sldMk cId="0" sldId="258"/>
        </pc:sldMkLst>
        <pc:spChg chg="mod">
          <ac:chgData name="BEN TWEVE" userId="4b03d52d1393fc6b" providerId="LiveId" clId="{3B1782F6-80A6-4A95-90B9-4C05166BD249}" dt="2023-10-28T14:19:49.382" v="1711" actId="255"/>
          <ac:spMkLst>
            <pc:docMk/>
            <pc:sldMk cId="0" sldId="258"/>
            <ac:spMk id="3" creationId="{ADC8933A-8835-81B7-F6A6-998798C52B14}"/>
          </ac:spMkLst>
        </pc:spChg>
        <pc:picChg chg="mod">
          <ac:chgData name="BEN TWEVE" userId="4b03d52d1393fc6b" providerId="LiveId" clId="{3B1782F6-80A6-4A95-90B9-4C05166BD249}" dt="2023-10-28T14:19:49.617" v="1712" actId="1076"/>
          <ac:picMkLst>
            <pc:docMk/>
            <pc:sldMk cId="0" sldId="258"/>
            <ac:picMk id="106" creationId="{00000000-0000-0000-0000-000000000000}"/>
          </ac:picMkLst>
        </pc:picChg>
      </pc:sldChg>
      <pc:sldChg chg="modSp mod">
        <pc:chgData name="BEN TWEVE" userId="4b03d52d1393fc6b" providerId="LiveId" clId="{3B1782F6-80A6-4A95-90B9-4C05166BD249}" dt="2023-10-28T16:39:30.210" v="1721" actId="255"/>
        <pc:sldMkLst>
          <pc:docMk/>
          <pc:sldMk cId="3588050199" sldId="259"/>
        </pc:sldMkLst>
        <pc:spChg chg="mod">
          <ac:chgData name="BEN TWEVE" userId="4b03d52d1393fc6b" providerId="LiveId" clId="{3B1782F6-80A6-4A95-90B9-4C05166BD249}" dt="2023-10-28T16:39:30.210" v="1721" actId="255"/>
          <ac:spMkLst>
            <pc:docMk/>
            <pc:sldMk cId="3588050199" sldId="259"/>
            <ac:spMk id="3" creationId="{ADC8933A-8835-81B7-F6A6-998798C52B14}"/>
          </ac:spMkLst>
        </pc:spChg>
      </pc:sldChg>
      <pc:sldChg chg="addSp delSp mod">
        <pc:chgData name="BEN TWEVE" userId="4b03d52d1393fc6b" providerId="LiveId" clId="{3B1782F6-80A6-4A95-90B9-4C05166BD249}" dt="2023-10-28T18:18:37.466" v="1723" actId="22"/>
        <pc:sldMkLst>
          <pc:docMk/>
          <pc:sldMk cId="1178379660" sldId="267"/>
        </pc:sldMkLst>
        <pc:spChg chg="add del">
          <ac:chgData name="BEN TWEVE" userId="4b03d52d1393fc6b" providerId="LiveId" clId="{3B1782F6-80A6-4A95-90B9-4C05166BD249}" dt="2023-10-28T18:18:37.466" v="1723" actId="22"/>
          <ac:spMkLst>
            <pc:docMk/>
            <pc:sldMk cId="1178379660" sldId="267"/>
            <ac:spMk id="4" creationId="{7CDE50FA-F494-544E-F704-232CD1721106}"/>
          </ac:spMkLst>
        </pc:spChg>
      </pc:sldChg>
      <pc:sldChg chg="addSp delSp modSp add mod ord">
        <pc:chgData name="BEN TWEVE" userId="4b03d52d1393fc6b" providerId="LiveId" clId="{3B1782F6-80A6-4A95-90B9-4C05166BD249}" dt="2023-10-28T13:52:13.880" v="1348"/>
        <pc:sldMkLst>
          <pc:docMk/>
          <pc:sldMk cId="2815334614" sldId="271"/>
        </pc:sldMkLst>
        <pc:spChg chg="del mod">
          <ac:chgData name="BEN TWEVE" userId="4b03d52d1393fc6b" providerId="LiveId" clId="{3B1782F6-80A6-4A95-90B9-4C05166BD249}" dt="2023-10-28T13:05:43.558" v="16" actId="478"/>
          <ac:spMkLst>
            <pc:docMk/>
            <pc:sldMk cId="2815334614" sldId="271"/>
            <ac:spMk id="3" creationId="{ADC8933A-8835-81B7-F6A6-998798C52B14}"/>
          </ac:spMkLst>
        </pc:spChg>
        <pc:spChg chg="add mod">
          <ac:chgData name="BEN TWEVE" userId="4b03d52d1393fc6b" providerId="LiveId" clId="{3B1782F6-80A6-4A95-90B9-4C05166BD249}" dt="2023-10-28T13:06:14.247" v="21" actId="14100"/>
          <ac:spMkLst>
            <pc:docMk/>
            <pc:sldMk cId="2815334614" sldId="271"/>
            <ac:spMk id="4" creationId="{F372BF17-D6C5-C006-14BA-073275B32D80}"/>
          </ac:spMkLst>
        </pc:spChg>
        <pc:spChg chg="add mod">
          <ac:chgData name="BEN TWEVE" userId="4b03d52d1393fc6b" providerId="LiveId" clId="{3B1782F6-80A6-4A95-90B9-4C05166BD249}" dt="2023-10-28T13:06:14.247" v="21" actId="14100"/>
          <ac:spMkLst>
            <pc:docMk/>
            <pc:sldMk cId="2815334614" sldId="271"/>
            <ac:spMk id="5" creationId="{AD9E8E3E-BC22-656E-EA8D-7D88EBFB701B}"/>
          </ac:spMkLst>
        </pc:spChg>
        <pc:spChg chg="add mod">
          <ac:chgData name="BEN TWEVE" userId="4b03d52d1393fc6b" providerId="LiveId" clId="{3B1782F6-80A6-4A95-90B9-4C05166BD249}" dt="2023-10-28T13:06:50.804" v="24" actId="14100"/>
          <ac:spMkLst>
            <pc:docMk/>
            <pc:sldMk cId="2815334614" sldId="271"/>
            <ac:spMk id="7" creationId="{65E16827-E281-998E-EC09-3F19698824F7}"/>
          </ac:spMkLst>
        </pc:spChg>
        <pc:spChg chg="mod">
          <ac:chgData name="BEN TWEVE" userId="4b03d52d1393fc6b" providerId="LiveId" clId="{3B1782F6-80A6-4A95-90B9-4C05166BD249}" dt="2023-10-28T13:05:23.326" v="14"/>
          <ac:spMkLst>
            <pc:docMk/>
            <pc:sldMk cId="2815334614" sldId="271"/>
            <ac:spMk id="109" creationId="{00000000-0000-0000-0000-000000000000}"/>
          </ac:spMkLst>
        </pc:spChg>
        <pc:picChg chg="del">
          <ac:chgData name="BEN TWEVE" userId="4b03d52d1393fc6b" providerId="LiveId" clId="{3B1782F6-80A6-4A95-90B9-4C05166BD249}" dt="2023-10-28T13:05:46.029" v="17" actId="478"/>
          <ac:picMkLst>
            <pc:docMk/>
            <pc:sldMk cId="2815334614" sldId="271"/>
            <ac:picMk id="2" creationId="{A17F7168-1ED2-17A3-8B57-D0E365BF4E4B}"/>
          </ac:picMkLst>
        </pc:picChg>
        <pc:picChg chg="add mod">
          <ac:chgData name="BEN TWEVE" userId="4b03d52d1393fc6b" providerId="LiveId" clId="{3B1782F6-80A6-4A95-90B9-4C05166BD249}" dt="2023-10-28T13:06:14.247" v="21" actId="14100"/>
          <ac:picMkLst>
            <pc:docMk/>
            <pc:sldMk cId="2815334614" sldId="271"/>
            <ac:picMk id="1025" creationId="{397A1D1F-FC58-D3CA-8360-DFEF5CDA3830}"/>
          </ac:picMkLst>
        </pc:picChg>
      </pc:sldChg>
      <pc:sldChg chg="addSp delSp modSp add mod">
        <pc:chgData name="BEN TWEVE" userId="4b03d52d1393fc6b" providerId="LiveId" clId="{3B1782F6-80A6-4A95-90B9-4C05166BD249}" dt="2023-10-28T13:12:25.132" v="121" actId="14100"/>
        <pc:sldMkLst>
          <pc:docMk/>
          <pc:sldMk cId="428242613" sldId="272"/>
        </pc:sldMkLst>
        <pc:spChg chg="del mod">
          <ac:chgData name="BEN TWEVE" userId="4b03d52d1393fc6b" providerId="LiveId" clId="{3B1782F6-80A6-4A95-90B9-4C05166BD249}" dt="2023-10-28T13:08:26.432" v="114" actId="478"/>
          <ac:spMkLst>
            <pc:docMk/>
            <pc:sldMk cId="428242613" sldId="272"/>
            <ac:spMk id="7" creationId="{65E16827-E281-998E-EC09-3F19698824F7}"/>
          </ac:spMkLst>
        </pc:spChg>
        <pc:spChg chg="mod">
          <ac:chgData name="BEN TWEVE" userId="4b03d52d1393fc6b" providerId="LiveId" clId="{3B1782F6-80A6-4A95-90B9-4C05166BD249}" dt="2023-10-28T13:08:16.166" v="112" actId="20577"/>
          <ac:spMkLst>
            <pc:docMk/>
            <pc:sldMk cId="428242613" sldId="272"/>
            <ac:spMk id="109" creationId="{00000000-0000-0000-0000-000000000000}"/>
          </ac:spMkLst>
        </pc:spChg>
        <pc:graphicFrameChg chg="add mod modGraphic">
          <ac:chgData name="BEN TWEVE" userId="4b03d52d1393fc6b" providerId="LiveId" clId="{3B1782F6-80A6-4A95-90B9-4C05166BD249}" dt="2023-10-28T13:12:25.132" v="121" actId="14100"/>
          <ac:graphicFrameMkLst>
            <pc:docMk/>
            <pc:sldMk cId="428242613" sldId="272"/>
            <ac:graphicFrameMk id="2" creationId="{8D1D3CCE-B8E8-12B0-0462-5ADA2F7B23F2}"/>
          </ac:graphicFrameMkLst>
        </pc:graphicFrameChg>
        <pc:picChg chg="del">
          <ac:chgData name="BEN TWEVE" userId="4b03d52d1393fc6b" providerId="LiveId" clId="{3B1782F6-80A6-4A95-90B9-4C05166BD249}" dt="2023-10-28T13:08:29.229" v="115" actId="478"/>
          <ac:picMkLst>
            <pc:docMk/>
            <pc:sldMk cId="428242613" sldId="272"/>
            <ac:picMk id="1025" creationId="{397A1D1F-FC58-D3CA-8360-DFEF5CDA3830}"/>
          </ac:picMkLst>
        </pc:picChg>
      </pc:sldChg>
      <pc:sldChg chg="addSp delSp modSp add mod">
        <pc:chgData name="BEN TWEVE" userId="4b03d52d1393fc6b" providerId="LiveId" clId="{3B1782F6-80A6-4A95-90B9-4C05166BD249}" dt="2023-10-28T13:14:41.450" v="170" actId="1035"/>
        <pc:sldMkLst>
          <pc:docMk/>
          <pc:sldMk cId="2161176444" sldId="273"/>
        </pc:sldMkLst>
        <pc:spChg chg="mod">
          <ac:chgData name="BEN TWEVE" userId="4b03d52d1393fc6b" providerId="LiveId" clId="{3B1782F6-80A6-4A95-90B9-4C05166BD249}" dt="2023-10-28T13:12:57.907" v="163" actId="5793"/>
          <ac:spMkLst>
            <pc:docMk/>
            <pc:sldMk cId="2161176444" sldId="273"/>
            <ac:spMk id="109" creationId="{00000000-0000-0000-0000-000000000000}"/>
          </ac:spMkLst>
        </pc:spChg>
        <pc:graphicFrameChg chg="del">
          <ac:chgData name="BEN TWEVE" userId="4b03d52d1393fc6b" providerId="LiveId" clId="{3B1782F6-80A6-4A95-90B9-4C05166BD249}" dt="2023-10-28T13:13:14.968" v="164" actId="478"/>
          <ac:graphicFrameMkLst>
            <pc:docMk/>
            <pc:sldMk cId="2161176444" sldId="273"/>
            <ac:graphicFrameMk id="2" creationId="{8D1D3CCE-B8E8-12B0-0462-5ADA2F7B23F2}"/>
          </ac:graphicFrameMkLst>
        </pc:graphicFrameChg>
        <pc:graphicFrameChg chg="add mod modGraphic">
          <ac:chgData name="BEN TWEVE" userId="4b03d52d1393fc6b" providerId="LiveId" clId="{3B1782F6-80A6-4A95-90B9-4C05166BD249}" dt="2023-10-28T13:14:25.811" v="169" actId="14100"/>
          <ac:graphicFrameMkLst>
            <pc:docMk/>
            <pc:sldMk cId="2161176444" sldId="273"/>
            <ac:graphicFrameMk id="3" creationId="{3931A3BF-DC35-33BC-A1CC-CF8D390ABB5A}"/>
          </ac:graphicFrameMkLst>
        </pc:graphicFrameChg>
        <pc:picChg chg="mod">
          <ac:chgData name="BEN TWEVE" userId="4b03d52d1393fc6b" providerId="LiveId" clId="{3B1782F6-80A6-4A95-90B9-4C05166BD249}" dt="2023-10-28T13:14:41.450" v="170" actId="1035"/>
          <ac:picMkLst>
            <pc:docMk/>
            <pc:sldMk cId="2161176444" sldId="273"/>
            <ac:picMk id="106" creationId="{00000000-0000-0000-0000-000000000000}"/>
          </ac:picMkLst>
        </pc:picChg>
      </pc:sldChg>
      <pc:sldChg chg="delSp modSp add mod">
        <pc:chgData name="BEN TWEVE" userId="4b03d52d1393fc6b" providerId="LiveId" clId="{3B1782F6-80A6-4A95-90B9-4C05166BD249}" dt="2023-10-31T08:08:57.156" v="1727" actId="313"/>
        <pc:sldMkLst>
          <pc:docMk/>
          <pc:sldMk cId="2712640318" sldId="274"/>
        </pc:sldMkLst>
        <pc:spChg chg="mod">
          <ac:chgData name="BEN TWEVE" userId="4b03d52d1393fc6b" providerId="LiveId" clId="{3B1782F6-80A6-4A95-90B9-4C05166BD249}" dt="2023-10-31T08:08:57.156" v="1727" actId="313"/>
          <ac:spMkLst>
            <pc:docMk/>
            <pc:sldMk cId="2712640318" sldId="274"/>
            <ac:spMk id="3" creationId="{ADC8933A-8835-81B7-F6A6-998798C52B14}"/>
          </ac:spMkLst>
        </pc:spChg>
        <pc:picChg chg="del">
          <ac:chgData name="BEN TWEVE" userId="4b03d52d1393fc6b" providerId="LiveId" clId="{3B1782F6-80A6-4A95-90B9-4C05166BD249}" dt="2023-10-28T13:26:09.923" v="173" actId="478"/>
          <ac:picMkLst>
            <pc:docMk/>
            <pc:sldMk cId="2712640318" sldId="274"/>
            <ac:picMk id="2" creationId="{2317954F-6C46-F0B1-2BDB-EDF881DFE684}"/>
          </ac:picMkLst>
        </pc:picChg>
      </pc:sldChg>
      <pc:sldChg chg="modSp add mod">
        <pc:chgData name="BEN TWEVE" userId="4b03d52d1393fc6b" providerId="LiveId" clId="{3B1782F6-80A6-4A95-90B9-4C05166BD249}" dt="2023-10-31T08:09:59.578" v="1749" actId="313"/>
        <pc:sldMkLst>
          <pc:docMk/>
          <pc:sldMk cId="4262020279" sldId="275"/>
        </pc:sldMkLst>
        <pc:spChg chg="mod">
          <ac:chgData name="BEN TWEVE" userId="4b03d52d1393fc6b" providerId="LiveId" clId="{3B1782F6-80A6-4A95-90B9-4C05166BD249}" dt="2023-10-31T08:09:59.578" v="1749" actId="313"/>
          <ac:spMkLst>
            <pc:docMk/>
            <pc:sldMk cId="4262020279" sldId="275"/>
            <ac:spMk id="3" creationId="{ADC8933A-8835-81B7-F6A6-998798C52B14}"/>
          </ac:spMkLst>
        </pc:spChg>
      </pc:sldChg>
      <pc:sldChg chg="addSp delSp modSp add mod">
        <pc:chgData name="BEN TWEVE" userId="4b03d52d1393fc6b" providerId="LiveId" clId="{3B1782F6-80A6-4A95-90B9-4C05166BD249}" dt="2023-10-28T13:59:03.485" v="1429" actId="12"/>
        <pc:sldMkLst>
          <pc:docMk/>
          <pc:sldMk cId="2248454097" sldId="276"/>
        </pc:sldMkLst>
        <pc:spChg chg="add del mod">
          <ac:chgData name="BEN TWEVE" userId="4b03d52d1393fc6b" providerId="LiveId" clId="{3B1782F6-80A6-4A95-90B9-4C05166BD249}" dt="2023-10-28T13:59:03.485" v="1429" actId="12"/>
          <ac:spMkLst>
            <pc:docMk/>
            <pc:sldMk cId="2248454097" sldId="276"/>
            <ac:spMk id="3" creationId="{ADC8933A-8835-81B7-F6A6-998798C52B14}"/>
          </ac:spMkLst>
        </pc:spChg>
        <pc:spChg chg="add del">
          <ac:chgData name="BEN TWEVE" userId="4b03d52d1393fc6b" providerId="LiveId" clId="{3B1782F6-80A6-4A95-90B9-4C05166BD249}" dt="2023-10-28T13:54:41.559" v="1384"/>
          <ac:spMkLst>
            <pc:docMk/>
            <pc:sldMk cId="2248454097" sldId="276"/>
            <ac:spMk id="4" creationId="{61109D47-17E4-BF82-DF9C-AAB70A486A13}"/>
          </ac:spMkLst>
        </pc:spChg>
        <pc:spChg chg="add del">
          <ac:chgData name="BEN TWEVE" userId="4b03d52d1393fc6b" providerId="LiveId" clId="{3B1782F6-80A6-4A95-90B9-4C05166BD249}" dt="2023-10-28T13:55:00.781" v="1389"/>
          <ac:spMkLst>
            <pc:docMk/>
            <pc:sldMk cId="2248454097" sldId="276"/>
            <ac:spMk id="5" creationId="{8A53B9DB-32C7-4F18-CC4A-67620A941B1F}"/>
          </ac:spMkLst>
        </pc:spChg>
        <pc:spChg chg="add del">
          <ac:chgData name="BEN TWEVE" userId="4b03d52d1393fc6b" providerId="LiveId" clId="{3B1782F6-80A6-4A95-90B9-4C05166BD249}" dt="2023-10-28T13:55:12.808" v="1392"/>
          <ac:spMkLst>
            <pc:docMk/>
            <pc:sldMk cId="2248454097" sldId="276"/>
            <ac:spMk id="6" creationId="{61E83B0B-950B-DA05-8B13-1AFD82B5810C}"/>
          </ac:spMkLst>
        </pc:spChg>
        <pc:spChg chg="mod">
          <ac:chgData name="BEN TWEVE" userId="4b03d52d1393fc6b" providerId="LiveId" clId="{3B1782F6-80A6-4A95-90B9-4C05166BD249}" dt="2023-10-28T13:52:58.358" v="1378" actId="20577"/>
          <ac:spMkLst>
            <pc:docMk/>
            <pc:sldMk cId="2248454097" sldId="276"/>
            <ac:spMk id="109" creationId="{00000000-0000-0000-0000-000000000000}"/>
          </ac:spMkLst>
        </pc:spChg>
        <pc:picChg chg="del">
          <ac:chgData name="BEN TWEVE" userId="4b03d52d1393fc6b" providerId="LiveId" clId="{3B1782F6-80A6-4A95-90B9-4C05166BD249}" dt="2023-10-28T13:53:12.864" v="1379" actId="478"/>
          <ac:picMkLst>
            <pc:docMk/>
            <pc:sldMk cId="2248454097" sldId="276"/>
            <ac:picMk id="2" creationId="{A17F7168-1ED2-17A3-8B57-D0E365BF4E4B}"/>
          </ac:picMkLst>
        </pc:picChg>
        <pc:picChg chg="add del">
          <ac:chgData name="BEN TWEVE" userId="4b03d52d1393fc6b" providerId="LiveId" clId="{3B1782F6-80A6-4A95-90B9-4C05166BD249}" dt="2023-10-28T13:54:40.994" v="1383" actId="478"/>
          <ac:picMkLst>
            <pc:docMk/>
            <pc:sldMk cId="2248454097" sldId="276"/>
            <ac:picMk id="106" creationId="{00000000-0000-0000-0000-000000000000}"/>
          </ac:picMkLst>
        </pc:picChg>
        <pc:picChg chg="add del">
          <ac:chgData name="BEN TWEVE" userId="4b03d52d1393fc6b" providerId="LiveId" clId="{3B1782F6-80A6-4A95-90B9-4C05166BD249}" dt="2023-10-28T13:54:41.559" v="1384"/>
          <ac:picMkLst>
            <pc:docMk/>
            <pc:sldMk cId="2248454097" sldId="276"/>
            <ac:picMk id="4098" creationId="{4E025A48-DE67-4709-9252-06ED5F3A4166}"/>
          </ac:picMkLst>
        </pc:picChg>
        <pc:picChg chg="add del">
          <ac:chgData name="BEN TWEVE" userId="4b03d52d1393fc6b" providerId="LiveId" clId="{3B1782F6-80A6-4A95-90B9-4C05166BD249}" dt="2023-10-28T13:54:41.559" v="1384"/>
          <ac:picMkLst>
            <pc:docMk/>
            <pc:sldMk cId="2248454097" sldId="276"/>
            <ac:picMk id="4099" creationId="{72EBE194-5857-58A8-0BF0-69F7A0208DED}"/>
          </ac:picMkLst>
        </pc:picChg>
        <pc:picChg chg="add del">
          <ac:chgData name="BEN TWEVE" userId="4b03d52d1393fc6b" providerId="LiveId" clId="{3B1782F6-80A6-4A95-90B9-4C05166BD249}" dt="2023-10-28T13:55:00.781" v="1389"/>
          <ac:picMkLst>
            <pc:docMk/>
            <pc:sldMk cId="2248454097" sldId="276"/>
            <ac:picMk id="4101" creationId="{6A598D2A-1920-74C4-443C-6CEBC353BF8D}"/>
          </ac:picMkLst>
        </pc:picChg>
        <pc:picChg chg="add del">
          <ac:chgData name="BEN TWEVE" userId="4b03d52d1393fc6b" providerId="LiveId" clId="{3B1782F6-80A6-4A95-90B9-4C05166BD249}" dt="2023-10-28T13:55:00.781" v="1389"/>
          <ac:picMkLst>
            <pc:docMk/>
            <pc:sldMk cId="2248454097" sldId="276"/>
            <ac:picMk id="4102" creationId="{E96D4C4E-627B-C75E-D634-DD4A006848AE}"/>
          </ac:picMkLst>
        </pc:picChg>
        <pc:picChg chg="add del">
          <ac:chgData name="BEN TWEVE" userId="4b03d52d1393fc6b" providerId="LiveId" clId="{3B1782F6-80A6-4A95-90B9-4C05166BD249}" dt="2023-10-28T13:55:12.808" v="1392"/>
          <ac:picMkLst>
            <pc:docMk/>
            <pc:sldMk cId="2248454097" sldId="276"/>
            <ac:picMk id="4104" creationId="{65AC60A2-E69B-D898-B7A1-9A58F96CB16A}"/>
          </ac:picMkLst>
        </pc:picChg>
        <pc:picChg chg="add del">
          <ac:chgData name="BEN TWEVE" userId="4b03d52d1393fc6b" providerId="LiveId" clId="{3B1782F6-80A6-4A95-90B9-4C05166BD249}" dt="2023-10-28T13:55:12.808" v="1392"/>
          <ac:picMkLst>
            <pc:docMk/>
            <pc:sldMk cId="2248454097" sldId="276"/>
            <ac:picMk id="4105" creationId="{65F66629-A35C-73C7-0099-ADF138488EF4}"/>
          </ac:picMkLst>
        </pc:picChg>
      </pc:sldChg>
      <pc:sldChg chg="addSp delSp modSp add mod">
        <pc:chgData name="BEN TWEVE" userId="4b03d52d1393fc6b" providerId="LiveId" clId="{3B1782F6-80A6-4A95-90B9-4C05166BD249}" dt="2023-10-28T14:06:28.653" v="1476"/>
        <pc:sldMkLst>
          <pc:docMk/>
          <pc:sldMk cId="44271978" sldId="277"/>
        </pc:sldMkLst>
        <pc:spChg chg="add del">
          <ac:chgData name="BEN TWEVE" userId="4b03d52d1393fc6b" providerId="LiveId" clId="{3B1782F6-80A6-4A95-90B9-4C05166BD249}" dt="2023-10-28T14:03:02.371" v="1449"/>
          <ac:spMkLst>
            <pc:docMk/>
            <pc:sldMk cId="44271978" sldId="277"/>
            <ac:spMk id="2" creationId="{ACB90699-6529-541E-D27C-7AE813A9BB0F}"/>
          </ac:spMkLst>
        </pc:spChg>
        <pc:spChg chg="add del mod">
          <ac:chgData name="BEN TWEVE" userId="4b03d52d1393fc6b" providerId="LiveId" clId="{3B1782F6-80A6-4A95-90B9-4C05166BD249}" dt="2023-10-28T14:06:28.653" v="1476"/>
          <ac:spMkLst>
            <pc:docMk/>
            <pc:sldMk cId="44271978" sldId="277"/>
            <ac:spMk id="3" creationId="{ADC8933A-8835-81B7-F6A6-998798C52B14}"/>
          </ac:spMkLst>
        </pc:spChg>
        <pc:picChg chg="add del">
          <ac:chgData name="BEN TWEVE" userId="4b03d52d1393fc6b" providerId="LiveId" clId="{3B1782F6-80A6-4A95-90B9-4C05166BD249}" dt="2023-10-28T14:03:02.371" v="1449"/>
          <ac:picMkLst>
            <pc:docMk/>
            <pc:sldMk cId="44271978" sldId="277"/>
            <ac:picMk id="5122" creationId="{B3437D20-3A86-83FF-5411-41BE6AF8E0F5}"/>
          </ac:picMkLst>
        </pc:picChg>
        <pc:picChg chg="add del">
          <ac:chgData name="BEN TWEVE" userId="4b03d52d1393fc6b" providerId="LiveId" clId="{3B1782F6-80A6-4A95-90B9-4C05166BD249}" dt="2023-10-28T14:03:02.371" v="1449"/>
          <ac:picMkLst>
            <pc:docMk/>
            <pc:sldMk cId="44271978" sldId="277"/>
            <ac:picMk id="5123" creationId="{8AF4521C-8E1F-DDD6-7BC6-FF9DBBE6B666}"/>
          </ac:picMkLst>
        </pc:picChg>
      </pc:sldChg>
      <pc:sldChg chg="modSp add mod ord">
        <pc:chgData name="BEN TWEVE" userId="4b03d52d1393fc6b" providerId="LiveId" clId="{3B1782F6-80A6-4A95-90B9-4C05166BD249}" dt="2023-10-31T08:30:04.928" v="1757" actId="20577"/>
        <pc:sldMkLst>
          <pc:docMk/>
          <pc:sldMk cId="1598220489" sldId="278"/>
        </pc:sldMkLst>
        <pc:spChg chg="mod">
          <ac:chgData name="BEN TWEVE" userId="4b03d52d1393fc6b" providerId="LiveId" clId="{3B1782F6-80A6-4A95-90B9-4C05166BD249}" dt="2023-10-31T08:30:04.928" v="1757" actId="20577"/>
          <ac:spMkLst>
            <pc:docMk/>
            <pc:sldMk cId="1598220489" sldId="278"/>
            <ac:spMk id="3" creationId="{ADC8933A-8835-81B7-F6A6-998798C52B14}"/>
          </ac:spMkLst>
        </pc:spChg>
        <pc:spChg chg="mod">
          <ac:chgData name="BEN TWEVE" userId="4b03d52d1393fc6b" providerId="LiveId" clId="{3B1782F6-80A6-4A95-90B9-4C05166BD249}" dt="2023-10-28T14:07:29.519" v="1514" actId="20577"/>
          <ac:spMkLst>
            <pc:docMk/>
            <pc:sldMk cId="1598220489" sldId="278"/>
            <ac:spMk id="109" creationId="{00000000-0000-0000-0000-000000000000}"/>
          </ac:spMkLst>
        </pc:spChg>
      </pc:sldChg>
      <pc:sldChg chg="modSp add mod">
        <pc:chgData name="BEN TWEVE" userId="4b03d52d1393fc6b" providerId="LiveId" clId="{3B1782F6-80A6-4A95-90B9-4C05166BD249}" dt="2023-10-31T08:32:31.978" v="1758" actId="20577"/>
        <pc:sldMkLst>
          <pc:docMk/>
          <pc:sldMk cId="3368391556" sldId="279"/>
        </pc:sldMkLst>
        <pc:spChg chg="mod">
          <ac:chgData name="BEN TWEVE" userId="4b03d52d1393fc6b" providerId="LiveId" clId="{3B1782F6-80A6-4A95-90B9-4C05166BD249}" dt="2023-10-31T08:32:31.978" v="1758" actId="20577"/>
          <ac:spMkLst>
            <pc:docMk/>
            <pc:sldMk cId="3368391556" sldId="279"/>
            <ac:spMk id="3" creationId="{ADC8933A-8835-81B7-F6A6-998798C52B14}"/>
          </ac:spMkLst>
        </pc:spChg>
        <pc:spChg chg="mod">
          <ac:chgData name="BEN TWEVE" userId="4b03d52d1393fc6b" providerId="LiveId" clId="{3B1782F6-80A6-4A95-90B9-4C05166BD249}" dt="2023-10-28T14:13:44.039" v="1643" actId="20577"/>
          <ac:spMkLst>
            <pc:docMk/>
            <pc:sldMk cId="3368391556" sldId="279"/>
            <ac:spMk id="109" creationId="{00000000-0000-0000-0000-000000000000}"/>
          </ac:spMkLst>
        </pc:spChg>
      </pc:sldChg>
      <pc:sldChg chg="modSp add mod ord">
        <pc:chgData name="BEN TWEVE" userId="4b03d52d1393fc6b" providerId="LiveId" clId="{3B1782F6-80A6-4A95-90B9-4C05166BD249}" dt="2023-10-28T14:16:45.189" v="1683"/>
        <pc:sldMkLst>
          <pc:docMk/>
          <pc:sldMk cId="3125764975" sldId="280"/>
        </pc:sldMkLst>
        <pc:spChg chg="mod">
          <ac:chgData name="BEN TWEVE" userId="4b03d52d1393fc6b" providerId="LiveId" clId="{3B1782F6-80A6-4A95-90B9-4C05166BD249}" dt="2023-10-28T14:16:45.189" v="1683"/>
          <ac:spMkLst>
            <pc:docMk/>
            <pc:sldMk cId="3125764975" sldId="280"/>
            <ac:spMk id="3" creationId="{ADC8933A-8835-81B7-F6A6-998798C52B14}"/>
          </ac:spMkLst>
        </pc:spChg>
        <pc:spChg chg="mod">
          <ac:chgData name="BEN TWEVE" userId="4b03d52d1393fc6b" providerId="LiveId" clId="{3B1782F6-80A6-4A95-90B9-4C05166BD249}" dt="2023-10-28T14:16:04.941" v="1678" actId="20577"/>
          <ac:spMkLst>
            <pc:docMk/>
            <pc:sldMk cId="3125764975" sldId="280"/>
            <ac:spMk id="109" creationId="{00000000-0000-0000-0000-000000000000}"/>
          </ac:spMkLst>
        </pc:spChg>
      </pc:sldChg>
      <pc:sldChg chg="modSp add mod">
        <pc:chgData name="BEN TWEVE" userId="4b03d52d1393fc6b" providerId="LiveId" clId="{3B1782F6-80A6-4A95-90B9-4C05166BD249}" dt="2023-10-28T14:18:11.432" v="1710" actId="20577"/>
        <pc:sldMkLst>
          <pc:docMk/>
          <pc:sldMk cId="853110127" sldId="281"/>
        </pc:sldMkLst>
        <pc:spChg chg="mod">
          <ac:chgData name="BEN TWEVE" userId="4b03d52d1393fc6b" providerId="LiveId" clId="{3B1782F6-80A6-4A95-90B9-4C05166BD249}" dt="2023-10-28T14:18:11.432" v="1710" actId="20577"/>
          <ac:spMkLst>
            <pc:docMk/>
            <pc:sldMk cId="853110127" sldId="281"/>
            <ac:spMk id="3" creationId="{ADC8933A-8835-81B7-F6A6-998798C52B14}"/>
          </ac:spMkLst>
        </pc:spChg>
        <pc:spChg chg="mod">
          <ac:chgData name="BEN TWEVE" userId="4b03d52d1393fc6b" providerId="LiveId" clId="{3B1782F6-80A6-4A95-90B9-4C05166BD249}" dt="2023-10-28T14:17:08.492" v="1694" actId="20577"/>
          <ac:spMkLst>
            <pc:docMk/>
            <pc:sldMk cId="853110127" sldId="281"/>
            <ac:spMk id="109" creationId="{00000000-0000-0000-0000-000000000000}"/>
          </ac:spMkLst>
        </pc:spChg>
      </pc:sldChg>
      <pc:sldChg chg="add">
        <pc:chgData name="BEN TWEVE" userId="4b03d52d1393fc6b" providerId="LiveId" clId="{3B1782F6-80A6-4A95-90B9-4C05166BD249}" dt="2023-10-28T18:18:50.482" v="1724"/>
        <pc:sldMkLst>
          <pc:docMk/>
          <pc:sldMk cId="1911391409" sldId="282"/>
        </pc:sldMkLst>
      </pc:sldChg>
      <pc:sldChg chg="add">
        <pc:chgData name="BEN TWEVE" userId="4b03d52d1393fc6b" providerId="LiveId" clId="{3B1782F6-80A6-4A95-90B9-4C05166BD249}" dt="2023-10-28T18:19:05.530" v="1725"/>
        <pc:sldMkLst>
          <pc:docMk/>
          <pc:sldMk cId="789806693"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722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311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65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589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5538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08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0108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445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5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391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3401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88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734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28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1195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5776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125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56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08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922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57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479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33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83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chemeClr val="dk1"/>
                </a:solidFill>
                <a:latin typeface="Calibri"/>
                <a:ea typeface="Calibri"/>
                <a:cs typeface="Calibri"/>
                <a:sym typeface="Calibri"/>
              </a:defRPr>
            </a:lvl1pPr>
            <a:lvl2pPr marL="0" lvl="1" indent="0" algn="r">
              <a:spcBef>
                <a:spcPts val="0"/>
              </a:spcBef>
              <a:spcAft>
                <a:spcPts val="0"/>
              </a:spcAft>
              <a:buNone/>
              <a:defRPr sz="1200" b="0" i="0" u="none" strike="noStrike" cap="none">
                <a:solidFill>
                  <a:schemeClr val="dk1"/>
                </a:solidFill>
                <a:latin typeface="Calibri"/>
                <a:ea typeface="Calibri"/>
                <a:cs typeface="Calibri"/>
                <a:sym typeface="Calibri"/>
              </a:defRPr>
            </a:lvl2pPr>
            <a:lvl3pPr marL="0" lvl="2" indent="0" algn="r">
              <a:spcBef>
                <a:spcPts val="0"/>
              </a:spcBef>
              <a:spcAft>
                <a:spcPts val="0"/>
              </a:spcAft>
              <a:buNone/>
              <a:defRPr sz="1200" b="0" i="0" u="none" strike="noStrike" cap="none">
                <a:solidFill>
                  <a:schemeClr val="dk1"/>
                </a:solidFill>
                <a:latin typeface="Calibri"/>
                <a:ea typeface="Calibri"/>
                <a:cs typeface="Calibri"/>
                <a:sym typeface="Calibri"/>
              </a:defRPr>
            </a:lvl3pPr>
            <a:lvl4pPr marL="0" lvl="3" indent="0" algn="r">
              <a:spcBef>
                <a:spcPts val="0"/>
              </a:spcBef>
              <a:spcAft>
                <a:spcPts val="0"/>
              </a:spcAft>
              <a:buNone/>
              <a:defRPr sz="1200" b="0" i="0" u="none" strike="noStrike" cap="none">
                <a:solidFill>
                  <a:schemeClr val="dk1"/>
                </a:solidFill>
                <a:latin typeface="Calibri"/>
                <a:ea typeface="Calibri"/>
                <a:cs typeface="Calibri"/>
                <a:sym typeface="Calibri"/>
              </a:defRPr>
            </a:lvl4pPr>
            <a:lvl5pPr marL="0" lvl="4" indent="0" algn="r">
              <a:spcBef>
                <a:spcPts val="0"/>
              </a:spcBef>
              <a:spcAft>
                <a:spcPts val="0"/>
              </a:spcAft>
              <a:buNone/>
              <a:defRPr sz="1200" b="0" i="0" u="none" strike="noStrike" cap="none">
                <a:solidFill>
                  <a:schemeClr val="dk1"/>
                </a:solidFill>
                <a:latin typeface="Calibri"/>
                <a:ea typeface="Calibri"/>
                <a:cs typeface="Calibri"/>
                <a:sym typeface="Calibri"/>
              </a:defRPr>
            </a:lvl5pPr>
            <a:lvl6pPr marL="0" lvl="5" indent="0" algn="r">
              <a:spcBef>
                <a:spcPts val="0"/>
              </a:spcBef>
              <a:spcAft>
                <a:spcPts val="0"/>
              </a:spcAft>
              <a:buNone/>
              <a:defRPr sz="1200" b="0" i="0" u="none" strike="noStrike" cap="none">
                <a:solidFill>
                  <a:schemeClr val="dk1"/>
                </a:solidFill>
                <a:latin typeface="Calibri"/>
                <a:ea typeface="Calibri"/>
                <a:cs typeface="Calibri"/>
                <a:sym typeface="Calibri"/>
              </a:defRPr>
            </a:lvl6pPr>
            <a:lvl7pPr marL="0" lvl="6" indent="0" algn="r">
              <a:spcBef>
                <a:spcPts val="0"/>
              </a:spcBef>
              <a:spcAft>
                <a:spcPts val="0"/>
              </a:spcAft>
              <a:buNone/>
              <a:defRPr sz="1200" b="0" i="0" u="none" strike="noStrike" cap="none">
                <a:solidFill>
                  <a:schemeClr val="dk1"/>
                </a:solidFill>
                <a:latin typeface="Calibri"/>
                <a:ea typeface="Calibri"/>
                <a:cs typeface="Calibri"/>
                <a:sym typeface="Calibri"/>
              </a:defRPr>
            </a:lvl7pPr>
            <a:lvl8pPr marL="0" lvl="7" indent="0" algn="r">
              <a:spcBef>
                <a:spcPts val="0"/>
              </a:spcBef>
              <a:spcAft>
                <a:spcPts val="0"/>
              </a:spcAft>
              <a:buNone/>
              <a:defRPr sz="1200" b="0" i="0" u="none" strike="noStrike" cap="none">
                <a:solidFill>
                  <a:schemeClr val="dk1"/>
                </a:solidFill>
                <a:latin typeface="Calibri"/>
                <a:ea typeface="Calibri"/>
                <a:cs typeface="Calibri"/>
                <a:sym typeface="Calibri"/>
              </a:defRPr>
            </a:lvl8pPr>
            <a:lvl9pPr marL="0" lvl="8" indent="0" algn="r">
              <a:spcBef>
                <a:spcPts val="0"/>
              </a:spcBef>
              <a:spcAft>
                <a:spcPts val="0"/>
              </a:spcAft>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chemeClr val="dk1"/>
                </a:solidFill>
                <a:latin typeface="Calibri"/>
                <a:ea typeface="Calibri"/>
                <a:cs typeface="Calibri"/>
                <a:sym typeface="Calibri"/>
              </a:defRPr>
            </a:lvl1pPr>
            <a:lvl2pPr marL="0" lvl="1" indent="0" algn="r">
              <a:spcBef>
                <a:spcPts val="0"/>
              </a:spcBef>
              <a:spcAft>
                <a:spcPts val="0"/>
              </a:spcAft>
              <a:buNone/>
              <a:defRPr sz="1200" b="0" i="0" u="none" strike="noStrike" cap="none">
                <a:solidFill>
                  <a:schemeClr val="dk1"/>
                </a:solidFill>
                <a:latin typeface="Calibri"/>
                <a:ea typeface="Calibri"/>
                <a:cs typeface="Calibri"/>
                <a:sym typeface="Calibri"/>
              </a:defRPr>
            </a:lvl2pPr>
            <a:lvl3pPr marL="0" lvl="2" indent="0" algn="r">
              <a:spcBef>
                <a:spcPts val="0"/>
              </a:spcBef>
              <a:spcAft>
                <a:spcPts val="0"/>
              </a:spcAft>
              <a:buNone/>
              <a:defRPr sz="1200" b="0" i="0" u="none" strike="noStrike" cap="none">
                <a:solidFill>
                  <a:schemeClr val="dk1"/>
                </a:solidFill>
                <a:latin typeface="Calibri"/>
                <a:ea typeface="Calibri"/>
                <a:cs typeface="Calibri"/>
                <a:sym typeface="Calibri"/>
              </a:defRPr>
            </a:lvl3pPr>
            <a:lvl4pPr marL="0" lvl="3" indent="0" algn="r">
              <a:spcBef>
                <a:spcPts val="0"/>
              </a:spcBef>
              <a:spcAft>
                <a:spcPts val="0"/>
              </a:spcAft>
              <a:buNone/>
              <a:defRPr sz="1200" b="0" i="0" u="none" strike="noStrike" cap="none">
                <a:solidFill>
                  <a:schemeClr val="dk1"/>
                </a:solidFill>
                <a:latin typeface="Calibri"/>
                <a:ea typeface="Calibri"/>
                <a:cs typeface="Calibri"/>
                <a:sym typeface="Calibri"/>
              </a:defRPr>
            </a:lvl4pPr>
            <a:lvl5pPr marL="0" lvl="4" indent="0" algn="r">
              <a:spcBef>
                <a:spcPts val="0"/>
              </a:spcBef>
              <a:spcAft>
                <a:spcPts val="0"/>
              </a:spcAft>
              <a:buNone/>
              <a:defRPr sz="1200" b="0" i="0" u="none" strike="noStrike" cap="none">
                <a:solidFill>
                  <a:schemeClr val="dk1"/>
                </a:solidFill>
                <a:latin typeface="Calibri"/>
                <a:ea typeface="Calibri"/>
                <a:cs typeface="Calibri"/>
                <a:sym typeface="Calibri"/>
              </a:defRPr>
            </a:lvl5pPr>
            <a:lvl6pPr marL="0" lvl="5" indent="0" algn="r">
              <a:spcBef>
                <a:spcPts val="0"/>
              </a:spcBef>
              <a:spcAft>
                <a:spcPts val="0"/>
              </a:spcAft>
              <a:buNone/>
              <a:defRPr sz="1200" b="0" i="0" u="none" strike="noStrike" cap="none">
                <a:solidFill>
                  <a:schemeClr val="dk1"/>
                </a:solidFill>
                <a:latin typeface="Calibri"/>
                <a:ea typeface="Calibri"/>
                <a:cs typeface="Calibri"/>
                <a:sym typeface="Calibri"/>
              </a:defRPr>
            </a:lvl6pPr>
            <a:lvl7pPr marL="0" lvl="6" indent="0" algn="r">
              <a:spcBef>
                <a:spcPts val="0"/>
              </a:spcBef>
              <a:spcAft>
                <a:spcPts val="0"/>
              </a:spcAft>
              <a:buNone/>
              <a:defRPr sz="1200" b="0" i="0" u="none" strike="noStrike" cap="none">
                <a:solidFill>
                  <a:schemeClr val="dk1"/>
                </a:solidFill>
                <a:latin typeface="Calibri"/>
                <a:ea typeface="Calibri"/>
                <a:cs typeface="Calibri"/>
                <a:sym typeface="Calibri"/>
              </a:defRPr>
            </a:lvl7pPr>
            <a:lvl8pPr marL="0" lvl="7" indent="0" algn="r">
              <a:spcBef>
                <a:spcPts val="0"/>
              </a:spcBef>
              <a:spcAft>
                <a:spcPts val="0"/>
              </a:spcAft>
              <a:buNone/>
              <a:defRPr sz="1200" b="0" i="0" u="none" strike="noStrike" cap="none">
                <a:solidFill>
                  <a:schemeClr val="dk1"/>
                </a:solidFill>
                <a:latin typeface="Calibri"/>
                <a:ea typeface="Calibri"/>
                <a:cs typeface="Calibri"/>
                <a:sym typeface="Calibri"/>
              </a:defRPr>
            </a:lvl8pPr>
            <a:lvl9pPr marL="0" lvl="8" indent="0" algn="r">
              <a:spcBef>
                <a:spcPts val="0"/>
              </a:spcBef>
              <a:spcAft>
                <a:spcPts val="0"/>
              </a:spcAft>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13"/>
          <p:cNvSpPr>
            <a:spLocks noGrp="1"/>
          </p:cNvSpPr>
          <p:nvPr>
            <p:ph type="pic" idx="2"/>
          </p:nvPr>
        </p:nvSpPr>
        <p:spPr>
          <a:xfrm>
            <a:off x="1792288" y="612775"/>
            <a:ext cx="5486400" cy="4114800"/>
          </a:xfrm>
          <a:prstGeom prst="rect">
            <a:avLst/>
          </a:prstGeom>
          <a:noFill/>
          <a:ln>
            <a:noFill/>
          </a:ln>
        </p:spPr>
      </p:sp>
      <p:sp>
        <p:nvSpPr>
          <p:cNvPr id="64" name="Google Shape;64;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chemeClr val="dk1"/>
                </a:solidFill>
                <a:latin typeface="Calibri"/>
                <a:ea typeface="Calibri"/>
                <a:cs typeface="Calibri"/>
                <a:sym typeface="Calibri"/>
              </a:defRPr>
            </a:lvl1pPr>
            <a:lvl2pPr marL="0" lvl="1" indent="0" algn="r">
              <a:spcBef>
                <a:spcPts val="0"/>
              </a:spcBef>
              <a:spcAft>
                <a:spcPts val="0"/>
              </a:spcAft>
              <a:buNone/>
              <a:defRPr sz="1200">
                <a:solidFill>
                  <a:schemeClr val="dk1"/>
                </a:solidFill>
                <a:latin typeface="Calibri"/>
                <a:ea typeface="Calibri"/>
                <a:cs typeface="Calibri"/>
                <a:sym typeface="Calibri"/>
              </a:defRPr>
            </a:lvl2pPr>
            <a:lvl3pPr marL="0" lvl="2" indent="0" algn="r">
              <a:spcBef>
                <a:spcPts val="0"/>
              </a:spcBef>
              <a:spcAft>
                <a:spcPts val="0"/>
              </a:spcAft>
              <a:buNone/>
              <a:defRPr sz="1200">
                <a:solidFill>
                  <a:schemeClr val="dk1"/>
                </a:solidFill>
                <a:latin typeface="Calibri"/>
                <a:ea typeface="Calibri"/>
                <a:cs typeface="Calibri"/>
                <a:sym typeface="Calibri"/>
              </a:defRPr>
            </a:lvl3pPr>
            <a:lvl4pPr marL="0" lvl="3" indent="0" algn="r">
              <a:spcBef>
                <a:spcPts val="0"/>
              </a:spcBef>
              <a:spcAft>
                <a:spcPts val="0"/>
              </a:spcAft>
              <a:buNone/>
              <a:defRPr sz="1200">
                <a:solidFill>
                  <a:schemeClr val="dk1"/>
                </a:solidFill>
                <a:latin typeface="Calibri"/>
                <a:ea typeface="Calibri"/>
                <a:cs typeface="Calibri"/>
                <a:sym typeface="Calibri"/>
              </a:defRPr>
            </a:lvl4pPr>
            <a:lvl5pPr marL="0" lvl="4" indent="0" algn="r">
              <a:spcBef>
                <a:spcPts val="0"/>
              </a:spcBef>
              <a:spcAft>
                <a:spcPts val="0"/>
              </a:spcAft>
              <a:buNone/>
              <a:defRPr sz="1200">
                <a:solidFill>
                  <a:schemeClr val="dk1"/>
                </a:solidFill>
                <a:latin typeface="Calibri"/>
                <a:ea typeface="Calibri"/>
                <a:cs typeface="Calibri"/>
                <a:sym typeface="Calibri"/>
              </a:defRPr>
            </a:lvl5pPr>
            <a:lvl6pPr marL="0" lvl="5" indent="0" algn="r">
              <a:spcBef>
                <a:spcPts val="0"/>
              </a:spcBef>
              <a:spcAft>
                <a:spcPts val="0"/>
              </a:spcAft>
              <a:buNone/>
              <a:defRPr sz="1200">
                <a:solidFill>
                  <a:schemeClr val="dk1"/>
                </a:solidFill>
                <a:latin typeface="Calibri"/>
                <a:ea typeface="Calibri"/>
                <a:cs typeface="Calibri"/>
                <a:sym typeface="Calibri"/>
              </a:defRPr>
            </a:lvl6pPr>
            <a:lvl7pPr marL="0" lvl="6" indent="0" algn="r">
              <a:spcBef>
                <a:spcPts val="0"/>
              </a:spcBef>
              <a:spcAft>
                <a:spcPts val="0"/>
              </a:spcAft>
              <a:buNone/>
              <a:defRPr sz="1200">
                <a:solidFill>
                  <a:schemeClr val="dk1"/>
                </a:solidFill>
                <a:latin typeface="Calibri"/>
                <a:ea typeface="Calibri"/>
                <a:cs typeface="Calibri"/>
                <a:sym typeface="Calibri"/>
              </a:defRPr>
            </a:lvl7pPr>
            <a:lvl8pPr marL="0" lvl="7" indent="0" algn="r">
              <a:spcBef>
                <a:spcPts val="0"/>
              </a:spcBef>
              <a:spcAft>
                <a:spcPts val="0"/>
              </a:spcAft>
              <a:buNone/>
              <a:defRPr sz="1200">
                <a:solidFill>
                  <a:schemeClr val="dk1"/>
                </a:solidFill>
                <a:latin typeface="Calibri"/>
                <a:ea typeface="Calibri"/>
                <a:cs typeface="Calibri"/>
                <a:sym typeface="Calibri"/>
              </a:defRPr>
            </a:lvl8pPr>
            <a:lvl9pPr marL="0" lvl="8" indent="0" algn="r">
              <a:spcBef>
                <a:spcPts val="0"/>
              </a:spcBef>
              <a:spcAft>
                <a:spcPts val="0"/>
              </a:spcAft>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chemeClr val="dk1"/>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chemeClr val="dk1"/>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chemeClr val="dk1"/>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chemeClr val="dk1"/>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chemeClr val="dk1"/>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chemeClr val="dk1"/>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chemeClr val="dk1"/>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Fluoroscopy" TargetMode="External"/><Relationship Id="rId3" Type="http://schemas.openxmlformats.org/officeDocument/2006/relationships/image" Target="../media/image3.png"/><Relationship Id="rId7" Type="http://schemas.openxmlformats.org/officeDocument/2006/relationships/hyperlink" Target="https://en.wikipedia.org/wiki/Heart" TargetMode="External"/><Relationship Id="rId12"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Blood_vessel" TargetMode="External"/><Relationship Id="rId11" Type="http://schemas.openxmlformats.org/officeDocument/2006/relationships/hyperlink" Target="https://en.wikipedia.org/wiki/Electrocardiogram" TargetMode="External"/><Relationship Id="rId5" Type="http://schemas.openxmlformats.org/officeDocument/2006/relationships/hyperlink" Target="https://en.wikipedia.org/wiki/Heart_chamber" TargetMode="External"/><Relationship Id="rId10" Type="http://schemas.openxmlformats.org/officeDocument/2006/relationships/hyperlink" Target="https://en.wikipedia.org/wiki/Balloon_catheter" TargetMode="External"/><Relationship Id="rId4" Type="http://schemas.openxmlformats.org/officeDocument/2006/relationships/hyperlink" Target="https://en.wikipedia.org/wiki/Catheter" TargetMode="External"/><Relationship Id="rId9" Type="http://schemas.openxmlformats.org/officeDocument/2006/relationships/hyperlink" Target="https://en.wikipedia.org/wiki/St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en.wikipedia.org/wiki/Fick_principle" TargetMode="External"/><Relationship Id="rId4" Type="http://schemas.openxmlformats.org/officeDocument/2006/relationships/hyperlink" Target="https://en.wikipedia.org/wiki/Pressure_transduc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1143000" y="1916832"/>
            <a:ext cx="6858000" cy="7263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500" b="1" dirty="0">
                <a:latin typeface="Calibri"/>
                <a:ea typeface="Calibri"/>
                <a:cs typeface="Calibri"/>
                <a:sym typeface="Calibri"/>
              </a:rPr>
              <a:t>Cardiac Catheterization</a:t>
            </a:r>
            <a:endParaRPr dirty="0"/>
          </a:p>
        </p:txBody>
      </p:sp>
      <p:sp>
        <p:nvSpPr>
          <p:cNvPr id="86" name="Google Shape;86;p1"/>
          <p:cNvSpPr/>
          <p:nvPr/>
        </p:nvSpPr>
        <p:spPr>
          <a:xfrm>
            <a:off x="1527175" y="2854325"/>
            <a:ext cx="6089650" cy="7699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US" sz="2200" b="0" i="0" u="none" strike="noStrike" cap="none" dirty="0">
              <a:solidFill>
                <a:srgbClr val="000000"/>
              </a:solidFill>
              <a:latin typeface="Calibri"/>
              <a:ea typeface="Calibri"/>
              <a:cs typeface="Calibri"/>
              <a:sym typeface="Calibri"/>
            </a:endParaRPr>
          </a:p>
        </p:txBody>
      </p:sp>
      <p:grpSp>
        <p:nvGrpSpPr>
          <p:cNvPr id="88" name="Google Shape;88;p1"/>
          <p:cNvGrpSpPr/>
          <p:nvPr/>
        </p:nvGrpSpPr>
        <p:grpSpPr>
          <a:xfrm>
            <a:off x="1417638" y="2692400"/>
            <a:ext cx="6308725" cy="93663"/>
            <a:chOff x="1428728" y="2571744"/>
            <a:chExt cx="6309404" cy="94298"/>
          </a:xfrm>
        </p:grpSpPr>
        <p:cxnSp>
          <p:nvCxnSpPr>
            <p:cNvPr id="89" name="Google Shape;89;p1"/>
            <p:cNvCxnSpPr/>
            <p:nvPr/>
          </p:nvCxnSpPr>
          <p:spPr>
            <a:xfrm>
              <a:off x="1428728" y="2618094"/>
              <a:ext cx="6287177" cy="1598"/>
            </a:xfrm>
            <a:prstGeom prst="straightConnector1">
              <a:avLst/>
            </a:prstGeom>
            <a:noFill/>
            <a:ln w="9525" cap="flat" cmpd="sng">
              <a:solidFill>
                <a:srgbClr val="000000"/>
              </a:solidFill>
              <a:prstDash val="solid"/>
              <a:round/>
              <a:headEnd type="none" w="med" len="med"/>
              <a:tailEnd type="none" w="med" len="med"/>
            </a:ln>
          </p:spPr>
        </p:cxnSp>
        <p:sp>
          <p:nvSpPr>
            <p:cNvPr id="90" name="Google Shape;90;p1"/>
            <p:cNvSpPr/>
            <p:nvPr/>
          </p:nvSpPr>
          <p:spPr>
            <a:xfrm rot="10800000">
              <a:off x="1428728" y="2571744"/>
              <a:ext cx="93672" cy="94298"/>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91" name="Google Shape;91;p1"/>
            <p:cNvSpPr/>
            <p:nvPr/>
          </p:nvSpPr>
          <p:spPr>
            <a:xfrm rot="10800000">
              <a:off x="7644459" y="2571744"/>
              <a:ext cx="93673" cy="94298"/>
            </a:xfrm>
            <a:prstGeom prst="ellipse">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pic>
        <p:nvPicPr>
          <p:cNvPr id="92" name="Google Shape;92;p1"/>
          <p:cNvPicPr preferRelativeResize="0"/>
          <p:nvPr/>
        </p:nvPicPr>
        <p:blipFill rotWithShape="1">
          <a:blip r:embed="rId3">
            <a:alphaModFix/>
          </a:blip>
          <a:srcRect/>
          <a:stretch/>
        </p:blipFill>
        <p:spPr>
          <a:xfrm>
            <a:off x="8318500" y="6032500"/>
            <a:ext cx="609600" cy="609600"/>
          </a:xfrm>
          <a:prstGeom prst="rect">
            <a:avLst/>
          </a:prstGeom>
          <a:noFill/>
          <a:ln>
            <a:noFill/>
          </a:ln>
        </p:spPr>
      </p:pic>
      <p:pic>
        <p:nvPicPr>
          <p:cNvPr id="2" name="Picture 1">
            <a:extLst>
              <a:ext uri="{FF2B5EF4-FFF2-40B4-BE49-F238E27FC236}">
                <a16:creationId xmlns:a16="http://schemas.microsoft.com/office/drawing/2014/main" id="{A3B16F06-4B28-960A-CD67-6FC128787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64" y="162970"/>
            <a:ext cx="1906660" cy="1910897"/>
          </a:xfrm>
          <a:prstGeom prst="rect">
            <a:avLst/>
          </a:prstGeom>
        </p:spPr>
      </p:pic>
      <p:sp>
        <p:nvSpPr>
          <p:cNvPr id="4" name="TextBox 3">
            <a:extLst>
              <a:ext uri="{FF2B5EF4-FFF2-40B4-BE49-F238E27FC236}">
                <a16:creationId xmlns:a16="http://schemas.microsoft.com/office/drawing/2014/main" id="{B08A474B-EC5C-A3FA-6A72-1CC6D0EFD4BF}"/>
              </a:ext>
            </a:extLst>
          </p:cNvPr>
          <p:cNvSpPr txBox="1"/>
          <p:nvPr/>
        </p:nvSpPr>
        <p:spPr>
          <a:xfrm>
            <a:off x="4119716" y="4078237"/>
            <a:ext cx="4255934" cy="1384995"/>
          </a:xfrm>
          <a:prstGeom prst="rect">
            <a:avLst/>
          </a:prstGeom>
          <a:noFill/>
        </p:spPr>
        <p:txBody>
          <a:bodyPr wrap="square">
            <a:spAutoFit/>
          </a:bodyPr>
          <a:lstStyle/>
          <a:p>
            <a:r>
              <a:rPr lang="en-US" sz="1400" dirty="0"/>
              <a:t>By</a:t>
            </a:r>
          </a:p>
          <a:p>
            <a:endParaRPr lang="en-US" sz="1400" dirty="0"/>
          </a:p>
          <a:p>
            <a:r>
              <a:rPr lang="en-US" dirty="0"/>
              <a:t>Mr. Yash Rakholiya</a:t>
            </a:r>
            <a:endParaRPr lang="en-US" sz="1400" dirty="0"/>
          </a:p>
          <a:p>
            <a:r>
              <a:rPr lang="en-US" dirty="0"/>
              <a:t>Tutor</a:t>
            </a:r>
            <a:r>
              <a:rPr lang="en-US" sz="1400" dirty="0"/>
              <a:t>,</a:t>
            </a:r>
          </a:p>
          <a:p>
            <a:r>
              <a:rPr lang="en-US" sz="1400" dirty="0"/>
              <a:t>Department of Paramedical Sciences</a:t>
            </a:r>
          </a:p>
          <a:p>
            <a:r>
              <a:rPr lang="en-US" sz="1400" dirty="0"/>
              <a:t>SVDU</a:t>
            </a:r>
            <a:endParaRPr lang="en-IN" sz="1400" dirty="0"/>
          </a:p>
        </p:txBody>
      </p:sp>
      <p:sp>
        <p:nvSpPr>
          <p:cNvPr id="5" name="TextBox 4">
            <a:extLst>
              <a:ext uri="{FF2B5EF4-FFF2-40B4-BE49-F238E27FC236}">
                <a16:creationId xmlns:a16="http://schemas.microsoft.com/office/drawing/2014/main" id="{3E8BB4DA-B488-3F0A-F1DC-2F5A5F3E8048}"/>
              </a:ext>
            </a:extLst>
          </p:cNvPr>
          <p:cNvSpPr txBox="1"/>
          <p:nvPr/>
        </p:nvSpPr>
        <p:spPr>
          <a:xfrm>
            <a:off x="6642100" y="6447629"/>
            <a:ext cx="4572000" cy="307777"/>
          </a:xfrm>
          <a:prstGeom prst="rect">
            <a:avLst/>
          </a:prstGeom>
          <a:noFill/>
        </p:spPr>
        <p:txBody>
          <a:bodyPr wrap="square">
            <a:spAutoFit/>
          </a:bodyPr>
          <a:lstStyle/>
          <a:p>
            <a:fld id="{57F4E819-C254-4876-BE8C-E89EC28DEDC5}" type="slidenum">
              <a:rPr lang="en-IN" sz="1400" b="1" smtClean="0"/>
              <a:pPr/>
              <a:t>1</a:t>
            </a:fld>
            <a:endParaRPr lang="en-IN"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Indications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522160" y="2751612"/>
            <a:ext cx="7804976" cy="3108543"/>
          </a:xfrm>
          <a:prstGeom prst="rect">
            <a:avLst/>
          </a:prstGeom>
          <a:noFill/>
        </p:spPr>
        <p:txBody>
          <a:bodyPr wrap="square">
            <a:spAutoFit/>
          </a:bodyPr>
          <a:lstStyle/>
          <a:p>
            <a:pPr marL="0" marR="0" algn="just">
              <a:spcBef>
                <a:spcPts val="0"/>
              </a:spcBef>
              <a:spcAft>
                <a:spcPts val="0"/>
              </a:spcAft>
            </a:pPr>
            <a:r>
              <a:rPr lang="en-US" sz="1800" dirty="0">
                <a:latin typeface="Arial" panose="020B0604020202020204" pitchFamily="34" charset="0"/>
                <a:ea typeface="Calibri" panose="020F0502020204030204" pitchFamily="34" charset="0"/>
                <a:cs typeface="Arial" panose="020B0604020202020204" pitchFamily="34" charset="0"/>
              </a:rPr>
              <a:t>R</a:t>
            </a:r>
            <a:r>
              <a:rPr lang="en-US" sz="1800" dirty="0">
                <a:effectLst/>
                <a:latin typeface="Arial" panose="020B0604020202020204" pitchFamily="34" charset="0"/>
                <a:ea typeface="Calibri" panose="020F0502020204030204" pitchFamily="34" charset="0"/>
                <a:cs typeface="Arial" panose="020B0604020202020204" pitchFamily="34" charset="0"/>
              </a:rPr>
              <a:t>ight heart catheterization to diagnose and manage many conditions, including:</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Cardiogenic shock.</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Cardiomyopathy.</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Congenital heart disease.</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Heart failure.</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Heart valve disease.</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Pulmonary hypertension.</a:t>
            </a:r>
          </a:p>
          <a:p>
            <a:pPr marL="0" marR="0" algn="just">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You may also need right heart catheterization before or after </a:t>
            </a:r>
            <a:r>
              <a:rPr lang="en-US" sz="1800" b="1" dirty="0">
                <a:effectLst/>
                <a:latin typeface="Arial" panose="020B0604020202020204" pitchFamily="34" charset="0"/>
                <a:ea typeface="Calibri" panose="020F0502020204030204" pitchFamily="34" charset="0"/>
                <a:cs typeface="Arial" panose="020B0604020202020204" pitchFamily="34" charset="0"/>
              </a:rPr>
              <a:t>organ transplantation</a:t>
            </a:r>
            <a:r>
              <a:rPr lang="en-US" sz="1800" dirty="0">
                <a:effectLst/>
                <a:latin typeface="Arial" panose="020B0604020202020204" pitchFamily="34" charset="0"/>
                <a:ea typeface="Calibri" panose="020F0502020204030204" pitchFamily="34" charset="0"/>
                <a:cs typeface="Arial" panose="020B0604020202020204" pitchFamily="34" charset="0"/>
              </a:rPr>
              <a:t> or placement of a </a:t>
            </a:r>
            <a:r>
              <a:rPr lang="en-US" sz="1800" b="1" dirty="0">
                <a:effectLst/>
                <a:latin typeface="Arial" panose="020B0604020202020204" pitchFamily="34" charset="0"/>
                <a:ea typeface="Calibri" panose="020F0502020204030204" pitchFamily="34" charset="0"/>
                <a:cs typeface="Arial" panose="020B0604020202020204" pitchFamily="34" charset="0"/>
              </a:rPr>
              <a:t>left ventricular assist device.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sz="1600" dirty="0"/>
          </a:p>
        </p:txBody>
      </p:sp>
      <p:sp>
        <p:nvSpPr>
          <p:cNvPr id="4" name="TextBox 3">
            <a:extLst>
              <a:ext uri="{FF2B5EF4-FFF2-40B4-BE49-F238E27FC236}">
                <a16:creationId xmlns:a16="http://schemas.microsoft.com/office/drawing/2014/main" id="{D7880D1C-3E5E-53F7-5074-7FF9F001960B}"/>
              </a:ext>
            </a:extLst>
          </p:cNvPr>
          <p:cNvSpPr txBox="1"/>
          <p:nvPr/>
        </p:nvSpPr>
        <p:spPr>
          <a:xfrm>
            <a:off x="388375" y="655022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0FFBDA9E-BEDB-614F-8C7D-825D0F978777}"/>
              </a:ext>
            </a:extLst>
          </p:cNvPr>
          <p:cNvSpPr txBox="1"/>
          <p:nvPr/>
        </p:nvSpPr>
        <p:spPr>
          <a:xfrm>
            <a:off x="6678538" y="6200659"/>
            <a:ext cx="4572000" cy="307777"/>
          </a:xfrm>
          <a:prstGeom prst="rect">
            <a:avLst/>
          </a:prstGeom>
          <a:noFill/>
        </p:spPr>
        <p:txBody>
          <a:bodyPr wrap="square">
            <a:spAutoFit/>
          </a:bodyPr>
          <a:lstStyle/>
          <a:p>
            <a:fld id="{57F4E819-C254-4876-BE8C-E89EC28DEDC5}" type="slidenum">
              <a:rPr lang="en-IN" sz="1400" b="1" smtClean="0"/>
              <a:pPr/>
              <a:t>10</a:t>
            </a:fld>
            <a:endParaRPr lang="en-IN" sz="1400" b="1" dirty="0"/>
          </a:p>
        </p:txBody>
      </p:sp>
    </p:spTree>
    <p:extLst>
      <p:ext uri="{BB962C8B-B14F-4D97-AF65-F5344CB8AC3E}">
        <p14:creationId xmlns:p14="http://schemas.microsoft.com/office/powerpoint/2010/main" val="14213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Contra-Indications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522160" y="2751612"/>
            <a:ext cx="7804976" cy="3939540"/>
          </a:xfrm>
          <a:prstGeom prst="rect">
            <a:avLst/>
          </a:prstGeom>
          <a:noFill/>
        </p:spPr>
        <p:txBody>
          <a:bodyPr wrap="square">
            <a:spAutoFit/>
          </a:bodyPr>
          <a:lstStyle/>
          <a:p>
            <a:pPr marR="0" lvl="0" algn="just">
              <a:spcBef>
                <a:spcPts val="0"/>
              </a:spcBef>
              <a:spcAft>
                <a:spcPts val="0"/>
              </a:spcAft>
            </a:pPr>
            <a:r>
              <a:rPr lang="en-US" sz="1800" b="0" i="0" dirty="0">
                <a:solidFill>
                  <a:srgbClr val="374151"/>
                </a:solidFill>
                <a:effectLst/>
                <a:latin typeface="Arial" panose="020B0604020202020204" pitchFamily="34" charset="0"/>
                <a:cs typeface="Arial" panose="020B0604020202020204" pitchFamily="34" charset="0"/>
              </a:rPr>
              <a:t>Contraindications refer to specific conditions or situations in which the risks of the procedure outweigh the potential benefits. Some contraindications for right heart catheterization include: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Insertion of the catheter through a site where is an active infection</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Presence of a Right sided ventricular assist device</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Lack of consent</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Severe bleeding or severe coagulopathy</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Severe pulmonary hypertension</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Right sided endocarditis or valvular infection</a:t>
            </a:r>
          </a:p>
          <a:p>
            <a:pPr marL="342900" marR="0" lvl="0" indent="-342900" algn="just">
              <a:spcBef>
                <a:spcPts val="0"/>
              </a:spcBef>
              <a:spcAft>
                <a:spcPts val="0"/>
              </a:spcAft>
              <a:buFont typeface="Symbol" panose="05050102010706020507" pitchFamily="18" charset="2"/>
              <a:buChar char=""/>
            </a:pPr>
            <a:r>
              <a:rPr lang="en-US" sz="1800" dirty="0">
                <a:latin typeface="Arial" panose="020B0604020202020204" pitchFamily="34" charset="0"/>
                <a:ea typeface="Calibri" panose="020F0502020204030204" pitchFamily="34" charset="0"/>
                <a:cs typeface="Arial" panose="020B0604020202020204" pitchFamily="34" charset="0"/>
              </a:rPr>
              <a:t>Severe arrhythmias</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Severe infection or sepsis</a:t>
            </a:r>
          </a:p>
          <a:p>
            <a:pPr marL="342900" marR="0" lvl="0" indent="-342900" algn="just">
              <a:spcBef>
                <a:spcPts val="0"/>
              </a:spcBef>
              <a:spcAft>
                <a:spcPts val="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Arial" panose="020B0604020202020204" pitchFamily="34" charset="0"/>
              </a:rPr>
              <a:t>unstable hemodynamics</a:t>
            </a:r>
          </a:p>
          <a:p>
            <a:pPr marL="342900" marR="0" lvl="0" indent="-342900" algn="just">
              <a:spcBef>
                <a:spcPts val="0"/>
              </a:spcBef>
              <a:spcAft>
                <a:spcPts val="0"/>
              </a:spcAft>
              <a:buFont typeface="Symbol" panose="05050102010706020507" pitchFamily="18" charset="2"/>
              <a:buChar char=""/>
            </a:pP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endParaRPr lang="en-US" sz="1600" dirty="0"/>
          </a:p>
        </p:txBody>
      </p:sp>
      <p:sp>
        <p:nvSpPr>
          <p:cNvPr id="4" name="TextBox 3">
            <a:extLst>
              <a:ext uri="{FF2B5EF4-FFF2-40B4-BE49-F238E27FC236}">
                <a16:creationId xmlns:a16="http://schemas.microsoft.com/office/drawing/2014/main" id="{9596F245-07FF-C2FF-7D41-AA7339206D71}"/>
              </a:ext>
            </a:extLst>
          </p:cNvPr>
          <p:cNvSpPr txBox="1"/>
          <p:nvPr/>
        </p:nvSpPr>
        <p:spPr>
          <a:xfrm>
            <a:off x="0" y="629607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5E69D805-19E7-230C-7569-D4DDCDC0068A}"/>
              </a:ext>
            </a:extLst>
          </p:cNvPr>
          <p:cNvSpPr txBox="1"/>
          <p:nvPr/>
        </p:nvSpPr>
        <p:spPr>
          <a:xfrm>
            <a:off x="6354921" y="6212745"/>
            <a:ext cx="4581832" cy="307777"/>
          </a:xfrm>
          <a:prstGeom prst="rect">
            <a:avLst/>
          </a:prstGeom>
          <a:noFill/>
        </p:spPr>
        <p:txBody>
          <a:bodyPr wrap="square">
            <a:spAutoFit/>
          </a:bodyPr>
          <a:lstStyle/>
          <a:p>
            <a:fld id="{57F4E819-C254-4876-BE8C-E89EC28DEDC5}" type="slidenum">
              <a:rPr lang="en-IN" sz="1400" b="1" smtClean="0"/>
              <a:pPr/>
              <a:t>11</a:t>
            </a:fld>
            <a:endParaRPr lang="en-IN" sz="1400" b="1" dirty="0"/>
          </a:p>
        </p:txBody>
      </p:sp>
    </p:spTree>
    <p:extLst>
      <p:ext uri="{BB962C8B-B14F-4D97-AF65-F5344CB8AC3E}">
        <p14:creationId xmlns:p14="http://schemas.microsoft.com/office/powerpoint/2010/main" val="193593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59388"/>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What are the equipment's using ? </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522160" y="2751612"/>
            <a:ext cx="7804976" cy="615553"/>
          </a:xfrm>
          <a:prstGeom prst="rect">
            <a:avLst/>
          </a:prstGeom>
          <a:noFill/>
        </p:spPr>
        <p:txBody>
          <a:bodyPr wrap="square">
            <a:spAutoFit/>
          </a:bodyPr>
          <a:lstStyle/>
          <a:p>
            <a:pPr marR="0" lvl="0" algn="just">
              <a:spcBef>
                <a:spcPts val="0"/>
              </a:spcBef>
              <a:spcAft>
                <a:spcPts val="0"/>
              </a:spcAft>
            </a:pP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endParaRPr lang="en-US" sz="1600" dirty="0"/>
          </a:p>
        </p:txBody>
      </p:sp>
      <p:pic>
        <p:nvPicPr>
          <p:cNvPr id="4" name="Picture 3">
            <a:extLst>
              <a:ext uri="{FF2B5EF4-FFF2-40B4-BE49-F238E27FC236}">
                <a16:creationId xmlns:a16="http://schemas.microsoft.com/office/drawing/2014/main" id="{3213F1DB-9CC1-2D27-A354-E95B5B2B9A29}"/>
              </a:ext>
            </a:extLst>
          </p:cNvPr>
          <p:cNvPicPr>
            <a:picLocks noChangeAspect="1"/>
          </p:cNvPicPr>
          <p:nvPr/>
        </p:nvPicPr>
        <p:blipFill>
          <a:blip r:embed="rId4"/>
          <a:stretch>
            <a:fillRect/>
          </a:stretch>
        </p:blipFill>
        <p:spPr>
          <a:xfrm>
            <a:off x="68848" y="2657528"/>
            <a:ext cx="2447614" cy="3607244"/>
          </a:xfrm>
          <a:prstGeom prst="rect">
            <a:avLst/>
          </a:prstGeom>
        </p:spPr>
      </p:pic>
      <p:pic>
        <p:nvPicPr>
          <p:cNvPr id="8" name="Picture 7">
            <a:extLst>
              <a:ext uri="{FF2B5EF4-FFF2-40B4-BE49-F238E27FC236}">
                <a16:creationId xmlns:a16="http://schemas.microsoft.com/office/drawing/2014/main" id="{2E0F2F61-ADBF-9949-FC83-8AD1DA372637}"/>
              </a:ext>
            </a:extLst>
          </p:cNvPr>
          <p:cNvPicPr>
            <a:picLocks noChangeAspect="1"/>
          </p:cNvPicPr>
          <p:nvPr/>
        </p:nvPicPr>
        <p:blipFill>
          <a:blip r:embed="rId5"/>
          <a:stretch>
            <a:fillRect/>
          </a:stretch>
        </p:blipFill>
        <p:spPr>
          <a:xfrm>
            <a:off x="2727502" y="2979361"/>
            <a:ext cx="3546540" cy="2670175"/>
          </a:xfrm>
          <a:prstGeom prst="rect">
            <a:avLst/>
          </a:prstGeom>
        </p:spPr>
      </p:pic>
      <p:pic>
        <p:nvPicPr>
          <p:cNvPr id="10" name="Picture 9">
            <a:extLst>
              <a:ext uri="{FF2B5EF4-FFF2-40B4-BE49-F238E27FC236}">
                <a16:creationId xmlns:a16="http://schemas.microsoft.com/office/drawing/2014/main" id="{D1A0F8EE-588B-638E-3D58-6157580A754F}"/>
              </a:ext>
            </a:extLst>
          </p:cNvPr>
          <p:cNvPicPr>
            <a:picLocks noChangeAspect="1"/>
          </p:cNvPicPr>
          <p:nvPr/>
        </p:nvPicPr>
        <p:blipFill>
          <a:blip r:embed="rId6"/>
          <a:stretch>
            <a:fillRect/>
          </a:stretch>
        </p:blipFill>
        <p:spPr>
          <a:xfrm rot="5400000">
            <a:off x="5792416" y="3143300"/>
            <a:ext cx="3953550" cy="2635700"/>
          </a:xfrm>
          <a:prstGeom prst="rect">
            <a:avLst/>
          </a:prstGeom>
        </p:spPr>
      </p:pic>
      <p:sp>
        <p:nvSpPr>
          <p:cNvPr id="5" name="TextBox 4">
            <a:extLst>
              <a:ext uri="{FF2B5EF4-FFF2-40B4-BE49-F238E27FC236}">
                <a16:creationId xmlns:a16="http://schemas.microsoft.com/office/drawing/2014/main" id="{31CF34A5-A048-70D4-DD32-8699B06154B3}"/>
              </a:ext>
            </a:extLst>
          </p:cNvPr>
          <p:cNvSpPr txBox="1"/>
          <p:nvPr/>
        </p:nvSpPr>
        <p:spPr>
          <a:xfrm>
            <a:off x="249238" y="6532009"/>
            <a:ext cx="4572000" cy="307777"/>
          </a:xfrm>
          <a:prstGeom prst="rect">
            <a:avLst/>
          </a:prstGeom>
          <a:noFill/>
        </p:spPr>
        <p:txBody>
          <a:bodyPr wrap="square">
            <a:spAutoFit/>
          </a:bodyPr>
          <a:lstStyle/>
          <a:p>
            <a:r>
              <a:rPr lang="en-US" dirty="0"/>
              <a:t>Mr. Yash Rakholiya</a:t>
            </a:r>
            <a:endParaRPr lang="en-US" sz="1400" dirty="0"/>
          </a:p>
        </p:txBody>
      </p:sp>
      <p:sp>
        <p:nvSpPr>
          <p:cNvPr id="6" name="TextBox 5">
            <a:extLst>
              <a:ext uri="{FF2B5EF4-FFF2-40B4-BE49-F238E27FC236}">
                <a16:creationId xmlns:a16="http://schemas.microsoft.com/office/drawing/2014/main" id="{AADD41D7-B604-1A17-046F-6CB43DC2B775}"/>
              </a:ext>
            </a:extLst>
          </p:cNvPr>
          <p:cNvSpPr txBox="1"/>
          <p:nvPr/>
        </p:nvSpPr>
        <p:spPr>
          <a:xfrm>
            <a:off x="4572000" y="6417653"/>
            <a:ext cx="4572000" cy="307777"/>
          </a:xfrm>
          <a:prstGeom prst="rect">
            <a:avLst/>
          </a:prstGeom>
          <a:noFill/>
        </p:spPr>
        <p:txBody>
          <a:bodyPr wrap="square">
            <a:spAutoFit/>
          </a:bodyPr>
          <a:lstStyle/>
          <a:p>
            <a:fld id="{57F4E819-C254-4876-BE8C-E89EC28DEDC5}" type="slidenum">
              <a:rPr lang="en-IN" sz="1400" b="1" smtClean="0"/>
              <a:pPr/>
              <a:t>12</a:t>
            </a:fld>
            <a:endParaRPr lang="en-IN" sz="1400" b="1" dirty="0"/>
          </a:p>
        </p:txBody>
      </p:sp>
    </p:spTree>
    <p:extLst>
      <p:ext uri="{BB962C8B-B14F-4D97-AF65-F5344CB8AC3E}">
        <p14:creationId xmlns:p14="http://schemas.microsoft.com/office/powerpoint/2010/main" val="173186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Equipment's list</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522160" y="2751612"/>
            <a:ext cx="7804976" cy="3801041"/>
          </a:xfrm>
          <a:prstGeom prst="rect">
            <a:avLst/>
          </a:prstGeom>
          <a:noFill/>
        </p:spPr>
        <p:txBody>
          <a:bodyPr wrap="square">
            <a:spAutoFit/>
          </a:bodyPr>
          <a:lstStyle/>
          <a:p>
            <a:pPr marR="0" lvl="0" algn="just">
              <a:spcBef>
                <a:spcPts val="0"/>
              </a:spcBef>
              <a:spcAft>
                <a:spcPts val="0"/>
              </a:spcAft>
            </a:pPr>
            <a:r>
              <a:rPr lang="en-US" sz="1500" dirty="0">
                <a:effectLst/>
                <a:latin typeface="Arial" panose="020B0604020202020204" pitchFamily="34" charset="0"/>
                <a:ea typeface="Calibri" panose="020F0502020204030204" pitchFamily="34" charset="0"/>
                <a:cs typeface="Arial" panose="020B0604020202020204" pitchFamily="34" charset="0"/>
              </a:rPr>
              <a:t>The equipment required for a right heart catheterization procedure typically includes a variety of specialized tools and devices designed to facilitate the insertion of a catheter into the right side of the heart.</a:t>
            </a:r>
          </a:p>
          <a:p>
            <a:pPr marL="342900" marR="0" lvl="0" indent="-342900" algn="just">
              <a:spcBef>
                <a:spcPts val="0"/>
              </a:spcBef>
              <a:spcAft>
                <a:spcPts val="0"/>
              </a:spcAft>
              <a:buFont typeface="+mj-lt"/>
              <a:buAutoNum type="arabicPeriod"/>
            </a:pPr>
            <a:r>
              <a:rPr lang="en-US" sz="1500" dirty="0">
                <a:latin typeface="Arial" panose="020B0604020202020204" pitchFamily="34" charset="0"/>
                <a:ea typeface="Calibri" panose="020F0502020204030204" pitchFamily="34" charset="0"/>
                <a:cs typeface="Arial" panose="020B0604020202020204" pitchFamily="34" charset="0"/>
              </a:rPr>
              <a:t>Catheters</a:t>
            </a:r>
          </a:p>
          <a:p>
            <a:pPr marL="342900" marR="0" lvl="0" indent="-342900" algn="just">
              <a:spcBef>
                <a:spcPts val="0"/>
              </a:spcBef>
              <a:spcAft>
                <a:spcPts val="0"/>
              </a:spcAft>
              <a:buFont typeface="+mj-lt"/>
              <a:buAutoNum type="arabicPeriod"/>
            </a:pPr>
            <a:r>
              <a:rPr lang="en-US" sz="1500" dirty="0">
                <a:effectLst/>
                <a:latin typeface="Arial" panose="020B0604020202020204" pitchFamily="34" charset="0"/>
                <a:ea typeface="Calibri" panose="020F0502020204030204" pitchFamily="34" charset="0"/>
                <a:cs typeface="Arial" panose="020B0604020202020204" pitchFamily="34" charset="0"/>
              </a:rPr>
              <a:t>Guidewires</a:t>
            </a:r>
          </a:p>
          <a:p>
            <a:pPr marL="342900" marR="0" lvl="0" indent="-342900" algn="just">
              <a:spcBef>
                <a:spcPts val="0"/>
              </a:spcBef>
              <a:spcAft>
                <a:spcPts val="0"/>
              </a:spcAft>
              <a:buFont typeface="+mj-lt"/>
              <a:buAutoNum type="arabicPeriod"/>
            </a:pPr>
            <a:r>
              <a:rPr lang="en-US" sz="1500" dirty="0">
                <a:latin typeface="Arial" panose="020B0604020202020204" pitchFamily="34" charset="0"/>
                <a:ea typeface="Calibri" panose="020F0502020204030204" pitchFamily="34" charset="0"/>
                <a:cs typeface="Arial" panose="020B0604020202020204" pitchFamily="34" charset="0"/>
              </a:rPr>
              <a:t>Pulse oximeter</a:t>
            </a:r>
          </a:p>
          <a:p>
            <a:pPr marL="342900" marR="0" lvl="0" indent="-342900" algn="just">
              <a:spcBef>
                <a:spcPts val="0"/>
              </a:spcBef>
              <a:spcAft>
                <a:spcPts val="0"/>
              </a:spcAft>
              <a:buFont typeface="+mj-lt"/>
              <a:buAutoNum type="arabicPeriod"/>
            </a:pPr>
            <a:r>
              <a:rPr lang="en-US" sz="1500" dirty="0" err="1">
                <a:effectLst/>
                <a:latin typeface="Arial" panose="020B0604020202020204" pitchFamily="34" charset="0"/>
                <a:ea typeface="Calibri" panose="020F0502020204030204" pitchFamily="34" charset="0"/>
                <a:cs typeface="Arial" panose="020B0604020202020204" pitchFamily="34" charset="0"/>
              </a:rPr>
              <a:t>Fluroscopy</a:t>
            </a:r>
            <a:r>
              <a:rPr lang="en-US" sz="1500" dirty="0">
                <a:effectLst/>
                <a:latin typeface="Arial" panose="020B0604020202020204" pitchFamily="34" charset="0"/>
                <a:ea typeface="Calibri" panose="020F0502020204030204" pitchFamily="34" charset="0"/>
                <a:cs typeface="Arial" panose="020B0604020202020204" pitchFamily="34" charset="0"/>
              </a:rPr>
              <a:t> machine</a:t>
            </a:r>
          </a:p>
          <a:p>
            <a:pPr marL="342900" marR="0" lvl="0" indent="-342900" algn="just">
              <a:spcBef>
                <a:spcPts val="0"/>
              </a:spcBef>
              <a:spcAft>
                <a:spcPts val="0"/>
              </a:spcAft>
              <a:buFont typeface="+mj-lt"/>
              <a:buAutoNum type="arabicPeriod"/>
            </a:pPr>
            <a:r>
              <a:rPr lang="en-US" sz="1500" dirty="0">
                <a:latin typeface="Arial" panose="020B0604020202020204" pitchFamily="34" charset="0"/>
                <a:ea typeface="Calibri" panose="020F0502020204030204" pitchFamily="34" charset="0"/>
                <a:cs typeface="Arial" panose="020B0604020202020204" pitchFamily="34" charset="0"/>
              </a:rPr>
              <a:t>Contrast media and injector</a:t>
            </a:r>
          </a:p>
          <a:p>
            <a:pPr marL="342900" marR="0" lvl="0" indent="-342900" algn="just">
              <a:spcBef>
                <a:spcPts val="0"/>
              </a:spcBef>
              <a:spcAft>
                <a:spcPts val="0"/>
              </a:spcAft>
              <a:buFont typeface="+mj-lt"/>
              <a:buAutoNum type="arabicPeriod"/>
            </a:pPr>
            <a:r>
              <a:rPr lang="en-US" sz="1500" dirty="0">
                <a:effectLst/>
                <a:latin typeface="Arial" panose="020B0604020202020204" pitchFamily="34" charset="0"/>
                <a:ea typeface="Calibri" panose="020F0502020204030204" pitchFamily="34" charset="0"/>
                <a:cs typeface="Arial" panose="020B0604020202020204" pitchFamily="34" charset="0"/>
              </a:rPr>
              <a:t>Syringes and needles</a:t>
            </a:r>
          </a:p>
          <a:p>
            <a:pPr marL="342900" marR="0" lvl="0" indent="-342900" algn="just">
              <a:spcBef>
                <a:spcPts val="0"/>
              </a:spcBef>
              <a:spcAft>
                <a:spcPts val="0"/>
              </a:spcAft>
              <a:buFont typeface="+mj-lt"/>
              <a:buAutoNum type="arabicPeriod"/>
            </a:pPr>
            <a:r>
              <a:rPr lang="en-US" sz="1500" dirty="0">
                <a:latin typeface="Arial" panose="020B0604020202020204" pitchFamily="34" charset="0"/>
                <a:ea typeface="Calibri" panose="020F0502020204030204" pitchFamily="34" charset="0"/>
                <a:cs typeface="Arial" panose="020B0604020202020204" pitchFamily="34" charset="0"/>
              </a:rPr>
              <a:t>Sterile and needles</a:t>
            </a:r>
          </a:p>
          <a:p>
            <a:pPr marL="342900" marR="0" lvl="0" indent="-342900" algn="just">
              <a:spcBef>
                <a:spcPts val="0"/>
              </a:spcBef>
              <a:spcAft>
                <a:spcPts val="0"/>
              </a:spcAft>
              <a:buFont typeface="+mj-lt"/>
              <a:buAutoNum type="arabicPeriod"/>
            </a:pPr>
            <a:r>
              <a:rPr lang="en-US" sz="1500" dirty="0">
                <a:effectLst/>
                <a:latin typeface="Arial" panose="020B0604020202020204" pitchFamily="34" charset="0"/>
                <a:ea typeface="Calibri" panose="020F0502020204030204" pitchFamily="34" charset="0"/>
                <a:cs typeface="Arial" panose="020B0604020202020204" pitchFamily="34" charset="0"/>
              </a:rPr>
              <a:t>Sterile drapes and gowns</a:t>
            </a:r>
          </a:p>
          <a:p>
            <a:pPr marL="342900" marR="0" lvl="0" indent="-342900" algn="just">
              <a:spcBef>
                <a:spcPts val="0"/>
              </a:spcBef>
              <a:spcAft>
                <a:spcPts val="0"/>
              </a:spcAft>
              <a:buFont typeface="+mj-lt"/>
              <a:buAutoNum type="arabicPeriod"/>
            </a:pPr>
            <a:r>
              <a:rPr lang="en-US" sz="1500" dirty="0">
                <a:latin typeface="Arial" panose="020B0604020202020204" pitchFamily="34" charset="0"/>
                <a:ea typeface="Calibri" panose="020F0502020204030204" pitchFamily="34" charset="0"/>
                <a:cs typeface="Arial" panose="020B0604020202020204" pitchFamily="34" charset="0"/>
              </a:rPr>
              <a:t>Monitoring and recording equipment</a:t>
            </a:r>
          </a:p>
          <a:p>
            <a:pPr marR="0" lvl="0" algn="just">
              <a:spcBef>
                <a:spcPts val="0"/>
              </a:spcBef>
              <a:spcAft>
                <a:spcPts val="0"/>
              </a:spcAft>
            </a:pPr>
            <a:r>
              <a:rPr lang="en-US" sz="1500" dirty="0">
                <a:effectLst/>
                <a:latin typeface="Arial" panose="020B0604020202020204" pitchFamily="34" charset="0"/>
                <a:ea typeface="Calibri" panose="020F0502020204030204" pitchFamily="34" charset="0"/>
                <a:cs typeface="Arial" panose="020B0604020202020204" pitchFamily="34" charset="0"/>
              </a:rPr>
              <a:t>This comprehensive set of equipment allows healthcare providers to perform right heart catheterization safely and accurately, enabling them to diagnose and manage various cardiac conditions effectively.</a:t>
            </a:r>
          </a:p>
          <a:p>
            <a:endParaRPr lang="en-US" sz="1600" dirty="0"/>
          </a:p>
        </p:txBody>
      </p:sp>
      <p:sp>
        <p:nvSpPr>
          <p:cNvPr id="4" name="TextBox 3">
            <a:extLst>
              <a:ext uri="{FF2B5EF4-FFF2-40B4-BE49-F238E27FC236}">
                <a16:creationId xmlns:a16="http://schemas.microsoft.com/office/drawing/2014/main" id="{1A256367-183C-B5E9-68CF-696B6F6D6518}"/>
              </a:ext>
            </a:extLst>
          </p:cNvPr>
          <p:cNvSpPr txBox="1"/>
          <p:nvPr/>
        </p:nvSpPr>
        <p:spPr>
          <a:xfrm>
            <a:off x="948813" y="6271915"/>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003DB5E0-D9E7-25C3-1050-433ACE5C0D17}"/>
              </a:ext>
            </a:extLst>
          </p:cNvPr>
          <p:cNvSpPr txBox="1"/>
          <p:nvPr/>
        </p:nvSpPr>
        <p:spPr>
          <a:xfrm>
            <a:off x="5909187" y="6258395"/>
            <a:ext cx="4572000" cy="307777"/>
          </a:xfrm>
          <a:prstGeom prst="rect">
            <a:avLst/>
          </a:prstGeom>
          <a:noFill/>
        </p:spPr>
        <p:txBody>
          <a:bodyPr wrap="square">
            <a:spAutoFit/>
          </a:bodyPr>
          <a:lstStyle/>
          <a:p>
            <a:fld id="{57F4E819-C254-4876-BE8C-E89EC28DEDC5}" type="slidenum">
              <a:rPr lang="en-IN" sz="1400" b="1" smtClean="0"/>
              <a:pPr/>
              <a:t>13</a:t>
            </a:fld>
            <a:endParaRPr lang="en-IN" sz="1400" b="1" dirty="0"/>
          </a:p>
        </p:txBody>
      </p:sp>
    </p:spTree>
    <p:extLst>
      <p:ext uri="{BB962C8B-B14F-4D97-AF65-F5344CB8AC3E}">
        <p14:creationId xmlns:p14="http://schemas.microsoft.com/office/powerpoint/2010/main" val="117837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Preparation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B9C7F613-01F5-7588-D13E-81837DD667F0}"/>
              </a:ext>
            </a:extLst>
          </p:cNvPr>
          <p:cNvPicPr>
            <a:picLocks noChangeAspect="1"/>
          </p:cNvPicPr>
          <p:nvPr/>
        </p:nvPicPr>
        <p:blipFill>
          <a:blip r:embed="rId4"/>
          <a:stretch>
            <a:fillRect/>
          </a:stretch>
        </p:blipFill>
        <p:spPr>
          <a:xfrm>
            <a:off x="845706" y="2307097"/>
            <a:ext cx="7226579" cy="4253944"/>
          </a:xfrm>
          <a:prstGeom prst="rect">
            <a:avLst/>
          </a:prstGeom>
        </p:spPr>
      </p:pic>
      <p:sp>
        <p:nvSpPr>
          <p:cNvPr id="6" name="TextBox 5">
            <a:extLst>
              <a:ext uri="{FF2B5EF4-FFF2-40B4-BE49-F238E27FC236}">
                <a16:creationId xmlns:a16="http://schemas.microsoft.com/office/drawing/2014/main" id="{72B19C8D-4C0F-7603-09A6-9106961CA291}"/>
              </a:ext>
            </a:extLst>
          </p:cNvPr>
          <p:cNvSpPr txBox="1"/>
          <p:nvPr/>
        </p:nvSpPr>
        <p:spPr>
          <a:xfrm>
            <a:off x="2703871" y="6520682"/>
            <a:ext cx="4650658" cy="215444"/>
          </a:xfrm>
          <a:prstGeom prst="rect">
            <a:avLst/>
          </a:prstGeom>
          <a:noFill/>
        </p:spPr>
        <p:txBody>
          <a:bodyPr wrap="square">
            <a:spAutoFit/>
          </a:bodyPr>
          <a:lstStyle/>
          <a:p>
            <a:r>
              <a:rPr lang="en-US" sz="800" dirty="0"/>
              <a:t>https://www.medillsb.com/images/artistimages/images/15354_335261.jpg</a:t>
            </a:r>
          </a:p>
        </p:txBody>
      </p:sp>
      <p:sp>
        <p:nvSpPr>
          <p:cNvPr id="3" name="TextBox 2">
            <a:extLst>
              <a:ext uri="{FF2B5EF4-FFF2-40B4-BE49-F238E27FC236}">
                <a16:creationId xmlns:a16="http://schemas.microsoft.com/office/drawing/2014/main" id="{7D3FE73E-34F9-E03A-67F2-ACF3D14B9355}"/>
              </a:ext>
            </a:extLst>
          </p:cNvPr>
          <p:cNvSpPr txBox="1"/>
          <p:nvPr/>
        </p:nvSpPr>
        <p:spPr>
          <a:xfrm>
            <a:off x="417871" y="650716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604A9828-20E0-BE4F-2A27-FF458ADA89D2}"/>
              </a:ext>
            </a:extLst>
          </p:cNvPr>
          <p:cNvSpPr txBox="1"/>
          <p:nvPr/>
        </p:nvSpPr>
        <p:spPr>
          <a:xfrm>
            <a:off x="6440129" y="6507162"/>
            <a:ext cx="4572000" cy="307777"/>
          </a:xfrm>
          <a:prstGeom prst="rect">
            <a:avLst/>
          </a:prstGeom>
          <a:noFill/>
        </p:spPr>
        <p:txBody>
          <a:bodyPr wrap="square">
            <a:spAutoFit/>
          </a:bodyPr>
          <a:lstStyle/>
          <a:p>
            <a:fld id="{57F4E819-C254-4876-BE8C-E89EC28DEDC5}" type="slidenum">
              <a:rPr lang="en-IN" sz="1400" b="1" smtClean="0"/>
              <a:pPr/>
              <a:t>14</a:t>
            </a:fld>
            <a:endParaRPr lang="en-IN" sz="1400" b="1" dirty="0"/>
          </a:p>
        </p:txBody>
      </p:sp>
    </p:spTree>
    <p:extLst>
      <p:ext uri="{BB962C8B-B14F-4D97-AF65-F5344CB8AC3E}">
        <p14:creationId xmlns:p14="http://schemas.microsoft.com/office/powerpoint/2010/main" val="191139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Preparation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463166" y="2439988"/>
            <a:ext cx="7804976" cy="4278094"/>
          </a:xfrm>
          <a:prstGeom prst="rect">
            <a:avLst/>
          </a:prstGeom>
          <a:noFill/>
        </p:spPr>
        <p:txBody>
          <a:bodyPr wrap="square">
            <a:spAutoFit/>
          </a:bodyPr>
          <a:lstStyle/>
          <a:p>
            <a:r>
              <a:rPr lang="en-US" sz="1600" dirty="0"/>
              <a:t>•	Oral anticoagulants are stopped at least 24 hours before the procedure (depending on the creatinine clearance).  Before the procedure, a thorough history should be taken with special emphasis on contrast allergy.</a:t>
            </a:r>
          </a:p>
          <a:p>
            <a:r>
              <a:rPr lang="en-US" sz="1600" dirty="0"/>
              <a:t>•	A detailed examination is done to assess the access site, and peripheral pulses are documented. Laboratory investigations, including hemoglobin, platelets, creatinine, and coagulation profile, should be checked. </a:t>
            </a:r>
          </a:p>
          <a:p>
            <a:r>
              <a:rPr lang="en-US" sz="1600" dirty="0"/>
              <a:t>•	The operating provider should obtain informed consent, and the procedure should be explained in detail, including risks and complications associated with the procedure. </a:t>
            </a:r>
          </a:p>
          <a:p>
            <a:r>
              <a:rPr lang="en-US" sz="1600" dirty="0"/>
              <a:t>•	Intravenous normal saline should be administered to prevent contrast-induced renal dysfunction, especially in those with underlying renal dysfunction. </a:t>
            </a:r>
          </a:p>
          <a:p>
            <a:r>
              <a:rPr lang="en-US" sz="1600" dirty="0"/>
              <a:t>•	After shifting to the catheterization laboratory, the patient is placed in a supine position on the table, access sites are sterilized, and the patient is draped. All cannulas, needles, and catheters are flushed with heparinized saline. Cardiologists and assisting technologists wear a sterile gown, gloves, head cap, and facial protecting shields.</a:t>
            </a:r>
          </a:p>
          <a:p>
            <a:endParaRPr lang="en-US" sz="1600" dirty="0"/>
          </a:p>
        </p:txBody>
      </p:sp>
      <p:sp>
        <p:nvSpPr>
          <p:cNvPr id="4" name="TextBox 3">
            <a:extLst>
              <a:ext uri="{FF2B5EF4-FFF2-40B4-BE49-F238E27FC236}">
                <a16:creationId xmlns:a16="http://schemas.microsoft.com/office/drawing/2014/main" id="{2DFA68DC-2A13-25D5-C8DC-290D9EB85667}"/>
              </a:ext>
            </a:extLst>
          </p:cNvPr>
          <p:cNvSpPr txBox="1"/>
          <p:nvPr/>
        </p:nvSpPr>
        <p:spPr>
          <a:xfrm>
            <a:off x="463166" y="6437344"/>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E36E09D9-083F-7CE6-776A-B2C3E4F10F6F}"/>
              </a:ext>
            </a:extLst>
          </p:cNvPr>
          <p:cNvSpPr txBox="1"/>
          <p:nvPr/>
        </p:nvSpPr>
        <p:spPr>
          <a:xfrm>
            <a:off x="6678538" y="6423824"/>
            <a:ext cx="4572000" cy="307777"/>
          </a:xfrm>
          <a:prstGeom prst="rect">
            <a:avLst/>
          </a:prstGeom>
          <a:noFill/>
        </p:spPr>
        <p:txBody>
          <a:bodyPr wrap="square">
            <a:spAutoFit/>
          </a:bodyPr>
          <a:lstStyle/>
          <a:p>
            <a:fld id="{57F4E819-C254-4876-BE8C-E89EC28DEDC5}" type="slidenum">
              <a:rPr lang="en-IN" sz="1400" b="1" smtClean="0"/>
              <a:pPr/>
              <a:t>15</a:t>
            </a:fld>
            <a:endParaRPr lang="en-IN" sz="1400" b="1" dirty="0"/>
          </a:p>
        </p:txBody>
      </p:sp>
    </p:spTree>
    <p:extLst>
      <p:ext uri="{BB962C8B-B14F-4D97-AF65-F5344CB8AC3E}">
        <p14:creationId xmlns:p14="http://schemas.microsoft.com/office/powerpoint/2010/main" val="789806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Technique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249238" y="2580924"/>
            <a:ext cx="5646992" cy="4170372"/>
          </a:xfrm>
          <a:prstGeom prst="rect">
            <a:avLst/>
          </a:prstGeom>
          <a:noFill/>
        </p:spPr>
        <p:txBody>
          <a:bodyPr wrap="square">
            <a:spAutoFit/>
          </a:bodyPr>
          <a:lstStyle/>
          <a:p>
            <a:pPr marL="285750" indent="-285750" algn="just">
              <a:buFont typeface="Arial" panose="020B0604020202020204" pitchFamily="34" charset="0"/>
              <a:buChar char="•"/>
            </a:pPr>
            <a:r>
              <a:rPr lang="en-US"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For right sided pressure monitoring a catheter is inserted into the pulmonary artery. The pulmonary artery catheter (PAC) is frequently referred to as a Swan-Ganz catheter, named after its inventors Jeremy Swan and </a:t>
            </a:r>
            <a:r>
              <a:rPr lang="en-US" sz="1800" dirty="0" err="1">
                <a:solidFill>
                  <a:srgbClr val="202122"/>
                </a:solidFill>
                <a:effectLst/>
                <a:latin typeface="Arial" panose="020B0604020202020204" pitchFamily="34" charset="0"/>
                <a:ea typeface="Calibri" panose="020F0502020204030204" pitchFamily="34" charset="0"/>
                <a:cs typeface="Times New Roman" panose="02020603050405020304" pitchFamily="18" charset="0"/>
              </a:rPr>
              <a:t>Willam</a:t>
            </a:r>
            <a:r>
              <a:rPr lang="en-US"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Ganz in 1970.</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A PAC is a 5-7 </a:t>
            </a:r>
            <a:r>
              <a:rPr lang="en-US" sz="1800" dirty="0" err="1">
                <a:solidFill>
                  <a:srgbClr val="202122"/>
                </a:solidFill>
                <a:effectLst/>
                <a:latin typeface="Arial" panose="020B0604020202020204" pitchFamily="34" charset="0"/>
                <a:ea typeface="Calibri" panose="020F0502020204030204" pitchFamily="34" charset="0"/>
                <a:cs typeface="Times New Roman" panose="02020603050405020304" pitchFamily="18" charset="0"/>
              </a:rPr>
              <a:t>french</a:t>
            </a:r>
            <a:r>
              <a:rPr lang="en-US"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catheter which consists of 2-5 lumina with different purposes: a lumen for inflation of the balloon, a proximal and distal lumen for infusion of fluid or extraction of blood, a temperature thermistor and one for RV pacing.</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r>
              <a:rPr lang="en-US"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Ports left to right: thermistor connector, medication portal, proximal injection hub, distal lumen hub, balloon inflation valve with syringe.</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500" dirty="0">
              <a:effectLst/>
              <a:latin typeface="Arial" panose="020B0604020202020204" pitchFamily="34" charset="0"/>
              <a:ea typeface="Calibri" panose="020F0502020204030204" pitchFamily="34" charset="0"/>
              <a:cs typeface="Arial" panose="020B0604020202020204" pitchFamily="34" charset="0"/>
            </a:endParaRPr>
          </a:p>
          <a:p>
            <a:endParaRPr lang="en-US" sz="1600" dirty="0"/>
          </a:p>
        </p:txBody>
      </p:sp>
      <p:pic>
        <p:nvPicPr>
          <p:cNvPr id="2" name="Picture 1">
            <a:extLst>
              <a:ext uri="{FF2B5EF4-FFF2-40B4-BE49-F238E27FC236}">
                <a16:creationId xmlns:a16="http://schemas.microsoft.com/office/drawing/2014/main" id="{2317954F-6C46-F0B1-2BDB-EDF881DFE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380" y="2732439"/>
            <a:ext cx="2989382" cy="2803525"/>
          </a:xfrm>
          <a:prstGeom prst="rect">
            <a:avLst/>
          </a:prstGeom>
        </p:spPr>
      </p:pic>
      <p:sp>
        <p:nvSpPr>
          <p:cNvPr id="5" name="TextBox 4">
            <a:extLst>
              <a:ext uri="{FF2B5EF4-FFF2-40B4-BE49-F238E27FC236}">
                <a16:creationId xmlns:a16="http://schemas.microsoft.com/office/drawing/2014/main" id="{7AF9A566-CE3A-BCDC-7A49-6A9A98E9A58F}"/>
              </a:ext>
            </a:extLst>
          </p:cNvPr>
          <p:cNvSpPr txBox="1"/>
          <p:nvPr/>
        </p:nvSpPr>
        <p:spPr>
          <a:xfrm>
            <a:off x="572384" y="6480390"/>
            <a:ext cx="4572000" cy="307777"/>
          </a:xfrm>
          <a:prstGeom prst="rect">
            <a:avLst/>
          </a:prstGeom>
          <a:noFill/>
        </p:spPr>
        <p:txBody>
          <a:bodyPr wrap="square">
            <a:spAutoFit/>
          </a:bodyPr>
          <a:lstStyle/>
          <a:p>
            <a:r>
              <a:rPr lang="en-US" dirty="0"/>
              <a:t>Mr. Yash Rakholiya</a:t>
            </a:r>
            <a:endParaRPr lang="en-US" sz="1400" dirty="0"/>
          </a:p>
        </p:txBody>
      </p:sp>
      <p:sp>
        <p:nvSpPr>
          <p:cNvPr id="6" name="TextBox 5">
            <a:extLst>
              <a:ext uri="{FF2B5EF4-FFF2-40B4-BE49-F238E27FC236}">
                <a16:creationId xmlns:a16="http://schemas.microsoft.com/office/drawing/2014/main" id="{AE1A0433-5003-17B3-5F83-9E0A49EDFC66}"/>
              </a:ext>
            </a:extLst>
          </p:cNvPr>
          <p:cNvSpPr txBox="1"/>
          <p:nvPr/>
        </p:nvSpPr>
        <p:spPr>
          <a:xfrm>
            <a:off x="6022259" y="6480390"/>
            <a:ext cx="4572000" cy="307777"/>
          </a:xfrm>
          <a:prstGeom prst="rect">
            <a:avLst/>
          </a:prstGeom>
          <a:noFill/>
        </p:spPr>
        <p:txBody>
          <a:bodyPr wrap="square">
            <a:spAutoFit/>
          </a:bodyPr>
          <a:lstStyle/>
          <a:p>
            <a:fld id="{57F4E819-C254-4876-BE8C-E89EC28DEDC5}" type="slidenum">
              <a:rPr lang="en-IN" sz="1400" b="1" smtClean="0"/>
              <a:pPr/>
              <a:t>16</a:t>
            </a:fld>
            <a:endParaRPr lang="en-IN" sz="1400" b="1" dirty="0"/>
          </a:p>
        </p:txBody>
      </p:sp>
    </p:spTree>
    <p:extLst>
      <p:ext uri="{BB962C8B-B14F-4D97-AF65-F5344CB8AC3E}">
        <p14:creationId xmlns:p14="http://schemas.microsoft.com/office/powerpoint/2010/main" val="166085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Technique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249238" y="2580924"/>
            <a:ext cx="8196672" cy="4031873"/>
          </a:xfrm>
          <a:prstGeom prst="rect">
            <a:avLst/>
          </a:prstGeom>
          <a:noFill/>
        </p:spPr>
        <p:txBody>
          <a:bodyPr wrap="square">
            <a:spAutoFit/>
          </a:bodyPr>
          <a:lstStyle/>
          <a:p>
            <a:pPr marR="0" lvl="0" algn="just">
              <a:spcBef>
                <a:spcPts val="0"/>
              </a:spcBef>
              <a:spcAft>
                <a:spcPts val="0"/>
              </a:spcAft>
            </a:pPr>
            <a:r>
              <a:rPr lang="en-US" sz="1500" b="1" dirty="0">
                <a:latin typeface="Arial" panose="020B0604020202020204" pitchFamily="34" charset="0"/>
                <a:ea typeface="Calibri" panose="020F0502020204030204" pitchFamily="34" charset="0"/>
                <a:cs typeface="Arial" panose="020B0604020202020204" pitchFamily="34" charset="0"/>
              </a:rPr>
              <a:t>Preparing the catheter;</a:t>
            </a:r>
          </a:p>
          <a:p>
            <a:pPr marL="285750" marR="0" lvl="0" indent="-285750" algn="just">
              <a:spcBef>
                <a:spcPts val="0"/>
              </a:spcBef>
              <a:spcAft>
                <a:spcPts val="0"/>
              </a:spcAft>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U</a:t>
            </a:r>
            <a:r>
              <a:rPr lang="en-US" sz="1500" dirty="0">
                <a:effectLst/>
                <a:latin typeface="Arial" panose="020B0604020202020204" pitchFamily="34" charset="0"/>
                <a:ea typeface="Calibri" panose="020F0502020204030204" pitchFamily="34" charset="0"/>
                <a:cs typeface="Arial" panose="020B0604020202020204" pitchFamily="34" charset="0"/>
              </a:rPr>
              <a:t>nder sterile conditions remove the Pulmonary artery catheter from packaging</a:t>
            </a:r>
          </a:p>
          <a:p>
            <a:pPr marL="285750" marR="0" lvl="0" indent="-285750" algn="just">
              <a:spcBef>
                <a:spcPts val="0"/>
              </a:spcBef>
              <a:spcAft>
                <a:spcPts val="0"/>
              </a:spcAft>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Flush the proximal and distal ports with saline to ensure an air free system and place stopcocks on the ends</a:t>
            </a:r>
          </a:p>
          <a:p>
            <a:pPr marL="285750" marR="0" lvl="0" indent="-285750" algn="just">
              <a:spcBef>
                <a:spcPts val="0"/>
              </a:spcBef>
              <a:spcAft>
                <a:spcPts val="0"/>
              </a:spcAft>
              <a:buFont typeface="Arial" panose="020B0604020202020204" pitchFamily="34" charset="0"/>
              <a:buChar char="•"/>
            </a:pPr>
            <a:r>
              <a:rPr lang="en-US" sz="1500" dirty="0">
                <a:effectLst/>
                <a:latin typeface="Arial" panose="020B0604020202020204" pitchFamily="34" charset="0"/>
                <a:ea typeface="Calibri" panose="020F0502020204030204" pitchFamily="34" charset="0"/>
                <a:cs typeface="Arial" panose="020B0604020202020204" pitchFamily="34" charset="0"/>
              </a:rPr>
              <a:t>Fill the balloon inflation syringe with 1.5 cc of air and inflate the balloon under saline to ensure no air leaks in the balloon</a:t>
            </a:r>
          </a:p>
          <a:p>
            <a:pPr marL="285750" marR="0" lvl="0" indent="-285750" algn="just">
              <a:spcBef>
                <a:spcPts val="0"/>
              </a:spcBef>
              <a:spcAft>
                <a:spcPts val="0"/>
              </a:spcAft>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Prepare the pressure monitoring system for use according to institutional practice, ensuring an air free system</a:t>
            </a:r>
          </a:p>
          <a:p>
            <a:pPr marR="0" lvl="0" algn="just">
              <a:spcBef>
                <a:spcPts val="0"/>
              </a:spcBef>
              <a:spcAft>
                <a:spcPts val="0"/>
              </a:spcAft>
            </a:pP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marR="0" lvl="0" algn="just">
              <a:spcBef>
                <a:spcPts val="0"/>
              </a:spcBef>
              <a:spcAft>
                <a:spcPts val="0"/>
              </a:spcAft>
            </a:pPr>
            <a:r>
              <a:rPr lang="en-US" sz="1500" b="1" dirty="0">
                <a:latin typeface="Arial" panose="020B0604020202020204" pitchFamily="34" charset="0"/>
                <a:ea typeface="Calibri" panose="020F0502020204030204" pitchFamily="34" charset="0"/>
                <a:cs typeface="Arial" panose="020B0604020202020204" pitchFamily="34" charset="0"/>
              </a:rPr>
              <a:t>Inserting catheter;</a:t>
            </a:r>
          </a:p>
          <a:p>
            <a:pPr marL="285750" marR="0" lvl="0" indent="-285750" algn="just">
              <a:spcBef>
                <a:spcPts val="0"/>
              </a:spcBef>
              <a:spcAft>
                <a:spcPts val="0"/>
              </a:spcAft>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The pulmonary artery catheter can be inserted either under fluoroscopic guidance or under the guidance of the pressure wave forms </a:t>
            </a:r>
          </a:p>
          <a:p>
            <a:pPr marL="285750" marR="0" lvl="0" indent="-285750" algn="just">
              <a:spcBef>
                <a:spcPts val="0"/>
              </a:spcBef>
              <a:spcAft>
                <a:spcPts val="0"/>
              </a:spcAft>
              <a:buFont typeface="Arial" panose="020B0604020202020204" pitchFamily="34" charset="0"/>
              <a:buChar char="•"/>
            </a:pPr>
            <a:r>
              <a:rPr lang="en-US" sz="1500" dirty="0">
                <a:effectLst/>
                <a:latin typeface="Arial" panose="020B0604020202020204" pitchFamily="34" charset="0"/>
                <a:ea typeface="Calibri" panose="020F0502020204030204" pitchFamily="34" charset="0"/>
                <a:cs typeface="Arial" panose="020B0604020202020204" pitchFamily="34" charset="0"/>
              </a:rPr>
              <a:t>Fluoroscopic guidance is recommended in pat</a:t>
            </a:r>
            <a:r>
              <a:rPr lang="en-US" sz="1500" dirty="0">
                <a:latin typeface="Arial" panose="020B0604020202020204" pitchFamily="34" charset="0"/>
                <a:ea typeface="Calibri" panose="020F0502020204030204" pitchFamily="34" charset="0"/>
                <a:cs typeface="Arial" panose="020B0604020202020204" pitchFamily="34" charset="0"/>
              </a:rPr>
              <a:t>ients with markedly enlarged RA or RV, severe tricuspid regurgitation, or in those with left bundle branch block</a:t>
            </a:r>
          </a:p>
          <a:p>
            <a:pPr marL="285750" marR="0" lvl="0" indent="-285750" algn="just">
              <a:spcBef>
                <a:spcPts val="0"/>
              </a:spcBef>
              <a:spcAft>
                <a:spcPts val="0"/>
              </a:spcAft>
              <a:buFont typeface="Arial" panose="020B0604020202020204" pitchFamily="34" charset="0"/>
              <a:buChar char="•"/>
            </a:pPr>
            <a:r>
              <a:rPr lang="en-US" sz="1500" dirty="0">
                <a:effectLst/>
                <a:latin typeface="Arial" panose="020B0604020202020204" pitchFamily="34" charset="0"/>
                <a:ea typeface="Calibri" panose="020F0502020204030204" pitchFamily="34" charset="0"/>
                <a:cs typeface="Arial" panose="020B0604020202020204" pitchFamily="34" charset="0"/>
              </a:rPr>
              <a:t>A PA catheter with the balloon inflated is designed to be flow-directed and will follow the directions of blood flow (right atrium to pulmonary arteries)</a:t>
            </a:r>
          </a:p>
          <a:p>
            <a:endParaRPr lang="en-US" sz="1600" dirty="0"/>
          </a:p>
        </p:txBody>
      </p:sp>
      <p:sp>
        <p:nvSpPr>
          <p:cNvPr id="4" name="TextBox 3">
            <a:extLst>
              <a:ext uri="{FF2B5EF4-FFF2-40B4-BE49-F238E27FC236}">
                <a16:creationId xmlns:a16="http://schemas.microsoft.com/office/drawing/2014/main" id="{A151AC62-7BAF-9BB7-8C68-8F80AC730F7D}"/>
              </a:ext>
            </a:extLst>
          </p:cNvPr>
          <p:cNvSpPr txBox="1"/>
          <p:nvPr/>
        </p:nvSpPr>
        <p:spPr>
          <a:xfrm>
            <a:off x="0" y="6463162"/>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E3CBD4E2-E4B4-CC41-4488-72B1B8981E66}"/>
              </a:ext>
            </a:extLst>
          </p:cNvPr>
          <p:cNvSpPr txBox="1"/>
          <p:nvPr/>
        </p:nvSpPr>
        <p:spPr>
          <a:xfrm>
            <a:off x="6404232" y="6537980"/>
            <a:ext cx="4581832" cy="307777"/>
          </a:xfrm>
          <a:prstGeom prst="rect">
            <a:avLst/>
          </a:prstGeom>
          <a:noFill/>
        </p:spPr>
        <p:txBody>
          <a:bodyPr wrap="square">
            <a:spAutoFit/>
          </a:bodyPr>
          <a:lstStyle/>
          <a:p>
            <a:fld id="{57F4E819-C254-4876-BE8C-E89EC28DEDC5}" type="slidenum">
              <a:rPr lang="en-IN" sz="1400" b="1" smtClean="0"/>
              <a:pPr/>
              <a:t>17</a:t>
            </a:fld>
            <a:endParaRPr lang="en-IN" sz="1400" b="1" dirty="0"/>
          </a:p>
        </p:txBody>
      </p:sp>
    </p:spTree>
    <p:extLst>
      <p:ext uri="{BB962C8B-B14F-4D97-AF65-F5344CB8AC3E}">
        <p14:creationId xmlns:p14="http://schemas.microsoft.com/office/powerpoint/2010/main" val="2712640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Technique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249238" y="2580924"/>
            <a:ext cx="8196672" cy="4031873"/>
          </a:xfrm>
          <a:prstGeom prst="rect">
            <a:avLst/>
          </a:prstGeom>
          <a:noFill/>
        </p:spPr>
        <p:txBody>
          <a:bodyPr wrap="square">
            <a:spAutoFit/>
          </a:bodyPr>
          <a:lstStyle/>
          <a:p>
            <a:pPr marR="0" lvl="0" algn="just">
              <a:spcBef>
                <a:spcPts val="0"/>
              </a:spcBef>
              <a:spcAft>
                <a:spcPts val="0"/>
              </a:spcAft>
            </a:pPr>
            <a:endParaRPr lang="en-US" sz="1500" b="1" dirty="0">
              <a:latin typeface="Arial" panose="020B0604020202020204" pitchFamily="34" charset="0"/>
              <a:ea typeface="Calibri" panose="020F0502020204030204" pitchFamily="34" charset="0"/>
              <a:cs typeface="Arial" panose="020B0604020202020204" pitchFamily="34" charset="0"/>
            </a:endParaRPr>
          </a:p>
          <a:p>
            <a:pPr marL="285750" indent="-285750" algn="l">
              <a:buFont typeface="Arial" panose="020B0604020202020204" pitchFamily="34" charset="0"/>
              <a:buChar char="•"/>
            </a:pPr>
            <a:r>
              <a:rPr lang="en-US" sz="1500" b="0" i="0" dirty="0">
                <a:solidFill>
                  <a:srgbClr val="222222"/>
                </a:solidFill>
                <a:effectLst/>
                <a:latin typeface="Arial" panose="020B0604020202020204" pitchFamily="34" charset="0"/>
                <a:cs typeface="Arial" panose="020B0604020202020204" pitchFamily="34" charset="0"/>
              </a:rPr>
              <a:t>Once a PCWP tracing is seen, deflate the balloon</a:t>
            </a:r>
          </a:p>
          <a:p>
            <a:pPr marL="285750" indent="-285750" algn="l">
              <a:buFont typeface="Arial" panose="020B0604020202020204" pitchFamily="34" charset="0"/>
              <a:buChar char="•"/>
            </a:pPr>
            <a:r>
              <a:rPr lang="en-US" sz="1500" b="0" i="0" dirty="0">
                <a:solidFill>
                  <a:srgbClr val="222222"/>
                </a:solidFill>
                <a:effectLst/>
                <a:latin typeface="Arial" panose="020B0604020202020204" pitchFamily="34" charset="0"/>
                <a:cs typeface="Arial" panose="020B0604020202020204" pitchFamily="34" charset="0"/>
              </a:rPr>
              <a:t>The catheter should be withdrawn 1-2 cm to remove any redundant length o loop in the RA or RV. Keep the tip in a position where full or near full inflation volume is necessary to produce a wedge tracing </a:t>
            </a:r>
          </a:p>
          <a:p>
            <a:pPr marL="285750" indent="-285750" algn="l">
              <a:buFont typeface="Arial" panose="020B0604020202020204" pitchFamily="34" charset="0"/>
              <a:buChar char="•"/>
            </a:pPr>
            <a:r>
              <a:rPr lang="en-US" sz="1500" b="0" i="0" dirty="0">
                <a:solidFill>
                  <a:srgbClr val="222222"/>
                </a:solidFill>
                <a:effectLst/>
                <a:latin typeface="Arial" panose="020B0604020202020204" pitchFamily="34" charset="0"/>
                <a:cs typeface="Arial" panose="020B0604020202020204" pitchFamily="34" charset="0"/>
              </a:rPr>
              <a:t>The balloon should be deflated and the pressure wave form seen should now be that of the PA. If still the PCWP, it is likely that the catheter is distal and should be retracted until a PA pressure tracing is seen</a:t>
            </a:r>
          </a:p>
          <a:p>
            <a:pPr marL="285750" indent="-285750" algn="l">
              <a:buFont typeface="Arial" panose="020B0604020202020204" pitchFamily="34" charset="0"/>
              <a:buChar char="•"/>
            </a:pPr>
            <a:r>
              <a:rPr lang="en-US" sz="1500" b="0" i="0" dirty="0">
                <a:solidFill>
                  <a:srgbClr val="222222"/>
                </a:solidFill>
                <a:effectLst/>
                <a:latin typeface="Arial" panose="020B0604020202020204" pitchFamily="34" charset="0"/>
                <a:cs typeface="Arial" panose="020B0604020202020204" pitchFamily="34" charset="0"/>
              </a:rPr>
              <a:t>The ideal position of the catheter is the zone 3 region of the lung (lower zone </a:t>
            </a:r>
          </a:p>
          <a:p>
            <a:pPr marL="285750" indent="-285750" algn="l">
              <a:buFont typeface="Arial" panose="020B0604020202020204" pitchFamily="34" charset="0"/>
              <a:buChar char="•"/>
            </a:pPr>
            <a:r>
              <a:rPr lang="en-US" sz="1500" b="0" i="0" dirty="0">
                <a:solidFill>
                  <a:srgbClr val="222222"/>
                </a:solidFill>
                <a:effectLst/>
                <a:latin typeface="Arial" panose="020B0604020202020204" pitchFamily="34" charset="0"/>
                <a:cs typeface="Arial" panose="020B0604020202020204" pitchFamily="34" charset="0"/>
              </a:rPr>
              <a:t>For subsequent wedge tracings, the balloon should be inflated with the minimum amount of air to produce a wedge tracing. Excess can cause "over wedging" where the PCWP will be higher due to transmittal of pressure from the balloon and with loss of characteristic waveforms</a:t>
            </a:r>
          </a:p>
          <a:p>
            <a:pPr algn="l"/>
            <a:r>
              <a:rPr lang="en-US" sz="1500" b="1" i="0" dirty="0">
                <a:solidFill>
                  <a:srgbClr val="222222"/>
                </a:solidFill>
                <a:effectLst/>
                <a:latin typeface="Arial" panose="020B0604020202020204" pitchFamily="34" charset="0"/>
                <a:cs typeface="Arial" panose="020B0604020202020204" pitchFamily="34" charset="0"/>
              </a:rPr>
              <a:t>Removing the catheter;</a:t>
            </a:r>
          </a:p>
          <a:p>
            <a:pPr marL="285750" indent="-285750" algn="l">
              <a:buFont typeface="Arial" panose="020B0604020202020204" pitchFamily="34" charset="0"/>
              <a:buChar char="•"/>
            </a:pPr>
            <a:r>
              <a:rPr lang="en-US" sz="1500" dirty="0">
                <a:solidFill>
                  <a:srgbClr val="222222"/>
                </a:solidFill>
                <a:latin typeface="Arial" panose="020B0604020202020204" pitchFamily="34" charset="0"/>
                <a:cs typeface="Arial" panose="020B0604020202020204" pitchFamily="34" charset="0"/>
              </a:rPr>
              <a:t>The catheter should always be removed with the balloon deflated to avoid damaging the valves</a:t>
            </a:r>
            <a:endParaRPr lang="en-US" sz="1500" i="0" dirty="0">
              <a:solidFill>
                <a:srgbClr val="222222"/>
              </a:solidFill>
              <a:effectLst/>
              <a:latin typeface="Arial" panose="020B0604020202020204" pitchFamily="34" charset="0"/>
              <a:cs typeface="Arial" panose="020B0604020202020204" pitchFamily="34" charset="0"/>
            </a:endParaRPr>
          </a:p>
          <a:p>
            <a:endParaRPr lang="en-US" sz="1600" dirty="0"/>
          </a:p>
        </p:txBody>
      </p:sp>
      <p:sp>
        <p:nvSpPr>
          <p:cNvPr id="4" name="TextBox 3">
            <a:extLst>
              <a:ext uri="{FF2B5EF4-FFF2-40B4-BE49-F238E27FC236}">
                <a16:creationId xmlns:a16="http://schemas.microsoft.com/office/drawing/2014/main" id="{63E680A9-E530-C2EC-0D16-0DBA666E04D4}"/>
              </a:ext>
            </a:extLst>
          </p:cNvPr>
          <p:cNvSpPr txBox="1"/>
          <p:nvPr/>
        </p:nvSpPr>
        <p:spPr>
          <a:xfrm>
            <a:off x="929148" y="6366227"/>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3F404EBA-09D3-4264-402A-D87FC1CC4FEA}"/>
              </a:ext>
            </a:extLst>
          </p:cNvPr>
          <p:cNvSpPr txBox="1"/>
          <p:nvPr/>
        </p:nvSpPr>
        <p:spPr>
          <a:xfrm>
            <a:off x="5569974" y="6212338"/>
            <a:ext cx="4572000" cy="307777"/>
          </a:xfrm>
          <a:prstGeom prst="rect">
            <a:avLst/>
          </a:prstGeom>
          <a:noFill/>
        </p:spPr>
        <p:txBody>
          <a:bodyPr wrap="square">
            <a:spAutoFit/>
          </a:bodyPr>
          <a:lstStyle/>
          <a:p>
            <a:fld id="{57F4E819-C254-4876-BE8C-E89EC28DEDC5}" type="slidenum">
              <a:rPr lang="en-IN" sz="1400" b="1" smtClean="0"/>
              <a:pPr/>
              <a:t>18</a:t>
            </a:fld>
            <a:endParaRPr lang="en-IN" sz="1400" b="1" dirty="0"/>
          </a:p>
        </p:txBody>
      </p:sp>
    </p:spTree>
    <p:extLst>
      <p:ext uri="{BB962C8B-B14F-4D97-AF65-F5344CB8AC3E}">
        <p14:creationId xmlns:p14="http://schemas.microsoft.com/office/powerpoint/2010/main" val="4262020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Normal  waveforms by the catheter placement</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372BF17-D6C5-C006-14BA-073275B32D80}"/>
              </a:ext>
            </a:extLst>
          </p:cNvPr>
          <p:cNvSpPr>
            <a:spLocks noChangeArrowheads="1"/>
          </p:cNvSpPr>
          <p:nvPr/>
        </p:nvSpPr>
        <p:spPr bwMode="auto">
          <a:xfrm>
            <a:off x="187757" y="3190082"/>
            <a:ext cx="122505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5">
            <a:extLst>
              <a:ext uri="{FF2B5EF4-FFF2-40B4-BE49-F238E27FC236}">
                <a16:creationId xmlns:a16="http://schemas.microsoft.com/office/drawing/2014/main" id="{397A1D1F-FC58-D3CA-8360-DFEF5CDA3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 y="3647282"/>
            <a:ext cx="7656576"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D9E8E3E-BC22-656E-EA8D-7D88EBFB701B}"/>
              </a:ext>
            </a:extLst>
          </p:cNvPr>
          <p:cNvSpPr>
            <a:spLocks noChangeArrowheads="1"/>
          </p:cNvSpPr>
          <p:nvPr/>
        </p:nvSpPr>
        <p:spPr bwMode="auto">
          <a:xfrm>
            <a:off x="187757" y="6542882"/>
            <a:ext cx="122505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65E16827-E281-998E-EC09-3F19698824F7}"/>
              </a:ext>
            </a:extLst>
          </p:cNvPr>
          <p:cNvSpPr txBox="1"/>
          <p:nvPr/>
        </p:nvSpPr>
        <p:spPr>
          <a:xfrm>
            <a:off x="670560" y="2614290"/>
            <a:ext cx="7339584" cy="523220"/>
          </a:xfrm>
          <a:prstGeom prst="rect">
            <a:avLst/>
          </a:prstGeom>
          <a:noFill/>
        </p:spPr>
        <p:txBody>
          <a:bodyPr wrap="square">
            <a:spAutoFit/>
          </a:bodyPr>
          <a:lstStyle/>
          <a:p>
            <a:r>
              <a:rPr lang="en-US" sz="1400" dirty="0">
                <a:solidFill>
                  <a:srgbClr val="202122"/>
                </a:solidFill>
                <a:effectLst/>
                <a:latin typeface="Arial" panose="020B0604020202020204" pitchFamily="34" charset="0"/>
                <a:ea typeface="Calibri" panose="020F0502020204030204" pitchFamily="34" charset="0"/>
              </a:rPr>
              <a:t>The normal pressure waves in the cardiac chambers during right heart catheterization with normal values shown are shown in figure</a:t>
            </a:r>
            <a:endParaRPr lang="en-US" dirty="0"/>
          </a:p>
        </p:txBody>
      </p:sp>
      <p:sp>
        <p:nvSpPr>
          <p:cNvPr id="3" name="TextBox 2">
            <a:extLst>
              <a:ext uri="{FF2B5EF4-FFF2-40B4-BE49-F238E27FC236}">
                <a16:creationId xmlns:a16="http://schemas.microsoft.com/office/drawing/2014/main" id="{6D92773B-052E-AA32-8111-E4934814D9F2}"/>
              </a:ext>
            </a:extLst>
          </p:cNvPr>
          <p:cNvSpPr txBox="1"/>
          <p:nvPr/>
        </p:nvSpPr>
        <p:spPr>
          <a:xfrm>
            <a:off x="582562" y="6235105"/>
            <a:ext cx="6218902" cy="307777"/>
          </a:xfrm>
          <a:prstGeom prst="rect">
            <a:avLst/>
          </a:prstGeom>
          <a:noFill/>
        </p:spPr>
        <p:txBody>
          <a:bodyPr wrap="square">
            <a:spAutoFit/>
          </a:bodyPr>
          <a:lstStyle/>
          <a:p>
            <a:r>
              <a:rPr lang="en-US" dirty="0"/>
              <a:t>Mr. Yash Rakholiya</a:t>
            </a:r>
            <a:endParaRPr lang="en-US" sz="1400" dirty="0"/>
          </a:p>
        </p:txBody>
      </p:sp>
      <p:sp>
        <p:nvSpPr>
          <p:cNvPr id="6" name="TextBox 5">
            <a:extLst>
              <a:ext uri="{FF2B5EF4-FFF2-40B4-BE49-F238E27FC236}">
                <a16:creationId xmlns:a16="http://schemas.microsoft.com/office/drawing/2014/main" id="{C70BD00A-F91C-8C6E-A1B4-388C81DE7BAC}"/>
              </a:ext>
            </a:extLst>
          </p:cNvPr>
          <p:cNvSpPr txBox="1"/>
          <p:nvPr/>
        </p:nvSpPr>
        <p:spPr>
          <a:xfrm>
            <a:off x="6034549" y="6309816"/>
            <a:ext cx="6218902" cy="307777"/>
          </a:xfrm>
          <a:prstGeom prst="rect">
            <a:avLst/>
          </a:prstGeom>
          <a:noFill/>
        </p:spPr>
        <p:txBody>
          <a:bodyPr wrap="square">
            <a:spAutoFit/>
          </a:bodyPr>
          <a:lstStyle/>
          <a:p>
            <a:fld id="{57F4E819-C254-4876-BE8C-E89EC28DEDC5}" type="slidenum">
              <a:rPr lang="en-IN" sz="1400" b="1" smtClean="0"/>
              <a:pPr/>
              <a:t>19</a:t>
            </a:fld>
            <a:endParaRPr lang="en-IN" sz="1400" b="1" dirty="0"/>
          </a:p>
        </p:txBody>
      </p:sp>
    </p:spTree>
    <p:extLst>
      <p:ext uri="{BB962C8B-B14F-4D97-AF65-F5344CB8AC3E}">
        <p14:creationId xmlns:p14="http://schemas.microsoft.com/office/powerpoint/2010/main" val="281533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8" name="Google Shape;98;p2" descr="C:\Users\parul\Desktop\Untitled-1.png"/>
          <p:cNvPicPr preferRelativeResize="0"/>
          <p:nvPr/>
        </p:nvPicPr>
        <p:blipFill rotWithShape="1">
          <a:blip r:embed="rId3">
            <a:alphaModFix/>
          </a:blip>
          <a:srcRect/>
          <a:stretch/>
        </p:blipFill>
        <p:spPr>
          <a:xfrm>
            <a:off x="1856581" y="2571750"/>
            <a:ext cx="5430838" cy="2803525"/>
          </a:xfrm>
          <a:prstGeom prst="rect">
            <a:avLst/>
          </a:prstGeom>
          <a:noFill/>
          <a:ln>
            <a:noFill/>
          </a:ln>
        </p:spPr>
      </p:pic>
      <p:sp>
        <p:nvSpPr>
          <p:cNvPr id="99" name="Google Shape;99;p2"/>
          <p:cNvSpPr/>
          <p:nvPr/>
        </p:nvSpPr>
        <p:spPr>
          <a:xfrm>
            <a:off x="0" y="3714750"/>
            <a:ext cx="9144000" cy="714375"/>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0" name="Google Shape;100;p2"/>
          <p:cNvSpPr/>
          <p:nvPr/>
        </p:nvSpPr>
        <p:spPr>
          <a:xfrm>
            <a:off x="0" y="3756025"/>
            <a:ext cx="9144000" cy="6318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500" b="1" dirty="0">
                <a:solidFill>
                  <a:schemeClr val="lt1"/>
                </a:solidFill>
                <a:latin typeface="Calibri"/>
                <a:ea typeface="Calibri"/>
                <a:cs typeface="Calibri"/>
                <a:sym typeface="Calibri"/>
              </a:rPr>
              <a:t>Right Heart Catheterization</a:t>
            </a:r>
            <a:r>
              <a:rPr lang="en-US" sz="3500" b="1" i="0" u="none" strike="noStrike" cap="none" dirty="0">
                <a:solidFill>
                  <a:schemeClr val="lt1"/>
                </a:solidFill>
                <a:latin typeface="Calibri"/>
                <a:ea typeface="Calibri"/>
                <a:cs typeface="Calibri"/>
                <a:sym typeface="Calibri"/>
              </a:rPr>
              <a:t> </a:t>
            </a:r>
            <a:endParaRPr sz="3500" b="1" i="0" u="none" strike="noStrike" cap="none" dirty="0">
              <a:solidFill>
                <a:schemeClr val="lt1"/>
              </a:solidFill>
              <a:latin typeface="Calibri"/>
              <a:ea typeface="Calibri"/>
              <a:cs typeface="Calibri"/>
              <a:sym typeface="Calibri"/>
            </a:endParaRPr>
          </a:p>
        </p:txBody>
      </p:sp>
      <p:sp>
        <p:nvSpPr>
          <p:cNvPr id="101" name="Google Shape;101;p2"/>
          <p:cNvSpPr/>
          <p:nvPr/>
        </p:nvSpPr>
        <p:spPr>
          <a:xfrm>
            <a:off x="974328" y="2820194"/>
            <a:ext cx="6694015" cy="6302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500" b="1" i="0" u="none" strike="noStrike" cap="none" dirty="0">
                <a:solidFill>
                  <a:schemeClr val="dk1"/>
                </a:solidFill>
                <a:latin typeface="Calibri"/>
                <a:ea typeface="Calibri"/>
                <a:cs typeface="Calibri"/>
                <a:sym typeface="Calibri"/>
              </a:rPr>
              <a:t>CHAPTER-3</a:t>
            </a:r>
            <a:endParaRPr sz="3500" b="1"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CB6906E9-218A-FDAC-4DFD-E98CBE4855C0}"/>
              </a:ext>
            </a:extLst>
          </p:cNvPr>
          <p:cNvSpPr txBox="1"/>
          <p:nvPr/>
        </p:nvSpPr>
        <p:spPr>
          <a:xfrm>
            <a:off x="191729" y="6384564"/>
            <a:ext cx="4572000" cy="307777"/>
          </a:xfrm>
          <a:prstGeom prst="rect">
            <a:avLst/>
          </a:prstGeom>
          <a:noFill/>
        </p:spPr>
        <p:txBody>
          <a:bodyPr wrap="square">
            <a:spAutoFit/>
          </a:bodyPr>
          <a:lstStyle/>
          <a:p>
            <a:r>
              <a:rPr lang="en-US" dirty="0"/>
              <a:t>Mr. Yash Rakholiya</a:t>
            </a:r>
            <a:endParaRPr lang="en-US" sz="1400" dirty="0"/>
          </a:p>
        </p:txBody>
      </p:sp>
      <p:sp>
        <p:nvSpPr>
          <p:cNvPr id="4" name="TextBox 3">
            <a:extLst>
              <a:ext uri="{FF2B5EF4-FFF2-40B4-BE49-F238E27FC236}">
                <a16:creationId xmlns:a16="http://schemas.microsoft.com/office/drawing/2014/main" id="{444055BD-4308-E3C3-4D42-3F4CF4478DA3}"/>
              </a:ext>
            </a:extLst>
          </p:cNvPr>
          <p:cNvSpPr txBox="1"/>
          <p:nvPr/>
        </p:nvSpPr>
        <p:spPr>
          <a:xfrm>
            <a:off x="6287729" y="6305906"/>
            <a:ext cx="4572000" cy="307777"/>
          </a:xfrm>
          <a:prstGeom prst="rect">
            <a:avLst/>
          </a:prstGeom>
          <a:noFill/>
        </p:spPr>
        <p:txBody>
          <a:bodyPr wrap="square">
            <a:spAutoFit/>
          </a:bodyPr>
          <a:lstStyle/>
          <a:p>
            <a:fld id="{57F4E819-C254-4876-BE8C-E89EC28DEDC5}" type="slidenum">
              <a:rPr lang="en-IN" sz="1400" b="1" smtClean="0"/>
              <a:pPr/>
              <a:t>2</a:t>
            </a:fld>
            <a:endParaRPr lang="en-IN" sz="1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Procedure of RHC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249238" y="2580749"/>
            <a:ext cx="8236394" cy="3539430"/>
          </a:xfrm>
          <a:prstGeom prst="rect">
            <a:avLst/>
          </a:prstGeom>
          <a:noFill/>
        </p:spPr>
        <p:txBody>
          <a:bodyPr wrap="square">
            <a:spAutoFit/>
          </a:bodyPr>
          <a:lstStyle/>
          <a:p>
            <a:pPr marL="285750" indent="-285750">
              <a:buFont typeface="Arial" panose="020B0604020202020204" pitchFamily="34" charset="0"/>
              <a:buChar char="•"/>
            </a:pPr>
            <a:r>
              <a:rPr lang="en-US" sz="1600" dirty="0"/>
              <a:t>Puncture technique – </a:t>
            </a:r>
            <a:r>
              <a:rPr lang="en-US" sz="1600" dirty="0" err="1"/>
              <a:t>Seldingers</a:t>
            </a:r>
            <a:r>
              <a:rPr lang="en-US" sz="1600" dirty="0"/>
              <a:t> technique</a:t>
            </a:r>
          </a:p>
          <a:p>
            <a:pPr marL="285750" indent="-285750">
              <a:buFont typeface="Arial" panose="020B0604020202020204" pitchFamily="34" charset="0"/>
              <a:buChar char="•"/>
            </a:pPr>
            <a:r>
              <a:rPr lang="en-US" sz="1600" dirty="0"/>
              <a:t>Access      -   Jugular, subclavian, or femoral vein</a:t>
            </a:r>
          </a:p>
          <a:p>
            <a:pPr marL="285750" indent="-285750">
              <a:buFont typeface="Arial" panose="020B0604020202020204" pitchFamily="34" charset="0"/>
              <a:buChar char="•"/>
            </a:pPr>
            <a:r>
              <a:rPr lang="en-US" sz="1600" dirty="0"/>
              <a:t>Following local anesthesia, the femoral, jugular, brachial or subclavian vein is punctured, then a guidewire is introduced into the vein by </a:t>
            </a:r>
            <a:r>
              <a:rPr lang="en-US" sz="1600" dirty="0" err="1"/>
              <a:t>Seldinger</a:t>
            </a:r>
            <a:r>
              <a:rPr lang="en-US" sz="1600" dirty="0"/>
              <a:t> technique.</a:t>
            </a:r>
          </a:p>
          <a:p>
            <a:pPr marL="285750" indent="-285750">
              <a:buFont typeface="Arial" panose="020B0604020202020204" pitchFamily="34" charset="0"/>
              <a:buChar char="•"/>
            </a:pPr>
            <a:r>
              <a:rPr lang="en-US" sz="1600" dirty="0"/>
              <a:t>Next a sheath is introduced. Femoral access is associated with increased risk of local hemorrhage. When the catheter is left indwelling, the jugular or subclavian vein is preferable, because it allows the patient to sit.</a:t>
            </a:r>
          </a:p>
          <a:p>
            <a:pPr marL="285750" indent="-285750">
              <a:buFont typeface="Arial" panose="020B0604020202020204" pitchFamily="34" charset="0"/>
              <a:buChar char="•"/>
            </a:pPr>
            <a:r>
              <a:rPr lang="en-US" sz="1600" dirty="0"/>
              <a:t>The jugular approach is preferred to the subclavian to lessen the risk of pneumothorax and is easiest performed ultrasound guided. </a:t>
            </a:r>
          </a:p>
          <a:p>
            <a:pPr marL="285750" indent="-285750">
              <a:buFont typeface="Arial" panose="020B0604020202020204" pitchFamily="34" charset="0"/>
              <a:buChar char="•"/>
            </a:pPr>
            <a:r>
              <a:rPr lang="en-US" sz="1600" dirty="0"/>
              <a:t>The basilica or medial </a:t>
            </a:r>
            <a:r>
              <a:rPr lang="en-US" sz="1600" dirty="0" err="1"/>
              <a:t>antibrachial</a:t>
            </a:r>
            <a:r>
              <a:rPr lang="en-US" sz="1600" dirty="0"/>
              <a:t> vein can also be used, while contrast via an radial arterial sheath (for cardiac output measurement) will visualize the vein.</a:t>
            </a:r>
          </a:p>
          <a:p>
            <a:pPr marL="285750" indent="-285750">
              <a:buFont typeface="Arial" panose="020B0604020202020204" pitchFamily="34" charset="0"/>
              <a:buChar char="•"/>
            </a:pPr>
            <a:r>
              <a:rPr lang="en-US" sz="1600" dirty="0"/>
              <a:t>After placement of the sheath, the flushed catheter is introduced into the vein and advanced into the inferior vena cava, superior vena cava, right atrium, right ventricle and pulmonary artery</a:t>
            </a:r>
          </a:p>
        </p:txBody>
      </p:sp>
      <p:sp>
        <p:nvSpPr>
          <p:cNvPr id="4" name="TextBox 3">
            <a:extLst>
              <a:ext uri="{FF2B5EF4-FFF2-40B4-BE49-F238E27FC236}">
                <a16:creationId xmlns:a16="http://schemas.microsoft.com/office/drawing/2014/main" id="{0762AA41-C505-6D23-2050-2D7B15088138}"/>
              </a:ext>
            </a:extLst>
          </p:cNvPr>
          <p:cNvSpPr txBox="1"/>
          <p:nvPr/>
        </p:nvSpPr>
        <p:spPr>
          <a:xfrm>
            <a:off x="565355" y="621251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65A700DD-9CE9-EE3F-FE68-5877871E4AAA}"/>
              </a:ext>
            </a:extLst>
          </p:cNvPr>
          <p:cNvSpPr txBox="1"/>
          <p:nvPr/>
        </p:nvSpPr>
        <p:spPr>
          <a:xfrm>
            <a:off x="6553200" y="6520290"/>
            <a:ext cx="4572000" cy="307777"/>
          </a:xfrm>
          <a:prstGeom prst="rect">
            <a:avLst/>
          </a:prstGeom>
          <a:noFill/>
        </p:spPr>
        <p:txBody>
          <a:bodyPr wrap="square">
            <a:spAutoFit/>
          </a:bodyPr>
          <a:lstStyle/>
          <a:p>
            <a:fld id="{57F4E819-C254-4876-BE8C-E89EC28DEDC5}" type="slidenum">
              <a:rPr lang="en-IN" sz="1400" b="1" smtClean="0"/>
              <a:pPr/>
              <a:t>20</a:t>
            </a:fld>
            <a:endParaRPr lang="en-IN" sz="1400" b="1" dirty="0"/>
          </a:p>
        </p:txBody>
      </p:sp>
    </p:spTree>
    <p:extLst>
      <p:ext uri="{BB962C8B-B14F-4D97-AF65-F5344CB8AC3E}">
        <p14:creationId xmlns:p14="http://schemas.microsoft.com/office/powerpoint/2010/main" val="405029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Continued…</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4402341" y="2771460"/>
            <a:ext cx="4306530" cy="3093154"/>
          </a:xfrm>
          <a:prstGeom prst="rect">
            <a:avLst/>
          </a:prstGeom>
          <a:noFill/>
        </p:spPr>
        <p:txBody>
          <a:bodyPr wrap="square">
            <a:spAutoFit/>
          </a:bodyPr>
          <a:lstStyle/>
          <a:p>
            <a:pPr marL="0" marR="0">
              <a:spcBef>
                <a:spcPts val="600"/>
              </a:spcBef>
              <a:spcAft>
                <a:spcPts val="600"/>
              </a:spcAft>
            </a:pPr>
            <a:r>
              <a:rPr lang="en-IN" sz="1500" dirty="0">
                <a:solidFill>
                  <a:srgbClr val="202122"/>
                </a:solidFill>
                <a:effectLst/>
                <a:latin typeface="Arial" panose="020B0604020202020204" pitchFamily="34" charset="0"/>
                <a:ea typeface="Times New Roman" panose="02020603050405020304" pitchFamily="18" charset="0"/>
              </a:rPr>
              <a:t>Top row: the PAC is placed in the right atrium aimed at the lateral wall. Counterclockwise rotation aims the catheter posteriorly and allows advancement into the superior vena cava. Centre row: the catheter is then withdrawn into the right atrium and aimed laterally. Clockwise rotation causes the tip to cross the tricuspid valve. With the tip in a horizontal position, it is positioned below the right ventricular outflow tract. Additional clockwise rotation causes the catheter to point straight up, allowing it to advance into the pulmonary artery and from there into the right pulmonary artery.</a:t>
            </a:r>
            <a:endParaRPr lang="en-US" sz="1500" dirty="0">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A17F7168-1ED2-17A3-8B57-D0E365BF4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444" y="2439988"/>
            <a:ext cx="3192780" cy="3881755"/>
          </a:xfrm>
          <a:prstGeom prst="rect">
            <a:avLst/>
          </a:prstGeom>
        </p:spPr>
      </p:pic>
      <p:sp>
        <p:nvSpPr>
          <p:cNvPr id="5" name="TextBox 4">
            <a:extLst>
              <a:ext uri="{FF2B5EF4-FFF2-40B4-BE49-F238E27FC236}">
                <a16:creationId xmlns:a16="http://schemas.microsoft.com/office/drawing/2014/main" id="{F7FBFFAB-F6DE-CD36-1095-7C5ED536FFC7}"/>
              </a:ext>
            </a:extLst>
          </p:cNvPr>
          <p:cNvSpPr txBox="1"/>
          <p:nvPr/>
        </p:nvSpPr>
        <p:spPr>
          <a:xfrm>
            <a:off x="42899" y="6353274"/>
            <a:ext cx="4572000" cy="307777"/>
          </a:xfrm>
          <a:prstGeom prst="rect">
            <a:avLst/>
          </a:prstGeom>
          <a:noFill/>
        </p:spPr>
        <p:txBody>
          <a:bodyPr wrap="square">
            <a:spAutoFit/>
          </a:bodyPr>
          <a:lstStyle/>
          <a:p>
            <a:r>
              <a:rPr lang="en-US" dirty="0"/>
              <a:t>Mr. Yash Rakholiya</a:t>
            </a:r>
            <a:endParaRPr lang="en-US" sz="1400" dirty="0"/>
          </a:p>
        </p:txBody>
      </p:sp>
      <p:sp>
        <p:nvSpPr>
          <p:cNvPr id="6" name="TextBox 5">
            <a:extLst>
              <a:ext uri="{FF2B5EF4-FFF2-40B4-BE49-F238E27FC236}">
                <a16:creationId xmlns:a16="http://schemas.microsoft.com/office/drawing/2014/main" id="{30CCDD82-566D-F2C8-7158-624944824A8E}"/>
              </a:ext>
            </a:extLst>
          </p:cNvPr>
          <p:cNvSpPr txBox="1"/>
          <p:nvPr/>
        </p:nvSpPr>
        <p:spPr>
          <a:xfrm>
            <a:off x="5609303" y="6123180"/>
            <a:ext cx="4572000" cy="307777"/>
          </a:xfrm>
          <a:prstGeom prst="rect">
            <a:avLst/>
          </a:prstGeom>
          <a:noFill/>
        </p:spPr>
        <p:txBody>
          <a:bodyPr wrap="square">
            <a:spAutoFit/>
          </a:bodyPr>
          <a:lstStyle/>
          <a:p>
            <a:fld id="{57F4E819-C254-4876-BE8C-E89EC28DEDC5}" type="slidenum">
              <a:rPr lang="en-IN" sz="1400" b="1" smtClean="0"/>
              <a:pPr/>
              <a:t>21</a:t>
            </a:fld>
            <a:endParaRPr lang="en-IN" sz="1400" b="1" dirty="0"/>
          </a:p>
        </p:txBody>
      </p:sp>
    </p:spTree>
    <p:extLst>
      <p:ext uri="{BB962C8B-B14F-4D97-AF65-F5344CB8AC3E}">
        <p14:creationId xmlns:p14="http://schemas.microsoft.com/office/powerpoint/2010/main" val="941219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Pressure recordings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373626" y="2649429"/>
            <a:ext cx="8256587" cy="4170372"/>
          </a:xfrm>
          <a:prstGeom prst="rect">
            <a:avLst/>
          </a:prstGeom>
          <a:noFill/>
        </p:spPr>
        <p:txBody>
          <a:bodyPr wrap="square">
            <a:spAutoFit/>
          </a:bodyPr>
          <a:lstStyle/>
          <a:p>
            <a:pPr marL="285750" marR="0" indent="-285750">
              <a:spcBef>
                <a:spcPts val="600"/>
              </a:spcBef>
              <a:spcAft>
                <a:spcPts val="600"/>
              </a:spcAft>
              <a:buFont typeface="Arial" panose="020B0604020202020204" pitchFamily="34" charset="0"/>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Always record pressure at end expiration (except in patients on PEEP)</a:t>
            </a:r>
          </a:p>
          <a:p>
            <a:pPr marL="285750" marR="0" indent="-285750">
              <a:spcBef>
                <a:spcPts val="600"/>
              </a:spcBef>
              <a:spcAft>
                <a:spcPts val="600"/>
              </a:spcAft>
              <a:buFont typeface="Arial" panose="020B0604020202020204" pitchFamily="34" charset="0"/>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Under normal conditions, pressures will be lower in inspiration due to decrease in intrathoracic pressure</a:t>
            </a:r>
          </a:p>
          <a:p>
            <a:pPr marL="285750" marR="0" indent="-285750">
              <a:spcBef>
                <a:spcPts val="600"/>
              </a:spcBef>
              <a:spcAft>
                <a:spcPts val="600"/>
              </a:spcAft>
              <a:buFont typeface="Arial" panose="020B0604020202020204" pitchFamily="34" charset="0"/>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Before any pressure measurements are taken, it is imperative to perform zeroing and referencing of the system</a:t>
            </a:r>
          </a:p>
          <a:p>
            <a:pPr marL="285750" indent="-285750" algn="l">
              <a:buFont typeface="Wingdings" panose="05000000000000000000" pitchFamily="2" charset="2"/>
              <a:buChar char="Ø"/>
            </a:pPr>
            <a:r>
              <a:rPr lang="en-US" sz="1500" b="0" i="0" dirty="0">
                <a:solidFill>
                  <a:srgbClr val="222222"/>
                </a:solidFill>
                <a:effectLst/>
                <a:latin typeface="Arial" panose="020B0604020202020204" pitchFamily="34" charset="0"/>
                <a:cs typeface="Arial" panose="020B0604020202020204" pitchFamily="34" charset="0"/>
              </a:rPr>
              <a:t>Zeroing- accomplished by opening the system to air so as to equilibrate with atmospheric pressure</a:t>
            </a:r>
          </a:p>
          <a:p>
            <a:pPr marL="285750" indent="-285750" algn="l">
              <a:buFont typeface="Wingdings" panose="05000000000000000000" pitchFamily="2" charset="2"/>
              <a:buChar char="Ø"/>
            </a:pPr>
            <a:r>
              <a:rPr lang="en-US" sz="1500" b="0" i="0" dirty="0">
                <a:solidFill>
                  <a:srgbClr val="222222"/>
                </a:solidFill>
                <a:effectLst/>
                <a:latin typeface="Arial" panose="020B0604020202020204" pitchFamily="34" charset="0"/>
                <a:cs typeface="Arial" panose="020B0604020202020204" pitchFamily="34" charset="0"/>
              </a:rPr>
              <a:t>Referencing- accomplished by ensuring that the air-fluid interface of the transducer is at the level of the patient heart (</a:t>
            </a:r>
            <a:r>
              <a:rPr lang="en-US" sz="1500" b="0" i="0" dirty="0" err="1">
                <a:solidFill>
                  <a:srgbClr val="222222"/>
                </a:solidFill>
                <a:effectLst/>
                <a:latin typeface="Arial" panose="020B0604020202020204" pitchFamily="34" charset="0"/>
                <a:cs typeface="Arial" panose="020B0604020202020204" pitchFamily="34" charset="0"/>
              </a:rPr>
              <a:t>phlebostatic</a:t>
            </a:r>
            <a:r>
              <a:rPr lang="en-US" sz="1500" b="0" i="0" dirty="0">
                <a:solidFill>
                  <a:srgbClr val="222222"/>
                </a:solidFill>
                <a:effectLst/>
                <a:latin typeface="Arial" panose="020B0604020202020204" pitchFamily="34" charset="0"/>
                <a:cs typeface="Arial" panose="020B0604020202020204" pitchFamily="34" charset="0"/>
              </a:rPr>
              <a:t> axis) (4th intercostal space midway between anterior and posterior chest wall) </a:t>
            </a:r>
          </a:p>
          <a:p>
            <a:pPr marL="285750" indent="-285750" algn="l">
              <a:buFont typeface="Arial" panose="020B0604020202020204" pitchFamily="34" charset="0"/>
              <a:buChar char="•"/>
            </a:pPr>
            <a:r>
              <a:rPr lang="en-US" sz="1500" b="0" i="0" dirty="0">
                <a:solidFill>
                  <a:srgbClr val="222222"/>
                </a:solidFill>
                <a:effectLst/>
                <a:latin typeface="Arial" panose="020B0604020202020204" pitchFamily="34" charset="0"/>
                <a:cs typeface="Arial" panose="020B0604020202020204" pitchFamily="34" charset="0"/>
              </a:rPr>
              <a:t>For every inch the heart is offset from the reference point of the transducer, a 2mm Hg of error will be introduced. If the heart is lower than the transducer, the pressure will be erroneously low and if the heart is higher, the pressure will be erroneously high.</a:t>
            </a:r>
          </a:p>
          <a:p>
            <a:pPr marL="285750" marR="0" indent="-285750">
              <a:spcBef>
                <a:spcPts val="600"/>
              </a:spcBef>
              <a:spcAft>
                <a:spcPts val="600"/>
              </a:spcAft>
              <a:buFont typeface="Arial" panose="020B0604020202020204" pitchFamily="34" charset="0"/>
              <a:buChar char="•"/>
            </a:pPr>
            <a:endParaRPr lang="en-US" sz="1500" dirty="0">
              <a:effectLst/>
              <a:latin typeface="Times New Roman" panose="02020603050405020304" pitchFamily="18" charset="0"/>
              <a:ea typeface="Times New Roman" panose="02020603050405020304" pitchFamily="18" charset="0"/>
            </a:endParaRPr>
          </a:p>
          <a:p>
            <a:pPr marL="285750" marR="0" indent="-285750">
              <a:spcBef>
                <a:spcPts val="600"/>
              </a:spcBef>
              <a:spcAft>
                <a:spcPts val="600"/>
              </a:spcAft>
              <a:buFont typeface="Arial" panose="020B0604020202020204" pitchFamily="34" charset="0"/>
              <a:buChar char="•"/>
            </a:pPr>
            <a:endParaRPr lang="en-US" sz="15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64426FCF-C42A-CBB8-3FC7-BD59E8E8ACFC}"/>
              </a:ext>
            </a:extLst>
          </p:cNvPr>
          <p:cNvSpPr txBox="1"/>
          <p:nvPr/>
        </p:nvSpPr>
        <p:spPr>
          <a:xfrm>
            <a:off x="712839" y="6297722"/>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D39A860F-5378-943B-EE65-C56CFF080285}"/>
              </a:ext>
            </a:extLst>
          </p:cNvPr>
          <p:cNvSpPr txBox="1"/>
          <p:nvPr/>
        </p:nvSpPr>
        <p:spPr>
          <a:xfrm>
            <a:off x="6858000" y="6478649"/>
            <a:ext cx="4572000" cy="307777"/>
          </a:xfrm>
          <a:prstGeom prst="rect">
            <a:avLst/>
          </a:prstGeom>
          <a:noFill/>
        </p:spPr>
        <p:txBody>
          <a:bodyPr wrap="square">
            <a:spAutoFit/>
          </a:bodyPr>
          <a:lstStyle/>
          <a:p>
            <a:fld id="{57F4E819-C254-4876-BE8C-E89EC28DEDC5}" type="slidenum">
              <a:rPr lang="en-IN" sz="1400" b="1" smtClean="0"/>
              <a:pPr/>
              <a:t>22</a:t>
            </a:fld>
            <a:endParaRPr lang="en-IN" sz="1400" b="1" dirty="0"/>
          </a:p>
        </p:txBody>
      </p:sp>
    </p:spTree>
    <p:extLst>
      <p:ext uri="{BB962C8B-B14F-4D97-AF65-F5344CB8AC3E}">
        <p14:creationId xmlns:p14="http://schemas.microsoft.com/office/powerpoint/2010/main" val="2248454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Pressure recordings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373626" y="2649429"/>
            <a:ext cx="8256587" cy="3785652"/>
          </a:xfrm>
          <a:prstGeom prst="rect">
            <a:avLst/>
          </a:prstGeom>
          <a:noFill/>
        </p:spPr>
        <p:txBody>
          <a:bodyPr wrap="square">
            <a:spAutoFit/>
          </a:bodyPr>
          <a:lstStyle/>
          <a:p>
            <a:pPr marR="0">
              <a:spcBef>
                <a:spcPts val="600"/>
              </a:spcBef>
              <a:spcAft>
                <a:spcPts val="600"/>
              </a:spcAft>
            </a:pPr>
            <a:r>
              <a:rPr lang="en-US" sz="1500" b="1" dirty="0">
                <a:effectLst/>
                <a:latin typeface="Arial" panose="020B0604020202020204" pitchFamily="34" charset="0"/>
                <a:ea typeface="Times New Roman" panose="02020603050405020304" pitchFamily="18" charset="0"/>
                <a:cs typeface="Arial" panose="020B0604020202020204" pitchFamily="34" charset="0"/>
              </a:rPr>
              <a:t>Fast flush test/ Square wave testing;</a:t>
            </a:r>
          </a:p>
          <a:p>
            <a:pPr marL="285750" marR="0" indent="-285750">
              <a:spcBef>
                <a:spcPts val="600"/>
              </a:spcBef>
              <a:spcAft>
                <a:spcPts val="600"/>
              </a:spcAft>
              <a:buFont typeface="Arial" panose="020B0604020202020204" pitchFamily="34" charset="0"/>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The dynamic response of the pressure monitoring system is determined by measuring the resonant frequency and the damping coefficient of the system using the fast flush test</a:t>
            </a:r>
          </a:p>
          <a:p>
            <a:pPr marL="285750" marR="0" indent="-285750">
              <a:spcBef>
                <a:spcPts val="600"/>
              </a:spcBef>
              <a:spcAft>
                <a:spcPts val="600"/>
              </a:spcAft>
              <a:buFont typeface="Arial" panose="020B0604020202020204" pitchFamily="34" charset="0"/>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Performed by briefly opening and closing the valve in the continuous flush device</a:t>
            </a:r>
          </a:p>
          <a:p>
            <a:pPr marL="285750" indent="-285750" algn="l">
              <a:buFont typeface="Arial" panose="020B0604020202020204" pitchFamily="34" charset="0"/>
              <a:buChar char="•"/>
            </a:pPr>
            <a:r>
              <a:rPr lang="en-US" sz="1500" b="0" i="0" dirty="0">
                <a:solidFill>
                  <a:srgbClr val="222222"/>
                </a:solidFill>
                <a:effectLst/>
                <a:latin typeface="Arial" panose="020B0604020202020204" pitchFamily="34" charset="0"/>
              </a:rPr>
              <a:t>This produces a square ware pattern on the oscilloscope, an initial steep rise followed by a plateau, followed by steep fall below baseline which is then followed by oscillations. The pattern determines optimal versus suboptimal damping</a:t>
            </a:r>
          </a:p>
          <a:p>
            <a:pPr marL="285750" indent="-285750" algn="l">
              <a:buFont typeface="Arial" panose="020B0604020202020204" pitchFamily="34" charset="0"/>
              <a:buChar char="•"/>
            </a:pPr>
            <a:r>
              <a:rPr lang="en-US" sz="1500" b="0" i="0" dirty="0">
                <a:solidFill>
                  <a:srgbClr val="222222"/>
                </a:solidFill>
                <a:effectLst/>
                <a:latin typeface="Arial" panose="020B0604020202020204" pitchFamily="34" charset="0"/>
              </a:rPr>
              <a:t>Optimal damping- usually 1.5 to 2 oscillations before returning to baseline. This is ideal</a:t>
            </a:r>
          </a:p>
          <a:p>
            <a:pPr marL="285750" indent="-285750" algn="l">
              <a:buFont typeface="Arial" panose="020B0604020202020204" pitchFamily="34" charset="0"/>
              <a:buChar char="•"/>
            </a:pPr>
            <a:r>
              <a:rPr lang="en-US" sz="1500" b="0" i="0" dirty="0">
                <a:solidFill>
                  <a:srgbClr val="222222"/>
                </a:solidFill>
                <a:effectLst/>
                <a:latin typeface="Arial" panose="020B0604020202020204" pitchFamily="34" charset="0"/>
              </a:rPr>
              <a:t>Over damping. None to &lt;1.5 oscillations before retuning to baseline. Common cause air bubbles. Underestimation of systolic pressure. Diastolic pressure may not be affected</a:t>
            </a:r>
          </a:p>
          <a:p>
            <a:pPr marL="285750" indent="-285750" algn="l">
              <a:buFont typeface="Arial" panose="020B0604020202020204" pitchFamily="34" charset="0"/>
              <a:buChar char="•"/>
            </a:pPr>
            <a:r>
              <a:rPr lang="en-US" sz="1500" b="0" i="0" dirty="0">
                <a:solidFill>
                  <a:srgbClr val="222222"/>
                </a:solidFill>
                <a:effectLst/>
                <a:latin typeface="Arial" panose="020B0604020202020204" pitchFamily="34" charset="0"/>
              </a:rPr>
              <a:t>Under damping-&gt;2 oscillations before returning to baseline. Common cause- excessive tube length, multiple stopcocks in the circuit, etc. Overestimated systolic pressure and underestimated diastolic pressure</a:t>
            </a:r>
          </a:p>
          <a:p>
            <a:pPr marL="285750" marR="0" indent="-285750">
              <a:spcBef>
                <a:spcPts val="600"/>
              </a:spcBef>
              <a:spcAft>
                <a:spcPts val="600"/>
              </a:spcAft>
              <a:buFont typeface="Arial" panose="020B0604020202020204" pitchFamily="34" charset="0"/>
              <a:buChar char="•"/>
            </a:pP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C57C3512-A97E-82E7-76D8-EB3918A31F31}"/>
              </a:ext>
            </a:extLst>
          </p:cNvPr>
          <p:cNvSpPr txBox="1"/>
          <p:nvPr/>
        </p:nvSpPr>
        <p:spPr>
          <a:xfrm>
            <a:off x="889819" y="6127304"/>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19709E7B-BB10-0B7B-58F8-C8C8B9C8B41C}"/>
              </a:ext>
            </a:extLst>
          </p:cNvPr>
          <p:cNvSpPr txBox="1"/>
          <p:nvPr/>
        </p:nvSpPr>
        <p:spPr>
          <a:xfrm>
            <a:off x="5835445" y="6201668"/>
            <a:ext cx="4572000" cy="307777"/>
          </a:xfrm>
          <a:prstGeom prst="rect">
            <a:avLst/>
          </a:prstGeom>
          <a:noFill/>
        </p:spPr>
        <p:txBody>
          <a:bodyPr wrap="square">
            <a:spAutoFit/>
          </a:bodyPr>
          <a:lstStyle/>
          <a:p>
            <a:fld id="{57F4E819-C254-4876-BE8C-E89EC28DEDC5}" type="slidenum">
              <a:rPr lang="en-IN" sz="1400" b="1" smtClean="0"/>
              <a:pPr/>
              <a:t>23</a:t>
            </a:fld>
            <a:endParaRPr lang="en-IN" sz="1400" b="1" dirty="0"/>
          </a:p>
        </p:txBody>
      </p:sp>
    </p:spTree>
    <p:extLst>
      <p:ext uri="{BB962C8B-B14F-4D97-AF65-F5344CB8AC3E}">
        <p14:creationId xmlns:p14="http://schemas.microsoft.com/office/powerpoint/2010/main" val="4427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Normal pressure value of RHC</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372BF17-D6C5-C006-14BA-073275B32D80}"/>
              </a:ext>
            </a:extLst>
          </p:cNvPr>
          <p:cNvSpPr>
            <a:spLocks noChangeArrowheads="1"/>
          </p:cNvSpPr>
          <p:nvPr/>
        </p:nvSpPr>
        <p:spPr bwMode="auto">
          <a:xfrm>
            <a:off x="187757" y="3190082"/>
            <a:ext cx="122505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AD9E8E3E-BC22-656E-EA8D-7D88EBFB701B}"/>
              </a:ext>
            </a:extLst>
          </p:cNvPr>
          <p:cNvSpPr>
            <a:spLocks noChangeArrowheads="1"/>
          </p:cNvSpPr>
          <p:nvPr/>
        </p:nvSpPr>
        <p:spPr bwMode="auto">
          <a:xfrm>
            <a:off x="187757" y="6542882"/>
            <a:ext cx="122505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 name="Table 1">
            <a:extLst>
              <a:ext uri="{FF2B5EF4-FFF2-40B4-BE49-F238E27FC236}">
                <a16:creationId xmlns:a16="http://schemas.microsoft.com/office/drawing/2014/main" id="{8D1D3CCE-B8E8-12B0-0462-5ADA2F7B23F2}"/>
              </a:ext>
            </a:extLst>
          </p:cNvPr>
          <p:cNvGraphicFramePr>
            <a:graphicFrameLocks noGrp="1"/>
          </p:cNvGraphicFramePr>
          <p:nvPr>
            <p:extLst>
              <p:ext uri="{D42A27DB-BD31-4B8C-83A1-F6EECF244321}">
                <p14:modId xmlns:p14="http://schemas.microsoft.com/office/powerpoint/2010/main" val="119822100"/>
              </p:ext>
            </p:extLst>
          </p:nvPr>
        </p:nvGraphicFramePr>
        <p:xfrm>
          <a:off x="1677119" y="2330450"/>
          <a:ext cx="4857794" cy="4301993"/>
        </p:xfrm>
        <a:graphic>
          <a:graphicData uri="http://schemas.openxmlformats.org/drawingml/2006/table">
            <a:tbl>
              <a:tblPr firstRow="1" firstCol="1" bandRow="1">
                <a:tableStyleId>{5C22544A-7EE6-4342-B048-85BDC9FD1C3A}</a:tableStyleId>
              </a:tblPr>
              <a:tblGrid>
                <a:gridCol w="2484733">
                  <a:extLst>
                    <a:ext uri="{9D8B030D-6E8A-4147-A177-3AD203B41FA5}">
                      <a16:colId xmlns:a16="http://schemas.microsoft.com/office/drawing/2014/main" val="4194902638"/>
                    </a:ext>
                  </a:extLst>
                </a:gridCol>
                <a:gridCol w="1144653">
                  <a:extLst>
                    <a:ext uri="{9D8B030D-6E8A-4147-A177-3AD203B41FA5}">
                      <a16:colId xmlns:a16="http://schemas.microsoft.com/office/drawing/2014/main" val="1376544701"/>
                    </a:ext>
                  </a:extLst>
                </a:gridCol>
                <a:gridCol w="1228408">
                  <a:extLst>
                    <a:ext uri="{9D8B030D-6E8A-4147-A177-3AD203B41FA5}">
                      <a16:colId xmlns:a16="http://schemas.microsoft.com/office/drawing/2014/main" val="4046197863"/>
                    </a:ext>
                  </a:extLst>
                </a:gridCol>
              </a:tblGrid>
              <a:tr h="173911">
                <a:tc gridSpan="3">
                  <a:txBody>
                    <a:bodyPr/>
                    <a:lstStyle/>
                    <a:p>
                      <a:pPr algn="ctr" fontAlgn="ctr"/>
                      <a:r>
                        <a:rPr lang="en-US" sz="900" u="none" strike="noStrike">
                          <a:effectLst/>
                        </a:rPr>
                        <a:t>Table 19-3: Normal Pressures and Vascular Resistances</a:t>
                      </a:r>
                      <a:endParaRPr lang="en-US" sz="900" b="1" i="0" u="none" strike="noStrike">
                        <a:solidFill>
                          <a:srgbClr val="202122"/>
                        </a:solidFill>
                        <a:effectLst/>
                        <a:latin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1244916"/>
                  </a:ext>
                </a:extLst>
              </a:tr>
              <a:tr h="375280">
                <a:tc>
                  <a:txBody>
                    <a:bodyPr/>
                    <a:lstStyle/>
                    <a:p>
                      <a:pPr algn="ctr" fontAlgn="ctr"/>
                      <a:r>
                        <a:rPr lang="en-US" sz="900" u="none" strike="noStrike">
                          <a:effectLst/>
                        </a:rPr>
                        <a:t>Pressures</a:t>
                      </a:r>
                      <a:endParaRPr lang="en-US" sz="900" b="1"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Average (mm Hg)</a:t>
                      </a:r>
                      <a:endParaRPr lang="en-US" sz="900" b="1"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Range (mm Hg)</a:t>
                      </a:r>
                      <a:endParaRPr lang="en-US" sz="900" b="1"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682547869"/>
                  </a:ext>
                </a:extLst>
              </a:tr>
              <a:tr h="228829">
                <a:tc gridSpan="3">
                  <a:txBody>
                    <a:bodyPr/>
                    <a:lstStyle/>
                    <a:p>
                      <a:pPr algn="l" fontAlgn="ctr"/>
                      <a:r>
                        <a:rPr lang="en-US" sz="900" u="none" strike="noStrike">
                          <a:effectLst/>
                        </a:rPr>
                        <a:t>Right atrium</a:t>
                      </a:r>
                      <a:endParaRPr lang="en-US" sz="900" b="0" i="0" u="none" strike="noStrike">
                        <a:solidFill>
                          <a:srgbClr val="202122"/>
                        </a:solidFill>
                        <a:effectLst/>
                        <a:latin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5475529"/>
                  </a:ext>
                </a:extLst>
              </a:tr>
              <a:tr h="356974">
                <a:tc>
                  <a:txBody>
                    <a:bodyPr/>
                    <a:lstStyle/>
                    <a:p>
                      <a:pPr algn="l" fontAlgn="ctr"/>
                      <a:r>
                        <a:rPr lang="en-US" sz="900" u="none" strike="noStrike">
                          <a:effectLst/>
                        </a:rPr>
                        <a:t>a wave</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6</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7-Feb</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299105681"/>
                  </a:ext>
                </a:extLst>
              </a:tr>
              <a:tr h="356974">
                <a:tc>
                  <a:txBody>
                    <a:bodyPr/>
                    <a:lstStyle/>
                    <a:p>
                      <a:pPr algn="l" fontAlgn="ctr"/>
                      <a:r>
                        <a:rPr lang="en-US" sz="900" u="none" strike="noStrike">
                          <a:effectLst/>
                        </a:rPr>
                        <a:t>v wave</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5</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7-Feb</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28962808"/>
                  </a:ext>
                </a:extLst>
              </a:tr>
              <a:tr h="228829">
                <a:tc>
                  <a:txBody>
                    <a:bodyPr/>
                    <a:lstStyle/>
                    <a:p>
                      <a:pPr algn="l" fontAlgn="ctr"/>
                      <a:r>
                        <a:rPr lang="en-US" sz="900" u="none" strike="noStrike">
                          <a:effectLst/>
                        </a:rPr>
                        <a:t>Mean</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3</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5-Jan</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169711303"/>
                  </a:ext>
                </a:extLst>
              </a:tr>
              <a:tr h="237983">
                <a:tc gridSpan="3">
                  <a:txBody>
                    <a:bodyPr/>
                    <a:lstStyle/>
                    <a:p>
                      <a:pPr algn="l" fontAlgn="ctr"/>
                      <a:r>
                        <a:rPr lang="en-US" sz="900" u="none" strike="noStrike">
                          <a:effectLst/>
                        </a:rPr>
                        <a:t>Right ventricle</a:t>
                      </a:r>
                      <a:endParaRPr lang="en-US" sz="900" b="0" i="0" u="none" strike="noStrike">
                        <a:solidFill>
                          <a:srgbClr val="202122"/>
                        </a:solidFill>
                        <a:effectLst/>
                        <a:latin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9176303"/>
                  </a:ext>
                </a:extLst>
              </a:tr>
              <a:tr h="283748">
                <a:tc>
                  <a:txBody>
                    <a:bodyPr/>
                    <a:lstStyle/>
                    <a:p>
                      <a:pPr algn="l" fontAlgn="ctr"/>
                      <a:r>
                        <a:rPr lang="en-US" sz="900" u="none" strike="noStrike">
                          <a:effectLst/>
                        </a:rPr>
                        <a:t>Peak systolic</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25</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15-30</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292666513"/>
                  </a:ext>
                </a:extLst>
              </a:tr>
              <a:tr h="265442">
                <a:tc>
                  <a:txBody>
                    <a:bodyPr/>
                    <a:lstStyle/>
                    <a:p>
                      <a:pPr algn="l" fontAlgn="ctr"/>
                      <a:r>
                        <a:rPr lang="en-US" sz="900" u="none" strike="noStrike">
                          <a:effectLst/>
                        </a:rPr>
                        <a:t>End-diastolic</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4</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7-Jan</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190801995"/>
                  </a:ext>
                </a:extLst>
              </a:tr>
              <a:tr h="237983">
                <a:tc gridSpan="3">
                  <a:txBody>
                    <a:bodyPr/>
                    <a:lstStyle/>
                    <a:p>
                      <a:pPr algn="l" fontAlgn="ctr"/>
                      <a:r>
                        <a:rPr lang="en-US" sz="900" u="none" strike="noStrike">
                          <a:effectLst/>
                        </a:rPr>
                        <a:t>Pulmonary artery</a:t>
                      </a:r>
                      <a:endParaRPr lang="en-US" sz="900" b="0" i="0" u="none" strike="noStrike">
                        <a:solidFill>
                          <a:srgbClr val="202122"/>
                        </a:solidFill>
                        <a:effectLst/>
                        <a:latin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0337098"/>
                  </a:ext>
                </a:extLst>
              </a:tr>
              <a:tr h="311209">
                <a:tc>
                  <a:txBody>
                    <a:bodyPr/>
                    <a:lstStyle/>
                    <a:p>
                      <a:pPr algn="l" fontAlgn="ctr"/>
                      <a:r>
                        <a:rPr lang="en-US" sz="900" u="none" strike="noStrike">
                          <a:effectLst/>
                        </a:rPr>
                        <a:t>Peak systolic</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25</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15-30</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772933335"/>
                  </a:ext>
                </a:extLst>
              </a:tr>
              <a:tr h="265442">
                <a:tc>
                  <a:txBody>
                    <a:bodyPr/>
                    <a:lstStyle/>
                    <a:p>
                      <a:pPr algn="l" fontAlgn="ctr"/>
                      <a:r>
                        <a:rPr lang="en-US" sz="900" u="none" strike="noStrike">
                          <a:effectLst/>
                        </a:rPr>
                        <a:t>End-diastolic</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9</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12-Apr</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145819757"/>
                  </a:ext>
                </a:extLst>
              </a:tr>
              <a:tr h="228829">
                <a:tc>
                  <a:txBody>
                    <a:bodyPr/>
                    <a:lstStyle/>
                    <a:p>
                      <a:pPr algn="l" fontAlgn="ctr"/>
                      <a:r>
                        <a:rPr lang="en-US" sz="900" u="none" strike="noStrike">
                          <a:effectLst/>
                        </a:rPr>
                        <a:t>Mean</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15</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19-Sep</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64458642"/>
                  </a:ext>
                </a:extLst>
              </a:tr>
              <a:tr h="237983">
                <a:tc gridSpan="3">
                  <a:txBody>
                    <a:bodyPr/>
                    <a:lstStyle/>
                    <a:p>
                      <a:pPr algn="l" fontAlgn="ctr"/>
                      <a:r>
                        <a:rPr lang="en-US" sz="900" u="none" strike="noStrike">
                          <a:effectLst/>
                        </a:rPr>
                        <a:t>Pulmonary capillary</a:t>
                      </a:r>
                      <a:endParaRPr lang="en-US" sz="900" b="0" i="0" u="none" strike="noStrike">
                        <a:solidFill>
                          <a:srgbClr val="202122"/>
                        </a:solidFill>
                        <a:effectLst/>
                        <a:latin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738217"/>
                  </a:ext>
                </a:extLst>
              </a:tr>
              <a:tr h="283748">
                <a:tc>
                  <a:txBody>
                    <a:bodyPr/>
                    <a:lstStyle/>
                    <a:p>
                      <a:pPr algn="l" fontAlgn="ctr"/>
                      <a:r>
                        <a:rPr lang="en-US" sz="900" u="none" strike="noStrike">
                          <a:effectLst/>
                        </a:rPr>
                        <a:t>Wedge</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80086648"/>
                  </a:ext>
                </a:extLst>
              </a:tr>
              <a:tr h="228829">
                <a:tc>
                  <a:txBody>
                    <a:bodyPr/>
                    <a:lstStyle/>
                    <a:p>
                      <a:pPr algn="l" fontAlgn="ctr"/>
                      <a:r>
                        <a:rPr lang="en-US" sz="900" u="none" strike="noStrike">
                          <a:effectLst/>
                        </a:rPr>
                        <a:t>Mean</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9</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dirty="0">
                          <a:effectLst/>
                        </a:rPr>
                        <a:t>12-Apr</a:t>
                      </a:r>
                      <a:endParaRPr lang="en-US" sz="900" b="0" i="0" u="none" strike="noStrike" dirty="0">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188746679"/>
                  </a:ext>
                </a:extLst>
              </a:tr>
            </a:tbl>
          </a:graphicData>
        </a:graphic>
      </p:graphicFrame>
      <p:sp>
        <p:nvSpPr>
          <p:cNvPr id="6" name="TextBox 5">
            <a:extLst>
              <a:ext uri="{FF2B5EF4-FFF2-40B4-BE49-F238E27FC236}">
                <a16:creationId xmlns:a16="http://schemas.microsoft.com/office/drawing/2014/main" id="{DCBAA892-8932-1730-8068-9C5241E4F82A}"/>
              </a:ext>
            </a:extLst>
          </p:cNvPr>
          <p:cNvSpPr txBox="1"/>
          <p:nvPr/>
        </p:nvSpPr>
        <p:spPr>
          <a:xfrm>
            <a:off x="1068517" y="6523104"/>
            <a:ext cx="6218902" cy="307777"/>
          </a:xfrm>
          <a:prstGeom prst="rect">
            <a:avLst/>
          </a:prstGeom>
          <a:noFill/>
        </p:spPr>
        <p:txBody>
          <a:bodyPr wrap="square">
            <a:spAutoFit/>
          </a:bodyPr>
          <a:lstStyle/>
          <a:p>
            <a:r>
              <a:rPr lang="en-US" dirty="0"/>
              <a:t>Mr. Yash Rakholiya</a:t>
            </a:r>
            <a:endParaRPr lang="en-US" sz="1400" dirty="0"/>
          </a:p>
        </p:txBody>
      </p:sp>
      <p:sp>
        <p:nvSpPr>
          <p:cNvPr id="7" name="TextBox 6">
            <a:extLst>
              <a:ext uri="{FF2B5EF4-FFF2-40B4-BE49-F238E27FC236}">
                <a16:creationId xmlns:a16="http://schemas.microsoft.com/office/drawing/2014/main" id="{72311C08-5FBD-6C2B-C1CA-7581D91760AB}"/>
              </a:ext>
            </a:extLst>
          </p:cNvPr>
          <p:cNvSpPr txBox="1"/>
          <p:nvPr/>
        </p:nvSpPr>
        <p:spPr>
          <a:xfrm>
            <a:off x="7287419" y="6249620"/>
            <a:ext cx="6218902" cy="307777"/>
          </a:xfrm>
          <a:prstGeom prst="rect">
            <a:avLst/>
          </a:prstGeom>
          <a:noFill/>
        </p:spPr>
        <p:txBody>
          <a:bodyPr wrap="square">
            <a:spAutoFit/>
          </a:bodyPr>
          <a:lstStyle/>
          <a:p>
            <a:fld id="{57F4E819-C254-4876-BE8C-E89EC28DEDC5}" type="slidenum">
              <a:rPr lang="en-IN" sz="1400" b="1" smtClean="0"/>
              <a:pPr/>
              <a:t>24</a:t>
            </a:fld>
            <a:endParaRPr lang="en-IN" sz="1400" b="1" dirty="0"/>
          </a:p>
        </p:txBody>
      </p:sp>
    </p:spTree>
    <p:extLst>
      <p:ext uri="{BB962C8B-B14F-4D97-AF65-F5344CB8AC3E}">
        <p14:creationId xmlns:p14="http://schemas.microsoft.com/office/powerpoint/2010/main" val="428242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Continued…</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4" name="Rectangle 2">
            <a:extLst>
              <a:ext uri="{FF2B5EF4-FFF2-40B4-BE49-F238E27FC236}">
                <a16:creationId xmlns:a16="http://schemas.microsoft.com/office/drawing/2014/main" id="{F372BF17-D6C5-C006-14BA-073275B32D80}"/>
              </a:ext>
            </a:extLst>
          </p:cNvPr>
          <p:cNvSpPr>
            <a:spLocks noChangeArrowheads="1"/>
          </p:cNvSpPr>
          <p:nvPr/>
        </p:nvSpPr>
        <p:spPr bwMode="auto">
          <a:xfrm>
            <a:off x="187757" y="3190082"/>
            <a:ext cx="122505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3">
            <a:extLst>
              <a:ext uri="{FF2B5EF4-FFF2-40B4-BE49-F238E27FC236}">
                <a16:creationId xmlns:a16="http://schemas.microsoft.com/office/drawing/2014/main" id="{AD9E8E3E-BC22-656E-EA8D-7D88EBFB701B}"/>
              </a:ext>
            </a:extLst>
          </p:cNvPr>
          <p:cNvSpPr>
            <a:spLocks noChangeArrowheads="1"/>
          </p:cNvSpPr>
          <p:nvPr/>
        </p:nvSpPr>
        <p:spPr bwMode="auto">
          <a:xfrm>
            <a:off x="187757" y="6542882"/>
            <a:ext cx="122505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3931A3BF-DC35-33BC-A1CC-CF8D390ABB5A}"/>
              </a:ext>
            </a:extLst>
          </p:cNvPr>
          <p:cNvGraphicFramePr>
            <a:graphicFrameLocks noGrp="1"/>
          </p:cNvGraphicFramePr>
          <p:nvPr>
            <p:extLst>
              <p:ext uri="{D42A27DB-BD31-4B8C-83A1-F6EECF244321}">
                <p14:modId xmlns:p14="http://schemas.microsoft.com/office/powerpoint/2010/main" val="4042226056"/>
              </p:ext>
            </p:extLst>
          </p:nvPr>
        </p:nvGraphicFramePr>
        <p:xfrm>
          <a:off x="1243584" y="2330450"/>
          <a:ext cx="5169408" cy="4314187"/>
        </p:xfrm>
        <a:graphic>
          <a:graphicData uri="http://schemas.openxmlformats.org/drawingml/2006/table">
            <a:tbl>
              <a:tblPr>
                <a:tableStyleId>{5C22544A-7EE6-4342-B048-85BDC9FD1C3A}</a:tableStyleId>
              </a:tblPr>
              <a:tblGrid>
                <a:gridCol w="2590525">
                  <a:extLst>
                    <a:ext uri="{9D8B030D-6E8A-4147-A177-3AD203B41FA5}">
                      <a16:colId xmlns:a16="http://schemas.microsoft.com/office/drawing/2014/main" val="133287220"/>
                    </a:ext>
                  </a:extLst>
                </a:gridCol>
                <a:gridCol w="1193388">
                  <a:extLst>
                    <a:ext uri="{9D8B030D-6E8A-4147-A177-3AD203B41FA5}">
                      <a16:colId xmlns:a16="http://schemas.microsoft.com/office/drawing/2014/main" val="2425481812"/>
                    </a:ext>
                  </a:extLst>
                </a:gridCol>
                <a:gridCol w="1385495">
                  <a:extLst>
                    <a:ext uri="{9D8B030D-6E8A-4147-A177-3AD203B41FA5}">
                      <a16:colId xmlns:a16="http://schemas.microsoft.com/office/drawing/2014/main" val="2952832522"/>
                    </a:ext>
                  </a:extLst>
                </a:gridCol>
              </a:tblGrid>
              <a:tr h="221678">
                <a:tc gridSpan="3">
                  <a:txBody>
                    <a:bodyPr/>
                    <a:lstStyle/>
                    <a:p>
                      <a:pPr algn="l" fontAlgn="ctr"/>
                      <a:r>
                        <a:rPr lang="en-US" sz="900" u="none" strike="noStrike">
                          <a:effectLst/>
                        </a:rPr>
                        <a:t>Left atrium</a:t>
                      </a:r>
                      <a:endParaRPr lang="en-US" sz="900" b="0" i="0" u="none" strike="noStrike">
                        <a:solidFill>
                          <a:srgbClr val="202122"/>
                        </a:solidFill>
                        <a:effectLst/>
                        <a:latin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6018300"/>
                  </a:ext>
                </a:extLst>
              </a:tr>
              <a:tr h="332516">
                <a:tc>
                  <a:txBody>
                    <a:bodyPr/>
                    <a:lstStyle/>
                    <a:p>
                      <a:pPr algn="l" fontAlgn="ctr"/>
                      <a:r>
                        <a:rPr lang="en-US" sz="900" u="none" strike="noStrike">
                          <a:effectLst/>
                        </a:rPr>
                        <a:t>a wave</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10</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16-Apr</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558557940"/>
                  </a:ext>
                </a:extLst>
              </a:tr>
              <a:tr h="332516">
                <a:tc>
                  <a:txBody>
                    <a:bodyPr/>
                    <a:lstStyle/>
                    <a:p>
                      <a:pPr algn="l" fontAlgn="ctr"/>
                      <a:r>
                        <a:rPr lang="en-US" sz="900" u="none" strike="noStrike">
                          <a:effectLst/>
                        </a:rPr>
                        <a:t>v wave</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12</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21-Jun</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90846509"/>
                  </a:ext>
                </a:extLst>
              </a:tr>
              <a:tr h="213151">
                <a:tc>
                  <a:txBody>
                    <a:bodyPr/>
                    <a:lstStyle/>
                    <a:p>
                      <a:pPr algn="l" fontAlgn="ctr"/>
                      <a:r>
                        <a:rPr lang="en-US" sz="900" u="none" strike="noStrike">
                          <a:effectLst/>
                        </a:rPr>
                        <a:t>Mean</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8</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12-Feb</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48377371"/>
                  </a:ext>
                </a:extLst>
              </a:tr>
              <a:tr h="221678">
                <a:tc gridSpan="3">
                  <a:txBody>
                    <a:bodyPr/>
                    <a:lstStyle/>
                    <a:p>
                      <a:pPr algn="l" fontAlgn="ctr"/>
                      <a:r>
                        <a:rPr lang="en-US" sz="900" u="none" strike="noStrike">
                          <a:effectLst/>
                        </a:rPr>
                        <a:t>Left ventricle</a:t>
                      </a:r>
                      <a:endParaRPr lang="en-US" sz="900" b="0" i="0" u="none" strike="noStrike">
                        <a:solidFill>
                          <a:srgbClr val="202122"/>
                        </a:solidFill>
                        <a:effectLst/>
                        <a:latin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0059679"/>
                  </a:ext>
                </a:extLst>
              </a:tr>
              <a:tr h="247256">
                <a:tc>
                  <a:txBody>
                    <a:bodyPr/>
                    <a:lstStyle/>
                    <a:p>
                      <a:pPr algn="l" fontAlgn="ctr"/>
                      <a:r>
                        <a:rPr lang="en-US" sz="900" u="none" strike="noStrike">
                          <a:effectLst/>
                        </a:rPr>
                        <a:t>Peak systolic</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130</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90-140</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9536762"/>
                  </a:ext>
                </a:extLst>
              </a:tr>
              <a:tr h="238730">
                <a:tc>
                  <a:txBody>
                    <a:bodyPr/>
                    <a:lstStyle/>
                    <a:p>
                      <a:pPr algn="l" fontAlgn="ctr"/>
                      <a:r>
                        <a:rPr lang="en-US" sz="900" u="none" strike="noStrike">
                          <a:effectLst/>
                        </a:rPr>
                        <a:t>End-diastolic</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8</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12-May</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981457034"/>
                  </a:ext>
                </a:extLst>
              </a:tr>
              <a:tr h="221678">
                <a:tc gridSpan="3">
                  <a:txBody>
                    <a:bodyPr/>
                    <a:lstStyle/>
                    <a:p>
                      <a:pPr algn="l" fontAlgn="ctr"/>
                      <a:r>
                        <a:rPr lang="en-US" sz="900" u="none" strike="noStrike">
                          <a:effectLst/>
                        </a:rPr>
                        <a:t>Central aorta</a:t>
                      </a:r>
                      <a:endParaRPr lang="en-US" sz="900" b="0" i="0" u="none" strike="noStrike">
                        <a:solidFill>
                          <a:srgbClr val="202122"/>
                        </a:solidFill>
                        <a:effectLst/>
                        <a:latin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8674930"/>
                  </a:ext>
                </a:extLst>
              </a:tr>
              <a:tr h="272834">
                <a:tc>
                  <a:txBody>
                    <a:bodyPr/>
                    <a:lstStyle/>
                    <a:p>
                      <a:pPr algn="l" fontAlgn="ctr"/>
                      <a:r>
                        <a:rPr lang="en-US" sz="900" u="none" strike="noStrike">
                          <a:effectLst/>
                        </a:rPr>
                        <a:t>Peak systolic</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130</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90-140</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227550643"/>
                  </a:ext>
                </a:extLst>
              </a:tr>
              <a:tr h="255782">
                <a:tc>
                  <a:txBody>
                    <a:bodyPr/>
                    <a:lstStyle/>
                    <a:p>
                      <a:pPr algn="l" fontAlgn="ctr"/>
                      <a:r>
                        <a:rPr lang="en-US" sz="900" u="none" strike="noStrike">
                          <a:effectLst/>
                        </a:rPr>
                        <a:t>End-diastolic</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70</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60-90</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380033295"/>
                  </a:ext>
                </a:extLst>
              </a:tr>
              <a:tr h="213151">
                <a:tc>
                  <a:txBody>
                    <a:bodyPr/>
                    <a:lstStyle/>
                    <a:p>
                      <a:pPr algn="l" fontAlgn="ctr"/>
                      <a:r>
                        <a:rPr lang="en-US" sz="900" u="none" strike="noStrike">
                          <a:effectLst/>
                        </a:rPr>
                        <a:t>Mean</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85</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70-105</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24344611"/>
                  </a:ext>
                </a:extLst>
              </a:tr>
              <a:tr h="468933">
                <a:tc>
                  <a:txBody>
                    <a:bodyPr/>
                    <a:lstStyle/>
                    <a:p>
                      <a:pPr algn="ctr" fontAlgn="ctr"/>
                      <a:r>
                        <a:rPr lang="en-US" sz="900" u="none" strike="noStrike">
                          <a:effectLst/>
                        </a:rPr>
                        <a:t>Vascular Resistance</a:t>
                      </a:r>
                      <a:endParaRPr lang="en-US" sz="900" b="1"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Mean (dyne-sec · cm </a:t>
                      </a:r>
                      <a:r>
                        <a:rPr lang="en-US" sz="900" u="none" strike="noStrike" baseline="30000">
                          <a:effectLst/>
                        </a:rPr>
                        <a:t>-5</a:t>
                      </a:r>
                      <a:r>
                        <a:rPr lang="en-US" sz="900" u="none" strike="noStrike">
                          <a:effectLst/>
                        </a:rPr>
                        <a:t>)</a:t>
                      </a:r>
                      <a:endParaRPr lang="en-US" sz="900" b="1"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Range (dyne-sec · cm </a:t>
                      </a:r>
                      <a:r>
                        <a:rPr lang="en-US" sz="900" u="none" strike="noStrike" baseline="30000">
                          <a:effectLst/>
                        </a:rPr>
                        <a:t>-5</a:t>
                      </a:r>
                      <a:r>
                        <a:rPr lang="en-US" sz="900" u="none" strike="noStrike">
                          <a:effectLst/>
                        </a:rPr>
                        <a:t>)</a:t>
                      </a:r>
                      <a:endParaRPr lang="en-US" sz="900" b="1"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120826088"/>
                  </a:ext>
                </a:extLst>
              </a:tr>
              <a:tr h="213151">
                <a:tc gridSpan="3">
                  <a:txBody>
                    <a:bodyPr/>
                    <a:lstStyle/>
                    <a:p>
                      <a:pPr algn="l" fontAlgn="ctr"/>
                      <a:r>
                        <a:rPr lang="en-US" sz="900" u="none" strike="noStrike">
                          <a:effectLst/>
                        </a:rPr>
                        <a:t>Right atrium</a:t>
                      </a:r>
                      <a:endParaRPr lang="en-US" sz="900" b="0" i="0" u="none" strike="noStrike">
                        <a:solidFill>
                          <a:srgbClr val="202122"/>
                        </a:solidFill>
                        <a:effectLst/>
                        <a:latin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0189482"/>
                  </a:ext>
                </a:extLst>
              </a:tr>
              <a:tr h="272834">
                <a:tc>
                  <a:txBody>
                    <a:bodyPr/>
                    <a:lstStyle/>
                    <a:p>
                      <a:pPr algn="l" fontAlgn="ctr"/>
                      <a:r>
                        <a:rPr lang="en-US" sz="900" u="none" strike="noStrike">
                          <a:effectLst/>
                        </a:rPr>
                        <a:t>Systemic vascular resistance</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1100</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700-1600</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718274448"/>
                  </a:ext>
                </a:extLst>
              </a:tr>
              <a:tr h="272834">
                <a:tc>
                  <a:txBody>
                    <a:bodyPr/>
                    <a:lstStyle/>
                    <a:p>
                      <a:pPr algn="l" fontAlgn="ctr"/>
                      <a:r>
                        <a:rPr lang="en-US" sz="900" u="none" strike="noStrike">
                          <a:effectLst/>
                        </a:rPr>
                        <a:t>Total pulmonary resistance</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200</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a:effectLst/>
                        </a:rPr>
                        <a:t>100-300</a:t>
                      </a:r>
                      <a:endParaRPr lang="en-US" sz="900" b="0" i="0" u="none" strike="noStrike">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32393416"/>
                  </a:ext>
                </a:extLst>
              </a:tr>
              <a:tr h="315465">
                <a:tc>
                  <a:txBody>
                    <a:bodyPr/>
                    <a:lstStyle/>
                    <a:p>
                      <a:pPr algn="l" fontAlgn="ctr"/>
                      <a:r>
                        <a:rPr lang="en-US" sz="900" u="none" strike="noStrike">
                          <a:effectLst/>
                        </a:rPr>
                        <a:t>Pulmonary vascular resistance</a:t>
                      </a:r>
                      <a:endParaRPr lang="en-US" sz="900" b="0" i="0" u="none" strike="noStrike">
                        <a:solidFill>
                          <a:srgbClr val="202122"/>
                        </a:solidFill>
                        <a:effectLst/>
                        <a:latin typeface="Arial" panose="020B0604020202020204" pitchFamily="34" charset="0"/>
                      </a:endParaRPr>
                    </a:p>
                  </a:txBody>
                  <a:tcPr marL="274320" marR="7620" marT="7620" marB="0" anchor="ctr"/>
                </a:tc>
                <a:tc>
                  <a:txBody>
                    <a:bodyPr/>
                    <a:lstStyle/>
                    <a:p>
                      <a:pPr algn="ctr" fontAlgn="ctr"/>
                      <a:r>
                        <a:rPr lang="en-US" sz="900" u="none" strike="noStrike">
                          <a:effectLst/>
                        </a:rPr>
                        <a:t>70</a:t>
                      </a:r>
                      <a:endParaRPr lang="en-US" sz="900" b="0" i="0" u="none" strike="noStrike">
                        <a:solidFill>
                          <a:srgbClr val="202122"/>
                        </a:solidFill>
                        <a:effectLst/>
                        <a:latin typeface="Arial" panose="020B0604020202020204" pitchFamily="34" charset="0"/>
                      </a:endParaRPr>
                    </a:p>
                  </a:txBody>
                  <a:tcPr marL="7620" marR="7620" marT="7620" marB="0" anchor="ctr"/>
                </a:tc>
                <a:tc>
                  <a:txBody>
                    <a:bodyPr/>
                    <a:lstStyle/>
                    <a:p>
                      <a:pPr algn="ctr" fontAlgn="ctr"/>
                      <a:r>
                        <a:rPr lang="en-US" sz="900" u="none" strike="noStrike" dirty="0">
                          <a:effectLst/>
                        </a:rPr>
                        <a:t>20-130</a:t>
                      </a:r>
                      <a:endParaRPr lang="en-US" sz="900" b="0" i="0" u="none" strike="noStrike" dirty="0">
                        <a:solidFill>
                          <a:srgbClr val="202122"/>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341487680"/>
                  </a:ext>
                </a:extLst>
              </a:tr>
            </a:tbl>
          </a:graphicData>
        </a:graphic>
      </p:graphicFrame>
      <p:sp>
        <p:nvSpPr>
          <p:cNvPr id="6" name="TextBox 5">
            <a:extLst>
              <a:ext uri="{FF2B5EF4-FFF2-40B4-BE49-F238E27FC236}">
                <a16:creationId xmlns:a16="http://schemas.microsoft.com/office/drawing/2014/main" id="{F692B6AB-AC99-EBF0-BB1C-3454781CD864}"/>
              </a:ext>
            </a:extLst>
          </p:cNvPr>
          <p:cNvSpPr txBox="1"/>
          <p:nvPr/>
        </p:nvSpPr>
        <p:spPr>
          <a:xfrm>
            <a:off x="249238" y="6471543"/>
            <a:ext cx="6218902" cy="307777"/>
          </a:xfrm>
          <a:prstGeom prst="rect">
            <a:avLst/>
          </a:prstGeom>
          <a:noFill/>
        </p:spPr>
        <p:txBody>
          <a:bodyPr wrap="square">
            <a:spAutoFit/>
          </a:bodyPr>
          <a:lstStyle/>
          <a:p>
            <a:r>
              <a:rPr lang="en-US" dirty="0"/>
              <a:t>Mr. Yash Rakholiya</a:t>
            </a:r>
            <a:endParaRPr lang="en-US" sz="1400" dirty="0"/>
          </a:p>
        </p:txBody>
      </p:sp>
      <p:sp>
        <p:nvSpPr>
          <p:cNvPr id="7" name="TextBox 6">
            <a:extLst>
              <a:ext uri="{FF2B5EF4-FFF2-40B4-BE49-F238E27FC236}">
                <a16:creationId xmlns:a16="http://schemas.microsoft.com/office/drawing/2014/main" id="{DACAF4EE-9FE2-D114-85BB-CFA957CA0622}"/>
              </a:ext>
            </a:extLst>
          </p:cNvPr>
          <p:cNvSpPr txBox="1"/>
          <p:nvPr/>
        </p:nvSpPr>
        <p:spPr>
          <a:xfrm>
            <a:off x="7003027" y="6559330"/>
            <a:ext cx="6218902" cy="307777"/>
          </a:xfrm>
          <a:prstGeom prst="rect">
            <a:avLst/>
          </a:prstGeom>
          <a:noFill/>
        </p:spPr>
        <p:txBody>
          <a:bodyPr wrap="square">
            <a:spAutoFit/>
          </a:bodyPr>
          <a:lstStyle/>
          <a:p>
            <a:fld id="{57F4E819-C254-4876-BE8C-E89EC28DEDC5}" type="slidenum">
              <a:rPr lang="en-IN" sz="1400" b="1" smtClean="0"/>
              <a:pPr/>
              <a:t>25</a:t>
            </a:fld>
            <a:endParaRPr lang="en-IN" sz="1400" b="1" dirty="0"/>
          </a:p>
        </p:txBody>
      </p:sp>
    </p:spTree>
    <p:extLst>
      <p:ext uri="{BB962C8B-B14F-4D97-AF65-F5344CB8AC3E}">
        <p14:creationId xmlns:p14="http://schemas.microsoft.com/office/powerpoint/2010/main" val="216117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Cardiac Output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344129" y="1964531"/>
            <a:ext cx="8256587" cy="4632037"/>
          </a:xfrm>
          <a:prstGeom prst="rect">
            <a:avLst/>
          </a:prstGeom>
          <a:noFill/>
        </p:spPr>
        <p:txBody>
          <a:bodyPr wrap="square">
            <a:spAutoFit/>
          </a:bodyPr>
          <a:lstStyle/>
          <a:p>
            <a:pPr marR="0">
              <a:spcBef>
                <a:spcPts val="600"/>
              </a:spcBef>
              <a:spcAft>
                <a:spcPts val="600"/>
              </a:spcAft>
            </a:pP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a:p>
            <a:pPr marR="0">
              <a:spcBef>
                <a:spcPts val="600"/>
              </a:spcBef>
              <a:spcAft>
                <a:spcPts val="600"/>
              </a:spcAft>
            </a:pPr>
            <a:r>
              <a:rPr lang="en-US" sz="1500" dirty="0">
                <a:effectLst/>
                <a:latin typeface="Arial" panose="020B0604020202020204" pitchFamily="34" charset="0"/>
                <a:ea typeface="Times New Roman" panose="02020603050405020304" pitchFamily="18" charset="0"/>
                <a:cs typeface="Arial" panose="020B0604020202020204" pitchFamily="34" charset="0"/>
              </a:rPr>
              <a:t>Three indirect methods for cardiac output determinations</a:t>
            </a:r>
          </a:p>
          <a:p>
            <a:pPr marL="342900" marR="0" indent="-342900">
              <a:spcBef>
                <a:spcPts val="600"/>
              </a:spcBef>
              <a:spcAft>
                <a:spcPts val="600"/>
              </a:spcAft>
              <a:buFont typeface="+mj-lt"/>
              <a:buAutoNum type="arabicPeriod"/>
            </a:pPr>
            <a:r>
              <a:rPr lang="en-US" sz="1500" dirty="0">
                <a:effectLst/>
                <a:latin typeface="Arial" panose="020B0604020202020204" pitchFamily="34" charset="0"/>
                <a:ea typeface="Times New Roman" panose="02020603050405020304" pitchFamily="18" charset="0"/>
                <a:cs typeface="Arial" panose="020B0604020202020204" pitchFamily="34" charset="0"/>
              </a:rPr>
              <a:t>Dye indicator dilution technique</a:t>
            </a:r>
          </a:p>
          <a:p>
            <a:pPr marL="342900" marR="0" indent="-342900">
              <a:spcBef>
                <a:spcPts val="600"/>
              </a:spcBef>
              <a:spcAft>
                <a:spcPts val="600"/>
              </a:spcAft>
              <a:buFont typeface="+mj-lt"/>
              <a:buAutoNum type="arabicPeriod"/>
            </a:pPr>
            <a:r>
              <a:rPr lang="en-US" sz="1500" dirty="0">
                <a:effectLst/>
                <a:latin typeface="Arial" panose="020B0604020202020204" pitchFamily="34" charset="0"/>
                <a:ea typeface="Times New Roman" panose="02020603050405020304" pitchFamily="18" charset="0"/>
                <a:cs typeface="Arial" panose="020B0604020202020204" pitchFamily="34" charset="0"/>
              </a:rPr>
              <a:t>Fick's technique</a:t>
            </a: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342900" marR="0" indent="-342900">
              <a:spcBef>
                <a:spcPts val="600"/>
              </a:spcBef>
              <a:spcAft>
                <a:spcPts val="600"/>
              </a:spcAft>
              <a:buFont typeface="Arial" panose="020B0604020202020204" pitchFamily="34" charset="0"/>
              <a:buChar char="•"/>
            </a:pPr>
            <a:r>
              <a:rPr lang="en-US" sz="1500" dirty="0">
                <a:latin typeface="Arial" panose="020B0604020202020204" pitchFamily="34" charset="0"/>
                <a:ea typeface="Times New Roman" panose="02020603050405020304" pitchFamily="18" charset="0"/>
                <a:cs typeface="Arial" panose="020B0604020202020204" pitchFamily="34" charset="0"/>
              </a:rPr>
              <a:t>Cardiac Output = Oxygen consumption in ml/min / A-V Oxygen difference</a:t>
            </a:r>
          </a:p>
          <a:p>
            <a:pPr marL="342900" marR="0" indent="-342900">
              <a:spcBef>
                <a:spcPts val="600"/>
              </a:spcBef>
              <a:spcAft>
                <a:spcPts val="600"/>
              </a:spcAft>
              <a:buFont typeface="Arial" panose="020B0604020202020204" pitchFamily="34" charset="0"/>
              <a:buChar char="•"/>
            </a:pPr>
            <a:r>
              <a:rPr lang="en-US" sz="1500" dirty="0">
                <a:latin typeface="Arial" panose="020B0604020202020204" pitchFamily="34" charset="0"/>
                <a:ea typeface="Times New Roman" panose="02020603050405020304" pitchFamily="18" charset="0"/>
                <a:cs typeface="Arial" panose="020B0604020202020204" pitchFamily="34" charset="0"/>
              </a:rPr>
              <a:t>Oxygen consumption measured using an oxygen hood</a:t>
            </a:r>
          </a:p>
          <a:p>
            <a:pPr marL="342900" marR="0" indent="-342900">
              <a:spcBef>
                <a:spcPts val="600"/>
              </a:spcBef>
              <a:spcAft>
                <a:spcPts val="600"/>
              </a:spcAft>
              <a:buFont typeface="Arial" panose="020B0604020202020204" pitchFamily="34" charset="0"/>
              <a:buChar char="•"/>
            </a:pPr>
            <a:r>
              <a:rPr lang="en-US" sz="1500" dirty="0">
                <a:latin typeface="Arial" panose="020B0604020202020204" pitchFamily="34" charset="0"/>
                <a:ea typeface="Times New Roman" panose="02020603050405020304" pitchFamily="18" charset="0"/>
                <a:cs typeface="Arial" panose="020B0604020202020204" pitchFamily="34" charset="0"/>
              </a:rPr>
              <a:t>Normal oxygen consumption is 250 ml/min</a:t>
            </a:r>
          </a:p>
          <a:p>
            <a:pPr marL="342900" marR="0" indent="-342900">
              <a:spcBef>
                <a:spcPts val="600"/>
              </a:spcBef>
              <a:spcAft>
                <a:spcPts val="600"/>
              </a:spcAft>
              <a:buFont typeface="Arial" panose="020B0604020202020204" pitchFamily="34" charset="0"/>
              <a:buChar char="•"/>
            </a:pPr>
            <a:r>
              <a:rPr lang="en-US" sz="1500" dirty="0">
                <a:latin typeface="Arial" panose="020B0604020202020204" pitchFamily="34" charset="0"/>
                <a:ea typeface="Times New Roman" panose="02020603050405020304" pitchFamily="18" charset="0"/>
                <a:cs typeface="Arial" panose="020B0604020202020204" pitchFamily="34" charset="0"/>
              </a:rPr>
              <a:t>A-V Oxygen difference = 13.4 x Hgb concentration x (SaO2-SvO₂)</a:t>
            </a:r>
          </a:p>
          <a:p>
            <a:pPr marL="342900" marR="0" indent="-342900">
              <a:spcBef>
                <a:spcPts val="600"/>
              </a:spcBef>
              <a:spcAft>
                <a:spcPts val="600"/>
              </a:spcAft>
              <a:buFont typeface="Arial" panose="020B0604020202020204" pitchFamily="34" charset="0"/>
              <a:buChar char="•"/>
            </a:pPr>
            <a:r>
              <a:rPr lang="en-US" sz="1500" dirty="0">
                <a:latin typeface="Arial" panose="020B0604020202020204" pitchFamily="34" charset="0"/>
                <a:ea typeface="Times New Roman" panose="02020603050405020304" pitchFamily="18" charset="0"/>
                <a:cs typeface="Arial" panose="020B0604020202020204" pitchFamily="34" charset="0"/>
              </a:rPr>
              <a:t>Most accurate in low output states and is considered the gold standard </a:t>
            </a:r>
          </a:p>
          <a:p>
            <a:pPr marL="342900" marR="0" indent="-342900">
              <a:spcBef>
                <a:spcPts val="600"/>
              </a:spcBef>
              <a:spcAft>
                <a:spcPts val="600"/>
              </a:spcAft>
              <a:buAutoNum type="arabicPeriod" startAt="3"/>
            </a:pPr>
            <a:r>
              <a:rPr lang="en-US" sz="1500" dirty="0">
                <a:latin typeface="Arial" panose="020B0604020202020204" pitchFamily="34" charset="0"/>
                <a:ea typeface="Times New Roman" panose="02020603050405020304" pitchFamily="18" charset="0"/>
                <a:cs typeface="Arial" panose="020B0604020202020204" pitchFamily="34" charset="0"/>
              </a:rPr>
              <a:t>Thermodilution technique</a:t>
            </a:r>
          </a:p>
          <a:p>
            <a:pPr marL="285750" marR="0" indent="-285750">
              <a:spcBef>
                <a:spcPts val="600"/>
              </a:spcBef>
              <a:spcAft>
                <a:spcPts val="600"/>
              </a:spcAft>
              <a:buFont typeface="Arial" panose="020B0604020202020204" pitchFamily="34" charset="0"/>
              <a:buChar char="•"/>
            </a:pPr>
            <a:r>
              <a:rPr lang="en-US" sz="1500" dirty="0">
                <a:latin typeface="Arial" panose="020B0604020202020204" pitchFamily="34" charset="0"/>
                <a:ea typeface="Times New Roman" panose="02020603050405020304" pitchFamily="18" charset="0"/>
                <a:cs typeface="Arial" panose="020B0604020202020204" pitchFamily="34" charset="0"/>
              </a:rPr>
              <a:t>Known amount of solution (usually saline) is injected into the proximal port (right atrium) and mixes and cools the blood which is recorded by a thermistor located at the distal end of the catheter</a:t>
            </a:r>
          </a:p>
        </p:txBody>
      </p:sp>
      <p:sp>
        <p:nvSpPr>
          <p:cNvPr id="4" name="TextBox 3">
            <a:extLst>
              <a:ext uri="{FF2B5EF4-FFF2-40B4-BE49-F238E27FC236}">
                <a16:creationId xmlns:a16="http://schemas.microsoft.com/office/drawing/2014/main" id="{403D051B-8502-964B-42B7-49BA85375190}"/>
              </a:ext>
            </a:extLst>
          </p:cNvPr>
          <p:cNvSpPr txBox="1"/>
          <p:nvPr/>
        </p:nvSpPr>
        <p:spPr>
          <a:xfrm>
            <a:off x="543284" y="6422027"/>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2C2AB920-D197-A7DB-4266-0737DA8E8774}"/>
              </a:ext>
            </a:extLst>
          </p:cNvPr>
          <p:cNvSpPr txBox="1"/>
          <p:nvPr/>
        </p:nvSpPr>
        <p:spPr>
          <a:xfrm>
            <a:off x="6051755" y="6442679"/>
            <a:ext cx="4572000" cy="307777"/>
          </a:xfrm>
          <a:prstGeom prst="rect">
            <a:avLst/>
          </a:prstGeom>
          <a:noFill/>
        </p:spPr>
        <p:txBody>
          <a:bodyPr wrap="square">
            <a:spAutoFit/>
          </a:bodyPr>
          <a:lstStyle/>
          <a:p>
            <a:fld id="{57F4E819-C254-4876-BE8C-E89EC28DEDC5}" type="slidenum">
              <a:rPr lang="en-IN" sz="1400" b="1" smtClean="0"/>
              <a:pPr/>
              <a:t>26</a:t>
            </a:fld>
            <a:endParaRPr lang="en-IN" sz="1400" b="1" dirty="0"/>
          </a:p>
        </p:txBody>
      </p:sp>
    </p:spTree>
    <p:extLst>
      <p:ext uri="{BB962C8B-B14F-4D97-AF65-F5344CB8AC3E}">
        <p14:creationId xmlns:p14="http://schemas.microsoft.com/office/powerpoint/2010/main" val="1598220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Complications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668594" y="2349916"/>
            <a:ext cx="7816646" cy="4708981"/>
          </a:xfrm>
          <a:prstGeom prst="rect">
            <a:avLst/>
          </a:prstGeom>
          <a:noFill/>
        </p:spPr>
        <p:txBody>
          <a:bodyPr wrap="square">
            <a:spAutoFit/>
          </a:bodyPr>
          <a:lstStyle/>
          <a:p>
            <a:pPr marR="0">
              <a:spcBef>
                <a:spcPts val="600"/>
              </a:spcBef>
              <a:spcAft>
                <a:spcPts val="600"/>
              </a:spcAft>
            </a:pPr>
            <a:r>
              <a:rPr lang="en-US" sz="1500" dirty="0">
                <a:latin typeface="Arial" panose="020B0604020202020204" pitchFamily="34" charset="0"/>
                <a:ea typeface="Times New Roman" panose="02020603050405020304" pitchFamily="18" charset="0"/>
                <a:cs typeface="Arial" panose="020B0604020202020204" pitchFamily="34" charset="0"/>
              </a:rPr>
              <a:t>Right heart catheterization is generally safe. But it's an invasive procedure with certain risks, including:</a:t>
            </a:r>
          </a:p>
          <a:p>
            <a:pPr marR="0">
              <a:spcBef>
                <a:spcPts val="600"/>
              </a:spcBef>
              <a:spcAft>
                <a:spcPts val="600"/>
              </a:spcAft>
            </a:pPr>
            <a:r>
              <a:rPr lang="en-US" sz="1500" dirty="0">
                <a:latin typeface="Arial" panose="020B0604020202020204" pitchFamily="34" charset="0"/>
                <a:ea typeface="Times New Roman" panose="02020603050405020304" pitchFamily="18" charset="0"/>
                <a:cs typeface="Arial" panose="020B0604020202020204" pitchFamily="34" charset="0"/>
              </a:rPr>
              <a:t>•	</a:t>
            </a:r>
            <a:r>
              <a:rPr lang="en-US" sz="1200" dirty="0">
                <a:latin typeface="Arial" panose="020B0604020202020204" pitchFamily="34" charset="0"/>
                <a:ea typeface="Times New Roman" panose="02020603050405020304" pitchFamily="18" charset="0"/>
                <a:cs typeface="Arial" panose="020B0604020202020204" pitchFamily="34" charset="0"/>
              </a:rPr>
              <a:t>Allergic reactions to medications or materials.</a:t>
            </a:r>
          </a:p>
          <a:p>
            <a:pPr marR="0">
              <a:spcBef>
                <a:spcPts val="600"/>
              </a:spcBef>
              <a:spcAft>
                <a:spcPts val="600"/>
              </a:spcAft>
            </a:pPr>
            <a:r>
              <a:rPr lang="en-US" sz="1200" dirty="0">
                <a:latin typeface="Arial" panose="020B0604020202020204" pitchFamily="34" charset="0"/>
                <a:ea typeface="Times New Roman" panose="02020603050405020304" pitchFamily="18" charset="0"/>
                <a:cs typeface="Arial" panose="020B0604020202020204" pitchFamily="34" charset="0"/>
              </a:rPr>
              <a:t>•	Arrhythmia.</a:t>
            </a:r>
          </a:p>
          <a:p>
            <a:pPr marR="0">
              <a:spcBef>
                <a:spcPts val="600"/>
              </a:spcBef>
              <a:spcAft>
                <a:spcPts val="600"/>
              </a:spcAft>
            </a:pPr>
            <a:r>
              <a:rPr lang="en-US" sz="1200" dirty="0">
                <a:latin typeface="Arial" panose="020B0604020202020204" pitchFamily="34" charset="0"/>
                <a:ea typeface="Times New Roman" panose="02020603050405020304" pitchFamily="18" charset="0"/>
                <a:cs typeface="Arial" panose="020B0604020202020204" pitchFamily="34" charset="0"/>
              </a:rPr>
              <a:t>•	Artery damage.</a:t>
            </a:r>
          </a:p>
          <a:p>
            <a:pPr marR="0">
              <a:spcBef>
                <a:spcPts val="600"/>
              </a:spcBef>
              <a:spcAft>
                <a:spcPts val="600"/>
              </a:spcAft>
            </a:pPr>
            <a:r>
              <a:rPr lang="en-US" sz="1200" dirty="0">
                <a:latin typeface="Arial" panose="020B0604020202020204" pitchFamily="34" charset="0"/>
                <a:ea typeface="Times New Roman" panose="02020603050405020304" pitchFamily="18" charset="0"/>
                <a:cs typeface="Arial" panose="020B0604020202020204" pitchFamily="34" charset="0"/>
              </a:rPr>
              <a:t>•	Bleeding or bruising at the insertion site.</a:t>
            </a:r>
          </a:p>
          <a:p>
            <a:pPr marR="0">
              <a:spcBef>
                <a:spcPts val="600"/>
              </a:spcBef>
              <a:spcAft>
                <a:spcPts val="600"/>
              </a:spcAft>
            </a:pPr>
            <a:r>
              <a:rPr lang="en-US" sz="1200" dirty="0">
                <a:latin typeface="Arial" panose="020B0604020202020204" pitchFamily="34" charset="0"/>
                <a:ea typeface="Times New Roman" panose="02020603050405020304" pitchFamily="18" charset="0"/>
                <a:cs typeface="Arial" panose="020B0604020202020204" pitchFamily="34" charset="0"/>
              </a:rPr>
              <a:t>•	Blood clots.</a:t>
            </a:r>
          </a:p>
          <a:p>
            <a:pPr marR="0">
              <a:spcBef>
                <a:spcPts val="600"/>
              </a:spcBef>
              <a:spcAft>
                <a:spcPts val="600"/>
              </a:spcAft>
            </a:pPr>
            <a:r>
              <a:rPr lang="en-US" sz="1200" dirty="0">
                <a:latin typeface="Arial" panose="020B0604020202020204" pitchFamily="34" charset="0"/>
                <a:ea typeface="Times New Roman" panose="02020603050405020304" pitchFamily="18" charset="0"/>
                <a:cs typeface="Arial" panose="020B0604020202020204" pitchFamily="34" charset="0"/>
              </a:rPr>
              <a:t>•	Cardiac tamponade, heart attack or stroke.</a:t>
            </a:r>
          </a:p>
          <a:p>
            <a:pPr marR="0">
              <a:spcBef>
                <a:spcPts val="600"/>
              </a:spcBef>
              <a:spcAft>
                <a:spcPts val="600"/>
              </a:spcAft>
            </a:pPr>
            <a:r>
              <a:rPr lang="en-US" sz="1200" dirty="0">
                <a:latin typeface="Arial" panose="020B0604020202020204" pitchFamily="34" charset="0"/>
                <a:ea typeface="Times New Roman" panose="02020603050405020304" pitchFamily="18" charset="0"/>
                <a:cs typeface="Arial" panose="020B0604020202020204" pitchFamily="34" charset="0"/>
              </a:rPr>
              <a:t>•	Infection.</a:t>
            </a:r>
          </a:p>
          <a:p>
            <a:pPr marR="0">
              <a:spcBef>
                <a:spcPts val="600"/>
              </a:spcBef>
              <a:spcAft>
                <a:spcPts val="600"/>
              </a:spcAft>
            </a:pPr>
            <a:r>
              <a:rPr lang="en-US" sz="1200" dirty="0">
                <a:latin typeface="Arial" panose="020B0604020202020204" pitchFamily="34" charset="0"/>
                <a:ea typeface="Times New Roman" panose="02020603050405020304" pitchFamily="18" charset="0"/>
                <a:cs typeface="Arial" panose="020B0604020202020204" pitchFamily="34" charset="0"/>
              </a:rPr>
              <a:t>•	Collapsed lung.</a:t>
            </a:r>
          </a:p>
          <a:p>
            <a:pPr marR="0">
              <a:spcBef>
                <a:spcPts val="600"/>
              </a:spcBef>
              <a:spcAft>
                <a:spcPts val="600"/>
              </a:spcAft>
            </a:pPr>
            <a:r>
              <a:rPr lang="en-US" sz="1200" dirty="0">
                <a:latin typeface="Arial" panose="020B0604020202020204" pitchFamily="34" charset="0"/>
                <a:ea typeface="Times New Roman" panose="02020603050405020304" pitchFamily="18" charset="0"/>
                <a:cs typeface="Arial" panose="020B0604020202020204" pitchFamily="34" charset="0"/>
              </a:rPr>
              <a:t>•	Conduction disorders</a:t>
            </a:r>
          </a:p>
          <a:p>
            <a:pPr marR="0">
              <a:spcBef>
                <a:spcPts val="600"/>
              </a:spcBef>
              <a:spcAft>
                <a:spcPts val="600"/>
              </a:spcAft>
            </a:pPr>
            <a:r>
              <a:rPr lang="en-US" sz="1200" dirty="0">
                <a:latin typeface="Arial" panose="020B0604020202020204" pitchFamily="34" charset="0"/>
                <a:ea typeface="Times New Roman" panose="02020603050405020304" pitchFamily="18" charset="0"/>
                <a:cs typeface="Arial" panose="020B0604020202020204" pitchFamily="34" charset="0"/>
              </a:rPr>
              <a:t>•	Damage to the pulmonic or tricuspid valve</a:t>
            </a:r>
          </a:p>
          <a:p>
            <a:pPr marR="0">
              <a:spcBef>
                <a:spcPts val="600"/>
              </a:spcBef>
              <a:spcAft>
                <a:spcPts val="600"/>
              </a:spcAft>
            </a:pPr>
            <a:r>
              <a:rPr lang="en-US" sz="1200" dirty="0">
                <a:latin typeface="Arial" panose="020B0604020202020204" pitchFamily="34" charset="0"/>
                <a:ea typeface="Times New Roman" panose="02020603050405020304" pitchFamily="18" charset="0"/>
                <a:cs typeface="Arial" panose="020B0604020202020204" pitchFamily="34" charset="0"/>
              </a:rPr>
              <a:t>•	</a:t>
            </a:r>
            <a:r>
              <a:rPr lang="en-US" sz="1200">
                <a:latin typeface="Arial" panose="020B0604020202020204" pitchFamily="34" charset="0"/>
                <a:ea typeface="Times New Roman" panose="02020603050405020304" pitchFamily="18" charset="0"/>
                <a:cs typeface="Arial" panose="020B0604020202020204" pitchFamily="34" charset="0"/>
              </a:rPr>
              <a:t> Thrombo-embolism </a:t>
            </a:r>
            <a:r>
              <a:rPr lang="en-US" sz="1200" dirty="0">
                <a:latin typeface="Arial" panose="020B0604020202020204" pitchFamily="34" charset="0"/>
                <a:ea typeface="Times New Roman" panose="02020603050405020304" pitchFamily="18" charset="0"/>
                <a:cs typeface="Arial" panose="020B0604020202020204" pitchFamily="34" charset="0"/>
              </a:rPr>
              <a:t>of pulmonary infarction</a:t>
            </a:r>
          </a:p>
          <a:p>
            <a:pPr marR="0">
              <a:spcBef>
                <a:spcPts val="600"/>
              </a:spcBef>
              <a:spcAft>
                <a:spcPts val="600"/>
              </a:spcAft>
            </a:pPr>
            <a:endParaRPr lang="en-US" sz="15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37BB3F06-8C01-B091-2C7E-E551A59D590D}"/>
              </a:ext>
            </a:extLst>
          </p:cNvPr>
          <p:cNvSpPr txBox="1"/>
          <p:nvPr/>
        </p:nvSpPr>
        <p:spPr>
          <a:xfrm>
            <a:off x="447368" y="650716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84812C7D-8F2A-83EE-FDBA-D389C15269BA}"/>
              </a:ext>
            </a:extLst>
          </p:cNvPr>
          <p:cNvSpPr txBox="1"/>
          <p:nvPr/>
        </p:nvSpPr>
        <p:spPr>
          <a:xfrm>
            <a:off x="6438889" y="6313229"/>
            <a:ext cx="4572000" cy="307777"/>
          </a:xfrm>
          <a:prstGeom prst="rect">
            <a:avLst/>
          </a:prstGeom>
          <a:noFill/>
        </p:spPr>
        <p:txBody>
          <a:bodyPr wrap="square">
            <a:spAutoFit/>
          </a:bodyPr>
          <a:lstStyle/>
          <a:p>
            <a:fld id="{57F4E819-C254-4876-BE8C-E89EC28DEDC5}" type="slidenum">
              <a:rPr lang="en-IN" sz="1400" b="1" smtClean="0"/>
              <a:pPr/>
              <a:t>27</a:t>
            </a:fld>
            <a:endParaRPr lang="en-IN" sz="1400" b="1" dirty="0"/>
          </a:p>
        </p:txBody>
      </p:sp>
    </p:spTree>
    <p:extLst>
      <p:ext uri="{BB962C8B-B14F-4D97-AF65-F5344CB8AC3E}">
        <p14:creationId xmlns:p14="http://schemas.microsoft.com/office/powerpoint/2010/main" val="3368391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References</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344129" y="2349916"/>
            <a:ext cx="8256587" cy="2785378"/>
          </a:xfrm>
          <a:prstGeom prst="rect">
            <a:avLst/>
          </a:prstGeom>
          <a:noFill/>
        </p:spPr>
        <p:txBody>
          <a:bodyPr wrap="square">
            <a:spAutoFit/>
          </a:bodyPr>
          <a:lstStyle/>
          <a:p>
            <a:pPr marR="0">
              <a:spcBef>
                <a:spcPts val="600"/>
              </a:spcBef>
              <a:spcAft>
                <a:spcPts val="600"/>
              </a:spcAft>
            </a:pPr>
            <a:r>
              <a:rPr lang="en-US" sz="1500" dirty="0">
                <a:latin typeface="Arial" panose="020B0604020202020204" pitchFamily="34" charset="0"/>
                <a:ea typeface="Times New Roman" panose="02020603050405020304" pitchFamily="18" charset="0"/>
                <a:cs typeface="Arial" panose="020B0604020202020204" pitchFamily="34" charset="0"/>
              </a:rPr>
              <a:t>1.	</a:t>
            </a:r>
            <a:r>
              <a:rPr lang="en-US" sz="1500" dirty="0" err="1">
                <a:latin typeface="Arial" panose="020B0604020202020204" pitchFamily="34" charset="0"/>
                <a:ea typeface="Times New Roman" panose="02020603050405020304" pitchFamily="18" charset="0"/>
                <a:cs typeface="Arial" panose="020B0604020202020204" pitchFamily="34" charset="0"/>
              </a:rPr>
              <a:t>Braunwald</a:t>
            </a:r>
            <a:r>
              <a:rPr lang="en-US" sz="1500" dirty="0">
                <a:latin typeface="Arial" panose="020B0604020202020204" pitchFamily="34" charset="0"/>
                <a:ea typeface="Times New Roman" panose="02020603050405020304" pitchFamily="18" charset="0"/>
                <a:cs typeface="Arial" panose="020B0604020202020204" pitchFamily="34" charset="0"/>
              </a:rPr>
              <a:t> E et al. </a:t>
            </a:r>
            <a:r>
              <a:rPr lang="en-US" sz="1500" dirty="0" err="1">
                <a:latin typeface="Arial" panose="020B0604020202020204" pitchFamily="34" charset="0"/>
                <a:ea typeface="Times New Roman" panose="02020603050405020304" pitchFamily="18" charset="0"/>
                <a:cs typeface="Arial" panose="020B0604020202020204" pitchFamily="34" charset="0"/>
              </a:rPr>
              <a:t>Braunwald's</a:t>
            </a:r>
            <a:r>
              <a:rPr lang="en-US" sz="1500" dirty="0">
                <a:latin typeface="Arial" panose="020B0604020202020204" pitchFamily="34" charset="0"/>
                <a:ea typeface="Times New Roman" panose="02020603050405020304" pitchFamily="18" charset="0"/>
                <a:cs typeface="Arial" panose="020B0604020202020204" pitchFamily="34" charset="0"/>
              </a:rPr>
              <a:t> Heart Disease: A Textbook of Cardiovascular Medicine. 8th edition: page 445.</a:t>
            </a:r>
          </a:p>
          <a:p>
            <a:pPr marR="0">
              <a:spcBef>
                <a:spcPts val="600"/>
              </a:spcBef>
              <a:spcAft>
                <a:spcPts val="600"/>
              </a:spcAft>
            </a:pPr>
            <a:r>
              <a:rPr lang="en-US" sz="1500" dirty="0">
                <a:latin typeface="Arial" panose="020B0604020202020204" pitchFamily="34" charset="0"/>
                <a:ea typeface="Times New Roman" panose="02020603050405020304" pitchFamily="18" charset="0"/>
                <a:cs typeface="Arial" panose="020B0604020202020204" pitchFamily="34" charset="0"/>
              </a:rPr>
              <a:t>2.	Redrawn from Gore, JM, </a:t>
            </a:r>
            <a:r>
              <a:rPr lang="en-US" sz="1500" dirty="0" err="1">
                <a:latin typeface="Arial" panose="020B0604020202020204" pitchFamily="34" charset="0"/>
                <a:ea typeface="Times New Roman" panose="02020603050405020304" pitchFamily="18" charset="0"/>
                <a:cs typeface="Arial" panose="020B0604020202020204" pitchFamily="34" charset="0"/>
              </a:rPr>
              <a:t>Alper</a:t>
            </a:r>
            <a:r>
              <a:rPr lang="en-US" sz="1500" dirty="0">
                <a:latin typeface="Arial" panose="020B0604020202020204" pitchFamily="34" charset="0"/>
                <a:ea typeface="Times New Roman" panose="02020603050405020304" pitchFamily="18" charset="0"/>
                <a:cs typeface="Arial" panose="020B0604020202020204" pitchFamily="34" charset="0"/>
              </a:rPr>
              <a:t>, JS, </a:t>
            </a:r>
            <a:r>
              <a:rPr lang="en-US" sz="1500" dirty="0" err="1">
                <a:latin typeface="Arial" panose="020B0604020202020204" pitchFamily="34" charset="0"/>
                <a:ea typeface="Times New Roman" panose="02020603050405020304" pitchFamily="18" charset="0"/>
                <a:cs typeface="Arial" panose="020B0604020202020204" pitchFamily="34" charset="0"/>
              </a:rPr>
              <a:t>Benotti</a:t>
            </a:r>
            <a:r>
              <a:rPr lang="en-US" sz="1500" dirty="0">
                <a:latin typeface="Arial" panose="020B0604020202020204" pitchFamily="34" charset="0"/>
                <a:ea typeface="Times New Roman" panose="02020603050405020304" pitchFamily="18" charset="0"/>
                <a:cs typeface="Arial" panose="020B0604020202020204" pitchFamily="34" charset="0"/>
              </a:rPr>
              <a:t>, JR, et al. Handbook of hemodynamic monitoring, 1st ed, Boston, Little Brown &amp; Co, 1985.</a:t>
            </a:r>
          </a:p>
          <a:p>
            <a:pPr marR="0">
              <a:spcBef>
                <a:spcPts val="600"/>
              </a:spcBef>
              <a:spcAft>
                <a:spcPts val="600"/>
              </a:spcAft>
            </a:pPr>
            <a:r>
              <a:rPr lang="en-US" sz="1500" dirty="0">
                <a:latin typeface="Arial" panose="020B0604020202020204" pitchFamily="34" charset="0"/>
                <a:ea typeface="Times New Roman" panose="02020603050405020304" pitchFamily="18" charset="0"/>
                <a:cs typeface="Arial" panose="020B0604020202020204" pitchFamily="34" charset="0"/>
              </a:rPr>
              <a:t>3.	Redrawn from Daily EK, Schroeder JS, Hemodynamic Waveforms: Exercises in Interpretation and Analysis, St. Louis, CV Mosby, 1983, p. 139.</a:t>
            </a:r>
          </a:p>
          <a:p>
            <a:pPr marR="0">
              <a:spcBef>
                <a:spcPts val="600"/>
              </a:spcBef>
              <a:spcAft>
                <a:spcPts val="600"/>
              </a:spcAft>
            </a:pPr>
            <a:r>
              <a:rPr lang="en-US" sz="1500" dirty="0">
                <a:latin typeface="Arial" panose="020B0604020202020204" pitchFamily="34" charset="0"/>
                <a:ea typeface="Times New Roman" panose="02020603050405020304" pitchFamily="18" charset="0"/>
                <a:cs typeface="Arial" panose="020B0604020202020204" pitchFamily="34" charset="0"/>
              </a:rPr>
              <a:t>4.	Kern, M. J., &amp; </a:t>
            </a:r>
            <a:r>
              <a:rPr lang="en-US" sz="1500" dirty="0" err="1">
                <a:latin typeface="Arial" panose="020B0604020202020204" pitchFamily="34" charset="0"/>
                <a:ea typeface="Times New Roman" panose="02020603050405020304" pitchFamily="18" charset="0"/>
                <a:cs typeface="Arial" panose="020B0604020202020204" pitchFamily="34" charset="0"/>
              </a:rPr>
              <a:t>Sorajja</a:t>
            </a:r>
            <a:r>
              <a:rPr lang="en-US" sz="1500" dirty="0">
                <a:latin typeface="Arial" panose="020B0604020202020204" pitchFamily="34" charset="0"/>
                <a:ea typeface="Times New Roman" panose="02020603050405020304" pitchFamily="18" charset="0"/>
                <a:cs typeface="Arial" panose="020B0604020202020204" pitchFamily="34" charset="0"/>
              </a:rPr>
              <a:t>, P. (Eds.). (2017). The Interventional Cardiac Catheterization Handbook (E-Book). Elsevier Health Sciences.</a:t>
            </a:r>
          </a:p>
          <a:p>
            <a:pPr marR="0">
              <a:spcBef>
                <a:spcPts val="600"/>
              </a:spcBef>
              <a:spcAft>
                <a:spcPts val="600"/>
              </a:spcAft>
            </a:pPr>
            <a:endParaRPr lang="en-US" sz="15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TextBox 3">
            <a:extLst>
              <a:ext uri="{FF2B5EF4-FFF2-40B4-BE49-F238E27FC236}">
                <a16:creationId xmlns:a16="http://schemas.microsoft.com/office/drawing/2014/main" id="{7CF8027D-514E-110C-AF30-3D26003FFD8B}"/>
              </a:ext>
            </a:extLst>
          </p:cNvPr>
          <p:cNvSpPr txBox="1"/>
          <p:nvPr/>
        </p:nvSpPr>
        <p:spPr>
          <a:xfrm>
            <a:off x="889819" y="5721449"/>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97398A29-715B-41EC-E704-211DCD469474}"/>
              </a:ext>
            </a:extLst>
          </p:cNvPr>
          <p:cNvSpPr txBox="1"/>
          <p:nvPr/>
        </p:nvSpPr>
        <p:spPr>
          <a:xfrm>
            <a:off x="5461819" y="6507163"/>
            <a:ext cx="4572000" cy="307777"/>
          </a:xfrm>
          <a:prstGeom prst="rect">
            <a:avLst/>
          </a:prstGeom>
          <a:noFill/>
        </p:spPr>
        <p:txBody>
          <a:bodyPr wrap="square">
            <a:spAutoFit/>
          </a:bodyPr>
          <a:lstStyle/>
          <a:p>
            <a:fld id="{57F4E819-C254-4876-BE8C-E89EC28DEDC5}" type="slidenum">
              <a:rPr lang="en-IN" sz="1400" b="1" smtClean="0"/>
              <a:pPr/>
              <a:t>28</a:t>
            </a:fld>
            <a:endParaRPr lang="en-IN" sz="1400" b="1" dirty="0"/>
          </a:p>
        </p:txBody>
      </p:sp>
    </p:spTree>
    <p:extLst>
      <p:ext uri="{BB962C8B-B14F-4D97-AF65-F5344CB8AC3E}">
        <p14:creationId xmlns:p14="http://schemas.microsoft.com/office/powerpoint/2010/main" val="3125764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598613"/>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344129" y="2349916"/>
            <a:ext cx="8256587" cy="1908215"/>
          </a:xfrm>
          <a:prstGeom prst="rect">
            <a:avLst/>
          </a:prstGeom>
          <a:noFill/>
        </p:spPr>
        <p:txBody>
          <a:bodyPr wrap="square">
            <a:spAutoFit/>
          </a:bodyPr>
          <a:lstStyle/>
          <a:p>
            <a:pPr marR="0" algn="ctr">
              <a:spcBef>
                <a:spcPts val="600"/>
              </a:spcBef>
              <a:spcAft>
                <a:spcPts val="600"/>
              </a:spcAft>
            </a:pPr>
            <a:endParaRPr lang="en-US" sz="5400"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R="0" algn="ctr">
              <a:spcBef>
                <a:spcPts val="600"/>
              </a:spcBef>
              <a:spcAft>
                <a:spcPts val="600"/>
              </a:spcAft>
            </a:pPr>
            <a:r>
              <a:rPr lang="en-US" sz="5400" dirty="0">
                <a:solidFill>
                  <a:schemeClr val="bg2"/>
                </a:solidFill>
                <a:latin typeface="Arial" panose="020B0604020202020204" pitchFamily="34" charset="0"/>
                <a:ea typeface="Times New Roman" panose="02020603050405020304" pitchFamily="18" charset="0"/>
                <a:cs typeface="Arial" panose="020B0604020202020204" pitchFamily="34" charset="0"/>
              </a:rPr>
              <a:t>THANK YOU</a:t>
            </a:r>
          </a:p>
        </p:txBody>
      </p:sp>
      <p:sp>
        <p:nvSpPr>
          <p:cNvPr id="4" name="TextBox 3">
            <a:extLst>
              <a:ext uri="{FF2B5EF4-FFF2-40B4-BE49-F238E27FC236}">
                <a16:creationId xmlns:a16="http://schemas.microsoft.com/office/drawing/2014/main" id="{E84A276D-013E-87DE-001A-197162B2C21D}"/>
              </a:ext>
            </a:extLst>
          </p:cNvPr>
          <p:cNvSpPr txBox="1"/>
          <p:nvPr/>
        </p:nvSpPr>
        <p:spPr>
          <a:xfrm>
            <a:off x="476864" y="5932913"/>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A51C522B-91B4-928E-C988-2C70F13292F7}"/>
              </a:ext>
            </a:extLst>
          </p:cNvPr>
          <p:cNvSpPr txBox="1"/>
          <p:nvPr/>
        </p:nvSpPr>
        <p:spPr>
          <a:xfrm>
            <a:off x="6608762" y="5932912"/>
            <a:ext cx="4572000" cy="307777"/>
          </a:xfrm>
          <a:prstGeom prst="rect">
            <a:avLst/>
          </a:prstGeom>
          <a:noFill/>
        </p:spPr>
        <p:txBody>
          <a:bodyPr wrap="square">
            <a:spAutoFit/>
          </a:bodyPr>
          <a:lstStyle/>
          <a:p>
            <a:fld id="{57F4E819-C254-4876-BE8C-E89EC28DEDC5}" type="slidenum">
              <a:rPr lang="en-IN" sz="1400" b="1" smtClean="0"/>
              <a:pPr/>
              <a:t>29</a:t>
            </a:fld>
            <a:endParaRPr lang="en-IN" sz="1400" b="1" dirty="0"/>
          </a:p>
        </p:txBody>
      </p:sp>
    </p:spTree>
    <p:extLst>
      <p:ext uri="{BB962C8B-B14F-4D97-AF65-F5344CB8AC3E}">
        <p14:creationId xmlns:p14="http://schemas.microsoft.com/office/powerpoint/2010/main" val="85311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E7E6-D316-3E31-E52D-BFC97E11CB52}"/>
              </a:ext>
            </a:extLst>
          </p:cNvPr>
          <p:cNvSpPr>
            <a:spLocks noGrp="1"/>
          </p:cNvSpPr>
          <p:nvPr>
            <p:ph type="title"/>
          </p:nvPr>
        </p:nvSpPr>
        <p:spPr/>
        <p:txBody>
          <a:bodyPr/>
          <a:lstStyle/>
          <a:p>
            <a:r>
              <a:rPr lang="en-US" sz="2800" b="1" dirty="0"/>
              <a:t>learning objectives</a:t>
            </a:r>
            <a:r>
              <a:rPr lang="en-US" sz="2800" dirty="0"/>
              <a:t> for </a:t>
            </a:r>
            <a:r>
              <a:rPr lang="en-US" sz="2800" b="1" dirty="0"/>
              <a:t>Right Heart Catheterization</a:t>
            </a:r>
            <a:r>
              <a:rPr lang="en-US" dirty="0"/>
              <a:t>:</a:t>
            </a:r>
            <a:br>
              <a:rPr lang="en-US" dirty="0"/>
            </a:br>
            <a:endParaRPr lang="en-IN" dirty="0"/>
          </a:p>
        </p:txBody>
      </p:sp>
      <p:sp>
        <p:nvSpPr>
          <p:cNvPr id="3" name="Text Placeholder 2">
            <a:extLst>
              <a:ext uri="{FF2B5EF4-FFF2-40B4-BE49-F238E27FC236}">
                <a16:creationId xmlns:a16="http://schemas.microsoft.com/office/drawing/2014/main" id="{E39DC5FD-E1EB-9354-C3BC-941ACB6B30FB}"/>
              </a:ext>
            </a:extLst>
          </p:cNvPr>
          <p:cNvSpPr>
            <a:spLocks noGrp="1"/>
          </p:cNvSpPr>
          <p:nvPr>
            <p:ph type="body" idx="1"/>
          </p:nvPr>
        </p:nvSpPr>
        <p:spPr/>
        <p:txBody>
          <a:bodyPr/>
          <a:lstStyle/>
          <a:p>
            <a:r>
              <a:rPr lang="en-US" sz="2000" dirty="0"/>
              <a:t>Understand the </a:t>
            </a:r>
            <a:r>
              <a:rPr lang="en-US" sz="2000" b="1" dirty="0"/>
              <a:t>anatomy and physiology</a:t>
            </a:r>
            <a:r>
              <a:rPr lang="en-US" sz="2000" dirty="0"/>
              <a:t> of the right side of the heart, including its role in pulmonary circulation.</a:t>
            </a:r>
          </a:p>
          <a:p>
            <a:r>
              <a:rPr lang="en-US" sz="2000" dirty="0"/>
              <a:t>Learn the </a:t>
            </a:r>
            <a:r>
              <a:rPr lang="en-US" sz="2000" b="1" dirty="0"/>
              <a:t>indications, contraindications, and clinical applications</a:t>
            </a:r>
            <a:r>
              <a:rPr lang="en-US" sz="2000" dirty="0"/>
              <a:t> of right heart catheterization, especially in the diagnosis of pulmonary hypertension and heart failure.</a:t>
            </a:r>
          </a:p>
          <a:p>
            <a:r>
              <a:rPr lang="en-US" sz="2000" dirty="0"/>
              <a:t>Gain knowledge of the </a:t>
            </a:r>
            <a:r>
              <a:rPr lang="en-US" sz="2000" b="1" dirty="0"/>
              <a:t>catheterization procedure</a:t>
            </a:r>
            <a:r>
              <a:rPr lang="en-US" sz="2000" dirty="0"/>
              <a:t>, including access sites, equipment used (e.g., Swan-Ganz catheter), and step-by-step technique.</a:t>
            </a:r>
          </a:p>
          <a:p>
            <a:r>
              <a:rPr lang="en-US" sz="2000" dirty="0"/>
              <a:t>Interpret </a:t>
            </a:r>
            <a:r>
              <a:rPr lang="en-US" sz="2000" b="1" dirty="0"/>
              <a:t>hemodynamic parameters</a:t>
            </a:r>
            <a:r>
              <a:rPr lang="en-US" sz="2000" dirty="0"/>
              <a:t> such as right atrial pressure, pulmonary artery pressure, pulmonary capillary wedge pressure, and cardiac output.</a:t>
            </a:r>
          </a:p>
          <a:p>
            <a:r>
              <a:rPr lang="en-US" sz="2000" dirty="0"/>
              <a:t>Identify and manage </a:t>
            </a:r>
            <a:r>
              <a:rPr lang="en-US" sz="2000" b="1" dirty="0"/>
              <a:t>potential complications</a:t>
            </a:r>
            <a:r>
              <a:rPr lang="en-US" sz="2000" dirty="0"/>
              <a:t>, such as arrhythmias, infection, or pulmonary artery rupture.</a:t>
            </a:r>
          </a:p>
          <a:p>
            <a:r>
              <a:rPr lang="en-US" sz="2000" dirty="0"/>
              <a:t>Develop skills in </a:t>
            </a:r>
            <a:r>
              <a:rPr lang="en-US" sz="2000" b="1" dirty="0"/>
              <a:t>data interpretation and clinical decision-making</a:t>
            </a:r>
            <a:r>
              <a:rPr lang="en-US" sz="2000" dirty="0"/>
              <a:t> based on the hemodynamic findings obtained during the procedure.</a:t>
            </a:r>
          </a:p>
          <a:p>
            <a:endParaRPr lang="en-IN" dirty="0"/>
          </a:p>
        </p:txBody>
      </p:sp>
      <p:sp>
        <p:nvSpPr>
          <p:cNvPr id="5" name="TextBox 4">
            <a:extLst>
              <a:ext uri="{FF2B5EF4-FFF2-40B4-BE49-F238E27FC236}">
                <a16:creationId xmlns:a16="http://schemas.microsoft.com/office/drawing/2014/main" id="{F7B68E4F-C9A9-C944-B7B6-E6F1D1C54951}"/>
              </a:ext>
            </a:extLst>
          </p:cNvPr>
          <p:cNvSpPr txBox="1"/>
          <p:nvPr/>
        </p:nvSpPr>
        <p:spPr>
          <a:xfrm>
            <a:off x="6100916" y="6429473"/>
            <a:ext cx="4572000" cy="307777"/>
          </a:xfrm>
          <a:prstGeom prst="rect">
            <a:avLst/>
          </a:prstGeom>
          <a:noFill/>
        </p:spPr>
        <p:txBody>
          <a:bodyPr wrap="square">
            <a:spAutoFit/>
          </a:bodyPr>
          <a:lstStyle/>
          <a:p>
            <a:fld id="{57F4E819-C254-4876-BE8C-E89EC28DEDC5}" type="slidenum">
              <a:rPr lang="en-IN" sz="1400" b="1" smtClean="0"/>
              <a:pPr/>
              <a:t>3</a:t>
            </a:fld>
            <a:endParaRPr lang="en-IN" sz="1400" b="1" dirty="0"/>
          </a:p>
        </p:txBody>
      </p:sp>
    </p:spTree>
    <p:extLst>
      <p:ext uri="{BB962C8B-B14F-4D97-AF65-F5344CB8AC3E}">
        <p14:creationId xmlns:p14="http://schemas.microsoft.com/office/powerpoint/2010/main" val="2142779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What is cardiac catheterization</a:t>
            </a:r>
            <a:r>
              <a:rPr lang="en-US" sz="3000" b="1" dirty="0">
                <a:solidFill>
                  <a:schemeClr val="lt1"/>
                </a:solidFill>
                <a:latin typeface="Calibri"/>
                <a:ea typeface="Calibri"/>
                <a:cs typeface="Calibri"/>
                <a:sym typeface="Calibri"/>
              </a:rPr>
              <a:t>?</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454000" y="2672105"/>
            <a:ext cx="4650658" cy="2862322"/>
          </a:xfrm>
          <a:prstGeom prst="rect">
            <a:avLst/>
          </a:prstGeom>
          <a:noFill/>
        </p:spPr>
        <p:txBody>
          <a:bodyPr wrap="square">
            <a:spAutoFit/>
          </a:bodyPr>
          <a:lstStyle/>
          <a:p>
            <a:pPr marL="285750" indent="-285750">
              <a:buFont typeface="Arial" panose="020B0604020202020204" pitchFamily="34" charset="0"/>
              <a:buChar char="•"/>
            </a:pPr>
            <a:r>
              <a:rPr lang="en-US" sz="1500" b="1" i="0" dirty="0">
                <a:solidFill>
                  <a:schemeClr val="tx1"/>
                </a:solidFill>
                <a:effectLst/>
                <a:latin typeface="Arial" panose="020B0604020202020204" pitchFamily="34" charset="0"/>
              </a:rPr>
              <a:t>Cardiac catheterization</a:t>
            </a:r>
            <a:r>
              <a:rPr lang="en-US" sz="1500" b="0" i="0" dirty="0">
                <a:solidFill>
                  <a:schemeClr val="tx1"/>
                </a:solidFill>
                <a:effectLst/>
                <a:latin typeface="Arial" panose="020B0604020202020204" pitchFamily="34" charset="0"/>
              </a:rPr>
              <a:t> (</a:t>
            </a:r>
            <a:r>
              <a:rPr lang="en-US" sz="1500" b="1" i="0" dirty="0">
                <a:solidFill>
                  <a:schemeClr val="tx1"/>
                </a:solidFill>
                <a:effectLst/>
                <a:latin typeface="Arial" panose="020B0604020202020204" pitchFamily="34" charset="0"/>
              </a:rPr>
              <a:t>heart </a:t>
            </a:r>
            <a:r>
              <a:rPr lang="en-US" sz="1500" b="1" i="0" dirty="0" err="1">
                <a:solidFill>
                  <a:schemeClr val="tx1"/>
                </a:solidFill>
                <a:effectLst/>
                <a:latin typeface="Arial" panose="020B0604020202020204" pitchFamily="34" charset="0"/>
              </a:rPr>
              <a:t>cath</a:t>
            </a:r>
            <a:r>
              <a:rPr lang="en-US" sz="1500" b="0" i="0" dirty="0">
                <a:solidFill>
                  <a:schemeClr val="tx1"/>
                </a:solidFill>
                <a:effectLst/>
                <a:latin typeface="Arial" panose="020B0604020202020204" pitchFamily="34" charset="0"/>
              </a:rPr>
              <a:t>) is the insertion of a </a:t>
            </a:r>
            <a:r>
              <a:rPr lang="en-US" sz="1500" b="0" i="0" strike="noStrike" dirty="0">
                <a:solidFill>
                  <a:schemeClr val="tx1"/>
                </a:solidFill>
                <a:effectLst/>
                <a:latin typeface="Arial" panose="020B0604020202020204" pitchFamily="34" charset="0"/>
                <a:hlinkClick r:id="rId4" tooltip="Catheter">
                  <a:extLst>
                    <a:ext uri="{A12FA001-AC4F-418D-AE19-62706E023703}">
                      <ahyp:hlinkClr xmlns:ahyp="http://schemas.microsoft.com/office/drawing/2018/hyperlinkcolor" val="tx"/>
                    </a:ext>
                  </a:extLst>
                </a:hlinkClick>
              </a:rPr>
              <a:t>catheter</a:t>
            </a:r>
            <a:r>
              <a:rPr lang="en-US" sz="1500" b="0" i="0" dirty="0">
                <a:solidFill>
                  <a:schemeClr val="tx1"/>
                </a:solidFill>
                <a:effectLst/>
                <a:latin typeface="Arial" panose="020B0604020202020204" pitchFamily="34" charset="0"/>
              </a:rPr>
              <a:t> into a </a:t>
            </a:r>
            <a:r>
              <a:rPr lang="en-US" sz="1500" b="0" i="0" strike="noStrike" dirty="0">
                <a:solidFill>
                  <a:schemeClr val="tx1"/>
                </a:solidFill>
                <a:effectLst/>
                <a:latin typeface="Arial" panose="020B0604020202020204" pitchFamily="34" charset="0"/>
                <a:hlinkClick r:id="rId5" tooltip="Heart chamber">
                  <a:extLst>
                    <a:ext uri="{A12FA001-AC4F-418D-AE19-62706E023703}">
                      <ahyp:hlinkClr xmlns:ahyp="http://schemas.microsoft.com/office/drawing/2018/hyperlinkcolor" val="tx"/>
                    </a:ext>
                  </a:extLst>
                </a:hlinkClick>
              </a:rPr>
              <a:t>chamber</a:t>
            </a:r>
            <a:r>
              <a:rPr lang="en-US" sz="1500" b="0" i="0" dirty="0">
                <a:solidFill>
                  <a:schemeClr val="tx1"/>
                </a:solidFill>
                <a:effectLst/>
                <a:latin typeface="Arial" panose="020B0604020202020204" pitchFamily="34" charset="0"/>
              </a:rPr>
              <a:t> or </a:t>
            </a:r>
            <a:r>
              <a:rPr lang="en-US" sz="1500" b="0" i="0" strike="noStrike" dirty="0">
                <a:solidFill>
                  <a:schemeClr val="tx1"/>
                </a:solidFill>
                <a:effectLst/>
                <a:latin typeface="Arial" panose="020B0604020202020204" pitchFamily="34" charset="0"/>
                <a:hlinkClick r:id="rId6" tooltip="Blood vessel">
                  <a:extLst>
                    <a:ext uri="{A12FA001-AC4F-418D-AE19-62706E023703}">
                      <ahyp:hlinkClr xmlns:ahyp="http://schemas.microsoft.com/office/drawing/2018/hyperlinkcolor" val="tx"/>
                    </a:ext>
                  </a:extLst>
                </a:hlinkClick>
              </a:rPr>
              <a:t>vessel</a:t>
            </a:r>
            <a:r>
              <a:rPr lang="en-US" sz="1500" b="0" i="0" dirty="0">
                <a:solidFill>
                  <a:schemeClr val="tx1"/>
                </a:solidFill>
                <a:effectLst/>
                <a:latin typeface="Arial" panose="020B0604020202020204" pitchFamily="34" charset="0"/>
              </a:rPr>
              <a:t> of the </a:t>
            </a:r>
            <a:r>
              <a:rPr lang="en-US" sz="1500" b="0" i="0" strike="noStrike" dirty="0">
                <a:solidFill>
                  <a:schemeClr val="tx1"/>
                </a:solidFill>
                <a:effectLst/>
                <a:latin typeface="Arial" panose="020B0604020202020204" pitchFamily="34" charset="0"/>
                <a:hlinkClick r:id="rId7" tooltip="Heart">
                  <a:extLst>
                    <a:ext uri="{A12FA001-AC4F-418D-AE19-62706E023703}">
                      <ahyp:hlinkClr xmlns:ahyp="http://schemas.microsoft.com/office/drawing/2018/hyperlinkcolor" val="tx"/>
                    </a:ext>
                  </a:extLst>
                </a:hlinkClick>
              </a:rPr>
              <a:t>heart</a:t>
            </a:r>
            <a:r>
              <a:rPr lang="en-US" sz="1500" b="0" i="0" dirty="0">
                <a:solidFill>
                  <a:schemeClr val="tx1"/>
                </a:solidFill>
                <a:effectLst/>
                <a:latin typeface="Arial" panose="020B0604020202020204" pitchFamily="34" charset="0"/>
              </a:rPr>
              <a:t>. This is done both for diagnostic and interventional purposes.</a:t>
            </a:r>
          </a:p>
          <a:p>
            <a:pPr marL="285750" indent="-285750">
              <a:buFont typeface="Arial" panose="020B0604020202020204" pitchFamily="34" charset="0"/>
              <a:buChar char="•"/>
            </a:pPr>
            <a:r>
              <a:rPr lang="en-US" sz="1500" b="0" i="0" dirty="0">
                <a:solidFill>
                  <a:schemeClr val="tx1"/>
                </a:solidFill>
                <a:effectLst/>
                <a:latin typeface="Arial" panose="020B0604020202020204" pitchFamily="34" charset="0"/>
              </a:rPr>
              <a:t>Catheterization is most often performed in special laboratories with </a:t>
            </a:r>
            <a:r>
              <a:rPr lang="en-US" sz="1500" b="0" i="0" strike="noStrike" dirty="0">
                <a:solidFill>
                  <a:schemeClr val="tx1"/>
                </a:solidFill>
                <a:effectLst/>
                <a:latin typeface="Arial" panose="020B0604020202020204" pitchFamily="34" charset="0"/>
                <a:hlinkClick r:id="rId8" tooltip="Fluoroscopy">
                  <a:extLst>
                    <a:ext uri="{A12FA001-AC4F-418D-AE19-62706E023703}">
                      <ahyp:hlinkClr xmlns:ahyp="http://schemas.microsoft.com/office/drawing/2018/hyperlinkcolor" val="tx"/>
                    </a:ext>
                  </a:extLst>
                </a:hlinkClick>
              </a:rPr>
              <a:t>fluoroscopy</a:t>
            </a:r>
            <a:r>
              <a:rPr lang="en-US" sz="1500" b="0" i="0" dirty="0">
                <a:solidFill>
                  <a:schemeClr val="tx1"/>
                </a:solidFill>
                <a:effectLst/>
                <a:latin typeface="Arial" panose="020B0604020202020204" pitchFamily="34" charset="0"/>
              </a:rPr>
              <a:t> and highly maneuverable tables. These "</a:t>
            </a:r>
            <a:r>
              <a:rPr lang="en-US" sz="1500" b="0" i="0" dirty="0" err="1">
                <a:solidFill>
                  <a:schemeClr val="tx1"/>
                </a:solidFill>
                <a:effectLst/>
                <a:latin typeface="Arial" panose="020B0604020202020204" pitchFamily="34" charset="0"/>
              </a:rPr>
              <a:t>cath</a:t>
            </a:r>
            <a:r>
              <a:rPr lang="en-US" sz="1500" b="0" i="0" dirty="0">
                <a:solidFill>
                  <a:schemeClr val="tx1"/>
                </a:solidFill>
                <a:effectLst/>
                <a:latin typeface="Arial" panose="020B0604020202020204" pitchFamily="34" charset="0"/>
              </a:rPr>
              <a:t> labs" are often equipped with cabinets of catheters, </a:t>
            </a:r>
            <a:r>
              <a:rPr lang="en-US" sz="1500" b="0" i="0" strike="noStrike" dirty="0">
                <a:solidFill>
                  <a:schemeClr val="tx1"/>
                </a:solidFill>
                <a:effectLst/>
                <a:latin typeface="Arial" panose="020B0604020202020204" pitchFamily="34" charset="0"/>
                <a:hlinkClick r:id="rId9" tooltip="Stent">
                  <a:extLst>
                    <a:ext uri="{A12FA001-AC4F-418D-AE19-62706E023703}">
                      <ahyp:hlinkClr xmlns:ahyp="http://schemas.microsoft.com/office/drawing/2018/hyperlinkcolor" val="tx"/>
                    </a:ext>
                  </a:extLst>
                </a:hlinkClick>
              </a:rPr>
              <a:t>stents</a:t>
            </a:r>
            <a:r>
              <a:rPr lang="en-US" sz="1500" b="0" i="0" dirty="0">
                <a:solidFill>
                  <a:schemeClr val="tx1"/>
                </a:solidFill>
                <a:effectLst/>
                <a:latin typeface="Arial" panose="020B0604020202020204" pitchFamily="34" charset="0"/>
              </a:rPr>
              <a:t>, </a:t>
            </a:r>
            <a:r>
              <a:rPr lang="en-US" sz="1500" b="0" i="0" strike="noStrike" dirty="0">
                <a:solidFill>
                  <a:schemeClr val="tx1"/>
                </a:solidFill>
                <a:effectLst/>
                <a:latin typeface="Arial" panose="020B0604020202020204" pitchFamily="34" charset="0"/>
                <a:hlinkClick r:id="rId10" tooltip="Balloon catheter">
                  <a:extLst>
                    <a:ext uri="{A12FA001-AC4F-418D-AE19-62706E023703}">
                      <ahyp:hlinkClr xmlns:ahyp="http://schemas.microsoft.com/office/drawing/2018/hyperlinkcolor" val="tx"/>
                    </a:ext>
                  </a:extLst>
                </a:hlinkClick>
              </a:rPr>
              <a:t>balloons</a:t>
            </a:r>
            <a:r>
              <a:rPr lang="en-US" sz="1500" b="0" i="0" dirty="0">
                <a:solidFill>
                  <a:schemeClr val="tx1"/>
                </a:solidFill>
                <a:effectLst/>
                <a:latin typeface="Arial" panose="020B0604020202020204" pitchFamily="34" charset="0"/>
              </a:rPr>
              <a:t>, etc. of various sizes to increase efficiency. Monitors show the fluoroscopy imaging, </a:t>
            </a:r>
            <a:r>
              <a:rPr lang="en-US" sz="1500" dirty="0">
                <a:solidFill>
                  <a:schemeClr val="tx1"/>
                </a:solidFill>
                <a:latin typeface="Arial" panose="020B0604020202020204" pitchFamily="34" charset="0"/>
              </a:rPr>
              <a:t>E</a:t>
            </a:r>
            <a:r>
              <a:rPr lang="en-US" sz="1500" b="0" i="0" strike="noStrike" dirty="0">
                <a:solidFill>
                  <a:schemeClr val="tx1"/>
                </a:solidFill>
                <a:effectLst/>
                <a:latin typeface="Arial" panose="020B0604020202020204" pitchFamily="34" charset="0"/>
                <a:hlinkClick r:id="rId11" tooltip="Electrocardiogram">
                  <a:extLst>
                    <a:ext uri="{A12FA001-AC4F-418D-AE19-62706E023703}">
                      <ahyp:hlinkClr xmlns:ahyp="http://schemas.microsoft.com/office/drawing/2018/hyperlinkcolor" val="tx"/>
                    </a:ext>
                  </a:extLst>
                </a:hlinkClick>
              </a:rPr>
              <a:t>lectrocardiogram</a:t>
            </a:r>
            <a:r>
              <a:rPr lang="en-US" sz="1500" b="0" i="0" dirty="0">
                <a:solidFill>
                  <a:schemeClr val="tx1"/>
                </a:solidFill>
                <a:effectLst/>
                <a:latin typeface="Arial" panose="020B0604020202020204" pitchFamily="34" charset="0"/>
              </a:rPr>
              <a:t> (ECG), pressure waves, and more.</a:t>
            </a:r>
            <a:endParaRPr lang="en-US" sz="1500" dirty="0">
              <a:solidFill>
                <a:schemeClr val="tx1"/>
              </a:solidFill>
            </a:endParaRPr>
          </a:p>
        </p:txBody>
      </p:sp>
      <p:pic>
        <p:nvPicPr>
          <p:cNvPr id="5" name="Picture 4">
            <a:extLst>
              <a:ext uri="{FF2B5EF4-FFF2-40B4-BE49-F238E27FC236}">
                <a16:creationId xmlns:a16="http://schemas.microsoft.com/office/drawing/2014/main" id="{0454E3CA-1294-9B1A-F871-BA3F7A6167F7}"/>
              </a:ext>
            </a:extLst>
          </p:cNvPr>
          <p:cNvPicPr>
            <a:picLocks noChangeAspect="1"/>
          </p:cNvPicPr>
          <p:nvPr/>
        </p:nvPicPr>
        <p:blipFill>
          <a:blip r:embed="rId12"/>
          <a:stretch>
            <a:fillRect/>
          </a:stretch>
        </p:blipFill>
        <p:spPr>
          <a:xfrm>
            <a:off x="5104658" y="2578313"/>
            <a:ext cx="4000500" cy="3009900"/>
          </a:xfrm>
          <a:prstGeom prst="rect">
            <a:avLst/>
          </a:prstGeom>
        </p:spPr>
      </p:pic>
      <p:sp>
        <p:nvSpPr>
          <p:cNvPr id="7" name="TextBox 6">
            <a:extLst>
              <a:ext uri="{FF2B5EF4-FFF2-40B4-BE49-F238E27FC236}">
                <a16:creationId xmlns:a16="http://schemas.microsoft.com/office/drawing/2014/main" id="{CBA5F692-3F47-4F5C-E677-BB88DA70A78A}"/>
              </a:ext>
            </a:extLst>
          </p:cNvPr>
          <p:cNvSpPr txBox="1"/>
          <p:nvPr/>
        </p:nvSpPr>
        <p:spPr>
          <a:xfrm>
            <a:off x="4856126" y="5539357"/>
            <a:ext cx="4650658" cy="215444"/>
          </a:xfrm>
          <a:prstGeom prst="rect">
            <a:avLst/>
          </a:prstGeom>
          <a:noFill/>
        </p:spPr>
        <p:txBody>
          <a:bodyPr wrap="square">
            <a:spAutoFit/>
          </a:bodyPr>
          <a:lstStyle/>
          <a:p>
            <a:r>
              <a:rPr lang="en-US" sz="800" dirty="0"/>
              <a:t>https://upload.wikimedia.org/wikipedia/commons/thumb/b/bb/Cathlab.jpg/420px-Cathlab.jpg</a:t>
            </a:r>
          </a:p>
        </p:txBody>
      </p:sp>
      <p:sp>
        <p:nvSpPr>
          <p:cNvPr id="4" name="TextBox 3">
            <a:extLst>
              <a:ext uri="{FF2B5EF4-FFF2-40B4-BE49-F238E27FC236}">
                <a16:creationId xmlns:a16="http://schemas.microsoft.com/office/drawing/2014/main" id="{1EC88A12-9468-D918-0348-58F7665A6703}"/>
              </a:ext>
            </a:extLst>
          </p:cNvPr>
          <p:cNvSpPr txBox="1"/>
          <p:nvPr/>
        </p:nvSpPr>
        <p:spPr>
          <a:xfrm>
            <a:off x="577646" y="6368838"/>
            <a:ext cx="4753896" cy="307777"/>
          </a:xfrm>
          <a:prstGeom prst="rect">
            <a:avLst/>
          </a:prstGeom>
          <a:noFill/>
        </p:spPr>
        <p:txBody>
          <a:bodyPr wrap="square">
            <a:spAutoFit/>
          </a:bodyPr>
          <a:lstStyle/>
          <a:p>
            <a:r>
              <a:rPr lang="en-US" dirty="0"/>
              <a:t>Mr. Yash Rakholiya</a:t>
            </a:r>
            <a:endParaRPr lang="en-US" sz="1400" dirty="0"/>
          </a:p>
        </p:txBody>
      </p:sp>
      <p:sp>
        <p:nvSpPr>
          <p:cNvPr id="6" name="TextBox 5">
            <a:extLst>
              <a:ext uri="{FF2B5EF4-FFF2-40B4-BE49-F238E27FC236}">
                <a16:creationId xmlns:a16="http://schemas.microsoft.com/office/drawing/2014/main" id="{83D669BD-4965-BA8F-0F7A-6C5C212DF12F}"/>
              </a:ext>
            </a:extLst>
          </p:cNvPr>
          <p:cNvSpPr txBox="1"/>
          <p:nvPr/>
        </p:nvSpPr>
        <p:spPr>
          <a:xfrm>
            <a:off x="6093543" y="6336883"/>
            <a:ext cx="4753896" cy="307777"/>
          </a:xfrm>
          <a:prstGeom prst="rect">
            <a:avLst/>
          </a:prstGeom>
          <a:noFill/>
        </p:spPr>
        <p:txBody>
          <a:bodyPr wrap="square">
            <a:spAutoFit/>
          </a:bodyPr>
          <a:lstStyle/>
          <a:p>
            <a:fld id="{57F4E819-C254-4876-BE8C-E89EC28DEDC5}" type="slidenum">
              <a:rPr lang="en-IN" sz="1400" b="1" smtClean="0"/>
              <a:pPr/>
              <a:t>4</a:t>
            </a:fld>
            <a:endParaRPr lang="en-IN" sz="1400" b="1" dirty="0"/>
          </a:p>
        </p:txBody>
      </p:sp>
    </p:spTree>
    <p:extLst>
      <p:ext uri="{BB962C8B-B14F-4D97-AF65-F5344CB8AC3E}">
        <p14:creationId xmlns:p14="http://schemas.microsoft.com/office/powerpoint/2010/main" val="358805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dirty="0">
                <a:solidFill>
                  <a:schemeClr val="lt1"/>
                </a:solidFill>
                <a:latin typeface="Calibri"/>
                <a:ea typeface="Calibri"/>
                <a:cs typeface="Calibri"/>
                <a:sym typeface="Calibri"/>
              </a:rPr>
              <a:t>What is </a:t>
            </a:r>
            <a:r>
              <a:rPr lang="en-US" sz="3000" b="1" dirty="0">
                <a:solidFill>
                  <a:schemeClr val="lt1"/>
                </a:solidFill>
                <a:latin typeface="Calibri"/>
                <a:ea typeface="Calibri"/>
                <a:cs typeface="Calibri"/>
                <a:sym typeface="Calibri"/>
              </a:rPr>
              <a:t>the uses?</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454000" y="2672105"/>
            <a:ext cx="7500297" cy="3093154"/>
          </a:xfrm>
          <a:prstGeom prst="rect">
            <a:avLst/>
          </a:prstGeom>
          <a:noFill/>
        </p:spPr>
        <p:txBody>
          <a:bodyPr wrap="square">
            <a:spAutoFit/>
          </a:bodyPr>
          <a:lstStyle/>
          <a:p>
            <a:pPr marL="285750" indent="-285750">
              <a:buFont typeface="Arial" panose="020B0604020202020204" pitchFamily="34" charset="0"/>
              <a:buChar char="•"/>
            </a:pPr>
            <a:r>
              <a:rPr lang="en-US" sz="1500" b="0" i="0" dirty="0">
                <a:solidFill>
                  <a:srgbClr val="202122"/>
                </a:solidFill>
                <a:effectLst/>
                <a:latin typeface="Arial" panose="020B0604020202020204" pitchFamily="34" charset="0"/>
              </a:rPr>
              <a:t>Cardiac catheterization is a medical procedure used to diagnose and treat certain heart conditions. </a:t>
            </a:r>
          </a:p>
          <a:p>
            <a:pPr marL="285750" indent="-285750">
              <a:buFont typeface="Arial" panose="020B0604020202020204" pitchFamily="34" charset="0"/>
              <a:buChar char="•"/>
            </a:pPr>
            <a:r>
              <a:rPr lang="en-US" sz="1500" b="0" i="0" dirty="0">
                <a:solidFill>
                  <a:srgbClr val="202122"/>
                </a:solidFill>
                <a:effectLst/>
                <a:latin typeface="Arial" panose="020B0604020202020204" pitchFamily="34" charset="0"/>
              </a:rPr>
              <a:t>Fluoroscopy is used to visualize the lumens of the arteries as a 2-D projection. Should these arteries show narrowing or blockage, then techniques exist to open these arteries.</a:t>
            </a:r>
          </a:p>
          <a:p>
            <a:pPr marL="285750" indent="-285750">
              <a:buFont typeface="Arial" panose="020B0604020202020204" pitchFamily="34" charset="0"/>
              <a:buChar char="•"/>
            </a:pPr>
            <a:r>
              <a:rPr lang="en-US" sz="1500" b="0" i="0" dirty="0">
                <a:solidFill>
                  <a:srgbClr val="202122"/>
                </a:solidFill>
                <a:effectLst/>
                <a:latin typeface="Arial" panose="020B0604020202020204" pitchFamily="34" charset="0"/>
              </a:rPr>
              <a:t>Measuring pressures in the heart is also an important aspect of catheterization.</a:t>
            </a:r>
          </a:p>
          <a:p>
            <a:pPr marL="285750" indent="-285750">
              <a:buFont typeface="Arial" panose="020B0604020202020204" pitchFamily="34" charset="0"/>
              <a:buChar char="•"/>
            </a:pPr>
            <a:r>
              <a:rPr lang="en-US" sz="1500" b="0" i="0" dirty="0">
                <a:solidFill>
                  <a:srgbClr val="202122"/>
                </a:solidFill>
                <a:effectLst/>
                <a:latin typeface="Arial" panose="020B0604020202020204" pitchFamily="34" charset="0"/>
              </a:rPr>
              <a:t>The catheters are fluid filled conduits that can transmit pressures to outside the body to </a:t>
            </a:r>
            <a:r>
              <a:rPr lang="en-US" sz="1500" b="0" i="0" strike="noStrike" dirty="0">
                <a:solidFill>
                  <a:schemeClr val="tx1"/>
                </a:solidFill>
                <a:effectLst/>
                <a:latin typeface="Arial" panose="020B0604020202020204" pitchFamily="34" charset="0"/>
                <a:hlinkClick r:id="rId4" tooltip="Pressure transducer">
                  <a:extLst>
                    <a:ext uri="{A12FA001-AC4F-418D-AE19-62706E023703}">
                      <ahyp:hlinkClr xmlns:ahyp="http://schemas.microsoft.com/office/drawing/2018/hyperlinkcolor" val="tx"/>
                    </a:ext>
                  </a:extLst>
                </a:hlinkClick>
              </a:rPr>
              <a:t>pressure transducers</a:t>
            </a:r>
            <a:r>
              <a:rPr lang="en-US" sz="1500" b="0" i="0" dirty="0">
                <a:solidFill>
                  <a:schemeClr val="tx1"/>
                </a:solidFill>
                <a:effectLst/>
                <a:latin typeface="Arial" panose="020B0604020202020204" pitchFamily="34" charset="0"/>
              </a:rPr>
              <a:t>.</a:t>
            </a:r>
            <a:r>
              <a:rPr lang="en-US" sz="1500" b="0" i="0" dirty="0">
                <a:solidFill>
                  <a:srgbClr val="202122"/>
                </a:solidFill>
                <a:effectLst/>
                <a:latin typeface="Arial" panose="020B0604020202020204" pitchFamily="34" charset="0"/>
              </a:rPr>
              <a:t> This allows measuring pressure in any part of the heart that a catheter can be maneuvered into.</a:t>
            </a:r>
          </a:p>
          <a:p>
            <a:pPr marL="285750" indent="-285750">
              <a:buFont typeface="Arial" panose="020B0604020202020204" pitchFamily="34" charset="0"/>
              <a:buChar char="•"/>
            </a:pPr>
            <a:r>
              <a:rPr lang="en-US" sz="1500" b="0" i="0" dirty="0">
                <a:solidFill>
                  <a:srgbClr val="202122"/>
                </a:solidFill>
                <a:effectLst/>
                <a:latin typeface="Arial" panose="020B0604020202020204" pitchFamily="34" charset="0"/>
              </a:rPr>
              <a:t>Measuring blood flow is also possible through several methods. Most commonly, flows are estimated using the </a:t>
            </a:r>
            <a:r>
              <a:rPr lang="en-US" sz="1500" b="0" i="0" u="sng" strike="noStrike" dirty="0">
                <a:solidFill>
                  <a:schemeClr val="tx1"/>
                </a:solidFill>
                <a:effectLst/>
                <a:latin typeface="Arial" panose="020B0604020202020204" pitchFamily="34" charset="0"/>
                <a:hlinkClick r:id="rId5" tooltip="Fick principle">
                  <a:extLst>
                    <a:ext uri="{A12FA001-AC4F-418D-AE19-62706E023703}">
                      <ahyp:hlinkClr xmlns:ahyp="http://schemas.microsoft.com/office/drawing/2018/hyperlinkcolor" val="tx"/>
                    </a:ext>
                  </a:extLst>
                </a:hlinkClick>
              </a:rPr>
              <a:t>Fick principle</a:t>
            </a:r>
            <a:r>
              <a:rPr lang="en-US" sz="1500" b="0" i="0" dirty="0">
                <a:solidFill>
                  <a:srgbClr val="202122"/>
                </a:solidFill>
                <a:effectLst/>
                <a:latin typeface="Arial" panose="020B0604020202020204" pitchFamily="34" charset="0"/>
              </a:rPr>
              <a:t> and thermodilution.</a:t>
            </a:r>
            <a:endParaRPr lang="en-US" sz="1500" dirty="0">
              <a:solidFill>
                <a:srgbClr val="202122"/>
              </a:solidFill>
              <a:latin typeface="Arial" panose="020B0604020202020204" pitchFamily="34" charset="0"/>
            </a:endParaRPr>
          </a:p>
          <a:p>
            <a:pPr marL="285750" indent="-285750">
              <a:buFont typeface="Arial" panose="020B0604020202020204" pitchFamily="34" charset="0"/>
              <a:buChar char="•"/>
            </a:pPr>
            <a:r>
              <a:rPr lang="en-US" sz="1500" b="0" i="0" dirty="0">
                <a:solidFill>
                  <a:srgbClr val="202122"/>
                </a:solidFill>
                <a:effectLst/>
                <a:latin typeface="Arial" panose="020B0604020202020204" pitchFamily="34" charset="0"/>
              </a:rPr>
              <a:t>Cardiac catheterization can be used as part of a therapeutic regimen to improve outcomes for survivors of out-of-hospital cardiac arrest.</a:t>
            </a:r>
            <a:endParaRPr lang="en-US" sz="1500" dirty="0"/>
          </a:p>
        </p:txBody>
      </p:sp>
      <p:sp>
        <p:nvSpPr>
          <p:cNvPr id="4" name="TextBox 3">
            <a:extLst>
              <a:ext uri="{FF2B5EF4-FFF2-40B4-BE49-F238E27FC236}">
                <a16:creationId xmlns:a16="http://schemas.microsoft.com/office/drawing/2014/main" id="{6B31319B-E376-190D-AC65-D5A380EE0B15}"/>
              </a:ext>
            </a:extLst>
          </p:cNvPr>
          <p:cNvSpPr txBox="1"/>
          <p:nvPr/>
        </p:nvSpPr>
        <p:spPr>
          <a:xfrm>
            <a:off x="249238" y="6292252"/>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9ED86E35-FA08-CE94-700B-47FFEDC38EF5}"/>
              </a:ext>
            </a:extLst>
          </p:cNvPr>
          <p:cNvSpPr txBox="1"/>
          <p:nvPr/>
        </p:nvSpPr>
        <p:spPr>
          <a:xfrm>
            <a:off x="6667500" y="6384688"/>
            <a:ext cx="4572000" cy="307777"/>
          </a:xfrm>
          <a:prstGeom prst="rect">
            <a:avLst/>
          </a:prstGeom>
          <a:noFill/>
        </p:spPr>
        <p:txBody>
          <a:bodyPr wrap="square">
            <a:spAutoFit/>
          </a:bodyPr>
          <a:lstStyle/>
          <a:p>
            <a:fld id="{57F4E819-C254-4876-BE8C-E89EC28DEDC5}" type="slidenum">
              <a:rPr lang="en-IN" sz="1400" b="1" smtClean="0"/>
              <a:pPr/>
              <a:t>5</a:t>
            </a:fld>
            <a:endParaRPr lang="en-IN" sz="1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Preparation of catheterization </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454000" y="2672105"/>
            <a:ext cx="7500297" cy="3554819"/>
          </a:xfrm>
          <a:prstGeom prst="rect">
            <a:avLst/>
          </a:prstGeom>
          <a:noFill/>
        </p:spPr>
        <p:txBody>
          <a:bodyPr wrap="square">
            <a:spAutoFit/>
          </a:bodyPr>
          <a:lstStyle/>
          <a:p>
            <a:r>
              <a:rPr lang="en-US" sz="1500" dirty="0"/>
              <a:t>Preparing for a cardiac catheterization involves several steps to ensure that the procedure is safe and successful. Here are some general guidelines on how to prepare for a cardiac catheterization:</a:t>
            </a:r>
          </a:p>
          <a:p>
            <a:pPr marL="285750" indent="-285750">
              <a:buFont typeface="Arial" panose="020B0604020202020204" pitchFamily="34" charset="0"/>
              <a:buChar char="•"/>
            </a:pPr>
            <a:r>
              <a:rPr lang="en-US" sz="1500" dirty="0"/>
              <a:t>Medical evaluation and history</a:t>
            </a:r>
          </a:p>
          <a:p>
            <a:pPr marL="285750" indent="-285750">
              <a:buFont typeface="Arial" panose="020B0604020202020204" pitchFamily="34" charset="0"/>
              <a:buChar char="•"/>
            </a:pPr>
            <a:r>
              <a:rPr lang="en-US" sz="1500" dirty="0"/>
              <a:t>Fasting instructions</a:t>
            </a:r>
          </a:p>
          <a:p>
            <a:pPr marL="285750" indent="-285750">
              <a:buFont typeface="Arial" panose="020B0604020202020204" pitchFamily="34" charset="0"/>
              <a:buChar char="•"/>
            </a:pPr>
            <a:r>
              <a:rPr lang="en-US" sz="1500" dirty="0"/>
              <a:t>Medical management</a:t>
            </a:r>
          </a:p>
          <a:p>
            <a:pPr marL="285750" indent="-285750">
              <a:buFont typeface="Arial" panose="020B0604020202020204" pitchFamily="34" charset="0"/>
              <a:buChar char="•"/>
            </a:pPr>
            <a:r>
              <a:rPr lang="en-US" sz="1500" dirty="0"/>
              <a:t>Allergy assessment</a:t>
            </a:r>
          </a:p>
          <a:p>
            <a:pPr marL="285750" indent="-285750">
              <a:buFont typeface="Arial" panose="020B0604020202020204" pitchFamily="34" charset="0"/>
              <a:buChar char="•"/>
            </a:pPr>
            <a:r>
              <a:rPr lang="en-US" sz="1500" dirty="0"/>
              <a:t>Transportation arrangements</a:t>
            </a:r>
          </a:p>
          <a:p>
            <a:pPr marL="285750" indent="-285750">
              <a:buFont typeface="Arial" panose="020B0604020202020204" pitchFamily="34" charset="0"/>
              <a:buChar char="•"/>
            </a:pPr>
            <a:r>
              <a:rPr lang="en-US" sz="1500" dirty="0"/>
              <a:t>Clothing and personal belongings</a:t>
            </a:r>
          </a:p>
          <a:p>
            <a:pPr marL="285750" indent="-285750">
              <a:buFont typeface="Arial" panose="020B0604020202020204" pitchFamily="34" charset="0"/>
              <a:buChar char="•"/>
            </a:pPr>
            <a:r>
              <a:rPr lang="en-US" sz="1500" dirty="0"/>
              <a:t>Information and consent</a:t>
            </a:r>
          </a:p>
          <a:p>
            <a:r>
              <a:rPr lang="en-US" sz="1500" dirty="0"/>
              <a:t>Following these specific preparation guidelines will help ensure that your cardiac catheterization procedure is as safe and successful as possible. Always adhere to the instructions provided by your healthcare team, and do not hesitate to ask questions or seek clarification on any concerns you may have before the procedure.</a:t>
            </a:r>
          </a:p>
          <a:p>
            <a:endParaRPr lang="en-US" sz="1500" dirty="0"/>
          </a:p>
        </p:txBody>
      </p:sp>
      <p:sp>
        <p:nvSpPr>
          <p:cNvPr id="4" name="TextBox 3">
            <a:extLst>
              <a:ext uri="{FF2B5EF4-FFF2-40B4-BE49-F238E27FC236}">
                <a16:creationId xmlns:a16="http://schemas.microsoft.com/office/drawing/2014/main" id="{633C7BCE-D4D5-2ECE-A68F-8B062DD09BB4}"/>
              </a:ext>
            </a:extLst>
          </p:cNvPr>
          <p:cNvSpPr txBox="1"/>
          <p:nvPr/>
        </p:nvSpPr>
        <p:spPr>
          <a:xfrm>
            <a:off x="190500" y="6355726"/>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F70F0A77-6121-287B-4F69-D3DD39CA8A7E}"/>
              </a:ext>
            </a:extLst>
          </p:cNvPr>
          <p:cNvSpPr txBox="1"/>
          <p:nvPr/>
        </p:nvSpPr>
        <p:spPr>
          <a:xfrm>
            <a:off x="6926826" y="6318855"/>
            <a:ext cx="4572000" cy="307777"/>
          </a:xfrm>
          <a:prstGeom prst="rect">
            <a:avLst/>
          </a:prstGeom>
          <a:noFill/>
        </p:spPr>
        <p:txBody>
          <a:bodyPr wrap="square">
            <a:spAutoFit/>
          </a:bodyPr>
          <a:lstStyle/>
          <a:p>
            <a:fld id="{57F4E819-C254-4876-BE8C-E89EC28DEDC5}" type="slidenum">
              <a:rPr lang="en-IN" sz="1400" b="1" smtClean="0"/>
              <a:pPr/>
              <a:t>6</a:t>
            </a:fld>
            <a:endParaRPr lang="en-IN" sz="1400" b="1" dirty="0"/>
          </a:p>
        </p:txBody>
      </p:sp>
    </p:spTree>
    <p:extLst>
      <p:ext uri="{BB962C8B-B14F-4D97-AF65-F5344CB8AC3E}">
        <p14:creationId xmlns:p14="http://schemas.microsoft.com/office/powerpoint/2010/main" val="126241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Types of Cardiac Catheterization </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454000" y="2661105"/>
            <a:ext cx="7500297" cy="2723823"/>
          </a:xfrm>
          <a:prstGeom prst="rect">
            <a:avLst/>
          </a:prstGeom>
          <a:noFill/>
        </p:spPr>
        <p:txBody>
          <a:bodyPr wrap="square">
            <a:spAutoFit/>
          </a:bodyPr>
          <a:lstStyle/>
          <a:p>
            <a:r>
              <a:rPr lang="en-US" sz="1600" b="0" i="0" dirty="0">
                <a:solidFill>
                  <a:srgbClr val="374151"/>
                </a:solidFill>
                <a:effectLst/>
                <a:latin typeface="Söhne"/>
              </a:rPr>
              <a:t>There are several types of cardiac catheterization procedures, each serving different diagnostic or therapeutic purposes:</a:t>
            </a:r>
          </a:p>
          <a:p>
            <a:pPr marL="342900" indent="-342900">
              <a:buFont typeface="+mj-lt"/>
              <a:buAutoNum type="arabicPeriod"/>
            </a:pPr>
            <a:r>
              <a:rPr lang="en-US" sz="1500" dirty="0"/>
              <a:t>Coronary Angiography</a:t>
            </a:r>
          </a:p>
          <a:p>
            <a:pPr marL="342900" indent="-342900">
              <a:buFont typeface="+mj-lt"/>
              <a:buAutoNum type="arabicPeriod"/>
            </a:pPr>
            <a:r>
              <a:rPr lang="en-US" sz="1500" dirty="0"/>
              <a:t>Right Heart Catheterization</a:t>
            </a:r>
          </a:p>
          <a:p>
            <a:pPr marL="342900" indent="-342900">
              <a:buFont typeface="+mj-lt"/>
              <a:buAutoNum type="arabicPeriod"/>
            </a:pPr>
            <a:r>
              <a:rPr lang="en-US" sz="1500" dirty="0"/>
              <a:t>Left heart catheterization</a:t>
            </a:r>
          </a:p>
          <a:p>
            <a:pPr marL="342900" indent="-342900">
              <a:buFont typeface="+mj-lt"/>
              <a:buAutoNum type="arabicPeriod"/>
            </a:pPr>
            <a:r>
              <a:rPr lang="en-US" sz="1500" dirty="0"/>
              <a:t>Coronary angioplasty and stenting</a:t>
            </a:r>
          </a:p>
          <a:p>
            <a:pPr marL="342900" indent="-342900">
              <a:buFont typeface="+mj-lt"/>
              <a:buAutoNum type="arabicPeriod"/>
            </a:pPr>
            <a:r>
              <a:rPr lang="en-US" sz="1500" dirty="0"/>
              <a:t>Electrophysiology study</a:t>
            </a:r>
          </a:p>
          <a:p>
            <a:r>
              <a:rPr lang="en-US" sz="1600" b="0" i="0" dirty="0">
                <a:solidFill>
                  <a:srgbClr val="374151"/>
                </a:solidFill>
                <a:effectLst/>
                <a:latin typeface="Söhne"/>
              </a:rPr>
              <a:t>Cardiac catheterization is generally considered a safe procedure, but like any invasive procedure, it may carry some risks, such as bleeding, infection, or damage to blood vessels or the heart. It is crucial to discuss the benefits and risks with a healthcare provider before undergoing any medical procedure.</a:t>
            </a:r>
            <a:endParaRPr lang="en-US" sz="1600" dirty="0"/>
          </a:p>
        </p:txBody>
      </p:sp>
      <p:sp>
        <p:nvSpPr>
          <p:cNvPr id="4" name="TextBox 3">
            <a:extLst>
              <a:ext uri="{FF2B5EF4-FFF2-40B4-BE49-F238E27FC236}">
                <a16:creationId xmlns:a16="http://schemas.microsoft.com/office/drawing/2014/main" id="{2A778CAF-E0D7-5A93-D79C-625D048894C4}"/>
              </a:ext>
            </a:extLst>
          </p:cNvPr>
          <p:cNvSpPr txBox="1"/>
          <p:nvPr/>
        </p:nvSpPr>
        <p:spPr>
          <a:xfrm>
            <a:off x="329381" y="6286046"/>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61D44A9E-4889-2574-070A-45074BD6FF7C}"/>
              </a:ext>
            </a:extLst>
          </p:cNvPr>
          <p:cNvSpPr txBox="1"/>
          <p:nvPr/>
        </p:nvSpPr>
        <p:spPr>
          <a:xfrm>
            <a:off x="7044813" y="6439934"/>
            <a:ext cx="4572000" cy="307777"/>
          </a:xfrm>
          <a:prstGeom prst="rect">
            <a:avLst/>
          </a:prstGeom>
          <a:noFill/>
        </p:spPr>
        <p:txBody>
          <a:bodyPr wrap="square">
            <a:spAutoFit/>
          </a:bodyPr>
          <a:lstStyle/>
          <a:p>
            <a:fld id="{57F4E819-C254-4876-BE8C-E89EC28DEDC5}" type="slidenum">
              <a:rPr lang="en-IN" sz="1400" b="1" smtClean="0"/>
              <a:pPr/>
              <a:t>7</a:t>
            </a:fld>
            <a:endParaRPr lang="en-IN" sz="1400" b="1" dirty="0"/>
          </a:p>
        </p:txBody>
      </p:sp>
    </p:spTree>
    <p:extLst>
      <p:ext uri="{BB962C8B-B14F-4D97-AF65-F5344CB8AC3E}">
        <p14:creationId xmlns:p14="http://schemas.microsoft.com/office/powerpoint/2010/main" val="365714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What is right heart catheterization</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485584" y="3385944"/>
            <a:ext cx="4898288" cy="2031325"/>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rPr>
              <a:t>Right heart catheterization</a:t>
            </a:r>
            <a:r>
              <a:rPr lang="en-US" sz="1800" dirty="0">
                <a:effectLst/>
                <a:latin typeface="Arial" panose="020B0604020202020204" pitchFamily="34" charset="0"/>
                <a:ea typeface="Calibri" panose="020F0502020204030204" pitchFamily="34" charset="0"/>
              </a:rPr>
              <a:t> is an invasive test that can show how well your heart is pumping. It measures blood pressure and oxygen in your lungs and the right side of your heart. It’s also called </a:t>
            </a:r>
            <a:r>
              <a:rPr lang="en-US" sz="1800" b="1" dirty="0">
                <a:effectLst/>
                <a:latin typeface="Arial" panose="020B0604020202020204" pitchFamily="34" charset="0"/>
                <a:ea typeface="Calibri" panose="020F0502020204030204" pitchFamily="34" charset="0"/>
              </a:rPr>
              <a:t>pulmonary artery catheteriz</a:t>
            </a:r>
            <a:r>
              <a:rPr lang="en-US" sz="1800" dirty="0">
                <a:effectLst/>
                <a:latin typeface="Arial" panose="020B0604020202020204" pitchFamily="34" charset="0"/>
                <a:ea typeface="Calibri" panose="020F0502020204030204" pitchFamily="34" charset="0"/>
              </a:rPr>
              <a:t>ation. You may hear it referred to as a </a:t>
            </a:r>
            <a:r>
              <a:rPr lang="en-US" sz="1800" b="1" dirty="0">
                <a:effectLst/>
                <a:latin typeface="Arial" panose="020B0604020202020204" pitchFamily="34" charset="0"/>
                <a:ea typeface="Calibri" panose="020F0502020204030204" pitchFamily="34" charset="0"/>
              </a:rPr>
              <a:t>Swan-Ganz catheter</a:t>
            </a:r>
            <a:r>
              <a:rPr lang="en-US" sz="1800" dirty="0">
                <a:effectLst/>
                <a:latin typeface="Arial" panose="020B0604020202020204" pitchFamily="34" charset="0"/>
                <a:ea typeface="Calibri" panose="020F0502020204030204" pitchFamily="34" charset="0"/>
              </a:rPr>
              <a:t>.</a:t>
            </a:r>
            <a:endParaRPr lang="en-US" sz="1600" dirty="0"/>
          </a:p>
        </p:txBody>
      </p:sp>
      <p:pic>
        <p:nvPicPr>
          <p:cNvPr id="2" name="Picture 1">
            <a:extLst>
              <a:ext uri="{FF2B5EF4-FFF2-40B4-BE49-F238E27FC236}">
                <a16:creationId xmlns:a16="http://schemas.microsoft.com/office/drawing/2014/main" id="{C8B1B77C-A91A-A1BB-29D5-6E5F21E9A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975" y="3071813"/>
            <a:ext cx="3406560" cy="2488497"/>
          </a:xfrm>
          <a:prstGeom prst="rect">
            <a:avLst/>
          </a:prstGeom>
        </p:spPr>
      </p:pic>
      <p:sp>
        <p:nvSpPr>
          <p:cNvPr id="5" name="TextBox 4">
            <a:extLst>
              <a:ext uri="{FF2B5EF4-FFF2-40B4-BE49-F238E27FC236}">
                <a16:creationId xmlns:a16="http://schemas.microsoft.com/office/drawing/2014/main" id="{A90FE735-3937-1F36-16E4-8723B87A4A4A}"/>
              </a:ext>
            </a:extLst>
          </p:cNvPr>
          <p:cNvSpPr txBox="1"/>
          <p:nvPr/>
        </p:nvSpPr>
        <p:spPr>
          <a:xfrm>
            <a:off x="648728" y="6455544"/>
            <a:ext cx="4572000" cy="307777"/>
          </a:xfrm>
          <a:prstGeom prst="rect">
            <a:avLst/>
          </a:prstGeom>
          <a:noFill/>
        </p:spPr>
        <p:txBody>
          <a:bodyPr wrap="square">
            <a:spAutoFit/>
          </a:bodyPr>
          <a:lstStyle/>
          <a:p>
            <a:r>
              <a:rPr lang="en-US" dirty="0"/>
              <a:t>Mr. Yash Rakholiya</a:t>
            </a:r>
            <a:endParaRPr lang="en-US" sz="1400" dirty="0"/>
          </a:p>
        </p:txBody>
      </p:sp>
      <p:sp>
        <p:nvSpPr>
          <p:cNvPr id="6" name="TextBox 5">
            <a:extLst>
              <a:ext uri="{FF2B5EF4-FFF2-40B4-BE49-F238E27FC236}">
                <a16:creationId xmlns:a16="http://schemas.microsoft.com/office/drawing/2014/main" id="{E31AE91D-8304-B467-5C6B-855F681F6F29}"/>
              </a:ext>
            </a:extLst>
          </p:cNvPr>
          <p:cNvSpPr txBox="1"/>
          <p:nvPr/>
        </p:nvSpPr>
        <p:spPr>
          <a:xfrm>
            <a:off x="6858000" y="6413757"/>
            <a:ext cx="4572000" cy="307777"/>
          </a:xfrm>
          <a:prstGeom prst="rect">
            <a:avLst/>
          </a:prstGeom>
          <a:noFill/>
        </p:spPr>
        <p:txBody>
          <a:bodyPr wrap="square">
            <a:spAutoFit/>
          </a:bodyPr>
          <a:lstStyle/>
          <a:p>
            <a:fld id="{57F4E819-C254-4876-BE8C-E89EC28DEDC5}" type="slidenum">
              <a:rPr lang="en-IN" sz="1400" b="1" smtClean="0"/>
              <a:pPr/>
              <a:t>8</a:t>
            </a:fld>
            <a:endParaRPr lang="en-IN" sz="1400" b="1" dirty="0"/>
          </a:p>
        </p:txBody>
      </p:sp>
    </p:spTree>
    <p:extLst>
      <p:ext uri="{BB962C8B-B14F-4D97-AF65-F5344CB8AC3E}">
        <p14:creationId xmlns:p14="http://schemas.microsoft.com/office/powerpoint/2010/main" val="254548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3" descr="C:\Users\parul\Desktop\Untitled-1.png"/>
          <p:cNvPicPr preferRelativeResize="0"/>
          <p:nvPr/>
        </p:nvPicPr>
        <p:blipFill rotWithShape="1">
          <a:blip r:embed="rId3">
            <a:alphaModFix/>
          </a:blip>
          <a:srcRect/>
          <a:stretch/>
        </p:blipFill>
        <p:spPr>
          <a:xfrm>
            <a:off x="1856581" y="3071813"/>
            <a:ext cx="5430838" cy="2803525"/>
          </a:xfrm>
          <a:prstGeom prst="rect">
            <a:avLst/>
          </a:prstGeom>
          <a:noFill/>
          <a:ln>
            <a:noFill/>
          </a:ln>
        </p:spPr>
      </p:pic>
      <p:sp>
        <p:nvSpPr>
          <p:cNvPr id="108" name="Google Shape;108;p3"/>
          <p:cNvSpPr/>
          <p:nvPr/>
        </p:nvSpPr>
        <p:spPr>
          <a:xfrm>
            <a:off x="0" y="1621966"/>
            <a:ext cx="9144000" cy="642937"/>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09" name="Google Shape;109;p3"/>
          <p:cNvSpPr/>
          <p:nvPr/>
        </p:nvSpPr>
        <p:spPr>
          <a:xfrm>
            <a:off x="190500" y="1687513"/>
            <a:ext cx="8763000" cy="5540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alibri"/>
                <a:ea typeface="Calibri"/>
                <a:cs typeface="Calibri"/>
                <a:sym typeface="Calibri"/>
              </a:rPr>
              <a:t>Right heart catheterization</a:t>
            </a:r>
            <a:r>
              <a:rPr lang="en-US" sz="3000" b="1" i="0" u="none" strike="noStrike" cap="none" dirty="0">
                <a:solidFill>
                  <a:schemeClr val="lt1"/>
                </a:solidFill>
                <a:latin typeface="Calibri"/>
                <a:ea typeface="Calibri"/>
                <a:cs typeface="Calibri"/>
                <a:sym typeface="Calibri"/>
              </a:rPr>
              <a:t> </a:t>
            </a:r>
            <a:endParaRPr sz="3000" b="1" dirty="0">
              <a:solidFill>
                <a:schemeClr val="lt1"/>
              </a:solidFill>
              <a:latin typeface="Calibri"/>
              <a:ea typeface="Calibri"/>
              <a:cs typeface="Calibri"/>
              <a:sym typeface="Calibri"/>
            </a:endParaRPr>
          </a:p>
        </p:txBody>
      </p:sp>
      <p:sp>
        <p:nvSpPr>
          <p:cNvPr id="110" name="Google Shape;110;p3"/>
          <p:cNvSpPr/>
          <p:nvPr/>
        </p:nvSpPr>
        <p:spPr>
          <a:xfrm>
            <a:off x="249238" y="2439988"/>
            <a:ext cx="8715300" cy="2861100"/>
          </a:xfrm>
          <a:prstGeom prst="rect">
            <a:avLst/>
          </a:prstGeom>
          <a:noFill/>
          <a:ln>
            <a:noFill/>
          </a:ln>
        </p:spPr>
        <p:txBody>
          <a:bodyPr spcFirstLastPara="1" wrap="square" lIns="91425" tIns="45700" rIns="91425" bIns="45700" anchor="t" anchorCtr="0">
            <a:noAutofit/>
          </a:bodyPr>
          <a:lstStyle/>
          <a:p>
            <a:pPr marL="225425" marR="0" lvl="1" indent="0" algn="just" rtl="0">
              <a:spcBef>
                <a:spcPts val="0"/>
              </a:spcBef>
              <a:spcAft>
                <a:spcPts val="0"/>
              </a:spcAft>
              <a:buClr>
                <a:schemeClr val="dk1"/>
              </a:buClr>
              <a:buSzPts val="2000"/>
              <a:buFont typeface="Noto Sans Symbols"/>
              <a:buNone/>
            </a:pPr>
            <a:endParaRPr sz="20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ADC8933A-8835-81B7-F6A6-998798C52B14}"/>
              </a:ext>
            </a:extLst>
          </p:cNvPr>
          <p:cNvSpPr txBox="1"/>
          <p:nvPr/>
        </p:nvSpPr>
        <p:spPr>
          <a:xfrm>
            <a:off x="522160" y="2751612"/>
            <a:ext cx="7804976" cy="3385542"/>
          </a:xfrm>
          <a:prstGeom prst="rect">
            <a:avLst/>
          </a:prstGeom>
          <a:noFill/>
        </p:spPr>
        <p:txBody>
          <a:bodyPr wrap="square">
            <a:spAutoFit/>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To perform the test, your healthcare provider will use a thin, flexible tube called a catheter. They'll insert the catheter into a blood vessel in your neck, groin or arm. Then they'll thread it through the right side of your heart into your pulmonary artery, the main artery that carries blood to your lungs.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latin typeface="Consolas" panose="020B0609020204030204" pitchFamily="49" charset="0"/>
                <a:ea typeface="Calibri" panose="020F0502020204030204" pitchFamily="34" charset="0"/>
                <a:cs typeface="Times New Roman" panose="02020603050405020304" pitchFamily="18" charset="0"/>
              </a:rPr>
              <a:t>Uses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74151"/>
                </a:solidFill>
                <a:effectLst/>
                <a:uLnTx/>
                <a:uFillTx/>
                <a:latin typeface="Arial" panose="020B0604020202020204" pitchFamily="34" charset="0"/>
                <a:cs typeface="Arial" panose="020B0604020202020204" pitchFamily="34" charset="0"/>
                <a:sym typeface="Arial"/>
              </a:rPr>
              <a:t>This procedure involves the insertion of a catheter into the right side of the heart to measure pressures in the heart chambers and blood vessels.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74151"/>
                </a:solidFill>
                <a:effectLst/>
                <a:uLnTx/>
                <a:uFillTx/>
                <a:latin typeface="Arial" panose="020B0604020202020204" pitchFamily="34" charset="0"/>
                <a:cs typeface="Arial" panose="020B0604020202020204" pitchFamily="34" charset="0"/>
                <a:sym typeface="Arial"/>
              </a:rPr>
              <a:t>It helps evaluate conditions such as heart failure, pulmonary hypertension, and congenital heart defects.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74151"/>
                </a:solidFill>
                <a:effectLst/>
                <a:uLnTx/>
                <a:uFillTx/>
                <a:latin typeface="Arial" panose="020B0604020202020204" pitchFamily="34" charset="0"/>
                <a:cs typeface="Arial" panose="020B0604020202020204" pitchFamily="34" charset="0"/>
                <a:sym typeface="Arial"/>
              </a:rPr>
              <a:t>It can also be used to assess the heart's pumping function.</a:t>
            </a:r>
            <a:endPar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endParaRPr lang="en-US" sz="1600" dirty="0"/>
          </a:p>
        </p:txBody>
      </p:sp>
      <p:sp>
        <p:nvSpPr>
          <p:cNvPr id="4" name="TextBox 3">
            <a:extLst>
              <a:ext uri="{FF2B5EF4-FFF2-40B4-BE49-F238E27FC236}">
                <a16:creationId xmlns:a16="http://schemas.microsoft.com/office/drawing/2014/main" id="{C0FE5EBF-623A-7102-02B1-E86EDF544465}"/>
              </a:ext>
            </a:extLst>
          </p:cNvPr>
          <p:cNvSpPr txBox="1"/>
          <p:nvPr/>
        </p:nvSpPr>
        <p:spPr>
          <a:xfrm>
            <a:off x="190500" y="6303466"/>
            <a:ext cx="4572000" cy="307777"/>
          </a:xfrm>
          <a:prstGeom prst="rect">
            <a:avLst/>
          </a:prstGeom>
          <a:noFill/>
        </p:spPr>
        <p:txBody>
          <a:bodyPr wrap="square">
            <a:spAutoFit/>
          </a:bodyPr>
          <a:lstStyle/>
          <a:p>
            <a:r>
              <a:rPr lang="en-US" dirty="0"/>
              <a:t>Mr. Yash Rakholiya</a:t>
            </a:r>
            <a:endParaRPr lang="en-US" sz="1400" dirty="0"/>
          </a:p>
        </p:txBody>
      </p:sp>
      <p:sp>
        <p:nvSpPr>
          <p:cNvPr id="5" name="TextBox 4">
            <a:extLst>
              <a:ext uri="{FF2B5EF4-FFF2-40B4-BE49-F238E27FC236}">
                <a16:creationId xmlns:a16="http://schemas.microsoft.com/office/drawing/2014/main" id="{CB6917AC-DEBF-1CEF-FF2C-382585974CAA}"/>
              </a:ext>
            </a:extLst>
          </p:cNvPr>
          <p:cNvSpPr txBox="1"/>
          <p:nvPr/>
        </p:nvSpPr>
        <p:spPr>
          <a:xfrm>
            <a:off x="7287419" y="6413109"/>
            <a:ext cx="4572000" cy="307777"/>
          </a:xfrm>
          <a:prstGeom prst="rect">
            <a:avLst/>
          </a:prstGeom>
          <a:noFill/>
        </p:spPr>
        <p:txBody>
          <a:bodyPr wrap="square">
            <a:spAutoFit/>
          </a:bodyPr>
          <a:lstStyle/>
          <a:p>
            <a:fld id="{57F4E819-C254-4876-BE8C-E89EC28DEDC5}" type="slidenum">
              <a:rPr lang="en-IN" sz="1400" b="1" smtClean="0"/>
              <a:pPr/>
              <a:t>9</a:t>
            </a:fld>
            <a:endParaRPr lang="en-IN" sz="1400" b="1" dirty="0"/>
          </a:p>
        </p:txBody>
      </p:sp>
    </p:spTree>
    <p:extLst>
      <p:ext uri="{BB962C8B-B14F-4D97-AF65-F5344CB8AC3E}">
        <p14:creationId xmlns:p14="http://schemas.microsoft.com/office/powerpoint/2010/main" val="159193969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2882</Words>
  <Application>Microsoft Office PowerPoint</Application>
  <PresentationFormat>On-screen Show (4:3)</PresentationFormat>
  <Paragraphs>314</Paragraphs>
  <Slides>29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Consolas</vt:lpstr>
      <vt:lpstr>Noto Sans Symbols</vt:lpstr>
      <vt:lpstr>Söhne</vt:lpstr>
      <vt:lpstr>Symbol</vt:lpstr>
      <vt:lpstr>Times New Roman</vt:lpstr>
      <vt:lpstr>Wingdings</vt:lpstr>
      <vt:lpstr>Office Theme</vt:lpstr>
      <vt:lpstr>PowerPoint Presentation</vt:lpstr>
      <vt:lpstr>PowerPoint Presentation</vt:lpstr>
      <vt:lpstr>learning objectives for Right Heart Catheterization: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parul</dc:creator>
  <cp:lastModifiedBy>Yash Rakholiya</cp:lastModifiedBy>
  <cp:revision>7</cp:revision>
  <dcterms:created xsi:type="dcterms:W3CDTF">2020-05-18T10:32:41Z</dcterms:created>
  <dcterms:modified xsi:type="dcterms:W3CDTF">2025-06-18T06:02:53Z</dcterms:modified>
</cp:coreProperties>
</file>