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9" r:id="rId2"/>
    <p:sldId id="260" r:id="rId3"/>
    <p:sldId id="291" r:id="rId4"/>
    <p:sldId id="261" r:id="rId5"/>
    <p:sldId id="262" r:id="rId6"/>
    <p:sldId id="263" r:id="rId7"/>
    <p:sldId id="270" r:id="rId8"/>
    <p:sldId id="264" r:id="rId9"/>
    <p:sldId id="258" r:id="rId10"/>
    <p:sldId id="275" r:id="rId11"/>
    <p:sldId id="276" r:id="rId12"/>
    <p:sldId id="277" r:id="rId13"/>
    <p:sldId id="278" r:id="rId14"/>
    <p:sldId id="279" r:id="rId15"/>
    <p:sldId id="280" r:id="rId16"/>
    <p:sldId id="271" r:id="rId17"/>
    <p:sldId id="272" r:id="rId18"/>
    <p:sldId id="273" r:id="rId19"/>
    <p:sldId id="274" r:id="rId20"/>
    <p:sldId id="281" r:id="rId21"/>
    <p:sldId id="282" r:id="rId22"/>
    <p:sldId id="283" r:id="rId23"/>
    <p:sldId id="284" r:id="rId24"/>
    <p:sldId id="285" r:id="rId25"/>
    <p:sldId id="286" r:id="rId26"/>
    <p:sldId id="287" r:id="rId27"/>
    <p:sldId id="288" r:id="rId28"/>
    <p:sldId id="290" r:id="rId29"/>
    <p:sldId id="289"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xPh+1m26fwSjKF7L9L2hCBkdb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TWEVE" userId="4b03d52d1393fc6b" providerId="LiveId" clId="{B3895BFD-8437-4933-A740-6BC85DF99304}"/>
    <pc:docChg chg="undo custSel modSld">
      <pc:chgData name="BEN TWEVE" userId="4b03d52d1393fc6b" providerId="LiveId" clId="{B3895BFD-8437-4933-A740-6BC85DF99304}" dt="2023-10-30T22:13:16.859" v="4"/>
      <pc:docMkLst>
        <pc:docMk/>
      </pc:docMkLst>
      <pc:sldChg chg="addSp delSp modSp mod">
        <pc:chgData name="BEN TWEVE" userId="4b03d52d1393fc6b" providerId="LiveId" clId="{B3895BFD-8437-4933-A740-6BC85DF99304}" dt="2023-10-30T22:07:11.447" v="2" actId="22"/>
        <pc:sldMkLst>
          <pc:docMk/>
          <pc:sldMk cId="2678246215" sldId="277"/>
        </pc:sldMkLst>
        <pc:spChg chg="add del">
          <ac:chgData name="BEN TWEVE" userId="4b03d52d1393fc6b" providerId="LiveId" clId="{B3895BFD-8437-4933-A740-6BC85DF99304}" dt="2023-10-30T22:07:11.447" v="2" actId="22"/>
          <ac:spMkLst>
            <pc:docMk/>
            <pc:sldMk cId="2678246215" sldId="277"/>
            <ac:spMk id="4" creationId="{53840A53-2D77-4D0D-E594-285DBCCE27D2}"/>
          </ac:spMkLst>
        </pc:spChg>
        <pc:picChg chg="mod">
          <ac:chgData name="BEN TWEVE" userId="4b03d52d1393fc6b" providerId="LiveId" clId="{B3895BFD-8437-4933-A740-6BC85DF99304}" dt="2023-10-30T22:06:57.530" v="0" actId="1076"/>
          <ac:picMkLst>
            <pc:docMk/>
            <pc:sldMk cId="2678246215" sldId="277"/>
            <ac:picMk id="4098" creationId="{9D83A37B-2EC9-FE25-754E-5CD5A1995F3C}"/>
          </ac:picMkLst>
        </pc:picChg>
      </pc:sldChg>
      <pc:sldChg chg="modSp mod">
        <pc:chgData name="BEN TWEVE" userId="4b03d52d1393fc6b" providerId="LiveId" clId="{B3895BFD-8437-4933-A740-6BC85DF99304}" dt="2023-10-30T22:13:16.859" v="4"/>
        <pc:sldMkLst>
          <pc:docMk/>
          <pc:sldMk cId="686663480" sldId="286"/>
        </pc:sldMkLst>
        <pc:spChg chg="mod">
          <ac:chgData name="BEN TWEVE" userId="4b03d52d1393fc6b" providerId="LiveId" clId="{B3895BFD-8437-4933-A740-6BC85DF99304}" dt="2023-10-30T22:13:16.859" v="4"/>
          <ac:spMkLst>
            <pc:docMk/>
            <pc:sldMk cId="686663480" sldId="286"/>
            <ac:spMk id="3" creationId="{ACF23C2B-242D-695D-BCFC-7ED7C03A33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28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7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02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44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0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267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212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515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35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787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020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540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9828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523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025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815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425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00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46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641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07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07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38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chemeClr val="dk1"/>
                </a:solidFill>
                <a:latin typeface="Calibri"/>
                <a:ea typeface="Calibri"/>
                <a:cs typeface="Calibri"/>
                <a:sym typeface="Calibri"/>
              </a:defRPr>
            </a:lvl1pPr>
            <a:lvl2pPr marL="0" lvl="1" indent="0" algn="r">
              <a:spcBef>
                <a:spcPts val="0"/>
              </a:spcBef>
              <a:spcAft>
                <a:spcPts val="0"/>
              </a:spcAft>
              <a:buNone/>
              <a:defRPr sz="1200" b="0" i="0" u="none" strike="noStrike" cap="none">
                <a:solidFill>
                  <a:schemeClr val="dk1"/>
                </a:solidFill>
                <a:latin typeface="Calibri"/>
                <a:ea typeface="Calibri"/>
                <a:cs typeface="Calibri"/>
                <a:sym typeface="Calibri"/>
              </a:defRPr>
            </a:lvl2pPr>
            <a:lvl3pPr marL="0" lvl="2" indent="0" algn="r">
              <a:spcBef>
                <a:spcPts val="0"/>
              </a:spcBef>
              <a:spcAft>
                <a:spcPts val="0"/>
              </a:spcAft>
              <a:buNone/>
              <a:defRPr sz="1200" b="0" i="0" u="none" strike="noStrike" cap="none">
                <a:solidFill>
                  <a:schemeClr val="dk1"/>
                </a:solidFill>
                <a:latin typeface="Calibri"/>
                <a:ea typeface="Calibri"/>
                <a:cs typeface="Calibri"/>
                <a:sym typeface="Calibri"/>
              </a:defRPr>
            </a:lvl3pPr>
            <a:lvl4pPr marL="0" lvl="3" indent="0" algn="r">
              <a:spcBef>
                <a:spcPts val="0"/>
              </a:spcBef>
              <a:spcAft>
                <a:spcPts val="0"/>
              </a:spcAft>
              <a:buNone/>
              <a:defRPr sz="1200" b="0" i="0" u="none" strike="noStrike" cap="none">
                <a:solidFill>
                  <a:schemeClr val="dk1"/>
                </a:solidFill>
                <a:latin typeface="Calibri"/>
                <a:ea typeface="Calibri"/>
                <a:cs typeface="Calibri"/>
                <a:sym typeface="Calibri"/>
              </a:defRPr>
            </a:lvl4pPr>
            <a:lvl5pPr marL="0" lvl="4" indent="0" algn="r">
              <a:spcBef>
                <a:spcPts val="0"/>
              </a:spcBef>
              <a:spcAft>
                <a:spcPts val="0"/>
              </a:spcAft>
              <a:buNone/>
              <a:defRPr sz="1200" b="0" i="0" u="none" strike="noStrike" cap="none">
                <a:solidFill>
                  <a:schemeClr val="dk1"/>
                </a:solidFill>
                <a:latin typeface="Calibri"/>
                <a:ea typeface="Calibri"/>
                <a:cs typeface="Calibri"/>
                <a:sym typeface="Calibri"/>
              </a:defRPr>
            </a:lvl5pPr>
            <a:lvl6pPr marL="0" lvl="5" indent="0" algn="r">
              <a:spcBef>
                <a:spcPts val="0"/>
              </a:spcBef>
              <a:spcAft>
                <a:spcPts val="0"/>
              </a:spcAft>
              <a:buNone/>
              <a:defRPr sz="1200" b="0" i="0" u="none" strike="noStrike" cap="none">
                <a:solidFill>
                  <a:schemeClr val="dk1"/>
                </a:solidFill>
                <a:latin typeface="Calibri"/>
                <a:ea typeface="Calibri"/>
                <a:cs typeface="Calibri"/>
                <a:sym typeface="Calibri"/>
              </a:defRPr>
            </a:lvl6pPr>
            <a:lvl7pPr marL="0" lvl="6" indent="0" algn="r">
              <a:spcBef>
                <a:spcPts val="0"/>
              </a:spcBef>
              <a:spcAft>
                <a:spcPts val="0"/>
              </a:spcAft>
              <a:buNone/>
              <a:defRPr sz="1200" b="0" i="0" u="none" strike="noStrike" cap="none">
                <a:solidFill>
                  <a:schemeClr val="dk1"/>
                </a:solidFill>
                <a:latin typeface="Calibri"/>
                <a:ea typeface="Calibri"/>
                <a:cs typeface="Calibri"/>
                <a:sym typeface="Calibri"/>
              </a:defRPr>
            </a:lvl7pPr>
            <a:lvl8pPr marL="0" lvl="7" indent="0" algn="r">
              <a:spcBef>
                <a:spcPts val="0"/>
              </a:spcBef>
              <a:spcAft>
                <a:spcPts val="0"/>
              </a:spcAft>
              <a:buNone/>
              <a:defRPr sz="1200" b="0" i="0" u="none" strike="noStrike" cap="none">
                <a:solidFill>
                  <a:schemeClr val="dk1"/>
                </a:solidFill>
                <a:latin typeface="Calibri"/>
                <a:ea typeface="Calibri"/>
                <a:cs typeface="Calibri"/>
                <a:sym typeface="Calibri"/>
              </a:defRPr>
            </a:lvl8pPr>
            <a:lvl9pPr marL="0" lvl="8" indent="0" algn="r">
              <a:spcBef>
                <a:spcPts val="0"/>
              </a:spcBef>
              <a:spcAft>
                <a:spcPts val="0"/>
              </a:spcAft>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chemeClr val="dk1"/>
                </a:solidFill>
                <a:latin typeface="Calibri"/>
                <a:ea typeface="Calibri"/>
                <a:cs typeface="Calibri"/>
                <a:sym typeface="Calibri"/>
              </a:defRPr>
            </a:lvl1pPr>
            <a:lvl2pPr marL="0" lvl="1" indent="0" algn="r">
              <a:spcBef>
                <a:spcPts val="0"/>
              </a:spcBef>
              <a:spcAft>
                <a:spcPts val="0"/>
              </a:spcAft>
              <a:buNone/>
              <a:defRPr sz="1200" b="0" i="0" u="none" strike="noStrike" cap="none">
                <a:solidFill>
                  <a:schemeClr val="dk1"/>
                </a:solidFill>
                <a:latin typeface="Calibri"/>
                <a:ea typeface="Calibri"/>
                <a:cs typeface="Calibri"/>
                <a:sym typeface="Calibri"/>
              </a:defRPr>
            </a:lvl2pPr>
            <a:lvl3pPr marL="0" lvl="2" indent="0" algn="r">
              <a:spcBef>
                <a:spcPts val="0"/>
              </a:spcBef>
              <a:spcAft>
                <a:spcPts val="0"/>
              </a:spcAft>
              <a:buNone/>
              <a:defRPr sz="1200" b="0" i="0" u="none" strike="noStrike" cap="none">
                <a:solidFill>
                  <a:schemeClr val="dk1"/>
                </a:solidFill>
                <a:latin typeface="Calibri"/>
                <a:ea typeface="Calibri"/>
                <a:cs typeface="Calibri"/>
                <a:sym typeface="Calibri"/>
              </a:defRPr>
            </a:lvl3pPr>
            <a:lvl4pPr marL="0" lvl="3" indent="0" algn="r">
              <a:spcBef>
                <a:spcPts val="0"/>
              </a:spcBef>
              <a:spcAft>
                <a:spcPts val="0"/>
              </a:spcAft>
              <a:buNone/>
              <a:defRPr sz="1200" b="0" i="0" u="none" strike="noStrike" cap="none">
                <a:solidFill>
                  <a:schemeClr val="dk1"/>
                </a:solidFill>
                <a:latin typeface="Calibri"/>
                <a:ea typeface="Calibri"/>
                <a:cs typeface="Calibri"/>
                <a:sym typeface="Calibri"/>
              </a:defRPr>
            </a:lvl4pPr>
            <a:lvl5pPr marL="0" lvl="4" indent="0" algn="r">
              <a:spcBef>
                <a:spcPts val="0"/>
              </a:spcBef>
              <a:spcAft>
                <a:spcPts val="0"/>
              </a:spcAft>
              <a:buNone/>
              <a:defRPr sz="1200" b="0" i="0" u="none" strike="noStrike" cap="none">
                <a:solidFill>
                  <a:schemeClr val="dk1"/>
                </a:solidFill>
                <a:latin typeface="Calibri"/>
                <a:ea typeface="Calibri"/>
                <a:cs typeface="Calibri"/>
                <a:sym typeface="Calibri"/>
              </a:defRPr>
            </a:lvl5pPr>
            <a:lvl6pPr marL="0" lvl="5" indent="0" algn="r">
              <a:spcBef>
                <a:spcPts val="0"/>
              </a:spcBef>
              <a:spcAft>
                <a:spcPts val="0"/>
              </a:spcAft>
              <a:buNone/>
              <a:defRPr sz="1200" b="0" i="0" u="none" strike="noStrike" cap="none">
                <a:solidFill>
                  <a:schemeClr val="dk1"/>
                </a:solidFill>
                <a:latin typeface="Calibri"/>
                <a:ea typeface="Calibri"/>
                <a:cs typeface="Calibri"/>
                <a:sym typeface="Calibri"/>
              </a:defRPr>
            </a:lvl6pPr>
            <a:lvl7pPr marL="0" lvl="6" indent="0" algn="r">
              <a:spcBef>
                <a:spcPts val="0"/>
              </a:spcBef>
              <a:spcAft>
                <a:spcPts val="0"/>
              </a:spcAft>
              <a:buNone/>
              <a:defRPr sz="1200" b="0" i="0" u="none" strike="noStrike" cap="none">
                <a:solidFill>
                  <a:schemeClr val="dk1"/>
                </a:solidFill>
                <a:latin typeface="Calibri"/>
                <a:ea typeface="Calibri"/>
                <a:cs typeface="Calibri"/>
                <a:sym typeface="Calibri"/>
              </a:defRPr>
            </a:lvl7pPr>
            <a:lvl8pPr marL="0" lvl="7" indent="0" algn="r">
              <a:spcBef>
                <a:spcPts val="0"/>
              </a:spcBef>
              <a:spcAft>
                <a:spcPts val="0"/>
              </a:spcAft>
              <a:buNone/>
              <a:defRPr sz="1200" b="0" i="0" u="none" strike="noStrike" cap="none">
                <a:solidFill>
                  <a:schemeClr val="dk1"/>
                </a:solidFill>
                <a:latin typeface="Calibri"/>
                <a:ea typeface="Calibri"/>
                <a:cs typeface="Calibri"/>
                <a:sym typeface="Calibri"/>
              </a:defRPr>
            </a:lvl8pPr>
            <a:lvl9pPr marL="0" lvl="8" indent="0" algn="r">
              <a:spcBef>
                <a:spcPts val="0"/>
              </a:spcBef>
              <a:spcAft>
                <a:spcPts val="0"/>
              </a:spcAft>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3"/>
          <p:cNvSpPr>
            <a:spLocks noGrp="1"/>
          </p:cNvSpPr>
          <p:nvPr>
            <p:ph type="pic" idx="2"/>
          </p:nvPr>
        </p:nvSpPr>
        <p:spPr>
          <a:xfrm>
            <a:off x="1792288" y="612775"/>
            <a:ext cx="5486400" cy="4114800"/>
          </a:xfrm>
          <a:prstGeom prst="rect">
            <a:avLst/>
          </a:prstGeom>
          <a:noFill/>
          <a:ln>
            <a:noFill/>
          </a:ln>
        </p:spPr>
      </p:sp>
      <p:sp>
        <p:nvSpPr>
          <p:cNvPr id="64" name="Google Shape;64;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chemeClr val="dk1"/>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chemeClr val="dk1"/>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chemeClr val="dk1"/>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chemeClr val="dk1"/>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chemeClr val="dk1"/>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chemeClr val="dk1"/>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chemeClr val="dk1"/>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google.com/url?sa=i&amp;url=https%3A%2F%2Fwww.heartspecialistintl.com.sg%2Fpacemaker-and-implantable-defibrillator-ppm-aicd%2F&amp;psig=AOvVaw2fzgkAdz-mdgBoH_chaU_S&amp;ust=1698782547926000&amp;source=images&amp;cd=vfe&amp;opi=89978449&amp;ved=2ahUKEwjD-OmjyJ6CAxXT7jgGHQ5_BEcQr4kDegUIARDXAQ" TargetMode="Externa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1143000" y="1916832"/>
            <a:ext cx="6858000" cy="7263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500" b="1" dirty="0">
                <a:latin typeface="Calibri"/>
                <a:ea typeface="Calibri"/>
                <a:cs typeface="Calibri"/>
                <a:sym typeface="Calibri"/>
              </a:rPr>
              <a:t>Cardiac Catheterization</a:t>
            </a:r>
            <a:endParaRPr lang="en-US" sz="3600" dirty="0"/>
          </a:p>
        </p:txBody>
      </p:sp>
      <p:sp>
        <p:nvSpPr>
          <p:cNvPr id="86" name="Google Shape;86;p1"/>
          <p:cNvSpPr/>
          <p:nvPr/>
        </p:nvSpPr>
        <p:spPr>
          <a:xfrm>
            <a:off x="1527175" y="2854325"/>
            <a:ext cx="6089650"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2200" b="0" i="0" u="none" strike="noStrike" cap="none" dirty="0">
              <a:solidFill>
                <a:srgbClr val="000000"/>
              </a:solidFill>
              <a:latin typeface="Calibri"/>
              <a:ea typeface="Calibri"/>
              <a:cs typeface="Calibri"/>
              <a:sym typeface="Calibri"/>
            </a:endParaRPr>
          </a:p>
        </p:txBody>
      </p:sp>
      <p:grpSp>
        <p:nvGrpSpPr>
          <p:cNvPr id="88" name="Google Shape;88;p1"/>
          <p:cNvGrpSpPr/>
          <p:nvPr/>
        </p:nvGrpSpPr>
        <p:grpSpPr>
          <a:xfrm>
            <a:off x="1417638" y="2692400"/>
            <a:ext cx="6308725" cy="93663"/>
            <a:chOff x="1428728" y="2571744"/>
            <a:chExt cx="6309404" cy="94298"/>
          </a:xfrm>
        </p:grpSpPr>
        <p:cxnSp>
          <p:nvCxnSpPr>
            <p:cNvPr id="89" name="Google Shape;89;p1"/>
            <p:cNvCxnSpPr/>
            <p:nvPr/>
          </p:nvCxnSpPr>
          <p:spPr>
            <a:xfrm>
              <a:off x="1428728" y="2618094"/>
              <a:ext cx="6287177" cy="1598"/>
            </a:xfrm>
            <a:prstGeom prst="straightConnector1">
              <a:avLst/>
            </a:prstGeom>
            <a:noFill/>
            <a:ln w="9525" cap="flat" cmpd="sng">
              <a:solidFill>
                <a:srgbClr val="000000"/>
              </a:solidFill>
              <a:prstDash val="solid"/>
              <a:round/>
              <a:headEnd type="none" w="med" len="med"/>
              <a:tailEnd type="none" w="med" len="med"/>
            </a:ln>
          </p:spPr>
        </p:cxnSp>
        <p:sp>
          <p:nvSpPr>
            <p:cNvPr id="90" name="Google Shape;90;p1"/>
            <p:cNvSpPr/>
            <p:nvPr/>
          </p:nvSpPr>
          <p:spPr>
            <a:xfrm rot="10800000">
              <a:off x="1428728" y="2571744"/>
              <a:ext cx="93672" cy="94298"/>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1" name="Google Shape;91;p1"/>
            <p:cNvSpPr/>
            <p:nvPr/>
          </p:nvSpPr>
          <p:spPr>
            <a:xfrm rot="10800000">
              <a:off x="7644459" y="2571744"/>
              <a:ext cx="93673" cy="94298"/>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pic>
        <p:nvPicPr>
          <p:cNvPr id="92" name="Google Shape;92;p1"/>
          <p:cNvPicPr preferRelativeResize="0"/>
          <p:nvPr/>
        </p:nvPicPr>
        <p:blipFill rotWithShape="1">
          <a:blip r:embed="rId3">
            <a:alphaModFix/>
          </a:blip>
          <a:srcRect/>
          <a:stretch/>
        </p:blipFill>
        <p:spPr>
          <a:xfrm>
            <a:off x="8318500" y="6032500"/>
            <a:ext cx="609600" cy="609600"/>
          </a:xfrm>
          <a:prstGeom prst="rect">
            <a:avLst/>
          </a:prstGeom>
          <a:noFill/>
          <a:ln>
            <a:noFill/>
          </a:ln>
        </p:spPr>
      </p:pic>
      <p:pic>
        <p:nvPicPr>
          <p:cNvPr id="2" name="Picture 1">
            <a:extLst>
              <a:ext uri="{FF2B5EF4-FFF2-40B4-BE49-F238E27FC236}">
                <a16:creationId xmlns:a16="http://schemas.microsoft.com/office/drawing/2014/main" id="{55D265B9-B61B-1B9E-4CED-1BB17F0AB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64" y="162970"/>
            <a:ext cx="1906660" cy="1910897"/>
          </a:xfrm>
          <a:prstGeom prst="rect">
            <a:avLst/>
          </a:prstGeom>
        </p:spPr>
      </p:pic>
      <p:sp>
        <p:nvSpPr>
          <p:cNvPr id="5" name="TextBox 4">
            <a:extLst>
              <a:ext uri="{FF2B5EF4-FFF2-40B4-BE49-F238E27FC236}">
                <a16:creationId xmlns:a16="http://schemas.microsoft.com/office/drawing/2014/main" id="{EF928854-A787-7DFF-CF68-C556F2D4D8E3}"/>
              </a:ext>
            </a:extLst>
          </p:cNvPr>
          <p:cNvSpPr txBox="1"/>
          <p:nvPr/>
        </p:nvSpPr>
        <p:spPr>
          <a:xfrm>
            <a:off x="4208206" y="3539613"/>
            <a:ext cx="2649794" cy="1600438"/>
          </a:xfrm>
          <a:prstGeom prst="rect">
            <a:avLst/>
          </a:prstGeom>
          <a:noFill/>
        </p:spPr>
        <p:txBody>
          <a:bodyPr wrap="square">
            <a:spAutoFit/>
          </a:bodyPr>
          <a:lstStyle/>
          <a:p>
            <a:r>
              <a:rPr lang="en-US" sz="1400" dirty="0"/>
              <a:t>By</a:t>
            </a:r>
          </a:p>
          <a:p>
            <a:endParaRPr lang="en-US" sz="1400" dirty="0"/>
          </a:p>
          <a:p>
            <a:r>
              <a:rPr lang="en-US" dirty="0"/>
              <a:t>Mr. Yash Rakholiya</a:t>
            </a:r>
            <a:endParaRPr lang="en-US" sz="1400" dirty="0"/>
          </a:p>
          <a:p>
            <a:r>
              <a:rPr lang="en-US" dirty="0"/>
              <a:t>Tutor</a:t>
            </a:r>
            <a:r>
              <a:rPr lang="en-US" sz="1400" dirty="0"/>
              <a:t>,</a:t>
            </a:r>
          </a:p>
          <a:p>
            <a:r>
              <a:rPr lang="en-US" sz="1400" dirty="0"/>
              <a:t>Department of Paramedical Sciences</a:t>
            </a:r>
          </a:p>
          <a:p>
            <a:r>
              <a:rPr lang="en-US" sz="1400" dirty="0"/>
              <a:t>SVDU</a:t>
            </a:r>
            <a:endParaRPr lang="en-IN" sz="1400" dirty="0"/>
          </a:p>
        </p:txBody>
      </p:sp>
      <p:sp>
        <p:nvSpPr>
          <p:cNvPr id="4" name="TextBox 3">
            <a:extLst>
              <a:ext uri="{FF2B5EF4-FFF2-40B4-BE49-F238E27FC236}">
                <a16:creationId xmlns:a16="http://schemas.microsoft.com/office/drawing/2014/main" id="{CE19E60F-72A2-48AA-15C2-4848D3D9AD6B}"/>
              </a:ext>
            </a:extLst>
          </p:cNvPr>
          <p:cNvSpPr txBox="1"/>
          <p:nvPr/>
        </p:nvSpPr>
        <p:spPr>
          <a:xfrm>
            <a:off x="7632700" y="6337300"/>
            <a:ext cx="4572000" cy="307777"/>
          </a:xfrm>
          <a:prstGeom prst="rect">
            <a:avLst/>
          </a:prstGeom>
          <a:noFill/>
        </p:spPr>
        <p:txBody>
          <a:bodyPr wrap="square">
            <a:spAutoFit/>
          </a:bodyPr>
          <a:lstStyle/>
          <a:p>
            <a:fld id="{57F4E819-C254-4876-BE8C-E89EC28DEDC5}" type="slidenum">
              <a:rPr lang="en-IN" sz="1400" b="1" smtClean="0"/>
              <a:pPr/>
              <a:t>1</a:t>
            </a:fld>
            <a:endParaRPr lang="en-IN"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Catheters</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TextBox 5">
            <a:extLst>
              <a:ext uri="{FF2B5EF4-FFF2-40B4-BE49-F238E27FC236}">
                <a16:creationId xmlns:a16="http://schemas.microsoft.com/office/drawing/2014/main" id="{EDE15DCF-903C-44F2-5A29-394804A4AEF1}"/>
              </a:ext>
            </a:extLst>
          </p:cNvPr>
          <p:cNvSpPr txBox="1"/>
          <p:nvPr/>
        </p:nvSpPr>
        <p:spPr>
          <a:xfrm>
            <a:off x="560832" y="2330450"/>
            <a:ext cx="6327648" cy="4093428"/>
          </a:xfrm>
          <a:prstGeom prst="rect">
            <a:avLst/>
          </a:prstGeom>
          <a:noFill/>
        </p:spPr>
        <p:txBody>
          <a:bodyPr wrap="square">
            <a:spAutoFit/>
          </a:bodyPr>
          <a:lstStyle/>
          <a:p>
            <a:pPr marL="342900" indent="-342900">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Calibri" panose="020F0502020204030204" pitchFamily="34" charset="0"/>
              </a:rPr>
              <a:t>Angiographic catheters:</a:t>
            </a:r>
          </a:p>
          <a:p>
            <a:r>
              <a:rPr lang="en-US" sz="2000" dirty="0">
                <a:latin typeface="Calibri" panose="020F0502020204030204" pitchFamily="34" charset="0"/>
                <a:ea typeface="Calibri" panose="020F0502020204030204" pitchFamily="34" charset="0"/>
                <a:cs typeface="Calibri" panose="020F0502020204030204" pitchFamily="34" charset="0"/>
              </a:rPr>
              <a:t>•Used for diagnostic and therapeutic invasive intra‐vascular procedures.</a:t>
            </a:r>
          </a:p>
          <a:p>
            <a:r>
              <a:rPr lang="en-US" sz="2000" dirty="0">
                <a:latin typeface="Calibri" panose="020F0502020204030204" pitchFamily="34" charset="0"/>
                <a:ea typeface="Calibri" panose="020F0502020204030204" pitchFamily="34" charset="0"/>
                <a:cs typeface="Calibri" panose="020F0502020204030204" pitchFamily="34" charset="0"/>
              </a:rPr>
              <a:t>•Are of various shapes and tip configurations</a:t>
            </a:r>
          </a:p>
          <a:p>
            <a:r>
              <a:rPr lang="en-US" sz="2000" dirty="0">
                <a:latin typeface="Calibri" panose="020F0502020204030204" pitchFamily="34" charset="0"/>
                <a:ea typeface="Calibri" panose="020F0502020204030204" pitchFamily="34" charset="0"/>
                <a:cs typeface="Calibri" panose="020F0502020204030204" pitchFamily="34" charset="0"/>
              </a:rPr>
              <a:t>•Usually have one end‐hole for selective injections</a:t>
            </a:r>
          </a:p>
          <a:p>
            <a:r>
              <a:rPr lang="en-US" sz="2000" dirty="0">
                <a:latin typeface="Calibri" panose="020F0502020204030204" pitchFamily="34" charset="0"/>
                <a:ea typeface="Calibri" panose="020F0502020204030204" pitchFamily="34" charset="0"/>
                <a:cs typeface="Calibri" panose="020F0502020204030204" pitchFamily="34" charset="0"/>
              </a:rPr>
              <a:t>•Usual size: 2Fr – 8Fr</a:t>
            </a:r>
          </a:p>
          <a:p>
            <a:pPr marL="342900" indent="-342900">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Calibri" panose="020F0502020204030204" pitchFamily="34" charset="0"/>
              </a:rPr>
              <a:t>Drainage catheters</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US" sz="2000" dirty="0">
                <a:latin typeface="Calibri" panose="020F0502020204030204" pitchFamily="34" charset="0"/>
                <a:ea typeface="Calibri" panose="020F0502020204030204" pitchFamily="34" charset="0"/>
                <a:cs typeface="Calibri" panose="020F0502020204030204" pitchFamily="34" charset="0"/>
              </a:rPr>
              <a:t>•Used for percutaneous drainage of fluid/collections</a:t>
            </a:r>
          </a:p>
          <a:p>
            <a:r>
              <a:rPr lang="en-US" sz="2000" dirty="0">
                <a:latin typeface="Calibri" panose="020F0502020204030204" pitchFamily="34" charset="0"/>
                <a:ea typeface="Calibri" panose="020F0502020204030204" pitchFamily="34" charset="0"/>
                <a:cs typeface="Calibri" panose="020F0502020204030204" pitchFamily="34" charset="0"/>
              </a:rPr>
              <a:t>•Usual shape is straight tip or “pigtail” or a mushroom (</a:t>
            </a:r>
            <a:r>
              <a:rPr lang="en-US" sz="2000" dirty="0" err="1">
                <a:latin typeface="Calibri" panose="020F0502020204030204" pitchFamily="34" charset="0"/>
                <a:ea typeface="Calibri" panose="020F0502020204030204" pitchFamily="34" charset="0"/>
                <a:cs typeface="Calibri" panose="020F0502020204030204" pitchFamily="34" charset="0"/>
              </a:rPr>
              <a:t>Malecot</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US" sz="2000" dirty="0">
                <a:latin typeface="Calibri" panose="020F0502020204030204" pitchFamily="34" charset="0"/>
                <a:ea typeface="Calibri" panose="020F0502020204030204" pitchFamily="34" charset="0"/>
                <a:cs typeface="Calibri" panose="020F0502020204030204" pitchFamily="34" charset="0"/>
              </a:rPr>
              <a:t>•Usually have multiple holes in the “pig” for optimal drainage</a:t>
            </a:r>
          </a:p>
          <a:p>
            <a:r>
              <a:rPr lang="en-US" sz="2000" dirty="0">
                <a:latin typeface="Calibri" panose="020F0502020204030204" pitchFamily="34" charset="0"/>
                <a:ea typeface="Calibri" panose="020F0502020204030204" pitchFamily="34" charset="0"/>
                <a:cs typeface="Calibri" panose="020F0502020204030204" pitchFamily="34" charset="0"/>
              </a:rPr>
              <a:t>•Usual size: 6Fr to 32Fr</a:t>
            </a:r>
          </a:p>
        </p:txBody>
      </p:sp>
      <p:pic>
        <p:nvPicPr>
          <p:cNvPr id="3074" name="Picture 2" descr="Catheters">
            <a:extLst>
              <a:ext uri="{FF2B5EF4-FFF2-40B4-BE49-F238E27FC236}">
                <a16:creationId xmlns:a16="http://schemas.microsoft.com/office/drawing/2014/main" id="{9AE15D67-A9B1-CA97-8D99-BB67FD945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836" y="2751500"/>
            <a:ext cx="2543175" cy="32513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E3038B-EEED-6901-C722-50AB2423A206}"/>
              </a:ext>
            </a:extLst>
          </p:cNvPr>
          <p:cNvSpPr txBox="1"/>
          <p:nvPr/>
        </p:nvSpPr>
        <p:spPr>
          <a:xfrm>
            <a:off x="4572000" y="6269011"/>
            <a:ext cx="4572000" cy="461665"/>
          </a:xfrm>
          <a:prstGeom prst="rect">
            <a:avLst/>
          </a:prstGeom>
          <a:noFill/>
        </p:spPr>
        <p:txBody>
          <a:bodyPr wrap="square">
            <a:spAutoFit/>
          </a:bodyPr>
          <a:lstStyle/>
          <a:p>
            <a:r>
              <a:rPr lang="en-US" sz="800" dirty="0"/>
              <a:t>https://encrypted-tbn0.gstatic.com/images?q=tbn:ANd9GcQQYSLvQoWhP9_DertOBkZRBIY4Dqe7QY6Agg&amp;usqp=CAU</a:t>
            </a:r>
          </a:p>
        </p:txBody>
      </p:sp>
      <p:sp>
        <p:nvSpPr>
          <p:cNvPr id="4" name="TextBox 3">
            <a:extLst>
              <a:ext uri="{FF2B5EF4-FFF2-40B4-BE49-F238E27FC236}">
                <a16:creationId xmlns:a16="http://schemas.microsoft.com/office/drawing/2014/main" id="{E0C1C212-D6AC-12B0-3AF5-5AAEB22ED34B}"/>
              </a:ext>
            </a:extLst>
          </p:cNvPr>
          <p:cNvSpPr txBox="1"/>
          <p:nvPr/>
        </p:nvSpPr>
        <p:spPr>
          <a:xfrm>
            <a:off x="124619" y="6503697"/>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353A1DA6-AF33-688F-80EB-95FBBF01DFF8}"/>
              </a:ext>
            </a:extLst>
          </p:cNvPr>
          <p:cNvSpPr txBox="1"/>
          <p:nvPr/>
        </p:nvSpPr>
        <p:spPr>
          <a:xfrm>
            <a:off x="6897973" y="6452963"/>
            <a:ext cx="4572000" cy="307777"/>
          </a:xfrm>
          <a:prstGeom prst="rect">
            <a:avLst/>
          </a:prstGeom>
          <a:noFill/>
        </p:spPr>
        <p:txBody>
          <a:bodyPr wrap="square">
            <a:spAutoFit/>
          </a:bodyPr>
          <a:lstStyle/>
          <a:p>
            <a:fld id="{57F4E819-C254-4876-BE8C-E89EC28DEDC5}" type="slidenum">
              <a:rPr lang="en-IN" sz="1400" b="1" smtClean="0"/>
              <a:pPr/>
              <a:t>10</a:t>
            </a:fld>
            <a:endParaRPr lang="en-IN" sz="1400" b="1" dirty="0"/>
          </a:p>
        </p:txBody>
      </p:sp>
    </p:spTree>
    <p:extLst>
      <p:ext uri="{BB962C8B-B14F-4D97-AF65-F5344CB8AC3E}">
        <p14:creationId xmlns:p14="http://schemas.microsoft.com/office/powerpoint/2010/main" val="44101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Angiographic catheters: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TextBox 5">
            <a:extLst>
              <a:ext uri="{FF2B5EF4-FFF2-40B4-BE49-F238E27FC236}">
                <a16:creationId xmlns:a16="http://schemas.microsoft.com/office/drawing/2014/main" id="{EDE15DCF-903C-44F2-5A29-394804A4AEF1}"/>
              </a:ext>
            </a:extLst>
          </p:cNvPr>
          <p:cNvSpPr txBox="1"/>
          <p:nvPr/>
        </p:nvSpPr>
        <p:spPr>
          <a:xfrm>
            <a:off x="560832" y="2330450"/>
            <a:ext cx="7778496" cy="3477875"/>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Usually made of plastic (polyurethane, polyethylene, Teflon, or nylon)</a:t>
            </a:r>
          </a:p>
          <a:p>
            <a:r>
              <a:rPr lang="en-US" sz="2000" dirty="0">
                <a:latin typeface="Calibri" panose="020F0502020204030204" pitchFamily="34" charset="0"/>
                <a:ea typeface="Calibri" panose="020F0502020204030204" pitchFamily="34" charset="0"/>
                <a:cs typeface="Calibri" panose="020F0502020204030204" pitchFamily="34" charset="0"/>
              </a:rPr>
              <a:t>• exact catheter material, construction, coatings, inner diameter, outer diameter, length, tip shape, side ‐hole pattern, and end ‐hole dimensions are determined by the intended use </a:t>
            </a:r>
          </a:p>
          <a:p>
            <a:r>
              <a:rPr lang="en-US" sz="2000" dirty="0">
                <a:latin typeface="Calibri" panose="020F0502020204030204" pitchFamily="34" charset="0"/>
                <a:ea typeface="Calibri" panose="020F0502020204030204" pitchFamily="34" charset="0"/>
                <a:cs typeface="Calibri" panose="020F0502020204030204" pitchFamily="34" charset="0"/>
              </a:rPr>
              <a:t>• Diameter is outer size described in French gauge (3F = 1 mm) and inner lumen is in hundredth of an inch </a:t>
            </a:r>
          </a:p>
          <a:p>
            <a:r>
              <a:rPr lang="en-US" sz="2000" dirty="0">
                <a:latin typeface="Calibri" panose="020F0502020204030204" pitchFamily="34" charset="0"/>
                <a:ea typeface="Calibri" panose="020F0502020204030204" pitchFamily="34" charset="0"/>
                <a:cs typeface="Calibri" panose="020F0502020204030204" pitchFamily="34" charset="0"/>
              </a:rPr>
              <a:t>• Length described in centimeters (usually between 65 and 100 cm) </a:t>
            </a:r>
          </a:p>
          <a:p>
            <a:r>
              <a:rPr lang="en-US" sz="2000" dirty="0">
                <a:latin typeface="Calibri" panose="020F0502020204030204" pitchFamily="34" charset="0"/>
                <a:ea typeface="Calibri" panose="020F0502020204030204" pitchFamily="34" charset="0"/>
                <a:cs typeface="Calibri" panose="020F0502020204030204" pitchFamily="34" charset="0"/>
              </a:rPr>
              <a:t>• usually have fine metal or plastic strands incorporated into the wall (“braid”) which enables the catheter tip to be responsive to gentle rotation of the shaft</a:t>
            </a:r>
          </a:p>
        </p:txBody>
      </p:sp>
      <p:sp>
        <p:nvSpPr>
          <p:cNvPr id="3" name="TextBox 2">
            <a:extLst>
              <a:ext uri="{FF2B5EF4-FFF2-40B4-BE49-F238E27FC236}">
                <a16:creationId xmlns:a16="http://schemas.microsoft.com/office/drawing/2014/main" id="{17CB3B0C-27D0-84B5-11A7-20EEF249DA96}"/>
              </a:ext>
            </a:extLst>
          </p:cNvPr>
          <p:cNvSpPr txBox="1"/>
          <p:nvPr/>
        </p:nvSpPr>
        <p:spPr>
          <a:xfrm>
            <a:off x="73741" y="6462812"/>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8597B61E-A22E-17F3-EC62-9909A86A9E30}"/>
              </a:ext>
            </a:extLst>
          </p:cNvPr>
          <p:cNvSpPr txBox="1"/>
          <p:nvPr/>
        </p:nvSpPr>
        <p:spPr>
          <a:xfrm>
            <a:off x="7022592" y="6286261"/>
            <a:ext cx="4572000" cy="307777"/>
          </a:xfrm>
          <a:prstGeom prst="rect">
            <a:avLst/>
          </a:prstGeom>
          <a:noFill/>
        </p:spPr>
        <p:txBody>
          <a:bodyPr wrap="square">
            <a:spAutoFit/>
          </a:bodyPr>
          <a:lstStyle/>
          <a:p>
            <a:fld id="{57F4E819-C254-4876-BE8C-E89EC28DEDC5}" type="slidenum">
              <a:rPr lang="en-IN" sz="1400" b="1" smtClean="0"/>
              <a:pPr/>
              <a:t>11</a:t>
            </a:fld>
            <a:endParaRPr lang="en-IN" sz="1400" b="1" dirty="0"/>
          </a:p>
        </p:txBody>
      </p:sp>
    </p:spTree>
    <p:extLst>
      <p:ext uri="{BB962C8B-B14F-4D97-AF65-F5344CB8AC3E}">
        <p14:creationId xmlns:p14="http://schemas.microsoft.com/office/powerpoint/2010/main" val="45270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2"/>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Angiographic catheters: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4098" name="Picture 2" descr="Tips and Tricks for Diagnostic Angiography and Intervention | Thoracic Key">
            <a:extLst>
              <a:ext uri="{FF2B5EF4-FFF2-40B4-BE49-F238E27FC236}">
                <a16:creationId xmlns:a16="http://schemas.microsoft.com/office/drawing/2014/main" id="{9D83A37B-2EC9-FE25-754E-5CD5A1995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32" y="2439988"/>
            <a:ext cx="8022336" cy="4129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4D551C-1B94-F883-9E07-EF5765D96DE5}"/>
              </a:ext>
            </a:extLst>
          </p:cNvPr>
          <p:cNvSpPr txBox="1"/>
          <p:nvPr/>
        </p:nvSpPr>
        <p:spPr>
          <a:xfrm>
            <a:off x="1623060" y="6654590"/>
            <a:ext cx="6716268" cy="215444"/>
          </a:xfrm>
          <a:prstGeom prst="rect">
            <a:avLst/>
          </a:prstGeom>
          <a:noFill/>
        </p:spPr>
        <p:txBody>
          <a:bodyPr wrap="square">
            <a:spAutoFit/>
          </a:bodyPr>
          <a:lstStyle/>
          <a:p>
            <a:r>
              <a:rPr lang="en-US" sz="800" dirty="0"/>
              <a:t>https://thoracickey.com/wp-content/uploads/2016/06/image00593-1.jpeg</a:t>
            </a:r>
          </a:p>
        </p:txBody>
      </p:sp>
      <p:sp>
        <p:nvSpPr>
          <p:cNvPr id="4" name="TextBox 3">
            <a:extLst>
              <a:ext uri="{FF2B5EF4-FFF2-40B4-BE49-F238E27FC236}">
                <a16:creationId xmlns:a16="http://schemas.microsoft.com/office/drawing/2014/main" id="{642CF9EB-D743-A059-603C-DCBAEEF5339B}"/>
              </a:ext>
            </a:extLst>
          </p:cNvPr>
          <p:cNvSpPr txBox="1"/>
          <p:nvPr/>
        </p:nvSpPr>
        <p:spPr>
          <a:xfrm>
            <a:off x="190500" y="6599128"/>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7400E3EC-3C40-F517-8C0C-63E2754464E4}"/>
              </a:ext>
            </a:extLst>
          </p:cNvPr>
          <p:cNvSpPr txBox="1"/>
          <p:nvPr/>
        </p:nvSpPr>
        <p:spPr>
          <a:xfrm>
            <a:off x="7334186" y="6488771"/>
            <a:ext cx="4572000" cy="307777"/>
          </a:xfrm>
          <a:prstGeom prst="rect">
            <a:avLst/>
          </a:prstGeom>
          <a:noFill/>
        </p:spPr>
        <p:txBody>
          <a:bodyPr wrap="square">
            <a:spAutoFit/>
          </a:bodyPr>
          <a:lstStyle/>
          <a:p>
            <a:fld id="{57F4E819-C254-4876-BE8C-E89EC28DEDC5}" type="slidenum">
              <a:rPr lang="en-IN" sz="1400" b="1" smtClean="0"/>
              <a:pPr/>
              <a:t>12</a:t>
            </a:fld>
            <a:endParaRPr lang="en-IN" sz="1400" b="1" dirty="0"/>
          </a:p>
        </p:txBody>
      </p:sp>
    </p:spTree>
    <p:extLst>
      <p:ext uri="{BB962C8B-B14F-4D97-AF65-F5344CB8AC3E}">
        <p14:creationId xmlns:p14="http://schemas.microsoft.com/office/powerpoint/2010/main" val="267824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Microcatheters: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TextBox 5">
            <a:extLst>
              <a:ext uri="{FF2B5EF4-FFF2-40B4-BE49-F238E27FC236}">
                <a16:creationId xmlns:a16="http://schemas.microsoft.com/office/drawing/2014/main" id="{EDE15DCF-903C-44F2-5A29-394804A4AEF1}"/>
              </a:ext>
            </a:extLst>
          </p:cNvPr>
          <p:cNvSpPr txBox="1"/>
          <p:nvPr/>
        </p:nvSpPr>
        <p:spPr>
          <a:xfrm>
            <a:off x="560832" y="2330450"/>
            <a:ext cx="7778496" cy="4401205"/>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 Small catheters (3F or smaller outer diameter) that are specially designed to fit coaxially within the lumen of a standard angiographic catheter </a:t>
            </a:r>
          </a:p>
          <a:p>
            <a:r>
              <a:rPr lang="en-US" sz="2000" dirty="0">
                <a:latin typeface="Calibri" panose="020F0502020204030204" pitchFamily="34" charset="0"/>
                <a:ea typeface="Calibri" panose="020F0502020204030204" pitchFamily="34" charset="0"/>
                <a:cs typeface="Calibri" panose="020F0502020204030204" pitchFamily="34" charset="0"/>
              </a:rPr>
              <a:t>• Soft and flexible; typically 2F to 3F in diameter, with 0.010 ‐ to 0.027 ‐inch inner lumens </a:t>
            </a:r>
          </a:p>
          <a:p>
            <a:r>
              <a:rPr lang="en-US" sz="2000" dirty="0">
                <a:latin typeface="Calibri" panose="020F0502020204030204" pitchFamily="34" charset="0"/>
                <a:ea typeface="Calibri" panose="020F0502020204030204" pitchFamily="34" charset="0"/>
                <a:cs typeface="Calibri" panose="020F0502020204030204" pitchFamily="34" charset="0"/>
              </a:rPr>
              <a:t>• Advanced over specially designed 0.010 ‐ to 0.025 ‐inch guidewires </a:t>
            </a:r>
          </a:p>
          <a:p>
            <a:r>
              <a:rPr lang="en-US" sz="2000" dirty="0">
                <a:latin typeface="Calibri" panose="020F0502020204030204" pitchFamily="34" charset="0"/>
                <a:ea typeface="Calibri" panose="020F0502020204030204" pitchFamily="34" charset="0"/>
                <a:cs typeface="Calibri" panose="020F0502020204030204" pitchFamily="34" charset="0"/>
              </a:rPr>
              <a:t>• Designed to reach far beyond standard catheters in small or tortuous vessels (super ‐selective position &amp; procedures) </a:t>
            </a:r>
          </a:p>
          <a:p>
            <a:r>
              <a:rPr lang="en-US" sz="2000" dirty="0">
                <a:latin typeface="Calibri" panose="020F0502020204030204" pitchFamily="34" charset="0"/>
                <a:ea typeface="Calibri" panose="020F0502020204030204" pitchFamily="34" charset="0"/>
                <a:cs typeface="Calibri" panose="020F0502020204030204" pitchFamily="34" charset="0"/>
              </a:rPr>
              <a:t>• Technologically advanced with wide range of characteristics, such as stiffness, braiding, flow rates, and hydrophilic coatings </a:t>
            </a:r>
          </a:p>
          <a:p>
            <a:r>
              <a:rPr lang="en-US" sz="2000" dirty="0">
                <a:latin typeface="Calibri" panose="020F0502020204030204" pitchFamily="34" charset="0"/>
                <a:ea typeface="Calibri" panose="020F0502020204030204" pitchFamily="34" charset="0"/>
                <a:cs typeface="Calibri" panose="020F0502020204030204" pitchFamily="34" charset="0"/>
              </a:rPr>
              <a:t>• The small inner lumen and long length result in a high resistance to flow       not used for routine angiography. </a:t>
            </a:r>
          </a:p>
          <a:p>
            <a:r>
              <a:rPr lang="en-US" sz="2000" dirty="0">
                <a:latin typeface="Calibri" panose="020F0502020204030204" pitchFamily="34" charset="0"/>
                <a:ea typeface="Calibri" panose="020F0502020204030204" pitchFamily="34" charset="0"/>
                <a:cs typeface="Calibri" panose="020F0502020204030204" pitchFamily="34" charset="0"/>
              </a:rPr>
              <a:t>• Contrast and flush solutions most easily injected through these catheters with 3 ‐ mL or smaller Lure‐Lock syringes.</a:t>
            </a:r>
          </a:p>
        </p:txBody>
      </p:sp>
      <p:sp>
        <p:nvSpPr>
          <p:cNvPr id="2" name="Arrow: Right 1">
            <a:extLst>
              <a:ext uri="{FF2B5EF4-FFF2-40B4-BE49-F238E27FC236}">
                <a16:creationId xmlns:a16="http://schemas.microsoft.com/office/drawing/2014/main" id="{45E2581A-122A-A7A0-CB4F-11881C5FB5E6}"/>
              </a:ext>
            </a:extLst>
          </p:cNvPr>
          <p:cNvSpPr/>
          <p:nvPr/>
        </p:nvSpPr>
        <p:spPr>
          <a:xfrm>
            <a:off x="1194816" y="5875338"/>
            <a:ext cx="231648" cy="499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AAC56B1-F9CB-9A68-7798-C48E1D32CBC2}"/>
              </a:ext>
            </a:extLst>
          </p:cNvPr>
          <p:cNvSpPr txBox="1"/>
          <p:nvPr/>
        </p:nvSpPr>
        <p:spPr>
          <a:xfrm>
            <a:off x="190500" y="656390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2F0ABCAD-437F-4021-39D1-A091283497D9}"/>
              </a:ext>
            </a:extLst>
          </p:cNvPr>
          <p:cNvSpPr txBox="1"/>
          <p:nvPr/>
        </p:nvSpPr>
        <p:spPr>
          <a:xfrm>
            <a:off x="6608762" y="6493890"/>
            <a:ext cx="4572000" cy="307777"/>
          </a:xfrm>
          <a:prstGeom prst="rect">
            <a:avLst/>
          </a:prstGeom>
          <a:noFill/>
        </p:spPr>
        <p:txBody>
          <a:bodyPr wrap="square">
            <a:spAutoFit/>
          </a:bodyPr>
          <a:lstStyle/>
          <a:p>
            <a:fld id="{57F4E819-C254-4876-BE8C-E89EC28DEDC5}" type="slidenum">
              <a:rPr lang="en-IN" sz="1400" b="1" smtClean="0"/>
              <a:pPr/>
              <a:t>13</a:t>
            </a:fld>
            <a:endParaRPr lang="en-IN" sz="1400" b="1" dirty="0"/>
          </a:p>
        </p:txBody>
      </p:sp>
    </p:spTree>
    <p:extLst>
      <p:ext uri="{BB962C8B-B14F-4D97-AF65-F5344CB8AC3E}">
        <p14:creationId xmlns:p14="http://schemas.microsoft.com/office/powerpoint/2010/main" val="187222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Microcatheters: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5122" name="Picture 2" descr="Microcatheters | Asahi Intecc Medical">
            <a:extLst>
              <a:ext uri="{FF2B5EF4-FFF2-40B4-BE49-F238E27FC236}">
                <a16:creationId xmlns:a16="http://schemas.microsoft.com/office/drawing/2014/main" id="{91475979-F9D4-3340-28DD-284E3F4A9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576" y="2825084"/>
            <a:ext cx="6457031" cy="3050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575C30-F1E6-3B43-AE27-022538B08844}"/>
              </a:ext>
            </a:extLst>
          </p:cNvPr>
          <p:cNvSpPr txBox="1"/>
          <p:nvPr/>
        </p:nvSpPr>
        <p:spPr>
          <a:xfrm>
            <a:off x="666100" y="6410015"/>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4A95D371-51C4-BE3E-4196-397BB699D37A}"/>
              </a:ext>
            </a:extLst>
          </p:cNvPr>
          <p:cNvSpPr txBox="1"/>
          <p:nvPr/>
        </p:nvSpPr>
        <p:spPr>
          <a:xfrm>
            <a:off x="5914103" y="6521007"/>
            <a:ext cx="4572000" cy="307777"/>
          </a:xfrm>
          <a:prstGeom prst="rect">
            <a:avLst/>
          </a:prstGeom>
          <a:noFill/>
        </p:spPr>
        <p:txBody>
          <a:bodyPr wrap="square">
            <a:spAutoFit/>
          </a:bodyPr>
          <a:lstStyle/>
          <a:p>
            <a:fld id="{57F4E819-C254-4876-BE8C-E89EC28DEDC5}" type="slidenum">
              <a:rPr lang="en-IN" sz="1400" b="1" smtClean="0"/>
              <a:pPr/>
              <a:t>14</a:t>
            </a:fld>
            <a:endParaRPr lang="en-IN" sz="1400" b="1" dirty="0"/>
          </a:p>
        </p:txBody>
      </p:sp>
    </p:spTree>
    <p:extLst>
      <p:ext uri="{BB962C8B-B14F-4D97-AF65-F5344CB8AC3E}">
        <p14:creationId xmlns:p14="http://schemas.microsoft.com/office/powerpoint/2010/main" val="274469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Guide catheters &amp; Drainage catheter: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ACF23C2B-242D-695D-BCFC-7ED7C03A3325}"/>
              </a:ext>
            </a:extLst>
          </p:cNvPr>
          <p:cNvSpPr txBox="1"/>
          <p:nvPr/>
        </p:nvSpPr>
        <p:spPr>
          <a:xfrm>
            <a:off x="792480" y="2465231"/>
            <a:ext cx="5279136" cy="4247317"/>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cs typeface="Calibri" panose="020F0502020204030204" pitchFamily="34" charset="0"/>
              </a:rPr>
              <a:t>Guide catheters </a:t>
            </a:r>
          </a:p>
          <a:p>
            <a:r>
              <a:rPr lang="en-US" sz="1800" dirty="0">
                <a:latin typeface="Calibri" panose="020F0502020204030204" pitchFamily="34" charset="0"/>
                <a:ea typeface="Calibri" panose="020F0502020204030204" pitchFamily="34" charset="0"/>
                <a:cs typeface="Calibri" panose="020F0502020204030204" pitchFamily="34" charset="0"/>
              </a:rPr>
              <a:t>• Class of catheters designed to make selective catheterization and interventions easier </a:t>
            </a:r>
          </a:p>
          <a:p>
            <a:r>
              <a:rPr lang="en-US" sz="1800" dirty="0">
                <a:latin typeface="Calibri" panose="020F0502020204030204" pitchFamily="34" charset="0"/>
                <a:ea typeface="Calibri" panose="020F0502020204030204" pitchFamily="34" charset="0"/>
                <a:cs typeface="Calibri" panose="020F0502020204030204" pitchFamily="34" charset="0"/>
              </a:rPr>
              <a:t>• Used in some situations to help position and stabilize standard catheters </a:t>
            </a:r>
          </a:p>
          <a:p>
            <a:r>
              <a:rPr lang="en-US" sz="1800" dirty="0">
                <a:latin typeface="Calibri" panose="020F0502020204030204" pitchFamily="34" charset="0"/>
                <a:ea typeface="Calibri" panose="020F0502020204030204" pitchFamily="34" charset="0"/>
                <a:cs typeface="Calibri" panose="020F0502020204030204" pitchFamily="34" charset="0"/>
              </a:rPr>
              <a:t>• They are non ‐tapered catheters with extra ‐large lumens and a simple shape that accepts standard ‐sized catheters and devices</a:t>
            </a:r>
          </a:p>
          <a:p>
            <a:r>
              <a:rPr lang="en-US" sz="1800" b="1" dirty="0">
                <a:latin typeface="Calibri" panose="020F0502020204030204" pitchFamily="34" charset="0"/>
                <a:ea typeface="Calibri" panose="020F0502020204030204" pitchFamily="34" charset="0"/>
                <a:cs typeface="Calibri" panose="020F0502020204030204" pitchFamily="34" charset="0"/>
              </a:rPr>
              <a:t>Drainage catheter</a:t>
            </a:r>
          </a:p>
          <a:p>
            <a:r>
              <a:rPr lang="en-US" sz="1800" dirty="0">
                <a:latin typeface="Calibri" panose="020F0502020204030204" pitchFamily="34" charset="0"/>
                <a:ea typeface="Calibri" panose="020F0502020204030204" pitchFamily="34" charset="0"/>
                <a:cs typeface="Calibri" panose="020F0502020204030204" pitchFamily="34" charset="0"/>
              </a:rPr>
              <a:t>Direct trocar puncture: </a:t>
            </a:r>
          </a:p>
          <a:p>
            <a:r>
              <a:rPr lang="en-US" sz="1800" dirty="0">
                <a:latin typeface="Calibri" panose="020F0502020204030204" pitchFamily="34" charset="0"/>
                <a:ea typeface="Calibri" panose="020F0502020204030204" pitchFamily="34" charset="0"/>
                <a:cs typeface="Calibri" panose="020F0502020204030204" pitchFamily="34" charset="0"/>
              </a:rPr>
              <a:t>•Can be used in large superficial lesions </a:t>
            </a:r>
          </a:p>
          <a:p>
            <a:r>
              <a:rPr lang="en-US" sz="1800" dirty="0">
                <a:latin typeface="Calibri" panose="020F0502020204030204" pitchFamily="34" charset="0"/>
                <a:ea typeface="Calibri" panose="020F0502020204030204" pitchFamily="34" charset="0"/>
                <a:cs typeface="Calibri" panose="020F0502020204030204" pitchFamily="34" charset="0"/>
              </a:rPr>
              <a:t>•Require blunt dissection and direct placement by “push” </a:t>
            </a:r>
          </a:p>
          <a:p>
            <a:r>
              <a:rPr lang="en-US" sz="1800" dirty="0">
                <a:latin typeface="Calibri" panose="020F0502020204030204" pitchFamily="34" charset="0"/>
                <a:ea typeface="Calibri" panose="020F0502020204030204" pitchFamily="34" charset="0"/>
                <a:cs typeface="Calibri" panose="020F0502020204030204" pitchFamily="34" charset="0"/>
              </a:rPr>
              <a:t>•Trocar may advance farther than intended </a:t>
            </a:r>
          </a:p>
          <a:p>
            <a:r>
              <a:rPr lang="en-US" sz="1800" dirty="0">
                <a:latin typeface="Calibri" panose="020F0502020204030204" pitchFamily="34" charset="0"/>
                <a:ea typeface="Calibri" panose="020F0502020204030204" pitchFamily="34" charset="0"/>
                <a:cs typeface="Calibri" panose="020F0502020204030204" pitchFamily="34" charset="0"/>
              </a:rPr>
              <a:t>•Difficult in deep seated collections</a:t>
            </a:r>
          </a:p>
        </p:txBody>
      </p:sp>
      <p:pic>
        <p:nvPicPr>
          <p:cNvPr id="6146" name="Picture 2" descr="Basics - Catheters - Cardiology Apps">
            <a:extLst>
              <a:ext uri="{FF2B5EF4-FFF2-40B4-BE49-F238E27FC236}">
                <a16:creationId xmlns:a16="http://schemas.microsoft.com/office/drawing/2014/main" id="{17CDFCB1-A816-528B-FA15-F8620D531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7" y="2395538"/>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lecot Catheters and other urology products by - Medpro Medical Holland">
            <a:extLst>
              <a:ext uri="{FF2B5EF4-FFF2-40B4-BE49-F238E27FC236}">
                <a16:creationId xmlns:a16="http://schemas.microsoft.com/office/drawing/2014/main" id="{A283C669-0770-C109-9E23-66FF6F16A2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5592" y="4926013"/>
            <a:ext cx="2886075" cy="1581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C4FAEA-DA37-6987-1DCD-3A7031FA3990}"/>
              </a:ext>
            </a:extLst>
          </p:cNvPr>
          <p:cNvSpPr txBox="1"/>
          <p:nvPr/>
        </p:nvSpPr>
        <p:spPr>
          <a:xfrm>
            <a:off x="83154" y="660835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001CBE45-FCF9-DDB3-317C-6E503C187A7C}"/>
              </a:ext>
            </a:extLst>
          </p:cNvPr>
          <p:cNvSpPr txBox="1"/>
          <p:nvPr/>
        </p:nvSpPr>
        <p:spPr>
          <a:xfrm>
            <a:off x="6468809" y="6362984"/>
            <a:ext cx="4572000" cy="307777"/>
          </a:xfrm>
          <a:prstGeom prst="rect">
            <a:avLst/>
          </a:prstGeom>
          <a:noFill/>
        </p:spPr>
        <p:txBody>
          <a:bodyPr wrap="square">
            <a:spAutoFit/>
          </a:bodyPr>
          <a:lstStyle/>
          <a:p>
            <a:fld id="{57F4E819-C254-4876-BE8C-E89EC28DEDC5}" type="slidenum">
              <a:rPr lang="en-IN" sz="1400" b="1" smtClean="0"/>
              <a:pPr/>
              <a:t>15</a:t>
            </a:fld>
            <a:endParaRPr lang="en-IN" sz="1400" b="1" dirty="0"/>
          </a:p>
        </p:txBody>
      </p:sp>
    </p:spTree>
    <p:extLst>
      <p:ext uri="{BB962C8B-B14F-4D97-AF65-F5344CB8AC3E}">
        <p14:creationId xmlns:p14="http://schemas.microsoft.com/office/powerpoint/2010/main" val="53670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5595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Guide wires</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595A4867-D778-1EAA-7987-588C5D06A4CD}"/>
              </a:ext>
            </a:extLst>
          </p:cNvPr>
          <p:cNvSpPr txBox="1"/>
          <p:nvPr/>
        </p:nvSpPr>
        <p:spPr>
          <a:xfrm>
            <a:off x="416040" y="2585403"/>
            <a:ext cx="5643383" cy="3139321"/>
          </a:xfrm>
          <a:prstGeom prst="rect">
            <a:avLst/>
          </a:prstGeom>
          <a:noFill/>
        </p:spPr>
        <p:txBody>
          <a:bodyPr wrap="square">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 Guidewires (solid wires navigated within the vascular system / extra‐ vascular tract) act as a lead point for catheters, allowing operators to traverse along a given vessel / track. </a:t>
            </a:r>
          </a:p>
          <a:p>
            <a:r>
              <a:rPr lang="en-US" sz="1800" dirty="0">
                <a:latin typeface="Calibri" panose="020F0502020204030204" pitchFamily="34" charset="0"/>
                <a:ea typeface="Calibri" panose="020F0502020204030204" pitchFamily="34" charset="0"/>
                <a:cs typeface="Calibri" panose="020F0502020204030204" pitchFamily="34" charset="0"/>
              </a:rPr>
              <a:t>• General Types of Guidewires: </a:t>
            </a:r>
          </a:p>
          <a:p>
            <a:pPr marL="285750" indent="-285750">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Calibri" panose="020F0502020204030204" pitchFamily="34" charset="0"/>
              </a:rPr>
              <a:t>Starting guidewires ‐ used for catheter introduction and some procedures. </a:t>
            </a:r>
          </a:p>
          <a:p>
            <a:pPr marL="285750" indent="-285750">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Calibri" panose="020F0502020204030204" pitchFamily="34" charset="0"/>
              </a:rPr>
              <a:t>Selective guidewires ‐ used to cannulate side branches or cross critical lesions. </a:t>
            </a:r>
          </a:p>
          <a:p>
            <a:pPr marL="285750" indent="-285750">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Calibri" panose="020F0502020204030204" pitchFamily="34" charset="0"/>
              </a:rPr>
              <a:t>Exchange guidewires ‐ are stiffer and used to secure position as devices are passed over the wire. </a:t>
            </a:r>
          </a:p>
        </p:txBody>
      </p:sp>
      <p:pic>
        <p:nvPicPr>
          <p:cNvPr id="7" name="Picture 6">
            <a:extLst>
              <a:ext uri="{FF2B5EF4-FFF2-40B4-BE49-F238E27FC236}">
                <a16:creationId xmlns:a16="http://schemas.microsoft.com/office/drawing/2014/main" id="{FD07EF92-96F5-686C-1363-81B6411C30CE}"/>
              </a:ext>
            </a:extLst>
          </p:cNvPr>
          <p:cNvPicPr>
            <a:picLocks noChangeAspect="1"/>
          </p:cNvPicPr>
          <p:nvPr/>
        </p:nvPicPr>
        <p:blipFill>
          <a:blip r:embed="rId4"/>
          <a:stretch>
            <a:fillRect/>
          </a:stretch>
        </p:blipFill>
        <p:spPr>
          <a:xfrm>
            <a:off x="5967768" y="2613247"/>
            <a:ext cx="2820353" cy="3279117"/>
          </a:xfrm>
          <a:prstGeom prst="rect">
            <a:avLst/>
          </a:prstGeom>
        </p:spPr>
      </p:pic>
      <p:sp>
        <p:nvSpPr>
          <p:cNvPr id="9" name="TextBox 8">
            <a:extLst>
              <a:ext uri="{FF2B5EF4-FFF2-40B4-BE49-F238E27FC236}">
                <a16:creationId xmlns:a16="http://schemas.microsoft.com/office/drawing/2014/main" id="{DE3BBD22-A093-B1F1-560F-602D2DDD2724}"/>
              </a:ext>
            </a:extLst>
          </p:cNvPr>
          <p:cNvSpPr txBox="1"/>
          <p:nvPr/>
        </p:nvSpPr>
        <p:spPr>
          <a:xfrm>
            <a:off x="5955792" y="5844736"/>
            <a:ext cx="3188208" cy="338554"/>
          </a:xfrm>
          <a:prstGeom prst="rect">
            <a:avLst/>
          </a:prstGeom>
          <a:noFill/>
        </p:spPr>
        <p:txBody>
          <a:bodyPr wrap="square">
            <a:spAutoFit/>
          </a:bodyPr>
          <a:lstStyle/>
          <a:p>
            <a:r>
              <a:rPr lang="en-US" sz="800" dirty="0"/>
              <a:t>https://cardiologyapps.com/wp-content/uploads/2021/06/image-29.jpg</a:t>
            </a:r>
          </a:p>
        </p:txBody>
      </p:sp>
      <p:sp>
        <p:nvSpPr>
          <p:cNvPr id="3" name="TextBox 2">
            <a:extLst>
              <a:ext uri="{FF2B5EF4-FFF2-40B4-BE49-F238E27FC236}">
                <a16:creationId xmlns:a16="http://schemas.microsoft.com/office/drawing/2014/main" id="{35C6893E-0EC6-3A72-96C6-54D93A898594}"/>
              </a:ext>
            </a:extLst>
          </p:cNvPr>
          <p:cNvSpPr txBox="1"/>
          <p:nvPr/>
        </p:nvSpPr>
        <p:spPr>
          <a:xfrm>
            <a:off x="34888" y="6333904"/>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FFC7B1B8-5C6B-3572-AFD7-5E66A94153E9}"/>
              </a:ext>
            </a:extLst>
          </p:cNvPr>
          <p:cNvSpPr txBox="1"/>
          <p:nvPr/>
        </p:nvSpPr>
        <p:spPr>
          <a:xfrm>
            <a:off x="6946490" y="6487792"/>
            <a:ext cx="4572000" cy="307777"/>
          </a:xfrm>
          <a:prstGeom prst="rect">
            <a:avLst/>
          </a:prstGeom>
          <a:noFill/>
        </p:spPr>
        <p:txBody>
          <a:bodyPr wrap="square">
            <a:spAutoFit/>
          </a:bodyPr>
          <a:lstStyle/>
          <a:p>
            <a:fld id="{57F4E819-C254-4876-BE8C-E89EC28DEDC5}" type="slidenum">
              <a:rPr lang="en-IN" sz="1400" b="1" smtClean="0"/>
              <a:pPr/>
              <a:t>16</a:t>
            </a:fld>
            <a:endParaRPr lang="en-IN" sz="1400" b="1" dirty="0"/>
          </a:p>
        </p:txBody>
      </p:sp>
    </p:spTree>
    <p:extLst>
      <p:ext uri="{BB962C8B-B14F-4D97-AF65-F5344CB8AC3E}">
        <p14:creationId xmlns:p14="http://schemas.microsoft.com/office/powerpoint/2010/main" val="344183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16249"/>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Characteristic of guidewire</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3226D0D4-16FA-583E-BEC4-77863D751F4E}"/>
              </a:ext>
            </a:extLst>
          </p:cNvPr>
          <p:cNvSpPr txBox="1"/>
          <p:nvPr/>
        </p:nvSpPr>
        <p:spPr>
          <a:xfrm>
            <a:off x="603504" y="2330450"/>
            <a:ext cx="4870704" cy="3970318"/>
          </a:xfrm>
          <a:prstGeom prst="rect">
            <a:avLst/>
          </a:prstGeom>
          <a:noFill/>
        </p:spPr>
        <p:txBody>
          <a:bodyPr wrap="square">
            <a:spAutoFit/>
          </a:bodyPr>
          <a:lstStyle/>
          <a:p>
            <a:pPr marL="285750" indent="-285750">
              <a:buFont typeface="Wingdings" panose="05000000000000000000" pitchFamily="2" charset="2"/>
              <a:buChar char="Ø"/>
            </a:pPr>
            <a:r>
              <a:rPr lang="en-US" sz="1800" b="1" dirty="0">
                <a:latin typeface="Calibri" panose="020F0502020204030204" pitchFamily="34" charset="0"/>
                <a:ea typeface="Calibri" panose="020F0502020204030204" pitchFamily="34" charset="0"/>
                <a:cs typeface="Calibri" panose="020F0502020204030204" pitchFamily="34" charset="0"/>
              </a:rPr>
              <a:t>Length</a:t>
            </a:r>
            <a:r>
              <a:rPr lang="en-US" sz="1800" dirty="0">
                <a:latin typeface="Calibri" panose="020F0502020204030204" pitchFamily="34" charset="0"/>
                <a:ea typeface="Calibri" panose="020F0502020204030204" pitchFamily="34" charset="0"/>
                <a:cs typeface="Calibri" panose="020F0502020204030204" pitchFamily="34" charset="0"/>
              </a:rPr>
              <a:t> </a:t>
            </a:r>
          </a:p>
          <a:p>
            <a:r>
              <a:rPr lang="en-US" sz="1800" dirty="0">
                <a:latin typeface="Calibri" panose="020F0502020204030204" pitchFamily="34" charset="0"/>
                <a:ea typeface="Calibri" panose="020F0502020204030204" pitchFamily="34" charset="0"/>
                <a:cs typeface="Calibri" panose="020F0502020204030204" pitchFamily="34" charset="0"/>
              </a:rPr>
              <a:t>•Must be long enough to cover the distance both inside and outside the patient. •Must also account for access well beyond the lesion, so that access across the lesion will not be lost intraoperatively. </a:t>
            </a:r>
          </a:p>
          <a:p>
            <a:r>
              <a:rPr lang="en-US" sz="1800" dirty="0">
                <a:latin typeface="Calibri" panose="020F0502020204030204" pitchFamily="34" charset="0"/>
                <a:ea typeface="Calibri" panose="020F0502020204030204" pitchFamily="34" charset="0"/>
                <a:cs typeface="Calibri" panose="020F0502020204030204" pitchFamily="34" charset="0"/>
              </a:rPr>
              <a:t>•Usually varies from 145 to 300 cm. </a:t>
            </a:r>
          </a:p>
          <a:p>
            <a:pPr marL="285750" indent="-285750">
              <a:buFont typeface="Wingdings" panose="05000000000000000000" pitchFamily="2" charset="2"/>
              <a:buChar char="Ø"/>
            </a:pPr>
            <a:r>
              <a:rPr lang="en-US" sz="1800" b="1" dirty="0">
                <a:latin typeface="Calibri" panose="020F0502020204030204" pitchFamily="34" charset="0"/>
                <a:ea typeface="Calibri" panose="020F0502020204030204" pitchFamily="34" charset="0"/>
                <a:cs typeface="Calibri" panose="020F0502020204030204" pitchFamily="34" charset="0"/>
              </a:rPr>
              <a:t>Diameter</a:t>
            </a:r>
            <a:r>
              <a:rPr lang="en-US" sz="1800" dirty="0">
                <a:latin typeface="Calibri" panose="020F0502020204030204" pitchFamily="34" charset="0"/>
                <a:ea typeface="Calibri" panose="020F0502020204030204" pitchFamily="34" charset="0"/>
                <a:cs typeface="Calibri" panose="020F0502020204030204" pitchFamily="34" charset="0"/>
              </a:rPr>
              <a:t> </a:t>
            </a:r>
          </a:p>
          <a:p>
            <a:r>
              <a:rPr lang="en-US" sz="1800" dirty="0">
                <a:latin typeface="Calibri" panose="020F0502020204030204" pitchFamily="34" charset="0"/>
                <a:ea typeface="Calibri" panose="020F0502020204030204" pitchFamily="34" charset="0"/>
                <a:cs typeface="Calibri" panose="020F0502020204030204" pitchFamily="34" charset="0"/>
              </a:rPr>
              <a:t>•Vascular catheters are designed with a guidewire port of specific diameter.</a:t>
            </a:r>
          </a:p>
          <a:p>
            <a:r>
              <a:rPr lang="en-US" sz="1800" dirty="0">
                <a:latin typeface="Calibri" panose="020F0502020204030204" pitchFamily="34" charset="0"/>
                <a:ea typeface="Calibri" panose="020F0502020204030204" pitchFamily="34" charset="0"/>
                <a:cs typeface="Calibri" panose="020F0502020204030204" pitchFamily="34" charset="0"/>
              </a:rPr>
              <a:t>•Most procedures are performed with O35 guidewires (0.035 in.). </a:t>
            </a:r>
          </a:p>
          <a:p>
            <a:r>
              <a:rPr lang="en-US" sz="1800" dirty="0">
                <a:latin typeface="Calibri" panose="020F0502020204030204" pitchFamily="34" charset="0"/>
                <a:ea typeface="Calibri" panose="020F0502020204030204" pitchFamily="34" charset="0"/>
                <a:cs typeface="Calibri" panose="020F0502020204030204" pitchFamily="34" charset="0"/>
              </a:rPr>
              <a:t>•Small‐vessel angiography requires 0.018–0.014 in. guidewires. </a:t>
            </a:r>
          </a:p>
        </p:txBody>
      </p:sp>
      <p:pic>
        <p:nvPicPr>
          <p:cNvPr id="1028" name="Picture 4" descr="Guidewire Properties and Selection | SpringerLink">
            <a:extLst>
              <a:ext uri="{FF2B5EF4-FFF2-40B4-BE49-F238E27FC236}">
                <a16:creationId xmlns:a16="http://schemas.microsoft.com/office/drawing/2014/main" id="{7AC2C645-B804-992F-4FBC-568EA7945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614" y="2646383"/>
            <a:ext cx="3513393" cy="1256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TORQUE INFILTRAC™ Coronary Guide Wire | Abbott">
            <a:extLst>
              <a:ext uri="{FF2B5EF4-FFF2-40B4-BE49-F238E27FC236}">
                <a16:creationId xmlns:a16="http://schemas.microsoft.com/office/drawing/2014/main" id="{F584EB67-7C75-CF3A-ABAE-49D60B85A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944" y="4677199"/>
            <a:ext cx="3609086" cy="114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583C6B-37F0-F2E4-2F26-798DFE13C018}"/>
              </a:ext>
            </a:extLst>
          </p:cNvPr>
          <p:cNvSpPr txBox="1"/>
          <p:nvPr/>
        </p:nvSpPr>
        <p:spPr>
          <a:xfrm>
            <a:off x="113071" y="6492830"/>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264E041D-D75E-BAC1-95ED-2AADEF338B38}"/>
              </a:ext>
            </a:extLst>
          </p:cNvPr>
          <p:cNvSpPr txBox="1"/>
          <p:nvPr/>
        </p:nvSpPr>
        <p:spPr>
          <a:xfrm>
            <a:off x="7196310" y="6451043"/>
            <a:ext cx="4572000" cy="307777"/>
          </a:xfrm>
          <a:prstGeom prst="rect">
            <a:avLst/>
          </a:prstGeom>
          <a:noFill/>
        </p:spPr>
        <p:txBody>
          <a:bodyPr wrap="square">
            <a:spAutoFit/>
          </a:bodyPr>
          <a:lstStyle/>
          <a:p>
            <a:fld id="{57F4E819-C254-4876-BE8C-E89EC28DEDC5}" type="slidenum">
              <a:rPr lang="en-IN" sz="1400" b="1" smtClean="0"/>
              <a:pPr/>
              <a:t>17</a:t>
            </a:fld>
            <a:endParaRPr lang="en-IN" sz="1400" b="1" dirty="0"/>
          </a:p>
        </p:txBody>
      </p:sp>
    </p:spTree>
    <p:extLst>
      <p:ext uri="{BB962C8B-B14F-4D97-AF65-F5344CB8AC3E}">
        <p14:creationId xmlns:p14="http://schemas.microsoft.com/office/powerpoint/2010/main" val="157077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Characteristic of guidewire</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3226D0D4-16FA-583E-BEC4-77863D751F4E}"/>
              </a:ext>
            </a:extLst>
          </p:cNvPr>
          <p:cNvSpPr txBox="1"/>
          <p:nvPr/>
        </p:nvSpPr>
        <p:spPr>
          <a:xfrm>
            <a:off x="603504" y="2330450"/>
            <a:ext cx="5748528" cy="4247317"/>
          </a:xfrm>
          <a:prstGeom prst="rect">
            <a:avLst/>
          </a:prstGeom>
          <a:noFill/>
        </p:spPr>
        <p:txBody>
          <a:bodyPr wrap="square">
            <a:spAutoFit/>
          </a:bodyPr>
          <a:lstStyle/>
          <a:p>
            <a:pPr marL="285750" indent="-285750">
              <a:buFont typeface="Wingdings" panose="05000000000000000000" pitchFamily="2" charset="2"/>
              <a:buChar char="Ø"/>
            </a:pPr>
            <a:r>
              <a:rPr lang="en-US" sz="1800" b="1" dirty="0">
                <a:latin typeface="Calibri" panose="020F0502020204030204" pitchFamily="34" charset="0"/>
                <a:ea typeface="Calibri" panose="020F0502020204030204" pitchFamily="34" charset="0"/>
                <a:cs typeface="Calibri" panose="020F0502020204030204" pitchFamily="34" charset="0"/>
              </a:rPr>
              <a:t>Stiffness and Coating </a:t>
            </a:r>
          </a:p>
          <a:p>
            <a:r>
              <a:rPr lang="en-US" sz="1800" b="1"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libri" panose="020F0502020204030204" pitchFamily="34" charset="0"/>
                <a:ea typeface="Calibri" panose="020F0502020204030204" pitchFamily="34" charset="0"/>
                <a:cs typeface="Calibri" panose="020F0502020204030204" pitchFamily="34" charset="0"/>
              </a:rPr>
              <a:t>Most guidewires have a tightly wound steel core that contributes to body stiffness. </a:t>
            </a:r>
          </a:p>
          <a:p>
            <a:r>
              <a:rPr lang="en-US" sz="1800" dirty="0">
                <a:latin typeface="Calibri" panose="020F0502020204030204" pitchFamily="34" charset="0"/>
                <a:ea typeface="Calibri" panose="020F0502020204030204" pitchFamily="34" charset="0"/>
                <a:cs typeface="Calibri" panose="020F0502020204030204" pitchFamily="34" charset="0"/>
              </a:rPr>
              <a:t>•A surrounding layer of flexible material prevents fracture during use. </a:t>
            </a:r>
          </a:p>
          <a:p>
            <a:r>
              <a:rPr lang="en-US" sz="1800" dirty="0">
                <a:latin typeface="Calibri" panose="020F0502020204030204" pitchFamily="34" charset="0"/>
                <a:ea typeface="Calibri" panose="020F0502020204030204" pitchFamily="34" charset="0"/>
                <a:cs typeface="Calibri" panose="020F0502020204030204" pitchFamily="34" charset="0"/>
              </a:rPr>
              <a:t>•Teflon or silicone coatings are often used to reduce friction coefficient &amp; allow smooth advancement within a vessel.</a:t>
            </a:r>
            <a:r>
              <a:rPr lang="en-US" sz="1800" b="1"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r>
              <a:rPr lang="en-US" sz="1800" b="1" dirty="0">
                <a:latin typeface="Calibri" panose="020F0502020204030204" pitchFamily="34" charset="0"/>
                <a:ea typeface="Calibri" panose="020F0502020204030204" pitchFamily="34" charset="0"/>
                <a:cs typeface="Calibri" panose="020F0502020204030204" pitchFamily="34" charset="0"/>
              </a:rPr>
              <a:t>Tip Shape </a:t>
            </a:r>
          </a:p>
          <a:p>
            <a:r>
              <a:rPr lang="en-US" sz="1800" b="1"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libri" panose="020F0502020204030204" pitchFamily="34" charset="0"/>
                <a:ea typeface="Calibri" panose="020F0502020204030204" pitchFamily="34" charset="0"/>
                <a:cs typeface="Calibri" panose="020F0502020204030204" pitchFamily="34" charset="0"/>
              </a:rPr>
              <a:t>The shape of the guidewire tip often reveals the function of the guidewire. •Floppy tip wires reduce the potential for vessel injury during access. </a:t>
            </a:r>
          </a:p>
          <a:p>
            <a:r>
              <a:rPr lang="en-US" sz="1800" dirty="0">
                <a:latin typeface="Calibri" panose="020F0502020204030204" pitchFamily="34" charset="0"/>
                <a:ea typeface="Calibri" panose="020F0502020204030204" pitchFamily="34" charset="0"/>
                <a:cs typeface="Calibri" panose="020F0502020204030204" pitchFamily="34" charset="0"/>
              </a:rPr>
              <a:t>•Selective cannulation wires may be employed to traverse bends and curves and may be curved or angled to help the operator steer in a certain direction.</a:t>
            </a:r>
          </a:p>
        </p:txBody>
      </p:sp>
      <p:pic>
        <p:nvPicPr>
          <p:cNvPr id="2" name="Picture 1">
            <a:extLst>
              <a:ext uri="{FF2B5EF4-FFF2-40B4-BE49-F238E27FC236}">
                <a16:creationId xmlns:a16="http://schemas.microsoft.com/office/drawing/2014/main" id="{F45FC769-24FA-C735-9553-28D416E85C82}"/>
              </a:ext>
            </a:extLst>
          </p:cNvPr>
          <p:cNvPicPr>
            <a:picLocks noChangeAspect="1"/>
          </p:cNvPicPr>
          <p:nvPr/>
        </p:nvPicPr>
        <p:blipFill>
          <a:blip r:embed="rId4"/>
          <a:stretch>
            <a:fillRect/>
          </a:stretch>
        </p:blipFill>
        <p:spPr>
          <a:xfrm>
            <a:off x="6339090" y="2464877"/>
            <a:ext cx="2533625" cy="2945749"/>
          </a:xfrm>
          <a:prstGeom prst="rect">
            <a:avLst/>
          </a:prstGeom>
        </p:spPr>
      </p:pic>
      <p:sp>
        <p:nvSpPr>
          <p:cNvPr id="4" name="TextBox 3">
            <a:extLst>
              <a:ext uri="{FF2B5EF4-FFF2-40B4-BE49-F238E27FC236}">
                <a16:creationId xmlns:a16="http://schemas.microsoft.com/office/drawing/2014/main" id="{8E28F958-E9A7-79BA-F55B-B102FBA9BBF0}"/>
              </a:ext>
            </a:extLst>
          </p:cNvPr>
          <p:cNvSpPr txBox="1"/>
          <p:nvPr/>
        </p:nvSpPr>
        <p:spPr>
          <a:xfrm>
            <a:off x="34888" y="6550223"/>
            <a:ext cx="4572000" cy="307777"/>
          </a:xfrm>
          <a:prstGeom prst="rect">
            <a:avLst/>
          </a:prstGeom>
          <a:noFill/>
        </p:spPr>
        <p:txBody>
          <a:bodyPr wrap="square">
            <a:spAutoFit/>
          </a:bodyPr>
          <a:lstStyle/>
          <a:p>
            <a:r>
              <a:rPr lang="en-US" dirty="0"/>
              <a:t>Mr. Yash Rakholiya</a:t>
            </a:r>
            <a:endParaRPr lang="en-US" sz="1400" dirty="0"/>
          </a:p>
        </p:txBody>
      </p:sp>
      <p:sp>
        <p:nvSpPr>
          <p:cNvPr id="6" name="TextBox 5">
            <a:extLst>
              <a:ext uri="{FF2B5EF4-FFF2-40B4-BE49-F238E27FC236}">
                <a16:creationId xmlns:a16="http://schemas.microsoft.com/office/drawing/2014/main" id="{740CF7D6-B657-7DFC-3C3E-3970EA8D011F}"/>
              </a:ext>
            </a:extLst>
          </p:cNvPr>
          <p:cNvSpPr txBox="1"/>
          <p:nvPr/>
        </p:nvSpPr>
        <p:spPr>
          <a:xfrm>
            <a:off x="7288213" y="6475208"/>
            <a:ext cx="4572000" cy="307777"/>
          </a:xfrm>
          <a:prstGeom prst="rect">
            <a:avLst/>
          </a:prstGeom>
          <a:noFill/>
        </p:spPr>
        <p:txBody>
          <a:bodyPr wrap="square">
            <a:spAutoFit/>
          </a:bodyPr>
          <a:lstStyle/>
          <a:p>
            <a:fld id="{57F4E819-C254-4876-BE8C-E89EC28DEDC5}" type="slidenum">
              <a:rPr lang="en-IN" sz="1400" b="1" smtClean="0"/>
              <a:pPr/>
              <a:t>18</a:t>
            </a:fld>
            <a:endParaRPr lang="en-IN" sz="1400" b="1" dirty="0"/>
          </a:p>
        </p:txBody>
      </p:sp>
    </p:spTree>
    <p:extLst>
      <p:ext uri="{BB962C8B-B14F-4D97-AF65-F5344CB8AC3E}">
        <p14:creationId xmlns:p14="http://schemas.microsoft.com/office/powerpoint/2010/main" val="303254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81744"/>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Basic construction of common guidewire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3226D0D4-16FA-583E-BEC4-77863D751F4E}"/>
              </a:ext>
            </a:extLst>
          </p:cNvPr>
          <p:cNvSpPr txBox="1"/>
          <p:nvPr/>
        </p:nvSpPr>
        <p:spPr>
          <a:xfrm>
            <a:off x="249238" y="2330450"/>
            <a:ext cx="6065520" cy="3554819"/>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Curved  and straight  safety guidewires with outer coiled spring wrap, central stiffening mandril welded at back end only, and small safety wire (arrow) welded on inside at both ends. </a:t>
            </a:r>
          </a:p>
          <a:p>
            <a:pPr marL="285750" indent="-285750">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Movable ‐core guidewire in which mandril can be slid back and forth and even removed completely to change wire stiffness, using handle incorporated into guidewire (arrow). </a:t>
            </a:r>
          </a:p>
          <a:p>
            <a:pPr marL="285750" indent="-285750">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Mandril guidewire in which soft spring wrap is limited to one end of guidewire (arrow). Remainder of guidewire is a plain mandril. </a:t>
            </a:r>
          </a:p>
          <a:p>
            <a:pPr marL="285750" indent="-285750">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Mandril guidewire coated with hydrophilic substance </a:t>
            </a:r>
          </a:p>
          <a:p>
            <a:r>
              <a:rPr lang="en-US" sz="1800" dirty="0">
                <a:latin typeface="Calibri" panose="020F0502020204030204" pitchFamily="34" charset="0"/>
                <a:ea typeface="Calibri" panose="020F0502020204030204" pitchFamily="34" charset="0"/>
                <a:cs typeface="Calibri" panose="020F0502020204030204" pitchFamily="34" charset="0"/>
              </a:rPr>
              <a:t>• The hydrophilic‐coated guidewire is the most commonly used vascular specialty guidewire; its central core is coated with an outer layer of hydrophilic material </a:t>
            </a:r>
          </a:p>
          <a:p>
            <a:r>
              <a:rPr lang="en-US" sz="1800" dirty="0">
                <a:latin typeface="Calibri" panose="020F0502020204030204" pitchFamily="34" charset="0"/>
                <a:ea typeface="Calibri" panose="020F0502020204030204" pitchFamily="34" charset="0"/>
                <a:cs typeface="Calibri" panose="020F0502020204030204" pitchFamily="34" charset="0"/>
              </a:rPr>
              <a:t>• The stiff, metallic guidewire is the most commonly used non‐ vascular guidewire for drainage catheter placements</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ClearGwire | Newtech Medical Devices">
            <a:extLst>
              <a:ext uri="{FF2B5EF4-FFF2-40B4-BE49-F238E27FC236}">
                <a16:creationId xmlns:a16="http://schemas.microsoft.com/office/drawing/2014/main" id="{B5C62853-E873-F3F6-D344-E4381271D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360" y="2321545"/>
            <a:ext cx="2563178" cy="16400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rit's H2O™ Hydrophilic Guide Wire Kink And Thrombus, 52% OFF">
            <a:extLst>
              <a:ext uri="{FF2B5EF4-FFF2-40B4-BE49-F238E27FC236}">
                <a16:creationId xmlns:a16="http://schemas.microsoft.com/office/drawing/2014/main" id="{5C154537-4AD1-523B-DFD7-37E9EB6B3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0664" y="3806649"/>
            <a:ext cx="2024570" cy="13504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CTION 9: TIPS WHEN WORKING WITH GUIDEWIRES">
            <a:extLst>
              <a:ext uri="{FF2B5EF4-FFF2-40B4-BE49-F238E27FC236}">
                <a16:creationId xmlns:a16="http://schemas.microsoft.com/office/drawing/2014/main" id="{0B654428-82ED-FF9F-411B-0EA2DEAAB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996" y="5177067"/>
            <a:ext cx="2091087" cy="13466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C2EA88-9994-8843-80E1-A419E5F34115}"/>
              </a:ext>
            </a:extLst>
          </p:cNvPr>
          <p:cNvSpPr txBox="1"/>
          <p:nvPr/>
        </p:nvSpPr>
        <p:spPr>
          <a:xfrm>
            <a:off x="294005" y="6188811"/>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4D031F22-E1FB-DEB6-9C0C-0FED1C4BCE18}"/>
              </a:ext>
            </a:extLst>
          </p:cNvPr>
          <p:cNvSpPr txBox="1"/>
          <p:nvPr/>
        </p:nvSpPr>
        <p:spPr>
          <a:xfrm>
            <a:off x="6995651" y="6399568"/>
            <a:ext cx="4572000" cy="307777"/>
          </a:xfrm>
          <a:prstGeom prst="rect">
            <a:avLst/>
          </a:prstGeom>
          <a:noFill/>
        </p:spPr>
        <p:txBody>
          <a:bodyPr wrap="square">
            <a:spAutoFit/>
          </a:bodyPr>
          <a:lstStyle/>
          <a:p>
            <a:fld id="{57F4E819-C254-4876-BE8C-E89EC28DEDC5}" type="slidenum">
              <a:rPr lang="en-IN" sz="1400" b="1" smtClean="0"/>
              <a:pPr/>
              <a:t>19</a:t>
            </a:fld>
            <a:endParaRPr lang="en-IN" sz="1400" b="1" dirty="0"/>
          </a:p>
        </p:txBody>
      </p:sp>
    </p:spTree>
    <p:extLst>
      <p:ext uri="{BB962C8B-B14F-4D97-AF65-F5344CB8AC3E}">
        <p14:creationId xmlns:p14="http://schemas.microsoft.com/office/powerpoint/2010/main" val="111172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8" name="Google Shape;98;p2" descr="C:\Users\parul\Desktop\Untitled-1.png"/>
          <p:cNvPicPr preferRelativeResize="0"/>
          <p:nvPr/>
        </p:nvPicPr>
        <p:blipFill rotWithShape="1">
          <a:blip r:embed="rId3">
            <a:alphaModFix/>
          </a:blip>
          <a:srcRect/>
          <a:stretch/>
        </p:blipFill>
        <p:spPr>
          <a:xfrm>
            <a:off x="1857375" y="2571750"/>
            <a:ext cx="5430838" cy="2803525"/>
          </a:xfrm>
          <a:prstGeom prst="rect">
            <a:avLst/>
          </a:prstGeom>
          <a:noFill/>
          <a:ln>
            <a:noFill/>
          </a:ln>
        </p:spPr>
      </p:pic>
      <p:sp>
        <p:nvSpPr>
          <p:cNvPr id="99" name="Google Shape;99;p2"/>
          <p:cNvSpPr/>
          <p:nvPr/>
        </p:nvSpPr>
        <p:spPr>
          <a:xfrm>
            <a:off x="0" y="3714749"/>
            <a:ext cx="9144000" cy="714375"/>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0" name="Google Shape;100;p2"/>
          <p:cNvSpPr/>
          <p:nvPr/>
        </p:nvSpPr>
        <p:spPr>
          <a:xfrm>
            <a:off x="0" y="3756025"/>
            <a:ext cx="9144000" cy="6318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500" b="1" i="0" u="none" strike="noStrike" cap="none" dirty="0">
                <a:solidFill>
                  <a:schemeClr val="lt1"/>
                </a:solidFill>
                <a:latin typeface="Calibri"/>
                <a:ea typeface="Calibri"/>
                <a:cs typeface="Calibri"/>
                <a:sym typeface="Calibri"/>
              </a:rPr>
              <a:t>Materials used in </a:t>
            </a:r>
            <a:r>
              <a:rPr lang="en-US" sz="3500" b="1" dirty="0">
                <a:solidFill>
                  <a:schemeClr val="lt1"/>
                </a:solidFill>
                <a:latin typeface="Calibri"/>
                <a:ea typeface="Calibri"/>
                <a:cs typeface="Calibri"/>
                <a:sym typeface="Calibri"/>
              </a:rPr>
              <a:t>Cath lab</a:t>
            </a:r>
            <a:endParaRPr lang="en-US" sz="3500" b="1" i="0" u="none" strike="noStrike" cap="none" dirty="0">
              <a:solidFill>
                <a:schemeClr val="lt1"/>
              </a:solidFill>
              <a:latin typeface="Calibri"/>
              <a:ea typeface="Calibri"/>
              <a:cs typeface="Calibri"/>
              <a:sym typeface="Calibri"/>
            </a:endParaRPr>
          </a:p>
        </p:txBody>
      </p:sp>
      <p:sp>
        <p:nvSpPr>
          <p:cNvPr id="101" name="Google Shape;101;p2"/>
          <p:cNvSpPr/>
          <p:nvPr/>
        </p:nvSpPr>
        <p:spPr>
          <a:xfrm>
            <a:off x="974328" y="2820194"/>
            <a:ext cx="6694015" cy="6302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500" b="1" i="0" u="none" strike="noStrike" cap="none" dirty="0">
                <a:solidFill>
                  <a:schemeClr val="dk1"/>
                </a:solidFill>
                <a:latin typeface="Calibri"/>
                <a:ea typeface="Calibri"/>
                <a:cs typeface="Calibri"/>
                <a:sym typeface="Calibri"/>
              </a:rPr>
              <a:t>CHAPTER-9</a:t>
            </a:r>
          </a:p>
          <a:p>
            <a:pPr marL="0" marR="0" lvl="0" indent="0" algn="ctr" rtl="0">
              <a:spcBef>
                <a:spcPts val="0"/>
              </a:spcBef>
              <a:spcAft>
                <a:spcPts val="0"/>
              </a:spcAft>
              <a:buNone/>
            </a:pPr>
            <a:endParaRPr sz="3500" b="1"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5DA03D1-5520-134F-51BF-3CDA3466E917}"/>
              </a:ext>
            </a:extLst>
          </p:cNvPr>
          <p:cNvSpPr txBox="1"/>
          <p:nvPr/>
        </p:nvSpPr>
        <p:spPr>
          <a:xfrm>
            <a:off x="0" y="6550223"/>
            <a:ext cx="6484374"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AE04F583-6BC4-4B6B-9EF9-783C7159F402}"/>
              </a:ext>
            </a:extLst>
          </p:cNvPr>
          <p:cNvSpPr txBox="1"/>
          <p:nvPr/>
        </p:nvSpPr>
        <p:spPr>
          <a:xfrm>
            <a:off x="8160774" y="6396334"/>
            <a:ext cx="4581832" cy="307777"/>
          </a:xfrm>
          <a:prstGeom prst="rect">
            <a:avLst/>
          </a:prstGeom>
          <a:noFill/>
        </p:spPr>
        <p:txBody>
          <a:bodyPr wrap="square">
            <a:spAutoFit/>
          </a:bodyPr>
          <a:lstStyle/>
          <a:p>
            <a:fld id="{57F4E819-C254-4876-BE8C-E89EC28DEDC5}" type="slidenum">
              <a:rPr lang="en-IN" sz="1400" b="1" smtClean="0"/>
              <a:pPr/>
              <a:t>2</a:t>
            </a:fld>
            <a:endParaRPr lang="en-IN" sz="1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Coronary balloons: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ACF23C2B-242D-695D-BCFC-7ED7C03A3325}"/>
              </a:ext>
            </a:extLst>
          </p:cNvPr>
          <p:cNvSpPr txBox="1"/>
          <p:nvPr/>
        </p:nvSpPr>
        <p:spPr>
          <a:xfrm>
            <a:off x="190500" y="2413533"/>
            <a:ext cx="5856732" cy="4247317"/>
          </a:xfrm>
          <a:prstGeom prst="rect">
            <a:avLst/>
          </a:prstGeom>
          <a:noFill/>
        </p:spPr>
        <p:txBody>
          <a:bodyPr wrap="square">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The purpose of the balloon dilatation catheter is to improve myocardial perfusion by balloon dilatation of the stenotic portion of a coronary artery or bypass graft stenosis.</a:t>
            </a:r>
          </a:p>
          <a:p>
            <a:r>
              <a:rPr lang="en-US" sz="1800" dirty="0">
                <a:latin typeface="Calibri" panose="020F0502020204030204" pitchFamily="34" charset="0"/>
                <a:ea typeface="Calibri" panose="020F0502020204030204" pitchFamily="34" charset="0"/>
                <a:cs typeface="Calibri" panose="020F0502020204030204" pitchFamily="34" charset="0"/>
              </a:rPr>
              <a:t>Types of coronary balloon</a:t>
            </a:r>
          </a:p>
          <a:p>
            <a:pPr algn="l" fontAlgn="base">
              <a:buFont typeface="Arial" panose="020B0604020202020204" pitchFamily="34" charset="0"/>
              <a:buChar char="•"/>
            </a:pP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Compliant and non-compliant balloons are mainly used for lesion preparation and stent expansion optimization</a:t>
            </a:r>
          </a:p>
          <a:p>
            <a:pPr algn="l" fontAlgn="base">
              <a:buFont typeface="Arial" panose="020B0604020202020204" pitchFamily="34" charset="0"/>
              <a:buChar char="•"/>
            </a:pP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Cutting and scoring balloons are used for lesion preparation in mild to moderate calcified artery before stent deployment. Sometimes, cutting balloons can also be used together with rotational atherectomy for calcific lesion modification.</a:t>
            </a:r>
          </a:p>
          <a:p>
            <a:pPr algn="l" fontAlgn="base">
              <a:buFont typeface="Arial" panose="020B0604020202020204" pitchFamily="34" charset="0"/>
              <a:buChar char="•"/>
            </a:pP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Very high pression balloon (e.g. OPN): The balloon has unique double layer and can withstand high pressure inflation which is particularly useful in a tight stenosis, and under expanded stent</a:t>
            </a:r>
          </a:p>
        </p:txBody>
      </p:sp>
      <p:pic>
        <p:nvPicPr>
          <p:cNvPr id="8194" name="Picture 2" descr="Balloon Catheters | Radiology Key">
            <a:extLst>
              <a:ext uri="{FF2B5EF4-FFF2-40B4-BE49-F238E27FC236}">
                <a16:creationId xmlns:a16="http://schemas.microsoft.com/office/drawing/2014/main" id="{4F18A0D1-5392-547E-4DB0-BF90ABC71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182" y="2395538"/>
            <a:ext cx="199072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lloni biomedicali">
            <a:extLst>
              <a:ext uri="{FF2B5EF4-FFF2-40B4-BE49-F238E27FC236}">
                <a16:creationId xmlns:a16="http://schemas.microsoft.com/office/drawing/2014/main" id="{07952619-C6E1-0E37-3FCF-76B64C902C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310" y="4880721"/>
            <a:ext cx="3585040"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E3B8FA-AF96-17E2-B2BB-D860ACE2E4B5}"/>
              </a:ext>
            </a:extLst>
          </p:cNvPr>
          <p:cNvSpPr txBox="1"/>
          <p:nvPr/>
        </p:nvSpPr>
        <p:spPr>
          <a:xfrm>
            <a:off x="0" y="6533416"/>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BE3C4D45-2C25-D355-8244-6E05B0A2BABF}"/>
              </a:ext>
            </a:extLst>
          </p:cNvPr>
          <p:cNvSpPr txBox="1"/>
          <p:nvPr/>
        </p:nvSpPr>
        <p:spPr>
          <a:xfrm>
            <a:off x="7492180" y="6499971"/>
            <a:ext cx="4581832" cy="307777"/>
          </a:xfrm>
          <a:prstGeom prst="rect">
            <a:avLst/>
          </a:prstGeom>
          <a:noFill/>
        </p:spPr>
        <p:txBody>
          <a:bodyPr wrap="square">
            <a:spAutoFit/>
          </a:bodyPr>
          <a:lstStyle/>
          <a:p>
            <a:fld id="{57F4E819-C254-4876-BE8C-E89EC28DEDC5}" type="slidenum">
              <a:rPr lang="en-IN" sz="1400" b="1" smtClean="0"/>
              <a:pPr/>
              <a:t>20</a:t>
            </a:fld>
            <a:endParaRPr lang="en-IN" sz="1400" b="1" dirty="0"/>
          </a:p>
        </p:txBody>
      </p:sp>
    </p:spTree>
    <p:extLst>
      <p:ext uri="{BB962C8B-B14F-4D97-AF65-F5344CB8AC3E}">
        <p14:creationId xmlns:p14="http://schemas.microsoft.com/office/powerpoint/2010/main" val="4235356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Coronary Stents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ACF23C2B-242D-695D-BCFC-7ED7C03A3325}"/>
              </a:ext>
            </a:extLst>
          </p:cNvPr>
          <p:cNvSpPr txBox="1"/>
          <p:nvPr/>
        </p:nvSpPr>
        <p:spPr>
          <a:xfrm>
            <a:off x="694944" y="2241550"/>
            <a:ext cx="5279136" cy="4524315"/>
          </a:xfrm>
          <a:prstGeom prst="rect">
            <a:avLst/>
          </a:prstGeom>
          <a:noFill/>
        </p:spPr>
        <p:txBody>
          <a:bodyPr wrap="square">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The purpose of the balloon dilatation catheter is to improve myocardial perfusion by balloon dilatation of the stenotic portion of a coronary artery or bypass graft stenosis.</a:t>
            </a:r>
          </a:p>
          <a:p>
            <a:r>
              <a:rPr lang="en-US" sz="1800" dirty="0">
                <a:latin typeface="Calibri" panose="020F0502020204030204" pitchFamily="34" charset="0"/>
                <a:ea typeface="Calibri" panose="020F0502020204030204" pitchFamily="34" charset="0"/>
                <a:cs typeface="Calibri" panose="020F0502020204030204" pitchFamily="34" charset="0"/>
              </a:rPr>
              <a:t>coronary stents (CS) are expandable tubular metallic devices which are introduced into the coronary arteries that demonstrate stenosis due to an underlying atherosclerosis disease. This revascularization procedure is termed as a percutaneous coronary intervention (PCI) or coronary angioplasty with stent placement.</a:t>
            </a:r>
          </a:p>
          <a:p>
            <a:r>
              <a:rPr lang="en-US" sz="1800" dirty="0">
                <a:latin typeface="Calibri" panose="020F0502020204030204" pitchFamily="34" charset="0"/>
                <a:ea typeface="Calibri" panose="020F0502020204030204" pitchFamily="34" charset="0"/>
                <a:cs typeface="Calibri" panose="020F0502020204030204" pitchFamily="34" charset="0"/>
              </a:rPr>
              <a:t>Types of Coronary Stents</a:t>
            </a:r>
          </a:p>
          <a:p>
            <a:pPr marL="342900" indent="-342900">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Bare metal stents (BMS)</a:t>
            </a:r>
          </a:p>
          <a:p>
            <a:pPr marL="342900" indent="-342900">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Drug-eluting stents (DES)</a:t>
            </a:r>
          </a:p>
          <a:p>
            <a:pPr marL="342900" indent="-342900">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Bioresorbable scaffold system (BRS)</a:t>
            </a:r>
          </a:p>
          <a:p>
            <a:pPr marL="342900" indent="-342900">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Drug-eluting balloons (DEB)</a:t>
            </a:r>
          </a:p>
        </p:txBody>
      </p:sp>
      <p:pic>
        <p:nvPicPr>
          <p:cNvPr id="7170" name="Picture 2" descr="Coronary stenting: A matter of revascularization">
            <a:extLst>
              <a:ext uri="{FF2B5EF4-FFF2-40B4-BE49-F238E27FC236}">
                <a16:creationId xmlns:a16="http://schemas.microsoft.com/office/drawing/2014/main" id="{FB5BE4B7-09DA-C320-E9D4-5C84CEEA8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651" y="3071812"/>
            <a:ext cx="2820702" cy="2957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3D9291-03E3-A07C-2B32-0B9C10B0D0DA}"/>
              </a:ext>
            </a:extLst>
          </p:cNvPr>
          <p:cNvSpPr txBox="1"/>
          <p:nvPr/>
        </p:nvSpPr>
        <p:spPr>
          <a:xfrm>
            <a:off x="190500" y="6614979"/>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6F8A7365-1AB9-1A6A-C56F-9190B3F76D2F}"/>
              </a:ext>
            </a:extLst>
          </p:cNvPr>
          <p:cNvSpPr txBox="1"/>
          <p:nvPr/>
        </p:nvSpPr>
        <p:spPr>
          <a:xfrm>
            <a:off x="6508353" y="6410015"/>
            <a:ext cx="4572000" cy="307777"/>
          </a:xfrm>
          <a:prstGeom prst="rect">
            <a:avLst/>
          </a:prstGeom>
          <a:noFill/>
        </p:spPr>
        <p:txBody>
          <a:bodyPr wrap="square">
            <a:spAutoFit/>
          </a:bodyPr>
          <a:lstStyle/>
          <a:p>
            <a:fld id="{57F4E819-C254-4876-BE8C-E89EC28DEDC5}" type="slidenum">
              <a:rPr lang="en-IN" sz="1400" b="1" smtClean="0"/>
              <a:pPr/>
              <a:t>21</a:t>
            </a:fld>
            <a:endParaRPr lang="en-IN" sz="1400" b="1" dirty="0"/>
          </a:p>
        </p:txBody>
      </p:sp>
    </p:spTree>
    <p:extLst>
      <p:ext uri="{BB962C8B-B14F-4D97-AF65-F5344CB8AC3E}">
        <p14:creationId xmlns:p14="http://schemas.microsoft.com/office/powerpoint/2010/main" val="1124585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Contrast agent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10242" name="Picture 2" descr="What You Need to Know: Navigating the Iodinated Contrast Media Shortage -  American College of Cardiology">
            <a:extLst>
              <a:ext uri="{FF2B5EF4-FFF2-40B4-BE49-F238E27FC236}">
                <a16:creationId xmlns:a16="http://schemas.microsoft.com/office/drawing/2014/main" id="{FC2C8100-D04C-70C4-40A5-FCC9C4C2B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868" y="2439988"/>
            <a:ext cx="5944263" cy="42235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3A1BF1-9481-7348-6C65-29AEC3D369A3}"/>
              </a:ext>
            </a:extLst>
          </p:cNvPr>
          <p:cNvSpPr txBox="1"/>
          <p:nvPr/>
        </p:nvSpPr>
        <p:spPr>
          <a:xfrm>
            <a:off x="297403" y="6115552"/>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F7419E38-48F0-AE29-395E-3DD8869C9D24}"/>
              </a:ext>
            </a:extLst>
          </p:cNvPr>
          <p:cNvSpPr txBox="1"/>
          <p:nvPr/>
        </p:nvSpPr>
        <p:spPr>
          <a:xfrm>
            <a:off x="7288213" y="6437054"/>
            <a:ext cx="4572000" cy="307777"/>
          </a:xfrm>
          <a:prstGeom prst="rect">
            <a:avLst/>
          </a:prstGeom>
          <a:noFill/>
        </p:spPr>
        <p:txBody>
          <a:bodyPr wrap="square">
            <a:spAutoFit/>
          </a:bodyPr>
          <a:lstStyle/>
          <a:p>
            <a:fld id="{57F4E819-C254-4876-BE8C-E89EC28DEDC5}" type="slidenum">
              <a:rPr lang="en-IN" sz="1400" b="1" smtClean="0"/>
              <a:pPr/>
              <a:t>22</a:t>
            </a:fld>
            <a:endParaRPr lang="en-IN" sz="1400" b="1" dirty="0"/>
          </a:p>
        </p:txBody>
      </p:sp>
    </p:spTree>
    <p:extLst>
      <p:ext uri="{BB962C8B-B14F-4D97-AF65-F5344CB8AC3E}">
        <p14:creationId xmlns:p14="http://schemas.microsoft.com/office/powerpoint/2010/main" val="2988487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Contrast agent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ACF23C2B-242D-695D-BCFC-7ED7C03A3325}"/>
              </a:ext>
            </a:extLst>
          </p:cNvPr>
          <p:cNvSpPr txBox="1"/>
          <p:nvPr/>
        </p:nvSpPr>
        <p:spPr>
          <a:xfrm>
            <a:off x="694944" y="2241550"/>
            <a:ext cx="7607808" cy="4247317"/>
          </a:xfrm>
          <a:prstGeom prst="rect">
            <a:avLst/>
          </a:prstGeom>
          <a:noFill/>
        </p:spPr>
        <p:txBody>
          <a:bodyPr wrap="square">
            <a:spAutoFit/>
          </a:bodyPr>
          <a:lstStyle/>
          <a:p>
            <a:pPr marL="285750" indent="-285750">
              <a:buFont typeface="Wingdings" panose="05000000000000000000" pitchFamily="2" charset="2"/>
              <a:buChar char="Ø"/>
            </a:pPr>
            <a:r>
              <a:rPr lang="en-US" sz="1800" dirty="0">
                <a:latin typeface="Calibri" panose="020F0502020204030204" pitchFamily="34" charset="0"/>
                <a:ea typeface="Calibri" panose="020F0502020204030204" pitchFamily="34" charset="0"/>
                <a:cs typeface="Calibri" panose="020F0502020204030204" pitchFamily="34" charset="0"/>
              </a:rPr>
              <a:t>Its, also known as contrast media or contrast dye, are substances used to improve the visibility of blood vessels and other structures on X-ray images. In coronary interventional procedures, contrast agents are specifically used to visualize the coronary arteries, which supply blood to the heart muscle.</a:t>
            </a:r>
          </a:p>
          <a:p>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800" dirty="0">
                <a:latin typeface="Calibri" panose="020F0502020204030204" pitchFamily="34" charset="0"/>
                <a:ea typeface="Calibri" panose="020F0502020204030204" pitchFamily="34" charset="0"/>
                <a:cs typeface="Calibri" panose="020F0502020204030204" pitchFamily="34" charset="0"/>
              </a:rPr>
              <a:t>There are two main types of contrast agents used in coronary interventions:</a:t>
            </a:r>
          </a:p>
          <a:p>
            <a:pPr algn="l"/>
            <a:r>
              <a:rPr lang="en-US" sz="18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 iodine-Based Contrast Agents:</a:t>
            </a:r>
            <a:r>
              <a:rPr lang="en-US"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 These are the most commonly used contrast agents in cardiac procedures. They contain iodine compounds, which are highly radio-opaque, meaning they absorb X-rays and appear white on X-ray images. Examples include iohexol and iodixanol.</a:t>
            </a:r>
          </a:p>
          <a:p>
            <a:pPr algn="l"/>
            <a:r>
              <a:rPr lang="en-US"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b. </a:t>
            </a:r>
            <a:r>
              <a:rPr lang="en-US" sz="18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CO2 (Carbon Dioxide):</a:t>
            </a:r>
            <a:r>
              <a:rPr lang="en-US"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 In some cases, especially when there are concerns about allergies to iodine-based contrast media or kidney function, carbon dioxide can be used as a contrast agent. CO2 is a gas and is injected into the coronary arteries. It appears dark on X-ray images, creating a negative contrast.</a:t>
            </a: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0AAF533-ED54-D244-B9E1-6D9448F98EBF}"/>
              </a:ext>
            </a:extLst>
          </p:cNvPr>
          <p:cNvSpPr txBox="1"/>
          <p:nvPr/>
        </p:nvSpPr>
        <p:spPr>
          <a:xfrm>
            <a:off x="249238" y="6353274"/>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0081D357-B7A9-5EF6-48FA-0C5D95BA6BEA}"/>
              </a:ext>
            </a:extLst>
          </p:cNvPr>
          <p:cNvSpPr txBox="1"/>
          <p:nvPr/>
        </p:nvSpPr>
        <p:spPr>
          <a:xfrm>
            <a:off x="6462458" y="6353274"/>
            <a:ext cx="4572000" cy="307777"/>
          </a:xfrm>
          <a:prstGeom prst="rect">
            <a:avLst/>
          </a:prstGeom>
          <a:noFill/>
        </p:spPr>
        <p:txBody>
          <a:bodyPr wrap="square">
            <a:spAutoFit/>
          </a:bodyPr>
          <a:lstStyle/>
          <a:p>
            <a:fld id="{57F4E819-C254-4876-BE8C-E89EC28DEDC5}" type="slidenum">
              <a:rPr lang="en-IN" sz="1400" b="1" smtClean="0"/>
              <a:pPr/>
              <a:t>23</a:t>
            </a:fld>
            <a:endParaRPr lang="en-IN" sz="1400" b="1" dirty="0"/>
          </a:p>
        </p:txBody>
      </p:sp>
    </p:spTree>
    <p:extLst>
      <p:ext uri="{BB962C8B-B14F-4D97-AF65-F5344CB8AC3E}">
        <p14:creationId xmlns:p14="http://schemas.microsoft.com/office/powerpoint/2010/main" val="152330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Pacemaker and Defibrillator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9218" name="Picture 2" descr="Pacemaker and Implantable Defibrillator | | Dr. Paul Ong">
            <a:extLst>
              <a:ext uri="{FF2B5EF4-FFF2-40B4-BE49-F238E27FC236}">
                <a16:creationId xmlns:a16="http://schemas.microsoft.com/office/drawing/2014/main" id="{21909493-54B0-2CFB-BCB6-C93F636A5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955" y="2783047"/>
            <a:ext cx="6528370" cy="3264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A195D8-B0FA-B02A-2DCF-24C2F65B3C25}"/>
              </a:ext>
            </a:extLst>
          </p:cNvPr>
          <p:cNvSpPr txBox="1"/>
          <p:nvPr/>
        </p:nvSpPr>
        <p:spPr>
          <a:xfrm>
            <a:off x="2685923" y="6182109"/>
            <a:ext cx="4669536" cy="307777"/>
          </a:xfrm>
          <a:prstGeom prst="rect">
            <a:avLst/>
          </a:prstGeom>
          <a:noFill/>
        </p:spPr>
        <p:txBody>
          <a:bodyPr wrap="square">
            <a:spAutoFit/>
          </a:bodyPr>
          <a:lstStyle/>
          <a:p>
            <a:pPr algn="l"/>
            <a:r>
              <a:rPr lang="en-US" b="1" i="0" u="none" strike="noStrike" dirty="0">
                <a:solidFill>
                  <a:srgbClr val="3C4043"/>
                </a:solidFill>
                <a:effectLst/>
                <a:latin typeface="Roboto" panose="02000000000000000000" pitchFamily="2" charset="0"/>
                <a:hlinkClick r:id="rId5" tooltip="Pacemaker and Implantable Defibrillator | | Dr. Paul Ong"/>
              </a:rPr>
              <a:t>Pacemaker and Implantable Defibrillator.</a:t>
            </a:r>
          </a:p>
        </p:txBody>
      </p:sp>
      <p:sp>
        <p:nvSpPr>
          <p:cNvPr id="3" name="TextBox 2">
            <a:extLst>
              <a:ext uri="{FF2B5EF4-FFF2-40B4-BE49-F238E27FC236}">
                <a16:creationId xmlns:a16="http://schemas.microsoft.com/office/drawing/2014/main" id="{4DA56B18-08C3-A2FB-1E4C-2E1C562EE3D5}"/>
              </a:ext>
            </a:extLst>
          </p:cNvPr>
          <p:cNvSpPr txBox="1"/>
          <p:nvPr/>
        </p:nvSpPr>
        <p:spPr>
          <a:xfrm>
            <a:off x="399923" y="6285031"/>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E2346E79-B436-D9A9-B1AD-B0D94422ADC9}"/>
              </a:ext>
            </a:extLst>
          </p:cNvPr>
          <p:cNvSpPr txBox="1"/>
          <p:nvPr/>
        </p:nvSpPr>
        <p:spPr>
          <a:xfrm>
            <a:off x="6858000" y="6397132"/>
            <a:ext cx="4572000" cy="307777"/>
          </a:xfrm>
          <a:prstGeom prst="rect">
            <a:avLst/>
          </a:prstGeom>
          <a:noFill/>
        </p:spPr>
        <p:txBody>
          <a:bodyPr wrap="square">
            <a:spAutoFit/>
          </a:bodyPr>
          <a:lstStyle/>
          <a:p>
            <a:fld id="{57F4E819-C254-4876-BE8C-E89EC28DEDC5}" type="slidenum">
              <a:rPr lang="en-IN" sz="1400" b="1" smtClean="0"/>
              <a:pPr/>
              <a:t>24</a:t>
            </a:fld>
            <a:endParaRPr lang="en-IN" sz="1400" b="1" dirty="0"/>
          </a:p>
        </p:txBody>
      </p:sp>
    </p:spTree>
    <p:extLst>
      <p:ext uri="{BB962C8B-B14F-4D97-AF65-F5344CB8AC3E}">
        <p14:creationId xmlns:p14="http://schemas.microsoft.com/office/powerpoint/2010/main" val="2874197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Pacemaker and Defibrillator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ACF23C2B-242D-695D-BCFC-7ED7C03A3325}"/>
              </a:ext>
            </a:extLst>
          </p:cNvPr>
          <p:cNvSpPr txBox="1"/>
          <p:nvPr/>
        </p:nvSpPr>
        <p:spPr>
          <a:xfrm>
            <a:off x="694944" y="2241550"/>
            <a:ext cx="7607808" cy="4662815"/>
          </a:xfrm>
          <a:prstGeom prst="rect">
            <a:avLst/>
          </a:prstGeom>
          <a:noFill/>
        </p:spPr>
        <p:txBody>
          <a:bodyPr wrap="square">
            <a:spAutoFit/>
          </a:bodyPr>
          <a:lstStyle/>
          <a:p>
            <a:pPr marL="285750" indent="-285750" algn="l">
              <a:buFont typeface="Wingdings" panose="05000000000000000000" pitchFamily="2" charset="2"/>
              <a:buChar char="Ø"/>
            </a:pPr>
            <a:r>
              <a:rPr lang="en-US" sz="1900" b="1" dirty="0">
                <a:solidFill>
                  <a:srgbClr val="374151"/>
                </a:solidFill>
                <a:latin typeface="Calibri" panose="020F0502020204030204" pitchFamily="34" charset="0"/>
                <a:ea typeface="Calibri" panose="020F0502020204030204" pitchFamily="34" charset="0"/>
                <a:cs typeface="Calibri" panose="020F0502020204030204" pitchFamily="34" charset="0"/>
              </a:rPr>
              <a:t>Pacemaker</a:t>
            </a:r>
            <a:endParaRPr lang="en-US" sz="19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Pacemakers are primarily used to treat bradycardia, a condition in which the heart beats too slowly or has irregular rhythms. They help maintain a consistent and adequate heart rate.</a:t>
            </a:r>
          </a:p>
          <a:p>
            <a:pPr algn="l"/>
            <a:r>
              <a:rPr lang="en-US"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There are different types of pacemakers, including single-chamber (one lead), dual-chamber (two leads), and biventricular (Cardiac Resynchronization Therapy or CRT) pacemakers with three leads.</a:t>
            </a:r>
          </a:p>
          <a:p>
            <a:pPr marL="285750" indent="-285750" algn="l">
              <a:buFont typeface="Wingdings" panose="05000000000000000000" pitchFamily="2" charset="2"/>
              <a:buChar char="Ø"/>
            </a:pPr>
            <a:r>
              <a:rPr lang="en-US" sz="19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Implantable Cardioverter-Defibrillator (ICD):</a:t>
            </a:r>
          </a:p>
          <a:p>
            <a:pPr algn="l"/>
            <a:r>
              <a:rPr lang="en-US" sz="190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Defibrillators, or ICDs, are designed to treat life-threatening ventricular arrhythmias, such as ventricular tachycardia and ventricular fibrillation, which can lead to sudden cardiac arrest.</a:t>
            </a:r>
          </a:p>
          <a:p>
            <a:pPr algn="l"/>
            <a:endParaRPr lang="en-US" sz="1900"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pPr algn="l"/>
            <a:r>
              <a:rPr lang="en-US" sz="190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Both pacemakers and defibrillators have greatly improved the prognosis and quality of life for individuals with heart rhythm disorders, and they can be life-saving devices for those at risk of sudden cardiac death.</a:t>
            </a: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CD1633A-7CB0-78B9-882B-06074117A43D}"/>
              </a:ext>
            </a:extLst>
          </p:cNvPr>
          <p:cNvSpPr txBox="1"/>
          <p:nvPr/>
        </p:nvSpPr>
        <p:spPr>
          <a:xfrm>
            <a:off x="297403" y="650716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FCCBF90E-7786-776E-1126-692E2C2F38EE}"/>
              </a:ext>
            </a:extLst>
          </p:cNvPr>
          <p:cNvSpPr txBox="1"/>
          <p:nvPr/>
        </p:nvSpPr>
        <p:spPr>
          <a:xfrm>
            <a:off x="7288213" y="6547765"/>
            <a:ext cx="4572000" cy="307777"/>
          </a:xfrm>
          <a:prstGeom prst="rect">
            <a:avLst/>
          </a:prstGeom>
          <a:noFill/>
        </p:spPr>
        <p:txBody>
          <a:bodyPr wrap="square">
            <a:spAutoFit/>
          </a:bodyPr>
          <a:lstStyle/>
          <a:p>
            <a:fld id="{57F4E819-C254-4876-BE8C-E89EC28DEDC5}" type="slidenum">
              <a:rPr lang="en-IN" sz="1400" b="1" smtClean="0"/>
              <a:pPr/>
              <a:t>25</a:t>
            </a:fld>
            <a:endParaRPr lang="en-IN" sz="1400" b="1" dirty="0"/>
          </a:p>
        </p:txBody>
      </p:sp>
    </p:spTree>
    <p:extLst>
      <p:ext uri="{BB962C8B-B14F-4D97-AF65-F5344CB8AC3E}">
        <p14:creationId xmlns:p14="http://schemas.microsoft.com/office/powerpoint/2010/main" val="68666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Sterilization of Cath lab equipment's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ACF23C2B-242D-695D-BCFC-7ED7C03A3325}"/>
              </a:ext>
            </a:extLst>
          </p:cNvPr>
          <p:cNvSpPr txBox="1"/>
          <p:nvPr/>
        </p:nvSpPr>
        <p:spPr>
          <a:xfrm>
            <a:off x="694944" y="2241550"/>
            <a:ext cx="7607808" cy="4247317"/>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Cath lab ethylene oxide sterilizer is one of the key machines commonly used in pharmaceutical, textile, healthcare and food industries among others. Adinath International is a leading Cath lab hospital EO sterilizer manufacturer in India offering Cath lab sterilizer equipped with plethora of features.</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Cath lab ETO sterilizer is also known as hospital ETO sterilizer and is uses to sterilize medical and pharmaceutical products which cannot be sterilized using conventional high temperature steam sterilization methods. Such products include devices which are made of electronic components or plastic packaging containers.</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EO gas sterilizers of the following two types:</a:t>
            </a:r>
          </a:p>
          <a:p>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Calibri" panose="020F0502020204030204" pitchFamily="34" charset="0"/>
              </a:rPr>
              <a:t>Fully Automatic EO sterilizer</a:t>
            </a:r>
          </a:p>
          <a:p>
            <a:pPr marL="285750" indent="-285750">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Calibri" panose="020F0502020204030204" pitchFamily="34" charset="0"/>
              </a:rPr>
              <a:t>Semi-Automatic EO sterilizer</a:t>
            </a:r>
          </a:p>
        </p:txBody>
      </p:sp>
      <p:sp>
        <p:nvSpPr>
          <p:cNvPr id="4" name="TextBox 3">
            <a:extLst>
              <a:ext uri="{FF2B5EF4-FFF2-40B4-BE49-F238E27FC236}">
                <a16:creationId xmlns:a16="http://schemas.microsoft.com/office/drawing/2014/main" id="{7C476B59-B8DC-0A6D-2918-AB68DAEE9A9C}"/>
              </a:ext>
            </a:extLst>
          </p:cNvPr>
          <p:cNvSpPr txBox="1"/>
          <p:nvPr/>
        </p:nvSpPr>
        <p:spPr>
          <a:xfrm>
            <a:off x="368709" y="6361005"/>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6B85324D-47AF-F7E3-7B2A-64267F2DF2DF}"/>
              </a:ext>
            </a:extLst>
          </p:cNvPr>
          <p:cNvSpPr txBox="1"/>
          <p:nvPr/>
        </p:nvSpPr>
        <p:spPr>
          <a:xfrm>
            <a:off x="6342987" y="6476837"/>
            <a:ext cx="4572000" cy="307777"/>
          </a:xfrm>
          <a:prstGeom prst="rect">
            <a:avLst/>
          </a:prstGeom>
          <a:noFill/>
        </p:spPr>
        <p:txBody>
          <a:bodyPr wrap="square">
            <a:spAutoFit/>
          </a:bodyPr>
          <a:lstStyle/>
          <a:p>
            <a:fld id="{57F4E819-C254-4876-BE8C-E89EC28DEDC5}" type="slidenum">
              <a:rPr lang="en-IN" sz="1400" b="1" smtClean="0"/>
              <a:pPr/>
              <a:t>26</a:t>
            </a:fld>
            <a:endParaRPr lang="en-IN" sz="1400" b="1" dirty="0"/>
          </a:p>
        </p:txBody>
      </p:sp>
    </p:spTree>
    <p:extLst>
      <p:ext uri="{BB962C8B-B14F-4D97-AF65-F5344CB8AC3E}">
        <p14:creationId xmlns:p14="http://schemas.microsoft.com/office/powerpoint/2010/main" val="1032825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Features of ETO Sterilizer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ACF23C2B-242D-695D-BCFC-7ED7C03A3325}"/>
              </a:ext>
            </a:extLst>
          </p:cNvPr>
          <p:cNvSpPr txBox="1"/>
          <p:nvPr/>
        </p:nvSpPr>
        <p:spPr>
          <a:xfrm>
            <a:off x="694944" y="2241550"/>
            <a:ext cx="7607808" cy="4247317"/>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Safe to operate as there is virtually no leakage and the entire cycle operates in vacuum.</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Flawless electronic design for maximum precision, dependability, and repeatability. Since the chamber is continuously purged and aerated until the door is opened, there is no possibility of ethylene oxide buildup.</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Better than a typical sterilizer because, despite its small size, this device can hold a larger volume.</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To ensure a smooth and effortless cycle completion, a valve is included. Because ethylene oxide gas cartridges have a precisely calculated 100% EO quantity, you can attain the highest level of sterility possible.</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Cartridges for EO are moveable .Cylinder deposits are not required. Since the entire sterilizing procedure is done in a vacuum, or under negative pressure, it is safe.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In contrast to traditional cylinder models, the likelihood of gas leakage is almost nonexistent.</a:t>
            </a:r>
          </a:p>
        </p:txBody>
      </p:sp>
      <p:sp>
        <p:nvSpPr>
          <p:cNvPr id="4" name="TextBox 3">
            <a:extLst>
              <a:ext uri="{FF2B5EF4-FFF2-40B4-BE49-F238E27FC236}">
                <a16:creationId xmlns:a16="http://schemas.microsoft.com/office/drawing/2014/main" id="{DA6EE3FE-6537-E99C-FD82-EFFBA37A9679}"/>
              </a:ext>
            </a:extLst>
          </p:cNvPr>
          <p:cNvSpPr txBox="1"/>
          <p:nvPr/>
        </p:nvSpPr>
        <p:spPr>
          <a:xfrm>
            <a:off x="297403" y="6507262"/>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15E554E5-F180-6805-5B5A-0B660E90610A}"/>
              </a:ext>
            </a:extLst>
          </p:cNvPr>
          <p:cNvSpPr txBox="1"/>
          <p:nvPr/>
        </p:nvSpPr>
        <p:spPr>
          <a:xfrm>
            <a:off x="7624917" y="6563903"/>
            <a:ext cx="4572000" cy="307777"/>
          </a:xfrm>
          <a:prstGeom prst="rect">
            <a:avLst/>
          </a:prstGeom>
          <a:noFill/>
        </p:spPr>
        <p:txBody>
          <a:bodyPr wrap="square">
            <a:spAutoFit/>
          </a:bodyPr>
          <a:lstStyle/>
          <a:p>
            <a:fld id="{57F4E819-C254-4876-BE8C-E89EC28DEDC5}" type="slidenum">
              <a:rPr lang="en-IN" sz="1400" b="1" smtClean="0"/>
              <a:pPr/>
              <a:t>27</a:t>
            </a:fld>
            <a:endParaRPr lang="en-IN" sz="1400" b="1" dirty="0"/>
          </a:p>
        </p:txBody>
      </p:sp>
    </p:spTree>
    <p:extLst>
      <p:ext uri="{BB962C8B-B14F-4D97-AF65-F5344CB8AC3E}">
        <p14:creationId xmlns:p14="http://schemas.microsoft.com/office/powerpoint/2010/main" val="3850716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References </a:t>
            </a: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ACF23C2B-242D-695D-BCFC-7ED7C03A3325}"/>
              </a:ext>
            </a:extLst>
          </p:cNvPr>
          <p:cNvSpPr txBox="1"/>
          <p:nvPr/>
        </p:nvSpPr>
        <p:spPr>
          <a:xfrm>
            <a:off x="768096" y="2734637"/>
            <a:ext cx="7607808" cy="3477875"/>
          </a:xfrm>
          <a:prstGeom prst="rect">
            <a:avLst/>
          </a:prstGeom>
          <a:noFill/>
        </p:spPr>
        <p:txBody>
          <a:bodyPr wrap="square">
            <a:spAutoFit/>
          </a:bodyPr>
          <a:lstStyle/>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"Catheter-Based Cardiovascular Interventions: A Knowledge-Based Approach" by Ashfaq S. Memon and Michael Ragosta.</a:t>
            </a:r>
          </a:p>
          <a:p>
            <a:pPr marL="342900" indent="-342900">
              <a:buFont typeface="+mj-lt"/>
              <a:buAutoNum type="arabicPeriod"/>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"Cardiac Catheterization Handbook" by Morton J. Kern and Paul </a:t>
            </a:r>
            <a:r>
              <a:rPr lang="en-US" sz="2000" dirty="0" err="1">
                <a:latin typeface="Calibri" panose="020F0502020204030204" pitchFamily="34" charset="0"/>
                <a:ea typeface="Calibri" panose="020F0502020204030204" pitchFamily="34" charset="0"/>
                <a:cs typeface="Calibri" panose="020F0502020204030204" pitchFamily="34" charset="0"/>
              </a:rPr>
              <a:t>Sorajja</a:t>
            </a:r>
            <a:r>
              <a:rPr lang="en-US" sz="20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mj-lt"/>
              <a:buAutoNum type="arabicPeriod"/>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"Interventional Cardiology: Principles and Practice" by Eric J. </a:t>
            </a:r>
            <a:r>
              <a:rPr lang="en-US" sz="2000" dirty="0" err="1">
                <a:latin typeface="Calibri" panose="020F0502020204030204" pitchFamily="34" charset="0"/>
                <a:ea typeface="Calibri" panose="020F0502020204030204" pitchFamily="34" charset="0"/>
                <a:cs typeface="Calibri" panose="020F0502020204030204" pitchFamily="34" charset="0"/>
              </a:rPr>
              <a:t>Topol</a:t>
            </a:r>
            <a:r>
              <a:rPr lang="en-US" sz="2000" dirty="0">
                <a:latin typeface="Calibri" panose="020F0502020204030204" pitchFamily="34" charset="0"/>
                <a:ea typeface="Calibri" panose="020F0502020204030204" pitchFamily="34" charset="0"/>
                <a:cs typeface="Calibri" panose="020F0502020204030204" pitchFamily="34" charset="0"/>
              </a:rPr>
              <a:t> and Paul S. </a:t>
            </a:r>
            <a:r>
              <a:rPr lang="en-US" sz="2000" dirty="0" err="1">
                <a:latin typeface="Calibri" panose="020F0502020204030204" pitchFamily="34" charset="0"/>
                <a:ea typeface="Calibri" panose="020F0502020204030204" pitchFamily="34" charset="0"/>
                <a:cs typeface="Calibri" panose="020F0502020204030204" pitchFamily="34" charset="0"/>
              </a:rPr>
              <a:t>Teirstein</a:t>
            </a:r>
            <a:r>
              <a:rPr lang="en-US" sz="20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mj-lt"/>
              <a:buAutoNum type="arabicPeriod"/>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"Sterilization of Medical Devices" by Jeremy Gilbert and Helmut Dunkelberg.</a:t>
            </a:r>
          </a:p>
        </p:txBody>
      </p:sp>
      <p:sp>
        <p:nvSpPr>
          <p:cNvPr id="4" name="TextBox 3">
            <a:extLst>
              <a:ext uri="{FF2B5EF4-FFF2-40B4-BE49-F238E27FC236}">
                <a16:creationId xmlns:a16="http://schemas.microsoft.com/office/drawing/2014/main" id="{CCDED7E4-A3FE-0673-7AC7-1505EB041673}"/>
              </a:ext>
            </a:extLst>
          </p:cNvPr>
          <p:cNvSpPr txBox="1"/>
          <p:nvPr/>
        </p:nvSpPr>
        <p:spPr>
          <a:xfrm>
            <a:off x="249238" y="642471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269BDEA5-7ADB-A727-C34D-80F8FC3FB8F1}"/>
              </a:ext>
            </a:extLst>
          </p:cNvPr>
          <p:cNvSpPr txBox="1"/>
          <p:nvPr/>
        </p:nvSpPr>
        <p:spPr>
          <a:xfrm>
            <a:off x="6667500" y="6424713"/>
            <a:ext cx="4572000" cy="307777"/>
          </a:xfrm>
          <a:prstGeom prst="rect">
            <a:avLst/>
          </a:prstGeom>
          <a:noFill/>
        </p:spPr>
        <p:txBody>
          <a:bodyPr wrap="square">
            <a:spAutoFit/>
          </a:bodyPr>
          <a:lstStyle/>
          <a:p>
            <a:fld id="{57F4E819-C254-4876-BE8C-E89EC28DEDC5}" type="slidenum">
              <a:rPr lang="en-IN" sz="1400" b="1" smtClean="0"/>
              <a:pPr/>
              <a:t>28</a:t>
            </a:fld>
            <a:endParaRPr lang="en-IN" sz="1400" b="1" dirty="0"/>
          </a:p>
        </p:txBody>
      </p:sp>
    </p:spTree>
    <p:extLst>
      <p:ext uri="{BB962C8B-B14F-4D97-AF65-F5344CB8AC3E}">
        <p14:creationId xmlns:p14="http://schemas.microsoft.com/office/powerpoint/2010/main" val="2483179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ACF23C2B-242D-695D-BCFC-7ED7C03A3325}"/>
              </a:ext>
            </a:extLst>
          </p:cNvPr>
          <p:cNvSpPr txBox="1"/>
          <p:nvPr/>
        </p:nvSpPr>
        <p:spPr>
          <a:xfrm>
            <a:off x="694944" y="2241550"/>
            <a:ext cx="7607808" cy="2585323"/>
          </a:xfrm>
          <a:prstGeom prst="rect">
            <a:avLst/>
          </a:prstGeom>
          <a:noFill/>
        </p:spPr>
        <p:txBody>
          <a:bodyPr wrap="square">
            <a:spAutoFit/>
          </a:bodyPr>
          <a:lstStyle/>
          <a:p>
            <a:endParaRPr lang="en-US" sz="5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ctr"/>
            <a:endParaRPr lang="en-US" sz="5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ctr"/>
            <a:r>
              <a:rPr lang="en-US" sz="5400" b="1" dirty="0">
                <a:solidFill>
                  <a:schemeClr val="bg2"/>
                </a:solidFill>
                <a:latin typeface="Calibri" panose="020F0502020204030204" pitchFamily="34" charset="0"/>
                <a:ea typeface="Calibri" panose="020F0502020204030204" pitchFamily="34" charset="0"/>
                <a:cs typeface="Calibri" panose="020F0502020204030204" pitchFamily="34" charset="0"/>
              </a:rPr>
              <a:t>THANK YOU</a:t>
            </a:r>
          </a:p>
        </p:txBody>
      </p:sp>
      <p:sp>
        <p:nvSpPr>
          <p:cNvPr id="4" name="TextBox 3">
            <a:extLst>
              <a:ext uri="{FF2B5EF4-FFF2-40B4-BE49-F238E27FC236}">
                <a16:creationId xmlns:a16="http://schemas.microsoft.com/office/drawing/2014/main" id="{CCDEC1B9-76DA-191A-8564-181DF6257BA8}"/>
              </a:ext>
            </a:extLst>
          </p:cNvPr>
          <p:cNvSpPr txBox="1"/>
          <p:nvPr/>
        </p:nvSpPr>
        <p:spPr>
          <a:xfrm>
            <a:off x="297403" y="6142676"/>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B30B1322-BEFA-5BFE-BBC0-2E7463D4D3F6}"/>
              </a:ext>
            </a:extLst>
          </p:cNvPr>
          <p:cNvSpPr txBox="1"/>
          <p:nvPr/>
        </p:nvSpPr>
        <p:spPr>
          <a:xfrm>
            <a:off x="6858000" y="6294106"/>
            <a:ext cx="4572000" cy="307777"/>
          </a:xfrm>
          <a:prstGeom prst="rect">
            <a:avLst/>
          </a:prstGeom>
          <a:noFill/>
        </p:spPr>
        <p:txBody>
          <a:bodyPr wrap="square">
            <a:spAutoFit/>
          </a:bodyPr>
          <a:lstStyle/>
          <a:p>
            <a:fld id="{57F4E819-C254-4876-BE8C-E89EC28DEDC5}" type="slidenum">
              <a:rPr lang="en-IN" sz="1400" b="1" smtClean="0"/>
              <a:pPr/>
              <a:t>29</a:t>
            </a:fld>
            <a:endParaRPr lang="en-IN" sz="1400" b="1" dirty="0"/>
          </a:p>
        </p:txBody>
      </p:sp>
    </p:spTree>
    <p:extLst>
      <p:ext uri="{BB962C8B-B14F-4D97-AF65-F5344CB8AC3E}">
        <p14:creationId xmlns:p14="http://schemas.microsoft.com/office/powerpoint/2010/main" val="376833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F08E-783B-5AB1-0807-F5ABC9C6E87B}"/>
              </a:ext>
            </a:extLst>
          </p:cNvPr>
          <p:cNvSpPr>
            <a:spLocks noGrp="1"/>
          </p:cNvSpPr>
          <p:nvPr>
            <p:ph type="title"/>
          </p:nvPr>
        </p:nvSpPr>
        <p:spPr/>
        <p:txBody>
          <a:bodyPr/>
          <a:lstStyle/>
          <a:p>
            <a:r>
              <a:rPr lang="en-US" sz="3200" b="1" dirty="0"/>
              <a:t>Learning Objectives for Materials Used in the Cath Lab:</a:t>
            </a:r>
            <a:br>
              <a:rPr lang="en-US" sz="3200" dirty="0"/>
            </a:br>
            <a:endParaRPr lang="en-IN" sz="3200" dirty="0"/>
          </a:p>
        </p:txBody>
      </p:sp>
      <p:sp>
        <p:nvSpPr>
          <p:cNvPr id="3" name="Text Placeholder 2">
            <a:extLst>
              <a:ext uri="{FF2B5EF4-FFF2-40B4-BE49-F238E27FC236}">
                <a16:creationId xmlns:a16="http://schemas.microsoft.com/office/drawing/2014/main" id="{6ABF52CD-03B0-8DF1-B6FB-1C02FED0AC19}"/>
              </a:ext>
            </a:extLst>
          </p:cNvPr>
          <p:cNvSpPr>
            <a:spLocks noGrp="1"/>
          </p:cNvSpPr>
          <p:nvPr>
            <p:ph type="body" idx="1"/>
          </p:nvPr>
        </p:nvSpPr>
        <p:spPr/>
        <p:txBody>
          <a:bodyPr/>
          <a:lstStyle/>
          <a:p>
            <a:r>
              <a:rPr lang="en-US" sz="1800" dirty="0"/>
              <a:t>Understand the types and functions of commonly used materials in the cardiac catheterization laboratory, including catheters, guidewires, sheaths, balloons, and stents.</a:t>
            </a:r>
          </a:p>
          <a:p>
            <a:r>
              <a:rPr lang="en-US" sz="1800" dirty="0"/>
              <a:t>Identify the indications and proper selection criteria for each material based on the type of cardiac procedure (e.g., diagnostic angiography, angioplasty, stenting).</a:t>
            </a:r>
          </a:p>
          <a:p>
            <a:r>
              <a:rPr lang="en-US" sz="1800" dirty="0"/>
              <a:t>Demonstrate knowledge of the material composition, size, and compatibility with imaging and interventional equipment.</a:t>
            </a:r>
          </a:p>
          <a:p>
            <a:r>
              <a:rPr lang="en-US" sz="1800" dirty="0"/>
              <a:t>Recognize the importance of sterility, handling protocols, and storage requirements to maintain safety and effectiveness.</a:t>
            </a:r>
          </a:p>
          <a:p>
            <a:r>
              <a:rPr lang="en-US" sz="1800" dirty="0"/>
              <a:t>Analyze the risks, complications, and troubleshooting strategies associated with the improper use of </a:t>
            </a:r>
            <a:r>
              <a:rPr lang="en-US" sz="1800" dirty="0" err="1"/>
              <a:t>cath</a:t>
            </a:r>
            <a:r>
              <a:rPr lang="en-US" sz="1800" dirty="0"/>
              <a:t> lab materials.</a:t>
            </a:r>
          </a:p>
          <a:p>
            <a:r>
              <a:rPr lang="en-US" sz="1800" dirty="0"/>
              <a:t>Apply theoretical and practical knowledge to assist efficiently and safely in various interventional cardiology procedures.</a:t>
            </a:r>
          </a:p>
          <a:p>
            <a:endParaRPr lang="en-IN" dirty="0"/>
          </a:p>
        </p:txBody>
      </p:sp>
      <p:sp>
        <p:nvSpPr>
          <p:cNvPr id="5" name="TextBox 4">
            <a:extLst>
              <a:ext uri="{FF2B5EF4-FFF2-40B4-BE49-F238E27FC236}">
                <a16:creationId xmlns:a16="http://schemas.microsoft.com/office/drawing/2014/main" id="{3571FCFC-A58D-AE34-6DCB-81747E95F184}"/>
              </a:ext>
            </a:extLst>
          </p:cNvPr>
          <p:cNvSpPr txBox="1"/>
          <p:nvPr/>
        </p:nvSpPr>
        <p:spPr>
          <a:xfrm>
            <a:off x="191729" y="6550223"/>
            <a:ext cx="4572000" cy="307777"/>
          </a:xfrm>
          <a:prstGeom prst="rect">
            <a:avLst/>
          </a:prstGeom>
          <a:noFill/>
        </p:spPr>
        <p:txBody>
          <a:bodyPr wrap="square">
            <a:spAutoFit/>
          </a:bodyPr>
          <a:lstStyle/>
          <a:p>
            <a:r>
              <a:rPr lang="en-US" dirty="0"/>
              <a:t>Mr. Yash Rakholiya</a:t>
            </a:r>
            <a:endParaRPr lang="en-US" sz="1400" dirty="0"/>
          </a:p>
        </p:txBody>
      </p:sp>
      <p:sp>
        <p:nvSpPr>
          <p:cNvPr id="6" name="TextBox 5">
            <a:extLst>
              <a:ext uri="{FF2B5EF4-FFF2-40B4-BE49-F238E27FC236}">
                <a16:creationId xmlns:a16="http://schemas.microsoft.com/office/drawing/2014/main" id="{8CA3EAA2-B8AB-AF87-7CDE-A61F95A7D1E2}"/>
              </a:ext>
            </a:extLst>
          </p:cNvPr>
          <p:cNvSpPr txBox="1"/>
          <p:nvPr/>
        </p:nvSpPr>
        <p:spPr>
          <a:xfrm>
            <a:off x="7575755" y="6253462"/>
            <a:ext cx="4572000" cy="307777"/>
          </a:xfrm>
          <a:prstGeom prst="rect">
            <a:avLst/>
          </a:prstGeom>
          <a:noFill/>
        </p:spPr>
        <p:txBody>
          <a:bodyPr wrap="square">
            <a:spAutoFit/>
          </a:bodyPr>
          <a:lstStyle/>
          <a:p>
            <a:fld id="{57F4E819-C254-4876-BE8C-E89EC28DEDC5}" type="slidenum">
              <a:rPr lang="en-IN" sz="1400" b="1" smtClean="0"/>
              <a:pPr/>
              <a:t>3</a:t>
            </a:fld>
            <a:endParaRPr lang="en-IN" sz="1400" b="1" dirty="0"/>
          </a:p>
        </p:txBody>
      </p:sp>
    </p:spTree>
    <p:extLst>
      <p:ext uri="{BB962C8B-B14F-4D97-AF65-F5344CB8AC3E}">
        <p14:creationId xmlns:p14="http://schemas.microsoft.com/office/powerpoint/2010/main" val="50113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Introduction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4540568" cy="4277804"/>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r>
              <a:rPr lang="en-US"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 catheterization laboratory or Cath lab is an examination room in a hospital or clinic with diagnostic imaging equipment used to visualize the arteries of the heart and the chambers of the heart and treat any stenosis or abnormality found.</a:t>
            </a:r>
          </a:p>
          <a:p>
            <a:pPr marL="225425" marR="0" lvl="1" indent="0" algn="just" rtl="0">
              <a:spcBef>
                <a:spcPts val="0"/>
              </a:spcBef>
              <a:spcAft>
                <a:spcPts val="0"/>
              </a:spcAft>
              <a:buClr>
                <a:schemeClr val="dk1"/>
              </a:buClr>
              <a:buSzPts val="2000"/>
              <a:buFont typeface="Noto Sans Symbols"/>
              <a:buNone/>
            </a:pPr>
            <a:r>
              <a:rPr lang="en-US" sz="20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 catheterization laboratory, often referred to as a Cath lab, is a specialized facility equipped with advanced medical imaging equipment and tools used for diagnostic and interventional procedures.</a:t>
            </a:r>
            <a:endParaRPr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95F01F2-EBEB-AC52-E0B4-4158D41C68FD}"/>
              </a:ext>
            </a:extLst>
          </p:cNvPr>
          <p:cNvPicPr>
            <a:picLocks noChangeAspect="1"/>
          </p:cNvPicPr>
          <p:nvPr/>
        </p:nvPicPr>
        <p:blipFill>
          <a:blip r:embed="rId4"/>
          <a:stretch>
            <a:fillRect/>
          </a:stretch>
        </p:blipFill>
        <p:spPr>
          <a:xfrm>
            <a:off x="4867640" y="2761457"/>
            <a:ext cx="4198526" cy="3021542"/>
          </a:xfrm>
          <a:prstGeom prst="rect">
            <a:avLst/>
          </a:prstGeom>
        </p:spPr>
      </p:pic>
      <p:sp>
        <p:nvSpPr>
          <p:cNvPr id="4" name="TextBox 3">
            <a:extLst>
              <a:ext uri="{FF2B5EF4-FFF2-40B4-BE49-F238E27FC236}">
                <a16:creationId xmlns:a16="http://schemas.microsoft.com/office/drawing/2014/main" id="{0F3F6965-DF12-D7D2-D290-7BA0F1A8C7CD}"/>
              </a:ext>
            </a:extLst>
          </p:cNvPr>
          <p:cNvSpPr txBox="1"/>
          <p:nvPr/>
        </p:nvSpPr>
        <p:spPr>
          <a:xfrm>
            <a:off x="233522" y="655022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4172F44A-AAB5-1966-4B5C-F6A397B52794}"/>
              </a:ext>
            </a:extLst>
          </p:cNvPr>
          <p:cNvSpPr txBox="1"/>
          <p:nvPr/>
        </p:nvSpPr>
        <p:spPr>
          <a:xfrm>
            <a:off x="7379110" y="6410015"/>
            <a:ext cx="4572000" cy="307777"/>
          </a:xfrm>
          <a:prstGeom prst="rect">
            <a:avLst/>
          </a:prstGeom>
          <a:noFill/>
        </p:spPr>
        <p:txBody>
          <a:bodyPr wrap="square">
            <a:spAutoFit/>
          </a:bodyPr>
          <a:lstStyle/>
          <a:p>
            <a:fld id="{57F4E819-C254-4876-BE8C-E89EC28DEDC5}" type="slidenum">
              <a:rPr lang="en-IN" sz="1400" b="1" smtClean="0"/>
              <a:pPr/>
              <a:t>4</a:t>
            </a:fld>
            <a:endParaRPr lang="en-IN" sz="1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History</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r>
              <a:rPr lang="en-US" sz="17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The development of the modern catheterization laboratory can be traced back to the mid-20th century when pioneering cardiologists and researchers, such as André Frédéric Cournand, </a:t>
            </a:r>
            <a:r>
              <a:rPr lang="en-US" sz="17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Werner Forssmann</a:t>
            </a:r>
            <a:r>
              <a:rPr lang="en-US" sz="17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 and Dickinson W. Richards, made significant contributions to the field of cardiac catheterization. Their groundbreaking work laid the foundation for the establishment of dedicated Cath labs, where diagnostic and therapeutic procedures for various cardiovascular conditions could be performed with improved precision and safety.</a:t>
            </a:r>
          </a:p>
          <a:p>
            <a:pPr marL="285750" marR="0" lvl="0" indent="-285750" algn="just" rtl="0">
              <a:spcBef>
                <a:spcPts val="0"/>
              </a:spcBef>
              <a:spcAft>
                <a:spcPts val="0"/>
              </a:spcAft>
              <a:buClr>
                <a:schemeClr val="dk1"/>
              </a:buClr>
              <a:buSzPts val="2000"/>
              <a:buFont typeface="Arial" panose="020B0604020202020204" pitchFamily="34" charset="0"/>
              <a:buChar char="•"/>
            </a:pPr>
            <a:r>
              <a:rPr lang="en-US" sz="17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Over the years, advancements in technology and medical imaging have revolutionized the capabilities of Cath labs, enabling healthcare providers to perform intricate procedures, such as coronary angiography, angioplasty, stent placement, and structural heart interventions, with greater accuracy and efficacy. The continuous evolution of Cath lab technology has significantly improved patient outcomes and has become an integral component of modern cardiovascular care.</a:t>
            </a:r>
            <a:endParaRPr sz="17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4" name="Picture 3">
            <a:extLst>
              <a:ext uri="{FF2B5EF4-FFF2-40B4-BE49-F238E27FC236}">
                <a16:creationId xmlns:a16="http://schemas.microsoft.com/office/drawing/2014/main" id="{3D8192F8-F974-BC4D-396E-B6846AB9163B}"/>
              </a:ext>
            </a:extLst>
          </p:cNvPr>
          <p:cNvPicPr>
            <a:picLocks noChangeAspect="1"/>
          </p:cNvPicPr>
          <p:nvPr/>
        </p:nvPicPr>
        <p:blipFill>
          <a:blip r:embed="rId4"/>
          <a:stretch>
            <a:fillRect/>
          </a:stretch>
        </p:blipFill>
        <p:spPr>
          <a:xfrm>
            <a:off x="7159910" y="2656331"/>
            <a:ext cx="1793590" cy="3651505"/>
          </a:xfrm>
          <a:prstGeom prst="rect">
            <a:avLst/>
          </a:prstGeom>
        </p:spPr>
      </p:pic>
      <p:sp>
        <p:nvSpPr>
          <p:cNvPr id="3" name="TextBox 2">
            <a:extLst>
              <a:ext uri="{FF2B5EF4-FFF2-40B4-BE49-F238E27FC236}">
                <a16:creationId xmlns:a16="http://schemas.microsoft.com/office/drawing/2014/main" id="{73749298-F81E-04DB-E9BC-9A2BB596DFAE}"/>
              </a:ext>
            </a:extLst>
          </p:cNvPr>
          <p:cNvSpPr txBox="1"/>
          <p:nvPr/>
        </p:nvSpPr>
        <p:spPr>
          <a:xfrm>
            <a:off x="190500" y="656400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68DEFEBF-EAC9-E466-A481-4FE0B2CE4572}"/>
              </a:ext>
            </a:extLst>
          </p:cNvPr>
          <p:cNvSpPr txBox="1"/>
          <p:nvPr/>
        </p:nvSpPr>
        <p:spPr>
          <a:xfrm>
            <a:off x="7022592" y="6537933"/>
            <a:ext cx="4572000" cy="307777"/>
          </a:xfrm>
          <a:prstGeom prst="rect">
            <a:avLst/>
          </a:prstGeom>
          <a:noFill/>
        </p:spPr>
        <p:txBody>
          <a:bodyPr wrap="square">
            <a:spAutoFit/>
          </a:bodyPr>
          <a:lstStyle/>
          <a:p>
            <a:fld id="{57F4E819-C254-4876-BE8C-E89EC28DEDC5}" type="slidenum">
              <a:rPr lang="en-IN" sz="1400" b="1" smtClean="0"/>
              <a:pPr/>
              <a:t>5</a:t>
            </a:fld>
            <a:endParaRPr lang="en-IN" sz="1400" b="1" dirty="0"/>
          </a:p>
        </p:txBody>
      </p:sp>
    </p:spTree>
    <p:extLst>
      <p:ext uri="{BB962C8B-B14F-4D97-AF65-F5344CB8AC3E}">
        <p14:creationId xmlns:p14="http://schemas.microsoft.com/office/powerpoint/2010/main" val="368010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Uses of Cath lab?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TextBox 5">
            <a:extLst>
              <a:ext uri="{FF2B5EF4-FFF2-40B4-BE49-F238E27FC236}">
                <a16:creationId xmlns:a16="http://schemas.microsoft.com/office/drawing/2014/main" id="{EDE15DCF-903C-44F2-5A29-394804A4AEF1}"/>
              </a:ext>
            </a:extLst>
          </p:cNvPr>
          <p:cNvSpPr txBox="1"/>
          <p:nvPr/>
        </p:nvSpPr>
        <p:spPr>
          <a:xfrm>
            <a:off x="560832" y="2330450"/>
            <a:ext cx="7729728" cy="4401205"/>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Catheterization laboratories serve a crucial role in the diagnosis and management of a wide range of cardiovascular conditions. Some common uses of Cath labs include:</a:t>
            </a:r>
          </a:p>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Coronary angiography</a:t>
            </a:r>
          </a:p>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Percutaneous coronary intervention</a:t>
            </a:r>
          </a:p>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Structural heart interventions</a:t>
            </a:r>
          </a:p>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Electrophysiology studies</a:t>
            </a:r>
          </a:p>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Peripheral vascular interventions</a:t>
            </a:r>
          </a:p>
          <a:p>
            <a:pPr marL="342900" indent="-3429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Diagnostic imaging</a:t>
            </a:r>
          </a:p>
          <a:p>
            <a:r>
              <a:rPr lang="en-US" sz="2000" dirty="0">
                <a:latin typeface="Calibri" panose="020F0502020204030204" pitchFamily="34" charset="0"/>
                <a:ea typeface="Calibri" panose="020F0502020204030204" pitchFamily="34" charset="0"/>
                <a:cs typeface="Calibri" panose="020F0502020204030204" pitchFamily="34" charset="0"/>
              </a:rPr>
              <a:t>The multifaceted capabilities of catheterization laboratories have transformed the landscape of cardiovascular medicine, enabling the diagnosis and treatment of complex cardiac and vascular conditions in a minimally invasive and highly effective manner, ultimately improving patient outcomes and quality of life.</a:t>
            </a:r>
          </a:p>
        </p:txBody>
      </p:sp>
      <p:sp>
        <p:nvSpPr>
          <p:cNvPr id="3" name="TextBox 2">
            <a:extLst>
              <a:ext uri="{FF2B5EF4-FFF2-40B4-BE49-F238E27FC236}">
                <a16:creationId xmlns:a16="http://schemas.microsoft.com/office/drawing/2014/main" id="{E8D1B227-CB2C-BF03-A254-45C9A7935A8D}"/>
              </a:ext>
            </a:extLst>
          </p:cNvPr>
          <p:cNvSpPr txBox="1"/>
          <p:nvPr/>
        </p:nvSpPr>
        <p:spPr>
          <a:xfrm>
            <a:off x="0" y="6595753"/>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AF66C770-46BF-6815-4A77-9A2322C4B34D}"/>
              </a:ext>
            </a:extLst>
          </p:cNvPr>
          <p:cNvSpPr txBox="1"/>
          <p:nvPr/>
        </p:nvSpPr>
        <p:spPr>
          <a:xfrm>
            <a:off x="7022592" y="6494873"/>
            <a:ext cx="4581832" cy="307777"/>
          </a:xfrm>
          <a:prstGeom prst="rect">
            <a:avLst/>
          </a:prstGeom>
          <a:noFill/>
        </p:spPr>
        <p:txBody>
          <a:bodyPr wrap="square">
            <a:spAutoFit/>
          </a:bodyPr>
          <a:lstStyle/>
          <a:p>
            <a:fld id="{57F4E819-C254-4876-BE8C-E89EC28DEDC5}" type="slidenum">
              <a:rPr lang="en-IN" sz="1400" b="1" smtClean="0"/>
              <a:pPr/>
              <a:t>6</a:t>
            </a:fld>
            <a:endParaRPr lang="en-IN" sz="1400" b="1" dirty="0"/>
          </a:p>
        </p:txBody>
      </p:sp>
    </p:spTree>
    <p:extLst>
      <p:ext uri="{BB962C8B-B14F-4D97-AF65-F5344CB8AC3E}">
        <p14:creationId xmlns:p14="http://schemas.microsoft.com/office/powerpoint/2010/main" val="268398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Importance of Cath lab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TextBox 5">
            <a:extLst>
              <a:ext uri="{FF2B5EF4-FFF2-40B4-BE49-F238E27FC236}">
                <a16:creationId xmlns:a16="http://schemas.microsoft.com/office/drawing/2014/main" id="{EDE15DCF-903C-44F2-5A29-394804A4AEF1}"/>
              </a:ext>
            </a:extLst>
          </p:cNvPr>
          <p:cNvSpPr txBox="1"/>
          <p:nvPr/>
        </p:nvSpPr>
        <p:spPr>
          <a:xfrm>
            <a:off x="487680" y="2392489"/>
            <a:ext cx="7729728" cy="4431983"/>
          </a:xfrm>
          <a:prstGeom prst="rect">
            <a:avLst/>
          </a:prstGeom>
          <a:noFill/>
        </p:spPr>
        <p:txBody>
          <a:bodyPr wrap="square">
            <a:spAutoFit/>
          </a:bodyPr>
          <a:lstStyle/>
          <a:p>
            <a:r>
              <a:rPr lang="en-US" sz="1900" dirty="0">
                <a:latin typeface="Calibri" panose="020F0502020204030204" pitchFamily="34" charset="0"/>
                <a:ea typeface="Calibri" panose="020F0502020204030204" pitchFamily="34" charset="0"/>
                <a:cs typeface="Calibri" panose="020F0502020204030204" pitchFamily="34" charset="0"/>
              </a:rPr>
              <a:t>Its importance stems from its ability to provide essential diagnostic and interventional services for patients with a wide range of cardiovascular conditions.</a:t>
            </a:r>
          </a:p>
          <a:p>
            <a:pPr marL="285750" indent="-285750">
              <a:buFont typeface="Wingdings" panose="05000000000000000000" pitchFamily="2" charset="2"/>
              <a:buChar char="Ø"/>
            </a:pPr>
            <a:r>
              <a:rPr lang="en-US" sz="1900" dirty="0">
                <a:latin typeface="Calibri" panose="020F0502020204030204" pitchFamily="34" charset="0"/>
                <a:ea typeface="Calibri" panose="020F0502020204030204" pitchFamily="34" charset="0"/>
                <a:cs typeface="Calibri" panose="020F0502020204030204" pitchFamily="34" charset="0"/>
              </a:rPr>
              <a:t>Diagnosing and fixing problems</a:t>
            </a:r>
          </a:p>
          <a:p>
            <a:pPr marL="285750" indent="-285750">
              <a:buFont typeface="Wingdings" panose="05000000000000000000" pitchFamily="2" charset="2"/>
              <a:buChar char="Ø"/>
            </a:pPr>
            <a:r>
              <a:rPr lang="en-US" sz="1900" dirty="0">
                <a:latin typeface="Calibri" panose="020F0502020204030204" pitchFamily="34" charset="0"/>
                <a:ea typeface="Calibri" panose="020F0502020204030204" pitchFamily="34" charset="0"/>
                <a:cs typeface="Calibri" panose="020F0502020204030204" pitchFamily="34" charset="0"/>
              </a:rPr>
              <a:t>To evaluate or to confirm the presence of coronary artery disease.</a:t>
            </a:r>
          </a:p>
          <a:p>
            <a:pPr marL="285750" indent="-285750">
              <a:buFont typeface="Wingdings" panose="05000000000000000000" pitchFamily="2" charset="2"/>
              <a:buChar char="Ø"/>
            </a:pPr>
            <a:r>
              <a:rPr lang="en-US" sz="1900" dirty="0">
                <a:latin typeface="Calibri" panose="020F0502020204030204" pitchFamily="34" charset="0"/>
                <a:ea typeface="Calibri" panose="020F0502020204030204" pitchFamily="34" charset="0"/>
                <a:cs typeface="Calibri" panose="020F0502020204030204" pitchFamily="34" charset="0"/>
              </a:rPr>
              <a:t>To determine the need for further treatment</a:t>
            </a:r>
          </a:p>
          <a:p>
            <a:pPr marL="285750" indent="-285750">
              <a:buFont typeface="Wingdings" panose="05000000000000000000" pitchFamily="2" charset="2"/>
              <a:buChar char="Ø"/>
            </a:pPr>
            <a:r>
              <a:rPr lang="en-US" sz="1900" dirty="0">
                <a:latin typeface="Calibri" panose="020F0502020204030204" pitchFamily="34" charset="0"/>
                <a:ea typeface="Calibri" panose="020F0502020204030204" pitchFamily="34" charset="0"/>
                <a:cs typeface="Calibri" panose="020F0502020204030204" pitchFamily="34" charset="0"/>
              </a:rPr>
              <a:t>For integrated patient care</a:t>
            </a:r>
          </a:p>
          <a:p>
            <a:pPr marL="285750" indent="-285750">
              <a:buFont typeface="Wingdings" panose="05000000000000000000" pitchFamily="2" charset="2"/>
              <a:buChar char="Ø"/>
            </a:pPr>
            <a:r>
              <a:rPr lang="en-US" sz="1900" dirty="0">
                <a:latin typeface="Calibri" panose="020F0502020204030204" pitchFamily="34" charset="0"/>
                <a:ea typeface="Calibri" panose="020F0502020204030204" pitchFamily="34" charset="0"/>
                <a:cs typeface="Calibri" panose="020F0502020204030204" pitchFamily="34" charset="0"/>
              </a:rPr>
              <a:t>For multi-department approach</a:t>
            </a:r>
          </a:p>
          <a:p>
            <a:pPr marL="285750" indent="-285750">
              <a:buFont typeface="Wingdings" panose="05000000000000000000" pitchFamily="2" charset="2"/>
              <a:buChar char="Ø"/>
            </a:pPr>
            <a:r>
              <a:rPr lang="en-US" sz="1900" dirty="0">
                <a:latin typeface="Calibri" panose="020F0502020204030204" pitchFamily="34" charset="0"/>
                <a:ea typeface="Calibri" panose="020F0502020204030204" pitchFamily="34" charset="0"/>
                <a:cs typeface="Calibri" panose="020F0502020204030204" pitchFamily="34" charset="0"/>
              </a:rPr>
              <a:t>Minimally invasive interventions</a:t>
            </a:r>
          </a:p>
          <a:p>
            <a:pPr marL="285750" indent="-285750">
              <a:buFont typeface="Wingdings" panose="05000000000000000000" pitchFamily="2" charset="2"/>
              <a:buChar char="Ø"/>
            </a:pPr>
            <a:r>
              <a:rPr lang="en-US" sz="1900" dirty="0">
                <a:latin typeface="Calibri" panose="020F0502020204030204" pitchFamily="34" charset="0"/>
                <a:ea typeface="Calibri" panose="020F0502020204030204" pitchFamily="34" charset="0"/>
                <a:cs typeface="Calibri" panose="020F0502020204030204" pitchFamily="34" charset="0"/>
              </a:rPr>
              <a:t>Timely management of acute conditions</a:t>
            </a:r>
          </a:p>
          <a:p>
            <a:r>
              <a:rPr lang="en-US" sz="1900" dirty="0">
                <a:latin typeface="Calibri" panose="020F0502020204030204" pitchFamily="34" charset="0"/>
                <a:ea typeface="Calibri" panose="020F0502020204030204" pitchFamily="34" charset="0"/>
                <a:cs typeface="Calibri" panose="020F0502020204030204" pitchFamily="34" charset="0"/>
              </a:rPr>
              <a:t>The importance of the Cath lab lies in its ability to provide timely and effective cardiovascular care, improve patient outcomes, and contribute to the ongoing advancements in the field of cardiovascular medicine and research.</a:t>
            </a:r>
          </a:p>
          <a:p>
            <a:pPr marL="285750" indent="-285750">
              <a:buFont typeface="Wingdings" panose="05000000000000000000" pitchFamily="2" charset="2"/>
              <a:buChar char="Ø"/>
            </a:pPr>
            <a:endParaRPr lang="en-US" sz="1600" dirty="0"/>
          </a:p>
        </p:txBody>
      </p:sp>
      <p:sp>
        <p:nvSpPr>
          <p:cNvPr id="3" name="TextBox 2">
            <a:extLst>
              <a:ext uri="{FF2B5EF4-FFF2-40B4-BE49-F238E27FC236}">
                <a16:creationId xmlns:a16="http://schemas.microsoft.com/office/drawing/2014/main" id="{96437065-C445-CB45-269C-ED1EF69BEDBA}"/>
              </a:ext>
            </a:extLst>
          </p:cNvPr>
          <p:cNvSpPr txBox="1"/>
          <p:nvPr/>
        </p:nvSpPr>
        <p:spPr>
          <a:xfrm>
            <a:off x="0" y="6507163"/>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5945FF70-A2BE-F6D1-3927-F63A1B344F9D}"/>
              </a:ext>
            </a:extLst>
          </p:cNvPr>
          <p:cNvSpPr txBox="1"/>
          <p:nvPr/>
        </p:nvSpPr>
        <p:spPr>
          <a:xfrm>
            <a:off x="6164934" y="6550223"/>
            <a:ext cx="4581832" cy="307777"/>
          </a:xfrm>
          <a:prstGeom prst="rect">
            <a:avLst/>
          </a:prstGeom>
          <a:noFill/>
        </p:spPr>
        <p:txBody>
          <a:bodyPr wrap="square">
            <a:spAutoFit/>
          </a:bodyPr>
          <a:lstStyle/>
          <a:p>
            <a:fld id="{57F4E819-C254-4876-BE8C-E89EC28DEDC5}" type="slidenum">
              <a:rPr lang="en-IN" sz="1400" b="1" smtClean="0"/>
              <a:pPr/>
              <a:t>7</a:t>
            </a:fld>
            <a:endParaRPr lang="en-IN" sz="1400" b="1" dirty="0"/>
          </a:p>
        </p:txBody>
      </p:sp>
    </p:spTree>
    <p:extLst>
      <p:ext uri="{BB962C8B-B14F-4D97-AF65-F5344CB8AC3E}">
        <p14:creationId xmlns:p14="http://schemas.microsoft.com/office/powerpoint/2010/main" val="163981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6773354" cy="4277804"/>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panose="020B0604020202020204" pitchFamily="34" charset="0"/>
              <a:buChar char="•"/>
            </a:pP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TextBox 5">
            <a:extLst>
              <a:ext uri="{FF2B5EF4-FFF2-40B4-BE49-F238E27FC236}">
                <a16:creationId xmlns:a16="http://schemas.microsoft.com/office/drawing/2014/main" id="{EDE15DCF-903C-44F2-5A29-394804A4AEF1}"/>
              </a:ext>
            </a:extLst>
          </p:cNvPr>
          <p:cNvSpPr txBox="1"/>
          <p:nvPr/>
        </p:nvSpPr>
        <p:spPr>
          <a:xfrm>
            <a:off x="609600" y="2330450"/>
            <a:ext cx="7729728" cy="2554545"/>
          </a:xfrm>
          <a:prstGeom prst="rect">
            <a:avLst/>
          </a:prstGeom>
          <a:noFill/>
        </p:spPr>
        <p:txBody>
          <a:bodyPr wrap="square">
            <a:spAutoFit/>
          </a:bodyPr>
          <a:lstStyle/>
          <a:p>
            <a:pPr algn="ctr"/>
            <a:endPar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rPr>
              <a:t>What are the Essential Equipment's used in Cath lab?</a:t>
            </a:r>
          </a:p>
        </p:txBody>
      </p:sp>
      <p:sp>
        <p:nvSpPr>
          <p:cNvPr id="3" name="TextBox 2">
            <a:extLst>
              <a:ext uri="{FF2B5EF4-FFF2-40B4-BE49-F238E27FC236}">
                <a16:creationId xmlns:a16="http://schemas.microsoft.com/office/drawing/2014/main" id="{D7FEBD95-5D03-9E8C-5422-A1CC35E3DF54}"/>
              </a:ext>
            </a:extLst>
          </p:cNvPr>
          <p:cNvSpPr txBox="1"/>
          <p:nvPr/>
        </p:nvSpPr>
        <p:spPr>
          <a:xfrm>
            <a:off x="297006" y="6410015"/>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3A616B23-6F0D-69CC-4386-0A1F895F9A03}"/>
              </a:ext>
            </a:extLst>
          </p:cNvPr>
          <p:cNvSpPr txBox="1"/>
          <p:nvPr/>
        </p:nvSpPr>
        <p:spPr>
          <a:xfrm>
            <a:off x="7477432" y="6410015"/>
            <a:ext cx="4572000" cy="307777"/>
          </a:xfrm>
          <a:prstGeom prst="rect">
            <a:avLst/>
          </a:prstGeom>
          <a:noFill/>
        </p:spPr>
        <p:txBody>
          <a:bodyPr wrap="square">
            <a:spAutoFit/>
          </a:bodyPr>
          <a:lstStyle/>
          <a:p>
            <a:fld id="{57F4E819-C254-4876-BE8C-E89EC28DEDC5}" type="slidenum">
              <a:rPr lang="en-IN" sz="1400" b="1" smtClean="0"/>
              <a:pPr/>
              <a:t>8</a:t>
            </a:fld>
            <a:endParaRPr lang="en-IN" sz="1400" b="1" dirty="0"/>
          </a:p>
        </p:txBody>
      </p:sp>
    </p:spTree>
    <p:extLst>
      <p:ext uri="{BB962C8B-B14F-4D97-AF65-F5344CB8AC3E}">
        <p14:creationId xmlns:p14="http://schemas.microsoft.com/office/powerpoint/2010/main" val="360098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7375" y="3071813"/>
            <a:ext cx="5430838" cy="2803525"/>
          </a:xfrm>
          <a:prstGeom prst="rect">
            <a:avLst/>
          </a:prstGeom>
          <a:noFill/>
          <a:ln>
            <a:noFill/>
          </a:ln>
        </p:spPr>
      </p:pic>
      <p:sp>
        <p:nvSpPr>
          <p:cNvPr id="108" name="Google Shape;108;p3"/>
          <p:cNvSpPr/>
          <p:nvPr/>
        </p:nvSpPr>
        <p:spPr>
          <a:xfrm>
            <a:off x="0" y="164306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Essential materials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3220886-5198-ADB7-7AA1-6720841853E7}"/>
              </a:ext>
            </a:extLst>
          </p:cNvPr>
          <p:cNvPicPr>
            <a:picLocks noChangeAspect="1"/>
          </p:cNvPicPr>
          <p:nvPr/>
        </p:nvPicPr>
        <p:blipFill>
          <a:blip r:embed="rId4"/>
          <a:stretch>
            <a:fillRect/>
          </a:stretch>
        </p:blipFill>
        <p:spPr>
          <a:xfrm rot="5400000">
            <a:off x="-365297" y="3046010"/>
            <a:ext cx="4277805" cy="2846684"/>
          </a:xfrm>
          <a:prstGeom prst="rect">
            <a:avLst/>
          </a:prstGeom>
        </p:spPr>
      </p:pic>
      <p:pic>
        <p:nvPicPr>
          <p:cNvPr id="3" name="Picture 2">
            <a:extLst>
              <a:ext uri="{FF2B5EF4-FFF2-40B4-BE49-F238E27FC236}">
                <a16:creationId xmlns:a16="http://schemas.microsoft.com/office/drawing/2014/main" id="{11493A29-4F93-F131-BC5C-5BABD7E58FC8}"/>
              </a:ext>
            </a:extLst>
          </p:cNvPr>
          <p:cNvPicPr>
            <a:picLocks noChangeAspect="1"/>
          </p:cNvPicPr>
          <p:nvPr/>
        </p:nvPicPr>
        <p:blipFill>
          <a:blip r:embed="rId5"/>
          <a:stretch>
            <a:fillRect/>
          </a:stretch>
        </p:blipFill>
        <p:spPr>
          <a:xfrm>
            <a:off x="3058110" y="2750820"/>
            <a:ext cx="5777887" cy="3246438"/>
          </a:xfrm>
          <a:prstGeom prst="rect">
            <a:avLst/>
          </a:prstGeom>
        </p:spPr>
      </p:pic>
      <p:sp>
        <p:nvSpPr>
          <p:cNvPr id="5" name="TextBox 4">
            <a:extLst>
              <a:ext uri="{FF2B5EF4-FFF2-40B4-BE49-F238E27FC236}">
                <a16:creationId xmlns:a16="http://schemas.microsoft.com/office/drawing/2014/main" id="{53BBF95A-4F3B-723C-B5F6-785742096EAE}"/>
              </a:ext>
            </a:extLst>
          </p:cNvPr>
          <p:cNvSpPr txBox="1"/>
          <p:nvPr/>
        </p:nvSpPr>
        <p:spPr>
          <a:xfrm>
            <a:off x="34888" y="6475194"/>
            <a:ext cx="4572000" cy="307777"/>
          </a:xfrm>
          <a:prstGeom prst="rect">
            <a:avLst/>
          </a:prstGeom>
          <a:noFill/>
        </p:spPr>
        <p:txBody>
          <a:bodyPr wrap="square">
            <a:spAutoFit/>
          </a:bodyPr>
          <a:lstStyle/>
          <a:p>
            <a:r>
              <a:rPr lang="en-US" dirty="0"/>
              <a:t>Mr. Yash Rakholiya</a:t>
            </a:r>
            <a:endParaRPr lang="en-US" sz="1400" dirty="0"/>
          </a:p>
        </p:txBody>
      </p:sp>
      <p:sp>
        <p:nvSpPr>
          <p:cNvPr id="6" name="TextBox 5">
            <a:extLst>
              <a:ext uri="{FF2B5EF4-FFF2-40B4-BE49-F238E27FC236}">
                <a16:creationId xmlns:a16="http://schemas.microsoft.com/office/drawing/2014/main" id="{5009DBD8-501C-8098-6A5B-27F258BD9C3A}"/>
              </a:ext>
            </a:extLst>
          </p:cNvPr>
          <p:cNvSpPr txBox="1"/>
          <p:nvPr/>
        </p:nvSpPr>
        <p:spPr>
          <a:xfrm>
            <a:off x="6228736" y="6507163"/>
            <a:ext cx="4572000" cy="307777"/>
          </a:xfrm>
          <a:prstGeom prst="rect">
            <a:avLst/>
          </a:prstGeom>
          <a:noFill/>
        </p:spPr>
        <p:txBody>
          <a:bodyPr wrap="square">
            <a:spAutoFit/>
          </a:bodyPr>
          <a:lstStyle/>
          <a:p>
            <a:fld id="{57F4E819-C254-4876-BE8C-E89EC28DEDC5}" type="slidenum">
              <a:rPr lang="en-IN" sz="1400" b="1" smtClean="0"/>
              <a:pPr/>
              <a:t>9</a:t>
            </a:fld>
            <a:endParaRPr lang="en-IN" sz="1400" b="1"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2551</Words>
  <Application>Microsoft Office PowerPoint</Application>
  <PresentationFormat>On-screen Show (4:3)</PresentationFormat>
  <Paragraphs>231</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Noto Sans Symbols</vt:lpstr>
      <vt:lpstr>Roboto</vt:lpstr>
      <vt:lpstr>Wingdings</vt:lpstr>
      <vt:lpstr>Office Theme</vt:lpstr>
      <vt:lpstr>PowerPoint Presentation</vt:lpstr>
      <vt:lpstr>PowerPoint Presentation</vt:lpstr>
      <vt:lpstr>Learning Objectives for Materials Used in the Cath Lab: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parul</dc:creator>
  <cp:lastModifiedBy>Yash Rakholiya</cp:lastModifiedBy>
  <cp:revision>23</cp:revision>
  <dcterms:created xsi:type="dcterms:W3CDTF">2020-05-18T10:32:41Z</dcterms:created>
  <dcterms:modified xsi:type="dcterms:W3CDTF">2025-06-18T05:59:48Z</dcterms:modified>
</cp:coreProperties>
</file>