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57"/>
  </p:notesMasterIdLst>
  <p:sldIdLst>
    <p:sldId id="311" r:id="rId2"/>
    <p:sldId id="31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E4481-E291-406A-8A73-668DF8446399}" type="datetimeFigureOut">
              <a:rPr lang="en-IN" smtClean="0"/>
              <a:t>18/06/2025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39BCD-5581-464E-B240-5C00E14AA301}" type="slidenum">
              <a:rPr lang="en-IN" smtClean="0"/>
              <a:t>‹#›</a:t>
            </a:fld>
            <a:endParaRPr lang="en-IN"/>
          </a:p>
        </p:txBody>
      </p:sp>
    </p:spTree>
    <p:extLst>
      <p:ext uri="{BB962C8B-B14F-4D97-AF65-F5344CB8AC3E}">
        <p14:creationId xmlns:p14="http://schemas.microsoft.com/office/powerpoint/2010/main" val="37387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3639BCD-5581-464E-B240-5C00E14AA301}" type="slidenum">
              <a:rPr lang="en-IN" smtClean="0"/>
              <a:t>1</a:t>
            </a:fld>
            <a:endParaRPr lang="en-IN"/>
          </a:p>
        </p:txBody>
      </p:sp>
    </p:spTree>
    <p:extLst>
      <p:ext uri="{BB962C8B-B14F-4D97-AF65-F5344CB8AC3E}">
        <p14:creationId xmlns:p14="http://schemas.microsoft.com/office/powerpoint/2010/main" val="109104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59CBF4-C956-4AA8-BE0B-61BC90181B6C}" type="datetime1">
              <a:rPr lang="en-IN" smtClean="0">
                <a:solidFill>
                  <a:prstClr val="black">
                    <a:tint val="75000"/>
                  </a:prstClr>
                </a:solidFill>
              </a:rPr>
              <a:t>18/06/2025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79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884B10-D856-4355-9B07-EBB4CF64E0AB}" type="datetime1">
              <a:rPr lang="en-IN" smtClean="0">
                <a:solidFill>
                  <a:prstClr val="black">
                    <a:tint val="75000"/>
                  </a:prstClr>
                </a:solidFill>
              </a:rPr>
              <a:t>18/06/2025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3927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132435-F0D6-4C12-B581-95EF3E148AEC}" type="datetime1">
              <a:rPr lang="en-IN" smtClean="0">
                <a:solidFill>
                  <a:prstClr val="black">
                    <a:tint val="75000"/>
                  </a:prstClr>
                </a:solidFill>
              </a:rPr>
              <a:t>18/06/2025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0319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0A66C1-CBF6-4944-9CC1-00E4D3DC62B3}" type="datetime1">
              <a:rPr lang="en-IN" smtClean="0">
                <a:solidFill>
                  <a:prstClr val="black">
                    <a:tint val="75000"/>
                  </a:prstClr>
                </a:solidFill>
              </a:rPr>
              <a:t>18/06/2025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9915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18F928-FF1C-4EE6-8C4D-8F9A40E33104}" type="datetime1">
              <a:rPr lang="en-IN" smtClean="0">
                <a:solidFill>
                  <a:prstClr val="black">
                    <a:tint val="75000"/>
                  </a:prstClr>
                </a:solidFill>
              </a:rPr>
              <a:t>18/06/2025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44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BE6B98-ADFA-4F16-BFA0-846669782373}" type="datetime1">
              <a:rPr lang="en-IN" smtClean="0">
                <a:solidFill>
                  <a:prstClr val="black">
                    <a:tint val="75000"/>
                  </a:prstClr>
                </a:solidFill>
              </a:rPr>
              <a:t>18/06/2025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4879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B6D2A8-1BA9-4F49-8CB6-FAF753CF54A3}" type="datetime1">
              <a:rPr lang="en-IN" smtClean="0">
                <a:solidFill>
                  <a:prstClr val="black">
                    <a:tint val="75000"/>
                  </a:prstClr>
                </a:solidFill>
              </a:rPr>
              <a:t>18/06/2025</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7863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6801E6-A8EC-4774-B89C-04717778D34D}" type="datetime1">
              <a:rPr lang="en-IN" smtClean="0">
                <a:solidFill>
                  <a:prstClr val="black">
                    <a:tint val="75000"/>
                  </a:prstClr>
                </a:solidFill>
              </a:rPr>
              <a:t>18/06/2025</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9394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5611A0-82F6-4658-9A33-8A3E085DCE5A}" type="datetime1">
              <a:rPr lang="en-IN" smtClean="0">
                <a:solidFill>
                  <a:prstClr val="black">
                    <a:tint val="75000"/>
                  </a:prstClr>
                </a:solidFill>
              </a:rPr>
              <a:t>18/06/2025</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IN" smtClean="0">
                <a:solidFill>
                  <a:prstClr val="black">
                    <a:tint val="75000"/>
                  </a:prstClr>
                </a:solidFill>
              </a:rPr>
              <a:t>Neha Soni </a:t>
            </a:r>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5633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8634CE-DF32-4612-B73B-2B3C2E5F4B2F}" type="datetime1">
              <a:rPr lang="en-IN" smtClean="0">
                <a:solidFill>
                  <a:prstClr val="black">
                    <a:tint val="75000"/>
                  </a:prstClr>
                </a:solidFill>
              </a:rPr>
              <a:t>18/06/2025</a:t>
            </a:fld>
            <a:endParaRPr lang="en-IN">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IN" smtClean="0">
                <a:solidFill>
                  <a:prstClr val="black">
                    <a:tint val="75000"/>
                  </a:prstClr>
                </a:solidFill>
              </a:rPr>
              <a:t>Neha Soni </a:t>
            </a:r>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340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17662-B7A3-4556-B95C-0B0D4EB61C32}" type="datetime1">
              <a:rPr lang="en-IN" smtClean="0">
                <a:solidFill>
                  <a:prstClr val="black">
                    <a:tint val="75000"/>
                  </a:prstClr>
                </a:solidFill>
              </a:rPr>
              <a:t>18/06/2025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4436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610EB22-6B80-4BE6-B2D4-7D752BDBA355}" type="datetime1">
              <a:rPr lang="en-IN" smtClean="0">
                <a:solidFill>
                  <a:prstClr val="black">
                    <a:tint val="75000"/>
                  </a:prstClr>
                </a:solidFill>
              </a:rPr>
              <a:t>18/06/2025</a:t>
            </a:fld>
            <a:endParaRPr lang="en-IN">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IN" smtClean="0">
                <a:solidFill>
                  <a:prstClr val="black">
                    <a:tint val="75000"/>
                  </a:prstClr>
                </a:solidFill>
              </a:rPr>
              <a:t>Neha Soni </a:t>
            </a:r>
            <a:endParaRPr lang="en-IN">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9F5327-B5B6-49E5-A9F6-8B4586F7C038}" type="slidenum">
              <a:rPr lang="en-IN" smtClean="0">
                <a:solidFill>
                  <a:prstClr val="black">
                    <a:tint val="75000"/>
                  </a:prstClr>
                </a:solidFill>
              </a:rPr>
              <a:pPr/>
              <a:t>‹#›</a:t>
            </a:fld>
            <a:endParaRPr lang="en-IN">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9004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51" y="4455620"/>
            <a:ext cx="10058400" cy="1716580"/>
          </a:xfrm>
        </p:spPr>
        <p:txBody>
          <a:bodyPr>
            <a:noAutofit/>
          </a:bodyPr>
          <a:lstStyle/>
          <a:p>
            <a:r>
              <a:rPr lang="en-US" sz="1600" b="1" dirty="0" smtClean="0"/>
              <a:t>Neha Soni (</a:t>
            </a:r>
            <a:r>
              <a:rPr lang="en-US" sz="1600" b="1" dirty="0" err="1" smtClean="0"/>
              <a:t>phd</a:t>
            </a:r>
            <a:r>
              <a:rPr lang="en-US" sz="1600" b="1" dirty="0" smtClean="0"/>
              <a:t>, foods and nutrition) </a:t>
            </a:r>
          </a:p>
          <a:p>
            <a:r>
              <a:rPr lang="en-US" sz="1600" b="1" dirty="0" smtClean="0"/>
              <a:t>Tutor, paramedical sciences </a:t>
            </a:r>
          </a:p>
          <a:p>
            <a:r>
              <a:rPr lang="en-US" sz="1600" b="1" dirty="0" smtClean="0"/>
              <a:t>Clinical dietician, Dhiraj hospital </a:t>
            </a:r>
          </a:p>
          <a:p>
            <a:r>
              <a:rPr lang="en-US" sz="1600" b="1" dirty="0" err="1" smtClean="0"/>
              <a:t>svdu</a:t>
            </a:r>
            <a:endParaRPr lang="en-IN" sz="1600" b="1" dirty="0"/>
          </a:p>
        </p:txBody>
      </p:sp>
      <p:sp>
        <p:nvSpPr>
          <p:cNvPr id="4" name="Title 1"/>
          <p:cNvSpPr>
            <a:spLocks noGrp="1"/>
          </p:cNvSpPr>
          <p:nvPr>
            <p:ph type="ctrTitle"/>
          </p:nvPr>
        </p:nvSpPr>
        <p:spPr>
          <a:xfrm>
            <a:off x="1097279" y="3657600"/>
            <a:ext cx="10803367" cy="667511"/>
          </a:xfrm>
        </p:spPr>
        <p:txBody>
          <a:bodyPr>
            <a:normAutofit/>
          </a:bodyPr>
          <a:lstStyle/>
          <a:p>
            <a:r>
              <a:rPr lang="en-IN" sz="4000" b="1" dirty="0">
                <a:solidFill>
                  <a:schemeClr val="tx2">
                    <a:lumMod val="50000"/>
                  </a:schemeClr>
                </a:solidFill>
                <a:latin typeface="Cambria" panose="02040503050406030204" pitchFamily="18" charset="0"/>
              </a:rPr>
              <a:t>Unit </a:t>
            </a:r>
            <a:r>
              <a:rPr lang="en-IN" sz="4000" b="1" dirty="0" smtClean="0">
                <a:solidFill>
                  <a:schemeClr val="tx2">
                    <a:lumMod val="50000"/>
                  </a:schemeClr>
                </a:solidFill>
                <a:latin typeface="Cambria" panose="02040503050406030204" pitchFamily="18" charset="0"/>
              </a:rPr>
              <a:t>4: Cultural and Social aspects of Eating</a:t>
            </a:r>
            <a:endParaRPr lang="en-IN" sz="4000" dirty="0">
              <a:solidFill>
                <a:schemeClr val="tx2">
                  <a:lumMod val="50000"/>
                </a:schemeClr>
              </a:solidFill>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657600"/>
          </a:xfrm>
          <a:prstGeom prst="rect">
            <a:avLst/>
          </a:prstGeom>
        </p:spPr>
      </p:pic>
      <p:pic>
        <p:nvPicPr>
          <p:cNvPr id="6" name="Picture 5">
            <a:extLst>
              <a:ext uri="{FF2B5EF4-FFF2-40B4-BE49-F238E27FC236}">
                <a16:creationId xmlns:a16="http://schemas.microsoft.com/office/drawing/2014/main" xmlns="" id="{A3B16F06-4B28-960A-CD67-6FC128787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515" y="4358461"/>
            <a:ext cx="1906660" cy="1910897"/>
          </a:xfrm>
          <a:prstGeom prst="rect">
            <a:avLst/>
          </a:prstGeom>
        </p:spPr>
      </p:pic>
      <p:sp>
        <p:nvSpPr>
          <p:cNvPr id="2" name="Slide Number Placeholder 1"/>
          <p:cNvSpPr>
            <a:spLocks noGrp="1"/>
          </p:cNvSpPr>
          <p:nvPr>
            <p:ph type="sldNum" sz="quarter" idx="12"/>
          </p:nvPr>
        </p:nvSpPr>
        <p:spPr/>
        <p:txBody>
          <a:bodyPr/>
          <a:lstStyle/>
          <a:p>
            <a:fld id="{939F5327-B5B6-49E5-A9F6-8B4586F7C038}" type="slidenum">
              <a:rPr lang="en-IN" smtClean="0">
                <a:solidFill>
                  <a:prstClr val="black">
                    <a:tint val="75000"/>
                  </a:prstClr>
                </a:solidFill>
              </a:rPr>
              <a:pPr/>
              <a:t>1</a:t>
            </a:fld>
            <a:endParaRPr lang="en-IN">
              <a:solidFill>
                <a:prstClr val="black">
                  <a:tint val="75000"/>
                </a:prstClr>
              </a:solidFill>
            </a:endParaRPr>
          </a:p>
        </p:txBody>
      </p:sp>
      <p:sp>
        <p:nvSpPr>
          <p:cNvPr id="7" name="Footer Placeholder 6"/>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239411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1. Asian culture- Balance and Healing </a:t>
            </a:r>
            <a:endParaRPr lang="en-IN" sz="4400" b="1" dirty="0">
              <a:latin typeface="Cambria" panose="02040503050406030204" pitchFamily="18" charset="0"/>
            </a:endParaRPr>
          </a:p>
        </p:txBody>
      </p:sp>
      <p:sp>
        <p:nvSpPr>
          <p:cNvPr id="3" name="Content Placeholder 2"/>
          <p:cNvSpPr>
            <a:spLocks noGrp="1"/>
          </p:cNvSpPr>
          <p:nvPr>
            <p:ph idx="1"/>
          </p:nvPr>
        </p:nvSpPr>
        <p:spPr>
          <a:xfrm>
            <a:off x="1097280" y="1845734"/>
            <a:ext cx="5505226" cy="4023360"/>
          </a:xfrm>
        </p:spPr>
        <p:txBody>
          <a:bodyPr/>
          <a:lstStyle/>
          <a:p>
            <a:pPr marL="0" indent="0" algn="just">
              <a:buNone/>
            </a:pPr>
            <a:r>
              <a:rPr lang="en-US" dirty="0" smtClean="0">
                <a:latin typeface="Cambria" panose="02040503050406030204" pitchFamily="18" charset="0"/>
              </a:rPr>
              <a:t>B. </a:t>
            </a:r>
            <a:r>
              <a:rPr lang="en-IN" b="1" dirty="0">
                <a:latin typeface="Cambria" panose="02040503050406030204" pitchFamily="18" charset="0"/>
              </a:rPr>
              <a:t>India (Ayurveda and Spices for Mood)</a:t>
            </a:r>
            <a:endParaRPr lang="en-IN" dirty="0">
              <a:latin typeface="Cambria" panose="02040503050406030204" pitchFamily="18" charset="0"/>
            </a:endParaRPr>
          </a:p>
          <a:p>
            <a:pPr algn="just"/>
            <a:r>
              <a:rPr lang="en-IN" dirty="0">
                <a:latin typeface="Cambria" panose="02040503050406030204" pitchFamily="18" charset="0"/>
              </a:rPr>
              <a:t>Ayurveda classifies food into three categories:</a:t>
            </a:r>
          </a:p>
          <a:p>
            <a:pPr lvl="1" algn="just"/>
            <a:r>
              <a:rPr lang="en-IN" b="1" dirty="0" err="1">
                <a:latin typeface="Cambria" panose="02040503050406030204" pitchFamily="18" charset="0"/>
              </a:rPr>
              <a:t>Sattvic</a:t>
            </a:r>
            <a:r>
              <a:rPr lang="en-IN" b="1" dirty="0">
                <a:latin typeface="Cambria" panose="02040503050406030204" pitchFamily="18" charset="0"/>
              </a:rPr>
              <a:t> (calming, spiritual)</a:t>
            </a:r>
            <a:r>
              <a:rPr lang="en-IN" dirty="0">
                <a:latin typeface="Cambria" panose="02040503050406030204" pitchFamily="18" charset="0"/>
              </a:rPr>
              <a:t> – fresh fruits, nuts, dairy, and whole grains.</a:t>
            </a:r>
          </a:p>
          <a:p>
            <a:pPr lvl="1" algn="just"/>
            <a:r>
              <a:rPr lang="en-IN" b="1" dirty="0" err="1">
                <a:latin typeface="Cambria" panose="02040503050406030204" pitchFamily="18" charset="0"/>
              </a:rPr>
              <a:t>Rajasic</a:t>
            </a:r>
            <a:r>
              <a:rPr lang="en-IN" b="1" dirty="0">
                <a:latin typeface="Cambria" panose="02040503050406030204" pitchFamily="18" charset="0"/>
              </a:rPr>
              <a:t> (stimulating, fiery)</a:t>
            </a:r>
            <a:r>
              <a:rPr lang="en-IN" dirty="0">
                <a:latin typeface="Cambria" panose="02040503050406030204" pitchFamily="18" charset="0"/>
              </a:rPr>
              <a:t> – spicy food, caffeine, onion, garlic.</a:t>
            </a:r>
          </a:p>
          <a:p>
            <a:pPr lvl="1" algn="just"/>
            <a:r>
              <a:rPr lang="en-IN" b="1" dirty="0" err="1">
                <a:latin typeface="Cambria" panose="02040503050406030204" pitchFamily="18" charset="0"/>
              </a:rPr>
              <a:t>Tamasic</a:t>
            </a:r>
            <a:r>
              <a:rPr lang="en-IN" b="1" dirty="0">
                <a:latin typeface="Cambria" panose="02040503050406030204" pitchFamily="18" charset="0"/>
              </a:rPr>
              <a:t> (dulling, heavy)</a:t>
            </a:r>
            <a:r>
              <a:rPr lang="en-IN" dirty="0">
                <a:latin typeface="Cambria" panose="02040503050406030204" pitchFamily="18" charset="0"/>
              </a:rPr>
              <a:t> – processed foods, stale food, alcohol.</a:t>
            </a:r>
          </a:p>
          <a:p>
            <a:pPr algn="just"/>
            <a:r>
              <a:rPr lang="en-IN" dirty="0">
                <a:latin typeface="Cambria" panose="02040503050406030204" pitchFamily="18" charset="0"/>
              </a:rPr>
              <a:t>Spices like turmeric (</a:t>
            </a:r>
            <a:r>
              <a:rPr lang="en-IN" dirty="0" err="1">
                <a:latin typeface="Cambria" panose="02040503050406030204" pitchFamily="18" charset="0"/>
              </a:rPr>
              <a:t>curcumin</a:t>
            </a:r>
            <a:r>
              <a:rPr lang="en-IN" dirty="0">
                <a:latin typeface="Cambria" panose="02040503050406030204" pitchFamily="18" charset="0"/>
              </a:rPr>
              <a:t>) and saffron are linked to improved mood and reduced depression.</a:t>
            </a:r>
          </a:p>
          <a:p>
            <a:pPr marL="0" indent="0" algn="just">
              <a:buNone/>
            </a:pPr>
            <a:endParaRPr lang="en-IN"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0765" y="1960281"/>
            <a:ext cx="4364915" cy="3257178"/>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10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01768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1. Asian culture- Balance and Healing </a:t>
            </a:r>
            <a:endParaRPr lang="en-IN" sz="4400" b="1" dirty="0">
              <a:latin typeface="Cambria" panose="02040503050406030204" pitchFamily="18" charset="0"/>
            </a:endParaRPr>
          </a:p>
        </p:txBody>
      </p:sp>
      <p:sp>
        <p:nvSpPr>
          <p:cNvPr id="3" name="Content Placeholder 2"/>
          <p:cNvSpPr>
            <a:spLocks noGrp="1"/>
          </p:cNvSpPr>
          <p:nvPr>
            <p:ph idx="1"/>
          </p:nvPr>
        </p:nvSpPr>
        <p:spPr>
          <a:xfrm>
            <a:off x="492163" y="1899522"/>
            <a:ext cx="6702013" cy="4023360"/>
          </a:xfrm>
        </p:spPr>
        <p:txBody>
          <a:bodyPr>
            <a:normAutofit fontScale="92500" lnSpcReduction="20000"/>
          </a:bodyPr>
          <a:lstStyle/>
          <a:p>
            <a:pPr marL="0" indent="0" algn="just">
              <a:buNone/>
            </a:pPr>
            <a:r>
              <a:rPr lang="en-IN" b="1" dirty="0" smtClean="0">
                <a:latin typeface="Cambria" panose="02040503050406030204" pitchFamily="18" charset="0"/>
              </a:rPr>
              <a:t>C. Japan </a:t>
            </a:r>
            <a:r>
              <a:rPr lang="en-IN" b="1" dirty="0">
                <a:latin typeface="Cambria" panose="02040503050406030204" pitchFamily="18" charset="0"/>
              </a:rPr>
              <a:t>(Mindful Eating &amp; Mood Regulation)</a:t>
            </a:r>
            <a:endParaRPr lang="en-IN" dirty="0">
              <a:latin typeface="Cambria" panose="02040503050406030204" pitchFamily="18" charset="0"/>
            </a:endParaRPr>
          </a:p>
          <a:p>
            <a:pPr algn="just">
              <a:buFont typeface="Arial" panose="020B0604020202020204" pitchFamily="34" charset="0"/>
              <a:buChar char="•"/>
            </a:pPr>
            <a:r>
              <a:rPr lang="en-IN" dirty="0">
                <a:latin typeface="Cambria" panose="02040503050406030204" pitchFamily="18" charset="0"/>
              </a:rPr>
              <a:t>The </a:t>
            </a:r>
            <a:r>
              <a:rPr lang="en-IN" b="1" dirty="0">
                <a:latin typeface="Cambria" panose="02040503050406030204" pitchFamily="18" charset="0"/>
              </a:rPr>
              <a:t>“</a:t>
            </a:r>
            <a:r>
              <a:rPr lang="en-IN" b="1" dirty="0" err="1">
                <a:latin typeface="Cambria" panose="02040503050406030204" pitchFamily="18" charset="0"/>
              </a:rPr>
              <a:t>ichiju</a:t>
            </a:r>
            <a:r>
              <a:rPr lang="en-IN" b="1" dirty="0">
                <a:latin typeface="Cambria" panose="02040503050406030204" pitchFamily="18" charset="0"/>
              </a:rPr>
              <a:t> </a:t>
            </a:r>
            <a:r>
              <a:rPr lang="en-IN" b="1" dirty="0" err="1">
                <a:latin typeface="Cambria" panose="02040503050406030204" pitchFamily="18" charset="0"/>
              </a:rPr>
              <a:t>sansai</a:t>
            </a:r>
            <a:r>
              <a:rPr lang="en-IN" b="1" dirty="0">
                <a:latin typeface="Cambria" panose="02040503050406030204" pitchFamily="18" charset="0"/>
              </a:rPr>
              <a:t>”</a:t>
            </a:r>
            <a:r>
              <a:rPr lang="en-IN" dirty="0">
                <a:latin typeface="Cambria" panose="02040503050406030204" pitchFamily="18" charset="0"/>
              </a:rPr>
              <a:t> principle (one soup, three </a:t>
            </a:r>
            <a:r>
              <a:rPr lang="en-IN" dirty="0" smtClean="0">
                <a:latin typeface="Cambria" panose="02040503050406030204" pitchFamily="18" charset="0"/>
              </a:rPr>
              <a:t>side dishes) </a:t>
            </a:r>
            <a:r>
              <a:rPr lang="en-IN" dirty="0">
                <a:latin typeface="Cambria" panose="02040503050406030204" pitchFamily="18" charset="0"/>
              </a:rPr>
              <a:t>encourages balance</a:t>
            </a:r>
            <a:r>
              <a:rPr lang="en-IN" dirty="0" smtClean="0">
                <a:latin typeface="Cambria" panose="02040503050406030204" pitchFamily="18" charset="0"/>
              </a:rPr>
              <a:t>.</a:t>
            </a:r>
          </a:p>
          <a:p>
            <a:pPr algn="just">
              <a:buFont typeface="Wingdings" panose="05000000000000000000" pitchFamily="2" charset="2"/>
              <a:buChar char="ü"/>
            </a:pPr>
            <a:r>
              <a:rPr lang="en-US" dirty="0" smtClean="0">
                <a:latin typeface="Cambria" panose="02040503050406030204" pitchFamily="18" charset="0"/>
              </a:rPr>
              <a:t>1 hot soup, 1 main dish; usually a protein like fish, meat, or tofu and 2 side dishes; usually vegetables, pickles, or small salads. (and also rice, often served alongside but not counted in the one and three). </a:t>
            </a:r>
            <a:endParaRPr lang="en-IN" dirty="0">
              <a:latin typeface="Cambria" panose="02040503050406030204" pitchFamily="18" charset="0"/>
            </a:endParaRPr>
          </a:p>
          <a:p>
            <a:pPr algn="just">
              <a:buFont typeface="Arial" panose="020B0604020202020204" pitchFamily="34" charset="0"/>
              <a:buChar char="•"/>
            </a:pPr>
            <a:r>
              <a:rPr lang="en-IN" b="1" dirty="0">
                <a:latin typeface="Cambria" panose="02040503050406030204" pitchFamily="18" charset="0"/>
              </a:rPr>
              <a:t>Fermented foods</a:t>
            </a:r>
            <a:r>
              <a:rPr lang="en-IN" dirty="0">
                <a:latin typeface="Cambria" panose="02040503050406030204" pitchFamily="18" charset="0"/>
              </a:rPr>
              <a:t> </a:t>
            </a:r>
            <a:r>
              <a:rPr lang="en-IN" dirty="0" smtClean="0">
                <a:latin typeface="Cambria" panose="02040503050406030204" pitchFamily="18" charset="0"/>
              </a:rPr>
              <a:t>support </a:t>
            </a:r>
            <a:r>
              <a:rPr lang="en-IN" dirty="0">
                <a:latin typeface="Cambria" panose="02040503050406030204" pitchFamily="18" charset="0"/>
              </a:rPr>
              <a:t>gut health, which is linked to mood.</a:t>
            </a:r>
          </a:p>
          <a:p>
            <a:pPr algn="just">
              <a:buFont typeface="Arial" panose="020B0604020202020204" pitchFamily="34" charset="0"/>
              <a:buChar char="•"/>
            </a:pPr>
            <a:r>
              <a:rPr lang="en-IN" dirty="0">
                <a:latin typeface="Cambria" panose="02040503050406030204" pitchFamily="18" charset="0"/>
              </a:rPr>
              <a:t>The concept of </a:t>
            </a:r>
            <a:r>
              <a:rPr lang="en-IN" b="1" dirty="0">
                <a:latin typeface="Cambria" panose="02040503050406030204" pitchFamily="18" charset="0"/>
              </a:rPr>
              <a:t>“</a:t>
            </a:r>
            <a:r>
              <a:rPr lang="en-IN" b="1" dirty="0" err="1">
                <a:latin typeface="Cambria" panose="02040503050406030204" pitchFamily="18" charset="0"/>
              </a:rPr>
              <a:t>hara</a:t>
            </a:r>
            <a:r>
              <a:rPr lang="en-IN" b="1" dirty="0">
                <a:latin typeface="Cambria" panose="02040503050406030204" pitchFamily="18" charset="0"/>
              </a:rPr>
              <a:t> </a:t>
            </a:r>
            <a:r>
              <a:rPr lang="en-IN" b="1" dirty="0" err="1">
                <a:latin typeface="Cambria" panose="02040503050406030204" pitchFamily="18" charset="0"/>
              </a:rPr>
              <a:t>hachi</a:t>
            </a:r>
            <a:r>
              <a:rPr lang="en-IN" b="1" dirty="0">
                <a:latin typeface="Cambria" panose="02040503050406030204" pitchFamily="18" charset="0"/>
              </a:rPr>
              <a:t> </a:t>
            </a:r>
            <a:r>
              <a:rPr lang="en-IN" b="1" dirty="0" err="1">
                <a:latin typeface="Cambria" panose="02040503050406030204" pitchFamily="18" charset="0"/>
              </a:rPr>
              <a:t>bu</a:t>
            </a:r>
            <a:r>
              <a:rPr lang="en-IN" b="1" dirty="0">
                <a:latin typeface="Cambria" panose="02040503050406030204" pitchFamily="18" charset="0"/>
              </a:rPr>
              <a:t>”</a:t>
            </a:r>
            <a:r>
              <a:rPr lang="en-IN" dirty="0">
                <a:latin typeface="Cambria" panose="02040503050406030204" pitchFamily="18" charset="0"/>
              </a:rPr>
              <a:t> (eating until 80% full) prevents overeating, promoting emotional stability</a:t>
            </a:r>
            <a:r>
              <a:rPr lang="en-IN" dirty="0" smtClean="0">
                <a:latin typeface="Cambria" panose="02040503050406030204" pitchFamily="18" charset="0"/>
              </a:rPr>
              <a:t>.</a:t>
            </a:r>
          </a:p>
          <a:p>
            <a:pPr algn="just">
              <a:buFont typeface="Wingdings" panose="05000000000000000000" pitchFamily="2" charset="2"/>
              <a:buChar char="ü"/>
            </a:pPr>
            <a:r>
              <a:rPr lang="en-IN" dirty="0">
                <a:latin typeface="Cambria" panose="02040503050406030204" pitchFamily="18" charset="0"/>
              </a:rPr>
              <a:t>It’s a principle of mindful eating, especially practiced in Okinawa, where people are known for their longevity. The idea is to stop eating before you're completely full, giving your body time to feel satisfied without overeating.</a:t>
            </a:r>
          </a:p>
          <a:p>
            <a:pPr algn="just"/>
            <a:endParaRPr lang="en-IN" dirty="0">
              <a:latin typeface="Cambria" panose="02040503050406030204" pitchFamily="18" charset="0"/>
            </a:endParaRPr>
          </a:p>
        </p:txBody>
      </p:sp>
      <p:pic>
        <p:nvPicPr>
          <p:cNvPr id="4" name="Picture 3"/>
          <p:cNvPicPr>
            <a:picLocks noChangeAspect="1"/>
          </p:cNvPicPr>
          <p:nvPr/>
        </p:nvPicPr>
        <p:blipFill rotWithShape="1">
          <a:blip r:embed="rId2"/>
          <a:srcRect l="8212" t="20588" r="38563" b="16544"/>
          <a:stretch/>
        </p:blipFill>
        <p:spPr>
          <a:xfrm>
            <a:off x="7503458" y="1899522"/>
            <a:ext cx="4182035" cy="3156572"/>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11</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410421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2. Mediterranean Cultures: Social &amp; Nutritional Well-Being</a:t>
            </a:r>
            <a:endParaRPr lang="en-IN" sz="4400" b="1" dirty="0">
              <a:latin typeface="Cambria" panose="02040503050406030204" pitchFamily="18" charset="0"/>
            </a:endParaRPr>
          </a:p>
        </p:txBody>
      </p:sp>
      <p:sp>
        <p:nvSpPr>
          <p:cNvPr id="3" name="Content Placeholder 2"/>
          <p:cNvSpPr>
            <a:spLocks noGrp="1"/>
          </p:cNvSpPr>
          <p:nvPr>
            <p:ph idx="1"/>
          </p:nvPr>
        </p:nvSpPr>
        <p:spPr>
          <a:xfrm>
            <a:off x="1097280" y="1845734"/>
            <a:ext cx="6056555" cy="4023360"/>
          </a:xfrm>
        </p:spPr>
        <p:txBody>
          <a:bodyPr/>
          <a:lstStyle/>
          <a:p>
            <a:pPr marL="0" indent="0" algn="just">
              <a:buNone/>
            </a:pPr>
            <a:r>
              <a:rPr lang="en-US" dirty="0" smtClean="0">
                <a:latin typeface="Cambria" panose="02040503050406030204" pitchFamily="18" charset="0"/>
              </a:rPr>
              <a:t>A. </a:t>
            </a:r>
            <a:r>
              <a:rPr lang="en-US" b="1" dirty="0">
                <a:latin typeface="Cambria" panose="02040503050406030204" pitchFamily="18" charset="0"/>
              </a:rPr>
              <a:t>Greece, Italy, Spain (Mediterranean Diet &amp; Mood)</a:t>
            </a:r>
            <a:endParaRPr lang="en-US" dirty="0">
              <a:latin typeface="Cambria" panose="02040503050406030204" pitchFamily="18" charset="0"/>
            </a:endParaRPr>
          </a:p>
          <a:p>
            <a:pPr algn="just">
              <a:buFont typeface="Arial" panose="020B0604020202020204" pitchFamily="34" charset="0"/>
              <a:buChar char="•"/>
            </a:pPr>
            <a:r>
              <a:rPr lang="en-US" dirty="0">
                <a:latin typeface="Cambria" panose="02040503050406030204" pitchFamily="18" charset="0"/>
              </a:rPr>
              <a:t>A diet rich in </a:t>
            </a:r>
            <a:r>
              <a:rPr lang="en-US" b="1" dirty="0">
                <a:latin typeface="Cambria" panose="02040503050406030204" pitchFamily="18" charset="0"/>
              </a:rPr>
              <a:t>olive oil, fish, nuts, and vegetables</a:t>
            </a:r>
            <a:r>
              <a:rPr lang="en-US" dirty="0">
                <a:latin typeface="Cambria" panose="02040503050406030204" pitchFamily="18" charset="0"/>
              </a:rPr>
              <a:t> is linked to lower depression rates.</a:t>
            </a:r>
          </a:p>
          <a:p>
            <a:pPr algn="just">
              <a:buFont typeface="Arial" panose="020B0604020202020204" pitchFamily="34" charset="0"/>
              <a:buChar char="•"/>
            </a:pPr>
            <a:r>
              <a:rPr lang="en-US" dirty="0">
                <a:latin typeface="Cambria" panose="02040503050406030204" pitchFamily="18" charset="0"/>
              </a:rPr>
              <a:t>Meals are social and leisurely, reinforcing positive emotions.</a:t>
            </a:r>
          </a:p>
          <a:p>
            <a:pPr algn="just">
              <a:buFont typeface="Arial" panose="020B0604020202020204" pitchFamily="34" charset="0"/>
              <a:buChar char="•"/>
            </a:pPr>
            <a:r>
              <a:rPr lang="en-US" dirty="0">
                <a:latin typeface="Cambria" panose="02040503050406030204" pitchFamily="18" charset="0"/>
              </a:rPr>
              <a:t>Wine is consumed in moderation, often as part of a meal, promoting relaxation.</a:t>
            </a:r>
          </a:p>
          <a:p>
            <a:pPr algn="just">
              <a:buFont typeface="Arial" panose="020B0604020202020204" pitchFamily="34" charset="0"/>
              <a:buChar char="•"/>
            </a:pPr>
            <a:endParaRPr lang="en-IN" dirty="0">
              <a:latin typeface="Cambria" panose="02040503050406030204" pitchFamily="18" charset="0"/>
            </a:endParaRPr>
          </a:p>
        </p:txBody>
      </p:sp>
      <p:pic>
        <p:nvPicPr>
          <p:cNvPr id="4" name="Picture 3"/>
          <p:cNvPicPr>
            <a:picLocks noChangeAspect="1"/>
          </p:cNvPicPr>
          <p:nvPr/>
        </p:nvPicPr>
        <p:blipFill rotWithShape="1">
          <a:blip r:embed="rId2"/>
          <a:srcRect l="27228" t="13787" r="27194" b="6250"/>
          <a:stretch/>
        </p:blipFill>
        <p:spPr>
          <a:xfrm>
            <a:off x="7365835" y="1845734"/>
            <a:ext cx="3789845" cy="3738283"/>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12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278731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mbria" panose="02040503050406030204" pitchFamily="18" charset="0"/>
              </a:rPr>
              <a:t>2. Mediterranean Cultures: Social &amp; Nutritional Well-Being</a:t>
            </a:r>
            <a:endParaRPr lang="en-IN" sz="4000" b="1" dirty="0">
              <a:latin typeface="Cambria" panose="02040503050406030204" pitchFamily="18" charset="0"/>
            </a:endParaRPr>
          </a:p>
        </p:txBody>
      </p:sp>
      <p:sp>
        <p:nvSpPr>
          <p:cNvPr id="3" name="Content Placeholder 2"/>
          <p:cNvSpPr>
            <a:spLocks noGrp="1"/>
          </p:cNvSpPr>
          <p:nvPr>
            <p:ph idx="1"/>
          </p:nvPr>
        </p:nvSpPr>
        <p:spPr>
          <a:xfrm>
            <a:off x="1097280" y="1845734"/>
            <a:ext cx="5222838" cy="4023360"/>
          </a:xfrm>
        </p:spPr>
        <p:txBody>
          <a:bodyPr>
            <a:normAutofit/>
          </a:bodyPr>
          <a:lstStyle/>
          <a:p>
            <a:pPr marL="0" indent="0" algn="just">
              <a:buNone/>
            </a:pPr>
            <a:r>
              <a:rPr lang="en-US" sz="2400" b="1" dirty="0" smtClean="0">
                <a:latin typeface="Cambria" panose="02040503050406030204" pitchFamily="18" charset="0"/>
              </a:rPr>
              <a:t>B. France </a:t>
            </a:r>
            <a:r>
              <a:rPr lang="en-US" sz="2400" b="1" dirty="0">
                <a:latin typeface="Cambria" panose="02040503050406030204" pitchFamily="18" charset="0"/>
              </a:rPr>
              <a:t>(Pleasure &amp; Moderation)</a:t>
            </a:r>
            <a:endParaRPr lang="en-US" sz="2400" dirty="0">
              <a:latin typeface="Cambria" panose="02040503050406030204" pitchFamily="18" charset="0"/>
            </a:endParaRPr>
          </a:p>
          <a:p>
            <a:pPr lvl="1" algn="just">
              <a:buFont typeface="Arial" panose="020B0604020202020204" pitchFamily="34" charset="0"/>
              <a:buChar char="•"/>
            </a:pPr>
            <a:r>
              <a:rPr lang="en-US" sz="2000" dirty="0">
                <a:latin typeface="Cambria" panose="02040503050406030204" pitchFamily="18" charset="0"/>
              </a:rPr>
              <a:t>The French </a:t>
            </a:r>
            <a:r>
              <a:rPr lang="en-US" sz="2000" b="1" dirty="0">
                <a:latin typeface="Cambria" panose="02040503050406030204" pitchFamily="18" charset="0"/>
              </a:rPr>
              <a:t>see food as pleasure, not guilt</a:t>
            </a:r>
            <a:r>
              <a:rPr lang="en-US" sz="2000" dirty="0">
                <a:latin typeface="Cambria" panose="02040503050406030204" pitchFamily="18" charset="0"/>
              </a:rPr>
              <a:t>, reducing emotional eating.</a:t>
            </a:r>
          </a:p>
          <a:p>
            <a:pPr lvl="1" algn="just">
              <a:buFont typeface="Arial" panose="020B0604020202020204" pitchFamily="34" charset="0"/>
              <a:buChar char="•"/>
            </a:pPr>
            <a:r>
              <a:rPr lang="en-US" sz="2000" dirty="0">
                <a:latin typeface="Cambria" panose="02040503050406030204" pitchFamily="18" charset="0"/>
              </a:rPr>
              <a:t>Small portions and slow eating improve satisfaction and mindfulness.</a:t>
            </a:r>
          </a:p>
          <a:p>
            <a:pPr lvl="1" algn="just">
              <a:buFont typeface="Arial" panose="020B0604020202020204" pitchFamily="34" charset="0"/>
              <a:buChar char="•"/>
            </a:pPr>
            <a:r>
              <a:rPr lang="en-US" sz="2000" dirty="0">
                <a:latin typeface="Cambria" panose="02040503050406030204" pitchFamily="18" charset="0"/>
              </a:rPr>
              <a:t>Cheese, wine, and dark chocolate are enjoyed in moderation, contributing to mood regulation.</a:t>
            </a:r>
          </a:p>
          <a:p>
            <a:pPr algn="just">
              <a:buFont typeface="Arial" panose="020B0604020202020204" pitchFamily="34" charset="0"/>
              <a:buChar char="•"/>
            </a:pPr>
            <a:endParaRPr lang="en-IN" sz="2400"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024" y="1845734"/>
            <a:ext cx="4659656" cy="3620553"/>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13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57370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mbria" panose="02040503050406030204" pitchFamily="18" charset="0"/>
              </a:rPr>
              <a:t>3. Latin American Cultures: Emotional &amp; Festive Eating</a:t>
            </a:r>
            <a:endParaRPr lang="en-IN" sz="4000" b="1" dirty="0">
              <a:latin typeface="Cambria" panose="02040503050406030204" pitchFamily="18" charset="0"/>
            </a:endParaRPr>
          </a:p>
        </p:txBody>
      </p:sp>
      <p:sp>
        <p:nvSpPr>
          <p:cNvPr id="3" name="Content Placeholder 2"/>
          <p:cNvSpPr>
            <a:spLocks noGrp="1"/>
          </p:cNvSpPr>
          <p:nvPr>
            <p:ph idx="1"/>
          </p:nvPr>
        </p:nvSpPr>
        <p:spPr>
          <a:xfrm>
            <a:off x="1097280" y="1845734"/>
            <a:ext cx="5491779" cy="4023360"/>
          </a:xfrm>
        </p:spPr>
        <p:txBody>
          <a:bodyPr/>
          <a:lstStyle/>
          <a:p>
            <a:pPr marL="0" indent="0" algn="just">
              <a:buNone/>
            </a:pPr>
            <a:r>
              <a:rPr lang="en-IN" b="1" dirty="0" smtClean="0">
                <a:latin typeface="Cambria" panose="02040503050406030204" pitchFamily="18" charset="0"/>
              </a:rPr>
              <a:t>A. Mexico</a:t>
            </a:r>
            <a:r>
              <a:rPr lang="en-IN" b="1" dirty="0">
                <a:latin typeface="Cambria" panose="02040503050406030204" pitchFamily="18" charset="0"/>
              </a:rPr>
              <a:t>, Brazil, Argentina (Food &amp; Celebration)</a:t>
            </a:r>
            <a:endParaRPr lang="en-IN" dirty="0">
              <a:latin typeface="Cambria" panose="02040503050406030204" pitchFamily="18" charset="0"/>
            </a:endParaRPr>
          </a:p>
          <a:p>
            <a:pPr algn="just">
              <a:buFont typeface="Arial" panose="020B0604020202020204" pitchFamily="34" charset="0"/>
              <a:buChar char="•"/>
            </a:pPr>
            <a:r>
              <a:rPr lang="en-IN" dirty="0">
                <a:latin typeface="Cambria" panose="02040503050406030204" pitchFamily="18" charset="0"/>
              </a:rPr>
              <a:t>Food is central to family gatherings and celebrations (e.g., tamales during Christmas, </a:t>
            </a:r>
            <a:r>
              <a:rPr lang="en-IN" dirty="0" err="1">
                <a:latin typeface="Cambria" panose="02040503050406030204" pitchFamily="18" charset="0"/>
              </a:rPr>
              <a:t>asado</a:t>
            </a:r>
            <a:r>
              <a:rPr lang="en-IN" dirty="0">
                <a:latin typeface="Cambria" panose="02040503050406030204" pitchFamily="18" charset="0"/>
              </a:rPr>
              <a:t> in Argentina).</a:t>
            </a:r>
          </a:p>
          <a:p>
            <a:pPr algn="just">
              <a:buFont typeface="Arial" panose="020B0604020202020204" pitchFamily="34" charset="0"/>
              <a:buChar char="•"/>
            </a:pPr>
            <a:r>
              <a:rPr lang="en-IN" dirty="0">
                <a:latin typeface="Cambria" panose="02040503050406030204" pitchFamily="18" charset="0"/>
              </a:rPr>
              <a:t>Spicy foods (</a:t>
            </a:r>
            <a:r>
              <a:rPr lang="en-IN" dirty="0" err="1">
                <a:latin typeface="Cambria" panose="02040503050406030204" pitchFamily="18" charset="0"/>
              </a:rPr>
              <a:t>chili</a:t>
            </a:r>
            <a:r>
              <a:rPr lang="en-IN" dirty="0">
                <a:latin typeface="Cambria" panose="02040503050406030204" pitchFamily="18" charset="0"/>
              </a:rPr>
              <a:t> peppers) can trigger endorphins, boosting mood.</a:t>
            </a:r>
          </a:p>
          <a:p>
            <a:pPr algn="just">
              <a:buFont typeface="Arial" panose="020B0604020202020204" pitchFamily="34" charset="0"/>
              <a:buChar char="•"/>
            </a:pPr>
            <a:r>
              <a:rPr lang="en-IN" dirty="0">
                <a:latin typeface="Cambria" panose="02040503050406030204" pitchFamily="18" charset="0"/>
              </a:rPr>
              <a:t>Comfort foods like </a:t>
            </a:r>
            <a:r>
              <a:rPr lang="en-IN" dirty="0" smtClean="0">
                <a:latin typeface="Cambria" panose="02040503050406030204" pitchFamily="18" charset="0"/>
              </a:rPr>
              <a:t>rice pudding and caramel </a:t>
            </a:r>
            <a:r>
              <a:rPr lang="en-IN" dirty="0">
                <a:latin typeface="Cambria" panose="02040503050406030204" pitchFamily="18" charset="0"/>
              </a:rPr>
              <a:t>milk </a:t>
            </a:r>
            <a:r>
              <a:rPr lang="en-IN" dirty="0" smtClean="0">
                <a:latin typeface="Cambria" panose="02040503050406030204" pitchFamily="18" charset="0"/>
              </a:rPr>
              <a:t>spread </a:t>
            </a:r>
            <a:r>
              <a:rPr lang="en-IN" dirty="0">
                <a:latin typeface="Cambria" panose="02040503050406030204" pitchFamily="18" charset="0"/>
              </a:rPr>
              <a:t>are associated with nostalgia and happiness.</a:t>
            </a:r>
          </a:p>
          <a:p>
            <a:pPr algn="just"/>
            <a:endParaRPr lang="en-IN"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5365" y="2141569"/>
            <a:ext cx="4390315" cy="2659031"/>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14</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874740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mbria" panose="02040503050406030204" pitchFamily="18" charset="0"/>
              </a:rPr>
              <a:t>3. Latin American Cultures: Emotional &amp; Festive Eating</a:t>
            </a:r>
            <a:endParaRPr lang="en-IN" sz="4000" b="1" dirty="0">
              <a:latin typeface="Cambria" panose="02040503050406030204" pitchFamily="18" charset="0"/>
            </a:endParaRPr>
          </a:p>
        </p:txBody>
      </p:sp>
      <p:sp>
        <p:nvSpPr>
          <p:cNvPr id="3" name="Content Placeholder 2"/>
          <p:cNvSpPr>
            <a:spLocks noGrp="1"/>
          </p:cNvSpPr>
          <p:nvPr>
            <p:ph idx="1"/>
          </p:nvPr>
        </p:nvSpPr>
        <p:spPr>
          <a:xfrm>
            <a:off x="1097280" y="1845734"/>
            <a:ext cx="5451438" cy="4023360"/>
          </a:xfrm>
        </p:spPr>
        <p:txBody>
          <a:bodyPr/>
          <a:lstStyle/>
          <a:p>
            <a:pPr marL="0" indent="0" algn="just">
              <a:buNone/>
            </a:pPr>
            <a:r>
              <a:rPr lang="en-IN" b="1" dirty="0" smtClean="0">
                <a:latin typeface="Cambria" panose="02040503050406030204" pitchFamily="18" charset="0"/>
              </a:rPr>
              <a:t>B. Caribbean </a:t>
            </a:r>
            <a:r>
              <a:rPr lang="en-IN" b="1" dirty="0">
                <a:latin typeface="Cambria" panose="02040503050406030204" pitchFamily="18" charset="0"/>
              </a:rPr>
              <a:t>Cultures (Tropical Mood-Boosting Foods)</a:t>
            </a:r>
            <a:endParaRPr lang="en-IN" dirty="0">
              <a:latin typeface="Cambria" panose="02040503050406030204" pitchFamily="18" charset="0"/>
            </a:endParaRPr>
          </a:p>
          <a:p>
            <a:pPr algn="just">
              <a:buFont typeface="Arial" panose="020B0604020202020204" pitchFamily="34" charset="0"/>
              <a:buChar char="•"/>
            </a:pPr>
            <a:r>
              <a:rPr lang="en-IN" dirty="0">
                <a:latin typeface="Cambria" panose="02040503050406030204" pitchFamily="18" charset="0"/>
              </a:rPr>
              <a:t>Fresh fruits like mango, papaya, and coconut are rich in vitamins that enhance energy and mood.</a:t>
            </a:r>
          </a:p>
          <a:p>
            <a:pPr algn="just">
              <a:buFont typeface="Arial" panose="020B0604020202020204" pitchFamily="34" charset="0"/>
              <a:buChar char="•"/>
            </a:pPr>
            <a:r>
              <a:rPr lang="en-IN" dirty="0">
                <a:latin typeface="Cambria" panose="02040503050406030204" pitchFamily="18" charset="0"/>
              </a:rPr>
              <a:t>Seafood provides omega-3 fatty acids, known to support brain health.</a:t>
            </a:r>
          </a:p>
          <a:p>
            <a:pPr algn="just">
              <a:buFont typeface="Arial" panose="020B0604020202020204" pitchFamily="34" charset="0"/>
              <a:buChar char="•"/>
            </a:pPr>
            <a:r>
              <a:rPr lang="en-IN" dirty="0">
                <a:latin typeface="Cambria" panose="02040503050406030204" pitchFamily="18" charset="0"/>
              </a:rPr>
              <a:t>Communal dining strengthens social bonds, reinforcing positive emotions.</a:t>
            </a:r>
          </a:p>
          <a:p>
            <a:pPr algn="just">
              <a:buFont typeface="Arial" panose="020B0604020202020204" pitchFamily="34" charset="0"/>
              <a:buChar char="•"/>
            </a:pPr>
            <a:endParaRPr lang="en-IN"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471" y="1845734"/>
            <a:ext cx="4163210" cy="2968313"/>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15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24950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mbria" panose="02040503050406030204" pitchFamily="18" charset="0"/>
              </a:rPr>
              <a:t>4. Middle Eastern &amp; African Cultures: Food as Nourishment &amp; Connection</a:t>
            </a:r>
            <a:endParaRPr lang="en-IN" sz="4000" b="1" dirty="0">
              <a:latin typeface="Cambria" panose="02040503050406030204" pitchFamily="18" charset="0"/>
            </a:endParaRPr>
          </a:p>
        </p:txBody>
      </p:sp>
      <p:sp>
        <p:nvSpPr>
          <p:cNvPr id="3" name="Content Placeholder 2"/>
          <p:cNvSpPr>
            <a:spLocks noGrp="1"/>
          </p:cNvSpPr>
          <p:nvPr>
            <p:ph idx="1"/>
          </p:nvPr>
        </p:nvSpPr>
        <p:spPr>
          <a:xfrm>
            <a:off x="1097280" y="1845734"/>
            <a:ext cx="5922085" cy="4023360"/>
          </a:xfrm>
        </p:spPr>
        <p:txBody>
          <a:bodyPr/>
          <a:lstStyle/>
          <a:p>
            <a:pPr marL="0" indent="0">
              <a:buNone/>
            </a:pPr>
            <a:r>
              <a:rPr lang="en-US" b="1" dirty="0" smtClean="0">
                <a:latin typeface="Cambria" panose="02040503050406030204" pitchFamily="18" charset="0"/>
              </a:rPr>
              <a:t>A. Middle </a:t>
            </a:r>
            <a:r>
              <a:rPr lang="en-US" b="1" dirty="0">
                <a:latin typeface="Cambria" panose="02040503050406030204" pitchFamily="18" charset="0"/>
              </a:rPr>
              <a:t>East (Spices &amp; Fasting for Mental Clarity)</a:t>
            </a:r>
            <a:endParaRPr lang="en-US" dirty="0">
              <a:latin typeface="Cambria" panose="02040503050406030204" pitchFamily="18" charset="0"/>
            </a:endParaRPr>
          </a:p>
          <a:p>
            <a:pPr>
              <a:buFont typeface="Arial" panose="020B0604020202020204" pitchFamily="34" charset="0"/>
              <a:buChar char="•"/>
            </a:pPr>
            <a:r>
              <a:rPr lang="en-US" dirty="0">
                <a:latin typeface="Cambria" panose="02040503050406030204" pitchFamily="18" charset="0"/>
              </a:rPr>
              <a:t>Spices like saffron and cinnamon are believed to enhance mood and cognitive function.</a:t>
            </a:r>
          </a:p>
          <a:p>
            <a:pPr>
              <a:buFont typeface="Arial" panose="020B0604020202020204" pitchFamily="34" charset="0"/>
              <a:buChar char="•"/>
            </a:pPr>
            <a:r>
              <a:rPr lang="en-US" dirty="0">
                <a:latin typeface="Cambria" panose="02040503050406030204" pitchFamily="18" charset="0"/>
              </a:rPr>
              <a:t>Dates and honey are traditionally used for energy and well-being.</a:t>
            </a:r>
          </a:p>
          <a:p>
            <a:pPr>
              <a:buFont typeface="Arial" panose="020B0604020202020204" pitchFamily="34" charset="0"/>
              <a:buChar char="•"/>
            </a:pPr>
            <a:r>
              <a:rPr lang="en-US" dirty="0">
                <a:latin typeface="Cambria" panose="02040503050406030204" pitchFamily="18" charset="0"/>
              </a:rPr>
              <a:t>Fasting (e.g., during Ramadan) is seen as spiritually and emotionally cleansing, improving mindfulness and self-discipline.</a:t>
            </a:r>
          </a:p>
          <a:p>
            <a:endParaRPr lang="en-IN"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365" y="1845734"/>
            <a:ext cx="4136315" cy="2931827"/>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67077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4. Middle Eastern &amp; African Cultures: Food as Nourishment &amp; Connection</a:t>
            </a:r>
            <a:endParaRPr lang="en-IN" sz="4400" b="1" dirty="0">
              <a:latin typeface="Cambria" panose="02040503050406030204" pitchFamily="18" charset="0"/>
            </a:endParaRPr>
          </a:p>
        </p:txBody>
      </p:sp>
      <p:sp>
        <p:nvSpPr>
          <p:cNvPr id="3" name="Content Placeholder 2"/>
          <p:cNvSpPr>
            <a:spLocks noGrp="1"/>
          </p:cNvSpPr>
          <p:nvPr>
            <p:ph idx="1"/>
          </p:nvPr>
        </p:nvSpPr>
        <p:spPr>
          <a:xfrm>
            <a:off x="1097280" y="1845734"/>
            <a:ext cx="5545567" cy="4023360"/>
          </a:xfrm>
        </p:spPr>
        <p:txBody>
          <a:bodyPr/>
          <a:lstStyle/>
          <a:p>
            <a:pPr marL="0" indent="0" algn="just">
              <a:buNone/>
            </a:pPr>
            <a:r>
              <a:rPr lang="en-US" b="1" dirty="0" smtClean="0">
                <a:latin typeface="Cambria" panose="02040503050406030204" pitchFamily="18" charset="0"/>
              </a:rPr>
              <a:t>B. West </a:t>
            </a:r>
            <a:r>
              <a:rPr lang="en-US" b="1" dirty="0">
                <a:latin typeface="Cambria" panose="02040503050406030204" pitchFamily="18" charset="0"/>
              </a:rPr>
              <a:t>Africa (Root-Based, Nutrient-Dense Diets)</a:t>
            </a:r>
            <a:endParaRPr lang="en-US" dirty="0">
              <a:latin typeface="Cambria" panose="02040503050406030204" pitchFamily="18" charset="0"/>
            </a:endParaRPr>
          </a:p>
          <a:p>
            <a:pPr algn="just">
              <a:buFont typeface="Arial" panose="020B0604020202020204" pitchFamily="34" charset="0"/>
              <a:buChar char="•"/>
            </a:pPr>
            <a:r>
              <a:rPr lang="en-US" dirty="0">
                <a:latin typeface="Cambria" panose="02040503050406030204" pitchFamily="18" charset="0"/>
              </a:rPr>
              <a:t>Foods like yams, plantains, and groundnuts provide sustained energy and regulate mood.</a:t>
            </a:r>
          </a:p>
          <a:p>
            <a:pPr algn="just">
              <a:buFont typeface="Arial" panose="020B0604020202020204" pitchFamily="34" charset="0"/>
              <a:buChar char="•"/>
            </a:pPr>
            <a:r>
              <a:rPr lang="en-US" dirty="0">
                <a:latin typeface="Cambria" panose="02040503050406030204" pitchFamily="18" charset="0"/>
              </a:rPr>
              <a:t>Fermented foods (e.g., </a:t>
            </a:r>
            <a:r>
              <a:rPr lang="en-US" dirty="0" smtClean="0">
                <a:latin typeface="Cambria" panose="02040503050406030204" pitchFamily="18" charset="0"/>
              </a:rPr>
              <a:t>a </a:t>
            </a:r>
            <a:r>
              <a:rPr lang="en-US" dirty="0">
                <a:latin typeface="Cambria" panose="02040503050406030204" pitchFamily="18" charset="0"/>
              </a:rPr>
              <a:t>fermented cereal pudding) support gut health and emotional balance.</a:t>
            </a:r>
          </a:p>
          <a:p>
            <a:pPr algn="just">
              <a:buFont typeface="Arial" panose="020B0604020202020204" pitchFamily="34" charset="0"/>
              <a:buChar char="•"/>
            </a:pPr>
            <a:r>
              <a:rPr lang="en-US" dirty="0">
                <a:latin typeface="Cambria" panose="02040503050406030204" pitchFamily="18" charset="0"/>
              </a:rPr>
              <a:t>Meals are often shared, reinforcing a sense of community and belonging.</a:t>
            </a:r>
          </a:p>
          <a:p>
            <a:pPr algn="just"/>
            <a:endParaRPr lang="en-IN"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4553" y="2033994"/>
            <a:ext cx="4311127" cy="2726266"/>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882940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5. Western Cultures: Emotional &amp; Convenience-Based Eating</a:t>
            </a:r>
            <a:endParaRPr lang="en-IN" sz="4400" b="1" dirty="0">
              <a:latin typeface="Cambria" panose="02040503050406030204" pitchFamily="18" charset="0"/>
            </a:endParaRPr>
          </a:p>
        </p:txBody>
      </p:sp>
      <p:sp>
        <p:nvSpPr>
          <p:cNvPr id="3" name="Content Placeholder 2"/>
          <p:cNvSpPr>
            <a:spLocks noGrp="1"/>
          </p:cNvSpPr>
          <p:nvPr>
            <p:ph idx="1"/>
          </p:nvPr>
        </p:nvSpPr>
        <p:spPr>
          <a:xfrm>
            <a:off x="1097280" y="1845734"/>
            <a:ext cx="5841402" cy="4023360"/>
          </a:xfrm>
        </p:spPr>
        <p:txBody>
          <a:bodyPr/>
          <a:lstStyle/>
          <a:p>
            <a:pPr marL="0" indent="0" algn="just">
              <a:buNone/>
            </a:pPr>
            <a:r>
              <a:rPr lang="en-US" dirty="0" smtClean="0">
                <a:latin typeface="Cambria" panose="02040503050406030204" pitchFamily="18" charset="0"/>
              </a:rPr>
              <a:t>A. </a:t>
            </a:r>
            <a:r>
              <a:rPr lang="en-US" b="1" dirty="0">
                <a:latin typeface="Cambria" panose="02040503050406030204" pitchFamily="18" charset="0"/>
              </a:rPr>
              <a:t>United States (Fast Food, Stress Eating &amp; Diet Trends)</a:t>
            </a:r>
            <a:endParaRPr lang="en-US" dirty="0">
              <a:latin typeface="Cambria" panose="02040503050406030204" pitchFamily="18" charset="0"/>
            </a:endParaRPr>
          </a:p>
          <a:p>
            <a:pPr algn="just">
              <a:buFont typeface="Arial" panose="020B0604020202020204" pitchFamily="34" charset="0"/>
              <a:buChar char="•"/>
            </a:pPr>
            <a:r>
              <a:rPr lang="en-US" dirty="0">
                <a:latin typeface="Cambria" panose="02040503050406030204" pitchFamily="18" charset="0"/>
              </a:rPr>
              <a:t>Food is often associated with comfort and emotional regulation (e.g., ice cream after a breakup, pizza for celebrations).</a:t>
            </a:r>
          </a:p>
          <a:p>
            <a:pPr algn="just">
              <a:buFont typeface="Arial" panose="020B0604020202020204" pitchFamily="34" charset="0"/>
              <a:buChar char="•"/>
            </a:pPr>
            <a:r>
              <a:rPr lang="en-US" dirty="0">
                <a:latin typeface="Cambria" panose="02040503050406030204" pitchFamily="18" charset="0"/>
              </a:rPr>
              <a:t>Highly processed foods and sugar spikes can contribute to mood swings.</a:t>
            </a:r>
          </a:p>
          <a:p>
            <a:pPr algn="just">
              <a:buFont typeface="Arial" panose="020B0604020202020204" pitchFamily="34" charset="0"/>
              <a:buChar char="•"/>
            </a:pPr>
            <a:r>
              <a:rPr lang="en-US" dirty="0">
                <a:latin typeface="Cambria" panose="02040503050406030204" pitchFamily="18" charset="0"/>
              </a:rPr>
              <a:t>Diet culture (e.g., low-carb, </a:t>
            </a:r>
            <a:r>
              <a:rPr lang="en-US" dirty="0" err="1">
                <a:latin typeface="Cambria" panose="02040503050406030204" pitchFamily="18" charset="0"/>
              </a:rPr>
              <a:t>keto</a:t>
            </a:r>
            <a:r>
              <a:rPr lang="en-US" dirty="0">
                <a:latin typeface="Cambria" panose="02040503050406030204" pitchFamily="18" charset="0"/>
              </a:rPr>
              <a:t>, intermittent fasting) influences eating behaviors and emotions.</a:t>
            </a:r>
          </a:p>
          <a:p>
            <a:pPr marL="0" indent="0" algn="just">
              <a:buNone/>
            </a:pPr>
            <a:endParaRPr lang="en-IN"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9706" y="1845733"/>
            <a:ext cx="4095974" cy="3022101"/>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2684255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5. Western Cultures: Emotional &amp; Convenience-Based Eating</a:t>
            </a:r>
            <a:endParaRPr lang="en-IN" sz="4400" b="1" dirty="0">
              <a:latin typeface="Cambria" panose="02040503050406030204" pitchFamily="18" charset="0"/>
            </a:endParaRPr>
          </a:p>
        </p:txBody>
      </p:sp>
      <p:sp>
        <p:nvSpPr>
          <p:cNvPr id="3" name="Content Placeholder 2"/>
          <p:cNvSpPr>
            <a:spLocks noGrp="1"/>
          </p:cNvSpPr>
          <p:nvPr>
            <p:ph idx="1"/>
          </p:nvPr>
        </p:nvSpPr>
        <p:spPr>
          <a:xfrm>
            <a:off x="1097280" y="1845734"/>
            <a:ext cx="6137238" cy="4023360"/>
          </a:xfrm>
        </p:spPr>
        <p:txBody>
          <a:bodyPr/>
          <a:lstStyle/>
          <a:p>
            <a:pPr marL="0" indent="0" algn="just">
              <a:buNone/>
            </a:pPr>
            <a:r>
              <a:rPr lang="en-US" dirty="0" smtClean="0">
                <a:latin typeface="Cambria" panose="02040503050406030204" pitchFamily="18" charset="0"/>
              </a:rPr>
              <a:t>B. </a:t>
            </a:r>
            <a:r>
              <a:rPr lang="en-US" b="1" dirty="0">
                <a:latin typeface="Cambria" panose="02040503050406030204" pitchFamily="18" charset="0"/>
              </a:rPr>
              <a:t>Northern Europe (Simple, Seasonal, &amp; Mood-Boosting Foods)</a:t>
            </a:r>
            <a:endParaRPr lang="en-US" dirty="0">
              <a:latin typeface="Cambria" panose="02040503050406030204" pitchFamily="18" charset="0"/>
            </a:endParaRPr>
          </a:p>
          <a:p>
            <a:pPr algn="just">
              <a:buFont typeface="Arial" panose="020B0604020202020204" pitchFamily="34" charset="0"/>
              <a:buChar char="•"/>
            </a:pPr>
            <a:r>
              <a:rPr lang="en-US" dirty="0">
                <a:latin typeface="Cambria" panose="02040503050406030204" pitchFamily="18" charset="0"/>
              </a:rPr>
              <a:t>Scandinavian diets include fish, berries, and whole grains, supporting brain health.</a:t>
            </a:r>
          </a:p>
          <a:p>
            <a:pPr algn="just">
              <a:buFont typeface="Arial" panose="020B0604020202020204" pitchFamily="34" charset="0"/>
              <a:buChar char="•"/>
            </a:pPr>
            <a:r>
              <a:rPr lang="en-US" dirty="0" err="1">
                <a:latin typeface="Cambria" panose="02040503050406030204" pitchFamily="18" charset="0"/>
              </a:rPr>
              <a:t>Hygge</a:t>
            </a:r>
            <a:r>
              <a:rPr lang="en-US" dirty="0">
                <a:latin typeface="Cambria" panose="02040503050406030204" pitchFamily="18" charset="0"/>
              </a:rPr>
              <a:t> (a Danish concept of coziness) promotes warm, comforting foods like stews and teas for emotional well-being.</a:t>
            </a:r>
          </a:p>
          <a:p>
            <a:pPr algn="just">
              <a:buFont typeface="Arial" panose="020B0604020202020204" pitchFamily="34" charset="0"/>
              <a:buChar char="•"/>
            </a:pPr>
            <a:r>
              <a:rPr lang="en-US" dirty="0">
                <a:latin typeface="Cambria" panose="02040503050406030204" pitchFamily="18" charset="0"/>
              </a:rPr>
              <a:t>Dark winter months lead to a focus on vitamin D-rich foods (e.g., salmon) to combat seasonal depression.</a:t>
            </a:r>
          </a:p>
          <a:p>
            <a:pPr marL="0" indent="0" algn="just">
              <a:buNone/>
            </a:pPr>
            <a:endParaRPr lang="en-IN"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2095" y="2060887"/>
            <a:ext cx="3813585" cy="2768600"/>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19</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16355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IN" dirty="0"/>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IN" dirty="0"/>
              <a:t>Understand how culture influences food choices and dietary </a:t>
            </a:r>
            <a:r>
              <a:rPr lang="en-IN" dirty="0" smtClean="0"/>
              <a:t>practices</a:t>
            </a:r>
          </a:p>
          <a:p>
            <a:pPr algn="just">
              <a:buFont typeface="Arial" panose="020B0604020202020204" pitchFamily="34" charset="0"/>
              <a:buChar char="•"/>
            </a:pPr>
            <a:r>
              <a:rPr lang="en-IN" dirty="0"/>
              <a:t>Identify the impact of social settings and family dynamics on eating </a:t>
            </a:r>
            <a:r>
              <a:rPr lang="en-IN" dirty="0" smtClean="0"/>
              <a:t>patterns</a:t>
            </a:r>
          </a:p>
          <a:p>
            <a:pPr algn="just">
              <a:buFont typeface="Arial" panose="020B0604020202020204" pitchFamily="34" charset="0"/>
              <a:buChar char="•"/>
            </a:pPr>
            <a:r>
              <a:rPr lang="en-IN" dirty="0" err="1"/>
              <a:t>Analyze</a:t>
            </a:r>
            <a:r>
              <a:rPr lang="en-IN" dirty="0"/>
              <a:t> the role of festivals, rituals, and food symbolism in cultural </a:t>
            </a:r>
            <a:r>
              <a:rPr lang="en-IN" dirty="0" smtClean="0"/>
              <a:t>identity</a:t>
            </a:r>
          </a:p>
          <a:p>
            <a:pPr algn="just">
              <a:buFont typeface="Arial" panose="020B0604020202020204" pitchFamily="34" charset="0"/>
              <a:buChar char="•"/>
            </a:pPr>
            <a:r>
              <a:rPr lang="en-IN" dirty="0"/>
              <a:t>Evaluate the influence of globalization and acculturation on dietary </a:t>
            </a:r>
            <a:r>
              <a:rPr lang="en-IN" dirty="0" smtClean="0"/>
              <a:t>habits</a:t>
            </a:r>
          </a:p>
          <a:p>
            <a:pPr algn="just">
              <a:buFont typeface="Arial" panose="020B0604020202020204" pitchFamily="34" charset="0"/>
              <a:buChar char="•"/>
            </a:pPr>
            <a:r>
              <a:rPr lang="en-IN" dirty="0"/>
              <a:t>Apply cultural sensitivity in dietary </a:t>
            </a:r>
            <a:r>
              <a:rPr lang="en-IN" dirty="0" err="1"/>
              <a:t>counseling</a:t>
            </a:r>
            <a:r>
              <a:rPr lang="en-IN" dirty="0"/>
              <a:t> and nutrition interventions</a:t>
            </a:r>
          </a:p>
        </p:txBody>
      </p:sp>
      <p:sp>
        <p:nvSpPr>
          <p:cNvPr id="4" name="Footer Placeholder 3"/>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2</a:t>
            </a:fld>
            <a:endParaRPr lang="en-IN">
              <a:solidFill>
                <a:prstClr val="black">
                  <a:tint val="75000"/>
                </a:prstClr>
              </a:solidFill>
            </a:endParaRPr>
          </a:p>
        </p:txBody>
      </p:sp>
    </p:spTree>
    <p:extLst>
      <p:ext uri="{BB962C8B-B14F-4D97-AF65-F5344CB8AC3E}">
        <p14:creationId xmlns:p14="http://schemas.microsoft.com/office/powerpoint/2010/main" val="219577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Conclusion </a:t>
            </a:r>
            <a:endParaRPr lang="en-IN" b="1" dirty="0">
              <a:latin typeface="Cambria" panose="02040503050406030204" pitchFamily="18" charset="0"/>
            </a:endParaRPr>
          </a:p>
        </p:txBody>
      </p:sp>
      <p:sp>
        <p:nvSpPr>
          <p:cNvPr id="3" name="Content Placeholder 2"/>
          <p:cNvSpPr>
            <a:spLocks noGrp="1"/>
          </p:cNvSpPr>
          <p:nvPr>
            <p:ph idx="1"/>
          </p:nvPr>
        </p:nvSpPr>
        <p:spPr/>
        <p:txBody>
          <a:bodyPr/>
          <a:lstStyle/>
          <a:p>
            <a:pPr algn="just"/>
            <a:r>
              <a:rPr lang="en-US" dirty="0">
                <a:latin typeface="Cambria" panose="02040503050406030204" pitchFamily="18" charset="0"/>
              </a:rPr>
              <a:t>Some cultures view food as medicine (China, India), while others focus on social bonding (Mediterranean, Latin America).Spices, fermented foods, and whole foods are commonly linked to positive mental health</a:t>
            </a:r>
            <a:r>
              <a:rPr lang="en-US" dirty="0" smtClean="0">
                <a:latin typeface="Cambria" panose="02040503050406030204" pitchFamily="18" charset="0"/>
              </a:rPr>
              <a:t>. Fast-paced </a:t>
            </a:r>
            <a:r>
              <a:rPr lang="en-US" dirty="0">
                <a:latin typeface="Cambria" panose="02040503050406030204" pitchFamily="18" charset="0"/>
              </a:rPr>
              <a:t>Western lifestyles often lead to emotional or convenience-driven eating.</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318627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Cambria" panose="02040503050406030204" pitchFamily="18" charset="0"/>
              </a:rPr>
              <a:t>Impact </a:t>
            </a:r>
            <a:r>
              <a:rPr lang="en-US" sz="4400" b="1" dirty="0">
                <a:latin typeface="Cambria" panose="02040503050406030204" pitchFamily="18" charset="0"/>
              </a:rPr>
              <a:t>of cultural dietary patterns on mental health </a:t>
            </a:r>
            <a:endParaRPr lang="en-IN" sz="4400" b="1" dirty="0">
              <a:latin typeface="Cambria" panose="02040503050406030204" pitchFamily="18" charset="0"/>
            </a:endParaRPr>
          </a:p>
        </p:txBody>
      </p:sp>
      <p:sp>
        <p:nvSpPr>
          <p:cNvPr id="3" name="Content Placeholder 2"/>
          <p:cNvSpPr>
            <a:spLocks noGrp="1"/>
          </p:cNvSpPr>
          <p:nvPr>
            <p:ph idx="1"/>
          </p:nvPr>
        </p:nvSpPr>
        <p:spPr/>
        <p:txBody>
          <a:bodyPr/>
          <a:lstStyle/>
          <a:p>
            <a:pPr algn="just"/>
            <a:r>
              <a:rPr lang="en-US" dirty="0">
                <a:latin typeface="Cambria" panose="02040503050406030204" pitchFamily="18" charset="0"/>
              </a:rPr>
              <a:t>Cultural dietary patterns significantly impact mental health by influencing brain function, gut health, and emotional well-being. Traditional diets often provide essential nutrients that support mood stability, while modern, highly processed diets can contribute to mental health disorders. </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21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57959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1. Nutritional Foundations of Mental Health</a:t>
            </a:r>
            <a:endParaRPr lang="en-IN" sz="44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algn="just">
              <a:buFont typeface="Arial" panose="020B0604020202020204" pitchFamily="34" charset="0"/>
              <a:buChar char="•"/>
            </a:pPr>
            <a:r>
              <a:rPr lang="en-US" dirty="0">
                <a:latin typeface="Cambria" panose="02040503050406030204" pitchFamily="18" charset="0"/>
              </a:rPr>
              <a:t>Certain nutrients are essential for brain health, mood regulation, and emotional resilience:</a:t>
            </a:r>
          </a:p>
          <a:p>
            <a:pPr algn="just">
              <a:buFont typeface="Arial" panose="020B0604020202020204" pitchFamily="34" charset="0"/>
              <a:buChar char="•"/>
            </a:pPr>
            <a:r>
              <a:rPr lang="en-US" b="1" dirty="0">
                <a:latin typeface="Cambria" panose="02040503050406030204" pitchFamily="18" charset="0"/>
              </a:rPr>
              <a:t>Omega-3 fatty acids</a:t>
            </a:r>
            <a:r>
              <a:rPr lang="en-US" dirty="0">
                <a:latin typeface="Cambria" panose="02040503050406030204" pitchFamily="18" charset="0"/>
              </a:rPr>
              <a:t> (found in fish, nuts, seeds) reduce inflammation and support cognitive function.</a:t>
            </a:r>
          </a:p>
          <a:p>
            <a:pPr algn="just">
              <a:buFont typeface="Arial" panose="020B0604020202020204" pitchFamily="34" charset="0"/>
              <a:buChar char="•"/>
            </a:pPr>
            <a:r>
              <a:rPr lang="en-US" b="1" dirty="0">
                <a:latin typeface="Cambria" panose="02040503050406030204" pitchFamily="18" charset="0"/>
              </a:rPr>
              <a:t>B vitamins</a:t>
            </a:r>
            <a:r>
              <a:rPr lang="en-US" dirty="0">
                <a:latin typeface="Cambria" panose="02040503050406030204" pitchFamily="18" charset="0"/>
              </a:rPr>
              <a:t> (in whole grains, leafy greens) help neurotransmitter production.</a:t>
            </a:r>
          </a:p>
          <a:p>
            <a:pPr algn="just">
              <a:buFont typeface="Arial" panose="020B0604020202020204" pitchFamily="34" charset="0"/>
              <a:buChar char="•"/>
            </a:pPr>
            <a:r>
              <a:rPr lang="en-US" b="1" dirty="0">
                <a:latin typeface="Cambria" panose="02040503050406030204" pitchFamily="18" charset="0"/>
              </a:rPr>
              <a:t>Probiotics and fiber</a:t>
            </a:r>
            <a:r>
              <a:rPr lang="en-US" dirty="0">
                <a:latin typeface="Cambria" panose="02040503050406030204" pitchFamily="18" charset="0"/>
              </a:rPr>
              <a:t> (in fermented and plant-based foods) improve gut health, which influences mood.</a:t>
            </a:r>
          </a:p>
          <a:p>
            <a:pPr algn="just">
              <a:buFont typeface="Arial" panose="020B0604020202020204" pitchFamily="34" charset="0"/>
              <a:buChar char="•"/>
            </a:pPr>
            <a:r>
              <a:rPr lang="en-US" b="1" dirty="0">
                <a:latin typeface="Cambria" panose="02040503050406030204" pitchFamily="18" charset="0"/>
              </a:rPr>
              <a:t>Antioxidants</a:t>
            </a:r>
            <a:r>
              <a:rPr lang="en-US" dirty="0">
                <a:latin typeface="Cambria" panose="02040503050406030204" pitchFamily="18" charset="0"/>
              </a:rPr>
              <a:t> (from fruits, vegetables, and spices) reduce oxidative stress linked to depression and anxiety.</a:t>
            </a:r>
          </a:p>
          <a:p>
            <a:pPr algn="just">
              <a:buFont typeface="Arial" panose="020B0604020202020204" pitchFamily="34" charset="0"/>
              <a:buChar char="•"/>
            </a:pP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52568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1" dirty="0">
                <a:latin typeface="Cambria" panose="02040503050406030204" pitchFamily="18" charset="0"/>
              </a:rPr>
              <a:t>2. How Cultural Diets Influence Mental Health</a:t>
            </a:r>
            <a:endParaRPr lang="en-IN" sz="44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marL="0" indent="0" algn="just">
              <a:buNone/>
            </a:pPr>
            <a:r>
              <a:rPr lang="en-US" b="1" dirty="0" smtClean="0">
                <a:latin typeface="Cambria" panose="02040503050406030204" pitchFamily="18" charset="0"/>
              </a:rPr>
              <a:t>A. Traditional </a:t>
            </a:r>
            <a:r>
              <a:rPr lang="en-US" b="1" dirty="0">
                <a:latin typeface="Cambria" panose="02040503050406030204" pitchFamily="18" charset="0"/>
              </a:rPr>
              <a:t>Diets: Nutrient-Rich and Mental Health-Friendly</a:t>
            </a:r>
          </a:p>
          <a:p>
            <a:pPr algn="just"/>
            <a:r>
              <a:rPr lang="en-US" dirty="0">
                <a:latin typeface="Cambria" panose="02040503050406030204" pitchFamily="18" charset="0"/>
              </a:rPr>
              <a:t>These diets are often associated with lower rates of depression and anxiety due to their high nutritional value and social eating practices.</a:t>
            </a:r>
          </a:p>
          <a:p>
            <a:pPr marL="0" indent="0" algn="just">
              <a:buNone/>
            </a:pPr>
            <a:r>
              <a:rPr lang="en-US" b="1" dirty="0" smtClean="0">
                <a:latin typeface="Cambria" panose="02040503050406030204" pitchFamily="18" charset="0"/>
              </a:rPr>
              <a:t>B. Mediterranean </a:t>
            </a:r>
            <a:r>
              <a:rPr lang="en-US" b="1" dirty="0">
                <a:latin typeface="Cambria" panose="02040503050406030204" pitchFamily="18" charset="0"/>
              </a:rPr>
              <a:t>Diet (Greece, Italy, Spain)</a:t>
            </a:r>
            <a:endParaRPr lang="en-US" dirty="0">
              <a:latin typeface="Cambria" panose="02040503050406030204" pitchFamily="18" charset="0"/>
            </a:endParaRPr>
          </a:p>
          <a:p>
            <a:pPr lvl="1" algn="just"/>
            <a:r>
              <a:rPr lang="en-US" dirty="0">
                <a:latin typeface="Cambria" panose="02040503050406030204" pitchFamily="18" charset="0"/>
              </a:rPr>
              <a:t>Rich in </a:t>
            </a:r>
            <a:r>
              <a:rPr lang="en-US" b="1" dirty="0">
                <a:latin typeface="Cambria" panose="02040503050406030204" pitchFamily="18" charset="0"/>
              </a:rPr>
              <a:t>olive oil, fish, nuts, legumes, and whole grains</a:t>
            </a:r>
            <a:r>
              <a:rPr lang="en-US" dirty="0">
                <a:latin typeface="Cambria" panose="02040503050406030204" pitchFamily="18" charset="0"/>
              </a:rPr>
              <a:t>.</a:t>
            </a:r>
          </a:p>
          <a:p>
            <a:pPr lvl="1" algn="just"/>
            <a:r>
              <a:rPr lang="en-US" dirty="0">
                <a:latin typeface="Cambria" panose="02040503050406030204" pitchFamily="18" charset="0"/>
              </a:rPr>
              <a:t>High in </a:t>
            </a:r>
            <a:r>
              <a:rPr lang="en-US" b="1" dirty="0">
                <a:latin typeface="Cambria" panose="02040503050406030204" pitchFamily="18" charset="0"/>
              </a:rPr>
              <a:t>omega-3s, antioxidants, and polyphenols</a:t>
            </a:r>
            <a:r>
              <a:rPr lang="en-US" dirty="0">
                <a:latin typeface="Cambria" panose="02040503050406030204" pitchFamily="18" charset="0"/>
              </a:rPr>
              <a:t> that protect against depression.</a:t>
            </a:r>
          </a:p>
          <a:p>
            <a:pPr lvl="1" algn="just"/>
            <a:r>
              <a:rPr lang="en-US" b="1" dirty="0">
                <a:latin typeface="Cambria" panose="02040503050406030204" pitchFamily="18" charset="0"/>
              </a:rPr>
              <a:t>Social dining culture</a:t>
            </a:r>
            <a:r>
              <a:rPr lang="en-US" dirty="0">
                <a:latin typeface="Cambria" panose="02040503050406030204" pitchFamily="18" charset="0"/>
              </a:rPr>
              <a:t> enhances emotional well-being and reduces stress.</a:t>
            </a:r>
          </a:p>
          <a:p>
            <a:pPr marL="0" indent="0" algn="just">
              <a:buNone/>
            </a:pPr>
            <a:r>
              <a:rPr lang="en-US" b="1" dirty="0" smtClean="0">
                <a:latin typeface="Cambria" panose="02040503050406030204" pitchFamily="18" charset="0"/>
              </a:rPr>
              <a:t>C. Japanese </a:t>
            </a:r>
            <a:r>
              <a:rPr lang="en-US" b="1" dirty="0">
                <a:latin typeface="Cambria" panose="02040503050406030204" pitchFamily="18" charset="0"/>
              </a:rPr>
              <a:t>&amp; Korean Diets</a:t>
            </a:r>
            <a:endParaRPr lang="en-US" dirty="0">
              <a:latin typeface="Cambria" panose="02040503050406030204" pitchFamily="18" charset="0"/>
            </a:endParaRPr>
          </a:p>
          <a:p>
            <a:pPr lvl="1" algn="just"/>
            <a:r>
              <a:rPr lang="en-US" dirty="0">
                <a:latin typeface="Cambria" panose="02040503050406030204" pitchFamily="18" charset="0"/>
              </a:rPr>
              <a:t>Emphasize </a:t>
            </a:r>
            <a:r>
              <a:rPr lang="en-US" b="1" dirty="0">
                <a:latin typeface="Cambria" panose="02040503050406030204" pitchFamily="18" charset="0"/>
              </a:rPr>
              <a:t>fish, seaweed, fermented foods (</a:t>
            </a:r>
            <a:r>
              <a:rPr lang="en-US" b="1" dirty="0" err="1">
                <a:latin typeface="Cambria" panose="02040503050406030204" pitchFamily="18" charset="0"/>
              </a:rPr>
              <a:t>kimchi</a:t>
            </a:r>
            <a:r>
              <a:rPr lang="en-US" b="1" dirty="0">
                <a:latin typeface="Cambria" panose="02040503050406030204" pitchFamily="18" charset="0"/>
              </a:rPr>
              <a:t>, miso), and green tea</a:t>
            </a:r>
            <a:r>
              <a:rPr lang="en-US" dirty="0">
                <a:latin typeface="Cambria" panose="02040503050406030204" pitchFamily="18" charset="0"/>
              </a:rPr>
              <a:t>.</a:t>
            </a:r>
          </a:p>
          <a:p>
            <a:pPr lvl="1" algn="just"/>
            <a:r>
              <a:rPr lang="en-US" b="1" dirty="0">
                <a:latin typeface="Cambria" panose="02040503050406030204" pitchFamily="18" charset="0"/>
              </a:rPr>
              <a:t>Probiotics</a:t>
            </a:r>
            <a:r>
              <a:rPr lang="en-US" dirty="0">
                <a:latin typeface="Cambria" panose="02040503050406030204" pitchFamily="18" charset="0"/>
              </a:rPr>
              <a:t> from fermented foods promote gut health and mood stability.</a:t>
            </a:r>
          </a:p>
          <a:p>
            <a:pPr lvl="1" algn="just"/>
            <a:r>
              <a:rPr lang="en-US" dirty="0">
                <a:latin typeface="Cambria" panose="02040503050406030204" pitchFamily="18" charset="0"/>
              </a:rPr>
              <a:t>High consumption of fish (rich in </a:t>
            </a:r>
            <a:r>
              <a:rPr lang="en-US" b="1" dirty="0">
                <a:latin typeface="Cambria" panose="02040503050406030204" pitchFamily="18" charset="0"/>
              </a:rPr>
              <a:t>DHA and EPA</a:t>
            </a:r>
            <a:r>
              <a:rPr lang="en-US" dirty="0">
                <a:latin typeface="Cambria" panose="02040503050406030204" pitchFamily="18" charset="0"/>
              </a:rPr>
              <a:t>) improves brain function.</a:t>
            </a:r>
          </a:p>
          <a:p>
            <a:pPr algn="just"/>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970165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2. How Cultural Diets Influence Mental Health</a:t>
            </a:r>
            <a:endParaRPr lang="en-IN" sz="4400" b="1" dirty="0">
              <a:latin typeface="Cambria" panose="02040503050406030204" pitchFamily="18" charset="0"/>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IN" b="1" dirty="0" smtClean="0">
                <a:latin typeface="Cambria" panose="02040503050406030204" pitchFamily="18" charset="0"/>
              </a:rPr>
              <a:t>D. Indian </a:t>
            </a:r>
            <a:r>
              <a:rPr lang="en-IN" b="1" dirty="0" err="1">
                <a:latin typeface="Cambria" panose="02040503050406030204" pitchFamily="18" charset="0"/>
              </a:rPr>
              <a:t>Ayurvedic</a:t>
            </a:r>
            <a:r>
              <a:rPr lang="en-IN" b="1" dirty="0">
                <a:latin typeface="Cambria" panose="02040503050406030204" pitchFamily="18" charset="0"/>
              </a:rPr>
              <a:t> Diet</a:t>
            </a:r>
            <a:endParaRPr lang="en-IN" dirty="0">
              <a:latin typeface="Cambria" panose="02040503050406030204" pitchFamily="18" charset="0"/>
            </a:endParaRPr>
          </a:p>
          <a:p>
            <a:pPr lvl="1" algn="just"/>
            <a:r>
              <a:rPr lang="en-IN" dirty="0">
                <a:latin typeface="Cambria" panose="02040503050406030204" pitchFamily="18" charset="0"/>
              </a:rPr>
              <a:t>Includes </a:t>
            </a:r>
            <a:r>
              <a:rPr lang="en-IN" b="1" dirty="0">
                <a:latin typeface="Cambria" panose="02040503050406030204" pitchFamily="18" charset="0"/>
              </a:rPr>
              <a:t>spices (turmeric, saffron), lentils, whole grains, and dairy</a:t>
            </a:r>
            <a:r>
              <a:rPr lang="en-IN" dirty="0">
                <a:latin typeface="Cambria" panose="02040503050406030204" pitchFamily="18" charset="0"/>
              </a:rPr>
              <a:t>.</a:t>
            </a:r>
          </a:p>
          <a:p>
            <a:pPr lvl="1" algn="just"/>
            <a:r>
              <a:rPr lang="en-IN" b="1" dirty="0">
                <a:latin typeface="Cambria" panose="02040503050406030204" pitchFamily="18" charset="0"/>
              </a:rPr>
              <a:t>Turmeric (</a:t>
            </a:r>
            <a:r>
              <a:rPr lang="en-IN" b="1" dirty="0" err="1">
                <a:latin typeface="Cambria" panose="02040503050406030204" pitchFamily="18" charset="0"/>
              </a:rPr>
              <a:t>curcumin</a:t>
            </a:r>
            <a:r>
              <a:rPr lang="en-IN" b="1" dirty="0">
                <a:latin typeface="Cambria" panose="02040503050406030204" pitchFamily="18" charset="0"/>
              </a:rPr>
              <a:t>)</a:t>
            </a:r>
            <a:r>
              <a:rPr lang="en-IN" dirty="0">
                <a:latin typeface="Cambria" panose="02040503050406030204" pitchFamily="18" charset="0"/>
              </a:rPr>
              <a:t> has anti-inflammatory and antidepressant properties.</a:t>
            </a:r>
          </a:p>
          <a:p>
            <a:pPr lvl="1" algn="just"/>
            <a:r>
              <a:rPr lang="en-IN" dirty="0">
                <a:latin typeface="Cambria" panose="02040503050406030204" pitchFamily="18" charset="0"/>
              </a:rPr>
              <a:t>Balanced food philosophy (</a:t>
            </a:r>
            <a:r>
              <a:rPr lang="en-IN" dirty="0" err="1">
                <a:latin typeface="Cambria" panose="02040503050406030204" pitchFamily="18" charset="0"/>
              </a:rPr>
              <a:t>sattvic</a:t>
            </a:r>
            <a:r>
              <a:rPr lang="en-IN" dirty="0">
                <a:latin typeface="Cambria" panose="02040503050406030204" pitchFamily="18" charset="0"/>
              </a:rPr>
              <a:t> foods for mental clarity) supports emotional health.</a:t>
            </a:r>
          </a:p>
          <a:p>
            <a:pPr marL="0" indent="0" algn="just">
              <a:buNone/>
            </a:pPr>
            <a:r>
              <a:rPr lang="en-IN" b="1" dirty="0" smtClean="0">
                <a:latin typeface="Cambria" panose="02040503050406030204" pitchFamily="18" charset="0"/>
              </a:rPr>
              <a:t>E. Nordic </a:t>
            </a:r>
            <a:r>
              <a:rPr lang="en-IN" b="1" dirty="0">
                <a:latin typeface="Cambria" panose="02040503050406030204" pitchFamily="18" charset="0"/>
              </a:rPr>
              <a:t>Diet (Scandinavia)</a:t>
            </a:r>
            <a:endParaRPr lang="en-IN" dirty="0">
              <a:latin typeface="Cambria" panose="02040503050406030204" pitchFamily="18" charset="0"/>
            </a:endParaRPr>
          </a:p>
          <a:p>
            <a:pPr lvl="1" algn="just"/>
            <a:r>
              <a:rPr lang="en-IN" dirty="0">
                <a:latin typeface="Cambria" panose="02040503050406030204" pitchFamily="18" charset="0"/>
              </a:rPr>
              <a:t>Features </a:t>
            </a:r>
            <a:r>
              <a:rPr lang="en-IN" b="1" dirty="0">
                <a:latin typeface="Cambria" panose="02040503050406030204" pitchFamily="18" charset="0"/>
              </a:rPr>
              <a:t>fish, root vegetables, whole grains, and berries</a:t>
            </a:r>
            <a:r>
              <a:rPr lang="en-IN" dirty="0">
                <a:latin typeface="Cambria" panose="02040503050406030204" pitchFamily="18" charset="0"/>
              </a:rPr>
              <a:t>.</a:t>
            </a:r>
          </a:p>
          <a:p>
            <a:pPr lvl="1" algn="just"/>
            <a:r>
              <a:rPr lang="en-IN" b="1" dirty="0">
                <a:latin typeface="Cambria" panose="02040503050406030204" pitchFamily="18" charset="0"/>
              </a:rPr>
              <a:t>Rich in omega-3s and </a:t>
            </a:r>
            <a:r>
              <a:rPr lang="en-IN" b="1" dirty="0" err="1">
                <a:latin typeface="Cambria" panose="02040503050406030204" pitchFamily="18" charset="0"/>
              </a:rPr>
              <a:t>fiber</a:t>
            </a:r>
            <a:r>
              <a:rPr lang="en-IN" dirty="0">
                <a:latin typeface="Cambria" panose="02040503050406030204" pitchFamily="18" charset="0"/>
              </a:rPr>
              <a:t>, reducing inflammation and stabilizing mood.</a:t>
            </a:r>
          </a:p>
          <a:p>
            <a:pPr lvl="1" algn="just"/>
            <a:r>
              <a:rPr lang="en-IN" b="1" dirty="0">
                <a:latin typeface="Cambria" panose="02040503050406030204" pitchFamily="18" charset="0"/>
              </a:rPr>
              <a:t>Focus on seasonal, fresh foods</a:t>
            </a:r>
            <a:r>
              <a:rPr lang="en-IN" dirty="0">
                <a:latin typeface="Cambria" panose="02040503050406030204" pitchFamily="18" charset="0"/>
              </a:rPr>
              <a:t> helps regulate energy and mental focus.</a:t>
            </a:r>
          </a:p>
          <a:p>
            <a:pPr marL="0" indent="0" algn="just">
              <a:buNone/>
            </a:pPr>
            <a:r>
              <a:rPr lang="en-IN" b="1" dirty="0" smtClean="0">
                <a:latin typeface="Cambria" panose="02040503050406030204" pitchFamily="18" charset="0"/>
              </a:rPr>
              <a:t>F. West </a:t>
            </a:r>
            <a:r>
              <a:rPr lang="en-IN" b="1" dirty="0">
                <a:latin typeface="Cambria" panose="02040503050406030204" pitchFamily="18" charset="0"/>
              </a:rPr>
              <a:t>African Diet</a:t>
            </a:r>
            <a:endParaRPr lang="en-IN" dirty="0">
              <a:latin typeface="Cambria" panose="02040503050406030204" pitchFamily="18" charset="0"/>
            </a:endParaRPr>
          </a:p>
          <a:p>
            <a:pPr lvl="1" algn="just"/>
            <a:r>
              <a:rPr lang="en-IN" dirty="0">
                <a:latin typeface="Cambria" panose="02040503050406030204" pitchFamily="18" charset="0"/>
              </a:rPr>
              <a:t>Staples like </a:t>
            </a:r>
            <a:r>
              <a:rPr lang="en-IN" b="1" dirty="0">
                <a:latin typeface="Cambria" panose="02040503050406030204" pitchFamily="18" charset="0"/>
              </a:rPr>
              <a:t>yams, plantains, beans, and leafy greens</a:t>
            </a:r>
            <a:r>
              <a:rPr lang="en-IN" dirty="0">
                <a:latin typeface="Cambria" panose="02040503050406030204" pitchFamily="18" charset="0"/>
              </a:rPr>
              <a:t> provide steady energy and essential nutrients.</a:t>
            </a:r>
          </a:p>
          <a:p>
            <a:pPr lvl="1" algn="just"/>
            <a:r>
              <a:rPr lang="en-IN" b="1" dirty="0">
                <a:latin typeface="Cambria" panose="02040503050406030204" pitchFamily="18" charset="0"/>
              </a:rPr>
              <a:t>Fermented foods </a:t>
            </a:r>
            <a:r>
              <a:rPr lang="en-IN" dirty="0" smtClean="0">
                <a:latin typeface="Cambria" panose="02040503050406030204" pitchFamily="18" charset="0"/>
              </a:rPr>
              <a:t>support </a:t>
            </a:r>
            <a:r>
              <a:rPr lang="en-IN" dirty="0">
                <a:latin typeface="Cambria" panose="02040503050406030204" pitchFamily="18" charset="0"/>
              </a:rPr>
              <a:t>gut health and emotional balance.</a:t>
            </a:r>
          </a:p>
          <a:p>
            <a:pPr lvl="1" algn="just"/>
            <a:r>
              <a:rPr lang="en-IN" dirty="0">
                <a:latin typeface="Cambria" panose="02040503050406030204" pitchFamily="18" charset="0"/>
              </a:rPr>
              <a:t>Social eating culture reinforces mental well-being.</a:t>
            </a:r>
          </a:p>
          <a:p>
            <a:pPr algn="just"/>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24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340497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mbria" panose="02040503050406030204" pitchFamily="18" charset="0"/>
              </a:rPr>
              <a:t>3. Gut Health &amp; the Gut-Brain Connection</a:t>
            </a:r>
            <a:endParaRPr lang="en-IN" sz="4000" b="1" dirty="0">
              <a:latin typeface="Cambria" panose="02040503050406030204" pitchFamily="18" charset="0"/>
            </a:endParaRP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a:latin typeface="Cambria" panose="02040503050406030204" pitchFamily="18" charset="0"/>
              </a:rPr>
              <a:t>Cultural diets rich in fermented foods (e.g., </a:t>
            </a:r>
            <a:r>
              <a:rPr lang="en-US" dirty="0" err="1">
                <a:latin typeface="Cambria" panose="02040503050406030204" pitchFamily="18" charset="0"/>
              </a:rPr>
              <a:t>kimchi</a:t>
            </a:r>
            <a:r>
              <a:rPr lang="en-US" dirty="0">
                <a:latin typeface="Cambria" panose="02040503050406030204" pitchFamily="18" charset="0"/>
              </a:rPr>
              <a:t>, yogurt, miso) promote a </a:t>
            </a:r>
            <a:r>
              <a:rPr lang="en-US" b="1" dirty="0">
                <a:latin typeface="Cambria" panose="02040503050406030204" pitchFamily="18" charset="0"/>
              </a:rPr>
              <a:t>healthy gut </a:t>
            </a:r>
            <a:r>
              <a:rPr lang="en-US" b="1" dirty="0" err="1">
                <a:latin typeface="Cambria" panose="02040503050406030204" pitchFamily="18" charset="0"/>
              </a:rPr>
              <a:t>microbiome</a:t>
            </a:r>
            <a:r>
              <a:rPr lang="en-US" dirty="0">
                <a:latin typeface="Cambria" panose="02040503050406030204" pitchFamily="18" charset="0"/>
              </a:rPr>
              <a:t>, which plays a key role in:</a:t>
            </a:r>
          </a:p>
          <a:p>
            <a:pPr algn="just">
              <a:buFont typeface="Arial" panose="020B0604020202020204" pitchFamily="34" charset="0"/>
              <a:buChar char="•"/>
            </a:pPr>
            <a:r>
              <a:rPr lang="en-US" b="1" dirty="0">
                <a:latin typeface="Cambria" panose="02040503050406030204" pitchFamily="18" charset="0"/>
              </a:rPr>
              <a:t>Serotonin production (90% is made in the gut)</a:t>
            </a:r>
            <a:r>
              <a:rPr lang="en-US" dirty="0">
                <a:latin typeface="Cambria" panose="02040503050406030204" pitchFamily="18" charset="0"/>
              </a:rPr>
              <a:t>, influencing mood and anxiety.</a:t>
            </a:r>
          </a:p>
          <a:p>
            <a:pPr algn="just">
              <a:buFont typeface="Arial" panose="020B0604020202020204" pitchFamily="34" charset="0"/>
              <a:buChar char="•"/>
            </a:pPr>
            <a:r>
              <a:rPr lang="en-US" b="1" dirty="0">
                <a:latin typeface="Cambria" panose="02040503050406030204" pitchFamily="18" charset="0"/>
              </a:rPr>
              <a:t>Reducing inflammation</a:t>
            </a:r>
            <a:r>
              <a:rPr lang="en-US" dirty="0">
                <a:latin typeface="Cambria" panose="02040503050406030204" pitchFamily="18" charset="0"/>
              </a:rPr>
              <a:t>, which is linked to depression.</a:t>
            </a:r>
          </a:p>
          <a:p>
            <a:pPr algn="just">
              <a:buFont typeface="Arial" panose="020B0604020202020204" pitchFamily="34" charset="0"/>
              <a:buChar char="•"/>
            </a:pPr>
            <a:r>
              <a:rPr lang="en-US" b="1" dirty="0">
                <a:latin typeface="Cambria" panose="02040503050406030204" pitchFamily="18" charset="0"/>
              </a:rPr>
              <a:t>Balancing stress response</a:t>
            </a:r>
            <a:r>
              <a:rPr lang="en-US" dirty="0">
                <a:latin typeface="Cambria" panose="02040503050406030204" pitchFamily="18" charset="0"/>
              </a:rPr>
              <a:t> through improved digestion and nutrient absorption.</a:t>
            </a:r>
          </a:p>
          <a:p>
            <a:pPr algn="just">
              <a:buFont typeface="Arial" panose="020B0604020202020204" pitchFamily="34" charset="0"/>
              <a:buChar char="•"/>
            </a:pPr>
            <a:r>
              <a:rPr lang="en-US" dirty="0">
                <a:latin typeface="Cambria" panose="02040503050406030204" pitchFamily="18" charset="0"/>
              </a:rPr>
              <a:t>Modern, processed diets </a:t>
            </a:r>
            <a:r>
              <a:rPr lang="en-US" b="1" dirty="0">
                <a:latin typeface="Cambria" panose="02040503050406030204" pitchFamily="18" charset="0"/>
              </a:rPr>
              <a:t>reduce gut bacteria diversity</a:t>
            </a:r>
            <a:r>
              <a:rPr lang="en-US" dirty="0">
                <a:latin typeface="Cambria" panose="02040503050406030204" pitchFamily="18" charset="0"/>
              </a:rPr>
              <a:t>, increasing the risk of mood disorders.</a:t>
            </a:r>
          </a:p>
          <a:p>
            <a:pPr algn="just">
              <a:buFont typeface="Arial" panose="020B0604020202020204" pitchFamily="34" charset="0"/>
              <a:buChar char="•"/>
            </a:pP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2728191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a:latin typeface="Cambria" panose="02040503050406030204" pitchFamily="18" charset="0"/>
              </a:rPr>
              <a:t>4. Social &amp; Cultural Eating Habits</a:t>
            </a:r>
          </a:p>
        </p:txBody>
      </p:sp>
      <p:sp>
        <p:nvSpPr>
          <p:cNvPr id="3" name="Content Placeholder 2"/>
          <p:cNvSpPr>
            <a:spLocks noGrp="1"/>
          </p:cNvSpPr>
          <p:nvPr>
            <p:ph idx="1"/>
          </p:nvPr>
        </p:nvSpPr>
        <p:spPr/>
        <p:txBody>
          <a:bodyPr>
            <a:normAutofit/>
          </a:bodyPr>
          <a:lstStyle/>
          <a:p>
            <a:pPr algn="just">
              <a:buFont typeface="Arial" panose="020B0604020202020204" pitchFamily="34" charset="0"/>
              <a:buChar char="•"/>
            </a:pPr>
            <a:r>
              <a:rPr lang="en-US" dirty="0">
                <a:latin typeface="Cambria" panose="02040503050406030204" pitchFamily="18" charset="0"/>
              </a:rPr>
              <a:t>Beyond nutrition, cultural attitudes toward eating impact mental health.</a:t>
            </a:r>
          </a:p>
          <a:p>
            <a:pPr algn="just">
              <a:buFont typeface="Arial" panose="020B0604020202020204" pitchFamily="34" charset="0"/>
              <a:buChar char="•"/>
            </a:pPr>
            <a:r>
              <a:rPr lang="en-US" b="1" dirty="0">
                <a:latin typeface="Cambria" panose="02040503050406030204" pitchFamily="18" charset="0"/>
              </a:rPr>
              <a:t>Collectivist Cultures (Mediterranean, Asian, Latin American, African)</a:t>
            </a:r>
            <a:endParaRPr lang="en-US" dirty="0">
              <a:latin typeface="Cambria" panose="02040503050406030204" pitchFamily="18" charset="0"/>
            </a:endParaRPr>
          </a:p>
          <a:p>
            <a:pPr lvl="1" algn="just">
              <a:buFont typeface="Arial" panose="020B0604020202020204" pitchFamily="34" charset="0"/>
              <a:buChar char="•"/>
            </a:pPr>
            <a:r>
              <a:rPr lang="en-US" dirty="0">
                <a:latin typeface="Cambria" panose="02040503050406030204" pitchFamily="18" charset="0"/>
              </a:rPr>
              <a:t>Encourage </a:t>
            </a:r>
            <a:r>
              <a:rPr lang="en-US" b="1" dirty="0">
                <a:latin typeface="Cambria" panose="02040503050406030204" pitchFamily="18" charset="0"/>
              </a:rPr>
              <a:t>shared meals and slow eating</a:t>
            </a:r>
            <a:r>
              <a:rPr lang="en-US" dirty="0">
                <a:latin typeface="Cambria" panose="02040503050406030204" pitchFamily="18" charset="0"/>
              </a:rPr>
              <a:t>, reducing stress and promoting emotional connection.</a:t>
            </a:r>
          </a:p>
          <a:p>
            <a:pPr lvl="1" algn="just">
              <a:buFont typeface="Arial" panose="020B0604020202020204" pitchFamily="34" charset="0"/>
              <a:buChar char="•"/>
            </a:pPr>
            <a:r>
              <a:rPr lang="en-US" b="1" dirty="0">
                <a:latin typeface="Cambria" panose="02040503050406030204" pitchFamily="18" charset="0"/>
              </a:rPr>
              <a:t>Food as tradition and identity</a:t>
            </a:r>
            <a:r>
              <a:rPr lang="en-US" dirty="0">
                <a:latin typeface="Cambria" panose="02040503050406030204" pitchFamily="18" charset="0"/>
              </a:rPr>
              <a:t> enhances psychological stability.</a:t>
            </a:r>
          </a:p>
          <a:p>
            <a:pPr lvl="1" algn="just">
              <a:buFont typeface="Arial" panose="020B0604020202020204" pitchFamily="34" charset="0"/>
              <a:buChar char="•"/>
            </a:pPr>
            <a:r>
              <a:rPr lang="en-US" b="1" dirty="0">
                <a:latin typeface="Cambria" panose="02040503050406030204" pitchFamily="18" charset="0"/>
              </a:rPr>
              <a:t>Less focus on restrictive dieting</a:t>
            </a:r>
            <a:r>
              <a:rPr lang="en-US" dirty="0">
                <a:latin typeface="Cambria" panose="02040503050406030204" pitchFamily="18" charset="0"/>
              </a:rPr>
              <a:t> leads to healthier relationships with food.</a:t>
            </a:r>
          </a:p>
          <a:p>
            <a:pPr algn="just">
              <a:buFont typeface="Arial" panose="020B0604020202020204" pitchFamily="34" charset="0"/>
              <a:buChar char="•"/>
            </a:pPr>
            <a:r>
              <a:rPr lang="en-US" b="1" dirty="0">
                <a:latin typeface="Cambria" panose="02040503050406030204" pitchFamily="18" charset="0"/>
              </a:rPr>
              <a:t>Individualistic &amp; Fast-Paced Cultures (Western Nations)</a:t>
            </a:r>
            <a:endParaRPr lang="en-US" dirty="0">
              <a:latin typeface="Cambria" panose="02040503050406030204" pitchFamily="18" charset="0"/>
            </a:endParaRPr>
          </a:p>
          <a:p>
            <a:pPr lvl="1" algn="just">
              <a:buFont typeface="Arial" panose="020B0604020202020204" pitchFamily="34" charset="0"/>
              <a:buChar char="•"/>
            </a:pPr>
            <a:r>
              <a:rPr lang="en-US" dirty="0">
                <a:latin typeface="Cambria" panose="02040503050406030204" pitchFamily="18" charset="0"/>
              </a:rPr>
              <a:t>Fast food and </a:t>
            </a:r>
            <a:r>
              <a:rPr lang="en-US" b="1" dirty="0">
                <a:latin typeface="Cambria" panose="02040503050406030204" pitchFamily="18" charset="0"/>
              </a:rPr>
              <a:t>eating alone</a:t>
            </a:r>
            <a:r>
              <a:rPr lang="en-US" dirty="0">
                <a:latin typeface="Cambria" panose="02040503050406030204" pitchFamily="18" charset="0"/>
              </a:rPr>
              <a:t> are more common, increasing stress and emotional eating.</a:t>
            </a:r>
          </a:p>
          <a:p>
            <a:pPr lvl="1" algn="just">
              <a:buFont typeface="Arial" panose="020B0604020202020204" pitchFamily="34" charset="0"/>
              <a:buChar char="•"/>
            </a:pPr>
            <a:r>
              <a:rPr lang="en-US" b="1" dirty="0">
                <a:latin typeface="Cambria" panose="02040503050406030204" pitchFamily="18" charset="0"/>
              </a:rPr>
              <a:t>Diet culture </a:t>
            </a:r>
            <a:r>
              <a:rPr lang="en-US" dirty="0" smtClean="0">
                <a:latin typeface="Cambria" panose="02040503050406030204" pitchFamily="18" charset="0"/>
              </a:rPr>
              <a:t>can </a:t>
            </a:r>
            <a:r>
              <a:rPr lang="en-US" dirty="0">
                <a:latin typeface="Cambria" panose="02040503050406030204" pitchFamily="18" charset="0"/>
              </a:rPr>
              <a:t>lead to eating disorders and anxiety about food.</a:t>
            </a:r>
          </a:p>
          <a:p>
            <a:pPr algn="just">
              <a:buFont typeface="Arial" panose="020B0604020202020204" pitchFamily="34" charset="0"/>
              <a:buChar char="•"/>
            </a:pP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26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602298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5. Fasting and Mental Clarity in Different Cultures</a:t>
            </a:r>
            <a:endParaRPr lang="en-IN" sz="44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algn="just">
              <a:buFont typeface="Arial" panose="020B0604020202020204" pitchFamily="34" charset="0"/>
              <a:buChar char="•"/>
            </a:pPr>
            <a:r>
              <a:rPr lang="en-US" dirty="0">
                <a:latin typeface="Cambria" panose="02040503050406030204" pitchFamily="18" charset="0"/>
              </a:rPr>
              <a:t>Fasting is a common practice in many cultures and can have both positive and negative mental health effects.</a:t>
            </a:r>
          </a:p>
          <a:p>
            <a:pPr algn="just">
              <a:buFont typeface="Arial" panose="020B0604020202020204" pitchFamily="34" charset="0"/>
              <a:buChar char="•"/>
            </a:pPr>
            <a:r>
              <a:rPr lang="en-US" b="1" dirty="0">
                <a:latin typeface="Cambria" panose="02040503050406030204" pitchFamily="18" charset="0"/>
              </a:rPr>
              <a:t>Religious &amp; Cultural Fasting </a:t>
            </a:r>
            <a:r>
              <a:rPr lang="en-US" b="1" dirty="0" smtClean="0">
                <a:latin typeface="Cambria" panose="02040503050406030204" pitchFamily="18" charset="0"/>
              </a:rPr>
              <a:t>(India, Islam</a:t>
            </a:r>
            <a:r>
              <a:rPr lang="en-US" b="1" dirty="0">
                <a:latin typeface="Cambria" panose="02040503050406030204" pitchFamily="18" charset="0"/>
              </a:rPr>
              <a:t>, Christianity, Buddhism)</a:t>
            </a:r>
            <a:endParaRPr lang="en-US" dirty="0">
              <a:latin typeface="Cambria" panose="02040503050406030204" pitchFamily="18" charset="0"/>
            </a:endParaRPr>
          </a:p>
          <a:p>
            <a:pPr lvl="1" algn="just">
              <a:buFont typeface="Arial" panose="020B0604020202020204" pitchFamily="34" charset="0"/>
              <a:buChar char="•"/>
            </a:pPr>
            <a:r>
              <a:rPr lang="en-US" b="1" dirty="0">
                <a:latin typeface="Cambria" panose="02040503050406030204" pitchFamily="18" charset="0"/>
              </a:rPr>
              <a:t>Intermittent fasting (e.g., </a:t>
            </a:r>
            <a:r>
              <a:rPr lang="en-US" b="1" dirty="0" err="1" smtClean="0">
                <a:latin typeface="Cambria" panose="02040503050406030204" pitchFamily="18" charset="0"/>
              </a:rPr>
              <a:t>Shravan</a:t>
            </a:r>
            <a:r>
              <a:rPr lang="en-US" b="1" dirty="0" smtClean="0">
                <a:latin typeface="Cambria" panose="02040503050406030204" pitchFamily="18" charset="0"/>
              </a:rPr>
              <a:t>, </a:t>
            </a:r>
            <a:r>
              <a:rPr lang="en-US" b="1" dirty="0" err="1" smtClean="0">
                <a:latin typeface="Cambria" panose="02040503050406030204" pitchFamily="18" charset="0"/>
              </a:rPr>
              <a:t>Navratri</a:t>
            </a:r>
            <a:r>
              <a:rPr lang="en-US" b="1" dirty="0" smtClean="0">
                <a:latin typeface="Cambria" panose="02040503050406030204" pitchFamily="18" charset="0"/>
              </a:rPr>
              <a:t>, Ramadan</a:t>
            </a:r>
            <a:r>
              <a:rPr lang="en-US" b="1" dirty="0">
                <a:latin typeface="Cambria" panose="02040503050406030204" pitchFamily="18" charset="0"/>
              </a:rPr>
              <a:t>, Lent, Buddhist fasting)</a:t>
            </a:r>
            <a:r>
              <a:rPr lang="en-US" dirty="0">
                <a:latin typeface="Cambria" panose="02040503050406030204" pitchFamily="18" charset="0"/>
              </a:rPr>
              <a:t> can promote mental clarity and self-discipline.</a:t>
            </a:r>
          </a:p>
          <a:p>
            <a:pPr lvl="1" algn="just">
              <a:buFont typeface="Arial" panose="020B0604020202020204" pitchFamily="34" charset="0"/>
              <a:buChar char="•"/>
            </a:pPr>
            <a:r>
              <a:rPr lang="en-US" b="1" dirty="0">
                <a:latin typeface="Cambria" panose="02040503050406030204" pitchFamily="18" charset="0"/>
              </a:rPr>
              <a:t>Spiritual connection and mindfulness</a:t>
            </a:r>
            <a:r>
              <a:rPr lang="en-US" dirty="0">
                <a:latin typeface="Cambria" panose="02040503050406030204" pitchFamily="18" charset="0"/>
              </a:rPr>
              <a:t> can reduce stress and improve emotional resilience.</a:t>
            </a:r>
          </a:p>
          <a:p>
            <a:pPr lvl="1" algn="just">
              <a:buFont typeface="Arial" panose="020B0604020202020204" pitchFamily="34" charset="0"/>
              <a:buChar char="•"/>
            </a:pPr>
            <a:r>
              <a:rPr lang="en-US" dirty="0">
                <a:latin typeface="Cambria" panose="02040503050406030204" pitchFamily="18" charset="0"/>
              </a:rPr>
              <a:t>However, extreme fasting can lead to </a:t>
            </a:r>
            <a:r>
              <a:rPr lang="en-US" b="1" dirty="0">
                <a:latin typeface="Cambria" panose="02040503050406030204" pitchFamily="18" charset="0"/>
              </a:rPr>
              <a:t>fatigue, mood swings, and disordered eating</a:t>
            </a:r>
            <a:r>
              <a:rPr lang="en-US" dirty="0">
                <a:latin typeface="Cambria" panose="02040503050406030204" pitchFamily="18" charset="0"/>
              </a:rPr>
              <a:t>.</a:t>
            </a:r>
          </a:p>
          <a:p>
            <a:pPr algn="just">
              <a:buFont typeface="Arial" panose="020B0604020202020204" pitchFamily="34" charset="0"/>
              <a:buChar char="•"/>
            </a:pPr>
            <a:r>
              <a:rPr lang="en-US" b="1" dirty="0">
                <a:latin typeface="Cambria" panose="02040503050406030204" pitchFamily="18" charset="0"/>
              </a:rPr>
              <a:t>Modern Fasting Trends (Intermittent Fasting, </a:t>
            </a:r>
            <a:r>
              <a:rPr lang="en-US" b="1" dirty="0" err="1">
                <a:latin typeface="Cambria" panose="02040503050406030204" pitchFamily="18" charset="0"/>
              </a:rPr>
              <a:t>Keto</a:t>
            </a:r>
            <a:r>
              <a:rPr lang="en-US" b="1" dirty="0">
                <a:latin typeface="Cambria" panose="02040503050406030204" pitchFamily="18" charset="0"/>
              </a:rPr>
              <a:t>)</a:t>
            </a:r>
            <a:endParaRPr lang="en-US" dirty="0">
              <a:latin typeface="Cambria" panose="02040503050406030204" pitchFamily="18" charset="0"/>
            </a:endParaRPr>
          </a:p>
          <a:p>
            <a:pPr lvl="1" algn="just">
              <a:buFont typeface="Arial" panose="020B0604020202020204" pitchFamily="34" charset="0"/>
              <a:buChar char="•"/>
            </a:pPr>
            <a:r>
              <a:rPr lang="en-US" dirty="0">
                <a:latin typeface="Cambria" panose="02040503050406030204" pitchFamily="18" charset="0"/>
              </a:rPr>
              <a:t>Some find cognitive benefits and mood stability.</a:t>
            </a:r>
          </a:p>
          <a:p>
            <a:pPr lvl="1" algn="just">
              <a:buFont typeface="Arial" panose="020B0604020202020204" pitchFamily="34" charset="0"/>
              <a:buChar char="•"/>
            </a:pPr>
            <a:r>
              <a:rPr lang="en-US" dirty="0">
                <a:latin typeface="Cambria" panose="02040503050406030204" pitchFamily="18" charset="0"/>
              </a:rPr>
              <a:t>Others experience </a:t>
            </a:r>
            <a:r>
              <a:rPr lang="en-US" b="1" dirty="0">
                <a:latin typeface="Cambria" panose="02040503050406030204" pitchFamily="18" charset="0"/>
              </a:rPr>
              <a:t>irritability, anxiety, and obsession with food timing</a:t>
            </a:r>
            <a:r>
              <a:rPr lang="en-US" dirty="0">
                <a:latin typeface="Cambria" panose="02040503050406030204" pitchFamily="18" charset="0"/>
              </a:rPr>
              <a:t>.</a:t>
            </a:r>
          </a:p>
          <a:p>
            <a:pPr algn="just">
              <a:buFont typeface="Arial" panose="020B0604020202020204" pitchFamily="34" charset="0"/>
              <a:buChar char="•"/>
            </a:pP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27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490364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6. The Impact of Westernization on Traditional Diets &amp; Mental Health</a:t>
            </a:r>
            <a:endParaRPr lang="en-IN" sz="4400" b="1" dirty="0">
              <a:latin typeface="Cambria" panose="02040503050406030204" pitchFamily="18" charset="0"/>
            </a:endParaRP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a:latin typeface="Cambria" panose="02040503050406030204" pitchFamily="18" charset="0"/>
              </a:rPr>
              <a:t>As traditional diets shift toward more processed foods, there is a rising trend of mental health issues:</a:t>
            </a:r>
          </a:p>
          <a:p>
            <a:pPr algn="just">
              <a:buFont typeface="Arial" panose="020B0604020202020204" pitchFamily="34" charset="0"/>
              <a:buChar char="•"/>
            </a:pPr>
            <a:r>
              <a:rPr lang="en-US" dirty="0">
                <a:latin typeface="Cambria" panose="02040503050406030204" pitchFamily="18" charset="0"/>
              </a:rPr>
              <a:t>Increased depression and anxiety in countries adopting Western diets.</a:t>
            </a:r>
          </a:p>
          <a:p>
            <a:pPr algn="just">
              <a:buFont typeface="Arial" panose="020B0604020202020204" pitchFamily="34" charset="0"/>
              <a:buChar char="•"/>
            </a:pPr>
            <a:r>
              <a:rPr lang="en-US" dirty="0">
                <a:latin typeface="Cambria" panose="02040503050406030204" pitchFamily="18" charset="0"/>
              </a:rPr>
              <a:t>Higher rates of obesity and metabolic disorders, which affect mood regulation.</a:t>
            </a:r>
          </a:p>
          <a:p>
            <a:pPr algn="just">
              <a:buFont typeface="Arial" panose="020B0604020202020204" pitchFamily="34" charset="0"/>
              <a:buChar char="•"/>
            </a:pPr>
            <a:r>
              <a:rPr lang="en-US" dirty="0">
                <a:latin typeface="Cambria" panose="02040503050406030204" pitchFamily="18" charset="0"/>
              </a:rPr>
              <a:t>Loss of cultural food traditions reduces emotional connection and mindfulness around eating.</a:t>
            </a:r>
          </a:p>
          <a:p>
            <a:pPr algn="just">
              <a:buFont typeface="Arial" panose="020B0604020202020204" pitchFamily="34" charset="0"/>
              <a:buChar char="•"/>
            </a:pP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28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93697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7. How to Improve Mental Health Through Diet (Across Cultures)</a:t>
            </a:r>
            <a:endParaRPr lang="en-IN" sz="44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IN" dirty="0">
                <a:latin typeface="Cambria" panose="02040503050406030204" pitchFamily="18" charset="0"/>
              </a:rPr>
              <a:t>Regardless of cultural background, incorporating </a:t>
            </a:r>
            <a:r>
              <a:rPr lang="en-IN" b="1" dirty="0">
                <a:latin typeface="Cambria" panose="02040503050406030204" pitchFamily="18" charset="0"/>
              </a:rPr>
              <a:t>traditional, whole-food-based eating patterns</a:t>
            </a:r>
            <a:r>
              <a:rPr lang="en-IN" dirty="0">
                <a:latin typeface="Cambria" panose="02040503050406030204" pitchFamily="18" charset="0"/>
              </a:rPr>
              <a:t> can support mental well-being.</a:t>
            </a:r>
          </a:p>
          <a:p>
            <a:pPr>
              <a:buFont typeface="Arial" panose="020B0604020202020204" pitchFamily="34" charset="0"/>
              <a:buChar char="•"/>
            </a:pPr>
            <a:r>
              <a:rPr lang="en-IN" b="1" dirty="0">
                <a:latin typeface="Cambria" panose="02040503050406030204" pitchFamily="18" charset="0"/>
              </a:rPr>
              <a:t>Key Strategies:</a:t>
            </a:r>
          </a:p>
          <a:p>
            <a:pPr>
              <a:buFont typeface="Arial" panose="020B0604020202020204" pitchFamily="34" charset="0"/>
              <a:buChar char="•"/>
            </a:pPr>
            <a:r>
              <a:rPr lang="en-IN" b="1" dirty="0" smtClean="0">
                <a:latin typeface="Cambria" panose="02040503050406030204" pitchFamily="18" charset="0"/>
              </a:rPr>
              <a:t>Prioritize </a:t>
            </a:r>
            <a:r>
              <a:rPr lang="en-IN" b="1" dirty="0">
                <a:latin typeface="Cambria" panose="02040503050406030204" pitchFamily="18" charset="0"/>
              </a:rPr>
              <a:t>whole, nutrient-dense foods</a:t>
            </a:r>
            <a:r>
              <a:rPr lang="en-IN" dirty="0">
                <a:latin typeface="Cambria" panose="02040503050406030204" pitchFamily="18" charset="0"/>
              </a:rPr>
              <a:t> (fruits, vegetables, lean proteins, whole grains).</a:t>
            </a:r>
            <a:br>
              <a:rPr lang="en-IN" dirty="0">
                <a:latin typeface="Cambria" panose="02040503050406030204" pitchFamily="18" charset="0"/>
              </a:rPr>
            </a:br>
            <a:r>
              <a:rPr lang="en-IN" b="1" dirty="0" smtClean="0">
                <a:latin typeface="Cambria" panose="02040503050406030204" pitchFamily="18" charset="0"/>
              </a:rPr>
              <a:t>Incorporate </a:t>
            </a:r>
            <a:r>
              <a:rPr lang="en-IN" b="1" dirty="0">
                <a:latin typeface="Cambria" panose="02040503050406030204" pitchFamily="18" charset="0"/>
              </a:rPr>
              <a:t>fermented foods</a:t>
            </a:r>
            <a:r>
              <a:rPr lang="en-IN" dirty="0">
                <a:latin typeface="Cambria" panose="02040503050406030204" pitchFamily="18" charset="0"/>
              </a:rPr>
              <a:t> (</a:t>
            </a:r>
            <a:r>
              <a:rPr lang="en-IN" dirty="0" err="1">
                <a:latin typeface="Cambria" panose="02040503050406030204" pitchFamily="18" charset="0"/>
              </a:rPr>
              <a:t>kimchi</a:t>
            </a:r>
            <a:r>
              <a:rPr lang="en-IN" dirty="0">
                <a:latin typeface="Cambria" panose="02040503050406030204" pitchFamily="18" charset="0"/>
              </a:rPr>
              <a:t>, yogurt, miso, sauerkraut) for gut health.</a:t>
            </a:r>
            <a:br>
              <a:rPr lang="en-IN" dirty="0">
                <a:latin typeface="Cambria" panose="02040503050406030204" pitchFamily="18" charset="0"/>
              </a:rPr>
            </a:br>
            <a:r>
              <a:rPr lang="en-IN" b="1" dirty="0" smtClean="0">
                <a:latin typeface="Cambria" panose="02040503050406030204" pitchFamily="18" charset="0"/>
              </a:rPr>
              <a:t>Reduce </a:t>
            </a:r>
            <a:r>
              <a:rPr lang="en-IN" b="1" dirty="0">
                <a:latin typeface="Cambria" panose="02040503050406030204" pitchFamily="18" charset="0"/>
              </a:rPr>
              <a:t>ultra-processed and high-sugar foods</a:t>
            </a:r>
            <a:r>
              <a:rPr lang="en-IN" dirty="0">
                <a:latin typeface="Cambria" panose="02040503050406030204" pitchFamily="18" charset="0"/>
              </a:rPr>
              <a:t> to avoid mood swings.</a:t>
            </a:r>
            <a:br>
              <a:rPr lang="en-IN" dirty="0">
                <a:latin typeface="Cambria" panose="02040503050406030204" pitchFamily="18" charset="0"/>
              </a:rPr>
            </a:br>
            <a:r>
              <a:rPr lang="en-IN" b="1" dirty="0" smtClean="0">
                <a:latin typeface="Cambria" panose="02040503050406030204" pitchFamily="18" charset="0"/>
              </a:rPr>
              <a:t>Practice </a:t>
            </a:r>
            <a:r>
              <a:rPr lang="en-IN" b="1" dirty="0">
                <a:latin typeface="Cambria" panose="02040503050406030204" pitchFamily="18" charset="0"/>
              </a:rPr>
              <a:t>mindful eating</a:t>
            </a:r>
            <a:r>
              <a:rPr lang="en-IN" dirty="0">
                <a:latin typeface="Cambria" panose="02040503050406030204" pitchFamily="18" charset="0"/>
              </a:rPr>
              <a:t> (slow, social, and gratitude-based meals).</a:t>
            </a:r>
            <a:br>
              <a:rPr lang="en-IN" dirty="0">
                <a:latin typeface="Cambria" panose="02040503050406030204" pitchFamily="18" charset="0"/>
              </a:rPr>
            </a:br>
            <a:r>
              <a:rPr lang="en-IN" b="1" dirty="0" smtClean="0">
                <a:latin typeface="Cambria" panose="02040503050406030204" pitchFamily="18" charset="0"/>
              </a:rPr>
              <a:t>Embrace </a:t>
            </a:r>
            <a:r>
              <a:rPr lang="en-IN" b="1" dirty="0">
                <a:latin typeface="Cambria" panose="02040503050406030204" pitchFamily="18" charset="0"/>
              </a:rPr>
              <a:t>cultural food traditions</a:t>
            </a:r>
            <a:r>
              <a:rPr lang="en-IN" dirty="0">
                <a:latin typeface="Cambria" panose="02040503050406030204" pitchFamily="18" charset="0"/>
              </a:rPr>
              <a:t> that promote balance and emotional well-being.</a:t>
            </a:r>
          </a:p>
          <a:p>
            <a:pPr>
              <a:buFont typeface="Arial" panose="020B0604020202020204" pitchFamily="34" charset="0"/>
              <a:buChar char="•"/>
            </a:pP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29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235146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127" y="239931"/>
            <a:ext cx="10058400" cy="1450757"/>
          </a:xfrm>
        </p:spPr>
        <p:txBody>
          <a:bodyPr/>
          <a:lstStyle/>
          <a:p>
            <a:pPr algn="ctr"/>
            <a:r>
              <a:rPr lang="en-US" b="1" u="sng" dirty="0" smtClean="0">
                <a:latin typeface="Cambria" panose="02040503050406030204" pitchFamily="18" charset="0"/>
              </a:rPr>
              <a:t>TOPICS COVERED</a:t>
            </a:r>
            <a:endParaRPr lang="en-IN" b="1" u="sng" dirty="0">
              <a:latin typeface="Cambria" panose="02040503050406030204" pitchFamily="18" charset="0"/>
            </a:endParaRPr>
          </a:p>
        </p:txBody>
      </p:sp>
      <p:sp>
        <p:nvSpPr>
          <p:cNvPr id="3" name="Content Placeholder 2"/>
          <p:cNvSpPr>
            <a:spLocks noGrp="1"/>
          </p:cNvSpPr>
          <p:nvPr>
            <p:ph idx="1"/>
          </p:nvPr>
        </p:nvSpPr>
        <p:spPr>
          <a:xfrm>
            <a:off x="376517" y="1690688"/>
            <a:ext cx="11524129" cy="4486275"/>
          </a:xfrm>
        </p:spPr>
        <p:txBody>
          <a:bodyPr>
            <a:normAutofit/>
          </a:bodyPr>
          <a:lstStyle/>
          <a:p>
            <a:pPr marL="0" indent="0" algn="just">
              <a:buNone/>
            </a:pPr>
            <a:r>
              <a:rPr lang="en-IN" b="1" dirty="0" smtClean="0">
                <a:latin typeface="Cambria" panose="02040503050406030204" pitchFamily="18" charset="0"/>
              </a:rPr>
              <a:t>1. Cultural </a:t>
            </a:r>
            <a:r>
              <a:rPr lang="en-IN" b="1" dirty="0">
                <a:latin typeface="Cambria" panose="02040503050406030204" pitchFamily="18" charset="0"/>
              </a:rPr>
              <a:t>Influences on Diet and Mood</a:t>
            </a:r>
            <a:endParaRPr lang="en-IN" dirty="0">
              <a:latin typeface="Cambria" panose="02040503050406030204" pitchFamily="18" charset="0"/>
            </a:endParaRPr>
          </a:p>
          <a:p>
            <a:pPr lvl="0" algn="just">
              <a:buFont typeface="Arial" panose="020B0604020202020204" pitchFamily="34" charset="0"/>
              <a:buChar char="•"/>
            </a:pPr>
            <a:r>
              <a:rPr lang="en-IN" dirty="0">
                <a:latin typeface="Cambria" panose="02040503050406030204" pitchFamily="18" charset="0"/>
              </a:rPr>
              <a:t>How different cultures view food and mood</a:t>
            </a:r>
          </a:p>
          <a:p>
            <a:pPr lvl="0" algn="just">
              <a:buFont typeface="Arial" panose="020B0604020202020204" pitchFamily="34" charset="0"/>
              <a:buChar char="•"/>
            </a:pPr>
            <a:r>
              <a:rPr lang="en-IN" dirty="0">
                <a:latin typeface="Cambria" panose="02040503050406030204" pitchFamily="18" charset="0"/>
              </a:rPr>
              <a:t>The impact of cultural dietary patterns on mental health</a:t>
            </a:r>
          </a:p>
          <a:p>
            <a:pPr marL="0" indent="0" algn="just">
              <a:buNone/>
            </a:pPr>
            <a:r>
              <a:rPr lang="en-IN" b="1" dirty="0" smtClean="0">
                <a:latin typeface="Cambria" panose="02040503050406030204" pitchFamily="18" charset="0"/>
              </a:rPr>
              <a:t>2. Social </a:t>
            </a:r>
            <a:r>
              <a:rPr lang="en-IN" b="1" dirty="0">
                <a:latin typeface="Cambria" panose="02040503050406030204" pitchFamily="18" charset="0"/>
              </a:rPr>
              <a:t>Eating and Emotional Bonds</a:t>
            </a:r>
            <a:endParaRPr lang="en-IN" dirty="0">
              <a:latin typeface="Cambria" panose="02040503050406030204" pitchFamily="18" charset="0"/>
            </a:endParaRPr>
          </a:p>
          <a:p>
            <a:pPr lvl="0" algn="just">
              <a:buFont typeface="Arial" panose="020B0604020202020204" pitchFamily="34" charset="0"/>
              <a:buChar char="•"/>
            </a:pPr>
            <a:r>
              <a:rPr lang="en-IN" dirty="0">
                <a:latin typeface="Cambria" panose="02040503050406030204" pitchFamily="18" charset="0"/>
              </a:rPr>
              <a:t>The role of communal meals in emotional well-being</a:t>
            </a:r>
          </a:p>
          <a:p>
            <a:pPr lvl="0" algn="just">
              <a:buFont typeface="Arial" panose="020B0604020202020204" pitchFamily="34" charset="0"/>
              <a:buChar char="•"/>
            </a:pPr>
            <a:r>
              <a:rPr lang="en-IN" dirty="0">
                <a:latin typeface="Cambria" panose="02040503050406030204" pitchFamily="18" charset="0"/>
              </a:rPr>
              <a:t>How social interactions during meals influence mood</a:t>
            </a:r>
          </a:p>
          <a:p>
            <a:pPr marL="0" indent="0" algn="just">
              <a:buNone/>
            </a:pPr>
            <a:r>
              <a:rPr lang="en-IN" b="1" dirty="0" smtClean="0">
                <a:latin typeface="Cambria" panose="02040503050406030204" pitchFamily="18" charset="0"/>
              </a:rPr>
              <a:t>3. Marketing </a:t>
            </a:r>
            <a:r>
              <a:rPr lang="en-IN" b="1" dirty="0">
                <a:latin typeface="Cambria" panose="02040503050406030204" pitchFamily="18" charset="0"/>
              </a:rPr>
              <a:t>and Its Influence on Eating Behaviour</a:t>
            </a:r>
            <a:endParaRPr lang="en-IN" dirty="0">
              <a:latin typeface="Cambria" panose="02040503050406030204" pitchFamily="18" charset="0"/>
            </a:endParaRPr>
          </a:p>
          <a:p>
            <a:pPr lvl="0" algn="just">
              <a:buFont typeface="Arial" panose="020B0604020202020204" pitchFamily="34" charset="0"/>
              <a:buChar char="•"/>
            </a:pPr>
            <a:r>
              <a:rPr lang="en-IN" dirty="0">
                <a:latin typeface="Cambria" panose="02040503050406030204" pitchFamily="18" charset="0"/>
              </a:rPr>
              <a:t>The psychology behind food marketing</a:t>
            </a:r>
          </a:p>
          <a:p>
            <a:pPr lvl="0" algn="just">
              <a:buFont typeface="Arial" panose="020B0604020202020204" pitchFamily="34" charset="0"/>
              <a:buChar char="•"/>
            </a:pPr>
            <a:r>
              <a:rPr lang="en-IN" dirty="0">
                <a:latin typeface="Cambria" panose="02040503050406030204" pitchFamily="18" charset="0"/>
              </a:rPr>
              <a:t>How advertising affects food choices and mood</a:t>
            </a: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393754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Conclusion: Culture, Diet &amp; Mental Health Are Deeply Connected</a:t>
            </a:r>
            <a:endParaRPr lang="en-IN" sz="4400" b="1" dirty="0">
              <a:latin typeface="Cambria" panose="02040503050406030204" pitchFamily="18" charset="0"/>
            </a:endParaRP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a:latin typeface="Cambria" panose="02040503050406030204" pitchFamily="18" charset="0"/>
              </a:rPr>
              <a:t>Traditional diets (Mediterranean, Asian, Nordic, African) support mental health through nutrient-dense foods and strong social eating practices.</a:t>
            </a:r>
          </a:p>
          <a:p>
            <a:pPr algn="just">
              <a:buFont typeface="Arial" panose="020B0604020202020204" pitchFamily="34" charset="0"/>
              <a:buChar char="•"/>
            </a:pPr>
            <a:r>
              <a:rPr lang="en-US" dirty="0">
                <a:latin typeface="Cambria" panose="02040503050406030204" pitchFamily="18" charset="0"/>
              </a:rPr>
              <a:t>Westernized diets rich in processed foods and refined sugars are linked to higher depression, anxiety, and cognitive decline.</a:t>
            </a:r>
          </a:p>
          <a:p>
            <a:pPr algn="just">
              <a:buFont typeface="Arial" panose="020B0604020202020204" pitchFamily="34" charset="0"/>
              <a:buChar char="•"/>
            </a:pPr>
            <a:r>
              <a:rPr lang="en-US" dirty="0">
                <a:latin typeface="Cambria" panose="02040503050406030204" pitchFamily="18" charset="0"/>
              </a:rPr>
              <a:t>Cultural attitudes toward food (communal dining vs. fast-food culture) play a significant role in emotional well-being.</a:t>
            </a:r>
          </a:p>
          <a:p>
            <a:pPr algn="just">
              <a:buFont typeface="Arial" panose="020B0604020202020204" pitchFamily="34" charset="0"/>
              <a:buChar char="•"/>
            </a:pPr>
            <a:r>
              <a:rPr lang="en-US" dirty="0">
                <a:latin typeface="Cambria" panose="02040503050406030204" pitchFamily="18" charset="0"/>
              </a:rPr>
              <a:t>By integrating the best aspects of culturally rich, whole-food diets, we can create an eating pattern that supports both mental and physical health.</a:t>
            </a:r>
          </a:p>
          <a:p>
            <a:pPr algn="just">
              <a:buFont typeface="Arial" panose="020B0604020202020204" pitchFamily="34" charset="0"/>
              <a:buChar char="•"/>
            </a:pP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30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516913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latin typeface="Cambria" panose="02040503050406030204" pitchFamily="18" charset="0"/>
              </a:rPr>
              <a:t>Social Eating and Emotional </a:t>
            </a:r>
            <a:r>
              <a:rPr lang="en-IN" b="1" smtClean="0">
                <a:latin typeface="Cambria" panose="02040503050406030204" pitchFamily="18" charset="0"/>
              </a:rPr>
              <a:t>Bonds</a:t>
            </a:r>
            <a:endParaRPr lang="en-IN"/>
          </a:p>
        </p:txBody>
      </p:sp>
      <p:sp>
        <p:nvSpPr>
          <p:cNvPr id="3" name="Content Placeholder 2"/>
          <p:cNvSpPr>
            <a:spLocks noGrp="1"/>
          </p:cNvSpPr>
          <p:nvPr>
            <p:ph idx="1"/>
          </p:nvPr>
        </p:nvSpPr>
        <p:spPr/>
        <p:txBody>
          <a:bodyPr/>
          <a:lstStyle/>
          <a:p>
            <a:pPr algn="just"/>
            <a:r>
              <a:rPr lang="en-US" dirty="0">
                <a:latin typeface="Cambria" panose="02040503050406030204" pitchFamily="18" charset="0"/>
              </a:rPr>
              <a:t>Food is more than just sustenance—it is deeply connected to social bonding, emotional well-being, and cultural identity. Across the world, communal meals strengthen relationships, provide comfort, and influence emotional health. </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31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948253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1. Why Social Eating is Important for Emotional Well-Being</a:t>
            </a:r>
            <a:endParaRPr lang="en-IN" sz="4400" b="1" dirty="0">
              <a:latin typeface="Cambria" panose="020405030504060302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latin typeface="Cambria" panose="02040503050406030204" pitchFamily="18" charset="0"/>
              </a:rPr>
              <a:t>A. Strengthening Relationships &amp; Social Bonds</a:t>
            </a:r>
          </a:p>
          <a:p>
            <a:pPr>
              <a:buFont typeface="Arial" panose="020B0604020202020204" pitchFamily="34" charset="0"/>
              <a:buChar char="•"/>
            </a:pPr>
            <a:r>
              <a:rPr lang="en-US" dirty="0">
                <a:latin typeface="Cambria" panose="02040503050406030204" pitchFamily="18" charset="0"/>
              </a:rPr>
              <a:t>Sharing meals fosters </a:t>
            </a:r>
            <a:r>
              <a:rPr lang="en-US" b="1" dirty="0">
                <a:latin typeface="Cambria" panose="02040503050406030204" pitchFamily="18" charset="0"/>
              </a:rPr>
              <a:t>connection, trust, and belonging</a:t>
            </a:r>
            <a:r>
              <a:rPr lang="en-US" dirty="0">
                <a:latin typeface="Cambria" panose="02040503050406030204" pitchFamily="18" charset="0"/>
              </a:rPr>
              <a:t> among family, friends, and communities.</a:t>
            </a:r>
          </a:p>
          <a:p>
            <a:pPr>
              <a:buFont typeface="Arial" panose="020B0604020202020204" pitchFamily="34" charset="0"/>
              <a:buChar char="•"/>
            </a:pPr>
            <a:r>
              <a:rPr lang="en-US" dirty="0">
                <a:latin typeface="Cambria" panose="02040503050406030204" pitchFamily="18" charset="0"/>
              </a:rPr>
              <a:t>Eating together is associated with </a:t>
            </a:r>
            <a:r>
              <a:rPr lang="en-US" b="1" dirty="0">
                <a:latin typeface="Cambria" panose="02040503050406030204" pitchFamily="18" charset="0"/>
              </a:rPr>
              <a:t>lower loneliness, improved communication, and stronger emotional support</a:t>
            </a:r>
            <a:r>
              <a:rPr lang="en-US" dirty="0">
                <a:latin typeface="Cambria" panose="02040503050406030204" pitchFamily="18" charset="0"/>
              </a:rPr>
              <a:t>.</a:t>
            </a:r>
          </a:p>
          <a:p>
            <a:pPr>
              <a:buFont typeface="Arial" panose="020B0604020202020204" pitchFamily="34" charset="0"/>
              <a:buChar char="•"/>
            </a:pPr>
            <a:r>
              <a:rPr lang="en-US" dirty="0">
                <a:latin typeface="Cambria" panose="02040503050406030204" pitchFamily="18" charset="0"/>
              </a:rPr>
              <a:t>Many cultures emphasize </a:t>
            </a:r>
            <a:r>
              <a:rPr lang="en-US" b="1" dirty="0">
                <a:latin typeface="Cambria" panose="02040503050406030204" pitchFamily="18" charset="0"/>
              </a:rPr>
              <a:t>family dinners</a:t>
            </a:r>
            <a:r>
              <a:rPr lang="en-US" dirty="0">
                <a:latin typeface="Cambria" panose="02040503050406030204" pitchFamily="18" charset="0"/>
              </a:rPr>
              <a:t> or </a:t>
            </a:r>
            <a:r>
              <a:rPr lang="en-US" b="1" dirty="0">
                <a:latin typeface="Cambria" panose="02040503050406030204" pitchFamily="18" charset="0"/>
              </a:rPr>
              <a:t>communal feasts</a:t>
            </a:r>
            <a:r>
              <a:rPr lang="en-US" dirty="0">
                <a:latin typeface="Cambria" panose="02040503050406030204" pitchFamily="18" charset="0"/>
              </a:rPr>
              <a:t>, reinforcing social ties.</a:t>
            </a:r>
          </a:p>
          <a:p>
            <a:pPr marL="0" indent="0">
              <a:buNone/>
            </a:pPr>
            <a:r>
              <a:rPr lang="en-US" b="1" dirty="0">
                <a:latin typeface="Cambria" panose="02040503050406030204" pitchFamily="18" charset="0"/>
              </a:rPr>
              <a:t>B. Reducing Stress &amp; Enhancing Mood</a:t>
            </a:r>
          </a:p>
          <a:p>
            <a:pPr>
              <a:buFont typeface="Arial" panose="020B0604020202020204" pitchFamily="34" charset="0"/>
              <a:buChar char="•"/>
            </a:pPr>
            <a:r>
              <a:rPr lang="en-US" dirty="0">
                <a:latin typeface="Cambria" panose="02040503050406030204" pitchFamily="18" charset="0"/>
              </a:rPr>
              <a:t>Eating in a relaxed, social setting </a:t>
            </a:r>
            <a:r>
              <a:rPr lang="en-US" b="1" dirty="0">
                <a:latin typeface="Cambria" panose="02040503050406030204" pitchFamily="18" charset="0"/>
              </a:rPr>
              <a:t>lowers cortisol (stress hormone)</a:t>
            </a:r>
            <a:r>
              <a:rPr lang="en-US" dirty="0">
                <a:latin typeface="Cambria" panose="02040503050406030204" pitchFamily="18" charset="0"/>
              </a:rPr>
              <a:t> and increases </a:t>
            </a:r>
            <a:r>
              <a:rPr lang="en-US" b="1" dirty="0">
                <a:latin typeface="Cambria" panose="02040503050406030204" pitchFamily="18" charset="0"/>
              </a:rPr>
              <a:t>oxytocin (bonding hormone)</a:t>
            </a:r>
            <a:r>
              <a:rPr lang="en-US" dirty="0">
                <a:latin typeface="Cambria" panose="02040503050406030204" pitchFamily="18" charset="0"/>
              </a:rPr>
              <a:t>.</a:t>
            </a:r>
          </a:p>
          <a:p>
            <a:pPr>
              <a:buFont typeface="Arial" panose="020B0604020202020204" pitchFamily="34" charset="0"/>
              <a:buChar char="•"/>
            </a:pPr>
            <a:r>
              <a:rPr lang="en-US" dirty="0">
                <a:latin typeface="Cambria" panose="02040503050406030204" pitchFamily="18" charset="0"/>
              </a:rPr>
              <a:t>Laughter and conversation during meals improve </a:t>
            </a:r>
            <a:r>
              <a:rPr lang="en-US" b="1" dirty="0">
                <a:latin typeface="Cambria" panose="02040503050406030204" pitchFamily="18" charset="0"/>
              </a:rPr>
              <a:t>emotional resilience and reduce anxiety</a:t>
            </a:r>
            <a:r>
              <a:rPr lang="en-US" dirty="0">
                <a:latin typeface="Cambria" panose="02040503050406030204" pitchFamily="18" charset="0"/>
              </a:rPr>
              <a:t>.</a:t>
            </a:r>
          </a:p>
          <a:p>
            <a:pPr marL="0" indent="0">
              <a:buNone/>
            </a:pPr>
            <a:r>
              <a:rPr lang="en-US" b="1" dirty="0">
                <a:latin typeface="Cambria" panose="02040503050406030204" pitchFamily="18" charset="0"/>
              </a:rPr>
              <a:t>C. Encouraging Mindful &amp; Healthier Eating Habits</a:t>
            </a:r>
          </a:p>
          <a:p>
            <a:pPr>
              <a:buFont typeface="Arial" panose="020B0604020202020204" pitchFamily="34" charset="0"/>
              <a:buChar char="•"/>
            </a:pPr>
            <a:r>
              <a:rPr lang="en-US" dirty="0">
                <a:latin typeface="Cambria" panose="02040503050406030204" pitchFamily="18" charset="0"/>
              </a:rPr>
              <a:t>Social meals encourage </a:t>
            </a:r>
            <a:r>
              <a:rPr lang="en-US" b="1" dirty="0">
                <a:latin typeface="Cambria" panose="02040503050406030204" pitchFamily="18" charset="0"/>
              </a:rPr>
              <a:t>slower eating</a:t>
            </a:r>
            <a:r>
              <a:rPr lang="en-US" dirty="0">
                <a:latin typeface="Cambria" panose="02040503050406030204" pitchFamily="18" charset="0"/>
              </a:rPr>
              <a:t>, leading to </a:t>
            </a:r>
            <a:r>
              <a:rPr lang="en-US" b="1" dirty="0">
                <a:latin typeface="Cambria" panose="02040503050406030204" pitchFamily="18" charset="0"/>
              </a:rPr>
              <a:t>better digestion and portion control</a:t>
            </a:r>
            <a:r>
              <a:rPr lang="en-US" dirty="0">
                <a:latin typeface="Cambria" panose="02040503050406030204" pitchFamily="18" charset="0"/>
              </a:rPr>
              <a:t>.</a:t>
            </a:r>
          </a:p>
          <a:p>
            <a:pPr>
              <a:buFont typeface="Arial" panose="020B0604020202020204" pitchFamily="34" charset="0"/>
              <a:buChar char="•"/>
            </a:pPr>
            <a:r>
              <a:rPr lang="en-US" dirty="0">
                <a:latin typeface="Cambria" panose="02040503050406030204" pitchFamily="18" charset="0"/>
              </a:rPr>
              <a:t>Family or group settings promote </a:t>
            </a:r>
            <a:r>
              <a:rPr lang="en-US" b="1" dirty="0">
                <a:latin typeface="Cambria" panose="02040503050406030204" pitchFamily="18" charset="0"/>
              </a:rPr>
              <a:t>healthier food choices</a:t>
            </a:r>
            <a:r>
              <a:rPr lang="en-US" dirty="0">
                <a:latin typeface="Cambria" panose="02040503050406030204" pitchFamily="18" charset="0"/>
              </a:rPr>
              <a:t> compared to eating alone or in isolation.</a:t>
            </a:r>
          </a:p>
          <a:p>
            <a:pPr>
              <a:buFont typeface="Arial" panose="020B0604020202020204" pitchFamily="34" charset="0"/>
              <a:buChar char="•"/>
            </a:pP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32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669883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Cambria" panose="02040503050406030204" pitchFamily="18" charset="0"/>
              </a:rPr>
              <a:t>2. Cultural Perspectives on Social Eating &amp; Emotional Connection</a:t>
            </a:r>
          </a:p>
        </p:txBody>
      </p:sp>
      <p:sp>
        <p:nvSpPr>
          <p:cNvPr id="3" name="Content Placeholder 2"/>
          <p:cNvSpPr>
            <a:spLocks noGrp="1"/>
          </p:cNvSpPr>
          <p:nvPr>
            <p:ph idx="1"/>
          </p:nvPr>
        </p:nvSpPr>
        <p:spPr/>
        <p:txBody>
          <a:bodyPr>
            <a:normAutofit/>
          </a:bodyPr>
          <a:lstStyle/>
          <a:p>
            <a:pPr marL="0" indent="0" algn="just">
              <a:buNone/>
            </a:pPr>
            <a:r>
              <a:rPr lang="en-US" b="1" dirty="0">
                <a:latin typeface="Cambria" panose="02040503050406030204" pitchFamily="18" charset="0"/>
              </a:rPr>
              <a:t>A. Mediterranean Cultures: Food as a Celebration of Togetherness</a:t>
            </a:r>
          </a:p>
          <a:p>
            <a:pPr algn="just">
              <a:buFont typeface="Arial" panose="020B0604020202020204" pitchFamily="34" charset="0"/>
              <a:buChar char="•"/>
            </a:pPr>
            <a:r>
              <a:rPr lang="en-US" dirty="0">
                <a:latin typeface="Cambria" panose="02040503050406030204" pitchFamily="18" charset="0"/>
              </a:rPr>
              <a:t>Meals in Italy, Greece, and Spain are </a:t>
            </a:r>
            <a:r>
              <a:rPr lang="en-US" b="1" dirty="0">
                <a:latin typeface="Cambria" panose="02040503050406030204" pitchFamily="18" charset="0"/>
              </a:rPr>
              <a:t>leisurely and family-centered</a:t>
            </a:r>
            <a:r>
              <a:rPr lang="en-US" dirty="0">
                <a:latin typeface="Cambria" panose="02040503050406030204" pitchFamily="18" charset="0"/>
              </a:rPr>
              <a:t>.</a:t>
            </a:r>
          </a:p>
          <a:p>
            <a:pPr algn="just">
              <a:buFont typeface="Arial" panose="020B0604020202020204" pitchFamily="34" charset="0"/>
              <a:buChar char="•"/>
            </a:pPr>
            <a:r>
              <a:rPr lang="en-US" b="1" dirty="0">
                <a:latin typeface="Cambria" panose="02040503050406030204" pitchFamily="18" charset="0"/>
              </a:rPr>
              <a:t>Tapas culture (Spain)</a:t>
            </a:r>
            <a:r>
              <a:rPr lang="en-US" dirty="0">
                <a:latin typeface="Cambria" panose="02040503050406030204" pitchFamily="18" charset="0"/>
              </a:rPr>
              <a:t> promotes sharing small plates, fostering connection.</a:t>
            </a:r>
          </a:p>
          <a:p>
            <a:pPr algn="just">
              <a:buFont typeface="Arial" panose="020B0604020202020204" pitchFamily="34" charset="0"/>
              <a:buChar char="•"/>
            </a:pPr>
            <a:r>
              <a:rPr lang="en-US" dirty="0">
                <a:latin typeface="Cambria" panose="02040503050406030204" pitchFamily="18" charset="0"/>
              </a:rPr>
              <a:t>Wine and food are enjoyed </a:t>
            </a:r>
            <a:r>
              <a:rPr lang="en-US" b="1" dirty="0">
                <a:latin typeface="Cambria" panose="02040503050406030204" pitchFamily="18" charset="0"/>
              </a:rPr>
              <a:t>in moderation</a:t>
            </a:r>
            <a:r>
              <a:rPr lang="en-US" dirty="0">
                <a:latin typeface="Cambria" panose="02040503050406030204" pitchFamily="18" charset="0"/>
              </a:rPr>
              <a:t>, reducing stress and enhancing relaxation.</a:t>
            </a:r>
          </a:p>
          <a:p>
            <a:pPr marL="0" indent="0" algn="just">
              <a:buNone/>
            </a:pPr>
            <a:r>
              <a:rPr lang="en-US" b="1" dirty="0">
                <a:latin typeface="Cambria" panose="02040503050406030204" pitchFamily="18" charset="0"/>
              </a:rPr>
              <a:t>B. Asian Cultures: Harmony &amp; Collective Eating</a:t>
            </a:r>
          </a:p>
          <a:p>
            <a:pPr algn="just">
              <a:buFont typeface="Arial" panose="020B0604020202020204" pitchFamily="34" charset="0"/>
              <a:buChar char="•"/>
            </a:pPr>
            <a:r>
              <a:rPr lang="en-US" b="1" dirty="0">
                <a:latin typeface="Cambria" panose="02040503050406030204" pitchFamily="18" charset="0"/>
              </a:rPr>
              <a:t>China &amp; Japan:</a:t>
            </a:r>
            <a:r>
              <a:rPr lang="en-US" dirty="0">
                <a:latin typeface="Cambria" panose="02040503050406030204" pitchFamily="18" charset="0"/>
              </a:rPr>
              <a:t> Sharing meals symbolizes </a:t>
            </a:r>
            <a:r>
              <a:rPr lang="en-US" b="1" dirty="0">
                <a:latin typeface="Cambria" panose="02040503050406030204" pitchFamily="18" charset="0"/>
              </a:rPr>
              <a:t>family unity and respect</a:t>
            </a:r>
            <a:r>
              <a:rPr lang="en-US" dirty="0">
                <a:latin typeface="Cambria" panose="02040503050406030204" pitchFamily="18" charset="0"/>
              </a:rPr>
              <a:t>.</a:t>
            </a:r>
          </a:p>
          <a:p>
            <a:pPr algn="just">
              <a:buFont typeface="Arial" panose="020B0604020202020204" pitchFamily="34" charset="0"/>
              <a:buChar char="•"/>
            </a:pPr>
            <a:r>
              <a:rPr lang="en-US" b="1" dirty="0">
                <a:latin typeface="Cambria" panose="02040503050406030204" pitchFamily="18" charset="0"/>
              </a:rPr>
              <a:t>Hot pot (China)</a:t>
            </a:r>
            <a:r>
              <a:rPr lang="en-US" dirty="0">
                <a:latin typeface="Cambria" panose="02040503050406030204" pitchFamily="18" charset="0"/>
              </a:rPr>
              <a:t> and </a:t>
            </a:r>
            <a:r>
              <a:rPr lang="en-US" b="1" dirty="0">
                <a:latin typeface="Cambria" panose="02040503050406030204" pitchFamily="18" charset="0"/>
              </a:rPr>
              <a:t>Korean BBQ</a:t>
            </a:r>
            <a:r>
              <a:rPr lang="en-US" dirty="0">
                <a:latin typeface="Cambria" panose="02040503050406030204" pitchFamily="18" charset="0"/>
              </a:rPr>
              <a:t> require group participation, reinforcing bonding.</a:t>
            </a:r>
          </a:p>
          <a:p>
            <a:pPr algn="just">
              <a:buFont typeface="Arial" panose="020B0604020202020204" pitchFamily="34" charset="0"/>
              <a:buChar char="•"/>
            </a:pPr>
            <a:r>
              <a:rPr lang="en-US" b="1" dirty="0">
                <a:latin typeface="Cambria" panose="02040503050406030204" pitchFamily="18" charset="0"/>
              </a:rPr>
              <a:t>Japan’s “</a:t>
            </a:r>
            <a:r>
              <a:rPr lang="en-US" b="1" dirty="0" err="1">
                <a:latin typeface="Cambria" panose="02040503050406030204" pitchFamily="18" charset="0"/>
              </a:rPr>
              <a:t>Itadakimasu</a:t>
            </a:r>
            <a:r>
              <a:rPr lang="en-US" b="1" dirty="0">
                <a:latin typeface="Cambria" panose="02040503050406030204" pitchFamily="18" charset="0"/>
              </a:rPr>
              <a:t>”</a:t>
            </a:r>
            <a:r>
              <a:rPr lang="en-US" dirty="0">
                <a:latin typeface="Cambria" panose="02040503050406030204" pitchFamily="18" charset="0"/>
              </a:rPr>
              <a:t> (gratitude for the meal) enhances mindfulness and emotional connection.</a:t>
            </a:r>
          </a:p>
          <a:p>
            <a:pPr algn="just"/>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33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111733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a:latin typeface="Cambria" panose="02040503050406030204" pitchFamily="18" charset="0"/>
              </a:rPr>
              <a:t>2. Cultural Perspectives on Social Eating &amp; Emotional Connection</a:t>
            </a:r>
          </a:p>
        </p:txBody>
      </p:sp>
      <p:sp>
        <p:nvSpPr>
          <p:cNvPr id="3" name="Content Placeholder 2"/>
          <p:cNvSpPr>
            <a:spLocks noGrp="1"/>
          </p:cNvSpPr>
          <p:nvPr>
            <p:ph idx="1"/>
          </p:nvPr>
        </p:nvSpPr>
        <p:spPr/>
        <p:txBody>
          <a:bodyPr/>
          <a:lstStyle/>
          <a:p>
            <a:pPr marL="0" indent="0" algn="just">
              <a:buNone/>
            </a:pPr>
            <a:r>
              <a:rPr lang="en-US" b="1" dirty="0">
                <a:latin typeface="Cambria" panose="02040503050406030204" pitchFamily="18" charset="0"/>
              </a:rPr>
              <a:t>C. Latin American Cultures: Feasting &amp; Emotional Warmth</a:t>
            </a:r>
          </a:p>
          <a:p>
            <a:pPr algn="just">
              <a:buFont typeface="Arial" panose="020B0604020202020204" pitchFamily="34" charset="0"/>
              <a:buChar char="•"/>
            </a:pPr>
            <a:r>
              <a:rPr lang="en-US" dirty="0">
                <a:latin typeface="Cambria" panose="02040503050406030204" pitchFamily="18" charset="0"/>
              </a:rPr>
              <a:t>Food is central to </a:t>
            </a:r>
            <a:r>
              <a:rPr lang="en-US" b="1" dirty="0">
                <a:latin typeface="Cambria" panose="02040503050406030204" pitchFamily="18" charset="0"/>
              </a:rPr>
              <a:t>celebrations, family gatherings, and community events</a:t>
            </a:r>
            <a:r>
              <a:rPr lang="en-US" dirty="0">
                <a:latin typeface="Cambria" panose="02040503050406030204" pitchFamily="18" charset="0"/>
              </a:rPr>
              <a:t>.</a:t>
            </a:r>
          </a:p>
          <a:p>
            <a:pPr algn="just">
              <a:buFont typeface="Arial" panose="020B0604020202020204" pitchFamily="34" charset="0"/>
              <a:buChar char="•"/>
            </a:pPr>
            <a:r>
              <a:rPr lang="en-US" b="1" dirty="0">
                <a:latin typeface="Cambria" panose="02040503050406030204" pitchFamily="18" charset="0"/>
              </a:rPr>
              <a:t>Tacos, empanadas, </a:t>
            </a:r>
            <a:r>
              <a:rPr lang="en-US" b="1" dirty="0" err="1">
                <a:latin typeface="Cambria" panose="02040503050406030204" pitchFamily="18" charset="0"/>
              </a:rPr>
              <a:t>asado</a:t>
            </a:r>
            <a:r>
              <a:rPr lang="en-US" b="1" dirty="0">
                <a:latin typeface="Cambria" panose="02040503050406030204" pitchFamily="18" charset="0"/>
              </a:rPr>
              <a:t> (Argentinian BBQ)</a:t>
            </a:r>
            <a:r>
              <a:rPr lang="en-US" dirty="0">
                <a:latin typeface="Cambria" panose="02040503050406030204" pitchFamily="18" charset="0"/>
              </a:rPr>
              <a:t> are often shared, creating a sense of belonging.</a:t>
            </a:r>
          </a:p>
          <a:p>
            <a:pPr algn="just">
              <a:buFont typeface="Arial" panose="020B0604020202020204" pitchFamily="34" charset="0"/>
              <a:buChar char="•"/>
            </a:pPr>
            <a:r>
              <a:rPr lang="en-US" b="1" dirty="0">
                <a:latin typeface="Cambria" panose="02040503050406030204" pitchFamily="18" charset="0"/>
              </a:rPr>
              <a:t>Meals are loud, expressive, and full of laughter</a:t>
            </a:r>
            <a:r>
              <a:rPr lang="en-US" dirty="0">
                <a:latin typeface="Cambria" panose="02040503050406030204" pitchFamily="18" charset="0"/>
              </a:rPr>
              <a:t>, strengthening emotional bonds.</a:t>
            </a:r>
          </a:p>
          <a:p>
            <a:pPr algn="just">
              <a:buFont typeface="Arial" panose="020B0604020202020204" pitchFamily="34" charset="0"/>
              <a:buChar char="•"/>
            </a:pP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34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7239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a:latin typeface="Cambria" panose="02040503050406030204" pitchFamily="18" charset="0"/>
              </a:rPr>
              <a:t>2. Cultural Perspectives on Social Eating &amp; Emotional Connection</a:t>
            </a:r>
          </a:p>
        </p:txBody>
      </p:sp>
      <p:sp>
        <p:nvSpPr>
          <p:cNvPr id="3" name="Content Placeholder 2"/>
          <p:cNvSpPr>
            <a:spLocks noGrp="1"/>
          </p:cNvSpPr>
          <p:nvPr>
            <p:ph idx="1"/>
          </p:nvPr>
        </p:nvSpPr>
        <p:spPr/>
        <p:txBody>
          <a:bodyPr>
            <a:normAutofit/>
          </a:bodyPr>
          <a:lstStyle/>
          <a:p>
            <a:pPr marL="0" indent="0">
              <a:buNone/>
            </a:pPr>
            <a:r>
              <a:rPr lang="en-US" b="1" dirty="0">
                <a:latin typeface="Cambria" panose="02040503050406030204" pitchFamily="18" charset="0"/>
              </a:rPr>
              <a:t>D. African Cultures: Communal Eating &amp; Storytelling</a:t>
            </a:r>
          </a:p>
          <a:p>
            <a:pPr>
              <a:buFont typeface="Arial" panose="020B0604020202020204" pitchFamily="34" charset="0"/>
              <a:buChar char="•"/>
            </a:pPr>
            <a:r>
              <a:rPr lang="en-US" dirty="0">
                <a:latin typeface="Cambria" panose="02040503050406030204" pitchFamily="18" charset="0"/>
              </a:rPr>
              <a:t>Many African cultures emphasize </a:t>
            </a:r>
            <a:r>
              <a:rPr lang="en-US" b="1" dirty="0">
                <a:latin typeface="Cambria" panose="02040503050406030204" pitchFamily="18" charset="0"/>
              </a:rPr>
              <a:t>group dining</a:t>
            </a:r>
            <a:r>
              <a:rPr lang="en-US" dirty="0">
                <a:latin typeface="Cambria" panose="02040503050406030204" pitchFamily="18" charset="0"/>
              </a:rPr>
              <a:t> with </a:t>
            </a:r>
            <a:r>
              <a:rPr lang="en-US" b="1" dirty="0">
                <a:latin typeface="Cambria" panose="02040503050406030204" pitchFamily="18" charset="0"/>
              </a:rPr>
              <a:t>shared platters (e.g., </a:t>
            </a:r>
            <a:r>
              <a:rPr lang="en-US" b="1" dirty="0" err="1">
                <a:latin typeface="Cambria" panose="02040503050406030204" pitchFamily="18" charset="0"/>
              </a:rPr>
              <a:t>injera</a:t>
            </a:r>
            <a:r>
              <a:rPr lang="en-US" b="1" dirty="0">
                <a:latin typeface="Cambria" panose="02040503050406030204" pitchFamily="18" charset="0"/>
              </a:rPr>
              <a:t> in Ethiopia, </a:t>
            </a:r>
            <a:r>
              <a:rPr lang="en-US" b="1" dirty="0" err="1">
                <a:latin typeface="Cambria" panose="02040503050406030204" pitchFamily="18" charset="0"/>
              </a:rPr>
              <a:t>jollof</a:t>
            </a:r>
            <a:r>
              <a:rPr lang="en-US" b="1" dirty="0">
                <a:latin typeface="Cambria" panose="02040503050406030204" pitchFamily="18" charset="0"/>
              </a:rPr>
              <a:t> rice in West Africa)</a:t>
            </a:r>
            <a:r>
              <a:rPr lang="en-US" dirty="0">
                <a:latin typeface="Cambria" panose="02040503050406030204" pitchFamily="18" charset="0"/>
              </a:rPr>
              <a:t>.</a:t>
            </a:r>
          </a:p>
          <a:p>
            <a:pPr>
              <a:buFont typeface="Arial" panose="020B0604020202020204" pitchFamily="34" charset="0"/>
              <a:buChar char="•"/>
            </a:pPr>
            <a:r>
              <a:rPr lang="en-US" dirty="0">
                <a:latin typeface="Cambria" panose="02040503050406030204" pitchFamily="18" charset="0"/>
              </a:rPr>
              <a:t>Storytelling and wisdom-sharing during meals strengthen </a:t>
            </a:r>
            <a:r>
              <a:rPr lang="en-US" b="1" dirty="0">
                <a:latin typeface="Cambria" panose="02040503050406030204" pitchFamily="18" charset="0"/>
              </a:rPr>
              <a:t>intergenerational connections</a:t>
            </a:r>
            <a:r>
              <a:rPr lang="en-US" dirty="0">
                <a:latin typeface="Cambria" panose="02040503050406030204" pitchFamily="18" charset="0"/>
              </a:rPr>
              <a:t>.</a:t>
            </a:r>
          </a:p>
          <a:p>
            <a:pPr marL="0" indent="0">
              <a:buNone/>
            </a:pPr>
            <a:r>
              <a:rPr lang="en-US" b="1" dirty="0">
                <a:latin typeface="Cambria" panose="02040503050406030204" pitchFamily="18" charset="0"/>
              </a:rPr>
              <a:t>E. Middle Eastern Cultures: Hospitality &amp; Generosity</a:t>
            </a:r>
          </a:p>
          <a:p>
            <a:pPr>
              <a:buFont typeface="Arial" panose="020B0604020202020204" pitchFamily="34" charset="0"/>
              <a:buChar char="•"/>
            </a:pPr>
            <a:r>
              <a:rPr lang="en-US" b="1" dirty="0">
                <a:latin typeface="Cambria" panose="02040503050406030204" pitchFamily="18" charset="0"/>
              </a:rPr>
              <a:t>Meze-style dining</a:t>
            </a:r>
            <a:r>
              <a:rPr lang="en-US" dirty="0">
                <a:latin typeface="Cambria" panose="02040503050406030204" pitchFamily="18" charset="0"/>
              </a:rPr>
              <a:t> (Lebanon, Turkey) promotes </a:t>
            </a:r>
            <a:r>
              <a:rPr lang="en-US" b="1" dirty="0">
                <a:latin typeface="Cambria" panose="02040503050406030204" pitchFamily="18" charset="0"/>
              </a:rPr>
              <a:t>slow, social eating</a:t>
            </a:r>
            <a:r>
              <a:rPr lang="en-US" dirty="0">
                <a:latin typeface="Cambria" panose="02040503050406030204" pitchFamily="18" charset="0"/>
              </a:rPr>
              <a:t>.</a:t>
            </a:r>
          </a:p>
          <a:p>
            <a:pPr>
              <a:buFont typeface="Arial" panose="020B0604020202020204" pitchFamily="34" charset="0"/>
              <a:buChar char="•"/>
            </a:pPr>
            <a:r>
              <a:rPr lang="en-US" dirty="0">
                <a:latin typeface="Cambria" panose="02040503050406030204" pitchFamily="18" charset="0"/>
              </a:rPr>
              <a:t>Food is a symbol of </a:t>
            </a:r>
            <a:r>
              <a:rPr lang="en-US" b="1" dirty="0">
                <a:latin typeface="Cambria" panose="02040503050406030204" pitchFamily="18" charset="0"/>
              </a:rPr>
              <a:t>hospitality, respect, and emotional connection</a:t>
            </a:r>
            <a:r>
              <a:rPr lang="en-US" dirty="0">
                <a:latin typeface="Cambria" panose="02040503050406030204" pitchFamily="18" charset="0"/>
              </a:rPr>
              <a:t>.</a:t>
            </a:r>
          </a:p>
          <a:p>
            <a:pPr>
              <a:buFont typeface="Arial" panose="020B0604020202020204" pitchFamily="34" charset="0"/>
              <a:buChar char="•"/>
            </a:pPr>
            <a:r>
              <a:rPr lang="en-US" b="1" dirty="0">
                <a:latin typeface="Cambria" panose="02040503050406030204" pitchFamily="18" charset="0"/>
              </a:rPr>
              <a:t>Breaking fast during Ramadan</a:t>
            </a:r>
            <a:r>
              <a:rPr lang="en-US" dirty="0">
                <a:latin typeface="Cambria" panose="02040503050406030204" pitchFamily="18" charset="0"/>
              </a:rPr>
              <a:t> brings families together and enhances gratitude.</a:t>
            </a:r>
          </a:p>
          <a:p>
            <a:pPr>
              <a:buFont typeface="Arial" panose="020B0604020202020204" pitchFamily="34" charset="0"/>
              <a:buChar char="•"/>
            </a:pP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35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010996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3. The Psychological Impact of Eating Alone vs. Social Eating</a:t>
            </a:r>
            <a:endParaRPr lang="en-IN" sz="4400" b="1" dirty="0">
              <a:latin typeface="Cambria" panose="02040503050406030204" pitchFamily="18" charset="0"/>
            </a:endParaRPr>
          </a:p>
        </p:txBody>
      </p:sp>
      <p:sp>
        <p:nvSpPr>
          <p:cNvPr id="3" name="Content Placeholder 2"/>
          <p:cNvSpPr>
            <a:spLocks noGrp="1"/>
          </p:cNvSpPr>
          <p:nvPr>
            <p:ph idx="1"/>
          </p:nvPr>
        </p:nvSpPr>
        <p:spPr/>
        <p:txBody>
          <a:bodyPr>
            <a:normAutofit fontScale="92500"/>
          </a:bodyPr>
          <a:lstStyle/>
          <a:p>
            <a:pPr marL="0" indent="0" algn="just">
              <a:buNone/>
            </a:pPr>
            <a:r>
              <a:rPr lang="en-US" b="1" dirty="0">
                <a:latin typeface="Cambria" panose="02040503050406030204" pitchFamily="18" charset="0"/>
              </a:rPr>
              <a:t>A. Eating Alone: Risks to Emotional Health</a:t>
            </a:r>
          </a:p>
          <a:p>
            <a:pPr algn="just">
              <a:buFont typeface="Arial" panose="020B0604020202020204" pitchFamily="34" charset="0"/>
              <a:buChar char="•"/>
            </a:pPr>
            <a:r>
              <a:rPr lang="en-US" b="1" dirty="0">
                <a:latin typeface="Cambria" panose="02040503050406030204" pitchFamily="18" charset="0"/>
              </a:rPr>
              <a:t>Loneliness &amp; Depression:</a:t>
            </a:r>
            <a:r>
              <a:rPr lang="en-US" dirty="0">
                <a:latin typeface="Cambria" panose="02040503050406030204" pitchFamily="18" charset="0"/>
              </a:rPr>
              <a:t> Regularly eating alone can increase </a:t>
            </a:r>
            <a:r>
              <a:rPr lang="en-US" b="1" dirty="0">
                <a:latin typeface="Cambria" panose="02040503050406030204" pitchFamily="18" charset="0"/>
              </a:rPr>
              <a:t>feelings of isolation</a:t>
            </a:r>
            <a:r>
              <a:rPr lang="en-US" dirty="0">
                <a:latin typeface="Cambria" panose="02040503050406030204" pitchFamily="18" charset="0"/>
              </a:rPr>
              <a:t>.</a:t>
            </a:r>
          </a:p>
          <a:p>
            <a:pPr algn="just">
              <a:buFont typeface="Arial" panose="020B0604020202020204" pitchFamily="34" charset="0"/>
              <a:buChar char="•"/>
            </a:pPr>
            <a:r>
              <a:rPr lang="en-US" b="1" dirty="0">
                <a:latin typeface="Cambria" panose="02040503050406030204" pitchFamily="18" charset="0"/>
              </a:rPr>
              <a:t>Mindless Eating:</a:t>
            </a:r>
            <a:r>
              <a:rPr lang="en-US" dirty="0">
                <a:latin typeface="Cambria" panose="02040503050406030204" pitchFamily="18" charset="0"/>
              </a:rPr>
              <a:t> People eating alone tend to </a:t>
            </a:r>
            <a:r>
              <a:rPr lang="en-US" b="1" dirty="0">
                <a:latin typeface="Cambria" panose="02040503050406030204" pitchFamily="18" charset="0"/>
              </a:rPr>
              <a:t>eat faster, overeat, or consume unhealthy foods</a:t>
            </a:r>
            <a:r>
              <a:rPr lang="en-US" dirty="0">
                <a:latin typeface="Cambria" panose="02040503050406030204" pitchFamily="18" charset="0"/>
              </a:rPr>
              <a:t>.</a:t>
            </a:r>
          </a:p>
          <a:p>
            <a:pPr algn="just">
              <a:buFont typeface="Arial" panose="020B0604020202020204" pitchFamily="34" charset="0"/>
              <a:buChar char="•"/>
            </a:pPr>
            <a:r>
              <a:rPr lang="en-US" b="1" dirty="0">
                <a:latin typeface="Cambria" panose="02040503050406030204" pitchFamily="18" charset="0"/>
              </a:rPr>
              <a:t>Higher Stress Levels:</a:t>
            </a:r>
            <a:r>
              <a:rPr lang="en-US" dirty="0">
                <a:latin typeface="Cambria" panose="02040503050406030204" pitchFamily="18" charset="0"/>
              </a:rPr>
              <a:t> Lack of social interaction during meals </a:t>
            </a:r>
            <a:r>
              <a:rPr lang="en-US" b="1" dirty="0">
                <a:latin typeface="Cambria" panose="02040503050406030204" pitchFamily="18" charset="0"/>
              </a:rPr>
              <a:t>increases cortisol (stress hormone)</a:t>
            </a:r>
            <a:r>
              <a:rPr lang="en-US" dirty="0">
                <a:latin typeface="Cambria" panose="02040503050406030204" pitchFamily="18" charset="0"/>
              </a:rPr>
              <a:t>.</a:t>
            </a:r>
          </a:p>
          <a:p>
            <a:pPr marL="0" indent="0" algn="just">
              <a:buNone/>
            </a:pPr>
            <a:r>
              <a:rPr lang="en-US" b="1" dirty="0">
                <a:latin typeface="Cambria" panose="02040503050406030204" pitchFamily="18" charset="0"/>
              </a:rPr>
              <a:t>B. Social Eating: Emotional &amp; Mental Health Benefits</a:t>
            </a:r>
          </a:p>
          <a:p>
            <a:pPr algn="just">
              <a:buFont typeface="Arial" panose="020B0604020202020204" pitchFamily="34" charset="0"/>
              <a:buChar char="•"/>
            </a:pPr>
            <a:r>
              <a:rPr lang="en-US" b="1" dirty="0">
                <a:latin typeface="Cambria" panose="02040503050406030204" pitchFamily="18" charset="0"/>
              </a:rPr>
              <a:t>Boosts Happiness:</a:t>
            </a:r>
            <a:r>
              <a:rPr lang="en-US" dirty="0">
                <a:latin typeface="Cambria" panose="02040503050406030204" pitchFamily="18" charset="0"/>
              </a:rPr>
              <a:t> Sharing meals </a:t>
            </a:r>
            <a:r>
              <a:rPr lang="en-US" b="1" dirty="0">
                <a:latin typeface="Cambria" panose="02040503050406030204" pitchFamily="18" charset="0"/>
              </a:rPr>
              <a:t>releases endorphins</a:t>
            </a:r>
            <a:r>
              <a:rPr lang="en-US" dirty="0">
                <a:latin typeface="Cambria" panose="02040503050406030204" pitchFamily="18" charset="0"/>
              </a:rPr>
              <a:t>, promoting a sense of joy.</a:t>
            </a:r>
          </a:p>
          <a:p>
            <a:pPr algn="just">
              <a:buFont typeface="Arial" panose="020B0604020202020204" pitchFamily="34" charset="0"/>
              <a:buChar char="•"/>
            </a:pPr>
            <a:r>
              <a:rPr lang="en-US" b="1" dirty="0">
                <a:latin typeface="Cambria" panose="02040503050406030204" pitchFamily="18" charset="0"/>
              </a:rPr>
              <a:t>Improves Self-Esteem:</a:t>
            </a:r>
            <a:r>
              <a:rPr lang="en-US" dirty="0">
                <a:latin typeface="Cambria" panose="02040503050406030204" pitchFamily="18" charset="0"/>
              </a:rPr>
              <a:t> Feeling included in social meals </a:t>
            </a:r>
            <a:r>
              <a:rPr lang="en-US" b="1" dirty="0">
                <a:latin typeface="Cambria" panose="02040503050406030204" pitchFamily="18" charset="0"/>
              </a:rPr>
              <a:t>enhances confidence &amp; belonging</a:t>
            </a:r>
            <a:r>
              <a:rPr lang="en-US" dirty="0">
                <a:latin typeface="Cambria" panose="02040503050406030204" pitchFamily="18" charset="0"/>
              </a:rPr>
              <a:t>.</a:t>
            </a:r>
          </a:p>
          <a:p>
            <a:pPr algn="just">
              <a:buFont typeface="Arial" panose="020B0604020202020204" pitchFamily="34" charset="0"/>
              <a:buChar char="•"/>
            </a:pPr>
            <a:r>
              <a:rPr lang="en-US" b="1" dirty="0">
                <a:latin typeface="Cambria" panose="02040503050406030204" pitchFamily="18" charset="0"/>
              </a:rPr>
              <a:t>Encourages Emotional Expression:</a:t>
            </a:r>
            <a:r>
              <a:rPr lang="en-US" dirty="0">
                <a:latin typeface="Cambria" panose="02040503050406030204" pitchFamily="18" charset="0"/>
              </a:rPr>
              <a:t> Family or friend meals create space for </a:t>
            </a:r>
            <a:r>
              <a:rPr lang="en-US" b="1" dirty="0">
                <a:latin typeface="Cambria" panose="02040503050406030204" pitchFamily="18" charset="0"/>
              </a:rPr>
              <a:t>sharing emotions and reducing anxiety</a:t>
            </a:r>
            <a:r>
              <a:rPr lang="en-US" dirty="0">
                <a:latin typeface="Cambria" panose="02040503050406030204" pitchFamily="18" charset="0"/>
              </a:rPr>
              <a:t>.</a:t>
            </a:r>
          </a:p>
          <a:p>
            <a:pPr algn="just"/>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36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322964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4. Social Eating in Modern Life: Challenges &amp; Solutions</a:t>
            </a:r>
            <a:endParaRPr lang="en-IN" sz="44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marL="0" indent="0">
              <a:buNone/>
            </a:pPr>
            <a:r>
              <a:rPr lang="en-US" b="1" dirty="0">
                <a:latin typeface="Cambria" panose="02040503050406030204" pitchFamily="18" charset="0"/>
              </a:rPr>
              <a:t>A. Modern Challenges (Fast-Paced Lifestyles &amp; Technology)</a:t>
            </a:r>
          </a:p>
          <a:p>
            <a:pPr>
              <a:buFont typeface="Arial" panose="020B0604020202020204" pitchFamily="34" charset="0"/>
              <a:buChar char="•"/>
            </a:pPr>
            <a:r>
              <a:rPr lang="en-US" b="1" dirty="0">
                <a:latin typeface="Cambria" panose="02040503050406030204" pitchFamily="18" charset="0"/>
              </a:rPr>
              <a:t>Busy schedules</a:t>
            </a:r>
            <a:r>
              <a:rPr lang="en-US" dirty="0">
                <a:latin typeface="Cambria" panose="02040503050406030204" pitchFamily="18" charset="0"/>
              </a:rPr>
              <a:t> lead to fewer family meals and more </a:t>
            </a:r>
            <a:r>
              <a:rPr lang="en-US" b="1" dirty="0">
                <a:latin typeface="Cambria" panose="02040503050406030204" pitchFamily="18" charset="0"/>
              </a:rPr>
              <a:t>on-the-go eating</a:t>
            </a:r>
            <a:r>
              <a:rPr lang="en-US" dirty="0">
                <a:latin typeface="Cambria" panose="02040503050406030204" pitchFamily="18" charset="0"/>
              </a:rPr>
              <a:t>.</a:t>
            </a:r>
          </a:p>
          <a:p>
            <a:pPr>
              <a:buFont typeface="Arial" panose="020B0604020202020204" pitchFamily="34" charset="0"/>
              <a:buChar char="•"/>
            </a:pPr>
            <a:r>
              <a:rPr lang="en-US" b="1" dirty="0">
                <a:latin typeface="Cambria" panose="02040503050406030204" pitchFamily="18" charset="0"/>
              </a:rPr>
              <a:t>Technology (phones, TV)</a:t>
            </a:r>
            <a:r>
              <a:rPr lang="en-US" dirty="0">
                <a:latin typeface="Cambria" panose="02040503050406030204" pitchFamily="18" charset="0"/>
              </a:rPr>
              <a:t> distracts from mindful social interactions.</a:t>
            </a:r>
          </a:p>
          <a:p>
            <a:pPr>
              <a:buFont typeface="Arial" panose="020B0604020202020204" pitchFamily="34" charset="0"/>
              <a:buChar char="•"/>
            </a:pPr>
            <a:r>
              <a:rPr lang="en-US" b="1" dirty="0">
                <a:latin typeface="Cambria" panose="02040503050406030204" pitchFamily="18" charset="0"/>
              </a:rPr>
              <a:t>Western fast-food culture</a:t>
            </a:r>
            <a:r>
              <a:rPr lang="en-US" dirty="0">
                <a:latin typeface="Cambria" panose="02040503050406030204" pitchFamily="18" charset="0"/>
              </a:rPr>
              <a:t> prioritizes </a:t>
            </a:r>
            <a:r>
              <a:rPr lang="en-US" b="1" dirty="0">
                <a:latin typeface="Cambria" panose="02040503050406030204" pitchFamily="18" charset="0"/>
              </a:rPr>
              <a:t>individual meals over shared dining experiences</a:t>
            </a:r>
            <a:r>
              <a:rPr lang="en-US" dirty="0">
                <a:latin typeface="Cambria" panose="02040503050406030204" pitchFamily="18" charset="0"/>
              </a:rPr>
              <a:t>.</a:t>
            </a:r>
          </a:p>
          <a:p>
            <a:pPr marL="0" indent="0">
              <a:buNone/>
            </a:pPr>
            <a:r>
              <a:rPr lang="en-US" b="1" dirty="0">
                <a:latin typeface="Cambria" panose="02040503050406030204" pitchFamily="18" charset="0"/>
              </a:rPr>
              <a:t>B. How to Reintroduce Social Eating in Daily Life</a:t>
            </a:r>
          </a:p>
          <a:p>
            <a:pPr>
              <a:buFont typeface="Arial" panose="020B0604020202020204" pitchFamily="34" charset="0"/>
              <a:buChar char="•"/>
            </a:pPr>
            <a:r>
              <a:rPr lang="en-US" b="1" dirty="0" smtClean="0">
                <a:latin typeface="Cambria" panose="02040503050406030204" pitchFamily="18" charset="0"/>
              </a:rPr>
              <a:t>Prioritize </a:t>
            </a:r>
            <a:r>
              <a:rPr lang="en-US" b="1" dirty="0">
                <a:latin typeface="Cambria" panose="02040503050406030204" pitchFamily="18" charset="0"/>
              </a:rPr>
              <a:t>family or friend meals</a:t>
            </a:r>
            <a:r>
              <a:rPr lang="en-US" dirty="0">
                <a:latin typeface="Cambria" panose="02040503050406030204" pitchFamily="18" charset="0"/>
              </a:rPr>
              <a:t> at least a few times per week.</a:t>
            </a:r>
            <a:br>
              <a:rPr lang="en-US" dirty="0">
                <a:latin typeface="Cambria" panose="02040503050406030204" pitchFamily="18" charset="0"/>
              </a:rPr>
            </a:br>
            <a:r>
              <a:rPr lang="en-US" b="1" dirty="0" smtClean="0">
                <a:latin typeface="Cambria" panose="02040503050406030204" pitchFamily="18" charset="0"/>
              </a:rPr>
              <a:t>Create </a:t>
            </a:r>
            <a:r>
              <a:rPr lang="en-US" b="1" dirty="0">
                <a:latin typeface="Cambria" panose="02040503050406030204" pitchFamily="18" charset="0"/>
              </a:rPr>
              <a:t>“tech-free” dining zones</a:t>
            </a:r>
            <a:r>
              <a:rPr lang="en-US" dirty="0">
                <a:latin typeface="Cambria" panose="02040503050406030204" pitchFamily="18" charset="0"/>
              </a:rPr>
              <a:t> to encourage real conversation.</a:t>
            </a:r>
            <a:br>
              <a:rPr lang="en-US" dirty="0">
                <a:latin typeface="Cambria" panose="02040503050406030204" pitchFamily="18" charset="0"/>
              </a:rPr>
            </a:br>
            <a:r>
              <a:rPr lang="en-US" b="1" dirty="0" smtClean="0">
                <a:latin typeface="Cambria" panose="02040503050406030204" pitchFamily="18" charset="0"/>
              </a:rPr>
              <a:t>Host </a:t>
            </a:r>
            <a:r>
              <a:rPr lang="en-US" b="1" dirty="0">
                <a:latin typeface="Cambria" panose="02040503050406030204" pitchFamily="18" charset="0"/>
              </a:rPr>
              <a:t>potlucks or group dinners</a:t>
            </a:r>
            <a:r>
              <a:rPr lang="en-US" dirty="0">
                <a:latin typeface="Cambria" panose="02040503050406030204" pitchFamily="18" charset="0"/>
              </a:rPr>
              <a:t> to make social eating a regular event.</a:t>
            </a:r>
            <a:br>
              <a:rPr lang="en-US" dirty="0">
                <a:latin typeface="Cambria" panose="02040503050406030204" pitchFamily="18" charset="0"/>
              </a:rPr>
            </a:br>
            <a:r>
              <a:rPr lang="en-US" b="1" dirty="0" smtClean="0">
                <a:latin typeface="Cambria" panose="02040503050406030204" pitchFamily="18" charset="0"/>
              </a:rPr>
              <a:t>Join </a:t>
            </a:r>
            <a:r>
              <a:rPr lang="en-US" b="1" dirty="0">
                <a:latin typeface="Cambria" panose="02040503050406030204" pitchFamily="18" charset="0"/>
              </a:rPr>
              <a:t>cultural or community food events</a:t>
            </a:r>
            <a:r>
              <a:rPr lang="en-US" dirty="0">
                <a:latin typeface="Cambria" panose="02040503050406030204" pitchFamily="18" charset="0"/>
              </a:rPr>
              <a:t> to strengthen social bonds.</a:t>
            </a:r>
            <a:br>
              <a:rPr lang="en-US" dirty="0">
                <a:latin typeface="Cambria" panose="02040503050406030204" pitchFamily="18" charset="0"/>
              </a:rPr>
            </a:br>
            <a:r>
              <a:rPr lang="en-US" b="1" dirty="0" smtClean="0">
                <a:latin typeface="Cambria" panose="02040503050406030204" pitchFamily="18" charset="0"/>
              </a:rPr>
              <a:t>Practice </a:t>
            </a:r>
            <a:r>
              <a:rPr lang="en-US" b="1" dirty="0">
                <a:latin typeface="Cambria" panose="02040503050406030204" pitchFamily="18" charset="0"/>
              </a:rPr>
              <a:t>mindful eating</a:t>
            </a:r>
            <a:r>
              <a:rPr lang="en-US" dirty="0">
                <a:latin typeface="Cambria" panose="02040503050406030204" pitchFamily="18" charset="0"/>
              </a:rPr>
              <a:t> by </a:t>
            </a:r>
            <a:r>
              <a:rPr lang="en-US" b="1" dirty="0">
                <a:latin typeface="Cambria" panose="02040503050406030204" pitchFamily="18" charset="0"/>
              </a:rPr>
              <a:t>focusing on flavors, company, and gratitude</a:t>
            </a:r>
            <a:r>
              <a:rPr lang="en-US" dirty="0">
                <a:latin typeface="Cambria" panose="02040503050406030204" pitchFamily="18" charset="0"/>
              </a:rPr>
              <a:t>.</a:t>
            </a:r>
          </a:p>
          <a:p>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37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4010076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mbria" panose="02040503050406030204" pitchFamily="18" charset="0"/>
              </a:rPr>
              <a:t>5. The Future of Social Eating: Adapting Traditions for Mental Well-Being</a:t>
            </a:r>
            <a:endParaRPr lang="en-IN" sz="4000" b="1" dirty="0">
              <a:latin typeface="Cambria" panose="02040503050406030204" pitchFamily="18" charset="0"/>
            </a:endParaRPr>
          </a:p>
        </p:txBody>
      </p:sp>
      <p:sp>
        <p:nvSpPr>
          <p:cNvPr id="3" name="Content Placeholder 2"/>
          <p:cNvSpPr>
            <a:spLocks noGrp="1"/>
          </p:cNvSpPr>
          <p:nvPr>
            <p:ph idx="1"/>
          </p:nvPr>
        </p:nvSpPr>
        <p:spPr/>
        <p:txBody>
          <a:bodyPr/>
          <a:lstStyle/>
          <a:p>
            <a:pPr algn="just"/>
            <a:r>
              <a:rPr lang="en-US" dirty="0">
                <a:latin typeface="Cambria" panose="02040503050406030204" pitchFamily="18" charset="0"/>
              </a:rPr>
              <a:t>More people are recognizing the value of communal meals for mental health</a:t>
            </a:r>
            <a:r>
              <a:rPr lang="en-US" dirty="0" smtClean="0">
                <a:latin typeface="Cambria" panose="02040503050406030204" pitchFamily="18" charset="0"/>
              </a:rPr>
              <a:t>. Workplace </a:t>
            </a:r>
            <a:r>
              <a:rPr lang="en-US" dirty="0">
                <a:latin typeface="Cambria" panose="02040503050406030204" pitchFamily="18" charset="0"/>
              </a:rPr>
              <a:t>lunch breaks, dinner clubs, and virtual meal-sharing events are gaining popularity</a:t>
            </a:r>
            <a:r>
              <a:rPr lang="en-US" dirty="0" smtClean="0">
                <a:latin typeface="Cambria" panose="02040503050406030204" pitchFamily="18" charset="0"/>
              </a:rPr>
              <a:t>. Mindful </a:t>
            </a:r>
            <a:r>
              <a:rPr lang="en-US" dirty="0">
                <a:latin typeface="Cambria" panose="02040503050406030204" pitchFamily="18" charset="0"/>
              </a:rPr>
              <a:t>eating movements encourage social engagement, not just food consumption.</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38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637147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Conclusion: Social Eating is a Powerful Emotional Connector</a:t>
            </a:r>
            <a:endParaRPr lang="en-IN" sz="4400" b="1" dirty="0">
              <a:latin typeface="Cambria" panose="02040503050406030204" pitchFamily="18" charset="0"/>
            </a:endParaRP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smtClean="0">
                <a:latin typeface="Cambria" panose="02040503050406030204" pitchFamily="18" charset="0"/>
              </a:rPr>
              <a:t>Across </a:t>
            </a:r>
            <a:r>
              <a:rPr lang="en-US" dirty="0">
                <a:latin typeface="Cambria" panose="02040503050406030204" pitchFamily="18" charset="0"/>
              </a:rPr>
              <a:t>cultures, shared meals symbolize </a:t>
            </a:r>
            <a:r>
              <a:rPr lang="en-US" b="1" dirty="0">
                <a:latin typeface="Cambria" panose="02040503050406030204" pitchFamily="18" charset="0"/>
              </a:rPr>
              <a:t>love, belonging, and emotional well-being</a:t>
            </a:r>
            <a:r>
              <a:rPr lang="en-US" dirty="0">
                <a:latin typeface="Cambria" panose="02040503050406030204" pitchFamily="18" charset="0"/>
              </a:rPr>
              <a:t>.</a:t>
            </a:r>
            <a:br>
              <a:rPr lang="en-US" dirty="0">
                <a:latin typeface="Cambria" panose="02040503050406030204" pitchFamily="18" charset="0"/>
              </a:rPr>
            </a:br>
            <a:endParaRPr lang="en-US" dirty="0" smtClean="0">
              <a:latin typeface="Cambria" panose="02040503050406030204" pitchFamily="18" charset="0"/>
            </a:endParaRPr>
          </a:p>
          <a:p>
            <a:pPr algn="just">
              <a:buFont typeface="Arial" panose="020B0604020202020204" pitchFamily="34" charset="0"/>
              <a:buChar char="•"/>
            </a:pPr>
            <a:r>
              <a:rPr lang="en-US" dirty="0" smtClean="0">
                <a:latin typeface="Cambria" panose="02040503050406030204" pitchFamily="18" charset="0"/>
              </a:rPr>
              <a:t>Eating </a:t>
            </a:r>
            <a:r>
              <a:rPr lang="en-US" dirty="0">
                <a:latin typeface="Cambria" panose="02040503050406030204" pitchFamily="18" charset="0"/>
              </a:rPr>
              <a:t>together </a:t>
            </a:r>
            <a:r>
              <a:rPr lang="en-US" b="1" dirty="0">
                <a:latin typeface="Cambria" panose="02040503050406030204" pitchFamily="18" charset="0"/>
              </a:rPr>
              <a:t>reduces stress, promotes happiness, and strengthens relationships</a:t>
            </a:r>
            <a:r>
              <a:rPr lang="en-US" dirty="0">
                <a:latin typeface="Cambria" panose="02040503050406030204" pitchFamily="18" charset="0"/>
              </a:rPr>
              <a:t>.</a:t>
            </a:r>
            <a:br>
              <a:rPr lang="en-US" dirty="0">
                <a:latin typeface="Cambria" panose="02040503050406030204" pitchFamily="18" charset="0"/>
              </a:rPr>
            </a:br>
            <a:r>
              <a:rPr lang="en-US" dirty="0" smtClean="0">
                <a:latin typeface="Cambria" panose="02040503050406030204" pitchFamily="18" charset="0"/>
              </a:rPr>
              <a:t>Prioritizing </a:t>
            </a:r>
            <a:r>
              <a:rPr lang="en-US" b="1" dirty="0">
                <a:latin typeface="Cambria" panose="02040503050406030204" pitchFamily="18" charset="0"/>
              </a:rPr>
              <a:t>communal dining</a:t>
            </a:r>
            <a:r>
              <a:rPr lang="en-US" dirty="0">
                <a:latin typeface="Cambria" panose="02040503050406030204" pitchFamily="18" charset="0"/>
              </a:rPr>
              <a:t>—even in modern busy lives—can </a:t>
            </a:r>
            <a:r>
              <a:rPr lang="en-US" b="1" dirty="0">
                <a:latin typeface="Cambria" panose="02040503050406030204" pitchFamily="18" charset="0"/>
              </a:rPr>
              <a:t>improve mental health &amp; emotional resilience</a:t>
            </a:r>
            <a:r>
              <a:rPr lang="en-US" dirty="0">
                <a:latin typeface="Cambria" panose="02040503050406030204" pitchFamily="18" charset="0"/>
              </a:rPr>
              <a:t>.</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39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32258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a:latin typeface="Cambria" panose="02040503050406030204" pitchFamily="18" charset="0"/>
              </a:rPr>
              <a:t>Cultural Influences on Diet and </a:t>
            </a:r>
            <a:r>
              <a:rPr lang="en-IN" sz="4400" b="1" dirty="0" smtClean="0">
                <a:latin typeface="Cambria" panose="02040503050406030204" pitchFamily="18" charset="0"/>
              </a:rPr>
              <a:t>Mood</a:t>
            </a:r>
            <a:endParaRPr lang="en-IN" sz="4400" dirty="0"/>
          </a:p>
        </p:txBody>
      </p:sp>
      <p:sp>
        <p:nvSpPr>
          <p:cNvPr id="3" name="Content Placeholder 2"/>
          <p:cNvSpPr>
            <a:spLocks noGrp="1"/>
          </p:cNvSpPr>
          <p:nvPr>
            <p:ph idx="1"/>
          </p:nvPr>
        </p:nvSpPr>
        <p:spPr>
          <a:xfrm>
            <a:off x="1097280" y="1845733"/>
            <a:ext cx="4577379" cy="3164263"/>
          </a:xfrm>
        </p:spPr>
        <p:txBody>
          <a:bodyPr>
            <a:normAutofit/>
          </a:bodyPr>
          <a:lstStyle/>
          <a:p>
            <a:pPr algn="just">
              <a:buFont typeface="Arial" panose="020B0604020202020204" pitchFamily="34" charset="0"/>
              <a:buChar char="•"/>
            </a:pPr>
            <a:r>
              <a:rPr lang="en-US" sz="2800" dirty="0">
                <a:latin typeface="Cambria" panose="02040503050406030204" pitchFamily="18" charset="0"/>
              </a:rPr>
              <a:t>Culture plays a significant role in shaping both diet and mood, influencing what we eat, how we feel about food, and even how we regulate emotions through eating. </a:t>
            </a:r>
            <a:endParaRPr lang="en-IN" sz="2800"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306" y="1845734"/>
            <a:ext cx="5010374" cy="3056791"/>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4</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248969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a:latin typeface="Cambria" panose="02040503050406030204" pitchFamily="18" charset="0"/>
              </a:rPr>
              <a:t>Marketing and Its Influence on Eating </a:t>
            </a:r>
            <a:r>
              <a:rPr lang="en-IN" sz="4400" b="1" dirty="0" smtClean="0">
                <a:latin typeface="Cambria" panose="02040503050406030204" pitchFamily="18" charset="0"/>
              </a:rPr>
              <a:t>Behaviour</a:t>
            </a:r>
            <a:endParaRPr lang="en-IN" sz="4400" dirty="0"/>
          </a:p>
        </p:txBody>
      </p:sp>
      <p:sp>
        <p:nvSpPr>
          <p:cNvPr id="3" name="Content Placeholder 2"/>
          <p:cNvSpPr>
            <a:spLocks noGrp="1"/>
          </p:cNvSpPr>
          <p:nvPr>
            <p:ph idx="1"/>
          </p:nvPr>
        </p:nvSpPr>
        <p:spPr/>
        <p:txBody>
          <a:bodyPr/>
          <a:lstStyle/>
          <a:p>
            <a:pPr algn="just"/>
            <a:r>
              <a:rPr lang="en-US" dirty="0">
                <a:latin typeface="Cambria" panose="02040503050406030204" pitchFamily="18" charset="0"/>
              </a:rPr>
              <a:t>Marketing has a significant impact on eating behavior, shaping what, when, and how much people eat. It influences food choices through advertising, packaging, branding, and promotions.</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40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2321849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anose="02040503050406030204" pitchFamily="18" charset="0"/>
              </a:rPr>
              <a:t>1. Advertising and Brand Influence</a:t>
            </a:r>
            <a:endParaRPr lang="en-IN" b="1" dirty="0">
              <a:latin typeface="Cambria" panose="02040503050406030204" pitchFamily="18" charset="0"/>
            </a:endParaRP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b="1" dirty="0">
                <a:latin typeface="Cambria" panose="02040503050406030204" pitchFamily="18" charset="0"/>
              </a:rPr>
              <a:t>Emotional Appeals:</a:t>
            </a:r>
            <a:r>
              <a:rPr lang="en-US" dirty="0">
                <a:latin typeface="Cambria" panose="02040503050406030204" pitchFamily="18" charset="0"/>
              </a:rPr>
              <a:t> Food advertisements often evoke emotions like happiness, nostalgia, or excitement. For example, fast-food commercials frequently associate their products with family time or fun with friends</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Celebrity </a:t>
            </a:r>
            <a:r>
              <a:rPr lang="en-US" b="1" dirty="0">
                <a:latin typeface="Cambria" panose="02040503050406030204" pitchFamily="18" charset="0"/>
              </a:rPr>
              <a:t>Endorsements:</a:t>
            </a:r>
            <a:r>
              <a:rPr lang="en-US" dirty="0">
                <a:latin typeface="Cambria" panose="02040503050406030204" pitchFamily="18" charset="0"/>
              </a:rPr>
              <a:t> Well-known figures endorsing foods (e.g., athletes promoting sports drinks) can increase their desirability</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Targeted </a:t>
            </a:r>
            <a:r>
              <a:rPr lang="en-US" b="1" dirty="0">
                <a:latin typeface="Cambria" panose="02040503050406030204" pitchFamily="18" charset="0"/>
              </a:rPr>
              <a:t>Ads:</a:t>
            </a:r>
            <a:r>
              <a:rPr lang="en-US" dirty="0">
                <a:latin typeface="Cambria" panose="02040503050406030204" pitchFamily="18" charset="0"/>
              </a:rPr>
              <a:t> Social media and digital marketing use data to personalize ads, making certain foods more appealing to specific demographics.</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41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567222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Cambria" panose="02040503050406030204" pitchFamily="18" charset="0"/>
              </a:rPr>
              <a:t>2. Packaging and </a:t>
            </a:r>
            <a:r>
              <a:rPr lang="en-IN" b="1" dirty="0" err="1">
                <a:latin typeface="Cambria" panose="02040503050406030204" pitchFamily="18" charset="0"/>
              </a:rPr>
              <a:t>Labeling</a:t>
            </a:r>
            <a:endParaRPr lang="en-IN" b="1" dirty="0">
              <a:latin typeface="Cambria" panose="02040503050406030204" pitchFamily="18" charset="0"/>
            </a:endParaRPr>
          </a:p>
        </p:txBody>
      </p:sp>
      <p:sp>
        <p:nvSpPr>
          <p:cNvPr id="3" name="Content Placeholder 2"/>
          <p:cNvSpPr>
            <a:spLocks noGrp="1"/>
          </p:cNvSpPr>
          <p:nvPr>
            <p:ph idx="1"/>
          </p:nvPr>
        </p:nvSpPr>
        <p:spPr>
          <a:xfrm>
            <a:off x="1097280" y="1845734"/>
            <a:ext cx="5209391" cy="4023360"/>
          </a:xfrm>
        </p:spPr>
        <p:txBody>
          <a:bodyPr/>
          <a:lstStyle/>
          <a:p>
            <a:pPr algn="just">
              <a:buFont typeface="Arial" panose="020B0604020202020204" pitchFamily="34" charset="0"/>
              <a:buChar char="•"/>
            </a:pPr>
            <a:r>
              <a:rPr lang="en-US" b="1" dirty="0">
                <a:latin typeface="Cambria" panose="02040503050406030204" pitchFamily="18" charset="0"/>
              </a:rPr>
              <a:t>Colors and Design:</a:t>
            </a:r>
            <a:r>
              <a:rPr lang="en-US" dirty="0">
                <a:latin typeface="Cambria" panose="02040503050406030204" pitchFamily="18" charset="0"/>
              </a:rPr>
              <a:t> Bright, eye-catching colors and fun designs attract children, while sleek, minimalist packaging may appeal to health-conscious consumers</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Health </a:t>
            </a:r>
            <a:r>
              <a:rPr lang="en-US" b="1" dirty="0">
                <a:latin typeface="Cambria" panose="02040503050406030204" pitchFamily="18" charset="0"/>
              </a:rPr>
              <a:t>Claims:</a:t>
            </a:r>
            <a:r>
              <a:rPr lang="en-US" dirty="0">
                <a:latin typeface="Cambria" panose="02040503050406030204" pitchFamily="18" charset="0"/>
              </a:rPr>
              <a:t> Labels such as "organic," "low-fat," or "high-protein" can influence perceptions, sometimes leading to the “health halo” effect where people assume a food is healthier than it actually is</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Portion </a:t>
            </a:r>
            <a:r>
              <a:rPr lang="en-US" b="1" dirty="0">
                <a:latin typeface="Cambria" panose="02040503050406030204" pitchFamily="18" charset="0"/>
              </a:rPr>
              <a:t>Perception:</a:t>
            </a:r>
            <a:r>
              <a:rPr lang="en-US" dirty="0">
                <a:latin typeface="Cambria" panose="02040503050406030204" pitchFamily="18" charset="0"/>
              </a:rPr>
              <a:t> Large packages can encourage overeating, as people tend to consume more when food is in bigger portions.</a:t>
            </a:r>
            <a:endParaRPr lang="en-IN"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572" y="1989275"/>
            <a:ext cx="4624108" cy="3443338"/>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42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267458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a:latin typeface="Cambria" panose="02040503050406030204" pitchFamily="18" charset="0"/>
              </a:rPr>
              <a:t>3. Pricing and Promotions</a:t>
            </a:r>
          </a:p>
        </p:txBody>
      </p:sp>
      <p:sp>
        <p:nvSpPr>
          <p:cNvPr id="3" name="Content Placeholder 2"/>
          <p:cNvSpPr>
            <a:spLocks noGrp="1"/>
          </p:cNvSpPr>
          <p:nvPr>
            <p:ph idx="1"/>
          </p:nvPr>
        </p:nvSpPr>
        <p:spPr>
          <a:xfrm>
            <a:off x="1097280" y="1845734"/>
            <a:ext cx="5774167" cy="4023360"/>
          </a:xfrm>
        </p:spPr>
        <p:txBody>
          <a:bodyPr/>
          <a:lstStyle/>
          <a:p>
            <a:pPr algn="just">
              <a:buFont typeface="Arial" panose="020B0604020202020204" pitchFamily="34" charset="0"/>
              <a:buChar char="•"/>
            </a:pPr>
            <a:r>
              <a:rPr lang="en-US" b="1" dirty="0">
                <a:latin typeface="Cambria" panose="02040503050406030204" pitchFamily="18" charset="0"/>
              </a:rPr>
              <a:t>Discounts and Deals:</a:t>
            </a:r>
            <a:r>
              <a:rPr lang="en-US" dirty="0">
                <a:latin typeface="Cambria" panose="02040503050406030204" pitchFamily="18" charset="0"/>
              </a:rPr>
              <a:t> "Buy one, get one free" (BOGO) or "value meals" encourage consumers to buy and eat more</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Placement </a:t>
            </a:r>
            <a:r>
              <a:rPr lang="en-US" b="1" dirty="0">
                <a:latin typeface="Cambria" panose="02040503050406030204" pitchFamily="18" charset="0"/>
              </a:rPr>
              <a:t>Strategies:</a:t>
            </a:r>
            <a:r>
              <a:rPr lang="en-US" dirty="0">
                <a:latin typeface="Cambria" panose="02040503050406030204" pitchFamily="18" charset="0"/>
              </a:rPr>
              <a:t> Supermarkets place high-margin, impulse-buy snacks at checkout counters and eye-level shelves, increasing consumption</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Subscription </a:t>
            </a:r>
            <a:r>
              <a:rPr lang="en-US" b="1" dirty="0">
                <a:latin typeface="Cambria" panose="02040503050406030204" pitchFamily="18" charset="0"/>
              </a:rPr>
              <a:t>Models:</a:t>
            </a:r>
            <a:r>
              <a:rPr lang="en-US" dirty="0">
                <a:latin typeface="Cambria" panose="02040503050406030204" pitchFamily="18" charset="0"/>
              </a:rPr>
              <a:t> Meal kits and delivery services use convenience and personalized marketing to drive consistent eating patterns.</a:t>
            </a:r>
            <a:endParaRPr lang="en-IN" dirty="0">
              <a:latin typeface="Cambria" panose="02040503050406030204" pitchFamily="18" charset="0"/>
            </a:endParaRPr>
          </a:p>
        </p:txBody>
      </p:sp>
      <p:pic>
        <p:nvPicPr>
          <p:cNvPr id="4" name="Picture 3"/>
          <p:cNvPicPr>
            <a:picLocks noChangeAspect="1"/>
          </p:cNvPicPr>
          <p:nvPr/>
        </p:nvPicPr>
        <p:blipFill rotWithShape="1">
          <a:blip r:embed="rId2"/>
          <a:srcRect l="33946" t="32169" r="34739" b="26838"/>
          <a:stretch/>
        </p:blipFill>
        <p:spPr>
          <a:xfrm>
            <a:off x="7081221" y="1845734"/>
            <a:ext cx="4398601" cy="3237254"/>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43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801375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4. Social Media and Influencer Marketing</a:t>
            </a:r>
            <a:endParaRPr lang="en-IN" sz="4400" b="1" dirty="0">
              <a:latin typeface="Cambria" panose="02040503050406030204" pitchFamily="18" charset="0"/>
            </a:endParaRPr>
          </a:p>
        </p:txBody>
      </p:sp>
      <p:sp>
        <p:nvSpPr>
          <p:cNvPr id="3" name="Content Placeholder 2"/>
          <p:cNvSpPr>
            <a:spLocks noGrp="1"/>
          </p:cNvSpPr>
          <p:nvPr>
            <p:ph idx="1"/>
          </p:nvPr>
        </p:nvSpPr>
        <p:spPr>
          <a:xfrm>
            <a:off x="1097280" y="1845734"/>
            <a:ext cx="5559014" cy="4023360"/>
          </a:xfrm>
        </p:spPr>
        <p:txBody>
          <a:bodyPr/>
          <a:lstStyle/>
          <a:p>
            <a:pPr algn="just">
              <a:buFont typeface="Arial" panose="020B0604020202020204" pitchFamily="34" charset="0"/>
              <a:buChar char="•"/>
            </a:pPr>
            <a:r>
              <a:rPr lang="en-US" b="1" dirty="0">
                <a:latin typeface="Cambria" panose="02040503050406030204" pitchFamily="18" charset="0"/>
              </a:rPr>
              <a:t>Food Challenges and Trends:</a:t>
            </a:r>
            <a:r>
              <a:rPr lang="en-US" dirty="0">
                <a:latin typeface="Cambria" panose="02040503050406030204" pitchFamily="18" charset="0"/>
              </a:rPr>
              <a:t> Viral food trends (e.g., </a:t>
            </a:r>
            <a:r>
              <a:rPr lang="en-US" dirty="0" err="1">
                <a:latin typeface="Cambria" panose="02040503050406030204" pitchFamily="18" charset="0"/>
              </a:rPr>
              <a:t>mukbang</a:t>
            </a:r>
            <a:r>
              <a:rPr lang="en-US" dirty="0">
                <a:latin typeface="Cambria" panose="02040503050406030204" pitchFamily="18" charset="0"/>
              </a:rPr>
              <a:t> videos, </a:t>
            </a:r>
            <a:r>
              <a:rPr lang="en-US" dirty="0" err="1">
                <a:latin typeface="Cambria" panose="02040503050406030204" pitchFamily="18" charset="0"/>
              </a:rPr>
              <a:t>TikTok</a:t>
            </a:r>
            <a:r>
              <a:rPr lang="en-US" dirty="0">
                <a:latin typeface="Cambria" panose="02040503050406030204" pitchFamily="18" charset="0"/>
              </a:rPr>
              <a:t> recipes) can encourage excessive consumption or specific food preferences</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User-Generated </a:t>
            </a:r>
            <a:r>
              <a:rPr lang="en-US" b="1" dirty="0">
                <a:latin typeface="Cambria" panose="02040503050406030204" pitchFamily="18" charset="0"/>
              </a:rPr>
              <a:t>Content:</a:t>
            </a:r>
            <a:r>
              <a:rPr lang="en-US" dirty="0">
                <a:latin typeface="Cambria" panose="02040503050406030204" pitchFamily="18" charset="0"/>
              </a:rPr>
              <a:t> Seeing friends and influencers posting about specific foods can normalize or glamorize certain eating habits</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a:t>
            </a:r>
            <a:r>
              <a:rPr lang="en-US" b="1" dirty="0">
                <a:latin typeface="Cambria" panose="02040503050406030204" pitchFamily="18" charset="0"/>
              </a:rPr>
              <a:t>Healthy Eating" Influences:</a:t>
            </a:r>
            <a:r>
              <a:rPr lang="en-US" dirty="0">
                <a:latin typeface="Cambria" panose="02040503050406030204" pitchFamily="18" charset="0"/>
              </a:rPr>
              <a:t> While marketing also promotes healthy eating, some diet trends may lead to restrictive or disordered eating behaviors.</a:t>
            </a:r>
            <a:endParaRPr lang="en-IN" dirty="0">
              <a:latin typeface="Cambria" panose="02040503050406030204" pitchFamily="18" charset="0"/>
            </a:endParaRPr>
          </a:p>
        </p:txBody>
      </p:sp>
      <p:pic>
        <p:nvPicPr>
          <p:cNvPr id="4" name="Picture 3"/>
          <p:cNvPicPr>
            <a:picLocks noChangeAspect="1"/>
          </p:cNvPicPr>
          <p:nvPr/>
        </p:nvPicPr>
        <p:blipFill rotWithShape="1">
          <a:blip r:embed="rId2"/>
          <a:srcRect l="2114" t="34559" r="51998" b="22242"/>
          <a:stretch/>
        </p:blipFill>
        <p:spPr>
          <a:xfrm>
            <a:off x="6948154" y="2425302"/>
            <a:ext cx="4589423" cy="2429087"/>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44</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680838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a:latin typeface="Cambria" panose="02040503050406030204" pitchFamily="18" charset="0"/>
              </a:rPr>
              <a:t>5. Cultural and Psychological Impact</a:t>
            </a:r>
          </a:p>
        </p:txBody>
      </p:sp>
      <p:sp>
        <p:nvSpPr>
          <p:cNvPr id="3" name="Content Placeholder 2"/>
          <p:cNvSpPr>
            <a:spLocks noGrp="1"/>
          </p:cNvSpPr>
          <p:nvPr>
            <p:ph idx="1"/>
          </p:nvPr>
        </p:nvSpPr>
        <p:spPr>
          <a:xfrm>
            <a:off x="1097280" y="1845734"/>
            <a:ext cx="5142155" cy="4023360"/>
          </a:xfrm>
        </p:spPr>
        <p:txBody>
          <a:bodyPr/>
          <a:lstStyle/>
          <a:p>
            <a:pPr algn="just">
              <a:buFont typeface="Arial" panose="020B0604020202020204" pitchFamily="34" charset="0"/>
              <a:buChar char="•"/>
            </a:pPr>
            <a:r>
              <a:rPr lang="en-US" b="1" dirty="0">
                <a:latin typeface="Cambria" panose="02040503050406030204" pitchFamily="18" charset="0"/>
              </a:rPr>
              <a:t>Association with Lifestyle:</a:t>
            </a:r>
            <a:r>
              <a:rPr lang="en-US" dirty="0">
                <a:latin typeface="Cambria" panose="02040503050406030204" pitchFamily="18" charset="0"/>
              </a:rPr>
              <a:t> Brands position certain foods as part of a lifestyle (e.g., energy drinks for athletes, organic foods for wellness-focused individuals</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Nostalgia </a:t>
            </a:r>
            <a:r>
              <a:rPr lang="en-US" b="1" dirty="0">
                <a:latin typeface="Cambria" panose="02040503050406030204" pitchFamily="18" charset="0"/>
              </a:rPr>
              <a:t>and Tradition:</a:t>
            </a:r>
            <a:r>
              <a:rPr lang="en-US" dirty="0">
                <a:latin typeface="Cambria" panose="02040503050406030204" pitchFamily="18" charset="0"/>
              </a:rPr>
              <a:t> Marketers use cultural and nostalgic elements (e.g., holiday food ads) to reinforce cravings and habitual eating</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Impulse </a:t>
            </a:r>
            <a:r>
              <a:rPr lang="en-US" b="1" dirty="0">
                <a:latin typeface="Cambria" panose="02040503050406030204" pitchFamily="18" charset="0"/>
              </a:rPr>
              <a:t>Eating:</a:t>
            </a:r>
            <a:r>
              <a:rPr lang="en-US" dirty="0">
                <a:latin typeface="Cambria" panose="02040503050406030204" pitchFamily="18" charset="0"/>
              </a:rPr>
              <a:t> Fast-food ads during peak hunger hours (e.g., evening TV commercials) can trigger cravings and impulse purchases.</a:t>
            </a:r>
            <a:endParaRPr lang="en-IN" dirty="0">
              <a:latin typeface="Cambria" panose="02040503050406030204" pitchFamily="18" charset="0"/>
            </a:endParaRPr>
          </a:p>
        </p:txBody>
      </p:sp>
      <p:pic>
        <p:nvPicPr>
          <p:cNvPr id="4" name="Picture 3"/>
          <p:cNvPicPr>
            <a:picLocks noChangeAspect="1"/>
          </p:cNvPicPr>
          <p:nvPr/>
        </p:nvPicPr>
        <p:blipFill rotWithShape="1">
          <a:blip r:embed="rId2"/>
          <a:srcRect l="6869" t="23530" r="36289" b="19485"/>
          <a:stretch/>
        </p:blipFill>
        <p:spPr>
          <a:xfrm>
            <a:off x="6368266" y="1845734"/>
            <a:ext cx="5344122" cy="3291042"/>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45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981124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sz="4400" b="1" dirty="0">
                <a:latin typeface="Cambria" panose="02040503050406030204" pitchFamily="18" charset="0"/>
              </a:rPr>
              <a:t>The psychology behind food </a:t>
            </a:r>
            <a:r>
              <a:rPr lang="en-IN" sz="4400" b="1" dirty="0" smtClean="0">
                <a:latin typeface="Cambria" panose="02040503050406030204" pitchFamily="18" charset="0"/>
              </a:rPr>
              <a:t>marketing</a:t>
            </a:r>
            <a:endParaRPr lang="en-IN" sz="4400" b="1" dirty="0"/>
          </a:p>
        </p:txBody>
      </p:sp>
      <p:sp>
        <p:nvSpPr>
          <p:cNvPr id="3" name="Content Placeholder 2"/>
          <p:cNvSpPr>
            <a:spLocks noGrp="1"/>
          </p:cNvSpPr>
          <p:nvPr>
            <p:ph idx="1"/>
          </p:nvPr>
        </p:nvSpPr>
        <p:spPr/>
        <p:txBody>
          <a:bodyPr/>
          <a:lstStyle/>
          <a:p>
            <a:pPr algn="just"/>
            <a:r>
              <a:rPr lang="en-US" dirty="0">
                <a:latin typeface="Cambria" panose="02040503050406030204" pitchFamily="18" charset="0"/>
              </a:rPr>
              <a:t>Food marketing leverages psychological principles to shape consumer decisions, influencing what, when, and how much people eat. By tapping into emotions, cognitive biases, and behavioral triggers, marketers create strategies that drive sales and reinforce eating habits. </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46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2545435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mbria" panose="02040503050406030204" pitchFamily="18" charset="0"/>
              </a:rPr>
              <a:t>1. Emotional and Psychological Triggers</a:t>
            </a:r>
            <a:endParaRPr lang="en-IN" sz="4000" b="1" dirty="0">
              <a:latin typeface="Cambria" panose="02040503050406030204" pitchFamily="18" charset="0"/>
            </a:endParaRPr>
          </a:p>
        </p:txBody>
      </p:sp>
      <p:sp>
        <p:nvSpPr>
          <p:cNvPr id="3" name="Content Placeholder 2"/>
          <p:cNvSpPr>
            <a:spLocks noGrp="1"/>
          </p:cNvSpPr>
          <p:nvPr>
            <p:ph idx="1"/>
          </p:nvPr>
        </p:nvSpPr>
        <p:spPr>
          <a:xfrm>
            <a:off x="1097280" y="1845734"/>
            <a:ext cx="6567544" cy="4023360"/>
          </a:xfrm>
        </p:spPr>
        <p:txBody>
          <a:bodyPr>
            <a:normAutofit fontScale="77500" lnSpcReduction="20000"/>
          </a:bodyPr>
          <a:lstStyle/>
          <a:p>
            <a:pPr marL="0" indent="0" algn="just">
              <a:lnSpc>
                <a:spcPct val="120000"/>
              </a:lnSpc>
              <a:spcBef>
                <a:spcPts val="0"/>
              </a:spcBef>
              <a:spcAft>
                <a:spcPts val="0"/>
              </a:spcAft>
              <a:buNone/>
            </a:pPr>
            <a:r>
              <a:rPr lang="en-US" b="1" dirty="0">
                <a:latin typeface="Cambria" panose="02040503050406030204" pitchFamily="18" charset="0"/>
              </a:rPr>
              <a:t>A. Emotional Branding</a:t>
            </a:r>
          </a:p>
          <a:p>
            <a:pPr algn="just">
              <a:lnSpc>
                <a:spcPct val="120000"/>
              </a:lnSpc>
              <a:spcBef>
                <a:spcPts val="0"/>
              </a:spcBef>
              <a:spcAft>
                <a:spcPts val="0"/>
              </a:spcAft>
              <a:buFont typeface="Arial" panose="020B0604020202020204" pitchFamily="34" charset="0"/>
              <a:buChar char="•"/>
            </a:pPr>
            <a:r>
              <a:rPr lang="en-US" dirty="0">
                <a:latin typeface="Cambria" panose="02040503050406030204" pitchFamily="18" charset="0"/>
              </a:rPr>
              <a:t>Marketers use emotions like happiness, nostalgia, and comfort to make food more appealing.</a:t>
            </a:r>
          </a:p>
          <a:p>
            <a:pPr algn="just">
              <a:lnSpc>
                <a:spcPct val="120000"/>
              </a:lnSpc>
              <a:spcBef>
                <a:spcPts val="0"/>
              </a:spcBef>
              <a:spcAft>
                <a:spcPts val="0"/>
              </a:spcAft>
              <a:buFont typeface="Arial" panose="020B0604020202020204" pitchFamily="34" charset="0"/>
              <a:buChar char="•"/>
            </a:pPr>
            <a:r>
              <a:rPr lang="en-US" dirty="0">
                <a:latin typeface="Cambria" panose="02040503050406030204" pitchFamily="18" charset="0"/>
              </a:rPr>
              <a:t>Example: Ads featuring families sharing a meal create an emotional connection, making consumers associate the product with warmth and togetherness.</a:t>
            </a:r>
          </a:p>
          <a:p>
            <a:pPr marL="0" indent="0" algn="just">
              <a:lnSpc>
                <a:spcPct val="120000"/>
              </a:lnSpc>
              <a:spcBef>
                <a:spcPts val="0"/>
              </a:spcBef>
              <a:spcAft>
                <a:spcPts val="0"/>
              </a:spcAft>
              <a:buNone/>
            </a:pPr>
            <a:r>
              <a:rPr lang="en-US" b="1" dirty="0">
                <a:latin typeface="Cambria" panose="02040503050406030204" pitchFamily="18" charset="0"/>
              </a:rPr>
              <a:t>B. Craving and Sensory Appeal</a:t>
            </a:r>
          </a:p>
          <a:p>
            <a:pPr algn="just">
              <a:lnSpc>
                <a:spcPct val="120000"/>
              </a:lnSpc>
              <a:spcBef>
                <a:spcPts val="0"/>
              </a:spcBef>
              <a:spcAft>
                <a:spcPts val="0"/>
              </a:spcAft>
              <a:buFont typeface="Arial" panose="020B0604020202020204" pitchFamily="34" charset="0"/>
              <a:buChar char="•"/>
            </a:pPr>
            <a:r>
              <a:rPr lang="en-US" dirty="0">
                <a:latin typeface="Cambria" panose="02040503050406030204" pitchFamily="18" charset="0"/>
              </a:rPr>
              <a:t>Images and videos of sizzling burgers or melting cheese trigger cravings by stimulating the senses.</a:t>
            </a:r>
          </a:p>
          <a:p>
            <a:pPr algn="just">
              <a:lnSpc>
                <a:spcPct val="120000"/>
              </a:lnSpc>
              <a:spcBef>
                <a:spcPts val="0"/>
              </a:spcBef>
              <a:spcAft>
                <a:spcPts val="0"/>
              </a:spcAft>
              <a:buFont typeface="Arial" panose="020B0604020202020204" pitchFamily="34" charset="0"/>
              <a:buChar char="•"/>
            </a:pPr>
            <a:r>
              <a:rPr lang="en-US" dirty="0">
                <a:latin typeface="Cambria" panose="02040503050406030204" pitchFamily="18" charset="0"/>
              </a:rPr>
              <a:t>The </a:t>
            </a:r>
            <a:r>
              <a:rPr lang="en-US" b="1" dirty="0">
                <a:latin typeface="Cambria" panose="02040503050406030204" pitchFamily="18" charset="0"/>
              </a:rPr>
              <a:t>Mere Exposure Effect</a:t>
            </a:r>
            <a:r>
              <a:rPr lang="en-US" dirty="0">
                <a:latin typeface="Cambria" panose="02040503050406030204" pitchFamily="18" charset="0"/>
              </a:rPr>
              <a:t> (familiarity breeds preference) means repeated exposure to a product increases the likelihood of purchasing it.</a:t>
            </a:r>
          </a:p>
          <a:p>
            <a:pPr marL="0" indent="0" algn="just">
              <a:lnSpc>
                <a:spcPct val="120000"/>
              </a:lnSpc>
              <a:spcBef>
                <a:spcPts val="0"/>
              </a:spcBef>
              <a:spcAft>
                <a:spcPts val="0"/>
              </a:spcAft>
              <a:buNone/>
            </a:pPr>
            <a:r>
              <a:rPr lang="en-US" b="1" dirty="0">
                <a:latin typeface="Cambria" panose="02040503050406030204" pitchFamily="18" charset="0"/>
              </a:rPr>
              <a:t>C. Social Proof and FOMO (Fear of Missing Out)</a:t>
            </a:r>
          </a:p>
          <a:p>
            <a:pPr algn="just">
              <a:lnSpc>
                <a:spcPct val="120000"/>
              </a:lnSpc>
              <a:spcBef>
                <a:spcPts val="0"/>
              </a:spcBef>
              <a:spcAft>
                <a:spcPts val="0"/>
              </a:spcAft>
              <a:buFont typeface="Arial" panose="020B0604020202020204" pitchFamily="34" charset="0"/>
              <a:buChar char="•"/>
            </a:pPr>
            <a:r>
              <a:rPr lang="en-US" dirty="0">
                <a:latin typeface="Cambria" panose="02040503050406030204" pitchFamily="18" charset="0"/>
              </a:rPr>
              <a:t>Seeing influencers, celebrities, or peers enjoying a food product makes people more likely to try it.</a:t>
            </a:r>
          </a:p>
          <a:p>
            <a:pPr algn="just">
              <a:lnSpc>
                <a:spcPct val="120000"/>
              </a:lnSpc>
              <a:spcBef>
                <a:spcPts val="0"/>
              </a:spcBef>
              <a:spcAft>
                <a:spcPts val="0"/>
              </a:spcAft>
              <a:buFont typeface="Arial" panose="020B0604020202020204" pitchFamily="34" charset="0"/>
              <a:buChar char="•"/>
            </a:pPr>
            <a:r>
              <a:rPr lang="en-US" dirty="0">
                <a:latin typeface="Cambria" panose="02040503050406030204" pitchFamily="18" charset="0"/>
              </a:rPr>
              <a:t>Limited-time offers (e.g., "Only available for one month!") create urgency and drive impulse purchases.</a:t>
            </a:r>
          </a:p>
          <a:p>
            <a:pPr algn="just"/>
            <a:endParaRPr lang="en-IN"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7438" y="2245658"/>
            <a:ext cx="4258655" cy="2837329"/>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47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2199710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2. Cognitive Biases in Food Marketing</a:t>
            </a:r>
            <a:endParaRPr lang="en-IN" sz="4400" b="1" dirty="0">
              <a:latin typeface="Cambria" panose="02040503050406030204" pitchFamily="18" charset="0"/>
            </a:endParaRPr>
          </a:p>
        </p:txBody>
      </p:sp>
      <p:sp>
        <p:nvSpPr>
          <p:cNvPr id="3" name="Content Placeholder 2"/>
          <p:cNvSpPr>
            <a:spLocks noGrp="1"/>
          </p:cNvSpPr>
          <p:nvPr>
            <p:ph idx="1"/>
          </p:nvPr>
        </p:nvSpPr>
        <p:spPr>
          <a:xfrm>
            <a:off x="1097280" y="1845734"/>
            <a:ext cx="6029661" cy="4023360"/>
          </a:xfrm>
        </p:spPr>
        <p:txBody>
          <a:bodyPr>
            <a:normAutofit fontScale="92500" lnSpcReduction="10000"/>
          </a:bodyPr>
          <a:lstStyle/>
          <a:p>
            <a:pPr marL="0" indent="0" algn="just">
              <a:spcBef>
                <a:spcPts val="0"/>
              </a:spcBef>
              <a:spcAft>
                <a:spcPts val="0"/>
              </a:spcAft>
              <a:buNone/>
            </a:pPr>
            <a:r>
              <a:rPr lang="en-US" b="1" dirty="0">
                <a:latin typeface="Cambria" panose="02040503050406030204" pitchFamily="18" charset="0"/>
              </a:rPr>
              <a:t>A. The Health Halo Effect</a:t>
            </a:r>
          </a:p>
          <a:p>
            <a:pPr algn="just">
              <a:spcBef>
                <a:spcPts val="0"/>
              </a:spcBef>
              <a:spcAft>
                <a:spcPts val="0"/>
              </a:spcAft>
              <a:buFont typeface="Arial" panose="020B0604020202020204" pitchFamily="34" charset="0"/>
              <a:buChar char="•"/>
            </a:pPr>
            <a:r>
              <a:rPr lang="en-US" dirty="0">
                <a:latin typeface="Cambria" panose="02040503050406030204" pitchFamily="18" charset="0"/>
              </a:rPr>
              <a:t>When a food is marketed as "organic," "gluten-free," or "low-fat," consumers assume it’s healthy—even if it’s high in sugar or calories.</a:t>
            </a:r>
          </a:p>
          <a:p>
            <a:pPr algn="just">
              <a:spcBef>
                <a:spcPts val="0"/>
              </a:spcBef>
              <a:spcAft>
                <a:spcPts val="0"/>
              </a:spcAft>
              <a:buFont typeface="Arial" panose="020B0604020202020204" pitchFamily="34" charset="0"/>
              <a:buChar char="•"/>
            </a:pPr>
            <a:r>
              <a:rPr lang="en-US" dirty="0">
                <a:latin typeface="Cambria" panose="02040503050406030204" pitchFamily="18" charset="0"/>
              </a:rPr>
              <a:t>Example: Yogurt labeled as "low-fat" may have more sugar, but consumers perceive it as a better choice.</a:t>
            </a:r>
          </a:p>
          <a:p>
            <a:pPr marL="0" indent="0" algn="just">
              <a:spcBef>
                <a:spcPts val="0"/>
              </a:spcBef>
              <a:spcAft>
                <a:spcPts val="0"/>
              </a:spcAft>
              <a:buNone/>
            </a:pPr>
            <a:r>
              <a:rPr lang="en-US" b="1" dirty="0">
                <a:latin typeface="Cambria" panose="02040503050406030204" pitchFamily="18" charset="0"/>
              </a:rPr>
              <a:t>B. Anchoring Bias</a:t>
            </a:r>
          </a:p>
          <a:p>
            <a:pPr algn="just">
              <a:spcBef>
                <a:spcPts val="0"/>
              </a:spcBef>
              <a:spcAft>
                <a:spcPts val="0"/>
              </a:spcAft>
              <a:buFont typeface="Arial" panose="020B0604020202020204" pitchFamily="34" charset="0"/>
              <a:buChar char="•"/>
            </a:pPr>
            <a:r>
              <a:rPr lang="en-US" dirty="0">
                <a:latin typeface="Cambria" panose="02040503050406030204" pitchFamily="18" charset="0"/>
              </a:rPr>
              <a:t>Consumers rely on the first piece of information they see.</a:t>
            </a:r>
          </a:p>
          <a:p>
            <a:pPr algn="just">
              <a:spcBef>
                <a:spcPts val="0"/>
              </a:spcBef>
              <a:spcAft>
                <a:spcPts val="0"/>
              </a:spcAft>
              <a:buFont typeface="Arial" panose="020B0604020202020204" pitchFamily="34" charset="0"/>
              <a:buChar char="•"/>
            </a:pPr>
            <a:r>
              <a:rPr lang="en-US" dirty="0">
                <a:latin typeface="Cambria" panose="02040503050406030204" pitchFamily="18" charset="0"/>
              </a:rPr>
              <a:t>Example: A menu showing an expensive dish first makes everything else seem more affordable, encouraging larger purchases.</a:t>
            </a:r>
          </a:p>
          <a:p>
            <a:pPr marL="0" indent="0" algn="just">
              <a:spcBef>
                <a:spcPts val="0"/>
              </a:spcBef>
              <a:spcAft>
                <a:spcPts val="0"/>
              </a:spcAft>
              <a:buNone/>
            </a:pPr>
            <a:r>
              <a:rPr lang="en-US" b="1" dirty="0">
                <a:latin typeface="Cambria" panose="02040503050406030204" pitchFamily="18" charset="0"/>
              </a:rPr>
              <a:t>C. Scarcity and Urgency Bias</a:t>
            </a:r>
          </a:p>
          <a:p>
            <a:pPr algn="just">
              <a:spcBef>
                <a:spcPts val="0"/>
              </a:spcBef>
              <a:spcAft>
                <a:spcPts val="0"/>
              </a:spcAft>
              <a:buFont typeface="Arial" panose="020B0604020202020204" pitchFamily="34" charset="0"/>
              <a:buChar char="•"/>
            </a:pPr>
            <a:r>
              <a:rPr lang="en-US" dirty="0">
                <a:latin typeface="Cambria" panose="02040503050406030204" pitchFamily="18" charset="0"/>
              </a:rPr>
              <a:t>The </a:t>
            </a:r>
            <a:r>
              <a:rPr lang="en-US" b="1" dirty="0">
                <a:latin typeface="Cambria" panose="02040503050406030204" pitchFamily="18" charset="0"/>
              </a:rPr>
              <a:t>Scarcity Principle</a:t>
            </a:r>
            <a:r>
              <a:rPr lang="en-US" dirty="0">
                <a:latin typeface="Cambria" panose="02040503050406030204" pitchFamily="18" charset="0"/>
              </a:rPr>
              <a:t> suggests that people value things more when they’re limited.</a:t>
            </a:r>
          </a:p>
          <a:p>
            <a:pPr algn="just">
              <a:spcBef>
                <a:spcPts val="0"/>
              </a:spcBef>
              <a:spcAft>
                <a:spcPts val="0"/>
              </a:spcAft>
              <a:buFont typeface="Arial" panose="020B0604020202020204" pitchFamily="34" charset="0"/>
              <a:buChar char="•"/>
            </a:pPr>
            <a:r>
              <a:rPr lang="en-US" dirty="0">
                <a:latin typeface="Cambria" panose="02040503050406030204" pitchFamily="18" charset="0"/>
              </a:rPr>
              <a:t>Example: McDonald's "</a:t>
            </a:r>
            <a:r>
              <a:rPr lang="en-US" dirty="0" err="1">
                <a:latin typeface="Cambria" panose="02040503050406030204" pitchFamily="18" charset="0"/>
              </a:rPr>
              <a:t>McRib</a:t>
            </a:r>
            <a:r>
              <a:rPr lang="en-US" dirty="0">
                <a:latin typeface="Cambria" panose="02040503050406030204" pitchFamily="18" charset="0"/>
              </a:rPr>
              <a:t>" being available only for a short period increases demand.</a:t>
            </a:r>
          </a:p>
          <a:p>
            <a:pPr algn="just">
              <a:spcBef>
                <a:spcPts val="0"/>
              </a:spcBef>
              <a:spcAft>
                <a:spcPts val="0"/>
              </a:spcAft>
            </a:pPr>
            <a:endParaRPr lang="en-IN" dirty="0">
              <a:latin typeface="Cambria" panose="02040503050406030204" pitchFamily="18" charset="0"/>
            </a:endParaRPr>
          </a:p>
        </p:txBody>
      </p:sp>
      <p:pic>
        <p:nvPicPr>
          <p:cNvPr id="4" name="Picture 3"/>
          <p:cNvPicPr>
            <a:picLocks noChangeAspect="1"/>
          </p:cNvPicPr>
          <p:nvPr/>
        </p:nvPicPr>
        <p:blipFill rotWithShape="1">
          <a:blip r:embed="rId2"/>
          <a:srcRect l="31053" t="41544" r="32155" b="21691"/>
          <a:stretch/>
        </p:blipFill>
        <p:spPr>
          <a:xfrm>
            <a:off x="7274859" y="2393576"/>
            <a:ext cx="4141694" cy="2689413"/>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48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968157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ambria" panose="02040503050406030204" pitchFamily="18" charset="0"/>
              </a:rPr>
              <a:t>3. Behavioral Triggers and Decision-Making</a:t>
            </a:r>
            <a:endParaRPr lang="en-IN" sz="3600" b="1" dirty="0">
              <a:latin typeface="Cambria" panose="02040503050406030204" pitchFamily="18" charset="0"/>
            </a:endParaRPr>
          </a:p>
        </p:txBody>
      </p:sp>
      <p:sp>
        <p:nvSpPr>
          <p:cNvPr id="3" name="Content Placeholder 2"/>
          <p:cNvSpPr>
            <a:spLocks noGrp="1"/>
          </p:cNvSpPr>
          <p:nvPr>
            <p:ph idx="1"/>
          </p:nvPr>
        </p:nvSpPr>
        <p:spPr/>
        <p:txBody>
          <a:bodyPr>
            <a:normAutofit fontScale="85000" lnSpcReduction="20000"/>
          </a:bodyPr>
          <a:lstStyle/>
          <a:p>
            <a:pPr marL="0" indent="0" algn="just">
              <a:buNone/>
            </a:pPr>
            <a:r>
              <a:rPr lang="en-US" b="1" dirty="0">
                <a:latin typeface="Cambria" panose="02040503050406030204" pitchFamily="18" charset="0"/>
              </a:rPr>
              <a:t>A. Placement and Environmental Cues</a:t>
            </a:r>
          </a:p>
          <a:p>
            <a:pPr algn="just">
              <a:buFont typeface="Arial" panose="020B0604020202020204" pitchFamily="34" charset="0"/>
              <a:buChar char="•"/>
            </a:pPr>
            <a:r>
              <a:rPr lang="en-US" dirty="0">
                <a:latin typeface="Cambria" panose="02040503050406030204" pitchFamily="18" charset="0"/>
              </a:rPr>
              <a:t>Supermarkets place snacks and candy at checkout aisles to encourage impulse buying.</a:t>
            </a:r>
          </a:p>
          <a:p>
            <a:pPr algn="just">
              <a:buFont typeface="Arial" panose="020B0604020202020204" pitchFamily="34" charset="0"/>
              <a:buChar char="•"/>
            </a:pPr>
            <a:r>
              <a:rPr lang="en-US" dirty="0">
                <a:latin typeface="Cambria" panose="02040503050406030204" pitchFamily="18" charset="0"/>
              </a:rPr>
              <a:t>Bright colors and appealing packaging at eye level increase purchase likelihood, especially among children.</a:t>
            </a:r>
          </a:p>
          <a:p>
            <a:pPr marL="0" indent="0" algn="just">
              <a:buNone/>
            </a:pPr>
            <a:r>
              <a:rPr lang="en-US" b="1" dirty="0">
                <a:latin typeface="Cambria" panose="02040503050406030204" pitchFamily="18" charset="0"/>
              </a:rPr>
              <a:t>B. Portion Distortion</a:t>
            </a:r>
          </a:p>
          <a:p>
            <a:pPr algn="just">
              <a:buFont typeface="Arial" panose="020B0604020202020204" pitchFamily="34" charset="0"/>
              <a:buChar char="•"/>
            </a:pPr>
            <a:r>
              <a:rPr lang="en-US" dirty="0">
                <a:latin typeface="Cambria" panose="02040503050406030204" pitchFamily="18" charset="0"/>
              </a:rPr>
              <a:t>Larger portion sizes lead to greater consumption due to the </a:t>
            </a:r>
            <a:r>
              <a:rPr lang="en-US" b="1" dirty="0">
                <a:latin typeface="Cambria" panose="02040503050406030204" pitchFamily="18" charset="0"/>
              </a:rPr>
              <a:t>unit bias</a:t>
            </a:r>
            <a:r>
              <a:rPr lang="en-US" dirty="0">
                <a:latin typeface="Cambria" panose="02040503050406030204" pitchFamily="18" charset="0"/>
              </a:rPr>
              <a:t> (people eat in full units rather than stopping when full).</a:t>
            </a:r>
          </a:p>
          <a:p>
            <a:pPr algn="just">
              <a:buFont typeface="Arial" panose="020B0604020202020204" pitchFamily="34" charset="0"/>
              <a:buChar char="•"/>
            </a:pPr>
            <a:r>
              <a:rPr lang="en-US" dirty="0">
                <a:latin typeface="Cambria" panose="02040503050406030204" pitchFamily="18" charset="0"/>
              </a:rPr>
              <a:t>Example: "Super-sized" fast food meals make people feel they’re getting more value, leading to overeating.</a:t>
            </a:r>
          </a:p>
          <a:p>
            <a:pPr marL="0" indent="0" algn="just">
              <a:buNone/>
            </a:pPr>
            <a:r>
              <a:rPr lang="en-US" b="1" dirty="0">
                <a:latin typeface="Cambria" panose="02040503050406030204" pitchFamily="18" charset="0"/>
              </a:rPr>
              <a:t>C. Pricing and Discounts</a:t>
            </a:r>
          </a:p>
          <a:p>
            <a:pPr algn="just">
              <a:buFont typeface="Arial" panose="020B0604020202020204" pitchFamily="34" charset="0"/>
              <a:buChar char="•"/>
            </a:pPr>
            <a:r>
              <a:rPr lang="en-US" dirty="0">
                <a:latin typeface="Cambria" panose="02040503050406030204" pitchFamily="18" charset="0"/>
              </a:rPr>
              <a:t>"Buy One, Get One Free" or meal deals encourage overconsumption by making more food seem like a better deal.</a:t>
            </a:r>
          </a:p>
          <a:p>
            <a:pPr algn="just">
              <a:buFont typeface="Arial" panose="020B0604020202020204" pitchFamily="34" charset="0"/>
              <a:buChar char="•"/>
            </a:pPr>
            <a:r>
              <a:rPr lang="en-US" dirty="0">
                <a:latin typeface="Cambria" panose="02040503050406030204" pitchFamily="18" charset="0"/>
              </a:rPr>
              <a:t>The </a:t>
            </a:r>
            <a:r>
              <a:rPr lang="en-US" b="1" dirty="0">
                <a:latin typeface="Cambria" panose="02040503050406030204" pitchFamily="18" charset="0"/>
              </a:rPr>
              <a:t>Decoy Effect</a:t>
            </a:r>
            <a:r>
              <a:rPr lang="en-US" dirty="0">
                <a:latin typeface="Cambria" panose="02040503050406030204" pitchFamily="18" charset="0"/>
              </a:rPr>
              <a:t>: When presented with three pricing options, consumers often choose the middle-priced option, even if they wouldn’t have considered it otherwise.</a:t>
            </a:r>
          </a:p>
          <a:p>
            <a:pPr algn="just"/>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49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59928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Cambria" panose="02040503050406030204" pitchFamily="18" charset="0"/>
              </a:rPr>
              <a:t>1. </a:t>
            </a:r>
            <a:r>
              <a:rPr lang="en-IN" sz="4400" b="1" dirty="0" smtClean="0">
                <a:latin typeface="Cambria" panose="02040503050406030204" pitchFamily="18" charset="0"/>
              </a:rPr>
              <a:t>Cultural </a:t>
            </a:r>
            <a:r>
              <a:rPr lang="en-IN" sz="4400" b="1" dirty="0">
                <a:latin typeface="Cambria" panose="02040503050406030204" pitchFamily="18" charset="0"/>
              </a:rPr>
              <a:t>Influences on Diet</a:t>
            </a:r>
          </a:p>
        </p:txBody>
      </p:sp>
      <p:sp>
        <p:nvSpPr>
          <p:cNvPr id="3" name="Content Placeholder 2"/>
          <p:cNvSpPr>
            <a:spLocks noGrp="1"/>
          </p:cNvSpPr>
          <p:nvPr>
            <p:ph idx="1"/>
          </p:nvPr>
        </p:nvSpPr>
        <p:spPr/>
        <p:txBody>
          <a:bodyPr>
            <a:normAutofit/>
          </a:bodyPr>
          <a:lstStyle/>
          <a:p>
            <a:pPr algn="just">
              <a:buFont typeface="Arial" panose="020B0604020202020204" pitchFamily="34" charset="0"/>
              <a:buChar char="•"/>
            </a:pPr>
            <a:r>
              <a:rPr lang="en-US" b="1" dirty="0">
                <a:latin typeface="Cambria" pitchFamily="18" charset="0"/>
                <a:ea typeface="Cambria" pitchFamily="18" charset="0"/>
              </a:rPr>
              <a:t>Traditional Foods &amp; Culinary Practices:</a:t>
            </a:r>
            <a:r>
              <a:rPr lang="en-US" dirty="0">
                <a:latin typeface="Cambria" pitchFamily="18" charset="0"/>
                <a:ea typeface="Cambria" pitchFamily="18" charset="0"/>
              </a:rPr>
              <a:t> Different cultures have staple diets based on local ingredients and historical practices (e.g., Mediterranean diet rich in olive oil and fish, Asian diets with rice and fermented foods, Latin American diets with maize and beans</a:t>
            </a:r>
            <a:r>
              <a:rPr lang="en-US" dirty="0" smtClean="0">
                <a:latin typeface="Cambria" pitchFamily="18" charset="0"/>
                <a:ea typeface="Cambria" pitchFamily="18" charset="0"/>
              </a:rPr>
              <a:t>).</a:t>
            </a:r>
          </a:p>
          <a:p>
            <a:pPr algn="just">
              <a:buFont typeface="Arial" panose="020B0604020202020204" pitchFamily="34" charset="0"/>
              <a:buChar char="•"/>
            </a:pPr>
            <a:r>
              <a:rPr lang="en-US" b="1" dirty="0" smtClean="0">
                <a:latin typeface="Cambria" pitchFamily="18" charset="0"/>
                <a:ea typeface="Cambria" pitchFamily="18" charset="0"/>
              </a:rPr>
              <a:t>Religious </a:t>
            </a:r>
            <a:r>
              <a:rPr lang="en-US" b="1" dirty="0">
                <a:latin typeface="Cambria" pitchFamily="18" charset="0"/>
                <a:ea typeface="Cambria" pitchFamily="18" charset="0"/>
              </a:rPr>
              <a:t>&amp; Ethical Beliefs:</a:t>
            </a:r>
            <a:r>
              <a:rPr lang="en-US" dirty="0">
                <a:latin typeface="Cambria" pitchFamily="18" charset="0"/>
                <a:ea typeface="Cambria" pitchFamily="18" charset="0"/>
              </a:rPr>
              <a:t> Many religions have dietary restrictions that shape eating habits (e.g., halal in Islam, </a:t>
            </a:r>
            <a:r>
              <a:rPr lang="en-US" dirty="0" smtClean="0">
                <a:latin typeface="Cambria" pitchFamily="18" charset="0"/>
                <a:ea typeface="Cambria" pitchFamily="18" charset="0"/>
              </a:rPr>
              <a:t>vegetarianism </a:t>
            </a:r>
            <a:r>
              <a:rPr lang="en-US" dirty="0">
                <a:latin typeface="Cambria" pitchFamily="18" charset="0"/>
                <a:ea typeface="Cambria" pitchFamily="18" charset="0"/>
              </a:rPr>
              <a:t>in Hinduism and Buddhism</a:t>
            </a:r>
            <a:r>
              <a:rPr lang="en-US" dirty="0" smtClean="0">
                <a:latin typeface="Cambria" pitchFamily="18" charset="0"/>
                <a:ea typeface="Cambria" pitchFamily="18" charset="0"/>
              </a:rPr>
              <a:t>).</a:t>
            </a:r>
          </a:p>
          <a:p>
            <a:pPr algn="just">
              <a:buFont typeface="Arial" panose="020B0604020202020204" pitchFamily="34" charset="0"/>
              <a:buChar char="•"/>
            </a:pPr>
            <a:r>
              <a:rPr lang="en-US" b="1" dirty="0" smtClean="0">
                <a:latin typeface="Cambria" pitchFamily="18" charset="0"/>
                <a:ea typeface="Cambria" pitchFamily="18" charset="0"/>
              </a:rPr>
              <a:t>Social </a:t>
            </a:r>
            <a:r>
              <a:rPr lang="en-US" b="1" dirty="0">
                <a:latin typeface="Cambria" pitchFamily="18" charset="0"/>
                <a:ea typeface="Cambria" pitchFamily="18" charset="0"/>
              </a:rPr>
              <a:t>Norms &amp; Rituals:</a:t>
            </a:r>
            <a:r>
              <a:rPr lang="en-US" dirty="0">
                <a:latin typeface="Cambria" pitchFamily="18" charset="0"/>
                <a:ea typeface="Cambria" pitchFamily="18" charset="0"/>
              </a:rPr>
              <a:t> Eating patterns, portion sizes, and meal timing vary. Some cultures emphasize communal dining (e.g., family-style meals in </a:t>
            </a:r>
            <a:r>
              <a:rPr lang="en-US" dirty="0" smtClean="0">
                <a:latin typeface="Cambria" pitchFamily="18" charset="0"/>
                <a:ea typeface="Cambria" pitchFamily="18" charset="0"/>
              </a:rPr>
              <a:t>India, Italy </a:t>
            </a:r>
            <a:r>
              <a:rPr lang="en-US" dirty="0">
                <a:latin typeface="Cambria" pitchFamily="18" charset="0"/>
                <a:ea typeface="Cambria" pitchFamily="18" charset="0"/>
              </a:rPr>
              <a:t>or China), while others prioritize individual eating</a:t>
            </a:r>
            <a:r>
              <a:rPr lang="en-US" dirty="0" smtClean="0">
                <a:latin typeface="Cambria" pitchFamily="18" charset="0"/>
                <a:ea typeface="Cambria" pitchFamily="18" charset="0"/>
              </a:rPr>
              <a:t>.</a:t>
            </a:r>
          </a:p>
          <a:p>
            <a:pPr algn="just">
              <a:buFont typeface="Arial" panose="020B0604020202020204" pitchFamily="34" charset="0"/>
              <a:buChar char="•"/>
            </a:pPr>
            <a:r>
              <a:rPr lang="en-US" b="1" dirty="0" smtClean="0">
                <a:latin typeface="Cambria" pitchFamily="18" charset="0"/>
                <a:ea typeface="Cambria" pitchFamily="18" charset="0"/>
              </a:rPr>
              <a:t>Westernization </a:t>
            </a:r>
            <a:r>
              <a:rPr lang="en-US" b="1" dirty="0">
                <a:latin typeface="Cambria" pitchFamily="18" charset="0"/>
                <a:ea typeface="Cambria" pitchFamily="18" charset="0"/>
              </a:rPr>
              <a:t>&amp; </a:t>
            </a:r>
            <a:r>
              <a:rPr lang="en-US" b="1" dirty="0" smtClean="0">
                <a:latin typeface="Cambria" pitchFamily="18" charset="0"/>
                <a:ea typeface="Cambria" pitchFamily="18" charset="0"/>
              </a:rPr>
              <a:t>Globalization</a:t>
            </a:r>
            <a:r>
              <a:rPr lang="en-US" b="1" dirty="0">
                <a:latin typeface="Cambria" pitchFamily="18" charset="0"/>
                <a:ea typeface="Cambria" pitchFamily="18" charset="0"/>
              </a:rPr>
              <a:t>:</a:t>
            </a:r>
            <a:r>
              <a:rPr lang="en-US" dirty="0">
                <a:latin typeface="Cambria" pitchFamily="18" charset="0"/>
                <a:ea typeface="Cambria" pitchFamily="18" charset="0"/>
              </a:rPr>
              <a:t> Processed and fast food have altered traditional diets worldwide, sometimes leading to health shifts (e.g., increased obesity and diabetes in areas adopting Western diets</a:t>
            </a:r>
            <a:r>
              <a:rPr lang="en-US" dirty="0" smtClean="0">
                <a:latin typeface="Cambria" pitchFamily="18" charset="0"/>
                <a:ea typeface="Cambria" pitchFamily="18" charset="0"/>
              </a:rPr>
              <a:t>).</a:t>
            </a: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26991126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latin typeface="Cambria" panose="02040503050406030204" pitchFamily="18" charset="0"/>
              </a:rPr>
              <a:t>4. Digital Influence and Social Media Psychology</a:t>
            </a:r>
          </a:p>
        </p:txBody>
      </p:sp>
      <p:sp>
        <p:nvSpPr>
          <p:cNvPr id="3" name="Content Placeholder 2"/>
          <p:cNvSpPr>
            <a:spLocks noGrp="1"/>
          </p:cNvSpPr>
          <p:nvPr>
            <p:ph idx="1"/>
          </p:nvPr>
        </p:nvSpPr>
        <p:spPr>
          <a:xfrm>
            <a:off x="1097280" y="1845734"/>
            <a:ext cx="6164132" cy="4023360"/>
          </a:xfrm>
        </p:spPr>
        <p:txBody>
          <a:bodyPr>
            <a:normAutofit/>
          </a:bodyPr>
          <a:lstStyle/>
          <a:p>
            <a:pPr marL="0" indent="0" algn="just">
              <a:buNone/>
            </a:pPr>
            <a:r>
              <a:rPr lang="en-US" b="1" dirty="0">
                <a:latin typeface="Cambria" panose="02040503050406030204" pitchFamily="18" charset="0"/>
              </a:rPr>
              <a:t>A. Viral Trends and Influencer Marketing</a:t>
            </a:r>
          </a:p>
          <a:p>
            <a:pPr algn="just">
              <a:buFont typeface="Arial" panose="020B0604020202020204" pitchFamily="34" charset="0"/>
              <a:buChar char="•"/>
            </a:pPr>
            <a:r>
              <a:rPr lang="en-US" dirty="0" err="1">
                <a:latin typeface="Cambria" panose="02040503050406030204" pitchFamily="18" charset="0"/>
              </a:rPr>
              <a:t>TikTok</a:t>
            </a:r>
            <a:r>
              <a:rPr lang="en-US" dirty="0">
                <a:latin typeface="Cambria" panose="02040503050406030204" pitchFamily="18" charset="0"/>
              </a:rPr>
              <a:t> and </a:t>
            </a:r>
            <a:r>
              <a:rPr lang="en-US" dirty="0" err="1">
                <a:latin typeface="Cambria" panose="02040503050406030204" pitchFamily="18" charset="0"/>
              </a:rPr>
              <a:t>Instagram</a:t>
            </a:r>
            <a:r>
              <a:rPr lang="en-US" dirty="0">
                <a:latin typeface="Cambria" panose="02040503050406030204" pitchFamily="18" charset="0"/>
              </a:rPr>
              <a:t> food trends create mass appeal, making certain foods seem more desirable.</a:t>
            </a:r>
          </a:p>
          <a:p>
            <a:pPr algn="just">
              <a:buFont typeface="Arial" panose="020B0604020202020204" pitchFamily="34" charset="0"/>
              <a:buChar char="•"/>
            </a:pPr>
            <a:r>
              <a:rPr lang="en-US" dirty="0">
                <a:latin typeface="Cambria" panose="02040503050406030204" pitchFamily="18" charset="0"/>
              </a:rPr>
              <a:t>Example: The </a:t>
            </a:r>
            <a:r>
              <a:rPr lang="en-US" dirty="0" err="1">
                <a:latin typeface="Cambria" panose="02040503050406030204" pitchFamily="18" charset="0"/>
              </a:rPr>
              <a:t>Dalgona</a:t>
            </a:r>
            <a:r>
              <a:rPr lang="en-US" dirty="0">
                <a:latin typeface="Cambria" panose="02040503050406030204" pitchFamily="18" charset="0"/>
              </a:rPr>
              <a:t> coffee trend or rainbow bagels went viral, driving demand through social proof.</a:t>
            </a:r>
          </a:p>
          <a:p>
            <a:pPr marL="0" indent="0" algn="just">
              <a:buNone/>
            </a:pPr>
            <a:r>
              <a:rPr lang="en-US" b="1" dirty="0">
                <a:latin typeface="Cambria" panose="02040503050406030204" pitchFamily="18" charset="0"/>
              </a:rPr>
              <a:t>B. Personalized Advertising</a:t>
            </a:r>
          </a:p>
          <a:p>
            <a:pPr algn="just">
              <a:buFont typeface="Arial" panose="020B0604020202020204" pitchFamily="34" charset="0"/>
              <a:buChar char="•"/>
            </a:pPr>
            <a:r>
              <a:rPr lang="en-US" dirty="0">
                <a:latin typeface="Cambria" panose="02040503050406030204" pitchFamily="18" charset="0"/>
              </a:rPr>
              <a:t>Algorithms track eating habits and preferences, displaying targeted ads that increase cravings and impulse purchases.</a:t>
            </a:r>
          </a:p>
          <a:p>
            <a:pPr algn="just">
              <a:buFont typeface="Arial" panose="020B0604020202020204" pitchFamily="34" charset="0"/>
              <a:buChar char="•"/>
            </a:pPr>
            <a:r>
              <a:rPr lang="en-US" dirty="0">
                <a:latin typeface="Cambria" panose="02040503050406030204" pitchFamily="18" charset="0"/>
              </a:rPr>
              <a:t>Example: Seeing ads for burgers at lunchtime increases the likelihood of ordering fast food.</a:t>
            </a:r>
          </a:p>
          <a:p>
            <a:pPr algn="just"/>
            <a:endParaRPr lang="en-IN"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9329" y="2391685"/>
            <a:ext cx="4540624" cy="2931458"/>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50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4140476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sz="3600" b="1" dirty="0">
                <a:latin typeface="Cambria" panose="02040503050406030204" pitchFamily="18" charset="0"/>
              </a:rPr>
              <a:t>How advertising affects food choices and </a:t>
            </a:r>
            <a:r>
              <a:rPr lang="en-IN" sz="3600" b="1" dirty="0" smtClean="0">
                <a:latin typeface="Cambria" panose="02040503050406030204" pitchFamily="18" charset="0"/>
              </a:rPr>
              <a:t>mood</a:t>
            </a:r>
            <a:endParaRPr lang="en-IN" sz="3600" b="1" dirty="0"/>
          </a:p>
        </p:txBody>
      </p:sp>
      <p:sp>
        <p:nvSpPr>
          <p:cNvPr id="3" name="Content Placeholder 2"/>
          <p:cNvSpPr>
            <a:spLocks noGrp="1"/>
          </p:cNvSpPr>
          <p:nvPr>
            <p:ph idx="1"/>
          </p:nvPr>
        </p:nvSpPr>
        <p:spPr/>
        <p:txBody>
          <a:bodyPr/>
          <a:lstStyle/>
          <a:p>
            <a:pPr algn="just"/>
            <a:r>
              <a:rPr lang="en-US" dirty="0">
                <a:latin typeface="Cambria" panose="02040503050406030204" pitchFamily="18" charset="0"/>
              </a:rPr>
              <a:t>Food advertising is a powerful force that shapes our eating habits and emotional responses. Marketers use psychological techniques to influence what we eat, how much we consume, and how we feel about food. These strategies impact not only our food choices but also our overall mood and relationship with eating.</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51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959522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ambria" panose="02040503050406030204" pitchFamily="18" charset="0"/>
              </a:rPr>
              <a:t>1. The Influence of Advertising on Food Choices</a:t>
            </a:r>
            <a:endParaRPr lang="en-IN" sz="3600" b="1" dirty="0">
              <a:latin typeface="Cambria" panose="02040503050406030204" pitchFamily="18" charset="0"/>
            </a:endParaRPr>
          </a:p>
        </p:txBody>
      </p:sp>
      <p:sp>
        <p:nvSpPr>
          <p:cNvPr id="3" name="Content Placeholder 2"/>
          <p:cNvSpPr>
            <a:spLocks noGrp="1"/>
          </p:cNvSpPr>
          <p:nvPr>
            <p:ph idx="1"/>
          </p:nvPr>
        </p:nvSpPr>
        <p:spPr>
          <a:xfrm>
            <a:off x="457199" y="1845733"/>
            <a:ext cx="10905565" cy="4649195"/>
          </a:xfrm>
        </p:spPr>
        <p:txBody>
          <a:bodyPr>
            <a:noAutofit/>
          </a:bodyPr>
          <a:lstStyle/>
          <a:p>
            <a:pPr marL="0" indent="0" algn="just">
              <a:buNone/>
            </a:pPr>
            <a:r>
              <a:rPr lang="en-US" sz="1400" b="1" dirty="0">
                <a:latin typeface="Cambria" panose="02040503050406030204" pitchFamily="18" charset="0"/>
              </a:rPr>
              <a:t>A. Creating Cravings and Preferences</a:t>
            </a:r>
          </a:p>
          <a:p>
            <a:pPr algn="just">
              <a:buFont typeface="Arial" panose="020B0604020202020204" pitchFamily="34" charset="0"/>
              <a:buChar char="•"/>
            </a:pPr>
            <a:r>
              <a:rPr lang="en-US" sz="1400" dirty="0">
                <a:latin typeface="Cambria" panose="02040503050406030204" pitchFamily="18" charset="0"/>
              </a:rPr>
              <a:t>Food advertisements use </a:t>
            </a:r>
            <a:r>
              <a:rPr lang="en-US" sz="1400" b="1" dirty="0">
                <a:latin typeface="Cambria" panose="02040503050406030204" pitchFamily="18" charset="0"/>
              </a:rPr>
              <a:t>highly stimulating visuals, sounds, and descriptions</a:t>
            </a:r>
            <a:r>
              <a:rPr lang="en-US" sz="1400" dirty="0">
                <a:latin typeface="Cambria" panose="02040503050406030204" pitchFamily="18" charset="0"/>
              </a:rPr>
              <a:t> to trigger cravings.</a:t>
            </a:r>
          </a:p>
          <a:p>
            <a:pPr algn="just">
              <a:buFont typeface="Arial" panose="020B0604020202020204" pitchFamily="34" charset="0"/>
              <a:buChar char="•"/>
            </a:pPr>
            <a:r>
              <a:rPr lang="en-US" sz="1400" dirty="0">
                <a:latin typeface="Cambria" panose="02040503050406030204" pitchFamily="18" charset="0"/>
              </a:rPr>
              <a:t>Example: A fast-food ad showing a juicy burger with sizzling sounds can make people suddenly crave one, even if they weren’t hungry.</a:t>
            </a:r>
          </a:p>
          <a:p>
            <a:pPr marL="0" indent="0" algn="just">
              <a:buNone/>
            </a:pPr>
            <a:r>
              <a:rPr lang="en-US" sz="1400" b="1" dirty="0">
                <a:latin typeface="Cambria" panose="02040503050406030204" pitchFamily="18" charset="0"/>
              </a:rPr>
              <a:t>B. Branding and Emotional Associations</a:t>
            </a:r>
          </a:p>
          <a:p>
            <a:pPr algn="just">
              <a:buFont typeface="Arial" panose="020B0604020202020204" pitchFamily="34" charset="0"/>
              <a:buChar char="•"/>
            </a:pPr>
            <a:r>
              <a:rPr lang="en-US" sz="1400" dirty="0">
                <a:latin typeface="Cambria" panose="02040503050406030204" pitchFamily="18" charset="0"/>
              </a:rPr>
              <a:t>Ads connect foods with emotions like happiness, nostalgia, or excitement.</a:t>
            </a:r>
          </a:p>
          <a:p>
            <a:pPr algn="just">
              <a:buFont typeface="Arial" panose="020B0604020202020204" pitchFamily="34" charset="0"/>
              <a:buChar char="•"/>
            </a:pPr>
            <a:r>
              <a:rPr lang="en-US" sz="1400" dirty="0">
                <a:latin typeface="Cambria" panose="02040503050406030204" pitchFamily="18" charset="0"/>
              </a:rPr>
              <a:t>Example: Coca-Cola ads often show people laughing and sharing moments, making consumers associate the drink with joy.</a:t>
            </a:r>
          </a:p>
          <a:p>
            <a:pPr marL="0" indent="0" algn="just">
              <a:buNone/>
            </a:pPr>
            <a:r>
              <a:rPr lang="en-US" sz="1400" b="1" dirty="0">
                <a:latin typeface="Cambria" panose="02040503050406030204" pitchFamily="18" charset="0"/>
              </a:rPr>
              <a:t>C. The "Health Halo" Effect</a:t>
            </a:r>
          </a:p>
          <a:p>
            <a:pPr algn="just">
              <a:buFont typeface="Arial" panose="020B0604020202020204" pitchFamily="34" charset="0"/>
              <a:buChar char="•"/>
            </a:pPr>
            <a:r>
              <a:rPr lang="en-US" sz="1400" dirty="0">
                <a:latin typeface="Cambria" panose="02040503050406030204" pitchFamily="18" charset="0"/>
              </a:rPr>
              <a:t>Ads emphasize certain aspects like "organic," "gluten-free," or "low-fat," making people perceive these foods as healthy—even if they are high in sugar or calories.</a:t>
            </a:r>
          </a:p>
          <a:p>
            <a:pPr algn="just">
              <a:buFont typeface="Arial" panose="020B0604020202020204" pitchFamily="34" charset="0"/>
              <a:buChar char="•"/>
            </a:pPr>
            <a:r>
              <a:rPr lang="en-US" sz="1400" dirty="0">
                <a:latin typeface="Cambria" panose="02040503050406030204" pitchFamily="18" charset="0"/>
              </a:rPr>
              <a:t>Example: A "low-fat" granola bar may still be high in sugar, but consumers may choose it over a truly healthy option</a:t>
            </a:r>
            <a:r>
              <a:rPr lang="en-US" sz="1400" dirty="0" smtClean="0">
                <a:latin typeface="Cambria" panose="02040503050406030204" pitchFamily="18" charset="0"/>
              </a:rPr>
              <a:t>.</a:t>
            </a:r>
          </a:p>
          <a:p>
            <a:pPr marL="0" indent="0" algn="just">
              <a:buNone/>
            </a:pPr>
            <a:r>
              <a:rPr lang="en-US" sz="1400" b="1" dirty="0">
                <a:latin typeface="Cambria" panose="02040503050406030204" pitchFamily="18" charset="0"/>
              </a:rPr>
              <a:t>D. Influence on Children</a:t>
            </a:r>
          </a:p>
          <a:p>
            <a:pPr algn="just">
              <a:buFont typeface="Arial" panose="020B0604020202020204" pitchFamily="34" charset="0"/>
              <a:buChar char="•"/>
            </a:pPr>
            <a:r>
              <a:rPr lang="en-US" sz="1400" dirty="0">
                <a:latin typeface="Cambria" panose="02040503050406030204" pitchFamily="18" charset="0"/>
              </a:rPr>
              <a:t>Kids are highly susceptible to food marketing, as they lack the ability to critically evaluate advertisements.</a:t>
            </a:r>
          </a:p>
          <a:p>
            <a:pPr algn="just">
              <a:buFont typeface="Arial" panose="020B0604020202020204" pitchFamily="34" charset="0"/>
              <a:buChar char="•"/>
            </a:pPr>
            <a:r>
              <a:rPr lang="en-US" sz="1400" dirty="0">
                <a:latin typeface="Cambria" panose="02040503050406030204" pitchFamily="18" charset="0"/>
              </a:rPr>
              <a:t>Bright colors, cartoon mascots, and free toys in kids' meals make fast food more appealing.</a:t>
            </a:r>
          </a:p>
          <a:p>
            <a:pPr algn="just"/>
            <a:endParaRPr lang="en-US" sz="1400" dirty="0">
              <a:latin typeface="Cambria" panose="02040503050406030204" pitchFamily="18" charset="0"/>
            </a:endParaRPr>
          </a:p>
          <a:p>
            <a:pPr algn="just"/>
            <a:endParaRPr lang="en-IN" sz="1400"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52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986675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2. The Psychological Impact on Mood</a:t>
            </a:r>
            <a:endParaRPr lang="en-IN" sz="4400" b="1" dirty="0">
              <a:latin typeface="Cambria" panose="02040503050406030204" pitchFamily="18" charset="0"/>
            </a:endParaRPr>
          </a:p>
        </p:txBody>
      </p:sp>
      <p:sp>
        <p:nvSpPr>
          <p:cNvPr id="3" name="Content Placeholder 2"/>
          <p:cNvSpPr>
            <a:spLocks noGrp="1"/>
          </p:cNvSpPr>
          <p:nvPr>
            <p:ph idx="1"/>
          </p:nvPr>
        </p:nvSpPr>
        <p:spPr>
          <a:xfrm>
            <a:off x="605117" y="1645920"/>
            <a:ext cx="11322424" cy="4743325"/>
          </a:xfrm>
        </p:spPr>
        <p:txBody>
          <a:bodyPr>
            <a:noAutofit/>
          </a:bodyPr>
          <a:lstStyle/>
          <a:p>
            <a:pPr marL="0" indent="0" algn="just">
              <a:buNone/>
            </a:pPr>
            <a:r>
              <a:rPr lang="en-US" sz="1600" b="1" dirty="0">
                <a:latin typeface="Cambria" panose="02040503050406030204" pitchFamily="18" charset="0"/>
              </a:rPr>
              <a:t>A. Instant Gratification and Dopamine Release</a:t>
            </a:r>
          </a:p>
          <a:p>
            <a:pPr algn="just">
              <a:lnSpc>
                <a:spcPct val="100000"/>
              </a:lnSpc>
              <a:buFont typeface="Arial" panose="020B0604020202020204" pitchFamily="34" charset="0"/>
              <a:buChar char="•"/>
            </a:pPr>
            <a:r>
              <a:rPr lang="en-US" sz="1600" dirty="0">
                <a:latin typeface="Cambria" panose="02040503050406030204" pitchFamily="18" charset="0"/>
              </a:rPr>
              <a:t>Seeing food ads can trigger the brain’s </a:t>
            </a:r>
            <a:r>
              <a:rPr lang="en-US" sz="1600" b="1" dirty="0">
                <a:latin typeface="Cambria" panose="02040503050406030204" pitchFamily="18" charset="0"/>
              </a:rPr>
              <a:t>reward system</a:t>
            </a:r>
            <a:r>
              <a:rPr lang="en-US" sz="1600" dirty="0">
                <a:latin typeface="Cambria" panose="02040503050406030204" pitchFamily="18" charset="0"/>
              </a:rPr>
              <a:t>, releasing </a:t>
            </a:r>
            <a:r>
              <a:rPr lang="en-US" sz="1600" b="1" dirty="0">
                <a:latin typeface="Cambria" panose="02040503050406030204" pitchFamily="18" charset="0"/>
              </a:rPr>
              <a:t>dopamine</a:t>
            </a:r>
            <a:r>
              <a:rPr lang="en-US" sz="1600" dirty="0">
                <a:latin typeface="Cambria" panose="02040503050406030204" pitchFamily="18" charset="0"/>
              </a:rPr>
              <a:t> (the "feel-good" neurotransmitter).</a:t>
            </a:r>
          </a:p>
          <a:p>
            <a:pPr algn="just">
              <a:lnSpc>
                <a:spcPct val="100000"/>
              </a:lnSpc>
              <a:buFont typeface="Arial" panose="020B0604020202020204" pitchFamily="34" charset="0"/>
              <a:buChar char="•"/>
            </a:pPr>
            <a:r>
              <a:rPr lang="en-US" sz="1600" dirty="0">
                <a:latin typeface="Cambria" panose="02040503050406030204" pitchFamily="18" charset="0"/>
              </a:rPr>
              <a:t>This can lead to </a:t>
            </a:r>
            <a:r>
              <a:rPr lang="en-US" sz="1600" b="1" dirty="0">
                <a:latin typeface="Cambria" panose="02040503050406030204" pitchFamily="18" charset="0"/>
              </a:rPr>
              <a:t>impulse eating</a:t>
            </a:r>
            <a:r>
              <a:rPr lang="en-US" sz="1600" dirty="0">
                <a:latin typeface="Cambria" panose="02040503050406030204" pitchFamily="18" charset="0"/>
              </a:rPr>
              <a:t> or seeking out specific foods to recreate that pleasure.</a:t>
            </a:r>
          </a:p>
          <a:p>
            <a:pPr marL="0" indent="0" algn="just">
              <a:buNone/>
            </a:pPr>
            <a:r>
              <a:rPr lang="en-US" sz="1600" b="1" dirty="0">
                <a:latin typeface="Cambria" panose="02040503050406030204" pitchFamily="18" charset="0"/>
              </a:rPr>
              <a:t>B. Emotional Eating and Comfort Foods</a:t>
            </a:r>
          </a:p>
          <a:p>
            <a:pPr algn="just">
              <a:buFont typeface="Arial" panose="020B0604020202020204" pitchFamily="34" charset="0"/>
              <a:buChar char="•"/>
            </a:pPr>
            <a:r>
              <a:rPr lang="en-US" sz="1600" dirty="0">
                <a:latin typeface="Cambria" panose="02040503050406030204" pitchFamily="18" charset="0"/>
              </a:rPr>
              <a:t>Ads often position certain foods as solutions to stress or sadness.</a:t>
            </a:r>
          </a:p>
          <a:p>
            <a:pPr algn="just">
              <a:buFont typeface="Arial" panose="020B0604020202020204" pitchFamily="34" charset="0"/>
              <a:buChar char="•"/>
            </a:pPr>
            <a:r>
              <a:rPr lang="en-US" sz="1600" dirty="0">
                <a:latin typeface="Cambria" panose="02040503050406030204" pitchFamily="18" charset="0"/>
              </a:rPr>
              <a:t>Example: Ice cream brands promote their products as a way to "cheer up" after a bad day, reinforcing emotional eating habits.</a:t>
            </a:r>
          </a:p>
          <a:p>
            <a:pPr marL="0" indent="0" algn="just">
              <a:buNone/>
            </a:pPr>
            <a:r>
              <a:rPr lang="en-US" sz="1600" b="1" dirty="0">
                <a:latin typeface="Cambria" panose="02040503050406030204" pitchFamily="18" charset="0"/>
              </a:rPr>
              <a:t>C. Guilt and Anxiety from Health Messaging</a:t>
            </a:r>
          </a:p>
          <a:p>
            <a:pPr algn="just">
              <a:buFont typeface="Arial" panose="020B0604020202020204" pitchFamily="34" charset="0"/>
              <a:buChar char="•"/>
            </a:pPr>
            <a:r>
              <a:rPr lang="en-US" sz="1600" dirty="0">
                <a:latin typeface="Cambria" panose="02040503050406030204" pitchFamily="18" charset="0"/>
              </a:rPr>
              <a:t>Some ads use fear-based tactics, making consumers feel guilty for their current diet.</a:t>
            </a:r>
          </a:p>
          <a:p>
            <a:pPr algn="just">
              <a:buFont typeface="Arial" panose="020B0604020202020204" pitchFamily="34" charset="0"/>
              <a:buChar char="•"/>
            </a:pPr>
            <a:r>
              <a:rPr lang="en-US" sz="1600" dirty="0">
                <a:latin typeface="Cambria" panose="02040503050406030204" pitchFamily="18" charset="0"/>
              </a:rPr>
              <a:t>Example: Diet food ads may portray regular foods as "bad," leading to stress and unhealthy food relationships.</a:t>
            </a:r>
          </a:p>
          <a:p>
            <a:pPr marL="0" indent="0" algn="just">
              <a:buNone/>
            </a:pPr>
            <a:r>
              <a:rPr lang="en-US" sz="1600" b="1" dirty="0">
                <a:latin typeface="Cambria" panose="02040503050406030204" pitchFamily="18" charset="0"/>
              </a:rPr>
              <a:t>D. Social Comparison and Food Trends</a:t>
            </a:r>
          </a:p>
          <a:p>
            <a:pPr algn="just">
              <a:buFont typeface="Arial" panose="020B0604020202020204" pitchFamily="34" charset="0"/>
              <a:buChar char="•"/>
            </a:pPr>
            <a:r>
              <a:rPr lang="en-US" sz="1600" dirty="0">
                <a:latin typeface="Cambria" panose="02040503050406030204" pitchFamily="18" charset="0"/>
              </a:rPr>
              <a:t>Seeing influencers or celebrities enjoying certain foods can make people feel pressured to follow trends.</a:t>
            </a:r>
          </a:p>
          <a:p>
            <a:pPr algn="just">
              <a:buFont typeface="Arial" panose="020B0604020202020204" pitchFamily="34" charset="0"/>
              <a:buChar char="•"/>
            </a:pPr>
            <a:r>
              <a:rPr lang="en-US" sz="1600" dirty="0">
                <a:latin typeface="Cambria" panose="02040503050406030204" pitchFamily="18" charset="0"/>
              </a:rPr>
              <a:t>Example: "</a:t>
            </a:r>
            <a:r>
              <a:rPr lang="en-US" sz="1600" dirty="0" err="1">
                <a:latin typeface="Cambria" panose="02040503050406030204" pitchFamily="18" charset="0"/>
              </a:rPr>
              <a:t>Superfoods</a:t>
            </a:r>
            <a:r>
              <a:rPr lang="en-US" sz="1600" dirty="0">
                <a:latin typeface="Cambria" panose="02040503050406030204" pitchFamily="18" charset="0"/>
              </a:rPr>
              <a:t>" like acai bowls or </a:t>
            </a:r>
            <a:r>
              <a:rPr lang="en-US" sz="1600" dirty="0" err="1">
                <a:latin typeface="Cambria" panose="02040503050406030204" pitchFamily="18" charset="0"/>
              </a:rPr>
              <a:t>matcha</a:t>
            </a:r>
            <a:r>
              <a:rPr lang="en-US" sz="1600" dirty="0">
                <a:latin typeface="Cambria" panose="02040503050406030204" pitchFamily="18" charset="0"/>
              </a:rPr>
              <a:t> lattes become popular because they are marketed as both trendy and healthy.</a:t>
            </a:r>
          </a:p>
          <a:p>
            <a:pPr algn="just"/>
            <a:endParaRPr lang="en-IN" sz="1600"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53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697922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mbria" panose="02040503050406030204" pitchFamily="18" charset="0"/>
              </a:rPr>
              <a:t>3. Long-Term Effects on Eating Habits</a:t>
            </a:r>
            <a:endParaRPr lang="en-IN" sz="4400" b="1" dirty="0">
              <a:latin typeface="Cambria" panose="02040503050406030204" pitchFamily="18" charset="0"/>
            </a:endParaRP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b="1" dirty="0">
                <a:latin typeface="Cambria" panose="02040503050406030204" pitchFamily="18" charset="0"/>
              </a:rPr>
              <a:t>Overconsumption of Processed Foods:</a:t>
            </a:r>
            <a:r>
              <a:rPr lang="en-US" dirty="0">
                <a:latin typeface="Cambria" panose="02040503050406030204" pitchFamily="18" charset="0"/>
              </a:rPr>
              <a:t> Repeated exposure to ads normalizes frequent consumption of fast food and snacks</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Diet </a:t>
            </a:r>
            <a:r>
              <a:rPr lang="en-US" b="1" dirty="0">
                <a:latin typeface="Cambria" panose="02040503050406030204" pitchFamily="18" charset="0"/>
              </a:rPr>
              <a:t>Culture and Restrictive Eating:</a:t>
            </a:r>
            <a:r>
              <a:rPr lang="en-US" dirty="0">
                <a:latin typeface="Cambria" panose="02040503050406030204" pitchFamily="18" charset="0"/>
              </a:rPr>
              <a:t> Ads promoting "quick fixes" (like weight-loss shakes) can lead to unhealthy dieting cycles</a:t>
            </a:r>
            <a:r>
              <a:rPr lang="en-US" dirty="0" smtClean="0">
                <a:latin typeface="Cambria" panose="02040503050406030204" pitchFamily="18" charset="0"/>
              </a:rPr>
              <a:t>.</a:t>
            </a:r>
          </a:p>
          <a:p>
            <a:pPr algn="just">
              <a:buFont typeface="Arial" panose="020B0604020202020204" pitchFamily="34" charset="0"/>
              <a:buChar char="•"/>
            </a:pPr>
            <a:r>
              <a:rPr lang="en-US" b="1" dirty="0" smtClean="0">
                <a:latin typeface="Cambria" panose="02040503050406030204" pitchFamily="18" charset="0"/>
              </a:rPr>
              <a:t>Mindless </a:t>
            </a:r>
            <a:r>
              <a:rPr lang="en-US" b="1" dirty="0">
                <a:latin typeface="Cambria" panose="02040503050406030204" pitchFamily="18" charset="0"/>
              </a:rPr>
              <a:t>Eating:</a:t>
            </a:r>
            <a:r>
              <a:rPr lang="en-US" dirty="0">
                <a:latin typeface="Cambria" panose="02040503050406030204" pitchFamily="18" charset="0"/>
              </a:rPr>
              <a:t> Marketing encourages snacking while watching TV or using social media, leading to overeating without realizing it.</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54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812028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4900108" cy="3566160"/>
          </a:xfrm>
        </p:spPr>
        <p:txBody>
          <a:bodyPr>
            <a:normAutofit/>
          </a:bodyPr>
          <a:lstStyle/>
          <a:p>
            <a:r>
              <a:rPr lang="en-US" sz="7200" b="1" dirty="0" smtClean="0">
                <a:latin typeface="Cambria" panose="02040503050406030204" pitchFamily="18" charset="0"/>
              </a:rPr>
              <a:t>Thank You </a:t>
            </a:r>
            <a:endParaRPr lang="en-IN" sz="7200" b="1" dirty="0">
              <a:latin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388" y="188258"/>
            <a:ext cx="5916705" cy="5916705"/>
          </a:xfrm>
          <a:prstGeom prst="rect">
            <a:avLst/>
          </a:prstGeom>
        </p:spPr>
      </p:pic>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55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96365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smtClean="0">
                <a:latin typeface="Cambria" panose="02040503050406030204" pitchFamily="18" charset="0"/>
              </a:rPr>
              <a:t>2. Cultural </a:t>
            </a:r>
            <a:r>
              <a:rPr lang="en-IN" sz="4400" b="1" dirty="0">
                <a:latin typeface="Cambria" panose="02040503050406030204" pitchFamily="18" charset="0"/>
              </a:rPr>
              <a:t>Influences on Mood</a:t>
            </a:r>
          </a:p>
        </p:txBody>
      </p:sp>
      <p:sp>
        <p:nvSpPr>
          <p:cNvPr id="3" name="Content Placeholder 2"/>
          <p:cNvSpPr>
            <a:spLocks noGrp="1"/>
          </p:cNvSpPr>
          <p:nvPr>
            <p:ph idx="1"/>
          </p:nvPr>
        </p:nvSpPr>
        <p:spPr/>
        <p:txBody>
          <a:bodyPr>
            <a:normAutofit lnSpcReduction="10000"/>
          </a:bodyPr>
          <a:lstStyle/>
          <a:p>
            <a:pPr algn="just">
              <a:buFont typeface="Arial" panose="020B0604020202020204" pitchFamily="34" charset="0"/>
              <a:buChar char="•"/>
            </a:pPr>
            <a:r>
              <a:rPr lang="en-US" b="1" dirty="0">
                <a:latin typeface="Cambria" pitchFamily="18" charset="0"/>
                <a:ea typeface="Cambria" pitchFamily="18" charset="0"/>
              </a:rPr>
              <a:t>Food &amp; Emotional Connection:</a:t>
            </a:r>
            <a:r>
              <a:rPr lang="en-US" dirty="0">
                <a:latin typeface="Cambria" pitchFamily="18" charset="0"/>
                <a:ea typeface="Cambria" pitchFamily="18" charset="0"/>
              </a:rPr>
              <a:t> Many cultures link food with comfort, celebration, or healing (e.g., chicken soup as a remedy in Jewish culture, spicy foods as mood boosters in Latin American cuisine</a:t>
            </a:r>
            <a:r>
              <a:rPr lang="en-US" dirty="0" smtClean="0">
                <a:latin typeface="Cambria" pitchFamily="18" charset="0"/>
                <a:ea typeface="Cambria" pitchFamily="18" charset="0"/>
              </a:rPr>
              <a:t>).</a:t>
            </a:r>
          </a:p>
          <a:p>
            <a:pPr algn="just">
              <a:buFont typeface="Arial" panose="020B0604020202020204" pitchFamily="34" charset="0"/>
              <a:buChar char="•"/>
            </a:pPr>
            <a:r>
              <a:rPr lang="en-US" b="1" dirty="0" smtClean="0">
                <a:latin typeface="Cambria" pitchFamily="18" charset="0"/>
                <a:ea typeface="Cambria" pitchFamily="18" charset="0"/>
              </a:rPr>
              <a:t>Nutritional </a:t>
            </a:r>
            <a:r>
              <a:rPr lang="en-US" b="1" dirty="0">
                <a:latin typeface="Cambria" pitchFamily="18" charset="0"/>
                <a:ea typeface="Cambria" pitchFamily="18" charset="0"/>
              </a:rPr>
              <a:t>Psychology &amp; Mental Health:</a:t>
            </a:r>
            <a:r>
              <a:rPr lang="en-US" dirty="0">
                <a:latin typeface="Cambria" pitchFamily="18" charset="0"/>
                <a:ea typeface="Cambria" pitchFamily="18" charset="0"/>
              </a:rPr>
              <a:t> Traditional diets rich in whole foods (e.g., Mediterranean diet) have been associated with lower rates of depression and anxiety, while processed foods are linked to mood disorders</a:t>
            </a:r>
            <a:r>
              <a:rPr lang="en-US" dirty="0" smtClean="0">
                <a:latin typeface="Cambria" pitchFamily="18" charset="0"/>
                <a:ea typeface="Cambria" pitchFamily="18" charset="0"/>
              </a:rPr>
              <a:t>.</a:t>
            </a:r>
          </a:p>
          <a:p>
            <a:pPr algn="just">
              <a:buFont typeface="Arial" panose="020B0604020202020204" pitchFamily="34" charset="0"/>
              <a:buChar char="•"/>
            </a:pPr>
            <a:r>
              <a:rPr lang="en-US" b="1" dirty="0" smtClean="0">
                <a:latin typeface="Cambria" pitchFamily="18" charset="0"/>
                <a:ea typeface="Cambria" pitchFamily="18" charset="0"/>
              </a:rPr>
              <a:t>Festivals </a:t>
            </a:r>
            <a:r>
              <a:rPr lang="en-US" b="1" dirty="0">
                <a:latin typeface="Cambria" pitchFamily="18" charset="0"/>
                <a:ea typeface="Cambria" pitchFamily="18" charset="0"/>
              </a:rPr>
              <a:t>&amp; Emotional Eating:</a:t>
            </a:r>
            <a:r>
              <a:rPr lang="en-US" dirty="0">
                <a:latin typeface="Cambria" pitchFamily="18" charset="0"/>
                <a:ea typeface="Cambria" pitchFamily="18" charset="0"/>
              </a:rPr>
              <a:t> Food is central to celebrations and religious festivals (e.g., sweets during Diwali, Thanksgiving feasts), which can impact mood positively. Conversely, some cultures use food for emotional regulation, leading to binge eating or stress-related eating habits</a:t>
            </a:r>
            <a:r>
              <a:rPr lang="en-US" dirty="0" smtClean="0">
                <a:latin typeface="Cambria" pitchFamily="18" charset="0"/>
                <a:ea typeface="Cambria" pitchFamily="18" charset="0"/>
              </a:rPr>
              <a:t>.</a:t>
            </a:r>
          </a:p>
          <a:p>
            <a:pPr algn="just">
              <a:buFont typeface="Arial" panose="020B0604020202020204" pitchFamily="34" charset="0"/>
              <a:buChar char="•"/>
            </a:pPr>
            <a:r>
              <a:rPr lang="en-US" b="1" dirty="0" smtClean="0">
                <a:latin typeface="Cambria" pitchFamily="18" charset="0"/>
                <a:ea typeface="Cambria" pitchFamily="18" charset="0"/>
              </a:rPr>
              <a:t>Caffeine </a:t>
            </a:r>
            <a:r>
              <a:rPr lang="en-US" b="1" dirty="0">
                <a:latin typeface="Cambria" pitchFamily="18" charset="0"/>
                <a:ea typeface="Cambria" pitchFamily="18" charset="0"/>
              </a:rPr>
              <a:t>&amp; Alcohol Consumption:</a:t>
            </a:r>
            <a:r>
              <a:rPr lang="en-US" dirty="0">
                <a:latin typeface="Cambria" pitchFamily="18" charset="0"/>
                <a:ea typeface="Cambria" pitchFamily="18" charset="0"/>
              </a:rPr>
              <a:t> Some cultures consume more caffeine (e.g., coffee in Italy, tea in China) or alcohol (e.g., wine in </a:t>
            </a:r>
            <a:r>
              <a:rPr lang="en-US" dirty="0" smtClean="0">
                <a:latin typeface="Cambria" pitchFamily="18" charset="0"/>
                <a:ea typeface="Cambria" pitchFamily="18" charset="0"/>
              </a:rPr>
              <a:t>France), </a:t>
            </a:r>
            <a:r>
              <a:rPr lang="en-US" dirty="0">
                <a:latin typeface="Cambria" pitchFamily="18" charset="0"/>
                <a:ea typeface="Cambria" pitchFamily="18" charset="0"/>
              </a:rPr>
              <a:t>which can affect mood and social bonding.</a:t>
            </a:r>
            <a:endParaRPr lang="en-IN" dirty="0">
              <a:latin typeface="Cambria" pitchFamily="18" charset="0"/>
              <a:ea typeface="Cambria"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32382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ambria" panose="02040503050406030204" pitchFamily="18" charset="0"/>
              </a:rPr>
              <a:t>3. How Culture Shapes Food &amp; Mood Together</a:t>
            </a:r>
            <a:endParaRPr lang="en-IN" sz="36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algn="just">
              <a:buFont typeface="Arial" panose="020B0604020202020204" pitchFamily="34" charset="0"/>
              <a:buChar char="•"/>
            </a:pPr>
            <a:r>
              <a:rPr lang="en-US" b="1" dirty="0">
                <a:latin typeface="Cambria" pitchFamily="18" charset="0"/>
                <a:ea typeface="Cambria" pitchFamily="18" charset="0"/>
              </a:rPr>
              <a:t>Spicy &amp; Fermented Foods and Mood:</a:t>
            </a:r>
            <a:r>
              <a:rPr lang="en-US" dirty="0">
                <a:latin typeface="Cambria" pitchFamily="18" charset="0"/>
                <a:ea typeface="Cambria" pitchFamily="18" charset="0"/>
              </a:rPr>
              <a:t> Cultures that favor spicy foods (e.g., India, Thailand) or fermented foods (e.g., Korea, Germany) may benefit from mood-boosting compounds like capsaicin or probiotics</a:t>
            </a:r>
            <a:r>
              <a:rPr lang="en-US" dirty="0" smtClean="0">
                <a:latin typeface="Cambria" pitchFamily="18" charset="0"/>
                <a:ea typeface="Cambria" pitchFamily="18" charset="0"/>
              </a:rPr>
              <a:t>.</a:t>
            </a:r>
          </a:p>
          <a:p>
            <a:pPr algn="just">
              <a:buFont typeface="Arial" panose="020B0604020202020204" pitchFamily="34" charset="0"/>
              <a:buChar char="•"/>
            </a:pPr>
            <a:r>
              <a:rPr lang="en-US" b="1" dirty="0" smtClean="0">
                <a:latin typeface="Cambria" pitchFamily="18" charset="0"/>
                <a:ea typeface="Cambria" pitchFamily="18" charset="0"/>
              </a:rPr>
              <a:t>Cultural </a:t>
            </a:r>
            <a:r>
              <a:rPr lang="en-US" b="1" dirty="0">
                <a:latin typeface="Cambria" pitchFamily="18" charset="0"/>
                <a:ea typeface="Cambria" pitchFamily="18" charset="0"/>
              </a:rPr>
              <a:t>Attitudes Toward Body Image &amp; Eating:</a:t>
            </a:r>
            <a:r>
              <a:rPr lang="en-US" dirty="0">
                <a:latin typeface="Cambria" pitchFamily="18" charset="0"/>
                <a:ea typeface="Cambria" pitchFamily="18" charset="0"/>
              </a:rPr>
              <a:t> Some cultures emphasize body positivity, while others encourage restrictive diets or fasting traditions (e.g., intermittent fasting in Islam and Christianity</a:t>
            </a:r>
            <a:r>
              <a:rPr lang="en-US" dirty="0" smtClean="0">
                <a:latin typeface="Cambria" pitchFamily="18" charset="0"/>
                <a:ea typeface="Cambria" pitchFamily="18" charset="0"/>
              </a:rPr>
              <a:t>).</a:t>
            </a:r>
          </a:p>
          <a:p>
            <a:pPr algn="just">
              <a:buFont typeface="Arial" panose="020B0604020202020204" pitchFamily="34" charset="0"/>
              <a:buChar char="•"/>
            </a:pPr>
            <a:r>
              <a:rPr lang="en-US" b="1" dirty="0" smtClean="0">
                <a:latin typeface="Cambria" pitchFamily="18" charset="0"/>
                <a:ea typeface="Cambria" pitchFamily="18" charset="0"/>
              </a:rPr>
              <a:t>Collectivism </a:t>
            </a:r>
            <a:r>
              <a:rPr lang="en-US" b="1" dirty="0">
                <a:latin typeface="Cambria" pitchFamily="18" charset="0"/>
                <a:ea typeface="Cambria" pitchFamily="18" charset="0"/>
              </a:rPr>
              <a:t>vs. Individualism in Eating:</a:t>
            </a:r>
            <a:r>
              <a:rPr lang="en-US" dirty="0">
                <a:latin typeface="Cambria" pitchFamily="18" charset="0"/>
                <a:ea typeface="Cambria" pitchFamily="18" charset="0"/>
              </a:rPr>
              <a:t> Collectivist cultures (e.g., Japan, Mexico) often associate food with social bonding, while individualist cultures (e.g., U.S., U.K.) may focus on convenience and personal choice, impacting emotional well-being.</a:t>
            </a:r>
            <a:endParaRPr lang="en-IN" dirty="0">
              <a:latin typeface="Cambria" pitchFamily="18" charset="0"/>
              <a:ea typeface="Cambria" pitchFamily="18" charset="0"/>
            </a:endParaRPr>
          </a:p>
        </p:txBody>
      </p:sp>
      <p:sp>
        <p:nvSpPr>
          <p:cNvPr id="4" name="Slide Number Placeholder 3"/>
          <p:cNvSpPr>
            <a:spLocks noGrp="1"/>
          </p:cNvSpPr>
          <p:nvPr>
            <p:ph type="sldNum" sz="quarter" idx="12"/>
          </p:nvPr>
        </p:nvSpPr>
        <p:spPr/>
        <p:txBody>
          <a:bodyPr/>
          <a:lstStyle/>
          <a:p>
            <a:fld id="{939F5327-B5B6-49E5-A9F6-8B4586F7C038}" type="slidenum">
              <a:rPr lang="en-IN" smtClean="0">
                <a:solidFill>
                  <a:prstClr val="black">
                    <a:tint val="75000"/>
                  </a:prstClr>
                </a:solidFill>
              </a:rPr>
              <a:pPr/>
              <a:t>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3693555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sz="4000" b="1" dirty="0">
                <a:latin typeface="Cambria" panose="02040503050406030204" pitchFamily="18" charset="0"/>
              </a:rPr>
              <a:t>How different cultures view food and </a:t>
            </a:r>
            <a:r>
              <a:rPr lang="en-IN" sz="4000" b="1" dirty="0" smtClean="0">
                <a:latin typeface="Cambria" panose="02040503050406030204" pitchFamily="18" charset="0"/>
              </a:rPr>
              <a:t>mood</a:t>
            </a:r>
            <a:endParaRPr lang="en-IN" sz="4000" b="1" dirty="0"/>
          </a:p>
        </p:txBody>
      </p:sp>
      <p:sp>
        <p:nvSpPr>
          <p:cNvPr id="3" name="Content Placeholder 2"/>
          <p:cNvSpPr>
            <a:spLocks noGrp="1"/>
          </p:cNvSpPr>
          <p:nvPr>
            <p:ph idx="1"/>
          </p:nvPr>
        </p:nvSpPr>
        <p:spPr>
          <a:xfrm>
            <a:off x="1097280" y="1845734"/>
            <a:ext cx="4859767" cy="4023360"/>
          </a:xfrm>
        </p:spPr>
        <p:txBody>
          <a:bodyPr>
            <a:normAutofit/>
          </a:bodyPr>
          <a:lstStyle/>
          <a:p>
            <a:pPr algn="just"/>
            <a:r>
              <a:rPr lang="en-US" sz="3200" dirty="0">
                <a:latin typeface="Cambria" panose="02040503050406030204" pitchFamily="18" charset="0"/>
              </a:rPr>
              <a:t>Different cultures have unique perspectives on the relationship between food and mood, influenced by traditions, beliefs, and social norms.</a:t>
            </a:r>
            <a:endParaRPr lang="en-IN" sz="3200"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481" y="1845735"/>
            <a:ext cx="5029200" cy="3156572"/>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813023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Cambria" panose="02040503050406030204" pitchFamily="18" charset="0"/>
              </a:rPr>
              <a:t>1. Asian culture- Balance and Healing </a:t>
            </a:r>
            <a:endParaRPr lang="en-IN" sz="4400" b="1" dirty="0">
              <a:latin typeface="Cambria" panose="02040503050406030204" pitchFamily="18" charset="0"/>
            </a:endParaRPr>
          </a:p>
        </p:txBody>
      </p:sp>
      <p:sp>
        <p:nvSpPr>
          <p:cNvPr id="3" name="Content Placeholder 2"/>
          <p:cNvSpPr>
            <a:spLocks noGrp="1"/>
          </p:cNvSpPr>
          <p:nvPr>
            <p:ph idx="1"/>
          </p:nvPr>
        </p:nvSpPr>
        <p:spPr>
          <a:xfrm>
            <a:off x="1097280" y="1845734"/>
            <a:ext cx="6285155" cy="4023360"/>
          </a:xfrm>
        </p:spPr>
        <p:txBody>
          <a:bodyPr/>
          <a:lstStyle/>
          <a:p>
            <a:pPr marL="514350" indent="-514350" algn="just">
              <a:buFont typeface="+mj-lt"/>
              <a:buAutoNum type="alphaUcPeriod"/>
            </a:pPr>
            <a:r>
              <a:rPr lang="en-US" b="1" dirty="0">
                <a:latin typeface="Cambria" panose="02040503050406030204" pitchFamily="18" charset="0"/>
              </a:rPr>
              <a:t>China (Traditional Chinese Medicine - TCM)</a:t>
            </a:r>
            <a:endParaRPr lang="en-US" dirty="0">
              <a:latin typeface="Cambria" panose="02040503050406030204" pitchFamily="18" charset="0"/>
            </a:endParaRPr>
          </a:p>
          <a:p>
            <a:pPr algn="just">
              <a:buFont typeface="Arial" panose="020B0604020202020204" pitchFamily="34" charset="0"/>
              <a:buChar char="•"/>
            </a:pPr>
            <a:r>
              <a:rPr lang="en-US" dirty="0">
                <a:latin typeface="Cambria" panose="02040503050406030204" pitchFamily="18" charset="0"/>
              </a:rPr>
              <a:t>Food is seen as medicine, and balance is key </a:t>
            </a:r>
            <a:endParaRPr lang="en-US" dirty="0" smtClean="0">
              <a:latin typeface="Cambria" panose="02040503050406030204" pitchFamily="18" charset="0"/>
            </a:endParaRPr>
          </a:p>
          <a:p>
            <a:pPr algn="just">
              <a:buFont typeface="Arial" panose="020B0604020202020204" pitchFamily="34" charset="0"/>
              <a:buChar char="•"/>
            </a:pPr>
            <a:r>
              <a:rPr lang="en-US" dirty="0" smtClean="0">
                <a:latin typeface="Cambria" panose="02040503050406030204" pitchFamily="18" charset="0"/>
              </a:rPr>
              <a:t>Warm </a:t>
            </a:r>
            <a:r>
              <a:rPr lang="en-US" dirty="0">
                <a:latin typeface="Cambria" panose="02040503050406030204" pitchFamily="18" charset="0"/>
              </a:rPr>
              <a:t>foods </a:t>
            </a:r>
            <a:r>
              <a:rPr lang="en-US" dirty="0" smtClean="0">
                <a:latin typeface="Cambria" panose="02040503050406030204" pitchFamily="18" charset="0"/>
              </a:rPr>
              <a:t>like </a:t>
            </a:r>
            <a:r>
              <a:rPr lang="en-US" dirty="0">
                <a:latin typeface="Cambria" panose="02040503050406030204" pitchFamily="18" charset="0"/>
              </a:rPr>
              <a:t>ginger and garlic boost energy, while cooling foods </a:t>
            </a:r>
            <a:r>
              <a:rPr lang="en-US" dirty="0" smtClean="0">
                <a:latin typeface="Cambria" panose="02040503050406030204" pitchFamily="18" charset="0"/>
              </a:rPr>
              <a:t>like </a:t>
            </a:r>
            <a:r>
              <a:rPr lang="en-US" dirty="0">
                <a:latin typeface="Cambria" panose="02040503050406030204" pitchFamily="18" charset="0"/>
              </a:rPr>
              <a:t>cucumber and watermelon calm the body.</a:t>
            </a:r>
          </a:p>
          <a:p>
            <a:pPr algn="just">
              <a:buFont typeface="Arial" panose="020B0604020202020204" pitchFamily="34" charset="0"/>
              <a:buChar char="•"/>
            </a:pPr>
            <a:r>
              <a:rPr lang="en-US" dirty="0">
                <a:latin typeface="Cambria" panose="02040503050406030204" pitchFamily="18" charset="0"/>
              </a:rPr>
              <a:t>Certain foods, like green tea, are believed to enhance mental clarity and reduce stress.</a:t>
            </a:r>
          </a:p>
          <a:p>
            <a:pPr algn="just"/>
            <a:endParaRPr lang="en-IN"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7701" y="1845734"/>
            <a:ext cx="3577979" cy="2390090"/>
          </a:xfrm>
          <a:prstGeom prst="rect">
            <a:avLst/>
          </a:prstGeom>
        </p:spPr>
      </p:pic>
      <p:sp>
        <p:nvSpPr>
          <p:cNvPr id="5" name="Slide Number Placeholder 4"/>
          <p:cNvSpPr>
            <a:spLocks noGrp="1"/>
          </p:cNvSpPr>
          <p:nvPr>
            <p:ph type="sldNum" sz="quarter" idx="12"/>
          </p:nvPr>
        </p:nvSpPr>
        <p:spPr/>
        <p:txBody>
          <a:bodyPr/>
          <a:lstStyle/>
          <a:p>
            <a:fld id="{939F5327-B5B6-49E5-A9F6-8B4586F7C038}" type="slidenum">
              <a:rPr lang="en-IN" smtClean="0">
                <a:solidFill>
                  <a:prstClr val="black">
                    <a:tint val="75000"/>
                  </a:prstClr>
                </a:solidFill>
              </a:rPr>
              <a:pPr/>
              <a:t>9</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smtClean="0">
                <a:solidFill>
                  <a:prstClr val="black">
                    <a:tint val="75000"/>
                  </a:prstClr>
                </a:solidFill>
              </a:rPr>
              <a:t>Neha Soni </a:t>
            </a:r>
            <a:endParaRPr lang="en-IN">
              <a:solidFill>
                <a:prstClr val="black">
                  <a:tint val="75000"/>
                </a:prstClr>
              </a:solidFill>
            </a:endParaRPr>
          </a:p>
        </p:txBody>
      </p:sp>
    </p:spTree>
    <p:extLst>
      <p:ext uri="{BB962C8B-B14F-4D97-AF65-F5344CB8AC3E}">
        <p14:creationId xmlns:p14="http://schemas.microsoft.com/office/powerpoint/2010/main" val="1448396986"/>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352</TotalTime>
  <Words>4931</Words>
  <Application>Microsoft Office PowerPoint</Application>
  <PresentationFormat>Widescreen</PresentationFormat>
  <Paragraphs>431</Paragraphs>
  <Slides>55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Cambria</vt:lpstr>
      <vt:lpstr>Wingdings</vt:lpstr>
      <vt:lpstr>Retrospect</vt:lpstr>
      <vt:lpstr>Unit 4: Cultural and Social aspects of Eating</vt:lpstr>
      <vt:lpstr>Learning Objectives </vt:lpstr>
      <vt:lpstr>TOPICS COVERED</vt:lpstr>
      <vt:lpstr>Cultural Influences on Diet and Mood</vt:lpstr>
      <vt:lpstr>1. Cultural Influences on Diet</vt:lpstr>
      <vt:lpstr>2. Cultural Influences on Mood</vt:lpstr>
      <vt:lpstr>3. How Culture Shapes Food &amp; Mood Together</vt:lpstr>
      <vt:lpstr>How different cultures view food and mood</vt:lpstr>
      <vt:lpstr>1. Asian culture- Balance and Healing </vt:lpstr>
      <vt:lpstr>1. Asian culture- Balance and Healing </vt:lpstr>
      <vt:lpstr>1. Asian culture- Balance and Healing </vt:lpstr>
      <vt:lpstr>2. Mediterranean Cultures: Social &amp; Nutritional Well-Being</vt:lpstr>
      <vt:lpstr>2. Mediterranean Cultures: Social &amp; Nutritional Well-Being</vt:lpstr>
      <vt:lpstr>3. Latin American Cultures: Emotional &amp; Festive Eating</vt:lpstr>
      <vt:lpstr>3. Latin American Cultures: Emotional &amp; Festive Eating</vt:lpstr>
      <vt:lpstr>4. Middle Eastern &amp; African Cultures: Food as Nourishment &amp; Connection</vt:lpstr>
      <vt:lpstr>4. Middle Eastern &amp; African Cultures: Food as Nourishment &amp; Connection</vt:lpstr>
      <vt:lpstr>5. Western Cultures: Emotional &amp; Convenience-Based Eating</vt:lpstr>
      <vt:lpstr>5. Western Cultures: Emotional &amp; Convenience-Based Eating</vt:lpstr>
      <vt:lpstr>Conclusion </vt:lpstr>
      <vt:lpstr>Impact of cultural dietary patterns on mental health </vt:lpstr>
      <vt:lpstr>1. Nutritional Foundations of Mental Health</vt:lpstr>
      <vt:lpstr>2. How Cultural Diets Influence Mental Health</vt:lpstr>
      <vt:lpstr>2. How Cultural Diets Influence Mental Health</vt:lpstr>
      <vt:lpstr>3. Gut Health &amp; the Gut-Brain Connection</vt:lpstr>
      <vt:lpstr>4. Social &amp; Cultural Eating Habits</vt:lpstr>
      <vt:lpstr>5. Fasting and Mental Clarity in Different Cultures</vt:lpstr>
      <vt:lpstr>6. The Impact of Westernization on Traditional Diets &amp; Mental Health</vt:lpstr>
      <vt:lpstr>7. How to Improve Mental Health Through Diet (Across Cultures)</vt:lpstr>
      <vt:lpstr>Conclusion: Culture, Diet &amp; Mental Health Are Deeply Connected</vt:lpstr>
      <vt:lpstr>Social Eating and Emotional Bonds</vt:lpstr>
      <vt:lpstr>1. Why Social Eating is Important for Emotional Well-Being</vt:lpstr>
      <vt:lpstr>2. Cultural Perspectives on Social Eating &amp; Emotional Connection</vt:lpstr>
      <vt:lpstr>2. Cultural Perspectives on Social Eating &amp; Emotional Connection</vt:lpstr>
      <vt:lpstr>2. Cultural Perspectives on Social Eating &amp; Emotional Connection</vt:lpstr>
      <vt:lpstr>3. The Psychological Impact of Eating Alone vs. Social Eating</vt:lpstr>
      <vt:lpstr>4. Social Eating in Modern Life: Challenges &amp; Solutions</vt:lpstr>
      <vt:lpstr>5. The Future of Social Eating: Adapting Traditions for Mental Well-Being</vt:lpstr>
      <vt:lpstr>Conclusion: Social Eating is a Powerful Emotional Connector</vt:lpstr>
      <vt:lpstr>Marketing and Its Influence on Eating Behaviour</vt:lpstr>
      <vt:lpstr>1. Advertising and Brand Influence</vt:lpstr>
      <vt:lpstr>2. Packaging and Labeling</vt:lpstr>
      <vt:lpstr>3. Pricing and Promotions</vt:lpstr>
      <vt:lpstr>4. Social Media and Influencer Marketing</vt:lpstr>
      <vt:lpstr>5. Cultural and Psychological Impact</vt:lpstr>
      <vt:lpstr>The psychology behind food marketing</vt:lpstr>
      <vt:lpstr>1. Emotional and Psychological Triggers</vt:lpstr>
      <vt:lpstr>2. Cognitive Biases in Food Marketing</vt:lpstr>
      <vt:lpstr>3. Behavioral Triggers and Decision-Making</vt:lpstr>
      <vt:lpstr>4. Digital Influence and Social Media Psychology</vt:lpstr>
      <vt:lpstr>How advertising affects food choices and mood</vt:lpstr>
      <vt:lpstr>1. The Influence of Advertising on Food Choices</vt:lpstr>
      <vt:lpstr>2. The Psychological Impact on Mood</vt:lpstr>
      <vt:lpstr>3. Long-Term Effects on Eating Habits</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Cultural and Social aspects of Eating</dc:title>
  <dc:creator>user</dc:creator>
  <cp:lastModifiedBy>user</cp:lastModifiedBy>
  <cp:revision>68</cp:revision>
  <dcterms:created xsi:type="dcterms:W3CDTF">2025-02-24T04:19:58Z</dcterms:created>
  <dcterms:modified xsi:type="dcterms:W3CDTF">2025-06-18T07:28:42Z</dcterms:modified>
</cp:coreProperties>
</file>