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3"/>
  </p:notesMasterIdLst>
  <p:handoutMasterIdLst>
    <p:handoutMasterId r:id="rId54"/>
  </p:handoutMasterIdLst>
  <p:sldIdLst>
    <p:sldId id="320" r:id="rId5"/>
    <p:sldId id="338" r:id="rId6"/>
    <p:sldId id="257" r:id="rId7"/>
    <p:sldId id="260" r:id="rId8"/>
    <p:sldId id="317" r:id="rId9"/>
    <p:sldId id="312" r:id="rId10"/>
    <p:sldId id="324" r:id="rId11"/>
    <p:sldId id="323" r:id="rId12"/>
    <p:sldId id="325" r:id="rId13"/>
    <p:sldId id="322" r:id="rId14"/>
    <p:sldId id="326" r:id="rId15"/>
    <p:sldId id="327" r:id="rId16"/>
    <p:sldId id="328" r:id="rId17"/>
    <p:sldId id="329" r:id="rId18"/>
    <p:sldId id="330" r:id="rId19"/>
    <p:sldId id="331" r:id="rId20"/>
    <p:sldId id="332" r:id="rId21"/>
    <p:sldId id="333" r:id="rId22"/>
    <p:sldId id="313" r:id="rId23"/>
    <p:sldId id="314" r:id="rId24"/>
    <p:sldId id="334" r:id="rId25"/>
    <p:sldId id="308" r:id="rId26"/>
    <p:sldId id="309" r:id="rId27"/>
    <p:sldId id="262" r:id="rId28"/>
    <p:sldId id="297" r:id="rId29"/>
    <p:sldId id="298" r:id="rId30"/>
    <p:sldId id="290" r:id="rId31"/>
    <p:sldId id="291" r:id="rId32"/>
    <p:sldId id="263" r:id="rId33"/>
    <p:sldId id="310" r:id="rId34"/>
    <p:sldId id="276" r:id="rId35"/>
    <p:sldId id="292" r:id="rId36"/>
    <p:sldId id="306" r:id="rId37"/>
    <p:sldId id="277" r:id="rId38"/>
    <p:sldId id="293" r:id="rId39"/>
    <p:sldId id="267" r:id="rId40"/>
    <p:sldId id="268" r:id="rId41"/>
    <p:sldId id="270" r:id="rId42"/>
    <p:sldId id="273" r:id="rId43"/>
    <p:sldId id="275" r:id="rId44"/>
    <p:sldId id="336" r:id="rId45"/>
    <p:sldId id="284" r:id="rId46"/>
    <p:sldId id="335" r:id="rId47"/>
    <p:sldId id="337" r:id="rId48"/>
    <p:sldId id="285" r:id="rId49"/>
    <p:sldId id="286" r:id="rId50"/>
    <p:sldId id="287" r:id="rId51"/>
    <p:sldId id="311"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71" d="100"/>
          <a:sy n="71" d="100"/>
        </p:scale>
        <p:origin x="121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DE7FA9-0D82-456C-BC63-73140BA94AEE}" type="datetimeFigureOut">
              <a:rPr lang="en-US" smtClean="0"/>
              <a:pPr/>
              <a:t>6/18/2025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52D795-FA88-4AA2-B69A-7504A3B486A2}" type="slidenum">
              <a:rPr lang="en-US" smtClean="0"/>
              <a:pPr/>
              <a:t>‹#›</a:t>
            </a:fld>
            <a:endParaRPr lang="en-US"/>
          </a:p>
        </p:txBody>
      </p:sp>
    </p:spTree>
    <p:extLst>
      <p:ext uri="{BB962C8B-B14F-4D97-AF65-F5344CB8AC3E}">
        <p14:creationId xmlns:p14="http://schemas.microsoft.com/office/powerpoint/2010/main" val="320128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229F9-9882-4F09-8BC4-FABB59D76BED}" type="datetimeFigureOut">
              <a:rPr lang="en-US" smtClean="0"/>
              <a:pPr/>
              <a:t>6/18/2025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5FA2C-9A14-47E9-A15D-0408E590A13C}" type="slidenum">
              <a:rPr lang="en-US" smtClean="0"/>
              <a:pPr/>
              <a:t>‹#›</a:t>
            </a:fld>
            <a:endParaRPr lang="en-US"/>
          </a:p>
        </p:txBody>
      </p:sp>
    </p:spTree>
    <p:extLst>
      <p:ext uri="{BB962C8B-B14F-4D97-AF65-F5344CB8AC3E}">
        <p14:creationId xmlns:p14="http://schemas.microsoft.com/office/powerpoint/2010/main" val="362099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E85FA2C-9A14-47E9-A15D-0408E590A13C}" type="slidenum">
              <a:rPr lang="en-US" smtClean="0"/>
              <a:pPr/>
              <a:t>1</a:t>
            </a:fld>
            <a:endParaRPr lang="en-US"/>
          </a:p>
        </p:txBody>
      </p:sp>
    </p:spTree>
    <p:extLst>
      <p:ext uri="{BB962C8B-B14F-4D97-AF65-F5344CB8AC3E}">
        <p14:creationId xmlns:p14="http://schemas.microsoft.com/office/powerpoint/2010/main" val="310415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BAC9EA5-AC0B-4B6D-85E3-39B0B668EB71}" type="datetime1">
              <a:rPr lang="en-US" smtClean="0"/>
              <a:t>6/18/2025</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
        <p:nvSpPr>
          <p:cNvPr id="6" name="Slide Number Placeholder 5"/>
          <p:cNvSpPr>
            <a:spLocks noGrp="1"/>
          </p:cNvSpPr>
          <p:nvPr>
            <p:ph type="sldNum" sz="quarter" idx="12"/>
          </p:nvPr>
        </p:nvSpPr>
        <p:spPr/>
        <p:txBody>
          <a:bodyPr/>
          <a:lstStyle/>
          <a:p>
            <a:fld id="{8DCBD420-E7F3-4F3F-B57E-C4D6904A1157}"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27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6755C8-BBB6-4FEB-BFA0-93FBB0A2EA5F}" type="datetime1">
              <a:rPr lang="en-US" smtClean="0"/>
              <a:t>6/18/2025</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
        <p:nvSpPr>
          <p:cNvPr id="6" name="Slide Number Placeholder 5"/>
          <p:cNvSpPr>
            <a:spLocks noGrp="1"/>
          </p:cNvSpPr>
          <p:nvPr>
            <p:ph type="sldNum" sz="quarter" idx="12"/>
          </p:nvPr>
        </p:nvSpPr>
        <p:spPr/>
        <p:txBody>
          <a:bodyPr/>
          <a:lstStyle/>
          <a:p>
            <a:fld id="{8DCBD420-E7F3-4F3F-B57E-C4D6904A1157}" type="slidenum">
              <a:rPr lang="en-US" smtClean="0"/>
              <a:pPr/>
              <a:t>‹#›</a:t>
            </a:fld>
            <a:endParaRPr lang="en-US"/>
          </a:p>
        </p:txBody>
      </p:sp>
    </p:spTree>
    <p:extLst>
      <p:ext uri="{BB962C8B-B14F-4D97-AF65-F5344CB8AC3E}">
        <p14:creationId xmlns:p14="http://schemas.microsoft.com/office/powerpoint/2010/main" val="415814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659A5F-F879-4848-8CCF-1C2154B6F83B}" type="datetime1">
              <a:rPr lang="en-US" smtClean="0"/>
              <a:t>6/18/2025</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
        <p:nvSpPr>
          <p:cNvPr id="6" name="Slide Number Placeholder 5"/>
          <p:cNvSpPr>
            <a:spLocks noGrp="1"/>
          </p:cNvSpPr>
          <p:nvPr>
            <p:ph type="sldNum" sz="quarter" idx="12"/>
          </p:nvPr>
        </p:nvSpPr>
        <p:spPr/>
        <p:txBody>
          <a:bodyPr/>
          <a:lstStyle/>
          <a:p>
            <a:fld id="{8DCBD420-E7F3-4F3F-B57E-C4D6904A1157}"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81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1A300-7740-43C5-BCBD-6CDBD2312418}" type="datetime1">
              <a:rPr lang="en-US" smtClean="0"/>
              <a:t>6/18/2025</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
        <p:nvSpPr>
          <p:cNvPr id="6" name="Slide Number Placeholder 5"/>
          <p:cNvSpPr>
            <a:spLocks noGrp="1"/>
          </p:cNvSpPr>
          <p:nvPr>
            <p:ph type="sldNum" sz="quarter" idx="12"/>
          </p:nvPr>
        </p:nvSpPr>
        <p:spPr/>
        <p:txBody>
          <a:bodyPr/>
          <a:lstStyle/>
          <a:p>
            <a:fld id="{8DCBD420-E7F3-4F3F-B57E-C4D6904A1157}" type="slidenum">
              <a:rPr lang="en-US" smtClean="0"/>
              <a:pPr/>
              <a:t>‹#›</a:t>
            </a:fld>
            <a:endParaRPr lang="en-US"/>
          </a:p>
        </p:txBody>
      </p:sp>
    </p:spTree>
    <p:extLst>
      <p:ext uri="{BB962C8B-B14F-4D97-AF65-F5344CB8AC3E}">
        <p14:creationId xmlns:p14="http://schemas.microsoft.com/office/powerpoint/2010/main" val="365641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BEDAC8-9B74-44E5-B17A-BB0CA23710C9}" type="datetime1">
              <a:rPr lang="en-US" smtClean="0"/>
              <a:t>6/18/2025</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
        <p:nvSpPr>
          <p:cNvPr id="6" name="Slide Number Placeholder 5"/>
          <p:cNvSpPr>
            <a:spLocks noGrp="1"/>
          </p:cNvSpPr>
          <p:nvPr>
            <p:ph type="sldNum" sz="quarter" idx="12"/>
          </p:nvPr>
        </p:nvSpPr>
        <p:spPr/>
        <p:txBody>
          <a:bodyPr/>
          <a:lstStyle/>
          <a:p>
            <a:fld id="{8DCBD420-E7F3-4F3F-B57E-C4D6904A1157}"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05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E007C6-0446-47F0-AAB1-DBF41710B30B}" type="datetime1">
              <a:rPr lang="en-US" smtClean="0"/>
              <a:t>6/18/2025</a:t>
            </a:fld>
            <a:endParaRPr lang="en-US"/>
          </a:p>
        </p:txBody>
      </p:sp>
      <p:sp>
        <p:nvSpPr>
          <p:cNvPr id="6" name="Footer Placeholder 5"/>
          <p:cNvSpPr>
            <a:spLocks noGrp="1"/>
          </p:cNvSpPr>
          <p:nvPr>
            <p:ph type="ftr" sz="quarter" idx="11"/>
          </p:nvPr>
        </p:nvSpPr>
        <p:spPr/>
        <p:txBody>
          <a:bodyPr/>
          <a:lstStyle/>
          <a:p>
            <a:r>
              <a:rPr lang="en-US" smtClean="0"/>
              <a:t>Neha Soni</a:t>
            </a:r>
            <a:endParaRPr lang="en-US"/>
          </a:p>
        </p:txBody>
      </p:sp>
      <p:sp>
        <p:nvSpPr>
          <p:cNvPr id="7" name="Slide Number Placeholder 6"/>
          <p:cNvSpPr>
            <a:spLocks noGrp="1"/>
          </p:cNvSpPr>
          <p:nvPr>
            <p:ph type="sldNum" sz="quarter" idx="12"/>
          </p:nvPr>
        </p:nvSpPr>
        <p:spPr/>
        <p:txBody>
          <a:bodyPr/>
          <a:lstStyle/>
          <a:p>
            <a:fld id="{8DCBD420-E7F3-4F3F-B57E-C4D6904A1157}" type="slidenum">
              <a:rPr lang="en-US" smtClean="0"/>
              <a:pPr/>
              <a:t>‹#›</a:t>
            </a:fld>
            <a:endParaRPr lang="en-US"/>
          </a:p>
        </p:txBody>
      </p:sp>
    </p:spTree>
    <p:extLst>
      <p:ext uri="{BB962C8B-B14F-4D97-AF65-F5344CB8AC3E}">
        <p14:creationId xmlns:p14="http://schemas.microsoft.com/office/powerpoint/2010/main" val="407406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5B71C8-5DCE-461F-90EA-62E0FD236CC6}" type="datetime1">
              <a:rPr lang="en-US" smtClean="0"/>
              <a:t>6/18/2025</a:t>
            </a:fld>
            <a:endParaRPr lang="en-US"/>
          </a:p>
        </p:txBody>
      </p:sp>
      <p:sp>
        <p:nvSpPr>
          <p:cNvPr id="8" name="Footer Placeholder 7"/>
          <p:cNvSpPr>
            <a:spLocks noGrp="1"/>
          </p:cNvSpPr>
          <p:nvPr>
            <p:ph type="ftr" sz="quarter" idx="11"/>
          </p:nvPr>
        </p:nvSpPr>
        <p:spPr/>
        <p:txBody>
          <a:bodyPr/>
          <a:lstStyle/>
          <a:p>
            <a:r>
              <a:rPr lang="en-US" smtClean="0"/>
              <a:t>Neha Soni</a:t>
            </a:r>
            <a:endParaRPr lang="en-US"/>
          </a:p>
        </p:txBody>
      </p:sp>
      <p:sp>
        <p:nvSpPr>
          <p:cNvPr id="9" name="Slide Number Placeholder 8"/>
          <p:cNvSpPr>
            <a:spLocks noGrp="1"/>
          </p:cNvSpPr>
          <p:nvPr>
            <p:ph type="sldNum" sz="quarter" idx="12"/>
          </p:nvPr>
        </p:nvSpPr>
        <p:spPr/>
        <p:txBody>
          <a:bodyPr/>
          <a:lstStyle/>
          <a:p>
            <a:fld id="{8DCBD420-E7F3-4F3F-B57E-C4D6904A1157}" type="slidenum">
              <a:rPr lang="en-US" smtClean="0"/>
              <a:pPr/>
              <a:t>‹#›</a:t>
            </a:fld>
            <a:endParaRPr lang="en-US"/>
          </a:p>
        </p:txBody>
      </p:sp>
    </p:spTree>
    <p:extLst>
      <p:ext uri="{BB962C8B-B14F-4D97-AF65-F5344CB8AC3E}">
        <p14:creationId xmlns:p14="http://schemas.microsoft.com/office/powerpoint/2010/main" val="423835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69B8B-970E-4D72-AC86-AC54B7FD02D0}" type="datetime1">
              <a:rPr lang="en-US" smtClean="0"/>
              <a:t>6/18/2025</a:t>
            </a:fld>
            <a:endParaRPr lang="en-US"/>
          </a:p>
        </p:txBody>
      </p:sp>
      <p:sp>
        <p:nvSpPr>
          <p:cNvPr id="4" name="Footer Placeholder 3"/>
          <p:cNvSpPr>
            <a:spLocks noGrp="1"/>
          </p:cNvSpPr>
          <p:nvPr>
            <p:ph type="ftr" sz="quarter" idx="11"/>
          </p:nvPr>
        </p:nvSpPr>
        <p:spPr/>
        <p:txBody>
          <a:bodyPr/>
          <a:lstStyle/>
          <a:p>
            <a:r>
              <a:rPr lang="en-US" smtClean="0"/>
              <a:t>Neha Soni</a:t>
            </a:r>
            <a:endParaRPr lang="en-US"/>
          </a:p>
        </p:txBody>
      </p:sp>
      <p:sp>
        <p:nvSpPr>
          <p:cNvPr id="5" name="Slide Number Placeholder 4"/>
          <p:cNvSpPr>
            <a:spLocks noGrp="1"/>
          </p:cNvSpPr>
          <p:nvPr>
            <p:ph type="sldNum" sz="quarter" idx="12"/>
          </p:nvPr>
        </p:nvSpPr>
        <p:spPr/>
        <p:txBody>
          <a:bodyPr/>
          <a:lstStyle/>
          <a:p>
            <a:fld id="{8DCBD420-E7F3-4F3F-B57E-C4D6904A1157}" type="slidenum">
              <a:rPr lang="en-US" smtClean="0"/>
              <a:pPr/>
              <a:t>‹#›</a:t>
            </a:fld>
            <a:endParaRPr lang="en-US"/>
          </a:p>
        </p:txBody>
      </p:sp>
    </p:spTree>
    <p:extLst>
      <p:ext uri="{BB962C8B-B14F-4D97-AF65-F5344CB8AC3E}">
        <p14:creationId xmlns:p14="http://schemas.microsoft.com/office/powerpoint/2010/main" val="184776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4DD0E-369A-4952-ACF6-350EF4C3EF35}" type="datetime1">
              <a:rPr lang="en-US" smtClean="0"/>
              <a:t>6/18/2025</a:t>
            </a:fld>
            <a:endParaRPr lang="en-US"/>
          </a:p>
        </p:txBody>
      </p:sp>
      <p:sp>
        <p:nvSpPr>
          <p:cNvPr id="3" name="Footer Placeholder 2"/>
          <p:cNvSpPr>
            <a:spLocks noGrp="1"/>
          </p:cNvSpPr>
          <p:nvPr>
            <p:ph type="ftr" sz="quarter" idx="11"/>
          </p:nvPr>
        </p:nvSpPr>
        <p:spPr/>
        <p:txBody>
          <a:bodyPr/>
          <a:lstStyle/>
          <a:p>
            <a:r>
              <a:rPr lang="en-US" smtClean="0"/>
              <a:t>Neha Soni</a:t>
            </a:r>
            <a:endParaRPr lang="en-US"/>
          </a:p>
        </p:txBody>
      </p:sp>
      <p:sp>
        <p:nvSpPr>
          <p:cNvPr id="4" name="Slide Number Placeholder 3"/>
          <p:cNvSpPr>
            <a:spLocks noGrp="1"/>
          </p:cNvSpPr>
          <p:nvPr>
            <p:ph type="sldNum" sz="quarter" idx="12"/>
          </p:nvPr>
        </p:nvSpPr>
        <p:spPr/>
        <p:txBody>
          <a:bodyPr/>
          <a:lstStyle/>
          <a:p>
            <a:fld id="{8DCBD420-E7F3-4F3F-B57E-C4D6904A1157}" type="slidenum">
              <a:rPr lang="en-US" smtClean="0"/>
              <a:pPr/>
              <a:t>‹#›</a:t>
            </a:fld>
            <a:endParaRPr lang="en-US"/>
          </a:p>
        </p:txBody>
      </p:sp>
    </p:spTree>
    <p:extLst>
      <p:ext uri="{BB962C8B-B14F-4D97-AF65-F5344CB8AC3E}">
        <p14:creationId xmlns:p14="http://schemas.microsoft.com/office/powerpoint/2010/main" val="145963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0CBF26-85E7-4EF5-B0A5-0A3FC5CDA1CD}" type="datetime1">
              <a:rPr lang="en-US" smtClean="0"/>
              <a:t>6/18/2025</a:t>
            </a:fld>
            <a:endParaRPr lang="en-US"/>
          </a:p>
        </p:txBody>
      </p:sp>
      <p:sp>
        <p:nvSpPr>
          <p:cNvPr id="6" name="Footer Placeholder 5"/>
          <p:cNvSpPr>
            <a:spLocks noGrp="1"/>
          </p:cNvSpPr>
          <p:nvPr>
            <p:ph type="ftr" sz="quarter" idx="11"/>
          </p:nvPr>
        </p:nvSpPr>
        <p:spPr/>
        <p:txBody>
          <a:bodyPr/>
          <a:lstStyle/>
          <a:p>
            <a:r>
              <a:rPr lang="en-US" smtClean="0"/>
              <a:t>Neha Soni</a:t>
            </a:r>
            <a:endParaRPr lang="en-US"/>
          </a:p>
        </p:txBody>
      </p:sp>
      <p:sp>
        <p:nvSpPr>
          <p:cNvPr id="7" name="Slide Number Placeholder 6"/>
          <p:cNvSpPr>
            <a:spLocks noGrp="1"/>
          </p:cNvSpPr>
          <p:nvPr>
            <p:ph type="sldNum" sz="quarter" idx="12"/>
          </p:nvPr>
        </p:nvSpPr>
        <p:spPr/>
        <p:txBody>
          <a:bodyPr/>
          <a:lstStyle/>
          <a:p>
            <a:fld id="{8DCBD420-E7F3-4F3F-B57E-C4D6904A1157}" type="slidenum">
              <a:rPr lang="en-US" smtClean="0"/>
              <a:pPr/>
              <a:t>‹#›</a:t>
            </a:fld>
            <a:endParaRPr lang="en-US"/>
          </a:p>
        </p:txBody>
      </p:sp>
    </p:spTree>
    <p:extLst>
      <p:ext uri="{BB962C8B-B14F-4D97-AF65-F5344CB8AC3E}">
        <p14:creationId xmlns:p14="http://schemas.microsoft.com/office/powerpoint/2010/main" val="226791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07B05D-6112-4E2A-85A0-2495886F7CE1}" type="datetime1">
              <a:rPr lang="en-US" smtClean="0"/>
              <a:t>6/18/2025</a:t>
            </a:fld>
            <a:endParaRPr lang="en-US"/>
          </a:p>
        </p:txBody>
      </p:sp>
      <p:sp>
        <p:nvSpPr>
          <p:cNvPr id="6" name="Footer Placeholder 5"/>
          <p:cNvSpPr>
            <a:spLocks noGrp="1"/>
          </p:cNvSpPr>
          <p:nvPr>
            <p:ph type="ftr" sz="quarter" idx="11"/>
          </p:nvPr>
        </p:nvSpPr>
        <p:spPr/>
        <p:txBody>
          <a:bodyPr/>
          <a:lstStyle/>
          <a:p>
            <a:r>
              <a:rPr lang="en-US" smtClean="0"/>
              <a:t>Neha Soni</a:t>
            </a:r>
            <a:endParaRPr lang="en-US"/>
          </a:p>
        </p:txBody>
      </p:sp>
      <p:sp>
        <p:nvSpPr>
          <p:cNvPr id="7" name="Slide Number Placeholder 6"/>
          <p:cNvSpPr>
            <a:spLocks noGrp="1"/>
          </p:cNvSpPr>
          <p:nvPr>
            <p:ph type="sldNum" sz="quarter" idx="12"/>
          </p:nvPr>
        </p:nvSpPr>
        <p:spPr/>
        <p:txBody>
          <a:bodyPr/>
          <a:lstStyle/>
          <a:p>
            <a:fld id="{8DCBD420-E7F3-4F3F-B57E-C4D6904A1157}"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57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2EED3B1-FC6D-4CAD-910F-E0D1BC437EC2}" type="datetime1">
              <a:rPr lang="en-US" smtClean="0"/>
              <a:t>6/18/2025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smtClean="0"/>
              <a:t>Neha Soni</a:t>
            </a: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DCBD420-E7F3-4F3F-B57E-C4D6904A1157}"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316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File:Starved_girl.jpg" TargetMode="External"/><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74B172-1AE4-4A01-B5DD-CF4B7547D0E8}"/>
              </a:ext>
            </a:extLst>
          </p:cNvPr>
          <p:cNvSpPr>
            <a:spLocks noGrp="1"/>
          </p:cNvSpPr>
          <p:nvPr>
            <p:ph type="ctrTitle"/>
          </p:nvPr>
        </p:nvSpPr>
        <p:spPr>
          <a:xfrm>
            <a:off x="381000" y="4960137"/>
            <a:ext cx="5562600" cy="1463040"/>
          </a:xfrm>
        </p:spPr>
        <p:txBody>
          <a:bodyPr>
            <a:normAutofit/>
          </a:bodyPr>
          <a:lstStyle/>
          <a:p>
            <a:r>
              <a:rPr lang="en-IN" sz="3600" b="1" dirty="0">
                <a:latin typeface="Times New Roman" panose="02020603050405020304" pitchFamily="18" charset="0"/>
                <a:cs typeface="Times New Roman" panose="02020603050405020304" pitchFamily="18" charset="0"/>
              </a:rPr>
              <a:t>Power of Proteins</a:t>
            </a:r>
          </a:p>
        </p:txBody>
      </p:sp>
      <p:pic>
        <p:nvPicPr>
          <p:cNvPr id="6" name="Picture 5">
            <a:extLst>
              <a:ext uri="{FF2B5EF4-FFF2-40B4-BE49-F238E27FC236}">
                <a16:creationId xmlns:a16="http://schemas.microsoft.com/office/drawing/2014/main" xmlns="" id="{722F97ED-B051-4F79-A257-7A5AF73C3BC9}"/>
              </a:ext>
            </a:extLst>
          </p:cNvPr>
          <p:cNvPicPr>
            <a:picLocks noChangeAspect="1"/>
          </p:cNvPicPr>
          <p:nvPr/>
        </p:nvPicPr>
        <p:blipFill rotWithShape="1">
          <a:blip r:embed="rId3"/>
          <a:srcRect t="2486" r="6764" b="2486"/>
          <a:stretch/>
        </p:blipFill>
        <p:spPr>
          <a:xfrm>
            <a:off x="2399679" y="2057400"/>
            <a:ext cx="1493566" cy="850488"/>
          </a:xfrm>
          <a:prstGeom prst="rect">
            <a:avLst/>
          </a:prstGeom>
        </p:spPr>
      </p:pic>
      <p:pic>
        <p:nvPicPr>
          <p:cNvPr id="7" name="Picture 6">
            <a:extLst>
              <a:ext uri="{FF2B5EF4-FFF2-40B4-BE49-F238E27FC236}">
                <a16:creationId xmlns:a16="http://schemas.microsoft.com/office/drawing/2014/main" xmlns="" id="{A5430BDF-72CC-4DC9-ABD1-8817A806AA5C}"/>
              </a:ext>
            </a:extLst>
          </p:cNvPr>
          <p:cNvPicPr>
            <a:picLocks noChangeAspect="1"/>
          </p:cNvPicPr>
          <p:nvPr/>
        </p:nvPicPr>
        <p:blipFill>
          <a:blip r:embed="rId4"/>
          <a:stretch>
            <a:fillRect/>
          </a:stretch>
        </p:blipFill>
        <p:spPr>
          <a:xfrm>
            <a:off x="3889624" y="2045112"/>
            <a:ext cx="1447800" cy="838200"/>
          </a:xfrm>
          <a:prstGeom prst="rect">
            <a:avLst/>
          </a:prstGeom>
        </p:spPr>
      </p:pic>
      <p:pic>
        <p:nvPicPr>
          <p:cNvPr id="8" name="Picture 7">
            <a:extLst>
              <a:ext uri="{FF2B5EF4-FFF2-40B4-BE49-F238E27FC236}">
                <a16:creationId xmlns:a16="http://schemas.microsoft.com/office/drawing/2014/main" xmlns="" id="{6405E9CF-215C-450D-B939-3E2669655A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7424" y="2045112"/>
            <a:ext cx="1525081" cy="850488"/>
          </a:xfrm>
          <a:prstGeom prst="rect">
            <a:avLst/>
          </a:prstGeom>
        </p:spPr>
      </p:pic>
      <p:pic>
        <p:nvPicPr>
          <p:cNvPr id="9" name="Picture 8">
            <a:extLst>
              <a:ext uri="{FF2B5EF4-FFF2-40B4-BE49-F238E27FC236}">
                <a16:creationId xmlns:a16="http://schemas.microsoft.com/office/drawing/2014/main" xmlns="" id="{95F2277F-D3DD-4C87-B29B-536D0833F9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2505" y="2058365"/>
            <a:ext cx="1417366" cy="817357"/>
          </a:xfrm>
          <a:prstGeom prst="rect">
            <a:avLst/>
          </a:prstGeom>
        </p:spPr>
      </p:pic>
      <p:pic>
        <p:nvPicPr>
          <p:cNvPr id="10" name="Picture 9">
            <a:extLst>
              <a:ext uri="{FF2B5EF4-FFF2-40B4-BE49-F238E27FC236}">
                <a16:creationId xmlns:a16="http://schemas.microsoft.com/office/drawing/2014/main" xmlns="" id="{5A01479E-8649-4CEE-B838-227AC89A20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459" y="2057400"/>
            <a:ext cx="1447799" cy="862706"/>
          </a:xfrm>
          <a:prstGeom prst="rect">
            <a:avLst/>
          </a:prstGeom>
        </p:spPr>
      </p:pic>
      <p:sp>
        <p:nvSpPr>
          <p:cNvPr id="4" name="Subtitle 3"/>
          <p:cNvSpPr>
            <a:spLocks noGrp="1"/>
          </p:cNvSpPr>
          <p:nvPr>
            <p:ph type="subTitle" idx="1"/>
          </p:nvPr>
        </p:nvSpPr>
        <p:spPr>
          <a:xfrm>
            <a:off x="6248400" y="4960137"/>
            <a:ext cx="2895600" cy="1463040"/>
          </a:xfrm>
        </p:spPr>
        <p:txBody>
          <a:bodyPr/>
          <a:lstStyle/>
          <a:p>
            <a:r>
              <a:rPr lang="en-US" b="1" dirty="0" smtClean="0"/>
              <a:t>Neha Soni</a:t>
            </a:r>
          </a:p>
          <a:p>
            <a:r>
              <a:rPr lang="en-US" b="1" dirty="0" smtClean="0"/>
              <a:t>Tutor, </a:t>
            </a:r>
            <a:r>
              <a:rPr lang="en-US" b="1" dirty="0" err="1" smtClean="0"/>
              <a:t>Dept</a:t>
            </a:r>
            <a:r>
              <a:rPr lang="en-US" b="1" dirty="0" smtClean="0"/>
              <a:t> of Clinical Nutrition </a:t>
            </a:r>
          </a:p>
          <a:p>
            <a:r>
              <a:rPr lang="en-US" b="1" dirty="0" smtClean="0"/>
              <a:t>Paramedical Sciences </a:t>
            </a:r>
          </a:p>
          <a:p>
            <a:r>
              <a:rPr lang="en-US" b="1" dirty="0" smtClean="0"/>
              <a:t>SVDU</a:t>
            </a:r>
            <a:endParaRPr lang="en-IN" b="1" dirty="0"/>
          </a:p>
        </p:txBody>
      </p:sp>
      <p:pic>
        <p:nvPicPr>
          <p:cNvPr id="11" name="Picture 10">
            <a:extLst>
              <a:ext uri="{FF2B5EF4-FFF2-40B4-BE49-F238E27FC236}">
                <a16:creationId xmlns:a16="http://schemas.microsoft.com/office/drawing/2014/main" xmlns="" id="{A3B16F06-4B28-960A-CD67-6FC1287878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9624" y="307067"/>
            <a:ext cx="1445206" cy="1448418"/>
          </a:xfrm>
          <a:prstGeom prst="rect">
            <a:avLst/>
          </a:prstGeom>
        </p:spPr>
      </p:pic>
      <p:sp>
        <p:nvSpPr>
          <p:cNvPr id="3" name="Slide Number Placeholder 2"/>
          <p:cNvSpPr>
            <a:spLocks noGrp="1"/>
          </p:cNvSpPr>
          <p:nvPr>
            <p:ph type="sldNum" sz="quarter" idx="12"/>
          </p:nvPr>
        </p:nvSpPr>
        <p:spPr/>
        <p:txBody>
          <a:bodyPr/>
          <a:lstStyle/>
          <a:p>
            <a:fld id="{8DCBD420-E7F3-4F3F-B57E-C4D6904A1157}"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41546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7B02A01-4D7A-4D49-94C5-94BE2A69930A}"/>
              </a:ext>
            </a:extLst>
          </p:cNvPr>
          <p:cNvSpPr>
            <a:spLocks noGrp="1"/>
          </p:cNvSpPr>
          <p:nvPr>
            <p:ph idx="1"/>
          </p:nvPr>
        </p:nvSpPr>
        <p:spPr>
          <a:xfrm>
            <a:off x="768096" y="2286000"/>
            <a:ext cx="7290055" cy="2057400"/>
          </a:xfrm>
        </p:spPr>
        <p:txBody>
          <a:bodyPr>
            <a:normAutofit/>
          </a:bodyPr>
          <a:lstStyle/>
          <a:p>
            <a:r>
              <a:rPr lang="en-US" sz="2000" b="1" dirty="0"/>
              <a:t>(v) </a:t>
            </a:r>
            <a:r>
              <a:rPr lang="en-US" sz="2000" b="1" dirty="0" err="1"/>
              <a:t>Protamines</a:t>
            </a:r>
            <a:r>
              <a:rPr lang="en-US" sz="2000" b="1" dirty="0"/>
              <a:t>:</a:t>
            </a:r>
            <a:r>
              <a:rPr lang="en-US" sz="2000" dirty="0"/>
              <a:t> </a:t>
            </a:r>
          </a:p>
          <a:p>
            <a:r>
              <a:rPr lang="en-US" sz="2000" dirty="0"/>
              <a:t>Basic proteins of low molecular weight. 1 Soluble in water, dilute acids and alkalis,  Not coagulable by heat. </a:t>
            </a:r>
          </a:p>
          <a:p>
            <a:r>
              <a:rPr lang="en-US" sz="2000" dirty="0"/>
              <a:t>Examples – </a:t>
            </a:r>
            <a:r>
              <a:rPr lang="en-US" sz="2000" dirty="0" err="1"/>
              <a:t>Salmine</a:t>
            </a:r>
            <a:r>
              <a:rPr lang="en-US" sz="2000" dirty="0"/>
              <a:t> (salmon sperm). </a:t>
            </a:r>
          </a:p>
          <a:p>
            <a:endParaRPr lang="en-IN" dirty="0"/>
          </a:p>
        </p:txBody>
      </p:sp>
      <p:sp>
        <p:nvSpPr>
          <p:cNvPr id="4" name="Title 1">
            <a:extLst>
              <a:ext uri="{FF2B5EF4-FFF2-40B4-BE49-F238E27FC236}">
                <a16:creationId xmlns:a16="http://schemas.microsoft.com/office/drawing/2014/main" xmlns="" id="{7EBBF6BB-BF52-4E3F-8655-B82AD3EC3B43}"/>
              </a:ext>
            </a:extLst>
          </p:cNvPr>
          <p:cNvSpPr>
            <a:spLocks noGrp="1"/>
          </p:cNvSpPr>
          <p:nvPr>
            <p:ph type="title"/>
          </p:nvPr>
        </p:nvSpPr>
        <p:spPr>
          <a:xfrm>
            <a:off x="768351" y="838200"/>
            <a:ext cx="7289800" cy="785812"/>
          </a:xfrm>
        </p:spPr>
        <p:txBody>
          <a:bodyPr/>
          <a:lstStyle/>
          <a:p>
            <a:r>
              <a:rPr lang="en-US" dirty="0"/>
              <a:t>Classification</a:t>
            </a:r>
          </a:p>
        </p:txBody>
      </p:sp>
      <p:pic>
        <p:nvPicPr>
          <p:cNvPr id="5122" name="Picture 2" descr="Salmon with Red-Wine Sauce Recipe - Quick From Scratch Fish &amp;amp; Shellfish |  Food &amp;amp; Wine">
            <a:extLst>
              <a:ext uri="{FF2B5EF4-FFF2-40B4-BE49-F238E27FC236}">
                <a16:creationId xmlns:a16="http://schemas.microsoft.com/office/drawing/2014/main" xmlns="" id="{3A84D58E-6785-47A1-AC72-3FFE104414A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3400" y="4419600"/>
            <a:ext cx="5238750" cy="26193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CBD420-E7F3-4F3F-B57E-C4D6904A1157}"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380549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96D948A-9D28-4252-B3DF-9AC238CD36EB}"/>
              </a:ext>
            </a:extLst>
          </p:cNvPr>
          <p:cNvSpPr>
            <a:spLocks noGrp="1"/>
          </p:cNvSpPr>
          <p:nvPr>
            <p:ph idx="1"/>
          </p:nvPr>
        </p:nvSpPr>
        <p:spPr/>
        <p:txBody>
          <a:bodyPr/>
          <a:lstStyle/>
          <a:p>
            <a:r>
              <a:rPr lang="en-US" sz="2000" b="1" dirty="0"/>
              <a:t>(vi) Histones:</a:t>
            </a:r>
            <a:r>
              <a:rPr lang="en-US" sz="2000" dirty="0"/>
              <a:t> </a:t>
            </a:r>
          </a:p>
          <a:p>
            <a:r>
              <a:rPr lang="en-US" sz="2000" dirty="0"/>
              <a:t>Soluble in water and insoluble in very I dilute ammonium hydroxide. </a:t>
            </a:r>
          </a:p>
          <a:p>
            <a:r>
              <a:rPr lang="en-US" sz="2000" dirty="0"/>
              <a:t>Examples – Globin of hemoglobin and thymus histones. </a:t>
            </a:r>
          </a:p>
          <a:p>
            <a:endParaRPr lang="en-IN" dirty="0"/>
          </a:p>
        </p:txBody>
      </p:sp>
      <p:sp>
        <p:nvSpPr>
          <p:cNvPr id="4" name="Title 1">
            <a:extLst>
              <a:ext uri="{FF2B5EF4-FFF2-40B4-BE49-F238E27FC236}">
                <a16:creationId xmlns:a16="http://schemas.microsoft.com/office/drawing/2014/main" xmlns="" id="{A690BB59-F9FE-49FB-9641-D4A6D3D850D5}"/>
              </a:ext>
            </a:extLst>
          </p:cNvPr>
          <p:cNvSpPr>
            <a:spLocks noGrp="1"/>
          </p:cNvSpPr>
          <p:nvPr>
            <p:ph type="title"/>
          </p:nvPr>
        </p:nvSpPr>
        <p:spPr>
          <a:xfrm>
            <a:off x="768351" y="838200"/>
            <a:ext cx="7289800" cy="785812"/>
          </a:xfrm>
        </p:spPr>
        <p:txBody>
          <a:bodyPr/>
          <a:lstStyle/>
          <a:p>
            <a:r>
              <a:rPr lang="en-US" dirty="0"/>
              <a:t>Classification</a:t>
            </a:r>
          </a:p>
        </p:txBody>
      </p:sp>
      <p:sp>
        <p:nvSpPr>
          <p:cNvPr id="2" name="Slide Number Placeholder 1"/>
          <p:cNvSpPr>
            <a:spLocks noGrp="1"/>
          </p:cNvSpPr>
          <p:nvPr>
            <p:ph type="sldNum" sz="quarter" idx="12"/>
          </p:nvPr>
        </p:nvSpPr>
        <p:spPr/>
        <p:txBody>
          <a:bodyPr/>
          <a:lstStyle/>
          <a:p>
            <a:fld id="{8DCBD420-E7F3-4F3F-B57E-C4D6904A1157}"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7111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8ACA3A-5829-42EA-A16F-E48FFF89B8D8}"/>
              </a:ext>
            </a:extLst>
          </p:cNvPr>
          <p:cNvSpPr>
            <a:spLocks noGrp="1"/>
          </p:cNvSpPr>
          <p:nvPr>
            <p:ph idx="1"/>
          </p:nvPr>
        </p:nvSpPr>
        <p:spPr>
          <a:xfrm>
            <a:off x="768096" y="2286000"/>
            <a:ext cx="7290055" cy="1905000"/>
          </a:xfrm>
        </p:spPr>
        <p:txBody>
          <a:bodyPr/>
          <a:lstStyle/>
          <a:p>
            <a:pPr algn="just"/>
            <a:r>
              <a:rPr lang="en-US" sz="2000" b="1" dirty="0"/>
              <a:t>(vii) Scleroproteins:</a:t>
            </a:r>
            <a:r>
              <a:rPr lang="en-US" sz="2000" dirty="0"/>
              <a:t> </a:t>
            </a:r>
          </a:p>
          <a:p>
            <a:pPr algn="just"/>
            <a:r>
              <a:rPr lang="en-US" sz="2000" dirty="0"/>
              <a:t>Insoluble in water, dilute acids and alkalis. </a:t>
            </a:r>
          </a:p>
          <a:p>
            <a:pPr algn="just"/>
            <a:r>
              <a:rPr lang="en-US" sz="2000" dirty="0"/>
              <a:t>Examples – Keratin (hair, horn, nail, hoof and feathers), collagen (bone, skin), elastin (ligament). </a:t>
            </a:r>
          </a:p>
          <a:p>
            <a:pPr algn="just"/>
            <a:endParaRPr lang="en-IN" dirty="0"/>
          </a:p>
        </p:txBody>
      </p:sp>
      <p:sp>
        <p:nvSpPr>
          <p:cNvPr id="4" name="Title 1">
            <a:extLst>
              <a:ext uri="{FF2B5EF4-FFF2-40B4-BE49-F238E27FC236}">
                <a16:creationId xmlns:a16="http://schemas.microsoft.com/office/drawing/2014/main" xmlns="" id="{C23269A5-07F1-4A30-8B0D-B30F5AD18BD0}"/>
              </a:ext>
            </a:extLst>
          </p:cNvPr>
          <p:cNvSpPr>
            <a:spLocks noGrp="1"/>
          </p:cNvSpPr>
          <p:nvPr>
            <p:ph type="title"/>
          </p:nvPr>
        </p:nvSpPr>
        <p:spPr>
          <a:xfrm>
            <a:off x="768351" y="838200"/>
            <a:ext cx="7289800" cy="862012"/>
          </a:xfrm>
        </p:spPr>
        <p:txBody>
          <a:bodyPr/>
          <a:lstStyle/>
          <a:p>
            <a:r>
              <a:rPr lang="en-US" dirty="0"/>
              <a:t>Classification</a:t>
            </a:r>
          </a:p>
        </p:txBody>
      </p:sp>
      <p:pic>
        <p:nvPicPr>
          <p:cNvPr id="6146" name="Picture 2" descr="What Foods Or Vitamins Help Hair Growth">
            <a:extLst>
              <a:ext uri="{FF2B5EF4-FFF2-40B4-BE49-F238E27FC236}">
                <a16:creationId xmlns:a16="http://schemas.microsoft.com/office/drawing/2014/main" xmlns="" id="{AAABA947-3134-4F71-A625-144D27FD6F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528"/>
          <a:stretch/>
        </p:blipFill>
        <p:spPr bwMode="auto">
          <a:xfrm>
            <a:off x="2253384" y="4191000"/>
            <a:ext cx="4319477"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CBD420-E7F3-4F3F-B57E-C4D6904A1157}"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8940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45EB05-7286-4ED0-A2E5-20B9E5F64104}"/>
              </a:ext>
            </a:extLst>
          </p:cNvPr>
          <p:cNvSpPr>
            <a:spLocks noGrp="1"/>
          </p:cNvSpPr>
          <p:nvPr>
            <p:ph idx="1"/>
          </p:nvPr>
        </p:nvSpPr>
        <p:spPr>
          <a:xfrm>
            <a:off x="768097" y="2286000"/>
            <a:ext cx="5175504" cy="2133600"/>
          </a:xfrm>
        </p:spPr>
        <p:txBody>
          <a:bodyPr>
            <a:normAutofit fontScale="92500" lnSpcReduction="10000"/>
          </a:bodyPr>
          <a:lstStyle/>
          <a:p>
            <a:pPr algn="just"/>
            <a:r>
              <a:rPr lang="en-US" b="1" dirty="0"/>
              <a:t>I. Conjugated Proteins</a:t>
            </a:r>
            <a:r>
              <a:rPr lang="en-US" dirty="0"/>
              <a:t> </a:t>
            </a:r>
          </a:p>
          <a:p>
            <a:pPr algn="just"/>
            <a:r>
              <a:rPr lang="en-US" b="1" dirty="0"/>
              <a:t>(</a:t>
            </a:r>
            <a:r>
              <a:rPr lang="en-US" b="1" dirty="0" err="1"/>
              <a:t>i</a:t>
            </a:r>
            <a:r>
              <a:rPr lang="en-US" b="1" dirty="0"/>
              <a:t>) Nucleoproteins:</a:t>
            </a:r>
            <a:r>
              <a:rPr lang="en-US" dirty="0"/>
              <a:t> </a:t>
            </a:r>
          </a:p>
          <a:p>
            <a:pPr algn="just"/>
            <a:r>
              <a:rPr lang="en-US" dirty="0"/>
              <a:t>Composed of simple basic proteins (</a:t>
            </a:r>
            <a:r>
              <a:rPr lang="en-US" dirty="0" err="1"/>
              <a:t>pro­tamines</a:t>
            </a:r>
            <a:r>
              <a:rPr lang="en-US" dirty="0"/>
              <a:t> or histones) with nucleic acids,  found in nuclei. Soluble in water. </a:t>
            </a:r>
          </a:p>
          <a:p>
            <a:pPr algn="just"/>
            <a:r>
              <a:rPr lang="en-US" dirty="0"/>
              <a:t>Examples – </a:t>
            </a:r>
            <a:r>
              <a:rPr lang="en-US" dirty="0" err="1"/>
              <a:t>Nucleoprotamines</a:t>
            </a:r>
            <a:r>
              <a:rPr lang="en-US" dirty="0"/>
              <a:t> and </a:t>
            </a:r>
            <a:r>
              <a:rPr lang="en-US" dirty="0" err="1"/>
              <a:t>nucleohistones</a:t>
            </a:r>
            <a:r>
              <a:rPr lang="en-US" dirty="0"/>
              <a:t>. </a:t>
            </a:r>
          </a:p>
          <a:p>
            <a:pPr algn="just"/>
            <a:endParaRPr lang="en-IN" dirty="0"/>
          </a:p>
        </p:txBody>
      </p:sp>
      <p:sp>
        <p:nvSpPr>
          <p:cNvPr id="4" name="Title 1">
            <a:extLst>
              <a:ext uri="{FF2B5EF4-FFF2-40B4-BE49-F238E27FC236}">
                <a16:creationId xmlns:a16="http://schemas.microsoft.com/office/drawing/2014/main" xmlns="" id="{DB766202-F539-4F4D-B1AF-BA4B295991D4}"/>
              </a:ext>
            </a:extLst>
          </p:cNvPr>
          <p:cNvSpPr>
            <a:spLocks noGrp="1"/>
          </p:cNvSpPr>
          <p:nvPr>
            <p:ph type="title"/>
          </p:nvPr>
        </p:nvSpPr>
        <p:spPr>
          <a:xfrm>
            <a:off x="768351" y="838200"/>
            <a:ext cx="7289800" cy="862012"/>
          </a:xfrm>
        </p:spPr>
        <p:txBody>
          <a:bodyPr/>
          <a:lstStyle/>
          <a:p>
            <a:r>
              <a:rPr lang="en-US" dirty="0"/>
              <a:t>Classification</a:t>
            </a:r>
          </a:p>
        </p:txBody>
      </p:sp>
      <p:pic>
        <p:nvPicPr>
          <p:cNvPr id="7170" name="Picture 2" descr="Nucleoprotein - Proteopedia, life in 3D">
            <a:extLst>
              <a:ext uri="{FF2B5EF4-FFF2-40B4-BE49-F238E27FC236}">
                <a16:creationId xmlns:a16="http://schemas.microsoft.com/office/drawing/2014/main" xmlns="" id="{00D5B348-588D-454F-A486-473CA16E106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098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CBD420-E7F3-4F3F-B57E-C4D6904A1157}"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98942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437C0F-3078-4BBB-B57F-356DDD9709B4}"/>
              </a:ext>
            </a:extLst>
          </p:cNvPr>
          <p:cNvSpPr>
            <a:spLocks noGrp="1"/>
          </p:cNvSpPr>
          <p:nvPr>
            <p:ph idx="1"/>
          </p:nvPr>
        </p:nvSpPr>
        <p:spPr>
          <a:xfrm>
            <a:off x="768097" y="2286000"/>
            <a:ext cx="3575304" cy="4023360"/>
          </a:xfrm>
        </p:spPr>
        <p:txBody>
          <a:bodyPr/>
          <a:lstStyle/>
          <a:p>
            <a:pPr algn="just"/>
            <a:r>
              <a:rPr lang="en-US" b="1" dirty="0"/>
              <a:t>(ii) Lipoproteins:</a:t>
            </a:r>
            <a:r>
              <a:rPr lang="en-US" dirty="0"/>
              <a:t> </a:t>
            </a:r>
          </a:p>
          <a:p>
            <a:pPr algn="just"/>
            <a:r>
              <a:rPr lang="en-US" dirty="0"/>
              <a:t>Combination of proteins with lipids, such ‘ as fatty acids, cholesterol and 1 phospholipids etc. </a:t>
            </a:r>
          </a:p>
          <a:p>
            <a:pPr algn="just"/>
            <a:r>
              <a:rPr lang="en-US" dirty="0"/>
              <a:t>Examples – Lipoproteins of egg-yolk, milk and cell membranes, lipoproteins of blood. </a:t>
            </a:r>
          </a:p>
          <a:p>
            <a:pPr algn="just"/>
            <a:endParaRPr lang="en-IN" dirty="0"/>
          </a:p>
        </p:txBody>
      </p:sp>
      <p:sp>
        <p:nvSpPr>
          <p:cNvPr id="4" name="Title 1">
            <a:extLst>
              <a:ext uri="{FF2B5EF4-FFF2-40B4-BE49-F238E27FC236}">
                <a16:creationId xmlns:a16="http://schemas.microsoft.com/office/drawing/2014/main" xmlns="" id="{CEB89A60-7971-4291-BCB2-EC3247A56C44}"/>
              </a:ext>
            </a:extLst>
          </p:cNvPr>
          <p:cNvSpPr>
            <a:spLocks noGrp="1"/>
          </p:cNvSpPr>
          <p:nvPr>
            <p:ph type="title"/>
          </p:nvPr>
        </p:nvSpPr>
        <p:spPr>
          <a:xfrm>
            <a:off x="768351" y="838200"/>
            <a:ext cx="7289800" cy="862012"/>
          </a:xfrm>
        </p:spPr>
        <p:txBody>
          <a:bodyPr/>
          <a:lstStyle/>
          <a:p>
            <a:r>
              <a:rPr lang="en-US" dirty="0"/>
              <a:t>Classification</a:t>
            </a:r>
          </a:p>
        </p:txBody>
      </p:sp>
      <p:pic>
        <p:nvPicPr>
          <p:cNvPr id="8194" name="Picture 2" descr="Lipoprotein function, types, lipoprotein-a test and lipoprotein lipase  function">
            <a:extLst>
              <a:ext uri="{FF2B5EF4-FFF2-40B4-BE49-F238E27FC236}">
                <a16:creationId xmlns:a16="http://schemas.microsoft.com/office/drawing/2014/main" xmlns="" id="{F3E5227E-443A-4CA2-8838-4B9ADB8665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2226365"/>
            <a:ext cx="4571999" cy="30908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CBD420-E7F3-4F3F-B57E-C4D6904A1157}"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311053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72FD9C-43C4-49FD-A4E8-AF55739C6407}"/>
              </a:ext>
            </a:extLst>
          </p:cNvPr>
          <p:cNvSpPr>
            <a:spLocks noGrp="1"/>
          </p:cNvSpPr>
          <p:nvPr>
            <p:ph idx="1"/>
          </p:nvPr>
        </p:nvSpPr>
        <p:spPr>
          <a:xfrm>
            <a:off x="460248" y="1989814"/>
            <a:ext cx="8223503" cy="1743986"/>
          </a:xfrm>
        </p:spPr>
        <p:txBody>
          <a:bodyPr/>
          <a:lstStyle/>
          <a:p>
            <a:pPr algn="just"/>
            <a:r>
              <a:rPr lang="en-US" b="1" dirty="0"/>
              <a:t>(iii) Glycoproteins:</a:t>
            </a:r>
            <a:r>
              <a:rPr lang="en-US" dirty="0"/>
              <a:t> </a:t>
            </a:r>
          </a:p>
          <a:p>
            <a:pPr algn="just"/>
            <a:r>
              <a:rPr lang="en-US" dirty="0"/>
              <a:t>Combination of proteins with carbohydrate (mucopolysaccharides). </a:t>
            </a:r>
          </a:p>
          <a:p>
            <a:pPr algn="just"/>
            <a:r>
              <a:rPr lang="en-US" dirty="0"/>
              <a:t>Examples – Mucin (saliva), ovomucoid (egg white), </a:t>
            </a:r>
            <a:r>
              <a:rPr lang="en-US" dirty="0" err="1"/>
              <a:t>osseomucoid</a:t>
            </a:r>
            <a:r>
              <a:rPr lang="en-US" dirty="0"/>
              <a:t> (bone), </a:t>
            </a:r>
            <a:r>
              <a:rPr lang="en-US" dirty="0" err="1"/>
              <a:t>tendomucoid</a:t>
            </a:r>
            <a:r>
              <a:rPr lang="en-US" dirty="0"/>
              <a:t> (tendon). </a:t>
            </a:r>
          </a:p>
          <a:p>
            <a:pPr algn="just"/>
            <a:endParaRPr lang="en-IN" dirty="0"/>
          </a:p>
        </p:txBody>
      </p:sp>
      <p:sp>
        <p:nvSpPr>
          <p:cNvPr id="4" name="Title 1">
            <a:extLst>
              <a:ext uri="{FF2B5EF4-FFF2-40B4-BE49-F238E27FC236}">
                <a16:creationId xmlns:a16="http://schemas.microsoft.com/office/drawing/2014/main" xmlns="" id="{A3048A13-9E97-4F6B-8C88-65701A267859}"/>
              </a:ext>
            </a:extLst>
          </p:cNvPr>
          <p:cNvSpPr>
            <a:spLocks noGrp="1"/>
          </p:cNvSpPr>
          <p:nvPr>
            <p:ph type="title"/>
          </p:nvPr>
        </p:nvSpPr>
        <p:spPr>
          <a:xfrm>
            <a:off x="768351" y="838200"/>
            <a:ext cx="7289800" cy="938212"/>
          </a:xfrm>
        </p:spPr>
        <p:txBody>
          <a:bodyPr/>
          <a:lstStyle/>
          <a:p>
            <a:r>
              <a:rPr lang="en-US" dirty="0"/>
              <a:t>Classification</a:t>
            </a:r>
          </a:p>
        </p:txBody>
      </p:sp>
      <p:pic>
        <p:nvPicPr>
          <p:cNvPr id="9218" name="Picture 2" descr="Glycoprotein - The Definitive Guide | Biology Dictionary">
            <a:extLst>
              <a:ext uri="{FF2B5EF4-FFF2-40B4-BE49-F238E27FC236}">
                <a16:creationId xmlns:a16="http://schemas.microsoft.com/office/drawing/2014/main" xmlns="" id="{F86665CD-DBCB-4005-8C1B-6D614F6D0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81400"/>
            <a:ext cx="5119687" cy="30656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CBD420-E7F3-4F3F-B57E-C4D6904A1157}"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99274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82363C-E9E3-4500-BCC7-0A59EC651D7F}"/>
              </a:ext>
            </a:extLst>
          </p:cNvPr>
          <p:cNvSpPr>
            <a:spLocks noGrp="1"/>
          </p:cNvSpPr>
          <p:nvPr>
            <p:ph idx="1"/>
          </p:nvPr>
        </p:nvSpPr>
        <p:spPr/>
        <p:txBody>
          <a:bodyPr/>
          <a:lstStyle/>
          <a:p>
            <a:r>
              <a:rPr lang="en-US" b="1" dirty="0"/>
              <a:t>(iv) Phosphoproteins:</a:t>
            </a:r>
            <a:r>
              <a:rPr lang="en-US" dirty="0"/>
              <a:t> </a:t>
            </a:r>
          </a:p>
          <a:p>
            <a:r>
              <a:rPr lang="en-US" dirty="0"/>
              <a:t>Contain phosphorus radical as a | prosthetic group. </a:t>
            </a:r>
          </a:p>
          <a:p>
            <a:r>
              <a:rPr lang="en-US" dirty="0"/>
              <a:t>Examples – Caseinogen (milk), </a:t>
            </a:r>
            <a:r>
              <a:rPr lang="en-US" dirty="0" err="1"/>
              <a:t>ovovitellin</a:t>
            </a:r>
            <a:r>
              <a:rPr lang="en-US" dirty="0"/>
              <a:t> (egg yolk). </a:t>
            </a:r>
          </a:p>
          <a:p>
            <a:endParaRPr lang="en-IN" dirty="0"/>
          </a:p>
        </p:txBody>
      </p:sp>
      <p:sp>
        <p:nvSpPr>
          <p:cNvPr id="4" name="Title 1">
            <a:extLst>
              <a:ext uri="{FF2B5EF4-FFF2-40B4-BE49-F238E27FC236}">
                <a16:creationId xmlns:a16="http://schemas.microsoft.com/office/drawing/2014/main" xmlns="" id="{C1963D83-E454-40CF-BAFF-4B5425DEFB05}"/>
              </a:ext>
            </a:extLst>
          </p:cNvPr>
          <p:cNvSpPr>
            <a:spLocks noGrp="1"/>
          </p:cNvSpPr>
          <p:nvPr>
            <p:ph type="title"/>
          </p:nvPr>
        </p:nvSpPr>
        <p:spPr>
          <a:xfrm>
            <a:off x="768350" y="585788"/>
            <a:ext cx="7289800" cy="1498600"/>
          </a:xfrm>
        </p:spPr>
        <p:txBody>
          <a:bodyPr/>
          <a:lstStyle/>
          <a:p>
            <a:r>
              <a:rPr lang="en-US" dirty="0"/>
              <a:t>Classification</a:t>
            </a:r>
          </a:p>
        </p:txBody>
      </p:sp>
      <p:pic>
        <p:nvPicPr>
          <p:cNvPr id="10242" name="Picture 2" descr="Phosphoprotein - Wikipedia">
            <a:extLst>
              <a:ext uri="{FF2B5EF4-FFF2-40B4-BE49-F238E27FC236}">
                <a16:creationId xmlns:a16="http://schemas.microsoft.com/office/drawing/2014/main" xmlns="" id="{0764BB62-DCA8-4502-9E4A-CF92ED3100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5850" y="3801357"/>
            <a:ext cx="2978150" cy="30400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CBD420-E7F3-4F3F-B57E-C4D6904A1157}"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55789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BAA321A-118C-438E-8AFB-3313963A7F48}"/>
              </a:ext>
            </a:extLst>
          </p:cNvPr>
          <p:cNvSpPr>
            <a:spLocks noGrp="1"/>
          </p:cNvSpPr>
          <p:nvPr>
            <p:ph idx="1"/>
          </p:nvPr>
        </p:nvSpPr>
        <p:spPr>
          <a:xfrm>
            <a:off x="768096" y="2286000"/>
            <a:ext cx="4870703" cy="4023360"/>
          </a:xfrm>
        </p:spPr>
        <p:txBody>
          <a:bodyPr/>
          <a:lstStyle/>
          <a:p>
            <a:pPr algn="just"/>
            <a:r>
              <a:rPr lang="en-US" b="1" dirty="0"/>
              <a:t>(v) Metalloproteins:</a:t>
            </a:r>
            <a:r>
              <a:rPr lang="en-US" dirty="0"/>
              <a:t> </a:t>
            </a:r>
          </a:p>
          <a:p>
            <a:pPr algn="just"/>
            <a:r>
              <a:rPr lang="en-US" dirty="0"/>
              <a:t>Contain metal ions as their prosthetic  groups. The metal ions generally are Fe, Co. Mg, Mn, Zn, Cu etc. </a:t>
            </a:r>
          </a:p>
          <a:p>
            <a:pPr algn="just"/>
            <a:r>
              <a:rPr lang="en-US" dirty="0"/>
              <a:t>Examples – Siderophilin (Fe), ceruloplasmin (Cu). </a:t>
            </a:r>
          </a:p>
          <a:p>
            <a:pPr algn="just"/>
            <a:endParaRPr lang="en-IN" dirty="0"/>
          </a:p>
        </p:txBody>
      </p:sp>
      <p:sp>
        <p:nvSpPr>
          <p:cNvPr id="4" name="Title 1">
            <a:extLst>
              <a:ext uri="{FF2B5EF4-FFF2-40B4-BE49-F238E27FC236}">
                <a16:creationId xmlns:a16="http://schemas.microsoft.com/office/drawing/2014/main" xmlns="" id="{97DAD06A-F2D9-443D-9575-5CFA651A3530}"/>
              </a:ext>
            </a:extLst>
          </p:cNvPr>
          <p:cNvSpPr>
            <a:spLocks noGrp="1"/>
          </p:cNvSpPr>
          <p:nvPr>
            <p:ph type="title"/>
          </p:nvPr>
        </p:nvSpPr>
        <p:spPr>
          <a:xfrm>
            <a:off x="768095" y="838200"/>
            <a:ext cx="7289800" cy="941388"/>
          </a:xfrm>
        </p:spPr>
        <p:txBody>
          <a:bodyPr/>
          <a:lstStyle/>
          <a:p>
            <a:r>
              <a:rPr lang="en-US" dirty="0"/>
              <a:t>Classification</a:t>
            </a:r>
          </a:p>
        </p:txBody>
      </p:sp>
      <p:pic>
        <p:nvPicPr>
          <p:cNvPr id="11266" name="Picture 2" descr="Metalloprotein Images, Stock Photos &amp;amp; Vectors | Shutterstock">
            <a:extLst>
              <a:ext uri="{FF2B5EF4-FFF2-40B4-BE49-F238E27FC236}">
                <a16:creationId xmlns:a16="http://schemas.microsoft.com/office/drawing/2014/main" xmlns="" id="{282BE082-74F4-4333-A7DC-2E6D4CBF0D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00" r="24800" b="11429"/>
          <a:stretch/>
        </p:blipFill>
        <p:spPr bwMode="auto">
          <a:xfrm>
            <a:off x="5638800" y="1573213"/>
            <a:ext cx="3505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CBD420-E7F3-4F3F-B57E-C4D6904A1157}"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455821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C9F96B6-CEE9-4EF5-96F7-EE155BCFC128}"/>
              </a:ext>
            </a:extLst>
          </p:cNvPr>
          <p:cNvSpPr>
            <a:spLocks noGrp="1"/>
          </p:cNvSpPr>
          <p:nvPr>
            <p:ph idx="1"/>
          </p:nvPr>
        </p:nvSpPr>
        <p:spPr/>
        <p:txBody>
          <a:bodyPr/>
          <a:lstStyle/>
          <a:p>
            <a:r>
              <a:rPr lang="en-US" b="1" dirty="0"/>
              <a:t>(vii) Flavoproteins:</a:t>
            </a:r>
            <a:r>
              <a:rPr lang="en-US" dirty="0"/>
              <a:t> </a:t>
            </a:r>
          </a:p>
          <a:p>
            <a:r>
              <a:rPr lang="en-US" dirty="0"/>
              <a:t>Contain riboflavin as their prosthetic 1 groups. </a:t>
            </a:r>
          </a:p>
          <a:p>
            <a:r>
              <a:rPr lang="en-US" dirty="0"/>
              <a:t>Examples – Flavoproteins of liver and kidney. </a:t>
            </a:r>
          </a:p>
          <a:p>
            <a:endParaRPr lang="en-IN" dirty="0"/>
          </a:p>
        </p:txBody>
      </p:sp>
      <p:sp>
        <p:nvSpPr>
          <p:cNvPr id="4" name="Title 1">
            <a:extLst>
              <a:ext uri="{FF2B5EF4-FFF2-40B4-BE49-F238E27FC236}">
                <a16:creationId xmlns:a16="http://schemas.microsoft.com/office/drawing/2014/main" xmlns="" id="{1E6D4514-2C40-47EA-8A33-8E2C0EE85CBC}"/>
              </a:ext>
            </a:extLst>
          </p:cNvPr>
          <p:cNvSpPr>
            <a:spLocks noGrp="1"/>
          </p:cNvSpPr>
          <p:nvPr>
            <p:ph type="title"/>
          </p:nvPr>
        </p:nvSpPr>
        <p:spPr>
          <a:xfrm>
            <a:off x="768350" y="585788"/>
            <a:ext cx="7289800" cy="1498600"/>
          </a:xfrm>
        </p:spPr>
        <p:txBody>
          <a:bodyPr/>
          <a:lstStyle/>
          <a:p>
            <a:r>
              <a:rPr lang="en-US" dirty="0"/>
              <a:t>Classification</a:t>
            </a:r>
          </a:p>
        </p:txBody>
      </p:sp>
      <p:sp>
        <p:nvSpPr>
          <p:cNvPr id="2" name="Slide Number Placeholder 1"/>
          <p:cNvSpPr>
            <a:spLocks noGrp="1"/>
          </p:cNvSpPr>
          <p:nvPr>
            <p:ph type="sldNum" sz="quarter" idx="12"/>
          </p:nvPr>
        </p:nvSpPr>
        <p:spPr/>
        <p:txBody>
          <a:bodyPr/>
          <a:lstStyle/>
          <a:p>
            <a:fld id="{8DCBD420-E7F3-4F3F-B57E-C4D6904A1157}"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013636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7620000" cy="2514600"/>
          </a:xfrm>
        </p:spPr>
        <p:txBody>
          <a:bodyPr>
            <a:normAutofit/>
          </a:bodyPr>
          <a:lstStyle/>
          <a:p>
            <a:r>
              <a:rPr lang="en-US" b="1" dirty="0"/>
              <a:t>(vi) Chromoproteins:</a:t>
            </a:r>
            <a:r>
              <a:rPr lang="en-US" dirty="0"/>
              <a:t> </a:t>
            </a:r>
          </a:p>
          <a:p>
            <a:r>
              <a:rPr lang="en-US" dirty="0"/>
              <a:t>Contain </a:t>
            </a:r>
            <a:r>
              <a:rPr lang="en-US" dirty="0" err="1"/>
              <a:t>porphyrin</a:t>
            </a:r>
            <a:r>
              <a:rPr lang="en-US" dirty="0"/>
              <a:t> (with a metal ion) as | their prosthetic groups. </a:t>
            </a:r>
          </a:p>
          <a:p>
            <a:r>
              <a:rPr lang="en-US" dirty="0"/>
              <a:t>Examples – </a:t>
            </a:r>
            <a:r>
              <a:rPr lang="en-US" dirty="0" err="1"/>
              <a:t>Haemoglobin</a:t>
            </a:r>
            <a:r>
              <a:rPr lang="en-US" dirty="0"/>
              <a:t> , myoglobin, catalase, peroxidase, cytochromes. </a:t>
            </a:r>
          </a:p>
        </p:txBody>
      </p:sp>
      <p:sp>
        <p:nvSpPr>
          <p:cNvPr id="5" name="Title 1">
            <a:extLst>
              <a:ext uri="{FF2B5EF4-FFF2-40B4-BE49-F238E27FC236}">
                <a16:creationId xmlns:a16="http://schemas.microsoft.com/office/drawing/2014/main" xmlns="" id="{68645CF4-478D-4656-BEB6-718D60F7AF1F}"/>
              </a:ext>
            </a:extLst>
          </p:cNvPr>
          <p:cNvSpPr>
            <a:spLocks noGrp="1"/>
          </p:cNvSpPr>
          <p:nvPr>
            <p:ph type="title"/>
          </p:nvPr>
        </p:nvSpPr>
        <p:spPr>
          <a:xfrm>
            <a:off x="768095" y="838200"/>
            <a:ext cx="7289800" cy="941388"/>
          </a:xfrm>
        </p:spPr>
        <p:txBody>
          <a:bodyPr/>
          <a:lstStyle/>
          <a:p>
            <a:r>
              <a:rPr lang="en-US" dirty="0"/>
              <a:t>Classification</a:t>
            </a:r>
          </a:p>
        </p:txBody>
      </p:sp>
      <p:sp>
        <p:nvSpPr>
          <p:cNvPr id="2" name="Slide Number Placeholder 1"/>
          <p:cNvSpPr>
            <a:spLocks noGrp="1"/>
          </p:cNvSpPr>
          <p:nvPr>
            <p:ph type="sldNum" sz="quarter" idx="12"/>
          </p:nvPr>
        </p:nvSpPr>
        <p:spPr/>
        <p:txBody>
          <a:bodyPr/>
          <a:lstStyle/>
          <a:p>
            <a:fld id="{8DCBD420-E7F3-4F3F-B57E-C4D6904A1157}" type="slidenum">
              <a:rPr lang="en-US" smtClean="0"/>
              <a:pPr/>
              <a:t>19</a:t>
            </a:fld>
            <a:endParaRPr lang="en-US"/>
          </a:p>
        </p:txBody>
      </p:sp>
      <p:sp>
        <p:nvSpPr>
          <p:cNvPr id="4" name="Footer Placeholder 3"/>
          <p:cNvSpPr>
            <a:spLocks noGrp="1"/>
          </p:cNvSpPr>
          <p:nvPr>
            <p:ph type="ftr" sz="quarter" idx="11"/>
          </p:nvPr>
        </p:nvSpPr>
        <p:spPr/>
        <p:txBody>
          <a:bodyPr/>
          <a:lstStyle/>
          <a:p>
            <a:r>
              <a:rPr lang="en-US" smtClean="0"/>
              <a:t>Neha Soni</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IN" dirty="0"/>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IN" dirty="0"/>
              <a:t>Explain the structure, classification, and biological functions of </a:t>
            </a:r>
            <a:r>
              <a:rPr lang="en-IN" dirty="0" smtClean="0"/>
              <a:t>proteins</a:t>
            </a:r>
          </a:p>
          <a:p>
            <a:pPr algn="just">
              <a:buFont typeface="Arial" panose="020B0604020202020204" pitchFamily="34" charset="0"/>
              <a:buChar char="•"/>
            </a:pPr>
            <a:r>
              <a:rPr lang="en-IN" dirty="0"/>
              <a:t>Evaluate dietary sources and quality of </a:t>
            </a:r>
            <a:r>
              <a:rPr lang="en-IN" dirty="0" smtClean="0"/>
              <a:t>proteins</a:t>
            </a:r>
          </a:p>
          <a:p>
            <a:pPr algn="just">
              <a:buFont typeface="Arial" panose="020B0604020202020204" pitchFamily="34" charset="0"/>
              <a:buChar char="•"/>
            </a:pPr>
            <a:r>
              <a:rPr lang="en-IN" dirty="0" err="1" smtClean="0"/>
              <a:t>Analyze</a:t>
            </a:r>
            <a:endParaRPr lang="en-IN" dirty="0" smtClean="0"/>
          </a:p>
          <a:p>
            <a:pPr algn="just">
              <a:buFont typeface="Arial" panose="020B0604020202020204" pitchFamily="34" charset="0"/>
              <a:buChar char="•"/>
            </a:pPr>
            <a:r>
              <a:rPr lang="en-IN" dirty="0"/>
              <a:t>Discuss the role of protein in weight management, muscle health, and </a:t>
            </a:r>
            <a:r>
              <a:rPr lang="en-IN" dirty="0" smtClean="0"/>
              <a:t>metabolism</a:t>
            </a:r>
          </a:p>
          <a:p>
            <a:pPr algn="just">
              <a:buFont typeface="Arial" panose="020B0604020202020204" pitchFamily="34" charset="0"/>
              <a:buChar char="•"/>
            </a:pPr>
            <a:r>
              <a:rPr lang="en-IN" dirty="0"/>
              <a:t>Debunk myths and clarify misconceptions about high-protein diets</a:t>
            </a:r>
          </a:p>
        </p:txBody>
      </p:sp>
      <p:sp>
        <p:nvSpPr>
          <p:cNvPr id="4" name="Slide Number Placeholder 3"/>
          <p:cNvSpPr>
            <a:spLocks noGrp="1"/>
          </p:cNvSpPr>
          <p:nvPr>
            <p:ph type="sldNum" sz="quarter" idx="12"/>
          </p:nvPr>
        </p:nvSpPr>
        <p:spPr/>
        <p:txBody>
          <a:bodyPr/>
          <a:lstStyle/>
          <a:p>
            <a:fld id="{8DCBD420-E7F3-4F3F-B57E-C4D6904A1157}"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633875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382000" cy="4495800"/>
          </a:xfrm>
        </p:spPr>
        <p:txBody>
          <a:bodyPr>
            <a:normAutofit lnSpcReduction="10000"/>
          </a:bodyPr>
          <a:lstStyle/>
          <a:p>
            <a:r>
              <a:rPr lang="en-US" sz="1600" b="1" dirty="0"/>
              <a:t>III. Derived Protein</a:t>
            </a:r>
            <a:r>
              <a:rPr lang="en-US" sz="1600" dirty="0"/>
              <a:t>  - degradation products obtained by partial hydrolysis  of simple and conjugated proteins by acid s </a:t>
            </a:r>
            <a:r>
              <a:rPr lang="en-US" sz="1600" dirty="0" err="1"/>
              <a:t>alkalies</a:t>
            </a:r>
            <a:r>
              <a:rPr lang="en-US" sz="1600" dirty="0"/>
              <a:t> of enzymes</a:t>
            </a:r>
          </a:p>
          <a:p>
            <a:r>
              <a:rPr lang="en-US" sz="1600" b="1" dirty="0"/>
              <a:t>A. Primary derivatives</a:t>
            </a:r>
            <a:r>
              <a:rPr lang="en-US" sz="1600" dirty="0"/>
              <a:t> </a:t>
            </a:r>
          </a:p>
          <a:p>
            <a:r>
              <a:rPr lang="en-US" sz="1600" b="1" dirty="0"/>
              <a:t>(</a:t>
            </a:r>
            <a:r>
              <a:rPr lang="en-US" sz="1600" b="1" dirty="0" err="1"/>
              <a:t>i</a:t>
            </a:r>
            <a:r>
              <a:rPr lang="en-US" sz="1600" b="1" dirty="0"/>
              <a:t>) </a:t>
            </a:r>
            <a:r>
              <a:rPr lang="en-US" sz="1600" b="1" dirty="0" err="1"/>
              <a:t>Proteans</a:t>
            </a:r>
            <a:r>
              <a:rPr lang="en-US" sz="1600" b="1" dirty="0"/>
              <a:t>:</a:t>
            </a:r>
            <a:r>
              <a:rPr lang="en-US" sz="1600" dirty="0"/>
              <a:t> </a:t>
            </a:r>
          </a:p>
          <a:p>
            <a:r>
              <a:rPr lang="en-US" sz="1600" dirty="0"/>
              <a:t>Derived in the early stage of protein hydrolysis by dilute acids, enzymes or alkalis. </a:t>
            </a:r>
          </a:p>
          <a:p>
            <a:r>
              <a:rPr lang="en-US" sz="1600" dirty="0"/>
              <a:t>Examples – Fibrin from fibrinogen. </a:t>
            </a:r>
          </a:p>
          <a:p>
            <a:r>
              <a:rPr lang="en-US" sz="1600" b="1" dirty="0"/>
              <a:t>(ii) </a:t>
            </a:r>
            <a:r>
              <a:rPr lang="en-US" sz="1600" b="1" dirty="0" err="1"/>
              <a:t>Metaproteins</a:t>
            </a:r>
            <a:r>
              <a:rPr lang="en-US" sz="1600" b="1" dirty="0"/>
              <a:t>:</a:t>
            </a:r>
            <a:r>
              <a:rPr lang="en-US" sz="1600" dirty="0"/>
              <a:t> </a:t>
            </a:r>
          </a:p>
          <a:p>
            <a:r>
              <a:rPr lang="en-US" sz="1600" dirty="0"/>
              <a:t>Derived in the later stage of protein hydrolysis by slightly stronger acids and alkalis. </a:t>
            </a:r>
          </a:p>
          <a:p>
            <a:r>
              <a:rPr lang="en-US" sz="1600" dirty="0"/>
              <a:t>Examples – Acid and alkali </a:t>
            </a:r>
            <a:r>
              <a:rPr lang="en-US" sz="1600" dirty="0" err="1"/>
              <a:t>metaproteins</a:t>
            </a:r>
            <a:r>
              <a:rPr lang="en-US" sz="1600" dirty="0"/>
              <a:t>. </a:t>
            </a:r>
          </a:p>
          <a:p>
            <a:r>
              <a:rPr lang="en-US" sz="1600" b="1" dirty="0"/>
              <a:t>(iii) Coagulated:</a:t>
            </a:r>
            <a:r>
              <a:rPr lang="en-US" sz="1600" dirty="0"/>
              <a:t> </a:t>
            </a:r>
          </a:p>
          <a:p>
            <a:r>
              <a:rPr lang="en-US" sz="1600" dirty="0"/>
              <a:t>They are denatured proteins formed by the action of heat. X-rays, ultraviolet rays etc. </a:t>
            </a:r>
          </a:p>
          <a:p>
            <a:r>
              <a:rPr lang="en-US" sz="1600" dirty="0"/>
              <a:t>Cooked proteins, coagulated albumins. </a:t>
            </a:r>
          </a:p>
          <a:p>
            <a:endParaRPr lang="en-US" sz="1600" dirty="0"/>
          </a:p>
        </p:txBody>
      </p:sp>
      <p:sp>
        <p:nvSpPr>
          <p:cNvPr id="4" name="Title 1">
            <a:extLst>
              <a:ext uri="{FF2B5EF4-FFF2-40B4-BE49-F238E27FC236}">
                <a16:creationId xmlns:a16="http://schemas.microsoft.com/office/drawing/2014/main" xmlns="" id="{702F4733-5807-4056-BBA0-189DF7CB0692}"/>
              </a:ext>
            </a:extLst>
          </p:cNvPr>
          <p:cNvSpPr>
            <a:spLocks noGrp="1"/>
          </p:cNvSpPr>
          <p:nvPr>
            <p:ph type="title"/>
          </p:nvPr>
        </p:nvSpPr>
        <p:spPr>
          <a:xfrm>
            <a:off x="768095" y="838200"/>
            <a:ext cx="7289800" cy="941388"/>
          </a:xfrm>
        </p:spPr>
        <p:txBody>
          <a:bodyPr/>
          <a:lstStyle/>
          <a:p>
            <a:r>
              <a:rPr lang="en-US" dirty="0"/>
              <a:t>Classification</a:t>
            </a:r>
          </a:p>
        </p:txBody>
      </p:sp>
      <p:sp>
        <p:nvSpPr>
          <p:cNvPr id="2" name="Slide Number Placeholder 1"/>
          <p:cNvSpPr>
            <a:spLocks noGrp="1"/>
          </p:cNvSpPr>
          <p:nvPr>
            <p:ph type="sldNum" sz="quarter" idx="12"/>
          </p:nvPr>
        </p:nvSpPr>
        <p:spPr/>
        <p:txBody>
          <a:bodyPr/>
          <a:lstStyle/>
          <a:p>
            <a:fld id="{8DCBD420-E7F3-4F3F-B57E-C4D6904A1157}"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D7B3202-23B3-4C07-83F9-892BC147205F}"/>
              </a:ext>
            </a:extLst>
          </p:cNvPr>
          <p:cNvSpPr>
            <a:spLocks noGrp="1"/>
          </p:cNvSpPr>
          <p:nvPr>
            <p:ph idx="1"/>
          </p:nvPr>
        </p:nvSpPr>
        <p:spPr/>
        <p:txBody>
          <a:bodyPr>
            <a:normAutofit fontScale="85000" lnSpcReduction="20000"/>
          </a:bodyPr>
          <a:lstStyle/>
          <a:p>
            <a:r>
              <a:rPr lang="en-US" b="1" dirty="0"/>
              <a:t>B. Secondary derivatives</a:t>
            </a:r>
            <a:r>
              <a:rPr lang="en-US" dirty="0"/>
              <a:t> </a:t>
            </a:r>
          </a:p>
          <a:p>
            <a:r>
              <a:rPr lang="en-US" b="1" dirty="0"/>
              <a:t>(</a:t>
            </a:r>
            <a:r>
              <a:rPr lang="en-US" b="1" dirty="0" err="1"/>
              <a:t>i</a:t>
            </a:r>
            <a:r>
              <a:rPr lang="en-US" b="1" dirty="0"/>
              <a:t>) Proteoses:</a:t>
            </a:r>
            <a:r>
              <a:rPr lang="en-US" dirty="0"/>
              <a:t> </a:t>
            </a:r>
          </a:p>
          <a:p>
            <a:r>
              <a:rPr lang="en-US" dirty="0"/>
              <a:t>Formed by the action of pepsin or trypsin. Precipitated by saturated solution of ammonium sulphate, incoagulable by heat. </a:t>
            </a:r>
          </a:p>
          <a:p>
            <a:r>
              <a:rPr lang="en-US" dirty="0"/>
              <a:t>Examples – </a:t>
            </a:r>
            <a:r>
              <a:rPr lang="en-US" dirty="0" err="1"/>
              <a:t>Albumose</a:t>
            </a:r>
            <a:r>
              <a:rPr lang="en-US" dirty="0"/>
              <a:t> from albumin, </a:t>
            </a:r>
            <a:r>
              <a:rPr lang="en-US" dirty="0" err="1"/>
              <a:t>globulose</a:t>
            </a:r>
            <a:r>
              <a:rPr lang="en-US" dirty="0"/>
              <a:t> from globulin. </a:t>
            </a:r>
          </a:p>
          <a:p>
            <a:r>
              <a:rPr lang="en-US" b="1" dirty="0"/>
              <a:t>(ii) Peptones:</a:t>
            </a:r>
            <a:r>
              <a:rPr lang="en-US" dirty="0"/>
              <a:t> . </a:t>
            </a:r>
          </a:p>
          <a:p>
            <a:r>
              <a:rPr lang="en-US" dirty="0"/>
              <a:t>Further stage of cleavage than the proteoses. Soluble in water, incoagu­lable by heat and not precipitated by saturated ammonium sulphate solutions. </a:t>
            </a:r>
          </a:p>
          <a:p>
            <a:r>
              <a:rPr lang="en-US" b="1" dirty="0"/>
              <a:t>(iii) Peptides:</a:t>
            </a:r>
            <a:r>
              <a:rPr lang="en-US" dirty="0"/>
              <a:t> </a:t>
            </a:r>
          </a:p>
          <a:p>
            <a:r>
              <a:rPr lang="en-US" dirty="0"/>
              <a:t>Compounds containing two or more amino acids. They may be di-, tri-, and </a:t>
            </a:r>
            <a:r>
              <a:rPr lang="en-US" dirty="0" err="1"/>
              <a:t>porypeptides</a:t>
            </a:r>
            <a:r>
              <a:rPr lang="en-US" dirty="0"/>
              <a:t>. </a:t>
            </a:r>
          </a:p>
          <a:p>
            <a:r>
              <a:rPr lang="en-US" dirty="0"/>
              <a:t>Examples – Glycyl-alanine, leucyl-glutamic acid. </a:t>
            </a:r>
          </a:p>
          <a:p>
            <a:endParaRPr lang="en-IN" dirty="0"/>
          </a:p>
        </p:txBody>
      </p:sp>
      <p:sp>
        <p:nvSpPr>
          <p:cNvPr id="4" name="Title 1">
            <a:extLst>
              <a:ext uri="{FF2B5EF4-FFF2-40B4-BE49-F238E27FC236}">
                <a16:creationId xmlns:a16="http://schemas.microsoft.com/office/drawing/2014/main" xmlns="" id="{6EDE71E1-3E09-4A44-A927-4CB0064D5EFC}"/>
              </a:ext>
            </a:extLst>
          </p:cNvPr>
          <p:cNvSpPr>
            <a:spLocks noGrp="1"/>
          </p:cNvSpPr>
          <p:nvPr>
            <p:ph type="title"/>
          </p:nvPr>
        </p:nvSpPr>
        <p:spPr>
          <a:xfrm>
            <a:off x="768351" y="914400"/>
            <a:ext cx="7289800" cy="785812"/>
          </a:xfrm>
        </p:spPr>
        <p:txBody>
          <a:bodyPr/>
          <a:lstStyle/>
          <a:p>
            <a:r>
              <a:rPr lang="en-US" dirty="0"/>
              <a:t>Classification</a:t>
            </a:r>
          </a:p>
        </p:txBody>
      </p:sp>
      <p:sp>
        <p:nvSpPr>
          <p:cNvPr id="2" name="Slide Number Placeholder 1"/>
          <p:cNvSpPr>
            <a:spLocks noGrp="1"/>
          </p:cNvSpPr>
          <p:nvPr>
            <p:ph type="sldNum" sz="quarter" idx="12"/>
          </p:nvPr>
        </p:nvSpPr>
        <p:spPr/>
        <p:txBody>
          <a:bodyPr/>
          <a:lstStyle/>
          <a:p>
            <a:fld id="{8DCBD420-E7F3-4F3F-B57E-C4D6904A1157}"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244113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53941"/>
            <a:ext cx="7290054" cy="1499616"/>
          </a:xfrm>
        </p:spPr>
        <p:txBody>
          <a:bodyPr>
            <a:normAutofit/>
          </a:bodyPr>
          <a:lstStyle/>
          <a:p>
            <a:r>
              <a:rPr lang="en-US" sz="3600" dirty="0"/>
              <a:t>Biological Importance of Proteins:</a:t>
            </a:r>
          </a:p>
        </p:txBody>
      </p:sp>
      <p:sp>
        <p:nvSpPr>
          <p:cNvPr id="3" name="Content Placeholder 2"/>
          <p:cNvSpPr>
            <a:spLocks noGrp="1"/>
          </p:cNvSpPr>
          <p:nvPr>
            <p:ph idx="1"/>
          </p:nvPr>
        </p:nvSpPr>
        <p:spPr/>
        <p:txBody>
          <a:bodyPr>
            <a:normAutofit/>
          </a:bodyPr>
          <a:lstStyle/>
          <a:p>
            <a:pPr algn="just">
              <a:buNone/>
            </a:pPr>
            <a:endParaRPr lang="en-US" b="1" dirty="0"/>
          </a:p>
          <a:p>
            <a:pPr algn="just">
              <a:buFont typeface="Arial" panose="020B0604020202020204" pitchFamily="34" charset="0"/>
              <a:buChar char="•"/>
            </a:pPr>
            <a:r>
              <a:rPr lang="en-US" dirty="0"/>
              <a:t>Proteins are the essence of life processes. </a:t>
            </a:r>
          </a:p>
          <a:p>
            <a:pPr algn="just">
              <a:buFont typeface="Arial" panose="020B0604020202020204" pitchFamily="34" charset="0"/>
              <a:buChar char="•"/>
            </a:pPr>
            <a:r>
              <a:rPr lang="en-US" dirty="0"/>
              <a:t>They are the fundamental constituents of all protoplasm and are involved in the structure of the living cell and in its function. </a:t>
            </a:r>
          </a:p>
          <a:p>
            <a:pPr algn="just">
              <a:buFont typeface="Arial" panose="020B0604020202020204" pitchFamily="34" charset="0"/>
              <a:buChar char="•"/>
            </a:pPr>
            <a:r>
              <a:rPr lang="en-US" dirty="0"/>
              <a:t>Enzymes are made up of proteins. </a:t>
            </a:r>
          </a:p>
          <a:p>
            <a:pPr algn="just">
              <a:buFont typeface="Arial" panose="020B0604020202020204" pitchFamily="34" charset="0"/>
              <a:buChar char="•"/>
            </a:pPr>
            <a:r>
              <a:rPr lang="en-US" dirty="0"/>
              <a:t>Many of the hormones are proteins. </a:t>
            </a:r>
          </a:p>
          <a:p>
            <a:pPr algn="just">
              <a:buFont typeface="Arial" panose="020B0604020202020204" pitchFamily="34" charset="0"/>
              <a:buChar char="•"/>
            </a:pPr>
            <a:r>
              <a:rPr lang="en-US" dirty="0"/>
              <a:t>The cement substances and the reticulum which bind or hold the cells as tissues or organs are made up partly of proteins. </a:t>
            </a:r>
          </a:p>
        </p:txBody>
      </p:sp>
      <p:sp>
        <p:nvSpPr>
          <p:cNvPr id="4" name="Slide Number Placeholder 3"/>
          <p:cNvSpPr>
            <a:spLocks noGrp="1"/>
          </p:cNvSpPr>
          <p:nvPr>
            <p:ph type="sldNum" sz="quarter" idx="12"/>
          </p:nvPr>
        </p:nvSpPr>
        <p:spPr/>
        <p:txBody>
          <a:bodyPr/>
          <a:lstStyle/>
          <a:p>
            <a:fld id="{8DCBD420-E7F3-4F3F-B57E-C4D6904A1157}"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Times New Roman" panose="02020603050405020304" pitchFamily="18" charset="0"/>
              </a:rPr>
              <a:t>Biological Importance of Proteins, </a:t>
            </a:r>
            <a:r>
              <a:rPr lang="en-US" sz="3200" dirty="0" err="1">
                <a:cs typeface="Times New Roman" panose="02020603050405020304" pitchFamily="18" charset="0"/>
              </a:rPr>
              <a:t>Contd</a:t>
            </a:r>
            <a:r>
              <a:rPr lang="en-US" sz="3200" dirty="0">
                <a:cs typeface="Times New Roman" panose="02020603050405020304" pitchFamily="18" charset="0"/>
              </a:rPr>
              <a:t>…</a:t>
            </a:r>
          </a:p>
        </p:txBody>
      </p:sp>
      <p:sp>
        <p:nvSpPr>
          <p:cNvPr id="3" name="Content Placeholder 2"/>
          <p:cNvSpPr>
            <a:spLocks noGrp="1"/>
          </p:cNvSpPr>
          <p:nvPr>
            <p:ph idx="1"/>
          </p:nvPr>
        </p:nvSpPr>
        <p:spPr>
          <a:xfrm>
            <a:off x="634746" y="1981200"/>
            <a:ext cx="7290054" cy="4572000"/>
          </a:xfrm>
        </p:spPr>
        <p:txBody>
          <a:bodyPr/>
          <a:lstStyle/>
          <a:p>
            <a:pPr algn="just">
              <a:buFont typeface="Arial" panose="020B0604020202020204" pitchFamily="34" charset="0"/>
              <a:buChar char="•"/>
            </a:pPr>
            <a:r>
              <a:rPr lang="en-US" dirty="0"/>
              <a:t>Trans­port of oxygen and carbon dioxide by hemoglobin and special enzymes in the red cells. </a:t>
            </a:r>
          </a:p>
          <a:p>
            <a:pPr algn="just">
              <a:buFont typeface="Arial" panose="020B0604020202020204" pitchFamily="34" charset="0"/>
              <a:buChar char="•"/>
            </a:pPr>
            <a:r>
              <a:rPr lang="en-US" dirty="0"/>
              <a:t>They function in the </a:t>
            </a:r>
            <a:r>
              <a:rPr lang="en-US" dirty="0" err="1"/>
              <a:t>homostatic</a:t>
            </a:r>
            <a:r>
              <a:rPr lang="en-US" dirty="0"/>
              <a:t> control of the volume of the circulating blood and that of the interstitial fluids through the plasma proteins. </a:t>
            </a:r>
          </a:p>
          <a:p>
            <a:pPr algn="just">
              <a:buFont typeface="Arial" panose="020B0604020202020204" pitchFamily="34" charset="0"/>
              <a:buChar char="•"/>
            </a:pPr>
            <a:r>
              <a:rPr lang="en-US" dirty="0"/>
              <a:t>They are involved in blood clotting through thrombin, fibrinogen and other protein factors. </a:t>
            </a:r>
          </a:p>
          <a:p>
            <a:pPr algn="just">
              <a:buFont typeface="Arial" panose="020B0604020202020204" pitchFamily="34" charset="0"/>
              <a:buChar char="•"/>
            </a:pPr>
            <a:r>
              <a:rPr lang="en-US" dirty="0"/>
              <a:t>They act as the defense against infections by means of protein antibodies. </a:t>
            </a:r>
          </a:p>
          <a:p>
            <a:pPr algn="just">
              <a:buFont typeface="Arial" panose="020B0604020202020204" pitchFamily="34" charset="0"/>
              <a:buChar char="•"/>
            </a:pPr>
            <a:r>
              <a:rPr lang="en-US" dirty="0"/>
              <a:t>They perform hereditary transmission by nucleoproteins of the cell nucleus. </a:t>
            </a:r>
          </a:p>
          <a:p>
            <a:pPr algn="just">
              <a:buFont typeface="Arial" panose="020B0604020202020204" pitchFamily="34" charset="0"/>
              <a:buChar char="•"/>
            </a:pPr>
            <a:endParaRPr lang="en-US" dirty="0"/>
          </a:p>
          <a:p>
            <a:pPr algn="just">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8DCBD420-E7F3-4F3F-B57E-C4D6904A1157}"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Amino Acids</a:t>
            </a:r>
          </a:p>
        </p:txBody>
      </p:sp>
      <p:sp>
        <p:nvSpPr>
          <p:cNvPr id="3" name="Content Placeholder 2"/>
          <p:cNvSpPr>
            <a:spLocks noGrp="1"/>
          </p:cNvSpPr>
          <p:nvPr>
            <p:ph idx="1"/>
          </p:nvPr>
        </p:nvSpPr>
        <p:spPr>
          <a:xfrm>
            <a:off x="609600" y="2150364"/>
            <a:ext cx="7924800" cy="2868168"/>
          </a:xfrm>
        </p:spPr>
        <p:txBody>
          <a:bodyPr>
            <a:normAutofit/>
          </a:bodyPr>
          <a:lstStyle/>
          <a:p>
            <a:pPr marL="114300" indent="0">
              <a:buNone/>
            </a:pPr>
            <a:r>
              <a:rPr lang="en-US" dirty="0"/>
              <a:t>Types of Amino Acids</a:t>
            </a:r>
          </a:p>
          <a:p>
            <a:r>
              <a:rPr lang="en-US" dirty="0"/>
              <a:t>Non-essential amino acids </a:t>
            </a:r>
            <a:r>
              <a:rPr lang="en-US" dirty="0">
                <a:solidFill>
                  <a:srgbClr val="FF0000"/>
                </a:solidFill>
              </a:rPr>
              <a:t>: </a:t>
            </a:r>
            <a:r>
              <a:rPr lang="en-US" dirty="0"/>
              <a:t>our body can produce these on its own.</a:t>
            </a:r>
          </a:p>
          <a:p>
            <a:pPr lvl="1"/>
            <a:r>
              <a:rPr lang="en-US" dirty="0"/>
              <a:t>Our body can synthesize </a:t>
            </a:r>
            <a:r>
              <a:rPr lang="en-US" dirty="0">
                <a:solidFill>
                  <a:srgbClr val="FF0000"/>
                </a:solidFill>
              </a:rPr>
              <a:t>11</a:t>
            </a:r>
            <a:r>
              <a:rPr lang="en-US" dirty="0"/>
              <a:t> of the amino acids from the other amino acids</a:t>
            </a:r>
          </a:p>
          <a:p>
            <a:r>
              <a:rPr lang="en-US" dirty="0"/>
              <a:t>Essential amino acids : The remaining 9 amino acids must come from your diet – also called </a:t>
            </a:r>
            <a:r>
              <a:rPr lang="en-US" dirty="0">
                <a:solidFill>
                  <a:srgbClr val="FF0000"/>
                </a:solidFill>
              </a:rPr>
              <a:t>Indispensable Amino Acids</a:t>
            </a:r>
            <a:endParaRPr lang="en-US" dirty="0"/>
          </a:p>
          <a:p>
            <a:pPr lvl="1"/>
            <a:r>
              <a:rPr lang="en-US" dirty="0"/>
              <a:t>You need all the amino acids to make the proteins your body needs for good health</a:t>
            </a:r>
          </a:p>
          <a:p>
            <a:pPr marL="114300" lvl="1" indent="0">
              <a:buClr>
                <a:schemeClr val="accent1"/>
              </a:buClr>
              <a:buNone/>
            </a:pPr>
            <a:endParaRPr lang="en-US" dirty="0"/>
          </a:p>
          <a:p>
            <a:pPr marL="114300" lvl="1" indent="0">
              <a:buClr>
                <a:schemeClr val="accent1"/>
              </a:buClr>
              <a:buNone/>
            </a:pPr>
            <a:endParaRPr lang="en-US" dirty="0"/>
          </a:p>
          <a:p>
            <a:pPr marL="114300" lvl="1" indent="0">
              <a:buClr>
                <a:schemeClr val="accent1"/>
              </a:buClr>
              <a:buNone/>
            </a:pPr>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8DCBD420-E7F3-4F3F-B57E-C4D6904A1157}"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3618700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863" y="457200"/>
            <a:ext cx="8000737" cy="1143000"/>
          </a:xfrm>
        </p:spPr>
        <p:txBody>
          <a:bodyPr>
            <a:normAutofit/>
          </a:bodyPr>
          <a:lstStyle/>
          <a:p>
            <a:r>
              <a:rPr lang="en-US" sz="4000" dirty="0"/>
              <a:t>Essential vs. Non Essential Amino Acids</a:t>
            </a:r>
            <a:endParaRPr lang="en-US" sz="5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898152"/>
            <a:ext cx="2857763" cy="4505961"/>
          </a:xfrm>
          <a:prstGeom prst="rect">
            <a:avLst/>
          </a:prstGeom>
        </p:spPr>
      </p:pic>
      <p:sp>
        <p:nvSpPr>
          <p:cNvPr id="3" name="Slide Number Placeholder 2"/>
          <p:cNvSpPr>
            <a:spLocks noGrp="1"/>
          </p:cNvSpPr>
          <p:nvPr>
            <p:ph type="sldNum" sz="quarter" idx="12"/>
          </p:nvPr>
        </p:nvSpPr>
        <p:spPr/>
        <p:txBody>
          <a:bodyPr/>
          <a:lstStyle/>
          <a:p>
            <a:fld id="{8DCBD420-E7F3-4F3F-B57E-C4D6904A1157}" type="slidenum">
              <a:rPr lang="en-US" smtClean="0"/>
              <a:pPr/>
              <a:t>25</a:t>
            </a:fld>
            <a:endParaRPr lang="en-US"/>
          </a:p>
        </p:txBody>
      </p:sp>
      <p:sp>
        <p:nvSpPr>
          <p:cNvPr id="4" name="Footer Placeholder 3"/>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3329886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800" dirty="0"/>
              <a:t>Protein</a:t>
            </a:r>
            <a:endParaRPr lang="en-US" dirty="0"/>
          </a:p>
        </p:txBody>
      </p:sp>
      <p:sp>
        <p:nvSpPr>
          <p:cNvPr id="3" name="Content Placeholder 2"/>
          <p:cNvSpPr>
            <a:spLocks noGrp="1"/>
          </p:cNvSpPr>
          <p:nvPr>
            <p:ph idx="1"/>
          </p:nvPr>
        </p:nvSpPr>
        <p:spPr/>
        <p:txBody>
          <a:bodyPr/>
          <a:lstStyle/>
          <a:p>
            <a:pPr algn="just">
              <a:spcBef>
                <a:spcPts val="0"/>
              </a:spcBef>
            </a:pPr>
            <a:r>
              <a:rPr lang="en-US" sz="2400" dirty="0">
                <a:solidFill>
                  <a:srgbClr val="000000"/>
                </a:solidFill>
              </a:rPr>
              <a:t>The quality of a protein is determined by its ability to provide the 9 essential amino acids. </a:t>
            </a:r>
          </a:p>
          <a:p>
            <a:pPr algn="just">
              <a:spcBef>
                <a:spcPts val="0"/>
              </a:spcBef>
              <a:buNone/>
            </a:pPr>
            <a:endParaRPr lang="en-US" sz="2400" dirty="0">
              <a:solidFill>
                <a:srgbClr val="000000"/>
              </a:solidFill>
            </a:endParaRPr>
          </a:p>
          <a:p>
            <a:pPr algn="just">
              <a:spcBef>
                <a:spcPts val="0"/>
              </a:spcBef>
            </a:pPr>
            <a:r>
              <a:rPr lang="en-US" sz="2400" dirty="0">
                <a:solidFill>
                  <a:srgbClr val="000000"/>
                </a:solidFill>
              </a:rPr>
              <a:t>Proteins from animal sources (eggs, dairy, meat, poultry, and fish) and one vegetable protein (soy) are all considered high-quality because they contain all of the essential amino acids in </a:t>
            </a:r>
            <a:r>
              <a:rPr lang="en-US" sz="2400" i="1" dirty="0">
                <a:solidFill>
                  <a:srgbClr val="000000"/>
                </a:solidFill>
              </a:rPr>
              <a:t>the necessary proportions.</a:t>
            </a:r>
          </a:p>
          <a:p>
            <a:pPr marL="114300" indent="0" algn="just">
              <a:buNone/>
            </a:pPr>
            <a:endParaRPr lang="en-US" i="1" dirty="0"/>
          </a:p>
        </p:txBody>
      </p:sp>
      <p:sp>
        <p:nvSpPr>
          <p:cNvPr id="4" name="Slide Number Placeholder 3"/>
          <p:cNvSpPr>
            <a:spLocks noGrp="1"/>
          </p:cNvSpPr>
          <p:nvPr>
            <p:ph type="sldNum" sz="quarter" idx="12"/>
          </p:nvPr>
        </p:nvSpPr>
        <p:spPr/>
        <p:txBody>
          <a:bodyPr/>
          <a:lstStyle/>
          <a:p>
            <a:fld id="{8DCBD420-E7F3-4F3F-B57E-C4D6904A1157}"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862004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of Protein</a:t>
            </a:r>
          </a:p>
        </p:txBody>
      </p:sp>
      <p:sp>
        <p:nvSpPr>
          <p:cNvPr id="3" name="Content Placeholder 2"/>
          <p:cNvSpPr>
            <a:spLocks noGrp="1"/>
          </p:cNvSpPr>
          <p:nvPr>
            <p:ph idx="1"/>
          </p:nvPr>
        </p:nvSpPr>
        <p:spPr>
          <a:xfrm>
            <a:off x="768096" y="2249424"/>
            <a:ext cx="7290055" cy="4023360"/>
          </a:xfrm>
        </p:spPr>
        <p:txBody>
          <a:bodyPr>
            <a:normAutofit/>
          </a:bodyPr>
          <a:lstStyle/>
          <a:p>
            <a:pPr algn="just"/>
            <a:r>
              <a:rPr lang="en-US" dirty="0">
                <a:solidFill>
                  <a:srgbClr val="FF0000"/>
                </a:solidFill>
              </a:rPr>
              <a:t>Build and maintain tissues</a:t>
            </a:r>
          </a:p>
          <a:p>
            <a:pPr lvl="1" algn="just"/>
            <a:r>
              <a:rPr lang="en-US" dirty="0"/>
              <a:t>Protein makes up about 18-20% of your body</a:t>
            </a:r>
          </a:p>
          <a:p>
            <a:pPr lvl="1" algn="just"/>
            <a:r>
              <a:rPr lang="en-US" dirty="0"/>
              <a:t>Is a necessary part of every cell (needed to form the structure of muscles, organs, skin, blood, hair, nails and every other body part).</a:t>
            </a:r>
          </a:p>
          <a:p>
            <a:pPr lvl="1" algn="just"/>
            <a:r>
              <a:rPr lang="en-US" dirty="0"/>
              <a:t>Skeletal muscle accounts for more than half of body protein</a:t>
            </a:r>
          </a:p>
          <a:p>
            <a:pPr algn="just"/>
            <a:r>
              <a:rPr lang="en-US" dirty="0">
                <a:solidFill>
                  <a:srgbClr val="FF0000"/>
                </a:solidFill>
              </a:rPr>
              <a:t>Make important compounds</a:t>
            </a:r>
          </a:p>
          <a:p>
            <a:pPr lvl="1" algn="just"/>
            <a:r>
              <a:rPr lang="en-US" dirty="0"/>
              <a:t>Body uses proteins to make enzymes, some hormones, and antibodies (</a:t>
            </a:r>
            <a:r>
              <a:rPr lang="en-US" dirty="0" err="1"/>
              <a:t>defence</a:t>
            </a:r>
            <a:r>
              <a:rPr lang="en-US" dirty="0"/>
              <a:t> against infection and disease)</a:t>
            </a:r>
          </a:p>
          <a:p>
            <a:pPr algn="just"/>
            <a:r>
              <a:rPr lang="en-US" dirty="0">
                <a:solidFill>
                  <a:srgbClr val="FF0000"/>
                </a:solidFill>
              </a:rPr>
              <a:t>Regulate mineral and fluid balance</a:t>
            </a:r>
            <a:endParaRPr lang="en-US" dirty="0"/>
          </a:p>
          <a:p>
            <a:pPr lvl="1" algn="just"/>
            <a:r>
              <a:rPr lang="en-US" dirty="0"/>
              <a:t>Proteins help carry the minerals sodium and potassium from one side of cell walls to the other (keeps a balance of fluid inside and outside the cell)</a:t>
            </a:r>
          </a:p>
        </p:txBody>
      </p:sp>
      <p:sp>
        <p:nvSpPr>
          <p:cNvPr id="4" name="Slide Number Placeholder 3"/>
          <p:cNvSpPr>
            <a:spLocks noGrp="1"/>
          </p:cNvSpPr>
          <p:nvPr>
            <p:ph type="sldNum" sz="quarter" idx="12"/>
          </p:nvPr>
        </p:nvSpPr>
        <p:spPr/>
        <p:txBody>
          <a:bodyPr/>
          <a:lstStyle/>
          <a:p>
            <a:fld id="{8DCBD420-E7F3-4F3F-B57E-C4D6904A1157}"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600125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of Protein</a:t>
            </a:r>
          </a:p>
        </p:txBody>
      </p:sp>
      <p:sp>
        <p:nvSpPr>
          <p:cNvPr id="3" name="Content Placeholder 2"/>
          <p:cNvSpPr>
            <a:spLocks noGrp="1"/>
          </p:cNvSpPr>
          <p:nvPr>
            <p:ph idx="1"/>
          </p:nvPr>
        </p:nvSpPr>
        <p:spPr/>
        <p:txBody>
          <a:bodyPr/>
          <a:lstStyle/>
          <a:p>
            <a:pPr algn="just"/>
            <a:r>
              <a:rPr lang="en-US" dirty="0">
                <a:solidFill>
                  <a:srgbClr val="FF0000"/>
                </a:solidFill>
              </a:rPr>
              <a:t>Maintain acid-base balance</a:t>
            </a:r>
            <a:endParaRPr lang="en-US" dirty="0"/>
          </a:p>
          <a:p>
            <a:pPr lvl="1" algn="just"/>
            <a:r>
              <a:rPr lang="en-US" dirty="0"/>
              <a:t>Maintenance of the correct level of acidity of a body fluid</a:t>
            </a:r>
          </a:p>
          <a:p>
            <a:pPr lvl="2" algn="just"/>
            <a:r>
              <a:rPr lang="en-US" dirty="0"/>
              <a:t>Proteins in the blood act as chemical buffers (counteract an excess of acid or base in a fluid)</a:t>
            </a:r>
          </a:p>
          <a:p>
            <a:pPr algn="just"/>
            <a:r>
              <a:rPr lang="en-US" dirty="0">
                <a:solidFill>
                  <a:srgbClr val="FF0000"/>
                </a:solidFill>
              </a:rPr>
              <a:t>Carry vital substances</a:t>
            </a:r>
          </a:p>
          <a:p>
            <a:pPr lvl="1" algn="just"/>
            <a:r>
              <a:rPr lang="en-US" dirty="0">
                <a:solidFill>
                  <a:srgbClr val="FF0000"/>
                </a:solidFill>
              </a:rPr>
              <a:t> </a:t>
            </a:r>
            <a:r>
              <a:rPr lang="en-US" dirty="0"/>
              <a:t>Used to transport lipoproteins (protein linked with fat), iron, and other nutrients, as well as oxygen, chromosomes, and other bundles of protein to other parts of cells</a:t>
            </a:r>
          </a:p>
          <a:p>
            <a:pPr algn="just"/>
            <a:r>
              <a:rPr lang="en-US" dirty="0">
                <a:solidFill>
                  <a:srgbClr val="FF0000"/>
                </a:solidFill>
              </a:rPr>
              <a:t>Provide energy</a:t>
            </a:r>
          </a:p>
          <a:p>
            <a:pPr lvl="1" algn="just"/>
            <a:r>
              <a:rPr lang="en-US" dirty="0">
                <a:solidFill>
                  <a:srgbClr val="FF0000"/>
                </a:solidFill>
              </a:rPr>
              <a:t> </a:t>
            </a:r>
            <a:r>
              <a:rPr lang="en-US" dirty="0"/>
              <a:t>Provides the cells with the energy they need to exist</a:t>
            </a:r>
          </a:p>
          <a:p>
            <a:pPr lvl="2" algn="just"/>
            <a:r>
              <a:rPr lang="en-US" dirty="0"/>
              <a:t>If carbs and fats are lacking, the body uses protein as an energy source</a:t>
            </a:r>
          </a:p>
          <a:p>
            <a:pPr marL="114300" indent="0" algn="just">
              <a:buNone/>
            </a:pPr>
            <a:endParaRPr lang="en-US" dirty="0"/>
          </a:p>
        </p:txBody>
      </p:sp>
      <p:sp>
        <p:nvSpPr>
          <p:cNvPr id="4" name="Slide Number Placeholder 3"/>
          <p:cNvSpPr>
            <a:spLocks noGrp="1"/>
          </p:cNvSpPr>
          <p:nvPr>
            <p:ph type="sldNum" sz="quarter" idx="12"/>
          </p:nvPr>
        </p:nvSpPr>
        <p:spPr/>
        <p:txBody>
          <a:bodyPr/>
          <a:lstStyle/>
          <a:p>
            <a:fld id="{8DCBD420-E7F3-4F3F-B57E-C4D6904A1157}"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977179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in the Body</a:t>
            </a:r>
          </a:p>
        </p:txBody>
      </p:sp>
      <p:sp>
        <p:nvSpPr>
          <p:cNvPr id="3" name="Content Placeholder 2"/>
          <p:cNvSpPr>
            <a:spLocks noGrp="1"/>
          </p:cNvSpPr>
          <p:nvPr>
            <p:ph idx="1"/>
          </p:nvPr>
        </p:nvSpPr>
        <p:spPr/>
        <p:txBody>
          <a:bodyPr/>
          <a:lstStyle/>
          <a:p>
            <a:r>
              <a:rPr lang="en-US" dirty="0"/>
              <a:t>When you consume protein food, </a:t>
            </a:r>
          </a:p>
          <a:p>
            <a:pPr marL="114300" indent="0">
              <a:buNone/>
            </a:pPr>
            <a:r>
              <a:rPr lang="en-US" dirty="0"/>
              <a:t>    acids in the stomach start to denature</a:t>
            </a:r>
          </a:p>
          <a:p>
            <a:pPr marL="114300" indent="0">
              <a:buNone/>
            </a:pPr>
            <a:r>
              <a:rPr lang="en-US" dirty="0"/>
              <a:t>    the proteins</a:t>
            </a:r>
          </a:p>
          <a:p>
            <a:r>
              <a:rPr lang="en-US" dirty="0"/>
              <a:t>Once the proteins are broken down </a:t>
            </a:r>
          </a:p>
          <a:p>
            <a:pPr marL="114300" indent="0">
              <a:buNone/>
            </a:pPr>
            <a:r>
              <a:rPr lang="en-US" dirty="0"/>
              <a:t>    into their simplest form the amino </a:t>
            </a:r>
          </a:p>
          <a:p>
            <a:pPr marL="114300" indent="0">
              <a:buNone/>
            </a:pPr>
            <a:r>
              <a:rPr lang="en-US" dirty="0"/>
              <a:t>    acids are then carried in the blood </a:t>
            </a:r>
          </a:p>
          <a:p>
            <a:pPr marL="114300" indent="0">
              <a:buNone/>
            </a:pPr>
            <a:r>
              <a:rPr lang="en-US" dirty="0"/>
              <a:t>    stream to the parts of the body they </a:t>
            </a:r>
          </a:p>
          <a:p>
            <a:pPr marL="114300" indent="0">
              <a:buNone/>
            </a:pPr>
            <a:r>
              <a:rPr lang="en-US" dirty="0"/>
              <a:t>    are needed.</a:t>
            </a:r>
          </a:p>
        </p:txBody>
      </p:sp>
      <p:pic>
        <p:nvPicPr>
          <p:cNvPr id="4" name="Shape 168"/>
          <p:cNvPicPr preferRelativeResize="0"/>
          <p:nvPr/>
        </p:nvPicPr>
        <p:blipFill>
          <a:blip r:embed="rId2">
            <a:alphaModFix/>
          </a:blip>
          <a:stretch>
            <a:fillRect/>
          </a:stretch>
        </p:blipFill>
        <p:spPr>
          <a:xfrm>
            <a:off x="5562600" y="1066800"/>
            <a:ext cx="2667000" cy="4841163"/>
          </a:xfrm>
          <a:prstGeom prst="rect">
            <a:avLst/>
          </a:prstGeom>
          <a:noFill/>
          <a:ln>
            <a:noFill/>
          </a:ln>
        </p:spPr>
      </p:pic>
      <p:sp>
        <p:nvSpPr>
          <p:cNvPr id="5" name="Slide Number Placeholder 4"/>
          <p:cNvSpPr>
            <a:spLocks noGrp="1"/>
          </p:cNvSpPr>
          <p:nvPr>
            <p:ph type="sldNum" sz="quarter" idx="12"/>
          </p:nvPr>
        </p:nvSpPr>
        <p:spPr/>
        <p:txBody>
          <a:bodyPr/>
          <a:lstStyle/>
          <a:p>
            <a:fld id="{8DCBD420-E7F3-4F3F-B57E-C4D6904A1157}" type="slidenum">
              <a:rPr lang="en-US" smtClean="0"/>
              <a:pPr/>
              <a:t>29</a:t>
            </a:fld>
            <a:endParaRPr lang="en-US"/>
          </a:p>
        </p:txBody>
      </p:sp>
      <p:sp>
        <p:nvSpPr>
          <p:cNvPr id="6" name="Footer Placeholder 5"/>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325230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Protein ?</a:t>
            </a:r>
          </a:p>
        </p:txBody>
      </p:sp>
      <p:sp>
        <p:nvSpPr>
          <p:cNvPr id="6" name="Content Placeholder 2">
            <a:extLst>
              <a:ext uri="{FF2B5EF4-FFF2-40B4-BE49-F238E27FC236}">
                <a16:creationId xmlns:a16="http://schemas.microsoft.com/office/drawing/2014/main" xmlns="" id="{A3624867-F2D3-40B5-AD11-D471BBDC4E0C}"/>
              </a:ext>
            </a:extLst>
          </p:cNvPr>
          <p:cNvSpPr>
            <a:spLocks noGrp="1"/>
          </p:cNvSpPr>
          <p:nvPr>
            <p:ph idx="1"/>
          </p:nvPr>
        </p:nvSpPr>
        <p:spPr>
          <a:xfrm>
            <a:off x="768097" y="2286000"/>
            <a:ext cx="4489704" cy="4023360"/>
          </a:xfrm>
        </p:spPr>
        <p:txBody>
          <a:bodyPr>
            <a:normAutofit fontScale="92500" lnSpcReduction="10000"/>
          </a:bodyPr>
          <a:lstStyle/>
          <a:p>
            <a:pPr marL="114300" indent="0" algn="just">
              <a:buNone/>
            </a:pPr>
            <a:r>
              <a:rPr lang="en-US" dirty="0"/>
              <a:t>They are large, complex organic compounds composed of carbon, hydrogen, oxygen and nitrogen (sometimes  Sulphur). </a:t>
            </a:r>
          </a:p>
          <a:p>
            <a:pPr marL="114300" indent="0" algn="just">
              <a:buNone/>
            </a:pPr>
            <a:r>
              <a:rPr lang="en-US" dirty="0"/>
              <a:t>The presence of nitrogen (which is about 16%) differentiates proteins from carbohydrates and fats. </a:t>
            </a:r>
          </a:p>
          <a:p>
            <a:pPr marL="0" indent="0" algn="just">
              <a:buNone/>
            </a:pPr>
            <a:r>
              <a:rPr lang="en-US" dirty="0"/>
              <a:t>The body has at least 30,000 types of protein, each with a different job. </a:t>
            </a:r>
          </a:p>
          <a:p>
            <a:pPr marL="0" indent="0" algn="just">
              <a:buNone/>
            </a:pPr>
            <a:r>
              <a:rPr lang="en-US" dirty="0"/>
              <a:t>The building blocks of all protein molecules are amino acids. </a:t>
            </a:r>
          </a:p>
          <a:p>
            <a:pPr marL="0" indent="0" algn="just">
              <a:buNone/>
            </a:pPr>
            <a:r>
              <a:rPr lang="en-US" dirty="0"/>
              <a:t>Proteins form an important part of both animal and plant cells. It is found in hair, skin, nails and muscles. </a:t>
            </a:r>
          </a:p>
          <a:p>
            <a:pPr algn="just"/>
            <a:endParaRPr lang="en-US" dirty="0"/>
          </a:p>
        </p:txBody>
      </p:sp>
      <p:pic>
        <p:nvPicPr>
          <p:cNvPr id="7" name="Picture 6">
            <a:extLst>
              <a:ext uri="{FF2B5EF4-FFF2-40B4-BE49-F238E27FC236}">
                <a16:creationId xmlns:a16="http://schemas.microsoft.com/office/drawing/2014/main" xmlns="" id="{CFBFE77E-9F22-4D30-87E3-FDADCD8EE6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599" y="2438400"/>
            <a:ext cx="3396027" cy="2819400"/>
          </a:xfrm>
          <a:prstGeom prst="rect">
            <a:avLst/>
          </a:prstGeom>
        </p:spPr>
      </p:pic>
      <p:sp>
        <p:nvSpPr>
          <p:cNvPr id="3" name="Slide Number Placeholder 2"/>
          <p:cNvSpPr>
            <a:spLocks noGrp="1"/>
          </p:cNvSpPr>
          <p:nvPr>
            <p:ph type="sldNum" sz="quarter" idx="12"/>
          </p:nvPr>
        </p:nvSpPr>
        <p:spPr/>
        <p:txBody>
          <a:bodyPr/>
          <a:lstStyle/>
          <a:p>
            <a:fld id="{8DCBD420-E7F3-4F3F-B57E-C4D6904A1157}" type="slidenum">
              <a:rPr lang="en-US" smtClean="0"/>
              <a:pPr/>
              <a:t>3</a:t>
            </a:fld>
            <a:endParaRPr lang="en-US"/>
          </a:p>
        </p:txBody>
      </p:sp>
      <p:sp>
        <p:nvSpPr>
          <p:cNvPr id="4" name="Footer Placeholder 3"/>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2737153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6613"/>
            <a:ext cx="7620000" cy="944562"/>
          </a:xfrm>
        </p:spPr>
        <p:txBody>
          <a:bodyPr/>
          <a:lstStyle/>
          <a:p>
            <a:r>
              <a:rPr lang="en-US" dirty="0">
                <a:solidFill>
                  <a:schemeClr val="tx1"/>
                </a:solidFill>
              </a:rPr>
              <a:t>Denaturation of Protein.</a:t>
            </a:r>
          </a:p>
        </p:txBody>
      </p:sp>
      <p:sp>
        <p:nvSpPr>
          <p:cNvPr id="3" name="Content Placeholder 2"/>
          <p:cNvSpPr>
            <a:spLocks noGrp="1"/>
          </p:cNvSpPr>
          <p:nvPr>
            <p:ph idx="1"/>
          </p:nvPr>
        </p:nvSpPr>
        <p:spPr>
          <a:xfrm>
            <a:off x="762000" y="2095500"/>
            <a:ext cx="7620000" cy="2667000"/>
          </a:xfrm>
        </p:spPr>
        <p:txBody>
          <a:bodyPr>
            <a:normAutofit lnSpcReduction="10000"/>
          </a:bodyPr>
          <a:lstStyle/>
          <a:p>
            <a:pPr algn="just"/>
            <a:r>
              <a:rPr lang="en-US" dirty="0"/>
              <a:t>The protein we consume can be altered and changed but can never return to its initial form.  This is called denaturation.  This can be seen when we add heat to an egg (it changes from a runny fluid to a solid mass).  The shapes of the protein molecules in these foods have changed.</a:t>
            </a:r>
          </a:p>
          <a:p>
            <a:pPr lvl="1" algn="just"/>
            <a:r>
              <a:rPr lang="en-US" dirty="0"/>
              <a:t>Factors that cause denaturation:</a:t>
            </a:r>
          </a:p>
          <a:p>
            <a:pPr marL="971550" lvl="1" indent="-514350" algn="just">
              <a:buFont typeface="+mj-lt"/>
              <a:buAutoNum type="arabicPeriod"/>
            </a:pPr>
            <a:r>
              <a:rPr lang="en-US" dirty="0"/>
              <a:t>Heat</a:t>
            </a:r>
          </a:p>
          <a:p>
            <a:pPr marL="971550" lvl="1" indent="-514350" algn="just">
              <a:buFont typeface="+mj-lt"/>
              <a:buAutoNum type="arabicPeriod"/>
            </a:pPr>
            <a:r>
              <a:rPr lang="en-US" dirty="0"/>
              <a:t>Acids</a:t>
            </a:r>
          </a:p>
          <a:p>
            <a:pPr marL="971550" lvl="1" indent="-514350" algn="just">
              <a:buFont typeface="+mj-lt"/>
              <a:buAutoNum type="arabicPeriod"/>
            </a:pPr>
            <a:r>
              <a:rPr lang="en-US" dirty="0"/>
              <a:t>Bases</a:t>
            </a:r>
          </a:p>
          <a:p>
            <a:pPr marL="971550" lvl="1" indent="-514350" algn="just">
              <a:buFont typeface="+mj-lt"/>
              <a:buAutoNum type="arabicPeriod"/>
            </a:pPr>
            <a:r>
              <a:rPr lang="en-US" dirty="0"/>
              <a:t>Alcohol</a:t>
            </a:r>
          </a:p>
          <a:p>
            <a:pPr algn="just"/>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294" r="1675" b="63529"/>
          <a:stretch/>
        </p:blipFill>
        <p:spPr>
          <a:xfrm>
            <a:off x="1066800" y="5076825"/>
            <a:ext cx="6001208" cy="1123950"/>
          </a:xfrm>
          <a:prstGeom prst="rect">
            <a:avLst/>
          </a:prstGeom>
        </p:spPr>
      </p:pic>
      <p:sp>
        <p:nvSpPr>
          <p:cNvPr id="5" name="Slide Number Placeholder 4"/>
          <p:cNvSpPr>
            <a:spLocks noGrp="1"/>
          </p:cNvSpPr>
          <p:nvPr>
            <p:ph type="sldNum" sz="quarter" idx="12"/>
          </p:nvPr>
        </p:nvSpPr>
        <p:spPr/>
        <p:txBody>
          <a:bodyPr/>
          <a:lstStyle/>
          <a:p>
            <a:fld id="{8DCBD420-E7F3-4F3F-B57E-C4D6904A1157}"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940668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Protein Do You Need?</a:t>
            </a:r>
          </a:p>
        </p:txBody>
      </p:sp>
      <p:sp>
        <p:nvSpPr>
          <p:cNvPr id="3" name="Content Placeholder 2"/>
          <p:cNvSpPr>
            <a:spLocks noGrp="1"/>
          </p:cNvSpPr>
          <p:nvPr>
            <p:ph idx="1"/>
          </p:nvPr>
        </p:nvSpPr>
        <p:spPr>
          <a:xfrm>
            <a:off x="732713" y="2743200"/>
            <a:ext cx="7620000" cy="3352800"/>
          </a:xfrm>
        </p:spPr>
        <p:txBody>
          <a:bodyPr>
            <a:normAutofit/>
          </a:bodyPr>
          <a:lstStyle/>
          <a:p>
            <a:r>
              <a:rPr lang="en-US" dirty="0"/>
              <a:t>Protein is not stored in the body</a:t>
            </a:r>
          </a:p>
          <a:p>
            <a:r>
              <a:rPr lang="en-US" dirty="0"/>
              <a:t>Quantity depends on:</a:t>
            </a:r>
          </a:p>
          <a:p>
            <a:pPr lvl="1"/>
            <a:r>
              <a:rPr lang="en-US" dirty="0"/>
              <a:t>Age</a:t>
            </a:r>
          </a:p>
          <a:p>
            <a:pPr lvl="1"/>
            <a:r>
              <a:rPr lang="en-US" dirty="0"/>
              <a:t>Gender</a:t>
            </a:r>
          </a:p>
          <a:p>
            <a:pPr lvl="1"/>
            <a:r>
              <a:rPr lang="en-US" dirty="0"/>
              <a:t>Body Size</a:t>
            </a:r>
          </a:p>
          <a:p>
            <a:pPr lvl="1"/>
            <a:r>
              <a:rPr lang="en-US" dirty="0"/>
              <a:t>State of Health</a:t>
            </a:r>
          </a:p>
          <a:p>
            <a:r>
              <a:rPr lang="en-US" dirty="0"/>
              <a:t>RDA is  60 grams/day Adult males, 55 g/day for females</a:t>
            </a:r>
          </a:p>
          <a:p>
            <a:pPr lvl="1"/>
            <a:r>
              <a:rPr lang="en-US" dirty="0"/>
              <a:t>1.0 grams of protein per kilogram of body weight</a:t>
            </a:r>
          </a:p>
          <a:p>
            <a:pPr lvl="1"/>
            <a:endParaRPr lang="en-US" sz="1900" dirty="0">
              <a:latin typeface="Perpetua Titling MT" panose="02020502060505020804" pitchFamily="18" charset="0"/>
            </a:endParaRPr>
          </a:p>
          <a:p>
            <a:pPr marL="114300" indent="0">
              <a:buNone/>
            </a:pPr>
            <a:endParaRPr lang="en-US" dirty="0"/>
          </a:p>
        </p:txBody>
      </p:sp>
      <p:sp>
        <p:nvSpPr>
          <p:cNvPr id="4" name="Slide Number Placeholder 3"/>
          <p:cNvSpPr>
            <a:spLocks noGrp="1"/>
          </p:cNvSpPr>
          <p:nvPr>
            <p:ph type="sldNum" sz="quarter" idx="12"/>
          </p:nvPr>
        </p:nvSpPr>
        <p:spPr/>
        <p:txBody>
          <a:bodyPr/>
          <a:lstStyle/>
          <a:p>
            <a:fld id="{8DCBD420-E7F3-4F3F-B57E-C4D6904A1157}"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3675561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123" y="838200"/>
            <a:ext cx="7620000" cy="792162"/>
          </a:xfrm>
        </p:spPr>
        <p:txBody>
          <a:bodyPr/>
          <a:lstStyle/>
          <a:p>
            <a:r>
              <a:rPr lang="en-US" sz="3200" dirty="0"/>
              <a:t>RDA for Protein in different Age Group</a:t>
            </a:r>
            <a:endParaRPr lang="en-US" sz="4000" dirty="0"/>
          </a:p>
        </p:txBody>
      </p:sp>
      <p:sp>
        <p:nvSpPr>
          <p:cNvPr id="3" name="Content Placeholder 2"/>
          <p:cNvSpPr>
            <a:spLocks noGrp="1"/>
          </p:cNvSpPr>
          <p:nvPr>
            <p:ph idx="1"/>
          </p:nvPr>
        </p:nvSpPr>
        <p:spPr/>
        <p:txBody>
          <a:bodyPr>
            <a:normAutofit/>
          </a:bodyPr>
          <a:lstStyle/>
          <a:p>
            <a:pPr marL="411480" lvl="1"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82945189"/>
              </p:ext>
            </p:extLst>
          </p:nvPr>
        </p:nvGraphicFramePr>
        <p:xfrm>
          <a:off x="934808" y="2008821"/>
          <a:ext cx="7467600" cy="4574541"/>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1866900">
                  <a:extLst>
                    <a:ext uri="{9D8B030D-6E8A-4147-A177-3AD203B41FA5}">
                      <a16:colId xmlns:a16="http://schemas.microsoft.com/office/drawing/2014/main" xmlns="" val="20002"/>
                    </a:ext>
                  </a:extLst>
                </a:gridCol>
                <a:gridCol w="1866900">
                  <a:extLst>
                    <a:ext uri="{9D8B030D-6E8A-4147-A177-3AD203B41FA5}">
                      <a16:colId xmlns:a16="http://schemas.microsoft.com/office/drawing/2014/main" xmlns="" val="20003"/>
                    </a:ext>
                  </a:extLst>
                </a:gridCol>
              </a:tblGrid>
              <a:tr h="732367">
                <a:tc>
                  <a:txBody>
                    <a:bodyPr/>
                    <a:lstStyle/>
                    <a:p>
                      <a:r>
                        <a:rPr lang="en-US" dirty="0"/>
                        <a:t>Group</a:t>
                      </a:r>
                    </a:p>
                  </a:txBody>
                  <a:tcPr/>
                </a:tc>
                <a:tc>
                  <a:txBody>
                    <a:bodyPr/>
                    <a:lstStyle/>
                    <a:p>
                      <a:r>
                        <a:rPr lang="en-US" dirty="0"/>
                        <a:t>Age</a:t>
                      </a:r>
                    </a:p>
                  </a:txBody>
                  <a:tcPr/>
                </a:tc>
                <a:tc>
                  <a:txBody>
                    <a:bodyPr/>
                    <a:lstStyle/>
                    <a:p>
                      <a:r>
                        <a:rPr lang="en-US" dirty="0"/>
                        <a:t>Body Weight (Kg)</a:t>
                      </a:r>
                    </a:p>
                  </a:txBody>
                  <a:tcPr/>
                </a:tc>
                <a:tc>
                  <a:txBody>
                    <a:bodyPr/>
                    <a:lstStyle/>
                    <a:p>
                      <a:r>
                        <a:rPr lang="en-US" dirty="0"/>
                        <a:t>Protein (g/d)</a:t>
                      </a:r>
                    </a:p>
                  </a:txBody>
                  <a:tcPr/>
                </a:tc>
                <a:extLst>
                  <a:ext uri="{0D108BD9-81ED-4DB2-BD59-A6C34878D82A}">
                    <a16:rowId xmlns:a16="http://schemas.microsoft.com/office/drawing/2014/main" xmlns="" val="10000"/>
                  </a:ext>
                </a:extLst>
              </a:tr>
              <a:tr h="732367">
                <a:tc>
                  <a:txBody>
                    <a:bodyPr/>
                    <a:lstStyle/>
                    <a:p>
                      <a:r>
                        <a:rPr lang="en-US" dirty="0"/>
                        <a:t>Men</a:t>
                      </a:r>
                    </a:p>
                  </a:txBody>
                  <a:tcPr/>
                </a:tc>
                <a:tc>
                  <a:txBody>
                    <a:bodyPr/>
                    <a:lstStyle/>
                    <a:p>
                      <a:r>
                        <a:rPr lang="en-US" dirty="0"/>
                        <a:t>Adult</a:t>
                      </a:r>
                    </a:p>
                  </a:txBody>
                  <a:tcPr/>
                </a:tc>
                <a:tc>
                  <a:txBody>
                    <a:bodyPr/>
                    <a:lstStyle/>
                    <a:p>
                      <a:r>
                        <a:rPr lang="en-US" dirty="0"/>
                        <a:t>60</a:t>
                      </a:r>
                    </a:p>
                  </a:txBody>
                  <a:tcPr/>
                </a:tc>
                <a:tc>
                  <a:txBody>
                    <a:bodyPr/>
                    <a:lstStyle/>
                    <a:p>
                      <a:r>
                        <a:rPr lang="en-US" dirty="0"/>
                        <a:t>60</a:t>
                      </a:r>
                    </a:p>
                  </a:txBody>
                  <a:tcPr/>
                </a:tc>
                <a:extLst>
                  <a:ext uri="{0D108BD9-81ED-4DB2-BD59-A6C34878D82A}">
                    <a16:rowId xmlns:a16="http://schemas.microsoft.com/office/drawing/2014/main" xmlns="" val="10001"/>
                  </a:ext>
                </a:extLst>
              </a:tr>
              <a:tr h="732367">
                <a:tc>
                  <a:txBody>
                    <a:bodyPr/>
                    <a:lstStyle/>
                    <a:p>
                      <a:r>
                        <a:rPr lang="en-US" dirty="0"/>
                        <a:t>Women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Adult</a:t>
                      </a:r>
                    </a:p>
                    <a:p>
                      <a:endParaRPr lang="en-US" dirty="0"/>
                    </a:p>
                  </a:txBody>
                  <a:tcPr/>
                </a:tc>
                <a:tc>
                  <a:txBody>
                    <a:bodyPr/>
                    <a:lstStyle/>
                    <a:p>
                      <a:r>
                        <a:rPr lang="en-US" dirty="0"/>
                        <a:t>55</a:t>
                      </a:r>
                    </a:p>
                  </a:txBody>
                  <a:tcPr/>
                </a:tc>
                <a:tc>
                  <a:txBody>
                    <a:bodyPr/>
                    <a:lstStyle/>
                    <a:p>
                      <a:r>
                        <a:rPr lang="en-US" dirty="0"/>
                        <a:t>55</a:t>
                      </a:r>
                    </a:p>
                  </a:txBody>
                  <a:tcPr/>
                </a:tc>
                <a:extLst>
                  <a:ext uri="{0D108BD9-81ED-4DB2-BD59-A6C34878D82A}">
                    <a16:rowId xmlns:a16="http://schemas.microsoft.com/office/drawing/2014/main" xmlns="" val="10002"/>
                  </a:ext>
                </a:extLst>
              </a:tr>
              <a:tr h="366184">
                <a:tc rowSpan="2">
                  <a:txBody>
                    <a:bodyPr/>
                    <a:lstStyle/>
                    <a:p>
                      <a:r>
                        <a:rPr lang="en-US" dirty="0"/>
                        <a:t>Infant</a:t>
                      </a:r>
                      <a:r>
                        <a:rPr lang="en-US" baseline="0" dirty="0"/>
                        <a:t> </a:t>
                      </a:r>
                      <a:endParaRPr lang="en-US" dirty="0"/>
                    </a:p>
                  </a:txBody>
                  <a:tcPr/>
                </a:tc>
                <a:tc>
                  <a:txBody>
                    <a:bodyPr/>
                    <a:lstStyle/>
                    <a:p>
                      <a:r>
                        <a:rPr lang="en-US" dirty="0"/>
                        <a:t>0-6 months</a:t>
                      </a:r>
                    </a:p>
                  </a:txBody>
                  <a:tcPr/>
                </a:tc>
                <a:tc>
                  <a:txBody>
                    <a:bodyPr/>
                    <a:lstStyle/>
                    <a:p>
                      <a:r>
                        <a:rPr lang="en-US" dirty="0"/>
                        <a:t>5.4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1.16g/Kg/Day</a:t>
                      </a:r>
                    </a:p>
                    <a:p>
                      <a:endParaRPr lang="en-US" dirty="0"/>
                    </a:p>
                  </a:txBody>
                  <a:tcPr/>
                </a:tc>
                <a:extLst>
                  <a:ext uri="{0D108BD9-81ED-4DB2-BD59-A6C34878D82A}">
                    <a16:rowId xmlns:a16="http://schemas.microsoft.com/office/drawing/2014/main" xmlns="" val="10003"/>
                  </a:ext>
                </a:extLst>
              </a:tr>
              <a:tr h="366184">
                <a:tc vMerge="1">
                  <a:txBody>
                    <a:bodyPr/>
                    <a:lstStyle/>
                    <a:p>
                      <a:endParaRPr lang="en-US"/>
                    </a:p>
                  </a:txBody>
                  <a:tcPr/>
                </a:tc>
                <a:tc>
                  <a:txBody>
                    <a:bodyPr/>
                    <a:lstStyle/>
                    <a:p>
                      <a:r>
                        <a:rPr lang="en-US" dirty="0"/>
                        <a:t>6-12 months</a:t>
                      </a:r>
                    </a:p>
                  </a:txBody>
                  <a:tcPr/>
                </a:tc>
                <a:tc>
                  <a:txBody>
                    <a:bodyPr/>
                    <a:lstStyle/>
                    <a:p>
                      <a:r>
                        <a:rPr lang="en-US" dirty="0"/>
                        <a:t>8.4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1.16g/Kg/Day</a:t>
                      </a:r>
                    </a:p>
                    <a:p>
                      <a:endParaRPr lang="en-US" dirty="0"/>
                    </a:p>
                  </a:txBody>
                  <a:tcPr/>
                </a:tc>
                <a:extLst>
                  <a:ext uri="{0D108BD9-81ED-4DB2-BD59-A6C34878D82A}">
                    <a16:rowId xmlns:a16="http://schemas.microsoft.com/office/drawing/2014/main" xmlns="" val="10004"/>
                  </a:ext>
                </a:extLst>
              </a:tr>
              <a:tr h="244122">
                <a:tc rowSpan="3">
                  <a:txBody>
                    <a:bodyPr/>
                    <a:lstStyle/>
                    <a:p>
                      <a:r>
                        <a:rPr lang="en-US" dirty="0"/>
                        <a:t>Children </a:t>
                      </a:r>
                    </a:p>
                  </a:txBody>
                  <a:tcPr/>
                </a:tc>
                <a:tc>
                  <a:txBody>
                    <a:bodyPr/>
                    <a:lstStyle/>
                    <a:p>
                      <a:r>
                        <a:rPr lang="en-US" dirty="0"/>
                        <a:t>1-3 Years</a:t>
                      </a:r>
                    </a:p>
                  </a:txBody>
                  <a:tcPr/>
                </a:tc>
                <a:tc>
                  <a:txBody>
                    <a:bodyPr/>
                    <a:lstStyle/>
                    <a:p>
                      <a:r>
                        <a:rPr lang="en-US" dirty="0"/>
                        <a:t>12.9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16.7</a:t>
                      </a:r>
                    </a:p>
                  </a:txBody>
                  <a:tcPr/>
                </a:tc>
                <a:extLst>
                  <a:ext uri="{0D108BD9-81ED-4DB2-BD59-A6C34878D82A}">
                    <a16:rowId xmlns:a16="http://schemas.microsoft.com/office/drawing/2014/main" xmlns="" val="10005"/>
                  </a:ext>
                </a:extLst>
              </a:tr>
              <a:tr h="244123">
                <a:tc vMerge="1">
                  <a:txBody>
                    <a:bodyPr/>
                    <a:lstStyle/>
                    <a:p>
                      <a:endParaRPr lang="en-US"/>
                    </a:p>
                  </a:txBody>
                  <a:tcPr/>
                </a:tc>
                <a:tc>
                  <a:txBody>
                    <a:bodyPr/>
                    <a:lstStyle/>
                    <a:p>
                      <a:r>
                        <a:rPr lang="en-US" dirty="0"/>
                        <a:t>4-6 Years</a:t>
                      </a:r>
                    </a:p>
                  </a:txBody>
                  <a:tcPr/>
                </a:tc>
                <a:tc>
                  <a:txBody>
                    <a:bodyPr/>
                    <a:lstStyle/>
                    <a:p>
                      <a:r>
                        <a:rPr lang="en-US" dirty="0"/>
                        <a:t>18.0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20</a:t>
                      </a:r>
                    </a:p>
                  </a:txBody>
                  <a:tcPr/>
                </a:tc>
                <a:extLst>
                  <a:ext uri="{0D108BD9-81ED-4DB2-BD59-A6C34878D82A}">
                    <a16:rowId xmlns:a16="http://schemas.microsoft.com/office/drawing/2014/main" xmlns="" val="10006"/>
                  </a:ext>
                </a:extLst>
              </a:tr>
              <a:tr h="244122">
                <a:tc vMerge="1">
                  <a:txBody>
                    <a:bodyPr/>
                    <a:lstStyle/>
                    <a:p>
                      <a:endParaRPr lang="en-US"/>
                    </a:p>
                  </a:txBody>
                  <a:tcPr/>
                </a:tc>
                <a:tc>
                  <a:txBody>
                    <a:bodyPr/>
                    <a:lstStyle/>
                    <a:p>
                      <a:r>
                        <a:rPr lang="en-US" dirty="0"/>
                        <a:t>7-9 Years</a:t>
                      </a:r>
                    </a:p>
                  </a:txBody>
                  <a:tcPr/>
                </a:tc>
                <a:tc>
                  <a:txBody>
                    <a:bodyPr/>
                    <a:lstStyle/>
                    <a:p>
                      <a:r>
                        <a:rPr lang="en-US" dirty="0"/>
                        <a:t>25.1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29.5</a:t>
                      </a:r>
                    </a:p>
                  </a:txBody>
                  <a:tcPr/>
                </a:tc>
                <a:extLst>
                  <a:ext uri="{0D108BD9-81ED-4DB2-BD59-A6C34878D82A}">
                    <a16:rowId xmlns:a16="http://schemas.microsoft.com/office/drawing/2014/main" xmlns="" val="10007"/>
                  </a:ext>
                </a:extLst>
              </a:tr>
            </a:tbl>
          </a:graphicData>
        </a:graphic>
      </p:graphicFrame>
      <p:sp>
        <p:nvSpPr>
          <p:cNvPr id="5" name="Slide Number Placeholder 4"/>
          <p:cNvSpPr>
            <a:spLocks noGrp="1"/>
          </p:cNvSpPr>
          <p:nvPr>
            <p:ph type="sldNum" sz="quarter" idx="12"/>
          </p:nvPr>
        </p:nvSpPr>
        <p:spPr/>
        <p:txBody>
          <a:bodyPr/>
          <a:lstStyle/>
          <a:p>
            <a:fld id="{8DCBD420-E7F3-4F3F-B57E-C4D6904A1157}"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2953102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84400"/>
            <a:ext cx="7620000" cy="792162"/>
          </a:xfrm>
        </p:spPr>
        <p:txBody>
          <a:bodyPr/>
          <a:lstStyle/>
          <a:p>
            <a:r>
              <a:rPr lang="en-US" sz="3200" dirty="0"/>
              <a:t>RDA for Protein in different Age Group</a:t>
            </a:r>
            <a:endParaRPr lang="en-US" sz="4000" dirty="0"/>
          </a:p>
        </p:txBody>
      </p:sp>
      <p:sp>
        <p:nvSpPr>
          <p:cNvPr id="3" name="Content Placeholder 2"/>
          <p:cNvSpPr>
            <a:spLocks noGrp="1"/>
          </p:cNvSpPr>
          <p:nvPr>
            <p:ph idx="1"/>
          </p:nvPr>
        </p:nvSpPr>
        <p:spPr/>
        <p:txBody>
          <a:bodyPr>
            <a:normAutofit/>
          </a:bodyPr>
          <a:lstStyle/>
          <a:p>
            <a:pPr marL="411480" lvl="1"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43507379"/>
              </p:ext>
            </p:extLst>
          </p:nvPr>
        </p:nvGraphicFramePr>
        <p:xfrm>
          <a:off x="1315808" y="2143762"/>
          <a:ext cx="7086600" cy="4165598"/>
        </p:xfrm>
        <a:graphic>
          <a:graphicData uri="http://schemas.openxmlformats.org/drawingml/2006/table">
            <a:tbl>
              <a:tblPr firstRow="1" bandRow="1">
                <a:tableStyleId>{5C22544A-7EE6-4342-B048-85BDC9FD1C3A}</a:tableStyleId>
              </a:tblPr>
              <a:tblGrid>
                <a:gridCol w="1771650">
                  <a:extLst>
                    <a:ext uri="{9D8B030D-6E8A-4147-A177-3AD203B41FA5}">
                      <a16:colId xmlns:a16="http://schemas.microsoft.com/office/drawing/2014/main" xmlns="" val="20000"/>
                    </a:ext>
                  </a:extLst>
                </a:gridCol>
                <a:gridCol w="1771650">
                  <a:extLst>
                    <a:ext uri="{9D8B030D-6E8A-4147-A177-3AD203B41FA5}">
                      <a16:colId xmlns:a16="http://schemas.microsoft.com/office/drawing/2014/main" xmlns="" val="20001"/>
                    </a:ext>
                  </a:extLst>
                </a:gridCol>
                <a:gridCol w="1771650">
                  <a:extLst>
                    <a:ext uri="{9D8B030D-6E8A-4147-A177-3AD203B41FA5}">
                      <a16:colId xmlns:a16="http://schemas.microsoft.com/office/drawing/2014/main" xmlns="" val="20002"/>
                    </a:ext>
                  </a:extLst>
                </a:gridCol>
                <a:gridCol w="1771650">
                  <a:extLst>
                    <a:ext uri="{9D8B030D-6E8A-4147-A177-3AD203B41FA5}">
                      <a16:colId xmlns:a16="http://schemas.microsoft.com/office/drawing/2014/main" xmlns="" val="20003"/>
                    </a:ext>
                  </a:extLst>
                </a:gridCol>
              </a:tblGrid>
              <a:tr h="1042304">
                <a:tc>
                  <a:txBody>
                    <a:bodyPr/>
                    <a:lstStyle/>
                    <a:p>
                      <a:pPr algn="ctr"/>
                      <a:r>
                        <a:rPr lang="en-US" dirty="0"/>
                        <a:t>Group</a:t>
                      </a:r>
                    </a:p>
                  </a:txBody>
                  <a:tcPr/>
                </a:tc>
                <a:tc>
                  <a:txBody>
                    <a:bodyPr/>
                    <a:lstStyle/>
                    <a:p>
                      <a:pPr algn="ctr"/>
                      <a:r>
                        <a:rPr lang="en-US" dirty="0"/>
                        <a:t>Age</a:t>
                      </a:r>
                    </a:p>
                  </a:txBody>
                  <a:tcPr/>
                </a:tc>
                <a:tc>
                  <a:txBody>
                    <a:bodyPr/>
                    <a:lstStyle/>
                    <a:p>
                      <a:pPr algn="ctr"/>
                      <a:r>
                        <a:rPr lang="en-US" dirty="0"/>
                        <a:t>Body Weight (Kg)</a:t>
                      </a:r>
                    </a:p>
                  </a:txBody>
                  <a:tcPr/>
                </a:tc>
                <a:tc>
                  <a:txBody>
                    <a:bodyPr/>
                    <a:lstStyle/>
                    <a:p>
                      <a:pPr algn="ctr"/>
                      <a:r>
                        <a:rPr lang="en-US" dirty="0"/>
                        <a:t>Protein (g/d)</a:t>
                      </a:r>
                    </a:p>
                  </a:txBody>
                  <a:tcPr/>
                </a:tc>
                <a:extLst>
                  <a:ext uri="{0D108BD9-81ED-4DB2-BD59-A6C34878D82A}">
                    <a16:rowId xmlns:a16="http://schemas.microsoft.com/office/drawing/2014/main" xmlns="" val="10000"/>
                  </a:ext>
                </a:extLst>
              </a:tr>
              <a:tr h="520549">
                <a:tc>
                  <a:txBody>
                    <a:bodyPr/>
                    <a:lstStyle/>
                    <a:p>
                      <a:pPr algn="ctr"/>
                      <a:r>
                        <a:rPr lang="en-US" dirty="0"/>
                        <a:t>Boys</a:t>
                      </a:r>
                    </a:p>
                  </a:txBody>
                  <a:tcPr/>
                </a:tc>
                <a:tc>
                  <a:txBody>
                    <a:bodyPr/>
                    <a:lstStyle/>
                    <a:p>
                      <a:pPr algn="ctr"/>
                      <a:r>
                        <a:rPr lang="en-US" dirty="0"/>
                        <a:t>10-12 Years</a:t>
                      </a:r>
                    </a:p>
                  </a:txBody>
                  <a:tcPr/>
                </a:tc>
                <a:tc>
                  <a:txBody>
                    <a:bodyPr/>
                    <a:lstStyle/>
                    <a:p>
                      <a:pPr algn="ctr"/>
                      <a:r>
                        <a:rPr lang="en-US" dirty="0"/>
                        <a:t>34.3</a:t>
                      </a:r>
                    </a:p>
                  </a:txBody>
                  <a:tcPr/>
                </a:tc>
                <a:tc>
                  <a:txBody>
                    <a:bodyPr/>
                    <a:lstStyle/>
                    <a:p>
                      <a:pPr algn="ctr"/>
                      <a:r>
                        <a:rPr lang="en-US" dirty="0"/>
                        <a:t>39.9</a:t>
                      </a:r>
                    </a:p>
                  </a:txBody>
                  <a:tcPr/>
                </a:tc>
                <a:extLst>
                  <a:ext uri="{0D108BD9-81ED-4DB2-BD59-A6C34878D82A}">
                    <a16:rowId xmlns:a16="http://schemas.microsoft.com/office/drawing/2014/main" xmlns="" val="10001"/>
                  </a:ext>
                </a:extLst>
              </a:tr>
              <a:tr h="520549">
                <a:tc>
                  <a:txBody>
                    <a:bodyPr/>
                    <a:lstStyle/>
                    <a:p>
                      <a:pPr algn="ctr"/>
                      <a:r>
                        <a:rPr lang="en-US" dirty="0"/>
                        <a:t>Girls</a:t>
                      </a:r>
                    </a:p>
                  </a:txBody>
                  <a:tcPr/>
                </a:tc>
                <a:tc>
                  <a:txBody>
                    <a:bodyPr/>
                    <a:lstStyle/>
                    <a:p>
                      <a:pPr algn="ctr"/>
                      <a:r>
                        <a:rPr lang="en-US" dirty="0"/>
                        <a:t>10-12 Years</a:t>
                      </a:r>
                    </a:p>
                  </a:txBody>
                  <a:tcPr/>
                </a:tc>
                <a:tc>
                  <a:txBody>
                    <a:bodyPr/>
                    <a:lstStyle/>
                    <a:p>
                      <a:pPr algn="ctr"/>
                      <a:r>
                        <a:rPr lang="en-US" dirty="0"/>
                        <a:t>35.0</a:t>
                      </a:r>
                    </a:p>
                  </a:txBody>
                  <a:tcPr/>
                </a:tc>
                <a:tc>
                  <a:txBody>
                    <a:bodyPr/>
                    <a:lstStyle/>
                    <a:p>
                      <a:pPr algn="ctr"/>
                      <a:r>
                        <a:rPr lang="en-US" dirty="0"/>
                        <a:t>40.4</a:t>
                      </a:r>
                    </a:p>
                  </a:txBody>
                  <a:tcPr/>
                </a:tc>
                <a:extLst>
                  <a:ext uri="{0D108BD9-81ED-4DB2-BD59-A6C34878D82A}">
                    <a16:rowId xmlns:a16="http://schemas.microsoft.com/office/drawing/2014/main" xmlns="" val="10002"/>
                  </a:ext>
                </a:extLst>
              </a:tr>
              <a:tr h="520549">
                <a:tc>
                  <a:txBody>
                    <a:bodyPr/>
                    <a:lstStyle/>
                    <a:p>
                      <a:pPr algn="ctr"/>
                      <a:r>
                        <a:rPr lang="en-US" dirty="0"/>
                        <a:t>Boys</a:t>
                      </a:r>
                    </a:p>
                  </a:txBody>
                  <a:tcPr/>
                </a:tc>
                <a:tc>
                  <a:txBody>
                    <a:bodyPr/>
                    <a:lstStyle/>
                    <a:p>
                      <a:pPr algn="ctr"/>
                      <a:r>
                        <a:rPr lang="en-US" dirty="0"/>
                        <a:t>13-15 Years</a:t>
                      </a:r>
                    </a:p>
                  </a:txBody>
                  <a:tcPr/>
                </a:tc>
                <a:tc>
                  <a:txBody>
                    <a:bodyPr/>
                    <a:lstStyle/>
                    <a:p>
                      <a:pPr algn="ctr"/>
                      <a:r>
                        <a:rPr lang="en-US" dirty="0"/>
                        <a:t>47.6</a:t>
                      </a:r>
                    </a:p>
                  </a:txBody>
                  <a:tcPr/>
                </a:tc>
                <a:tc>
                  <a:txBody>
                    <a:bodyPr/>
                    <a:lstStyle/>
                    <a:p>
                      <a:pPr algn="ctr"/>
                      <a:r>
                        <a:rPr lang="en-US" dirty="0"/>
                        <a:t>54.3</a:t>
                      </a:r>
                    </a:p>
                  </a:txBody>
                  <a:tcPr/>
                </a:tc>
                <a:extLst>
                  <a:ext uri="{0D108BD9-81ED-4DB2-BD59-A6C34878D82A}">
                    <a16:rowId xmlns:a16="http://schemas.microsoft.com/office/drawing/2014/main" xmlns="" val="10003"/>
                  </a:ext>
                </a:extLst>
              </a:tr>
              <a:tr h="520549">
                <a:tc>
                  <a:txBody>
                    <a:bodyPr/>
                    <a:lstStyle/>
                    <a:p>
                      <a:pPr algn="ctr"/>
                      <a:r>
                        <a:rPr lang="en-US" dirty="0"/>
                        <a:t>Girls</a:t>
                      </a:r>
                    </a:p>
                  </a:txBody>
                  <a:tcPr/>
                </a:tc>
                <a:tc>
                  <a:txBody>
                    <a:bodyPr/>
                    <a:lstStyle/>
                    <a:p>
                      <a:pPr algn="ctr"/>
                      <a:r>
                        <a:rPr lang="en-US" dirty="0"/>
                        <a:t>13-15 Years</a:t>
                      </a:r>
                    </a:p>
                  </a:txBody>
                  <a:tcPr/>
                </a:tc>
                <a:tc>
                  <a:txBody>
                    <a:bodyPr/>
                    <a:lstStyle/>
                    <a:p>
                      <a:pPr algn="ctr"/>
                      <a:r>
                        <a:rPr lang="en-US" dirty="0"/>
                        <a:t>46.6</a:t>
                      </a:r>
                    </a:p>
                  </a:txBody>
                  <a:tcPr/>
                </a:tc>
                <a:tc>
                  <a:txBody>
                    <a:bodyPr/>
                    <a:lstStyle/>
                    <a:p>
                      <a:pPr algn="ctr"/>
                      <a:r>
                        <a:rPr lang="en-US" dirty="0"/>
                        <a:t>51.9</a:t>
                      </a:r>
                    </a:p>
                  </a:txBody>
                  <a:tcPr/>
                </a:tc>
                <a:extLst>
                  <a:ext uri="{0D108BD9-81ED-4DB2-BD59-A6C34878D82A}">
                    <a16:rowId xmlns:a16="http://schemas.microsoft.com/office/drawing/2014/main" xmlns="" val="10004"/>
                  </a:ext>
                </a:extLst>
              </a:tr>
              <a:tr h="520549">
                <a:tc>
                  <a:txBody>
                    <a:bodyPr/>
                    <a:lstStyle/>
                    <a:p>
                      <a:pPr algn="ctr"/>
                      <a:r>
                        <a:rPr lang="en-US" dirty="0"/>
                        <a:t>Boys</a:t>
                      </a:r>
                    </a:p>
                  </a:txBody>
                  <a:tcPr/>
                </a:tc>
                <a:tc>
                  <a:txBody>
                    <a:bodyPr/>
                    <a:lstStyle/>
                    <a:p>
                      <a:pPr algn="ctr"/>
                      <a:r>
                        <a:rPr lang="en-US" dirty="0"/>
                        <a:t>16-17 Years</a:t>
                      </a:r>
                    </a:p>
                  </a:txBody>
                  <a:tcPr/>
                </a:tc>
                <a:tc>
                  <a:txBody>
                    <a:bodyPr/>
                    <a:lstStyle/>
                    <a:p>
                      <a:pPr algn="ctr"/>
                      <a:r>
                        <a:rPr lang="en-US" dirty="0"/>
                        <a:t>55.4</a:t>
                      </a:r>
                    </a:p>
                  </a:txBody>
                  <a:tcPr/>
                </a:tc>
                <a:tc>
                  <a:txBody>
                    <a:bodyPr/>
                    <a:lstStyle/>
                    <a:p>
                      <a:pPr algn="ctr"/>
                      <a:r>
                        <a:rPr lang="en-US" dirty="0"/>
                        <a:t>61.5</a:t>
                      </a:r>
                    </a:p>
                  </a:txBody>
                  <a:tcPr/>
                </a:tc>
                <a:extLst>
                  <a:ext uri="{0D108BD9-81ED-4DB2-BD59-A6C34878D82A}">
                    <a16:rowId xmlns:a16="http://schemas.microsoft.com/office/drawing/2014/main" xmlns="" val="10005"/>
                  </a:ext>
                </a:extLst>
              </a:tr>
              <a:tr h="520549">
                <a:tc>
                  <a:txBody>
                    <a:bodyPr/>
                    <a:lstStyle/>
                    <a:p>
                      <a:pPr algn="ctr"/>
                      <a:r>
                        <a:rPr lang="en-US" dirty="0"/>
                        <a:t>Girls</a:t>
                      </a:r>
                    </a:p>
                  </a:txBody>
                  <a:tcPr/>
                </a:tc>
                <a:tc>
                  <a:txBody>
                    <a:bodyPr/>
                    <a:lstStyle/>
                    <a:p>
                      <a:pPr algn="ctr"/>
                      <a:r>
                        <a:rPr lang="en-US" dirty="0"/>
                        <a:t>13-17 Years</a:t>
                      </a:r>
                    </a:p>
                  </a:txBody>
                  <a:tcPr/>
                </a:tc>
                <a:tc>
                  <a:txBody>
                    <a:bodyPr/>
                    <a:lstStyle/>
                    <a:p>
                      <a:pPr algn="ctr"/>
                      <a:r>
                        <a:rPr lang="en-US" dirty="0"/>
                        <a:t>52.1</a:t>
                      </a:r>
                    </a:p>
                  </a:txBody>
                  <a:tcPr/>
                </a:tc>
                <a:tc>
                  <a:txBody>
                    <a:bodyPr/>
                    <a:lstStyle/>
                    <a:p>
                      <a:pPr algn="ctr"/>
                      <a:r>
                        <a:rPr lang="en-US" dirty="0"/>
                        <a:t>55.5</a:t>
                      </a:r>
                    </a:p>
                  </a:txBody>
                  <a:tcPr/>
                </a:tc>
                <a:extLst>
                  <a:ext uri="{0D108BD9-81ED-4DB2-BD59-A6C34878D82A}">
                    <a16:rowId xmlns:a16="http://schemas.microsoft.com/office/drawing/2014/main" xmlns="" val="10006"/>
                  </a:ext>
                </a:extLst>
              </a:tr>
            </a:tbl>
          </a:graphicData>
        </a:graphic>
      </p:graphicFrame>
      <p:sp>
        <p:nvSpPr>
          <p:cNvPr id="5" name="Slide Number Placeholder 4"/>
          <p:cNvSpPr>
            <a:spLocks noGrp="1"/>
          </p:cNvSpPr>
          <p:nvPr>
            <p:ph type="sldNum" sz="quarter" idx="12"/>
          </p:nvPr>
        </p:nvSpPr>
        <p:spPr/>
        <p:txBody>
          <a:bodyPr/>
          <a:lstStyle/>
          <a:p>
            <a:fld id="{8DCBD420-E7F3-4F3F-B57E-C4D6904A1157}"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2953102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Who needs more protein?</a:t>
            </a:r>
            <a:br>
              <a:rPr lang="en-US" dirty="0"/>
            </a:br>
            <a:endParaRPr lang="en-US" dirty="0"/>
          </a:p>
        </p:txBody>
      </p:sp>
      <p:sp>
        <p:nvSpPr>
          <p:cNvPr id="3" name="Content Placeholder 2"/>
          <p:cNvSpPr>
            <a:spLocks noGrp="1"/>
          </p:cNvSpPr>
          <p:nvPr>
            <p:ph idx="1"/>
          </p:nvPr>
        </p:nvSpPr>
        <p:spPr/>
        <p:txBody>
          <a:bodyPr/>
          <a:lstStyle/>
          <a:p>
            <a:pPr lvl="1"/>
            <a:r>
              <a:rPr lang="en-US" dirty="0">
                <a:solidFill>
                  <a:srgbClr val="FF0000"/>
                </a:solidFill>
              </a:rPr>
              <a:t>Growing youth and teens</a:t>
            </a:r>
          </a:p>
          <a:p>
            <a:pPr lvl="1"/>
            <a:r>
              <a:rPr lang="en-US" dirty="0"/>
              <a:t>Pregnant &amp; Breast Feeding Women</a:t>
            </a:r>
          </a:p>
          <a:p>
            <a:pPr lvl="1"/>
            <a:r>
              <a:rPr lang="en-US" dirty="0">
                <a:solidFill>
                  <a:srgbClr val="FF0000"/>
                </a:solidFill>
              </a:rPr>
              <a:t>Teen &amp; Adult Males</a:t>
            </a:r>
          </a:p>
          <a:p>
            <a:pPr lvl="1"/>
            <a:r>
              <a:rPr lang="en-US" dirty="0"/>
              <a:t>Individuals with Lean Muscle</a:t>
            </a:r>
          </a:p>
          <a:p>
            <a:pPr lvl="2"/>
            <a:r>
              <a:rPr lang="en-US" dirty="0"/>
              <a:t>Large, tall person in comparison to a small, short person</a:t>
            </a:r>
          </a:p>
          <a:p>
            <a:pPr lvl="1"/>
            <a:r>
              <a:rPr lang="en-US" dirty="0">
                <a:solidFill>
                  <a:srgbClr val="FF0000"/>
                </a:solidFill>
              </a:rPr>
              <a:t>Ill and Injured </a:t>
            </a:r>
            <a:r>
              <a:rPr lang="en-US" dirty="0"/>
              <a:t>People to build antibodies and rebuild damaged tissue</a:t>
            </a:r>
          </a:p>
          <a:p>
            <a:pPr lvl="1"/>
            <a:endParaRPr lang="en-US" dirty="0"/>
          </a:p>
        </p:txBody>
      </p:sp>
      <p:sp>
        <p:nvSpPr>
          <p:cNvPr id="4" name="Slide Number Placeholder 3"/>
          <p:cNvSpPr>
            <a:spLocks noGrp="1"/>
          </p:cNvSpPr>
          <p:nvPr>
            <p:ph type="sldNum" sz="quarter" idx="12"/>
          </p:nvPr>
        </p:nvSpPr>
        <p:spPr/>
        <p:txBody>
          <a:bodyPr/>
          <a:lstStyle/>
          <a:p>
            <a:fld id="{8DCBD420-E7F3-4F3F-B57E-C4D6904A1157}"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391670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Needs</a:t>
            </a:r>
          </a:p>
        </p:txBody>
      </p:sp>
      <p:sp>
        <p:nvSpPr>
          <p:cNvPr id="3" name="Content Placeholder 2"/>
          <p:cNvSpPr>
            <a:spLocks noGrp="1"/>
          </p:cNvSpPr>
          <p:nvPr>
            <p:ph idx="1"/>
          </p:nvPr>
        </p:nvSpPr>
        <p:spPr/>
        <p:txBody>
          <a:bodyPr>
            <a:normAutofit/>
          </a:bodyPr>
          <a:lstStyle/>
          <a:p>
            <a:r>
              <a:rPr lang="en-US" dirty="0"/>
              <a:t>Balanced Diet</a:t>
            </a:r>
          </a:p>
          <a:p>
            <a:pPr lvl="1"/>
            <a:r>
              <a:rPr lang="en-US" dirty="0"/>
              <a:t>Focus on Carbohydrates: </a:t>
            </a:r>
            <a:r>
              <a:rPr lang="en-US" dirty="0">
                <a:solidFill>
                  <a:srgbClr val="FF0000"/>
                </a:solidFill>
              </a:rPr>
              <a:t>60 – 65%</a:t>
            </a:r>
          </a:p>
          <a:p>
            <a:pPr lvl="1"/>
            <a:r>
              <a:rPr lang="en-US" dirty="0"/>
              <a:t> Fats: </a:t>
            </a:r>
            <a:r>
              <a:rPr lang="en-US" dirty="0">
                <a:solidFill>
                  <a:srgbClr val="FF0000"/>
                </a:solidFill>
              </a:rPr>
              <a:t>20 – 25%</a:t>
            </a:r>
          </a:p>
          <a:p>
            <a:pPr lvl="1"/>
            <a:r>
              <a:rPr lang="en-US" dirty="0"/>
              <a:t>Remaining calories are adequate for Protein: </a:t>
            </a:r>
            <a:r>
              <a:rPr lang="en-US" dirty="0">
                <a:solidFill>
                  <a:srgbClr val="FF0000"/>
                </a:solidFill>
              </a:rPr>
              <a:t>10 – 20% </a:t>
            </a:r>
          </a:p>
          <a:p>
            <a:r>
              <a:rPr lang="en-US" dirty="0"/>
              <a:t>Avoid dehydration</a:t>
            </a:r>
          </a:p>
          <a:p>
            <a:r>
              <a:rPr lang="en-US" dirty="0"/>
              <a:t>Consume low-fat sources of protein</a:t>
            </a:r>
          </a:p>
          <a:p>
            <a:r>
              <a:rPr lang="en-US" dirty="0"/>
              <a:t>Use low-fat cooking methods: grilling, baking, &amp; poaching</a:t>
            </a:r>
          </a:p>
        </p:txBody>
      </p:sp>
      <p:sp>
        <p:nvSpPr>
          <p:cNvPr id="4" name="Slide Number Placeholder 3"/>
          <p:cNvSpPr>
            <a:spLocks noGrp="1"/>
          </p:cNvSpPr>
          <p:nvPr>
            <p:ph type="sldNum" sz="quarter" idx="12"/>
          </p:nvPr>
        </p:nvSpPr>
        <p:spPr/>
        <p:txBody>
          <a:bodyPr/>
          <a:lstStyle/>
          <a:p>
            <a:fld id="{8DCBD420-E7F3-4F3F-B57E-C4D6904A1157}"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2450806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Sources of Protein</a:t>
            </a:r>
          </a:p>
        </p:txBody>
      </p:sp>
      <p:sp>
        <p:nvSpPr>
          <p:cNvPr id="3" name="Content Placeholder 2"/>
          <p:cNvSpPr>
            <a:spLocks noGrp="1"/>
          </p:cNvSpPr>
          <p:nvPr>
            <p:ph idx="1"/>
          </p:nvPr>
        </p:nvSpPr>
        <p:spPr/>
        <p:txBody>
          <a:bodyPr>
            <a:normAutofit/>
          </a:bodyPr>
          <a:lstStyle/>
          <a:p>
            <a:r>
              <a:rPr lang="en-US" dirty="0"/>
              <a:t>Proteins in the diet can be provided from both </a:t>
            </a:r>
            <a:r>
              <a:rPr lang="en-US" dirty="0">
                <a:solidFill>
                  <a:srgbClr val="FF0000"/>
                </a:solidFill>
              </a:rPr>
              <a:t>animal</a:t>
            </a:r>
            <a:r>
              <a:rPr lang="en-US" dirty="0"/>
              <a:t> and </a:t>
            </a:r>
            <a:r>
              <a:rPr lang="en-US" dirty="0">
                <a:solidFill>
                  <a:srgbClr val="FF0000"/>
                </a:solidFill>
              </a:rPr>
              <a:t>plant</a:t>
            </a:r>
            <a:r>
              <a:rPr lang="en-US" dirty="0"/>
              <a:t> sources.</a:t>
            </a:r>
          </a:p>
          <a:p>
            <a:r>
              <a:rPr lang="en-US" dirty="0"/>
              <a:t>Factors that influence peoples protein choices:</a:t>
            </a:r>
          </a:p>
          <a:p>
            <a:pPr marL="971550" lvl="1" indent="-514350">
              <a:buFont typeface="+mj-lt"/>
              <a:buAutoNum type="arabicPeriod"/>
            </a:pPr>
            <a:r>
              <a:rPr lang="en-US" dirty="0">
                <a:solidFill>
                  <a:srgbClr val="FF0000"/>
                </a:solidFill>
              </a:rPr>
              <a:t>Availability </a:t>
            </a:r>
          </a:p>
          <a:p>
            <a:pPr marL="971550" lvl="1" indent="-514350">
              <a:buFont typeface="+mj-lt"/>
              <a:buAutoNum type="arabicPeriod"/>
            </a:pPr>
            <a:r>
              <a:rPr lang="en-US" dirty="0">
                <a:solidFill>
                  <a:srgbClr val="FF0000"/>
                </a:solidFill>
              </a:rPr>
              <a:t>Health Concerns</a:t>
            </a:r>
          </a:p>
          <a:p>
            <a:pPr marL="971550" lvl="1" indent="-514350">
              <a:buFont typeface="+mj-lt"/>
              <a:buAutoNum type="arabicPeriod"/>
            </a:pPr>
            <a:r>
              <a:rPr lang="en-US" dirty="0">
                <a:solidFill>
                  <a:srgbClr val="FF0000"/>
                </a:solidFill>
              </a:rPr>
              <a:t>Food Preferences</a:t>
            </a:r>
          </a:p>
          <a:p>
            <a:pPr marL="971550" lvl="1" indent="-514350">
              <a:buFont typeface="+mj-lt"/>
              <a:buAutoNum type="arabicPeriod"/>
            </a:pPr>
            <a:r>
              <a:rPr lang="en-US" dirty="0">
                <a:solidFill>
                  <a:srgbClr val="FF0000"/>
                </a:solidFill>
              </a:rPr>
              <a:t>Religious Beliefs</a:t>
            </a:r>
          </a:p>
          <a:p>
            <a:pPr marL="971550" lvl="1" indent="-514350">
              <a:buFont typeface="+mj-lt"/>
              <a:buAutoNum type="arabicPeriod"/>
            </a:pPr>
            <a:r>
              <a:rPr lang="en-US" dirty="0">
                <a:solidFill>
                  <a:srgbClr val="FF0000"/>
                </a:solidFill>
              </a:rPr>
              <a:t>Environmental Factors</a:t>
            </a:r>
          </a:p>
        </p:txBody>
      </p:sp>
      <p:sp>
        <p:nvSpPr>
          <p:cNvPr id="4" name="Slide Number Placeholder 3"/>
          <p:cNvSpPr>
            <a:spLocks noGrp="1"/>
          </p:cNvSpPr>
          <p:nvPr>
            <p:ph type="sldNum" sz="quarter" idx="12"/>
          </p:nvPr>
        </p:nvSpPr>
        <p:spPr/>
        <p:txBody>
          <a:bodyPr/>
          <a:lstStyle/>
          <a:p>
            <a:fld id="{8DCBD420-E7F3-4F3F-B57E-C4D6904A1157}"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493739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Sources of Protein</a:t>
            </a:r>
          </a:p>
        </p:txBody>
      </p:sp>
      <p:sp>
        <p:nvSpPr>
          <p:cNvPr id="3" name="Content Placeholder 2"/>
          <p:cNvSpPr>
            <a:spLocks noGrp="1"/>
          </p:cNvSpPr>
          <p:nvPr>
            <p:ph idx="1"/>
          </p:nvPr>
        </p:nvSpPr>
        <p:spPr/>
        <p:txBody>
          <a:bodyPr>
            <a:normAutofit lnSpcReduction="10000"/>
          </a:bodyPr>
          <a:lstStyle/>
          <a:p>
            <a:r>
              <a:rPr lang="en-US" dirty="0"/>
              <a:t>Animal Sources of Protein</a:t>
            </a:r>
          </a:p>
          <a:p>
            <a:pPr lvl="1">
              <a:lnSpc>
                <a:spcPct val="200000"/>
              </a:lnSpc>
            </a:pPr>
            <a:r>
              <a:rPr lang="en-US" dirty="0"/>
              <a:t>The largest </a:t>
            </a:r>
            <a:r>
              <a:rPr lang="en-US" dirty="0">
                <a:solidFill>
                  <a:srgbClr val="FF0000"/>
                </a:solidFill>
              </a:rPr>
              <a:t>source of protein</a:t>
            </a:r>
            <a:r>
              <a:rPr lang="en-US" dirty="0"/>
              <a:t>.</a:t>
            </a:r>
          </a:p>
          <a:p>
            <a:pPr lvl="1">
              <a:lnSpc>
                <a:spcPct val="200000"/>
              </a:lnSpc>
            </a:pPr>
            <a:r>
              <a:rPr lang="en-US" dirty="0">
                <a:solidFill>
                  <a:srgbClr val="FF0000"/>
                </a:solidFill>
              </a:rPr>
              <a:t>Beef, Lamb, Poultry, &amp; Fish.</a:t>
            </a:r>
          </a:p>
          <a:p>
            <a:pPr lvl="1">
              <a:lnSpc>
                <a:spcPct val="200000"/>
              </a:lnSpc>
            </a:pPr>
            <a:r>
              <a:rPr lang="en-US" dirty="0"/>
              <a:t>Other: Eggs, Milk, Yogurt, and Cheese</a:t>
            </a:r>
          </a:p>
          <a:p>
            <a:r>
              <a:rPr lang="en-US" dirty="0"/>
              <a:t>Meat is an excellent source of protein but can be high in fat, the same is true for dairy.</a:t>
            </a:r>
          </a:p>
          <a:p>
            <a:pPr lvl="1"/>
            <a:r>
              <a:rPr lang="en-US" dirty="0"/>
              <a:t>57% of calories in ground beef come from </a:t>
            </a:r>
            <a:r>
              <a:rPr lang="en-US" dirty="0">
                <a:solidFill>
                  <a:srgbClr val="FF0000"/>
                </a:solidFill>
              </a:rPr>
              <a:t>fat</a:t>
            </a:r>
          </a:p>
          <a:p>
            <a:pPr lvl="1"/>
            <a:r>
              <a:rPr lang="en-US" dirty="0"/>
              <a:t>Mostly </a:t>
            </a:r>
            <a:r>
              <a:rPr lang="en-US" dirty="0">
                <a:solidFill>
                  <a:srgbClr val="FF0000"/>
                </a:solidFill>
              </a:rPr>
              <a:t>saturated</a:t>
            </a:r>
          </a:p>
          <a:p>
            <a:pPr lvl="1"/>
            <a:r>
              <a:rPr lang="en-US" dirty="0"/>
              <a:t>No </a:t>
            </a:r>
            <a:r>
              <a:rPr lang="en-US" dirty="0">
                <a:solidFill>
                  <a:srgbClr val="FF0000"/>
                </a:solidFill>
              </a:rPr>
              <a:t>fiber</a:t>
            </a:r>
          </a:p>
          <a:p>
            <a:r>
              <a:rPr lang="en-US" dirty="0"/>
              <a:t>Considerably </a:t>
            </a:r>
            <a:r>
              <a:rPr lang="en-US" dirty="0">
                <a:solidFill>
                  <a:srgbClr val="FF0000"/>
                </a:solidFill>
              </a:rPr>
              <a:t>more expensive</a:t>
            </a:r>
          </a:p>
          <a:p>
            <a:pPr lvl="1">
              <a:lnSpc>
                <a:spcPct val="200000"/>
              </a:lnSpc>
            </a:pPr>
            <a:endParaRPr lang="en-US" dirty="0"/>
          </a:p>
        </p:txBody>
      </p:sp>
      <p:sp>
        <p:nvSpPr>
          <p:cNvPr id="4" name="Slide Number Placeholder 3"/>
          <p:cNvSpPr>
            <a:spLocks noGrp="1"/>
          </p:cNvSpPr>
          <p:nvPr>
            <p:ph type="sldNum" sz="quarter" idx="12"/>
          </p:nvPr>
        </p:nvSpPr>
        <p:spPr/>
        <p:txBody>
          <a:bodyPr/>
          <a:lstStyle/>
          <a:p>
            <a:fld id="{8DCBD420-E7F3-4F3F-B57E-C4D6904A1157}"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46718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Sources of Protein</a:t>
            </a:r>
          </a:p>
        </p:txBody>
      </p:sp>
      <p:sp>
        <p:nvSpPr>
          <p:cNvPr id="3" name="Content Placeholder 2"/>
          <p:cNvSpPr>
            <a:spLocks noGrp="1"/>
          </p:cNvSpPr>
          <p:nvPr>
            <p:ph idx="1"/>
          </p:nvPr>
        </p:nvSpPr>
        <p:spPr/>
        <p:txBody>
          <a:bodyPr/>
          <a:lstStyle/>
          <a:p>
            <a:pPr algn="just"/>
            <a:r>
              <a:rPr lang="en-US" dirty="0"/>
              <a:t>Plant Sources of Protein</a:t>
            </a:r>
          </a:p>
          <a:p>
            <a:pPr lvl="1" algn="just"/>
            <a:r>
              <a:rPr lang="en-US" dirty="0"/>
              <a:t>Can be found in </a:t>
            </a:r>
            <a:r>
              <a:rPr lang="en-US" dirty="0">
                <a:solidFill>
                  <a:srgbClr val="FF0000"/>
                </a:solidFill>
              </a:rPr>
              <a:t>grains, nuts, seeds, and legumes</a:t>
            </a:r>
          </a:p>
          <a:p>
            <a:pPr lvl="2" algn="just"/>
            <a:r>
              <a:rPr lang="en-US" dirty="0"/>
              <a:t>Legumes capture </a:t>
            </a:r>
            <a:r>
              <a:rPr lang="en-US" dirty="0">
                <a:solidFill>
                  <a:srgbClr val="FF0000"/>
                </a:solidFill>
              </a:rPr>
              <a:t>nitrogen</a:t>
            </a:r>
            <a:r>
              <a:rPr lang="en-US" dirty="0"/>
              <a:t> making them more protein dense: peanuts, black-eyed peas, kidney beans, black beans, lentils, chickpeas, and lima beans</a:t>
            </a:r>
          </a:p>
          <a:p>
            <a:pPr lvl="1" algn="just"/>
            <a:r>
              <a:rPr lang="en-US" dirty="0"/>
              <a:t>Soybeans are a type of legume that can be converted to form different types of food products – </a:t>
            </a:r>
            <a:r>
              <a:rPr lang="en-US" dirty="0">
                <a:solidFill>
                  <a:srgbClr val="FF0000"/>
                </a:solidFill>
              </a:rPr>
              <a:t>meat alternative</a:t>
            </a:r>
          </a:p>
        </p:txBody>
      </p:sp>
      <p:sp>
        <p:nvSpPr>
          <p:cNvPr id="4" name="Slide Number Placeholder 3"/>
          <p:cNvSpPr>
            <a:spLocks noGrp="1"/>
          </p:cNvSpPr>
          <p:nvPr>
            <p:ph type="sldNum" sz="quarter" idx="12"/>
          </p:nvPr>
        </p:nvSpPr>
        <p:spPr/>
        <p:txBody>
          <a:bodyPr/>
          <a:lstStyle/>
          <a:p>
            <a:fld id="{8DCBD420-E7F3-4F3F-B57E-C4D6904A1157}"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2638038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Sources of Protein</a:t>
            </a:r>
          </a:p>
        </p:txBody>
      </p:sp>
      <p:sp>
        <p:nvSpPr>
          <p:cNvPr id="3" name="Content Placeholder 2"/>
          <p:cNvSpPr>
            <a:spLocks noGrp="1"/>
          </p:cNvSpPr>
          <p:nvPr>
            <p:ph idx="1"/>
          </p:nvPr>
        </p:nvSpPr>
        <p:spPr/>
        <p:txBody>
          <a:bodyPr>
            <a:normAutofit/>
          </a:bodyPr>
          <a:lstStyle/>
          <a:p>
            <a:r>
              <a:rPr lang="en-US" dirty="0"/>
              <a:t>Protein Quality: the amount and type of protein can vary greatly, </a:t>
            </a:r>
            <a:r>
              <a:rPr lang="en-US" dirty="0">
                <a:solidFill>
                  <a:srgbClr val="FF0000"/>
                </a:solidFill>
              </a:rPr>
              <a:t>some are better than others</a:t>
            </a:r>
          </a:p>
          <a:p>
            <a:r>
              <a:rPr lang="en-US" dirty="0"/>
              <a:t>Complete Proteins</a:t>
            </a:r>
          </a:p>
          <a:p>
            <a:pPr lvl="1"/>
            <a:r>
              <a:rPr lang="en-US" dirty="0">
                <a:solidFill>
                  <a:srgbClr val="FF0000"/>
                </a:solidFill>
              </a:rPr>
              <a:t>Meat, Poultry, &amp; Fish</a:t>
            </a:r>
            <a:r>
              <a:rPr lang="en-US" dirty="0"/>
              <a:t> (Animal Sources)</a:t>
            </a:r>
          </a:p>
          <a:p>
            <a:pPr lvl="1"/>
            <a:r>
              <a:rPr lang="en-US" dirty="0"/>
              <a:t>Very high</a:t>
            </a:r>
          </a:p>
          <a:p>
            <a:pPr lvl="1"/>
            <a:r>
              <a:rPr lang="en-US" dirty="0"/>
              <a:t>All </a:t>
            </a:r>
            <a:r>
              <a:rPr lang="en-US" dirty="0">
                <a:solidFill>
                  <a:srgbClr val="FF0000"/>
                </a:solidFill>
              </a:rPr>
              <a:t>Indispensable Amino Acids </a:t>
            </a:r>
            <a:r>
              <a:rPr lang="en-US" dirty="0"/>
              <a:t>are present</a:t>
            </a:r>
          </a:p>
          <a:p>
            <a:r>
              <a:rPr lang="en-US" dirty="0"/>
              <a:t>Incomplete Proteins</a:t>
            </a:r>
          </a:p>
          <a:p>
            <a:pPr lvl="1"/>
            <a:r>
              <a:rPr lang="en-US" dirty="0">
                <a:solidFill>
                  <a:srgbClr val="FF0000"/>
                </a:solidFill>
              </a:rPr>
              <a:t>Plant Sources</a:t>
            </a:r>
          </a:p>
          <a:p>
            <a:pPr lvl="1"/>
            <a:r>
              <a:rPr lang="en-US" dirty="0"/>
              <a:t>Lower Quality</a:t>
            </a:r>
          </a:p>
          <a:p>
            <a:pPr lvl="1"/>
            <a:r>
              <a:rPr lang="en-US" dirty="0">
                <a:solidFill>
                  <a:srgbClr val="FF0000"/>
                </a:solidFill>
              </a:rPr>
              <a:t>Missing or short</a:t>
            </a:r>
            <a:r>
              <a:rPr lang="en-US" dirty="0"/>
              <a:t> in one or more of the indispensable Amino Acids.   </a:t>
            </a:r>
          </a:p>
        </p:txBody>
      </p:sp>
      <p:sp>
        <p:nvSpPr>
          <p:cNvPr id="4" name="Slide Number Placeholder 3"/>
          <p:cNvSpPr>
            <a:spLocks noGrp="1"/>
          </p:cNvSpPr>
          <p:nvPr>
            <p:ph type="sldNum" sz="quarter" idx="12"/>
          </p:nvPr>
        </p:nvSpPr>
        <p:spPr/>
        <p:txBody>
          <a:bodyPr/>
          <a:lstStyle/>
          <a:p>
            <a:fld id="{8DCBD420-E7F3-4F3F-B57E-C4D6904A1157}"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405579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019300"/>
            <a:ext cx="7620000" cy="1752600"/>
          </a:xfrm>
        </p:spPr>
        <p:txBody>
          <a:bodyPr>
            <a:normAutofit/>
          </a:bodyPr>
          <a:lstStyle/>
          <a:p>
            <a:pPr algn="just"/>
            <a:r>
              <a:rPr lang="en-US" dirty="0"/>
              <a:t>There are 20 different amino acids that create different combinations for specific functions in the body.</a:t>
            </a:r>
          </a:p>
          <a:p>
            <a:pPr algn="just"/>
            <a:r>
              <a:rPr lang="en-US" dirty="0"/>
              <a:t>DNA provides the instructions for how the amino acids will be linked to form the proteins in your body.</a:t>
            </a:r>
          </a:p>
          <a:p>
            <a:pPr algn="just">
              <a:buNone/>
            </a:pPr>
            <a:endParaRPr lang="en-US" dirty="0"/>
          </a:p>
          <a:p>
            <a:pPr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676" y="3962400"/>
            <a:ext cx="4944301" cy="2574812"/>
          </a:xfrm>
          <a:prstGeom prst="rect">
            <a:avLst/>
          </a:prstGeom>
        </p:spPr>
      </p:pic>
      <p:sp>
        <p:nvSpPr>
          <p:cNvPr id="5" name="Title 1">
            <a:extLst>
              <a:ext uri="{FF2B5EF4-FFF2-40B4-BE49-F238E27FC236}">
                <a16:creationId xmlns:a16="http://schemas.microsoft.com/office/drawing/2014/main" xmlns="" id="{C2D38012-8EC1-4CB9-AE63-257B9997EF75}"/>
              </a:ext>
            </a:extLst>
          </p:cNvPr>
          <p:cNvSpPr>
            <a:spLocks noGrp="1"/>
          </p:cNvSpPr>
          <p:nvPr>
            <p:ph type="title"/>
          </p:nvPr>
        </p:nvSpPr>
        <p:spPr>
          <a:xfrm>
            <a:off x="685800" y="838200"/>
            <a:ext cx="7290054" cy="786384"/>
          </a:xfrm>
        </p:spPr>
        <p:txBody>
          <a:bodyPr/>
          <a:lstStyle/>
          <a:p>
            <a:r>
              <a:rPr lang="en-US" dirty="0"/>
              <a:t>STRUCTURE</a:t>
            </a:r>
          </a:p>
        </p:txBody>
      </p:sp>
      <p:sp>
        <p:nvSpPr>
          <p:cNvPr id="2" name="Slide Number Placeholder 1"/>
          <p:cNvSpPr>
            <a:spLocks noGrp="1"/>
          </p:cNvSpPr>
          <p:nvPr>
            <p:ph type="sldNum" sz="quarter" idx="12"/>
          </p:nvPr>
        </p:nvSpPr>
        <p:spPr/>
        <p:txBody>
          <a:bodyPr/>
          <a:lstStyle/>
          <a:p>
            <a:fld id="{8DCBD420-E7F3-4F3F-B57E-C4D6904A1157}"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256484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73" y="799132"/>
            <a:ext cx="7620000" cy="1143000"/>
          </a:xfrm>
        </p:spPr>
        <p:txBody>
          <a:bodyPr/>
          <a:lstStyle/>
          <a:p>
            <a:r>
              <a:rPr lang="en-US" dirty="0"/>
              <a:t>Food Sources of Protein</a:t>
            </a:r>
          </a:p>
        </p:txBody>
      </p:sp>
      <p:sp>
        <p:nvSpPr>
          <p:cNvPr id="3" name="Content Placeholder 2"/>
          <p:cNvSpPr>
            <a:spLocks noGrp="1"/>
          </p:cNvSpPr>
          <p:nvPr>
            <p:ph idx="1"/>
          </p:nvPr>
        </p:nvSpPr>
        <p:spPr>
          <a:xfrm>
            <a:off x="914400" y="2971800"/>
            <a:ext cx="6400800" cy="2667000"/>
          </a:xfrm>
        </p:spPr>
        <p:txBody>
          <a:bodyPr>
            <a:normAutofit lnSpcReduction="10000"/>
          </a:bodyPr>
          <a:lstStyle/>
          <a:p>
            <a:r>
              <a:rPr lang="en-US" dirty="0"/>
              <a:t>Complementary Proteins: Two or more incomplete proteins that can be combined to </a:t>
            </a:r>
            <a:r>
              <a:rPr lang="en-US" dirty="0">
                <a:solidFill>
                  <a:srgbClr val="FF0000"/>
                </a:solidFill>
              </a:rPr>
              <a:t>provide all the indispensable amino acids. </a:t>
            </a:r>
          </a:p>
          <a:p>
            <a:pPr lvl="1"/>
            <a:r>
              <a:rPr lang="en-US" dirty="0"/>
              <a:t>Must consume more to get what is needed</a:t>
            </a:r>
          </a:p>
          <a:p>
            <a:pPr lvl="1"/>
            <a:r>
              <a:rPr lang="en-US" dirty="0"/>
              <a:t>Only focusing on incomplete protein is harmful </a:t>
            </a:r>
          </a:p>
          <a:p>
            <a:r>
              <a:rPr lang="en-US" dirty="0"/>
              <a:t>The right combinations:</a:t>
            </a:r>
          </a:p>
          <a:p>
            <a:pPr lvl="1"/>
            <a:r>
              <a:rPr lang="en-US" dirty="0"/>
              <a:t>Grains, nuts, or seeds with </a:t>
            </a:r>
            <a:r>
              <a:rPr lang="en-US" dirty="0">
                <a:solidFill>
                  <a:srgbClr val="FF0000"/>
                </a:solidFill>
              </a:rPr>
              <a:t>legumes.</a:t>
            </a:r>
          </a:p>
          <a:p>
            <a:pPr lvl="1"/>
            <a:r>
              <a:rPr lang="en-US" dirty="0"/>
              <a:t>Peanuts (legumes) and wheat (grain)=complete protein</a:t>
            </a:r>
          </a:p>
          <a:p>
            <a:pPr lvl="1"/>
            <a:r>
              <a:rPr lang="en-US" dirty="0"/>
              <a:t>Add complete protein sources (meat)</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812" y="0"/>
            <a:ext cx="1881188" cy="1598265"/>
          </a:xfrm>
          <a:prstGeom prst="rect">
            <a:avLst/>
          </a:prstGeom>
        </p:spPr>
      </p:pic>
      <p:sp>
        <p:nvSpPr>
          <p:cNvPr id="4" name="Slide Number Placeholder 3"/>
          <p:cNvSpPr>
            <a:spLocks noGrp="1"/>
          </p:cNvSpPr>
          <p:nvPr>
            <p:ph type="sldNum" sz="quarter" idx="12"/>
          </p:nvPr>
        </p:nvSpPr>
        <p:spPr/>
        <p:txBody>
          <a:bodyPr/>
          <a:lstStyle/>
          <a:p>
            <a:fld id="{8DCBD420-E7F3-4F3F-B57E-C4D6904A1157}"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3636307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37003F-DD0C-4F08-8701-2E6E0F6E7038}"/>
              </a:ext>
            </a:extLst>
          </p:cNvPr>
          <p:cNvSpPr>
            <a:spLocks noGrp="1"/>
          </p:cNvSpPr>
          <p:nvPr>
            <p:ph idx="1"/>
          </p:nvPr>
        </p:nvSpPr>
        <p:spPr/>
        <p:txBody>
          <a:bodyPr/>
          <a:lstStyle/>
          <a:p>
            <a:pPr algn="just"/>
            <a:r>
              <a:rPr lang="en-IN" dirty="0"/>
              <a:t>PEM in adults leads to loss of body weight, some forms of </a:t>
            </a:r>
            <a:r>
              <a:rPr lang="en-IN" dirty="0" err="1"/>
              <a:t>anemia</a:t>
            </a:r>
            <a:r>
              <a:rPr lang="en-IN" dirty="0"/>
              <a:t>, lethargy, nutritional </a:t>
            </a:r>
            <a:r>
              <a:rPr lang="en-IN" dirty="0" err="1"/>
              <a:t>edema</a:t>
            </a:r>
            <a:r>
              <a:rPr lang="en-IN" dirty="0"/>
              <a:t> and delay in wound healing. </a:t>
            </a:r>
          </a:p>
        </p:txBody>
      </p:sp>
      <p:sp>
        <p:nvSpPr>
          <p:cNvPr id="4" name="Title 1">
            <a:extLst>
              <a:ext uri="{FF2B5EF4-FFF2-40B4-BE49-F238E27FC236}">
                <a16:creationId xmlns:a16="http://schemas.microsoft.com/office/drawing/2014/main" xmlns="" id="{AA113896-94DA-4BDC-95C7-4BAC2660C8AB}"/>
              </a:ext>
            </a:extLst>
          </p:cNvPr>
          <p:cNvSpPr>
            <a:spLocks noGrp="1"/>
          </p:cNvSpPr>
          <p:nvPr>
            <p:ph type="title"/>
          </p:nvPr>
        </p:nvSpPr>
        <p:spPr>
          <a:xfrm>
            <a:off x="768350" y="585788"/>
            <a:ext cx="7289800" cy="1498600"/>
          </a:xfrm>
        </p:spPr>
        <p:txBody>
          <a:bodyPr>
            <a:normAutofit/>
          </a:bodyPr>
          <a:lstStyle/>
          <a:p>
            <a:r>
              <a:rPr lang="en-US" dirty="0"/>
              <a:t>Protein Deficiency: IN ADULTS</a:t>
            </a:r>
          </a:p>
        </p:txBody>
      </p:sp>
      <p:sp>
        <p:nvSpPr>
          <p:cNvPr id="2" name="Slide Number Placeholder 1"/>
          <p:cNvSpPr>
            <a:spLocks noGrp="1"/>
          </p:cNvSpPr>
          <p:nvPr>
            <p:ph type="sldNum" sz="quarter" idx="12"/>
          </p:nvPr>
        </p:nvSpPr>
        <p:spPr/>
        <p:txBody>
          <a:bodyPr/>
          <a:lstStyle/>
          <a:p>
            <a:fld id="{8DCBD420-E7F3-4F3F-B57E-C4D6904A1157}"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2000742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Protein Deficiency: IN CHILDREN</a:t>
            </a:r>
          </a:p>
        </p:txBody>
      </p:sp>
      <p:sp>
        <p:nvSpPr>
          <p:cNvPr id="3" name="Content Placeholder 2"/>
          <p:cNvSpPr>
            <a:spLocks noGrp="1"/>
          </p:cNvSpPr>
          <p:nvPr>
            <p:ph idx="1"/>
          </p:nvPr>
        </p:nvSpPr>
        <p:spPr>
          <a:xfrm>
            <a:off x="228600" y="1981200"/>
            <a:ext cx="8610600" cy="4328160"/>
          </a:xfrm>
        </p:spPr>
        <p:txBody>
          <a:bodyPr/>
          <a:lstStyle/>
          <a:p>
            <a:endParaRPr lang="en-US" dirty="0"/>
          </a:p>
          <a:p>
            <a:r>
              <a:rPr lang="en-US" dirty="0"/>
              <a:t>           Protein- Energy Malnutrition (</a:t>
            </a:r>
            <a:r>
              <a:rPr lang="en-US" sz="2000" dirty="0"/>
              <a:t>lack of calories and protein in the diet).</a:t>
            </a:r>
          </a:p>
          <a:p>
            <a:endParaRPr lang="en-US" dirty="0"/>
          </a:p>
          <a:p>
            <a:endParaRPr lang="en-US" dirty="0"/>
          </a:p>
          <a:p>
            <a:endParaRPr lang="en-US" dirty="0"/>
          </a:p>
          <a:p>
            <a:r>
              <a:rPr lang="en-US" dirty="0"/>
              <a:t>             Kwashiorkor                                                      Marasmus</a:t>
            </a:r>
          </a:p>
          <a:p>
            <a:endParaRPr lang="en-US" dirty="0"/>
          </a:p>
        </p:txBody>
      </p:sp>
      <p:cxnSp>
        <p:nvCxnSpPr>
          <p:cNvPr id="6" name="Straight Arrow Connector 5">
            <a:extLst>
              <a:ext uri="{FF2B5EF4-FFF2-40B4-BE49-F238E27FC236}">
                <a16:creationId xmlns:a16="http://schemas.microsoft.com/office/drawing/2014/main" xmlns="" id="{E1640A41-30FD-4444-A4B9-4DCA49B5CA11}"/>
              </a:ext>
            </a:extLst>
          </p:cNvPr>
          <p:cNvCxnSpPr/>
          <p:nvPr/>
        </p:nvCxnSpPr>
        <p:spPr>
          <a:xfrm>
            <a:off x="4191000" y="27432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68A8A3-463B-4C31-99E7-8A8D2360D88D}"/>
              </a:ext>
            </a:extLst>
          </p:cNvPr>
          <p:cNvCxnSpPr>
            <a:cxnSpLocks/>
          </p:cNvCxnSpPr>
          <p:nvPr/>
        </p:nvCxnSpPr>
        <p:spPr>
          <a:xfrm>
            <a:off x="1981200" y="3276600"/>
            <a:ext cx="472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B364A237-B572-4894-B4CA-122E09614353}"/>
              </a:ext>
            </a:extLst>
          </p:cNvPr>
          <p:cNvCxnSpPr/>
          <p:nvPr/>
        </p:nvCxnSpPr>
        <p:spPr>
          <a:xfrm>
            <a:off x="1981200" y="32766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50E4B383-7813-481E-8B9F-8A7D5E86F63A}"/>
              </a:ext>
            </a:extLst>
          </p:cNvPr>
          <p:cNvCxnSpPr/>
          <p:nvPr/>
        </p:nvCxnSpPr>
        <p:spPr>
          <a:xfrm>
            <a:off x="6705600" y="32766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F529196F-E427-4D09-AD82-0B4C4CCBAE9F}"/>
              </a:ext>
            </a:extLst>
          </p:cNvPr>
          <p:cNvSpPr txBox="1"/>
          <p:nvPr/>
        </p:nvSpPr>
        <p:spPr>
          <a:xfrm>
            <a:off x="791287" y="4882818"/>
            <a:ext cx="2925417" cy="646331"/>
          </a:xfrm>
          <a:prstGeom prst="rect">
            <a:avLst/>
          </a:prstGeom>
          <a:noFill/>
        </p:spPr>
        <p:txBody>
          <a:bodyPr wrap="square" rtlCol="0">
            <a:spAutoFit/>
          </a:bodyPr>
          <a:lstStyle/>
          <a:p>
            <a:r>
              <a:rPr lang="en-IN" dirty="0"/>
              <a:t>Intake of calories is adequate, protein is deficient</a:t>
            </a:r>
          </a:p>
        </p:txBody>
      </p:sp>
      <p:sp>
        <p:nvSpPr>
          <p:cNvPr id="15" name="TextBox 14">
            <a:extLst>
              <a:ext uri="{FF2B5EF4-FFF2-40B4-BE49-F238E27FC236}">
                <a16:creationId xmlns:a16="http://schemas.microsoft.com/office/drawing/2014/main" xmlns="" id="{F5672F54-03D8-46E9-9EEF-05A008F707DA}"/>
              </a:ext>
            </a:extLst>
          </p:cNvPr>
          <p:cNvSpPr txBox="1"/>
          <p:nvPr/>
        </p:nvSpPr>
        <p:spPr>
          <a:xfrm>
            <a:off x="5791200" y="4902088"/>
            <a:ext cx="2925417" cy="646331"/>
          </a:xfrm>
          <a:prstGeom prst="rect">
            <a:avLst/>
          </a:prstGeom>
          <a:noFill/>
        </p:spPr>
        <p:txBody>
          <a:bodyPr wrap="square" rtlCol="0">
            <a:spAutoFit/>
          </a:bodyPr>
          <a:lstStyle/>
          <a:p>
            <a:r>
              <a:rPr lang="en-IN" dirty="0"/>
              <a:t>Deficiency of both calories and proteins present </a:t>
            </a:r>
          </a:p>
        </p:txBody>
      </p:sp>
      <p:sp>
        <p:nvSpPr>
          <p:cNvPr id="4" name="Slide Number Placeholder 3"/>
          <p:cNvSpPr>
            <a:spLocks noGrp="1"/>
          </p:cNvSpPr>
          <p:nvPr>
            <p:ph type="sldNum" sz="quarter" idx="12"/>
          </p:nvPr>
        </p:nvSpPr>
        <p:spPr/>
        <p:txBody>
          <a:bodyPr/>
          <a:lstStyle/>
          <a:p>
            <a:fld id="{8DCBD420-E7F3-4F3F-B57E-C4D6904A1157}"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881468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1CBCAB8-E542-4E1E-AD7E-CAF89742C7F5}"/>
              </a:ext>
            </a:extLst>
          </p:cNvPr>
          <p:cNvSpPr>
            <a:spLocks noGrp="1"/>
          </p:cNvSpPr>
          <p:nvPr>
            <p:ph idx="1"/>
          </p:nvPr>
        </p:nvSpPr>
        <p:spPr>
          <a:xfrm>
            <a:off x="768350" y="2298700"/>
            <a:ext cx="7290055" cy="2971800"/>
          </a:xfrm>
        </p:spPr>
        <p:txBody>
          <a:bodyPr/>
          <a:lstStyle/>
          <a:p>
            <a:pPr marL="0" indent="0" algn="just">
              <a:buNone/>
            </a:pPr>
            <a:r>
              <a:rPr lang="en-US" b="1" dirty="0"/>
              <a:t>Causes </a:t>
            </a:r>
          </a:p>
          <a:p>
            <a:pPr marL="0" indent="0" algn="just">
              <a:buNone/>
            </a:pPr>
            <a:r>
              <a:rPr lang="en-US" dirty="0"/>
              <a:t>• The main causes of this grave nutritional problem in India are the socioeconomic factors like poverty, illiteracy, religious and cultural beliefs, customs, ignorance about weaning and supplementary feeding. • Kwashiorkor is seen mainly in the children of 1-5 years age group. They are weaned early from breast milk and their diet is replaced by predominantly starchy foods, which are deficient in proteins. In some areas, owing to the gender bias, many girl children get less quantity of food. </a:t>
            </a:r>
            <a:endParaRPr lang="en-IN" dirty="0"/>
          </a:p>
        </p:txBody>
      </p:sp>
      <p:sp>
        <p:nvSpPr>
          <p:cNvPr id="4" name="Title 1">
            <a:extLst>
              <a:ext uri="{FF2B5EF4-FFF2-40B4-BE49-F238E27FC236}">
                <a16:creationId xmlns:a16="http://schemas.microsoft.com/office/drawing/2014/main" xmlns="" id="{AE750E7C-FB56-405E-B752-4A9ACDA1D803}"/>
              </a:ext>
            </a:extLst>
          </p:cNvPr>
          <p:cNvSpPr>
            <a:spLocks noGrp="1"/>
          </p:cNvSpPr>
          <p:nvPr>
            <p:ph type="title"/>
          </p:nvPr>
        </p:nvSpPr>
        <p:spPr>
          <a:xfrm>
            <a:off x="768350" y="585788"/>
            <a:ext cx="7289800" cy="1498600"/>
          </a:xfrm>
        </p:spPr>
        <p:txBody>
          <a:bodyPr>
            <a:normAutofit/>
          </a:bodyPr>
          <a:lstStyle/>
          <a:p>
            <a:r>
              <a:rPr lang="en-US" dirty="0"/>
              <a:t>Protein Deficiency: KWASHIORKOR</a:t>
            </a:r>
          </a:p>
        </p:txBody>
      </p:sp>
      <p:sp>
        <p:nvSpPr>
          <p:cNvPr id="2" name="Slide Number Placeholder 1"/>
          <p:cNvSpPr>
            <a:spLocks noGrp="1"/>
          </p:cNvSpPr>
          <p:nvPr>
            <p:ph type="sldNum" sz="quarter" idx="12"/>
          </p:nvPr>
        </p:nvSpPr>
        <p:spPr/>
        <p:txBody>
          <a:bodyPr/>
          <a:lstStyle/>
          <a:p>
            <a:fld id="{8DCBD420-E7F3-4F3F-B57E-C4D6904A1157}"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773423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41B10-AB0A-4523-8756-D471EF83DC2D}"/>
              </a:ext>
            </a:extLst>
          </p:cNvPr>
          <p:cNvSpPr>
            <a:spLocks noGrp="1"/>
          </p:cNvSpPr>
          <p:nvPr>
            <p:ph type="title"/>
          </p:nvPr>
        </p:nvSpPr>
        <p:spPr/>
        <p:txBody>
          <a:bodyPr/>
          <a:lstStyle/>
          <a:p>
            <a:r>
              <a:rPr lang="en-US" dirty="0"/>
              <a:t>KWASHIORKOR</a:t>
            </a:r>
            <a:endParaRPr lang="en-IN" dirty="0"/>
          </a:p>
        </p:txBody>
      </p:sp>
      <p:sp>
        <p:nvSpPr>
          <p:cNvPr id="3" name="Content Placeholder 2">
            <a:extLst>
              <a:ext uri="{FF2B5EF4-FFF2-40B4-BE49-F238E27FC236}">
                <a16:creationId xmlns:a16="http://schemas.microsoft.com/office/drawing/2014/main" xmlns="" id="{DF151C4C-F238-47D3-B040-7FB33E0701D6}"/>
              </a:ext>
            </a:extLst>
          </p:cNvPr>
          <p:cNvSpPr>
            <a:spLocks noGrp="1"/>
          </p:cNvSpPr>
          <p:nvPr>
            <p:ph idx="1"/>
          </p:nvPr>
        </p:nvSpPr>
        <p:spPr/>
        <p:txBody>
          <a:bodyPr/>
          <a:lstStyle/>
          <a:p>
            <a:r>
              <a:rPr lang="en-US" b="1" dirty="0"/>
              <a:t>Symptoms of Kwashiorkor </a:t>
            </a:r>
          </a:p>
          <a:p>
            <a:r>
              <a:rPr lang="en-US" dirty="0"/>
              <a:t>• Retarded growth Stunting Muscle wasting</a:t>
            </a:r>
          </a:p>
          <a:p>
            <a:r>
              <a:rPr lang="en-US" dirty="0"/>
              <a:t>• Oedema or swelling </a:t>
            </a:r>
          </a:p>
          <a:p>
            <a:r>
              <a:rPr lang="en-US" dirty="0"/>
              <a:t>• Loss of </a:t>
            </a:r>
            <a:r>
              <a:rPr lang="en-US" dirty="0" err="1"/>
              <a:t>colour</a:t>
            </a:r>
            <a:r>
              <a:rPr lang="en-US" dirty="0"/>
              <a:t> in skin and hair</a:t>
            </a:r>
          </a:p>
          <a:p>
            <a:r>
              <a:rPr lang="en-US" dirty="0"/>
              <a:t>• </a:t>
            </a:r>
            <a:r>
              <a:rPr lang="en-US" dirty="0" err="1"/>
              <a:t>Diarrhoea</a:t>
            </a:r>
            <a:endParaRPr lang="en-IN" dirty="0"/>
          </a:p>
        </p:txBody>
      </p:sp>
      <p:sp>
        <p:nvSpPr>
          <p:cNvPr id="4" name="Slide Number Placeholder 3"/>
          <p:cNvSpPr>
            <a:spLocks noGrp="1"/>
          </p:cNvSpPr>
          <p:nvPr>
            <p:ph type="sldNum" sz="quarter" idx="12"/>
          </p:nvPr>
        </p:nvSpPr>
        <p:spPr/>
        <p:txBody>
          <a:bodyPr/>
          <a:lstStyle/>
          <a:p>
            <a:fld id="{8DCBD420-E7F3-4F3F-B57E-C4D6904A1157}"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2223782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729996" y="2084832"/>
            <a:ext cx="4489704" cy="4224528"/>
          </a:xfrm>
        </p:spPr>
        <p:txBody>
          <a:bodyPr>
            <a:normAutofit/>
          </a:bodyPr>
          <a:lstStyle/>
          <a:p>
            <a:pPr lvl="1">
              <a:buFont typeface="Arial" panose="020B0604020202020204" pitchFamily="34" charset="0"/>
              <a:buChar char="•"/>
            </a:pPr>
            <a:r>
              <a:rPr lang="en-US" sz="1600" dirty="0"/>
              <a:t>In poor countries it can occur when the next sibling is born and the older sibling is no longer receiving protein-rich breast milk and starts a diet that is much lower in protein</a:t>
            </a:r>
          </a:p>
          <a:p>
            <a:pPr>
              <a:buFont typeface="Arial" panose="020B0604020202020204" pitchFamily="34" charset="0"/>
              <a:buChar char="•"/>
            </a:pPr>
            <a:r>
              <a:rPr lang="en-US" sz="1600" dirty="0"/>
              <a:t>  Child suffering from Kwashiorkor: </a:t>
            </a:r>
          </a:p>
          <a:p>
            <a:pPr lvl="1">
              <a:buFont typeface="Arial" panose="020B0604020202020204" pitchFamily="34" charset="0"/>
              <a:buChar char="•"/>
            </a:pPr>
            <a:r>
              <a:rPr lang="en-US" dirty="0"/>
              <a:t>Does not reach full growth potential</a:t>
            </a:r>
          </a:p>
          <a:p>
            <a:pPr lvl="1">
              <a:buFont typeface="Arial" panose="020B0604020202020204" pitchFamily="34" charset="0"/>
              <a:buChar char="•"/>
            </a:pPr>
            <a:r>
              <a:rPr lang="en-US" dirty="0"/>
              <a:t>Bloated abdomen</a:t>
            </a:r>
          </a:p>
          <a:p>
            <a:pPr lvl="1">
              <a:buFont typeface="Arial" panose="020B0604020202020204" pitchFamily="34" charset="0"/>
              <a:buChar char="•"/>
            </a:pPr>
            <a:r>
              <a:rPr lang="en-US" dirty="0"/>
              <a:t>Skinny arms and legs</a:t>
            </a:r>
          </a:p>
          <a:p>
            <a:pPr lvl="1">
              <a:buFont typeface="Arial" panose="020B0604020202020204" pitchFamily="34" charset="0"/>
              <a:buChar char="•"/>
            </a:pPr>
            <a:r>
              <a:rPr lang="en-US" dirty="0"/>
              <a:t>Fluid imbalance resulting in death from simple illnesses.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32874" y="1065606"/>
            <a:ext cx="1763326" cy="2426785"/>
          </a:xfrm>
        </p:spPr>
      </p:pic>
      <p:pic>
        <p:nvPicPr>
          <p:cNvPr id="1026" name="Picture 2" descr="http://upload.wikimedia.org/wikipedia/commons/thumb/4/47/Starved_girl.jpg/170px-Starved_gir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187" y="3648849"/>
            <a:ext cx="1791488" cy="224864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4DEBF889-92DC-4C71-AD31-FBBF4749743C}"/>
              </a:ext>
            </a:extLst>
          </p:cNvPr>
          <p:cNvSpPr>
            <a:spLocks noGrp="1"/>
          </p:cNvSpPr>
          <p:nvPr>
            <p:ph type="title"/>
          </p:nvPr>
        </p:nvSpPr>
        <p:spPr>
          <a:xfrm>
            <a:off x="768350" y="585788"/>
            <a:ext cx="7289800" cy="1498600"/>
          </a:xfrm>
        </p:spPr>
        <p:txBody>
          <a:bodyPr/>
          <a:lstStyle/>
          <a:p>
            <a:r>
              <a:rPr lang="en-US" dirty="0"/>
              <a:t>KWASHIORKOR</a:t>
            </a:r>
            <a:endParaRPr lang="en-IN" dirty="0"/>
          </a:p>
        </p:txBody>
      </p:sp>
      <p:sp>
        <p:nvSpPr>
          <p:cNvPr id="2" name="Slide Number Placeholder 1"/>
          <p:cNvSpPr>
            <a:spLocks noGrp="1"/>
          </p:cNvSpPr>
          <p:nvPr>
            <p:ph type="sldNum" sz="quarter" idx="12"/>
          </p:nvPr>
        </p:nvSpPr>
        <p:spPr/>
        <p:txBody>
          <a:bodyPr/>
          <a:lstStyle/>
          <a:p>
            <a:fld id="{8DCBD420-E7F3-4F3F-B57E-C4D6904A1157}" type="slidenum">
              <a:rPr lang="en-US" smtClean="0"/>
              <a:pPr/>
              <a:t>45</a:t>
            </a:fld>
            <a:endParaRPr lang="en-US"/>
          </a:p>
        </p:txBody>
      </p:sp>
      <p:sp>
        <p:nvSpPr>
          <p:cNvPr id="3" name="Footer Placeholder 2"/>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4134367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Protein Deficiency</a:t>
            </a:r>
          </a:p>
        </p:txBody>
      </p:sp>
      <p:sp>
        <p:nvSpPr>
          <p:cNvPr id="3" name="Content Placeholder 2"/>
          <p:cNvSpPr>
            <a:spLocks noGrp="1"/>
          </p:cNvSpPr>
          <p:nvPr>
            <p:ph idx="1"/>
          </p:nvPr>
        </p:nvSpPr>
        <p:spPr/>
        <p:txBody>
          <a:bodyPr/>
          <a:lstStyle/>
          <a:p>
            <a:r>
              <a:rPr lang="en-US" dirty="0"/>
              <a:t>Marasmus: wasting disease cause by a lack of calories and protein</a:t>
            </a:r>
          </a:p>
          <a:p>
            <a:pPr lvl="1"/>
            <a:r>
              <a:rPr lang="en-US" dirty="0"/>
              <a:t>Most often affects infants</a:t>
            </a:r>
          </a:p>
          <a:p>
            <a:pPr lvl="1"/>
            <a:r>
              <a:rPr lang="en-US" dirty="0"/>
              <a:t>Muscles and tissues of these children begin to waste away</a:t>
            </a:r>
          </a:p>
          <a:p>
            <a:pPr lvl="1"/>
            <a:r>
              <a:rPr lang="en-US" dirty="0"/>
              <a:t>More susceptible to infection and disease. </a:t>
            </a:r>
          </a:p>
          <a:p>
            <a:pPr lvl="1"/>
            <a:r>
              <a:rPr lang="en-US" dirty="0"/>
              <a:t>Suffering from starvation</a:t>
            </a:r>
          </a:p>
        </p:txBody>
      </p:sp>
      <p:sp>
        <p:nvSpPr>
          <p:cNvPr id="4" name="Slide Number Placeholder 3"/>
          <p:cNvSpPr>
            <a:spLocks noGrp="1"/>
          </p:cNvSpPr>
          <p:nvPr>
            <p:ph type="sldNum" sz="quarter" idx="12"/>
          </p:nvPr>
        </p:nvSpPr>
        <p:spPr/>
        <p:txBody>
          <a:bodyPr/>
          <a:lstStyle/>
          <a:p>
            <a:fld id="{8DCBD420-E7F3-4F3F-B57E-C4D6904A1157}"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1914908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 Consumption </a:t>
            </a:r>
          </a:p>
        </p:txBody>
      </p:sp>
      <p:sp>
        <p:nvSpPr>
          <p:cNvPr id="3" name="Content Placeholder 2"/>
          <p:cNvSpPr>
            <a:spLocks noGrp="1"/>
          </p:cNvSpPr>
          <p:nvPr>
            <p:ph idx="1"/>
          </p:nvPr>
        </p:nvSpPr>
        <p:spPr/>
        <p:txBody>
          <a:bodyPr/>
          <a:lstStyle/>
          <a:p>
            <a:pPr algn="just"/>
            <a:r>
              <a:rPr lang="en-US" dirty="0"/>
              <a:t>High protein diets are more common in the west than in India, as it is predominantly a nation of cereal eaters. However, a high protein diet may lead to renal insufficiency.</a:t>
            </a:r>
          </a:p>
          <a:p>
            <a:pPr algn="just"/>
            <a:r>
              <a:rPr lang="en-US" dirty="0"/>
              <a:t>It increases loss of calcium through urine leading to a risk of osteoporosis.</a:t>
            </a:r>
          </a:p>
          <a:p>
            <a:pPr algn="just"/>
            <a:r>
              <a:rPr lang="en-US" dirty="0"/>
              <a:t>Animal proteins when taken in excess may cause high cholesterol as they are rich in saturated fats. </a:t>
            </a:r>
          </a:p>
        </p:txBody>
      </p:sp>
      <p:sp>
        <p:nvSpPr>
          <p:cNvPr id="4" name="Slide Number Placeholder 3"/>
          <p:cNvSpPr>
            <a:spLocks noGrp="1"/>
          </p:cNvSpPr>
          <p:nvPr>
            <p:ph type="sldNum" sz="quarter" idx="12"/>
          </p:nvPr>
        </p:nvSpPr>
        <p:spPr/>
        <p:txBody>
          <a:bodyPr/>
          <a:lstStyle/>
          <a:p>
            <a:fld id="{8DCBD420-E7F3-4F3F-B57E-C4D6904A1157}"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944111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2048" y="4953000"/>
            <a:ext cx="3859904" cy="923330"/>
          </a:xfrm>
          <a:prstGeom prst="rect">
            <a:avLst/>
          </a:prstGeom>
          <a:noFill/>
        </p:spPr>
        <p:txBody>
          <a:bodyPr wrap="none" lIns="91440" tIns="45720" rIns="91440" bIns="45720">
            <a:spAutoFit/>
          </a:bodyPr>
          <a:lstStyle/>
          <a:p>
            <a:pPr algn="ctr"/>
            <a:r>
              <a:rPr lang="en-US" sz="5400" b="1" cap="none" spc="0" dirty="0">
                <a:ln w="17780" cmpd="sng">
                  <a:solidFill>
                    <a:schemeClr val="accent1">
                      <a:tint val="3000"/>
                    </a:schemeClr>
                  </a:solidFill>
                  <a:prstDash val="solid"/>
                  <a:miter lim="800000"/>
                </a:ln>
                <a:effectLst>
                  <a:outerShdw blurRad="55000" dist="50800" dir="5400000" algn="tl">
                    <a:srgbClr val="000000">
                      <a:alpha val="33000"/>
                    </a:srgbClr>
                  </a:outerShdw>
                </a:effectLst>
              </a:rPr>
              <a:t>THANK YOU</a:t>
            </a:r>
          </a:p>
        </p:txBody>
      </p:sp>
      <p:pic>
        <p:nvPicPr>
          <p:cNvPr id="3" name="Content Placeholder 6">
            <a:extLst>
              <a:ext uri="{FF2B5EF4-FFF2-40B4-BE49-F238E27FC236}">
                <a16:creationId xmlns:a16="http://schemas.microsoft.com/office/drawing/2014/main" xmlns="" id="{957786AD-129A-4A53-A031-544DAE28F8CC}"/>
              </a:ext>
            </a:extLst>
          </p:cNvPr>
          <p:cNvPicPr>
            <a:picLocks noChangeAspect="1"/>
          </p:cNvPicPr>
          <p:nvPr/>
        </p:nvPicPr>
        <p:blipFill rotWithShape="1">
          <a:blip r:embed="rId2">
            <a:extLst>
              <a:ext uri="{28A0092B-C50C-407E-A947-70E740481C1C}">
                <a14:useLocalDpi xmlns:a14="http://schemas.microsoft.com/office/drawing/2010/main" val="0"/>
              </a:ext>
            </a:extLst>
          </a:blip>
          <a:srcRect t="35600"/>
          <a:stretch/>
        </p:blipFill>
        <p:spPr>
          <a:xfrm>
            <a:off x="0" y="1981200"/>
            <a:ext cx="9144000" cy="2697353"/>
          </a:xfrm>
          <a:prstGeom prst="rect">
            <a:avLst/>
          </a:prstGeom>
        </p:spPr>
      </p:pic>
      <p:sp>
        <p:nvSpPr>
          <p:cNvPr id="4" name="Slide Number Placeholder 3"/>
          <p:cNvSpPr>
            <a:spLocks noGrp="1"/>
          </p:cNvSpPr>
          <p:nvPr>
            <p:ph type="sldNum" sz="quarter" idx="12"/>
          </p:nvPr>
        </p:nvSpPr>
        <p:spPr/>
        <p:txBody>
          <a:bodyPr/>
          <a:lstStyle/>
          <a:p>
            <a:fld id="{8DCBD420-E7F3-4F3F-B57E-C4D6904A1157}"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pic>
        <p:nvPicPr>
          <p:cNvPr id="4" name="Content Placeholder 3" descr="Classification-based-on-composition-and-solubility.jpg"/>
          <p:cNvPicPr>
            <a:picLocks noGrp="1" noChangeAspect="1"/>
          </p:cNvPicPr>
          <p:nvPr>
            <p:ph idx="1"/>
          </p:nvPr>
        </p:nvPicPr>
        <p:blipFill>
          <a:blip r:embed="rId2"/>
          <a:stretch>
            <a:fillRect/>
          </a:stretch>
        </p:blipFill>
        <p:spPr>
          <a:xfrm>
            <a:off x="209550" y="1752600"/>
            <a:ext cx="8553450" cy="4648200"/>
          </a:xfrm>
        </p:spPr>
      </p:pic>
      <p:sp>
        <p:nvSpPr>
          <p:cNvPr id="3" name="Slide Number Placeholder 2"/>
          <p:cNvSpPr>
            <a:spLocks noGrp="1"/>
          </p:cNvSpPr>
          <p:nvPr>
            <p:ph type="sldNum" sz="quarter" idx="12"/>
          </p:nvPr>
        </p:nvSpPr>
        <p:spPr/>
        <p:txBody>
          <a:bodyPr/>
          <a:lstStyle/>
          <a:p>
            <a:fld id="{8DCBD420-E7F3-4F3F-B57E-C4D6904A1157}"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620000" cy="762000"/>
          </a:xfrm>
        </p:spPr>
        <p:txBody>
          <a:bodyPr/>
          <a:lstStyle/>
          <a:p>
            <a:r>
              <a:rPr lang="en-US" dirty="0"/>
              <a:t>Classification</a:t>
            </a:r>
          </a:p>
        </p:txBody>
      </p:sp>
      <p:sp>
        <p:nvSpPr>
          <p:cNvPr id="3" name="Content Placeholder 2"/>
          <p:cNvSpPr>
            <a:spLocks noGrp="1"/>
          </p:cNvSpPr>
          <p:nvPr>
            <p:ph idx="1"/>
          </p:nvPr>
        </p:nvSpPr>
        <p:spPr>
          <a:xfrm>
            <a:off x="762000" y="1676400"/>
            <a:ext cx="7772400" cy="1752600"/>
          </a:xfrm>
        </p:spPr>
        <p:txBody>
          <a:bodyPr>
            <a:noAutofit/>
          </a:bodyPr>
          <a:lstStyle/>
          <a:p>
            <a:pPr algn="just"/>
            <a:r>
              <a:rPr lang="en-US" b="1" dirty="0"/>
              <a:t>Simple proteins</a:t>
            </a:r>
            <a:r>
              <a:rPr lang="en-US" dirty="0"/>
              <a:t> </a:t>
            </a:r>
          </a:p>
          <a:p>
            <a:pPr algn="just"/>
            <a:r>
              <a:rPr lang="en-US" b="1" dirty="0"/>
              <a:t>(</a:t>
            </a:r>
            <a:r>
              <a:rPr lang="en-US" b="1" dirty="0" err="1"/>
              <a:t>i</a:t>
            </a:r>
            <a:r>
              <a:rPr lang="en-US" b="1" dirty="0"/>
              <a:t>) Albumins:</a:t>
            </a:r>
            <a:r>
              <a:rPr lang="en-US" dirty="0"/>
              <a:t> </a:t>
            </a:r>
          </a:p>
          <a:p>
            <a:pPr algn="just"/>
            <a:r>
              <a:rPr lang="en-US" dirty="0"/>
              <a:t>Soluble in water, </a:t>
            </a:r>
            <a:r>
              <a:rPr lang="en-US" dirty="0" err="1"/>
              <a:t>coagulable</a:t>
            </a:r>
            <a:r>
              <a:rPr lang="en-US" dirty="0"/>
              <a:t> by heat and 1 precipitated at high salt concentrations. Examples – Serum albumin, egg albumin, </a:t>
            </a:r>
            <a:r>
              <a:rPr lang="en-US" dirty="0" err="1"/>
              <a:t>lactalbumin</a:t>
            </a:r>
            <a:r>
              <a:rPr lang="en-US" dirty="0"/>
              <a:t> (Milk), </a:t>
            </a:r>
            <a:r>
              <a:rPr lang="en-US" dirty="0" err="1"/>
              <a:t>leucosin</a:t>
            </a:r>
            <a:r>
              <a:rPr lang="en-US" dirty="0"/>
              <a:t> (wheat), </a:t>
            </a:r>
            <a:r>
              <a:rPr lang="en-US" dirty="0" err="1"/>
              <a:t>legumelin</a:t>
            </a:r>
            <a:r>
              <a:rPr lang="en-US" dirty="0"/>
              <a:t> (</a:t>
            </a:r>
            <a:r>
              <a:rPr lang="en-US" dirty="0" err="1"/>
              <a:t>soyabeans</a:t>
            </a:r>
            <a:r>
              <a:rPr lang="en-US" dirty="0"/>
              <a:t>). </a:t>
            </a:r>
          </a:p>
          <a:p>
            <a:pPr algn="just"/>
            <a:endParaRPr lang="en-US" dirty="0"/>
          </a:p>
        </p:txBody>
      </p:sp>
      <p:pic>
        <p:nvPicPr>
          <p:cNvPr id="1028" name="Picture 4" descr="What Are the Best Sources of Lean Protein? (with pictures)">
            <a:extLst>
              <a:ext uri="{FF2B5EF4-FFF2-40B4-BE49-F238E27FC236}">
                <a16:creationId xmlns:a16="http://schemas.microsoft.com/office/drawing/2014/main" xmlns="" id="{69482D34-8A0A-429A-8926-C9BE3098C0D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29400" y="-228600"/>
            <a:ext cx="2743200" cy="24576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DCBD420-E7F3-4F3F-B57E-C4D6904A1157}"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8879D6D-528A-4B2E-B29E-F8A7B6A746CC}"/>
              </a:ext>
            </a:extLst>
          </p:cNvPr>
          <p:cNvSpPr>
            <a:spLocks noGrp="1"/>
          </p:cNvSpPr>
          <p:nvPr>
            <p:ph idx="1"/>
          </p:nvPr>
        </p:nvSpPr>
        <p:spPr>
          <a:xfrm>
            <a:off x="914400" y="2286000"/>
            <a:ext cx="7143751" cy="3276600"/>
          </a:xfrm>
        </p:spPr>
        <p:txBody>
          <a:bodyPr/>
          <a:lstStyle/>
          <a:p>
            <a:pPr algn="just"/>
            <a:r>
              <a:rPr lang="en-US" sz="2000" b="1" dirty="0"/>
              <a:t>(ii) Globulins:</a:t>
            </a:r>
            <a:r>
              <a:rPr lang="en-US" sz="2000" dirty="0"/>
              <a:t> </a:t>
            </a:r>
          </a:p>
          <a:p>
            <a:pPr algn="just"/>
            <a:r>
              <a:rPr lang="en-US" sz="2000" dirty="0"/>
              <a:t>Insoluble in water, soluble in dilute salt 1 solutions and precipitated by half 1 saturated salt solutions. </a:t>
            </a:r>
          </a:p>
          <a:p>
            <a:pPr algn="just"/>
            <a:r>
              <a:rPr lang="en-US" sz="2000" dirty="0"/>
              <a:t>Examples – Serum globulin, vitellin (egg yolk), tuberin (potato), </a:t>
            </a:r>
            <a:r>
              <a:rPr lang="en-US" sz="2000" dirty="0" err="1"/>
              <a:t>myosinogen</a:t>
            </a:r>
            <a:r>
              <a:rPr lang="en-US" sz="2000" dirty="0"/>
              <a:t> (muscle), legumin (peas). </a:t>
            </a:r>
          </a:p>
          <a:p>
            <a:endParaRPr lang="en-IN" dirty="0"/>
          </a:p>
        </p:txBody>
      </p:sp>
      <p:sp>
        <p:nvSpPr>
          <p:cNvPr id="4" name="Title 1">
            <a:extLst>
              <a:ext uri="{FF2B5EF4-FFF2-40B4-BE49-F238E27FC236}">
                <a16:creationId xmlns:a16="http://schemas.microsoft.com/office/drawing/2014/main" xmlns="" id="{C5672BFE-AD9F-436C-B3CD-967B7942027E}"/>
              </a:ext>
            </a:extLst>
          </p:cNvPr>
          <p:cNvSpPr>
            <a:spLocks noGrp="1"/>
          </p:cNvSpPr>
          <p:nvPr>
            <p:ph type="title"/>
          </p:nvPr>
        </p:nvSpPr>
        <p:spPr>
          <a:xfrm>
            <a:off x="768351" y="914400"/>
            <a:ext cx="7289800" cy="785812"/>
          </a:xfrm>
        </p:spPr>
        <p:txBody>
          <a:bodyPr/>
          <a:lstStyle/>
          <a:p>
            <a:r>
              <a:rPr lang="en-US" dirty="0"/>
              <a:t>Classification</a:t>
            </a:r>
          </a:p>
        </p:txBody>
      </p:sp>
      <p:pic>
        <p:nvPicPr>
          <p:cNvPr id="2050" name="Picture 2" descr="Dried Green Peas at Rs 70/kilogram | Dry Green Peas, Dehydrated Peas,  ड्राइड ग्रीन पी - Nathani Traders, Bengaluru | ID: 16984295955">
            <a:extLst>
              <a:ext uri="{FF2B5EF4-FFF2-40B4-BE49-F238E27FC236}">
                <a16:creationId xmlns:a16="http://schemas.microsoft.com/office/drawing/2014/main" xmlns="" id="{D530F639-2E9A-4DA1-A87D-D907562F184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53200" y="4419600"/>
            <a:ext cx="2800350" cy="28003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CBD420-E7F3-4F3F-B57E-C4D6904A1157}"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96623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9FF91F-04C1-433B-BBE3-4375D6D0CDE0}"/>
              </a:ext>
            </a:extLst>
          </p:cNvPr>
          <p:cNvSpPr>
            <a:spLocks noGrp="1"/>
          </p:cNvSpPr>
          <p:nvPr>
            <p:ph idx="1"/>
          </p:nvPr>
        </p:nvSpPr>
        <p:spPr/>
        <p:txBody>
          <a:bodyPr/>
          <a:lstStyle/>
          <a:p>
            <a:pPr algn="just"/>
            <a:r>
              <a:rPr lang="en-US" sz="2000" b="1" dirty="0"/>
              <a:t>(iii) </a:t>
            </a:r>
            <a:r>
              <a:rPr lang="en-US" sz="2000" b="1" dirty="0" err="1"/>
              <a:t>Glutelins</a:t>
            </a:r>
            <a:r>
              <a:rPr lang="en-US" sz="2000" b="1" dirty="0"/>
              <a:t>:</a:t>
            </a:r>
            <a:r>
              <a:rPr lang="en-US" sz="2000" dirty="0"/>
              <a:t> </a:t>
            </a:r>
          </a:p>
          <a:p>
            <a:pPr algn="just"/>
            <a:r>
              <a:rPr lang="en-US" sz="2000" dirty="0"/>
              <a:t>Insoluble in water but soluble in dilute 1 acids and alkalis. Mostly found in plants. </a:t>
            </a:r>
          </a:p>
          <a:p>
            <a:pPr algn="just"/>
            <a:r>
              <a:rPr lang="en-US" sz="2000" dirty="0"/>
              <a:t>Examples – Glutenin (wheat), </a:t>
            </a:r>
            <a:r>
              <a:rPr lang="en-US" sz="2000" dirty="0" err="1"/>
              <a:t>oryzenin</a:t>
            </a:r>
            <a:r>
              <a:rPr lang="en-US" sz="2000" dirty="0"/>
              <a:t> (rice). </a:t>
            </a:r>
          </a:p>
          <a:p>
            <a:endParaRPr lang="en-IN" dirty="0"/>
          </a:p>
        </p:txBody>
      </p:sp>
      <p:sp>
        <p:nvSpPr>
          <p:cNvPr id="4" name="Title 1">
            <a:extLst>
              <a:ext uri="{FF2B5EF4-FFF2-40B4-BE49-F238E27FC236}">
                <a16:creationId xmlns:a16="http://schemas.microsoft.com/office/drawing/2014/main" xmlns="" id="{868F3CF0-E921-4C2B-B3D5-2D26212F9E1F}"/>
              </a:ext>
            </a:extLst>
          </p:cNvPr>
          <p:cNvSpPr>
            <a:spLocks noGrp="1"/>
          </p:cNvSpPr>
          <p:nvPr>
            <p:ph type="title"/>
          </p:nvPr>
        </p:nvSpPr>
        <p:spPr>
          <a:xfrm>
            <a:off x="768351" y="914400"/>
            <a:ext cx="7289800" cy="785812"/>
          </a:xfrm>
        </p:spPr>
        <p:txBody>
          <a:bodyPr/>
          <a:lstStyle/>
          <a:p>
            <a:r>
              <a:rPr lang="en-US" dirty="0"/>
              <a:t>Classification</a:t>
            </a:r>
          </a:p>
        </p:txBody>
      </p:sp>
      <p:pic>
        <p:nvPicPr>
          <p:cNvPr id="3076" name="Picture 4" descr="RESEARCH Wheat Seed, गेहूं के बीज in Anaj Mandi, Indore , Indore Premium  Seeds | ID: 11718122097">
            <a:extLst>
              <a:ext uri="{FF2B5EF4-FFF2-40B4-BE49-F238E27FC236}">
                <a16:creationId xmlns:a16="http://schemas.microsoft.com/office/drawing/2014/main" xmlns="" id="{C3B53DAF-2E52-4DED-BE12-E5E44A6DE1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80"/>
          <a:stretch/>
        </p:blipFill>
        <p:spPr bwMode="auto">
          <a:xfrm>
            <a:off x="0" y="4043155"/>
            <a:ext cx="4572000" cy="28479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CBD420-E7F3-4F3F-B57E-C4D6904A1157}"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373764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F530A3-437D-43C2-9F1E-D0849ADDA560}"/>
              </a:ext>
            </a:extLst>
          </p:cNvPr>
          <p:cNvSpPr>
            <a:spLocks noGrp="1"/>
          </p:cNvSpPr>
          <p:nvPr>
            <p:ph idx="1"/>
          </p:nvPr>
        </p:nvSpPr>
        <p:spPr/>
        <p:txBody>
          <a:bodyPr/>
          <a:lstStyle/>
          <a:p>
            <a:pPr algn="just"/>
            <a:r>
              <a:rPr lang="en-US" sz="2000" b="1" dirty="0"/>
              <a:t>(iv) </a:t>
            </a:r>
            <a:r>
              <a:rPr lang="en-US" sz="2000" b="1" dirty="0" err="1"/>
              <a:t>Prolamines</a:t>
            </a:r>
            <a:r>
              <a:rPr lang="en-US" sz="2000" b="1" dirty="0"/>
              <a:t>:</a:t>
            </a:r>
            <a:r>
              <a:rPr lang="en-US" sz="2000" dirty="0"/>
              <a:t> Insoluble in water and absolute alcohol 1 but soluble in 70 to 80 per cent alcohol. </a:t>
            </a:r>
          </a:p>
          <a:p>
            <a:pPr algn="just"/>
            <a:r>
              <a:rPr lang="en-US" sz="2000" dirty="0"/>
              <a:t>Examples – Gliadin (wheat), zein (maize). </a:t>
            </a:r>
          </a:p>
          <a:p>
            <a:endParaRPr lang="en-IN" dirty="0"/>
          </a:p>
        </p:txBody>
      </p:sp>
      <p:sp>
        <p:nvSpPr>
          <p:cNvPr id="4" name="Title 1">
            <a:extLst>
              <a:ext uri="{FF2B5EF4-FFF2-40B4-BE49-F238E27FC236}">
                <a16:creationId xmlns:a16="http://schemas.microsoft.com/office/drawing/2014/main" xmlns="" id="{3CEFD1FC-42EE-46CC-821C-D0EDB27D7AE0}"/>
              </a:ext>
            </a:extLst>
          </p:cNvPr>
          <p:cNvSpPr>
            <a:spLocks noGrp="1"/>
          </p:cNvSpPr>
          <p:nvPr>
            <p:ph type="title"/>
          </p:nvPr>
        </p:nvSpPr>
        <p:spPr>
          <a:xfrm>
            <a:off x="768351" y="838200"/>
            <a:ext cx="7289800" cy="785812"/>
          </a:xfrm>
        </p:spPr>
        <p:txBody>
          <a:bodyPr/>
          <a:lstStyle/>
          <a:p>
            <a:r>
              <a:rPr lang="en-US" dirty="0"/>
              <a:t>Classification</a:t>
            </a:r>
          </a:p>
        </p:txBody>
      </p:sp>
      <p:pic>
        <p:nvPicPr>
          <p:cNvPr id="4098" name="Picture 2" descr="Maize – Lima Europe">
            <a:extLst>
              <a:ext uri="{FF2B5EF4-FFF2-40B4-BE49-F238E27FC236}">
                <a16:creationId xmlns:a16="http://schemas.microsoft.com/office/drawing/2014/main" xmlns="" id="{B5054FE9-5F58-46B6-957B-12731719657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81200" y="3427702"/>
            <a:ext cx="4267200" cy="29114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CBD420-E7F3-4F3F-B57E-C4D6904A1157}"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Neha Soni</a:t>
            </a:r>
            <a:endParaRPr lang="en-US"/>
          </a:p>
        </p:txBody>
      </p:sp>
    </p:spTree>
    <p:extLst>
      <p:ext uri="{BB962C8B-B14F-4D97-AF65-F5344CB8AC3E}">
        <p14:creationId xmlns:p14="http://schemas.microsoft.com/office/powerpoint/2010/main" val="42446802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3C29987DFA4948AD7337CFDBF71173" ma:contentTypeVersion="0" ma:contentTypeDescription="Create a new document." ma:contentTypeScope="" ma:versionID="69b93dab61d62e8f745bbd506fc7897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4B87D4-93E1-43A1-880A-7778E9A8B14A}">
  <ds:schemaRefs>
    <ds:schemaRef ds:uri="http://schemas.microsoft.com/sharepoint/v3/contenttype/forms"/>
  </ds:schemaRefs>
</ds:datastoreItem>
</file>

<file path=customXml/itemProps2.xml><?xml version="1.0" encoding="utf-8"?>
<ds:datastoreItem xmlns:ds="http://schemas.openxmlformats.org/officeDocument/2006/customXml" ds:itemID="{66BD7504-0D71-4B5B-A67B-C9A7116B2CD0}">
  <ds:schemaRefs>
    <ds:schemaRef ds:uri="http://schemas.microsoft.com/office/infopath/2007/PartnerControls"/>
    <ds:schemaRef ds:uri="http://purl.org/dc/dcmitype/"/>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085EF52-6E8C-4CDE-AA98-4B82928DD3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Integral</Template>
  <TotalTime>6137</TotalTime>
  <Words>2559</Words>
  <Application>Microsoft Office PowerPoint</Application>
  <PresentationFormat>On-screen Show (4:3)</PresentationFormat>
  <Paragraphs>428</Paragraphs>
  <Slides>48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Perpetua Titling MT</vt:lpstr>
      <vt:lpstr>Times New Roman</vt:lpstr>
      <vt:lpstr>Tw Cen MT</vt:lpstr>
      <vt:lpstr>Tw Cen MT Condensed</vt:lpstr>
      <vt:lpstr>Wingdings 3</vt:lpstr>
      <vt:lpstr>Integral</vt:lpstr>
      <vt:lpstr>Power of Proteins</vt:lpstr>
      <vt:lpstr>Learning Objectives </vt:lpstr>
      <vt:lpstr>What is Protein ?</vt:lpstr>
      <vt:lpstr>STRUCTURE</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Biological Importance of Proteins:</vt:lpstr>
      <vt:lpstr>Biological Importance of Proteins, Contd…</vt:lpstr>
      <vt:lpstr>Amino Acids</vt:lpstr>
      <vt:lpstr>Essential vs. Non Essential Amino Acids</vt:lpstr>
      <vt:lpstr>Protein</vt:lpstr>
      <vt:lpstr>The Function of Protein</vt:lpstr>
      <vt:lpstr>The Function of Protein</vt:lpstr>
      <vt:lpstr>Protein in the Body</vt:lpstr>
      <vt:lpstr>Denaturation of Protein.</vt:lpstr>
      <vt:lpstr>How Much Protein Do You Need?</vt:lpstr>
      <vt:lpstr>RDA for Protein in different Age Group</vt:lpstr>
      <vt:lpstr>RDA for Protein in different Age Group</vt:lpstr>
      <vt:lpstr> Who needs more protein? </vt:lpstr>
      <vt:lpstr>Protein Needs</vt:lpstr>
      <vt:lpstr>Food Sources of Protein</vt:lpstr>
      <vt:lpstr>Food Sources of Protein</vt:lpstr>
      <vt:lpstr>Food Sources of Protein</vt:lpstr>
      <vt:lpstr>Food Sources of Protein</vt:lpstr>
      <vt:lpstr>Food Sources of Protein</vt:lpstr>
      <vt:lpstr>Protein Deficiency: IN ADULTS</vt:lpstr>
      <vt:lpstr>Protein Deficiency: IN CHILDREN</vt:lpstr>
      <vt:lpstr>Protein Deficiency: KWASHIORKOR</vt:lpstr>
      <vt:lpstr>KWASHIORKOR</vt:lpstr>
      <vt:lpstr>KWASHIORKOR</vt:lpstr>
      <vt:lpstr>Protein Deficiency</vt:lpstr>
      <vt:lpstr>Over Consumption </vt:lpstr>
      <vt:lpstr>PowerPoint Presentation</vt:lpstr>
    </vt:vector>
  </TitlesOfParts>
  <Company>Geary County Schools, USD 475</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Lauren</dc:creator>
  <cp:lastModifiedBy>user</cp:lastModifiedBy>
  <cp:revision>184</cp:revision>
  <cp:lastPrinted>2015-11-04T21:07:24Z</cp:lastPrinted>
  <dcterms:created xsi:type="dcterms:W3CDTF">2013-03-01T20:54:02Z</dcterms:created>
  <dcterms:modified xsi:type="dcterms:W3CDTF">2025-06-18T07:25:39Z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0x010100393C29987DFA4948AD7337CFDBF71173</vt:lpwstr>
  </property>
</Properties>
</file>