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sldIdLst>
    <p:sldId id="256" r:id="rId2"/>
    <p:sldId id="299" r:id="rId3"/>
    <p:sldId id="257" r:id="rId4"/>
    <p:sldId id="275" r:id="rId5"/>
    <p:sldId id="258" r:id="rId6"/>
    <p:sldId id="259" r:id="rId7"/>
    <p:sldId id="260" r:id="rId8"/>
    <p:sldId id="268" r:id="rId9"/>
    <p:sldId id="278" r:id="rId10"/>
    <p:sldId id="269" r:id="rId11"/>
    <p:sldId id="279" r:id="rId12"/>
    <p:sldId id="270" r:id="rId13"/>
    <p:sldId id="280" r:id="rId14"/>
    <p:sldId id="271" r:id="rId15"/>
    <p:sldId id="281" r:id="rId16"/>
    <p:sldId id="272" r:id="rId17"/>
    <p:sldId id="282" r:id="rId18"/>
    <p:sldId id="273" r:id="rId19"/>
    <p:sldId id="283" r:id="rId20"/>
    <p:sldId id="284" r:id="rId21"/>
    <p:sldId id="285" r:id="rId22"/>
    <p:sldId id="274" r:id="rId23"/>
    <p:sldId id="261" r:id="rId24"/>
    <p:sldId id="286" r:id="rId25"/>
    <p:sldId id="287" r:id="rId26"/>
    <p:sldId id="262" r:id="rId27"/>
    <p:sldId id="263" r:id="rId28"/>
    <p:sldId id="264" r:id="rId29"/>
    <p:sldId id="265" r:id="rId30"/>
    <p:sldId id="266" r:id="rId31"/>
    <p:sldId id="267" r:id="rId32"/>
    <p:sldId id="276" r:id="rId33"/>
    <p:sldId id="277" r:id="rId34"/>
    <p:sldId id="288" r:id="rId35"/>
    <p:sldId id="289" r:id="rId36"/>
    <p:sldId id="290" r:id="rId37"/>
    <p:sldId id="291" r:id="rId38"/>
    <p:sldId id="292" r:id="rId39"/>
    <p:sldId id="293" r:id="rId40"/>
    <p:sldId id="294" r:id="rId41"/>
    <p:sldId id="295" r:id="rId42"/>
    <p:sldId id="296" r:id="rId43"/>
    <p:sldId id="297" r:id="rId44"/>
    <p:sldId id="298" r:id="rId4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02F9DC-C6F5-405B-AD35-8ED5A9F1DA1F}" type="datetimeFigureOut">
              <a:rPr lang="en-IN" smtClean="0"/>
              <a:t>18/06/2025</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2EDF3F-52A9-4A14-BB3C-067BB7CB27ED}" type="slidenum">
              <a:rPr lang="en-IN" smtClean="0"/>
              <a:t>‹#›</a:t>
            </a:fld>
            <a:endParaRPr lang="en-IN"/>
          </a:p>
        </p:txBody>
      </p:sp>
    </p:spTree>
    <p:extLst>
      <p:ext uri="{BB962C8B-B14F-4D97-AF65-F5344CB8AC3E}">
        <p14:creationId xmlns:p14="http://schemas.microsoft.com/office/powerpoint/2010/main" val="30517656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52EDF3F-52A9-4A14-BB3C-067BB7CB27ED}" type="slidenum">
              <a:rPr lang="en-IN" smtClean="0"/>
              <a:t>1</a:t>
            </a:fld>
            <a:endParaRPr lang="en-IN"/>
          </a:p>
        </p:txBody>
      </p:sp>
    </p:spTree>
    <p:extLst>
      <p:ext uri="{BB962C8B-B14F-4D97-AF65-F5344CB8AC3E}">
        <p14:creationId xmlns:p14="http://schemas.microsoft.com/office/powerpoint/2010/main" val="38858493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952EDF3F-52A9-4A14-BB3C-067BB7CB27ED}" type="slidenum">
              <a:rPr lang="en-IN" smtClean="0"/>
              <a:t>2</a:t>
            </a:fld>
            <a:endParaRPr lang="en-IN"/>
          </a:p>
        </p:txBody>
      </p:sp>
    </p:spTree>
    <p:extLst>
      <p:ext uri="{BB962C8B-B14F-4D97-AF65-F5344CB8AC3E}">
        <p14:creationId xmlns:p14="http://schemas.microsoft.com/office/powerpoint/2010/main" val="10377787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772B6245-1588-4305-AAF6-82B2AE814727}" type="datetime1">
              <a:rPr lang="en-IN" smtClean="0"/>
              <a:t>18/06/2025</a:t>
            </a:fld>
            <a:endParaRPr lang="en-IN"/>
          </a:p>
        </p:txBody>
      </p:sp>
      <p:sp>
        <p:nvSpPr>
          <p:cNvPr id="5" name="Footer Placeholder 4"/>
          <p:cNvSpPr>
            <a:spLocks noGrp="1"/>
          </p:cNvSpPr>
          <p:nvPr>
            <p:ph type="ftr" sz="quarter" idx="11"/>
          </p:nvPr>
        </p:nvSpPr>
        <p:spPr/>
        <p:txBody>
          <a:bodyPr/>
          <a:lstStyle/>
          <a:p>
            <a:r>
              <a:rPr lang="en-IN" smtClean="0"/>
              <a:t>Dr. Meghana </a:t>
            </a:r>
            <a:endParaRPr lang="en-IN"/>
          </a:p>
        </p:txBody>
      </p:sp>
      <p:sp>
        <p:nvSpPr>
          <p:cNvPr id="6" name="Slide Number Placeholder 5"/>
          <p:cNvSpPr>
            <a:spLocks noGrp="1"/>
          </p:cNvSpPr>
          <p:nvPr>
            <p:ph type="sldNum" sz="quarter" idx="12"/>
          </p:nvPr>
        </p:nvSpPr>
        <p:spPr/>
        <p:txBody>
          <a:bodyPr/>
          <a:lstStyle/>
          <a:p>
            <a:fld id="{939F5327-B5B6-49E5-A9F6-8B4586F7C038}" type="slidenum">
              <a:rPr lang="en-IN" smtClean="0"/>
              <a:t>‹#›</a:t>
            </a:fld>
            <a:endParaRPr lang="en-IN"/>
          </a:p>
        </p:txBody>
      </p:sp>
    </p:spTree>
    <p:extLst>
      <p:ext uri="{BB962C8B-B14F-4D97-AF65-F5344CB8AC3E}">
        <p14:creationId xmlns:p14="http://schemas.microsoft.com/office/powerpoint/2010/main" val="10148043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8913347-16B3-4C6A-859B-4F54600038FF}" type="datetime1">
              <a:rPr lang="en-IN" smtClean="0"/>
              <a:t>18/06/2025</a:t>
            </a:fld>
            <a:endParaRPr lang="en-IN"/>
          </a:p>
        </p:txBody>
      </p:sp>
      <p:sp>
        <p:nvSpPr>
          <p:cNvPr id="5" name="Footer Placeholder 4"/>
          <p:cNvSpPr>
            <a:spLocks noGrp="1"/>
          </p:cNvSpPr>
          <p:nvPr>
            <p:ph type="ftr" sz="quarter" idx="11"/>
          </p:nvPr>
        </p:nvSpPr>
        <p:spPr/>
        <p:txBody>
          <a:bodyPr/>
          <a:lstStyle/>
          <a:p>
            <a:r>
              <a:rPr lang="en-IN" smtClean="0"/>
              <a:t>Dr. Meghana </a:t>
            </a:r>
            <a:endParaRPr lang="en-IN"/>
          </a:p>
        </p:txBody>
      </p:sp>
      <p:sp>
        <p:nvSpPr>
          <p:cNvPr id="6" name="Slide Number Placeholder 5"/>
          <p:cNvSpPr>
            <a:spLocks noGrp="1"/>
          </p:cNvSpPr>
          <p:nvPr>
            <p:ph type="sldNum" sz="quarter" idx="12"/>
          </p:nvPr>
        </p:nvSpPr>
        <p:spPr/>
        <p:txBody>
          <a:bodyPr/>
          <a:lstStyle/>
          <a:p>
            <a:fld id="{939F5327-B5B6-49E5-A9F6-8B4586F7C038}" type="slidenum">
              <a:rPr lang="en-IN" smtClean="0"/>
              <a:t>‹#›</a:t>
            </a:fld>
            <a:endParaRPr lang="en-IN"/>
          </a:p>
        </p:txBody>
      </p:sp>
    </p:spTree>
    <p:extLst>
      <p:ext uri="{BB962C8B-B14F-4D97-AF65-F5344CB8AC3E}">
        <p14:creationId xmlns:p14="http://schemas.microsoft.com/office/powerpoint/2010/main" val="42709884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EED1979-955B-4489-8EA1-193CF15FD080}" type="datetime1">
              <a:rPr lang="en-IN" smtClean="0"/>
              <a:t>18/06/2025</a:t>
            </a:fld>
            <a:endParaRPr lang="en-IN"/>
          </a:p>
        </p:txBody>
      </p:sp>
      <p:sp>
        <p:nvSpPr>
          <p:cNvPr id="5" name="Footer Placeholder 4"/>
          <p:cNvSpPr>
            <a:spLocks noGrp="1"/>
          </p:cNvSpPr>
          <p:nvPr>
            <p:ph type="ftr" sz="quarter" idx="11"/>
          </p:nvPr>
        </p:nvSpPr>
        <p:spPr/>
        <p:txBody>
          <a:bodyPr/>
          <a:lstStyle/>
          <a:p>
            <a:r>
              <a:rPr lang="en-IN" smtClean="0"/>
              <a:t>Dr. Meghana </a:t>
            </a:r>
            <a:endParaRPr lang="en-IN"/>
          </a:p>
        </p:txBody>
      </p:sp>
      <p:sp>
        <p:nvSpPr>
          <p:cNvPr id="6" name="Slide Number Placeholder 5"/>
          <p:cNvSpPr>
            <a:spLocks noGrp="1"/>
          </p:cNvSpPr>
          <p:nvPr>
            <p:ph type="sldNum" sz="quarter" idx="12"/>
          </p:nvPr>
        </p:nvSpPr>
        <p:spPr/>
        <p:txBody>
          <a:bodyPr/>
          <a:lstStyle/>
          <a:p>
            <a:fld id="{939F5327-B5B6-49E5-A9F6-8B4586F7C038}" type="slidenum">
              <a:rPr lang="en-IN" smtClean="0"/>
              <a:t>‹#›</a:t>
            </a:fld>
            <a:endParaRPr lang="en-IN"/>
          </a:p>
        </p:txBody>
      </p:sp>
    </p:spTree>
    <p:extLst>
      <p:ext uri="{BB962C8B-B14F-4D97-AF65-F5344CB8AC3E}">
        <p14:creationId xmlns:p14="http://schemas.microsoft.com/office/powerpoint/2010/main" val="3012857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356FA2E-DED0-4430-B41C-E0C45C2FEB65}" type="datetime1">
              <a:rPr lang="en-IN" smtClean="0"/>
              <a:t>18/06/2025</a:t>
            </a:fld>
            <a:endParaRPr lang="en-IN"/>
          </a:p>
        </p:txBody>
      </p:sp>
      <p:sp>
        <p:nvSpPr>
          <p:cNvPr id="5" name="Footer Placeholder 4"/>
          <p:cNvSpPr>
            <a:spLocks noGrp="1"/>
          </p:cNvSpPr>
          <p:nvPr>
            <p:ph type="ftr" sz="quarter" idx="11"/>
          </p:nvPr>
        </p:nvSpPr>
        <p:spPr/>
        <p:txBody>
          <a:bodyPr/>
          <a:lstStyle/>
          <a:p>
            <a:r>
              <a:rPr lang="en-IN" smtClean="0"/>
              <a:t>Dr. Meghana </a:t>
            </a:r>
            <a:endParaRPr lang="en-IN"/>
          </a:p>
        </p:txBody>
      </p:sp>
      <p:sp>
        <p:nvSpPr>
          <p:cNvPr id="6" name="Slide Number Placeholder 5"/>
          <p:cNvSpPr>
            <a:spLocks noGrp="1"/>
          </p:cNvSpPr>
          <p:nvPr>
            <p:ph type="sldNum" sz="quarter" idx="12"/>
          </p:nvPr>
        </p:nvSpPr>
        <p:spPr/>
        <p:txBody>
          <a:bodyPr/>
          <a:lstStyle/>
          <a:p>
            <a:fld id="{939F5327-B5B6-49E5-A9F6-8B4586F7C038}" type="slidenum">
              <a:rPr lang="en-IN" smtClean="0"/>
              <a:t>‹#›</a:t>
            </a:fld>
            <a:endParaRPr lang="en-IN"/>
          </a:p>
        </p:txBody>
      </p:sp>
    </p:spTree>
    <p:extLst>
      <p:ext uri="{BB962C8B-B14F-4D97-AF65-F5344CB8AC3E}">
        <p14:creationId xmlns:p14="http://schemas.microsoft.com/office/powerpoint/2010/main" val="698571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2162920-F829-4BEA-9A26-B86706A4D436}" type="datetime1">
              <a:rPr lang="en-IN" smtClean="0"/>
              <a:t>18/06/2025</a:t>
            </a:fld>
            <a:endParaRPr lang="en-IN"/>
          </a:p>
        </p:txBody>
      </p:sp>
      <p:sp>
        <p:nvSpPr>
          <p:cNvPr id="5" name="Footer Placeholder 4"/>
          <p:cNvSpPr>
            <a:spLocks noGrp="1"/>
          </p:cNvSpPr>
          <p:nvPr>
            <p:ph type="ftr" sz="quarter" idx="11"/>
          </p:nvPr>
        </p:nvSpPr>
        <p:spPr/>
        <p:txBody>
          <a:bodyPr/>
          <a:lstStyle/>
          <a:p>
            <a:r>
              <a:rPr lang="en-IN" smtClean="0"/>
              <a:t>Dr. Meghana </a:t>
            </a:r>
            <a:endParaRPr lang="en-IN"/>
          </a:p>
        </p:txBody>
      </p:sp>
      <p:sp>
        <p:nvSpPr>
          <p:cNvPr id="6" name="Slide Number Placeholder 5"/>
          <p:cNvSpPr>
            <a:spLocks noGrp="1"/>
          </p:cNvSpPr>
          <p:nvPr>
            <p:ph type="sldNum" sz="quarter" idx="12"/>
          </p:nvPr>
        </p:nvSpPr>
        <p:spPr/>
        <p:txBody>
          <a:bodyPr/>
          <a:lstStyle/>
          <a:p>
            <a:fld id="{939F5327-B5B6-49E5-A9F6-8B4586F7C038}" type="slidenum">
              <a:rPr lang="en-IN" smtClean="0"/>
              <a:t>‹#›</a:t>
            </a:fld>
            <a:endParaRPr lang="en-IN"/>
          </a:p>
        </p:txBody>
      </p:sp>
    </p:spTree>
    <p:extLst>
      <p:ext uri="{BB962C8B-B14F-4D97-AF65-F5344CB8AC3E}">
        <p14:creationId xmlns:p14="http://schemas.microsoft.com/office/powerpoint/2010/main" val="3614527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E01AEBFD-7E8B-4904-BD17-BD960683FFF2}" type="datetime1">
              <a:rPr lang="en-IN" smtClean="0"/>
              <a:t>18/06/2025</a:t>
            </a:fld>
            <a:endParaRPr lang="en-IN"/>
          </a:p>
        </p:txBody>
      </p:sp>
      <p:sp>
        <p:nvSpPr>
          <p:cNvPr id="6" name="Footer Placeholder 5"/>
          <p:cNvSpPr>
            <a:spLocks noGrp="1"/>
          </p:cNvSpPr>
          <p:nvPr>
            <p:ph type="ftr" sz="quarter" idx="11"/>
          </p:nvPr>
        </p:nvSpPr>
        <p:spPr/>
        <p:txBody>
          <a:bodyPr/>
          <a:lstStyle/>
          <a:p>
            <a:r>
              <a:rPr lang="en-IN" smtClean="0"/>
              <a:t>Dr. Meghana </a:t>
            </a:r>
            <a:endParaRPr lang="en-IN"/>
          </a:p>
        </p:txBody>
      </p:sp>
      <p:sp>
        <p:nvSpPr>
          <p:cNvPr id="7" name="Slide Number Placeholder 6"/>
          <p:cNvSpPr>
            <a:spLocks noGrp="1"/>
          </p:cNvSpPr>
          <p:nvPr>
            <p:ph type="sldNum" sz="quarter" idx="12"/>
          </p:nvPr>
        </p:nvSpPr>
        <p:spPr/>
        <p:txBody>
          <a:bodyPr/>
          <a:lstStyle/>
          <a:p>
            <a:fld id="{939F5327-B5B6-49E5-A9F6-8B4586F7C038}" type="slidenum">
              <a:rPr lang="en-IN" smtClean="0"/>
              <a:t>‹#›</a:t>
            </a:fld>
            <a:endParaRPr lang="en-IN"/>
          </a:p>
        </p:txBody>
      </p:sp>
    </p:spTree>
    <p:extLst>
      <p:ext uri="{BB962C8B-B14F-4D97-AF65-F5344CB8AC3E}">
        <p14:creationId xmlns:p14="http://schemas.microsoft.com/office/powerpoint/2010/main" val="2772365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D479A081-C71C-4B2D-9A8A-FFA477CAC889}" type="datetime1">
              <a:rPr lang="en-IN" smtClean="0"/>
              <a:t>18/06/2025</a:t>
            </a:fld>
            <a:endParaRPr lang="en-IN"/>
          </a:p>
        </p:txBody>
      </p:sp>
      <p:sp>
        <p:nvSpPr>
          <p:cNvPr id="8" name="Footer Placeholder 7"/>
          <p:cNvSpPr>
            <a:spLocks noGrp="1"/>
          </p:cNvSpPr>
          <p:nvPr>
            <p:ph type="ftr" sz="quarter" idx="11"/>
          </p:nvPr>
        </p:nvSpPr>
        <p:spPr/>
        <p:txBody>
          <a:bodyPr/>
          <a:lstStyle/>
          <a:p>
            <a:r>
              <a:rPr lang="en-IN" smtClean="0"/>
              <a:t>Dr. Meghana </a:t>
            </a:r>
            <a:endParaRPr lang="en-IN"/>
          </a:p>
        </p:txBody>
      </p:sp>
      <p:sp>
        <p:nvSpPr>
          <p:cNvPr id="9" name="Slide Number Placeholder 8"/>
          <p:cNvSpPr>
            <a:spLocks noGrp="1"/>
          </p:cNvSpPr>
          <p:nvPr>
            <p:ph type="sldNum" sz="quarter" idx="12"/>
          </p:nvPr>
        </p:nvSpPr>
        <p:spPr/>
        <p:txBody>
          <a:bodyPr/>
          <a:lstStyle/>
          <a:p>
            <a:fld id="{939F5327-B5B6-49E5-A9F6-8B4586F7C038}" type="slidenum">
              <a:rPr lang="en-IN" smtClean="0"/>
              <a:t>‹#›</a:t>
            </a:fld>
            <a:endParaRPr lang="en-IN"/>
          </a:p>
        </p:txBody>
      </p:sp>
    </p:spTree>
    <p:extLst>
      <p:ext uri="{BB962C8B-B14F-4D97-AF65-F5344CB8AC3E}">
        <p14:creationId xmlns:p14="http://schemas.microsoft.com/office/powerpoint/2010/main" val="24822021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1AA2AE6E-D72B-4FE7-85B2-7C11E13805E7}" type="datetime1">
              <a:rPr lang="en-IN" smtClean="0"/>
              <a:t>18/06/2025</a:t>
            </a:fld>
            <a:endParaRPr lang="en-IN"/>
          </a:p>
        </p:txBody>
      </p:sp>
      <p:sp>
        <p:nvSpPr>
          <p:cNvPr id="4" name="Footer Placeholder 3"/>
          <p:cNvSpPr>
            <a:spLocks noGrp="1"/>
          </p:cNvSpPr>
          <p:nvPr>
            <p:ph type="ftr" sz="quarter" idx="11"/>
          </p:nvPr>
        </p:nvSpPr>
        <p:spPr/>
        <p:txBody>
          <a:bodyPr/>
          <a:lstStyle/>
          <a:p>
            <a:r>
              <a:rPr lang="en-IN" smtClean="0"/>
              <a:t>Dr. Meghana </a:t>
            </a:r>
            <a:endParaRPr lang="en-IN"/>
          </a:p>
        </p:txBody>
      </p:sp>
      <p:sp>
        <p:nvSpPr>
          <p:cNvPr id="5" name="Slide Number Placeholder 4"/>
          <p:cNvSpPr>
            <a:spLocks noGrp="1"/>
          </p:cNvSpPr>
          <p:nvPr>
            <p:ph type="sldNum" sz="quarter" idx="12"/>
          </p:nvPr>
        </p:nvSpPr>
        <p:spPr/>
        <p:txBody>
          <a:bodyPr/>
          <a:lstStyle/>
          <a:p>
            <a:fld id="{939F5327-B5B6-49E5-A9F6-8B4586F7C038}" type="slidenum">
              <a:rPr lang="en-IN" smtClean="0"/>
              <a:t>‹#›</a:t>
            </a:fld>
            <a:endParaRPr lang="en-IN"/>
          </a:p>
        </p:txBody>
      </p:sp>
    </p:spTree>
    <p:extLst>
      <p:ext uri="{BB962C8B-B14F-4D97-AF65-F5344CB8AC3E}">
        <p14:creationId xmlns:p14="http://schemas.microsoft.com/office/powerpoint/2010/main" val="3861050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485774-E227-43C6-940A-668748A9CDE4}" type="datetime1">
              <a:rPr lang="en-IN" smtClean="0"/>
              <a:t>18/06/2025</a:t>
            </a:fld>
            <a:endParaRPr lang="en-IN"/>
          </a:p>
        </p:txBody>
      </p:sp>
      <p:sp>
        <p:nvSpPr>
          <p:cNvPr id="3" name="Footer Placeholder 2"/>
          <p:cNvSpPr>
            <a:spLocks noGrp="1"/>
          </p:cNvSpPr>
          <p:nvPr>
            <p:ph type="ftr" sz="quarter" idx="11"/>
          </p:nvPr>
        </p:nvSpPr>
        <p:spPr/>
        <p:txBody>
          <a:bodyPr/>
          <a:lstStyle/>
          <a:p>
            <a:r>
              <a:rPr lang="en-IN" smtClean="0"/>
              <a:t>Dr. Meghana </a:t>
            </a:r>
            <a:endParaRPr lang="en-IN"/>
          </a:p>
        </p:txBody>
      </p:sp>
      <p:sp>
        <p:nvSpPr>
          <p:cNvPr id="4" name="Slide Number Placeholder 3"/>
          <p:cNvSpPr>
            <a:spLocks noGrp="1"/>
          </p:cNvSpPr>
          <p:nvPr>
            <p:ph type="sldNum" sz="quarter" idx="12"/>
          </p:nvPr>
        </p:nvSpPr>
        <p:spPr/>
        <p:txBody>
          <a:bodyPr/>
          <a:lstStyle/>
          <a:p>
            <a:fld id="{939F5327-B5B6-49E5-A9F6-8B4586F7C038}" type="slidenum">
              <a:rPr lang="en-IN" smtClean="0"/>
              <a:t>‹#›</a:t>
            </a:fld>
            <a:endParaRPr lang="en-IN"/>
          </a:p>
        </p:txBody>
      </p:sp>
    </p:spTree>
    <p:extLst>
      <p:ext uri="{BB962C8B-B14F-4D97-AF65-F5344CB8AC3E}">
        <p14:creationId xmlns:p14="http://schemas.microsoft.com/office/powerpoint/2010/main" val="2120961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33A3B0-0592-4381-B9D5-01C7A4A30F58}" type="datetime1">
              <a:rPr lang="en-IN" smtClean="0"/>
              <a:t>18/06/2025</a:t>
            </a:fld>
            <a:endParaRPr lang="en-IN"/>
          </a:p>
        </p:txBody>
      </p:sp>
      <p:sp>
        <p:nvSpPr>
          <p:cNvPr id="6" name="Footer Placeholder 5"/>
          <p:cNvSpPr>
            <a:spLocks noGrp="1"/>
          </p:cNvSpPr>
          <p:nvPr>
            <p:ph type="ftr" sz="quarter" idx="11"/>
          </p:nvPr>
        </p:nvSpPr>
        <p:spPr/>
        <p:txBody>
          <a:bodyPr/>
          <a:lstStyle/>
          <a:p>
            <a:r>
              <a:rPr lang="en-IN" smtClean="0"/>
              <a:t>Dr. Meghana </a:t>
            </a:r>
            <a:endParaRPr lang="en-IN"/>
          </a:p>
        </p:txBody>
      </p:sp>
      <p:sp>
        <p:nvSpPr>
          <p:cNvPr id="7" name="Slide Number Placeholder 6"/>
          <p:cNvSpPr>
            <a:spLocks noGrp="1"/>
          </p:cNvSpPr>
          <p:nvPr>
            <p:ph type="sldNum" sz="quarter" idx="12"/>
          </p:nvPr>
        </p:nvSpPr>
        <p:spPr/>
        <p:txBody>
          <a:bodyPr/>
          <a:lstStyle/>
          <a:p>
            <a:fld id="{939F5327-B5B6-49E5-A9F6-8B4586F7C038}" type="slidenum">
              <a:rPr lang="en-IN" smtClean="0"/>
              <a:t>‹#›</a:t>
            </a:fld>
            <a:endParaRPr lang="en-IN"/>
          </a:p>
        </p:txBody>
      </p:sp>
    </p:spTree>
    <p:extLst>
      <p:ext uri="{BB962C8B-B14F-4D97-AF65-F5344CB8AC3E}">
        <p14:creationId xmlns:p14="http://schemas.microsoft.com/office/powerpoint/2010/main" val="4755886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F938D7-24B3-4CBA-807A-8CF3355348A1}" type="datetime1">
              <a:rPr lang="en-IN" smtClean="0"/>
              <a:t>18/06/2025</a:t>
            </a:fld>
            <a:endParaRPr lang="en-IN"/>
          </a:p>
        </p:txBody>
      </p:sp>
      <p:sp>
        <p:nvSpPr>
          <p:cNvPr id="6" name="Footer Placeholder 5"/>
          <p:cNvSpPr>
            <a:spLocks noGrp="1"/>
          </p:cNvSpPr>
          <p:nvPr>
            <p:ph type="ftr" sz="quarter" idx="11"/>
          </p:nvPr>
        </p:nvSpPr>
        <p:spPr/>
        <p:txBody>
          <a:bodyPr/>
          <a:lstStyle/>
          <a:p>
            <a:r>
              <a:rPr lang="en-IN" smtClean="0"/>
              <a:t>Dr. Meghana </a:t>
            </a:r>
            <a:endParaRPr lang="en-IN"/>
          </a:p>
        </p:txBody>
      </p:sp>
      <p:sp>
        <p:nvSpPr>
          <p:cNvPr id="7" name="Slide Number Placeholder 6"/>
          <p:cNvSpPr>
            <a:spLocks noGrp="1"/>
          </p:cNvSpPr>
          <p:nvPr>
            <p:ph type="sldNum" sz="quarter" idx="12"/>
          </p:nvPr>
        </p:nvSpPr>
        <p:spPr/>
        <p:txBody>
          <a:bodyPr/>
          <a:lstStyle/>
          <a:p>
            <a:fld id="{939F5327-B5B6-49E5-A9F6-8B4586F7C038}" type="slidenum">
              <a:rPr lang="en-IN" smtClean="0"/>
              <a:t>‹#›</a:t>
            </a:fld>
            <a:endParaRPr lang="en-IN"/>
          </a:p>
        </p:txBody>
      </p:sp>
    </p:spTree>
    <p:extLst>
      <p:ext uri="{BB962C8B-B14F-4D97-AF65-F5344CB8AC3E}">
        <p14:creationId xmlns:p14="http://schemas.microsoft.com/office/powerpoint/2010/main" val="40665809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B9EAD3-D891-42B5-9A9B-A7B98F922D19}" type="datetime1">
              <a:rPr lang="en-IN" smtClean="0"/>
              <a:t>18/06/2025</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IN" smtClean="0"/>
              <a:t>Dr. Meghana </a:t>
            </a:r>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9F5327-B5B6-49E5-A9F6-8B4586F7C038}" type="slidenum">
              <a:rPr lang="en-IN" smtClean="0"/>
              <a:t>‹#›</a:t>
            </a:fld>
            <a:endParaRPr lang="en-IN"/>
          </a:p>
        </p:txBody>
      </p:sp>
    </p:spTree>
    <p:extLst>
      <p:ext uri="{BB962C8B-B14F-4D97-AF65-F5344CB8AC3E}">
        <p14:creationId xmlns:p14="http://schemas.microsoft.com/office/powerpoint/2010/main" val="17311518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3830" y="1747532"/>
            <a:ext cx="10493188" cy="1284661"/>
          </a:xfrm>
        </p:spPr>
        <p:txBody>
          <a:bodyPr>
            <a:noAutofit/>
          </a:bodyPr>
          <a:lstStyle/>
          <a:p>
            <a:r>
              <a:rPr lang="en-IN" sz="3200" b="1" dirty="0">
                <a:solidFill>
                  <a:schemeClr val="tx2">
                    <a:lumMod val="50000"/>
                  </a:schemeClr>
                </a:solidFill>
                <a:latin typeface="Cambria" panose="02040503050406030204" pitchFamily="18" charset="0"/>
              </a:rPr>
              <a:t>Unit 1: </a:t>
            </a:r>
            <a:r>
              <a:rPr lang="en-IN" sz="3200" b="1" dirty="0" smtClean="0">
                <a:solidFill>
                  <a:schemeClr val="tx2">
                    <a:lumMod val="50000"/>
                  </a:schemeClr>
                </a:solidFill>
                <a:latin typeface="Cambria" panose="02040503050406030204" pitchFamily="18" charset="0"/>
              </a:rPr>
              <a:t/>
            </a:r>
            <a:br>
              <a:rPr lang="en-IN" sz="3200" b="1" dirty="0" smtClean="0">
                <a:solidFill>
                  <a:schemeClr val="tx2">
                    <a:lumMod val="50000"/>
                  </a:schemeClr>
                </a:solidFill>
                <a:latin typeface="Cambria" panose="02040503050406030204" pitchFamily="18" charset="0"/>
              </a:rPr>
            </a:br>
            <a:r>
              <a:rPr lang="en-IN" sz="3200" b="1" dirty="0" smtClean="0">
                <a:solidFill>
                  <a:schemeClr val="tx2">
                    <a:lumMod val="50000"/>
                  </a:schemeClr>
                </a:solidFill>
                <a:latin typeface="Cambria" panose="02040503050406030204" pitchFamily="18" charset="0"/>
              </a:rPr>
              <a:t>Introduction </a:t>
            </a:r>
            <a:r>
              <a:rPr lang="en-IN" sz="3200" b="1" dirty="0">
                <a:solidFill>
                  <a:schemeClr val="tx2">
                    <a:lumMod val="50000"/>
                  </a:schemeClr>
                </a:solidFill>
                <a:latin typeface="Cambria" panose="02040503050406030204" pitchFamily="18" charset="0"/>
              </a:rPr>
              <a:t>to Food Psychology </a:t>
            </a:r>
            <a:endParaRPr lang="en-IN" sz="3200" dirty="0">
              <a:solidFill>
                <a:schemeClr val="tx2">
                  <a:lumMod val="50000"/>
                </a:schemeClr>
              </a:solidFill>
              <a:latin typeface="Cambria" panose="02040503050406030204" pitchFamily="18" charset="0"/>
            </a:endParaRPr>
          </a:p>
        </p:txBody>
      </p:sp>
      <p:pic>
        <p:nvPicPr>
          <p:cNvPr id="7" name="Picture 6"/>
          <p:cNvPicPr>
            <a:picLocks noChangeAspect="1"/>
          </p:cNvPicPr>
          <p:nvPr/>
        </p:nvPicPr>
        <p:blipFill rotWithShape="1">
          <a:blip r:embed="rId3"/>
          <a:srcRect b="8151"/>
          <a:stretch/>
        </p:blipFill>
        <p:spPr>
          <a:xfrm>
            <a:off x="3469200" y="3032193"/>
            <a:ext cx="5002448" cy="2588555"/>
          </a:xfrm>
          <a:prstGeom prst="rect">
            <a:avLst/>
          </a:prstGeom>
        </p:spPr>
      </p:pic>
      <p:sp>
        <p:nvSpPr>
          <p:cNvPr id="3" name="TextBox 2"/>
          <p:cNvSpPr txBox="1"/>
          <p:nvPr/>
        </p:nvSpPr>
        <p:spPr>
          <a:xfrm>
            <a:off x="4078939" y="5620748"/>
            <a:ext cx="4034118" cy="923330"/>
          </a:xfrm>
          <a:prstGeom prst="rect">
            <a:avLst/>
          </a:prstGeom>
          <a:noFill/>
        </p:spPr>
        <p:txBody>
          <a:bodyPr wrap="square" rtlCol="0">
            <a:spAutoFit/>
          </a:bodyPr>
          <a:lstStyle/>
          <a:p>
            <a:pPr algn="ctr"/>
            <a:r>
              <a:rPr lang="en-US" b="1" dirty="0" smtClean="0"/>
              <a:t>Dr. Meghana Patel </a:t>
            </a:r>
          </a:p>
          <a:p>
            <a:pPr algn="ctr"/>
            <a:r>
              <a:rPr lang="en-US" b="1" dirty="0" err="1" smtClean="0"/>
              <a:t>Dept</a:t>
            </a:r>
            <a:r>
              <a:rPr lang="en-US" b="1" dirty="0" smtClean="0"/>
              <a:t> of Paramedical Sciences </a:t>
            </a:r>
          </a:p>
          <a:p>
            <a:pPr algn="ctr"/>
            <a:r>
              <a:rPr lang="en-US" b="1" dirty="0" smtClean="0"/>
              <a:t>SVDU</a:t>
            </a:r>
            <a:endParaRPr lang="en-IN" b="1" dirty="0"/>
          </a:p>
        </p:txBody>
      </p:sp>
      <p:pic>
        <p:nvPicPr>
          <p:cNvPr id="6" name="Picture 5">
            <a:extLst>
              <a:ext uri="{FF2B5EF4-FFF2-40B4-BE49-F238E27FC236}">
                <a16:creationId xmlns:a16="http://schemas.microsoft.com/office/drawing/2014/main" xmlns="" id="{A3B16F06-4B28-960A-CD67-6FC12878782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17094" y="80328"/>
            <a:ext cx="1906660" cy="1910897"/>
          </a:xfrm>
          <a:prstGeom prst="rect">
            <a:avLst/>
          </a:prstGeom>
        </p:spPr>
      </p:pic>
      <p:sp>
        <p:nvSpPr>
          <p:cNvPr id="5" name="Footer Placeholder 4"/>
          <p:cNvSpPr>
            <a:spLocks noGrp="1"/>
          </p:cNvSpPr>
          <p:nvPr>
            <p:ph type="ftr" sz="quarter" idx="11"/>
          </p:nvPr>
        </p:nvSpPr>
        <p:spPr/>
        <p:txBody>
          <a:bodyPr/>
          <a:lstStyle/>
          <a:p>
            <a:r>
              <a:rPr lang="en-IN" smtClean="0"/>
              <a:t>Dr. Meghana </a:t>
            </a:r>
            <a:endParaRPr lang="en-IN"/>
          </a:p>
        </p:txBody>
      </p:sp>
      <p:sp>
        <p:nvSpPr>
          <p:cNvPr id="8" name="Slide Number Placeholder 7"/>
          <p:cNvSpPr>
            <a:spLocks noGrp="1"/>
          </p:cNvSpPr>
          <p:nvPr>
            <p:ph type="sldNum" sz="quarter" idx="12"/>
          </p:nvPr>
        </p:nvSpPr>
        <p:spPr/>
        <p:txBody>
          <a:bodyPr/>
          <a:lstStyle/>
          <a:p>
            <a:fld id="{939F5327-B5B6-49E5-A9F6-8B4586F7C038}" type="slidenum">
              <a:rPr lang="en-IN" smtClean="0"/>
              <a:t>1</a:t>
            </a:fld>
            <a:endParaRPr lang="en-IN"/>
          </a:p>
        </p:txBody>
      </p:sp>
    </p:spTree>
    <p:extLst>
      <p:ext uri="{BB962C8B-B14F-4D97-AF65-F5344CB8AC3E}">
        <p14:creationId xmlns:p14="http://schemas.microsoft.com/office/powerpoint/2010/main" val="9867827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0659" y="1"/>
            <a:ext cx="11385176" cy="995082"/>
          </a:xfrm>
        </p:spPr>
        <p:txBody>
          <a:bodyPr>
            <a:normAutofit/>
          </a:bodyPr>
          <a:lstStyle/>
          <a:p>
            <a:pPr algn="ctr"/>
            <a:r>
              <a:rPr lang="en-IN" sz="4000" b="1" dirty="0" smtClean="0">
                <a:latin typeface="Cambria" panose="02040503050406030204" pitchFamily="18" charset="0"/>
              </a:rPr>
              <a:t>EMOTIONAL AND PSYCHOLOGICAL INFLUENCES</a:t>
            </a:r>
            <a:endParaRPr lang="en-IN" sz="4000" b="1" dirty="0">
              <a:latin typeface="Cambria" panose="02040503050406030204" pitchFamily="18" charset="0"/>
            </a:endParaRPr>
          </a:p>
        </p:txBody>
      </p:sp>
      <p:sp>
        <p:nvSpPr>
          <p:cNvPr id="3" name="Content Placeholder 2"/>
          <p:cNvSpPr>
            <a:spLocks noGrp="1"/>
          </p:cNvSpPr>
          <p:nvPr>
            <p:ph idx="1"/>
          </p:nvPr>
        </p:nvSpPr>
        <p:spPr>
          <a:xfrm>
            <a:off x="179293" y="1260381"/>
            <a:ext cx="11546541" cy="5463147"/>
          </a:xfrm>
        </p:spPr>
        <p:txBody>
          <a:bodyPr>
            <a:noAutofit/>
          </a:bodyPr>
          <a:lstStyle/>
          <a:p>
            <a:pPr algn="just"/>
            <a:r>
              <a:rPr lang="en-IN" sz="2400" b="1" dirty="0" smtClean="0">
                <a:solidFill>
                  <a:schemeClr val="accent5">
                    <a:lumMod val="75000"/>
                  </a:schemeClr>
                </a:solidFill>
                <a:latin typeface="Cambria" panose="02040503050406030204" pitchFamily="18" charset="0"/>
              </a:rPr>
              <a:t>Emotional Eating: </a:t>
            </a:r>
            <a:r>
              <a:rPr lang="en-IN" sz="2400" dirty="0">
                <a:latin typeface="Cambria" panose="02040503050406030204" pitchFamily="18" charset="0"/>
              </a:rPr>
              <a:t>People often turn to food to cope with emotions like stress, sadness, or boredom. For example, someone may eat comfort foods like chocolate or ice cream when feeling down or anxious, using food as a way to soothe negative emotions</a:t>
            </a:r>
            <a:r>
              <a:rPr lang="en-IN" sz="2400" dirty="0" smtClean="0">
                <a:latin typeface="Cambria" panose="02040503050406030204" pitchFamily="18" charset="0"/>
              </a:rPr>
              <a:t>.</a:t>
            </a:r>
          </a:p>
          <a:p>
            <a:pPr algn="just"/>
            <a:r>
              <a:rPr lang="en-IN" sz="2400" b="1" dirty="0" smtClean="0">
                <a:solidFill>
                  <a:schemeClr val="accent5">
                    <a:lumMod val="75000"/>
                  </a:schemeClr>
                </a:solidFill>
                <a:latin typeface="Cambria" panose="02040503050406030204" pitchFamily="18" charset="0"/>
              </a:rPr>
              <a:t>Mood </a:t>
            </a:r>
            <a:r>
              <a:rPr lang="en-IN" sz="2400" b="1" dirty="0">
                <a:solidFill>
                  <a:schemeClr val="accent5">
                    <a:lumMod val="75000"/>
                  </a:schemeClr>
                </a:solidFill>
                <a:latin typeface="Cambria" panose="02040503050406030204" pitchFamily="18" charset="0"/>
              </a:rPr>
              <a:t>and Appetite </a:t>
            </a:r>
            <a:r>
              <a:rPr lang="en-IN" sz="2400" b="1" dirty="0" smtClean="0">
                <a:solidFill>
                  <a:schemeClr val="accent5">
                    <a:lumMod val="75000"/>
                  </a:schemeClr>
                </a:solidFill>
                <a:latin typeface="Cambria" panose="02040503050406030204" pitchFamily="18" charset="0"/>
              </a:rPr>
              <a:t>Regulation: </a:t>
            </a:r>
            <a:r>
              <a:rPr lang="en-IN" sz="2400" dirty="0">
                <a:latin typeface="Cambria" panose="02040503050406030204" pitchFamily="18" charset="0"/>
              </a:rPr>
              <a:t>Emotional states can directly affect appetite. Stress or anxiety can suppress appetite in some, while others may experience an increase in cravings for high-fat, high-sugar foods. For instance, during stressful periods, individuals may find themselves reaching for snacks like chips or cookies to help manage their emotions</a:t>
            </a:r>
            <a:r>
              <a:rPr lang="en-IN" sz="2400" dirty="0" smtClean="0">
                <a:latin typeface="Cambria" panose="02040503050406030204" pitchFamily="18" charset="0"/>
              </a:rPr>
              <a:t>.</a:t>
            </a:r>
          </a:p>
          <a:p>
            <a:pPr algn="just"/>
            <a:r>
              <a:rPr lang="en-IN" sz="2400" b="1" dirty="0" smtClean="0">
                <a:solidFill>
                  <a:schemeClr val="accent5">
                    <a:lumMod val="75000"/>
                  </a:schemeClr>
                </a:solidFill>
                <a:latin typeface="Cambria" panose="02040503050406030204" pitchFamily="18" charset="0"/>
              </a:rPr>
              <a:t>Food </a:t>
            </a:r>
            <a:r>
              <a:rPr lang="en-IN" sz="2400" b="1" dirty="0">
                <a:solidFill>
                  <a:schemeClr val="accent5">
                    <a:lumMod val="75000"/>
                  </a:schemeClr>
                </a:solidFill>
                <a:latin typeface="Cambria" panose="02040503050406030204" pitchFamily="18" charset="0"/>
              </a:rPr>
              <a:t>as Reward or </a:t>
            </a:r>
            <a:r>
              <a:rPr lang="en-IN" sz="2400" b="1" dirty="0" smtClean="0">
                <a:solidFill>
                  <a:schemeClr val="accent5">
                    <a:lumMod val="75000"/>
                  </a:schemeClr>
                </a:solidFill>
                <a:latin typeface="Cambria" panose="02040503050406030204" pitchFamily="18" charset="0"/>
              </a:rPr>
              <a:t>Punishment: </a:t>
            </a:r>
            <a:r>
              <a:rPr lang="en-IN" sz="2400" dirty="0">
                <a:latin typeface="Cambria" panose="02040503050406030204" pitchFamily="18" charset="0"/>
              </a:rPr>
              <a:t>Psychological influences can lead to using food as a reward or punishment. A person might treat themselves to a special dessert after achieving a goal (e.g., a promotion at work) or restrict food intake when feeling guilty about not exercising. This is often tied to psychological reinforcement and self-worth</a:t>
            </a:r>
            <a:r>
              <a:rPr lang="en-IN" sz="2400" dirty="0" smtClean="0">
                <a:latin typeface="Cambria" panose="02040503050406030204" pitchFamily="18" charset="0"/>
              </a:rPr>
              <a:t>.</a:t>
            </a:r>
            <a:endParaRPr lang="en-IN" sz="2400" dirty="0">
              <a:latin typeface="Cambria" panose="02040503050406030204" pitchFamily="18" charset="0"/>
            </a:endParaRPr>
          </a:p>
        </p:txBody>
      </p:sp>
      <p:sp>
        <p:nvSpPr>
          <p:cNvPr id="4" name="Slide Number Placeholder 3"/>
          <p:cNvSpPr>
            <a:spLocks noGrp="1"/>
          </p:cNvSpPr>
          <p:nvPr>
            <p:ph type="sldNum" sz="quarter" idx="12"/>
          </p:nvPr>
        </p:nvSpPr>
        <p:spPr/>
        <p:txBody>
          <a:bodyPr/>
          <a:lstStyle/>
          <a:p>
            <a:fld id="{939F5327-B5B6-49E5-A9F6-8B4586F7C038}" type="slidenum">
              <a:rPr lang="en-IN" smtClean="0"/>
              <a:t>10</a:t>
            </a:fld>
            <a:endParaRPr lang="en-IN"/>
          </a:p>
        </p:txBody>
      </p:sp>
      <p:sp>
        <p:nvSpPr>
          <p:cNvPr id="5" name="Footer Placeholder 4"/>
          <p:cNvSpPr>
            <a:spLocks noGrp="1"/>
          </p:cNvSpPr>
          <p:nvPr>
            <p:ph type="ftr" sz="quarter" idx="11"/>
          </p:nvPr>
        </p:nvSpPr>
        <p:spPr/>
        <p:txBody>
          <a:bodyPr/>
          <a:lstStyle/>
          <a:p>
            <a:r>
              <a:rPr lang="en-IN" smtClean="0"/>
              <a:t>Dr. Meghana </a:t>
            </a:r>
            <a:endParaRPr lang="en-IN"/>
          </a:p>
        </p:txBody>
      </p:sp>
    </p:spTree>
    <p:extLst>
      <p:ext uri="{BB962C8B-B14F-4D97-AF65-F5344CB8AC3E}">
        <p14:creationId xmlns:p14="http://schemas.microsoft.com/office/powerpoint/2010/main" val="17319663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0659" y="365125"/>
            <a:ext cx="11385176" cy="925793"/>
          </a:xfrm>
        </p:spPr>
        <p:txBody>
          <a:bodyPr>
            <a:normAutofit/>
          </a:bodyPr>
          <a:lstStyle/>
          <a:p>
            <a:pPr algn="ctr"/>
            <a:r>
              <a:rPr lang="en-IN" sz="4000" b="1" dirty="0" smtClean="0">
                <a:latin typeface="Cambria" panose="02040503050406030204" pitchFamily="18" charset="0"/>
              </a:rPr>
              <a:t>EMOTIONAL AND PSYCHOLOGICAL INFLUENCES</a:t>
            </a:r>
            <a:endParaRPr lang="en-IN" sz="4000" b="1" dirty="0">
              <a:latin typeface="Cambria" panose="02040503050406030204" pitchFamily="18" charset="0"/>
            </a:endParaRPr>
          </a:p>
        </p:txBody>
      </p:sp>
      <p:sp>
        <p:nvSpPr>
          <p:cNvPr id="3" name="Content Placeholder 2"/>
          <p:cNvSpPr>
            <a:spLocks noGrp="1"/>
          </p:cNvSpPr>
          <p:nvPr>
            <p:ph idx="1"/>
          </p:nvPr>
        </p:nvSpPr>
        <p:spPr>
          <a:xfrm>
            <a:off x="340659" y="1290919"/>
            <a:ext cx="11156576" cy="5378822"/>
          </a:xfrm>
        </p:spPr>
        <p:txBody>
          <a:bodyPr>
            <a:normAutofit/>
          </a:bodyPr>
          <a:lstStyle/>
          <a:p>
            <a:pPr algn="just"/>
            <a:endParaRPr lang="en-IN" dirty="0">
              <a:latin typeface="Cambria" panose="02040503050406030204" pitchFamily="18" charset="0"/>
            </a:endParaRPr>
          </a:p>
          <a:p>
            <a:pPr algn="just"/>
            <a:r>
              <a:rPr lang="en-IN" b="1" dirty="0" smtClean="0">
                <a:solidFill>
                  <a:schemeClr val="accent5">
                    <a:lumMod val="75000"/>
                  </a:schemeClr>
                </a:solidFill>
                <a:latin typeface="Cambria" panose="02040503050406030204" pitchFamily="18" charset="0"/>
              </a:rPr>
              <a:t>Body Image and Food Choices: </a:t>
            </a:r>
            <a:r>
              <a:rPr lang="en-IN" dirty="0" smtClean="0">
                <a:latin typeface="Cambria" panose="02040503050406030204" pitchFamily="18" charset="0"/>
              </a:rPr>
              <a:t>Psychological factors like body image concerns can significantly impact food choices. Someone with negative body image may engage in restrictive eating or dieting to achieve an idealized body type, while others might use food to cope with feelings of inadequacy. For example, someone might avoid social situations involving food to prevent judgment about their eating habits.</a:t>
            </a:r>
          </a:p>
          <a:p>
            <a:pPr algn="just"/>
            <a:r>
              <a:rPr lang="en-IN" b="1" dirty="0" smtClean="0">
                <a:solidFill>
                  <a:schemeClr val="accent5">
                    <a:lumMod val="75000"/>
                  </a:schemeClr>
                </a:solidFill>
                <a:latin typeface="Cambria" panose="02040503050406030204" pitchFamily="18" charset="0"/>
              </a:rPr>
              <a:t>Food Memories and Associations: </a:t>
            </a:r>
            <a:r>
              <a:rPr lang="en-IN" dirty="0" smtClean="0">
                <a:latin typeface="Cambria" panose="02040503050406030204" pitchFamily="18" charset="0"/>
              </a:rPr>
              <a:t>Certain foods can trigger emotional responses due to past experiences. For example, a person who associates a particular dish with family gatherings during childhood may feel a sense of nostalgia or warmth when eating it as an adult, even if the food isn't necessarily healthy. These emotional associations can drive people to seek comfort in specific foods.</a:t>
            </a:r>
            <a:endParaRPr lang="en-IN" dirty="0">
              <a:latin typeface="Cambria" panose="02040503050406030204" pitchFamily="18" charset="0"/>
            </a:endParaRPr>
          </a:p>
        </p:txBody>
      </p:sp>
      <p:sp>
        <p:nvSpPr>
          <p:cNvPr id="4" name="Slide Number Placeholder 3"/>
          <p:cNvSpPr>
            <a:spLocks noGrp="1"/>
          </p:cNvSpPr>
          <p:nvPr>
            <p:ph type="sldNum" sz="quarter" idx="12"/>
          </p:nvPr>
        </p:nvSpPr>
        <p:spPr/>
        <p:txBody>
          <a:bodyPr/>
          <a:lstStyle/>
          <a:p>
            <a:fld id="{939F5327-B5B6-49E5-A9F6-8B4586F7C038}" type="slidenum">
              <a:rPr lang="en-IN" smtClean="0"/>
              <a:t>11</a:t>
            </a:fld>
            <a:endParaRPr lang="en-IN"/>
          </a:p>
        </p:txBody>
      </p:sp>
      <p:sp>
        <p:nvSpPr>
          <p:cNvPr id="5" name="Footer Placeholder 4"/>
          <p:cNvSpPr>
            <a:spLocks noGrp="1"/>
          </p:cNvSpPr>
          <p:nvPr>
            <p:ph type="ftr" sz="quarter" idx="11"/>
          </p:nvPr>
        </p:nvSpPr>
        <p:spPr/>
        <p:txBody>
          <a:bodyPr/>
          <a:lstStyle/>
          <a:p>
            <a:r>
              <a:rPr lang="en-IN" smtClean="0"/>
              <a:t>Dr. Meghana </a:t>
            </a:r>
            <a:endParaRPr lang="en-IN"/>
          </a:p>
        </p:txBody>
      </p:sp>
    </p:spTree>
    <p:extLst>
      <p:ext uri="{BB962C8B-B14F-4D97-AF65-F5344CB8AC3E}">
        <p14:creationId xmlns:p14="http://schemas.microsoft.com/office/powerpoint/2010/main" val="16182439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7208"/>
            <a:ext cx="10515600" cy="737534"/>
          </a:xfrm>
        </p:spPr>
        <p:txBody>
          <a:bodyPr>
            <a:normAutofit/>
          </a:bodyPr>
          <a:lstStyle/>
          <a:p>
            <a:pPr algn="ctr"/>
            <a:r>
              <a:rPr lang="en-IN" sz="4000" b="1" dirty="0" smtClean="0">
                <a:latin typeface="Cambria" panose="02040503050406030204" pitchFamily="18" charset="0"/>
              </a:rPr>
              <a:t>SOCIAL AND ENVIRONMENTAL FACTORS</a:t>
            </a:r>
            <a:endParaRPr lang="en-IN" sz="4000" b="1" dirty="0">
              <a:latin typeface="Cambria" panose="02040503050406030204" pitchFamily="18" charset="0"/>
            </a:endParaRPr>
          </a:p>
        </p:txBody>
      </p:sp>
      <p:sp>
        <p:nvSpPr>
          <p:cNvPr id="3" name="Content Placeholder 2"/>
          <p:cNvSpPr>
            <a:spLocks noGrp="1"/>
          </p:cNvSpPr>
          <p:nvPr>
            <p:ph idx="1"/>
          </p:nvPr>
        </p:nvSpPr>
        <p:spPr>
          <a:xfrm>
            <a:off x="233083" y="1260848"/>
            <a:ext cx="11331388" cy="5381999"/>
          </a:xfrm>
        </p:spPr>
        <p:txBody>
          <a:bodyPr>
            <a:normAutofit fontScale="92500" lnSpcReduction="20000"/>
          </a:bodyPr>
          <a:lstStyle/>
          <a:p>
            <a:pPr marL="0" indent="0" algn="just">
              <a:buNone/>
            </a:pPr>
            <a:r>
              <a:rPr lang="en-IN" b="1" dirty="0" smtClean="0">
                <a:solidFill>
                  <a:schemeClr val="accent5">
                    <a:lumMod val="75000"/>
                  </a:schemeClr>
                </a:solidFill>
                <a:latin typeface="Cambria" panose="02040503050406030204" pitchFamily="18" charset="0"/>
              </a:rPr>
              <a:t>Social </a:t>
            </a:r>
            <a:r>
              <a:rPr lang="en-IN" b="1" dirty="0">
                <a:solidFill>
                  <a:schemeClr val="accent5">
                    <a:lumMod val="75000"/>
                  </a:schemeClr>
                </a:solidFill>
                <a:latin typeface="Cambria" panose="02040503050406030204" pitchFamily="18" charset="0"/>
              </a:rPr>
              <a:t>Influence and Peer </a:t>
            </a:r>
            <a:r>
              <a:rPr lang="en-IN" b="1" dirty="0" smtClean="0">
                <a:solidFill>
                  <a:schemeClr val="accent5">
                    <a:lumMod val="75000"/>
                  </a:schemeClr>
                </a:solidFill>
                <a:latin typeface="Cambria" panose="02040503050406030204" pitchFamily="18" charset="0"/>
              </a:rPr>
              <a:t>Pressure: </a:t>
            </a:r>
            <a:r>
              <a:rPr lang="en-IN" dirty="0">
                <a:latin typeface="Cambria" panose="02040503050406030204" pitchFamily="18" charset="0"/>
              </a:rPr>
              <a:t>Our food choices are often influenced by those around us, such as family, friends, or colleagues. For example, a person may eat fast food or drink alcohol in social settings because they feel pressure to conform to the group’s </a:t>
            </a:r>
            <a:r>
              <a:rPr lang="en-IN" dirty="0" smtClean="0">
                <a:latin typeface="Cambria" panose="02040503050406030204" pitchFamily="18" charset="0"/>
              </a:rPr>
              <a:t>behaviour</a:t>
            </a:r>
            <a:r>
              <a:rPr lang="en-IN" dirty="0">
                <a:latin typeface="Cambria" panose="02040503050406030204" pitchFamily="18" charset="0"/>
              </a:rPr>
              <a:t>, even if they don’t usually choose those foods on their own.</a:t>
            </a:r>
          </a:p>
          <a:p>
            <a:pPr marL="0" indent="0" algn="just">
              <a:buNone/>
            </a:pPr>
            <a:r>
              <a:rPr lang="en-IN" b="1" dirty="0" smtClean="0">
                <a:solidFill>
                  <a:schemeClr val="accent5">
                    <a:lumMod val="75000"/>
                  </a:schemeClr>
                </a:solidFill>
                <a:latin typeface="Cambria" panose="02040503050406030204" pitchFamily="18" charset="0"/>
              </a:rPr>
              <a:t>Cultural </a:t>
            </a:r>
            <a:r>
              <a:rPr lang="en-IN" b="1" dirty="0">
                <a:solidFill>
                  <a:schemeClr val="accent5">
                    <a:lumMod val="75000"/>
                  </a:schemeClr>
                </a:solidFill>
                <a:latin typeface="Cambria" panose="02040503050406030204" pitchFamily="18" charset="0"/>
              </a:rPr>
              <a:t>Norms and </a:t>
            </a:r>
            <a:r>
              <a:rPr lang="en-IN" b="1" dirty="0" smtClean="0">
                <a:solidFill>
                  <a:schemeClr val="accent5">
                    <a:lumMod val="75000"/>
                  </a:schemeClr>
                </a:solidFill>
                <a:latin typeface="Cambria" panose="02040503050406030204" pitchFamily="18" charset="0"/>
              </a:rPr>
              <a:t>Traditions: </a:t>
            </a:r>
            <a:r>
              <a:rPr lang="en-IN" dirty="0">
                <a:latin typeface="Cambria" panose="02040503050406030204" pitchFamily="18" charset="0"/>
              </a:rPr>
              <a:t>Cultural background shapes food preferences and eating habits. For instance, in many cultures, food is a central part of celebrations, and traditional dishes are passed down through generations. Someone from an Italian background might associate family meals with large pasta dishes, while someone from an Indian background may </a:t>
            </a:r>
            <a:r>
              <a:rPr lang="en-IN" dirty="0" smtClean="0">
                <a:latin typeface="Cambria" panose="02040503050406030204" pitchFamily="18" charset="0"/>
              </a:rPr>
              <a:t>favour </a:t>
            </a:r>
            <a:r>
              <a:rPr lang="en-IN" dirty="0">
                <a:latin typeface="Cambria" panose="02040503050406030204" pitchFamily="18" charset="0"/>
              </a:rPr>
              <a:t>spicier foods during family gatherings.</a:t>
            </a:r>
          </a:p>
          <a:p>
            <a:pPr marL="0" indent="0" algn="just">
              <a:buNone/>
            </a:pPr>
            <a:r>
              <a:rPr lang="en-IN" b="1" dirty="0" smtClean="0">
                <a:solidFill>
                  <a:schemeClr val="accent5">
                    <a:lumMod val="75000"/>
                  </a:schemeClr>
                </a:solidFill>
                <a:latin typeface="Cambria" panose="02040503050406030204" pitchFamily="18" charset="0"/>
              </a:rPr>
              <a:t>Food </a:t>
            </a:r>
            <a:r>
              <a:rPr lang="en-IN" b="1" dirty="0">
                <a:solidFill>
                  <a:schemeClr val="accent5">
                    <a:lumMod val="75000"/>
                  </a:schemeClr>
                </a:solidFill>
                <a:latin typeface="Cambria" panose="02040503050406030204" pitchFamily="18" charset="0"/>
              </a:rPr>
              <a:t>Availability and </a:t>
            </a:r>
            <a:r>
              <a:rPr lang="en-IN" b="1" dirty="0" smtClean="0">
                <a:solidFill>
                  <a:schemeClr val="accent5">
                    <a:lumMod val="75000"/>
                  </a:schemeClr>
                </a:solidFill>
                <a:latin typeface="Cambria" panose="02040503050406030204" pitchFamily="18" charset="0"/>
              </a:rPr>
              <a:t>Accessibility: </a:t>
            </a:r>
            <a:r>
              <a:rPr lang="en-IN" dirty="0">
                <a:latin typeface="Cambria" panose="02040503050406030204" pitchFamily="18" charset="0"/>
              </a:rPr>
              <a:t>The environment in which a person lives plays a major role in their food choices. In urban areas with easy access to restaurants and grocery stores, people may have more opportunities to choose diverse and healthier options. On the other hand, those in food deserts (areas lacking access to fresh, affordable food) may rely on processed or convenience foods due to limited options</a:t>
            </a:r>
            <a:r>
              <a:rPr lang="en-IN" dirty="0" smtClean="0">
                <a:latin typeface="Cambria" panose="02040503050406030204" pitchFamily="18" charset="0"/>
              </a:rPr>
              <a:t>.</a:t>
            </a:r>
            <a:endParaRPr lang="en-IN" dirty="0">
              <a:latin typeface="Cambria" panose="02040503050406030204" pitchFamily="18" charset="0"/>
            </a:endParaRPr>
          </a:p>
        </p:txBody>
      </p:sp>
      <p:sp>
        <p:nvSpPr>
          <p:cNvPr id="4" name="Slide Number Placeholder 3"/>
          <p:cNvSpPr>
            <a:spLocks noGrp="1"/>
          </p:cNvSpPr>
          <p:nvPr>
            <p:ph type="sldNum" sz="quarter" idx="12"/>
          </p:nvPr>
        </p:nvSpPr>
        <p:spPr/>
        <p:txBody>
          <a:bodyPr/>
          <a:lstStyle/>
          <a:p>
            <a:fld id="{939F5327-B5B6-49E5-A9F6-8B4586F7C038}" type="slidenum">
              <a:rPr lang="en-IN" smtClean="0"/>
              <a:t>12</a:t>
            </a:fld>
            <a:endParaRPr lang="en-IN"/>
          </a:p>
        </p:txBody>
      </p:sp>
      <p:sp>
        <p:nvSpPr>
          <p:cNvPr id="5" name="Footer Placeholder 4"/>
          <p:cNvSpPr>
            <a:spLocks noGrp="1"/>
          </p:cNvSpPr>
          <p:nvPr>
            <p:ph type="ftr" sz="quarter" idx="11"/>
          </p:nvPr>
        </p:nvSpPr>
        <p:spPr/>
        <p:txBody>
          <a:bodyPr/>
          <a:lstStyle/>
          <a:p>
            <a:r>
              <a:rPr lang="en-IN" smtClean="0"/>
              <a:t>Dr. Meghana </a:t>
            </a:r>
            <a:endParaRPr lang="en-IN"/>
          </a:p>
        </p:txBody>
      </p:sp>
    </p:spTree>
    <p:extLst>
      <p:ext uri="{BB962C8B-B14F-4D97-AF65-F5344CB8AC3E}">
        <p14:creationId xmlns:p14="http://schemas.microsoft.com/office/powerpoint/2010/main" val="42481108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3376" y="0"/>
            <a:ext cx="10515600" cy="1143000"/>
          </a:xfrm>
        </p:spPr>
        <p:txBody>
          <a:bodyPr>
            <a:normAutofit/>
          </a:bodyPr>
          <a:lstStyle/>
          <a:p>
            <a:r>
              <a:rPr lang="en-IN" sz="4000" b="1" dirty="0" smtClean="0">
                <a:latin typeface="Cambria" panose="02040503050406030204" pitchFamily="18" charset="0"/>
              </a:rPr>
              <a:t>SOCIAL AND ENVIRONMENTAL FACTORS</a:t>
            </a:r>
            <a:endParaRPr lang="en-IN" sz="4000" b="1" dirty="0">
              <a:latin typeface="Cambria" panose="02040503050406030204" pitchFamily="18" charset="0"/>
            </a:endParaRPr>
          </a:p>
        </p:txBody>
      </p:sp>
      <p:sp>
        <p:nvSpPr>
          <p:cNvPr id="3" name="Content Placeholder 2"/>
          <p:cNvSpPr>
            <a:spLocks noGrp="1"/>
          </p:cNvSpPr>
          <p:nvPr>
            <p:ph idx="1"/>
          </p:nvPr>
        </p:nvSpPr>
        <p:spPr>
          <a:xfrm>
            <a:off x="107576" y="1341531"/>
            <a:ext cx="11456895" cy="4351338"/>
          </a:xfrm>
        </p:spPr>
        <p:txBody>
          <a:bodyPr>
            <a:normAutofit fontScale="92500" lnSpcReduction="10000"/>
          </a:bodyPr>
          <a:lstStyle/>
          <a:p>
            <a:pPr algn="just"/>
            <a:r>
              <a:rPr lang="en-IN" b="1" dirty="0" smtClean="0">
                <a:solidFill>
                  <a:schemeClr val="accent5">
                    <a:lumMod val="75000"/>
                  </a:schemeClr>
                </a:solidFill>
                <a:latin typeface="Cambria" panose="02040503050406030204" pitchFamily="18" charset="0"/>
              </a:rPr>
              <a:t>Marketing </a:t>
            </a:r>
            <a:r>
              <a:rPr lang="en-IN" b="1" dirty="0">
                <a:solidFill>
                  <a:schemeClr val="accent5">
                    <a:lumMod val="75000"/>
                  </a:schemeClr>
                </a:solidFill>
                <a:latin typeface="Cambria" panose="02040503050406030204" pitchFamily="18" charset="0"/>
              </a:rPr>
              <a:t>and </a:t>
            </a:r>
            <a:r>
              <a:rPr lang="en-IN" b="1" dirty="0" smtClean="0">
                <a:solidFill>
                  <a:schemeClr val="accent5">
                    <a:lumMod val="75000"/>
                  </a:schemeClr>
                </a:solidFill>
                <a:latin typeface="Cambria" panose="02040503050406030204" pitchFamily="18" charset="0"/>
              </a:rPr>
              <a:t>Advertising: </a:t>
            </a:r>
            <a:r>
              <a:rPr lang="en-IN" dirty="0">
                <a:latin typeface="Cambria" panose="02040503050406030204" pitchFamily="18" charset="0"/>
              </a:rPr>
              <a:t>Food companies often use social and environmental factors to influence consumer </a:t>
            </a:r>
            <a:r>
              <a:rPr lang="en-IN" dirty="0" smtClean="0">
                <a:latin typeface="Cambria" panose="02040503050406030204" pitchFamily="18" charset="0"/>
              </a:rPr>
              <a:t>behaviour</a:t>
            </a:r>
            <a:r>
              <a:rPr lang="en-IN" dirty="0">
                <a:latin typeface="Cambria" panose="02040503050406030204" pitchFamily="18" charset="0"/>
              </a:rPr>
              <a:t>. Advertisements, especially on social media or television, promote products in ways that can trigger emotional responses and increase cravings. For example, ads showing happy families enjoying snacks or sugary cereals can encourage children to want those foods, influencing parents’ purchases.</a:t>
            </a:r>
          </a:p>
          <a:p>
            <a:pPr algn="just"/>
            <a:r>
              <a:rPr lang="en-IN" b="1" dirty="0" smtClean="0">
                <a:solidFill>
                  <a:schemeClr val="accent5">
                    <a:lumMod val="75000"/>
                  </a:schemeClr>
                </a:solidFill>
                <a:latin typeface="Cambria" panose="02040503050406030204" pitchFamily="18" charset="0"/>
              </a:rPr>
              <a:t>Social </a:t>
            </a:r>
            <a:r>
              <a:rPr lang="en-IN" b="1" dirty="0">
                <a:solidFill>
                  <a:schemeClr val="accent5">
                    <a:lumMod val="75000"/>
                  </a:schemeClr>
                </a:solidFill>
                <a:latin typeface="Cambria" panose="02040503050406030204" pitchFamily="18" charset="0"/>
              </a:rPr>
              <a:t>Media and </a:t>
            </a:r>
            <a:r>
              <a:rPr lang="en-IN" b="1" dirty="0" smtClean="0">
                <a:solidFill>
                  <a:schemeClr val="accent5">
                    <a:lumMod val="75000"/>
                  </a:schemeClr>
                </a:solidFill>
                <a:latin typeface="Cambria" panose="02040503050406030204" pitchFamily="18" charset="0"/>
              </a:rPr>
              <a:t>Trends: </a:t>
            </a:r>
            <a:r>
              <a:rPr lang="en-IN" dirty="0">
                <a:latin typeface="Cambria" panose="02040503050406030204" pitchFamily="18" charset="0"/>
              </a:rPr>
              <a:t>Social media platforms play a significant role in shaping food trends. Influencers and celebrities promoting certain diets (e.g., </a:t>
            </a:r>
            <a:r>
              <a:rPr lang="en-IN" dirty="0" err="1">
                <a:latin typeface="Cambria" panose="02040503050406030204" pitchFamily="18" charset="0"/>
              </a:rPr>
              <a:t>keto</a:t>
            </a:r>
            <a:r>
              <a:rPr lang="en-IN" dirty="0">
                <a:latin typeface="Cambria" panose="02040503050406030204" pitchFamily="18" charset="0"/>
              </a:rPr>
              <a:t>, veganism) or trendy foods (e.g., avocado toast) can encourage followers to adopt similar eating habits. For example, someone might start eating plant-based meals after seeing influencers post about it, even if it’s not aligned with their previous food preferences</a:t>
            </a:r>
            <a:r>
              <a:rPr lang="en-IN" dirty="0" smtClean="0">
                <a:latin typeface="Cambria" panose="02040503050406030204" pitchFamily="18" charset="0"/>
              </a:rPr>
              <a:t>.</a:t>
            </a:r>
            <a:endParaRPr lang="en-IN" dirty="0">
              <a:latin typeface="Cambria" panose="02040503050406030204" pitchFamily="18" charset="0"/>
            </a:endParaRPr>
          </a:p>
        </p:txBody>
      </p:sp>
      <p:sp>
        <p:nvSpPr>
          <p:cNvPr id="4" name="Slide Number Placeholder 3"/>
          <p:cNvSpPr>
            <a:spLocks noGrp="1"/>
          </p:cNvSpPr>
          <p:nvPr>
            <p:ph type="sldNum" sz="quarter" idx="12"/>
          </p:nvPr>
        </p:nvSpPr>
        <p:spPr/>
        <p:txBody>
          <a:bodyPr/>
          <a:lstStyle/>
          <a:p>
            <a:fld id="{939F5327-B5B6-49E5-A9F6-8B4586F7C038}" type="slidenum">
              <a:rPr lang="en-IN" smtClean="0"/>
              <a:t>13</a:t>
            </a:fld>
            <a:endParaRPr lang="en-IN"/>
          </a:p>
        </p:txBody>
      </p:sp>
      <p:sp>
        <p:nvSpPr>
          <p:cNvPr id="5" name="Footer Placeholder 4"/>
          <p:cNvSpPr>
            <a:spLocks noGrp="1"/>
          </p:cNvSpPr>
          <p:nvPr>
            <p:ph type="ftr" sz="quarter" idx="11"/>
          </p:nvPr>
        </p:nvSpPr>
        <p:spPr/>
        <p:txBody>
          <a:bodyPr/>
          <a:lstStyle/>
          <a:p>
            <a:r>
              <a:rPr lang="en-IN" smtClean="0"/>
              <a:t>Dr. Meghana </a:t>
            </a:r>
            <a:endParaRPr lang="en-IN"/>
          </a:p>
        </p:txBody>
      </p:sp>
    </p:spTree>
    <p:extLst>
      <p:ext uri="{BB962C8B-B14F-4D97-AF65-F5344CB8AC3E}">
        <p14:creationId xmlns:p14="http://schemas.microsoft.com/office/powerpoint/2010/main" val="35800207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5812" y="136525"/>
            <a:ext cx="10515600" cy="858557"/>
          </a:xfrm>
        </p:spPr>
        <p:txBody>
          <a:bodyPr/>
          <a:lstStyle/>
          <a:p>
            <a:pPr algn="ctr"/>
            <a:r>
              <a:rPr lang="en-IN" b="1" dirty="0" smtClean="0">
                <a:latin typeface="Cambria" panose="02040503050406030204" pitchFamily="18" charset="0"/>
              </a:rPr>
              <a:t>HEALTH AND WELL-BEING</a:t>
            </a:r>
            <a:endParaRPr lang="en-IN" b="1" dirty="0">
              <a:latin typeface="Cambria" panose="02040503050406030204" pitchFamily="18" charset="0"/>
            </a:endParaRPr>
          </a:p>
        </p:txBody>
      </p:sp>
      <p:sp>
        <p:nvSpPr>
          <p:cNvPr id="3" name="Content Placeholder 2"/>
          <p:cNvSpPr>
            <a:spLocks noGrp="1"/>
          </p:cNvSpPr>
          <p:nvPr>
            <p:ph idx="1"/>
          </p:nvPr>
        </p:nvSpPr>
        <p:spPr>
          <a:xfrm>
            <a:off x="273424" y="1193613"/>
            <a:ext cx="11385176" cy="5220634"/>
          </a:xfrm>
        </p:spPr>
        <p:txBody>
          <a:bodyPr>
            <a:normAutofit fontScale="85000" lnSpcReduction="20000"/>
          </a:bodyPr>
          <a:lstStyle/>
          <a:p>
            <a:pPr algn="just"/>
            <a:r>
              <a:rPr lang="en-IN" b="1" dirty="0" smtClean="0">
                <a:solidFill>
                  <a:schemeClr val="accent5">
                    <a:lumMod val="75000"/>
                  </a:schemeClr>
                </a:solidFill>
                <a:latin typeface="Cambria" panose="02040503050406030204" pitchFamily="18" charset="0"/>
              </a:rPr>
              <a:t>Impact </a:t>
            </a:r>
            <a:r>
              <a:rPr lang="en-IN" b="1" dirty="0">
                <a:solidFill>
                  <a:schemeClr val="accent5">
                    <a:lumMod val="75000"/>
                  </a:schemeClr>
                </a:solidFill>
                <a:latin typeface="Cambria" panose="02040503050406030204" pitchFamily="18" charset="0"/>
              </a:rPr>
              <a:t>of Diet on Physical </a:t>
            </a:r>
            <a:r>
              <a:rPr lang="en-IN" b="1" dirty="0" smtClean="0">
                <a:solidFill>
                  <a:schemeClr val="accent5">
                    <a:lumMod val="75000"/>
                  </a:schemeClr>
                </a:solidFill>
                <a:latin typeface="Cambria" panose="02040503050406030204" pitchFamily="18" charset="0"/>
              </a:rPr>
              <a:t>Health: </a:t>
            </a:r>
            <a:r>
              <a:rPr lang="en-IN" dirty="0">
                <a:latin typeface="Cambria" panose="02040503050406030204" pitchFamily="18" charset="0"/>
              </a:rPr>
              <a:t>The foods we eat directly affect our physical health and well-being. For instance, a diet rich in fruits, vegetables, and whole grains can improve heart health, while consuming high amounts of processed foods and sugars may increase the risk of conditions like diabetes or obesity. People often choose healthier foods when they are more conscious of their long-term health goals.</a:t>
            </a:r>
          </a:p>
          <a:p>
            <a:pPr algn="just"/>
            <a:r>
              <a:rPr lang="en-IN" b="1" dirty="0" smtClean="0">
                <a:solidFill>
                  <a:schemeClr val="accent5">
                    <a:lumMod val="75000"/>
                  </a:schemeClr>
                </a:solidFill>
                <a:latin typeface="Cambria" panose="02040503050406030204" pitchFamily="18" charset="0"/>
              </a:rPr>
              <a:t>Food </a:t>
            </a:r>
            <a:r>
              <a:rPr lang="en-IN" b="1" dirty="0">
                <a:solidFill>
                  <a:schemeClr val="accent5">
                    <a:lumMod val="75000"/>
                  </a:schemeClr>
                </a:solidFill>
                <a:latin typeface="Cambria" panose="02040503050406030204" pitchFamily="18" charset="0"/>
              </a:rPr>
              <a:t>and Mental </a:t>
            </a:r>
            <a:r>
              <a:rPr lang="en-IN" b="1" dirty="0" smtClean="0">
                <a:solidFill>
                  <a:schemeClr val="accent5">
                    <a:lumMod val="75000"/>
                  </a:schemeClr>
                </a:solidFill>
                <a:latin typeface="Cambria" panose="02040503050406030204" pitchFamily="18" charset="0"/>
              </a:rPr>
              <a:t>Health: </a:t>
            </a:r>
            <a:r>
              <a:rPr lang="en-IN" dirty="0">
                <a:latin typeface="Cambria" panose="02040503050406030204" pitchFamily="18" charset="0"/>
              </a:rPr>
              <a:t>There is a growing recognition of the link between diet and mental well-being. Nutrient-rich foods like omega-3 fatty acids, found in fish, can help reduce symptoms of depression and anxiety. Conversely, diets high in sugar and processed foods may contribute to mood swings and mental health issues, as seen with conditions like "food-induced" depression or irritability.</a:t>
            </a:r>
          </a:p>
          <a:p>
            <a:pPr algn="just"/>
            <a:r>
              <a:rPr lang="en-IN" b="1" dirty="0" smtClean="0">
                <a:solidFill>
                  <a:schemeClr val="accent5">
                    <a:lumMod val="75000"/>
                  </a:schemeClr>
                </a:solidFill>
                <a:latin typeface="Cambria" panose="02040503050406030204" pitchFamily="18" charset="0"/>
              </a:rPr>
              <a:t>The </a:t>
            </a:r>
            <a:r>
              <a:rPr lang="en-IN" b="1" dirty="0">
                <a:solidFill>
                  <a:schemeClr val="accent5">
                    <a:lumMod val="75000"/>
                  </a:schemeClr>
                </a:solidFill>
                <a:latin typeface="Cambria" panose="02040503050406030204" pitchFamily="18" charset="0"/>
              </a:rPr>
              <a:t>Role of Gut Health in Overall </a:t>
            </a:r>
            <a:r>
              <a:rPr lang="en-IN" b="1" dirty="0" smtClean="0">
                <a:solidFill>
                  <a:schemeClr val="accent5">
                    <a:lumMod val="75000"/>
                  </a:schemeClr>
                </a:solidFill>
                <a:latin typeface="Cambria" panose="02040503050406030204" pitchFamily="18" charset="0"/>
              </a:rPr>
              <a:t>Well-being: </a:t>
            </a:r>
            <a:r>
              <a:rPr lang="en-IN" dirty="0">
                <a:latin typeface="Cambria" panose="02040503050406030204" pitchFamily="18" charset="0"/>
              </a:rPr>
              <a:t>The gut microbiome plays a crucial role in both physical and mental health. A diet that supports a healthy gut, like one with probiotics (found in yogurt) and fiber (from fruits and vegetables), can improve digestion, boost immunity, and even enhance mood. For example, someone with digestive issues may modify their diet to include more fiber-rich foods to improve their gut health and, as a result, feel better overall</a:t>
            </a:r>
            <a:r>
              <a:rPr lang="en-IN" dirty="0" smtClean="0">
                <a:latin typeface="Cambria" panose="02040503050406030204" pitchFamily="18" charset="0"/>
              </a:rPr>
              <a:t>.</a:t>
            </a:r>
            <a:endParaRPr lang="en-IN" dirty="0">
              <a:latin typeface="Cambria" panose="02040503050406030204" pitchFamily="18" charset="0"/>
            </a:endParaRPr>
          </a:p>
        </p:txBody>
      </p:sp>
      <p:sp>
        <p:nvSpPr>
          <p:cNvPr id="4" name="Slide Number Placeholder 3"/>
          <p:cNvSpPr>
            <a:spLocks noGrp="1"/>
          </p:cNvSpPr>
          <p:nvPr>
            <p:ph type="sldNum" sz="quarter" idx="12"/>
          </p:nvPr>
        </p:nvSpPr>
        <p:spPr/>
        <p:txBody>
          <a:bodyPr/>
          <a:lstStyle/>
          <a:p>
            <a:fld id="{939F5327-B5B6-49E5-A9F6-8B4586F7C038}" type="slidenum">
              <a:rPr lang="en-IN" smtClean="0"/>
              <a:t>14</a:t>
            </a:fld>
            <a:endParaRPr lang="en-IN"/>
          </a:p>
        </p:txBody>
      </p:sp>
      <p:sp>
        <p:nvSpPr>
          <p:cNvPr id="5" name="Footer Placeholder 4"/>
          <p:cNvSpPr>
            <a:spLocks noGrp="1"/>
          </p:cNvSpPr>
          <p:nvPr>
            <p:ph type="ftr" sz="quarter" idx="11"/>
          </p:nvPr>
        </p:nvSpPr>
        <p:spPr/>
        <p:txBody>
          <a:bodyPr/>
          <a:lstStyle/>
          <a:p>
            <a:r>
              <a:rPr lang="en-IN" smtClean="0"/>
              <a:t>Dr. Meghana </a:t>
            </a:r>
            <a:endParaRPr lang="en-IN"/>
          </a:p>
        </p:txBody>
      </p:sp>
    </p:spTree>
    <p:extLst>
      <p:ext uri="{BB962C8B-B14F-4D97-AF65-F5344CB8AC3E}">
        <p14:creationId xmlns:p14="http://schemas.microsoft.com/office/powerpoint/2010/main" val="33220221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5812" y="136525"/>
            <a:ext cx="10515600" cy="858557"/>
          </a:xfrm>
        </p:spPr>
        <p:txBody>
          <a:bodyPr/>
          <a:lstStyle/>
          <a:p>
            <a:pPr algn="ctr"/>
            <a:r>
              <a:rPr lang="en-IN" b="1" dirty="0" smtClean="0">
                <a:latin typeface="Cambria" panose="02040503050406030204" pitchFamily="18" charset="0"/>
              </a:rPr>
              <a:t>HEALTH AND WELL-BEING</a:t>
            </a:r>
            <a:endParaRPr lang="en-IN" b="1" dirty="0">
              <a:latin typeface="Cambria" panose="02040503050406030204" pitchFamily="18" charset="0"/>
            </a:endParaRPr>
          </a:p>
        </p:txBody>
      </p:sp>
      <p:sp>
        <p:nvSpPr>
          <p:cNvPr id="3" name="Content Placeholder 2"/>
          <p:cNvSpPr>
            <a:spLocks noGrp="1"/>
          </p:cNvSpPr>
          <p:nvPr>
            <p:ph idx="1"/>
          </p:nvPr>
        </p:nvSpPr>
        <p:spPr>
          <a:xfrm>
            <a:off x="233082" y="995082"/>
            <a:ext cx="11573435" cy="5220634"/>
          </a:xfrm>
        </p:spPr>
        <p:txBody>
          <a:bodyPr>
            <a:normAutofit fontScale="92500"/>
          </a:bodyPr>
          <a:lstStyle/>
          <a:p>
            <a:pPr algn="just"/>
            <a:r>
              <a:rPr lang="en-IN" b="1" dirty="0">
                <a:solidFill>
                  <a:schemeClr val="accent5">
                    <a:lumMod val="75000"/>
                  </a:schemeClr>
                </a:solidFill>
                <a:latin typeface="Cambria" panose="02040503050406030204" pitchFamily="18" charset="0"/>
              </a:rPr>
              <a:t>Food and Energy Levels: </a:t>
            </a:r>
            <a:r>
              <a:rPr lang="en-IN" dirty="0">
                <a:latin typeface="Cambria" panose="02040503050406030204" pitchFamily="18" charset="0"/>
              </a:rPr>
              <a:t>The types of food we consume impact our energy levels throughout the day. A balanced diet with complex carbohydrates, protein, and healthy fats can maintain steady energy levels, while sugary snacks and refined carbs can lead to energy crashes. For example, a person who skips breakfast or eats a sugary snack in the morning may experience a mid-day energy slump, affecting their productivity and overall well-being.</a:t>
            </a:r>
          </a:p>
          <a:p>
            <a:pPr algn="just"/>
            <a:r>
              <a:rPr lang="en-IN" b="1" dirty="0">
                <a:solidFill>
                  <a:schemeClr val="accent5">
                    <a:lumMod val="75000"/>
                  </a:schemeClr>
                </a:solidFill>
                <a:latin typeface="Cambria" panose="02040503050406030204" pitchFamily="18" charset="0"/>
              </a:rPr>
              <a:t>Mindful Eating for Better Health: </a:t>
            </a:r>
            <a:r>
              <a:rPr lang="en-IN" dirty="0">
                <a:latin typeface="Cambria" panose="02040503050406030204" pitchFamily="18" charset="0"/>
              </a:rPr>
              <a:t>Mindful eating involves paying full attention to the eating experience, including the taste, texture, and satisfaction of food, which can improve both physical health and mental well-being. By being mindful of portion sizes and eating slowly, individuals may prevent overeating, improve digestion, and develop a healthier relationship with food. For example, practicing mindful eating may help someone who struggles with emotional eating by encouraging them to tune into their hunger and fullness cues.</a:t>
            </a:r>
          </a:p>
        </p:txBody>
      </p:sp>
      <p:sp>
        <p:nvSpPr>
          <p:cNvPr id="4" name="Slide Number Placeholder 3"/>
          <p:cNvSpPr>
            <a:spLocks noGrp="1"/>
          </p:cNvSpPr>
          <p:nvPr>
            <p:ph type="sldNum" sz="quarter" idx="12"/>
          </p:nvPr>
        </p:nvSpPr>
        <p:spPr/>
        <p:txBody>
          <a:bodyPr/>
          <a:lstStyle/>
          <a:p>
            <a:fld id="{939F5327-B5B6-49E5-A9F6-8B4586F7C038}" type="slidenum">
              <a:rPr lang="en-IN" smtClean="0"/>
              <a:t>15</a:t>
            </a:fld>
            <a:endParaRPr lang="en-IN"/>
          </a:p>
        </p:txBody>
      </p:sp>
      <p:sp>
        <p:nvSpPr>
          <p:cNvPr id="5" name="Footer Placeholder 4"/>
          <p:cNvSpPr>
            <a:spLocks noGrp="1"/>
          </p:cNvSpPr>
          <p:nvPr>
            <p:ph type="ftr" sz="quarter" idx="11"/>
          </p:nvPr>
        </p:nvSpPr>
        <p:spPr/>
        <p:txBody>
          <a:bodyPr/>
          <a:lstStyle/>
          <a:p>
            <a:r>
              <a:rPr lang="en-IN" smtClean="0"/>
              <a:t>Dr. Meghana </a:t>
            </a:r>
            <a:endParaRPr lang="en-IN"/>
          </a:p>
        </p:txBody>
      </p:sp>
    </p:spTree>
    <p:extLst>
      <p:ext uri="{BB962C8B-B14F-4D97-AF65-F5344CB8AC3E}">
        <p14:creationId xmlns:p14="http://schemas.microsoft.com/office/powerpoint/2010/main" val="38803487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3570" y="0"/>
            <a:ext cx="10515600" cy="1325563"/>
          </a:xfrm>
        </p:spPr>
        <p:txBody>
          <a:bodyPr>
            <a:normAutofit/>
          </a:bodyPr>
          <a:lstStyle/>
          <a:p>
            <a:r>
              <a:rPr lang="en-IN" sz="4000" b="1" dirty="0" smtClean="0">
                <a:latin typeface="Cambria" panose="02040503050406030204" pitchFamily="18" charset="0"/>
              </a:rPr>
              <a:t>BIOLOGICAL AND NEUROLOGICAL FACTORS</a:t>
            </a:r>
            <a:endParaRPr lang="en-IN" sz="4000" b="1" dirty="0">
              <a:latin typeface="Cambria" panose="02040503050406030204" pitchFamily="18" charset="0"/>
            </a:endParaRPr>
          </a:p>
        </p:txBody>
      </p:sp>
      <p:sp>
        <p:nvSpPr>
          <p:cNvPr id="3" name="Content Placeholder 2"/>
          <p:cNvSpPr>
            <a:spLocks noGrp="1"/>
          </p:cNvSpPr>
          <p:nvPr>
            <p:ph idx="1"/>
          </p:nvPr>
        </p:nvSpPr>
        <p:spPr>
          <a:xfrm>
            <a:off x="268940" y="1325563"/>
            <a:ext cx="11084859" cy="4806296"/>
          </a:xfrm>
        </p:spPr>
        <p:txBody>
          <a:bodyPr>
            <a:normAutofit fontScale="85000" lnSpcReduction="20000"/>
          </a:bodyPr>
          <a:lstStyle/>
          <a:p>
            <a:pPr algn="just"/>
            <a:r>
              <a:rPr lang="en-IN" b="1" dirty="0" smtClean="0">
                <a:solidFill>
                  <a:schemeClr val="accent5">
                    <a:lumMod val="75000"/>
                  </a:schemeClr>
                </a:solidFill>
                <a:latin typeface="Cambria" panose="02040503050406030204" pitchFamily="18" charset="0"/>
              </a:rPr>
              <a:t>Genetic </a:t>
            </a:r>
            <a:r>
              <a:rPr lang="en-IN" b="1" dirty="0">
                <a:solidFill>
                  <a:schemeClr val="accent5">
                    <a:lumMod val="75000"/>
                  </a:schemeClr>
                </a:solidFill>
                <a:latin typeface="Cambria" panose="02040503050406030204" pitchFamily="18" charset="0"/>
              </a:rPr>
              <a:t>Influence on Food </a:t>
            </a:r>
            <a:r>
              <a:rPr lang="en-IN" b="1" dirty="0" smtClean="0">
                <a:solidFill>
                  <a:schemeClr val="accent5">
                    <a:lumMod val="75000"/>
                  </a:schemeClr>
                </a:solidFill>
                <a:latin typeface="Cambria" panose="02040503050406030204" pitchFamily="18" charset="0"/>
              </a:rPr>
              <a:t>Preferences: </a:t>
            </a:r>
            <a:r>
              <a:rPr lang="en-IN" dirty="0">
                <a:latin typeface="Cambria" panose="02040503050406030204" pitchFamily="18" charset="0"/>
              </a:rPr>
              <a:t>Genetics play a significant role in shaping our food preferences and aversions. For example, some people are genetically predisposed to be more sensitive to bitter tastes, which could make them less likely to enjoy vegetables like Brussels sprouts or kale. Additionally, certain genetic variations affect how we metabolize and process foods, influencing our preferences and dietary habits</a:t>
            </a:r>
            <a:r>
              <a:rPr lang="en-IN" dirty="0" smtClean="0">
                <a:latin typeface="Cambria" panose="02040503050406030204" pitchFamily="18" charset="0"/>
              </a:rPr>
              <a:t>.</a:t>
            </a:r>
            <a:endParaRPr lang="en-IN" dirty="0">
              <a:latin typeface="Cambria" panose="02040503050406030204" pitchFamily="18" charset="0"/>
            </a:endParaRPr>
          </a:p>
          <a:p>
            <a:pPr algn="just"/>
            <a:r>
              <a:rPr lang="en-IN" b="1" dirty="0" smtClean="0">
                <a:solidFill>
                  <a:schemeClr val="accent5">
                    <a:lumMod val="75000"/>
                  </a:schemeClr>
                </a:solidFill>
                <a:latin typeface="Cambria" panose="02040503050406030204" pitchFamily="18" charset="0"/>
              </a:rPr>
              <a:t>Brain </a:t>
            </a:r>
            <a:r>
              <a:rPr lang="en-IN" b="1" dirty="0">
                <a:solidFill>
                  <a:schemeClr val="accent5">
                    <a:lumMod val="75000"/>
                  </a:schemeClr>
                </a:solidFill>
                <a:latin typeface="Cambria" panose="02040503050406030204" pitchFamily="18" charset="0"/>
              </a:rPr>
              <a:t>Chemistry and </a:t>
            </a:r>
            <a:r>
              <a:rPr lang="en-IN" b="1" dirty="0" smtClean="0">
                <a:solidFill>
                  <a:schemeClr val="accent5">
                    <a:lumMod val="75000"/>
                  </a:schemeClr>
                </a:solidFill>
                <a:latin typeface="Cambria" panose="02040503050406030204" pitchFamily="18" charset="0"/>
              </a:rPr>
              <a:t>Cravings: </a:t>
            </a:r>
            <a:r>
              <a:rPr lang="en-IN" dirty="0">
                <a:latin typeface="Cambria" panose="02040503050406030204" pitchFamily="18" charset="0"/>
              </a:rPr>
              <a:t>The brain's reward system, which involves neurotransmitters like dopamine, plays a key role in food cravings. Foods that are high in sugar or fat can trigger the release of dopamine, leading to feelings of pleasure and reinforcing the desire to eat these foods. For example, someone may crave chocolate or chips as a way to feel good when stressed, as these foods stimulate the brain’s reward </a:t>
            </a:r>
            <a:r>
              <a:rPr lang="en-IN" dirty="0" err="1">
                <a:latin typeface="Cambria" panose="02040503050406030204" pitchFamily="18" charset="0"/>
              </a:rPr>
              <a:t>centers</a:t>
            </a:r>
            <a:r>
              <a:rPr lang="en-IN" dirty="0">
                <a:latin typeface="Cambria" panose="02040503050406030204" pitchFamily="18" charset="0"/>
              </a:rPr>
              <a:t>.</a:t>
            </a:r>
          </a:p>
          <a:p>
            <a:pPr algn="just"/>
            <a:r>
              <a:rPr lang="en-IN" b="1" dirty="0" smtClean="0">
                <a:solidFill>
                  <a:schemeClr val="accent5">
                    <a:lumMod val="75000"/>
                  </a:schemeClr>
                </a:solidFill>
                <a:latin typeface="Cambria" panose="02040503050406030204" pitchFamily="18" charset="0"/>
              </a:rPr>
              <a:t>Leptin </a:t>
            </a:r>
            <a:r>
              <a:rPr lang="en-IN" b="1" dirty="0">
                <a:solidFill>
                  <a:schemeClr val="accent5">
                    <a:lumMod val="75000"/>
                  </a:schemeClr>
                </a:solidFill>
                <a:latin typeface="Cambria" panose="02040503050406030204" pitchFamily="18" charset="0"/>
              </a:rPr>
              <a:t>and Ghrelin – Hunger </a:t>
            </a:r>
            <a:r>
              <a:rPr lang="en-IN" b="1" dirty="0" smtClean="0">
                <a:solidFill>
                  <a:schemeClr val="accent5">
                    <a:lumMod val="75000"/>
                  </a:schemeClr>
                </a:solidFill>
                <a:latin typeface="Cambria" panose="02040503050406030204" pitchFamily="18" charset="0"/>
              </a:rPr>
              <a:t>Regulation: </a:t>
            </a:r>
            <a:r>
              <a:rPr lang="en-IN" dirty="0">
                <a:latin typeface="Cambria" panose="02040503050406030204" pitchFamily="18" charset="0"/>
              </a:rPr>
              <a:t>Two key hormones, leptin and ghrelin, influence appetite and satiety. Leptin signals the brain when we are full, while ghrelin signals hunger. Imbalances in these hormones can lead to overeating or a constant feeling of hunger. For example, sleep deprivation can increase ghrelin levels, leading to higher hunger and cravings for unhealthy, high-calorie foods</a:t>
            </a:r>
            <a:r>
              <a:rPr lang="en-IN" dirty="0" smtClean="0">
                <a:latin typeface="Cambria" panose="02040503050406030204" pitchFamily="18" charset="0"/>
              </a:rPr>
              <a:t>.</a:t>
            </a:r>
            <a:endParaRPr lang="en-IN" dirty="0">
              <a:latin typeface="Cambria" panose="02040503050406030204" pitchFamily="18" charset="0"/>
            </a:endParaRPr>
          </a:p>
        </p:txBody>
      </p:sp>
      <p:sp>
        <p:nvSpPr>
          <p:cNvPr id="4" name="Slide Number Placeholder 3"/>
          <p:cNvSpPr>
            <a:spLocks noGrp="1"/>
          </p:cNvSpPr>
          <p:nvPr>
            <p:ph type="sldNum" sz="quarter" idx="12"/>
          </p:nvPr>
        </p:nvSpPr>
        <p:spPr/>
        <p:txBody>
          <a:bodyPr/>
          <a:lstStyle/>
          <a:p>
            <a:fld id="{939F5327-B5B6-49E5-A9F6-8B4586F7C038}" type="slidenum">
              <a:rPr lang="en-IN" smtClean="0"/>
              <a:t>16</a:t>
            </a:fld>
            <a:endParaRPr lang="en-IN"/>
          </a:p>
        </p:txBody>
      </p:sp>
      <p:sp>
        <p:nvSpPr>
          <p:cNvPr id="5" name="Footer Placeholder 4"/>
          <p:cNvSpPr>
            <a:spLocks noGrp="1"/>
          </p:cNvSpPr>
          <p:nvPr>
            <p:ph type="ftr" sz="quarter" idx="11"/>
          </p:nvPr>
        </p:nvSpPr>
        <p:spPr/>
        <p:txBody>
          <a:bodyPr/>
          <a:lstStyle/>
          <a:p>
            <a:r>
              <a:rPr lang="en-IN" smtClean="0"/>
              <a:t>Dr. Meghana </a:t>
            </a:r>
            <a:endParaRPr lang="en-IN"/>
          </a:p>
        </p:txBody>
      </p:sp>
    </p:spTree>
    <p:extLst>
      <p:ext uri="{BB962C8B-B14F-4D97-AF65-F5344CB8AC3E}">
        <p14:creationId xmlns:p14="http://schemas.microsoft.com/office/powerpoint/2010/main" val="34061796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3229" y="0"/>
            <a:ext cx="10515600" cy="1325563"/>
          </a:xfrm>
        </p:spPr>
        <p:txBody>
          <a:bodyPr>
            <a:normAutofit/>
          </a:bodyPr>
          <a:lstStyle/>
          <a:p>
            <a:r>
              <a:rPr lang="en-IN" sz="4000" b="1" dirty="0" smtClean="0">
                <a:latin typeface="Cambria" panose="02040503050406030204" pitchFamily="18" charset="0"/>
              </a:rPr>
              <a:t>BIOLOGICAL AND NEUROLOGICAL FACTORS</a:t>
            </a:r>
            <a:endParaRPr lang="en-IN" sz="4000" b="1" dirty="0">
              <a:latin typeface="Cambria" panose="02040503050406030204" pitchFamily="18" charset="0"/>
            </a:endParaRPr>
          </a:p>
        </p:txBody>
      </p:sp>
      <p:sp>
        <p:nvSpPr>
          <p:cNvPr id="3" name="Content Placeholder 2"/>
          <p:cNvSpPr>
            <a:spLocks noGrp="1"/>
          </p:cNvSpPr>
          <p:nvPr>
            <p:ph idx="1"/>
          </p:nvPr>
        </p:nvSpPr>
        <p:spPr>
          <a:xfrm>
            <a:off x="188258" y="1325563"/>
            <a:ext cx="11524130" cy="5115578"/>
          </a:xfrm>
        </p:spPr>
        <p:txBody>
          <a:bodyPr>
            <a:normAutofit/>
          </a:bodyPr>
          <a:lstStyle/>
          <a:p>
            <a:pPr algn="just"/>
            <a:r>
              <a:rPr lang="en-IN" sz="2400" b="1" dirty="0">
                <a:solidFill>
                  <a:schemeClr val="accent5">
                    <a:lumMod val="75000"/>
                  </a:schemeClr>
                </a:solidFill>
                <a:latin typeface="Cambria" panose="02040503050406030204" pitchFamily="18" charset="0"/>
              </a:rPr>
              <a:t>Neuroplasticity and Food Habits: </a:t>
            </a:r>
            <a:r>
              <a:rPr lang="en-IN" sz="2400" dirty="0">
                <a:latin typeface="Cambria" panose="02040503050406030204" pitchFamily="18" charset="0"/>
              </a:rPr>
              <a:t>Neuroplasticity refers to the brain's ability to adapt and form new connections. This ability allows individuals to change food-related habits over time. For example, someone who has been accustomed to eating junk food may gradually retrain their brain to prefer healthier options, such as fruits and vegetables, by consistently choosing nutritious foods and reinforcing those choices.</a:t>
            </a:r>
          </a:p>
          <a:p>
            <a:pPr algn="just"/>
            <a:r>
              <a:rPr lang="en-IN" sz="2400" b="1" dirty="0">
                <a:solidFill>
                  <a:schemeClr val="accent5">
                    <a:lumMod val="75000"/>
                  </a:schemeClr>
                </a:solidFill>
                <a:latin typeface="Cambria" panose="02040503050406030204" pitchFamily="18" charset="0"/>
              </a:rPr>
              <a:t>Gut-Brain Connection: </a:t>
            </a:r>
            <a:r>
              <a:rPr lang="en-IN" sz="2400" dirty="0">
                <a:latin typeface="Cambria" panose="02040503050406030204" pitchFamily="18" charset="0"/>
              </a:rPr>
              <a:t>The gut and brain communicate constantly, affecting how we feel about food and hunger. The gut microbiome influences the production of neurotransmitters like serotonin, which regulate mood and appetite. A healthy gut can positively affect both mental health and eating </a:t>
            </a:r>
            <a:r>
              <a:rPr lang="en-IN" sz="2400" dirty="0" smtClean="0">
                <a:latin typeface="Cambria" panose="02040503050406030204" pitchFamily="18" charset="0"/>
              </a:rPr>
              <a:t>behaviour</a:t>
            </a:r>
            <a:r>
              <a:rPr lang="en-IN" sz="2400" dirty="0">
                <a:latin typeface="Cambria" panose="02040503050406030204" pitchFamily="18" charset="0"/>
              </a:rPr>
              <a:t>. For instance, individuals with an imbalance in their gut microbiome may experience cravings for sugar or processed foods due to dysregulation in their brain’s reward system.</a:t>
            </a:r>
          </a:p>
        </p:txBody>
      </p:sp>
      <p:sp>
        <p:nvSpPr>
          <p:cNvPr id="4" name="Slide Number Placeholder 3"/>
          <p:cNvSpPr>
            <a:spLocks noGrp="1"/>
          </p:cNvSpPr>
          <p:nvPr>
            <p:ph type="sldNum" sz="quarter" idx="12"/>
          </p:nvPr>
        </p:nvSpPr>
        <p:spPr/>
        <p:txBody>
          <a:bodyPr/>
          <a:lstStyle/>
          <a:p>
            <a:fld id="{939F5327-B5B6-49E5-A9F6-8B4586F7C038}" type="slidenum">
              <a:rPr lang="en-IN" smtClean="0"/>
              <a:t>17</a:t>
            </a:fld>
            <a:endParaRPr lang="en-IN"/>
          </a:p>
        </p:txBody>
      </p:sp>
      <p:sp>
        <p:nvSpPr>
          <p:cNvPr id="5" name="Footer Placeholder 4"/>
          <p:cNvSpPr>
            <a:spLocks noGrp="1"/>
          </p:cNvSpPr>
          <p:nvPr>
            <p:ph type="ftr" sz="quarter" idx="11"/>
          </p:nvPr>
        </p:nvSpPr>
        <p:spPr/>
        <p:txBody>
          <a:bodyPr/>
          <a:lstStyle/>
          <a:p>
            <a:r>
              <a:rPr lang="en-IN" smtClean="0"/>
              <a:t>Dr. Meghana </a:t>
            </a:r>
            <a:endParaRPr lang="en-IN"/>
          </a:p>
        </p:txBody>
      </p:sp>
    </p:spTree>
    <p:extLst>
      <p:ext uri="{BB962C8B-B14F-4D97-AF65-F5344CB8AC3E}">
        <p14:creationId xmlns:p14="http://schemas.microsoft.com/office/powerpoint/2010/main" val="31946542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pPr algn="ctr"/>
            <a:r>
              <a:rPr lang="en-IN" b="1" dirty="0" smtClean="0">
                <a:latin typeface="Cambria" panose="02040503050406030204" pitchFamily="18" charset="0"/>
              </a:rPr>
              <a:t>FOOD PREFERENCES AND AVERSION:</a:t>
            </a:r>
            <a:endParaRPr lang="en-IN" b="1" dirty="0">
              <a:latin typeface="Cambria" panose="02040503050406030204" pitchFamily="18" charset="0"/>
            </a:endParaRPr>
          </a:p>
        </p:txBody>
      </p:sp>
      <p:sp>
        <p:nvSpPr>
          <p:cNvPr id="3" name="Content Placeholder 2"/>
          <p:cNvSpPr>
            <a:spLocks noGrp="1"/>
          </p:cNvSpPr>
          <p:nvPr>
            <p:ph idx="1"/>
          </p:nvPr>
        </p:nvSpPr>
        <p:spPr>
          <a:xfrm>
            <a:off x="340658" y="1220507"/>
            <a:ext cx="11519647" cy="5395446"/>
          </a:xfrm>
        </p:spPr>
        <p:txBody>
          <a:bodyPr>
            <a:normAutofit fontScale="92500" lnSpcReduction="10000"/>
          </a:bodyPr>
          <a:lstStyle/>
          <a:p>
            <a:pPr algn="just"/>
            <a:r>
              <a:rPr lang="en-IN" dirty="0" smtClean="0">
                <a:latin typeface="Cambria" panose="02040503050406030204" pitchFamily="18" charset="0"/>
              </a:rPr>
              <a:t> </a:t>
            </a:r>
            <a:r>
              <a:rPr lang="en-IN" b="1" dirty="0" smtClean="0">
                <a:solidFill>
                  <a:schemeClr val="accent5">
                    <a:lumMod val="75000"/>
                  </a:schemeClr>
                </a:solidFill>
                <a:latin typeface="Cambria" panose="02040503050406030204" pitchFamily="18" charset="0"/>
              </a:rPr>
              <a:t>Genetic </a:t>
            </a:r>
            <a:r>
              <a:rPr lang="en-IN" b="1" dirty="0">
                <a:solidFill>
                  <a:schemeClr val="accent5">
                    <a:lumMod val="75000"/>
                  </a:schemeClr>
                </a:solidFill>
                <a:latin typeface="Cambria" panose="02040503050406030204" pitchFamily="18" charset="0"/>
              </a:rPr>
              <a:t>Predisposition to </a:t>
            </a:r>
            <a:r>
              <a:rPr lang="en-IN" b="1" dirty="0" smtClean="0">
                <a:solidFill>
                  <a:schemeClr val="accent5">
                    <a:lumMod val="75000"/>
                  </a:schemeClr>
                </a:solidFill>
                <a:latin typeface="Cambria" panose="02040503050406030204" pitchFamily="18" charset="0"/>
              </a:rPr>
              <a:t>Taste: </a:t>
            </a:r>
            <a:r>
              <a:rPr lang="en-IN" dirty="0">
                <a:latin typeface="Cambria" panose="02040503050406030204" pitchFamily="18" charset="0"/>
              </a:rPr>
              <a:t>Some people have a genetic predisposition to prefer or avoid certain </a:t>
            </a:r>
            <a:r>
              <a:rPr lang="en-IN" dirty="0" smtClean="0">
                <a:latin typeface="Cambria" panose="02040503050406030204" pitchFamily="18" charset="0"/>
              </a:rPr>
              <a:t>taste, </a:t>
            </a:r>
            <a:r>
              <a:rPr lang="en-IN" dirty="0">
                <a:latin typeface="Cambria" panose="02040503050406030204" pitchFamily="18" charset="0"/>
              </a:rPr>
              <a:t>particularly bitter or sweet </a:t>
            </a:r>
            <a:r>
              <a:rPr lang="en-IN" dirty="0" smtClean="0">
                <a:latin typeface="Cambria" panose="02040503050406030204" pitchFamily="18" charset="0"/>
              </a:rPr>
              <a:t>flavours</a:t>
            </a:r>
            <a:r>
              <a:rPr lang="en-IN" dirty="0">
                <a:latin typeface="Cambria" panose="02040503050406030204" pitchFamily="18" charset="0"/>
              </a:rPr>
              <a:t>. For example, people with a heightened sensitivity to bitter compounds (like those found in </a:t>
            </a:r>
            <a:r>
              <a:rPr lang="en-IN" dirty="0" smtClean="0">
                <a:latin typeface="Cambria" panose="02040503050406030204" pitchFamily="18" charset="0"/>
              </a:rPr>
              <a:t>coffee</a:t>
            </a:r>
            <a:r>
              <a:rPr lang="en-IN" dirty="0">
                <a:latin typeface="Cambria" panose="02040503050406030204" pitchFamily="18" charset="0"/>
              </a:rPr>
              <a:t>) may develop an aversion to these foods, while others may enjoy them without issue due to their genetic makeup.</a:t>
            </a:r>
          </a:p>
          <a:p>
            <a:pPr algn="just"/>
            <a:r>
              <a:rPr lang="en-IN" b="1" dirty="0" smtClean="0">
                <a:solidFill>
                  <a:schemeClr val="accent5">
                    <a:lumMod val="75000"/>
                  </a:schemeClr>
                </a:solidFill>
                <a:latin typeface="Cambria" panose="02040503050406030204" pitchFamily="18" charset="0"/>
              </a:rPr>
              <a:t>Cultural </a:t>
            </a:r>
            <a:r>
              <a:rPr lang="en-IN" b="1" dirty="0">
                <a:solidFill>
                  <a:schemeClr val="accent5">
                    <a:lumMod val="75000"/>
                  </a:schemeClr>
                </a:solidFill>
                <a:latin typeface="Cambria" panose="02040503050406030204" pitchFamily="18" charset="0"/>
              </a:rPr>
              <a:t>and Social </a:t>
            </a:r>
            <a:r>
              <a:rPr lang="en-IN" b="1" dirty="0" smtClean="0">
                <a:solidFill>
                  <a:schemeClr val="accent5">
                    <a:lumMod val="75000"/>
                  </a:schemeClr>
                </a:solidFill>
                <a:latin typeface="Cambria" panose="02040503050406030204" pitchFamily="18" charset="0"/>
              </a:rPr>
              <a:t>Influences: </a:t>
            </a:r>
            <a:r>
              <a:rPr lang="en-IN" dirty="0">
                <a:latin typeface="Cambria" panose="02040503050406030204" pitchFamily="18" charset="0"/>
              </a:rPr>
              <a:t>Food preferences and aversions are heavily shaped by cultural and social factors. For instance, in some cultures, spicy foods are a staple and enjoyed, while others may find them unpleasant or too intense. Similarly, a child raised in a vegetarian household might develop a preference for </a:t>
            </a:r>
            <a:r>
              <a:rPr lang="en-IN" dirty="0" smtClean="0">
                <a:latin typeface="Cambria" panose="02040503050406030204" pitchFamily="18" charset="0"/>
              </a:rPr>
              <a:t>plant-based foods and an aversion to meat.</a:t>
            </a:r>
          </a:p>
          <a:p>
            <a:pPr algn="just"/>
            <a:r>
              <a:rPr lang="en-IN" b="1" dirty="0" smtClean="0">
                <a:solidFill>
                  <a:schemeClr val="accent5">
                    <a:lumMod val="75000"/>
                  </a:schemeClr>
                </a:solidFill>
                <a:latin typeface="Cambria" panose="02040503050406030204" pitchFamily="18" charset="0"/>
              </a:rPr>
              <a:t>Early Childhood Experiences: </a:t>
            </a:r>
            <a:r>
              <a:rPr lang="en-IN" dirty="0" smtClean="0">
                <a:latin typeface="Cambria" panose="02040503050406030204" pitchFamily="18" charset="0"/>
              </a:rPr>
              <a:t>Food preferences can develop early in life based on experiences with certain foods. Positive experiences, like enjoying a dish during a holiday gathering, can lead to a lasting preference for that food. On the other hand, a negative experience, such as choking on a specific food, can cause a lifelong aversion to it.</a:t>
            </a:r>
            <a:endParaRPr lang="en-IN" dirty="0">
              <a:latin typeface="Cambria" panose="02040503050406030204" pitchFamily="18" charset="0"/>
            </a:endParaRPr>
          </a:p>
        </p:txBody>
      </p:sp>
      <p:sp>
        <p:nvSpPr>
          <p:cNvPr id="4" name="Slide Number Placeholder 3"/>
          <p:cNvSpPr>
            <a:spLocks noGrp="1"/>
          </p:cNvSpPr>
          <p:nvPr>
            <p:ph type="sldNum" sz="quarter" idx="12"/>
          </p:nvPr>
        </p:nvSpPr>
        <p:spPr/>
        <p:txBody>
          <a:bodyPr/>
          <a:lstStyle/>
          <a:p>
            <a:fld id="{939F5327-B5B6-49E5-A9F6-8B4586F7C038}" type="slidenum">
              <a:rPr lang="en-IN" smtClean="0"/>
              <a:t>18</a:t>
            </a:fld>
            <a:endParaRPr lang="en-IN"/>
          </a:p>
        </p:txBody>
      </p:sp>
      <p:sp>
        <p:nvSpPr>
          <p:cNvPr id="5" name="Footer Placeholder 4"/>
          <p:cNvSpPr>
            <a:spLocks noGrp="1"/>
          </p:cNvSpPr>
          <p:nvPr>
            <p:ph type="ftr" sz="quarter" idx="11"/>
          </p:nvPr>
        </p:nvSpPr>
        <p:spPr/>
        <p:txBody>
          <a:bodyPr/>
          <a:lstStyle/>
          <a:p>
            <a:r>
              <a:rPr lang="en-IN" smtClean="0"/>
              <a:t>Dr. Meghana </a:t>
            </a:r>
            <a:endParaRPr lang="en-IN"/>
          </a:p>
        </p:txBody>
      </p:sp>
    </p:spTree>
    <p:extLst>
      <p:ext uri="{BB962C8B-B14F-4D97-AF65-F5344CB8AC3E}">
        <p14:creationId xmlns:p14="http://schemas.microsoft.com/office/powerpoint/2010/main" val="10326769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pPr algn="ctr"/>
            <a:r>
              <a:rPr lang="en-IN" b="1" dirty="0" smtClean="0">
                <a:latin typeface="Cambria" panose="02040503050406030204" pitchFamily="18" charset="0"/>
              </a:rPr>
              <a:t>FOOD PREFERENCES AND AVERSION:</a:t>
            </a:r>
            <a:endParaRPr lang="en-IN" b="1" dirty="0">
              <a:latin typeface="Cambria" panose="02040503050406030204" pitchFamily="18" charset="0"/>
            </a:endParaRPr>
          </a:p>
        </p:txBody>
      </p:sp>
      <p:sp>
        <p:nvSpPr>
          <p:cNvPr id="3" name="Content Placeholder 2"/>
          <p:cNvSpPr>
            <a:spLocks noGrp="1"/>
          </p:cNvSpPr>
          <p:nvPr>
            <p:ph idx="1"/>
          </p:nvPr>
        </p:nvSpPr>
        <p:spPr>
          <a:xfrm>
            <a:off x="340658" y="1220507"/>
            <a:ext cx="11519647" cy="5395446"/>
          </a:xfrm>
        </p:spPr>
        <p:txBody>
          <a:bodyPr>
            <a:normAutofit/>
          </a:bodyPr>
          <a:lstStyle/>
          <a:p>
            <a:pPr algn="just"/>
            <a:r>
              <a:rPr lang="en-IN" b="1" dirty="0" smtClean="0">
                <a:solidFill>
                  <a:schemeClr val="accent5">
                    <a:lumMod val="75000"/>
                  </a:schemeClr>
                </a:solidFill>
                <a:latin typeface="Cambria" panose="02040503050406030204" pitchFamily="18" charset="0"/>
              </a:rPr>
              <a:t>Psychological </a:t>
            </a:r>
            <a:r>
              <a:rPr lang="en-IN" b="1" dirty="0">
                <a:solidFill>
                  <a:schemeClr val="accent5">
                    <a:lumMod val="75000"/>
                  </a:schemeClr>
                </a:solidFill>
                <a:latin typeface="Cambria" panose="02040503050406030204" pitchFamily="18" charset="0"/>
              </a:rPr>
              <a:t>Associations with </a:t>
            </a:r>
            <a:r>
              <a:rPr lang="en-IN" b="1" dirty="0" smtClean="0">
                <a:solidFill>
                  <a:schemeClr val="accent5">
                    <a:lumMod val="75000"/>
                  </a:schemeClr>
                </a:solidFill>
                <a:latin typeface="Cambria" panose="02040503050406030204" pitchFamily="18" charset="0"/>
              </a:rPr>
              <a:t>Food: </a:t>
            </a:r>
            <a:r>
              <a:rPr lang="en-IN" dirty="0">
                <a:latin typeface="Cambria" panose="02040503050406030204" pitchFamily="18" charset="0"/>
              </a:rPr>
              <a:t>Emotional or psychological factors often shape food preferences and aversions. For example, someone who associates a specific dish with a pleasant memory, such as a family dinner, may develop a strong preference for that food. Conversely, if a person associates a certain food with a traumatic event, like food poisoning, they may avoid it in the future.</a:t>
            </a:r>
          </a:p>
          <a:p>
            <a:pPr algn="just"/>
            <a:r>
              <a:rPr lang="en-IN" b="1" dirty="0" smtClean="0">
                <a:solidFill>
                  <a:schemeClr val="accent5">
                    <a:lumMod val="75000"/>
                  </a:schemeClr>
                </a:solidFill>
                <a:latin typeface="Cambria" panose="02040503050406030204" pitchFamily="18" charset="0"/>
              </a:rPr>
              <a:t>Sensory </a:t>
            </a:r>
            <a:r>
              <a:rPr lang="en-IN" b="1" dirty="0">
                <a:solidFill>
                  <a:schemeClr val="accent5">
                    <a:lumMod val="75000"/>
                  </a:schemeClr>
                </a:solidFill>
                <a:latin typeface="Cambria" panose="02040503050406030204" pitchFamily="18" charset="0"/>
              </a:rPr>
              <a:t>Sensitivity and Food </a:t>
            </a:r>
            <a:r>
              <a:rPr lang="en-IN" b="1" dirty="0" smtClean="0">
                <a:solidFill>
                  <a:schemeClr val="accent5">
                    <a:lumMod val="75000"/>
                  </a:schemeClr>
                </a:solidFill>
                <a:latin typeface="Cambria" panose="02040503050406030204" pitchFamily="18" charset="0"/>
              </a:rPr>
              <a:t>Texture: </a:t>
            </a:r>
            <a:r>
              <a:rPr lang="en-IN" dirty="0">
                <a:latin typeface="Cambria" panose="02040503050406030204" pitchFamily="18" charset="0"/>
              </a:rPr>
              <a:t>People often develop preferences or aversions based on the texture or appearance of food. Some individuals may dislike foods with certain textures, like slimy or mushy foods (e.g., okra or overripe bananas), while others may enjoy them. This aversion is typically rooted in sensory sensitivity or past experiences with that food’s texture</a:t>
            </a:r>
            <a:r>
              <a:rPr lang="en-IN" dirty="0" smtClean="0">
                <a:latin typeface="Cambria" panose="02040503050406030204" pitchFamily="18" charset="0"/>
              </a:rPr>
              <a:t>.</a:t>
            </a:r>
            <a:endParaRPr lang="en-IN" dirty="0">
              <a:latin typeface="Cambria" panose="02040503050406030204" pitchFamily="18" charset="0"/>
            </a:endParaRPr>
          </a:p>
        </p:txBody>
      </p:sp>
      <p:sp>
        <p:nvSpPr>
          <p:cNvPr id="4" name="Slide Number Placeholder 3"/>
          <p:cNvSpPr>
            <a:spLocks noGrp="1"/>
          </p:cNvSpPr>
          <p:nvPr>
            <p:ph type="sldNum" sz="quarter" idx="12"/>
          </p:nvPr>
        </p:nvSpPr>
        <p:spPr/>
        <p:txBody>
          <a:bodyPr/>
          <a:lstStyle/>
          <a:p>
            <a:fld id="{939F5327-B5B6-49E5-A9F6-8B4586F7C038}" type="slidenum">
              <a:rPr lang="en-IN" smtClean="0"/>
              <a:t>19</a:t>
            </a:fld>
            <a:endParaRPr lang="en-IN"/>
          </a:p>
        </p:txBody>
      </p:sp>
      <p:sp>
        <p:nvSpPr>
          <p:cNvPr id="5" name="Footer Placeholder 4"/>
          <p:cNvSpPr>
            <a:spLocks noGrp="1"/>
          </p:cNvSpPr>
          <p:nvPr>
            <p:ph type="ftr" sz="quarter" idx="11"/>
          </p:nvPr>
        </p:nvSpPr>
        <p:spPr/>
        <p:txBody>
          <a:bodyPr/>
          <a:lstStyle/>
          <a:p>
            <a:r>
              <a:rPr lang="en-IN" smtClean="0"/>
              <a:t>Dr. Meghana </a:t>
            </a:r>
            <a:endParaRPr lang="en-IN"/>
          </a:p>
        </p:txBody>
      </p:sp>
    </p:spTree>
    <p:extLst>
      <p:ext uri="{BB962C8B-B14F-4D97-AF65-F5344CB8AC3E}">
        <p14:creationId xmlns:p14="http://schemas.microsoft.com/office/powerpoint/2010/main" val="39878271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Learning Objectives </a:t>
            </a:r>
            <a:endParaRPr lang="en-IN" b="1" dirty="0"/>
          </a:p>
        </p:txBody>
      </p:sp>
      <p:sp>
        <p:nvSpPr>
          <p:cNvPr id="3" name="Content Placeholder 2"/>
          <p:cNvSpPr>
            <a:spLocks noGrp="1"/>
          </p:cNvSpPr>
          <p:nvPr>
            <p:ph idx="1"/>
          </p:nvPr>
        </p:nvSpPr>
        <p:spPr/>
        <p:txBody>
          <a:bodyPr/>
          <a:lstStyle/>
          <a:p>
            <a:r>
              <a:rPr lang="en-IN" dirty="0"/>
              <a:t>Define the concept of food psychology and its interdisciplinary </a:t>
            </a:r>
            <a:r>
              <a:rPr lang="en-IN" dirty="0" smtClean="0"/>
              <a:t>nature</a:t>
            </a:r>
          </a:p>
          <a:p>
            <a:r>
              <a:rPr lang="en-IN" dirty="0"/>
              <a:t>Identify psychological factors influencing food choices and eating </a:t>
            </a:r>
            <a:r>
              <a:rPr lang="en-IN" dirty="0" err="1" smtClean="0"/>
              <a:t>behaviors</a:t>
            </a:r>
            <a:endParaRPr lang="en-IN" dirty="0" smtClean="0"/>
          </a:p>
          <a:p>
            <a:r>
              <a:rPr lang="en-IN" dirty="0"/>
              <a:t>Recognize the role of perception, environment, and culture in shaping eating </a:t>
            </a:r>
            <a:r>
              <a:rPr lang="en-IN" dirty="0" smtClean="0"/>
              <a:t>habits</a:t>
            </a:r>
          </a:p>
          <a:p>
            <a:r>
              <a:rPr lang="en-IN" dirty="0"/>
              <a:t>Understand the link between food and </a:t>
            </a:r>
            <a:r>
              <a:rPr lang="en-IN" dirty="0" smtClean="0"/>
              <a:t>mood</a:t>
            </a:r>
          </a:p>
          <a:p>
            <a:r>
              <a:rPr lang="en-IN" dirty="0"/>
              <a:t>Apply foundational knowledge of food psychology in nutritional </a:t>
            </a:r>
            <a:r>
              <a:rPr lang="en-IN" dirty="0" err="1"/>
              <a:t>counseling</a:t>
            </a:r>
            <a:endParaRPr lang="en-IN" dirty="0"/>
          </a:p>
        </p:txBody>
      </p:sp>
      <p:sp>
        <p:nvSpPr>
          <p:cNvPr id="4" name="Slide Number Placeholder 3"/>
          <p:cNvSpPr>
            <a:spLocks noGrp="1"/>
          </p:cNvSpPr>
          <p:nvPr>
            <p:ph type="sldNum" sz="quarter" idx="12"/>
          </p:nvPr>
        </p:nvSpPr>
        <p:spPr/>
        <p:txBody>
          <a:bodyPr/>
          <a:lstStyle/>
          <a:p>
            <a:fld id="{939F5327-B5B6-49E5-A9F6-8B4586F7C038}" type="slidenum">
              <a:rPr lang="en-IN" smtClean="0"/>
              <a:t>2</a:t>
            </a:fld>
            <a:endParaRPr lang="en-IN"/>
          </a:p>
        </p:txBody>
      </p:sp>
      <p:sp>
        <p:nvSpPr>
          <p:cNvPr id="5" name="Footer Placeholder 4"/>
          <p:cNvSpPr>
            <a:spLocks noGrp="1"/>
          </p:cNvSpPr>
          <p:nvPr>
            <p:ph type="ftr" sz="quarter" idx="11"/>
          </p:nvPr>
        </p:nvSpPr>
        <p:spPr/>
        <p:txBody>
          <a:bodyPr/>
          <a:lstStyle/>
          <a:p>
            <a:r>
              <a:rPr lang="en-IN" smtClean="0"/>
              <a:t>Dr. Meghana </a:t>
            </a:r>
            <a:endParaRPr lang="en-IN"/>
          </a:p>
        </p:txBody>
      </p:sp>
    </p:spTree>
    <p:extLst>
      <p:ext uri="{BB962C8B-B14F-4D97-AF65-F5344CB8AC3E}">
        <p14:creationId xmlns:p14="http://schemas.microsoft.com/office/powerpoint/2010/main" val="40212493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79581"/>
          </a:xfrm>
        </p:spPr>
        <p:txBody>
          <a:bodyPr/>
          <a:lstStyle/>
          <a:p>
            <a:pPr algn="ctr"/>
            <a:r>
              <a:rPr lang="en-IN" b="1" dirty="0" smtClean="0">
                <a:latin typeface="Cambria" panose="02040503050406030204" pitchFamily="18" charset="0"/>
              </a:rPr>
              <a:t>BEHAVIORAL INTERVENTIONS</a:t>
            </a:r>
            <a:endParaRPr lang="en-IN" b="1" dirty="0">
              <a:latin typeface="Cambria" panose="02040503050406030204" pitchFamily="18" charset="0"/>
            </a:endParaRPr>
          </a:p>
        </p:txBody>
      </p:sp>
      <p:sp>
        <p:nvSpPr>
          <p:cNvPr id="3" name="Content Placeholder 2"/>
          <p:cNvSpPr>
            <a:spLocks noGrp="1"/>
          </p:cNvSpPr>
          <p:nvPr>
            <p:ph idx="1"/>
          </p:nvPr>
        </p:nvSpPr>
        <p:spPr>
          <a:xfrm>
            <a:off x="235324" y="1143000"/>
            <a:ext cx="11721352" cy="5284694"/>
          </a:xfrm>
        </p:spPr>
        <p:txBody>
          <a:bodyPr>
            <a:normAutofit fontScale="77500" lnSpcReduction="20000"/>
          </a:bodyPr>
          <a:lstStyle/>
          <a:p>
            <a:pPr marL="0" indent="0" algn="just">
              <a:buNone/>
            </a:pPr>
            <a:endParaRPr lang="en-IN" dirty="0">
              <a:latin typeface="Cambria" panose="02040503050406030204" pitchFamily="18" charset="0"/>
            </a:endParaRPr>
          </a:p>
          <a:p>
            <a:pPr marL="0" indent="0" algn="just">
              <a:buNone/>
            </a:pPr>
            <a:r>
              <a:rPr lang="en-IN" b="1" dirty="0">
                <a:latin typeface="Cambria" panose="02040503050406030204" pitchFamily="18" charset="0"/>
              </a:rPr>
              <a:t>1. </a:t>
            </a:r>
            <a:r>
              <a:rPr lang="en-IN" b="1" dirty="0" smtClean="0">
                <a:latin typeface="Cambria" panose="02040503050406030204" pitchFamily="18" charset="0"/>
              </a:rPr>
              <a:t>Cognitive-</a:t>
            </a:r>
            <a:r>
              <a:rPr lang="en-IN" b="1" dirty="0" err="1" smtClean="0">
                <a:latin typeface="Cambria" panose="02040503050406030204" pitchFamily="18" charset="0"/>
              </a:rPr>
              <a:t>Behavioral</a:t>
            </a:r>
            <a:r>
              <a:rPr lang="en-IN" b="1" dirty="0" smtClean="0">
                <a:latin typeface="Cambria" panose="02040503050406030204" pitchFamily="18" charset="0"/>
              </a:rPr>
              <a:t> </a:t>
            </a:r>
            <a:r>
              <a:rPr lang="en-IN" b="1" dirty="0">
                <a:latin typeface="Cambria" panose="02040503050406030204" pitchFamily="18" charset="0"/>
              </a:rPr>
              <a:t>Therapy (CBT) for Eating </a:t>
            </a:r>
            <a:r>
              <a:rPr lang="en-IN" b="1" dirty="0" smtClean="0">
                <a:latin typeface="Cambria" panose="02040503050406030204" pitchFamily="18" charset="0"/>
              </a:rPr>
              <a:t>Patterns: </a:t>
            </a:r>
            <a:r>
              <a:rPr lang="en-IN" dirty="0">
                <a:latin typeface="Cambria" panose="02040503050406030204" pitchFamily="18" charset="0"/>
              </a:rPr>
              <a:t>CBT helps individuals recognize and change negative eating habits. For instance, a person who eats in response to stress may learn through CBT to identify these triggers and adopt healthier strategies, such as breathing exercises or journaling, instead of resorting to emotional eating.</a:t>
            </a:r>
          </a:p>
          <a:p>
            <a:pPr marL="0" indent="0" algn="just">
              <a:buNone/>
            </a:pPr>
            <a:endParaRPr lang="en-IN" dirty="0">
              <a:latin typeface="Cambria" panose="02040503050406030204" pitchFamily="18" charset="0"/>
            </a:endParaRPr>
          </a:p>
          <a:p>
            <a:pPr marL="0" indent="0" algn="just">
              <a:buNone/>
            </a:pPr>
            <a:r>
              <a:rPr lang="en-IN" b="1" dirty="0">
                <a:latin typeface="Cambria" panose="02040503050406030204" pitchFamily="18" charset="0"/>
              </a:rPr>
              <a:t>2. </a:t>
            </a:r>
            <a:r>
              <a:rPr lang="en-IN" b="1" dirty="0" smtClean="0">
                <a:latin typeface="Cambria" panose="02040503050406030204" pitchFamily="18" charset="0"/>
              </a:rPr>
              <a:t>Mindful Eating: </a:t>
            </a:r>
            <a:r>
              <a:rPr lang="en-IN" dirty="0">
                <a:latin typeface="Cambria" panose="02040503050406030204" pitchFamily="18" charset="0"/>
              </a:rPr>
              <a:t>Mindfulness involves paying full attention to the eating experience, including the taste, texture, and satisfaction of food. By eating slowly and </a:t>
            </a:r>
            <a:r>
              <a:rPr lang="en-IN" dirty="0" err="1">
                <a:latin typeface="Cambria" panose="02040503050406030204" pitchFamily="18" charset="0"/>
              </a:rPr>
              <a:t>savoring</a:t>
            </a:r>
            <a:r>
              <a:rPr lang="en-IN" dirty="0">
                <a:latin typeface="Cambria" panose="02040503050406030204" pitchFamily="18" charset="0"/>
              </a:rPr>
              <a:t> each bite, individuals can increase awareness of hunger and fullness cues, which helps prevent overeating. For example, someone may practice mindful eating by focusing on each bite and pausing between bites to gauge fullness, leading to reduced portion sizes and healthier food choices.</a:t>
            </a:r>
          </a:p>
          <a:p>
            <a:pPr marL="0" indent="0" algn="just">
              <a:buNone/>
            </a:pPr>
            <a:endParaRPr lang="en-IN" dirty="0">
              <a:latin typeface="Cambria" panose="02040503050406030204" pitchFamily="18" charset="0"/>
            </a:endParaRPr>
          </a:p>
          <a:p>
            <a:pPr marL="0" indent="0" algn="just">
              <a:buNone/>
            </a:pPr>
            <a:r>
              <a:rPr lang="en-IN" b="1" dirty="0">
                <a:latin typeface="Cambria" panose="02040503050406030204" pitchFamily="18" charset="0"/>
              </a:rPr>
              <a:t>3. </a:t>
            </a:r>
            <a:r>
              <a:rPr lang="en-IN" b="1" dirty="0" smtClean="0">
                <a:latin typeface="Cambria" panose="02040503050406030204" pitchFamily="18" charset="0"/>
              </a:rPr>
              <a:t>Self-Monitoring </a:t>
            </a:r>
            <a:r>
              <a:rPr lang="en-IN" b="1" dirty="0">
                <a:latin typeface="Cambria" panose="02040503050406030204" pitchFamily="18" charset="0"/>
              </a:rPr>
              <a:t>and Food </a:t>
            </a:r>
            <a:r>
              <a:rPr lang="en-IN" b="1" dirty="0" smtClean="0">
                <a:latin typeface="Cambria" panose="02040503050406030204" pitchFamily="18" charset="0"/>
              </a:rPr>
              <a:t>Diaries: </a:t>
            </a:r>
            <a:r>
              <a:rPr lang="en-IN" dirty="0">
                <a:latin typeface="Cambria" panose="02040503050406030204" pitchFamily="18" charset="0"/>
              </a:rPr>
              <a:t>Tracking food intake through journals or apps can increase awareness of eating patterns. For example, using a food diary to log meals can help identify emotional or situational eating triggers. This method is often used in weight loss programs to hold individuals accountable and highlight areas for </a:t>
            </a:r>
            <a:r>
              <a:rPr lang="en-IN" dirty="0" smtClean="0">
                <a:latin typeface="Cambria" panose="02040503050406030204" pitchFamily="18" charset="0"/>
              </a:rPr>
              <a:t>improvement</a:t>
            </a:r>
            <a:r>
              <a:rPr lang="en-IN" dirty="0">
                <a:latin typeface="Cambria" panose="02040503050406030204" pitchFamily="18" charset="0"/>
              </a:rPr>
              <a:t>.</a:t>
            </a:r>
          </a:p>
        </p:txBody>
      </p:sp>
      <p:sp>
        <p:nvSpPr>
          <p:cNvPr id="4" name="Slide Number Placeholder 3"/>
          <p:cNvSpPr>
            <a:spLocks noGrp="1"/>
          </p:cNvSpPr>
          <p:nvPr>
            <p:ph type="sldNum" sz="quarter" idx="12"/>
          </p:nvPr>
        </p:nvSpPr>
        <p:spPr/>
        <p:txBody>
          <a:bodyPr/>
          <a:lstStyle/>
          <a:p>
            <a:fld id="{939F5327-B5B6-49E5-A9F6-8B4586F7C038}" type="slidenum">
              <a:rPr lang="en-IN" smtClean="0"/>
              <a:t>20</a:t>
            </a:fld>
            <a:endParaRPr lang="en-IN"/>
          </a:p>
        </p:txBody>
      </p:sp>
      <p:sp>
        <p:nvSpPr>
          <p:cNvPr id="5" name="Footer Placeholder 4"/>
          <p:cNvSpPr>
            <a:spLocks noGrp="1"/>
          </p:cNvSpPr>
          <p:nvPr>
            <p:ph type="ftr" sz="quarter" idx="11"/>
          </p:nvPr>
        </p:nvSpPr>
        <p:spPr/>
        <p:txBody>
          <a:bodyPr/>
          <a:lstStyle/>
          <a:p>
            <a:r>
              <a:rPr lang="en-IN" smtClean="0"/>
              <a:t>Dr. Meghana </a:t>
            </a:r>
            <a:endParaRPr lang="en-IN"/>
          </a:p>
        </p:txBody>
      </p:sp>
    </p:spTree>
    <p:extLst>
      <p:ext uri="{BB962C8B-B14F-4D97-AF65-F5344CB8AC3E}">
        <p14:creationId xmlns:p14="http://schemas.microsoft.com/office/powerpoint/2010/main" val="40135321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79581"/>
          </a:xfrm>
        </p:spPr>
        <p:txBody>
          <a:bodyPr/>
          <a:lstStyle/>
          <a:p>
            <a:pPr algn="ctr"/>
            <a:r>
              <a:rPr lang="en-IN" b="1" dirty="0" smtClean="0">
                <a:latin typeface="Cambria" panose="02040503050406030204" pitchFamily="18" charset="0"/>
              </a:rPr>
              <a:t>BEHAVIORAL INTERVENTIONS</a:t>
            </a:r>
            <a:endParaRPr lang="en-IN" b="1" dirty="0">
              <a:latin typeface="Cambria" panose="02040503050406030204" pitchFamily="18" charset="0"/>
            </a:endParaRPr>
          </a:p>
        </p:txBody>
      </p:sp>
      <p:sp>
        <p:nvSpPr>
          <p:cNvPr id="3" name="Content Placeholder 2"/>
          <p:cNvSpPr>
            <a:spLocks noGrp="1"/>
          </p:cNvSpPr>
          <p:nvPr>
            <p:ph idx="1"/>
          </p:nvPr>
        </p:nvSpPr>
        <p:spPr>
          <a:xfrm>
            <a:off x="235324" y="1143000"/>
            <a:ext cx="11721352" cy="5284694"/>
          </a:xfrm>
        </p:spPr>
        <p:txBody>
          <a:bodyPr>
            <a:normAutofit fontScale="92500" lnSpcReduction="10000"/>
          </a:bodyPr>
          <a:lstStyle/>
          <a:p>
            <a:pPr marL="0" indent="0" algn="just">
              <a:buNone/>
            </a:pPr>
            <a:endParaRPr lang="en-IN" dirty="0">
              <a:latin typeface="Cambria" panose="02040503050406030204" pitchFamily="18" charset="0"/>
            </a:endParaRPr>
          </a:p>
          <a:p>
            <a:pPr marL="0" indent="0" algn="just">
              <a:buNone/>
            </a:pPr>
            <a:r>
              <a:rPr lang="en-IN" b="1" dirty="0" smtClean="0">
                <a:latin typeface="Cambria" panose="02040503050406030204" pitchFamily="18" charset="0"/>
              </a:rPr>
              <a:t>4</a:t>
            </a:r>
            <a:r>
              <a:rPr lang="en-IN" b="1" dirty="0">
                <a:latin typeface="Cambria" panose="02040503050406030204" pitchFamily="18" charset="0"/>
              </a:rPr>
              <a:t>. </a:t>
            </a:r>
            <a:r>
              <a:rPr lang="en-IN" b="1" dirty="0" smtClean="0">
                <a:latin typeface="Cambria" panose="02040503050406030204" pitchFamily="18" charset="0"/>
              </a:rPr>
              <a:t>Goal </a:t>
            </a:r>
            <a:r>
              <a:rPr lang="en-IN" b="1" dirty="0">
                <a:latin typeface="Cambria" panose="02040503050406030204" pitchFamily="18" charset="0"/>
              </a:rPr>
              <a:t>Setting and </a:t>
            </a:r>
            <a:r>
              <a:rPr lang="en-IN" b="1" dirty="0" smtClean="0">
                <a:latin typeface="Cambria" panose="02040503050406030204" pitchFamily="18" charset="0"/>
              </a:rPr>
              <a:t>Planning: </a:t>
            </a:r>
            <a:r>
              <a:rPr lang="en-IN" dirty="0">
                <a:latin typeface="Cambria" panose="02040503050406030204" pitchFamily="18" charset="0"/>
              </a:rPr>
              <a:t>Setting specific, achievable food-related goals encourages </a:t>
            </a:r>
            <a:r>
              <a:rPr lang="en-IN" dirty="0" err="1">
                <a:latin typeface="Cambria" panose="02040503050406030204" pitchFamily="18" charset="0"/>
              </a:rPr>
              <a:t>behavior</a:t>
            </a:r>
            <a:r>
              <a:rPr lang="en-IN" dirty="0">
                <a:latin typeface="Cambria" panose="02040503050406030204" pitchFamily="18" charset="0"/>
              </a:rPr>
              <a:t> change. For instance, someone might set a goal to eat vegetables with every meal for a week or drink more water each day. By breaking down the goal into smaller, manageable steps, individuals are more likely to succeed and feel motivated</a:t>
            </a:r>
            <a:r>
              <a:rPr lang="en-IN" dirty="0" smtClean="0">
                <a:latin typeface="Cambria" panose="02040503050406030204" pitchFamily="18" charset="0"/>
              </a:rPr>
              <a:t>.</a:t>
            </a:r>
            <a:endParaRPr lang="en-IN" dirty="0">
              <a:latin typeface="Cambria" panose="02040503050406030204" pitchFamily="18" charset="0"/>
            </a:endParaRPr>
          </a:p>
          <a:p>
            <a:pPr marL="0" indent="0" algn="just">
              <a:buNone/>
            </a:pPr>
            <a:r>
              <a:rPr lang="en-IN" b="1" dirty="0">
                <a:latin typeface="Cambria" panose="02040503050406030204" pitchFamily="18" charset="0"/>
              </a:rPr>
              <a:t>5. </a:t>
            </a:r>
            <a:r>
              <a:rPr lang="en-IN" b="1" dirty="0" smtClean="0">
                <a:latin typeface="Cambria" panose="02040503050406030204" pitchFamily="18" charset="0"/>
              </a:rPr>
              <a:t>Positive Reinforcement: </a:t>
            </a:r>
            <a:r>
              <a:rPr lang="en-IN" dirty="0">
                <a:latin typeface="Cambria" panose="02040503050406030204" pitchFamily="18" charset="0"/>
              </a:rPr>
              <a:t>Rewarding oneself for achieving food-related goals encourages continued positive </a:t>
            </a:r>
            <a:r>
              <a:rPr lang="en-IN" dirty="0" err="1">
                <a:latin typeface="Cambria" panose="02040503050406030204" pitchFamily="18" charset="0"/>
              </a:rPr>
              <a:t>behavior</a:t>
            </a:r>
            <a:r>
              <a:rPr lang="en-IN" dirty="0">
                <a:latin typeface="Cambria" panose="02040503050406030204" pitchFamily="18" charset="0"/>
              </a:rPr>
              <a:t>. For example, if a person successfully avoids unhealthy snacks for a week, they might reward themselves with a non-food treat, like a massage or a new book, reinforcing the healthy </a:t>
            </a:r>
            <a:r>
              <a:rPr lang="en-IN" dirty="0" smtClean="0">
                <a:latin typeface="Cambria" panose="02040503050406030204" pitchFamily="18" charset="0"/>
              </a:rPr>
              <a:t>behaviour.</a:t>
            </a:r>
          </a:p>
          <a:p>
            <a:pPr marL="0" indent="0" algn="just">
              <a:buNone/>
            </a:pPr>
            <a:r>
              <a:rPr lang="en-IN" b="1" dirty="0">
                <a:latin typeface="Cambria" panose="02040503050406030204" pitchFamily="18" charset="0"/>
              </a:rPr>
              <a:t>6. Environmental Modification: </a:t>
            </a:r>
            <a:r>
              <a:rPr lang="en-IN" dirty="0">
                <a:latin typeface="Cambria" panose="02040503050406030204" pitchFamily="18" charset="0"/>
              </a:rPr>
              <a:t>Changing the physical environment can encourage healthier eating habits. For example, placing a bowl of fruit on the kitchen counter within easy reach or storing snacks in opaque containers can reduce temptation and make healthier options more accessible, while removing unhealthy foods from sight can reduce their consumption.</a:t>
            </a:r>
          </a:p>
          <a:p>
            <a:pPr marL="0" indent="0" algn="just">
              <a:buNone/>
            </a:pPr>
            <a:endParaRPr lang="en-IN" dirty="0">
              <a:latin typeface="Cambria" panose="02040503050406030204" pitchFamily="18" charset="0"/>
            </a:endParaRPr>
          </a:p>
          <a:p>
            <a:pPr marL="0" indent="0" algn="just">
              <a:buNone/>
            </a:pPr>
            <a:endParaRPr lang="en-IN" dirty="0">
              <a:latin typeface="Cambria" panose="02040503050406030204" pitchFamily="18" charset="0"/>
            </a:endParaRPr>
          </a:p>
        </p:txBody>
      </p:sp>
      <p:sp>
        <p:nvSpPr>
          <p:cNvPr id="4" name="Slide Number Placeholder 3"/>
          <p:cNvSpPr>
            <a:spLocks noGrp="1"/>
          </p:cNvSpPr>
          <p:nvPr>
            <p:ph type="sldNum" sz="quarter" idx="12"/>
          </p:nvPr>
        </p:nvSpPr>
        <p:spPr/>
        <p:txBody>
          <a:bodyPr/>
          <a:lstStyle/>
          <a:p>
            <a:fld id="{939F5327-B5B6-49E5-A9F6-8B4586F7C038}" type="slidenum">
              <a:rPr lang="en-IN" smtClean="0"/>
              <a:t>21</a:t>
            </a:fld>
            <a:endParaRPr lang="en-IN"/>
          </a:p>
        </p:txBody>
      </p:sp>
      <p:sp>
        <p:nvSpPr>
          <p:cNvPr id="5" name="Footer Placeholder 4"/>
          <p:cNvSpPr>
            <a:spLocks noGrp="1"/>
          </p:cNvSpPr>
          <p:nvPr>
            <p:ph type="ftr" sz="quarter" idx="11"/>
          </p:nvPr>
        </p:nvSpPr>
        <p:spPr/>
        <p:txBody>
          <a:bodyPr/>
          <a:lstStyle/>
          <a:p>
            <a:r>
              <a:rPr lang="en-IN" smtClean="0"/>
              <a:t>Dr. Meghana </a:t>
            </a:r>
            <a:endParaRPr lang="en-IN"/>
          </a:p>
        </p:txBody>
      </p:sp>
    </p:spTree>
    <p:extLst>
      <p:ext uri="{BB962C8B-B14F-4D97-AF65-F5344CB8AC3E}">
        <p14:creationId xmlns:p14="http://schemas.microsoft.com/office/powerpoint/2010/main" val="26271772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79581"/>
          </a:xfrm>
        </p:spPr>
        <p:txBody>
          <a:bodyPr/>
          <a:lstStyle/>
          <a:p>
            <a:pPr algn="ctr"/>
            <a:r>
              <a:rPr lang="en-IN" b="1" dirty="0" smtClean="0">
                <a:latin typeface="Cambria" panose="02040503050406030204" pitchFamily="18" charset="0"/>
              </a:rPr>
              <a:t>BEHAVIORAL INTERVENTIONS</a:t>
            </a:r>
            <a:endParaRPr lang="en-IN" b="1" dirty="0">
              <a:latin typeface="Cambria" panose="02040503050406030204" pitchFamily="18" charset="0"/>
            </a:endParaRPr>
          </a:p>
        </p:txBody>
      </p:sp>
      <p:sp>
        <p:nvSpPr>
          <p:cNvPr id="3" name="Content Placeholder 2"/>
          <p:cNvSpPr>
            <a:spLocks noGrp="1"/>
          </p:cNvSpPr>
          <p:nvPr>
            <p:ph idx="1"/>
          </p:nvPr>
        </p:nvSpPr>
        <p:spPr>
          <a:xfrm>
            <a:off x="228599" y="1102659"/>
            <a:ext cx="11618259" cy="5499847"/>
          </a:xfrm>
        </p:spPr>
        <p:txBody>
          <a:bodyPr>
            <a:normAutofit fontScale="85000" lnSpcReduction="20000"/>
          </a:bodyPr>
          <a:lstStyle/>
          <a:p>
            <a:pPr marL="0" indent="0" algn="just">
              <a:buNone/>
            </a:pPr>
            <a:endParaRPr lang="en-IN" b="1" dirty="0">
              <a:latin typeface="Cambria" panose="02040503050406030204" pitchFamily="18" charset="0"/>
            </a:endParaRPr>
          </a:p>
          <a:p>
            <a:pPr marL="0" indent="0" algn="just">
              <a:buNone/>
            </a:pPr>
            <a:r>
              <a:rPr lang="en-IN" b="1" dirty="0" smtClean="0">
                <a:latin typeface="Cambria" panose="02040503050406030204" pitchFamily="18" charset="0"/>
              </a:rPr>
              <a:t>7</a:t>
            </a:r>
            <a:r>
              <a:rPr lang="en-IN" b="1" dirty="0">
                <a:latin typeface="Cambria" panose="02040503050406030204" pitchFamily="18" charset="0"/>
              </a:rPr>
              <a:t>. </a:t>
            </a:r>
            <a:r>
              <a:rPr lang="en-IN" b="1" dirty="0" smtClean="0">
                <a:latin typeface="Cambria" panose="02040503050406030204" pitchFamily="18" charset="0"/>
              </a:rPr>
              <a:t>Social </a:t>
            </a:r>
            <a:r>
              <a:rPr lang="en-IN" b="1" dirty="0">
                <a:latin typeface="Cambria" panose="02040503050406030204" pitchFamily="18" charset="0"/>
              </a:rPr>
              <a:t>Support and </a:t>
            </a:r>
            <a:r>
              <a:rPr lang="en-IN" b="1" dirty="0" smtClean="0">
                <a:latin typeface="Cambria" panose="02040503050406030204" pitchFamily="18" charset="0"/>
              </a:rPr>
              <a:t>Accountability: </a:t>
            </a:r>
            <a:r>
              <a:rPr lang="en-IN" dirty="0">
                <a:latin typeface="Cambria" panose="02040503050406030204" pitchFamily="18" charset="0"/>
              </a:rPr>
              <a:t>Involving friends, family, or support groups in food-related goals can enhance motivation and adherence to healthy habits. For instance, participating in a weight loss challenge with friends can provide encouragement and accountability, leading to more sustainable dietary changes</a:t>
            </a:r>
            <a:r>
              <a:rPr lang="en-IN" dirty="0" smtClean="0">
                <a:latin typeface="Cambria" panose="02040503050406030204" pitchFamily="18" charset="0"/>
              </a:rPr>
              <a:t>.</a:t>
            </a:r>
            <a:endParaRPr lang="en-IN" dirty="0">
              <a:latin typeface="Cambria" panose="02040503050406030204" pitchFamily="18" charset="0"/>
            </a:endParaRPr>
          </a:p>
          <a:p>
            <a:pPr marL="0" indent="0" algn="just">
              <a:buNone/>
            </a:pPr>
            <a:r>
              <a:rPr lang="en-IN" b="1" dirty="0">
                <a:latin typeface="Cambria" panose="02040503050406030204" pitchFamily="18" charset="0"/>
              </a:rPr>
              <a:t>8. </a:t>
            </a:r>
            <a:r>
              <a:rPr lang="en-IN" b="1" dirty="0" smtClean="0">
                <a:latin typeface="Cambria" panose="02040503050406030204" pitchFamily="18" charset="0"/>
              </a:rPr>
              <a:t>Habit </a:t>
            </a:r>
            <a:r>
              <a:rPr lang="en-IN" b="1" dirty="0">
                <a:latin typeface="Cambria" panose="02040503050406030204" pitchFamily="18" charset="0"/>
              </a:rPr>
              <a:t>Formation and Cue-Based </a:t>
            </a:r>
            <a:r>
              <a:rPr lang="en-IN" b="1" dirty="0" smtClean="0">
                <a:latin typeface="Cambria" panose="02040503050406030204" pitchFamily="18" charset="0"/>
              </a:rPr>
              <a:t>Eating: </a:t>
            </a:r>
            <a:r>
              <a:rPr lang="en-IN" dirty="0" smtClean="0">
                <a:latin typeface="Cambria" panose="02040503050406030204" pitchFamily="18" charset="0"/>
              </a:rPr>
              <a:t>Behavioural </a:t>
            </a:r>
            <a:r>
              <a:rPr lang="en-IN" dirty="0">
                <a:latin typeface="Cambria" panose="02040503050406030204" pitchFamily="18" charset="0"/>
              </a:rPr>
              <a:t>interventions can use environmental or internal cues to help form new, healthy habits. For example, someone might start the habit of drinking water every morning by placing a water bottle on their nightstand as a visual reminder. Over time, this </a:t>
            </a:r>
            <a:r>
              <a:rPr lang="en-IN" dirty="0" smtClean="0">
                <a:latin typeface="Cambria" panose="02040503050406030204" pitchFamily="18" charset="0"/>
              </a:rPr>
              <a:t>behaviour </a:t>
            </a:r>
            <a:r>
              <a:rPr lang="en-IN" dirty="0">
                <a:latin typeface="Cambria" panose="02040503050406030204" pitchFamily="18" charset="0"/>
              </a:rPr>
              <a:t>becomes a natural part of their routine</a:t>
            </a:r>
            <a:r>
              <a:rPr lang="en-IN" dirty="0" smtClean="0">
                <a:latin typeface="Cambria" panose="02040503050406030204" pitchFamily="18" charset="0"/>
              </a:rPr>
              <a:t>.</a:t>
            </a:r>
            <a:endParaRPr lang="en-IN" dirty="0">
              <a:latin typeface="Cambria" panose="02040503050406030204" pitchFamily="18" charset="0"/>
            </a:endParaRPr>
          </a:p>
          <a:p>
            <a:pPr marL="0" indent="0" algn="just">
              <a:buNone/>
            </a:pPr>
            <a:r>
              <a:rPr lang="en-IN" b="1" dirty="0">
                <a:latin typeface="Cambria" panose="02040503050406030204" pitchFamily="18" charset="0"/>
              </a:rPr>
              <a:t>9. </a:t>
            </a:r>
            <a:r>
              <a:rPr lang="en-IN" b="1" dirty="0" smtClean="0">
                <a:latin typeface="Cambria" panose="02040503050406030204" pitchFamily="18" charset="0"/>
              </a:rPr>
              <a:t>Behavioural Substitution: </a:t>
            </a:r>
            <a:r>
              <a:rPr lang="en-IN" dirty="0">
                <a:latin typeface="Cambria" panose="02040503050406030204" pitchFamily="18" charset="0"/>
              </a:rPr>
              <a:t>Replacing unhealthy eating </a:t>
            </a:r>
            <a:r>
              <a:rPr lang="en-IN" dirty="0" smtClean="0">
                <a:latin typeface="Cambria" panose="02040503050406030204" pitchFamily="18" charset="0"/>
              </a:rPr>
              <a:t>behaviours </a:t>
            </a:r>
            <a:r>
              <a:rPr lang="en-IN" dirty="0">
                <a:latin typeface="Cambria" panose="02040503050406030204" pitchFamily="18" charset="0"/>
              </a:rPr>
              <a:t>with healthier alternatives can be an effective intervention. For instance, someone who snacks on chips while watching TV might substitute the chips with a healthier option, like carrot sticks or air-popped popcorn, to maintain the habit of snacking while making a healthier choice</a:t>
            </a:r>
            <a:r>
              <a:rPr lang="en-IN" dirty="0" smtClean="0">
                <a:latin typeface="Cambria" panose="02040503050406030204" pitchFamily="18" charset="0"/>
              </a:rPr>
              <a:t>.</a:t>
            </a:r>
            <a:endParaRPr lang="en-IN" dirty="0">
              <a:latin typeface="Cambria" panose="02040503050406030204" pitchFamily="18" charset="0"/>
            </a:endParaRPr>
          </a:p>
          <a:p>
            <a:pPr marL="0" indent="0" algn="just">
              <a:buNone/>
            </a:pPr>
            <a:r>
              <a:rPr lang="en-IN" b="1" dirty="0">
                <a:latin typeface="Cambria" panose="02040503050406030204" pitchFamily="18" charset="0"/>
              </a:rPr>
              <a:t>10. </a:t>
            </a:r>
            <a:r>
              <a:rPr lang="en-IN" b="1" dirty="0" smtClean="0">
                <a:latin typeface="Cambria" panose="02040503050406030204" pitchFamily="18" charset="0"/>
              </a:rPr>
              <a:t>Stimulus Control: </a:t>
            </a:r>
            <a:r>
              <a:rPr lang="en-IN" dirty="0">
                <a:latin typeface="Cambria" panose="02040503050406030204" pitchFamily="18" charset="0"/>
              </a:rPr>
              <a:t>This involves modifying environmental cues to avoid unhealthy food consumption. For example, individuals who tend to eat unhealthy foods while watching TV can implement a rule to only eat at the dining table, away from distractions. This helps break the association between TV time and overeating</a:t>
            </a:r>
            <a:r>
              <a:rPr lang="en-IN" dirty="0" smtClean="0">
                <a:latin typeface="Cambria" panose="02040503050406030204" pitchFamily="18" charset="0"/>
              </a:rPr>
              <a:t>.</a:t>
            </a:r>
            <a:endParaRPr lang="en-IN" dirty="0">
              <a:latin typeface="Cambria" panose="02040503050406030204" pitchFamily="18" charset="0"/>
            </a:endParaRPr>
          </a:p>
        </p:txBody>
      </p:sp>
      <p:sp>
        <p:nvSpPr>
          <p:cNvPr id="4" name="Slide Number Placeholder 3"/>
          <p:cNvSpPr>
            <a:spLocks noGrp="1"/>
          </p:cNvSpPr>
          <p:nvPr>
            <p:ph type="sldNum" sz="quarter" idx="12"/>
          </p:nvPr>
        </p:nvSpPr>
        <p:spPr/>
        <p:txBody>
          <a:bodyPr/>
          <a:lstStyle/>
          <a:p>
            <a:fld id="{939F5327-B5B6-49E5-A9F6-8B4586F7C038}" type="slidenum">
              <a:rPr lang="en-IN" smtClean="0"/>
              <a:t>22</a:t>
            </a:fld>
            <a:endParaRPr lang="en-IN"/>
          </a:p>
        </p:txBody>
      </p:sp>
      <p:sp>
        <p:nvSpPr>
          <p:cNvPr id="5" name="Footer Placeholder 4"/>
          <p:cNvSpPr>
            <a:spLocks noGrp="1"/>
          </p:cNvSpPr>
          <p:nvPr>
            <p:ph type="ftr" sz="quarter" idx="11"/>
          </p:nvPr>
        </p:nvSpPr>
        <p:spPr/>
        <p:txBody>
          <a:bodyPr/>
          <a:lstStyle/>
          <a:p>
            <a:r>
              <a:rPr lang="en-IN" smtClean="0"/>
              <a:t>Dr. Meghana </a:t>
            </a:r>
            <a:endParaRPr lang="en-IN"/>
          </a:p>
        </p:txBody>
      </p:sp>
    </p:spTree>
    <p:extLst>
      <p:ext uri="{BB962C8B-B14F-4D97-AF65-F5344CB8AC3E}">
        <p14:creationId xmlns:p14="http://schemas.microsoft.com/office/powerpoint/2010/main" val="14626491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3376" y="365125"/>
            <a:ext cx="10515600" cy="1325563"/>
          </a:xfrm>
        </p:spPr>
        <p:txBody>
          <a:bodyPr>
            <a:normAutofit fontScale="90000"/>
          </a:bodyPr>
          <a:lstStyle/>
          <a:p>
            <a:pPr algn="ctr"/>
            <a:r>
              <a:rPr lang="en-IN" b="1" dirty="0" smtClean="0">
                <a:latin typeface="Cambria" panose="02040503050406030204" pitchFamily="18" charset="0"/>
              </a:rPr>
              <a:t>IMPORTANCE OF STUDYING THE RELATIONSHIP BETWEEN FOOD AND MOOD</a:t>
            </a:r>
            <a:endParaRPr lang="en-IN" b="1" dirty="0">
              <a:latin typeface="Cambria" panose="02040503050406030204" pitchFamily="18" charset="0"/>
            </a:endParaRPr>
          </a:p>
        </p:txBody>
      </p:sp>
      <p:sp>
        <p:nvSpPr>
          <p:cNvPr id="3" name="Content Placeholder 2"/>
          <p:cNvSpPr>
            <a:spLocks noGrp="1"/>
          </p:cNvSpPr>
          <p:nvPr>
            <p:ph idx="1"/>
          </p:nvPr>
        </p:nvSpPr>
        <p:spPr>
          <a:xfrm>
            <a:off x="134471" y="1825625"/>
            <a:ext cx="11833411" cy="4351338"/>
          </a:xfrm>
        </p:spPr>
        <p:txBody>
          <a:bodyPr/>
          <a:lstStyle/>
          <a:p>
            <a:pPr algn="just"/>
            <a:r>
              <a:rPr lang="en-IN" dirty="0">
                <a:latin typeface="Cambria" panose="02040503050406030204" pitchFamily="18" charset="0"/>
              </a:rPr>
              <a:t>Studying the relationship between food and mood is essential because food can both influence and be influenced by our emotional and mental states. This bidirectional relationship plays a pivotal role in maintaining overall health and well-being. There are several key reasons why it is important to explore this </a:t>
            </a:r>
            <a:r>
              <a:rPr lang="en-IN" dirty="0" smtClean="0">
                <a:latin typeface="Cambria" panose="02040503050406030204" pitchFamily="18" charset="0"/>
              </a:rPr>
              <a:t>relationship</a:t>
            </a:r>
            <a:endParaRPr lang="en-IN" dirty="0">
              <a:latin typeface="Cambria" panose="02040503050406030204" pitchFamily="18" charset="0"/>
            </a:endParaRPr>
          </a:p>
        </p:txBody>
      </p:sp>
      <p:sp>
        <p:nvSpPr>
          <p:cNvPr id="4" name="Slide Number Placeholder 3"/>
          <p:cNvSpPr>
            <a:spLocks noGrp="1"/>
          </p:cNvSpPr>
          <p:nvPr>
            <p:ph type="sldNum" sz="quarter" idx="12"/>
          </p:nvPr>
        </p:nvSpPr>
        <p:spPr/>
        <p:txBody>
          <a:bodyPr/>
          <a:lstStyle/>
          <a:p>
            <a:fld id="{939F5327-B5B6-49E5-A9F6-8B4586F7C038}" type="slidenum">
              <a:rPr lang="en-IN" smtClean="0"/>
              <a:t>23</a:t>
            </a:fld>
            <a:endParaRPr lang="en-IN"/>
          </a:p>
        </p:txBody>
      </p:sp>
      <p:sp>
        <p:nvSpPr>
          <p:cNvPr id="5" name="Footer Placeholder 4"/>
          <p:cNvSpPr>
            <a:spLocks noGrp="1"/>
          </p:cNvSpPr>
          <p:nvPr>
            <p:ph type="ftr" sz="quarter" idx="11"/>
          </p:nvPr>
        </p:nvSpPr>
        <p:spPr/>
        <p:txBody>
          <a:bodyPr/>
          <a:lstStyle/>
          <a:p>
            <a:r>
              <a:rPr lang="en-IN" smtClean="0"/>
              <a:t>Dr. Meghana </a:t>
            </a:r>
            <a:endParaRPr lang="en-IN"/>
          </a:p>
        </p:txBody>
      </p:sp>
    </p:spTree>
    <p:extLst>
      <p:ext uri="{BB962C8B-B14F-4D97-AF65-F5344CB8AC3E}">
        <p14:creationId xmlns:p14="http://schemas.microsoft.com/office/powerpoint/2010/main" val="37410765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6530" y="359894"/>
            <a:ext cx="11102788" cy="5368551"/>
          </a:xfrm>
        </p:spPr>
        <p:txBody>
          <a:bodyPr>
            <a:noAutofit/>
          </a:bodyPr>
          <a:lstStyle/>
          <a:p>
            <a:pPr marL="0" indent="0" algn="just">
              <a:buNone/>
            </a:pPr>
            <a:r>
              <a:rPr lang="en-IN" sz="2400" dirty="0">
                <a:latin typeface="Cambria" panose="02040503050406030204" pitchFamily="18" charset="0"/>
              </a:rPr>
              <a:t>Studying the relationship between food and mood is important because our eating habits can significantly influence our mental well-being, and vice versa. Understanding this connection helps in several ways:</a:t>
            </a:r>
          </a:p>
          <a:p>
            <a:pPr algn="just"/>
            <a:endParaRPr lang="en-IN" sz="2400" dirty="0">
              <a:latin typeface="Cambria" panose="02040503050406030204" pitchFamily="18" charset="0"/>
            </a:endParaRPr>
          </a:p>
          <a:p>
            <a:pPr marL="0" indent="0" algn="just">
              <a:buNone/>
            </a:pPr>
            <a:r>
              <a:rPr lang="en-IN" sz="2400" dirty="0">
                <a:latin typeface="Cambria" panose="02040503050406030204" pitchFamily="18" charset="0"/>
              </a:rPr>
              <a:t>1. </a:t>
            </a:r>
            <a:r>
              <a:rPr lang="en-IN" sz="2400" dirty="0" smtClean="0">
                <a:latin typeface="Cambria" panose="02040503050406030204" pitchFamily="18" charset="0"/>
              </a:rPr>
              <a:t>Mental Health: </a:t>
            </a:r>
            <a:r>
              <a:rPr lang="en-IN" sz="2400" dirty="0">
                <a:latin typeface="Cambria" panose="02040503050406030204" pitchFamily="18" charset="0"/>
              </a:rPr>
              <a:t>Certain foods, like those rich in omega-3 fatty acids or antioxidants, can boost mood and reduce symptoms of depression or anxiety, while others, like highly processed foods, can worsen mental health.</a:t>
            </a:r>
          </a:p>
          <a:p>
            <a:pPr algn="just"/>
            <a:endParaRPr lang="en-IN" sz="2400" dirty="0">
              <a:latin typeface="Cambria" panose="02040503050406030204" pitchFamily="18" charset="0"/>
            </a:endParaRPr>
          </a:p>
          <a:p>
            <a:pPr marL="0" indent="0" algn="just">
              <a:buNone/>
            </a:pPr>
            <a:r>
              <a:rPr lang="en-IN" sz="2400" dirty="0">
                <a:latin typeface="Cambria" panose="02040503050406030204" pitchFamily="18" charset="0"/>
              </a:rPr>
              <a:t>2. </a:t>
            </a:r>
            <a:r>
              <a:rPr lang="en-IN" sz="2400" dirty="0" smtClean="0">
                <a:latin typeface="Cambria" panose="02040503050406030204" pitchFamily="18" charset="0"/>
              </a:rPr>
              <a:t>Emotional Eating: </a:t>
            </a:r>
            <a:r>
              <a:rPr lang="en-IN" sz="2400" dirty="0">
                <a:latin typeface="Cambria" panose="02040503050406030204" pitchFamily="18" charset="0"/>
              </a:rPr>
              <a:t>Recognizing how emotions like stress or sadness can drive unhealthy eating patterns (e.g., emotional eating) can lead to healthier coping mechanisms and improve emotional regulation.</a:t>
            </a:r>
          </a:p>
          <a:p>
            <a:pPr algn="just"/>
            <a:endParaRPr lang="en-IN" sz="2400" dirty="0">
              <a:latin typeface="Cambria" panose="02040503050406030204" pitchFamily="18" charset="0"/>
            </a:endParaRPr>
          </a:p>
          <a:p>
            <a:pPr marL="0" indent="0" algn="just">
              <a:buNone/>
            </a:pPr>
            <a:r>
              <a:rPr lang="en-IN" sz="2400" dirty="0">
                <a:latin typeface="Cambria" panose="02040503050406030204" pitchFamily="18" charset="0"/>
              </a:rPr>
              <a:t>3. </a:t>
            </a:r>
            <a:r>
              <a:rPr lang="en-IN" sz="2400" dirty="0" smtClean="0">
                <a:latin typeface="Cambria" panose="02040503050406030204" pitchFamily="18" charset="0"/>
              </a:rPr>
              <a:t>Behavioural Change: </a:t>
            </a:r>
            <a:r>
              <a:rPr lang="en-IN" sz="2400" dirty="0">
                <a:latin typeface="Cambria" panose="02040503050406030204" pitchFamily="18" charset="0"/>
              </a:rPr>
              <a:t>Understanding how food impacts mood can help develop targeted interventions for those </a:t>
            </a:r>
            <a:r>
              <a:rPr lang="en-IN" sz="2400" dirty="0" smtClean="0">
                <a:latin typeface="Cambria" panose="02040503050406030204" pitchFamily="18" charset="0"/>
              </a:rPr>
              <a:t>with eating </a:t>
            </a:r>
            <a:r>
              <a:rPr lang="en-IN" sz="2400" dirty="0">
                <a:latin typeface="Cambria" panose="02040503050406030204" pitchFamily="18" charset="0"/>
              </a:rPr>
              <a:t>disorders or those struggling with weight management by addressing underlying psychological factors</a:t>
            </a:r>
            <a:r>
              <a:rPr lang="en-IN" sz="2400" dirty="0" smtClean="0">
                <a:latin typeface="Cambria" panose="02040503050406030204" pitchFamily="18" charset="0"/>
              </a:rPr>
              <a:t>.</a:t>
            </a:r>
            <a:endParaRPr lang="en-IN" sz="2400" dirty="0">
              <a:latin typeface="Cambria" panose="02040503050406030204" pitchFamily="18" charset="0"/>
            </a:endParaRPr>
          </a:p>
        </p:txBody>
      </p:sp>
      <p:sp>
        <p:nvSpPr>
          <p:cNvPr id="2" name="Slide Number Placeholder 1"/>
          <p:cNvSpPr>
            <a:spLocks noGrp="1"/>
          </p:cNvSpPr>
          <p:nvPr>
            <p:ph type="sldNum" sz="quarter" idx="12"/>
          </p:nvPr>
        </p:nvSpPr>
        <p:spPr/>
        <p:txBody>
          <a:bodyPr/>
          <a:lstStyle/>
          <a:p>
            <a:fld id="{939F5327-B5B6-49E5-A9F6-8B4586F7C038}" type="slidenum">
              <a:rPr lang="en-IN" smtClean="0"/>
              <a:t>24</a:t>
            </a:fld>
            <a:endParaRPr lang="en-IN"/>
          </a:p>
        </p:txBody>
      </p:sp>
      <p:sp>
        <p:nvSpPr>
          <p:cNvPr id="4" name="Footer Placeholder 3"/>
          <p:cNvSpPr>
            <a:spLocks noGrp="1"/>
          </p:cNvSpPr>
          <p:nvPr>
            <p:ph type="ftr" sz="quarter" idx="11"/>
          </p:nvPr>
        </p:nvSpPr>
        <p:spPr/>
        <p:txBody>
          <a:bodyPr/>
          <a:lstStyle/>
          <a:p>
            <a:r>
              <a:rPr lang="en-IN" smtClean="0"/>
              <a:t>Dr. Meghana </a:t>
            </a:r>
            <a:endParaRPr lang="en-IN"/>
          </a:p>
        </p:txBody>
      </p:sp>
    </p:spTree>
    <p:extLst>
      <p:ext uri="{BB962C8B-B14F-4D97-AF65-F5344CB8AC3E}">
        <p14:creationId xmlns:p14="http://schemas.microsoft.com/office/powerpoint/2010/main" val="31859762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6530" y="359894"/>
            <a:ext cx="11102788" cy="5368551"/>
          </a:xfrm>
        </p:spPr>
        <p:txBody>
          <a:bodyPr>
            <a:noAutofit/>
          </a:bodyPr>
          <a:lstStyle/>
          <a:p>
            <a:pPr marL="0" indent="0" algn="just">
              <a:buNone/>
            </a:pPr>
            <a:r>
              <a:rPr lang="en-IN" sz="2400" dirty="0" smtClean="0">
                <a:latin typeface="Cambria" panose="02040503050406030204" pitchFamily="18" charset="0"/>
              </a:rPr>
              <a:t>4. Cognitive Function: </a:t>
            </a:r>
            <a:r>
              <a:rPr lang="en-IN" sz="2400" dirty="0">
                <a:latin typeface="Cambria" panose="02040503050406030204" pitchFamily="18" charset="0"/>
              </a:rPr>
              <a:t>Nutrient-dense foods support brain function and cognitive performance, which in turn can enhance mood and energy levels, making this relationship key for maintaining overall mental sharpness and happiness.</a:t>
            </a:r>
          </a:p>
          <a:p>
            <a:pPr algn="just"/>
            <a:endParaRPr lang="en-IN" sz="2400" dirty="0">
              <a:latin typeface="Cambria" panose="02040503050406030204" pitchFamily="18" charset="0"/>
            </a:endParaRPr>
          </a:p>
          <a:p>
            <a:pPr marL="0" indent="0" algn="just">
              <a:buNone/>
            </a:pPr>
            <a:r>
              <a:rPr lang="en-IN" sz="2400" dirty="0">
                <a:latin typeface="Cambria" panose="02040503050406030204" pitchFamily="18" charset="0"/>
              </a:rPr>
              <a:t>5. </a:t>
            </a:r>
            <a:r>
              <a:rPr lang="en-IN" sz="2400" dirty="0" smtClean="0">
                <a:latin typeface="Cambria" panose="02040503050406030204" pitchFamily="18" charset="0"/>
              </a:rPr>
              <a:t>Quality </a:t>
            </a:r>
            <a:r>
              <a:rPr lang="en-IN" sz="2400" dirty="0">
                <a:latin typeface="Cambria" panose="02040503050406030204" pitchFamily="18" charset="0"/>
              </a:rPr>
              <a:t>of </a:t>
            </a:r>
            <a:r>
              <a:rPr lang="en-IN" sz="2400" dirty="0" smtClean="0">
                <a:latin typeface="Cambria" panose="02040503050406030204" pitchFamily="18" charset="0"/>
              </a:rPr>
              <a:t>Life: </a:t>
            </a:r>
            <a:r>
              <a:rPr lang="en-IN" sz="2400" dirty="0">
                <a:latin typeface="Cambria" panose="02040503050406030204" pitchFamily="18" charset="0"/>
              </a:rPr>
              <a:t>By fostering awareness of the food-mood connection, individuals can make better dietary choices that promote both physical and mental health, leading to improved overall well-being and life satisfaction.</a:t>
            </a:r>
          </a:p>
          <a:p>
            <a:pPr algn="just"/>
            <a:endParaRPr lang="en-IN" sz="2400" dirty="0">
              <a:latin typeface="Cambria" panose="02040503050406030204" pitchFamily="18" charset="0"/>
            </a:endParaRPr>
          </a:p>
          <a:p>
            <a:pPr marL="0" indent="0" algn="just">
              <a:buNone/>
            </a:pPr>
            <a:r>
              <a:rPr lang="en-IN" sz="2400" dirty="0">
                <a:latin typeface="Cambria" panose="02040503050406030204" pitchFamily="18" charset="0"/>
              </a:rPr>
              <a:t>Exploring this relationship empowers individuals to make informed decisions about their diets, potentially improving both their mood and physical health.</a:t>
            </a:r>
          </a:p>
        </p:txBody>
      </p:sp>
      <p:sp>
        <p:nvSpPr>
          <p:cNvPr id="2" name="Slide Number Placeholder 1"/>
          <p:cNvSpPr>
            <a:spLocks noGrp="1"/>
          </p:cNvSpPr>
          <p:nvPr>
            <p:ph type="sldNum" sz="quarter" idx="12"/>
          </p:nvPr>
        </p:nvSpPr>
        <p:spPr/>
        <p:txBody>
          <a:bodyPr/>
          <a:lstStyle/>
          <a:p>
            <a:fld id="{939F5327-B5B6-49E5-A9F6-8B4586F7C038}" type="slidenum">
              <a:rPr lang="en-IN" smtClean="0"/>
              <a:t>25</a:t>
            </a:fld>
            <a:endParaRPr lang="en-IN"/>
          </a:p>
        </p:txBody>
      </p:sp>
      <p:sp>
        <p:nvSpPr>
          <p:cNvPr id="4" name="Footer Placeholder 3"/>
          <p:cNvSpPr>
            <a:spLocks noGrp="1"/>
          </p:cNvSpPr>
          <p:nvPr>
            <p:ph type="ftr" sz="quarter" idx="11"/>
          </p:nvPr>
        </p:nvSpPr>
        <p:spPr/>
        <p:txBody>
          <a:bodyPr/>
          <a:lstStyle/>
          <a:p>
            <a:r>
              <a:rPr lang="en-IN" smtClean="0"/>
              <a:t>Dr. Meghana </a:t>
            </a:r>
            <a:endParaRPr lang="en-IN"/>
          </a:p>
        </p:txBody>
      </p:sp>
    </p:spTree>
    <p:extLst>
      <p:ext uri="{BB962C8B-B14F-4D97-AF65-F5344CB8AC3E}">
        <p14:creationId xmlns:p14="http://schemas.microsoft.com/office/powerpoint/2010/main" val="1597403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latin typeface="Cambria" panose="02040503050406030204" pitchFamily="18" charset="0"/>
              </a:rPr>
              <a:t>IMPACT ON MENTAL HEALTH</a:t>
            </a:r>
            <a:endParaRPr lang="en-IN" b="1" dirty="0">
              <a:latin typeface="Cambria" panose="02040503050406030204" pitchFamily="18" charset="0"/>
            </a:endParaRPr>
          </a:p>
        </p:txBody>
      </p:sp>
      <p:sp>
        <p:nvSpPr>
          <p:cNvPr id="3" name="Content Placeholder 2"/>
          <p:cNvSpPr>
            <a:spLocks noGrp="1"/>
          </p:cNvSpPr>
          <p:nvPr>
            <p:ph idx="1"/>
          </p:nvPr>
        </p:nvSpPr>
        <p:spPr>
          <a:xfrm>
            <a:off x="300317" y="1690688"/>
            <a:ext cx="11425518" cy="4351338"/>
          </a:xfrm>
        </p:spPr>
        <p:txBody>
          <a:bodyPr/>
          <a:lstStyle/>
          <a:p>
            <a:pPr algn="just"/>
            <a:r>
              <a:rPr lang="en-IN" dirty="0">
                <a:latin typeface="Cambria" panose="02040503050406030204" pitchFamily="18" charset="0"/>
              </a:rPr>
              <a:t>Certain foods have been shown to influence mood and mental health. For example, diets high in sugar and processed foods are associated with an increased risk of depression, anxiety, and fatigue. In contrast, a balanced diet rich in fruits, vegetables, and healthy fats is linked to improved mood and cognitive function.</a:t>
            </a:r>
          </a:p>
          <a:p>
            <a:pPr algn="just"/>
            <a:r>
              <a:rPr lang="en-IN" dirty="0" smtClean="0">
                <a:latin typeface="Cambria" panose="02040503050406030204" pitchFamily="18" charset="0"/>
              </a:rPr>
              <a:t>Understanding </a:t>
            </a:r>
            <a:r>
              <a:rPr lang="en-IN" dirty="0">
                <a:latin typeface="Cambria" panose="02040503050406030204" pitchFamily="18" charset="0"/>
              </a:rPr>
              <a:t>this relationship helps in treating and managing mental health disorders through dietary adjustments. For example, the Mediterranean diet has been found to help reduce the symptoms of depression and anxiety.</a:t>
            </a:r>
          </a:p>
          <a:p>
            <a:pPr algn="just"/>
            <a:endParaRPr lang="en-IN" dirty="0">
              <a:latin typeface="Cambria" panose="02040503050406030204" pitchFamily="18" charset="0"/>
            </a:endParaRPr>
          </a:p>
        </p:txBody>
      </p:sp>
      <p:sp>
        <p:nvSpPr>
          <p:cNvPr id="4" name="Slide Number Placeholder 3"/>
          <p:cNvSpPr>
            <a:spLocks noGrp="1"/>
          </p:cNvSpPr>
          <p:nvPr>
            <p:ph type="sldNum" sz="quarter" idx="12"/>
          </p:nvPr>
        </p:nvSpPr>
        <p:spPr/>
        <p:txBody>
          <a:bodyPr/>
          <a:lstStyle/>
          <a:p>
            <a:fld id="{939F5327-B5B6-49E5-A9F6-8B4586F7C038}" type="slidenum">
              <a:rPr lang="en-IN" smtClean="0"/>
              <a:t>26</a:t>
            </a:fld>
            <a:endParaRPr lang="en-IN"/>
          </a:p>
        </p:txBody>
      </p:sp>
      <p:sp>
        <p:nvSpPr>
          <p:cNvPr id="5" name="Footer Placeholder 4"/>
          <p:cNvSpPr>
            <a:spLocks noGrp="1"/>
          </p:cNvSpPr>
          <p:nvPr>
            <p:ph type="ftr" sz="quarter" idx="11"/>
          </p:nvPr>
        </p:nvSpPr>
        <p:spPr/>
        <p:txBody>
          <a:bodyPr/>
          <a:lstStyle/>
          <a:p>
            <a:r>
              <a:rPr lang="en-IN" smtClean="0"/>
              <a:t>Dr. Meghana </a:t>
            </a:r>
            <a:endParaRPr lang="en-IN"/>
          </a:p>
        </p:txBody>
      </p:sp>
    </p:spTree>
    <p:extLst>
      <p:ext uri="{BB962C8B-B14F-4D97-AF65-F5344CB8AC3E}">
        <p14:creationId xmlns:p14="http://schemas.microsoft.com/office/powerpoint/2010/main" val="22632916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latin typeface="Cambria" panose="02040503050406030204" pitchFamily="18" charset="0"/>
              </a:rPr>
              <a:t>EMOTIONAL EATING AND COPING MECHANISM</a:t>
            </a:r>
            <a:endParaRPr lang="en-IN" b="1" dirty="0">
              <a:latin typeface="Cambria" panose="02040503050406030204" pitchFamily="18" charset="0"/>
            </a:endParaRPr>
          </a:p>
        </p:txBody>
      </p:sp>
      <p:sp>
        <p:nvSpPr>
          <p:cNvPr id="3" name="Content Placeholder 2"/>
          <p:cNvSpPr>
            <a:spLocks noGrp="1"/>
          </p:cNvSpPr>
          <p:nvPr>
            <p:ph idx="1"/>
          </p:nvPr>
        </p:nvSpPr>
        <p:spPr/>
        <p:txBody>
          <a:bodyPr/>
          <a:lstStyle/>
          <a:p>
            <a:pPr algn="just"/>
            <a:r>
              <a:rPr lang="en-IN" dirty="0">
                <a:latin typeface="Cambria" panose="02040503050406030204" pitchFamily="18" charset="0"/>
              </a:rPr>
              <a:t>Many people turn to food for comfort when experiencing stress, sadness, or anxiety. This phenomenon, known as emotional eating, can be problematic as it may lead to unhealthy eating patterns and weight gain. </a:t>
            </a:r>
            <a:endParaRPr lang="en-IN" dirty="0" smtClean="0">
              <a:latin typeface="Cambria" panose="02040503050406030204" pitchFamily="18" charset="0"/>
            </a:endParaRPr>
          </a:p>
          <a:p>
            <a:pPr algn="just"/>
            <a:r>
              <a:rPr lang="en-IN" dirty="0" smtClean="0">
                <a:latin typeface="Cambria" panose="02040503050406030204" pitchFamily="18" charset="0"/>
              </a:rPr>
              <a:t>Studying </a:t>
            </a:r>
            <a:r>
              <a:rPr lang="en-IN" dirty="0">
                <a:latin typeface="Cambria" panose="02040503050406030204" pitchFamily="18" charset="0"/>
              </a:rPr>
              <a:t>this relationship helps to develop strategies for managing emotional eating and replacing it with healthier coping mechanisms (e.g., mindfulness or physical activity).</a:t>
            </a:r>
          </a:p>
          <a:p>
            <a:pPr algn="just"/>
            <a:r>
              <a:rPr lang="en-IN" dirty="0" smtClean="0">
                <a:latin typeface="Cambria" panose="02040503050406030204" pitchFamily="18" charset="0"/>
              </a:rPr>
              <a:t>By </a:t>
            </a:r>
            <a:r>
              <a:rPr lang="en-IN" dirty="0">
                <a:latin typeface="Cambria" panose="02040503050406030204" pitchFamily="18" charset="0"/>
              </a:rPr>
              <a:t>understanding how mood impacts food choices, mental health professionals and dietitians can create interventions to help individuals develop more balanced relationships with food.</a:t>
            </a:r>
          </a:p>
          <a:p>
            <a:pPr algn="just"/>
            <a:endParaRPr lang="en-IN" dirty="0">
              <a:latin typeface="Cambria" panose="02040503050406030204" pitchFamily="18" charset="0"/>
            </a:endParaRPr>
          </a:p>
        </p:txBody>
      </p:sp>
      <p:sp>
        <p:nvSpPr>
          <p:cNvPr id="4" name="Slide Number Placeholder 3"/>
          <p:cNvSpPr>
            <a:spLocks noGrp="1"/>
          </p:cNvSpPr>
          <p:nvPr>
            <p:ph type="sldNum" sz="quarter" idx="12"/>
          </p:nvPr>
        </p:nvSpPr>
        <p:spPr/>
        <p:txBody>
          <a:bodyPr/>
          <a:lstStyle/>
          <a:p>
            <a:fld id="{939F5327-B5B6-49E5-A9F6-8B4586F7C038}" type="slidenum">
              <a:rPr lang="en-IN" smtClean="0"/>
              <a:t>27</a:t>
            </a:fld>
            <a:endParaRPr lang="en-IN"/>
          </a:p>
        </p:txBody>
      </p:sp>
      <p:sp>
        <p:nvSpPr>
          <p:cNvPr id="5" name="Footer Placeholder 4"/>
          <p:cNvSpPr>
            <a:spLocks noGrp="1"/>
          </p:cNvSpPr>
          <p:nvPr>
            <p:ph type="ftr" sz="quarter" idx="11"/>
          </p:nvPr>
        </p:nvSpPr>
        <p:spPr/>
        <p:txBody>
          <a:bodyPr/>
          <a:lstStyle/>
          <a:p>
            <a:r>
              <a:rPr lang="en-IN" smtClean="0"/>
              <a:t>Dr. Meghana </a:t>
            </a:r>
            <a:endParaRPr lang="en-IN"/>
          </a:p>
        </p:txBody>
      </p:sp>
    </p:spTree>
    <p:extLst>
      <p:ext uri="{BB962C8B-B14F-4D97-AF65-F5344CB8AC3E}">
        <p14:creationId xmlns:p14="http://schemas.microsoft.com/office/powerpoint/2010/main" val="38514898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latin typeface="Cambria" panose="02040503050406030204" pitchFamily="18" charset="0"/>
              </a:rPr>
              <a:t>CRAVINGS AND STRESS-INDUCED EATING</a:t>
            </a:r>
            <a:endParaRPr lang="en-IN" b="1" dirty="0">
              <a:latin typeface="Cambria" panose="02040503050406030204" pitchFamily="18" charset="0"/>
            </a:endParaRPr>
          </a:p>
        </p:txBody>
      </p:sp>
      <p:sp>
        <p:nvSpPr>
          <p:cNvPr id="3" name="Content Placeholder 2"/>
          <p:cNvSpPr>
            <a:spLocks noGrp="1"/>
          </p:cNvSpPr>
          <p:nvPr>
            <p:ph idx="1"/>
          </p:nvPr>
        </p:nvSpPr>
        <p:spPr>
          <a:xfrm>
            <a:off x="134471" y="1825625"/>
            <a:ext cx="11618258" cy="4534834"/>
          </a:xfrm>
        </p:spPr>
        <p:txBody>
          <a:bodyPr>
            <a:normAutofit/>
          </a:bodyPr>
          <a:lstStyle/>
          <a:p>
            <a:pPr algn="just"/>
            <a:r>
              <a:rPr lang="en-IN" dirty="0">
                <a:latin typeface="Cambria" panose="02040503050406030204" pitchFamily="18" charset="0"/>
              </a:rPr>
              <a:t> </a:t>
            </a:r>
            <a:r>
              <a:rPr lang="en-IN" dirty="0" smtClean="0">
                <a:latin typeface="Cambria" panose="02040503050406030204" pitchFamily="18" charset="0"/>
              </a:rPr>
              <a:t>Stress </a:t>
            </a:r>
            <a:r>
              <a:rPr lang="en-IN" dirty="0">
                <a:latin typeface="Cambria" panose="02040503050406030204" pitchFamily="18" charset="0"/>
              </a:rPr>
              <a:t>and emotional turmoil can activate certain parts of the brain that drive food cravings, particularly for high-fat, high-sugar, or “comfort” foods</a:t>
            </a:r>
            <a:r>
              <a:rPr lang="en-IN" dirty="0" smtClean="0">
                <a:latin typeface="Cambria" panose="02040503050406030204" pitchFamily="18" charset="0"/>
              </a:rPr>
              <a:t>.</a:t>
            </a:r>
          </a:p>
          <a:p>
            <a:pPr algn="just"/>
            <a:r>
              <a:rPr lang="en-IN" dirty="0" smtClean="0">
                <a:latin typeface="Cambria" panose="02040503050406030204" pitchFamily="18" charset="0"/>
              </a:rPr>
              <a:t>Cortisol</a:t>
            </a:r>
            <a:r>
              <a:rPr lang="en-IN" dirty="0">
                <a:latin typeface="Cambria" panose="02040503050406030204" pitchFamily="18" charset="0"/>
              </a:rPr>
              <a:t>, the stress hormone, plays a major role in this process. Chronic stress can lead to overeating and the development of unhealthy eating patterns, potentially leading to obesity, diabetes, and other health issues.</a:t>
            </a:r>
          </a:p>
          <a:p>
            <a:pPr algn="just"/>
            <a:r>
              <a:rPr lang="en-IN" dirty="0" smtClean="0">
                <a:latin typeface="Cambria" panose="02040503050406030204" pitchFamily="18" charset="0"/>
              </a:rPr>
              <a:t>By </a:t>
            </a:r>
            <a:r>
              <a:rPr lang="en-IN" dirty="0">
                <a:latin typeface="Cambria" panose="02040503050406030204" pitchFamily="18" charset="0"/>
              </a:rPr>
              <a:t>understanding how food affects the brain and mood during stress, individuals can learn techniques to avoid stress-induced eating and make healthier food choices in moments of emotional upheaval.</a:t>
            </a:r>
          </a:p>
        </p:txBody>
      </p:sp>
      <p:sp>
        <p:nvSpPr>
          <p:cNvPr id="4" name="Slide Number Placeholder 3"/>
          <p:cNvSpPr>
            <a:spLocks noGrp="1"/>
          </p:cNvSpPr>
          <p:nvPr>
            <p:ph type="sldNum" sz="quarter" idx="12"/>
          </p:nvPr>
        </p:nvSpPr>
        <p:spPr/>
        <p:txBody>
          <a:bodyPr/>
          <a:lstStyle/>
          <a:p>
            <a:fld id="{939F5327-B5B6-49E5-A9F6-8B4586F7C038}" type="slidenum">
              <a:rPr lang="en-IN" smtClean="0"/>
              <a:t>28</a:t>
            </a:fld>
            <a:endParaRPr lang="en-IN"/>
          </a:p>
        </p:txBody>
      </p:sp>
      <p:sp>
        <p:nvSpPr>
          <p:cNvPr id="5" name="Footer Placeholder 4"/>
          <p:cNvSpPr>
            <a:spLocks noGrp="1"/>
          </p:cNvSpPr>
          <p:nvPr>
            <p:ph type="ftr" sz="quarter" idx="11"/>
          </p:nvPr>
        </p:nvSpPr>
        <p:spPr/>
        <p:txBody>
          <a:bodyPr/>
          <a:lstStyle/>
          <a:p>
            <a:r>
              <a:rPr lang="en-IN" smtClean="0"/>
              <a:t>Dr. Meghana </a:t>
            </a:r>
            <a:endParaRPr lang="en-IN"/>
          </a:p>
        </p:txBody>
      </p:sp>
    </p:spTree>
    <p:extLst>
      <p:ext uri="{BB962C8B-B14F-4D97-AF65-F5344CB8AC3E}">
        <p14:creationId xmlns:p14="http://schemas.microsoft.com/office/powerpoint/2010/main" val="20618646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latin typeface="Cambria" panose="02040503050406030204" pitchFamily="18" charset="0"/>
              </a:rPr>
              <a:t>NUTRITIONAL PSYCHIATRY</a:t>
            </a:r>
            <a:endParaRPr lang="en-IN" b="1" dirty="0">
              <a:latin typeface="Cambria" panose="02040503050406030204" pitchFamily="18" charset="0"/>
            </a:endParaRPr>
          </a:p>
        </p:txBody>
      </p:sp>
      <p:sp>
        <p:nvSpPr>
          <p:cNvPr id="3" name="Content Placeholder 2"/>
          <p:cNvSpPr>
            <a:spLocks noGrp="1"/>
          </p:cNvSpPr>
          <p:nvPr>
            <p:ph idx="1"/>
          </p:nvPr>
        </p:nvSpPr>
        <p:spPr/>
        <p:txBody>
          <a:bodyPr/>
          <a:lstStyle/>
          <a:p>
            <a:pPr algn="just"/>
            <a:r>
              <a:rPr lang="en-IN" dirty="0" smtClean="0">
                <a:latin typeface="Cambria" panose="02040503050406030204" pitchFamily="18" charset="0"/>
              </a:rPr>
              <a:t>There </a:t>
            </a:r>
            <a:r>
              <a:rPr lang="en-IN" dirty="0">
                <a:latin typeface="Cambria" panose="02040503050406030204" pitchFamily="18" charset="0"/>
              </a:rPr>
              <a:t>is growing evidence in the field of nutritional psychiatry that suggests certain foods or dietary patterns can help improve mood, mental clarity, and overall psychological well-being</a:t>
            </a:r>
            <a:r>
              <a:rPr lang="en-IN" dirty="0" smtClean="0">
                <a:latin typeface="Cambria" panose="02040503050406030204" pitchFamily="18" charset="0"/>
              </a:rPr>
              <a:t>.</a:t>
            </a:r>
          </a:p>
          <a:p>
            <a:pPr algn="just"/>
            <a:r>
              <a:rPr lang="en-IN" dirty="0" smtClean="0">
                <a:latin typeface="Cambria" panose="02040503050406030204" pitchFamily="18" charset="0"/>
              </a:rPr>
              <a:t> </a:t>
            </a:r>
            <a:r>
              <a:rPr lang="en-IN" dirty="0">
                <a:latin typeface="Cambria" panose="02040503050406030204" pitchFamily="18" charset="0"/>
              </a:rPr>
              <a:t>For instance, omega-3 fatty acids, found in fish, nuts, and seeds, have been shown to improve symptoms of depression</a:t>
            </a:r>
            <a:r>
              <a:rPr lang="en-IN" dirty="0" smtClean="0">
                <a:latin typeface="Cambria" panose="02040503050406030204" pitchFamily="18" charset="0"/>
              </a:rPr>
              <a:t>.</a:t>
            </a:r>
          </a:p>
          <a:p>
            <a:pPr algn="just"/>
            <a:r>
              <a:rPr lang="en-IN" dirty="0" smtClean="0">
                <a:latin typeface="Cambria" panose="02040503050406030204" pitchFamily="18" charset="0"/>
              </a:rPr>
              <a:t>B </a:t>
            </a:r>
            <a:r>
              <a:rPr lang="en-IN" dirty="0">
                <a:latin typeface="Cambria" panose="02040503050406030204" pitchFamily="18" charset="0"/>
              </a:rPr>
              <a:t>vitamins and folate have also been linked to reduced risk of mental health disorders.</a:t>
            </a:r>
          </a:p>
          <a:p>
            <a:pPr algn="just"/>
            <a:r>
              <a:rPr lang="en-IN" dirty="0" smtClean="0">
                <a:latin typeface="Cambria" panose="02040503050406030204" pitchFamily="18" charset="0"/>
              </a:rPr>
              <a:t>Understanding </a:t>
            </a:r>
            <a:r>
              <a:rPr lang="en-IN" dirty="0">
                <a:latin typeface="Cambria" panose="02040503050406030204" pitchFamily="18" charset="0"/>
              </a:rPr>
              <a:t>the relationship between food and mood opens the door to integrating nutrition with mental health treatment and prevention, offering a holistic approach to well-being.</a:t>
            </a:r>
          </a:p>
          <a:p>
            <a:pPr algn="just"/>
            <a:endParaRPr lang="en-IN" dirty="0">
              <a:latin typeface="Cambria" panose="02040503050406030204" pitchFamily="18" charset="0"/>
            </a:endParaRPr>
          </a:p>
        </p:txBody>
      </p:sp>
      <p:sp>
        <p:nvSpPr>
          <p:cNvPr id="4" name="Slide Number Placeholder 3"/>
          <p:cNvSpPr>
            <a:spLocks noGrp="1"/>
          </p:cNvSpPr>
          <p:nvPr>
            <p:ph type="sldNum" sz="quarter" idx="12"/>
          </p:nvPr>
        </p:nvSpPr>
        <p:spPr/>
        <p:txBody>
          <a:bodyPr/>
          <a:lstStyle/>
          <a:p>
            <a:fld id="{939F5327-B5B6-49E5-A9F6-8B4586F7C038}" type="slidenum">
              <a:rPr lang="en-IN" smtClean="0"/>
              <a:t>29</a:t>
            </a:fld>
            <a:endParaRPr lang="en-IN"/>
          </a:p>
        </p:txBody>
      </p:sp>
      <p:sp>
        <p:nvSpPr>
          <p:cNvPr id="5" name="Footer Placeholder 4"/>
          <p:cNvSpPr>
            <a:spLocks noGrp="1"/>
          </p:cNvSpPr>
          <p:nvPr>
            <p:ph type="ftr" sz="quarter" idx="11"/>
          </p:nvPr>
        </p:nvSpPr>
        <p:spPr/>
        <p:txBody>
          <a:bodyPr/>
          <a:lstStyle/>
          <a:p>
            <a:r>
              <a:rPr lang="en-IN" smtClean="0"/>
              <a:t>Dr. Meghana </a:t>
            </a:r>
            <a:endParaRPr lang="en-IN"/>
          </a:p>
        </p:txBody>
      </p:sp>
    </p:spTree>
    <p:extLst>
      <p:ext uri="{BB962C8B-B14F-4D97-AF65-F5344CB8AC3E}">
        <p14:creationId xmlns:p14="http://schemas.microsoft.com/office/powerpoint/2010/main" val="39627041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latin typeface="Cambria" panose="02040503050406030204" pitchFamily="18" charset="0"/>
              </a:rPr>
              <a:t>TOPICS COVERED</a:t>
            </a:r>
            <a:endParaRPr lang="en-IN" b="1" u="sng" dirty="0">
              <a:latin typeface="Cambria" panose="02040503050406030204" pitchFamily="18" charset="0"/>
            </a:endParaRPr>
          </a:p>
        </p:txBody>
      </p:sp>
      <p:sp>
        <p:nvSpPr>
          <p:cNvPr id="3" name="Content Placeholder 2"/>
          <p:cNvSpPr>
            <a:spLocks noGrp="1"/>
          </p:cNvSpPr>
          <p:nvPr>
            <p:ph idx="1"/>
          </p:nvPr>
        </p:nvSpPr>
        <p:spPr>
          <a:xfrm>
            <a:off x="376517" y="1690688"/>
            <a:ext cx="11524129" cy="4486275"/>
          </a:xfrm>
        </p:spPr>
        <p:txBody>
          <a:bodyPr>
            <a:normAutofit lnSpcReduction="10000"/>
          </a:bodyPr>
          <a:lstStyle/>
          <a:p>
            <a:r>
              <a:rPr lang="en-IN" b="1" dirty="0">
                <a:latin typeface="Cambria" panose="02040503050406030204" pitchFamily="18" charset="0"/>
              </a:rPr>
              <a:t>Overview of Food Psychology</a:t>
            </a:r>
            <a:endParaRPr lang="en-IN" dirty="0">
              <a:latin typeface="Cambria" panose="02040503050406030204" pitchFamily="18" charset="0"/>
            </a:endParaRPr>
          </a:p>
          <a:p>
            <a:pPr lvl="0"/>
            <a:r>
              <a:rPr lang="en-IN" dirty="0" smtClean="0">
                <a:latin typeface="Cambria" panose="02040503050406030204" pitchFamily="18" charset="0"/>
              </a:rPr>
              <a:t>Definition </a:t>
            </a:r>
            <a:r>
              <a:rPr lang="en-IN" dirty="0">
                <a:latin typeface="Cambria" panose="02040503050406030204" pitchFamily="18" charset="0"/>
              </a:rPr>
              <a:t>and scope of food psychology</a:t>
            </a:r>
          </a:p>
          <a:p>
            <a:pPr lvl="0"/>
            <a:r>
              <a:rPr lang="en-IN" dirty="0">
                <a:latin typeface="Cambria" panose="02040503050406030204" pitchFamily="18" charset="0"/>
              </a:rPr>
              <a:t>Importance of studying the relationship between food and mood</a:t>
            </a:r>
          </a:p>
          <a:p>
            <a:r>
              <a:rPr lang="en-IN" b="1" dirty="0" smtClean="0">
                <a:latin typeface="Cambria" panose="02040503050406030204" pitchFamily="18" charset="0"/>
              </a:rPr>
              <a:t>Biological Foundations of Eating Behaviour</a:t>
            </a:r>
            <a:endParaRPr lang="en-IN" dirty="0" smtClean="0">
              <a:latin typeface="Cambria" panose="02040503050406030204" pitchFamily="18" charset="0"/>
            </a:endParaRPr>
          </a:p>
          <a:p>
            <a:pPr lvl="0"/>
            <a:r>
              <a:rPr lang="en-IN" dirty="0" smtClean="0">
                <a:latin typeface="Cambria" panose="02040503050406030204" pitchFamily="18" charset="0"/>
              </a:rPr>
              <a:t>Brain-gut connection</a:t>
            </a:r>
          </a:p>
          <a:p>
            <a:pPr lvl="0"/>
            <a:r>
              <a:rPr lang="en-IN" dirty="0" smtClean="0">
                <a:latin typeface="Cambria" panose="02040503050406030204" pitchFamily="18" charset="0"/>
              </a:rPr>
              <a:t>Role of neurotransmitters and hormones</a:t>
            </a:r>
          </a:p>
          <a:p>
            <a:r>
              <a:rPr lang="en-IN" b="1" dirty="0" smtClean="0">
                <a:latin typeface="Cambria" panose="02040503050406030204" pitchFamily="18" charset="0"/>
              </a:rPr>
              <a:t>Psychological </a:t>
            </a:r>
            <a:r>
              <a:rPr lang="en-IN" b="1" dirty="0">
                <a:latin typeface="Cambria" panose="02040503050406030204" pitchFamily="18" charset="0"/>
              </a:rPr>
              <a:t>Influences on Eating Habits</a:t>
            </a:r>
            <a:endParaRPr lang="en-IN" dirty="0">
              <a:latin typeface="Cambria" panose="02040503050406030204" pitchFamily="18" charset="0"/>
            </a:endParaRPr>
          </a:p>
          <a:p>
            <a:pPr lvl="0"/>
            <a:r>
              <a:rPr lang="en-IN" dirty="0">
                <a:latin typeface="Cambria" panose="02040503050406030204" pitchFamily="18" charset="0"/>
              </a:rPr>
              <a:t>Emotional eating</a:t>
            </a:r>
          </a:p>
          <a:p>
            <a:pPr lvl="0"/>
            <a:r>
              <a:rPr lang="en-IN" dirty="0">
                <a:latin typeface="Cambria" panose="02040503050406030204" pitchFamily="18" charset="0"/>
              </a:rPr>
              <a:t>Stress and eating behaviour</a:t>
            </a:r>
          </a:p>
          <a:p>
            <a:endParaRPr lang="en-IN" b="1" dirty="0">
              <a:latin typeface="Cambria" panose="02040503050406030204" pitchFamily="18" charset="0"/>
            </a:endParaRPr>
          </a:p>
        </p:txBody>
      </p:sp>
      <p:sp>
        <p:nvSpPr>
          <p:cNvPr id="4" name="Slide Number Placeholder 3"/>
          <p:cNvSpPr>
            <a:spLocks noGrp="1"/>
          </p:cNvSpPr>
          <p:nvPr>
            <p:ph type="sldNum" sz="quarter" idx="12"/>
          </p:nvPr>
        </p:nvSpPr>
        <p:spPr/>
        <p:txBody>
          <a:bodyPr/>
          <a:lstStyle/>
          <a:p>
            <a:fld id="{939F5327-B5B6-49E5-A9F6-8B4586F7C038}" type="slidenum">
              <a:rPr lang="en-IN" smtClean="0"/>
              <a:t>3</a:t>
            </a:fld>
            <a:endParaRPr lang="en-IN"/>
          </a:p>
        </p:txBody>
      </p:sp>
      <p:sp>
        <p:nvSpPr>
          <p:cNvPr id="5" name="Footer Placeholder 4"/>
          <p:cNvSpPr>
            <a:spLocks noGrp="1"/>
          </p:cNvSpPr>
          <p:nvPr>
            <p:ph type="ftr" sz="quarter" idx="11"/>
          </p:nvPr>
        </p:nvSpPr>
        <p:spPr/>
        <p:txBody>
          <a:bodyPr/>
          <a:lstStyle/>
          <a:p>
            <a:r>
              <a:rPr lang="en-IN" smtClean="0"/>
              <a:t>Dr. Meghana </a:t>
            </a:r>
            <a:endParaRPr lang="en-IN"/>
          </a:p>
        </p:txBody>
      </p:sp>
    </p:spTree>
    <p:extLst>
      <p:ext uri="{BB962C8B-B14F-4D97-AF65-F5344CB8AC3E}">
        <p14:creationId xmlns:p14="http://schemas.microsoft.com/office/powerpoint/2010/main" val="196003505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latin typeface="Cambria" panose="02040503050406030204" pitchFamily="18" charset="0"/>
              </a:rPr>
              <a:t>EATING DISORDERS</a:t>
            </a:r>
            <a:endParaRPr lang="en-IN" b="1" dirty="0">
              <a:latin typeface="Cambria" panose="02040503050406030204" pitchFamily="18" charset="0"/>
            </a:endParaRPr>
          </a:p>
        </p:txBody>
      </p:sp>
      <p:sp>
        <p:nvSpPr>
          <p:cNvPr id="3" name="Content Placeholder 2"/>
          <p:cNvSpPr>
            <a:spLocks noGrp="1"/>
          </p:cNvSpPr>
          <p:nvPr>
            <p:ph idx="1"/>
          </p:nvPr>
        </p:nvSpPr>
        <p:spPr/>
        <p:txBody>
          <a:bodyPr/>
          <a:lstStyle/>
          <a:p>
            <a:pPr algn="just"/>
            <a:r>
              <a:rPr lang="en-IN" dirty="0">
                <a:latin typeface="Cambria" panose="02040503050406030204" pitchFamily="18" charset="0"/>
              </a:rPr>
              <a:t>Many eating disorders, such as bulimia, anorexia nervosa, and binge eating disorder, are deeply tied to emotional and psychological factors. </a:t>
            </a:r>
            <a:endParaRPr lang="en-IN" dirty="0" smtClean="0">
              <a:latin typeface="Cambria" panose="02040503050406030204" pitchFamily="18" charset="0"/>
            </a:endParaRPr>
          </a:p>
          <a:p>
            <a:pPr algn="just"/>
            <a:r>
              <a:rPr lang="en-IN" dirty="0" smtClean="0">
                <a:latin typeface="Cambria" panose="02040503050406030204" pitchFamily="18" charset="0"/>
              </a:rPr>
              <a:t>These </a:t>
            </a:r>
            <a:r>
              <a:rPr lang="en-IN" dirty="0">
                <a:latin typeface="Cambria" panose="02040503050406030204" pitchFamily="18" charset="0"/>
              </a:rPr>
              <a:t>conditions often involve distorted perceptions of food, body image, and emotional well-being. Studying the psychological dynamics between food and mood can help develop more effective treatments for individuals struggling with these disorders.</a:t>
            </a:r>
          </a:p>
          <a:p>
            <a:pPr algn="just"/>
            <a:endParaRPr lang="en-IN" dirty="0">
              <a:latin typeface="Cambria" panose="02040503050406030204" pitchFamily="18" charset="0"/>
            </a:endParaRPr>
          </a:p>
        </p:txBody>
      </p:sp>
      <p:sp>
        <p:nvSpPr>
          <p:cNvPr id="4" name="Slide Number Placeholder 3"/>
          <p:cNvSpPr>
            <a:spLocks noGrp="1"/>
          </p:cNvSpPr>
          <p:nvPr>
            <p:ph type="sldNum" sz="quarter" idx="12"/>
          </p:nvPr>
        </p:nvSpPr>
        <p:spPr/>
        <p:txBody>
          <a:bodyPr/>
          <a:lstStyle/>
          <a:p>
            <a:fld id="{939F5327-B5B6-49E5-A9F6-8B4586F7C038}" type="slidenum">
              <a:rPr lang="en-IN" smtClean="0"/>
              <a:t>30</a:t>
            </a:fld>
            <a:endParaRPr lang="en-IN"/>
          </a:p>
        </p:txBody>
      </p:sp>
      <p:sp>
        <p:nvSpPr>
          <p:cNvPr id="5" name="Footer Placeholder 4"/>
          <p:cNvSpPr>
            <a:spLocks noGrp="1"/>
          </p:cNvSpPr>
          <p:nvPr>
            <p:ph type="ftr" sz="quarter" idx="11"/>
          </p:nvPr>
        </p:nvSpPr>
        <p:spPr/>
        <p:txBody>
          <a:bodyPr/>
          <a:lstStyle/>
          <a:p>
            <a:r>
              <a:rPr lang="en-IN" smtClean="0"/>
              <a:t>Dr. Meghana </a:t>
            </a:r>
            <a:endParaRPr lang="en-IN"/>
          </a:p>
        </p:txBody>
      </p:sp>
    </p:spTree>
    <p:extLst>
      <p:ext uri="{BB962C8B-B14F-4D97-AF65-F5344CB8AC3E}">
        <p14:creationId xmlns:p14="http://schemas.microsoft.com/office/powerpoint/2010/main" val="32023303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latin typeface="Cambria" panose="02040503050406030204" pitchFamily="18" charset="0"/>
              </a:rPr>
              <a:t>MOOD REGULATION THROUGH FOOD</a:t>
            </a:r>
            <a:endParaRPr lang="en-IN" b="1" dirty="0">
              <a:latin typeface="Cambria" panose="02040503050406030204" pitchFamily="18" charset="0"/>
            </a:endParaRPr>
          </a:p>
        </p:txBody>
      </p:sp>
      <p:sp>
        <p:nvSpPr>
          <p:cNvPr id="3" name="Content Placeholder 2"/>
          <p:cNvSpPr>
            <a:spLocks noGrp="1"/>
          </p:cNvSpPr>
          <p:nvPr>
            <p:ph idx="1"/>
          </p:nvPr>
        </p:nvSpPr>
        <p:spPr>
          <a:xfrm>
            <a:off x="443753" y="1825625"/>
            <a:ext cx="10910047" cy="4351338"/>
          </a:xfrm>
        </p:spPr>
        <p:txBody>
          <a:bodyPr/>
          <a:lstStyle/>
          <a:p>
            <a:pPr algn="just"/>
            <a:r>
              <a:rPr lang="en-IN" dirty="0">
                <a:latin typeface="Cambria" panose="02040503050406030204" pitchFamily="18" charset="0"/>
              </a:rPr>
              <a:t>Certain foods have direct effects on brain chemistry, which in turn influences mood regulation. For example, complex carbohydrates (like whole grains and vegetables) release glucose into the bloodstream slowly, providing steady energy and helping regulate mood. Foods rich in tryptophan (like turkey, eggs, and dairy) boost serotonin levels, which can help stabilize mood and promote feelings of calm and happiness.</a:t>
            </a:r>
          </a:p>
          <a:p>
            <a:pPr algn="just"/>
            <a:r>
              <a:rPr lang="en-IN" dirty="0">
                <a:latin typeface="Cambria" panose="02040503050406030204" pitchFamily="18" charset="0"/>
              </a:rPr>
              <a:t>  - Understanding the mood-regulating properties of food helps individuals make informed choices about what to eat to promote emotional well-being, mental clarity, and overall mood stability.</a:t>
            </a:r>
          </a:p>
          <a:p>
            <a:pPr algn="just"/>
            <a:endParaRPr lang="en-IN" dirty="0">
              <a:latin typeface="Cambria" panose="02040503050406030204" pitchFamily="18" charset="0"/>
            </a:endParaRPr>
          </a:p>
        </p:txBody>
      </p:sp>
      <p:sp>
        <p:nvSpPr>
          <p:cNvPr id="4" name="Slide Number Placeholder 3"/>
          <p:cNvSpPr>
            <a:spLocks noGrp="1"/>
          </p:cNvSpPr>
          <p:nvPr>
            <p:ph type="sldNum" sz="quarter" idx="12"/>
          </p:nvPr>
        </p:nvSpPr>
        <p:spPr/>
        <p:txBody>
          <a:bodyPr/>
          <a:lstStyle/>
          <a:p>
            <a:fld id="{939F5327-B5B6-49E5-A9F6-8B4586F7C038}" type="slidenum">
              <a:rPr lang="en-IN" smtClean="0"/>
              <a:t>31</a:t>
            </a:fld>
            <a:endParaRPr lang="en-IN"/>
          </a:p>
        </p:txBody>
      </p:sp>
      <p:sp>
        <p:nvSpPr>
          <p:cNvPr id="5" name="Footer Placeholder 4"/>
          <p:cNvSpPr>
            <a:spLocks noGrp="1"/>
          </p:cNvSpPr>
          <p:nvPr>
            <p:ph type="ftr" sz="quarter" idx="11"/>
          </p:nvPr>
        </p:nvSpPr>
        <p:spPr/>
        <p:txBody>
          <a:bodyPr/>
          <a:lstStyle/>
          <a:p>
            <a:r>
              <a:rPr lang="en-IN" smtClean="0"/>
              <a:t>Dr. Meghana </a:t>
            </a:r>
            <a:endParaRPr lang="en-IN"/>
          </a:p>
        </p:txBody>
      </p:sp>
    </p:spTree>
    <p:extLst>
      <p:ext uri="{BB962C8B-B14F-4D97-AF65-F5344CB8AC3E}">
        <p14:creationId xmlns:p14="http://schemas.microsoft.com/office/powerpoint/2010/main" val="20071951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a:latin typeface="Cambria" panose="02040503050406030204" pitchFamily="18" charset="0"/>
              </a:rPr>
              <a:t>Biological Foundations of Eating </a:t>
            </a:r>
            <a:r>
              <a:rPr lang="en-IN" dirty="0" smtClean="0">
                <a:latin typeface="Cambria" panose="02040503050406030204" pitchFamily="18" charset="0"/>
              </a:rPr>
              <a:t>Behaviour</a:t>
            </a:r>
            <a:endParaRPr lang="en-IN" dirty="0">
              <a:latin typeface="Cambria" panose="02040503050406030204" pitchFamily="18" charset="0"/>
            </a:endParaRPr>
          </a:p>
        </p:txBody>
      </p:sp>
      <p:sp>
        <p:nvSpPr>
          <p:cNvPr id="3" name="Text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2"/>
          </p:nvPr>
        </p:nvSpPr>
        <p:spPr/>
        <p:txBody>
          <a:bodyPr/>
          <a:lstStyle/>
          <a:p>
            <a:fld id="{939F5327-B5B6-49E5-A9F6-8B4586F7C038}" type="slidenum">
              <a:rPr lang="en-IN" smtClean="0"/>
              <a:t>32</a:t>
            </a:fld>
            <a:endParaRPr lang="en-IN"/>
          </a:p>
        </p:txBody>
      </p:sp>
      <p:sp>
        <p:nvSpPr>
          <p:cNvPr id="5" name="Footer Placeholder 4"/>
          <p:cNvSpPr>
            <a:spLocks noGrp="1"/>
          </p:cNvSpPr>
          <p:nvPr>
            <p:ph type="ftr" sz="quarter" idx="11"/>
          </p:nvPr>
        </p:nvSpPr>
        <p:spPr/>
        <p:txBody>
          <a:bodyPr/>
          <a:lstStyle/>
          <a:p>
            <a:r>
              <a:rPr lang="en-IN" smtClean="0"/>
              <a:t>Dr. Meghana </a:t>
            </a:r>
            <a:endParaRPr lang="en-IN"/>
          </a:p>
        </p:txBody>
      </p:sp>
    </p:spTree>
    <p:extLst>
      <p:ext uri="{BB962C8B-B14F-4D97-AF65-F5344CB8AC3E}">
        <p14:creationId xmlns:p14="http://schemas.microsoft.com/office/powerpoint/2010/main" val="38198523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lgn="just"/>
            <a:r>
              <a:rPr lang="en-IN" dirty="0">
                <a:latin typeface="Cambria" panose="02040503050406030204" pitchFamily="18" charset="0"/>
              </a:rPr>
              <a:t>Eating </a:t>
            </a:r>
            <a:r>
              <a:rPr lang="en-IN" dirty="0" smtClean="0">
                <a:latin typeface="Cambria" panose="02040503050406030204" pitchFamily="18" charset="0"/>
              </a:rPr>
              <a:t>behaviour </a:t>
            </a:r>
            <a:r>
              <a:rPr lang="en-IN" dirty="0">
                <a:latin typeface="Cambria" panose="02040503050406030204" pitchFamily="18" charset="0"/>
              </a:rPr>
              <a:t>is influenced by a complex network of physiological, psychological, and environmental factors. </a:t>
            </a:r>
            <a:endParaRPr lang="en-IN" dirty="0" smtClean="0">
              <a:latin typeface="Cambria" panose="02040503050406030204" pitchFamily="18" charset="0"/>
            </a:endParaRPr>
          </a:p>
          <a:p>
            <a:pPr algn="just"/>
            <a:r>
              <a:rPr lang="en-IN" dirty="0" smtClean="0">
                <a:latin typeface="Cambria" panose="02040503050406030204" pitchFamily="18" charset="0"/>
              </a:rPr>
              <a:t>Among </a:t>
            </a:r>
            <a:r>
              <a:rPr lang="en-IN" dirty="0">
                <a:latin typeface="Cambria" panose="02040503050406030204" pitchFamily="18" charset="0"/>
              </a:rPr>
              <a:t>the most important influences are the biological mechanisms that regulate hunger, satiety, and food preferences. </a:t>
            </a:r>
            <a:endParaRPr lang="en-IN" dirty="0" smtClean="0">
              <a:latin typeface="Cambria" panose="02040503050406030204" pitchFamily="18" charset="0"/>
            </a:endParaRPr>
          </a:p>
          <a:p>
            <a:pPr algn="just"/>
            <a:r>
              <a:rPr lang="en-IN" dirty="0" smtClean="0">
                <a:latin typeface="Cambria" panose="02040503050406030204" pitchFamily="18" charset="0"/>
              </a:rPr>
              <a:t>Understanding </a:t>
            </a:r>
            <a:r>
              <a:rPr lang="en-IN" dirty="0">
                <a:latin typeface="Cambria" panose="02040503050406030204" pitchFamily="18" charset="0"/>
              </a:rPr>
              <a:t>the brain-gut connection and the role of neurotransmitters and hormones provides insight into how our bodies control eating </a:t>
            </a:r>
            <a:r>
              <a:rPr lang="en-IN" dirty="0" smtClean="0">
                <a:latin typeface="Cambria" panose="02040503050406030204" pitchFamily="18" charset="0"/>
              </a:rPr>
              <a:t>behaviour</a:t>
            </a:r>
            <a:r>
              <a:rPr lang="en-IN" dirty="0">
                <a:latin typeface="Cambria" panose="02040503050406030204" pitchFamily="18" charset="0"/>
              </a:rPr>
              <a:t>. </a:t>
            </a:r>
            <a:endParaRPr lang="en-IN" dirty="0" smtClean="0">
              <a:latin typeface="Cambria" panose="02040503050406030204" pitchFamily="18" charset="0"/>
            </a:endParaRPr>
          </a:p>
          <a:p>
            <a:pPr algn="just"/>
            <a:r>
              <a:rPr lang="en-IN" dirty="0" smtClean="0">
                <a:latin typeface="Cambria" panose="02040503050406030204" pitchFamily="18" charset="0"/>
              </a:rPr>
              <a:t>This </a:t>
            </a:r>
            <a:r>
              <a:rPr lang="en-IN" dirty="0">
                <a:latin typeface="Cambria" panose="02040503050406030204" pitchFamily="18" charset="0"/>
              </a:rPr>
              <a:t>unit focuses on these biological foundations of eating </a:t>
            </a:r>
            <a:r>
              <a:rPr lang="en-IN" dirty="0" smtClean="0">
                <a:latin typeface="Cambria" panose="02040503050406030204" pitchFamily="18" charset="0"/>
              </a:rPr>
              <a:t>behaviour</a:t>
            </a:r>
            <a:r>
              <a:rPr lang="en-IN" dirty="0">
                <a:latin typeface="Cambria" panose="02040503050406030204" pitchFamily="18" charset="0"/>
              </a:rPr>
              <a:t>.</a:t>
            </a:r>
          </a:p>
          <a:p>
            <a:pPr algn="just"/>
            <a:endParaRPr lang="en-IN" dirty="0">
              <a:latin typeface="Cambria" panose="02040503050406030204" pitchFamily="18" charset="0"/>
            </a:endParaRPr>
          </a:p>
        </p:txBody>
      </p:sp>
      <p:sp>
        <p:nvSpPr>
          <p:cNvPr id="4" name="Slide Number Placeholder 3"/>
          <p:cNvSpPr>
            <a:spLocks noGrp="1"/>
          </p:cNvSpPr>
          <p:nvPr>
            <p:ph type="sldNum" sz="quarter" idx="12"/>
          </p:nvPr>
        </p:nvSpPr>
        <p:spPr/>
        <p:txBody>
          <a:bodyPr/>
          <a:lstStyle/>
          <a:p>
            <a:fld id="{939F5327-B5B6-49E5-A9F6-8B4586F7C038}" type="slidenum">
              <a:rPr lang="en-IN" smtClean="0"/>
              <a:t>33</a:t>
            </a:fld>
            <a:endParaRPr lang="en-IN"/>
          </a:p>
        </p:txBody>
      </p:sp>
      <p:sp>
        <p:nvSpPr>
          <p:cNvPr id="5" name="Footer Placeholder 4"/>
          <p:cNvSpPr>
            <a:spLocks noGrp="1"/>
          </p:cNvSpPr>
          <p:nvPr>
            <p:ph type="ftr" sz="quarter" idx="11"/>
          </p:nvPr>
        </p:nvSpPr>
        <p:spPr/>
        <p:txBody>
          <a:bodyPr/>
          <a:lstStyle/>
          <a:p>
            <a:r>
              <a:rPr lang="en-IN" smtClean="0"/>
              <a:t>Dr. Meghana </a:t>
            </a:r>
            <a:endParaRPr lang="en-IN"/>
          </a:p>
        </p:txBody>
      </p:sp>
    </p:spTree>
    <p:extLst>
      <p:ext uri="{BB962C8B-B14F-4D97-AF65-F5344CB8AC3E}">
        <p14:creationId xmlns:p14="http://schemas.microsoft.com/office/powerpoint/2010/main" val="11629859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Brain-Gut Connection </a:t>
            </a:r>
          </a:p>
        </p:txBody>
      </p:sp>
      <p:sp>
        <p:nvSpPr>
          <p:cNvPr id="3" name="Content Placeholder 2"/>
          <p:cNvSpPr>
            <a:spLocks noGrp="1"/>
          </p:cNvSpPr>
          <p:nvPr>
            <p:ph idx="1"/>
          </p:nvPr>
        </p:nvSpPr>
        <p:spPr/>
        <p:txBody>
          <a:bodyPr/>
          <a:lstStyle/>
          <a:p>
            <a:pPr algn="just"/>
            <a:r>
              <a:rPr lang="en-IN" dirty="0">
                <a:latin typeface="Cambria" panose="02040503050406030204" pitchFamily="18" charset="0"/>
              </a:rPr>
              <a:t>The brain-gut axis is a bidirectional communication network linking the central nervous system (CNS) and the enteric nervous system (ENS). </a:t>
            </a:r>
            <a:endParaRPr lang="en-IN" dirty="0" smtClean="0">
              <a:latin typeface="Cambria" panose="02040503050406030204" pitchFamily="18" charset="0"/>
            </a:endParaRPr>
          </a:p>
          <a:p>
            <a:pPr algn="just"/>
            <a:r>
              <a:rPr lang="en-IN" dirty="0" smtClean="0">
                <a:latin typeface="Cambria" panose="02040503050406030204" pitchFamily="18" charset="0"/>
              </a:rPr>
              <a:t>This </a:t>
            </a:r>
            <a:r>
              <a:rPr lang="en-IN" dirty="0">
                <a:latin typeface="Cambria" panose="02040503050406030204" pitchFamily="18" charset="0"/>
              </a:rPr>
              <a:t>system regulates appetite, digestion, and nutrient absorption through neural, hormonal, and immune signals.  </a:t>
            </a:r>
          </a:p>
          <a:p>
            <a:pPr algn="just"/>
            <a:endParaRPr lang="en-IN" dirty="0">
              <a:latin typeface="Cambria" panose="02040503050406030204" pitchFamily="18" charset="0"/>
            </a:endParaRPr>
          </a:p>
        </p:txBody>
      </p:sp>
      <p:sp>
        <p:nvSpPr>
          <p:cNvPr id="4" name="Slide Number Placeholder 3"/>
          <p:cNvSpPr>
            <a:spLocks noGrp="1"/>
          </p:cNvSpPr>
          <p:nvPr>
            <p:ph type="sldNum" sz="quarter" idx="12"/>
          </p:nvPr>
        </p:nvSpPr>
        <p:spPr/>
        <p:txBody>
          <a:bodyPr/>
          <a:lstStyle/>
          <a:p>
            <a:fld id="{939F5327-B5B6-49E5-A9F6-8B4586F7C038}" type="slidenum">
              <a:rPr lang="en-IN" smtClean="0"/>
              <a:t>34</a:t>
            </a:fld>
            <a:endParaRPr lang="en-IN"/>
          </a:p>
        </p:txBody>
      </p:sp>
      <p:sp>
        <p:nvSpPr>
          <p:cNvPr id="5" name="Footer Placeholder 4"/>
          <p:cNvSpPr>
            <a:spLocks noGrp="1"/>
          </p:cNvSpPr>
          <p:nvPr>
            <p:ph type="ftr" sz="quarter" idx="11"/>
          </p:nvPr>
        </p:nvSpPr>
        <p:spPr/>
        <p:txBody>
          <a:bodyPr/>
          <a:lstStyle/>
          <a:p>
            <a:r>
              <a:rPr lang="en-IN" smtClean="0"/>
              <a:t>Dr. Meghana </a:t>
            </a:r>
            <a:endParaRPr lang="en-IN"/>
          </a:p>
        </p:txBody>
      </p:sp>
    </p:spTree>
    <p:extLst>
      <p:ext uri="{BB962C8B-B14F-4D97-AF65-F5344CB8AC3E}">
        <p14:creationId xmlns:p14="http://schemas.microsoft.com/office/powerpoint/2010/main" val="392735182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sz="4000" b="1" dirty="0" smtClean="0">
                <a:latin typeface="Cambria" panose="02040503050406030204" pitchFamily="18" charset="0"/>
              </a:rPr>
              <a:t>KEY COMPONENTS OF THE BRAIN-GUT CONNECTION</a:t>
            </a:r>
            <a:endParaRPr lang="en-IN" sz="4000" b="1" dirty="0">
              <a:latin typeface="Cambria" panose="02040503050406030204" pitchFamily="18" charset="0"/>
            </a:endParaRPr>
          </a:p>
        </p:txBody>
      </p:sp>
      <p:sp>
        <p:nvSpPr>
          <p:cNvPr id="3" name="Content Placeholder 2"/>
          <p:cNvSpPr>
            <a:spLocks noGrp="1"/>
          </p:cNvSpPr>
          <p:nvPr>
            <p:ph idx="1"/>
          </p:nvPr>
        </p:nvSpPr>
        <p:spPr>
          <a:xfrm>
            <a:off x="282388" y="1825625"/>
            <a:ext cx="11071412" cy="4351338"/>
          </a:xfrm>
        </p:spPr>
        <p:txBody>
          <a:bodyPr>
            <a:normAutofit/>
          </a:bodyPr>
          <a:lstStyle/>
          <a:p>
            <a:pPr marL="0" indent="0" algn="just">
              <a:buNone/>
            </a:pPr>
            <a:r>
              <a:rPr lang="en-IN" dirty="0" smtClean="0">
                <a:latin typeface="Cambria" panose="02040503050406030204" pitchFamily="18" charset="0"/>
              </a:rPr>
              <a:t>1</a:t>
            </a:r>
            <a:r>
              <a:rPr lang="en-IN" dirty="0">
                <a:latin typeface="Cambria" panose="02040503050406030204" pitchFamily="18" charset="0"/>
              </a:rPr>
              <a:t>. </a:t>
            </a:r>
            <a:r>
              <a:rPr lang="en-IN" dirty="0" err="1">
                <a:latin typeface="Cambria" panose="02040503050406030204" pitchFamily="18" charset="0"/>
              </a:rPr>
              <a:t>Vagus</a:t>
            </a:r>
            <a:r>
              <a:rPr lang="en-IN" dirty="0">
                <a:latin typeface="Cambria" panose="02040503050406030204" pitchFamily="18" charset="0"/>
              </a:rPr>
              <a:t> Nerve (Primary Neural Pathway)  </a:t>
            </a:r>
          </a:p>
          <a:p>
            <a:pPr algn="just"/>
            <a:r>
              <a:rPr lang="en-IN" dirty="0" smtClean="0">
                <a:latin typeface="Cambria" panose="02040503050406030204" pitchFamily="18" charset="0"/>
              </a:rPr>
              <a:t>The </a:t>
            </a:r>
            <a:r>
              <a:rPr lang="en-IN" dirty="0" err="1">
                <a:latin typeface="Cambria" panose="02040503050406030204" pitchFamily="18" charset="0"/>
              </a:rPr>
              <a:t>vagus</a:t>
            </a:r>
            <a:r>
              <a:rPr lang="en-IN" dirty="0">
                <a:latin typeface="Cambria" panose="02040503050406030204" pitchFamily="18" charset="0"/>
              </a:rPr>
              <a:t> nerve serves as the primary neural connection between the gut and the brain, transmitting signals related to satiety and digestion.  </a:t>
            </a:r>
          </a:p>
          <a:p>
            <a:pPr algn="just"/>
            <a:r>
              <a:rPr lang="en-IN" dirty="0" smtClean="0">
                <a:latin typeface="Cambria" panose="02040503050406030204" pitchFamily="18" charset="0"/>
              </a:rPr>
              <a:t>Sensory </a:t>
            </a:r>
            <a:r>
              <a:rPr lang="en-IN" dirty="0">
                <a:latin typeface="Cambria" panose="02040503050406030204" pitchFamily="18" charset="0"/>
              </a:rPr>
              <a:t>neurons detect gut distension (fullness) and nutrient composition, relaying information to the brainstem (nucleus </a:t>
            </a:r>
            <a:r>
              <a:rPr lang="en-IN" dirty="0" err="1">
                <a:latin typeface="Cambria" panose="02040503050406030204" pitchFamily="18" charset="0"/>
              </a:rPr>
              <a:t>tractus</a:t>
            </a:r>
            <a:r>
              <a:rPr lang="en-IN" dirty="0">
                <a:latin typeface="Cambria" panose="02040503050406030204" pitchFamily="18" charset="0"/>
              </a:rPr>
              <a:t> </a:t>
            </a:r>
            <a:r>
              <a:rPr lang="en-IN" dirty="0" err="1">
                <a:latin typeface="Cambria" panose="02040503050406030204" pitchFamily="18" charset="0"/>
              </a:rPr>
              <a:t>solitarius</a:t>
            </a:r>
            <a:r>
              <a:rPr lang="en-IN" dirty="0">
                <a:latin typeface="Cambria" panose="02040503050406030204" pitchFamily="18" charset="0"/>
              </a:rPr>
              <a:t> in the medulla).  </a:t>
            </a:r>
          </a:p>
          <a:p>
            <a:pPr algn="just"/>
            <a:r>
              <a:rPr lang="en-IN" dirty="0" smtClean="0">
                <a:latin typeface="Cambria" panose="02040503050406030204" pitchFamily="18" charset="0"/>
              </a:rPr>
              <a:t>The </a:t>
            </a:r>
            <a:r>
              <a:rPr lang="en-IN" dirty="0">
                <a:latin typeface="Cambria" panose="02040503050406030204" pitchFamily="18" charset="0"/>
              </a:rPr>
              <a:t>brain, in turn, regulates digestive processes like gastric emptying and enzyme secretion.  </a:t>
            </a:r>
          </a:p>
          <a:p>
            <a:pPr marL="0" indent="0" algn="just">
              <a:buNone/>
            </a:pPr>
            <a:r>
              <a:rPr lang="en-IN" dirty="0" smtClean="0">
                <a:latin typeface="Cambria" panose="02040503050406030204" pitchFamily="18" charset="0"/>
              </a:rPr>
              <a:t> </a:t>
            </a:r>
            <a:endParaRPr lang="en-IN" dirty="0">
              <a:latin typeface="Cambria" panose="02040503050406030204" pitchFamily="18" charset="0"/>
            </a:endParaRPr>
          </a:p>
        </p:txBody>
      </p:sp>
      <p:sp>
        <p:nvSpPr>
          <p:cNvPr id="4" name="Slide Number Placeholder 3"/>
          <p:cNvSpPr>
            <a:spLocks noGrp="1"/>
          </p:cNvSpPr>
          <p:nvPr>
            <p:ph type="sldNum" sz="quarter" idx="12"/>
          </p:nvPr>
        </p:nvSpPr>
        <p:spPr/>
        <p:txBody>
          <a:bodyPr/>
          <a:lstStyle/>
          <a:p>
            <a:fld id="{939F5327-B5B6-49E5-A9F6-8B4586F7C038}" type="slidenum">
              <a:rPr lang="en-IN" smtClean="0"/>
              <a:t>35</a:t>
            </a:fld>
            <a:endParaRPr lang="en-IN"/>
          </a:p>
        </p:txBody>
      </p:sp>
      <p:sp>
        <p:nvSpPr>
          <p:cNvPr id="5" name="Footer Placeholder 4"/>
          <p:cNvSpPr>
            <a:spLocks noGrp="1"/>
          </p:cNvSpPr>
          <p:nvPr>
            <p:ph type="ftr" sz="quarter" idx="11"/>
          </p:nvPr>
        </p:nvSpPr>
        <p:spPr/>
        <p:txBody>
          <a:bodyPr/>
          <a:lstStyle/>
          <a:p>
            <a:r>
              <a:rPr lang="en-IN" smtClean="0"/>
              <a:t>Dr. Meghana </a:t>
            </a:r>
            <a:endParaRPr lang="en-IN"/>
          </a:p>
        </p:txBody>
      </p:sp>
    </p:spTree>
    <p:extLst>
      <p:ext uri="{BB962C8B-B14F-4D97-AF65-F5344CB8AC3E}">
        <p14:creationId xmlns:p14="http://schemas.microsoft.com/office/powerpoint/2010/main" val="1971600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2047" y="847165"/>
            <a:ext cx="11483788" cy="5356692"/>
          </a:xfrm>
        </p:spPr>
        <p:txBody>
          <a:bodyPr/>
          <a:lstStyle/>
          <a:p>
            <a:pPr marL="0" indent="0" algn="just">
              <a:buNone/>
            </a:pPr>
            <a:r>
              <a:rPr lang="en-IN" dirty="0">
                <a:latin typeface="Cambria" panose="02040503050406030204" pitchFamily="18" charset="0"/>
              </a:rPr>
              <a:t>2. Enteric Nervous System (ENS) – The “Second Brain”  </a:t>
            </a:r>
          </a:p>
          <a:p>
            <a:pPr algn="just"/>
            <a:r>
              <a:rPr lang="en-IN" dirty="0" smtClean="0">
                <a:latin typeface="Cambria" panose="02040503050406030204" pitchFamily="18" charset="0"/>
              </a:rPr>
              <a:t>The </a:t>
            </a:r>
            <a:r>
              <a:rPr lang="en-IN" dirty="0">
                <a:latin typeface="Cambria" panose="02040503050406030204" pitchFamily="18" charset="0"/>
              </a:rPr>
              <a:t>ENS consists of over 100 million neurons embedded in the walls of the gastrointestinal (GI) tract.  </a:t>
            </a:r>
          </a:p>
          <a:p>
            <a:pPr algn="just"/>
            <a:r>
              <a:rPr lang="en-IN" dirty="0" smtClean="0">
                <a:latin typeface="Cambria" panose="02040503050406030204" pitchFamily="18" charset="0"/>
              </a:rPr>
              <a:t>It </a:t>
            </a:r>
            <a:r>
              <a:rPr lang="en-IN" dirty="0">
                <a:latin typeface="Cambria" panose="02040503050406030204" pitchFamily="18" charset="0"/>
              </a:rPr>
              <a:t>functions autonomously but communicates with the CNS via the </a:t>
            </a:r>
            <a:r>
              <a:rPr lang="en-IN" dirty="0" err="1">
                <a:latin typeface="Cambria" panose="02040503050406030204" pitchFamily="18" charset="0"/>
              </a:rPr>
              <a:t>vagus</a:t>
            </a:r>
            <a:r>
              <a:rPr lang="en-IN" dirty="0">
                <a:latin typeface="Cambria" panose="02040503050406030204" pitchFamily="18" charset="0"/>
              </a:rPr>
              <a:t> nerve.  </a:t>
            </a:r>
          </a:p>
          <a:p>
            <a:pPr algn="just"/>
            <a:r>
              <a:rPr lang="en-IN" dirty="0" smtClean="0">
                <a:latin typeface="Cambria" panose="02040503050406030204" pitchFamily="18" charset="0"/>
              </a:rPr>
              <a:t>The </a:t>
            </a:r>
            <a:r>
              <a:rPr lang="en-IN" dirty="0">
                <a:latin typeface="Cambria" panose="02040503050406030204" pitchFamily="18" charset="0"/>
              </a:rPr>
              <a:t>ENS regulates gut motility, secretion of digestive enzymes, and absorption of nutrients.  </a:t>
            </a:r>
          </a:p>
          <a:p>
            <a:pPr algn="just"/>
            <a:endParaRPr lang="en-IN" dirty="0">
              <a:latin typeface="Cambria" panose="02040503050406030204" pitchFamily="18" charset="0"/>
            </a:endParaRPr>
          </a:p>
        </p:txBody>
      </p:sp>
      <p:sp>
        <p:nvSpPr>
          <p:cNvPr id="2" name="Slide Number Placeholder 1"/>
          <p:cNvSpPr>
            <a:spLocks noGrp="1"/>
          </p:cNvSpPr>
          <p:nvPr>
            <p:ph type="sldNum" sz="quarter" idx="12"/>
          </p:nvPr>
        </p:nvSpPr>
        <p:spPr/>
        <p:txBody>
          <a:bodyPr/>
          <a:lstStyle/>
          <a:p>
            <a:fld id="{939F5327-B5B6-49E5-A9F6-8B4586F7C038}" type="slidenum">
              <a:rPr lang="en-IN" smtClean="0"/>
              <a:t>36</a:t>
            </a:fld>
            <a:endParaRPr lang="en-IN"/>
          </a:p>
        </p:txBody>
      </p:sp>
      <p:sp>
        <p:nvSpPr>
          <p:cNvPr id="4" name="Footer Placeholder 3"/>
          <p:cNvSpPr>
            <a:spLocks noGrp="1"/>
          </p:cNvSpPr>
          <p:nvPr>
            <p:ph type="ftr" sz="quarter" idx="11"/>
          </p:nvPr>
        </p:nvSpPr>
        <p:spPr/>
        <p:txBody>
          <a:bodyPr/>
          <a:lstStyle/>
          <a:p>
            <a:r>
              <a:rPr lang="en-IN" smtClean="0"/>
              <a:t>Dr. Meghana </a:t>
            </a:r>
            <a:endParaRPr lang="en-IN"/>
          </a:p>
        </p:txBody>
      </p:sp>
    </p:spTree>
    <p:extLst>
      <p:ext uri="{BB962C8B-B14F-4D97-AF65-F5344CB8AC3E}">
        <p14:creationId xmlns:p14="http://schemas.microsoft.com/office/powerpoint/2010/main" val="25231662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6528" y="575047"/>
            <a:ext cx="11291047" cy="4440705"/>
          </a:xfrm>
        </p:spPr>
        <p:txBody>
          <a:bodyPr/>
          <a:lstStyle/>
          <a:p>
            <a:pPr marL="0" indent="0" algn="just">
              <a:buNone/>
            </a:pPr>
            <a:r>
              <a:rPr lang="en-IN" dirty="0"/>
              <a:t>3. Microbiota-Gut-Brain Axis  </a:t>
            </a:r>
          </a:p>
          <a:p>
            <a:pPr algn="just"/>
            <a:r>
              <a:rPr lang="en-IN" dirty="0" smtClean="0"/>
              <a:t>The </a:t>
            </a:r>
            <a:r>
              <a:rPr lang="en-IN" dirty="0"/>
              <a:t>gut microbiota (trillions of microorganisms residing in the gut) influence brain function and eating </a:t>
            </a:r>
            <a:r>
              <a:rPr lang="en-IN" dirty="0" smtClean="0"/>
              <a:t>behaviour</a:t>
            </a:r>
            <a:r>
              <a:rPr lang="en-IN" dirty="0"/>
              <a:t>.  </a:t>
            </a:r>
          </a:p>
          <a:p>
            <a:pPr algn="just"/>
            <a:r>
              <a:rPr lang="en-IN" dirty="0" smtClean="0"/>
              <a:t>Microbes </a:t>
            </a:r>
            <a:r>
              <a:rPr lang="en-IN" dirty="0"/>
              <a:t>produce metabolites like short-chain fatty acids (SCFAs) and neurotransmitters (e.g., serotonin, dopamine) that affect appetite and mood.  </a:t>
            </a:r>
          </a:p>
          <a:p>
            <a:pPr algn="just"/>
            <a:r>
              <a:rPr lang="en-IN" dirty="0" smtClean="0"/>
              <a:t>Dysbiosis </a:t>
            </a:r>
            <a:r>
              <a:rPr lang="en-IN" dirty="0"/>
              <a:t>(imbalanced gut microbiota) is linked to eating disorders, obesity, and mood disorders like depression.  </a:t>
            </a:r>
          </a:p>
        </p:txBody>
      </p:sp>
      <p:sp>
        <p:nvSpPr>
          <p:cNvPr id="2" name="Slide Number Placeholder 1"/>
          <p:cNvSpPr>
            <a:spLocks noGrp="1"/>
          </p:cNvSpPr>
          <p:nvPr>
            <p:ph type="sldNum" sz="quarter" idx="12"/>
          </p:nvPr>
        </p:nvSpPr>
        <p:spPr/>
        <p:txBody>
          <a:bodyPr/>
          <a:lstStyle/>
          <a:p>
            <a:fld id="{939F5327-B5B6-49E5-A9F6-8B4586F7C038}" type="slidenum">
              <a:rPr lang="en-IN" smtClean="0"/>
              <a:t>37</a:t>
            </a:fld>
            <a:endParaRPr lang="en-IN"/>
          </a:p>
        </p:txBody>
      </p:sp>
      <p:sp>
        <p:nvSpPr>
          <p:cNvPr id="4" name="Footer Placeholder 3"/>
          <p:cNvSpPr>
            <a:spLocks noGrp="1"/>
          </p:cNvSpPr>
          <p:nvPr>
            <p:ph type="ftr" sz="quarter" idx="11"/>
          </p:nvPr>
        </p:nvSpPr>
        <p:spPr/>
        <p:txBody>
          <a:bodyPr/>
          <a:lstStyle/>
          <a:p>
            <a:r>
              <a:rPr lang="en-IN" smtClean="0"/>
              <a:t>Dr. Meghana </a:t>
            </a:r>
            <a:endParaRPr lang="en-IN"/>
          </a:p>
        </p:txBody>
      </p:sp>
    </p:spTree>
    <p:extLst>
      <p:ext uri="{BB962C8B-B14F-4D97-AF65-F5344CB8AC3E}">
        <p14:creationId xmlns:p14="http://schemas.microsoft.com/office/powerpoint/2010/main" val="21958204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3412" y="699247"/>
            <a:ext cx="10950388" cy="5477716"/>
          </a:xfrm>
        </p:spPr>
        <p:txBody>
          <a:bodyPr/>
          <a:lstStyle/>
          <a:p>
            <a:pPr marL="0" indent="0" algn="just">
              <a:buNone/>
            </a:pPr>
            <a:r>
              <a:rPr lang="en-IN" dirty="0"/>
              <a:t>4. Hunger and Satiety </a:t>
            </a:r>
            <a:r>
              <a:rPr lang="en-IN" dirty="0" smtClean="0"/>
              <a:t>Signalling  </a:t>
            </a:r>
            <a:endParaRPr lang="en-IN" dirty="0"/>
          </a:p>
          <a:p>
            <a:pPr algn="just"/>
            <a:r>
              <a:rPr lang="en-IN" dirty="0" smtClean="0"/>
              <a:t>The </a:t>
            </a:r>
            <a:r>
              <a:rPr lang="en-IN" dirty="0"/>
              <a:t>brain monitors energy status through hormones and neural signals.  </a:t>
            </a:r>
          </a:p>
          <a:p>
            <a:pPr algn="just"/>
            <a:r>
              <a:rPr lang="en-IN" dirty="0" smtClean="0"/>
              <a:t>Gut </a:t>
            </a:r>
            <a:r>
              <a:rPr lang="en-IN" dirty="0"/>
              <a:t>hormones (e.g., ghrelin, peptide YY, cholecystokinin) communicate hunger and satiety cues to the hypothalamus, influencing eating </a:t>
            </a:r>
            <a:r>
              <a:rPr lang="en-IN" dirty="0" smtClean="0"/>
              <a:t>behaviour</a:t>
            </a:r>
            <a:r>
              <a:rPr lang="en-IN" dirty="0"/>
              <a:t>.  </a:t>
            </a:r>
          </a:p>
        </p:txBody>
      </p:sp>
      <p:sp>
        <p:nvSpPr>
          <p:cNvPr id="2" name="Slide Number Placeholder 1"/>
          <p:cNvSpPr>
            <a:spLocks noGrp="1"/>
          </p:cNvSpPr>
          <p:nvPr>
            <p:ph type="sldNum" sz="quarter" idx="12"/>
          </p:nvPr>
        </p:nvSpPr>
        <p:spPr/>
        <p:txBody>
          <a:bodyPr/>
          <a:lstStyle/>
          <a:p>
            <a:fld id="{939F5327-B5B6-49E5-A9F6-8B4586F7C038}" type="slidenum">
              <a:rPr lang="en-IN" smtClean="0"/>
              <a:t>38</a:t>
            </a:fld>
            <a:endParaRPr lang="en-IN"/>
          </a:p>
        </p:txBody>
      </p:sp>
      <p:sp>
        <p:nvSpPr>
          <p:cNvPr id="4" name="Footer Placeholder 3"/>
          <p:cNvSpPr>
            <a:spLocks noGrp="1"/>
          </p:cNvSpPr>
          <p:nvPr>
            <p:ph type="ftr" sz="quarter" idx="11"/>
          </p:nvPr>
        </p:nvSpPr>
        <p:spPr/>
        <p:txBody>
          <a:bodyPr/>
          <a:lstStyle/>
          <a:p>
            <a:r>
              <a:rPr lang="en-IN" smtClean="0"/>
              <a:t>Dr. Meghana </a:t>
            </a:r>
            <a:endParaRPr lang="en-IN"/>
          </a:p>
        </p:txBody>
      </p:sp>
    </p:spTree>
    <p:extLst>
      <p:ext uri="{BB962C8B-B14F-4D97-AF65-F5344CB8AC3E}">
        <p14:creationId xmlns:p14="http://schemas.microsoft.com/office/powerpoint/2010/main" val="33430572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latin typeface="Cambria" panose="02040503050406030204" pitchFamily="18" charset="0"/>
              </a:rPr>
              <a:t>ROLE OF NEUROTRANSMITTERS AND HORMONES IN EATING BEHAVIOR </a:t>
            </a:r>
            <a:endParaRPr lang="en-IN" b="1" dirty="0">
              <a:latin typeface="Cambria" panose="02040503050406030204" pitchFamily="18" charset="0"/>
            </a:endParaRPr>
          </a:p>
        </p:txBody>
      </p:sp>
      <p:sp>
        <p:nvSpPr>
          <p:cNvPr id="3" name="Content Placeholder 2"/>
          <p:cNvSpPr>
            <a:spLocks noGrp="1"/>
          </p:cNvSpPr>
          <p:nvPr>
            <p:ph idx="1"/>
          </p:nvPr>
        </p:nvSpPr>
        <p:spPr/>
        <p:txBody>
          <a:bodyPr/>
          <a:lstStyle/>
          <a:p>
            <a:r>
              <a:rPr lang="en-IN" dirty="0"/>
              <a:t>Neurotransmitters and hormones regulate hunger, satiety, and food reward mechanisms. These chemical messengers act on the hypothalamus, brainstem, and limbic system to control food intake.  </a:t>
            </a:r>
          </a:p>
          <a:p>
            <a:endParaRPr lang="en-IN" dirty="0"/>
          </a:p>
        </p:txBody>
      </p:sp>
      <p:sp>
        <p:nvSpPr>
          <p:cNvPr id="4" name="Slide Number Placeholder 3"/>
          <p:cNvSpPr>
            <a:spLocks noGrp="1"/>
          </p:cNvSpPr>
          <p:nvPr>
            <p:ph type="sldNum" sz="quarter" idx="12"/>
          </p:nvPr>
        </p:nvSpPr>
        <p:spPr/>
        <p:txBody>
          <a:bodyPr/>
          <a:lstStyle/>
          <a:p>
            <a:fld id="{939F5327-B5B6-49E5-A9F6-8B4586F7C038}" type="slidenum">
              <a:rPr lang="en-IN" smtClean="0"/>
              <a:t>39</a:t>
            </a:fld>
            <a:endParaRPr lang="en-IN"/>
          </a:p>
        </p:txBody>
      </p:sp>
      <p:sp>
        <p:nvSpPr>
          <p:cNvPr id="5" name="Footer Placeholder 4"/>
          <p:cNvSpPr>
            <a:spLocks noGrp="1"/>
          </p:cNvSpPr>
          <p:nvPr>
            <p:ph type="ftr" sz="quarter" idx="11"/>
          </p:nvPr>
        </p:nvSpPr>
        <p:spPr/>
        <p:txBody>
          <a:bodyPr/>
          <a:lstStyle/>
          <a:p>
            <a:r>
              <a:rPr lang="en-IN" smtClean="0"/>
              <a:t>Dr. Meghana </a:t>
            </a:r>
            <a:endParaRPr lang="en-IN"/>
          </a:p>
        </p:txBody>
      </p:sp>
    </p:spTree>
    <p:extLst>
      <p:ext uri="{BB962C8B-B14F-4D97-AF65-F5344CB8AC3E}">
        <p14:creationId xmlns:p14="http://schemas.microsoft.com/office/powerpoint/2010/main" val="10205073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4024" y="2312894"/>
            <a:ext cx="9760696" cy="862760"/>
          </a:xfrm>
        </p:spPr>
        <p:txBody>
          <a:bodyPr>
            <a:normAutofit fontScale="90000"/>
          </a:bodyPr>
          <a:lstStyle/>
          <a:p>
            <a:pPr algn="ctr"/>
            <a:r>
              <a:rPr lang="en-IN" b="1" dirty="0">
                <a:latin typeface="Cambria" panose="02040503050406030204" pitchFamily="18" charset="0"/>
              </a:rPr>
              <a:t>Overview of Food </a:t>
            </a:r>
            <a:r>
              <a:rPr lang="en-IN" b="1" dirty="0" smtClean="0">
                <a:latin typeface="Cambria" panose="02040503050406030204" pitchFamily="18" charset="0"/>
              </a:rPr>
              <a:t>Psychology</a:t>
            </a:r>
            <a:endParaRPr lang="en-IN" dirty="0">
              <a:latin typeface="Cambria" panose="02040503050406030204" pitchFamily="18" charset="0"/>
            </a:endParaRPr>
          </a:p>
        </p:txBody>
      </p:sp>
      <p:pic>
        <p:nvPicPr>
          <p:cNvPr id="4" name="Picture 3"/>
          <p:cNvPicPr>
            <a:picLocks noChangeAspect="1"/>
          </p:cNvPicPr>
          <p:nvPr/>
        </p:nvPicPr>
        <p:blipFill>
          <a:blip r:embed="rId2" cstate="print">
            <a:extLst>
              <a:ext uri="{BEBA8EAE-BF5A-486C-A8C5-ECC9F3942E4B}">
                <a14:imgProps xmlns:a14="http://schemas.microsoft.com/office/drawing/2010/main">
                  <a14:imgLayer r:embed="rId3">
                    <a14:imgEffect>
                      <a14:backgroundRemoval t="0" b="100000" l="0" r="100000">
                        <a14:foregroundMark x1="20098" y1="30303" x2="20098" y2="30303"/>
                        <a14:foregroundMark x1="22222" y1="22121" x2="24673" y2="49394"/>
                        <a14:foregroundMark x1="15359" y1="20606" x2="23529" y2="91515"/>
                        <a14:foregroundMark x1="37092" y1="48788" x2="30229" y2="15455"/>
                        <a14:foregroundMark x1="22222" y1="9091" x2="22222" y2="9091"/>
                        <a14:foregroundMark x1="21895" y1="4242" x2="21895" y2="4242"/>
                        <a14:foregroundMark x1="16340" y1="10000" x2="16340" y2="10000"/>
                        <a14:foregroundMark x1="10131" y1="15758" x2="10131" y2="15758"/>
                        <a14:foregroundMark x1="74510" y1="22121" x2="79739" y2="92121"/>
                        <a14:foregroundMark x1="87255" y1="39394" x2="62908" y2="13030"/>
                        <a14:foregroundMark x1="61438" y1="47576" x2="71895" y2="13030"/>
                        <a14:foregroundMark x1="84804" y1="30303" x2="87255" y2="68485"/>
                        <a14:foregroundMark x1="89052" y1="20000" x2="89052" y2="20000"/>
                        <a14:foregroundMark x1="86601" y1="13636" x2="86601" y2="13636"/>
                        <a14:foregroundMark x1="78431" y1="9091" x2="78431" y2="9091"/>
                        <a14:foregroundMark x1="68627" y1="8485" x2="68627" y2="8485"/>
                        <a14:backgroundMark x1="5392" y1="6061" x2="5392" y2="6061"/>
                        <a14:backgroundMark x1="5392" y1="83939" x2="5392" y2="83939"/>
                        <a14:backgroundMark x1="45915" y1="29697" x2="45915" y2="29697"/>
                        <a14:backgroundMark x1="52451" y1="87273" x2="47059" y2="7879"/>
                      </a14:backgroundRemoval>
                    </a14:imgEffect>
                  </a14:imgLayer>
                </a14:imgProps>
              </a:ext>
              <a:ext uri="{28A0092B-C50C-407E-A947-70E740481C1C}">
                <a14:useLocalDpi xmlns:a14="http://schemas.microsoft.com/office/drawing/2010/main" val="0"/>
              </a:ext>
            </a:extLst>
          </a:blip>
          <a:stretch>
            <a:fillRect/>
          </a:stretch>
        </p:blipFill>
        <p:spPr>
          <a:xfrm>
            <a:off x="3213847" y="4041360"/>
            <a:ext cx="5223588" cy="2816640"/>
          </a:xfrm>
          <a:prstGeom prst="rect">
            <a:avLst/>
          </a:prstGeom>
        </p:spPr>
      </p:pic>
      <p:sp>
        <p:nvSpPr>
          <p:cNvPr id="3" name="Slide Number Placeholder 2"/>
          <p:cNvSpPr>
            <a:spLocks noGrp="1"/>
          </p:cNvSpPr>
          <p:nvPr>
            <p:ph type="sldNum" sz="quarter" idx="12"/>
          </p:nvPr>
        </p:nvSpPr>
        <p:spPr/>
        <p:txBody>
          <a:bodyPr/>
          <a:lstStyle/>
          <a:p>
            <a:fld id="{939F5327-B5B6-49E5-A9F6-8B4586F7C038}" type="slidenum">
              <a:rPr lang="en-IN" smtClean="0"/>
              <a:t>4</a:t>
            </a:fld>
            <a:endParaRPr lang="en-IN"/>
          </a:p>
        </p:txBody>
      </p:sp>
      <p:sp>
        <p:nvSpPr>
          <p:cNvPr id="5" name="Footer Placeholder 4"/>
          <p:cNvSpPr>
            <a:spLocks noGrp="1"/>
          </p:cNvSpPr>
          <p:nvPr>
            <p:ph type="ftr" sz="quarter" idx="11"/>
          </p:nvPr>
        </p:nvSpPr>
        <p:spPr/>
        <p:txBody>
          <a:bodyPr/>
          <a:lstStyle/>
          <a:p>
            <a:r>
              <a:rPr lang="en-IN" smtClean="0"/>
              <a:t>Dr. Meghana </a:t>
            </a:r>
            <a:endParaRPr lang="en-IN"/>
          </a:p>
        </p:txBody>
      </p:sp>
    </p:spTree>
    <p:extLst>
      <p:ext uri="{BB962C8B-B14F-4D97-AF65-F5344CB8AC3E}">
        <p14:creationId xmlns:p14="http://schemas.microsoft.com/office/powerpoint/2010/main" val="150246141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259" y="365125"/>
            <a:ext cx="11658600" cy="1325563"/>
          </a:xfrm>
        </p:spPr>
        <p:txBody>
          <a:bodyPr>
            <a:normAutofit/>
          </a:bodyPr>
          <a:lstStyle/>
          <a:p>
            <a:pPr algn="ctr"/>
            <a:r>
              <a:rPr lang="en-IN" b="1" dirty="0" smtClean="0">
                <a:latin typeface="Cambria" panose="02040503050406030204" pitchFamily="18" charset="0"/>
              </a:rPr>
              <a:t> A. NEUROTRANSMITTERS INVOLVED IN EATING BEHAVIOUR  </a:t>
            </a:r>
            <a:endParaRPr lang="en-IN" b="1" dirty="0">
              <a:latin typeface="Cambria" panose="02040503050406030204" pitchFamily="18" charset="0"/>
            </a:endParaRPr>
          </a:p>
        </p:txBody>
      </p:sp>
      <p:sp>
        <p:nvSpPr>
          <p:cNvPr id="3" name="Content Placeholder 2"/>
          <p:cNvSpPr>
            <a:spLocks noGrp="1"/>
          </p:cNvSpPr>
          <p:nvPr>
            <p:ph idx="1"/>
          </p:nvPr>
        </p:nvSpPr>
        <p:spPr>
          <a:xfrm>
            <a:off x="363071" y="1825625"/>
            <a:ext cx="10990729" cy="4351338"/>
          </a:xfrm>
        </p:spPr>
        <p:txBody>
          <a:bodyPr/>
          <a:lstStyle/>
          <a:p>
            <a:pPr marL="514350" indent="-514350">
              <a:buAutoNum type="arabicPeriod"/>
            </a:pPr>
            <a:r>
              <a:rPr lang="en-IN" b="1" dirty="0" smtClean="0">
                <a:latin typeface="Cambria" panose="02040503050406030204" pitchFamily="18" charset="0"/>
              </a:rPr>
              <a:t>Serotonin </a:t>
            </a:r>
          </a:p>
          <a:p>
            <a:pPr marL="0" indent="0">
              <a:buNone/>
            </a:pPr>
            <a:r>
              <a:rPr lang="en-IN" b="1" dirty="0" smtClean="0">
                <a:latin typeface="Cambria" panose="02040503050406030204" pitchFamily="18" charset="0"/>
              </a:rPr>
              <a:t>Function</a:t>
            </a:r>
            <a:r>
              <a:rPr lang="en-IN" b="1" dirty="0">
                <a:latin typeface="Cambria" panose="02040503050406030204" pitchFamily="18" charset="0"/>
              </a:rPr>
              <a:t>: </a:t>
            </a:r>
            <a:r>
              <a:rPr lang="en-IN" dirty="0">
                <a:latin typeface="Cambria" panose="02040503050406030204" pitchFamily="18" charset="0"/>
              </a:rPr>
              <a:t>Regulates satiety, mood, and carbohydrate cravings.  </a:t>
            </a:r>
          </a:p>
          <a:p>
            <a:pPr marL="0" indent="0">
              <a:buNone/>
            </a:pPr>
            <a:r>
              <a:rPr lang="en-IN" b="1" dirty="0" smtClean="0">
                <a:latin typeface="Cambria" panose="02040503050406030204" pitchFamily="18" charset="0"/>
              </a:rPr>
              <a:t>Mechanism</a:t>
            </a:r>
            <a:r>
              <a:rPr lang="en-IN" b="1" dirty="0">
                <a:latin typeface="Cambria" panose="02040503050406030204" pitchFamily="18" charset="0"/>
              </a:rPr>
              <a:t>:  </a:t>
            </a:r>
          </a:p>
          <a:p>
            <a:pPr marL="0" indent="0">
              <a:buNone/>
            </a:pPr>
            <a:r>
              <a:rPr lang="en-IN" dirty="0" smtClean="0">
                <a:latin typeface="Cambria" panose="02040503050406030204" pitchFamily="18" charset="0"/>
              </a:rPr>
              <a:t>Higher </a:t>
            </a:r>
            <a:r>
              <a:rPr lang="en-IN" dirty="0">
                <a:latin typeface="Cambria" panose="02040503050406030204" pitchFamily="18" charset="0"/>
              </a:rPr>
              <a:t>serotonin levels suppress appetite.  </a:t>
            </a:r>
          </a:p>
          <a:p>
            <a:pPr marL="0" indent="0">
              <a:buNone/>
            </a:pPr>
            <a:r>
              <a:rPr lang="en-IN" dirty="0" smtClean="0">
                <a:latin typeface="Cambria" panose="02040503050406030204" pitchFamily="18" charset="0"/>
              </a:rPr>
              <a:t>Selective </a:t>
            </a:r>
            <a:r>
              <a:rPr lang="en-IN" dirty="0">
                <a:latin typeface="Cambria" panose="02040503050406030204" pitchFamily="18" charset="0"/>
              </a:rPr>
              <a:t>serotonin reuptake inhibitors (SSRIs) can reduce binge eating.  </a:t>
            </a:r>
          </a:p>
          <a:p>
            <a:pPr marL="0" indent="0">
              <a:buNone/>
            </a:pPr>
            <a:r>
              <a:rPr lang="en-IN" b="1" dirty="0" smtClean="0">
                <a:latin typeface="Cambria" panose="02040503050406030204" pitchFamily="18" charset="0"/>
              </a:rPr>
              <a:t>Source</a:t>
            </a:r>
            <a:r>
              <a:rPr lang="en-IN" b="1" dirty="0">
                <a:latin typeface="Cambria" panose="02040503050406030204" pitchFamily="18" charset="0"/>
              </a:rPr>
              <a:t>: </a:t>
            </a:r>
            <a:r>
              <a:rPr lang="en-IN" dirty="0">
                <a:latin typeface="Cambria" panose="02040503050406030204" pitchFamily="18" charset="0"/>
              </a:rPr>
              <a:t>Synthesized from tryptophan in the brain and gut.  </a:t>
            </a:r>
          </a:p>
          <a:p>
            <a:endParaRPr lang="en-IN" dirty="0">
              <a:latin typeface="Cambria" panose="02040503050406030204" pitchFamily="18" charset="0"/>
            </a:endParaRPr>
          </a:p>
        </p:txBody>
      </p:sp>
      <p:sp>
        <p:nvSpPr>
          <p:cNvPr id="4" name="Slide Number Placeholder 3"/>
          <p:cNvSpPr>
            <a:spLocks noGrp="1"/>
          </p:cNvSpPr>
          <p:nvPr>
            <p:ph type="sldNum" sz="quarter" idx="12"/>
          </p:nvPr>
        </p:nvSpPr>
        <p:spPr/>
        <p:txBody>
          <a:bodyPr/>
          <a:lstStyle/>
          <a:p>
            <a:fld id="{939F5327-B5B6-49E5-A9F6-8B4586F7C038}" type="slidenum">
              <a:rPr lang="en-IN" smtClean="0"/>
              <a:t>40</a:t>
            </a:fld>
            <a:endParaRPr lang="en-IN"/>
          </a:p>
        </p:txBody>
      </p:sp>
      <p:sp>
        <p:nvSpPr>
          <p:cNvPr id="5" name="Footer Placeholder 4"/>
          <p:cNvSpPr>
            <a:spLocks noGrp="1"/>
          </p:cNvSpPr>
          <p:nvPr>
            <p:ph type="ftr" sz="quarter" idx="11"/>
          </p:nvPr>
        </p:nvSpPr>
        <p:spPr/>
        <p:txBody>
          <a:bodyPr/>
          <a:lstStyle/>
          <a:p>
            <a:r>
              <a:rPr lang="en-IN" smtClean="0"/>
              <a:t>Dr. Meghana </a:t>
            </a:r>
            <a:endParaRPr lang="en-IN"/>
          </a:p>
        </p:txBody>
      </p:sp>
    </p:spTree>
    <p:extLst>
      <p:ext uri="{BB962C8B-B14F-4D97-AF65-F5344CB8AC3E}">
        <p14:creationId xmlns:p14="http://schemas.microsoft.com/office/powerpoint/2010/main" val="26494662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4105" y="480919"/>
            <a:ext cx="11398623" cy="4709646"/>
          </a:xfrm>
        </p:spPr>
        <p:txBody>
          <a:bodyPr/>
          <a:lstStyle/>
          <a:p>
            <a:pPr marL="0" indent="0" algn="just">
              <a:buNone/>
            </a:pPr>
            <a:r>
              <a:rPr lang="en-IN" b="1" dirty="0">
                <a:latin typeface="Cambria" panose="02040503050406030204" pitchFamily="18" charset="0"/>
              </a:rPr>
              <a:t>2. Dopamine  </a:t>
            </a:r>
          </a:p>
          <a:p>
            <a:pPr marL="0" indent="0" algn="just">
              <a:buNone/>
            </a:pPr>
            <a:r>
              <a:rPr lang="en-IN" b="1" dirty="0" smtClean="0">
                <a:latin typeface="Cambria" panose="02040503050406030204" pitchFamily="18" charset="0"/>
              </a:rPr>
              <a:t>Function</a:t>
            </a:r>
            <a:r>
              <a:rPr lang="en-IN" b="1" dirty="0">
                <a:latin typeface="Cambria" panose="02040503050406030204" pitchFamily="18" charset="0"/>
              </a:rPr>
              <a:t>: </a:t>
            </a:r>
            <a:r>
              <a:rPr lang="en-IN" dirty="0">
                <a:latin typeface="Cambria" panose="02040503050406030204" pitchFamily="18" charset="0"/>
              </a:rPr>
              <a:t>Mediates reward and pleasure in response to food.  </a:t>
            </a:r>
            <a:endParaRPr lang="en-IN" dirty="0" smtClean="0">
              <a:latin typeface="Cambria" panose="02040503050406030204" pitchFamily="18" charset="0"/>
            </a:endParaRPr>
          </a:p>
          <a:p>
            <a:pPr marL="0" indent="0" algn="just">
              <a:buNone/>
            </a:pPr>
            <a:r>
              <a:rPr lang="en-IN" b="1" dirty="0" smtClean="0">
                <a:latin typeface="Cambria" panose="02040503050406030204" pitchFamily="18" charset="0"/>
              </a:rPr>
              <a:t>Mechanism</a:t>
            </a:r>
            <a:r>
              <a:rPr lang="en-IN" b="1" dirty="0">
                <a:latin typeface="Cambria" panose="02040503050406030204" pitchFamily="18" charset="0"/>
              </a:rPr>
              <a:t>:  </a:t>
            </a:r>
            <a:endParaRPr lang="en-IN" b="1" dirty="0" smtClean="0">
              <a:latin typeface="Cambria" panose="02040503050406030204" pitchFamily="18" charset="0"/>
            </a:endParaRPr>
          </a:p>
          <a:p>
            <a:pPr marL="0" indent="0" algn="just">
              <a:buNone/>
            </a:pPr>
            <a:r>
              <a:rPr lang="en-IN" dirty="0" smtClean="0">
                <a:latin typeface="Cambria" panose="02040503050406030204" pitchFamily="18" charset="0"/>
              </a:rPr>
              <a:t>Dopaminergic </a:t>
            </a:r>
            <a:r>
              <a:rPr lang="en-IN" dirty="0">
                <a:latin typeface="Cambria" panose="02040503050406030204" pitchFamily="18" charset="0"/>
              </a:rPr>
              <a:t>pathways (mesolimbic system) drive food cravings and addiction-like eating </a:t>
            </a:r>
            <a:r>
              <a:rPr lang="en-IN" dirty="0" smtClean="0">
                <a:latin typeface="Cambria" panose="02040503050406030204" pitchFamily="18" charset="0"/>
              </a:rPr>
              <a:t>behaviours</a:t>
            </a:r>
            <a:r>
              <a:rPr lang="en-IN" dirty="0">
                <a:latin typeface="Cambria" panose="02040503050406030204" pitchFamily="18" charset="0"/>
              </a:rPr>
              <a:t>.  </a:t>
            </a:r>
            <a:endParaRPr lang="en-IN" dirty="0" smtClean="0">
              <a:latin typeface="Cambria" panose="02040503050406030204" pitchFamily="18" charset="0"/>
            </a:endParaRPr>
          </a:p>
          <a:p>
            <a:pPr marL="0" indent="0" algn="just">
              <a:buNone/>
            </a:pPr>
            <a:r>
              <a:rPr lang="en-IN" dirty="0" smtClean="0">
                <a:latin typeface="Cambria" panose="02040503050406030204" pitchFamily="18" charset="0"/>
              </a:rPr>
              <a:t>Palatable </a:t>
            </a:r>
            <a:r>
              <a:rPr lang="en-IN" dirty="0">
                <a:latin typeface="Cambria" panose="02040503050406030204" pitchFamily="18" charset="0"/>
              </a:rPr>
              <a:t>foods (sugar, fat) trigger dopamine release, reinforcing consumption.  </a:t>
            </a:r>
          </a:p>
          <a:p>
            <a:pPr marL="0" indent="0" algn="just">
              <a:buNone/>
            </a:pPr>
            <a:r>
              <a:rPr lang="en-IN" b="1" dirty="0" smtClean="0">
                <a:latin typeface="Cambria" panose="02040503050406030204" pitchFamily="18" charset="0"/>
              </a:rPr>
              <a:t>Disorders</a:t>
            </a:r>
            <a:r>
              <a:rPr lang="en-IN" b="1" dirty="0">
                <a:latin typeface="Cambria" panose="02040503050406030204" pitchFamily="18" charset="0"/>
              </a:rPr>
              <a:t>: </a:t>
            </a:r>
            <a:r>
              <a:rPr lang="en-IN" dirty="0">
                <a:latin typeface="Cambria" panose="02040503050406030204" pitchFamily="18" charset="0"/>
              </a:rPr>
              <a:t>Dysfunctional dopamine </a:t>
            </a:r>
            <a:r>
              <a:rPr lang="en-IN" dirty="0" smtClean="0">
                <a:latin typeface="Cambria" panose="02040503050406030204" pitchFamily="18" charset="0"/>
              </a:rPr>
              <a:t>signalling </a:t>
            </a:r>
            <a:r>
              <a:rPr lang="en-IN" dirty="0">
                <a:latin typeface="Cambria" panose="02040503050406030204" pitchFamily="18" charset="0"/>
              </a:rPr>
              <a:t>is linked to obesity and binge eating disorder (BED).  </a:t>
            </a:r>
          </a:p>
        </p:txBody>
      </p:sp>
      <p:sp>
        <p:nvSpPr>
          <p:cNvPr id="2" name="Slide Number Placeholder 1"/>
          <p:cNvSpPr>
            <a:spLocks noGrp="1"/>
          </p:cNvSpPr>
          <p:nvPr>
            <p:ph type="sldNum" sz="quarter" idx="12"/>
          </p:nvPr>
        </p:nvSpPr>
        <p:spPr/>
        <p:txBody>
          <a:bodyPr/>
          <a:lstStyle/>
          <a:p>
            <a:fld id="{939F5327-B5B6-49E5-A9F6-8B4586F7C038}" type="slidenum">
              <a:rPr lang="en-IN" smtClean="0"/>
              <a:t>41</a:t>
            </a:fld>
            <a:endParaRPr lang="en-IN"/>
          </a:p>
        </p:txBody>
      </p:sp>
      <p:sp>
        <p:nvSpPr>
          <p:cNvPr id="4" name="Footer Placeholder 3"/>
          <p:cNvSpPr>
            <a:spLocks noGrp="1"/>
          </p:cNvSpPr>
          <p:nvPr>
            <p:ph type="ftr" sz="quarter" idx="11"/>
          </p:nvPr>
        </p:nvSpPr>
        <p:spPr/>
        <p:txBody>
          <a:bodyPr/>
          <a:lstStyle/>
          <a:p>
            <a:r>
              <a:rPr lang="en-IN" smtClean="0"/>
              <a:t>Dr. Meghana </a:t>
            </a:r>
            <a:endParaRPr lang="en-IN"/>
          </a:p>
        </p:txBody>
      </p:sp>
    </p:spTree>
    <p:extLst>
      <p:ext uri="{BB962C8B-B14F-4D97-AF65-F5344CB8AC3E}">
        <p14:creationId xmlns:p14="http://schemas.microsoft.com/office/powerpoint/2010/main" val="301017879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3423" y="333001"/>
            <a:ext cx="11317941" cy="6081245"/>
          </a:xfrm>
        </p:spPr>
        <p:txBody>
          <a:bodyPr>
            <a:normAutofit lnSpcReduction="10000"/>
          </a:bodyPr>
          <a:lstStyle/>
          <a:p>
            <a:pPr marL="0" indent="0" algn="just">
              <a:buNone/>
            </a:pPr>
            <a:r>
              <a:rPr lang="en-IN" b="1" dirty="0">
                <a:latin typeface="Cambria" panose="02040503050406030204" pitchFamily="18" charset="0"/>
              </a:rPr>
              <a:t>3. Norepinephrine  </a:t>
            </a:r>
          </a:p>
          <a:p>
            <a:pPr marL="0" indent="0" algn="just">
              <a:buNone/>
            </a:pPr>
            <a:r>
              <a:rPr lang="en-IN" dirty="0" smtClean="0">
                <a:latin typeface="Cambria" panose="02040503050406030204" pitchFamily="18" charset="0"/>
              </a:rPr>
              <a:t>Function</a:t>
            </a:r>
            <a:r>
              <a:rPr lang="en-IN" dirty="0">
                <a:latin typeface="Cambria" panose="02040503050406030204" pitchFamily="18" charset="0"/>
              </a:rPr>
              <a:t>: Regulates appetite and energy expenditure.  </a:t>
            </a:r>
          </a:p>
          <a:p>
            <a:pPr marL="0" indent="0" algn="just">
              <a:buNone/>
            </a:pPr>
            <a:r>
              <a:rPr lang="en-IN" dirty="0" smtClean="0">
                <a:latin typeface="Cambria" panose="02040503050406030204" pitchFamily="18" charset="0"/>
              </a:rPr>
              <a:t>Mechanism</a:t>
            </a:r>
            <a:r>
              <a:rPr lang="en-IN" dirty="0">
                <a:latin typeface="Cambria" panose="02040503050406030204" pitchFamily="18" charset="0"/>
              </a:rPr>
              <a:t>:  </a:t>
            </a:r>
          </a:p>
          <a:p>
            <a:pPr marL="0" indent="0" algn="just">
              <a:buNone/>
            </a:pPr>
            <a:r>
              <a:rPr lang="en-IN" dirty="0" smtClean="0">
                <a:latin typeface="Cambria" panose="02040503050406030204" pitchFamily="18" charset="0"/>
              </a:rPr>
              <a:t>Activates </a:t>
            </a:r>
            <a:r>
              <a:rPr lang="en-IN" dirty="0">
                <a:latin typeface="Cambria" panose="02040503050406030204" pitchFamily="18" charset="0"/>
              </a:rPr>
              <a:t>the sympathetic nervous system, suppressing hunger during stress.  </a:t>
            </a:r>
          </a:p>
          <a:p>
            <a:pPr marL="0" indent="0" algn="just">
              <a:buNone/>
            </a:pPr>
            <a:r>
              <a:rPr lang="en-IN" dirty="0" smtClean="0">
                <a:latin typeface="Cambria" panose="02040503050406030204" pitchFamily="18" charset="0"/>
              </a:rPr>
              <a:t>Involved </a:t>
            </a:r>
            <a:r>
              <a:rPr lang="en-IN" dirty="0">
                <a:latin typeface="Cambria" panose="02040503050406030204" pitchFamily="18" charset="0"/>
              </a:rPr>
              <a:t>in thermogenesis and metabolic rate.  </a:t>
            </a:r>
            <a:endParaRPr lang="en-IN" dirty="0" smtClean="0">
              <a:latin typeface="Cambria" panose="02040503050406030204" pitchFamily="18" charset="0"/>
            </a:endParaRPr>
          </a:p>
          <a:p>
            <a:pPr marL="0" indent="0">
              <a:buNone/>
            </a:pPr>
            <a:endParaRPr lang="en-US" dirty="0" smtClean="0">
              <a:latin typeface="Cambria" panose="02040503050406030204" pitchFamily="18" charset="0"/>
            </a:endParaRPr>
          </a:p>
          <a:p>
            <a:pPr marL="0" indent="0">
              <a:buNone/>
            </a:pPr>
            <a:r>
              <a:rPr lang="en-IN" b="1" dirty="0" smtClean="0">
                <a:latin typeface="Cambria" panose="02040503050406030204" pitchFamily="18" charset="0"/>
              </a:rPr>
              <a:t>4</a:t>
            </a:r>
            <a:r>
              <a:rPr lang="en-IN" b="1" dirty="0">
                <a:latin typeface="Cambria" panose="02040503050406030204" pitchFamily="18" charset="0"/>
              </a:rPr>
              <a:t>. GABA (Gamma-</a:t>
            </a:r>
            <a:r>
              <a:rPr lang="en-IN" b="1" dirty="0" err="1">
                <a:latin typeface="Cambria" panose="02040503050406030204" pitchFamily="18" charset="0"/>
              </a:rPr>
              <a:t>Aminobutyric</a:t>
            </a:r>
            <a:r>
              <a:rPr lang="en-IN" b="1" dirty="0">
                <a:latin typeface="Cambria" panose="02040503050406030204" pitchFamily="18" charset="0"/>
              </a:rPr>
              <a:t> Acid)  </a:t>
            </a:r>
          </a:p>
          <a:p>
            <a:pPr marL="0" indent="0">
              <a:buNone/>
            </a:pPr>
            <a:r>
              <a:rPr lang="en-IN" dirty="0" smtClean="0">
                <a:latin typeface="Cambria" panose="02040503050406030204" pitchFamily="18" charset="0"/>
              </a:rPr>
              <a:t>Function</a:t>
            </a:r>
            <a:r>
              <a:rPr lang="en-IN" dirty="0">
                <a:latin typeface="Cambria" panose="02040503050406030204" pitchFamily="18" charset="0"/>
              </a:rPr>
              <a:t>: Inhibitory neurotransmitter that regulates stress-induced eating.  </a:t>
            </a:r>
          </a:p>
          <a:p>
            <a:pPr marL="0" indent="0">
              <a:buNone/>
            </a:pPr>
            <a:r>
              <a:rPr lang="en-IN" dirty="0" smtClean="0">
                <a:latin typeface="Cambria" panose="02040503050406030204" pitchFamily="18" charset="0"/>
              </a:rPr>
              <a:t>Mechanism</a:t>
            </a:r>
            <a:r>
              <a:rPr lang="en-IN" dirty="0">
                <a:latin typeface="Cambria" panose="02040503050406030204" pitchFamily="18" charset="0"/>
              </a:rPr>
              <a:t>:  </a:t>
            </a:r>
            <a:endParaRPr lang="en-IN" dirty="0" smtClean="0">
              <a:latin typeface="Cambria" panose="02040503050406030204" pitchFamily="18" charset="0"/>
            </a:endParaRPr>
          </a:p>
          <a:p>
            <a:pPr marL="0" indent="0">
              <a:buNone/>
            </a:pPr>
            <a:r>
              <a:rPr lang="en-IN" dirty="0" smtClean="0">
                <a:latin typeface="Cambria" panose="02040503050406030204" pitchFamily="18" charset="0"/>
              </a:rPr>
              <a:t>Reduced </a:t>
            </a:r>
            <a:r>
              <a:rPr lang="en-IN" dirty="0">
                <a:latin typeface="Cambria" panose="02040503050406030204" pitchFamily="18" charset="0"/>
              </a:rPr>
              <a:t>GABA levels are associated with emotional overeating.  </a:t>
            </a:r>
            <a:endParaRPr lang="en-IN" dirty="0" smtClean="0">
              <a:latin typeface="Cambria" panose="02040503050406030204" pitchFamily="18" charset="0"/>
            </a:endParaRPr>
          </a:p>
          <a:p>
            <a:pPr marL="0" indent="0">
              <a:buNone/>
            </a:pPr>
            <a:r>
              <a:rPr lang="en-IN" dirty="0" smtClean="0">
                <a:latin typeface="Cambria" panose="02040503050406030204" pitchFamily="18" charset="0"/>
              </a:rPr>
              <a:t>Modulates </a:t>
            </a:r>
            <a:r>
              <a:rPr lang="en-IN" dirty="0">
                <a:latin typeface="Cambria" panose="02040503050406030204" pitchFamily="18" charset="0"/>
              </a:rPr>
              <a:t>hypothalamic circuits involved in appetite control.  </a:t>
            </a:r>
          </a:p>
          <a:p>
            <a:pPr marL="0" indent="0" algn="just">
              <a:buNone/>
            </a:pPr>
            <a:endParaRPr lang="en-IN" dirty="0">
              <a:latin typeface="Cambria" panose="02040503050406030204" pitchFamily="18" charset="0"/>
            </a:endParaRPr>
          </a:p>
          <a:p>
            <a:pPr algn="just"/>
            <a:endParaRPr lang="en-IN" dirty="0">
              <a:latin typeface="Cambria" panose="02040503050406030204" pitchFamily="18" charset="0"/>
            </a:endParaRPr>
          </a:p>
        </p:txBody>
      </p:sp>
      <p:sp>
        <p:nvSpPr>
          <p:cNvPr id="2" name="Slide Number Placeholder 1"/>
          <p:cNvSpPr>
            <a:spLocks noGrp="1"/>
          </p:cNvSpPr>
          <p:nvPr>
            <p:ph type="sldNum" sz="quarter" idx="12"/>
          </p:nvPr>
        </p:nvSpPr>
        <p:spPr/>
        <p:txBody>
          <a:bodyPr/>
          <a:lstStyle/>
          <a:p>
            <a:fld id="{939F5327-B5B6-49E5-A9F6-8B4586F7C038}" type="slidenum">
              <a:rPr lang="en-IN" smtClean="0"/>
              <a:t>42</a:t>
            </a:fld>
            <a:endParaRPr lang="en-IN"/>
          </a:p>
        </p:txBody>
      </p:sp>
      <p:sp>
        <p:nvSpPr>
          <p:cNvPr id="4" name="Footer Placeholder 3"/>
          <p:cNvSpPr>
            <a:spLocks noGrp="1"/>
          </p:cNvSpPr>
          <p:nvPr>
            <p:ph type="ftr" sz="quarter" idx="11"/>
          </p:nvPr>
        </p:nvSpPr>
        <p:spPr/>
        <p:txBody>
          <a:bodyPr/>
          <a:lstStyle/>
          <a:p>
            <a:r>
              <a:rPr lang="en-IN" smtClean="0"/>
              <a:t>Dr. Meghana </a:t>
            </a:r>
            <a:endParaRPr lang="en-IN"/>
          </a:p>
        </p:txBody>
      </p:sp>
    </p:spTree>
    <p:extLst>
      <p:ext uri="{BB962C8B-B14F-4D97-AF65-F5344CB8AC3E}">
        <p14:creationId xmlns:p14="http://schemas.microsoft.com/office/powerpoint/2010/main" val="198110140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a:latin typeface="Cambria" panose="02040503050406030204" pitchFamily="18" charset="0"/>
              </a:rPr>
              <a:t> B. Hormonal Regulation of Eating </a:t>
            </a:r>
            <a:r>
              <a:rPr lang="en-IN" b="1" dirty="0" smtClean="0">
                <a:latin typeface="Cambria" panose="02040503050406030204" pitchFamily="18" charset="0"/>
              </a:rPr>
              <a:t>Behaviour  </a:t>
            </a:r>
            <a:endParaRPr lang="en-IN" b="1" dirty="0">
              <a:latin typeface="Cambria" panose="02040503050406030204" pitchFamily="18" charset="0"/>
            </a:endParaRPr>
          </a:p>
        </p:txBody>
      </p:sp>
      <p:sp>
        <p:nvSpPr>
          <p:cNvPr id="3" name="Content Placeholder 2"/>
          <p:cNvSpPr>
            <a:spLocks noGrp="1"/>
          </p:cNvSpPr>
          <p:nvPr>
            <p:ph idx="1"/>
          </p:nvPr>
        </p:nvSpPr>
        <p:spPr/>
        <p:txBody>
          <a:bodyPr/>
          <a:lstStyle/>
          <a:p>
            <a:r>
              <a:rPr lang="en-IN" dirty="0"/>
              <a:t>1. Ghrelin (Hunger Hormone)  </a:t>
            </a:r>
          </a:p>
          <a:p>
            <a:pPr marL="0" indent="0">
              <a:buNone/>
            </a:pPr>
            <a:r>
              <a:rPr lang="en-IN" dirty="0" smtClean="0"/>
              <a:t>Function</a:t>
            </a:r>
            <a:r>
              <a:rPr lang="en-IN" dirty="0"/>
              <a:t>: Stimulates appetite and promotes food intake.  </a:t>
            </a:r>
          </a:p>
          <a:p>
            <a:pPr marL="0" indent="0">
              <a:buNone/>
            </a:pPr>
            <a:r>
              <a:rPr lang="en-IN" dirty="0" smtClean="0"/>
              <a:t>Source</a:t>
            </a:r>
            <a:r>
              <a:rPr lang="en-IN" dirty="0"/>
              <a:t>: Secreted by the stomach.  </a:t>
            </a:r>
          </a:p>
          <a:p>
            <a:pPr marL="0" indent="0">
              <a:buNone/>
            </a:pPr>
            <a:r>
              <a:rPr lang="en-IN" dirty="0" smtClean="0"/>
              <a:t>Mechanism</a:t>
            </a:r>
            <a:r>
              <a:rPr lang="en-IN" dirty="0"/>
              <a:t>:  </a:t>
            </a:r>
          </a:p>
          <a:p>
            <a:pPr marL="0" indent="0">
              <a:buNone/>
            </a:pPr>
            <a:r>
              <a:rPr lang="en-IN" dirty="0" smtClean="0"/>
              <a:t>Activates </a:t>
            </a:r>
            <a:r>
              <a:rPr lang="en-IN" dirty="0"/>
              <a:t>the hypothalamic arcuate nucleus (AgRP/NPY neurons).  </a:t>
            </a:r>
          </a:p>
          <a:p>
            <a:pPr marL="0" indent="0">
              <a:buNone/>
            </a:pPr>
            <a:r>
              <a:rPr lang="en-IN" dirty="0" smtClean="0"/>
              <a:t>Increases </a:t>
            </a:r>
            <a:r>
              <a:rPr lang="en-IN" dirty="0"/>
              <a:t>before meals and decreases after eating.  </a:t>
            </a:r>
            <a:endParaRPr lang="en-IN" dirty="0" smtClean="0"/>
          </a:p>
          <a:p>
            <a:pPr marL="0" indent="0">
              <a:buNone/>
            </a:pPr>
            <a:r>
              <a:rPr lang="en-IN" dirty="0" smtClean="0"/>
              <a:t>Clinical </a:t>
            </a:r>
            <a:r>
              <a:rPr lang="en-IN" dirty="0"/>
              <a:t>Significance: Chronically elevated ghrelin levels contribute to obesity, while lower levels are seen in anorexia nervosa.  </a:t>
            </a:r>
          </a:p>
          <a:p>
            <a:endParaRPr lang="en-IN" dirty="0"/>
          </a:p>
        </p:txBody>
      </p:sp>
      <p:sp>
        <p:nvSpPr>
          <p:cNvPr id="4" name="Slide Number Placeholder 3"/>
          <p:cNvSpPr>
            <a:spLocks noGrp="1"/>
          </p:cNvSpPr>
          <p:nvPr>
            <p:ph type="sldNum" sz="quarter" idx="12"/>
          </p:nvPr>
        </p:nvSpPr>
        <p:spPr/>
        <p:txBody>
          <a:bodyPr/>
          <a:lstStyle/>
          <a:p>
            <a:fld id="{939F5327-B5B6-49E5-A9F6-8B4586F7C038}" type="slidenum">
              <a:rPr lang="en-IN" smtClean="0"/>
              <a:t>43</a:t>
            </a:fld>
            <a:endParaRPr lang="en-IN"/>
          </a:p>
        </p:txBody>
      </p:sp>
      <p:sp>
        <p:nvSpPr>
          <p:cNvPr id="5" name="Footer Placeholder 4"/>
          <p:cNvSpPr>
            <a:spLocks noGrp="1"/>
          </p:cNvSpPr>
          <p:nvPr>
            <p:ph type="ftr" sz="quarter" idx="11"/>
          </p:nvPr>
        </p:nvSpPr>
        <p:spPr/>
        <p:txBody>
          <a:bodyPr/>
          <a:lstStyle/>
          <a:p>
            <a:r>
              <a:rPr lang="en-IN" smtClean="0"/>
              <a:t>Dr. Meghana </a:t>
            </a:r>
            <a:endParaRPr lang="en-IN"/>
          </a:p>
        </p:txBody>
      </p:sp>
    </p:spTree>
    <p:extLst>
      <p:ext uri="{BB962C8B-B14F-4D97-AF65-F5344CB8AC3E}">
        <p14:creationId xmlns:p14="http://schemas.microsoft.com/office/powerpoint/2010/main" val="70386248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marL="0" indent="0">
              <a:buNone/>
            </a:pPr>
            <a:r>
              <a:rPr lang="en-IN" dirty="0"/>
              <a:t>2. Leptin (Satiety Hormone)  </a:t>
            </a:r>
          </a:p>
          <a:p>
            <a:r>
              <a:rPr lang="en-IN" dirty="0" smtClean="0"/>
              <a:t>Function</a:t>
            </a:r>
            <a:r>
              <a:rPr lang="en-IN" dirty="0"/>
              <a:t>: Suppresses appetite and increases energy expenditure.  </a:t>
            </a:r>
            <a:endParaRPr lang="en-IN" dirty="0" smtClean="0"/>
          </a:p>
          <a:p>
            <a:r>
              <a:rPr lang="en-IN" dirty="0" smtClean="0"/>
              <a:t>Source</a:t>
            </a:r>
            <a:r>
              <a:rPr lang="en-IN" dirty="0"/>
              <a:t>: Secreted by adipose (fat) tissue.  </a:t>
            </a:r>
          </a:p>
          <a:p>
            <a:pPr marL="0" indent="0">
              <a:buNone/>
            </a:pPr>
            <a:r>
              <a:rPr lang="en-IN" dirty="0" smtClean="0"/>
              <a:t>Mechanism</a:t>
            </a:r>
            <a:r>
              <a:rPr lang="en-IN" dirty="0"/>
              <a:t>:  </a:t>
            </a:r>
          </a:p>
          <a:p>
            <a:pPr marL="0" indent="0">
              <a:buNone/>
            </a:pPr>
            <a:r>
              <a:rPr lang="en-IN" dirty="0" smtClean="0"/>
              <a:t>Acts </a:t>
            </a:r>
            <a:r>
              <a:rPr lang="en-IN" dirty="0"/>
              <a:t>on the hypothalamus (POMC neurons) to reduce hunger.  </a:t>
            </a:r>
            <a:endParaRPr lang="en-IN" dirty="0" smtClean="0"/>
          </a:p>
          <a:p>
            <a:pPr marL="0" indent="0">
              <a:buNone/>
            </a:pPr>
            <a:r>
              <a:rPr lang="en-IN" dirty="0" smtClean="0"/>
              <a:t>Increases </a:t>
            </a:r>
            <a:r>
              <a:rPr lang="en-IN" dirty="0"/>
              <a:t>with higher fat stores, </a:t>
            </a:r>
            <a:r>
              <a:rPr lang="en-IN" dirty="0" smtClean="0"/>
              <a:t>signalling </a:t>
            </a:r>
            <a:r>
              <a:rPr lang="en-IN" dirty="0"/>
              <a:t>energy sufficiency.  </a:t>
            </a:r>
          </a:p>
          <a:p>
            <a:pPr marL="0" indent="0">
              <a:buNone/>
            </a:pPr>
            <a:r>
              <a:rPr lang="en-IN" dirty="0" smtClean="0"/>
              <a:t>Leptin </a:t>
            </a:r>
            <a:r>
              <a:rPr lang="en-IN" dirty="0"/>
              <a:t>Resistance: In obesity, leptin </a:t>
            </a:r>
            <a:r>
              <a:rPr lang="en-IN" dirty="0" smtClean="0"/>
              <a:t>signalling </a:t>
            </a:r>
            <a:r>
              <a:rPr lang="en-IN" dirty="0"/>
              <a:t>is impaired, leading to continued food intake despite high energy stores.  </a:t>
            </a:r>
          </a:p>
          <a:p>
            <a:endParaRPr lang="en-IN" dirty="0"/>
          </a:p>
        </p:txBody>
      </p:sp>
      <p:sp>
        <p:nvSpPr>
          <p:cNvPr id="4" name="Slide Number Placeholder 3"/>
          <p:cNvSpPr>
            <a:spLocks noGrp="1"/>
          </p:cNvSpPr>
          <p:nvPr>
            <p:ph type="sldNum" sz="quarter" idx="12"/>
          </p:nvPr>
        </p:nvSpPr>
        <p:spPr/>
        <p:txBody>
          <a:bodyPr/>
          <a:lstStyle/>
          <a:p>
            <a:fld id="{939F5327-B5B6-49E5-A9F6-8B4586F7C038}" type="slidenum">
              <a:rPr lang="en-IN" smtClean="0"/>
              <a:t>44</a:t>
            </a:fld>
            <a:endParaRPr lang="en-IN"/>
          </a:p>
        </p:txBody>
      </p:sp>
      <p:sp>
        <p:nvSpPr>
          <p:cNvPr id="5" name="Footer Placeholder 4"/>
          <p:cNvSpPr>
            <a:spLocks noGrp="1"/>
          </p:cNvSpPr>
          <p:nvPr>
            <p:ph type="ftr" sz="quarter" idx="11"/>
          </p:nvPr>
        </p:nvSpPr>
        <p:spPr/>
        <p:txBody>
          <a:bodyPr/>
          <a:lstStyle/>
          <a:p>
            <a:r>
              <a:rPr lang="en-IN" smtClean="0"/>
              <a:t>Dr. Meghana </a:t>
            </a:r>
            <a:endParaRPr lang="en-IN"/>
          </a:p>
        </p:txBody>
      </p:sp>
    </p:spTree>
    <p:extLst>
      <p:ext uri="{BB962C8B-B14F-4D97-AF65-F5344CB8AC3E}">
        <p14:creationId xmlns:p14="http://schemas.microsoft.com/office/powerpoint/2010/main" val="17963013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611" y="163885"/>
            <a:ext cx="10515600" cy="1325563"/>
          </a:xfrm>
        </p:spPr>
        <p:txBody>
          <a:bodyPr/>
          <a:lstStyle/>
          <a:p>
            <a:r>
              <a:rPr lang="en-IN" b="1" dirty="0" smtClean="0">
                <a:latin typeface="Cambria" panose="02040503050406030204" pitchFamily="18" charset="0"/>
              </a:rPr>
              <a:t>Definition</a:t>
            </a:r>
            <a:endParaRPr lang="en-IN" b="1" dirty="0">
              <a:latin typeface="Cambria" panose="02040503050406030204" pitchFamily="18" charset="0"/>
            </a:endParaRPr>
          </a:p>
        </p:txBody>
      </p:sp>
      <p:sp>
        <p:nvSpPr>
          <p:cNvPr id="3" name="Content Placeholder 2"/>
          <p:cNvSpPr>
            <a:spLocks noGrp="1"/>
          </p:cNvSpPr>
          <p:nvPr>
            <p:ph idx="1"/>
          </p:nvPr>
        </p:nvSpPr>
        <p:spPr>
          <a:xfrm>
            <a:off x="98611" y="1378695"/>
            <a:ext cx="11681013" cy="5170021"/>
          </a:xfrm>
        </p:spPr>
        <p:txBody>
          <a:bodyPr>
            <a:normAutofit/>
          </a:bodyPr>
          <a:lstStyle/>
          <a:p>
            <a:pPr algn="just"/>
            <a:r>
              <a:rPr lang="en-IN" sz="2400" dirty="0">
                <a:latin typeface="Cambria" panose="02040503050406030204" pitchFamily="18" charset="0"/>
              </a:rPr>
              <a:t>Food Psychology is an interdisciplinary field that explores the interaction between psychological processes and food </a:t>
            </a:r>
            <a:r>
              <a:rPr lang="en-IN" sz="2400" dirty="0" smtClean="0">
                <a:latin typeface="Cambria" panose="02040503050406030204" pitchFamily="18" charset="0"/>
              </a:rPr>
              <a:t>behaviours.</a:t>
            </a:r>
          </a:p>
          <a:p>
            <a:pPr algn="just"/>
            <a:r>
              <a:rPr lang="en-IN" sz="2400" dirty="0" smtClean="0">
                <a:latin typeface="Cambria" panose="02040503050406030204" pitchFamily="18" charset="0"/>
              </a:rPr>
              <a:t>It </a:t>
            </a:r>
            <a:r>
              <a:rPr lang="en-IN" sz="2400" dirty="0">
                <a:latin typeface="Cambria" panose="02040503050406030204" pitchFamily="18" charset="0"/>
              </a:rPr>
              <a:t>focuses on how individual psychological factors—such as emotions, cognition, and mental health—affect food choices, eating habits, and overall dietary patterns</a:t>
            </a:r>
            <a:r>
              <a:rPr lang="en-IN" sz="2400" dirty="0" smtClean="0">
                <a:latin typeface="Cambria" panose="02040503050406030204" pitchFamily="18" charset="0"/>
              </a:rPr>
              <a:t>.</a:t>
            </a:r>
          </a:p>
          <a:p>
            <a:pPr algn="just"/>
            <a:r>
              <a:rPr lang="en-IN" sz="2400" dirty="0" smtClean="0">
                <a:latin typeface="Cambria" panose="02040503050406030204" pitchFamily="18" charset="0"/>
              </a:rPr>
              <a:t>Food </a:t>
            </a:r>
            <a:r>
              <a:rPr lang="en-IN" sz="2400" dirty="0">
                <a:latin typeface="Cambria" panose="02040503050406030204" pitchFamily="18" charset="0"/>
              </a:rPr>
              <a:t>psychology examines how people perceive, think about, and react to food, as well as how these perceptions influence what, when, and how much they eat. </a:t>
            </a:r>
            <a:endParaRPr lang="en-IN" sz="2400" dirty="0" smtClean="0">
              <a:latin typeface="Cambria" panose="02040503050406030204" pitchFamily="18" charset="0"/>
            </a:endParaRPr>
          </a:p>
          <a:p>
            <a:pPr algn="just"/>
            <a:r>
              <a:rPr lang="en-IN" sz="2400" dirty="0">
                <a:latin typeface="Cambria" panose="02040503050406030204" pitchFamily="18" charset="0"/>
              </a:rPr>
              <a:t>Food psychology also investigates the ways in which food, as a biological and cultural experience, influences emotional states and vice versa</a:t>
            </a:r>
            <a:r>
              <a:rPr lang="en-IN" sz="2400" dirty="0" smtClean="0">
                <a:latin typeface="Cambria" panose="02040503050406030204" pitchFamily="18" charset="0"/>
              </a:rPr>
              <a:t>.</a:t>
            </a:r>
          </a:p>
          <a:p>
            <a:pPr algn="just"/>
            <a:r>
              <a:rPr lang="en-IN" sz="2400" dirty="0" smtClean="0">
                <a:latin typeface="Cambria" panose="02040503050406030204" pitchFamily="18" charset="0"/>
              </a:rPr>
              <a:t>By </a:t>
            </a:r>
            <a:r>
              <a:rPr lang="en-IN" sz="2400" dirty="0">
                <a:latin typeface="Cambria" panose="02040503050406030204" pitchFamily="18" charset="0"/>
              </a:rPr>
              <a:t>understanding these dynamics, food psychology helps uncover the mental, emotional, and social drivers behind food </a:t>
            </a:r>
            <a:r>
              <a:rPr lang="en-IN" sz="2400" dirty="0" smtClean="0">
                <a:latin typeface="Cambria" panose="02040503050406030204" pitchFamily="18" charset="0"/>
              </a:rPr>
              <a:t>behaviours.</a:t>
            </a:r>
            <a:endParaRPr lang="en-IN" sz="2400" dirty="0">
              <a:latin typeface="Cambria" panose="02040503050406030204" pitchFamily="18" charset="0"/>
            </a:endParaRPr>
          </a:p>
        </p:txBody>
      </p:sp>
      <p:sp>
        <p:nvSpPr>
          <p:cNvPr id="4" name="Slide Number Placeholder 3"/>
          <p:cNvSpPr>
            <a:spLocks noGrp="1"/>
          </p:cNvSpPr>
          <p:nvPr>
            <p:ph type="sldNum" sz="quarter" idx="12"/>
          </p:nvPr>
        </p:nvSpPr>
        <p:spPr/>
        <p:txBody>
          <a:bodyPr/>
          <a:lstStyle/>
          <a:p>
            <a:fld id="{939F5327-B5B6-49E5-A9F6-8B4586F7C038}" type="slidenum">
              <a:rPr lang="en-IN" smtClean="0"/>
              <a:t>5</a:t>
            </a:fld>
            <a:endParaRPr lang="en-IN"/>
          </a:p>
        </p:txBody>
      </p:sp>
      <p:sp>
        <p:nvSpPr>
          <p:cNvPr id="5" name="Footer Placeholder 4"/>
          <p:cNvSpPr>
            <a:spLocks noGrp="1"/>
          </p:cNvSpPr>
          <p:nvPr>
            <p:ph type="ftr" sz="quarter" idx="11"/>
          </p:nvPr>
        </p:nvSpPr>
        <p:spPr/>
        <p:txBody>
          <a:bodyPr/>
          <a:lstStyle/>
          <a:p>
            <a:r>
              <a:rPr lang="en-IN" smtClean="0"/>
              <a:t>Dr. Meghana </a:t>
            </a:r>
            <a:endParaRPr lang="en-IN"/>
          </a:p>
        </p:txBody>
      </p:sp>
    </p:spTree>
    <p:extLst>
      <p:ext uri="{BB962C8B-B14F-4D97-AF65-F5344CB8AC3E}">
        <p14:creationId xmlns:p14="http://schemas.microsoft.com/office/powerpoint/2010/main" val="18262582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9623" y="739588"/>
            <a:ext cx="11551023" cy="5849471"/>
          </a:xfrm>
        </p:spPr>
        <p:txBody>
          <a:bodyPr>
            <a:normAutofit/>
          </a:bodyPr>
          <a:lstStyle/>
          <a:p>
            <a:pPr algn="just"/>
            <a:r>
              <a:rPr lang="en-IN" sz="3200" dirty="0">
                <a:solidFill>
                  <a:schemeClr val="accent2">
                    <a:lumMod val="75000"/>
                  </a:schemeClr>
                </a:solidFill>
                <a:latin typeface="Cambria" panose="02040503050406030204" pitchFamily="18" charset="0"/>
              </a:rPr>
              <a:t>In essence, food psychology seeks to answer questions like:</a:t>
            </a:r>
          </a:p>
          <a:p>
            <a:pPr algn="just"/>
            <a:r>
              <a:rPr lang="en-IN" sz="3200" dirty="0" smtClean="0">
                <a:solidFill>
                  <a:schemeClr val="accent2">
                    <a:lumMod val="75000"/>
                  </a:schemeClr>
                </a:solidFill>
                <a:latin typeface="Cambria" panose="02040503050406030204" pitchFamily="18" charset="0"/>
              </a:rPr>
              <a:t>Why </a:t>
            </a:r>
            <a:r>
              <a:rPr lang="en-IN" sz="3200" dirty="0">
                <a:solidFill>
                  <a:schemeClr val="accent2">
                    <a:lumMod val="75000"/>
                  </a:schemeClr>
                </a:solidFill>
                <a:latin typeface="Cambria" panose="02040503050406030204" pitchFamily="18" charset="0"/>
              </a:rPr>
              <a:t>do people eat when they're not hungry?</a:t>
            </a:r>
          </a:p>
          <a:p>
            <a:pPr algn="just"/>
            <a:r>
              <a:rPr lang="en-IN" sz="3200" dirty="0" smtClean="0">
                <a:solidFill>
                  <a:schemeClr val="accent2">
                    <a:lumMod val="75000"/>
                  </a:schemeClr>
                </a:solidFill>
                <a:latin typeface="Cambria" panose="02040503050406030204" pitchFamily="18" charset="0"/>
              </a:rPr>
              <a:t>How </a:t>
            </a:r>
            <a:r>
              <a:rPr lang="en-IN" sz="3200" dirty="0">
                <a:solidFill>
                  <a:schemeClr val="accent2">
                    <a:lumMod val="75000"/>
                  </a:schemeClr>
                </a:solidFill>
                <a:latin typeface="Cambria" panose="02040503050406030204" pitchFamily="18" charset="0"/>
              </a:rPr>
              <a:t>do emotions influence food choices and eating habits?</a:t>
            </a:r>
          </a:p>
          <a:p>
            <a:pPr algn="just"/>
            <a:r>
              <a:rPr lang="en-IN" sz="3200" dirty="0" smtClean="0">
                <a:solidFill>
                  <a:schemeClr val="accent2">
                    <a:lumMod val="75000"/>
                  </a:schemeClr>
                </a:solidFill>
                <a:latin typeface="Cambria" panose="02040503050406030204" pitchFamily="18" charset="0"/>
              </a:rPr>
              <a:t>How </a:t>
            </a:r>
            <a:r>
              <a:rPr lang="en-IN" sz="3200" dirty="0">
                <a:solidFill>
                  <a:schemeClr val="accent2">
                    <a:lumMod val="75000"/>
                  </a:schemeClr>
                </a:solidFill>
                <a:latin typeface="Cambria" panose="02040503050406030204" pitchFamily="18" charset="0"/>
              </a:rPr>
              <a:t>do societal, cultural, and environmental factors shape food preferences?</a:t>
            </a:r>
          </a:p>
          <a:p>
            <a:pPr algn="just"/>
            <a:r>
              <a:rPr lang="en-IN" sz="3200" dirty="0" smtClean="0">
                <a:solidFill>
                  <a:schemeClr val="accent2">
                    <a:lumMod val="75000"/>
                  </a:schemeClr>
                </a:solidFill>
                <a:latin typeface="Cambria" panose="02040503050406030204" pitchFamily="18" charset="0"/>
              </a:rPr>
              <a:t>Can </a:t>
            </a:r>
            <a:r>
              <a:rPr lang="en-IN" sz="3200" dirty="0">
                <a:solidFill>
                  <a:schemeClr val="accent2">
                    <a:lumMod val="75000"/>
                  </a:schemeClr>
                </a:solidFill>
                <a:latin typeface="Cambria" panose="02040503050406030204" pitchFamily="18" charset="0"/>
              </a:rPr>
              <a:t>food choices impact mental well-being?</a:t>
            </a:r>
          </a:p>
          <a:p>
            <a:pPr algn="just"/>
            <a:endParaRPr lang="en-IN" sz="3200" dirty="0">
              <a:solidFill>
                <a:schemeClr val="accent2">
                  <a:lumMod val="75000"/>
                </a:schemeClr>
              </a:solidFill>
              <a:latin typeface="Cambria" panose="02040503050406030204" pitchFamily="18" charset="0"/>
            </a:endParaRPr>
          </a:p>
        </p:txBody>
      </p:sp>
      <p:sp>
        <p:nvSpPr>
          <p:cNvPr id="2" name="Slide Number Placeholder 1"/>
          <p:cNvSpPr>
            <a:spLocks noGrp="1"/>
          </p:cNvSpPr>
          <p:nvPr>
            <p:ph type="sldNum" sz="quarter" idx="12"/>
          </p:nvPr>
        </p:nvSpPr>
        <p:spPr/>
        <p:txBody>
          <a:bodyPr/>
          <a:lstStyle/>
          <a:p>
            <a:fld id="{939F5327-B5B6-49E5-A9F6-8B4586F7C038}" type="slidenum">
              <a:rPr lang="en-IN" smtClean="0"/>
              <a:t>6</a:t>
            </a:fld>
            <a:endParaRPr lang="en-IN"/>
          </a:p>
        </p:txBody>
      </p:sp>
      <p:sp>
        <p:nvSpPr>
          <p:cNvPr id="4" name="Footer Placeholder 3"/>
          <p:cNvSpPr>
            <a:spLocks noGrp="1"/>
          </p:cNvSpPr>
          <p:nvPr>
            <p:ph type="ftr" sz="quarter" idx="11"/>
          </p:nvPr>
        </p:nvSpPr>
        <p:spPr/>
        <p:txBody>
          <a:bodyPr/>
          <a:lstStyle/>
          <a:p>
            <a:r>
              <a:rPr lang="en-IN" smtClean="0"/>
              <a:t>Dr. Meghana </a:t>
            </a:r>
            <a:endParaRPr lang="en-IN"/>
          </a:p>
        </p:txBody>
      </p:sp>
    </p:spTree>
    <p:extLst>
      <p:ext uri="{BB962C8B-B14F-4D97-AF65-F5344CB8AC3E}">
        <p14:creationId xmlns:p14="http://schemas.microsoft.com/office/powerpoint/2010/main" val="3852952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5106" y="0"/>
            <a:ext cx="10515600" cy="1325563"/>
          </a:xfrm>
        </p:spPr>
        <p:txBody>
          <a:bodyPr/>
          <a:lstStyle/>
          <a:p>
            <a:pPr algn="ctr"/>
            <a:r>
              <a:rPr lang="en-IN" b="1" u="sng" dirty="0" smtClean="0">
                <a:latin typeface="Cambria" panose="02040503050406030204" pitchFamily="18" charset="0"/>
              </a:rPr>
              <a:t>SCOPE OF FOOD PSYCHOLOGY</a:t>
            </a:r>
            <a:endParaRPr lang="en-IN" b="1" u="sng" dirty="0">
              <a:latin typeface="Cambria" panose="02040503050406030204" pitchFamily="18" charset="0"/>
            </a:endParaRPr>
          </a:p>
        </p:txBody>
      </p:sp>
      <p:sp>
        <p:nvSpPr>
          <p:cNvPr id="3" name="Content Placeholder 2"/>
          <p:cNvSpPr>
            <a:spLocks noGrp="1"/>
          </p:cNvSpPr>
          <p:nvPr>
            <p:ph idx="1"/>
          </p:nvPr>
        </p:nvSpPr>
        <p:spPr>
          <a:xfrm>
            <a:off x="219636" y="1325563"/>
            <a:ext cx="11546540" cy="5115577"/>
          </a:xfrm>
        </p:spPr>
        <p:txBody>
          <a:bodyPr>
            <a:normAutofit lnSpcReduction="10000"/>
          </a:bodyPr>
          <a:lstStyle/>
          <a:p>
            <a:pPr algn="just"/>
            <a:r>
              <a:rPr lang="en-IN" dirty="0">
                <a:latin typeface="Cambria" panose="02040503050406030204" pitchFamily="18" charset="0"/>
              </a:rPr>
              <a:t>The scope of food psychology is broad, encompassing various dimensions of human </a:t>
            </a:r>
            <a:r>
              <a:rPr lang="en-IN" dirty="0" smtClean="0">
                <a:latin typeface="Cambria" panose="02040503050406030204" pitchFamily="18" charset="0"/>
              </a:rPr>
              <a:t>behaviour </a:t>
            </a:r>
            <a:r>
              <a:rPr lang="en-IN" dirty="0">
                <a:latin typeface="Cambria" panose="02040503050406030204" pitchFamily="18" charset="0"/>
              </a:rPr>
              <a:t>and cognitive processes in relation to food. The field integrates concepts from psychology, neuroscience, nutrition, and even sociology. Key areas of focus include:</a:t>
            </a:r>
          </a:p>
          <a:p>
            <a:pPr algn="just"/>
            <a:r>
              <a:rPr lang="en-IN" dirty="0">
                <a:solidFill>
                  <a:schemeClr val="accent2">
                    <a:lumMod val="75000"/>
                  </a:schemeClr>
                </a:solidFill>
                <a:latin typeface="Cambria" panose="02040503050406030204" pitchFamily="18" charset="0"/>
              </a:rPr>
              <a:t>Cognitive </a:t>
            </a:r>
            <a:r>
              <a:rPr lang="en-IN" dirty="0" smtClean="0">
                <a:solidFill>
                  <a:schemeClr val="accent2">
                    <a:lumMod val="75000"/>
                  </a:schemeClr>
                </a:solidFill>
                <a:latin typeface="Cambria" panose="02040503050406030204" pitchFamily="18" charset="0"/>
              </a:rPr>
              <a:t>Factors</a:t>
            </a:r>
          </a:p>
          <a:p>
            <a:pPr algn="just"/>
            <a:r>
              <a:rPr lang="en-IN" dirty="0">
                <a:solidFill>
                  <a:schemeClr val="accent2">
                    <a:lumMod val="75000"/>
                  </a:schemeClr>
                </a:solidFill>
                <a:latin typeface="Cambria" panose="02040503050406030204" pitchFamily="18" charset="0"/>
              </a:rPr>
              <a:t>Emotional and Psychological </a:t>
            </a:r>
            <a:r>
              <a:rPr lang="en-IN" dirty="0" smtClean="0">
                <a:solidFill>
                  <a:schemeClr val="accent2">
                    <a:lumMod val="75000"/>
                  </a:schemeClr>
                </a:solidFill>
                <a:latin typeface="Cambria" panose="02040503050406030204" pitchFamily="18" charset="0"/>
              </a:rPr>
              <a:t>Influences</a:t>
            </a:r>
          </a:p>
          <a:p>
            <a:pPr algn="just"/>
            <a:r>
              <a:rPr lang="en-IN" dirty="0">
                <a:solidFill>
                  <a:schemeClr val="accent2">
                    <a:lumMod val="75000"/>
                  </a:schemeClr>
                </a:solidFill>
                <a:latin typeface="Cambria" panose="02040503050406030204" pitchFamily="18" charset="0"/>
              </a:rPr>
              <a:t>Social and Environmental </a:t>
            </a:r>
            <a:r>
              <a:rPr lang="en-IN" dirty="0" smtClean="0">
                <a:solidFill>
                  <a:schemeClr val="accent2">
                    <a:lumMod val="75000"/>
                  </a:schemeClr>
                </a:solidFill>
                <a:latin typeface="Cambria" panose="02040503050406030204" pitchFamily="18" charset="0"/>
              </a:rPr>
              <a:t>Factors </a:t>
            </a:r>
          </a:p>
          <a:p>
            <a:pPr algn="just"/>
            <a:r>
              <a:rPr lang="en-IN" dirty="0">
                <a:solidFill>
                  <a:schemeClr val="accent2">
                    <a:lumMod val="75000"/>
                  </a:schemeClr>
                </a:solidFill>
                <a:latin typeface="Cambria" panose="02040503050406030204" pitchFamily="18" charset="0"/>
              </a:rPr>
              <a:t>Health and </a:t>
            </a:r>
            <a:r>
              <a:rPr lang="en-IN" dirty="0" smtClean="0">
                <a:solidFill>
                  <a:schemeClr val="accent2">
                    <a:lumMod val="75000"/>
                  </a:schemeClr>
                </a:solidFill>
                <a:latin typeface="Cambria" panose="02040503050406030204" pitchFamily="18" charset="0"/>
              </a:rPr>
              <a:t>Well-being</a:t>
            </a:r>
          </a:p>
          <a:p>
            <a:pPr algn="just"/>
            <a:r>
              <a:rPr lang="en-IN" dirty="0">
                <a:solidFill>
                  <a:schemeClr val="accent2">
                    <a:lumMod val="75000"/>
                  </a:schemeClr>
                </a:solidFill>
                <a:latin typeface="Cambria" panose="02040503050406030204" pitchFamily="18" charset="0"/>
              </a:rPr>
              <a:t>Biological and Neurological </a:t>
            </a:r>
            <a:r>
              <a:rPr lang="en-IN" dirty="0" smtClean="0">
                <a:solidFill>
                  <a:schemeClr val="accent2">
                    <a:lumMod val="75000"/>
                  </a:schemeClr>
                </a:solidFill>
                <a:latin typeface="Cambria" panose="02040503050406030204" pitchFamily="18" charset="0"/>
              </a:rPr>
              <a:t>Factors</a:t>
            </a:r>
          </a:p>
          <a:p>
            <a:pPr algn="just"/>
            <a:r>
              <a:rPr lang="en-IN" dirty="0">
                <a:solidFill>
                  <a:schemeClr val="accent2">
                    <a:lumMod val="75000"/>
                  </a:schemeClr>
                </a:solidFill>
                <a:latin typeface="Cambria" panose="02040503050406030204" pitchFamily="18" charset="0"/>
              </a:rPr>
              <a:t>Food Preferences and </a:t>
            </a:r>
            <a:r>
              <a:rPr lang="en-IN" dirty="0" smtClean="0">
                <a:solidFill>
                  <a:schemeClr val="accent2">
                    <a:lumMod val="75000"/>
                  </a:schemeClr>
                </a:solidFill>
                <a:latin typeface="Cambria" panose="02040503050406030204" pitchFamily="18" charset="0"/>
              </a:rPr>
              <a:t>Aversion</a:t>
            </a:r>
          </a:p>
          <a:p>
            <a:pPr algn="just"/>
            <a:r>
              <a:rPr lang="en-IN" dirty="0" smtClean="0">
                <a:solidFill>
                  <a:schemeClr val="accent2">
                    <a:lumMod val="75000"/>
                  </a:schemeClr>
                </a:solidFill>
                <a:latin typeface="Cambria" panose="02040503050406030204" pitchFamily="18" charset="0"/>
              </a:rPr>
              <a:t>Behavioural </a:t>
            </a:r>
            <a:r>
              <a:rPr lang="en-IN" dirty="0">
                <a:solidFill>
                  <a:schemeClr val="accent2">
                    <a:lumMod val="75000"/>
                  </a:schemeClr>
                </a:solidFill>
                <a:latin typeface="Cambria" panose="02040503050406030204" pitchFamily="18" charset="0"/>
              </a:rPr>
              <a:t>Interventions</a:t>
            </a:r>
          </a:p>
        </p:txBody>
      </p:sp>
      <p:sp>
        <p:nvSpPr>
          <p:cNvPr id="4" name="Slide Number Placeholder 3"/>
          <p:cNvSpPr>
            <a:spLocks noGrp="1"/>
          </p:cNvSpPr>
          <p:nvPr>
            <p:ph type="sldNum" sz="quarter" idx="12"/>
          </p:nvPr>
        </p:nvSpPr>
        <p:spPr/>
        <p:txBody>
          <a:bodyPr/>
          <a:lstStyle/>
          <a:p>
            <a:fld id="{939F5327-B5B6-49E5-A9F6-8B4586F7C038}" type="slidenum">
              <a:rPr lang="en-IN" smtClean="0"/>
              <a:t>7</a:t>
            </a:fld>
            <a:endParaRPr lang="en-IN"/>
          </a:p>
        </p:txBody>
      </p:sp>
      <p:sp>
        <p:nvSpPr>
          <p:cNvPr id="5" name="Footer Placeholder 4"/>
          <p:cNvSpPr>
            <a:spLocks noGrp="1"/>
          </p:cNvSpPr>
          <p:nvPr>
            <p:ph type="ftr" sz="quarter" idx="11"/>
          </p:nvPr>
        </p:nvSpPr>
        <p:spPr/>
        <p:txBody>
          <a:bodyPr/>
          <a:lstStyle/>
          <a:p>
            <a:r>
              <a:rPr lang="en-IN" smtClean="0"/>
              <a:t>Dr. Meghana </a:t>
            </a:r>
            <a:endParaRPr lang="en-IN"/>
          </a:p>
        </p:txBody>
      </p:sp>
    </p:spTree>
    <p:extLst>
      <p:ext uri="{BB962C8B-B14F-4D97-AF65-F5344CB8AC3E}">
        <p14:creationId xmlns:p14="http://schemas.microsoft.com/office/powerpoint/2010/main" val="27424721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0"/>
            <a:ext cx="10515600" cy="887506"/>
          </a:xfrm>
        </p:spPr>
        <p:txBody>
          <a:bodyPr/>
          <a:lstStyle/>
          <a:p>
            <a:pPr algn="ctr"/>
            <a:r>
              <a:rPr lang="en-IN" b="1" dirty="0" smtClean="0">
                <a:latin typeface="Cambria" panose="02040503050406030204" pitchFamily="18" charset="0"/>
              </a:rPr>
              <a:t>COGNITIVE FACTORS</a:t>
            </a:r>
            <a:endParaRPr lang="en-IN" b="1" dirty="0">
              <a:latin typeface="Cambria" panose="02040503050406030204" pitchFamily="18" charset="0"/>
            </a:endParaRPr>
          </a:p>
        </p:txBody>
      </p:sp>
      <p:sp>
        <p:nvSpPr>
          <p:cNvPr id="3" name="Content Placeholder 2"/>
          <p:cNvSpPr>
            <a:spLocks noGrp="1"/>
          </p:cNvSpPr>
          <p:nvPr>
            <p:ph idx="1"/>
          </p:nvPr>
        </p:nvSpPr>
        <p:spPr>
          <a:xfrm>
            <a:off x="302558" y="1143001"/>
            <a:ext cx="11586883" cy="5419164"/>
          </a:xfrm>
        </p:spPr>
        <p:txBody>
          <a:bodyPr>
            <a:normAutofit/>
          </a:bodyPr>
          <a:lstStyle/>
          <a:p>
            <a:pPr algn="just"/>
            <a:r>
              <a:rPr lang="en-IN" b="1" dirty="0" smtClean="0">
                <a:solidFill>
                  <a:schemeClr val="accent5">
                    <a:lumMod val="75000"/>
                  </a:schemeClr>
                </a:solidFill>
                <a:latin typeface="Cambria" panose="02040503050406030204" pitchFamily="18" charset="0"/>
              </a:rPr>
              <a:t>Perception of Risk and Reward: </a:t>
            </a:r>
            <a:r>
              <a:rPr lang="en-IN" dirty="0" smtClean="0">
                <a:latin typeface="Cambria" panose="02040503050406030204" pitchFamily="18" charset="0"/>
              </a:rPr>
              <a:t>Cognitive </a:t>
            </a:r>
            <a:r>
              <a:rPr lang="en-IN" dirty="0">
                <a:latin typeface="Cambria" panose="02040503050406030204" pitchFamily="18" charset="0"/>
              </a:rPr>
              <a:t>factors influence how we perceive risks and rewards, which impacts decision-making. For example, a person might underestimate the health risks of smoking because they cognitively focus on the immediate pleasure (reward) rather than the long-term health consequences (risk).</a:t>
            </a:r>
          </a:p>
          <a:p>
            <a:pPr algn="just"/>
            <a:r>
              <a:rPr lang="en-IN" b="1" dirty="0" smtClean="0">
                <a:solidFill>
                  <a:schemeClr val="accent5">
                    <a:lumMod val="75000"/>
                  </a:schemeClr>
                </a:solidFill>
                <a:latin typeface="Cambria" panose="02040503050406030204" pitchFamily="18" charset="0"/>
              </a:rPr>
              <a:t>Beliefs and Attitudes:</a:t>
            </a:r>
            <a:r>
              <a:rPr lang="en-IN" dirty="0" smtClean="0">
                <a:solidFill>
                  <a:schemeClr val="accent5">
                    <a:lumMod val="75000"/>
                  </a:schemeClr>
                </a:solidFill>
                <a:latin typeface="Cambria" panose="02040503050406030204" pitchFamily="18" charset="0"/>
              </a:rPr>
              <a:t> </a:t>
            </a:r>
            <a:r>
              <a:rPr lang="en-IN" dirty="0">
                <a:latin typeface="Cambria" panose="02040503050406030204" pitchFamily="18" charset="0"/>
              </a:rPr>
              <a:t>Our beliefs and attitudes shape </a:t>
            </a:r>
            <a:r>
              <a:rPr lang="en-IN" dirty="0" err="1">
                <a:latin typeface="Cambria" panose="02040503050406030204" pitchFamily="18" charset="0"/>
              </a:rPr>
              <a:t>behaviors</a:t>
            </a:r>
            <a:r>
              <a:rPr lang="en-IN" dirty="0">
                <a:latin typeface="Cambria" panose="02040503050406030204" pitchFamily="18" charset="0"/>
              </a:rPr>
              <a:t>. For instance, someone who believes that eating a plant-based diet is healthier may be more motivated to stick to vegetarian or vegan choices, while someone who believes it's unnecessary may not see any need for such dietary changes</a:t>
            </a:r>
            <a:r>
              <a:rPr lang="en-IN" dirty="0" smtClean="0">
                <a:latin typeface="Cambria" panose="02040503050406030204" pitchFamily="18" charset="0"/>
              </a:rPr>
              <a:t>.</a:t>
            </a:r>
            <a:endParaRPr lang="en-IN" dirty="0">
              <a:latin typeface="Cambria" panose="02040503050406030204" pitchFamily="18" charset="0"/>
            </a:endParaRPr>
          </a:p>
        </p:txBody>
      </p:sp>
      <p:sp>
        <p:nvSpPr>
          <p:cNvPr id="4" name="Slide Number Placeholder 3"/>
          <p:cNvSpPr>
            <a:spLocks noGrp="1"/>
          </p:cNvSpPr>
          <p:nvPr>
            <p:ph type="sldNum" sz="quarter" idx="12"/>
          </p:nvPr>
        </p:nvSpPr>
        <p:spPr/>
        <p:txBody>
          <a:bodyPr/>
          <a:lstStyle/>
          <a:p>
            <a:fld id="{939F5327-B5B6-49E5-A9F6-8B4586F7C038}" type="slidenum">
              <a:rPr lang="en-IN" smtClean="0"/>
              <a:t>8</a:t>
            </a:fld>
            <a:endParaRPr lang="en-IN"/>
          </a:p>
        </p:txBody>
      </p:sp>
      <p:sp>
        <p:nvSpPr>
          <p:cNvPr id="5" name="Footer Placeholder 4"/>
          <p:cNvSpPr>
            <a:spLocks noGrp="1"/>
          </p:cNvSpPr>
          <p:nvPr>
            <p:ph type="ftr" sz="quarter" idx="11"/>
          </p:nvPr>
        </p:nvSpPr>
        <p:spPr/>
        <p:txBody>
          <a:bodyPr/>
          <a:lstStyle/>
          <a:p>
            <a:r>
              <a:rPr lang="en-IN" smtClean="0"/>
              <a:t>Dr. Meghana </a:t>
            </a:r>
            <a:endParaRPr lang="en-IN"/>
          </a:p>
        </p:txBody>
      </p:sp>
    </p:spTree>
    <p:extLst>
      <p:ext uri="{BB962C8B-B14F-4D97-AF65-F5344CB8AC3E}">
        <p14:creationId xmlns:p14="http://schemas.microsoft.com/office/powerpoint/2010/main" val="13125744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0"/>
            <a:ext cx="10515600" cy="887506"/>
          </a:xfrm>
        </p:spPr>
        <p:txBody>
          <a:bodyPr/>
          <a:lstStyle/>
          <a:p>
            <a:pPr algn="ctr"/>
            <a:r>
              <a:rPr lang="en-IN" b="1" dirty="0" smtClean="0">
                <a:latin typeface="Cambria" panose="02040503050406030204" pitchFamily="18" charset="0"/>
              </a:rPr>
              <a:t>COGNITIVE FACTORS</a:t>
            </a:r>
            <a:endParaRPr lang="en-IN" b="1" dirty="0">
              <a:latin typeface="Cambria" panose="02040503050406030204" pitchFamily="18" charset="0"/>
            </a:endParaRPr>
          </a:p>
        </p:txBody>
      </p:sp>
      <p:sp>
        <p:nvSpPr>
          <p:cNvPr id="3" name="Content Placeholder 2"/>
          <p:cNvSpPr>
            <a:spLocks noGrp="1"/>
          </p:cNvSpPr>
          <p:nvPr>
            <p:ph idx="1"/>
          </p:nvPr>
        </p:nvSpPr>
        <p:spPr>
          <a:xfrm>
            <a:off x="302558" y="1143001"/>
            <a:ext cx="11586883" cy="5419164"/>
          </a:xfrm>
        </p:spPr>
        <p:txBody>
          <a:bodyPr>
            <a:normAutofit fontScale="92500"/>
          </a:bodyPr>
          <a:lstStyle/>
          <a:p>
            <a:pPr algn="just"/>
            <a:r>
              <a:rPr lang="en-IN" b="1" dirty="0" smtClean="0">
                <a:solidFill>
                  <a:schemeClr val="accent5">
                    <a:lumMod val="75000"/>
                  </a:schemeClr>
                </a:solidFill>
                <a:latin typeface="Cambria" panose="02040503050406030204" pitchFamily="18" charset="0"/>
              </a:rPr>
              <a:t>Memory </a:t>
            </a:r>
            <a:r>
              <a:rPr lang="en-IN" b="1" dirty="0">
                <a:solidFill>
                  <a:schemeClr val="accent5">
                    <a:lumMod val="75000"/>
                  </a:schemeClr>
                </a:solidFill>
                <a:latin typeface="Cambria" panose="02040503050406030204" pitchFamily="18" charset="0"/>
              </a:rPr>
              <a:t>and </a:t>
            </a:r>
            <a:r>
              <a:rPr lang="en-IN" b="1" dirty="0" smtClean="0">
                <a:solidFill>
                  <a:schemeClr val="accent5">
                    <a:lumMod val="75000"/>
                  </a:schemeClr>
                </a:solidFill>
                <a:latin typeface="Cambria" panose="02040503050406030204" pitchFamily="18" charset="0"/>
              </a:rPr>
              <a:t>Experience:</a:t>
            </a:r>
            <a:r>
              <a:rPr lang="en-IN" dirty="0" smtClean="0">
                <a:solidFill>
                  <a:schemeClr val="accent5">
                    <a:lumMod val="75000"/>
                  </a:schemeClr>
                </a:solidFill>
                <a:latin typeface="Cambria" panose="02040503050406030204" pitchFamily="18" charset="0"/>
              </a:rPr>
              <a:t> </a:t>
            </a:r>
            <a:r>
              <a:rPr lang="en-IN" dirty="0">
                <a:latin typeface="Cambria" panose="02040503050406030204" pitchFamily="18" charset="0"/>
              </a:rPr>
              <a:t>Past experiences can influence current </a:t>
            </a:r>
            <a:r>
              <a:rPr lang="en-IN" dirty="0" smtClean="0">
                <a:latin typeface="Cambria" panose="02040503050406030204" pitchFamily="18" charset="0"/>
              </a:rPr>
              <a:t>behaviour</a:t>
            </a:r>
            <a:r>
              <a:rPr lang="en-IN" dirty="0">
                <a:latin typeface="Cambria" panose="02040503050406030204" pitchFamily="18" charset="0"/>
              </a:rPr>
              <a:t>. For example, if a person had a bad experience with a certain food as a child (like food poisoning), they may cognitively avoid that food later in life due to the memory of discomfort, even if it's safe now.</a:t>
            </a:r>
          </a:p>
          <a:p>
            <a:pPr algn="just"/>
            <a:r>
              <a:rPr lang="en-IN" b="1" dirty="0" smtClean="0">
                <a:solidFill>
                  <a:schemeClr val="accent5">
                    <a:lumMod val="75000"/>
                  </a:schemeClr>
                </a:solidFill>
                <a:latin typeface="Cambria" panose="02040503050406030204" pitchFamily="18" charset="0"/>
              </a:rPr>
              <a:t>Cognitive Dissonance: </a:t>
            </a:r>
            <a:r>
              <a:rPr lang="en-IN" dirty="0">
                <a:latin typeface="Cambria" panose="02040503050406030204" pitchFamily="18" charset="0"/>
              </a:rPr>
              <a:t>This occurs when our </a:t>
            </a:r>
            <a:r>
              <a:rPr lang="en-IN" dirty="0" smtClean="0">
                <a:latin typeface="Cambria" panose="02040503050406030204" pitchFamily="18" charset="0"/>
              </a:rPr>
              <a:t>behaviours </a:t>
            </a:r>
            <a:r>
              <a:rPr lang="en-IN" dirty="0">
                <a:latin typeface="Cambria" panose="02040503050406030204" pitchFamily="18" charset="0"/>
              </a:rPr>
              <a:t>contradict our beliefs, creating psychological discomfort. To reduce this discomfort, individuals might change their beliefs or justify their actions. For example, a person who values fitness but skips workouts may convince </a:t>
            </a:r>
            <a:r>
              <a:rPr lang="en-IN" dirty="0" smtClean="0">
                <a:latin typeface="Cambria" panose="02040503050406030204" pitchFamily="18" charset="0"/>
              </a:rPr>
              <a:t>themselves </a:t>
            </a:r>
            <a:r>
              <a:rPr lang="en-IN" dirty="0">
                <a:latin typeface="Cambria" panose="02040503050406030204" pitchFamily="18" charset="0"/>
              </a:rPr>
              <a:t>they need rest, despite knowing they should exercise more.</a:t>
            </a:r>
            <a:endParaRPr lang="en-IN" dirty="0" smtClean="0">
              <a:latin typeface="Cambria" panose="02040503050406030204" pitchFamily="18" charset="0"/>
            </a:endParaRPr>
          </a:p>
          <a:p>
            <a:pPr algn="just"/>
            <a:r>
              <a:rPr lang="en-IN" b="1" dirty="0" smtClean="0">
                <a:solidFill>
                  <a:schemeClr val="accent5">
                    <a:lumMod val="75000"/>
                  </a:schemeClr>
                </a:solidFill>
                <a:latin typeface="Cambria" panose="02040503050406030204" pitchFamily="18" charset="0"/>
              </a:rPr>
              <a:t>Self-Control </a:t>
            </a:r>
            <a:r>
              <a:rPr lang="en-IN" b="1" dirty="0">
                <a:solidFill>
                  <a:schemeClr val="accent5">
                    <a:lumMod val="75000"/>
                  </a:schemeClr>
                </a:solidFill>
                <a:latin typeface="Cambria" panose="02040503050406030204" pitchFamily="18" charset="0"/>
              </a:rPr>
              <a:t>and Delay of </a:t>
            </a:r>
            <a:r>
              <a:rPr lang="en-IN" b="1" dirty="0" smtClean="0">
                <a:solidFill>
                  <a:schemeClr val="accent5">
                    <a:lumMod val="75000"/>
                  </a:schemeClr>
                </a:solidFill>
                <a:latin typeface="Cambria" panose="02040503050406030204" pitchFamily="18" charset="0"/>
              </a:rPr>
              <a:t>Gratification:</a:t>
            </a:r>
            <a:r>
              <a:rPr lang="en-IN" dirty="0" smtClean="0">
                <a:solidFill>
                  <a:schemeClr val="accent5">
                    <a:lumMod val="75000"/>
                  </a:schemeClr>
                </a:solidFill>
                <a:latin typeface="Cambria" panose="02040503050406030204" pitchFamily="18" charset="0"/>
              </a:rPr>
              <a:t> </a:t>
            </a:r>
            <a:r>
              <a:rPr lang="en-IN" dirty="0" smtClean="0">
                <a:latin typeface="Cambria" panose="02040503050406030204" pitchFamily="18" charset="0"/>
              </a:rPr>
              <a:t>Cognitive </a:t>
            </a:r>
            <a:r>
              <a:rPr lang="en-IN" dirty="0">
                <a:latin typeface="Cambria" panose="02040503050406030204" pitchFamily="18" charset="0"/>
              </a:rPr>
              <a:t>factors play a role in self-regulation, where individuals evaluate immediate gratification versus long-term goals. An example </a:t>
            </a:r>
            <a:r>
              <a:rPr lang="en-IN" dirty="0" smtClean="0">
                <a:latin typeface="Cambria" panose="02040503050406030204" pitchFamily="18" charset="0"/>
              </a:rPr>
              <a:t>is </a:t>
            </a:r>
            <a:r>
              <a:rPr lang="en-IN" dirty="0">
                <a:latin typeface="Cambria" panose="02040503050406030204" pitchFamily="18" charset="0"/>
              </a:rPr>
              <a:t>someone who chooses to save money for future goals instead of spending impulsively on unnecessary items, demonstrating self-control based on cognitive decision-making </a:t>
            </a:r>
            <a:r>
              <a:rPr lang="en-IN" dirty="0" smtClean="0">
                <a:latin typeface="Cambria" panose="02040503050406030204" pitchFamily="18" charset="0"/>
              </a:rPr>
              <a:t>about </a:t>
            </a:r>
            <a:r>
              <a:rPr lang="en-IN" dirty="0">
                <a:latin typeface="Cambria" panose="02040503050406030204" pitchFamily="18" charset="0"/>
              </a:rPr>
              <a:t>the future</a:t>
            </a:r>
            <a:r>
              <a:rPr lang="en-IN" dirty="0" smtClean="0">
                <a:latin typeface="Cambria" panose="02040503050406030204" pitchFamily="18" charset="0"/>
              </a:rPr>
              <a:t>.</a:t>
            </a:r>
            <a:endParaRPr lang="en-IN" dirty="0">
              <a:latin typeface="Cambria" panose="02040503050406030204" pitchFamily="18" charset="0"/>
            </a:endParaRPr>
          </a:p>
        </p:txBody>
      </p:sp>
      <p:sp>
        <p:nvSpPr>
          <p:cNvPr id="4" name="Slide Number Placeholder 3"/>
          <p:cNvSpPr>
            <a:spLocks noGrp="1"/>
          </p:cNvSpPr>
          <p:nvPr>
            <p:ph type="sldNum" sz="quarter" idx="12"/>
          </p:nvPr>
        </p:nvSpPr>
        <p:spPr/>
        <p:txBody>
          <a:bodyPr/>
          <a:lstStyle/>
          <a:p>
            <a:fld id="{939F5327-B5B6-49E5-A9F6-8B4586F7C038}" type="slidenum">
              <a:rPr lang="en-IN" smtClean="0"/>
              <a:t>9</a:t>
            </a:fld>
            <a:endParaRPr lang="en-IN"/>
          </a:p>
        </p:txBody>
      </p:sp>
      <p:sp>
        <p:nvSpPr>
          <p:cNvPr id="5" name="Footer Placeholder 4"/>
          <p:cNvSpPr>
            <a:spLocks noGrp="1"/>
          </p:cNvSpPr>
          <p:nvPr>
            <p:ph type="ftr" sz="quarter" idx="11"/>
          </p:nvPr>
        </p:nvSpPr>
        <p:spPr/>
        <p:txBody>
          <a:bodyPr/>
          <a:lstStyle/>
          <a:p>
            <a:r>
              <a:rPr lang="en-IN" smtClean="0"/>
              <a:t>Dr. Meghana </a:t>
            </a:r>
            <a:endParaRPr lang="en-IN"/>
          </a:p>
        </p:txBody>
      </p:sp>
    </p:spTree>
    <p:extLst>
      <p:ext uri="{BB962C8B-B14F-4D97-AF65-F5344CB8AC3E}">
        <p14:creationId xmlns:p14="http://schemas.microsoft.com/office/powerpoint/2010/main" val="2027581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594</TotalTime>
  <Words>4785</Words>
  <Application>Microsoft Office PowerPoint</Application>
  <PresentationFormat>Widescreen</PresentationFormat>
  <Paragraphs>294</Paragraphs>
  <Slides>44</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44</vt:i4>
      </vt:variant>
    </vt:vector>
  </HeadingPairs>
  <TitlesOfParts>
    <vt:vector size="49" baseType="lpstr">
      <vt:lpstr>Arial</vt:lpstr>
      <vt:lpstr>Calibri</vt:lpstr>
      <vt:lpstr>Calibri Light</vt:lpstr>
      <vt:lpstr>Cambria</vt:lpstr>
      <vt:lpstr>Office Theme</vt:lpstr>
      <vt:lpstr>Unit 1:  Introduction to Food Psychology </vt:lpstr>
      <vt:lpstr>Learning Objectives </vt:lpstr>
      <vt:lpstr>TOPICS COVERED</vt:lpstr>
      <vt:lpstr>Overview of Food Psychology</vt:lpstr>
      <vt:lpstr>Definition</vt:lpstr>
      <vt:lpstr>PowerPoint Presentation</vt:lpstr>
      <vt:lpstr>SCOPE OF FOOD PSYCHOLOGY</vt:lpstr>
      <vt:lpstr>COGNITIVE FACTORS</vt:lpstr>
      <vt:lpstr>COGNITIVE FACTORS</vt:lpstr>
      <vt:lpstr>EMOTIONAL AND PSYCHOLOGICAL INFLUENCES</vt:lpstr>
      <vt:lpstr>EMOTIONAL AND PSYCHOLOGICAL INFLUENCES</vt:lpstr>
      <vt:lpstr>SOCIAL AND ENVIRONMENTAL FACTORS</vt:lpstr>
      <vt:lpstr>SOCIAL AND ENVIRONMENTAL FACTORS</vt:lpstr>
      <vt:lpstr>HEALTH AND WELL-BEING</vt:lpstr>
      <vt:lpstr>HEALTH AND WELL-BEING</vt:lpstr>
      <vt:lpstr>BIOLOGICAL AND NEUROLOGICAL FACTORS</vt:lpstr>
      <vt:lpstr>BIOLOGICAL AND NEUROLOGICAL FACTORS</vt:lpstr>
      <vt:lpstr>FOOD PREFERENCES AND AVERSION:</vt:lpstr>
      <vt:lpstr>FOOD PREFERENCES AND AVERSION:</vt:lpstr>
      <vt:lpstr>BEHAVIORAL INTERVENTIONS</vt:lpstr>
      <vt:lpstr>BEHAVIORAL INTERVENTIONS</vt:lpstr>
      <vt:lpstr>BEHAVIORAL INTERVENTIONS</vt:lpstr>
      <vt:lpstr>IMPORTANCE OF STUDYING THE RELATIONSHIP BETWEEN FOOD AND MOOD</vt:lpstr>
      <vt:lpstr>PowerPoint Presentation</vt:lpstr>
      <vt:lpstr>PowerPoint Presentation</vt:lpstr>
      <vt:lpstr>IMPACT ON MENTAL HEALTH</vt:lpstr>
      <vt:lpstr>EMOTIONAL EATING AND COPING MECHANISM</vt:lpstr>
      <vt:lpstr>CRAVINGS AND STRESS-INDUCED EATING</vt:lpstr>
      <vt:lpstr>NUTRITIONAL PSYCHIATRY</vt:lpstr>
      <vt:lpstr>EATING DISORDERS</vt:lpstr>
      <vt:lpstr>MOOD REGULATION THROUGH FOOD</vt:lpstr>
      <vt:lpstr>Biological Foundations of Eating Behaviour</vt:lpstr>
      <vt:lpstr>PowerPoint Presentation</vt:lpstr>
      <vt:lpstr>Brain-Gut Connection </vt:lpstr>
      <vt:lpstr>KEY COMPONENTS OF THE BRAIN-GUT CONNECTION</vt:lpstr>
      <vt:lpstr>PowerPoint Presentation</vt:lpstr>
      <vt:lpstr>PowerPoint Presentation</vt:lpstr>
      <vt:lpstr>PowerPoint Presentation</vt:lpstr>
      <vt:lpstr>ROLE OF NEUROTRANSMITTERS AND HORMONES IN EATING BEHAVIOR </vt:lpstr>
      <vt:lpstr> A. NEUROTRANSMITTERS INVOLVED IN EATING BEHAVIOUR  </vt:lpstr>
      <vt:lpstr>PowerPoint Presentation</vt:lpstr>
      <vt:lpstr>PowerPoint Presentation</vt:lpstr>
      <vt:lpstr> B. Hormonal Regulation of Eating Behaviour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1: Introduction to Food Psychology</dc:title>
  <dc:creator>user</dc:creator>
  <cp:lastModifiedBy>user</cp:lastModifiedBy>
  <cp:revision>37</cp:revision>
  <dcterms:created xsi:type="dcterms:W3CDTF">2025-02-18T05:58:57Z</dcterms:created>
  <dcterms:modified xsi:type="dcterms:W3CDTF">2025-06-18T07:22:31Z</dcterms:modified>
</cp:coreProperties>
</file>