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30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D22B2-3441-4737-ABA9-37428A3297B6}" type="datetimeFigureOut">
              <a:rPr lang="en-IN" smtClean="0"/>
              <a:t>18-06-2025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A465C-2FB5-424A-BD94-79B44A3590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750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A465C-2FB5-424A-BD94-79B44A3590C0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6212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A465C-2FB5-424A-BD94-79B44A3590C0}" type="slidenum">
              <a:rPr lang="en-IN" smtClean="0"/>
              <a:t>43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69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Malavika M.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0AC5F-97ED-4E22-967E-451284E3F863}" type="datetime1">
              <a:rPr lang="en-US" smtClean="0"/>
              <a:t>6/18/2025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Malavika M.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7CE61-8A9D-433C-837F-35B6277A07F1}" type="datetime1">
              <a:rPr lang="en-US" smtClean="0"/>
              <a:t>6/18/2025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25670" y="1972309"/>
            <a:ext cx="3823970" cy="42595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Malavika M.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4F2AA-E0EF-447F-8547-22CB908B16CB}" type="datetime1">
              <a:rPr lang="en-US" smtClean="0"/>
              <a:t>6/18/2025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299459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79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FDF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29945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79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DF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230879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79" h="1691639">
                <a:moveTo>
                  <a:pt x="0" y="1691640"/>
                </a:moveTo>
                <a:lnTo>
                  <a:pt x="68580" y="1691640"/>
                </a:lnTo>
                <a:lnTo>
                  <a:pt x="68580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FCF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23087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79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CF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162300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FBFB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16230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BFB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093720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FAFA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09372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AFA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025139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F9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02513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9F9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2956560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F8F8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295656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8F8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2886710" y="0"/>
            <a:ext cx="69850" cy="1691639"/>
          </a:xfrm>
          <a:custGeom>
            <a:avLst/>
            <a:gdLst/>
            <a:ahLst/>
            <a:cxnLst/>
            <a:rect l="l" t="t" r="r" b="b"/>
            <a:pathLst>
              <a:path w="69850" h="1691639">
                <a:moveTo>
                  <a:pt x="0" y="1691640"/>
                </a:moveTo>
                <a:lnTo>
                  <a:pt x="69850" y="1691640"/>
                </a:lnTo>
                <a:lnTo>
                  <a:pt x="69850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F7F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2886710" y="4224020"/>
            <a:ext cx="69850" cy="2635250"/>
          </a:xfrm>
          <a:custGeom>
            <a:avLst/>
            <a:gdLst/>
            <a:ahLst/>
            <a:cxnLst/>
            <a:rect l="l" t="t" r="r" b="b"/>
            <a:pathLst>
              <a:path w="69850" h="2635250">
                <a:moveTo>
                  <a:pt x="0" y="2635249"/>
                </a:moveTo>
                <a:lnTo>
                  <a:pt x="69850" y="2635249"/>
                </a:lnTo>
                <a:lnTo>
                  <a:pt x="6985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7F7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2818129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80" y="1691640"/>
                </a:lnTo>
                <a:lnTo>
                  <a:pt x="68580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F6F6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281812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6F6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2749550" y="0"/>
            <a:ext cx="68580" cy="1068070"/>
          </a:xfrm>
          <a:custGeom>
            <a:avLst/>
            <a:gdLst/>
            <a:ahLst/>
            <a:cxnLst/>
            <a:rect l="l" t="t" r="r" b="b"/>
            <a:pathLst>
              <a:path w="68580" h="1068070">
                <a:moveTo>
                  <a:pt x="0" y="1068070"/>
                </a:moveTo>
                <a:lnTo>
                  <a:pt x="68579" y="1068070"/>
                </a:lnTo>
                <a:lnTo>
                  <a:pt x="68579" y="0"/>
                </a:lnTo>
                <a:lnTo>
                  <a:pt x="0" y="0"/>
                </a:lnTo>
                <a:lnTo>
                  <a:pt x="0" y="1068070"/>
                </a:lnTo>
                <a:close/>
              </a:path>
            </a:pathLst>
          </a:custGeom>
          <a:solidFill>
            <a:srgbClr val="F5F5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274955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5F5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2680970" y="0"/>
            <a:ext cx="68580" cy="1068070"/>
          </a:xfrm>
          <a:custGeom>
            <a:avLst/>
            <a:gdLst/>
            <a:ahLst/>
            <a:cxnLst/>
            <a:rect l="l" t="t" r="r" b="b"/>
            <a:pathLst>
              <a:path w="68580" h="1068070">
                <a:moveTo>
                  <a:pt x="0" y="1068070"/>
                </a:moveTo>
                <a:lnTo>
                  <a:pt x="68579" y="1068070"/>
                </a:lnTo>
                <a:lnTo>
                  <a:pt x="68579" y="0"/>
                </a:lnTo>
                <a:lnTo>
                  <a:pt x="0" y="0"/>
                </a:lnTo>
                <a:lnTo>
                  <a:pt x="0" y="1068070"/>
                </a:lnTo>
                <a:close/>
              </a:path>
            </a:pathLst>
          </a:custGeom>
          <a:solidFill>
            <a:srgbClr val="F4F4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268097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4F4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2612389" y="0"/>
            <a:ext cx="68580" cy="1068070"/>
          </a:xfrm>
          <a:custGeom>
            <a:avLst/>
            <a:gdLst/>
            <a:ahLst/>
            <a:cxnLst/>
            <a:rect l="l" t="t" r="r" b="b"/>
            <a:pathLst>
              <a:path w="68580" h="1068070">
                <a:moveTo>
                  <a:pt x="0" y="1068070"/>
                </a:moveTo>
                <a:lnTo>
                  <a:pt x="68579" y="1068070"/>
                </a:lnTo>
                <a:lnTo>
                  <a:pt x="68579" y="0"/>
                </a:lnTo>
                <a:lnTo>
                  <a:pt x="0" y="0"/>
                </a:lnTo>
                <a:lnTo>
                  <a:pt x="0" y="1068070"/>
                </a:lnTo>
                <a:close/>
              </a:path>
            </a:pathLst>
          </a:custGeom>
          <a:solidFill>
            <a:srgbClr val="F3F3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261238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3F3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2542539" y="0"/>
            <a:ext cx="69850" cy="1068070"/>
          </a:xfrm>
          <a:custGeom>
            <a:avLst/>
            <a:gdLst/>
            <a:ahLst/>
            <a:cxnLst/>
            <a:rect l="l" t="t" r="r" b="b"/>
            <a:pathLst>
              <a:path w="69850" h="1068070">
                <a:moveTo>
                  <a:pt x="0" y="1068070"/>
                </a:moveTo>
                <a:lnTo>
                  <a:pt x="69850" y="1068070"/>
                </a:lnTo>
                <a:lnTo>
                  <a:pt x="69850" y="0"/>
                </a:lnTo>
                <a:lnTo>
                  <a:pt x="0" y="0"/>
                </a:lnTo>
                <a:lnTo>
                  <a:pt x="0" y="1068070"/>
                </a:lnTo>
                <a:close/>
              </a:path>
            </a:pathLst>
          </a:custGeom>
          <a:solidFill>
            <a:srgbClr val="F2F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2542539" y="4224020"/>
            <a:ext cx="69850" cy="2635250"/>
          </a:xfrm>
          <a:custGeom>
            <a:avLst/>
            <a:gdLst/>
            <a:ahLst/>
            <a:cxnLst/>
            <a:rect l="l" t="t" r="r" b="b"/>
            <a:pathLst>
              <a:path w="69850" h="2635250">
                <a:moveTo>
                  <a:pt x="0" y="2635249"/>
                </a:moveTo>
                <a:lnTo>
                  <a:pt x="69850" y="2635249"/>
                </a:lnTo>
                <a:lnTo>
                  <a:pt x="6985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2F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2473960" y="0"/>
            <a:ext cx="68580" cy="1068070"/>
          </a:xfrm>
          <a:custGeom>
            <a:avLst/>
            <a:gdLst/>
            <a:ahLst/>
            <a:cxnLst/>
            <a:rect l="l" t="t" r="r" b="b"/>
            <a:pathLst>
              <a:path w="68580" h="1068070">
                <a:moveTo>
                  <a:pt x="0" y="1068070"/>
                </a:moveTo>
                <a:lnTo>
                  <a:pt x="68579" y="1068070"/>
                </a:lnTo>
                <a:lnTo>
                  <a:pt x="68579" y="0"/>
                </a:lnTo>
                <a:lnTo>
                  <a:pt x="0" y="0"/>
                </a:lnTo>
                <a:lnTo>
                  <a:pt x="0" y="1068070"/>
                </a:lnTo>
                <a:close/>
              </a:path>
            </a:pathLst>
          </a:custGeom>
          <a:solidFill>
            <a:srgbClr val="F1F1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247396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1F1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2405379" y="0"/>
            <a:ext cx="68580" cy="1068070"/>
          </a:xfrm>
          <a:custGeom>
            <a:avLst/>
            <a:gdLst/>
            <a:ahLst/>
            <a:cxnLst/>
            <a:rect l="l" t="t" r="r" b="b"/>
            <a:pathLst>
              <a:path w="68580" h="1068070">
                <a:moveTo>
                  <a:pt x="0" y="1068070"/>
                </a:moveTo>
                <a:lnTo>
                  <a:pt x="68580" y="1068070"/>
                </a:lnTo>
                <a:lnTo>
                  <a:pt x="68580" y="0"/>
                </a:lnTo>
                <a:lnTo>
                  <a:pt x="0" y="0"/>
                </a:lnTo>
                <a:lnTo>
                  <a:pt x="0" y="1068070"/>
                </a:lnTo>
                <a:close/>
              </a:path>
            </a:pathLst>
          </a:custGeom>
          <a:solidFill>
            <a:srgbClr val="F0F0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240537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F0F0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2336800" y="0"/>
            <a:ext cx="68580" cy="1068070"/>
          </a:xfrm>
          <a:custGeom>
            <a:avLst/>
            <a:gdLst/>
            <a:ahLst/>
            <a:cxnLst/>
            <a:rect l="l" t="t" r="r" b="b"/>
            <a:pathLst>
              <a:path w="68580" h="1068070">
                <a:moveTo>
                  <a:pt x="0" y="1068070"/>
                </a:moveTo>
                <a:lnTo>
                  <a:pt x="68579" y="1068070"/>
                </a:lnTo>
                <a:lnTo>
                  <a:pt x="68579" y="0"/>
                </a:lnTo>
                <a:lnTo>
                  <a:pt x="0" y="0"/>
                </a:lnTo>
                <a:lnTo>
                  <a:pt x="0" y="1068070"/>
                </a:lnTo>
                <a:close/>
              </a:path>
            </a:pathLst>
          </a:custGeom>
          <a:solidFill>
            <a:srgbClr val="EFEF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233680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FEF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2268220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EE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226822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EE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2199639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DE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219963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DE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2131060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CEC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213106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CEC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2061210" y="0"/>
            <a:ext cx="69850" cy="1691639"/>
          </a:xfrm>
          <a:custGeom>
            <a:avLst/>
            <a:gdLst/>
            <a:ahLst/>
            <a:cxnLst/>
            <a:rect l="l" t="t" r="r" b="b"/>
            <a:pathLst>
              <a:path w="69850" h="1691639">
                <a:moveTo>
                  <a:pt x="0" y="1691640"/>
                </a:moveTo>
                <a:lnTo>
                  <a:pt x="69850" y="1691640"/>
                </a:lnTo>
                <a:lnTo>
                  <a:pt x="69850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BEB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2061210" y="4224020"/>
            <a:ext cx="69850" cy="2635250"/>
          </a:xfrm>
          <a:custGeom>
            <a:avLst/>
            <a:gdLst/>
            <a:ahLst/>
            <a:cxnLst/>
            <a:rect l="l" t="t" r="r" b="b"/>
            <a:pathLst>
              <a:path w="69850" h="2635250">
                <a:moveTo>
                  <a:pt x="0" y="2635249"/>
                </a:moveTo>
                <a:lnTo>
                  <a:pt x="69850" y="2635249"/>
                </a:lnTo>
                <a:lnTo>
                  <a:pt x="6985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BEB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1992629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80" y="1691640"/>
                </a:lnTo>
                <a:lnTo>
                  <a:pt x="68580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AEA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199262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AEA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1924050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9E9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192405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9E9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1855470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8E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185547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8E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1786889" y="0"/>
            <a:ext cx="68580" cy="1691639"/>
          </a:xfrm>
          <a:custGeom>
            <a:avLst/>
            <a:gdLst/>
            <a:ahLst/>
            <a:cxnLst/>
            <a:rect l="l" t="t" r="r" b="b"/>
            <a:pathLst>
              <a:path w="68580" h="1691639">
                <a:moveTo>
                  <a:pt x="0" y="1691640"/>
                </a:moveTo>
                <a:lnTo>
                  <a:pt x="68579" y="1691640"/>
                </a:lnTo>
                <a:lnTo>
                  <a:pt x="68579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7E7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178688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7E7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1717039" y="0"/>
            <a:ext cx="69850" cy="1691639"/>
          </a:xfrm>
          <a:custGeom>
            <a:avLst/>
            <a:gdLst/>
            <a:ahLst/>
            <a:cxnLst/>
            <a:rect l="l" t="t" r="r" b="b"/>
            <a:pathLst>
              <a:path w="69850" h="1691639">
                <a:moveTo>
                  <a:pt x="0" y="1691640"/>
                </a:moveTo>
                <a:lnTo>
                  <a:pt x="69850" y="1691640"/>
                </a:lnTo>
                <a:lnTo>
                  <a:pt x="69850" y="0"/>
                </a:lnTo>
                <a:lnTo>
                  <a:pt x="0" y="0"/>
                </a:lnTo>
                <a:lnTo>
                  <a:pt x="0" y="1691640"/>
                </a:lnTo>
                <a:close/>
              </a:path>
            </a:pathLst>
          </a:custGeom>
          <a:solidFill>
            <a:srgbClr val="E6E6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1717039" y="4224020"/>
            <a:ext cx="69850" cy="2635250"/>
          </a:xfrm>
          <a:custGeom>
            <a:avLst/>
            <a:gdLst/>
            <a:ahLst/>
            <a:cxnLst/>
            <a:rect l="l" t="t" r="r" b="b"/>
            <a:pathLst>
              <a:path w="69850" h="2635250">
                <a:moveTo>
                  <a:pt x="0" y="2635249"/>
                </a:moveTo>
                <a:lnTo>
                  <a:pt x="69850" y="2635249"/>
                </a:lnTo>
                <a:lnTo>
                  <a:pt x="6985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6E6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1648460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80" h="2325370">
                <a:moveTo>
                  <a:pt x="0" y="2325370"/>
                </a:moveTo>
                <a:lnTo>
                  <a:pt x="68579" y="2325370"/>
                </a:lnTo>
                <a:lnTo>
                  <a:pt x="68579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E5E5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164846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5E5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1579880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80" h="2325370">
                <a:moveTo>
                  <a:pt x="0" y="2325370"/>
                </a:moveTo>
                <a:lnTo>
                  <a:pt x="68580" y="2325370"/>
                </a:lnTo>
                <a:lnTo>
                  <a:pt x="6858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E4E4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157988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4E4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1511300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80" h="2325370">
                <a:moveTo>
                  <a:pt x="0" y="2325370"/>
                </a:moveTo>
                <a:lnTo>
                  <a:pt x="68580" y="2325370"/>
                </a:lnTo>
                <a:lnTo>
                  <a:pt x="6858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E3E3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151130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3E3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1442719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80" h="2325370">
                <a:moveTo>
                  <a:pt x="0" y="2325370"/>
                </a:moveTo>
                <a:lnTo>
                  <a:pt x="68580" y="2325370"/>
                </a:lnTo>
                <a:lnTo>
                  <a:pt x="6858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E2E2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144271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2E2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1374139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80" h="2325370">
                <a:moveTo>
                  <a:pt x="0" y="2325370"/>
                </a:moveTo>
                <a:lnTo>
                  <a:pt x="68579" y="2325370"/>
                </a:lnTo>
                <a:lnTo>
                  <a:pt x="68579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E1E1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137413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1E1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1305560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80" h="2325370">
                <a:moveTo>
                  <a:pt x="0" y="2325370"/>
                </a:moveTo>
                <a:lnTo>
                  <a:pt x="68580" y="2325370"/>
                </a:lnTo>
                <a:lnTo>
                  <a:pt x="6858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E0E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130556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E0E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1235710" y="0"/>
            <a:ext cx="69850" cy="2325370"/>
          </a:xfrm>
          <a:custGeom>
            <a:avLst/>
            <a:gdLst/>
            <a:ahLst/>
            <a:cxnLst/>
            <a:rect l="l" t="t" r="r" b="b"/>
            <a:pathLst>
              <a:path w="69850" h="2325370">
                <a:moveTo>
                  <a:pt x="0" y="2325370"/>
                </a:moveTo>
                <a:lnTo>
                  <a:pt x="69850" y="2325370"/>
                </a:lnTo>
                <a:lnTo>
                  <a:pt x="6985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DFD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1235710" y="4224020"/>
            <a:ext cx="69850" cy="2635250"/>
          </a:xfrm>
          <a:custGeom>
            <a:avLst/>
            <a:gdLst/>
            <a:ahLst/>
            <a:cxnLst/>
            <a:rect l="l" t="t" r="r" b="b"/>
            <a:pathLst>
              <a:path w="69850" h="2635250">
                <a:moveTo>
                  <a:pt x="0" y="2635249"/>
                </a:moveTo>
                <a:lnTo>
                  <a:pt x="69850" y="2635249"/>
                </a:lnTo>
                <a:lnTo>
                  <a:pt x="6985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FD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1167130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80" h="2325370">
                <a:moveTo>
                  <a:pt x="0" y="2325370"/>
                </a:moveTo>
                <a:lnTo>
                  <a:pt x="68579" y="2325370"/>
                </a:lnTo>
                <a:lnTo>
                  <a:pt x="68579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DED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116713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ED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1132839" y="0"/>
            <a:ext cx="0" cy="6860540"/>
          </a:xfrm>
          <a:custGeom>
            <a:avLst/>
            <a:gdLst/>
            <a:ahLst/>
            <a:cxnLst/>
            <a:rect l="l" t="t" r="r" b="b"/>
            <a:pathLst>
              <a:path h="6860540">
                <a:moveTo>
                  <a:pt x="0" y="0"/>
                </a:moveTo>
                <a:lnTo>
                  <a:pt x="0" y="6860540"/>
                </a:lnTo>
              </a:path>
            </a:pathLst>
          </a:custGeom>
          <a:ln w="68580">
            <a:solidFill>
              <a:srgbClr val="DDDD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1029969" y="0"/>
            <a:ext cx="68580" cy="2948940"/>
          </a:xfrm>
          <a:custGeom>
            <a:avLst/>
            <a:gdLst/>
            <a:ahLst/>
            <a:cxnLst/>
            <a:rect l="l" t="t" r="r" b="b"/>
            <a:pathLst>
              <a:path w="68580" h="2948940">
                <a:moveTo>
                  <a:pt x="0" y="2948940"/>
                </a:moveTo>
                <a:lnTo>
                  <a:pt x="68580" y="2948940"/>
                </a:lnTo>
                <a:lnTo>
                  <a:pt x="68580" y="0"/>
                </a:lnTo>
                <a:lnTo>
                  <a:pt x="0" y="0"/>
                </a:lnTo>
                <a:lnTo>
                  <a:pt x="0" y="2948940"/>
                </a:lnTo>
                <a:close/>
              </a:path>
            </a:pathLst>
          </a:custGeom>
          <a:solidFill>
            <a:srgbClr val="DCDC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102996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CDC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961389" y="0"/>
            <a:ext cx="68580" cy="2948940"/>
          </a:xfrm>
          <a:custGeom>
            <a:avLst/>
            <a:gdLst/>
            <a:ahLst/>
            <a:cxnLst/>
            <a:rect l="l" t="t" r="r" b="b"/>
            <a:pathLst>
              <a:path w="68580" h="2948940">
                <a:moveTo>
                  <a:pt x="0" y="2948940"/>
                </a:moveTo>
                <a:lnTo>
                  <a:pt x="68579" y="2948940"/>
                </a:lnTo>
                <a:lnTo>
                  <a:pt x="68579" y="0"/>
                </a:lnTo>
                <a:lnTo>
                  <a:pt x="0" y="0"/>
                </a:lnTo>
                <a:lnTo>
                  <a:pt x="0" y="2948940"/>
                </a:lnTo>
                <a:close/>
              </a:path>
            </a:pathLst>
          </a:custGeom>
          <a:solidFill>
            <a:srgbClr val="DBDB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96138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BDB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892810" y="0"/>
            <a:ext cx="68580" cy="2948940"/>
          </a:xfrm>
          <a:custGeom>
            <a:avLst/>
            <a:gdLst/>
            <a:ahLst/>
            <a:cxnLst/>
            <a:rect l="l" t="t" r="r" b="b"/>
            <a:pathLst>
              <a:path w="68580" h="2948940">
                <a:moveTo>
                  <a:pt x="0" y="2948940"/>
                </a:moveTo>
                <a:lnTo>
                  <a:pt x="68580" y="2948940"/>
                </a:lnTo>
                <a:lnTo>
                  <a:pt x="68580" y="0"/>
                </a:lnTo>
                <a:lnTo>
                  <a:pt x="0" y="0"/>
                </a:lnTo>
                <a:lnTo>
                  <a:pt x="0" y="2948940"/>
                </a:lnTo>
                <a:close/>
              </a:path>
            </a:pathLst>
          </a:custGeom>
          <a:solidFill>
            <a:srgbClr val="DADA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89281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ADA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822960" y="0"/>
            <a:ext cx="69850" cy="2948940"/>
          </a:xfrm>
          <a:custGeom>
            <a:avLst/>
            <a:gdLst/>
            <a:ahLst/>
            <a:cxnLst/>
            <a:rect l="l" t="t" r="r" b="b"/>
            <a:pathLst>
              <a:path w="69850" h="2948940">
                <a:moveTo>
                  <a:pt x="0" y="2948940"/>
                </a:moveTo>
                <a:lnTo>
                  <a:pt x="69850" y="2948940"/>
                </a:lnTo>
                <a:lnTo>
                  <a:pt x="69850" y="0"/>
                </a:lnTo>
                <a:lnTo>
                  <a:pt x="0" y="0"/>
                </a:lnTo>
                <a:lnTo>
                  <a:pt x="0" y="2948940"/>
                </a:lnTo>
                <a:close/>
              </a:path>
            </a:pathLst>
          </a:custGeom>
          <a:solidFill>
            <a:srgbClr val="D9D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822960" y="4224020"/>
            <a:ext cx="69850" cy="2635250"/>
          </a:xfrm>
          <a:custGeom>
            <a:avLst/>
            <a:gdLst/>
            <a:ahLst/>
            <a:cxnLst/>
            <a:rect l="l" t="t" r="r" b="b"/>
            <a:pathLst>
              <a:path w="69850" h="2635250">
                <a:moveTo>
                  <a:pt x="0" y="2635249"/>
                </a:moveTo>
                <a:lnTo>
                  <a:pt x="69850" y="2635249"/>
                </a:lnTo>
                <a:lnTo>
                  <a:pt x="6985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9D9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754380" y="0"/>
            <a:ext cx="68580" cy="2948940"/>
          </a:xfrm>
          <a:custGeom>
            <a:avLst/>
            <a:gdLst/>
            <a:ahLst/>
            <a:cxnLst/>
            <a:rect l="l" t="t" r="r" b="b"/>
            <a:pathLst>
              <a:path w="68580" h="2948940">
                <a:moveTo>
                  <a:pt x="0" y="2948940"/>
                </a:moveTo>
                <a:lnTo>
                  <a:pt x="68579" y="2948940"/>
                </a:lnTo>
                <a:lnTo>
                  <a:pt x="68579" y="0"/>
                </a:lnTo>
                <a:lnTo>
                  <a:pt x="0" y="0"/>
                </a:lnTo>
                <a:lnTo>
                  <a:pt x="0" y="294894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75438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80" h="2635250">
                <a:moveTo>
                  <a:pt x="0" y="2635249"/>
                </a:moveTo>
                <a:lnTo>
                  <a:pt x="68579" y="2635249"/>
                </a:lnTo>
                <a:lnTo>
                  <a:pt x="68579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685800" y="0"/>
            <a:ext cx="68580" cy="2948940"/>
          </a:xfrm>
          <a:custGeom>
            <a:avLst/>
            <a:gdLst/>
            <a:ahLst/>
            <a:cxnLst/>
            <a:rect l="l" t="t" r="r" b="b"/>
            <a:pathLst>
              <a:path w="68579" h="2948940">
                <a:moveTo>
                  <a:pt x="0" y="2948940"/>
                </a:moveTo>
                <a:lnTo>
                  <a:pt x="68580" y="2948940"/>
                </a:lnTo>
                <a:lnTo>
                  <a:pt x="68580" y="0"/>
                </a:lnTo>
                <a:lnTo>
                  <a:pt x="0" y="0"/>
                </a:lnTo>
                <a:lnTo>
                  <a:pt x="0" y="2948940"/>
                </a:lnTo>
                <a:close/>
              </a:path>
            </a:pathLst>
          </a:custGeom>
          <a:solidFill>
            <a:srgbClr val="D7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685800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79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7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617219" y="0"/>
            <a:ext cx="68580" cy="2948940"/>
          </a:xfrm>
          <a:custGeom>
            <a:avLst/>
            <a:gdLst/>
            <a:ahLst/>
            <a:cxnLst/>
            <a:rect l="l" t="t" r="r" b="b"/>
            <a:pathLst>
              <a:path w="68579" h="2948940">
                <a:moveTo>
                  <a:pt x="0" y="2948940"/>
                </a:moveTo>
                <a:lnTo>
                  <a:pt x="68580" y="2948940"/>
                </a:lnTo>
                <a:lnTo>
                  <a:pt x="68580" y="0"/>
                </a:lnTo>
                <a:lnTo>
                  <a:pt x="0" y="0"/>
                </a:lnTo>
                <a:lnTo>
                  <a:pt x="0" y="2948940"/>
                </a:lnTo>
                <a:close/>
              </a:path>
            </a:pathLst>
          </a:custGeom>
          <a:solidFill>
            <a:srgbClr val="D6D6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617219" y="4224020"/>
            <a:ext cx="68580" cy="2635250"/>
          </a:xfrm>
          <a:custGeom>
            <a:avLst/>
            <a:gdLst/>
            <a:ahLst/>
            <a:cxnLst/>
            <a:rect l="l" t="t" r="r" b="b"/>
            <a:pathLst>
              <a:path w="68579" h="2635250">
                <a:moveTo>
                  <a:pt x="0" y="2635249"/>
                </a:moveTo>
                <a:lnTo>
                  <a:pt x="68580" y="2635249"/>
                </a:lnTo>
                <a:lnTo>
                  <a:pt x="68580" y="0"/>
                </a:lnTo>
                <a:lnTo>
                  <a:pt x="0" y="0"/>
                </a:lnTo>
                <a:lnTo>
                  <a:pt x="0" y="2635249"/>
                </a:lnTo>
                <a:close/>
              </a:path>
            </a:pathLst>
          </a:custGeom>
          <a:solidFill>
            <a:srgbClr val="D6D6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582930" y="0"/>
            <a:ext cx="0" cy="6860540"/>
          </a:xfrm>
          <a:custGeom>
            <a:avLst/>
            <a:gdLst/>
            <a:ahLst/>
            <a:cxnLst/>
            <a:rect l="l" t="t" r="r" b="b"/>
            <a:pathLst>
              <a:path h="6860540">
                <a:moveTo>
                  <a:pt x="0" y="0"/>
                </a:moveTo>
                <a:lnTo>
                  <a:pt x="0" y="6860540"/>
                </a:lnTo>
              </a:path>
            </a:pathLst>
          </a:custGeom>
          <a:ln w="68579">
            <a:solidFill>
              <a:srgbClr val="D5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480059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79" h="2325370">
                <a:moveTo>
                  <a:pt x="0" y="2325370"/>
                </a:moveTo>
                <a:lnTo>
                  <a:pt x="68580" y="2325370"/>
                </a:lnTo>
                <a:lnTo>
                  <a:pt x="6858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D4D4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480059" y="2956560"/>
            <a:ext cx="68580" cy="3902710"/>
          </a:xfrm>
          <a:custGeom>
            <a:avLst/>
            <a:gdLst/>
            <a:ahLst/>
            <a:cxnLst/>
            <a:rect l="l" t="t" r="r" b="b"/>
            <a:pathLst>
              <a:path w="68579" h="3902709">
                <a:moveTo>
                  <a:pt x="0" y="3902710"/>
                </a:moveTo>
                <a:lnTo>
                  <a:pt x="68580" y="3902710"/>
                </a:lnTo>
                <a:lnTo>
                  <a:pt x="68580" y="0"/>
                </a:lnTo>
                <a:lnTo>
                  <a:pt x="0" y="0"/>
                </a:lnTo>
                <a:lnTo>
                  <a:pt x="0" y="3902710"/>
                </a:lnTo>
                <a:close/>
              </a:path>
            </a:pathLst>
          </a:custGeom>
          <a:solidFill>
            <a:srgbClr val="D4D4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410209" y="0"/>
            <a:ext cx="69850" cy="2325370"/>
          </a:xfrm>
          <a:custGeom>
            <a:avLst/>
            <a:gdLst/>
            <a:ahLst/>
            <a:cxnLst/>
            <a:rect l="l" t="t" r="r" b="b"/>
            <a:pathLst>
              <a:path w="69850" h="2325370">
                <a:moveTo>
                  <a:pt x="0" y="2325370"/>
                </a:moveTo>
                <a:lnTo>
                  <a:pt x="69850" y="2325370"/>
                </a:lnTo>
                <a:lnTo>
                  <a:pt x="6985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D3D3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410209" y="2956560"/>
            <a:ext cx="69850" cy="3902710"/>
          </a:xfrm>
          <a:custGeom>
            <a:avLst/>
            <a:gdLst/>
            <a:ahLst/>
            <a:cxnLst/>
            <a:rect l="l" t="t" r="r" b="b"/>
            <a:pathLst>
              <a:path w="69850" h="3902709">
                <a:moveTo>
                  <a:pt x="0" y="3902710"/>
                </a:moveTo>
                <a:lnTo>
                  <a:pt x="69850" y="3902710"/>
                </a:lnTo>
                <a:lnTo>
                  <a:pt x="69850" y="0"/>
                </a:lnTo>
                <a:lnTo>
                  <a:pt x="0" y="0"/>
                </a:lnTo>
                <a:lnTo>
                  <a:pt x="0" y="3902710"/>
                </a:lnTo>
                <a:close/>
              </a:path>
            </a:pathLst>
          </a:custGeom>
          <a:solidFill>
            <a:srgbClr val="D3D3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341629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79" h="2325370">
                <a:moveTo>
                  <a:pt x="0" y="2325370"/>
                </a:moveTo>
                <a:lnTo>
                  <a:pt x="68579" y="2325370"/>
                </a:lnTo>
                <a:lnTo>
                  <a:pt x="68579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D2D2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341629" y="2956560"/>
            <a:ext cx="68580" cy="3902710"/>
          </a:xfrm>
          <a:custGeom>
            <a:avLst/>
            <a:gdLst/>
            <a:ahLst/>
            <a:cxnLst/>
            <a:rect l="l" t="t" r="r" b="b"/>
            <a:pathLst>
              <a:path w="68579" h="3902709">
                <a:moveTo>
                  <a:pt x="0" y="3902710"/>
                </a:moveTo>
                <a:lnTo>
                  <a:pt x="68579" y="3902710"/>
                </a:lnTo>
                <a:lnTo>
                  <a:pt x="68579" y="0"/>
                </a:lnTo>
                <a:lnTo>
                  <a:pt x="0" y="0"/>
                </a:lnTo>
                <a:lnTo>
                  <a:pt x="0" y="3902710"/>
                </a:lnTo>
                <a:close/>
              </a:path>
            </a:pathLst>
          </a:custGeom>
          <a:solidFill>
            <a:srgbClr val="D2D2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273050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79" h="2325370">
                <a:moveTo>
                  <a:pt x="0" y="2325370"/>
                </a:moveTo>
                <a:lnTo>
                  <a:pt x="68579" y="2325370"/>
                </a:lnTo>
                <a:lnTo>
                  <a:pt x="68579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D1D1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273050" y="2956560"/>
            <a:ext cx="68580" cy="3902710"/>
          </a:xfrm>
          <a:custGeom>
            <a:avLst/>
            <a:gdLst/>
            <a:ahLst/>
            <a:cxnLst/>
            <a:rect l="l" t="t" r="r" b="b"/>
            <a:pathLst>
              <a:path w="68579" h="3902709">
                <a:moveTo>
                  <a:pt x="0" y="3902710"/>
                </a:moveTo>
                <a:lnTo>
                  <a:pt x="68579" y="3902710"/>
                </a:lnTo>
                <a:lnTo>
                  <a:pt x="68579" y="0"/>
                </a:lnTo>
                <a:lnTo>
                  <a:pt x="0" y="0"/>
                </a:lnTo>
                <a:lnTo>
                  <a:pt x="0" y="3902710"/>
                </a:lnTo>
                <a:close/>
              </a:path>
            </a:pathLst>
          </a:custGeom>
          <a:solidFill>
            <a:srgbClr val="D1D1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204470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79" h="2325370">
                <a:moveTo>
                  <a:pt x="0" y="2325370"/>
                </a:moveTo>
                <a:lnTo>
                  <a:pt x="68579" y="2325370"/>
                </a:lnTo>
                <a:lnTo>
                  <a:pt x="68579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D0D0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204470" y="2956560"/>
            <a:ext cx="68580" cy="3902710"/>
          </a:xfrm>
          <a:custGeom>
            <a:avLst/>
            <a:gdLst/>
            <a:ahLst/>
            <a:cxnLst/>
            <a:rect l="l" t="t" r="r" b="b"/>
            <a:pathLst>
              <a:path w="68579" h="3902709">
                <a:moveTo>
                  <a:pt x="0" y="3902710"/>
                </a:moveTo>
                <a:lnTo>
                  <a:pt x="68579" y="3902710"/>
                </a:lnTo>
                <a:lnTo>
                  <a:pt x="68579" y="0"/>
                </a:lnTo>
                <a:lnTo>
                  <a:pt x="0" y="0"/>
                </a:lnTo>
                <a:lnTo>
                  <a:pt x="0" y="3902710"/>
                </a:lnTo>
                <a:close/>
              </a:path>
            </a:pathLst>
          </a:custGeom>
          <a:solidFill>
            <a:srgbClr val="D0D0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135889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79" h="2325370">
                <a:moveTo>
                  <a:pt x="0" y="2325370"/>
                </a:moveTo>
                <a:lnTo>
                  <a:pt x="68580" y="2325370"/>
                </a:lnTo>
                <a:lnTo>
                  <a:pt x="68580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CFC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135889" y="2956560"/>
            <a:ext cx="68580" cy="3902710"/>
          </a:xfrm>
          <a:custGeom>
            <a:avLst/>
            <a:gdLst/>
            <a:ahLst/>
            <a:cxnLst/>
            <a:rect l="l" t="t" r="r" b="b"/>
            <a:pathLst>
              <a:path w="68579" h="3902709">
                <a:moveTo>
                  <a:pt x="0" y="3902710"/>
                </a:moveTo>
                <a:lnTo>
                  <a:pt x="68580" y="3902710"/>
                </a:lnTo>
                <a:lnTo>
                  <a:pt x="68580" y="0"/>
                </a:lnTo>
                <a:lnTo>
                  <a:pt x="0" y="0"/>
                </a:lnTo>
                <a:lnTo>
                  <a:pt x="0" y="3902710"/>
                </a:lnTo>
                <a:close/>
              </a:path>
            </a:pathLst>
          </a:custGeom>
          <a:solidFill>
            <a:srgbClr val="CFC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67310" y="0"/>
            <a:ext cx="68580" cy="2325370"/>
          </a:xfrm>
          <a:custGeom>
            <a:avLst/>
            <a:gdLst/>
            <a:ahLst/>
            <a:cxnLst/>
            <a:rect l="l" t="t" r="r" b="b"/>
            <a:pathLst>
              <a:path w="68580" h="2325370">
                <a:moveTo>
                  <a:pt x="0" y="2325370"/>
                </a:moveTo>
                <a:lnTo>
                  <a:pt x="68579" y="2325370"/>
                </a:lnTo>
                <a:lnTo>
                  <a:pt x="68579" y="0"/>
                </a:lnTo>
                <a:lnTo>
                  <a:pt x="0" y="0"/>
                </a:lnTo>
                <a:lnTo>
                  <a:pt x="0" y="2325370"/>
                </a:lnTo>
                <a:close/>
              </a:path>
            </a:pathLst>
          </a:custGeom>
          <a:solidFill>
            <a:srgbClr val="CECE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67310" y="2956560"/>
            <a:ext cx="68580" cy="3902710"/>
          </a:xfrm>
          <a:custGeom>
            <a:avLst/>
            <a:gdLst/>
            <a:ahLst/>
            <a:cxnLst/>
            <a:rect l="l" t="t" r="r" b="b"/>
            <a:pathLst>
              <a:path w="68580" h="3902709">
                <a:moveTo>
                  <a:pt x="0" y="3902710"/>
                </a:moveTo>
                <a:lnTo>
                  <a:pt x="68579" y="3902710"/>
                </a:lnTo>
                <a:lnTo>
                  <a:pt x="68579" y="0"/>
                </a:lnTo>
                <a:lnTo>
                  <a:pt x="0" y="0"/>
                </a:lnTo>
                <a:lnTo>
                  <a:pt x="0" y="3902710"/>
                </a:lnTo>
                <a:close/>
              </a:path>
            </a:pathLst>
          </a:custGeom>
          <a:solidFill>
            <a:srgbClr val="CECE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0" y="0"/>
            <a:ext cx="67310" cy="2324100"/>
          </a:xfrm>
          <a:custGeom>
            <a:avLst/>
            <a:gdLst/>
            <a:ahLst/>
            <a:cxnLst/>
            <a:rect l="l" t="t" r="r" b="b"/>
            <a:pathLst>
              <a:path w="67310" h="2324100">
                <a:moveTo>
                  <a:pt x="0" y="2324100"/>
                </a:moveTo>
                <a:lnTo>
                  <a:pt x="67310" y="2324100"/>
                </a:lnTo>
                <a:lnTo>
                  <a:pt x="67310" y="0"/>
                </a:lnTo>
                <a:lnTo>
                  <a:pt x="0" y="0"/>
                </a:lnTo>
                <a:lnTo>
                  <a:pt x="0" y="2324100"/>
                </a:lnTo>
                <a:close/>
              </a:path>
            </a:pathLst>
          </a:custGeom>
          <a:solidFill>
            <a:srgbClr val="CDCD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0" y="2956560"/>
            <a:ext cx="67310" cy="3901440"/>
          </a:xfrm>
          <a:custGeom>
            <a:avLst/>
            <a:gdLst/>
            <a:ahLst/>
            <a:cxnLst/>
            <a:rect l="l" t="t" r="r" b="b"/>
            <a:pathLst>
              <a:path w="67310" h="3901440">
                <a:moveTo>
                  <a:pt x="0" y="3901440"/>
                </a:moveTo>
                <a:lnTo>
                  <a:pt x="67310" y="3901440"/>
                </a:lnTo>
                <a:lnTo>
                  <a:pt x="67310" y="0"/>
                </a:lnTo>
                <a:lnTo>
                  <a:pt x="0" y="0"/>
                </a:lnTo>
                <a:lnTo>
                  <a:pt x="0" y="3901440"/>
                </a:lnTo>
                <a:close/>
              </a:path>
            </a:pathLst>
          </a:custGeom>
          <a:solidFill>
            <a:srgbClr val="CDCD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1715770" y="1690370"/>
            <a:ext cx="7428230" cy="2533650"/>
          </a:xfrm>
          <a:custGeom>
            <a:avLst/>
            <a:gdLst/>
            <a:ahLst/>
            <a:cxnLst/>
            <a:rect l="l" t="t" r="r" b="b"/>
            <a:pathLst>
              <a:path w="7428230" h="2533650">
                <a:moveTo>
                  <a:pt x="7428230" y="0"/>
                </a:moveTo>
                <a:lnTo>
                  <a:pt x="0" y="0"/>
                </a:lnTo>
                <a:lnTo>
                  <a:pt x="0" y="2533649"/>
                </a:lnTo>
                <a:lnTo>
                  <a:pt x="7428230" y="2533649"/>
                </a:lnTo>
                <a:lnTo>
                  <a:pt x="7428230" y="0"/>
                </a:lnTo>
                <a:close/>
              </a:path>
            </a:pathLst>
          </a:custGeom>
          <a:solidFill>
            <a:srgbClr val="0000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572769" y="3592829"/>
            <a:ext cx="568960" cy="631190"/>
          </a:xfrm>
          <a:custGeom>
            <a:avLst/>
            <a:gdLst/>
            <a:ahLst/>
            <a:cxnLst/>
            <a:rect l="l" t="t" r="r" b="b"/>
            <a:pathLst>
              <a:path w="568960" h="631189">
                <a:moveTo>
                  <a:pt x="0" y="631190"/>
                </a:moveTo>
                <a:lnTo>
                  <a:pt x="568960" y="631190"/>
                </a:lnTo>
                <a:lnTo>
                  <a:pt x="568960" y="0"/>
                </a:lnTo>
                <a:lnTo>
                  <a:pt x="0" y="0"/>
                </a:lnTo>
                <a:lnTo>
                  <a:pt x="0" y="63119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1715770" y="1690370"/>
            <a:ext cx="565150" cy="633730"/>
          </a:xfrm>
          <a:custGeom>
            <a:avLst/>
            <a:gdLst/>
            <a:ahLst/>
            <a:cxnLst/>
            <a:rect l="l" t="t" r="r" b="b"/>
            <a:pathLst>
              <a:path w="565150" h="633730">
                <a:moveTo>
                  <a:pt x="0" y="633729"/>
                </a:moveTo>
                <a:lnTo>
                  <a:pt x="565150" y="633729"/>
                </a:lnTo>
                <a:lnTo>
                  <a:pt x="565150" y="0"/>
                </a:lnTo>
                <a:lnTo>
                  <a:pt x="0" y="0"/>
                </a:lnTo>
                <a:lnTo>
                  <a:pt x="0" y="633729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2280920" y="1066800"/>
            <a:ext cx="585470" cy="623570"/>
          </a:xfrm>
          <a:custGeom>
            <a:avLst/>
            <a:gdLst/>
            <a:ahLst/>
            <a:cxnLst/>
            <a:rect l="l" t="t" r="r" b="b"/>
            <a:pathLst>
              <a:path w="585469" h="623569">
                <a:moveTo>
                  <a:pt x="0" y="623570"/>
                </a:moveTo>
                <a:lnTo>
                  <a:pt x="585469" y="623570"/>
                </a:lnTo>
                <a:lnTo>
                  <a:pt x="585469" y="0"/>
                </a:lnTo>
                <a:lnTo>
                  <a:pt x="0" y="0"/>
                </a:lnTo>
                <a:lnTo>
                  <a:pt x="0" y="623570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1141730" y="3592829"/>
            <a:ext cx="584200" cy="631190"/>
          </a:xfrm>
          <a:custGeom>
            <a:avLst/>
            <a:gdLst/>
            <a:ahLst/>
            <a:cxnLst/>
            <a:rect l="l" t="t" r="r" b="b"/>
            <a:pathLst>
              <a:path w="584200" h="631189">
                <a:moveTo>
                  <a:pt x="0" y="631190"/>
                </a:moveTo>
                <a:lnTo>
                  <a:pt x="584200" y="631190"/>
                </a:lnTo>
                <a:lnTo>
                  <a:pt x="584200" y="0"/>
                </a:lnTo>
                <a:lnTo>
                  <a:pt x="0" y="0"/>
                </a:lnTo>
                <a:lnTo>
                  <a:pt x="0" y="631190"/>
                </a:lnTo>
                <a:close/>
              </a:path>
            </a:pathLst>
          </a:custGeom>
          <a:solidFill>
            <a:srgbClr val="0000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2280920" y="1690370"/>
            <a:ext cx="585470" cy="642620"/>
          </a:xfrm>
          <a:custGeom>
            <a:avLst/>
            <a:gdLst/>
            <a:ahLst/>
            <a:cxnLst/>
            <a:rect l="l" t="t" r="r" b="b"/>
            <a:pathLst>
              <a:path w="585469" h="642619">
                <a:moveTo>
                  <a:pt x="585469" y="0"/>
                </a:moveTo>
                <a:lnTo>
                  <a:pt x="0" y="0"/>
                </a:lnTo>
                <a:lnTo>
                  <a:pt x="0" y="642619"/>
                </a:lnTo>
                <a:lnTo>
                  <a:pt x="585469" y="642619"/>
                </a:lnTo>
                <a:lnTo>
                  <a:pt x="585469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1141730" y="2324100"/>
            <a:ext cx="574040" cy="623570"/>
          </a:xfrm>
          <a:custGeom>
            <a:avLst/>
            <a:gdLst/>
            <a:ahLst/>
            <a:cxnLst/>
            <a:rect l="l" t="t" r="r" b="b"/>
            <a:pathLst>
              <a:path w="574039" h="623569">
                <a:moveTo>
                  <a:pt x="0" y="623570"/>
                </a:moveTo>
                <a:lnTo>
                  <a:pt x="574039" y="623570"/>
                </a:lnTo>
                <a:lnTo>
                  <a:pt x="574039" y="0"/>
                </a:lnTo>
                <a:lnTo>
                  <a:pt x="0" y="0"/>
                </a:lnTo>
                <a:lnTo>
                  <a:pt x="0" y="623570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0" y="2324100"/>
            <a:ext cx="582930" cy="632460"/>
          </a:xfrm>
          <a:custGeom>
            <a:avLst/>
            <a:gdLst/>
            <a:ahLst/>
            <a:cxnLst/>
            <a:rect l="l" t="t" r="r" b="b"/>
            <a:pathLst>
              <a:path w="582930" h="632460">
                <a:moveTo>
                  <a:pt x="582930" y="0"/>
                </a:moveTo>
                <a:lnTo>
                  <a:pt x="0" y="0"/>
                </a:lnTo>
                <a:lnTo>
                  <a:pt x="0" y="632460"/>
                </a:lnTo>
                <a:lnTo>
                  <a:pt x="582930" y="632460"/>
                </a:lnTo>
                <a:lnTo>
                  <a:pt x="582930" y="0"/>
                </a:lnTo>
                <a:close/>
              </a:path>
            </a:pathLst>
          </a:custGeom>
          <a:solidFill>
            <a:srgbClr val="0000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1715770" y="2324100"/>
            <a:ext cx="575310" cy="632460"/>
          </a:xfrm>
          <a:custGeom>
            <a:avLst/>
            <a:gdLst/>
            <a:ahLst/>
            <a:cxnLst/>
            <a:rect l="l" t="t" r="r" b="b"/>
            <a:pathLst>
              <a:path w="575310" h="632460">
                <a:moveTo>
                  <a:pt x="575310" y="0"/>
                </a:moveTo>
                <a:lnTo>
                  <a:pt x="0" y="0"/>
                </a:lnTo>
                <a:lnTo>
                  <a:pt x="0" y="632460"/>
                </a:lnTo>
                <a:lnTo>
                  <a:pt x="575310" y="632460"/>
                </a:lnTo>
                <a:lnTo>
                  <a:pt x="57531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572769" y="2947670"/>
            <a:ext cx="568960" cy="645160"/>
          </a:xfrm>
          <a:custGeom>
            <a:avLst/>
            <a:gdLst/>
            <a:ahLst/>
            <a:cxnLst/>
            <a:rect l="l" t="t" r="r" b="b"/>
            <a:pathLst>
              <a:path w="568960" h="645160">
                <a:moveTo>
                  <a:pt x="0" y="645159"/>
                </a:moveTo>
                <a:lnTo>
                  <a:pt x="568960" y="645159"/>
                </a:lnTo>
                <a:lnTo>
                  <a:pt x="568960" y="0"/>
                </a:lnTo>
                <a:lnTo>
                  <a:pt x="0" y="0"/>
                </a:lnTo>
                <a:lnTo>
                  <a:pt x="0" y="645159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1141730" y="2947670"/>
            <a:ext cx="584200" cy="645160"/>
          </a:xfrm>
          <a:custGeom>
            <a:avLst/>
            <a:gdLst/>
            <a:ahLst/>
            <a:cxnLst/>
            <a:rect l="l" t="t" r="r" b="b"/>
            <a:pathLst>
              <a:path w="584200" h="645160">
                <a:moveTo>
                  <a:pt x="584200" y="0"/>
                </a:moveTo>
                <a:lnTo>
                  <a:pt x="0" y="0"/>
                </a:lnTo>
                <a:lnTo>
                  <a:pt x="0" y="645159"/>
                </a:lnTo>
                <a:lnTo>
                  <a:pt x="584200" y="645159"/>
                </a:lnTo>
                <a:lnTo>
                  <a:pt x="58420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Malavika M.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4077-2FF7-42F0-B381-94F936DD8641}" type="datetime1">
              <a:rPr lang="en-US" smtClean="0"/>
              <a:t>6/18/2025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Malavika M.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7127E-DB01-42E2-882D-3C006486F802}" type="datetime1">
              <a:rPr lang="en-US" smtClean="0"/>
              <a:t>6/18/2025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7559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FDFD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68604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8890">
            <a:solidFill>
              <a:srgbClr val="FCFC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68604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8890">
            <a:solidFill>
              <a:srgbClr val="FCFC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6162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19">
            <a:solidFill>
              <a:srgbClr val="FBFB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6162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19">
            <a:solidFill>
              <a:srgbClr val="FBFBF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5400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FAFA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25400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FAFA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47015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8890">
            <a:solidFill>
              <a:srgbClr val="F8F8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247015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8890">
            <a:solidFill>
              <a:srgbClr val="F8F8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240029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19">
            <a:solidFill>
              <a:srgbClr val="F7F7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240029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19">
            <a:solidFill>
              <a:srgbClr val="F7F7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232409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F6F6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232409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F6F6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225425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8890">
            <a:solidFill>
              <a:srgbClr val="F5F5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225425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8890">
            <a:solidFill>
              <a:srgbClr val="F5F5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21844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F3F3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21844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F3F3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21082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19">
            <a:solidFill>
              <a:srgbClr val="F2F2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21082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19">
            <a:solidFill>
              <a:srgbClr val="F2F2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203834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8890">
            <a:solidFill>
              <a:srgbClr val="F1F1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203834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8890">
            <a:solidFill>
              <a:srgbClr val="F1F1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9685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F0F0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9685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F0F0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89229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EEEE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189229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EEEE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182245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8889">
            <a:solidFill>
              <a:srgbClr val="EDED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82245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8889">
            <a:solidFill>
              <a:srgbClr val="EDED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7526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ECEC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7526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ECEC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67639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EBEB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67639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EBEB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60654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8889">
            <a:solidFill>
              <a:srgbClr val="E9E9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160654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8889">
            <a:solidFill>
              <a:srgbClr val="E9E9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5367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E8E8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15367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E8E8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4605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7620">
            <a:solidFill>
              <a:srgbClr val="E7E7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146050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7620">
            <a:solidFill>
              <a:srgbClr val="E7E7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139064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60"/>
                </a:lnTo>
              </a:path>
            </a:pathLst>
          </a:custGeom>
          <a:ln w="8890">
            <a:solidFill>
              <a:srgbClr val="E6E6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139064" y="27432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8890">
            <a:solidFill>
              <a:srgbClr val="E6E6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13207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E4E4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12446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E3E3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117475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8889">
            <a:solidFill>
              <a:srgbClr val="E2E2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11048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E1E1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10287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DFD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95885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8890">
            <a:solidFill>
              <a:srgbClr val="DED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8890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DDDD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8128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DCDC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74294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8890">
            <a:solidFill>
              <a:srgbClr val="DADA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6731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D9D9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5968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D8D8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52705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8890">
            <a:solidFill>
              <a:srgbClr val="D7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4571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D5D5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3810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19">
            <a:solidFill>
              <a:srgbClr val="D4D4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3048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D3D3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2412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D2D2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1650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D0D0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8889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CFCF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2540" y="0"/>
            <a:ext cx="0" cy="535940"/>
          </a:xfrm>
          <a:custGeom>
            <a:avLst/>
            <a:gdLst/>
            <a:ahLst/>
            <a:cxnLst/>
            <a:rect l="l" t="t" r="r" b="b"/>
            <a:pathLst>
              <a:path h="535940">
                <a:moveTo>
                  <a:pt x="0" y="0"/>
                </a:moveTo>
                <a:lnTo>
                  <a:pt x="0" y="535940"/>
                </a:lnTo>
              </a:path>
            </a:pathLst>
          </a:custGeom>
          <a:ln w="7620">
            <a:solidFill>
              <a:srgbClr val="CECE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903731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900303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CF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89700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BF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893571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AFA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890143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9F9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886586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8F8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88328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7F7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879855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6F6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876426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5F5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872998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4F4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86956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3F3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86614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2F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86271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1F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859281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0F0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855853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FEF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852424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EE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84899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DED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845565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CEC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842136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BEB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838708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AEA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83527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9E9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83185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8E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82842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7E7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824991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6E6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821563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5E5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81813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4E4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81470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3E3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81127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2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807846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1E1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804418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E0E0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80098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FDF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79756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ED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794258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DD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79082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CDC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78740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BDB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78397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ADA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780541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9D9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777113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8D8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773684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7D7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77025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6D6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766825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5D5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763396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4D4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759968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3D3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75653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2D2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75311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1D1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74968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D0D0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746251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FC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742823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ECE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73939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DCD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73596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73253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CC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729106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ACA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725678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9C9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72224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8C8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71882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7C7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71539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6C6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711961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5C5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708533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4C4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70523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3C3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70167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2C2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69824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1C1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694816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C0C0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k object 136"/>
          <p:cNvSpPr/>
          <p:nvPr/>
        </p:nvSpPr>
        <p:spPr>
          <a:xfrm>
            <a:off x="69151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FBF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k object 137"/>
          <p:cNvSpPr/>
          <p:nvPr/>
        </p:nvSpPr>
        <p:spPr>
          <a:xfrm>
            <a:off x="688085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EBE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k object 138"/>
          <p:cNvSpPr/>
          <p:nvPr/>
        </p:nvSpPr>
        <p:spPr>
          <a:xfrm>
            <a:off x="684656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DB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k object 139"/>
          <p:cNvSpPr/>
          <p:nvPr/>
        </p:nvSpPr>
        <p:spPr>
          <a:xfrm>
            <a:off x="681228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CBC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k object 140"/>
          <p:cNvSpPr/>
          <p:nvPr/>
        </p:nvSpPr>
        <p:spPr>
          <a:xfrm>
            <a:off x="67779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BB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k object 141"/>
          <p:cNvSpPr/>
          <p:nvPr/>
        </p:nvSpPr>
        <p:spPr>
          <a:xfrm>
            <a:off x="67437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ABA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k object 142"/>
          <p:cNvSpPr/>
          <p:nvPr/>
        </p:nvSpPr>
        <p:spPr>
          <a:xfrm>
            <a:off x="67094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9B9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k object 143"/>
          <p:cNvSpPr/>
          <p:nvPr/>
        </p:nvSpPr>
        <p:spPr>
          <a:xfrm>
            <a:off x="667511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8B8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k object 144"/>
          <p:cNvSpPr/>
          <p:nvPr/>
        </p:nvSpPr>
        <p:spPr>
          <a:xfrm>
            <a:off x="664083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7B7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k object 145"/>
          <p:cNvSpPr/>
          <p:nvPr/>
        </p:nvSpPr>
        <p:spPr>
          <a:xfrm>
            <a:off x="660654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6B6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k object 146"/>
          <p:cNvSpPr/>
          <p:nvPr/>
        </p:nvSpPr>
        <p:spPr>
          <a:xfrm>
            <a:off x="65722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5B5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k object 147"/>
          <p:cNvSpPr/>
          <p:nvPr/>
        </p:nvSpPr>
        <p:spPr>
          <a:xfrm>
            <a:off x="653795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4B4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k object 148"/>
          <p:cNvSpPr/>
          <p:nvPr/>
        </p:nvSpPr>
        <p:spPr>
          <a:xfrm>
            <a:off x="650366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3B3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k object 149"/>
          <p:cNvSpPr/>
          <p:nvPr/>
        </p:nvSpPr>
        <p:spPr>
          <a:xfrm>
            <a:off x="646937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2B2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k object 150"/>
          <p:cNvSpPr/>
          <p:nvPr/>
        </p:nvSpPr>
        <p:spPr>
          <a:xfrm>
            <a:off x="64350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1B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k object 151"/>
          <p:cNvSpPr/>
          <p:nvPr/>
        </p:nvSpPr>
        <p:spPr>
          <a:xfrm>
            <a:off x="64008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B0B0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k object 152"/>
          <p:cNvSpPr/>
          <p:nvPr/>
        </p:nvSpPr>
        <p:spPr>
          <a:xfrm>
            <a:off x="63665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FAF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k object 153"/>
          <p:cNvSpPr/>
          <p:nvPr/>
        </p:nvSpPr>
        <p:spPr>
          <a:xfrm>
            <a:off x="633222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EAE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k object 154"/>
          <p:cNvSpPr/>
          <p:nvPr/>
        </p:nvSpPr>
        <p:spPr>
          <a:xfrm>
            <a:off x="62979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DAD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k object 155"/>
          <p:cNvSpPr/>
          <p:nvPr/>
        </p:nvSpPr>
        <p:spPr>
          <a:xfrm>
            <a:off x="62636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CAC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k object 156"/>
          <p:cNvSpPr/>
          <p:nvPr/>
        </p:nvSpPr>
        <p:spPr>
          <a:xfrm>
            <a:off x="62293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BA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k object 157"/>
          <p:cNvSpPr/>
          <p:nvPr/>
        </p:nvSpPr>
        <p:spPr>
          <a:xfrm>
            <a:off x="61950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AAA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k object 158"/>
          <p:cNvSpPr/>
          <p:nvPr/>
        </p:nvSpPr>
        <p:spPr>
          <a:xfrm>
            <a:off x="616077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9A9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k object 159"/>
          <p:cNvSpPr/>
          <p:nvPr/>
        </p:nvSpPr>
        <p:spPr>
          <a:xfrm>
            <a:off x="612647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8A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k object 160"/>
          <p:cNvSpPr/>
          <p:nvPr/>
        </p:nvSpPr>
        <p:spPr>
          <a:xfrm>
            <a:off x="60921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7A7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k object 161"/>
          <p:cNvSpPr/>
          <p:nvPr/>
        </p:nvSpPr>
        <p:spPr>
          <a:xfrm>
            <a:off x="60579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6A6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k object 162"/>
          <p:cNvSpPr/>
          <p:nvPr/>
        </p:nvSpPr>
        <p:spPr>
          <a:xfrm>
            <a:off x="60236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5A5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k object 163"/>
          <p:cNvSpPr/>
          <p:nvPr/>
        </p:nvSpPr>
        <p:spPr>
          <a:xfrm>
            <a:off x="59905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4A4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k object 164"/>
          <p:cNvSpPr/>
          <p:nvPr/>
        </p:nvSpPr>
        <p:spPr>
          <a:xfrm>
            <a:off x="59550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3A3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k object 165"/>
          <p:cNvSpPr/>
          <p:nvPr/>
        </p:nvSpPr>
        <p:spPr>
          <a:xfrm>
            <a:off x="59207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2A2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k object 166"/>
          <p:cNvSpPr/>
          <p:nvPr/>
        </p:nvSpPr>
        <p:spPr>
          <a:xfrm>
            <a:off x="58864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1A1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k object 167"/>
          <p:cNvSpPr/>
          <p:nvPr/>
        </p:nvSpPr>
        <p:spPr>
          <a:xfrm>
            <a:off x="585342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A0A0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k object 168"/>
          <p:cNvSpPr/>
          <p:nvPr/>
        </p:nvSpPr>
        <p:spPr>
          <a:xfrm>
            <a:off x="581914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F9F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k object 169"/>
          <p:cNvSpPr/>
          <p:nvPr/>
        </p:nvSpPr>
        <p:spPr>
          <a:xfrm>
            <a:off x="57848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E9E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k object 170"/>
          <p:cNvSpPr/>
          <p:nvPr/>
        </p:nvSpPr>
        <p:spPr>
          <a:xfrm>
            <a:off x="575055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D9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k object 171"/>
          <p:cNvSpPr/>
          <p:nvPr/>
        </p:nvSpPr>
        <p:spPr>
          <a:xfrm>
            <a:off x="571627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C9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k object 172"/>
          <p:cNvSpPr/>
          <p:nvPr/>
        </p:nvSpPr>
        <p:spPr>
          <a:xfrm>
            <a:off x="568197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B9B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k object 173"/>
          <p:cNvSpPr/>
          <p:nvPr/>
        </p:nvSpPr>
        <p:spPr>
          <a:xfrm>
            <a:off x="56476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A9A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k object 174"/>
          <p:cNvSpPr/>
          <p:nvPr/>
        </p:nvSpPr>
        <p:spPr>
          <a:xfrm>
            <a:off x="56134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k object 175"/>
          <p:cNvSpPr/>
          <p:nvPr/>
        </p:nvSpPr>
        <p:spPr>
          <a:xfrm>
            <a:off x="55791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999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k object 176"/>
          <p:cNvSpPr/>
          <p:nvPr/>
        </p:nvSpPr>
        <p:spPr>
          <a:xfrm>
            <a:off x="554482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797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k object 177"/>
          <p:cNvSpPr/>
          <p:nvPr/>
        </p:nvSpPr>
        <p:spPr>
          <a:xfrm>
            <a:off x="551052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696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k object 178"/>
          <p:cNvSpPr/>
          <p:nvPr/>
        </p:nvSpPr>
        <p:spPr>
          <a:xfrm>
            <a:off x="54762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5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k object 179"/>
          <p:cNvSpPr/>
          <p:nvPr/>
        </p:nvSpPr>
        <p:spPr>
          <a:xfrm>
            <a:off x="54419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494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k object 180"/>
          <p:cNvSpPr/>
          <p:nvPr/>
        </p:nvSpPr>
        <p:spPr>
          <a:xfrm>
            <a:off x="54076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393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k object 181"/>
          <p:cNvSpPr/>
          <p:nvPr/>
        </p:nvSpPr>
        <p:spPr>
          <a:xfrm>
            <a:off x="537337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292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k object 182"/>
          <p:cNvSpPr/>
          <p:nvPr/>
        </p:nvSpPr>
        <p:spPr>
          <a:xfrm>
            <a:off x="533907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191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k object 183"/>
          <p:cNvSpPr/>
          <p:nvPr/>
        </p:nvSpPr>
        <p:spPr>
          <a:xfrm>
            <a:off x="53047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9090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k object 184"/>
          <p:cNvSpPr/>
          <p:nvPr/>
        </p:nvSpPr>
        <p:spPr>
          <a:xfrm>
            <a:off x="52705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F8F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k object 185"/>
          <p:cNvSpPr/>
          <p:nvPr/>
        </p:nvSpPr>
        <p:spPr>
          <a:xfrm>
            <a:off x="52362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E8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k object 186"/>
          <p:cNvSpPr/>
          <p:nvPr/>
        </p:nvSpPr>
        <p:spPr>
          <a:xfrm>
            <a:off x="520192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D8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k object 187"/>
          <p:cNvSpPr/>
          <p:nvPr/>
        </p:nvSpPr>
        <p:spPr>
          <a:xfrm>
            <a:off x="51676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C8C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k object 188"/>
          <p:cNvSpPr/>
          <p:nvPr/>
        </p:nvSpPr>
        <p:spPr>
          <a:xfrm>
            <a:off x="51333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B8B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k object 189"/>
          <p:cNvSpPr/>
          <p:nvPr/>
        </p:nvSpPr>
        <p:spPr>
          <a:xfrm>
            <a:off x="50990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A8A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k object 190"/>
          <p:cNvSpPr/>
          <p:nvPr/>
        </p:nvSpPr>
        <p:spPr>
          <a:xfrm>
            <a:off x="50647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98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k object 191"/>
          <p:cNvSpPr/>
          <p:nvPr/>
        </p:nvSpPr>
        <p:spPr>
          <a:xfrm>
            <a:off x="503174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888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k object 192"/>
          <p:cNvSpPr/>
          <p:nvPr/>
        </p:nvSpPr>
        <p:spPr>
          <a:xfrm>
            <a:off x="49974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787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k object 193"/>
          <p:cNvSpPr/>
          <p:nvPr/>
        </p:nvSpPr>
        <p:spPr>
          <a:xfrm>
            <a:off x="496315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686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k object 194"/>
          <p:cNvSpPr/>
          <p:nvPr/>
        </p:nvSpPr>
        <p:spPr>
          <a:xfrm>
            <a:off x="492887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585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k object 195"/>
          <p:cNvSpPr/>
          <p:nvPr/>
        </p:nvSpPr>
        <p:spPr>
          <a:xfrm>
            <a:off x="489457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484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k object 196"/>
          <p:cNvSpPr/>
          <p:nvPr/>
        </p:nvSpPr>
        <p:spPr>
          <a:xfrm>
            <a:off x="48602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383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k object 197"/>
          <p:cNvSpPr/>
          <p:nvPr/>
        </p:nvSpPr>
        <p:spPr>
          <a:xfrm>
            <a:off x="48260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282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k object 198"/>
          <p:cNvSpPr/>
          <p:nvPr/>
        </p:nvSpPr>
        <p:spPr>
          <a:xfrm>
            <a:off x="47917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181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k object 199"/>
          <p:cNvSpPr/>
          <p:nvPr/>
        </p:nvSpPr>
        <p:spPr>
          <a:xfrm>
            <a:off x="475742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8080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k object 200"/>
          <p:cNvSpPr/>
          <p:nvPr/>
        </p:nvSpPr>
        <p:spPr>
          <a:xfrm>
            <a:off x="47231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F7F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k object 201"/>
          <p:cNvSpPr/>
          <p:nvPr/>
        </p:nvSpPr>
        <p:spPr>
          <a:xfrm>
            <a:off x="46888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E7E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k object 202"/>
          <p:cNvSpPr/>
          <p:nvPr/>
        </p:nvSpPr>
        <p:spPr>
          <a:xfrm>
            <a:off x="46545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D7D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k object 203"/>
          <p:cNvSpPr/>
          <p:nvPr/>
        </p:nvSpPr>
        <p:spPr>
          <a:xfrm>
            <a:off x="46202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C7C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k object 204"/>
          <p:cNvSpPr/>
          <p:nvPr/>
        </p:nvSpPr>
        <p:spPr>
          <a:xfrm>
            <a:off x="458597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B7B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k object 205"/>
          <p:cNvSpPr/>
          <p:nvPr/>
        </p:nvSpPr>
        <p:spPr>
          <a:xfrm>
            <a:off x="455167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A7A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k object 206"/>
          <p:cNvSpPr/>
          <p:nvPr/>
        </p:nvSpPr>
        <p:spPr>
          <a:xfrm>
            <a:off x="45173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979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k object 207"/>
          <p:cNvSpPr/>
          <p:nvPr/>
        </p:nvSpPr>
        <p:spPr>
          <a:xfrm>
            <a:off x="44831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878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k object 208"/>
          <p:cNvSpPr/>
          <p:nvPr/>
        </p:nvSpPr>
        <p:spPr>
          <a:xfrm>
            <a:off x="44488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77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k object 209"/>
          <p:cNvSpPr/>
          <p:nvPr/>
        </p:nvSpPr>
        <p:spPr>
          <a:xfrm>
            <a:off x="441452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676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k object 210"/>
          <p:cNvSpPr/>
          <p:nvPr/>
        </p:nvSpPr>
        <p:spPr>
          <a:xfrm>
            <a:off x="43802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575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k object 211"/>
          <p:cNvSpPr/>
          <p:nvPr/>
        </p:nvSpPr>
        <p:spPr>
          <a:xfrm>
            <a:off x="43459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474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k object 212"/>
          <p:cNvSpPr/>
          <p:nvPr/>
        </p:nvSpPr>
        <p:spPr>
          <a:xfrm>
            <a:off x="43116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373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k object 213"/>
          <p:cNvSpPr/>
          <p:nvPr/>
        </p:nvSpPr>
        <p:spPr>
          <a:xfrm>
            <a:off x="42773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272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k object 214"/>
          <p:cNvSpPr/>
          <p:nvPr/>
        </p:nvSpPr>
        <p:spPr>
          <a:xfrm>
            <a:off x="424307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171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k object 215"/>
          <p:cNvSpPr/>
          <p:nvPr/>
        </p:nvSpPr>
        <p:spPr>
          <a:xfrm>
            <a:off x="42100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7070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k object 216"/>
          <p:cNvSpPr/>
          <p:nvPr/>
        </p:nvSpPr>
        <p:spPr>
          <a:xfrm>
            <a:off x="417575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F6F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k object 217"/>
          <p:cNvSpPr/>
          <p:nvPr/>
        </p:nvSpPr>
        <p:spPr>
          <a:xfrm>
            <a:off x="414147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E6E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k object 218"/>
          <p:cNvSpPr/>
          <p:nvPr/>
        </p:nvSpPr>
        <p:spPr>
          <a:xfrm>
            <a:off x="41059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D6D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k object 219"/>
          <p:cNvSpPr/>
          <p:nvPr/>
        </p:nvSpPr>
        <p:spPr>
          <a:xfrm>
            <a:off x="40728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C6C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k object 220"/>
          <p:cNvSpPr/>
          <p:nvPr/>
        </p:nvSpPr>
        <p:spPr>
          <a:xfrm>
            <a:off x="40386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B6B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k object 221"/>
          <p:cNvSpPr/>
          <p:nvPr/>
        </p:nvSpPr>
        <p:spPr>
          <a:xfrm>
            <a:off x="400430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A6A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k object 222"/>
          <p:cNvSpPr/>
          <p:nvPr/>
        </p:nvSpPr>
        <p:spPr>
          <a:xfrm>
            <a:off x="397002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969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k object 223"/>
          <p:cNvSpPr/>
          <p:nvPr/>
        </p:nvSpPr>
        <p:spPr>
          <a:xfrm>
            <a:off x="393572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868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k object 224"/>
          <p:cNvSpPr/>
          <p:nvPr/>
        </p:nvSpPr>
        <p:spPr>
          <a:xfrm>
            <a:off x="390144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767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k object 225"/>
          <p:cNvSpPr/>
          <p:nvPr/>
        </p:nvSpPr>
        <p:spPr>
          <a:xfrm>
            <a:off x="38671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666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k object 226"/>
          <p:cNvSpPr/>
          <p:nvPr/>
        </p:nvSpPr>
        <p:spPr>
          <a:xfrm>
            <a:off x="38328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666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k object 227"/>
          <p:cNvSpPr/>
          <p:nvPr/>
        </p:nvSpPr>
        <p:spPr>
          <a:xfrm>
            <a:off x="379857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464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k object 228"/>
          <p:cNvSpPr/>
          <p:nvPr/>
        </p:nvSpPr>
        <p:spPr>
          <a:xfrm>
            <a:off x="376427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36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k object 229"/>
          <p:cNvSpPr/>
          <p:nvPr/>
        </p:nvSpPr>
        <p:spPr>
          <a:xfrm>
            <a:off x="372999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29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262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k object 230"/>
          <p:cNvSpPr/>
          <p:nvPr/>
        </p:nvSpPr>
        <p:spPr>
          <a:xfrm>
            <a:off x="36957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161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k object 231"/>
          <p:cNvSpPr/>
          <p:nvPr/>
        </p:nvSpPr>
        <p:spPr>
          <a:xfrm>
            <a:off x="36614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6060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k object 232"/>
          <p:cNvSpPr/>
          <p:nvPr/>
        </p:nvSpPr>
        <p:spPr>
          <a:xfrm>
            <a:off x="362712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F5F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k object 233"/>
          <p:cNvSpPr/>
          <p:nvPr/>
        </p:nvSpPr>
        <p:spPr>
          <a:xfrm>
            <a:off x="35928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E5E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k object 234"/>
          <p:cNvSpPr/>
          <p:nvPr/>
        </p:nvSpPr>
        <p:spPr>
          <a:xfrm>
            <a:off x="35585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D5D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k object 235"/>
          <p:cNvSpPr/>
          <p:nvPr/>
        </p:nvSpPr>
        <p:spPr>
          <a:xfrm>
            <a:off x="35242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C5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k object 236"/>
          <p:cNvSpPr/>
          <p:nvPr/>
        </p:nvSpPr>
        <p:spPr>
          <a:xfrm>
            <a:off x="348995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B5B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k object 237"/>
          <p:cNvSpPr/>
          <p:nvPr/>
        </p:nvSpPr>
        <p:spPr>
          <a:xfrm>
            <a:off x="345567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A5A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k object 238"/>
          <p:cNvSpPr/>
          <p:nvPr/>
        </p:nvSpPr>
        <p:spPr>
          <a:xfrm>
            <a:off x="342137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959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k object 239"/>
          <p:cNvSpPr/>
          <p:nvPr/>
        </p:nvSpPr>
        <p:spPr>
          <a:xfrm>
            <a:off x="33870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858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k object 240"/>
          <p:cNvSpPr/>
          <p:nvPr/>
        </p:nvSpPr>
        <p:spPr>
          <a:xfrm>
            <a:off x="33528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757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k object 241"/>
          <p:cNvSpPr/>
          <p:nvPr/>
        </p:nvSpPr>
        <p:spPr>
          <a:xfrm>
            <a:off x="331850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656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k object 242"/>
          <p:cNvSpPr/>
          <p:nvPr/>
        </p:nvSpPr>
        <p:spPr>
          <a:xfrm>
            <a:off x="328422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555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k object 243"/>
          <p:cNvSpPr/>
          <p:nvPr/>
        </p:nvSpPr>
        <p:spPr>
          <a:xfrm>
            <a:off x="32499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454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k object 244"/>
          <p:cNvSpPr/>
          <p:nvPr/>
        </p:nvSpPr>
        <p:spPr>
          <a:xfrm>
            <a:off x="321563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353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k object 245"/>
          <p:cNvSpPr/>
          <p:nvPr/>
        </p:nvSpPr>
        <p:spPr>
          <a:xfrm>
            <a:off x="318262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252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k object 246"/>
          <p:cNvSpPr/>
          <p:nvPr/>
        </p:nvSpPr>
        <p:spPr>
          <a:xfrm>
            <a:off x="314832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151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k object 247"/>
          <p:cNvSpPr/>
          <p:nvPr/>
        </p:nvSpPr>
        <p:spPr>
          <a:xfrm>
            <a:off x="311403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5050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k object 248"/>
          <p:cNvSpPr/>
          <p:nvPr/>
        </p:nvSpPr>
        <p:spPr>
          <a:xfrm>
            <a:off x="30797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F4F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k object 249"/>
          <p:cNvSpPr/>
          <p:nvPr/>
        </p:nvSpPr>
        <p:spPr>
          <a:xfrm>
            <a:off x="304546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E4E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k object 250"/>
          <p:cNvSpPr/>
          <p:nvPr/>
        </p:nvSpPr>
        <p:spPr>
          <a:xfrm>
            <a:off x="301117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D4D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k object 251"/>
          <p:cNvSpPr/>
          <p:nvPr/>
        </p:nvSpPr>
        <p:spPr>
          <a:xfrm>
            <a:off x="297687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C4C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k object 252"/>
          <p:cNvSpPr/>
          <p:nvPr/>
        </p:nvSpPr>
        <p:spPr>
          <a:xfrm>
            <a:off x="294258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B4B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k object 253"/>
          <p:cNvSpPr/>
          <p:nvPr/>
        </p:nvSpPr>
        <p:spPr>
          <a:xfrm>
            <a:off x="29083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A4A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k object 254"/>
          <p:cNvSpPr/>
          <p:nvPr/>
        </p:nvSpPr>
        <p:spPr>
          <a:xfrm>
            <a:off x="287401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949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k object 255"/>
          <p:cNvSpPr/>
          <p:nvPr/>
        </p:nvSpPr>
        <p:spPr>
          <a:xfrm>
            <a:off x="283972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848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k object 256"/>
          <p:cNvSpPr/>
          <p:nvPr/>
        </p:nvSpPr>
        <p:spPr>
          <a:xfrm>
            <a:off x="28054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74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k object 257"/>
          <p:cNvSpPr/>
          <p:nvPr/>
        </p:nvSpPr>
        <p:spPr>
          <a:xfrm>
            <a:off x="277113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646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k object 258"/>
          <p:cNvSpPr/>
          <p:nvPr/>
        </p:nvSpPr>
        <p:spPr>
          <a:xfrm>
            <a:off x="27368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545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k object 259"/>
          <p:cNvSpPr/>
          <p:nvPr/>
        </p:nvSpPr>
        <p:spPr>
          <a:xfrm>
            <a:off x="270256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444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k object 260"/>
          <p:cNvSpPr/>
          <p:nvPr/>
        </p:nvSpPr>
        <p:spPr>
          <a:xfrm>
            <a:off x="266827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343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k object 261"/>
          <p:cNvSpPr/>
          <p:nvPr/>
        </p:nvSpPr>
        <p:spPr>
          <a:xfrm>
            <a:off x="263397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242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k object 262"/>
          <p:cNvSpPr/>
          <p:nvPr/>
        </p:nvSpPr>
        <p:spPr>
          <a:xfrm>
            <a:off x="259968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141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k object 263"/>
          <p:cNvSpPr/>
          <p:nvPr/>
        </p:nvSpPr>
        <p:spPr>
          <a:xfrm>
            <a:off x="25654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4040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bk object 264"/>
          <p:cNvSpPr/>
          <p:nvPr/>
        </p:nvSpPr>
        <p:spPr>
          <a:xfrm>
            <a:off x="253111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F3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bk object 265"/>
          <p:cNvSpPr/>
          <p:nvPr/>
        </p:nvSpPr>
        <p:spPr>
          <a:xfrm>
            <a:off x="249682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E3E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bk object 266"/>
          <p:cNvSpPr/>
          <p:nvPr/>
        </p:nvSpPr>
        <p:spPr>
          <a:xfrm>
            <a:off x="246252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D3D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bk object 267"/>
          <p:cNvSpPr/>
          <p:nvPr/>
        </p:nvSpPr>
        <p:spPr>
          <a:xfrm>
            <a:off x="242823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C3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bk object 268"/>
          <p:cNvSpPr/>
          <p:nvPr/>
        </p:nvSpPr>
        <p:spPr>
          <a:xfrm>
            <a:off x="23939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B3B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bk object 269"/>
          <p:cNvSpPr/>
          <p:nvPr/>
        </p:nvSpPr>
        <p:spPr>
          <a:xfrm>
            <a:off x="235966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A3A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bk object 270"/>
          <p:cNvSpPr/>
          <p:nvPr/>
        </p:nvSpPr>
        <p:spPr>
          <a:xfrm>
            <a:off x="232537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939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bk object 271"/>
          <p:cNvSpPr/>
          <p:nvPr/>
        </p:nvSpPr>
        <p:spPr>
          <a:xfrm>
            <a:off x="22923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838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bk object 272"/>
          <p:cNvSpPr/>
          <p:nvPr/>
        </p:nvSpPr>
        <p:spPr>
          <a:xfrm>
            <a:off x="225678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737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bk object 273"/>
          <p:cNvSpPr/>
          <p:nvPr/>
        </p:nvSpPr>
        <p:spPr>
          <a:xfrm>
            <a:off x="22225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63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bk object 274"/>
          <p:cNvSpPr/>
          <p:nvPr/>
        </p:nvSpPr>
        <p:spPr>
          <a:xfrm>
            <a:off x="218821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535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bk object 275"/>
          <p:cNvSpPr/>
          <p:nvPr/>
        </p:nvSpPr>
        <p:spPr>
          <a:xfrm>
            <a:off x="215518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434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bk object 276"/>
          <p:cNvSpPr/>
          <p:nvPr/>
        </p:nvSpPr>
        <p:spPr>
          <a:xfrm>
            <a:off x="21209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333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bk object 277"/>
          <p:cNvSpPr/>
          <p:nvPr/>
        </p:nvSpPr>
        <p:spPr>
          <a:xfrm>
            <a:off x="208661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333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bk object 278"/>
          <p:cNvSpPr/>
          <p:nvPr/>
        </p:nvSpPr>
        <p:spPr>
          <a:xfrm>
            <a:off x="205232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131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bk object 279"/>
          <p:cNvSpPr/>
          <p:nvPr/>
        </p:nvSpPr>
        <p:spPr>
          <a:xfrm>
            <a:off x="201802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3030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bk object 280"/>
          <p:cNvSpPr/>
          <p:nvPr/>
        </p:nvSpPr>
        <p:spPr>
          <a:xfrm>
            <a:off x="198373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F2F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bk object 281"/>
          <p:cNvSpPr/>
          <p:nvPr/>
        </p:nvSpPr>
        <p:spPr>
          <a:xfrm>
            <a:off x="19494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E2E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bk object 282"/>
          <p:cNvSpPr/>
          <p:nvPr/>
        </p:nvSpPr>
        <p:spPr>
          <a:xfrm>
            <a:off x="191516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D2D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bk object 283"/>
          <p:cNvSpPr/>
          <p:nvPr/>
        </p:nvSpPr>
        <p:spPr>
          <a:xfrm>
            <a:off x="188087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C2C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bk object 284"/>
          <p:cNvSpPr/>
          <p:nvPr/>
        </p:nvSpPr>
        <p:spPr>
          <a:xfrm>
            <a:off x="184657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B2B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bk object 285"/>
          <p:cNvSpPr/>
          <p:nvPr/>
        </p:nvSpPr>
        <p:spPr>
          <a:xfrm>
            <a:off x="181228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A2A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bk object 286"/>
          <p:cNvSpPr/>
          <p:nvPr/>
        </p:nvSpPr>
        <p:spPr>
          <a:xfrm>
            <a:off x="17780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929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bk object 287"/>
          <p:cNvSpPr/>
          <p:nvPr/>
        </p:nvSpPr>
        <p:spPr>
          <a:xfrm>
            <a:off x="174371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828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bk object 288"/>
          <p:cNvSpPr/>
          <p:nvPr/>
        </p:nvSpPr>
        <p:spPr>
          <a:xfrm>
            <a:off x="170942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727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bk object 289"/>
          <p:cNvSpPr/>
          <p:nvPr/>
        </p:nvSpPr>
        <p:spPr>
          <a:xfrm>
            <a:off x="167512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626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bk object 290"/>
          <p:cNvSpPr/>
          <p:nvPr/>
        </p:nvSpPr>
        <p:spPr>
          <a:xfrm>
            <a:off x="164083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525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bk object 291"/>
          <p:cNvSpPr/>
          <p:nvPr/>
        </p:nvSpPr>
        <p:spPr>
          <a:xfrm>
            <a:off x="160655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424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bk object 292"/>
          <p:cNvSpPr/>
          <p:nvPr/>
        </p:nvSpPr>
        <p:spPr>
          <a:xfrm>
            <a:off x="157226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323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bk object 293"/>
          <p:cNvSpPr/>
          <p:nvPr/>
        </p:nvSpPr>
        <p:spPr>
          <a:xfrm>
            <a:off x="153796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222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bk object 294"/>
          <p:cNvSpPr/>
          <p:nvPr/>
        </p:nvSpPr>
        <p:spPr>
          <a:xfrm>
            <a:off x="150368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121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bk object 295"/>
          <p:cNvSpPr/>
          <p:nvPr/>
        </p:nvSpPr>
        <p:spPr>
          <a:xfrm>
            <a:off x="146938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2020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bk object 296"/>
          <p:cNvSpPr/>
          <p:nvPr/>
        </p:nvSpPr>
        <p:spPr>
          <a:xfrm>
            <a:off x="143510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F1F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bk object 297"/>
          <p:cNvSpPr/>
          <p:nvPr/>
        </p:nvSpPr>
        <p:spPr>
          <a:xfrm>
            <a:off x="140081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E1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bk object 298"/>
          <p:cNvSpPr/>
          <p:nvPr/>
        </p:nvSpPr>
        <p:spPr>
          <a:xfrm>
            <a:off x="136651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D1D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bk object 299"/>
          <p:cNvSpPr/>
          <p:nvPr/>
        </p:nvSpPr>
        <p:spPr>
          <a:xfrm>
            <a:off x="133223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C1C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bk object 300"/>
          <p:cNvSpPr/>
          <p:nvPr/>
        </p:nvSpPr>
        <p:spPr>
          <a:xfrm>
            <a:off x="129793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B1B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bk object 301"/>
          <p:cNvSpPr/>
          <p:nvPr/>
        </p:nvSpPr>
        <p:spPr>
          <a:xfrm>
            <a:off x="126491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A1A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bk object 302"/>
          <p:cNvSpPr/>
          <p:nvPr/>
        </p:nvSpPr>
        <p:spPr>
          <a:xfrm>
            <a:off x="123063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919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bk object 303"/>
          <p:cNvSpPr/>
          <p:nvPr/>
        </p:nvSpPr>
        <p:spPr>
          <a:xfrm>
            <a:off x="119506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818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bk object 304"/>
          <p:cNvSpPr/>
          <p:nvPr/>
        </p:nvSpPr>
        <p:spPr>
          <a:xfrm>
            <a:off x="116078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717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bk object 305"/>
          <p:cNvSpPr/>
          <p:nvPr/>
        </p:nvSpPr>
        <p:spPr>
          <a:xfrm>
            <a:off x="112776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616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bk object 306"/>
          <p:cNvSpPr/>
          <p:nvPr/>
        </p:nvSpPr>
        <p:spPr>
          <a:xfrm>
            <a:off x="109346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515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bk object 307"/>
          <p:cNvSpPr/>
          <p:nvPr/>
        </p:nvSpPr>
        <p:spPr>
          <a:xfrm>
            <a:off x="105918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41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bk object 308"/>
          <p:cNvSpPr/>
          <p:nvPr/>
        </p:nvSpPr>
        <p:spPr>
          <a:xfrm>
            <a:off x="102488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313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bk object 309"/>
          <p:cNvSpPr/>
          <p:nvPr/>
        </p:nvSpPr>
        <p:spPr>
          <a:xfrm>
            <a:off x="99060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212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bk object 310"/>
          <p:cNvSpPr/>
          <p:nvPr/>
        </p:nvSpPr>
        <p:spPr>
          <a:xfrm>
            <a:off x="95631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111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bk object 311"/>
          <p:cNvSpPr/>
          <p:nvPr/>
        </p:nvSpPr>
        <p:spPr>
          <a:xfrm>
            <a:off x="92201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101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bk object 312"/>
          <p:cNvSpPr/>
          <p:nvPr/>
        </p:nvSpPr>
        <p:spPr>
          <a:xfrm>
            <a:off x="88773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F0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bk object 313"/>
          <p:cNvSpPr/>
          <p:nvPr/>
        </p:nvSpPr>
        <p:spPr>
          <a:xfrm>
            <a:off x="85343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29" y="276860"/>
                </a:lnTo>
                <a:lnTo>
                  <a:pt x="3682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E0E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bk object 314"/>
          <p:cNvSpPr/>
          <p:nvPr/>
        </p:nvSpPr>
        <p:spPr>
          <a:xfrm>
            <a:off x="819150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D0D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bk object 315"/>
          <p:cNvSpPr/>
          <p:nvPr/>
        </p:nvSpPr>
        <p:spPr>
          <a:xfrm>
            <a:off x="784859" y="133350"/>
            <a:ext cx="36830" cy="276860"/>
          </a:xfrm>
          <a:custGeom>
            <a:avLst/>
            <a:gdLst/>
            <a:ahLst/>
            <a:cxnLst/>
            <a:rect l="l" t="t" r="r" b="b"/>
            <a:pathLst>
              <a:path w="36830" h="276859">
                <a:moveTo>
                  <a:pt x="0" y="276860"/>
                </a:moveTo>
                <a:lnTo>
                  <a:pt x="36830" y="276860"/>
                </a:lnTo>
                <a:lnTo>
                  <a:pt x="3683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C0C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bk object 316"/>
          <p:cNvSpPr/>
          <p:nvPr/>
        </p:nvSpPr>
        <p:spPr>
          <a:xfrm>
            <a:off x="750569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B0B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bk object 317"/>
          <p:cNvSpPr/>
          <p:nvPr/>
        </p:nvSpPr>
        <p:spPr>
          <a:xfrm>
            <a:off x="71628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A0A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bk object 318"/>
          <p:cNvSpPr/>
          <p:nvPr/>
        </p:nvSpPr>
        <p:spPr>
          <a:xfrm>
            <a:off x="68199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909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bk object 319"/>
          <p:cNvSpPr/>
          <p:nvPr/>
        </p:nvSpPr>
        <p:spPr>
          <a:xfrm>
            <a:off x="647700" y="275590"/>
            <a:ext cx="38100" cy="134620"/>
          </a:xfrm>
          <a:custGeom>
            <a:avLst/>
            <a:gdLst/>
            <a:ahLst/>
            <a:cxnLst/>
            <a:rect l="l" t="t" r="r" b="b"/>
            <a:pathLst>
              <a:path w="38100" h="134620">
                <a:moveTo>
                  <a:pt x="0" y="134619"/>
                </a:moveTo>
                <a:lnTo>
                  <a:pt x="38100" y="134619"/>
                </a:lnTo>
                <a:lnTo>
                  <a:pt x="38100" y="0"/>
                </a:lnTo>
                <a:lnTo>
                  <a:pt x="0" y="0"/>
                </a:lnTo>
                <a:lnTo>
                  <a:pt x="0" y="134619"/>
                </a:lnTo>
                <a:close/>
              </a:path>
            </a:pathLst>
          </a:custGeom>
          <a:solidFill>
            <a:srgbClr val="0808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bk object 320"/>
          <p:cNvSpPr/>
          <p:nvPr/>
        </p:nvSpPr>
        <p:spPr>
          <a:xfrm>
            <a:off x="613409" y="275590"/>
            <a:ext cx="38100" cy="134620"/>
          </a:xfrm>
          <a:custGeom>
            <a:avLst/>
            <a:gdLst/>
            <a:ahLst/>
            <a:cxnLst/>
            <a:rect l="l" t="t" r="r" b="b"/>
            <a:pathLst>
              <a:path w="38100" h="134620">
                <a:moveTo>
                  <a:pt x="0" y="134619"/>
                </a:moveTo>
                <a:lnTo>
                  <a:pt x="38100" y="134619"/>
                </a:lnTo>
                <a:lnTo>
                  <a:pt x="38100" y="0"/>
                </a:lnTo>
                <a:lnTo>
                  <a:pt x="0" y="0"/>
                </a:lnTo>
                <a:lnTo>
                  <a:pt x="0" y="134619"/>
                </a:lnTo>
                <a:close/>
              </a:path>
            </a:pathLst>
          </a:custGeom>
          <a:solidFill>
            <a:srgbClr val="0707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bk object 321"/>
          <p:cNvSpPr/>
          <p:nvPr/>
        </p:nvSpPr>
        <p:spPr>
          <a:xfrm>
            <a:off x="579119" y="275590"/>
            <a:ext cx="38100" cy="134620"/>
          </a:xfrm>
          <a:custGeom>
            <a:avLst/>
            <a:gdLst/>
            <a:ahLst/>
            <a:cxnLst/>
            <a:rect l="l" t="t" r="r" b="b"/>
            <a:pathLst>
              <a:path w="38100" h="134620">
                <a:moveTo>
                  <a:pt x="0" y="134619"/>
                </a:moveTo>
                <a:lnTo>
                  <a:pt x="38100" y="134619"/>
                </a:lnTo>
                <a:lnTo>
                  <a:pt x="38100" y="0"/>
                </a:lnTo>
                <a:lnTo>
                  <a:pt x="0" y="0"/>
                </a:lnTo>
                <a:lnTo>
                  <a:pt x="0" y="134619"/>
                </a:lnTo>
                <a:close/>
              </a:path>
            </a:pathLst>
          </a:custGeom>
          <a:solidFill>
            <a:srgbClr val="0606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bk object 322"/>
          <p:cNvSpPr/>
          <p:nvPr/>
        </p:nvSpPr>
        <p:spPr>
          <a:xfrm>
            <a:off x="54483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505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bk object 323"/>
          <p:cNvSpPr/>
          <p:nvPr/>
        </p:nvSpPr>
        <p:spPr>
          <a:xfrm>
            <a:off x="510540" y="133350"/>
            <a:ext cx="38100" cy="276860"/>
          </a:xfrm>
          <a:custGeom>
            <a:avLst/>
            <a:gdLst/>
            <a:ahLst/>
            <a:cxnLst/>
            <a:rect l="l" t="t" r="r" b="b"/>
            <a:pathLst>
              <a:path w="38100" h="276859">
                <a:moveTo>
                  <a:pt x="0" y="276860"/>
                </a:moveTo>
                <a:lnTo>
                  <a:pt x="38100" y="276860"/>
                </a:lnTo>
                <a:lnTo>
                  <a:pt x="38100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404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bk object 324"/>
          <p:cNvSpPr/>
          <p:nvPr/>
        </p:nvSpPr>
        <p:spPr>
          <a:xfrm>
            <a:off x="476250" y="114935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38100" y="38100"/>
                </a:lnTo>
                <a:lnTo>
                  <a:pt x="38100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303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bk object 325"/>
          <p:cNvSpPr/>
          <p:nvPr/>
        </p:nvSpPr>
        <p:spPr>
          <a:xfrm>
            <a:off x="441959" y="114935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38100"/>
                </a:moveTo>
                <a:lnTo>
                  <a:pt x="38100" y="38100"/>
                </a:lnTo>
                <a:lnTo>
                  <a:pt x="38100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0202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bk object 326"/>
          <p:cNvSpPr/>
          <p:nvPr/>
        </p:nvSpPr>
        <p:spPr>
          <a:xfrm>
            <a:off x="408940" y="134620"/>
            <a:ext cx="138430" cy="137160"/>
          </a:xfrm>
          <a:custGeom>
            <a:avLst/>
            <a:gdLst/>
            <a:ahLst/>
            <a:cxnLst/>
            <a:rect l="l" t="t" r="r" b="b"/>
            <a:pathLst>
              <a:path w="138429" h="137160">
                <a:moveTo>
                  <a:pt x="0" y="137159"/>
                </a:moveTo>
                <a:lnTo>
                  <a:pt x="138429" y="137159"/>
                </a:lnTo>
                <a:lnTo>
                  <a:pt x="138429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bk object 327"/>
          <p:cNvSpPr/>
          <p:nvPr/>
        </p:nvSpPr>
        <p:spPr>
          <a:xfrm>
            <a:off x="547369" y="0"/>
            <a:ext cx="139700" cy="134620"/>
          </a:xfrm>
          <a:custGeom>
            <a:avLst/>
            <a:gdLst/>
            <a:ahLst/>
            <a:cxnLst/>
            <a:rect l="l" t="t" r="r" b="b"/>
            <a:pathLst>
              <a:path w="139700" h="134620">
                <a:moveTo>
                  <a:pt x="0" y="134620"/>
                </a:moveTo>
                <a:lnTo>
                  <a:pt x="139700" y="134620"/>
                </a:lnTo>
                <a:lnTo>
                  <a:pt x="139700" y="0"/>
                </a:lnTo>
                <a:lnTo>
                  <a:pt x="0" y="0"/>
                </a:lnTo>
                <a:lnTo>
                  <a:pt x="0" y="134620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bk object 328"/>
          <p:cNvSpPr/>
          <p:nvPr/>
        </p:nvSpPr>
        <p:spPr>
          <a:xfrm>
            <a:off x="547369" y="134620"/>
            <a:ext cx="139700" cy="140970"/>
          </a:xfrm>
          <a:custGeom>
            <a:avLst/>
            <a:gdLst/>
            <a:ahLst/>
            <a:cxnLst/>
            <a:rect l="l" t="t" r="r" b="b"/>
            <a:pathLst>
              <a:path w="139700" h="140970">
                <a:moveTo>
                  <a:pt x="139700" y="0"/>
                </a:moveTo>
                <a:lnTo>
                  <a:pt x="0" y="0"/>
                </a:lnTo>
                <a:lnTo>
                  <a:pt x="0" y="140970"/>
                </a:lnTo>
                <a:lnTo>
                  <a:pt x="139700" y="140970"/>
                </a:lnTo>
                <a:lnTo>
                  <a:pt x="139700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bk object 329"/>
          <p:cNvSpPr/>
          <p:nvPr/>
        </p:nvSpPr>
        <p:spPr>
          <a:xfrm>
            <a:off x="274320" y="274320"/>
            <a:ext cx="135890" cy="134620"/>
          </a:xfrm>
          <a:custGeom>
            <a:avLst/>
            <a:gdLst/>
            <a:ahLst/>
            <a:cxnLst/>
            <a:rect l="l" t="t" r="r" b="b"/>
            <a:pathLst>
              <a:path w="135890" h="134620">
                <a:moveTo>
                  <a:pt x="0" y="134619"/>
                </a:moveTo>
                <a:lnTo>
                  <a:pt x="135889" y="134619"/>
                </a:lnTo>
                <a:lnTo>
                  <a:pt x="135889" y="0"/>
                </a:lnTo>
                <a:lnTo>
                  <a:pt x="0" y="0"/>
                </a:lnTo>
                <a:lnTo>
                  <a:pt x="0" y="134619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bk object 330"/>
          <p:cNvSpPr/>
          <p:nvPr/>
        </p:nvSpPr>
        <p:spPr>
          <a:xfrm>
            <a:off x="132079" y="135889"/>
            <a:ext cx="140970" cy="138430"/>
          </a:xfrm>
          <a:custGeom>
            <a:avLst/>
            <a:gdLst/>
            <a:ahLst/>
            <a:cxnLst/>
            <a:rect l="l" t="t" r="r" b="b"/>
            <a:pathLst>
              <a:path w="140970" h="138429">
                <a:moveTo>
                  <a:pt x="140970" y="0"/>
                </a:moveTo>
                <a:lnTo>
                  <a:pt x="0" y="0"/>
                </a:lnTo>
                <a:lnTo>
                  <a:pt x="0" y="138429"/>
                </a:lnTo>
                <a:lnTo>
                  <a:pt x="140970" y="138429"/>
                </a:lnTo>
                <a:lnTo>
                  <a:pt x="140970" y="0"/>
                </a:lnTo>
                <a:close/>
              </a:path>
            </a:pathLst>
          </a:custGeom>
          <a:solidFill>
            <a:srgbClr val="0000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bk object 331"/>
          <p:cNvSpPr/>
          <p:nvPr/>
        </p:nvSpPr>
        <p:spPr>
          <a:xfrm>
            <a:off x="408940" y="271779"/>
            <a:ext cx="138430" cy="138430"/>
          </a:xfrm>
          <a:custGeom>
            <a:avLst/>
            <a:gdLst/>
            <a:ahLst/>
            <a:cxnLst/>
            <a:rect l="l" t="t" r="r" b="b"/>
            <a:pathLst>
              <a:path w="138429" h="138429">
                <a:moveTo>
                  <a:pt x="138429" y="0"/>
                </a:moveTo>
                <a:lnTo>
                  <a:pt x="0" y="0"/>
                </a:lnTo>
                <a:lnTo>
                  <a:pt x="0" y="138430"/>
                </a:lnTo>
                <a:lnTo>
                  <a:pt x="138429" y="138430"/>
                </a:lnTo>
                <a:lnTo>
                  <a:pt x="138429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bk object 332"/>
          <p:cNvSpPr/>
          <p:nvPr/>
        </p:nvSpPr>
        <p:spPr>
          <a:xfrm>
            <a:off x="274320" y="408940"/>
            <a:ext cx="135890" cy="137160"/>
          </a:xfrm>
          <a:custGeom>
            <a:avLst/>
            <a:gdLst/>
            <a:ahLst/>
            <a:cxnLst/>
            <a:rect l="l" t="t" r="r" b="b"/>
            <a:pathLst>
              <a:path w="135890" h="137159">
                <a:moveTo>
                  <a:pt x="135889" y="0"/>
                </a:moveTo>
                <a:lnTo>
                  <a:pt x="0" y="0"/>
                </a:lnTo>
                <a:lnTo>
                  <a:pt x="0" y="137160"/>
                </a:lnTo>
                <a:lnTo>
                  <a:pt x="135889" y="137160"/>
                </a:lnTo>
                <a:lnTo>
                  <a:pt x="135889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69" y="520700"/>
            <a:ext cx="8074660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6475" y="2015490"/>
            <a:ext cx="7131049" cy="27673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Malavika M.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1CB5B-4912-4A36-8741-A7C54E8CD933}" type="datetime1">
              <a:rPr lang="en-US" smtClean="0"/>
              <a:t>6/18/2025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0400" y="1752600"/>
            <a:ext cx="5175250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5000" spc="-5" dirty="0">
                <a:solidFill>
                  <a:srgbClr val="FFFFFF"/>
                </a:solidFill>
              </a:rPr>
              <a:t>Conduct of cardio  pulmonary</a:t>
            </a:r>
            <a:r>
              <a:rPr sz="5000" spc="-100" dirty="0">
                <a:solidFill>
                  <a:srgbClr val="FFFFFF"/>
                </a:solidFill>
              </a:rPr>
              <a:t> </a:t>
            </a:r>
            <a:r>
              <a:rPr sz="5000" spc="-5" dirty="0">
                <a:solidFill>
                  <a:srgbClr val="FFFFFF"/>
                </a:solidFill>
              </a:rPr>
              <a:t>bypass</a:t>
            </a:r>
            <a:endParaRPr sz="5000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4279604"/>
            <a:ext cx="449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/>
              <a:t>Malavika</a:t>
            </a:r>
            <a:r>
              <a:rPr lang="en-GB" b="1" dirty="0" smtClean="0"/>
              <a:t> M.</a:t>
            </a:r>
          </a:p>
          <a:p>
            <a:pPr algn="ctr"/>
            <a:r>
              <a:rPr lang="en-GB" dirty="0" smtClean="0"/>
              <a:t>Clinical Perfusionist and Tutor</a:t>
            </a:r>
          </a:p>
          <a:p>
            <a:pPr algn="ctr"/>
            <a:r>
              <a:rPr lang="en-IN" dirty="0"/>
              <a:t>Dept. of Paramedical Sciences</a:t>
            </a:r>
          </a:p>
          <a:p>
            <a:pPr algn="ctr"/>
            <a:r>
              <a:rPr lang="en-IN" dirty="0"/>
              <a:t>Sumandeep Vidyapeeth Deemed to be University</a:t>
            </a:r>
          </a:p>
          <a:p>
            <a:pPr algn="ctr"/>
            <a:r>
              <a:rPr lang="en-IN" i="1" dirty="0"/>
              <a:t>(Accredited by NAAC with </a:t>
            </a:r>
            <a:r>
              <a:rPr lang="en-IN" b="1" i="1" dirty="0"/>
              <a:t>A++ Grade</a:t>
            </a:r>
            <a:r>
              <a:rPr lang="en-IN" i="1" dirty="0"/>
              <a:t> and </a:t>
            </a:r>
            <a:endParaRPr lang="en-IN" dirty="0"/>
          </a:p>
          <a:p>
            <a:pPr algn="ctr"/>
            <a:r>
              <a:rPr lang="en-IN" i="1" dirty="0"/>
              <a:t>Conferred with UGC </a:t>
            </a:r>
            <a:r>
              <a:rPr lang="en-IN" b="1" i="1" dirty="0"/>
              <a:t>Category I</a:t>
            </a:r>
            <a:r>
              <a:rPr lang="en-IN" i="1" dirty="0"/>
              <a:t> Status)</a:t>
            </a:r>
            <a:endParaRPr lang="en-IN" dirty="0"/>
          </a:p>
          <a:p>
            <a:pPr algn="ctr"/>
            <a:r>
              <a:rPr lang="en-IN" dirty="0"/>
              <a:t>Vadodara, Gujarat, INDIA.</a:t>
            </a:r>
          </a:p>
          <a:p>
            <a:pPr algn="ctr"/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A3B16F06-4B28-960A-CD67-6FC1287878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600200" cy="1603756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46843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Pre-CPB check</a:t>
            </a:r>
            <a:r>
              <a:rPr sz="4400" spc="-75" dirty="0"/>
              <a:t> </a:t>
            </a:r>
            <a:r>
              <a:rPr sz="4400" dirty="0"/>
              <a:t>list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1915160"/>
            <a:ext cx="7183120" cy="227838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Do list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Done</a:t>
            </a:r>
            <a:r>
              <a:rPr sz="3200" spc="-5" dirty="0">
                <a:latin typeface="Arial"/>
                <a:cs typeface="Arial"/>
              </a:rPr>
              <a:t> list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Challenge and response method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(two  </a:t>
            </a:r>
            <a:r>
              <a:rPr sz="3200" dirty="0">
                <a:latin typeface="Arial"/>
                <a:cs typeface="Arial"/>
              </a:rPr>
              <a:t>persons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required)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46513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47900" algn="l"/>
              </a:tabLst>
            </a:pPr>
            <a:r>
              <a:rPr sz="4400" spc="-5" dirty="0"/>
              <a:t>Initiation	of</a:t>
            </a:r>
            <a:r>
              <a:rPr sz="4400" spc="-95" dirty="0"/>
              <a:t> </a:t>
            </a:r>
            <a:r>
              <a:rPr sz="4400" spc="-5" dirty="0"/>
              <a:t>bypass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1915160"/>
            <a:ext cx="7680325" cy="237998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Fluid </a:t>
            </a:r>
            <a:r>
              <a:rPr sz="3200" dirty="0">
                <a:latin typeface="Arial"/>
                <a:cs typeface="Arial"/>
              </a:rPr>
              <a:t>balance and </a:t>
            </a:r>
            <a:r>
              <a:rPr sz="3200" spc="-5" dirty="0">
                <a:latin typeface="Arial"/>
                <a:cs typeface="Arial"/>
              </a:rPr>
              <a:t>circuit </a:t>
            </a:r>
            <a:r>
              <a:rPr sz="3200" dirty="0">
                <a:latin typeface="Arial"/>
                <a:cs typeface="Arial"/>
              </a:rPr>
              <a:t>priming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volume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Retrograde </a:t>
            </a:r>
            <a:r>
              <a:rPr sz="3200" dirty="0">
                <a:latin typeface="Arial"/>
                <a:cs typeface="Arial"/>
              </a:rPr>
              <a:t>autologous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priming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Vaccum assisted venous</a:t>
            </a:r>
            <a:r>
              <a:rPr sz="3200" spc="-5" dirty="0">
                <a:latin typeface="Arial"/>
                <a:cs typeface="Arial"/>
              </a:rPr>
              <a:t> drainage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Estimation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fluid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balance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5440" y="2181859"/>
            <a:ext cx="8445500" cy="2494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2705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Check List </a:t>
            </a:r>
            <a:r>
              <a:rPr sz="1800" b="1" dirty="0">
                <a:latin typeface="Arial"/>
                <a:cs typeface="Arial"/>
              </a:rPr>
              <a:t>for Going on</a:t>
            </a:r>
            <a:r>
              <a:rPr sz="1800" b="1" spc="-10" dirty="0">
                <a:latin typeface="Arial"/>
                <a:cs typeface="Arial"/>
              </a:rPr>
              <a:t> Bypass:</a:t>
            </a:r>
            <a:endParaRPr sz="1800">
              <a:latin typeface="Arial"/>
              <a:cs typeface="Arial"/>
            </a:endParaRPr>
          </a:p>
          <a:p>
            <a:pPr marL="3175" algn="ctr">
              <a:lnSpc>
                <a:spcPct val="100000"/>
              </a:lnSpc>
            </a:pPr>
            <a:r>
              <a:rPr sz="1800" b="1" spc="-15" dirty="0">
                <a:latin typeface="Arial"/>
                <a:cs typeface="Arial"/>
              </a:rPr>
              <a:t>HAD2SUE </a:t>
            </a:r>
            <a:r>
              <a:rPr sz="1800" spc="-5" dirty="0">
                <a:latin typeface="Arial"/>
                <a:cs typeface="Arial"/>
              </a:rPr>
              <a:t>Remember </a:t>
            </a:r>
            <a:r>
              <a:rPr sz="1800" spc="-10" dirty="0">
                <a:latin typeface="Arial"/>
                <a:cs typeface="Arial"/>
              </a:rPr>
              <a:t>this mnemonic. Say </a:t>
            </a:r>
            <a:r>
              <a:rPr sz="1800" spc="-5" dirty="0">
                <a:latin typeface="Arial"/>
                <a:cs typeface="Arial"/>
              </a:rPr>
              <a:t>it </a:t>
            </a:r>
            <a:r>
              <a:rPr sz="1800" spc="-10" dirty="0">
                <a:latin typeface="Arial"/>
                <a:cs typeface="Arial"/>
              </a:rPr>
              <a:t>often. Avoid </a:t>
            </a:r>
            <a:r>
              <a:rPr sz="1800" spc="-5" dirty="0">
                <a:latin typeface="Arial"/>
                <a:cs typeface="Arial"/>
              </a:rPr>
              <a:t>killing </a:t>
            </a:r>
            <a:r>
              <a:rPr sz="1800" spc="-10" dirty="0">
                <a:latin typeface="Arial"/>
                <a:cs typeface="Arial"/>
              </a:rPr>
              <a:t>patient by </a:t>
            </a:r>
            <a:r>
              <a:rPr sz="1800" spc="-5" dirty="0">
                <a:latin typeface="Arial"/>
                <a:cs typeface="Arial"/>
              </a:rPr>
              <a:t>using</a:t>
            </a:r>
            <a:r>
              <a:rPr sz="1800" spc="1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it.</a:t>
            </a:r>
            <a:endParaRPr sz="1800">
              <a:latin typeface="Arial"/>
              <a:cs typeface="Arial"/>
            </a:endParaRPr>
          </a:p>
          <a:p>
            <a:pPr marL="6985" algn="ctr">
              <a:lnSpc>
                <a:spcPct val="100000"/>
              </a:lnSpc>
            </a:pPr>
            <a:r>
              <a:rPr sz="1800" b="1" spc="-10" dirty="0">
                <a:latin typeface="Arial"/>
                <a:cs typeface="Arial"/>
              </a:rPr>
              <a:t>H</a:t>
            </a:r>
            <a:r>
              <a:rPr sz="1800" spc="-10" dirty="0">
                <a:latin typeface="Arial"/>
                <a:cs typeface="Arial"/>
              </a:rPr>
              <a:t>eparin: </a:t>
            </a:r>
            <a:r>
              <a:rPr sz="1800" spc="-15" dirty="0">
                <a:latin typeface="Arial"/>
                <a:cs typeface="Arial"/>
              </a:rPr>
              <a:t>Always </a:t>
            </a:r>
            <a:r>
              <a:rPr sz="1800" spc="-5" dirty="0">
                <a:latin typeface="Arial"/>
                <a:cs typeface="Arial"/>
              </a:rPr>
              <a:t>give prior to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bypass.</a:t>
            </a:r>
            <a:endParaRPr sz="1800">
              <a:latin typeface="Arial"/>
              <a:cs typeface="Arial"/>
            </a:endParaRPr>
          </a:p>
          <a:p>
            <a:pPr marL="3810" algn="ctr">
              <a:lnSpc>
                <a:spcPct val="100000"/>
              </a:lnSpc>
            </a:pPr>
            <a:r>
              <a:rPr sz="1800" b="1" spc="-15" dirty="0">
                <a:latin typeface="Arial"/>
                <a:cs typeface="Arial"/>
              </a:rPr>
              <a:t>A</a:t>
            </a:r>
            <a:r>
              <a:rPr sz="1800" spc="-15" dirty="0">
                <a:latin typeface="Arial"/>
                <a:cs typeface="Arial"/>
              </a:rPr>
              <a:t>CT: Always </a:t>
            </a:r>
            <a:r>
              <a:rPr sz="1800" spc="-5" dirty="0">
                <a:latin typeface="Arial"/>
                <a:cs typeface="Arial"/>
              </a:rPr>
              <a:t>check </a:t>
            </a:r>
            <a:r>
              <a:rPr sz="1800" spc="-10" dirty="0">
                <a:latin typeface="Arial"/>
                <a:cs typeface="Arial"/>
              </a:rPr>
              <a:t>before going </a:t>
            </a:r>
            <a:r>
              <a:rPr sz="1800" spc="-5" dirty="0">
                <a:latin typeface="Arial"/>
                <a:cs typeface="Arial"/>
              </a:rPr>
              <a:t>on </a:t>
            </a:r>
            <a:r>
              <a:rPr sz="1800" spc="-10" dirty="0">
                <a:latin typeface="Arial"/>
                <a:cs typeface="Arial"/>
              </a:rPr>
              <a:t>bypass </a:t>
            </a:r>
            <a:r>
              <a:rPr sz="1800" spc="-5" dirty="0">
                <a:latin typeface="Arial"/>
                <a:cs typeface="Arial"/>
              </a:rPr>
              <a:t>(450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seconds)</a:t>
            </a:r>
            <a:endParaRPr sz="1800">
              <a:latin typeface="Arial"/>
              <a:cs typeface="Arial"/>
            </a:endParaRPr>
          </a:p>
          <a:p>
            <a:pPr marL="6350" algn="ctr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rugs: Do </a:t>
            </a:r>
            <a:r>
              <a:rPr sz="1800" spc="-15" dirty="0">
                <a:latin typeface="Arial"/>
                <a:cs typeface="Arial"/>
              </a:rPr>
              <a:t>you </a:t>
            </a:r>
            <a:r>
              <a:rPr sz="1800" spc="-10" dirty="0">
                <a:latin typeface="Arial"/>
                <a:cs typeface="Arial"/>
              </a:rPr>
              <a:t>need anything </a:t>
            </a:r>
            <a:r>
              <a:rPr sz="1800" spc="-5" dirty="0">
                <a:latin typeface="Arial"/>
                <a:cs typeface="Arial"/>
              </a:rPr>
              <a:t>(Non </a:t>
            </a:r>
            <a:r>
              <a:rPr sz="1800" spc="-10" dirty="0">
                <a:latin typeface="Arial"/>
                <a:cs typeface="Arial"/>
              </a:rPr>
              <a:t>depolarizing neuromuscular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blocker).</a:t>
            </a:r>
            <a:endParaRPr sz="1800">
              <a:latin typeface="Arial"/>
              <a:cs typeface="Arial"/>
            </a:endParaRPr>
          </a:p>
          <a:p>
            <a:pPr marL="4445" algn="ctr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rips: </a:t>
            </a:r>
            <a:r>
              <a:rPr sz="1800" dirty="0">
                <a:latin typeface="Arial"/>
                <a:cs typeface="Arial"/>
              </a:rPr>
              <a:t>Turn </a:t>
            </a:r>
            <a:r>
              <a:rPr sz="1800" spc="-5" dirty="0">
                <a:latin typeface="Arial"/>
                <a:cs typeface="Arial"/>
              </a:rPr>
              <a:t>off the </a:t>
            </a:r>
            <a:r>
              <a:rPr sz="1800" spc="-10" dirty="0">
                <a:latin typeface="Arial"/>
                <a:cs typeface="Arial"/>
              </a:rPr>
              <a:t>inotropes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etc.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b="1" spc="-15" dirty="0">
                <a:latin typeface="Arial"/>
                <a:cs typeface="Arial"/>
              </a:rPr>
              <a:t>S</a:t>
            </a:r>
            <a:r>
              <a:rPr sz="1800" spc="-15" dirty="0">
                <a:latin typeface="Arial"/>
                <a:cs typeface="Arial"/>
              </a:rPr>
              <a:t>wan: </a:t>
            </a:r>
            <a:r>
              <a:rPr sz="1800" spc="-10" dirty="0">
                <a:latin typeface="Arial"/>
                <a:cs typeface="Arial"/>
              </a:rPr>
              <a:t>Pull </a:t>
            </a:r>
            <a:r>
              <a:rPr sz="1800" spc="-5" dirty="0">
                <a:latin typeface="Arial"/>
                <a:cs typeface="Arial"/>
              </a:rPr>
              <a:t>the PA catheter back </a:t>
            </a:r>
            <a:r>
              <a:rPr sz="1800" dirty="0">
                <a:latin typeface="Arial"/>
                <a:cs typeface="Arial"/>
              </a:rPr>
              <a:t>5 cm to </a:t>
            </a:r>
            <a:r>
              <a:rPr sz="1800" spc="-5" dirty="0">
                <a:latin typeface="Arial"/>
                <a:cs typeface="Arial"/>
              </a:rPr>
              <a:t>avoid pulmonary arterial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occlusion/rupture.</a:t>
            </a:r>
            <a:endParaRPr sz="1800">
              <a:latin typeface="Arial"/>
              <a:cs typeface="Arial"/>
            </a:endParaRPr>
          </a:p>
          <a:p>
            <a:pPr marL="6350" algn="ctr">
              <a:lnSpc>
                <a:spcPct val="100000"/>
              </a:lnSpc>
            </a:pPr>
            <a:r>
              <a:rPr sz="1800" b="1" spc="-10" dirty="0">
                <a:latin typeface="Arial"/>
                <a:cs typeface="Arial"/>
              </a:rPr>
              <a:t>U</a:t>
            </a:r>
            <a:r>
              <a:rPr sz="1800" spc="-10" dirty="0">
                <a:latin typeface="Arial"/>
                <a:cs typeface="Arial"/>
              </a:rPr>
              <a:t>rine: Account </a:t>
            </a:r>
            <a:r>
              <a:rPr sz="1800" spc="-5" dirty="0">
                <a:latin typeface="Arial"/>
                <a:cs typeface="Arial"/>
              </a:rPr>
              <a:t>for </a:t>
            </a:r>
            <a:r>
              <a:rPr sz="1800" spc="-15" dirty="0">
                <a:latin typeface="Arial"/>
                <a:cs typeface="Arial"/>
              </a:rPr>
              <a:t>bypass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urine</a:t>
            </a:r>
            <a:endParaRPr sz="1800">
              <a:latin typeface="Arial"/>
              <a:cs typeface="Arial"/>
            </a:endParaRPr>
          </a:p>
          <a:p>
            <a:pPr marL="5080" algn="ctr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mboli: </a:t>
            </a:r>
            <a:r>
              <a:rPr sz="1800" spc="-10" dirty="0">
                <a:latin typeface="Arial"/>
                <a:cs typeface="Arial"/>
              </a:rPr>
              <a:t>Check </a:t>
            </a:r>
            <a:r>
              <a:rPr sz="1800" spc="-5" dirty="0">
                <a:latin typeface="Arial"/>
                <a:cs typeface="Arial"/>
              </a:rPr>
              <a:t>the Arterial </a:t>
            </a:r>
            <a:r>
              <a:rPr sz="1800" spc="-10" dirty="0">
                <a:latin typeface="Arial"/>
                <a:cs typeface="Arial"/>
              </a:rPr>
              <a:t>cannula </a:t>
            </a:r>
            <a:r>
              <a:rPr sz="1800" spc="-5" dirty="0">
                <a:latin typeface="Arial"/>
                <a:cs typeface="Arial"/>
              </a:rPr>
              <a:t>for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bubbles.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71615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Establish </a:t>
            </a:r>
            <a:r>
              <a:rPr sz="4400" spc="-10" dirty="0"/>
              <a:t>extracorporeal</a:t>
            </a:r>
            <a:r>
              <a:rPr sz="4400" spc="-15" dirty="0"/>
              <a:t> </a:t>
            </a:r>
            <a:r>
              <a:rPr sz="4400" spc="-5" dirty="0"/>
              <a:t>flow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609600" y="1099589"/>
            <a:ext cx="7745095" cy="5306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 marR="17780" indent="-342900">
              <a:lnSpc>
                <a:spcPct val="1000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dirty="0">
                <a:latin typeface="Arial"/>
                <a:cs typeface="Arial"/>
              </a:rPr>
              <a:t>CPB begins by removing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clamps </a:t>
            </a:r>
            <a:r>
              <a:rPr sz="3200" spc="-5" dirty="0">
                <a:latin typeface="Arial"/>
                <a:cs typeface="Arial"/>
              </a:rPr>
              <a:t>and  activating the </a:t>
            </a:r>
            <a:r>
              <a:rPr sz="3200" dirty="0">
                <a:latin typeface="Arial"/>
                <a:cs typeface="Arial"/>
              </a:rPr>
              <a:t>systemic </a:t>
            </a:r>
            <a:r>
              <a:rPr sz="3200" spc="5" dirty="0">
                <a:latin typeface="Arial"/>
                <a:cs typeface="Arial"/>
              </a:rPr>
              <a:t>pump </a:t>
            </a:r>
            <a:r>
              <a:rPr sz="3200" dirty="0">
                <a:latin typeface="Arial"/>
                <a:cs typeface="Arial"/>
              </a:rPr>
              <a:t>speed  </a:t>
            </a:r>
            <a:r>
              <a:rPr sz="3200" spc="-5" dirty="0">
                <a:latin typeface="Arial"/>
                <a:cs typeface="Arial"/>
              </a:rPr>
              <a:t>control.</a:t>
            </a:r>
            <a:endParaRPr sz="3200" dirty="0">
              <a:latin typeface="Arial"/>
              <a:cs typeface="Arial"/>
            </a:endParaRPr>
          </a:p>
          <a:p>
            <a:pPr marL="367665" marR="62992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spc="-5" dirty="0">
                <a:latin typeface="Arial"/>
                <a:cs typeface="Arial"/>
              </a:rPr>
              <a:t>Start </a:t>
            </a:r>
            <a:r>
              <a:rPr sz="3200" dirty="0">
                <a:latin typeface="Arial"/>
                <a:cs typeface="Arial"/>
              </a:rPr>
              <a:t>speed control </a:t>
            </a:r>
            <a:r>
              <a:rPr sz="3200" spc="-5" dirty="0">
                <a:latin typeface="Arial"/>
                <a:cs typeface="Arial"/>
              </a:rPr>
              <a:t>first to avoid  exsanguinations in the </a:t>
            </a:r>
            <a:r>
              <a:rPr sz="3200" dirty="0">
                <a:latin typeface="Arial"/>
                <a:cs typeface="Arial"/>
              </a:rPr>
              <a:t>event of </a:t>
            </a:r>
            <a:r>
              <a:rPr sz="3200" spc="5" dirty="0">
                <a:latin typeface="Arial"/>
                <a:cs typeface="Arial"/>
              </a:rPr>
              <a:t>pump  </a:t>
            </a:r>
            <a:r>
              <a:rPr sz="3200" dirty="0">
                <a:latin typeface="Arial"/>
                <a:cs typeface="Arial"/>
              </a:rPr>
              <a:t>malfunction.</a:t>
            </a:r>
          </a:p>
          <a:p>
            <a:pPr marL="367665" marR="18288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spc="-5" dirty="0">
                <a:latin typeface="Arial"/>
                <a:cs typeface="Arial"/>
              </a:rPr>
              <a:t>Flow </a:t>
            </a:r>
            <a:r>
              <a:rPr sz="3200" dirty="0">
                <a:latin typeface="Arial"/>
                <a:cs typeface="Arial"/>
              </a:rPr>
              <a:t>indices are </a:t>
            </a:r>
            <a:r>
              <a:rPr sz="3200" spc="-5" dirty="0">
                <a:latin typeface="Arial"/>
                <a:cs typeface="Arial"/>
              </a:rPr>
              <a:t>2.2 to 2.4lt/min/mtsq </a:t>
            </a:r>
            <a:r>
              <a:rPr sz="3200" dirty="0">
                <a:latin typeface="Arial"/>
                <a:cs typeface="Arial"/>
              </a:rPr>
              <a:t>or  </a:t>
            </a:r>
            <a:r>
              <a:rPr sz="3200" spc="-5" dirty="0">
                <a:latin typeface="Arial"/>
                <a:cs typeface="Arial"/>
              </a:rPr>
              <a:t>50 to </a:t>
            </a:r>
            <a:r>
              <a:rPr sz="3200" dirty="0">
                <a:latin typeface="Arial"/>
                <a:cs typeface="Arial"/>
              </a:rPr>
              <a:t>65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ml/kg/min</a:t>
            </a:r>
          </a:p>
          <a:p>
            <a:pPr marL="3683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spc="-5" dirty="0">
                <a:latin typeface="Arial"/>
                <a:cs typeface="Arial"/>
              </a:rPr>
              <a:t>Higher </a:t>
            </a:r>
            <a:r>
              <a:rPr sz="3200" dirty="0">
                <a:latin typeface="Arial"/>
                <a:cs typeface="Arial"/>
              </a:rPr>
              <a:t>indices </a:t>
            </a: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pedeatrics.</a:t>
            </a:r>
          </a:p>
          <a:p>
            <a:pPr marL="36830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dirty="0">
                <a:latin typeface="Arial"/>
                <a:cs typeface="Arial"/>
              </a:rPr>
              <a:t>Open </a:t>
            </a:r>
            <a:r>
              <a:rPr sz="3200" spc="-5" dirty="0">
                <a:latin typeface="Arial"/>
                <a:cs typeface="Arial"/>
              </a:rPr>
              <a:t>the arteial filter </a:t>
            </a:r>
            <a:r>
              <a:rPr sz="3200" dirty="0">
                <a:latin typeface="Arial"/>
                <a:cs typeface="Arial"/>
              </a:rPr>
              <a:t>purge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line.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611251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05400" algn="l"/>
              </a:tabLst>
            </a:pPr>
            <a:r>
              <a:rPr sz="4400" dirty="0"/>
              <a:t>Man</a:t>
            </a:r>
            <a:r>
              <a:rPr sz="4400" spc="-5" dirty="0"/>
              <a:t>agemen</a:t>
            </a:r>
            <a:r>
              <a:rPr sz="4400" dirty="0"/>
              <a:t>t </a:t>
            </a:r>
            <a:r>
              <a:rPr sz="4400" spc="-10" dirty="0"/>
              <a:t>o</a:t>
            </a:r>
            <a:r>
              <a:rPr sz="4400" dirty="0"/>
              <a:t>f </a:t>
            </a:r>
            <a:r>
              <a:rPr sz="4400" spc="-5" dirty="0"/>
              <a:t>ga</a:t>
            </a:r>
            <a:r>
              <a:rPr sz="4400" dirty="0"/>
              <a:t>s	</a:t>
            </a:r>
            <a:r>
              <a:rPr sz="4400" spc="5" dirty="0"/>
              <a:t>f</a:t>
            </a:r>
            <a:r>
              <a:rPr sz="4400" spc="-5" dirty="0"/>
              <a:t>low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2015490"/>
            <a:ext cx="7883525" cy="433070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0365" marR="177165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gas </a:t>
            </a:r>
            <a:r>
              <a:rPr sz="3200" spc="-5" dirty="0">
                <a:latin typeface="Arial"/>
                <a:cs typeface="Arial"/>
              </a:rPr>
              <a:t>flow to the oxygenator is </a:t>
            </a:r>
            <a:r>
              <a:rPr sz="3200" dirty="0">
                <a:latin typeface="Arial"/>
                <a:cs typeface="Arial"/>
              </a:rPr>
              <a:t>started  </a:t>
            </a:r>
            <a:r>
              <a:rPr sz="3200" spc="-5" dirty="0">
                <a:latin typeface="Arial"/>
                <a:cs typeface="Arial"/>
              </a:rPr>
              <a:t>before </a:t>
            </a:r>
            <a:r>
              <a:rPr sz="3200" dirty="0">
                <a:latin typeface="Arial"/>
                <a:cs typeface="Arial"/>
              </a:rPr>
              <a:t>going on CPB </a:t>
            </a:r>
            <a:r>
              <a:rPr sz="3200" spc="-5" dirty="0">
                <a:latin typeface="Arial"/>
                <a:cs typeface="Arial"/>
              </a:rPr>
              <a:t>(after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cannulation)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Observe the </a:t>
            </a:r>
            <a:r>
              <a:rPr sz="3200" dirty="0">
                <a:latin typeface="Arial"/>
                <a:cs typeface="Arial"/>
              </a:rPr>
              <a:t>color of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blood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gas-to-blood </a:t>
            </a:r>
            <a:r>
              <a:rPr sz="3200" spc="-5" dirty="0">
                <a:latin typeface="Arial"/>
                <a:cs typeface="Arial"/>
              </a:rPr>
              <a:t>flow ratio is .5 to </a:t>
            </a:r>
            <a:r>
              <a:rPr sz="3200" dirty="0">
                <a:latin typeface="Arial"/>
                <a:cs typeface="Arial"/>
              </a:rPr>
              <a:t>1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:1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Inhalational </a:t>
            </a:r>
            <a:r>
              <a:rPr sz="3200" dirty="0">
                <a:latin typeface="Arial"/>
                <a:cs typeface="Arial"/>
              </a:rPr>
              <a:t>anesthetics </a:t>
            </a:r>
            <a:r>
              <a:rPr sz="3200" spc="5" dirty="0">
                <a:latin typeface="Arial"/>
                <a:cs typeface="Arial"/>
              </a:rPr>
              <a:t>may </a:t>
            </a:r>
            <a:r>
              <a:rPr sz="3200" dirty="0">
                <a:latin typeface="Arial"/>
                <a:cs typeface="Arial"/>
              </a:rPr>
              <a:t>be </a:t>
            </a:r>
            <a:r>
              <a:rPr sz="3200" spc="-5" dirty="0">
                <a:latin typeface="Arial"/>
                <a:cs typeface="Arial"/>
              </a:rPr>
              <a:t>delivered  to the patient </a:t>
            </a:r>
            <a:r>
              <a:rPr sz="3200" dirty="0">
                <a:latin typeface="Arial"/>
                <a:cs typeface="Arial"/>
              </a:rPr>
              <a:t>through </a:t>
            </a:r>
            <a:r>
              <a:rPr sz="3200" spc="-5" dirty="0">
                <a:latin typeface="Arial"/>
                <a:cs typeface="Arial"/>
              </a:rPr>
              <a:t>the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oxygenator.</a:t>
            </a:r>
            <a:endParaRPr sz="3200">
              <a:latin typeface="Arial"/>
              <a:cs typeface="Arial"/>
            </a:endParaRPr>
          </a:p>
          <a:p>
            <a:pPr marL="380365" marR="417195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This facilitates </a:t>
            </a:r>
            <a:r>
              <a:rPr sz="3200" dirty="0">
                <a:latin typeface="Arial"/>
                <a:cs typeface="Arial"/>
              </a:rPr>
              <a:t>systemic blood pressure  control and maintaining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anesthesia.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533146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888615" algn="l"/>
              </a:tabLst>
            </a:pPr>
            <a:r>
              <a:rPr spc="-5" dirty="0"/>
              <a:t>Placement of vents</a:t>
            </a:r>
            <a:r>
              <a:rPr spc="-50" dirty="0"/>
              <a:t> </a:t>
            </a:r>
            <a:r>
              <a:rPr spc="-5" dirty="0"/>
              <a:t>and  cardioplegia	cannulae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1969" y="1915160"/>
            <a:ext cx="7987030" cy="276606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8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spc="-10" dirty="0">
                <a:latin typeface="Arial"/>
                <a:cs typeface="Arial"/>
              </a:rPr>
              <a:t>All </a:t>
            </a:r>
            <a:r>
              <a:rPr sz="3200" spc="-5" dirty="0">
                <a:latin typeface="Arial"/>
                <a:cs typeface="Arial"/>
              </a:rPr>
              <a:t>vents </a:t>
            </a:r>
            <a:r>
              <a:rPr sz="3200" dirty="0">
                <a:latin typeface="Arial"/>
                <a:cs typeface="Arial"/>
              </a:rPr>
              <a:t>should be </a:t>
            </a:r>
            <a:r>
              <a:rPr sz="3200" spc="-5" dirty="0">
                <a:latin typeface="Arial"/>
                <a:cs typeface="Arial"/>
              </a:rPr>
              <a:t>tested </a:t>
            </a:r>
            <a:r>
              <a:rPr sz="3200" dirty="0">
                <a:latin typeface="Arial"/>
                <a:cs typeface="Arial"/>
              </a:rPr>
              <a:t>before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use.</a:t>
            </a:r>
            <a:endParaRPr sz="3200">
              <a:latin typeface="Arial"/>
              <a:cs typeface="Arial"/>
            </a:endParaRPr>
          </a:p>
          <a:p>
            <a:pPr marL="367665" marR="1778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spc="-5" dirty="0">
                <a:latin typeface="Arial"/>
                <a:cs typeface="Arial"/>
              </a:rPr>
              <a:t>Perfusionist </a:t>
            </a:r>
            <a:r>
              <a:rPr sz="3200" dirty="0">
                <a:latin typeface="Arial"/>
                <a:cs typeface="Arial"/>
              </a:rPr>
              <a:t>should </a:t>
            </a:r>
            <a:r>
              <a:rPr sz="3200" spc="-5" dirty="0">
                <a:latin typeface="Arial"/>
                <a:cs typeface="Arial"/>
              </a:rPr>
              <a:t>be notified when vents  are </a:t>
            </a:r>
            <a:r>
              <a:rPr sz="3200" dirty="0">
                <a:latin typeface="Arial"/>
                <a:cs typeface="Arial"/>
              </a:rPr>
              <a:t>placed</a:t>
            </a:r>
            <a:endParaRPr sz="3200">
              <a:latin typeface="Arial"/>
              <a:cs typeface="Arial"/>
            </a:endParaRPr>
          </a:p>
          <a:p>
            <a:pPr marL="367665" marR="2092325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spc="-5" dirty="0">
                <a:latin typeface="Arial"/>
                <a:cs typeface="Arial"/>
              </a:rPr>
              <a:t>Discontinuation </a:t>
            </a:r>
            <a:r>
              <a:rPr sz="3200" dirty="0">
                <a:latin typeface="Arial"/>
                <a:cs typeface="Arial"/>
              </a:rPr>
              <a:t>should </a:t>
            </a:r>
            <a:r>
              <a:rPr sz="3200" spc="-5" dirty="0">
                <a:latin typeface="Arial"/>
                <a:cs typeface="Arial"/>
              </a:rPr>
              <a:t>also </a:t>
            </a:r>
            <a:r>
              <a:rPr sz="3200" dirty="0">
                <a:latin typeface="Arial"/>
                <a:cs typeface="Arial"/>
              </a:rPr>
              <a:t>be  communicated.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62687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Monitoring during</a:t>
            </a:r>
            <a:r>
              <a:rPr sz="4400" spc="-50" dirty="0"/>
              <a:t> </a:t>
            </a:r>
            <a:r>
              <a:rPr sz="4400" spc="-5" dirty="0"/>
              <a:t>bypass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363470" y="2015490"/>
            <a:ext cx="37782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Arial"/>
                <a:cs typeface="Arial"/>
              </a:rPr>
              <a:t>physiologic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variables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669" y="3192779"/>
            <a:ext cx="39795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Arial"/>
                <a:cs typeface="Arial"/>
              </a:rPr>
              <a:t>Direct external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control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50109" y="3192779"/>
            <a:ext cx="3113405" cy="159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215" marR="5080" indent="-5715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Arial"/>
                <a:cs typeface="Arial"/>
              </a:rPr>
              <a:t>other variables  determined by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pt</a:t>
            </a:r>
            <a:endParaRPr sz="3200">
              <a:latin typeface="Arial"/>
              <a:cs typeface="Arial"/>
            </a:endParaRPr>
          </a:p>
          <a:p>
            <a:pPr marL="69215">
              <a:lnSpc>
                <a:spcPct val="100000"/>
              </a:lnSpc>
              <a:spcBef>
                <a:spcPts val="800"/>
              </a:spcBef>
            </a:pPr>
            <a:r>
              <a:rPr sz="3200" dirty="0">
                <a:latin typeface="Arial"/>
                <a:cs typeface="Arial"/>
              </a:rPr>
              <a:t>response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29229" y="2133600"/>
            <a:ext cx="1385570" cy="728980"/>
          </a:xfrm>
          <a:custGeom>
            <a:avLst/>
            <a:gdLst/>
            <a:ahLst/>
            <a:cxnLst/>
            <a:rect l="l" t="t" r="r" b="b"/>
            <a:pathLst>
              <a:path w="1385570" h="728980">
                <a:moveTo>
                  <a:pt x="1385570" y="0"/>
                </a:moveTo>
                <a:lnTo>
                  <a:pt x="0" y="728979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67000" y="2827020"/>
            <a:ext cx="85090" cy="68580"/>
          </a:xfrm>
          <a:custGeom>
            <a:avLst/>
            <a:gdLst/>
            <a:ahLst/>
            <a:cxnLst/>
            <a:rect l="l" t="t" r="r" b="b"/>
            <a:pathLst>
              <a:path w="85089" h="68580">
                <a:moveTo>
                  <a:pt x="49530" y="0"/>
                </a:moveTo>
                <a:lnTo>
                  <a:pt x="0" y="68579"/>
                </a:lnTo>
                <a:lnTo>
                  <a:pt x="85089" y="66039"/>
                </a:lnTo>
                <a:lnTo>
                  <a:pt x="495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114800" y="2133600"/>
            <a:ext cx="1612900" cy="732790"/>
          </a:xfrm>
          <a:custGeom>
            <a:avLst/>
            <a:gdLst/>
            <a:ahLst/>
            <a:cxnLst/>
            <a:rect l="l" t="t" r="r" b="b"/>
            <a:pathLst>
              <a:path w="1612900" h="732789">
                <a:moveTo>
                  <a:pt x="0" y="0"/>
                </a:moveTo>
                <a:lnTo>
                  <a:pt x="1612900" y="732789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06109" y="2829560"/>
            <a:ext cx="85090" cy="68580"/>
          </a:xfrm>
          <a:custGeom>
            <a:avLst/>
            <a:gdLst/>
            <a:ahLst/>
            <a:cxnLst/>
            <a:rect l="l" t="t" r="r" b="b"/>
            <a:pathLst>
              <a:path w="85089" h="68580">
                <a:moveTo>
                  <a:pt x="31750" y="0"/>
                </a:moveTo>
                <a:lnTo>
                  <a:pt x="0" y="68579"/>
                </a:lnTo>
                <a:lnTo>
                  <a:pt x="85089" y="66039"/>
                </a:lnTo>
                <a:lnTo>
                  <a:pt x="31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825500"/>
            <a:ext cx="73577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22220" algn="l"/>
                <a:tab pos="4072254" algn="l"/>
              </a:tabLst>
            </a:pPr>
            <a:r>
              <a:rPr spc="-5" dirty="0"/>
              <a:t>Monitoring	during	bypass</a:t>
            </a:r>
            <a:r>
              <a:rPr spc="-80" dirty="0"/>
              <a:t> </a:t>
            </a:r>
            <a:r>
              <a:rPr spc="-5" dirty="0"/>
              <a:t>contd.,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2040890"/>
            <a:ext cx="22923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505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069" y="2015490"/>
            <a:ext cx="26917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Direct </a:t>
            </a:r>
            <a:r>
              <a:rPr sz="2800" spc="-10" dirty="0">
                <a:latin typeface="Arial"/>
                <a:cs typeface="Arial"/>
              </a:rPr>
              <a:t>ext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control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2440940"/>
            <a:ext cx="3839210" cy="336677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546100" indent="-5334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AutoNum type="arabicPeriod"/>
              <a:tabLst>
                <a:tab pos="545465" algn="l"/>
                <a:tab pos="546100" algn="l"/>
              </a:tabLst>
            </a:pPr>
            <a:r>
              <a:rPr sz="2800" spc="-5" dirty="0">
                <a:latin typeface="Arial"/>
                <a:cs typeface="Arial"/>
              </a:rPr>
              <a:t>Systemic blood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flow</a:t>
            </a:r>
            <a:endParaRPr sz="2800">
              <a:latin typeface="Arial"/>
              <a:cs typeface="Arial"/>
            </a:endParaRPr>
          </a:p>
          <a:p>
            <a:pPr marL="546100" indent="-533400">
              <a:lnSpc>
                <a:spcPct val="100000"/>
              </a:lnSpc>
              <a:spcBef>
                <a:spcPts val="700"/>
              </a:spcBef>
              <a:buClr>
                <a:srgbClr val="00007C"/>
              </a:buClr>
              <a:buSzPct val="75000"/>
              <a:buAutoNum type="arabicPeriod"/>
              <a:tabLst>
                <a:tab pos="545465" algn="l"/>
                <a:tab pos="546100" algn="l"/>
              </a:tabLst>
            </a:pPr>
            <a:r>
              <a:rPr sz="2800" spc="-5" dirty="0">
                <a:latin typeface="Arial"/>
                <a:cs typeface="Arial"/>
              </a:rPr>
              <a:t>Venous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pressures</a:t>
            </a:r>
            <a:endParaRPr sz="2800">
              <a:latin typeface="Arial"/>
              <a:cs typeface="Arial"/>
            </a:endParaRPr>
          </a:p>
          <a:p>
            <a:pPr marL="545465" marR="61594" indent="-533400">
              <a:lnSpc>
                <a:spcPct val="100000"/>
              </a:lnSpc>
              <a:spcBef>
                <a:spcPts val="690"/>
              </a:spcBef>
              <a:buClr>
                <a:srgbClr val="00007C"/>
              </a:buClr>
              <a:buSzPct val="75000"/>
              <a:buAutoNum type="arabicPeriod"/>
              <a:tabLst>
                <a:tab pos="545465" algn="l"/>
                <a:tab pos="546100" algn="l"/>
              </a:tabLst>
            </a:pPr>
            <a:r>
              <a:rPr sz="2800" spc="-5" dirty="0">
                <a:latin typeface="Arial"/>
                <a:cs typeface="Arial"/>
              </a:rPr>
              <a:t>Hct and composition  of priming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fluid</a:t>
            </a:r>
            <a:endParaRPr sz="2800">
              <a:latin typeface="Arial"/>
              <a:cs typeface="Arial"/>
            </a:endParaRPr>
          </a:p>
          <a:p>
            <a:pPr marL="545465" marR="5080" indent="-533400">
              <a:lnSpc>
                <a:spcPct val="100000"/>
              </a:lnSpc>
              <a:spcBef>
                <a:spcPts val="700"/>
              </a:spcBef>
              <a:buClr>
                <a:srgbClr val="00007C"/>
              </a:buClr>
              <a:buSzPct val="75000"/>
              <a:buAutoNum type="arabicPeriod"/>
              <a:tabLst>
                <a:tab pos="545465" algn="l"/>
                <a:tab pos="546100" algn="l"/>
              </a:tabLst>
            </a:pPr>
            <a:r>
              <a:rPr sz="2800" spc="-5" dirty="0">
                <a:latin typeface="Arial"/>
                <a:cs typeface="Arial"/>
              </a:rPr>
              <a:t>Arterial blood o2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  </a:t>
            </a:r>
            <a:r>
              <a:rPr sz="2800" dirty="0">
                <a:latin typeface="Arial"/>
                <a:cs typeface="Arial"/>
              </a:rPr>
              <a:t>co2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temp </a:t>
            </a:r>
            <a:r>
              <a:rPr sz="2800" spc="-5" dirty="0">
                <a:latin typeface="Arial"/>
                <a:cs typeface="Arial"/>
              </a:rPr>
              <a:t>of  perfusate and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pt.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25670" y="1997709"/>
            <a:ext cx="22923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505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546100" marR="1014094">
              <a:lnSpc>
                <a:spcPts val="3020"/>
              </a:lnSpc>
              <a:spcBef>
                <a:spcPts val="480"/>
              </a:spcBef>
            </a:pPr>
            <a:r>
              <a:rPr spc="-5" dirty="0"/>
              <a:t>Variables  determined</a:t>
            </a:r>
            <a:r>
              <a:rPr spc="-65" dirty="0"/>
              <a:t> </a:t>
            </a:r>
            <a:r>
              <a:rPr spc="-5" dirty="0"/>
              <a:t>by  patients.</a:t>
            </a:r>
          </a:p>
          <a:p>
            <a:pPr marL="546100" marR="11430" indent="-533400">
              <a:lnSpc>
                <a:spcPts val="3020"/>
              </a:lnSpc>
              <a:spcBef>
                <a:spcPts val="705"/>
              </a:spcBef>
              <a:tabLst>
                <a:tab pos="545465" algn="l"/>
              </a:tabLst>
            </a:pPr>
            <a:r>
              <a:rPr sz="2100" spc="-5" dirty="0">
                <a:solidFill>
                  <a:srgbClr val="00007C"/>
                </a:solidFill>
              </a:rPr>
              <a:t>1.	</a:t>
            </a:r>
            <a:r>
              <a:rPr spc="-10" dirty="0"/>
              <a:t>SVR </a:t>
            </a:r>
            <a:r>
              <a:rPr spc="-5" dirty="0"/>
              <a:t>2. total body o2  </a:t>
            </a:r>
            <a:r>
              <a:rPr dirty="0"/>
              <a:t>consumtion.</a:t>
            </a:r>
            <a:endParaRPr sz="2100"/>
          </a:p>
          <a:p>
            <a:pPr marL="546100" indent="-533400">
              <a:lnSpc>
                <a:spcPct val="100000"/>
              </a:lnSpc>
              <a:spcBef>
                <a:spcPts val="315"/>
              </a:spcBef>
              <a:buClr>
                <a:srgbClr val="00007C"/>
              </a:buClr>
              <a:buSzPct val="75000"/>
              <a:buAutoNum type="arabicPeriod" startAt="3"/>
              <a:tabLst>
                <a:tab pos="545465" algn="l"/>
                <a:tab pos="546100" algn="l"/>
              </a:tabLst>
            </a:pPr>
            <a:r>
              <a:rPr spc="-10" dirty="0"/>
              <a:t>Mixed </a:t>
            </a:r>
            <a:r>
              <a:rPr dirty="0"/>
              <a:t>venous</a:t>
            </a:r>
            <a:r>
              <a:rPr spc="-15" dirty="0"/>
              <a:t> </a:t>
            </a:r>
            <a:r>
              <a:rPr spc="-5" dirty="0"/>
              <a:t>o2</a:t>
            </a:r>
          </a:p>
          <a:p>
            <a:pPr marL="546100" marR="5080" indent="-533400">
              <a:lnSpc>
                <a:spcPts val="3020"/>
              </a:lnSpc>
              <a:spcBef>
                <a:spcPts val="745"/>
              </a:spcBef>
              <a:buClr>
                <a:srgbClr val="00007C"/>
              </a:buClr>
              <a:buSzPct val="75000"/>
              <a:buAutoNum type="arabicPeriod" startAt="3"/>
              <a:tabLst>
                <a:tab pos="545465" algn="l"/>
                <a:tab pos="546100" algn="l"/>
              </a:tabLst>
            </a:pPr>
            <a:r>
              <a:rPr spc="-5" dirty="0"/>
              <a:t>Lactic acedemia and  ph.</a:t>
            </a:r>
          </a:p>
          <a:p>
            <a:pPr marL="546100" marR="225425" indent="-533400">
              <a:lnSpc>
                <a:spcPts val="3020"/>
              </a:lnSpc>
              <a:spcBef>
                <a:spcPts val="700"/>
              </a:spcBef>
              <a:buClr>
                <a:srgbClr val="00007C"/>
              </a:buClr>
              <a:buSzPct val="75000"/>
              <a:buAutoNum type="arabicPeriod" startAt="3"/>
              <a:tabLst>
                <a:tab pos="545465" algn="l"/>
                <a:tab pos="546100" algn="l"/>
              </a:tabLst>
            </a:pPr>
            <a:r>
              <a:rPr spc="-5" dirty="0"/>
              <a:t>Organ blood flow  and organ</a:t>
            </a:r>
            <a:r>
              <a:rPr spc="-75" dirty="0"/>
              <a:t> </a:t>
            </a:r>
            <a:r>
              <a:rPr spc="-5" dirty="0"/>
              <a:t>function.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17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40005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Circuit</a:t>
            </a:r>
            <a:r>
              <a:rPr sz="4400" spc="-80" dirty="0"/>
              <a:t> </a:t>
            </a:r>
            <a:r>
              <a:rPr sz="4400" spc="-5" dirty="0"/>
              <a:t>variables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1927860"/>
            <a:ext cx="7774940" cy="439420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Systemic blood flow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6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Venous blood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drainage</a:t>
            </a:r>
            <a:endParaRPr sz="2800">
              <a:latin typeface="Arial"/>
              <a:cs typeface="Arial"/>
            </a:endParaRPr>
          </a:p>
          <a:p>
            <a:pPr marL="380365" marR="108585" indent="-342900">
              <a:lnSpc>
                <a:spcPct val="100000"/>
              </a:lnSpc>
              <a:spcBef>
                <a:spcPts val="7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Venous reservoir </a:t>
            </a:r>
            <a:r>
              <a:rPr sz="2800" dirty="0">
                <a:latin typeface="Arial"/>
                <a:cs typeface="Arial"/>
              </a:rPr>
              <a:t>volume should </a:t>
            </a:r>
            <a:r>
              <a:rPr sz="2800" spc="-5" dirty="0">
                <a:latin typeface="Arial"/>
                <a:cs typeface="Arial"/>
              </a:rPr>
              <a:t>be 25% of  systemic blood flow(15 </a:t>
            </a:r>
            <a:r>
              <a:rPr sz="2800" dirty="0">
                <a:latin typeface="Arial"/>
                <a:cs typeface="Arial"/>
              </a:rPr>
              <a:t>seconds </a:t>
            </a:r>
            <a:r>
              <a:rPr sz="2800" spc="-5" dirty="0">
                <a:latin typeface="Arial"/>
                <a:cs typeface="Arial"/>
              </a:rPr>
              <a:t>reaction </a:t>
            </a:r>
            <a:r>
              <a:rPr sz="2800" dirty="0">
                <a:latin typeface="Arial"/>
                <a:cs typeface="Arial"/>
              </a:rPr>
              <a:t>time)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6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Perfusionist </a:t>
            </a:r>
            <a:r>
              <a:rPr sz="2800" dirty="0">
                <a:latin typeface="Arial"/>
                <a:cs typeface="Arial"/>
              </a:rPr>
              <a:t>should </a:t>
            </a:r>
            <a:r>
              <a:rPr sz="2800" spc="-5" dirty="0">
                <a:latin typeface="Arial"/>
                <a:cs typeface="Arial"/>
              </a:rPr>
              <a:t>anticipate surgeons needs.</a:t>
            </a:r>
            <a:endParaRPr sz="2800">
              <a:latin typeface="Arial"/>
              <a:cs typeface="Arial"/>
            </a:endParaRPr>
          </a:p>
          <a:p>
            <a:pPr marL="380365" marR="307340" indent="-342900">
              <a:lnSpc>
                <a:spcPct val="100000"/>
              </a:lnSpc>
              <a:spcBef>
                <a:spcPts val="7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Establish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pattern of continuous scanning of  </a:t>
            </a:r>
            <a:r>
              <a:rPr sz="2800" dirty="0">
                <a:latin typeface="Arial"/>
                <a:cs typeface="Arial"/>
              </a:rPr>
              <a:t>cpb </a:t>
            </a:r>
            <a:r>
              <a:rPr sz="2800" spc="-5" dirty="0">
                <a:latin typeface="Arial"/>
                <a:cs typeface="Arial"/>
              </a:rPr>
              <a:t>function and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monitors.</a:t>
            </a:r>
            <a:endParaRPr sz="2800">
              <a:latin typeface="Arial"/>
              <a:cs typeface="Arial"/>
            </a:endParaRPr>
          </a:p>
          <a:p>
            <a:pPr marL="380365" marR="506730" indent="-342900">
              <a:lnSpc>
                <a:spcPct val="100000"/>
              </a:lnSpc>
              <a:spcBef>
                <a:spcPts val="7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Develop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“Curious and suspicious” attitude  during</a:t>
            </a:r>
            <a:r>
              <a:rPr sz="2800" spc="-10" dirty="0">
                <a:latin typeface="Arial"/>
                <a:cs typeface="Arial"/>
              </a:rPr>
              <a:t> CPB.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53066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Physiologic</a:t>
            </a:r>
            <a:r>
              <a:rPr sz="4400" spc="-55" dirty="0"/>
              <a:t> </a:t>
            </a:r>
            <a:r>
              <a:rPr sz="4400" spc="-5" dirty="0"/>
              <a:t>response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2015490"/>
            <a:ext cx="8082915" cy="3538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30480" indent="-342900" algn="just">
              <a:lnSpc>
                <a:spcPct val="999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No uniformly </a:t>
            </a:r>
            <a:r>
              <a:rPr sz="3200" dirty="0">
                <a:latin typeface="Arial"/>
                <a:cs typeface="Arial"/>
              </a:rPr>
              <a:t>accepted standards </a:t>
            </a:r>
            <a:r>
              <a:rPr sz="3200" spc="-10" dirty="0">
                <a:latin typeface="Arial"/>
                <a:cs typeface="Arial"/>
              </a:rPr>
              <a:t>for </a:t>
            </a:r>
            <a:r>
              <a:rPr sz="3200" spc="-5" dirty="0">
                <a:latin typeface="Arial"/>
                <a:cs typeface="Arial"/>
              </a:rPr>
              <a:t>either  </a:t>
            </a:r>
            <a:r>
              <a:rPr sz="3200" dirty="0">
                <a:latin typeface="Arial"/>
                <a:cs typeface="Arial"/>
              </a:rPr>
              <a:t>CPB systemic blood </a:t>
            </a:r>
            <a:r>
              <a:rPr sz="3200" spc="-5" dirty="0">
                <a:latin typeface="Arial"/>
                <a:cs typeface="Arial"/>
              </a:rPr>
              <a:t>flow </a:t>
            </a:r>
            <a:r>
              <a:rPr sz="3200" dirty="0">
                <a:latin typeface="Arial"/>
                <a:cs typeface="Arial"/>
              </a:rPr>
              <a:t>rate or </a:t>
            </a:r>
            <a:r>
              <a:rPr sz="3200" spc="-5" dirty="0">
                <a:latin typeface="Arial"/>
                <a:cs typeface="Arial"/>
              </a:rPr>
              <a:t>perfusion  </a:t>
            </a:r>
            <a:r>
              <a:rPr sz="3200" dirty="0">
                <a:latin typeface="Arial"/>
                <a:cs typeface="Arial"/>
              </a:rPr>
              <a:t>pressure.</a:t>
            </a:r>
            <a:endParaRPr sz="3200">
              <a:latin typeface="Arial"/>
              <a:cs typeface="Arial"/>
            </a:endParaRPr>
          </a:p>
          <a:p>
            <a:pPr marL="380365" marR="45974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Any </a:t>
            </a:r>
            <a:r>
              <a:rPr sz="3200" dirty="0">
                <a:latin typeface="Arial"/>
                <a:cs typeface="Arial"/>
              </a:rPr>
              <a:t>discussion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be based on </a:t>
            </a:r>
            <a:r>
              <a:rPr sz="3200" spc="-5" dirty="0">
                <a:latin typeface="Arial"/>
                <a:cs typeface="Arial"/>
              </a:rPr>
              <a:t>oxygen  </a:t>
            </a:r>
            <a:r>
              <a:rPr sz="3200" dirty="0">
                <a:latin typeface="Arial"/>
                <a:cs typeface="Arial"/>
              </a:rPr>
              <a:t>consumption, blood </a:t>
            </a:r>
            <a:r>
              <a:rPr sz="3200" spc="-5" dirty="0">
                <a:latin typeface="Arial"/>
                <a:cs typeface="Arial"/>
              </a:rPr>
              <a:t>flow distribution </a:t>
            </a:r>
            <a:r>
              <a:rPr sz="3200" dirty="0">
                <a:latin typeface="Arial"/>
                <a:cs typeface="Arial"/>
              </a:rPr>
              <a:t>and  autoregulatory </a:t>
            </a:r>
            <a:r>
              <a:rPr sz="3200" spc="-5" dirty="0">
                <a:latin typeface="Arial"/>
                <a:cs typeface="Arial"/>
              </a:rPr>
              <a:t>capability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specific  </a:t>
            </a:r>
            <a:r>
              <a:rPr sz="3200" dirty="0">
                <a:latin typeface="Arial"/>
                <a:cs typeface="Arial"/>
              </a:rPr>
              <a:t>vascular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beds.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19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69" y="520700"/>
            <a:ext cx="8074660" cy="615553"/>
          </a:xfrm>
        </p:spPr>
        <p:txBody>
          <a:bodyPr/>
          <a:lstStyle/>
          <a:p>
            <a:r>
              <a:rPr lang="en-GB" dirty="0" smtClean="0"/>
              <a:t>Learning Objective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6475" y="2015490"/>
            <a:ext cx="7131049" cy="3939540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/>
              <a:t>U</a:t>
            </a:r>
            <a:r>
              <a:rPr lang="en-GB" dirty="0" smtClean="0"/>
              <a:t>nderstanding </a:t>
            </a:r>
            <a:r>
              <a:rPr lang="en-GB" dirty="0"/>
              <a:t>the function and components of the CPB </a:t>
            </a:r>
            <a:r>
              <a:rPr lang="en-GB" dirty="0" smtClean="0"/>
              <a:t>machine</a:t>
            </a:r>
            <a:endParaRPr lang="en-GB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 smtClean="0"/>
              <a:t>Identifying </a:t>
            </a:r>
            <a:r>
              <a:rPr lang="en-GB" dirty="0"/>
              <a:t>physiological goals during CPB, recognizing conditions necessary for safe separation from CPB, and mastering troubleshooting techniques for weaning difficulties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208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48380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Effective blood</a:t>
            </a:r>
            <a:r>
              <a:rPr sz="4400" spc="-65" dirty="0"/>
              <a:t> </a:t>
            </a:r>
            <a:r>
              <a:rPr sz="4400" spc="-5" dirty="0"/>
              <a:t>flow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21969" y="1929129"/>
            <a:ext cx="8068309" cy="422021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67665" marR="576580" indent="-342900" algn="just">
              <a:lnSpc>
                <a:spcPts val="2690"/>
              </a:lnSpc>
              <a:spcBef>
                <a:spcPts val="74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During CPB effective blood flow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blood flow  from </a:t>
            </a:r>
            <a:r>
              <a:rPr sz="2800" spc="-10" dirty="0">
                <a:latin typeface="Arial"/>
                <a:cs typeface="Arial"/>
              </a:rPr>
              <a:t>oxygenator </a:t>
            </a:r>
            <a:r>
              <a:rPr sz="2800" spc="-5" dirty="0">
                <a:latin typeface="Arial"/>
                <a:cs typeface="Arial"/>
              </a:rPr>
              <a:t>that actually results </a:t>
            </a:r>
            <a:r>
              <a:rPr sz="2800" dirty="0">
                <a:latin typeface="Arial"/>
                <a:cs typeface="Arial"/>
              </a:rPr>
              <a:t>in tissue  </a:t>
            </a:r>
            <a:r>
              <a:rPr sz="2800" spc="-5" dirty="0">
                <a:latin typeface="Arial"/>
                <a:cs typeface="Arial"/>
              </a:rPr>
              <a:t>perfusion.</a:t>
            </a:r>
            <a:endParaRPr sz="2800">
              <a:latin typeface="Arial"/>
              <a:cs typeface="Arial"/>
            </a:endParaRPr>
          </a:p>
          <a:p>
            <a:pPr marL="367665" marR="17780" indent="-342900">
              <a:lnSpc>
                <a:spcPts val="2690"/>
              </a:lnSpc>
              <a:spcBef>
                <a:spcPts val="6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this context all physiologic and anatomic  </a:t>
            </a:r>
            <a:r>
              <a:rPr sz="2800" dirty="0">
                <a:latin typeface="Arial"/>
                <a:cs typeface="Arial"/>
              </a:rPr>
              <a:t>shunting </a:t>
            </a:r>
            <a:r>
              <a:rPr sz="2800" spc="5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arterialized blood does not contribute 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effective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flow.</a:t>
            </a:r>
            <a:endParaRPr sz="2800">
              <a:latin typeface="Arial"/>
              <a:cs typeface="Arial"/>
            </a:endParaRPr>
          </a:p>
          <a:p>
            <a:pPr marL="368300" indent="-342900">
              <a:lnSpc>
                <a:spcPct val="100000"/>
              </a:lnSpc>
              <a:spcBef>
                <a:spcPts val="4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10" dirty="0">
                <a:latin typeface="Arial"/>
                <a:cs typeface="Arial"/>
              </a:rPr>
              <a:t>For </a:t>
            </a:r>
            <a:r>
              <a:rPr sz="2800" spc="-5" dirty="0">
                <a:latin typeface="Arial"/>
                <a:cs typeface="Arial"/>
              </a:rPr>
              <a:t>ex bronchail flow </a:t>
            </a:r>
            <a:r>
              <a:rPr sz="2800" dirty="0">
                <a:latin typeface="Arial"/>
                <a:cs typeface="Arial"/>
              </a:rPr>
              <a:t>(2 to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4%),collaterals.</a:t>
            </a:r>
            <a:endParaRPr sz="2800">
              <a:latin typeface="Arial"/>
              <a:cs typeface="Arial"/>
            </a:endParaRPr>
          </a:p>
          <a:p>
            <a:pPr marL="367665" marR="588645" indent="-342900">
              <a:lnSpc>
                <a:spcPct val="79800"/>
              </a:lnSpc>
              <a:spcBef>
                <a:spcPts val="70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Vents </a:t>
            </a:r>
            <a:r>
              <a:rPr sz="2800" dirty="0">
                <a:latin typeface="Arial"/>
                <a:cs typeface="Arial"/>
              </a:rPr>
              <a:t>are </a:t>
            </a:r>
            <a:r>
              <a:rPr sz="2800" spc="5" dirty="0">
                <a:latin typeface="Arial"/>
                <a:cs typeface="Arial"/>
              </a:rPr>
              <a:t>common </a:t>
            </a:r>
            <a:r>
              <a:rPr sz="2800" dirty="0">
                <a:latin typeface="Arial"/>
                <a:cs typeface="Arial"/>
              </a:rPr>
              <a:t>source </a:t>
            </a:r>
            <a:r>
              <a:rPr sz="2800" spc="-5" dirty="0">
                <a:latin typeface="Arial"/>
                <a:cs typeface="Arial"/>
              </a:rPr>
              <a:t>of loss of effective  flow.</a:t>
            </a:r>
            <a:endParaRPr sz="2800">
              <a:latin typeface="Arial"/>
              <a:cs typeface="Arial"/>
            </a:endParaRPr>
          </a:p>
          <a:p>
            <a:pPr marL="367665" marR="453390" indent="-342900">
              <a:lnSpc>
                <a:spcPts val="2690"/>
              </a:lnSpc>
              <a:spcBef>
                <a:spcPts val="68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Microcirculation </a:t>
            </a:r>
            <a:r>
              <a:rPr sz="2800" dirty="0">
                <a:latin typeface="Arial"/>
                <a:cs typeface="Arial"/>
              </a:rPr>
              <a:t>if </a:t>
            </a:r>
            <a:r>
              <a:rPr sz="2800" spc="-5" dirty="0">
                <a:latin typeface="Arial"/>
                <a:cs typeface="Arial"/>
              </a:rPr>
              <a:t>not perfused homogenously  results in loss of effective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flow.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52730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Organ</a:t>
            </a:r>
            <a:r>
              <a:rPr sz="4400" spc="-90" dirty="0"/>
              <a:t> </a:t>
            </a:r>
            <a:r>
              <a:rPr sz="4400" spc="-5" dirty="0"/>
              <a:t>autoregulation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2015490"/>
            <a:ext cx="7521575" cy="3639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104139" indent="-342900">
              <a:lnSpc>
                <a:spcPct val="999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Despite </a:t>
            </a:r>
            <a:r>
              <a:rPr sz="3200" dirty="0">
                <a:latin typeface="Arial"/>
                <a:cs typeface="Arial"/>
              </a:rPr>
              <a:t>non </a:t>
            </a:r>
            <a:r>
              <a:rPr sz="3200" spc="-5" dirty="0">
                <a:latin typeface="Arial"/>
                <a:cs typeface="Arial"/>
              </a:rPr>
              <a:t>pulsatile flow,hemodilution  </a:t>
            </a:r>
            <a:r>
              <a:rPr sz="3200" dirty="0">
                <a:latin typeface="Arial"/>
                <a:cs typeface="Arial"/>
              </a:rPr>
              <a:t>and hypothermia </a:t>
            </a:r>
            <a:r>
              <a:rPr sz="3200" spc="-5" dirty="0">
                <a:latin typeface="Arial"/>
                <a:cs typeface="Arial"/>
              </a:rPr>
              <a:t>autoregulation is  </a:t>
            </a:r>
            <a:r>
              <a:rPr sz="3200" dirty="0">
                <a:latin typeface="Arial"/>
                <a:cs typeface="Arial"/>
              </a:rPr>
              <a:t>preserved </a:t>
            </a:r>
            <a:r>
              <a:rPr sz="3200" spc="-10" dirty="0">
                <a:latin typeface="Arial"/>
                <a:cs typeface="Arial"/>
              </a:rPr>
              <a:t>in </a:t>
            </a:r>
            <a:r>
              <a:rPr sz="3200" spc="5" dirty="0">
                <a:latin typeface="Arial"/>
                <a:cs typeface="Arial"/>
              </a:rPr>
              <a:t>some</a:t>
            </a:r>
            <a:r>
              <a:rPr sz="3200" dirty="0">
                <a:latin typeface="Arial"/>
                <a:cs typeface="Arial"/>
              </a:rPr>
              <a:t> organs.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Cerebral perfusion studies have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proved  </a:t>
            </a:r>
            <a:r>
              <a:rPr sz="3200" spc="-5" dirty="0">
                <a:latin typeface="Arial"/>
                <a:cs typeface="Arial"/>
              </a:rPr>
              <a:t>this.</a:t>
            </a:r>
            <a:endParaRPr sz="3200">
              <a:latin typeface="Arial"/>
              <a:cs typeface="Arial"/>
            </a:endParaRPr>
          </a:p>
          <a:p>
            <a:pPr marL="380365" marR="419734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The effect </a:t>
            </a:r>
            <a:r>
              <a:rPr sz="3200" dirty="0">
                <a:latin typeface="Arial"/>
                <a:cs typeface="Arial"/>
              </a:rPr>
              <a:t>of cpb on </a:t>
            </a:r>
            <a:r>
              <a:rPr sz="3200" spc="-5" dirty="0">
                <a:latin typeface="Arial"/>
                <a:cs typeface="Arial"/>
              </a:rPr>
              <a:t>autoregulation in  </a:t>
            </a:r>
            <a:r>
              <a:rPr sz="3200" dirty="0">
                <a:latin typeface="Arial"/>
                <a:cs typeface="Arial"/>
              </a:rPr>
              <a:t>other </a:t>
            </a:r>
            <a:r>
              <a:rPr sz="3200" spc="-5" dirty="0">
                <a:latin typeface="Arial"/>
                <a:cs typeface="Arial"/>
              </a:rPr>
              <a:t>organs is </a:t>
            </a:r>
            <a:r>
              <a:rPr sz="3200" dirty="0">
                <a:latin typeface="Arial"/>
                <a:cs typeface="Arial"/>
              </a:rPr>
              <a:t>less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documented.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21</a:t>
            </a:fld>
            <a:endParaRPr lang="en-I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4039" y="490220"/>
            <a:ext cx="52959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AUTOREGULATION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3719" y="2014220"/>
            <a:ext cx="8076565" cy="433070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405765" marR="55880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406400" algn="l"/>
              </a:tabLst>
            </a:pPr>
            <a:r>
              <a:rPr sz="3200" dirty="0">
                <a:latin typeface="Arial"/>
                <a:cs typeface="Arial"/>
              </a:rPr>
              <a:t>Cerebral blood </a:t>
            </a:r>
            <a:r>
              <a:rPr sz="3200" spc="-5" dirty="0">
                <a:latin typeface="Arial"/>
                <a:cs typeface="Arial"/>
              </a:rPr>
              <a:t>auto regulated if </a:t>
            </a:r>
            <a:r>
              <a:rPr sz="3200" dirty="0">
                <a:latin typeface="Arial"/>
                <a:cs typeface="Arial"/>
              </a:rPr>
              <a:t>MAP &gt; </a:t>
            </a:r>
            <a:r>
              <a:rPr sz="3200" spc="-5" dirty="0">
                <a:latin typeface="Arial"/>
                <a:cs typeface="Arial"/>
              </a:rPr>
              <a:t>50  </a:t>
            </a:r>
            <a:r>
              <a:rPr sz="3200" spc="5" dirty="0">
                <a:latin typeface="Arial"/>
                <a:cs typeface="Arial"/>
              </a:rPr>
              <a:t>mmHg </a:t>
            </a:r>
            <a:r>
              <a:rPr sz="3200" spc="-5" dirty="0">
                <a:latin typeface="Arial"/>
                <a:cs typeface="Arial"/>
              </a:rPr>
              <a:t>at </a:t>
            </a:r>
            <a:r>
              <a:rPr sz="3200" dirty="0">
                <a:latin typeface="Arial"/>
                <a:cs typeface="Arial"/>
              </a:rPr>
              <a:t>normal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temp.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007C"/>
              </a:buClr>
              <a:buFont typeface="Symbol"/>
              <a:buChar char=""/>
            </a:pPr>
            <a:endParaRPr sz="4600">
              <a:latin typeface="Times New Roman"/>
              <a:cs typeface="Times New Roman"/>
            </a:endParaRPr>
          </a:p>
          <a:p>
            <a:pPr marL="405765" marR="344170" indent="-342900">
              <a:lnSpc>
                <a:spcPct val="100000"/>
              </a:lnSpc>
              <a:buClr>
                <a:srgbClr val="00007C"/>
              </a:buClr>
              <a:buSzPct val="75000"/>
              <a:buFont typeface="Symbol"/>
              <a:buChar char=""/>
              <a:tabLst>
                <a:tab pos="406400" algn="l"/>
              </a:tabLst>
            </a:pPr>
            <a:r>
              <a:rPr sz="3200" dirty="0">
                <a:latin typeface="Arial"/>
                <a:cs typeface="Arial"/>
              </a:rPr>
              <a:t>Cerebral blood </a:t>
            </a:r>
            <a:r>
              <a:rPr sz="3200" spc="-5" dirty="0">
                <a:latin typeface="Arial"/>
                <a:cs typeface="Arial"/>
              </a:rPr>
              <a:t>flow is still </a:t>
            </a:r>
            <a:r>
              <a:rPr sz="3200" dirty="0">
                <a:latin typeface="Arial"/>
                <a:cs typeface="Arial"/>
              </a:rPr>
              <a:t>auto </a:t>
            </a:r>
            <a:r>
              <a:rPr sz="3200" spc="-5" dirty="0">
                <a:latin typeface="Arial"/>
                <a:cs typeface="Arial"/>
              </a:rPr>
              <a:t>regulated  </a:t>
            </a:r>
            <a:r>
              <a:rPr sz="3200" dirty="0">
                <a:latin typeface="Arial"/>
                <a:cs typeface="Arial"/>
              </a:rPr>
              <a:t>at MAP &lt; </a:t>
            </a:r>
            <a:r>
              <a:rPr sz="3200" spc="5" dirty="0">
                <a:latin typeface="Arial"/>
                <a:cs typeface="Arial"/>
              </a:rPr>
              <a:t>50mmHg </a:t>
            </a:r>
            <a:r>
              <a:rPr sz="3200" spc="-5" dirty="0">
                <a:latin typeface="Arial"/>
                <a:cs typeface="Arial"/>
              </a:rPr>
              <a:t>if </a:t>
            </a:r>
            <a:r>
              <a:rPr sz="3200" dirty="0">
                <a:latin typeface="Arial"/>
                <a:cs typeface="Arial"/>
              </a:rPr>
              <a:t>temp </a:t>
            </a:r>
            <a:r>
              <a:rPr sz="3200" spc="-5" dirty="0">
                <a:latin typeface="Arial"/>
                <a:cs typeface="Arial"/>
              </a:rPr>
              <a:t>is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reduced.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007C"/>
              </a:buClr>
              <a:buFont typeface="Symbol"/>
              <a:buChar char=""/>
            </a:pPr>
            <a:endParaRPr sz="4700">
              <a:latin typeface="Times New Roman"/>
              <a:cs typeface="Times New Roman"/>
            </a:endParaRPr>
          </a:p>
          <a:p>
            <a:pPr marL="405765" marR="785495" indent="-342900">
              <a:lnSpc>
                <a:spcPct val="100000"/>
              </a:lnSpc>
              <a:buClr>
                <a:srgbClr val="00007C"/>
              </a:buClr>
              <a:buSzPct val="75000"/>
              <a:buFont typeface="Symbol"/>
              <a:buChar char=""/>
              <a:tabLst>
                <a:tab pos="406400" algn="l"/>
              </a:tabLst>
            </a:pPr>
            <a:r>
              <a:rPr sz="3200" spc="-5" dirty="0">
                <a:latin typeface="Arial"/>
                <a:cs typeface="Arial"/>
              </a:rPr>
              <a:t>This is </a:t>
            </a:r>
            <a:r>
              <a:rPr sz="3200" dirty="0">
                <a:latin typeface="Arial"/>
                <a:cs typeface="Arial"/>
              </a:rPr>
              <a:t>due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reduced brain metabolic  rate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22</a:t>
            </a:fld>
            <a:endParaRPr lang="en-IN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5080">
              <a:lnSpc>
                <a:spcPct val="100000"/>
              </a:lnSpc>
              <a:spcBef>
                <a:spcPts val="100"/>
              </a:spcBef>
            </a:pPr>
            <a:r>
              <a:rPr b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AUTOREGULATION</a:t>
            </a:r>
            <a:r>
              <a:rPr b="1" u="heavy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b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 </a:t>
            </a:r>
            <a:r>
              <a:rPr b="1" spc="-15" dirty="0">
                <a:latin typeface="Arial"/>
                <a:cs typeface="Arial"/>
              </a:rPr>
              <a:t> </a:t>
            </a:r>
            <a:r>
              <a:rPr b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TEMPARETURE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9119" y="2602229"/>
            <a:ext cx="7629525" cy="3641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30480" indent="-342900">
              <a:lnSpc>
                <a:spcPct val="1000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In </a:t>
            </a:r>
            <a:r>
              <a:rPr sz="3200" dirty="0">
                <a:latin typeface="Arial"/>
                <a:cs typeface="Arial"/>
              </a:rPr>
              <a:t>patients </a:t>
            </a:r>
            <a:r>
              <a:rPr sz="3200" spc="-10" dirty="0">
                <a:latin typeface="Arial"/>
                <a:cs typeface="Arial"/>
              </a:rPr>
              <a:t>with </a:t>
            </a:r>
            <a:r>
              <a:rPr sz="3200" dirty="0">
                <a:latin typeface="Arial"/>
                <a:cs typeface="Arial"/>
              </a:rPr>
              <a:t>moderate hypothermia </a:t>
            </a:r>
            <a:r>
              <a:rPr sz="3200" spc="-5" dirty="0">
                <a:latin typeface="Arial"/>
                <a:cs typeface="Arial"/>
              </a:rPr>
              <a:t>if  </a:t>
            </a:r>
            <a:r>
              <a:rPr sz="3200" dirty="0">
                <a:latin typeface="Arial"/>
                <a:cs typeface="Arial"/>
              </a:rPr>
              <a:t>MAP &gt; 40 </a:t>
            </a:r>
            <a:r>
              <a:rPr sz="3200" spc="5" dirty="0">
                <a:latin typeface="Arial"/>
                <a:cs typeface="Arial"/>
              </a:rPr>
              <a:t>mmHg </a:t>
            </a:r>
            <a:r>
              <a:rPr sz="3200" dirty="0">
                <a:latin typeface="Arial"/>
                <a:cs typeface="Arial"/>
              </a:rPr>
              <a:t>auto </a:t>
            </a:r>
            <a:r>
              <a:rPr sz="3200" spc="-5" dirty="0">
                <a:latin typeface="Arial"/>
                <a:cs typeface="Arial"/>
              </a:rPr>
              <a:t>regulation is  </a:t>
            </a:r>
            <a:r>
              <a:rPr sz="3200" dirty="0">
                <a:latin typeface="Arial"/>
                <a:cs typeface="Arial"/>
              </a:rPr>
              <a:t>preserved</a:t>
            </a:r>
            <a:endParaRPr sz="3200">
              <a:latin typeface="Arial"/>
              <a:cs typeface="Arial"/>
            </a:endParaRPr>
          </a:p>
          <a:p>
            <a:pPr marL="380365" marR="873125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This is true only for patients </a:t>
            </a:r>
            <a:r>
              <a:rPr sz="3200" spc="-10" dirty="0">
                <a:latin typeface="Arial"/>
                <a:cs typeface="Arial"/>
              </a:rPr>
              <a:t>with </a:t>
            </a:r>
            <a:r>
              <a:rPr sz="3200" dirty="0">
                <a:latin typeface="Arial"/>
                <a:cs typeface="Arial"/>
              </a:rPr>
              <a:t>no  cerebral vascular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disease</a:t>
            </a:r>
            <a:endParaRPr sz="3200">
              <a:latin typeface="Arial"/>
              <a:cs typeface="Arial"/>
            </a:endParaRPr>
          </a:p>
          <a:p>
            <a:pPr marL="380365" marR="393065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Auto regulation is lost at </a:t>
            </a:r>
            <a:r>
              <a:rPr sz="3200" dirty="0">
                <a:latin typeface="Arial"/>
                <a:cs typeface="Arial"/>
              </a:rPr>
              <a:t>temperatures  </a:t>
            </a:r>
            <a:r>
              <a:rPr sz="3200" spc="-5" dirty="0">
                <a:latin typeface="Arial"/>
                <a:cs typeface="Arial"/>
              </a:rPr>
              <a:t>less than </a:t>
            </a:r>
            <a:r>
              <a:rPr sz="3200" dirty="0">
                <a:latin typeface="Arial"/>
                <a:cs typeface="Arial"/>
              </a:rPr>
              <a:t>22 deg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23</a:t>
            </a:fld>
            <a:endParaRPr lang="en-IN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76657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Monitoring perfusion</a:t>
            </a:r>
            <a:r>
              <a:rPr sz="4400" spc="-60" dirty="0"/>
              <a:t> </a:t>
            </a:r>
            <a:r>
              <a:rPr sz="4400" spc="-5" dirty="0"/>
              <a:t>adequecy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4669" y="2044700"/>
            <a:ext cx="2584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580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49860" marR="5080">
              <a:lnSpc>
                <a:spcPts val="3829"/>
              </a:lnSpc>
              <a:spcBef>
                <a:spcPts val="235"/>
              </a:spcBef>
              <a:tabLst>
                <a:tab pos="2140585" algn="l"/>
              </a:tabLst>
            </a:pPr>
            <a:r>
              <a:rPr spc="-5" dirty="0"/>
              <a:t>Systemic </a:t>
            </a:r>
            <a:r>
              <a:rPr dirty="0"/>
              <a:t>measurements </a:t>
            </a:r>
            <a:r>
              <a:rPr spc="-5" dirty="0"/>
              <a:t>that indicates  </a:t>
            </a:r>
            <a:r>
              <a:rPr dirty="0"/>
              <a:t>adequecy	of </a:t>
            </a:r>
            <a:r>
              <a:rPr spc="-5" dirty="0"/>
              <a:t>perfusion</a:t>
            </a:r>
            <a:r>
              <a:rPr spc="-15" dirty="0"/>
              <a:t> </a:t>
            </a:r>
            <a:r>
              <a:rPr spc="-5" dirty="0"/>
              <a:t>are</a:t>
            </a:r>
          </a:p>
          <a:p>
            <a:pPr marL="1842135" indent="-473709">
              <a:lnSpc>
                <a:spcPct val="100000"/>
              </a:lnSpc>
              <a:spcBef>
                <a:spcPts val="675"/>
              </a:spcBef>
              <a:buAutoNum type="arabicParenR"/>
              <a:tabLst>
                <a:tab pos="1843405" algn="l"/>
              </a:tabLst>
            </a:pPr>
            <a:r>
              <a:rPr spc="-5" dirty="0"/>
              <a:t>Svo2</a:t>
            </a:r>
          </a:p>
          <a:p>
            <a:pPr marL="1842135" indent="-473709">
              <a:lnSpc>
                <a:spcPct val="100000"/>
              </a:lnSpc>
              <a:spcBef>
                <a:spcPts val="800"/>
              </a:spcBef>
              <a:buAutoNum type="arabicParenR"/>
              <a:tabLst>
                <a:tab pos="1843405" algn="l"/>
              </a:tabLst>
            </a:pPr>
            <a:r>
              <a:rPr spc="-5" dirty="0"/>
              <a:t>Ph</a:t>
            </a:r>
          </a:p>
          <a:p>
            <a:pPr marL="1842135" indent="-473709">
              <a:lnSpc>
                <a:spcPct val="100000"/>
              </a:lnSpc>
              <a:spcBef>
                <a:spcPts val="800"/>
              </a:spcBef>
              <a:buAutoNum type="arabicParenR"/>
              <a:tabLst>
                <a:tab pos="1843405" algn="l"/>
              </a:tabLst>
            </a:pPr>
            <a:r>
              <a:rPr spc="-5" dirty="0"/>
              <a:t>lactate</a:t>
            </a:r>
            <a:r>
              <a:rPr spc="-15" dirty="0"/>
              <a:t> </a:t>
            </a:r>
            <a:r>
              <a:rPr spc="-5" dirty="0"/>
              <a:t>concentration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24</a:t>
            </a:fld>
            <a:endParaRPr lang="en-IN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46228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61845" algn="l"/>
              </a:tabLst>
            </a:pPr>
            <a:r>
              <a:rPr sz="4400" spc="-5" dirty="0"/>
              <a:t>Venous	Saturation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2015490"/>
            <a:ext cx="7225665" cy="207645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0365" marR="343535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High Svo2 </a:t>
            </a:r>
            <a:r>
              <a:rPr sz="3200" dirty="0">
                <a:latin typeface="Arial"/>
                <a:cs typeface="Arial"/>
              </a:rPr>
              <a:t>does not </a:t>
            </a:r>
            <a:r>
              <a:rPr sz="3200" spc="5" dirty="0">
                <a:latin typeface="Arial"/>
                <a:cs typeface="Arial"/>
              </a:rPr>
              <a:t>mean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adequate  </a:t>
            </a:r>
            <a:r>
              <a:rPr sz="3200" spc="-5" dirty="0">
                <a:latin typeface="Arial"/>
                <a:cs typeface="Arial"/>
              </a:rPr>
              <a:t>perfusion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Low Svo2 </a:t>
            </a:r>
            <a:r>
              <a:rPr sz="3200" spc="-5" dirty="0">
                <a:latin typeface="Arial"/>
                <a:cs typeface="Arial"/>
              </a:rPr>
              <a:t>indicates </a:t>
            </a:r>
            <a:r>
              <a:rPr sz="3200" dirty="0">
                <a:latin typeface="Arial"/>
                <a:cs typeface="Arial"/>
              </a:rPr>
              <a:t>inadequate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tissue  </a:t>
            </a:r>
            <a:r>
              <a:rPr sz="3200" spc="-5" dirty="0">
                <a:latin typeface="Arial"/>
                <a:cs typeface="Arial"/>
              </a:rPr>
              <a:t>perfusion.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25</a:t>
            </a:fld>
            <a:endParaRPr lang="en-IN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684974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012950" algn="l"/>
                <a:tab pos="5172710" algn="l"/>
              </a:tabLst>
            </a:pPr>
            <a:r>
              <a:rPr spc="-10" dirty="0"/>
              <a:t>Relation	</a:t>
            </a:r>
            <a:r>
              <a:rPr spc="-5" dirty="0"/>
              <a:t>b/w</a:t>
            </a:r>
            <a:r>
              <a:rPr spc="10" dirty="0"/>
              <a:t> </a:t>
            </a:r>
            <a:r>
              <a:rPr spc="-5" dirty="0"/>
              <a:t>perfusion	and</a:t>
            </a:r>
            <a:r>
              <a:rPr spc="-105" dirty="0"/>
              <a:t> </a:t>
            </a:r>
            <a:r>
              <a:rPr spc="-5" dirty="0"/>
              <a:t>O2  consumption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1969" y="1915160"/>
            <a:ext cx="7648575" cy="443103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8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spc="-5" dirty="0">
                <a:latin typeface="Arial"/>
                <a:cs typeface="Arial"/>
              </a:rPr>
              <a:t>Oxygen </a:t>
            </a:r>
            <a:r>
              <a:rPr sz="3200" dirty="0">
                <a:latin typeface="Arial"/>
                <a:cs typeface="Arial"/>
              </a:rPr>
              <a:t>consumption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plateauing</a:t>
            </a:r>
            <a:endParaRPr sz="3200">
              <a:latin typeface="Arial"/>
              <a:cs typeface="Arial"/>
            </a:endParaRPr>
          </a:p>
          <a:p>
            <a:pPr marL="25400" marR="4151629">
              <a:lnSpc>
                <a:spcPts val="4640"/>
              </a:lnSpc>
              <a:spcBef>
                <a:spcPts val="2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spc="-5" dirty="0">
                <a:latin typeface="Arial"/>
                <a:cs typeface="Arial"/>
              </a:rPr>
              <a:t>Vo2 optimization.  </a:t>
            </a:r>
            <a:r>
              <a:rPr sz="3200" dirty="0">
                <a:latin typeface="Arial"/>
                <a:cs typeface="Arial"/>
              </a:rPr>
              <a:t>Disadvantage:</a:t>
            </a:r>
            <a:endParaRPr sz="3200">
              <a:latin typeface="Arial"/>
              <a:cs typeface="Arial"/>
            </a:endParaRPr>
          </a:p>
          <a:p>
            <a:pPr marL="367665" marR="1433195" indent="-342900">
              <a:lnSpc>
                <a:spcPct val="100000"/>
              </a:lnSpc>
              <a:spcBef>
                <a:spcPts val="51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spc="-5" dirty="0">
                <a:latin typeface="Arial"/>
                <a:cs typeface="Arial"/>
              </a:rPr>
              <a:t>Vo2 </a:t>
            </a:r>
            <a:r>
              <a:rPr sz="3200" spc="-10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calculated </a:t>
            </a:r>
            <a:r>
              <a:rPr sz="3200" spc="-10" dirty="0">
                <a:latin typeface="Arial"/>
                <a:cs typeface="Arial"/>
              </a:rPr>
              <a:t>for </a:t>
            </a:r>
            <a:r>
              <a:rPr sz="3200" spc="-5" dirty="0">
                <a:latin typeface="Arial"/>
                <a:cs typeface="Arial"/>
              </a:rPr>
              <a:t>awake </a:t>
            </a:r>
            <a:r>
              <a:rPr sz="3200" dirty="0">
                <a:latin typeface="Arial"/>
                <a:cs typeface="Arial"/>
              </a:rPr>
              <a:t>or  </a:t>
            </a:r>
            <a:r>
              <a:rPr sz="3200" spc="-5" dirty="0">
                <a:latin typeface="Arial"/>
                <a:cs typeface="Arial"/>
              </a:rPr>
              <a:t>anesthetized </a:t>
            </a:r>
            <a:r>
              <a:rPr sz="3200" dirty="0">
                <a:latin typeface="Arial"/>
                <a:cs typeface="Arial"/>
              </a:rPr>
              <a:t>prebypass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volume.</a:t>
            </a:r>
            <a:endParaRPr sz="3200">
              <a:latin typeface="Arial"/>
              <a:cs typeface="Arial"/>
            </a:endParaRPr>
          </a:p>
          <a:p>
            <a:pPr marL="367665" marR="1778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dirty="0">
                <a:latin typeface="Arial"/>
                <a:cs typeface="Arial"/>
              </a:rPr>
              <a:t>During CPB </a:t>
            </a:r>
            <a:r>
              <a:rPr sz="3200" spc="-10" dirty="0">
                <a:latin typeface="Arial"/>
                <a:cs typeface="Arial"/>
              </a:rPr>
              <a:t>with </a:t>
            </a:r>
            <a:r>
              <a:rPr sz="3200" dirty="0">
                <a:latin typeface="Arial"/>
                <a:cs typeface="Arial"/>
              </a:rPr>
              <a:t>hypothermia baseline  </a:t>
            </a:r>
            <a:r>
              <a:rPr sz="3200" spc="-5" dirty="0">
                <a:latin typeface="Arial"/>
                <a:cs typeface="Arial"/>
              </a:rPr>
              <a:t>Vo2 would yield excess perfusion during  CPB.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26</a:t>
            </a:fld>
            <a:endParaRPr lang="en-IN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34994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/>
              <a:t>Study</a:t>
            </a:r>
            <a:r>
              <a:rPr sz="4400" spc="-85" dirty="0"/>
              <a:t> </a:t>
            </a:r>
            <a:r>
              <a:rPr sz="4400" spc="-5" dirty="0"/>
              <a:t>shows.,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21969" y="1405890"/>
            <a:ext cx="7585709" cy="5306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 marR="226695" indent="-342900">
              <a:lnSpc>
                <a:spcPct val="1000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dirty="0">
                <a:latin typeface="Arial"/>
                <a:cs typeface="Arial"/>
              </a:rPr>
              <a:t>During cooling no </a:t>
            </a:r>
            <a:r>
              <a:rPr sz="3200" spc="-5" dirty="0">
                <a:latin typeface="Arial"/>
                <a:cs typeface="Arial"/>
              </a:rPr>
              <a:t>relation </a:t>
            </a:r>
            <a:r>
              <a:rPr sz="3200" dirty="0">
                <a:latin typeface="Arial"/>
                <a:cs typeface="Arial"/>
              </a:rPr>
              <a:t>b/w </a:t>
            </a:r>
            <a:r>
              <a:rPr sz="3200" spc="-5" dirty="0">
                <a:latin typeface="Arial"/>
                <a:cs typeface="Arial"/>
              </a:rPr>
              <a:t>Vo2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and  </a:t>
            </a:r>
            <a:r>
              <a:rPr sz="3200" dirty="0">
                <a:latin typeface="Arial"/>
                <a:cs typeface="Arial"/>
              </a:rPr>
              <a:t>MAP or </a:t>
            </a:r>
            <a:r>
              <a:rPr sz="3200" spc="-5" dirty="0">
                <a:latin typeface="Arial"/>
                <a:cs typeface="Arial"/>
              </a:rPr>
              <a:t>peripheral </a:t>
            </a:r>
            <a:r>
              <a:rPr sz="3200" dirty="0">
                <a:latin typeface="Arial"/>
                <a:cs typeface="Arial"/>
              </a:rPr>
              <a:t>vascular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reistance.</a:t>
            </a:r>
            <a:endParaRPr sz="3200">
              <a:latin typeface="Arial"/>
              <a:cs typeface="Arial"/>
            </a:endParaRPr>
          </a:p>
          <a:p>
            <a:pPr marL="367665" marR="1778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dirty="0">
                <a:latin typeface="Arial"/>
                <a:cs typeface="Arial"/>
              </a:rPr>
              <a:t>During rewarming these parameters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are  inversley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related.</a:t>
            </a:r>
            <a:endParaRPr sz="32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800"/>
              </a:spcBef>
            </a:pPr>
            <a:r>
              <a:rPr sz="3200" dirty="0">
                <a:latin typeface="Arial"/>
                <a:cs typeface="Arial"/>
              </a:rPr>
              <a:t>Conclusion:</a:t>
            </a:r>
            <a:endParaRPr sz="3200">
              <a:latin typeface="Arial"/>
              <a:cs typeface="Arial"/>
            </a:endParaRPr>
          </a:p>
          <a:p>
            <a:pPr marL="367665" marR="559435">
              <a:lnSpc>
                <a:spcPct val="100000"/>
              </a:lnSpc>
              <a:spcBef>
                <a:spcPts val="800"/>
              </a:spcBef>
            </a:pPr>
            <a:r>
              <a:rPr sz="3200" spc="-5" dirty="0">
                <a:latin typeface="Arial"/>
                <a:cs typeface="Arial"/>
              </a:rPr>
              <a:t>Higher </a:t>
            </a:r>
            <a:r>
              <a:rPr sz="3200" dirty="0">
                <a:latin typeface="Arial"/>
                <a:cs typeface="Arial"/>
              </a:rPr>
              <a:t>systemic </a:t>
            </a:r>
            <a:r>
              <a:rPr sz="3200" spc="-10" dirty="0">
                <a:latin typeface="Arial"/>
                <a:cs typeface="Arial"/>
              </a:rPr>
              <a:t>flows </a:t>
            </a:r>
            <a:r>
              <a:rPr sz="3200" dirty="0">
                <a:latin typeface="Arial"/>
                <a:cs typeface="Arial"/>
              </a:rPr>
              <a:t>recommended  </a:t>
            </a:r>
            <a:r>
              <a:rPr sz="3200" spc="-5" dirty="0">
                <a:latin typeface="Arial"/>
                <a:cs typeface="Arial"/>
              </a:rPr>
              <a:t>during </a:t>
            </a:r>
            <a:r>
              <a:rPr sz="3200" dirty="0">
                <a:latin typeface="Arial"/>
                <a:cs typeface="Arial"/>
              </a:rPr>
              <a:t>rewarming phase </a:t>
            </a:r>
            <a:r>
              <a:rPr sz="3200" spc="-5" dirty="0">
                <a:latin typeface="Arial"/>
                <a:cs typeface="Arial"/>
              </a:rPr>
              <a:t>of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CPB.</a:t>
            </a:r>
            <a:endParaRPr sz="3200">
              <a:latin typeface="Arial"/>
              <a:cs typeface="Arial"/>
            </a:endParaRPr>
          </a:p>
          <a:p>
            <a:pPr marL="367665" marR="584200" indent="-342900" algn="just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spc="-5" dirty="0">
                <a:latin typeface="Arial"/>
                <a:cs typeface="Arial"/>
              </a:rPr>
              <a:t>Optimization </a:t>
            </a:r>
            <a:r>
              <a:rPr sz="3200" dirty="0">
                <a:latin typeface="Arial"/>
                <a:cs typeface="Arial"/>
              </a:rPr>
              <a:t>of Vo2 during CPB </a:t>
            </a:r>
            <a:r>
              <a:rPr sz="3200" spc="5" dirty="0">
                <a:latin typeface="Arial"/>
                <a:cs typeface="Arial"/>
              </a:rPr>
              <a:t>may  </a:t>
            </a:r>
            <a:r>
              <a:rPr sz="3200" spc="-5" dirty="0">
                <a:latin typeface="Arial"/>
                <a:cs typeface="Arial"/>
              </a:rPr>
              <a:t>provide the </a:t>
            </a:r>
            <a:r>
              <a:rPr sz="3200" dirty="0">
                <a:latin typeface="Arial"/>
                <a:cs typeface="Arial"/>
              </a:rPr>
              <a:t>best </a:t>
            </a:r>
            <a:r>
              <a:rPr sz="3200" spc="5" dirty="0">
                <a:latin typeface="Arial"/>
                <a:cs typeface="Arial"/>
              </a:rPr>
              <a:t>means </a:t>
            </a:r>
            <a:r>
              <a:rPr sz="3200" dirty="0">
                <a:latin typeface="Arial"/>
                <a:cs typeface="Arial"/>
              </a:rPr>
              <a:t>of assessing  adequecy.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27</a:t>
            </a:fld>
            <a:endParaRPr lang="en-IN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57981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/>
              <a:t>Flow</a:t>
            </a:r>
            <a:r>
              <a:rPr sz="4400" spc="-100" dirty="0"/>
              <a:t> </a:t>
            </a:r>
            <a:r>
              <a:rPr sz="4400" dirty="0"/>
              <a:t>recommendations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83869" y="1915160"/>
            <a:ext cx="7909559" cy="432943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890"/>
              </a:spcBef>
              <a:tabLst>
                <a:tab pos="672465" algn="l"/>
              </a:tabLst>
            </a:pPr>
            <a:r>
              <a:rPr sz="3600" spc="869" baseline="12731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r>
              <a:rPr sz="3600" spc="869" baseline="12731" dirty="0">
                <a:solidFill>
                  <a:srgbClr val="00007C"/>
                </a:solidFill>
                <a:latin typeface="Times New Roman"/>
                <a:cs typeface="Times New Roman"/>
              </a:rPr>
              <a:t>	</a:t>
            </a:r>
            <a:r>
              <a:rPr sz="3200" dirty="0">
                <a:latin typeface="Arial"/>
                <a:cs typeface="Arial"/>
              </a:rPr>
              <a:t>What </a:t>
            </a:r>
            <a:r>
              <a:rPr sz="3200" spc="-5" dirty="0">
                <a:latin typeface="Arial"/>
                <a:cs typeface="Arial"/>
              </a:rPr>
              <a:t>is the </a:t>
            </a:r>
            <a:r>
              <a:rPr sz="3200" dirty="0">
                <a:latin typeface="Arial"/>
                <a:cs typeface="Arial"/>
              </a:rPr>
              <a:t>ideal </a:t>
            </a:r>
            <a:r>
              <a:rPr sz="3200" spc="-5" dirty="0">
                <a:latin typeface="Arial"/>
                <a:cs typeface="Arial"/>
              </a:rPr>
              <a:t>flow during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CPB?</a:t>
            </a:r>
            <a:endParaRPr sz="3200">
              <a:latin typeface="Arial"/>
              <a:cs typeface="Arial"/>
            </a:endParaRPr>
          </a:p>
          <a:p>
            <a:pPr marL="672465" marR="55880" indent="-6096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AutoNum type="arabicPeriod"/>
              <a:tabLst>
                <a:tab pos="672465" algn="l"/>
                <a:tab pos="673100" algn="l"/>
              </a:tabLst>
            </a:pPr>
            <a:r>
              <a:rPr sz="3200" spc="-5" dirty="0">
                <a:latin typeface="Arial"/>
                <a:cs typeface="Arial"/>
              </a:rPr>
              <a:t>In adults </a:t>
            </a:r>
            <a:r>
              <a:rPr sz="3200" dirty="0">
                <a:latin typeface="Arial"/>
                <a:cs typeface="Arial"/>
              </a:rPr>
              <a:t>at normothermia acidosis </a:t>
            </a:r>
            <a:r>
              <a:rPr sz="3200" spc="-5" dirty="0">
                <a:latin typeface="Arial"/>
                <a:cs typeface="Arial"/>
              </a:rPr>
              <a:t>and  lactate </a:t>
            </a:r>
            <a:r>
              <a:rPr sz="3200" dirty="0">
                <a:latin typeface="Arial"/>
                <a:cs typeface="Arial"/>
              </a:rPr>
              <a:t>production are seen </a:t>
            </a:r>
            <a:r>
              <a:rPr sz="3200" spc="-10" dirty="0">
                <a:latin typeface="Arial"/>
                <a:cs typeface="Arial"/>
              </a:rPr>
              <a:t>with flows  </a:t>
            </a:r>
            <a:r>
              <a:rPr sz="3200" dirty="0">
                <a:latin typeface="Arial"/>
                <a:cs typeface="Arial"/>
              </a:rPr>
              <a:t>less </a:t>
            </a:r>
            <a:r>
              <a:rPr sz="3200" spc="-5" dirty="0">
                <a:latin typeface="Arial"/>
                <a:cs typeface="Arial"/>
              </a:rPr>
              <a:t>than </a:t>
            </a:r>
            <a:r>
              <a:rPr sz="3200" dirty="0">
                <a:latin typeface="Arial"/>
                <a:cs typeface="Arial"/>
              </a:rPr>
              <a:t>1.6lt/min/mtsq or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50ml/kg/min.</a:t>
            </a:r>
            <a:endParaRPr sz="3200">
              <a:latin typeface="Arial"/>
              <a:cs typeface="Arial"/>
            </a:endParaRPr>
          </a:p>
          <a:p>
            <a:pPr marL="672465" marR="165100" indent="-6096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AutoNum type="arabicPeriod"/>
              <a:tabLst>
                <a:tab pos="672465" algn="l"/>
                <a:tab pos="673100" algn="l"/>
              </a:tabLst>
            </a:pPr>
            <a:r>
              <a:rPr sz="3200" spc="-5" dirty="0">
                <a:latin typeface="Arial"/>
                <a:cs typeface="Arial"/>
              </a:rPr>
              <a:t>In </a:t>
            </a:r>
            <a:r>
              <a:rPr sz="3200" dirty="0">
                <a:latin typeface="Arial"/>
                <a:cs typeface="Arial"/>
              </a:rPr>
              <a:t>adult </a:t>
            </a:r>
            <a:r>
              <a:rPr sz="3200" spc="-5" dirty="0">
                <a:latin typeface="Arial"/>
                <a:cs typeface="Arial"/>
              </a:rPr>
              <a:t>1.8 to </a:t>
            </a:r>
            <a:r>
              <a:rPr sz="3200" dirty="0">
                <a:latin typeface="Arial"/>
                <a:cs typeface="Arial"/>
              </a:rPr>
              <a:t>2.2 </a:t>
            </a:r>
            <a:r>
              <a:rPr sz="3200" spc="-5" dirty="0">
                <a:latin typeface="Arial"/>
                <a:cs typeface="Arial"/>
              </a:rPr>
              <a:t>lt/min/mtsq </a:t>
            </a:r>
            <a:r>
              <a:rPr sz="3200" spc="-10" dirty="0">
                <a:latin typeface="Arial"/>
                <a:cs typeface="Arial"/>
              </a:rPr>
              <a:t>is  </a:t>
            </a:r>
            <a:r>
              <a:rPr sz="3200" spc="5" dirty="0">
                <a:latin typeface="Arial"/>
                <a:cs typeface="Arial"/>
              </a:rPr>
              <a:t>recommended </a:t>
            </a:r>
            <a:r>
              <a:rPr sz="3200" dirty="0">
                <a:latin typeface="Arial"/>
                <a:cs typeface="Arial"/>
              </a:rPr>
              <a:t>at temp above 28 deg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</a:t>
            </a:r>
            <a:endParaRPr sz="3200">
              <a:latin typeface="Arial"/>
              <a:cs typeface="Arial"/>
            </a:endParaRPr>
          </a:p>
          <a:p>
            <a:pPr marL="672465" marR="232410" indent="-6096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AutoNum type="arabicPeriod"/>
              <a:tabLst>
                <a:tab pos="672465" algn="l"/>
                <a:tab pos="673100" algn="l"/>
              </a:tabLst>
            </a:pPr>
            <a:r>
              <a:rPr sz="3200" spc="-5" dirty="0">
                <a:latin typeface="Arial"/>
                <a:cs typeface="Arial"/>
              </a:rPr>
              <a:t>In infants </a:t>
            </a:r>
            <a:r>
              <a:rPr sz="3200" dirty="0">
                <a:latin typeface="Arial"/>
                <a:cs typeface="Arial"/>
              </a:rPr>
              <a:t>and children a higher </a:t>
            </a:r>
            <a:r>
              <a:rPr sz="3200" spc="-10" dirty="0">
                <a:latin typeface="Arial"/>
                <a:cs typeface="Arial"/>
              </a:rPr>
              <a:t>flows  </a:t>
            </a:r>
            <a:r>
              <a:rPr sz="3200" dirty="0">
                <a:latin typeface="Arial"/>
                <a:cs typeface="Arial"/>
              </a:rPr>
              <a:t>above </a:t>
            </a:r>
            <a:r>
              <a:rPr sz="3200" spc="-5" dirty="0">
                <a:latin typeface="Arial"/>
                <a:cs typeface="Arial"/>
              </a:rPr>
              <a:t>2.5lt/min/mtsq is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recommended.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28</a:t>
            </a:fld>
            <a:endParaRPr lang="en-IN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7303134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296160" algn="l"/>
                <a:tab pos="4411980" algn="l"/>
              </a:tabLst>
            </a:pPr>
            <a:r>
              <a:rPr spc="-5" dirty="0"/>
              <a:t>Perfusion	pressure	and</a:t>
            </a:r>
            <a:r>
              <a:rPr spc="-80" dirty="0"/>
              <a:t> </a:t>
            </a:r>
            <a:r>
              <a:rPr spc="-5" dirty="0"/>
              <a:t>vascular  resistance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1969" y="2015490"/>
            <a:ext cx="7830184" cy="412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 marR="17780" indent="-342900">
              <a:lnSpc>
                <a:spcPct val="999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spc="-5" dirty="0">
                <a:latin typeface="Arial"/>
                <a:cs typeface="Arial"/>
              </a:rPr>
              <a:t>Blood flow </a:t>
            </a:r>
            <a:r>
              <a:rPr sz="3200" spc="-10" dirty="0">
                <a:latin typeface="Arial"/>
                <a:cs typeface="Arial"/>
              </a:rPr>
              <a:t>is </a:t>
            </a:r>
            <a:r>
              <a:rPr sz="3200" spc="-5" dirty="0">
                <a:latin typeface="Arial"/>
                <a:cs typeface="Arial"/>
              </a:rPr>
              <a:t>given </a:t>
            </a:r>
            <a:r>
              <a:rPr sz="3200" dirty="0">
                <a:latin typeface="Arial"/>
                <a:cs typeface="Arial"/>
              </a:rPr>
              <a:t>more importance than  </a:t>
            </a:r>
            <a:r>
              <a:rPr sz="3200" spc="-5" dirty="0">
                <a:latin typeface="Arial"/>
                <a:cs typeface="Arial"/>
              </a:rPr>
              <a:t>perfusion </a:t>
            </a:r>
            <a:r>
              <a:rPr sz="3200" dirty="0">
                <a:latin typeface="Arial"/>
                <a:cs typeface="Arial"/>
              </a:rPr>
              <a:t>pressure as a guide </a:t>
            </a:r>
            <a:r>
              <a:rPr sz="3200" spc="-5" dirty="0">
                <a:latin typeface="Arial"/>
                <a:cs typeface="Arial"/>
              </a:rPr>
              <a:t>to  </a:t>
            </a:r>
            <a:r>
              <a:rPr sz="3200" dirty="0">
                <a:latin typeface="Arial"/>
                <a:cs typeface="Arial"/>
              </a:rPr>
              <a:t>adequecy of perfusion during CPB  especially </a:t>
            </a:r>
            <a:r>
              <a:rPr sz="3200" spc="-10" dirty="0">
                <a:latin typeface="Arial"/>
                <a:cs typeface="Arial"/>
              </a:rPr>
              <a:t>with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hemodiltuion.</a:t>
            </a:r>
            <a:endParaRPr sz="3200">
              <a:latin typeface="Arial"/>
              <a:cs typeface="Arial"/>
            </a:endParaRPr>
          </a:p>
          <a:p>
            <a:pPr marL="367665" marR="450215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spc="-5" dirty="0">
                <a:latin typeface="Arial"/>
                <a:cs typeface="Arial"/>
              </a:rPr>
              <a:t>With crystalloid </a:t>
            </a:r>
            <a:r>
              <a:rPr sz="3200" spc="5" dirty="0">
                <a:latin typeface="Arial"/>
                <a:cs typeface="Arial"/>
              </a:rPr>
              <a:t>prime </a:t>
            </a:r>
            <a:r>
              <a:rPr sz="3200" spc="-5" dirty="0">
                <a:latin typeface="Arial"/>
                <a:cs typeface="Arial"/>
              </a:rPr>
              <a:t>there is </a:t>
            </a:r>
            <a:r>
              <a:rPr sz="3200" dirty="0">
                <a:latin typeface="Arial"/>
                <a:cs typeface="Arial"/>
              </a:rPr>
              <a:t>a drop </a:t>
            </a:r>
            <a:r>
              <a:rPr sz="3200" spc="-5" dirty="0">
                <a:latin typeface="Arial"/>
                <a:cs typeface="Arial"/>
              </a:rPr>
              <a:t>in  SVR </a:t>
            </a:r>
            <a:r>
              <a:rPr sz="3200" dirty="0">
                <a:latin typeface="Arial"/>
                <a:cs typeface="Arial"/>
              </a:rPr>
              <a:t>at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onset of CPB due </a:t>
            </a:r>
            <a:r>
              <a:rPr sz="3200" spc="-10" dirty="0">
                <a:latin typeface="Arial"/>
                <a:cs typeface="Arial"/>
              </a:rPr>
              <a:t>to  </a:t>
            </a:r>
            <a:r>
              <a:rPr sz="3200" dirty="0">
                <a:latin typeface="Arial"/>
                <a:cs typeface="Arial"/>
              </a:rPr>
              <a:t>hemodilution.</a:t>
            </a:r>
            <a:endParaRPr sz="3200">
              <a:latin typeface="Arial"/>
              <a:cs typeface="Arial"/>
            </a:endParaRPr>
          </a:p>
          <a:p>
            <a:pPr marL="3683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8300" algn="l"/>
              </a:tabLst>
            </a:pPr>
            <a:r>
              <a:rPr sz="3200" spc="-5" dirty="0">
                <a:latin typeface="Arial"/>
                <a:cs typeface="Arial"/>
              </a:rPr>
              <a:t>SVR </a:t>
            </a:r>
            <a:r>
              <a:rPr sz="3200" dirty="0">
                <a:latin typeface="Arial"/>
                <a:cs typeface="Arial"/>
              </a:rPr>
              <a:t>increases over time during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CPB.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29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What </a:t>
            </a:r>
            <a:r>
              <a:rPr spc="-5" dirty="0"/>
              <a:t>constitutes safe conduct of  CPB?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1969" y="1929129"/>
            <a:ext cx="8005445" cy="4232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Monitoring basic physiologic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functions</a:t>
            </a:r>
            <a:endParaRPr sz="2800">
              <a:latin typeface="Arial"/>
              <a:cs typeface="Arial"/>
            </a:endParaRPr>
          </a:p>
          <a:p>
            <a:pPr marL="368300" indent="-342900">
              <a:lnSpc>
                <a:spcPct val="100000"/>
              </a:lnSpc>
              <a:spcBef>
                <a:spcPts val="3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Monitoring </a:t>
            </a:r>
            <a:r>
              <a:rPr sz="2800" spc="-10" dirty="0">
                <a:latin typeface="Arial"/>
                <a:cs typeface="Arial"/>
              </a:rPr>
              <a:t>CPB </a:t>
            </a:r>
            <a:r>
              <a:rPr sz="2800" dirty="0">
                <a:latin typeface="Arial"/>
                <a:cs typeface="Arial"/>
              </a:rPr>
              <a:t>devices </a:t>
            </a:r>
            <a:r>
              <a:rPr sz="2800" spc="-5" dirty="0">
                <a:latin typeface="Arial"/>
                <a:cs typeface="Arial"/>
              </a:rPr>
              <a:t>and circuit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performance</a:t>
            </a:r>
            <a:endParaRPr sz="2800">
              <a:latin typeface="Arial"/>
              <a:cs typeface="Arial"/>
            </a:endParaRPr>
          </a:p>
          <a:p>
            <a:pPr marL="368300" indent="-342900">
              <a:lnSpc>
                <a:spcPct val="100000"/>
              </a:lnSpc>
              <a:spcBef>
                <a:spcPts val="2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Activities before and after bypass.</a:t>
            </a:r>
            <a:endParaRPr sz="2800">
              <a:latin typeface="Arial"/>
              <a:cs typeface="Arial"/>
            </a:endParaRPr>
          </a:p>
          <a:p>
            <a:pPr marL="368300" indent="-342900">
              <a:lnSpc>
                <a:spcPct val="100000"/>
              </a:lnSpc>
              <a:spcBef>
                <a:spcPts val="3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Selection of appropriate equipment.</a:t>
            </a:r>
            <a:endParaRPr sz="2800">
              <a:latin typeface="Arial"/>
              <a:cs typeface="Arial"/>
            </a:endParaRPr>
          </a:p>
          <a:p>
            <a:pPr marL="368300" indent="-342900">
              <a:lnSpc>
                <a:spcPct val="100000"/>
              </a:lnSpc>
              <a:spcBef>
                <a:spcPts val="2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dirty="0">
                <a:latin typeface="Arial"/>
                <a:cs typeface="Arial"/>
              </a:rPr>
              <a:t>Assembly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priming </a:t>
            </a:r>
            <a:r>
              <a:rPr sz="2800" spc="-5" dirty="0">
                <a:latin typeface="Arial"/>
                <a:cs typeface="Arial"/>
              </a:rPr>
              <a:t>of the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system.</a:t>
            </a:r>
            <a:endParaRPr sz="2800">
              <a:latin typeface="Arial"/>
              <a:cs typeface="Arial"/>
            </a:endParaRPr>
          </a:p>
          <a:p>
            <a:pPr marL="368300" indent="-342900">
              <a:lnSpc>
                <a:spcPct val="100000"/>
              </a:lnSpc>
              <a:spcBef>
                <a:spcPts val="3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Completion of checklists.</a:t>
            </a:r>
            <a:endParaRPr sz="2800">
              <a:latin typeface="Arial"/>
              <a:cs typeface="Arial"/>
            </a:endParaRPr>
          </a:p>
          <a:p>
            <a:pPr marL="368300" indent="-342900">
              <a:lnSpc>
                <a:spcPct val="100000"/>
              </a:lnSpc>
              <a:spcBef>
                <a:spcPts val="2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Resumption of </a:t>
            </a:r>
            <a:r>
              <a:rPr sz="2800" dirty="0">
                <a:latin typeface="Arial"/>
                <a:cs typeface="Arial"/>
              </a:rPr>
              <a:t>normal </a:t>
            </a:r>
            <a:r>
              <a:rPr sz="2800" spc="-5" dirty="0">
                <a:latin typeface="Arial"/>
                <a:cs typeface="Arial"/>
              </a:rPr>
              <a:t>cardiopulmonary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function</a:t>
            </a:r>
            <a:endParaRPr sz="2800">
              <a:latin typeface="Arial"/>
              <a:cs typeface="Arial"/>
            </a:endParaRPr>
          </a:p>
          <a:p>
            <a:pPr marL="368300" indent="-342900">
              <a:lnSpc>
                <a:spcPct val="100000"/>
              </a:lnSpc>
              <a:spcBef>
                <a:spcPts val="3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Disposition of residual perfusate</a:t>
            </a:r>
            <a:endParaRPr sz="2800">
              <a:latin typeface="Arial"/>
              <a:cs typeface="Arial"/>
            </a:endParaRPr>
          </a:p>
          <a:p>
            <a:pPr marL="367665" marR="2367915" indent="-342900">
              <a:lnSpc>
                <a:spcPts val="2690"/>
              </a:lnSpc>
              <a:spcBef>
                <a:spcPts val="66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Initiation and </a:t>
            </a:r>
            <a:r>
              <a:rPr sz="2800" dirty="0">
                <a:latin typeface="Arial"/>
                <a:cs typeface="Arial"/>
              </a:rPr>
              <a:t>reversal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systemic  </a:t>
            </a:r>
            <a:r>
              <a:rPr sz="2800" spc="-5" dirty="0">
                <a:latin typeface="Arial"/>
                <a:cs typeface="Arial"/>
              </a:rPr>
              <a:t>anticoagulation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56476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Monitoring during</a:t>
            </a:r>
            <a:r>
              <a:rPr sz="4400" spc="-55" dirty="0"/>
              <a:t> </a:t>
            </a:r>
            <a:r>
              <a:rPr sz="4400" spc="-5" dirty="0"/>
              <a:t>CPB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1929129"/>
            <a:ext cx="7952105" cy="4396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80365" algn="l"/>
              </a:tabLst>
            </a:pPr>
            <a:r>
              <a:rPr sz="3150" spc="757" baseline="13227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r>
              <a:rPr sz="3150" spc="757" baseline="13227" dirty="0">
                <a:solidFill>
                  <a:srgbClr val="00007C"/>
                </a:solidFill>
                <a:latin typeface="Times New Roman"/>
                <a:cs typeface="Times New Roman"/>
              </a:rPr>
              <a:t>	</a:t>
            </a:r>
            <a:r>
              <a:rPr sz="2800" u="heavy" spc="-5" dirty="0">
                <a:solidFill>
                  <a:srgbClr val="CCCCE5"/>
                </a:solidFill>
                <a:uFill>
                  <a:solidFill>
                    <a:srgbClr val="CCCCE5"/>
                  </a:solidFill>
                </a:uFill>
                <a:latin typeface="Arial"/>
                <a:cs typeface="Arial"/>
              </a:rPr>
              <a:t>PA and LA pressure</a:t>
            </a:r>
            <a:r>
              <a:rPr sz="2800" u="heavy" spc="-20" dirty="0">
                <a:solidFill>
                  <a:srgbClr val="CCCCE5"/>
                </a:solidFill>
                <a:uFill>
                  <a:solidFill>
                    <a:srgbClr val="CCCCE5"/>
                  </a:solidFill>
                </a:uFill>
                <a:latin typeface="Arial"/>
                <a:cs typeface="Arial"/>
              </a:rPr>
              <a:t> </a:t>
            </a:r>
            <a:r>
              <a:rPr sz="2800" u="heavy" spc="-5" dirty="0">
                <a:solidFill>
                  <a:srgbClr val="CCCCE5"/>
                </a:solidFill>
                <a:uFill>
                  <a:solidFill>
                    <a:srgbClr val="CCCCE5"/>
                  </a:solidFill>
                </a:uFill>
                <a:latin typeface="Arial"/>
                <a:cs typeface="Arial"/>
              </a:rPr>
              <a:t>monitoring:</a:t>
            </a:r>
            <a:endParaRPr sz="2800">
              <a:latin typeface="Arial"/>
              <a:cs typeface="Arial"/>
            </a:endParaRPr>
          </a:p>
          <a:p>
            <a:pPr marL="380365" marR="857250" indent="-342900">
              <a:lnSpc>
                <a:spcPts val="2690"/>
              </a:lnSpc>
              <a:spcBef>
                <a:spcPts val="675"/>
              </a:spcBef>
              <a:buSzPct val="75000"/>
              <a:buFont typeface="Symbol"/>
              <a:buChar char=""/>
              <a:tabLst>
                <a:tab pos="380365" algn="l"/>
                <a:tab pos="381000" algn="l"/>
              </a:tabLst>
            </a:pPr>
            <a:r>
              <a:rPr sz="2800" u="heavy" spc="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Has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more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importance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pre and post </a:t>
            </a:r>
            <a:r>
              <a:rPr sz="2800" spc="-10" dirty="0">
                <a:latin typeface="Arial"/>
                <a:cs typeface="Arial"/>
              </a:rPr>
              <a:t>Cpb  </a:t>
            </a:r>
            <a:r>
              <a:rPr sz="2800" spc="-5" dirty="0">
                <a:latin typeface="Arial"/>
                <a:cs typeface="Arial"/>
              </a:rPr>
              <a:t>intervals.</a:t>
            </a:r>
            <a:endParaRPr sz="2800">
              <a:latin typeface="Arial"/>
              <a:cs typeface="Arial"/>
            </a:endParaRPr>
          </a:p>
          <a:p>
            <a:pPr marL="380365" marR="602615" indent="-342900">
              <a:lnSpc>
                <a:spcPts val="2690"/>
              </a:lnSpc>
              <a:spcBef>
                <a:spcPts val="690"/>
              </a:spcBef>
              <a:buSzPct val="75000"/>
              <a:buFont typeface="Symbol"/>
              <a:buChar char="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During </a:t>
            </a:r>
            <a:r>
              <a:rPr sz="2800" dirty="0">
                <a:latin typeface="Arial"/>
                <a:cs typeface="Arial"/>
              </a:rPr>
              <a:t>cpb </a:t>
            </a:r>
            <a:r>
              <a:rPr sz="2800" spc="-5" dirty="0">
                <a:latin typeface="Arial"/>
                <a:cs typeface="Arial"/>
              </a:rPr>
              <a:t>and off </a:t>
            </a:r>
            <a:r>
              <a:rPr sz="2800" dirty="0">
                <a:latin typeface="Arial"/>
                <a:cs typeface="Arial"/>
              </a:rPr>
              <a:t>cpb </a:t>
            </a:r>
            <a:r>
              <a:rPr sz="2800" spc="-5" dirty="0">
                <a:latin typeface="Arial"/>
                <a:cs typeface="Arial"/>
              </a:rPr>
              <a:t>they </a:t>
            </a:r>
            <a:r>
              <a:rPr sz="2800" dirty="0">
                <a:latin typeface="Arial"/>
                <a:cs typeface="Arial"/>
              </a:rPr>
              <a:t>give information  </a:t>
            </a:r>
            <a:r>
              <a:rPr sz="2800" spc="-5" dirty="0">
                <a:latin typeface="Arial"/>
                <a:cs typeface="Arial"/>
              </a:rPr>
              <a:t>regarding LV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filling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45"/>
              </a:spcBef>
              <a:buSzPct val="75000"/>
              <a:buFont typeface="Symbol"/>
              <a:buChar char="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LA and PA </a:t>
            </a:r>
            <a:r>
              <a:rPr sz="2800" dirty="0">
                <a:latin typeface="Arial"/>
                <a:cs typeface="Arial"/>
              </a:rPr>
              <a:t>should </a:t>
            </a:r>
            <a:r>
              <a:rPr sz="2800" spc="5" dirty="0">
                <a:latin typeface="Arial"/>
                <a:cs typeface="Arial"/>
              </a:rPr>
              <a:t>be </a:t>
            </a:r>
            <a:r>
              <a:rPr sz="2800" dirty="0">
                <a:latin typeface="Arial"/>
                <a:cs typeface="Arial"/>
              </a:rPr>
              <a:t>zero during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cpb.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0"/>
              </a:spcBef>
              <a:buSzPct val="75000"/>
              <a:buFont typeface="Symbol"/>
              <a:buChar char="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Monitoring </a:t>
            </a:r>
            <a:r>
              <a:rPr sz="2800" dirty="0">
                <a:latin typeface="Arial"/>
                <a:cs typeface="Arial"/>
              </a:rPr>
              <a:t>prevents </a:t>
            </a:r>
            <a:r>
              <a:rPr sz="2800" spc="-5" dirty="0">
                <a:latin typeface="Arial"/>
                <a:cs typeface="Arial"/>
              </a:rPr>
              <a:t>overdistension of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LV</a:t>
            </a:r>
            <a:endParaRPr sz="2800">
              <a:latin typeface="Arial"/>
              <a:cs typeface="Arial"/>
            </a:endParaRPr>
          </a:p>
          <a:p>
            <a:pPr marL="380365" marR="17780" indent="571500">
              <a:lnSpc>
                <a:spcPts val="2690"/>
              </a:lnSpc>
              <a:spcBef>
                <a:spcPts val="665"/>
              </a:spcBef>
              <a:tabLst>
                <a:tab pos="7352665" algn="l"/>
              </a:tabLst>
            </a:pPr>
            <a:r>
              <a:rPr sz="2800" spc="-10" dirty="0">
                <a:latin typeface="Arial"/>
                <a:cs typeface="Arial"/>
              </a:rPr>
              <a:t>e</a:t>
            </a:r>
            <a:r>
              <a:rPr sz="2800" spc="10" dirty="0">
                <a:latin typeface="Arial"/>
                <a:cs typeface="Arial"/>
              </a:rPr>
              <a:t>g</a:t>
            </a:r>
            <a:r>
              <a:rPr sz="2800" dirty="0">
                <a:latin typeface="Arial"/>
                <a:cs typeface="Arial"/>
              </a:rPr>
              <a:t>: ch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oni</a:t>
            </a:r>
            <a:r>
              <a:rPr sz="2800" dirty="0">
                <a:latin typeface="Arial"/>
                <a:cs typeface="Arial"/>
              </a:rPr>
              <a:t>c </a:t>
            </a:r>
            <a:r>
              <a:rPr sz="2800" spc="5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un</a:t>
            </a:r>
            <a:r>
              <a:rPr sz="2800" dirty="0">
                <a:latin typeface="Arial"/>
                <a:cs typeface="Arial"/>
              </a:rPr>
              <a:t>g</a:t>
            </a:r>
            <a:r>
              <a:rPr sz="2800" spc="-5" dirty="0">
                <a:latin typeface="Arial"/>
                <a:cs typeface="Arial"/>
              </a:rPr>
              <a:t> di</a:t>
            </a:r>
            <a:r>
              <a:rPr sz="2800" spc="5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ease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 o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cy</a:t>
            </a:r>
            <a:r>
              <a:rPr sz="2800" spc="-10" dirty="0">
                <a:latin typeface="Arial"/>
                <a:cs typeface="Arial"/>
              </a:rPr>
              <a:t>a</a:t>
            </a:r>
            <a:r>
              <a:rPr sz="2800" spc="1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c	chd  </a:t>
            </a:r>
            <a:r>
              <a:rPr sz="2800" spc="-10" dirty="0">
                <a:latin typeface="Arial"/>
                <a:cs typeface="Arial"/>
              </a:rPr>
              <a:t>with </a:t>
            </a:r>
            <a:r>
              <a:rPr sz="2800" spc="-5" dirty="0">
                <a:latin typeface="Arial"/>
                <a:cs typeface="Arial"/>
              </a:rPr>
              <a:t>increased bronchial </a:t>
            </a:r>
            <a:r>
              <a:rPr sz="2800" dirty="0">
                <a:latin typeface="Arial"/>
                <a:cs typeface="Arial"/>
              </a:rPr>
              <a:t>flow can </a:t>
            </a:r>
            <a:r>
              <a:rPr sz="2800" spc="-5" dirty="0">
                <a:latin typeface="Arial"/>
                <a:cs typeface="Arial"/>
              </a:rPr>
              <a:t>distend LV </a:t>
            </a:r>
            <a:r>
              <a:rPr sz="2800" dirty="0">
                <a:latin typeface="Arial"/>
                <a:cs typeface="Arial"/>
              </a:rPr>
              <a:t>if  venting is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inadequate.</a:t>
            </a:r>
            <a:endParaRPr sz="2800">
              <a:latin typeface="Arial"/>
              <a:cs typeface="Arial"/>
            </a:endParaRPr>
          </a:p>
          <a:p>
            <a:pPr marL="380365">
              <a:lnSpc>
                <a:spcPct val="100000"/>
              </a:lnSpc>
              <a:spcBef>
                <a:spcPts val="45"/>
              </a:spcBef>
            </a:pPr>
            <a:r>
              <a:rPr sz="2800" spc="-5" dirty="0">
                <a:latin typeface="Arial"/>
                <a:cs typeface="Arial"/>
              </a:rPr>
              <a:t>Aortic </a:t>
            </a:r>
            <a:r>
              <a:rPr sz="2800" dirty="0">
                <a:latin typeface="Arial"/>
                <a:cs typeface="Arial"/>
              </a:rPr>
              <a:t>valve </a:t>
            </a:r>
            <a:r>
              <a:rPr sz="2800" spc="-5" dirty="0">
                <a:latin typeface="Arial"/>
                <a:cs typeface="Arial"/>
              </a:rPr>
              <a:t>insuffieciency.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30</a:t>
            </a:fld>
            <a:endParaRPr lang="en-IN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47453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CVP</a:t>
            </a:r>
            <a:r>
              <a:rPr sz="4400" spc="-75" dirty="0"/>
              <a:t> </a:t>
            </a:r>
            <a:r>
              <a:rPr sz="4400" spc="-5" dirty="0"/>
              <a:t>measurement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2015490"/>
            <a:ext cx="7974330" cy="412750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0365" marR="598170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CVP should be zero or </a:t>
            </a:r>
            <a:r>
              <a:rPr sz="3200" spc="-5" dirty="0">
                <a:latin typeface="Arial"/>
                <a:cs typeface="Arial"/>
              </a:rPr>
              <a:t>negative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during  </a:t>
            </a:r>
            <a:r>
              <a:rPr sz="3200" spc="-5" dirty="0">
                <a:latin typeface="Arial"/>
                <a:cs typeface="Arial"/>
              </a:rPr>
              <a:t>CPB.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Increased CVP </a:t>
            </a:r>
            <a:r>
              <a:rPr sz="3200" spc="-5" dirty="0">
                <a:latin typeface="Arial"/>
                <a:cs typeface="Arial"/>
              </a:rPr>
              <a:t>indicates </a:t>
            </a:r>
            <a:r>
              <a:rPr sz="3200" dirty="0">
                <a:latin typeface="Arial"/>
                <a:cs typeface="Arial"/>
              </a:rPr>
              <a:t>impaired </a:t>
            </a:r>
            <a:r>
              <a:rPr sz="3200" spc="-5" dirty="0">
                <a:latin typeface="Arial"/>
                <a:cs typeface="Arial"/>
              </a:rPr>
              <a:t>venous  drainage</a:t>
            </a:r>
            <a:endParaRPr sz="3200">
              <a:latin typeface="Arial"/>
              <a:cs typeface="Arial"/>
            </a:endParaRPr>
          </a:p>
          <a:p>
            <a:pPr marL="380365" marR="37338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Major adverse </a:t>
            </a:r>
            <a:r>
              <a:rPr sz="3200" spc="-5" dirty="0">
                <a:latin typeface="Arial"/>
                <a:cs typeface="Arial"/>
              </a:rPr>
              <a:t>effect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elevated </a:t>
            </a:r>
            <a:r>
              <a:rPr sz="3200" dirty="0">
                <a:latin typeface="Arial"/>
                <a:cs typeface="Arial"/>
              </a:rPr>
              <a:t>venous  pressure during CPB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reduction </a:t>
            </a:r>
            <a:r>
              <a:rPr sz="3200" spc="-5" dirty="0">
                <a:latin typeface="Arial"/>
                <a:cs typeface="Arial"/>
              </a:rPr>
              <a:t>in  effective </a:t>
            </a:r>
            <a:r>
              <a:rPr sz="3200" dirty="0">
                <a:latin typeface="Arial"/>
                <a:cs typeface="Arial"/>
              </a:rPr>
              <a:t>perfusion pressure </a:t>
            </a:r>
            <a:r>
              <a:rPr sz="3200" spc="-5" dirty="0">
                <a:latin typeface="Arial"/>
                <a:cs typeface="Arial"/>
              </a:rPr>
              <a:t>for critical  </a:t>
            </a:r>
            <a:r>
              <a:rPr sz="3200" dirty="0">
                <a:latin typeface="Arial"/>
                <a:cs typeface="Arial"/>
              </a:rPr>
              <a:t>organs.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31</a:t>
            </a:fld>
            <a:endParaRPr lang="en-IN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60496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93185" algn="l"/>
              </a:tabLst>
            </a:pPr>
            <a:r>
              <a:rPr sz="4400" spc="-5" dirty="0"/>
              <a:t>Cardiovascular	monitors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1915160"/>
            <a:ext cx="5188585" cy="179070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TEE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ECG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Direct observation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heart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32</a:t>
            </a:fld>
            <a:endParaRPr lang="en-IN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53530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Neurological</a:t>
            </a:r>
            <a:r>
              <a:rPr spc="-90" dirty="0"/>
              <a:t> </a:t>
            </a:r>
            <a:r>
              <a:rPr spc="-5" dirty="0"/>
              <a:t>monitoring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9269" y="1926589"/>
            <a:ext cx="7496809" cy="36271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459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Transcranial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doppler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NIRS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Reflectance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spectrometry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10" dirty="0">
                <a:latin typeface="Arial"/>
                <a:cs typeface="Arial"/>
              </a:rPr>
              <a:t>EEG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monitoring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5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Sensory Evoked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potentials</a:t>
            </a:r>
            <a:endParaRPr sz="2800">
              <a:latin typeface="Arial"/>
              <a:cs typeface="Arial"/>
            </a:endParaRPr>
          </a:p>
          <a:p>
            <a:pPr marL="380365" marR="30480" indent="-342900">
              <a:lnSpc>
                <a:spcPct val="90000"/>
              </a:lnSpc>
              <a:spcBef>
                <a:spcPts val="69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Hemodilution,hypothermia, anesthesia and  pulsatility </a:t>
            </a:r>
            <a:r>
              <a:rPr sz="2800" dirty="0">
                <a:latin typeface="Arial"/>
                <a:cs typeface="Arial"/>
              </a:rPr>
              <a:t>changes </a:t>
            </a:r>
            <a:r>
              <a:rPr sz="2800" spc="-5" dirty="0">
                <a:latin typeface="Arial"/>
                <a:cs typeface="Arial"/>
              </a:rPr>
              <a:t>makes </a:t>
            </a:r>
            <a:r>
              <a:rPr sz="2800" spc="-10" dirty="0">
                <a:latin typeface="Arial"/>
                <a:cs typeface="Arial"/>
              </a:rPr>
              <a:t>CNS </a:t>
            </a:r>
            <a:r>
              <a:rPr sz="2800" spc="-5" dirty="0">
                <a:latin typeface="Arial"/>
                <a:cs typeface="Arial"/>
              </a:rPr>
              <a:t>interpretation  difficult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33</a:t>
            </a:fld>
            <a:endParaRPr lang="en-IN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825500"/>
            <a:ext cx="79184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41345" algn="l"/>
              </a:tabLst>
            </a:pPr>
            <a:r>
              <a:rPr spc="-5" dirty="0"/>
              <a:t>Near</a:t>
            </a:r>
            <a:r>
              <a:rPr dirty="0"/>
              <a:t> </a:t>
            </a:r>
            <a:r>
              <a:rPr spc="-5" dirty="0"/>
              <a:t>Infrared	Spectroscopy</a:t>
            </a:r>
            <a:r>
              <a:rPr spc="-60" dirty="0"/>
              <a:t> </a:t>
            </a:r>
            <a:r>
              <a:rPr spc="-10" dirty="0"/>
              <a:t>(NIRS)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9269" y="1965959"/>
            <a:ext cx="8063230" cy="442722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380365" marR="642620" indent="-342900">
              <a:lnSpc>
                <a:spcPts val="3450"/>
              </a:lnSpc>
              <a:spcBef>
                <a:spcPts val="54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Used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monitor </a:t>
            </a:r>
            <a:r>
              <a:rPr sz="3200" spc="-5" dirty="0">
                <a:latin typeface="Arial"/>
                <a:cs typeface="Arial"/>
              </a:rPr>
              <a:t>tissue </a:t>
            </a:r>
            <a:r>
              <a:rPr sz="3200" dirty="0">
                <a:latin typeface="Arial"/>
                <a:cs typeface="Arial"/>
              </a:rPr>
              <a:t>O2 </a:t>
            </a:r>
            <a:r>
              <a:rPr sz="3200" spc="-5" dirty="0">
                <a:latin typeface="Arial"/>
                <a:cs typeface="Arial"/>
              </a:rPr>
              <a:t>saturation in  </a:t>
            </a:r>
            <a:r>
              <a:rPr sz="3200" dirty="0">
                <a:latin typeface="Arial"/>
                <a:cs typeface="Arial"/>
              </a:rPr>
              <a:t>cerebral and </a:t>
            </a:r>
            <a:r>
              <a:rPr sz="3200" spc="-5" dirty="0">
                <a:latin typeface="Arial"/>
                <a:cs typeface="Arial"/>
              </a:rPr>
              <a:t>in </a:t>
            </a:r>
            <a:r>
              <a:rPr sz="3200" dirty="0">
                <a:latin typeface="Arial"/>
                <a:cs typeface="Arial"/>
              </a:rPr>
              <a:t>mixed somatic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tissues.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Uses a noninvasive </a:t>
            </a:r>
            <a:r>
              <a:rPr sz="3200" spc="-5" dirty="0">
                <a:latin typeface="Arial"/>
                <a:cs typeface="Arial"/>
              </a:rPr>
              <a:t>optical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technique.</a:t>
            </a:r>
            <a:endParaRPr sz="3200">
              <a:latin typeface="Arial"/>
              <a:cs typeface="Arial"/>
            </a:endParaRPr>
          </a:p>
          <a:p>
            <a:pPr marL="380365" marR="59690" indent="-342900">
              <a:lnSpc>
                <a:spcPts val="3450"/>
              </a:lnSpc>
              <a:spcBef>
                <a:spcPts val="86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A pad </a:t>
            </a:r>
            <a:r>
              <a:rPr sz="3200" spc="-10" dirty="0">
                <a:latin typeface="Arial"/>
                <a:cs typeface="Arial"/>
              </a:rPr>
              <a:t>with </a:t>
            </a:r>
            <a:r>
              <a:rPr sz="3200" dirty="0">
                <a:latin typeface="Arial"/>
                <a:cs typeface="Arial"/>
              </a:rPr>
              <a:t>a paired emitter and detector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is  </a:t>
            </a:r>
            <a:r>
              <a:rPr sz="3200" spc="-5" dirty="0">
                <a:latin typeface="Arial"/>
                <a:cs typeface="Arial"/>
              </a:rPr>
              <a:t>attached to the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forehead.</a:t>
            </a:r>
            <a:endParaRPr sz="3200">
              <a:latin typeface="Arial"/>
              <a:cs typeface="Arial"/>
            </a:endParaRPr>
          </a:p>
          <a:p>
            <a:pPr marL="380365" marR="534035" indent="-342900">
              <a:lnSpc>
                <a:spcPts val="345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It </a:t>
            </a:r>
            <a:r>
              <a:rPr sz="3200" dirty="0">
                <a:latin typeface="Arial"/>
                <a:cs typeface="Arial"/>
              </a:rPr>
              <a:t>monitors </a:t>
            </a:r>
            <a:r>
              <a:rPr sz="3200" spc="-5" dirty="0">
                <a:latin typeface="Arial"/>
                <a:cs typeface="Arial"/>
              </a:rPr>
              <a:t>the wavelength for </a:t>
            </a:r>
            <a:r>
              <a:rPr sz="3200" dirty="0">
                <a:latin typeface="Arial"/>
                <a:cs typeface="Arial"/>
              </a:rPr>
              <a:t>saturated  and desaturated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Hb.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ts val="3450"/>
              </a:lnSpc>
              <a:spcBef>
                <a:spcPts val="81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  <a:tab pos="7141845" algn="l"/>
              </a:tabLst>
            </a:pPr>
            <a:r>
              <a:rPr sz="3200" dirty="0">
                <a:latin typeface="Arial"/>
                <a:cs typeface="Arial"/>
              </a:rPr>
              <a:t>A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co</a:t>
            </a:r>
            <a:r>
              <a:rPr sz="3200" spc="10" dirty="0">
                <a:latin typeface="Arial"/>
                <a:cs typeface="Arial"/>
              </a:rPr>
              <a:t>m</a:t>
            </a:r>
            <a:r>
              <a:rPr sz="3200" spc="5" dirty="0">
                <a:latin typeface="Arial"/>
                <a:cs typeface="Arial"/>
              </a:rPr>
              <a:t>pu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e</a:t>
            </a:r>
            <a:r>
              <a:rPr sz="3200" spc="-10" dirty="0">
                <a:latin typeface="Arial"/>
                <a:cs typeface="Arial"/>
              </a:rPr>
              <a:t>r</a:t>
            </a:r>
            <a:r>
              <a:rPr sz="3200" spc="-5" dirty="0">
                <a:latin typeface="Arial"/>
                <a:cs typeface="Arial"/>
              </a:rPr>
              <a:t>i</a:t>
            </a:r>
            <a:r>
              <a:rPr sz="3200" spc="5" dirty="0">
                <a:latin typeface="Arial"/>
                <a:cs typeface="Arial"/>
              </a:rPr>
              <a:t>se</a:t>
            </a:r>
            <a:r>
              <a:rPr sz="3200" dirty="0">
                <a:latin typeface="Arial"/>
                <a:cs typeface="Arial"/>
              </a:rPr>
              <a:t>d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l</a:t>
            </a:r>
            <a:r>
              <a:rPr sz="3200" spc="5" dirty="0">
                <a:latin typeface="Arial"/>
                <a:cs typeface="Arial"/>
              </a:rPr>
              <a:t>go</a:t>
            </a:r>
            <a:r>
              <a:rPr sz="3200" spc="-10" dirty="0">
                <a:latin typeface="Arial"/>
                <a:cs typeface="Arial"/>
              </a:rPr>
              <a:t>r</a:t>
            </a:r>
            <a:r>
              <a:rPr sz="3200" spc="-5" dirty="0">
                <a:latin typeface="Arial"/>
                <a:cs typeface="Arial"/>
              </a:rPr>
              <a:t>it</a:t>
            </a:r>
            <a:r>
              <a:rPr sz="3200" spc="5" dirty="0">
                <a:latin typeface="Arial"/>
                <a:cs typeface="Arial"/>
              </a:rPr>
              <a:t>h</a:t>
            </a:r>
            <a:r>
              <a:rPr sz="3200" dirty="0">
                <a:latin typeface="Arial"/>
                <a:cs typeface="Arial"/>
              </a:rPr>
              <a:t>m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spec</a:t>
            </a:r>
            <a:r>
              <a:rPr sz="3200" spc="-15" dirty="0">
                <a:latin typeface="Arial"/>
                <a:cs typeface="Arial"/>
              </a:rPr>
              <a:t>i</a:t>
            </a:r>
            <a:r>
              <a:rPr sz="3200" spc="-5" dirty="0">
                <a:latin typeface="Arial"/>
                <a:cs typeface="Arial"/>
              </a:rPr>
              <a:t>fi</a:t>
            </a:r>
            <a:r>
              <a:rPr sz="3200" dirty="0">
                <a:latin typeface="Arial"/>
                <a:cs typeface="Arial"/>
              </a:rPr>
              <a:t>c </a:t>
            </a:r>
            <a:r>
              <a:rPr sz="3200" spc="-10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o	</a:t>
            </a:r>
            <a:r>
              <a:rPr sz="3200" spc="5" dirty="0">
                <a:latin typeface="Arial"/>
                <a:cs typeface="Arial"/>
              </a:rPr>
              <a:t>ad</a:t>
            </a:r>
            <a:r>
              <a:rPr sz="3200" spc="-5" dirty="0">
                <a:latin typeface="Arial"/>
                <a:cs typeface="Arial"/>
              </a:rPr>
              <a:t>ult  </a:t>
            </a:r>
            <a:r>
              <a:rPr sz="3200" dirty="0">
                <a:latin typeface="Arial"/>
                <a:cs typeface="Arial"/>
              </a:rPr>
              <a:t>or </a:t>
            </a:r>
            <a:r>
              <a:rPr sz="3200" spc="-5" dirty="0">
                <a:latin typeface="Arial"/>
                <a:cs typeface="Arial"/>
              </a:rPr>
              <a:t>pediatric </a:t>
            </a:r>
            <a:r>
              <a:rPr sz="3200" dirty="0">
                <a:latin typeface="Arial"/>
                <a:cs typeface="Arial"/>
              </a:rPr>
              <a:t>patient </a:t>
            </a:r>
            <a:r>
              <a:rPr sz="3200" spc="-5" dirty="0">
                <a:latin typeface="Arial"/>
                <a:cs typeface="Arial"/>
              </a:rPr>
              <a:t>interprets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data.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34</a:t>
            </a:fld>
            <a:endParaRPr lang="en-IN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18268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Co</a:t>
            </a:r>
            <a:r>
              <a:rPr sz="4400" spc="-10" dirty="0"/>
              <a:t>n</a:t>
            </a:r>
            <a:r>
              <a:rPr sz="4400" spc="5" dirty="0"/>
              <a:t>t</a:t>
            </a:r>
            <a:r>
              <a:rPr sz="4400" spc="-5" dirty="0"/>
              <a:t>d.,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2015490"/>
            <a:ext cx="8103870" cy="422910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0365" marR="30480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The </a:t>
            </a:r>
            <a:r>
              <a:rPr sz="3200" spc="5" dirty="0">
                <a:latin typeface="Arial"/>
                <a:cs typeface="Arial"/>
              </a:rPr>
              <a:t>number </a:t>
            </a:r>
            <a:r>
              <a:rPr sz="3200" dirty="0">
                <a:latin typeface="Arial"/>
                <a:cs typeface="Arial"/>
              </a:rPr>
              <a:t>thus got </a:t>
            </a:r>
            <a:r>
              <a:rPr sz="3200" spc="-5" dirty="0">
                <a:latin typeface="Arial"/>
                <a:cs typeface="Arial"/>
              </a:rPr>
              <a:t>reflects the </a:t>
            </a:r>
            <a:r>
              <a:rPr sz="3200" dirty="0">
                <a:latin typeface="Arial"/>
                <a:cs typeface="Arial"/>
              </a:rPr>
              <a:t>cerebral  venous O2 </a:t>
            </a:r>
            <a:r>
              <a:rPr sz="3200" spc="-5" dirty="0">
                <a:latin typeface="Arial"/>
                <a:cs typeface="Arial"/>
              </a:rPr>
              <a:t>saturation </a:t>
            </a:r>
            <a:r>
              <a:rPr sz="3200" dirty="0">
                <a:latin typeface="Arial"/>
                <a:cs typeface="Arial"/>
              </a:rPr>
              <a:t>at a </a:t>
            </a:r>
            <a:r>
              <a:rPr sz="3200" spc="-5" dirty="0">
                <a:latin typeface="Arial"/>
                <a:cs typeface="Arial"/>
              </a:rPr>
              <a:t>particular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depth.</a:t>
            </a:r>
            <a:endParaRPr sz="3200">
              <a:latin typeface="Arial"/>
              <a:cs typeface="Arial"/>
            </a:endParaRPr>
          </a:p>
          <a:p>
            <a:pPr marL="380365" marR="345440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NIRS </a:t>
            </a:r>
            <a:r>
              <a:rPr sz="3200" dirty="0">
                <a:latin typeface="Arial"/>
                <a:cs typeface="Arial"/>
              </a:rPr>
              <a:t>reads continuously and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more  </a:t>
            </a:r>
            <a:r>
              <a:rPr sz="3200" spc="-5" dirty="0">
                <a:latin typeface="Arial"/>
                <a:cs typeface="Arial"/>
              </a:rPr>
              <a:t>representative of </a:t>
            </a:r>
            <a:r>
              <a:rPr sz="3200" dirty="0">
                <a:latin typeface="Arial"/>
                <a:cs typeface="Arial"/>
              </a:rPr>
              <a:t>regional cerebral mixed  venous O2 </a:t>
            </a:r>
            <a:r>
              <a:rPr sz="3200" spc="-5" dirty="0">
                <a:latin typeface="Arial"/>
                <a:cs typeface="Arial"/>
              </a:rPr>
              <a:t>saturation </a:t>
            </a:r>
            <a:r>
              <a:rPr sz="3200" dirty="0">
                <a:latin typeface="Arial"/>
                <a:cs typeface="Arial"/>
              </a:rPr>
              <a:t>index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(rSO2i).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Correlates </a:t>
            </a:r>
            <a:r>
              <a:rPr sz="3200" spc="-10" dirty="0">
                <a:latin typeface="Arial"/>
                <a:cs typeface="Arial"/>
              </a:rPr>
              <a:t>with </a:t>
            </a:r>
            <a:r>
              <a:rPr sz="3200" dirty="0">
                <a:latin typeface="Arial"/>
                <a:cs typeface="Arial"/>
              </a:rPr>
              <a:t>clinical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data</a:t>
            </a:r>
            <a:endParaRPr sz="3200">
              <a:latin typeface="Arial"/>
              <a:cs typeface="Arial"/>
            </a:endParaRPr>
          </a:p>
          <a:p>
            <a:pPr marL="380365" marR="804545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In pediatric NIRS </a:t>
            </a:r>
            <a:r>
              <a:rPr sz="3200" spc="-10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evaluated </a:t>
            </a:r>
            <a:r>
              <a:rPr sz="3200" spc="-5" dirty="0">
                <a:latin typeface="Arial"/>
                <a:cs typeface="Arial"/>
              </a:rPr>
              <a:t>for flank  </a:t>
            </a:r>
            <a:r>
              <a:rPr sz="3200" dirty="0">
                <a:latin typeface="Arial"/>
                <a:cs typeface="Arial"/>
              </a:rPr>
              <a:t>muscle and </a:t>
            </a:r>
            <a:r>
              <a:rPr sz="3200" spc="-5" dirty="0">
                <a:latin typeface="Arial"/>
                <a:cs typeface="Arial"/>
              </a:rPr>
              <a:t>tissue </a:t>
            </a:r>
            <a:r>
              <a:rPr sz="3200" dirty="0">
                <a:latin typeface="Arial"/>
                <a:cs typeface="Arial"/>
              </a:rPr>
              <a:t>bed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perfusion.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35</a:t>
            </a:fld>
            <a:endParaRPr lang="en-IN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70123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57985" algn="l"/>
              </a:tabLst>
            </a:pPr>
            <a:r>
              <a:rPr sz="4400" spc="-5" dirty="0"/>
              <a:t>NIRS	</a:t>
            </a:r>
            <a:r>
              <a:rPr sz="4400" spc="-10" dirty="0"/>
              <a:t>for </a:t>
            </a:r>
            <a:r>
              <a:rPr sz="4400" spc="-5" dirty="0"/>
              <a:t>splanchnic</a:t>
            </a:r>
            <a:r>
              <a:rPr sz="4400" spc="-60" dirty="0"/>
              <a:t> </a:t>
            </a:r>
            <a:r>
              <a:rPr sz="4400" spc="-5" dirty="0"/>
              <a:t>tissues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1965959"/>
            <a:ext cx="7604125" cy="422402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380365" marR="321310" indent="-342900">
              <a:lnSpc>
                <a:spcPts val="3450"/>
              </a:lnSpc>
              <a:spcBef>
                <a:spcPts val="54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During adequate systemic </a:t>
            </a:r>
            <a:r>
              <a:rPr sz="3200" spc="-5" dirty="0">
                <a:latin typeface="Arial"/>
                <a:cs typeface="Arial"/>
              </a:rPr>
              <a:t>tissue O2  delivery, </a:t>
            </a:r>
            <a:r>
              <a:rPr sz="3200" dirty="0">
                <a:latin typeface="Arial"/>
                <a:cs typeface="Arial"/>
              </a:rPr>
              <a:t>somatic rSO2i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10% </a:t>
            </a:r>
            <a:r>
              <a:rPr sz="3200" spc="-5" dirty="0">
                <a:latin typeface="Arial"/>
                <a:cs typeface="Arial"/>
              </a:rPr>
              <a:t>to 20%  </a:t>
            </a:r>
            <a:r>
              <a:rPr sz="3200" dirty="0">
                <a:latin typeface="Arial"/>
                <a:cs typeface="Arial"/>
              </a:rPr>
              <a:t>higher than brain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rSO2i.</a:t>
            </a:r>
            <a:endParaRPr sz="3200">
              <a:latin typeface="Arial"/>
              <a:cs typeface="Arial"/>
            </a:endParaRPr>
          </a:p>
          <a:p>
            <a:pPr marL="380365" marR="135255" indent="-342900">
              <a:lnSpc>
                <a:spcPts val="3450"/>
              </a:lnSpc>
              <a:spcBef>
                <a:spcPts val="81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When </a:t>
            </a:r>
            <a:r>
              <a:rPr sz="3200" dirty="0">
                <a:latin typeface="Arial"/>
                <a:cs typeface="Arial"/>
              </a:rPr>
              <a:t>systemic perfusion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decreased,  blood </a:t>
            </a:r>
            <a:r>
              <a:rPr sz="3200" spc="-5" dirty="0">
                <a:latin typeface="Arial"/>
                <a:cs typeface="Arial"/>
              </a:rPr>
              <a:t>flow to the </a:t>
            </a:r>
            <a:r>
              <a:rPr sz="3200" dirty="0">
                <a:latin typeface="Arial"/>
                <a:cs typeface="Arial"/>
              </a:rPr>
              <a:t>brain </a:t>
            </a:r>
            <a:r>
              <a:rPr sz="3200" spc="-10" dirty="0">
                <a:latin typeface="Arial"/>
                <a:cs typeface="Arial"/>
              </a:rPr>
              <a:t>within </a:t>
            </a:r>
            <a:r>
              <a:rPr sz="3200" spc="-5" dirty="0">
                <a:latin typeface="Arial"/>
                <a:cs typeface="Arial"/>
              </a:rPr>
              <a:t>limits is  protected by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autoregulation,</a:t>
            </a:r>
            <a:endParaRPr sz="3200">
              <a:latin typeface="Arial"/>
              <a:cs typeface="Arial"/>
            </a:endParaRPr>
          </a:p>
          <a:p>
            <a:pPr marL="380365" marR="30480" indent="-342900" algn="just">
              <a:lnSpc>
                <a:spcPct val="90000"/>
              </a:lnSpc>
              <a:spcBef>
                <a:spcPts val="74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A reduction of tissue rSO2i </a:t>
            </a:r>
            <a:r>
              <a:rPr sz="3200" spc="-5" dirty="0">
                <a:latin typeface="Arial"/>
                <a:cs typeface="Arial"/>
              </a:rPr>
              <a:t>difference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to  less than </a:t>
            </a:r>
            <a:r>
              <a:rPr sz="3200" dirty="0">
                <a:latin typeface="Arial"/>
                <a:cs typeface="Arial"/>
              </a:rPr>
              <a:t>10% indicates </a:t>
            </a:r>
            <a:r>
              <a:rPr sz="3200" spc="-5" dirty="0">
                <a:latin typeface="Arial"/>
                <a:cs typeface="Arial"/>
              </a:rPr>
              <a:t>desaturation </a:t>
            </a:r>
            <a:r>
              <a:rPr sz="3200" dirty="0">
                <a:latin typeface="Arial"/>
                <a:cs typeface="Arial"/>
              </a:rPr>
              <a:t>of  somatic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tissues.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36</a:t>
            </a:fld>
            <a:endParaRPr lang="en-IN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54400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57525" algn="l"/>
              </a:tabLst>
            </a:pPr>
            <a:r>
              <a:rPr dirty="0"/>
              <a:t>T</a:t>
            </a:r>
            <a:r>
              <a:rPr spc="-5" dirty="0"/>
              <a:t>empe</a:t>
            </a:r>
            <a:r>
              <a:rPr dirty="0"/>
              <a:t>r</a:t>
            </a:r>
            <a:r>
              <a:rPr spc="-20" dirty="0"/>
              <a:t>a</a:t>
            </a:r>
            <a:r>
              <a:rPr dirty="0"/>
              <a:t>t</a:t>
            </a:r>
            <a:r>
              <a:rPr spc="-5" dirty="0"/>
              <a:t>ur</a:t>
            </a:r>
            <a:r>
              <a:rPr dirty="0"/>
              <a:t>e	m</a:t>
            </a:r>
            <a:r>
              <a:rPr spc="-5" dirty="0"/>
              <a:t>on</a:t>
            </a:r>
            <a:r>
              <a:rPr spc="-10" dirty="0"/>
              <a:t>i</a:t>
            </a:r>
            <a:r>
              <a:rPr dirty="0"/>
              <a:t>t</a:t>
            </a:r>
            <a:r>
              <a:rPr spc="-5" dirty="0"/>
              <a:t>orin</a:t>
            </a:r>
            <a:r>
              <a:rPr dirty="0"/>
              <a:t>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9269" y="2015490"/>
            <a:ext cx="8067675" cy="461518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0365" marR="1092835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Temperature </a:t>
            </a:r>
            <a:r>
              <a:rPr sz="3200" spc="5" dirty="0">
                <a:latin typeface="Arial"/>
                <a:cs typeface="Arial"/>
              </a:rPr>
              <a:t>measurement </a:t>
            </a:r>
            <a:r>
              <a:rPr sz="3200" spc="-10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core  </a:t>
            </a:r>
            <a:r>
              <a:rPr sz="3200" spc="-5" dirty="0">
                <a:latin typeface="Arial"/>
                <a:cs typeface="Arial"/>
              </a:rPr>
              <a:t>physiologic </a:t>
            </a:r>
            <a:r>
              <a:rPr sz="3200" dirty="0">
                <a:latin typeface="Arial"/>
                <a:cs typeface="Arial"/>
              </a:rPr>
              <a:t>monitor during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CPB.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Temperature can be measure at  nasopharngeal,oesophagial,tracheal,mixe  d venous </a:t>
            </a:r>
            <a:r>
              <a:rPr sz="3200" spc="-5" dirty="0">
                <a:latin typeface="Arial"/>
                <a:cs typeface="Arial"/>
              </a:rPr>
              <a:t>blood,arterial blood,bladder  urine rectal,tympanic </a:t>
            </a:r>
            <a:r>
              <a:rPr sz="3200" spc="5" dirty="0">
                <a:latin typeface="Arial"/>
                <a:cs typeface="Arial"/>
              </a:rPr>
              <a:t>membrane </a:t>
            </a:r>
            <a:r>
              <a:rPr sz="3200" dirty="0">
                <a:latin typeface="Arial"/>
                <a:cs typeface="Arial"/>
              </a:rPr>
              <a:t>and great  toe.</a:t>
            </a:r>
            <a:endParaRPr sz="3200">
              <a:latin typeface="Arial"/>
              <a:cs typeface="Arial"/>
            </a:endParaRPr>
          </a:p>
          <a:p>
            <a:pPr marL="380365" marR="417195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Measured </a:t>
            </a:r>
            <a:r>
              <a:rPr sz="3200" spc="-5" dirty="0">
                <a:latin typeface="Arial"/>
                <a:cs typeface="Arial"/>
              </a:rPr>
              <a:t>during </a:t>
            </a:r>
            <a:r>
              <a:rPr sz="3200" dirty="0">
                <a:latin typeface="Arial"/>
                <a:cs typeface="Arial"/>
              </a:rPr>
              <a:t>cooling and rewarming  state.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37</a:t>
            </a:fld>
            <a:endParaRPr lang="en-IN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78212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Temperature monitoring</a:t>
            </a:r>
            <a:r>
              <a:rPr sz="4400" spc="-55" dirty="0"/>
              <a:t> </a:t>
            </a:r>
            <a:r>
              <a:rPr sz="4400" spc="-5" dirty="0"/>
              <a:t>contd.,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1915160"/>
            <a:ext cx="8062595" cy="453263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Calorie loss </a:t>
            </a:r>
            <a:r>
              <a:rPr sz="3200" dirty="0">
                <a:latin typeface="Arial"/>
                <a:cs typeface="Arial"/>
              </a:rPr>
              <a:t>– 238kcal – 30deg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c(cooling)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Calorie gain </a:t>
            </a:r>
            <a:r>
              <a:rPr sz="3200" dirty="0">
                <a:latin typeface="Arial"/>
                <a:cs typeface="Arial"/>
              </a:rPr>
              <a:t>– 160kcal- 37deg c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(rewarm)</a:t>
            </a:r>
            <a:endParaRPr sz="3200">
              <a:latin typeface="Arial"/>
              <a:cs typeface="Arial"/>
            </a:endParaRPr>
          </a:p>
          <a:p>
            <a:pPr marL="380365" marR="154305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Net </a:t>
            </a:r>
            <a:r>
              <a:rPr sz="3200" spc="-5" dirty="0">
                <a:latin typeface="Arial"/>
                <a:cs typeface="Arial"/>
              </a:rPr>
              <a:t>loss </a:t>
            </a:r>
            <a:r>
              <a:rPr sz="3200" dirty="0">
                <a:latin typeface="Arial"/>
                <a:cs typeface="Arial"/>
              </a:rPr>
              <a:t>238-160 = 78kcal(1.5hrs of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basal  metabolic heat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output)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Net </a:t>
            </a:r>
            <a:r>
              <a:rPr sz="3200" spc="-5" dirty="0">
                <a:latin typeface="Arial"/>
                <a:cs typeface="Arial"/>
              </a:rPr>
              <a:t>loss results in </a:t>
            </a:r>
            <a:r>
              <a:rPr sz="3200" dirty="0">
                <a:latin typeface="Arial"/>
                <a:cs typeface="Arial"/>
              </a:rPr>
              <a:t>rebound hypothermia or  </a:t>
            </a:r>
            <a:r>
              <a:rPr sz="3200" spc="-5" dirty="0">
                <a:latin typeface="Arial"/>
                <a:cs typeface="Arial"/>
              </a:rPr>
              <a:t>after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drop.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Other factors :- </a:t>
            </a:r>
            <a:r>
              <a:rPr sz="3200" dirty="0">
                <a:latin typeface="Arial"/>
                <a:cs typeface="Arial"/>
              </a:rPr>
              <a:t>a)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vasodilators</a:t>
            </a:r>
            <a:endParaRPr sz="3200">
              <a:latin typeface="Arial"/>
              <a:cs typeface="Arial"/>
            </a:endParaRPr>
          </a:p>
          <a:p>
            <a:pPr marL="3232150">
              <a:lnSpc>
                <a:spcPct val="100000"/>
              </a:lnSpc>
              <a:spcBef>
                <a:spcPts val="800"/>
              </a:spcBef>
            </a:pPr>
            <a:r>
              <a:rPr sz="3200" dirty="0">
                <a:latin typeface="Arial"/>
                <a:cs typeface="Arial"/>
              </a:rPr>
              <a:t>b)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gradient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38</a:t>
            </a:fld>
            <a:endParaRPr lang="en-IN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76669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99585" algn="l"/>
              </a:tabLst>
            </a:pPr>
            <a:r>
              <a:rPr sz="4400" spc="-5" dirty="0"/>
              <a:t>Urine</a:t>
            </a:r>
            <a:r>
              <a:rPr sz="4400" dirty="0"/>
              <a:t> </a:t>
            </a:r>
            <a:r>
              <a:rPr sz="4400" spc="-5" dirty="0"/>
              <a:t>output</a:t>
            </a:r>
            <a:r>
              <a:rPr sz="4400" spc="5" dirty="0"/>
              <a:t> </a:t>
            </a:r>
            <a:r>
              <a:rPr sz="4400" spc="-5" dirty="0"/>
              <a:t>and	renal</a:t>
            </a:r>
            <a:r>
              <a:rPr sz="4400" spc="-70" dirty="0"/>
              <a:t> </a:t>
            </a:r>
            <a:r>
              <a:rPr sz="4400" spc="-5" dirty="0"/>
              <a:t>function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2015490"/>
            <a:ext cx="7654290" cy="374142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0365" marR="97790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Urine </a:t>
            </a:r>
            <a:r>
              <a:rPr sz="3200" dirty="0">
                <a:latin typeface="Arial"/>
                <a:cs typeface="Arial"/>
              </a:rPr>
              <a:t>output not </a:t>
            </a:r>
            <a:r>
              <a:rPr sz="3200" spc="-5" dirty="0">
                <a:latin typeface="Arial"/>
                <a:cs typeface="Arial"/>
              </a:rPr>
              <a:t>related to </a:t>
            </a:r>
            <a:r>
              <a:rPr sz="3200" dirty="0">
                <a:latin typeface="Arial"/>
                <a:cs typeface="Arial"/>
              </a:rPr>
              <a:t>post op renal  </a:t>
            </a:r>
            <a:r>
              <a:rPr sz="3200" spc="-5" dirty="0">
                <a:latin typeface="Arial"/>
                <a:cs typeface="Arial"/>
              </a:rPr>
              <a:t>failure.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Normal urine output during cpb </a:t>
            </a:r>
            <a:r>
              <a:rPr sz="3200" spc="-5" dirty="0">
                <a:latin typeface="Arial"/>
                <a:cs typeface="Arial"/>
              </a:rPr>
              <a:t>is .5 to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1  </a:t>
            </a:r>
            <a:r>
              <a:rPr sz="3200" spc="-5" dirty="0">
                <a:latin typeface="Arial"/>
                <a:cs typeface="Arial"/>
              </a:rPr>
              <a:t>ml/kg/hr.</a:t>
            </a:r>
            <a:endParaRPr sz="3200">
              <a:latin typeface="Arial"/>
              <a:cs typeface="Arial"/>
            </a:endParaRPr>
          </a:p>
          <a:p>
            <a:pPr marL="380365" marR="391795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Loop </a:t>
            </a:r>
            <a:r>
              <a:rPr sz="3200" spc="-5" dirty="0">
                <a:latin typeface="Arial"/>
                <a:cs typeface="Arial"/>
              </a:rPr>
              <a:t>or </a:t>
            </a:r>
            <a:r>
              <a:rPr sz="3200" dirty="0">
                <a:latin typeface="Arial"/>
                <a:cs typeface="Arial"/>
              </a:rPr>
              <a:t>osmotic </a:t>
            </a:r>
            <a:r>
              <a:rPr sz="3200" spc="-5" dirty="0">
                <a:latin typeface="Arial"/>
                <a:cs typeface="Arial"/>
              </a:rPr>
              <a:t>diuretics </a:t>
            </a:r>
            <a:r>
              <a:rPr sz="3200" dirty="0">
                <a:latin typeface="Arial"/>
                <a:cs typeface="Arial"/>
              </a:rPr>
              <a:t>(or both) </a:t>
            </a:r>
            <a:r>
              <a:rPr sz="3200" spc="-5" dirty="0">
                <a:latin typeface="Arial"/>
                <a:cs typeface="Arial"/>
              </a:rPr>
              <a:t>are  </a:t>
            </a:r>
            <a:r>
              <a:rPr sz="3200" dirty="0">
                <a:latin typeface="Arial"/>
                <a:cs typeface="Arial"/>
              </a:rPr>
              <a:t>useful during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CPB.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Catheter </a:t>
            </a:r>
            <a:r>
              <a:rPr sz="3200" dirty="0">
                <a:latin typeface="Arial"/>
                <a:cs typeface="Arial"/>
              </a:rPr>
              <a:t>patency </a:t>
            </a:r>
            <a:r>
              <a:rPr sz="3200" spc="5" dirty="0">
                <a:latin typeface="Arial"/>
                <a:cs typeface="Arial"/>
              </a:rPr>
              <a:t>must </a:t>
            </a:r>
            <a:r>
              <a:rPr sz="3200" dirty="0">
                <a:latin typeface="Arial"/>
                <a:cs typeface="Arial"/>
              </a:rPr>
              <a:t>be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ensured.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39</a:t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47453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Personnel</a:t>
            </a:r>
            <a:r>
              <a:rPr sz="4400" spc="-55" dirty="0"/>
              <a:t> </a:t>
            </a:r>
            <a:r>
              <a:rPr sz="4400" spc="-10" dirty="0"/>
              <a:t>involved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4669" y="1965959"/>
            <a:ext cx="7788909" cy="452882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354965" marR="5080" indent="-342900">
              <a:lnSpc>
                <a:spcPts val="3450"/>
              </a:lnSpc>
              <a:spcBef>
                <a:spcPts val="540"/>
              </a:spcBef>
            </a:pP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conduct of CPB </a:t>
            </a:r>
            <a:r>
              <a:rPr sz="3200" spc="-5" dirty="0">
                <a:latin typeface="Arial"/>
                <a:cs typeface="Arial"/>
              </a:rPr>
              <a:t>involves </a:t>
            </a:r>
            <a:r>
              <a:rPr sz="3200" dirty="0">
                <a:latin typeface="Arial"/>
                <a:cs typeface="Arial"/>
              </a:rPr>
              <a:t>personnel  </a:t>
            </a:r>
            <a:r>
              <a:rPr sz="3200" spc="-5" dirty="0">
                <a:latin typeface="Arial"/>
                <a:cs typeface="Arial"/>
              </a:rPr>
              <a:t>from different disciplines </a:t>
            </a:r>
            <a:r>
              <a:rPr sz="3200" dirty="0">
                <a:latin typeface="Arial"/>
                <a:cs typeface="Arial"/>
              </a:rPr>
              <a:t>and background  </a:t>
            </a:r>
            <a:r>
              <a:rPr sz="3200" spc="-5" dirty="0">
                <a:latin typeface="Arial"/>
                <a:cs typeface="Arial"/>
              </a:rPr>
              <a:t>who </a:t>
            </a:r>
            <a:r>
              <a:rPr sz="3200" spc="5" dirty="0">
                <a:latin typeface="Arial"/>
                <a:cs typeface="Arial"/>
              </a:rPr>
              <a:t>must </a:t>
            </a:r>
            <a:r>
              <a:rPr sz="3200" dirty="0">
                <a:latin typeface="Arial"/>
                <a:cs typeface="Arial"/>
              </a:rPr>
              <a:t>function </a:t>
            </a:r>
            <a:r>
              <a:rPr sz="3200" spc="-5" dirty="0">
                <a:latin typeface="Arial"/>
                <a:cs typeface="Arial"/>
              </a:rPr>
              <a:t>together as 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team.</a:t>
            </a:r>
            <a:endParaRPr sz="3200">
              <a:latin typeface="Arial"/>
              <a:cs typeface="Arial"/>
            </a:endParaRPr>
          </a:p>
          <a:p>
            <a:pPr marL="3228975" indent="-473709">
              <a:lnSpc>
                <a:spcPct val="100000"/>
              </a:lnSpc>
              <a:spcBef>
                <a:spcPts val="370"/>
              </a:spcBef>
              <a:buAutoNum type="arabicParenR"/>
              <a:tabLst>
                <a:tab pos="3229610" algn="l"/>
              </a:tabLst>
            </a:pPr>
            <a:r>
              <a:rPr sz="3200" dirty="0">
                <a:latin typeface="Arial"/>
                <a:cs typeface="Arial"/>
              </a:rPr>
              <a:t>Surgery</a:t>
            </a:r>
            <a:endParaRPr sz="3200">
              <a:latin typeface="Arial"/>
              <a:cs typeface="Arial"/>
            </a:endParaRPr>
          </a:p>
          <a:p>
            <a:pPr marL="3228975" indent="-473709">
              <a:lnSpc>
                <a:spcPct val="100000"/>
              </a:lnSpc>
              <a:spcBef>
                <a:spcPts val="409"/>
              </a:spcBef>
              <a:buAutoNum type="arabicParenR"/>
              <a:tabLst>
                <a:tab pos="3229610" algn="l"/>
              </a:tabLst>
            </a:pPr>
            <a:r>
              <a:rPr sz="3200" spc="-5" dirty="0">
                <a:latin typeface="Arial"/>
                <a:cs typeface="Arial"/>
              </a:rPr>
              <a:t>Anesthesiology</a:t>
            </a:r>
            <a:endParaRPr sz="3200">
              <a:latin typeface="Arial"/>
              <a:cs typeface="Arial"/>
            </a:endParaRPr>
          </a:p>
          <a:p>
            <a:pPr marL="3228975" indent="-473709">
              <a:lnSpc>
                <a:spcPct val="100000"/>
              </a:lnSpc>
              <a:spcBef>
                <a:spcPts val="409"/>
              </a:spcBef>
              <a:buAutoNum type="arabicParenR"/>
              <a:tabLst>
                <a:tab pos="3229610" algn="l"/>
              </a:tabLst>
            </a:pPr>
            <a:r>
              <a:rPr sz="3200" spc="-5" dirty="0">
                <a:latin typeface="Arial"/>
                <a:cs typeface="Arial"/>
              </a:rPr>
              <a:t>Perfusion</a:t>
            </a:r>
            <a:endParaRPr sz="3200">
              <a:latin typeface="Arial"/>
              <a:cs typeface="Arial"/>
            </a:endParaRPr>
          </a:p>
          <a:p>
            <a:pPr marL="3228975" indent="-473709">
              <a:lnSpc>
                <a:spcPct val="100000"/>
              </a:lnSpc>
              <a:spcBef>
                <a:spcPts val="409"/>
              </a:spcBef>
              <a:buAutoNum type="arabicParenR"/>
              <a:tabLst>
                <a:tab pos="3229610" algn="l"/>
              </a:tabLst>
            </a:pPr>
            <a:r>
              <a:rPr sz="3200" dirty="0">
                <a:latin typeface="Arial"/>
                <a:cs typeface="Arial"/>
              </a:rPr>
              <a:t>Nursing</a:t>
            </a:r>
            <a:endParaRPr sz="3200">
              <a:latin typeface="Arial"/>
              <a:cs typeface="Arial"/>
            </a:endParaRPr>
          </a:p>
          <a:p>
            <a:pPr marL="354965" marR="551815" indent="-342900">
              <a:lnSpc>
                <a:spcPts val="3460"/>
              </a:lnSpc>
              <a:spcBef>
                <a:spcPts val="840"/>
              </a:spcBef>
            </a:pPr>
            <a:r>
              <a:rPr sz="3200" spc="-5" dirty="0">
                <a:latin typeface="Arial"/>
                <a:cs typeface="Arial"/>
              </a:rPr>
              <a:t>Effective </a:t>
            </a:r>
            <a:r>
              <a:rPr sz="3200" dirty="0">
                <a:latin typeface="Arial"/>
                <a:cs typeface="Arial"/>
              </a:rPr>
              <a:t>communication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important </a:t>
            </a:r>
            <a:r>
              <a:rPr sz="3200" spc="-5" dirty="0">
                <a:latin typeface="Arial"/>
                <a:cs typeface="Arial"/>
              </a:rPr>
              <a:t>for  </a:t>
            </a:r>
            <a:r>
              <a:rPr sz="3200" dirty="0">
                <a:latin typeface="Arial"/>
                <a:cs typeface="Arial"/>
              </a:rPr>
              <a:t>successful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outcome.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825500"/>
            <a:ext cx="769365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88890" algn="l"/>
                <a:tab pos="6638290" algn="l"/>
              </a:tabLst>
            </a:pPr>
            <a:r>
              <a:rPr spc="-10" dirty="0"/>
              <a:t>E</a:t>
            </a:r>
            <a:r>
              <a:rPr spc="-5" dirty="0"/>
              <a:t>quip</a:t>
            </a:r>
            <a:r>
              <a:rPr dirty="0"/>
              <a:t>m</a:t>
            </a:r>
            <a:r>
              <a:rPr spc="-5" dirty="0"/>
              <a:t>en</a:t>
            </a:r>
            <a:r>
              <a:rPr dirty="0"/>
              <a:t>t</a:t>
            </a:r>
            <a:r>
              <a:rPr spc="-5" dirty="0"/>
              <a:t> moni</a:t>
            </a:r>
            <a:r>
              <a:rPr spc="5" dirty="0"/>
              <a:t>t</a:t>
            </a:r>
            <a:r>
              <a:rPr spc="-5" dirty="0"/>
              <a:t>orin</a:t>
            </a:r>
            <a:r>
              <a:rPr dirty="0"/>
              <a:t>g	</a:t>
            </a:r>
            <a:r>
              <a:rPr spc="-5" dirty="0"/>
              <a:t>d</a:t>
            </a:r>
            <a:r>
              <a:rPr spc="-20" dirty="0"/>
              <a:t>u</a:t>
            </a:r>
            <a:r>
              <a:rPr dirty="0"/>
              <a:t>r</a:t>
            </a:r>
            <a:r>
              <a:rPr spc="-10" dirty="0"/>
              <a:t>i</a:t>
            </a:r>
            <a:r>
              <a:rPr spc="-5" dirty="0"/>
              <a:t>n</a:t>
            </a:r>
            <a:r>
              <a:rPr dirty="0"/>
              <a:t>g	</a:t>
            </a:r>
            <a:r>
              <a:rPr spc="-10" dirty="0"/>
              <a:t>CP</a:t>
            </a:r>
            <a:r>
              <a:rPr dirty="0"/>
              <a:t>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9269" y="1917700"/>
            <a:ext cx="7766684" cy="4918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solidFill>
                  <a:srgbClr val="FF0066"/>
                </a:solidFill>
                <a:latin typeface="Arial"/>
                <a:cs typeface="Arial"/>
              </a:rPr>
              <a:t>Oxygenator</a:t>
            </a:r>
            <a:r>
              <a:rPr sz="3200" spc="-10" dirty="0">
                <a:solidFill>
                  <a:srgbClr val="FF0066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F0066"/>
                </a:solidFill>
                <a:latin typeface="Arial"/>
                <a:cs typeface="Arial"/>
              </a:rPr>
              <a:t>function</a:t>
            </a:r>
            <a:endParaRPr sz="3200">
              <a:latin typeface="Arial"/>
              <a:cs typeface="Arial"/>
            </a:endParaRPr>
          </a:p>
          <a:p>
            <a:pPr marL="380365" marR="250190" indent="-342900">
              <a:lnSpc>
                <a:spcPct val="79900"/>
              </a:lnSpc>
              <a:spcBef>
                <a:spcPts val="800"/>
              </a:spcBef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single </a:t>
            </a:r>
            <a:r>
              <a:rPr sz="3200" spc="5" dirty="0">
                <a:latin typeface="Arial"/>
                <a:cs typeface="Arial"/>
              </a:rPr>
              <a:t>most </a:t>
            </a:r>
            <a:r>
              <a:rPr sz="3200" dirty="0">
                <a:latin typeface="Arial"/>
                <a:cs typeface="Arial"/>
              </a:rPr>
              <a:t>important equipment </a:t>
            </a:r>
            <a:r>
              <a:rPr sz="3200" spc="-5" dirty="0">
                <a:latin typeface="Arial"/>
                <a:cs typeface="Arial"/>
              </a:rPr>
              <a:t>in  CPB.</a:t>
            </a:r>
            <a:endParaRPr sz="3200">
              <a:latin typeface="Arial"/>
              <a:cs typeface="Arial"/>
            </a:endParaRPr>
          </a:p>
          <a:p>
            <a:pPr marL="380365" marR="394335" indent="-342900">
              <a:lnSpc>
                <a:spcPct val="79900"/>
              </a:lnSpc>
              <a:spcBef>
                <a:spcPts val="800"/>
              </a:spcBef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Oxygenators are </a:t>
            </a:r>
            <a:r>
              <a:rPr sz="3200" dirty="0">
                <a:latin typeface="Arial"/>
                <a:cs typeface="Arial"/>
              </a:rPr>
              <a:t>subjected </a:t>
            </a:r>
            <a:r>
              <a:rPr sz="3200" spc="-5" dirty="0">
                <a:latin typeface="Arial"/>
                <a:cs typeface="Arial"/>
              </a:rPr>
              <a:t>to stringent  quality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control.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79900"/>
              </a:lnSpc>
              <a:spcBef>
                <a:spcPts val="795"/>
              </a:spcBef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Oxygenation is the single </a:t>
            </a:r>
            <a:r>
              <a:rPr sz="3200" dirty="0">
                <a:latin typeface="Arial"/>
                <a:cs typeface="Arial"/>
              </a:rPr>
              <a:t>best monitor of  </a:t>
            </a:r>
            <a:r>
              <a:rPr sz="3200" spc="-5" dirty="0">
                <a:latin typeface="Arial"/>
                <a:cs typeface="Arial"/>
              </a:rPr>
              <a:t>oxygenator</a:t>
            </a:r>
            <a:endParaRPr sz="3200">
              <a:latin typeface="Arial"/>
              <a:cs typeface="Arial"/>
            </a:endParaRPr>
          </a:p>
          <a:p>
            <a:pPr marL="380365" marR="612140" indent="-342900">
              <a:lnSpc>
                <a:spcPct val="79900"/>
              </a:lnSpc>
              <a:spcBef>
                <a:spcPts val="800"/>
              </a:spcBef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Adequacy </a:t>
            </a:r>
            <a:r>
              <a:rPr sz="3200" spc="-5" dirty="0">
                <a:latin typeface="Arial"/>
                <a:cs typeface="Arial"/>
              </a:rPr>
              <a:t>of oxygenation </a:t>
            </a:r>
            <a:r>
              <a:rPr sz="3200" spc="5" dirty="0">
                <a:latin typeface="Arial"/>
                <a:cs typeface="Arial"/>
              </a:rPr>
              <a:t>must </a:t>
            </a:r>
            <a:r>
              <a:rPr sz="3200" dirty="0">
                <a:latin typeface="Arial"/>
                <a:cs typeface="Arial"/>
              </a:rPr>
              <a:t>be  determined early and throughout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cpb.</a:t>
            </a:r>
            <a:endParaRPr sz="3200">
              <a:latin typeface="Arial"/>
              <a:cs typeface="Arial"/>
            </a:endParaRPr>
          </a:p>
          <a:p>
            <a:pPr marL="380365" marR="754380" indent="-342900">
              <a:lnSpc>
                <a:spcPct val="79900"/>
              </a:lnSpc>
              <a:spcBef>
                <a:spcPts val="805"/>
              </a:spcBef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Po2 to </a:t>
            </a:r>
            <a:r>
              <a:rPr sz="3200" dirty="0">
                <a:latin typeface="Arial"/>
                <a:cs typeface="Arial"/>
              </a:rPr>
              <a:t>be maintained b/w 140 </a:t>
            </a:r>
            <a:r>
              <a:rPr sz="3200" spc="-5" dirty="0">
                <a:latin typeface="Arial"/>
                <a:cs typeface="Arial"/>
              </a:rPr>
              <a:t>to</a:t>
            </a:r>
            <a:r>
              <a:rPr sz="3200" spc="-8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180  </a:t>
            </a:r>
            <a:r>
              <a:rPr sz="3200" spc="5" dirty="0">
                <a:latin typeface="Arial"/>
                <a:cs typeface="Arial"/>
              </a:rPr>
              <a:t>mmhg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40</a:t>
            </a:fld>
            <a:endParaRPr lang="en-IN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52419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Cardioplegia</a:t>
            </a:r>
            <a:r>
              <a:rPr sz="4400" spc="-75" dirty="0"/>
              <a:t> </a:t>
            </a:r>
            <a:r>
              <a:rPr sz="4400" spc="-5" dirty="0"/>
              <a:t>delivery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2015490"/>
            <a:ext cx="7997190" cy="374142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0365" marR="77470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Flow </a:t>
            </a:r>
            <a:r>
              <a:rPr sz="3200" dirty="0">
                <a:latin typeface="Arial"/>
                <a:cs typeface="Arial"/>
              </a:rPr>
              <a:t>pressure and temperature should </a:t>
            </a:r>
            <a:r>
              <a:rPr sz="3200" spc="-5" dirty="0">
                <a:latin typeface="Arial"/>
                <a:cs typeface="Arial"/>
              </a:rPr>
              <a:t>be  </a:t>
            </a:r>
            <a:r>
              <a:rPr sz="3200" dirty="0">
                <a:latin typeface="Arial"/>
                <a:cs typeface="Arial"/>
              </a:rPr>
              <a:t>monitored.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Aortic </a:t>
            </a:r>
            <a:r>
              <a:rPr sz="3200" dirty="0">
                <a:latin typeface="Arial"/>
                <a:cs typeface="Arial"/>
              </a:rPr>
              <a:t>root pressure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be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monitored.</a:t>
            </a:r>
            <a:endParaRPr sz="3200">
              <a:latin typeface="Arial"/>
              <a:cs typeface="Arial"/>
            </a:endParaRPr>
          </a:p>
          <a:p>
            <a:pPr marL="380365" marR="3429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Coronary </a:t>
            </a:r>
            <a:r>
              <a:rPr sz="3200" spc="-5" dirty="0">
                <a:latin typeface="Arial"/>
                <a:cs typeface="Arial"/>
              </a:rPr>
              <a:t>ostia </a:t>
            </a:r>
            <a:r>
              <a:rPr sz="3200" dirty="0">
                <a:latin typeface="Arial"/>
                <a:cs typeface="Arial"/>
              </a:rPr>
              <a:t>and </a:t>
            </a:r>
            <a:r>
              <a:rPr sz="3200" spc="-5" dirty="0">
                <a:latin typeface="Arial"/>
                <a:cs typeface="Arial"/>
              </a:rPr>
              <a:t>retrograde </a:t>
            </a:r>
            <a:r>
              <a:rPr sz="3200" dirty="0">
                <a:latin typeface="Arial"/>
                <a:cs typeface="Arial"/>
              </a:rPr>
              <a:t>pressure </a:t>
            </a:r>
            <a:r>
              <a:rPr sz="3200" spc="-5" dirty="0">
                <a:latin typeface="Arial"/>
                <a:cs typeface="Arial"/>
              </a:rPr>
              <a:t>to  </a:t>
            </a:r>
            <a:r>
              <a:rPr sz="3200" dirty="0">
                <a:latin typeface="Arial"/>
                <a:cs typeface="Arial"/>
              </a:rPr>
              <a:t>be monitored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avoid </a:t>
            </a:r>
            <a:r>
              <a:rPr sz="3200" spc="-5" dirty="0">
                <a:latin typeface="Arial"/>
                <a:cs typeface="Arial"/>
              </a:rPr>
              <a:t>tissue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damage.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Myocardial and cardioplegia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temperatures  </a:t>
            </a:r>
            <a:r>
              <a:rPr sz="3200" spc="-5" dirty="0">
                <a:latin typeface="Arial"/>
                <a:cs typeface="Arial"/>
              </a:rPr>
              <a:t>are usefull.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41</a:t>
            </a:fld>
            <a:endParaRPr lang="en-IN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46488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/>
              <a:t>Fluid</a:t>
            </a:r>
            <a:r>
              <a:rPr sz="4400" spc="-80" dirty="0"/>
              <a:t> </a:t>
            </a:r>
            <a:r>
              <a:rPr sz="4400" spc="-5" dirty="0"/>
              <a:t>management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1927860"/>
            <a:ext cx="8032750" cy="448310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Supplemental fluid </a:t>
            </a:r>
            <a:r>
              <a:rPr sz="2800" dirty="0">
                <a:latin typeface="Arial"/>
                <a:cs typeface="Arial"/>
              </a:rPr>
              <a:t>administration </a:t>
            </a:r>
            <a:r>
              <a:rPr sz="2800" spc="-5" dirty="0">
                <a:latin typeface="Arial"/>
                <a:cs typeface="Arial"/>
              </a:rPr>
              <a:t>is needed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for</a:t>
            </a:r>
            <a:endParaRPr sz="2800">
              <a:latin typeface="Arial"/>
              <a:cs typeface="Arial"/>
            </a:endParaRPr>
          </a:p>
          <a:p>
            <a:pPr marL="2281555" lvl="1" indent="-415290">
              <a:lnSpc>
                <a:spcPct val="100000"/>
              </a:lnSpc>
              <a:spcBef>
                <a:spcPts val="690"/>
              </a:spcBef>
              <a:buAutoNum type="arabicParenR"/>
              <a:tabLst>
                <a:tab pos="2282190" algn="l"/>
              </a:tabLst>
            </a:pPr>
            <a:r>
              <a:rPr sz="2800" spc="-5" dirty="0">
                <a:latin typeface="Arial"/>
                <a:cs typeface="Arial"/>
              </a:rPr>
              <a:t>extra vascular blood loss</a:t>
            </a:r>
            <a:endParaRPr sz="2800">
              <a:latin typeface="Arial"/>
              <a:cs typeface="Arial"/>
            </a:endParaRPr>
          </a:p>
          <a:p>
            <a:pPr marL="2281555" lvl="1" indent="-415290">
              <a:lnSpc>
                <a:spcPct val="100000"/>
              </a:lnSpc>
              <a:spcBef>
                <a:spcPts val="700"/>
              </a:spcBef>
              <a:buAutoNum type="arabicParenR"/>
              <a:tabLst>
                <a:tab pos="2282190" algn="l"/>
              </a:tabLst>
            </a:pPr>
            <a:r>
              <a:rPr sz="2800" dirty="0">
                <a:latin typeface="Arial"/>
                <a:cs typeface="Arial"/>
              </a:rPr>
              <a:t>fluid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shifts</a:t>
            </a:r>
            <a:endParaRPr sz="2800">
              <a:latin typeface="Arial"/>
              <a:cs typeface="Arial"/>
            </a:endParaRPr>
          </a:p>
          <a:p>
            <a:pPr marL="2281555" lvl="1" indent="-415290">
              <a:lnSpc>
                <a:spcPct val="100000"/>
              </a:lnSpc>
              <a:spcBef>
                <a:spcPts val="690"/>
              </a:spcBef>
              <a:buAutoNum type="arabicParenR"/>
              <a:tabLst>
                <a:tab pos="2282190" algn="l"/>
              </a:tabLst>
            </a:pPr>
            <a:r>
              <a:rPr sz="2800" spc="-5" dirty="0">
                <a:latin typeface="Arial"/>
                <a:cs typeface="Arial"/>
              </a:rPr>
              <a:t>urine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output</a:t>
            </a:r>
            <a:endParaRPr sz="28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7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choice </a:t>
            </a:r>
            <a:r>
              <a:rPr sz="2800" spc="-5" dirty="0">
                <a:latin typeface="Arial"/>
                <a:cs typeface="Arial"/>
              </a:rPr>
              <a:t>of fluid administration is governed by  the stage of operation.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10" dirty="0">
                <a:latin typeface="Arial"/>
                <a:cs typeface="Arial"/>
              </a:rPr>
              <a:t>MUf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spc="-10" dirty="0">
                <a:latin typeface="Arial"/>
                <a:cs typeface="Arial"/>
              </a:rPr>
              <a:t>CUF </a:t>
            </a:r>
            <a:r>
              <a:rPr sz="2800" dirty="0">
                <a:latin typeface="Arial"/>
                <a:cs typeface="Arial"/>
              </a:rPr>
              <a:t>volume to </a:t>
            </a:r>
            <a:r>
              <a:rPr sz="2800" spc="-5" dirty="0">
                <a:latin typeface="Arial"/>
                <a:cs typeface="Arial"/>
              </a:rPr>
              <a:t>be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monitored.</a:t>
            </a:r>
            <a:endParaRPr sz="2800">
              <a:latin typeface="Arial"/>
              <a:cs typeface="Arial"/>
            </a:endParaRPr>
          </a:p>
          <a:p>
            <a:pPr marL="380365" marR="424815" indent="-342900">
              <a:lnSpc>
                <a:spcPct val="100000"/>
              </a:lnSpc>
              <a:spcBef>
                <a:spcPts val="6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Blood administration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5" dirty="0">
                <a:latin typeface="Arial"/>
                <a:cs typeface="Arial"/>
              </a:rPr>
              <a:t>be </a:t>
            </a:r>
            <a:r>
              <a:rPr sz="2800" spc="-5" dirty="0">
                <a:latin typeface="Arial"/>
                <a:cs typeface="Arial"/>
              </a:rPr>
              <a:t>double </a:t>
            </a:r>
            <a:r>
              <a:rPr sz="2800" dirty="0">
                <a:latin typeface="Arial"/>
                <a:cs typeface="Arial"/>
              </a:rPr>
              <a:t>checked </a:t>
            </a:r>
            <a:r>
              <a:rPr sz="2800" spc="-5" dirty="0">
                <a:latin typeface="Arial"/>
                <a:cs typeface="Arial"/>
              </a:rPr>
              <a:t>for  group and </a:t>
            </a:r>
            <a:r>
              <a:rPr sz="2800" dirty="0">
                <a:latin typeface="Arial"/>
                <a:cs typeface="Arial"/>
              </a:rPr>
              <a:t>id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no.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42</a:t>
            </a:fld>
            <a:endParaRPr lang="en-IN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34410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Circuit</a:t>
            </a:r>
            <a:r>
              <a:rPr sz="4400" spc="-70" dirty="0"/>
              <a:t> </a:t>
            </a:r>
            <a:r>
              <a:rPr sz="4400" spc="-5" dirty="0"/>
              <a:t>alarms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1915160"/>
            <a:ext cx="6883400" cy="286766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Level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sensor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10" dirty="0">
                <a:latin typeface="Arial"/>
                <a:cs typeface="Arial"/>
              </a:rPr>
              <a:t>Air </a:t>
            </a:r>
            <a:r>
              <a:rPr sz="3200" dirty="0">
                <a:latin typeface="Arial"/>
                <a:cs typeface="Arial"/>
              </a:rPr>
              <a:t>Bubble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detector.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Pressure </a:t>
            </a:r>
            <a:r>
              <a:rPr sz="3200" dirty="0">
                <a:latin typeface="Arial"/>
                <a:cs typeface="Arial"/>
              </a:rPr>
              <a:t>cut off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system.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Alarms and </a:t>
            </a:r>
            <a:r>
              <a:rPr sz="3200" spc="-5" dirty="0">
                <a:latin typeface="Arial"/>
                <a:cs typeface="Arial"/>
              </a:rPr>
              <a:t>safety devices are </a:t>
            </a:r>
            <a:r>
              <a:rPr sz="3200" dirty="0">
                <a:latin typeface="Arial"/>
                <a:cs typeface="Arial"/>
              </a:rPr>
              <a:t>not a  </a:t>
            </a:r>
            <a:r>
              <a:rPr sz="3200" spc="-5" dirty="0">
                <a:latin typeface="Arial"/>
                <a:cs typeface="Arial"/>
              </a:rPr>
              <a:t>substitute for an alert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perfusionist.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43</a:t>
            </a:fld>
            <a:endParaRPr lang="en-IN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41243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Perfusion</a:t>
            </a:r>
            <a:r>
              <a:rPr sz="4400" spc="-70" dirty="0"/>
              <a:t> </a:t>
            </a:r>
            <a:r>
              <a:rPr sz="4400" spc="-5" dirty="0"/>
              <a:t>record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1972309"/>
            <a:ext cx="7734300" cy="434848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80365" marR="1609090" indent="-342900">
              <a:lnSpc>
                <a:spcPts val="3020"/>
              </a:lnSpc>
              <a:spcBef>
                <a:spcPts val="48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Record keeping provides permanent  documentation.</a:t>
            </a:r>
            <a:endParaRPr sz="2800">
              <a:latin typeface="Arial"/>
              <a:cs typeface="Arial"/>
            </a:endParaRPr>
          </a:p>
          <a:p>
            <a:pPr marL="380365" marR="700405" indent="-342900">
              <a:lnSpc>
                <a:spcPts val="3020"/>
              </a:lnSpc>
              <a:spcBef>
                <a:spcPts val="70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Should </a:t>
            </a:r>
            <a:r>
              <a:rPr sz="2800" dirty="0">
                <a:latin typeface="Arial"/>
                <a:cs typeface="Arial"/>
              </a:rPr>
              <a:t>contain </a:t>
            </a:r>
            <a:r>
              <a:rPr sz="2800" spc="-5" dirty="0">
                <a:latin typeface="Arial"/>
                <a:cs typeface="Arial"/>
              </a:rPr>
              <a:t>all relevant information reg  patient,diagnosis,surgery,equipment  used,drugs,fluids and blood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products.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1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Perfusion record </a:t>
            </a:r>
            <a:r>
              <a:rPr sz="2800" dirty="0">
                <a:latin typeface="Arial"/>
                <a:cs typeface="Arial"/>
              </a:rPr>
              <a:t>forms a </a:t>
            </a:r>
            <a:r>
              <a:rPr sz="2800" spc="-5" dirty="0">
                <a:latin typeface="Arial"/>
                <a:cs typeface="Arial"/>
              </a:rPr>
              <a:t>larger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database.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dirty="0">
                <a:latin typeface="Arial"/>
                <a:cs typeface="Arial"/>
              </a:rPr>
              <a:t>Important document </a:t>
            </a:r>
            <a:r>
              <a:rPr sz="2800" spc="-5" dirty="0">
                <a:latin typeface="Arial"/>
                <a:cs typeface="Arial"/>
              </a:rPr>
              <a:t>if legal proceedings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arise.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dirty="0">
                <a:latin typeface="Arial"/>
                <a:cs typeface="Arial"/>
              </a:rPr>
              <a:t>A complete </a:t>
            </a:r>
            <a:r>
              <a:rPr sz="2800" spc="-5" dirty="0">
                <a:latin typeface="Arial"/>
                <a:cs typeface="Arial"/>
              </a:rPr>
              <a:t>and legible </a:t>
            </a:r>
            <a:r>
              <a:rPr sz="2800" dirty="0">
                <a:latin typeface="Arial"/>
                <a:cs typeface="Arial"/>
              </a:rPr>
              <a:t>record is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vital.</a:t>
            </a:r>
            <a:endParaRPr sz="2800">
              <a:latin typeface="Arial"/>
              <a:cs typeface="Arial"/>
            </a:endParaRPr>
          </a:p>
          <a:p>
            <a:pPr marL="380365" marR="30480" indent="-342900">
              <a:lnSpc>
                <a:spcPts val="3020"/>
              </a:lnSpc>
              <a:spcBef>
                <a:spcPts val="74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Entry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be </a:t>
            </a:r>
            <a:r>
              <a:rPr sz="2800" dirty="0">
                <a:latin typeface="Arial"/>
                <a:cs typeface="Arial"/>
              </a:rPr>
              <a:t>made </a:t>
            </a:r>
            <a:r>
              <a:rPr sz="2800" spc="-5" dirty="0">
                <a:latin typeface="Arial"/>
                <a:cs typeface="Arial"/>
              </a:rPr>
              <a:t>every </a:t>
            </a:r>
            <a:r>
              <a:rPr sz="2800" spc="5" dirty="0">
                <a:latin typeface="Arial"/>
                <a:cs typeface="Arial"/>
              </a:rPr>
              <a:t>time </a:t>
            </a:r>
            <a:r>
              <a:rPr sz="2800" spc="-10" dirty="0">
                <a:latin typeface="Arial"/>
                <a:cs typeface="Arial"/>
              </a:rPr>
              <a:t>when </a:t>
            </a:r>
            <a:r>
              <a:rPr sz="2800" dirty="0">
                <a:latin typeface="Arial"/>
                <a:cs typeface="Arial"/>
              </a:rPr>
              <a:t>a change is  made </a:t>
            </a:r>
            <a:r>
              <a:rPr sz="2800" spc="-5" dirty="0">
                <a:latin typeface="Arial"/>
                <a:cs typeface="Arial"/>
              </a:rPr>
              <a:t>in perfusion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controls.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44</a:t>
            </a:fld>
            <a:endParaRPr lang="en-IN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59569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Perfusion record</a:t>
            </a:r>
            <a:r>
              <a:rPr sz="4400" spc="-60" dirty="0"/>
              <a:t> </a:t>
            </a:r>
            <a:r>
              <a:rPr sz="4400" spc="-5" dirty="0"/>
              <a:t>contd.,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2015490"/>
            <a:ext cx="7564755" cy="374142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0365" marR="913130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Use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dirty="0">
                <a:latin typeface="Arial"/>
                <a:cs typeface="Arial"/>
              </a:rPr>
              <a:t>24 hour </a:t>
            </a:r>
            <a:r>
              <a:rPr sz="3200" spc="-5" dirty="0">
                <a:latin typeface="Arial"/>
                <a:cs typeface="Arial"/>
              </a:rPr>
              <a:t>time(“military time”)  entries is</a:t>
            </a:r>
            <a:r>
              <a:rPr sz="3200" dirty="0">
                <a:latin typeface="Arial"/>
                <a:cs typeface="Arial"/>
              </a:rPr>
              <a:t> recommended.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Blood </a:t>
            </a:r>
            <a:r>
              <a:rPr sz="3200" dirty="0">
                <a:latin typeface="Arial"/>
                <a:cs typeface="Arial"/>
              </a:rPr>
              <a:t>gas and </a:t>
            </a:r>
            <a:r>
              <a:rPr sz="3200" spc="-5" dirty="0">
                <a:latin typeface="Arial"/>
                <a:cs typeface="Arial"/>
              </a:rPr>
              <a:t>lab </a:t>
            </a:r>
            <a:r>
              <a:rPr sz="3200" dirty="0">
                <a:latin typeface="Arial"/>
                <a:cs typeface="Arial"/>
              </a:rPr>
              <a:t>values should be  recorded at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time </a:t>
            </a:r>
            <a:r>
              <a:rPr sz="3200" spc="-5" dirty="0">
                <a:latin typeface="Arial"/>
                <a:cs typeface="Arial"/>
              </a:rPr>
              <a:t>of drawing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sample.</a:t>
            </a:r>
            <a:endParaRPr sz="3200">
              <a:latin typeface="Arial"/>
              <a:cs typeface="Arial"/>
            </a:endParaRPr>
          </a:p>
          <a:p>
            <a:pPr marL="380365" marR="34925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10" dirty="0">
                <a:latin typeface="Arial"/>
                <a:cs typeface="Arial"/>
              </a:rPr>
              <a:t>All </a:t>
            </a:r>
            <a:r>
              <a:rPr sz="3200" spc="-5" dirty="0">
                <a:latin typeface="Arial"/>
                <a:cs typeface="Arial"/>
              </a:rPr>
              <a:t>fluids </a:t>
            </a:r>
            <a:r>
              <a:rPr sz="3200" dirty="0">
                <a:latin typeface="Arial"/>
                <a:cs typeface="Arial"/>
              </a:rPr>
              <a:t>added </a:t>
            </a:r>
            <a:r>
              <a:rPr sz="3200" spc="-5" dirty="0">
                <a:latin typeface="Arial"/>
                <a:cs typeface="Arial"/>
              </a:rPr>
              <a:t>to the </a:t>
            </a:r>
            <a:r>
              <a:rPr sz="3200" dirty="0">
                <a:latin typeface="Arial"/>
                <a:cs typeface="Arial"/>
              </a:rPr>
              <a:t>cpb </a:t>
            </a:r>
            <a:r>
              <a:rPr sz="3200" spc="-5" dirty="0">
                <a:latin typeface="Arial"/>
                <a:cs typeface="Arial"/>
              </a:rPr>
              <a:t>circuit </a:t>
            </a:r>
            <a:r>
              <a:rPr sz="3200" dirty="0">
                <a:latin typeface="Arial"/>
                <a:cs typeface="Arial"/>
              </a:rPr>
              <a:t>should  be recorded at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time </a:t>
            </a:r>
            <a:r>
              <a:rPr sz="3200" spc="-5" dirty="0">
                <a:latin typeface="Arial"/>
                <a:cs typeface="Arial"/>
              </a:rPr>
              <a:t>they are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added.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Medications should be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noted.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45</a:t>
            </a:fld>
            <a:endParaRPr lang="en-IN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37839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communication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2015490"/>
            <a:ext cx="7952105" cy="422910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0365" marR="640715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CPB depends </a:t>
            </a:r>
            <a:r>
              <a:rPr sz="3200" spc="-5" dirty="0">
                <a:latin typeface="Arial"/>
                <a:cs typeface="Arial"/>
              </a:rPr>
              <a:t>on </a:t>
            </a:r>
            <a:r>
              <a:rPr sz="3200" dirty="0">
                <a:latin typeface="Arial"/>
                <a:cs typeface="Arial"/>
              </a:rPr>
              <a:t>close </a:t>
            </a:r>
            <a:r>
              <a:rPr sz="3200" spc="-5" dirty="0">
                <a:latin typeface="Arial"/>
                <a:cs typeface="Arial"/>
              </a:rPr>
              <a:t>coordination </a:t>
            </a:r>
            <a:r>
              <a:rPr sz="3200" dirty="0">
                <a:latin typeface="Arial"/>
                <a:cs typeface="Arial"/>
              </a:rPr>
              <a:t>of  </a:t>
            </a:r>
            <a:r>
              <a:rPr sz="3200" spc="-5" dirty="0">
                <a:latin typeface="Arial"/>
                <a:cs typeface="Arial"/>
              </a:rPr>
              <a:t>activities </a:t>
            </a:r>
            <a:r>
              <a:rPr sz="3200" dirty="0">
                <a:latin typeface="Arial"/>
                <a:cs typeface="Arial"/>
              </a:rPr>
              <a:t>by all team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members.</a:t>
            </a:r>
            <a:endParaRPr sz="3200">
              <a:latin typeface="Arial"/>
              <a:cs typeface="Arial"/>
            </a:endParaRPr>
          </a:p>
          <a:p>
            <a:pPr marL="380365" marR="1161415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Effective </a:t>
            </a:r>
            <a:r>
              <a:rPr sz="3200" dirty="0">
                <a:latin typeface="Arial"/>
                <a:cs typeface="Arial"/>
              </a:rPr>
              <a:t>communication </a:t>
            </a:r>
            <a:r>
              <a:rPr sz="3200" spc="-5" dirty="0">
                <a:latin typeface="Arial"/>
                <a:cs typeface="Arial"/>
              </a:rPr>
              <a:t>provides </a:t>
            </a:r>
            <a:r>
              <a:rPr sz="3200" dirty="0">
                <a:latin typeface="Arial"/>
                <a:cs typeface="Arial"/>
              </a:rPr>
              <a:t>a  </a:t>
            </a:r>
            <a:r>
              <a:rPr sz="3200" spc="5" dirty="0">
                <a:latin typeface="Arial"/>
                <a:cs typeface="Arial"/>
              </a:rPr>
              <a:t>means </a:t>
            </a:r>
            <a:r>
              <a:rPr sz="3200" spc="-5" dirty="0">
                <a:latin typeface="Arial"/>
                <a:cs typeface="Arial"/>
              </a:rPr>
              <a:t>to facilitate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coordination.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10" dirty="0">
                <a:latin typeface="Arial"/>
                <a:cs typeface="Arial"/>
              </a:rPr>
              <a:t>All </a:t>
            </a:r>
            <a:r>
              <a:rPr sz="3200" spc="-5" dirty="0">
                <a:latin typeface="Arial"/>
                <a:cs typeface="Arial"/>
              </a:rPr>
              <a:t>instructions </a:t>
            </a:r>
            <a:r>
              <a:rPr sz="3200" dirty="0">
                <a:latin typeface="Arial"/>
                <a:cs typeface="Arial"/>
              </a:rPr>
              <a:t>and announcement should  be </a:t>
            </a:r>
            <a:r>
              <a:rPr sz="3200" spc="-5" dirty="0">
                <a:latin typeface="Arial"/>
                <a:cs typeface="Arial"/>
              </a:rPr>
              <a:t>fallowed by </a:t>
            </a:r>
            <a:r>
              <a:rPr sz="3200" dirty="0">
                <a:latin typeface="Arial"/>
                <a:cs typeface="Arial"/>
              </a:rPr>
              <a:t>acknowledgment </a:t>
            </a:r>
            <a:r>
              <a:rPr sz="3200" spc="-5" dirty="0">
                <a:latin typeface="Arial"/>
                <a:cs typeface="Arial"/>
              </a:rPr>
              <a:t>from the  </a:t>
            </a:r>
            <a:r>
              <a:rPr sz="3200" dirty="0">
                <a:latin typeface="Arial"/>
                <a:cs typeface="Arial"/>
              </a:rPr>
              <a:t>person </a:t>
            </a:r>
            <a:r>
              <a:rPr sz="3200" spc="-5" dirty="0">
                <a:latin typeface="Arial"/>
                <a:cs typeface="Arial"/>
              </a:rPr>
              <a:t>to whom it was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directed.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This </a:t>
            </a:r>
            <a:r>
              <a:rPr sz="3200" dirty="0">
                <a:latin typeface="Arial"/>
                <a:cs typeface="Arial"/>
              </a:rPr>
              <a:t>minimizes errors of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omission.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46</a:t>
            </a:fld>
            <a:endParaRPr lang="en-IN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47472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Post CPB</a:t>
            </a:r>
            <a:r>
              <a:rPr sz="4400" spc="-60" dirty="0"/>
              <a:t> </a:t>
            </a:r>
            <a:r>
              <a:rPr sz="4400" spc="-5" dirty="0"/>
              <a:t>activities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1913889"/>
            <a:ext cx="7155180" cy="437769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509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Transfusion </a:t>
            </a:r>
            <a:r>
              <a:rPr sz="3200" dirty="0">
                <a:latin typeface="Arial"/>
                <a:cs typeface="Arial"/>
              </a:rPr>
              <a:t>of residual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perfusate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ts val="3450"/>
              </a:lnSpc>
              <a:spcBef>
                <a:spcPts val="85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Check arterial cannula </a:t>
            </a:r>
            <a:r>
              <a:rPr sz="3200" spc="-10" dirty="0">
                <a:latin typeface="Arial"/>
                <a:cs typeface="Arial"/>
              </a:rPr>
              <a:t>for </a:t>
            </a:r>
            <a:r>
              <a:rPr sz="3200" dirty="0">
                <a:latin typeface="Arial"/>
                <a:cs typeface="Arial"/>
              </a:rPr>
              <a:t>residual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air  before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transfusion.</a:t>
            </a:r>
            <a:endParaRPr sz="3200">
              <a:latin typeface="Arial"/>
              <a:cs typeface="Arial"/>
            </a:endParaRPr>
          </a:p>
          <a:p>
            <a:pPr marL="380365" marR="257175" indent="-342900">
              <a:lnSpc>
                <a:spcPts val="3450"/>
              </a:lnSpc>
              <a:spcBef>
                <a:spcPts val="81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Pump suckers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be </a:t>
            </a:r>
            <a:r>
              <a:rPr sz="3200" spc="-5" dirty="0">
                <a:latin typeface="Arial"/>
                <a:cs typeface="Arial"/>
              </a:rPr>
              <a:t>turned off when  </a:t>
            </a:r>
            <a:r>
              <a:rPr sz="3200" dirty="0">
                <a:latin typeface="Arial"/>
                <a:cs typeface="Arial"/>
              </a:rPr>
              <a:t>protamine </a:t>
            </a:r>
            <a:r>
              <a:rPr sz="3200" spc="-5" dirty="0">
                <a:latin typeface="Arial"/>
                <a:cs typeface="Arial"/>
              </a:rPr>
              <a:t>administration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begins.</a:t>
            </a:r>
            <a:endParaRPr sz="3200">
              <a:latin typeface="Arial"/>
              <a:cs typeface="Arial"/>
            </a:endParaRPr>
          </a:p>
          <a:p>
            <a:pPr marL="380365" marR="345440" indent="-342900">
              <a:lnSpc>
                <a:spcPct val="89900"/>
              </a:lnSpc>
              <a:spcBef>
                <a:spcPts val="74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Circuit </a:t>
            </a:r>
            <a:r>
              <a:rPr sz="3200" dirty="0">
                <a:latin typeface="Arial"/>
                <a:cs typeface="Arial"/>
              </a:rPr>
              <a:t>disassembly and recovery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of  residual </a:t>
            </a:r>
            <a:r>
              <a:rPr sz="3200" spc="-5" dirty="0">
                <a:latin typeface="Arial"/>
                <a:cs typeface="Arial"/>
              </a:rPr>
              <a:t>perfusate </a:t>
            </a:r>
            <a:r>
              <a:rPr sz="3200" dirty="0">
                <a:latin typeface="Arial"/>
                <a:cs typeface="Arial"/>
              </a:rPr>
              <a:t>should not be  undertaken </a:t>
            </a:r>
            <a:r>
              <a:rPr sz="3200" spc="-5" dirty="0">
                <a:latin typeface="Arial"/>
                <a:cs typeface="Arial"/>
              </a:rPr>
              <a:t>until the patient is  </a:t>
            </a:r>
            <a:r>
              <a:rPr sz="3200" dirty="0">
                <a:latin typeface="Arial"/>
                <a:cs typeface="Arial"/>
              </a:rPr>
              <a:t>heamodynamically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stable.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47</a:t>
            </a:fld>
            <a:endParaRPr lang="en-IN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778192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296160" algn="l"/>
              </a:tabLst>
            </a:pPr>
            <a:r>
              <a:rPr spc="-5" dirty="0"/>
              <a:t>Perfusion	protocols,guidelines</a:t>
            </a:r>
            <a:r>
              <a:rPr spc="-75" dirty="0"/>
              <a:t> </a:t>
            </a:r>
            <a:r>
              <a:rPr spc="-5" dirty="0"/>
              <a:t>and  standards.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1969" y="1929129"/>
            <a:ext cx="8065770" cy="422021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67665" marR="570865" indent="-342900">
              <a:lnSpc>
                <a:spcPts val="2690"/>
              </a:lnSpc>
              <a:spcBef>
                <a:spcPts val="74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Protocols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5" dirty="0">
                <a:latin typeface="Arial"/>
                <a:cs typeface="Arial"/>
              </a:rPr>
              <a:t>guidelines </a:t>
            </a:r>
            <a:r>
              <a:rPr sz="2800" dirty="0">
                <a:latin typeface="Arial"/>
                <a:cs typeface="Arial"/>
              </a:rPr>
              <a:t>are </a:t>
            </a:r>
            <a:r>
              <a:rPr sz="2800" spc="-5" dirty="0">
                <a:latin typeface="Arial"/>
                <a:cs typeface="Arial"/>
              </a:rPr>
              <a:t>no substitute for  </a:t>
            </a:r>
            <a:r>
              <a:rPr sz="2800" dirty="0">
                <a:latin typeface="Arial"/>
                <a:cs typeface="Arial"/>
              </a:rPr>
              <a:t>commonsense </a:t>
            </a:r>
            <a:r>
              <a:rPr sz="2800" spc="-5" dirty="0">
                <a:latin typeface="Arial"/>
                <a:cs typeface="Arial"/>
              </a:rPr>
              <a:t>and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experience.</a:t>
            </a:r>
            <a:endParaRPr sz="2800">
              <a:latin typeface="Arial"/>
              <a:cs typeface="Arial"/>
            </a:endParaRPr>
          </a:p>
          <a:p>
            <a:pPr marL="368300" indent="-342900">
              <a:lnSpc>
                <a:spcPct val="100000"/>
              </a:lnSpc>
              <a:spcBef>
                <a:spcPts val="5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10" dirty="0">
                <a:latin typeface="Arial"/>
                <a:cs typeface="Arial"/>
              </a:rPr>
              <a:t>They </a:t>
            </a:r>
            <a:r>
              <a:rPr sz="2800" dirty="0">
                <a:latin typeface="Arial"/>
                <a:cs typeface="Arial"/>
              </a:rPr>
              <a:t>are </a:t>
            </a:r>
            <a:r>
              <a:rPr sz="2800" spc="-5" dirty="0">
                <a:latin typeface="Arial"/>
                <a:cs typeface="Arial"/>
              </a:rPr>
              <a:t>useful in safe </a:t>
            </a:r>
            <a:r>
              <a:rPr sz="2800" dirty="0">
                <a:latin typeface="Arial"/>
                <a:cs typeface="Arial"/>
              </a:rPr>
              <a:t>conduct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CPB.</a:t>
            </a:r>
            <a:endParaRPr sz="2800">
              <a:latin typeface="Arial"/>
              <a:cs typeface="Arial"/>
            </a:endParaRPr>
          </a:p>
          <a:p>
            <a:pPr marL="367665" marR="17780" indent="-342900">
              <a:lnSpc>
                <a:spcPct val="79900"/>
              </a:lnSpc>
              <a:spcBef>
                <a:spcPts val="69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institutional protocol outlines the selection of  </a:t>
            </a:r>
            <a:r>
              <a:rPr sz="2800" dirty="0">
                <a:latin typeface="Arial"/>
                <a:cs typeface="Arial"/>
              </a:rPr>
              <a:t>circuit components </a:t>
            </a:r>
            <a:r>
              <a:rPr sz="2800" spc="-5" dirty="0">
                <a:latin typeface="Arial"/>
                <a:cs typeface="Arial"/>
              </a:rPr>
              <a:t>according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pt. </a:t>
            </a:r>
            <a:r>
              <a:rPr sz="2800" dirty="0">
                <a:latin typeface="Arial"/>
                <a:cs typeface="Arial"/>
              </a:rPr>
              <a:t>size </a:t>
            </a:r>
            <a:r>
              <a:rPr sz="2800" spc="-5" dirty="0">
                <a:latin typeface="Arial"/>
                <a:cs typeface="Arial"/>
              </a:rPr>
              <a:t>and  diagnosis.</a:t>
            </a:r>
            <a:endParaRPr sz="2800">
              <a:latin typeface="Arial"/>
              <a:cs typeface="Arial"/>
            </a:endParaRPr>
          </a:p>
          <a:p>
            <a:pPr marL="367665" marR="173355" indent="-342900">
              <a:lnSpc>
                <a:spcPts val="269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Protocols </a:t>
            </a:r>
            <a:r>
              <a:rPr sz="2800" dirty="0">
                <a:latin typeface="Arial"/>
                <a:cs typeface="Arial"/>
              </a:rPr>
              <a:t>are customised to </a:t>
            </a:r>
            <a:r>
              <a:rPr sz="2800" spc="-5" dirty="0">
                <a:latin typeface="Arial"/>
                <a:cs typeface="Arial"/>
              </a:rPr>
              <a:t>surgeon’s needs or  procedural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need.</a:t>
            </a:r>
            <a:endParaRPr sz="2800">
              <a:latin typeface="Arial"/>
              <a:cs typeface="Arial"/>
            </a:endParaRPr>
          </a:p>
          <a:p>
            <a:pPr marL="367665" marR="238760" indent="-342900">
              <a:lnSpc>
                <a:spcPts val="2690"/>
              </a:lnSpc>
              <a:spcBef>
                <a:spcPts val="6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Protocols should be developed with inputs from  all </a:t>
            </a:r>
            <a:r>
              <a:rPr sz="2800" dirty="0">
                <a:latin typeface="Arial"/>
                <a:cs typeface="Arial"/>
              </a:rPr>
              <a:t>team members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should </a:t>
            </a:r>
            <a:r>
              <a:rPr sz="2800" spc="-5" dirty="0">
                <a:latin typeface="Arial"/>
                <a:cs typeface="Arial"/>
              </a:rPr>
              <a:t>be periodically  reviewed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updated.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48</a:t>
            </a:fld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16097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Circuit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1915160"/>
            <a:ext cx="7789545" cy="227838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Chart </a:t>
            </a:r>
            <a:r>
              <a:rPr sz="3200" spc="-5" dirty="0">
                <a:latin typeface="Arial"/>
                <a:cs typeface="Arial"/>
              </a:rPr>
              <a:t>review </a:t>
            </a:r>
            <a:r>
              <a:rPr sz="3200" dirty="0">
                <a:latin typeface="Arial"/>
                <a:cs typeface="Arial"/>
              </a:rPr>
              <a:t>and selection of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equipment.</a:t>
            </a:r>
            <a:endParaRPr sz="3200">
              <a:latin typeface="Arial"/>
              <a:cs typeface="Arial"/>
            </a:endParaRPr>
          </a:p>
          <a:p>
            <a:pPr marL="380365" marR="94615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Maintenance of CPB console and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heater  cooler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unit.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Preventive </a:t>
            </a:r>
            <a:r>
              <a:rPr sz="3200" dirty="0">
                <a:latin typeface="Arial"/>
                <a:cs typeface="Arial"/>
              </a:rPr>
              <a:t>maintenance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schedule.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24491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Assemb</a:t>
            </a:r>
            <a:r>
              <a:rPr sz="4400" spc="5" dirty="0"/>
              <a:t>l</a:t>
            </a:r>
            <a:r>
              <a:rPr sz="4400" dirty="0"/>
              <a:t>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1915160"/>
            <a:ext cx="7581900" cy="345567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Check </a:t>
            </a:r>
            <a:r>
              <a:rPr sz="3200" spc="-5" dirty="0">
                <a:latin typeface="Arial"/>
                <a:cs typeface="Arial"/>
              </a:rPr>
              <a:t>sterile </a:t>
            </a:r>
            <a:r>
              <a:rPr sz="3200" dirty="0">
                <a:latin typeface="Arial"/>
                <a:cs typeface="Arial"/>
              </a:rPr>
              <a:t>packaging </a:t>
            </a:r>
            <a:r>
              <a:rPr sz="3200" spc="-5" dirty="0">
                <a:latin typeface="Arial"/>
                <a:cs typeface="Arial"/>
              </a:rPr>
              <a:t>for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integrity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Aseptic </a:t>
            </a:r>
            <a:r>
              <a:rPr sz="3200" dirty="0">
                <a:latin typeface="Arial"/>
                <a:cs typeface="Arial"/>
              </a:rPr>
              <a:t>techniques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Preassembled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pumps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Check </a:t>
            </a:r>
            <a:r>
              <a:rPr sz="3200" spc="-5" dirty="0">
                <a:latin typeface="Arial"/>
                <a:cs typeface="Arial"/>
              </a:rPr>
              <a:t>for water </a:t>
            </a:r>
            <a:r>
              <a:rPr sz="3200" dirty="0">
                <a:latin typeface="Arial"/>
                <a:cs typeface="Arial"/>
              </a:rPr>
              <a:t>leaks and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integrity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Some </a:t>
            </a:r>
            <a:r>
              <a:rPr sz="3200" spc="-5" dirty="0">
                <a:latin typeface="Arial"/>
                <a:cs typeface="Arial"/>
              </a:rPr>
              <a:t>centers fallow </a:t>
            </a:r>
            <a:r>
              <a:rPr sz="3200" dirty="0">
                <a:latin typeface="Arial"/>
                <a:cs typeface="Arial"/>
              </a:rPr>
              <a:t>Co2 </a:t>
            </a:r>
            <a:r>
              <a:rPr sz="3200" spc="-5" dirty="0">
                <a:latin typeface="Arial"/>
                <a:cs typeface="Arial"/>
              </a:rPr>
              <a:t>flushing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the  </a:t>
            </a:r>
            <a:r>
              <a:rPr sz="3200" dirty="0">
                <a:latin typeface="Arial"/>
                <a:cs typeface="Arial"/>
              </a:rPr>
              <a:t>circuit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95020"/>
            <a:ext cx="185801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p</a:t>
            </a:r>
            <a:r>
              <a:rPr sz="4400" spc="-10" dirty="0"/>
              <a:t>r</a:t>
            </a:r>
            <a:r>
              <a:rPr sz="4400" spc="-5" dirty="0"/>
              <a:t>i</a:t>
            </a:r>
            <a:r>
              <a:rPr sz="4400" spc="5" dirty="0"/>
              <a:t>m</a:t>
            </a:r>
            <a:r>
              <a:rPr sz="4400" spc="-5" dirty="0"/>
              <a:t>ing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09269" y="2015490"/>
            <a:ext cx="8108315" cy="384302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0365" marR="30480" indent="-342900">
              <a:lnSpc>
                <a:spcPts val="3829"/>
              </a:lnSpc>
              <a:spcBef>
                <a:spcPts val="23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Balanced </a:t>
            </a:r>
            <a:r>
              <a:rPr sz="3200" spc="-5" dirty="0">
                <a:latin typeface="Arial"/>
                <a:cs typeface="Arial"/>
              </a:rPr>
              <a:t>electrolyte solution </a:t>
            </a:r>
            <a:r>
              <a:rPr sz="3200" dirty="0">
                <a:latin typeface="Arial"/>
                <a:cs typeface="Arial"/>
              </a:rPr>
              <a:t>and </a:t>
            </a:r>
            <a:r>
              <a:rPr sz="3200" spc="-5" dirty="0">
                <a:latin typeface="Arial"/>
                <a:cs typeface="Arial"/>
              </a:rPr>
              <a:t>additives  excluding </a:t>
            </a:r>
            <a:r>
              <a:rPr sz="3200" dirty="0">
                <a:latin typeface="Arial"/>
                <a:cs typeface="Arial"/>
              </a:rPr>
              <a:t>blood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products.</a:t>
            </a:r>
            <a:endParaRPr sz="3200">
              <a:latin typeface="Arial"/>
              <a:cs typeface="Arial"/>
            </a:endParaRPr>
          </a:p>
          <a:p>
            <a:pPr marL="380365" marR="102235" indent="-342900">
              <a:lnSpc>
                <a:spcPct val="10000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Prebypass </a:t>
            </a:r>
            <a:r>
              <a:rPr sz="3200" spc="-5" dirty="0">
                <a:latin typeface="Arial"/>
                <a:cs typeface="Arial"/>
              </a:rPr>
              <a:t>filter </a:t>
            </a:r>
            <a:r>
              <a:rPr sz="3200" spc="5" dirty="0">
                <a:latin typeface="Arial"/>
                <a:cs typeface="Arial"/>
              </a:rPr>
              <a:t>may </a:t>
            </a:r>
            <a:r>
              <a:rPr sz="3200" dirty="0">
                <a:latin typeface="Arial"/>
                <a:cs typeface="Arial"/>
              </a:rPr>
              <a:t>be used(.2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5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Micro  m pore size)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  <a:tab pos="2368550" algn="l"/>
              </a:tabLst>
            </a:pPr>
            <a:r>
              <a:rPr sz="3200" spc="-5" dirty="0">
                <a:latin typeface="Arial"/>
                <a:cs typeface="Arial"/>
              </a:rPr>
              <a:t>Warm</a:t>
            </a:r>
            <a:r>
              <a:rPr sz="3200" spc="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the	perfusate to 35 </a:t>
            </a:r>
            <a:r>
              <a:rPr sz="3200" dirty="0">
                <a:latin typeface="Arial"/>
                <a:cs typeface="Arial"/>
              </a:rPr>
              <a:t>degree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Check </a:t>
            </a:r>
            <a:r>
              <a:rPr sz="3200" spc="-5" dirty="0">
                <a:latin typeface="Arial"/>
                <a:cs typeface="Arial"/>
              </a:rPr>
              <a:t>for the integrity of the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circuit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Blood </a:t>
            </a:r>
            <a:r>
              <a:rPr sz="3200" dirty="0">
                <a:latin typeface="Arial"/>
                <a:cs typeface="Arial"/>
              </a:rPr>
              <a:t>products according </a:t>
            </a:r>
            <a:r>
              <a:rPr sz="3200" spc="-5" dirty="0">
                <a:latin typeface="Arial"/>
                <a:cs typeface="Arial"/>
              </a:rPr>
              <a:t>to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requirement.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687895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732280" algn="l"/>
                <a:tab pos="4977130" algn="l"/>
              </a:tabLst>
            </a:pPr>
            <a:r>
              <a:rPr spc="-10" dirty="0"/>
              <a:t>S</a:t>
            </a:r>
            <a:r>
              <a:rPr spc="-5" dirty="0"/>
              <a:t>e</a:t>
            </a:r>
            <a:r>
              <a:rPr dirty="0"/>
              <a:t>t</a:t>
            </a:r>
            <a:r>
              <a:rPr spc="-5" dirty="0"/>
              <a:t>ti</a:t>
            </a:r>
            <a:r>
              <a:rPr spc="-10" dirty="0"/>
              <a:t>n</a:t>
            </a:r>
            <a:r>
              <a:rPr dirty="0"/>
              <a:t>g	</a:t>
            </a:r>
            <a:r>
              <a:rPr spc="-5" dirty="0"/>
              <a:t>o</a:t>
            </a:r>
            <a:r>
              <a:rPr dirty="0"/>
              <a:t>c</a:t>
            </a:r>
            <a:r>
              <a:rPr spc="5" dirty="0"/>
              <a:t>c</a:t>
            </a:r>
            <a:r>
              <a:rPr spc="-10" dirty="0"/>
              <a:t>l</a:t>
            </a:r>
            <a:r>
              <a:rPr spc="-5" dirty="0"/>
              <a:t>u</a:t>
            </a:r>
            <a:r>
              <a:rPr spc="5" dirty="0"/>
              <a:t>s</a:t>
            </a:r>
            <a:r>
              <a:rPr spc="-5" dirty="0"/>
              <a:t>io</a:t>
            </a:r>
            <a:r>
              <a:rPr dirty="0"/>
              <a:t>n</a:t>
            </a:r>
            <a:r>
              <a:rPr spc="-10" dirty="0"/>
              <a:t> </a:t>
            </a:r>
            <a:r>
              <a:rPr spc="-5" dirty="0"/>
              <a:t>an</a:t>
            </a:r>
            <a:r>
              <a:rPr dirty="0"/>
              <a:t>d	v</a:t>
            </a:r>
            <a:r>
              <a:rPr spc="-5" dirty="0"/>
              <a:t>e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f</a:t>
            </a:r>
            <a:r>
              <a:rPr spc="-15" dirty="0"/>
              <a:t>y</a:t>
            </a:r>
            <a:r>
              <a:rPr spc="-5" dirty="0"/>
              <a:t>in</a:t>
            </a:r>
            <a:r>
              <a:rPr dirty="0"/>
              <a:t>g  </a:t>
            </a:r>
            <a:r>
              <a:rPr spc="-5" dirty="0"/>
              <a:t>accuracy of pump</a:t>
            </a:r>
            <a:r>
              <a:rPr spc="-20" dirty="0"/>
              <a:t> </a:t>
            </a:r>
            <a:r>
              <a:rPr spc="-5" dirty="0"/>
              <a:t>flow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1969" y="1972309"/>
            <a:ext cx="7903845" cy="425958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67665" marR="17780" indent="-342900">
              <a:lnSpc>
                <a:spcPts val="3020"/>
              </a:lnSpc>
              <a:spcBef>
                <a:spcPts val="48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Proper blood </a:t>
            </a:r>
            <a:r>
              <a:rPr sz="2800" dirty="0">
                <a:latin typeface="Arial"/>
                <a:cs typeface="Arial"/>
              </a:rPr>
              <a:t>flow </a:t>
            </a:r>
            <a:r>
              <a:rPr sz="2800" spc="-5" dirty="0">
                <a:latin typeface="Arial"/>
                <a:cs typeface="Arial"/>
              </a:rPr>
              <a:t>direction </a:t>
            </a:r>
            <a:r>
              <a:rPr sz="2800" dirty="0">
                <a:latin typeface="Arial"/>
                <a:cs typeface="Arial"/>
              </a:rPr>
              <a:t>must </a:t>
            </a:r>
            <a:r>
              <a:rPr sz="2800" spc="5" dirty="0">
                <a:latin typeface="Arial"/>
                <a:cs typeface="Arial"/>
              </a:rPr>
              <a:t>be </a:t>
            </a:r>
            <a:r>
              <a:rPr sz="2800" spc="-5" dirty="0">
                <a:latin typeface="Arial"/>
                <a:cs typeface="Arial"/>
              </a:rPr>
              <a:t>verified by  tracing the CPB circuit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the operative field and  back.</a:t>
            </a:r>
            <a:endParaRPr sz="2800">
              <a:latin typeface="Arial"/>
              <a:cs typeface="Arial"/>
            </a:endParaRPr>
          </a:p>
          <a:p>
            <a:pPr marL="367665" marR="314325" indent="-342900">
              <a:lnSpc>
                <a:spcPts val="3020"/>
              </a:lnSpc>
              <a:spcBef>
                <a:spcPts val="70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dirty="0">
                <a:latin typeface="Arial"/>
                <a:cs typeface="Arial"/>
              </a:rPr>
              <a:t>A small </a:t>
            </a:r>
            <a:r>
              <a:rPr sz="2800" spc="-5" dirty="0">
                <a:latin typeface="Arial"/>
                <a:cs typeface="Arial"/>
              </a:rPr>
              <a:t>gap </a:t>
            </a:r>
            <a:r>
              <a:rPr sz="2800" dirty="0">
                <a:latin typeface="Arial"/>
                <a:cs typeface="Arial"/>
              </a:rPr>
              <a:t>(1/8 to </a:t>
            </a:r>
            <a:r>
              <a:rPr sz="2800" spc="-5" dirty="0">
                <a:latin typeface="Arial"/>
                <a:cs typeface="Arial"/>
              </a:rPr>
              <a:t>1/16”) </a:t>
            </a:r>
            <a:r>
              <a:rPr sz="2800" dirty="0">
                <a:latin typeface="Arial"/>
                <a:cs typeface="Arial"/>
              </a:rPr>
              <a:t>should </a:t>
            </a:r>
            <a:r>
              <a:rPr sz="2800" spc="-10" dirty="0">
                <a:latin typeface="Arial"/>
                <a:cs typeface="Arial"/>
              </a:rPr>
              <a:t>exist </a:t>
            </a:r>
            <a:r>
              <a:rPr sz="2800" spc="-5" dirty="0">
                <a:latin typeface="Arial"/>
                <a:cs typeface="Arial"/>
              </a:rPr>
              <a:t>b/w the  tubing and roller </a:t>
            </a:r>
            <a:r>
              <a:rPr sz="2800" dirty="0">
                <a:latin typeface="Arial"/>
                <a:cs typeface="Arial"/>
              </a:rPr>
              <a:t>pump </a:t>
            </a:r>
            <a:r>
              <a:rPr sz="2800" spc="-5" dirty="0">
                <a:latin typeface="Arial"/>
                <a:cs typeface="Arial"/>
              </a:rPr>
              <a:t>back plate.</a:t>
            </a:r>
            <a:endParaRPr sz="2800">
              <a:latin typeface="Arial"/>
              <a:cs typeface="Arial"/>
            </a:endParaRPr>
          </a:p>
          <a:p>
            <a:pPr marL="367665" marR="433705" indent="-342900">
              <a:lnSpc>
                <a:spcPts val="3020"/>
              </a:lnSpc>
              <a:spcBef>
                <a:spcPts val="7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Tubing should not ride up or </a:t>
            </a:r>
            <a:r>
              <a:rPr sz="2800" spc="-10" dirty="0">
                <a:latin typeface="Arial"/>
                <a:cs typeface="Arial"/>
              </a:rPr>
              <a:t>down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pump  </a:t>
            </a:r>
            <a:r>
              <a:rPr sz="2800" spc="-5" dirty="0">
                <a:latin typeface="Arial"/>
                <a:cs typeface="Arial"/>
              </a:rPr>
              <a:t>housing.</a:t>
            </a:r>
            <a:endParaRPr sz="2800">
              <a:latin typeface="Arial"/>
              <a:cs typeface="Arial"/>
            </a:endParaRPr>
          </a:p>
          <a:p>
            <a:pPr marL="368300" indent="-342900">
              <a:lnSpc>
                <a:spcPct val="100000"/>
              </a:lnSpc>
              <a:spcBef>
                <a:spcPts val="31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roller </a:t>
            </a:r>
            <a:r>
              <a:rPr sz="2800" dirty="0">
                <a:latin typeface="Arial"/>
                <a:cs typeface="Arial"/>
              </a:rPr>
              <a:t>pump </a:t>
            </a:r>
            <a:r>
              <a:rPr sz="2800" spc="-5" dirty="0">
                <a:latin typeface="Arial"/>
                <a:cs typeface="Arial"/>
              </a:rPr>
              <a:t>tube resembles ‘U’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shape.</a:t>
            </a:r>
            <a:endParaRPr sz="2800">
              <a:latin typeface="Arial"/>
              <a:cs typeface="Arial"/>
            </a:endParaRPr>
          </a:p>
          <a:p>
            <a:pPr marL="367665" marR="1022350" indent="-342900">
              <a:lnSpc>
                <a:spcPts val="3020"/>
              </a:lnSpc>
              <a:spcBef>
                <a:spcPts val="74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Set occlusion for arterial,suction,vent and  cardioplegia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pumps.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217170"/>
            <a:ext cx="5751830" cy="124333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ts val="4790"/>
              </a:lnSpc>
              <a:spcBef>
                <a:spcPts val="265"/>
              </a:spcBef>
              <a:tabLst>
                <a:tab pos="3481704" algn="l"/>
                <a:tab pos="4892040" algn="l"/>
              </a:tabLst>
            </a:pPr>
            <a:r>
              <a:rPr spc="-10" dirty="0"/>
              <a:t>P</a:t>
            </a:r>
            <a:r>
              <a:rPr spc="-5" dirty="0"/>
              <a:t>o</a:t>
            </a:r>
            <a:r>
              <a:rPr spc="5" dirty="0"/>
              <a:t>s</a:t>
            </a:r>
            <a:r>
              <a:rPr spc="-10" dirty="0"/>
              <a:t>i</a:t>
            </a:r>
            <a:r>
              <a:rPr dirty="0"/>
              <a:t>t</a:t>
            </a:r>
            <a:r>
              <a:rPr spc="-5" dirty="0"/>
              <a:t>ionin</a:t>
            </a:r>
            <a:r>
              <a:rPr dirty="0"/>
              <a:t>g</a:t>
            </a:r>
            <a:r>
              <a:rPr spc="-10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	</a:t>
            </a:r>
            <a:r>
              <a:rPr spc="-5" dirty="0"/>
              <a:t>pum</a:t>
            </a:r>
            <a:r>
              <a:rPr dirty="0"/>
              <a:t>p	</a:t>
            </a:r>
            <a:r>
              <a:rPr spc="-5" dirty="0"/>
              <a:t>an</a:t>
            </a:r>
            <a:r>
              <a:rPr dirty="0"/>
              <a:t>d  </a:t>
            </a:r>
            <a:r>
              <a:rPr spc="-5" dirty="0"/>
              <a:t>arrangement of</a:t>
            </a:r>
            <a:r>
              <a:rPr spc="-15" dirty="0"/>
              <a:t> </a:t>
            </a:r>
            <a:r>
              <a:rPr spc="-5" dirty="0"/>
              <a:t>lines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9269" y="1965959"/>
            <a:ext cx="7923530" cy="442722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380365" marR="1155700" indent="-342900">
              <a:lnSpc>
                <a:spcPts val="3450"/>
              </a:lnSpc>
              <a:spcBef>
                <a:spcPts val="54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heart lung machine console </a:t>
            </a:r>
            <a:r>
              <a:rPr sz="3200" spc="-5" dirty="0">
                <a:latin typeface="Arial"/>
                <a:cs typeface="Arial"/>
              </a:rPr>
              <a:t>is  positioned </a:t>
            </a:r>
            <a:r>
              <a:rPr sz="3200" dirty="0">
                <a:latin typeface="Arial"/>
                <a:cs typeface="Arial"/>
              </a:rPr>
              <a:t>near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operating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table.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ts val="3460"/>
              </a:lnSpc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Parallel to operating table </a:t>
            </a:r>
            <a:r>
              <a:rPr sz="3200" dirty="0">
                <a:latin typeface="Arial"/>
                <a:cs typeface="Arial"/>
              </a:rPr>
              <a:t>and opposite </a:t>
            </a:r>
            <a:r>
              <a:rPr sz="3200" spc="-5" dirty="0">
                <a:latin typeface="Arial"/>
                <a:cs typeface="Arial"/>
              </a:rPr>
              <a:t>to  </a:t>
            </a:r>
            <a:r>
              <a:rPr sz="3200" dirty="0">
                <a:latin typeface="Arial"/>
                <a:cs typeface="Arial"/>
              </a:rPr>
              <a:t>primary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surgeon</a:t>
            </a:r>
            <a:endParaRPr sz="3200">
              <a:latin typeface="Arial"/>
              <a:cs typeface="Arial"/>
            </a:endParaRPr>
          </a:p>
          <a:p>
            <a:pPr marL="380365" marR="205740" indent="-342900">
              <a:lnSpc>
                <a:spcPts val="3450"/>
              </a:lnSpc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Position </a:t>
            </a:r>
            <a:r>
              <a:rPr sz="3200" dirty="0">
                <a:latin typeface="Arial"/>
                <a:cs typeface="Arial"/>
              </a:rPr>
              <a:t>should be such </a:t>
            </a:r>
            <a:r>
              <a:rPr sz="3200" spc="-5" dirty="0">
                <a:latin typeface="Arial"/>
                <a:cs typeface="Arial"/>
              </a:rPr>
              <a:t>that it </a:t>
            </a:r>
            <a:r>
              <a:rPr sz="3200" dirty="0">
                <a:latin typeface="Arial"/>
                <a:cs typeface="Arial"/>
              </a:rPr>
              <a:t>minimizes  tubing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length.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Passing the</a:t>
            </a:r>
            <a:r>
              <a:rPr sz="3200" dirty="0">
                <a:latin typeface="Arial"/>
                <a:cs typeface="Arial"/>
              </a:rPr>
              <a:t> tubes.</a:t>
            </a:r>
            <a:endParaRPr sz="3200">
              <a:latin typeface="Arial"/>
              <a:cs typeface="Arial"/>
            </a:endParaRPr>
          </a:p>
          <a:p>
            <a:pPr marL="380365" marR="686435" indent="-342900">
              <a:lnSpc>
                <a:spcPts val="3450"/>
              </a:lnSpc>
              <a:spcBef>
                <a:spcPts val="86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Sufficient tubing length to </a:t>
            </a:r>
            <a:r>
              <a:rPr sz="3200" dirty="0">
                <a:latin typeface="Arial"/>
                <a:cs typeface="Arial"/>
              </a:rPr>
              <a:t>enable CPB  component change out </a:t>
            </a:r>
            <a:r>
              <a:rPr sz="3200" spc="-5" dirty="0">
                <a:latin typeface="Arial"/>
                <a:cs typeface="Arial"/>
              </a:rPr>
              <a:t>if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required.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 smtClean="0"/>
              <a:t>Malavika M.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2047</Words>
  <Application>Microsoft Office PowerPoint</Application>
  <PresentationFormat>On-screen Show (4:3)</PresentationFormat>
  <Paragraphs>373</Paragraphs>
  <Slides>48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Calibri</vt:lpstr>
      <vt:lpstr>Symbol</vt:lpstr>
      <vt:lpstr>Times New Roman</vt:lpstr>
      <vt:lpstr>Office Theme</vt:lpstr>
      <vt:lpstr>Conduct of cardio  pulmonary bypass</vt:lpstr>
      <vt:lpstr>Learning Objective</vt:lpstr>
      <vt:lpstr>What constitutes safe conduct of  CPB?</vt:lpstr>
      <vt:lpstr>Personnel involved</vt:lpstr>
      <vt:lpstr>Circuit</vt:lpstr>
      <vt:lpstr>Assembly</vt:lpstr>
      <vt:lpstr>priming</vt:lpstr>
      <vt:lpstr>Setting occlusion and verifying  accuracy of pump flow</vt:lpstr>
      <vt:lpstr>Positioning the pump and  arrangement of lines</vt:lpstr>
      <vt:lpstr>Pre-CPB check list</vt:lpstr>
      <vt:lpstr>Initiation of bypass</vt:lpstr>
      <vt:lpstr>PowerPoint Presentation</vt:lpstr>
      <vt:lpstr>Establish extracorporeal flow</vt:lpstr>
      <vt:lpstr>Management of gas flow</vt:lpstr>
      <vt:lpstr>Placement of vents and  cardioplegia cannulae</vt:lpstr>
      <vt:lpstr>Monitoring during bypass</vt:lpstr>
      <vt:lpstr>Monitoring during bypass contd.,</vt:lpstr>
      <vt:lpstr>Circuit variables</vt:lpstr>
      <vt:lpstr>Physiologic response</vt:lpstr>
      <vt:lpstr>Effective blood flow</vt:lpstr>
      <vt:lpstr>Organ autoregulation</vt:lpstr>
      <vt:lpstr>AUTOREGULATION</vt:lpstr>
      <vt:lpstr>AUTOREGULATION AND  TEMPARETURE</vt:lpstr>
      <vt:lpstr>Monitoring perfusion adequecy</vt:lpstr>
      <vt:lpstr>Venous Saturation</vt:lpstr>
      <vt:lpstr>Relation b/w perfusion and O2  consumption</vt:lpstr>
      <vt:lpstr>Study shows.,</vt:lpstr>
      <vt:lpstr>Flow recommendations</vt:lpstr>
      <vt:lpstr>Perfusion pressure and vascular  resistance</vt:lpstr>
      <vt:lpstr>Monitoring during CPB</vt:lpstr>
      <vt:lpstr>CVP measurement</vt:lpstr>
      <vt:lpstr>Cardiovascular monitors</vt:lpstr>
      <vt:lpstr>Neurological monitoring</vt:lpstr>
      <vt:lpstr>Near Infrared Spectroscopy (NIRS)</vt:lpstr>
      <vt:lpstr>Contd.,</vt:lpstr>
      <vt:lpstr>NIRS for splanchnic tissues</vt:lpstr>
      <vt:lpstr>Temperature monitoring</vt:lpstr>
      <vt:lpstr>Temperature monitoring contd.,</vt:lpstr>
      <vt:lpstr>Urine output and renal function</vt:lpstr>
      <vt:lpstr>Equipment monitoring during CPB</vt:lpstr>
      <vt:lpstr>Cardioplegia delivery</vt:lpstr>
      <vt:lpstr>Fluid management</vt:lpstr>
      <vt:lpstr>Circuit alarms</vt:lpstr>
      <vt:lpstr>Perfusion record</vt:lpstr>
      <vt:lpstr>Perfusion record contd.,</vt:lpstr>
      <vt:lpstr>communication</vt:lpstr>
      <vt:lpstr>Post CPB activities</vt:lpstr>
      <vt:lpstr>Perfusion protocols,guidelines and  standards.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 of cardio  pulmonary bypass</dc:title>
  <dc:creator>Lenovo</dc:creator>
  <cp:lastModifiedBy>user</cp:lastModifiedBy>
  <cp:revision>6</cp:revision>
  <dcterms:created xsi:type="dcterms:W3CDTF">2020-05-21T18:30:45Z</dcterms:created>
  <dcterms:modified xsi:type="dcterms:W3CDTF">2025-06-18T09:36:14Z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2018-04-14T00:00:00Z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2020-05-21T00:00:00Z</vt:filetime>
  </property>
</Properties>
</file>