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9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0083800" cy="7556500"/>
  <p:notesSz cx="10083800" cy="7556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6DC9C-444D-487B-8E75-BACA072CC840}" type="datetimeFigureOut">
              <a:rPr lang="en-IN" smtClean="0"/>
              <a:t>18-06-2025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944563"/>
            <a:ext cx="34036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636963"/>
            <a:ext cx="806767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177088"/>
            <a:ext cx="437038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929ED-D93E-481D-8E92-93FEFB080D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345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929ED-D93E-481D-8E92-93FEFB080D6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5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C4A5-2FD3-4189-AF29-53576D8233DB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B8720-D8AB-4267-BEEB-A386E0A8C53E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FC65-4213-460A-9370-8E8466BF97DA}" type="datetime1">
              <a:rPr lang="en-US" smtClean="0"/>
              <a:t>6/18/2025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9B12F-DFE9-4114-AA55-52A94FD8CC10}" type="datetime1">
              <a:rPr lang="en-US" smtClean="0"/>
              <a:t>6/18/2025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E214-D2A9-4B2F-A0BD-EEECFF62271A}" type="datetime1">
              <a:rPr lang="en-US" smtClean="0"/>
              <a:t>6/18/2025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9719" y="353772"/>
            <a:ext cx="8524361" cy="191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435" y="1999796"/>
            <a:ext cx="8554928" cy="5281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199CC-7E07-48D1-8D99-0D62CEC3A6CB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74436"/>
            <a:ext cx="8193405" cy="214757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6600" spc="-15" dirty="0"/>
              <a:t>Myocardial</a:t>
            </a:r>
            <a:r>
              <a:rPr sz="6600" spc="5" dirty="0"/>
              <a:t> prote</a:t>
            </a:r>
            <a:r>
              <a:rPr sz="6700" spc="5" dirty="0"/>
              <a:t>ction</a:t>
            </a:r>
            <a:endParaRPr sz="6700" dirty="0"/>
          </a:p>
          <a:p>
            <a:pPr marL="4445" algn="ctr">
              <a:lnSpc>
                <a:spcPct val="100000"/>
              </a:lnSpc>
              <a:spcBef>
                <a:spcPts val="800"/>
              </a:spcBef>
            </a:pPr>
            <a:r>
              <a:rPr sz="5800" spc="15" dirty="0"/>
              <a:t>During</a:t>
            </a:r>
            <a:r>
              <a:rPr sz="5800" spc="10" dirty="0"/>
              <a:t> </a:t>
            </a:r>
            <a:r>
              <a:rPr sz="5800" spc="25" dirty="0"/>
              <a:t>CPB</a:t>
            </a:r>
            <a:endParaRPr sz="5800" dirty="0"/>
          </a:p>
        </p:txBody>
      </p:sp>
      <p:sp>
        <p:nvSpPr>
          <p:cNvPr id="3" name="AutoShape 2" descr="Del Nido cardioplegia versus cold bloo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49659"/>
          <a:stretch/>
        </p:blipFill>
        <p:spPr>
          <a:xfrm>
            <a:off x="155575" y="3180913"/>
            <a:ext cx="3630652" cy="3371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62905" y="3702050"/>
            <a:ext cx="449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Malavika</a:t>
            </a:r>
            <a:r>
              <a:rPr lang="en-GB" b="1" dirty="0" smtClean="0"/>
              <a:t> M.</a:t>
            </a:r>
          </a:p>
          <a:p>
            <a:pPr algn="ctr"/>
            <a:r>
              <a:rPr lang="en-GB" dirty="0" smtClean="0"/>
              <a:t>Clinical Perfusionist and Tutor</a:t>
            </a:r>
          </a:p>
          <a:p>
            <a:pPr algn="ctr"/>
            <a:r>
              <a:rPr lang="en-IN" dirty="0"/>
              <a:t>Dept. of Paramedical Sciences</a:t>
            </a:r>
          </a:p>
          <a:p>
            <a:pPr algn="ctr"/>
            <a:r>
              <a:rPr lang="en-IN" dirty="0"/>
              <a:t>Sumandeep Vidyapeeth Deemed to be University</a:t>
            </a:r>
          </a:p>
          <a:p>
            <a:pPr algn="ctr"/>
            <a:r>
              <a:rPr lang="en-IN" i="1" dirty="0"/>
              <a:t>(Accredited by NAAC with </a:t>
            </a:r>
            <a:r>
              <a:rPr lang="en-IN" b="1" i="1" dirty="0"/>
              <a:t>A++ Grade</a:t>
            </a:r>
            <a:r>
              <a:rPr lang="en-IN" i="1" dirty="0"/>
              <a:t> and </a:t>
            </a:r>
            <a:endParaRPr lang="en-IN" dirty="0"/>
          </a:p>
          <a:p>
            <a:pPr algn="ctr"/>
            <a:r>
              <a:rPr lang="en-IN" i="1" dirty="0"/>
              <a:t>Conferred with UGC </a:t>
            </a:r>
            <a:r>
              <a:rPr lang="en-IN" b="1" i="1" dirty="0"/>
              <a:t>Category I</a:t>
            </a:r>
            <a:r>
              <a:rPr lang="en-IN" i="1" dirty="0"/>
              <a:t> Status)</a:t>
            </a:r>
            <a:endParaRPr lang="en-IN" dirty="0"/>
          </a:p>
          <a:p>
            <a:pPr algn="ctr"/>
            <a:r>
              <a:rPr lang="en-IN" dirty="0"/>
              <a:t>Vadodara, Gujarat, INDIA.</a:t>
            </a:r>
          </a:p>
          <a:p>
            <a:pPr algn="ctr"/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A3B16F06-4B28-960A-CD67-6FC1287878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600200" cy="160375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2311" y="56267"/>
            <a:ext cx="2189480" cy="93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950" spc="-25" dirty="0"/>
              <a:t>A</a:t>
            </a:r>
            <a:r>
              <a:rPr sz="5950" spc="75" dirty="0"/>
              <a:t>r</a:t>
            </a:r>
            <a:r>
              <a:rPr sz="5950" spc="35" dirty="0"/>
              <a:t>t</a:t>
            </a:r>
            <a:r>
              <a:rPr sz="5950" spc="-15" dirty="0"/>
              <a:t>i</a:t>
            </a:r>
            <a:r>
              <a:rPr sz="5950" spc="-30" dirty="0"/>
              <a:t>c</a:t>
            </a:r>
            <a:r>
              <a:rPr sz="5950" spc="-15" dirty="0"/>
              <a:t>l</a:t>
            </a:r>
            <a:r>
              <a:rPr sz="5950" dirty="0"/>
              <a:t>e</a:t>
            </a:r>
            <a:endParaRPr sz="5950"/>
          </a:p>
        </p:txBody>
      </p:sp>
      <p:sp>
        <p:nvSpPr>
          <p:cNvPr id="3" name="object 3"/>
          <p:cNvSpPr txBox="1"/>
          <p:nvPr/>
        </p:nvSpPr>
        <p:spPr>
          <a:xfrm>
            <a:off x="626217" y="874609"/>
            <a:ext cx="8178800" cy="5179695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8735" marR="121285">
              <a:lnSpc>
                <a:spcPts val="5400"/>
              </a:lnSpc>
              <a:spcBef>
                <a:spcPts val="955"/>
              </a:spcBef>
            </a:pPr>
            <a:r>
              <a:rPr sz="5150" spc="15" dirty="0">
                <a:latin typeface="RobotoRegular"/>
                <a:cs typeface="RobotoRegular"/>
              </a:rPr>
              <a:t>Cold </a:t>
            </a:r>
            <a:r>
              <a:rPr sz="5150" dirty="0">
                <a:latin typeface="RobotoRegular"/>
                <a:cs typeface="RobotoRegular"/>
              </a:rPr>
              <a:t>blood </a:t>
            </a:r>
            <a:r>
              <a:rPr sz="5150" spc="25" dirty="0">
                <a:latin typeface="RobotoRegular"/>
                <a:cs typeface="RobotoRegular"/>
              </a:rPr>
              <a:t>vs </a:t>
            </a:r>
            <a:r>
              <a:rPr sz="5150" dirty="0">
                <a:latin typeface="RobotoRegular"/>
                <a:cs typeface="RobotoRegular"/>
              </a:rPr>
              <a:t>crystalloid  </a:t>
            </a:r>
            <a:r>
              <a:rPr sz="5150" spc="5" dirty="0">
                <a:latin typeface="RobotoRegular"/>
                <a:cs typeface="RobotoRegular"/>
              </a:rPr>
              <a:t>cardioplegia for </a:t>
            </a:r>
            <a:r>
              <a:rPr sz="5150" spc="25" dirty="0">
                <a:latin typeface="RobotoRegular"/>
                <a:cs typeface="RobotoRegular"/>
              </a:rPr>
              <a:t>myocardial  </a:t>
            </a:r>
            <a:r>
              <a:rPr sz="5150" spc="-10" dirty="0">
                <a:latin typeface="RobotoRegular"/>
                <a:cs typeface="RobotoRegular"/>
              </a:rPr>
              <a:t>protection</a:t>
            </a:r>
            <a:endParaRPr sz="51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  <a:tabLst>
                <a:tab pos="2237105" algn="l"/>
              </a:tabLst>
            </a:pPr>
            <a:r>
              <a:rPr sz="2850" spc="15" dirty="0">
                <a:latin typeface="RobotoRegular"/>
                <a:cs typeface="RobotoRegular"/>
              </a:rPr>
              <a:t>Zeng</a:t>
            </a:r>
            <a:r>
              <a:rPr sz="2850" dirty="0">
                <a:latin typeface="RobotoRegular"/>
                <a:cs typeface="RobotoRegular"/>
              </a:rPr>
              <a:t> </a:t>
            </a:r>
            <a:r>
              <a:rPr sz="2850" spc="5" dirty="0">
                <a:latin typeface="RobotoRegular"/>
                <a:cs typeface="RobotoRegular"/>
              </a:rPr>
              <a:t>J</a:t>
            </a:r>
            <a:r>
              <a:rPr sz="2850" spc="-80" dirty="0">
                <a:latin typeface="RobotoRegular"/>
                <a:cs typeface="RobotoRegular"/>
              </a:rPr>
              <a:t> </a:t>
            </a:r>
            <a:r>
              <a:rPr sz="2850" spc="5" dirty="0">
                <a:latin typeface="RobotoRegular"/>
                <a:cs typeface="RobotoRegular"/>
              </a:rPr>
              <a:t>etal.	J </a:t>
            </a:r>
            <a:r>
              <a:rPr sz="2850" spc="10" dirty="0">
                <a:latin typeface="RobotoRegular"/>
                <a:cs typeface="RobotoRegular"/>
              </a:rPr>
              <a:t>cardiothorac </a:t>
            </a:r>
            <a:r>
              <a:rPr sz="2850" spc="-5" dirty="0">
                <a:latin typeface="RobotoRegular"/>
                <a:cs typeface="RobotoRegular"/>
              </a:rPr>
              <a:t>vascular</a:t>
            </a:r>
            <a:r>
              <a:rPr sz="2850" spc="-165" dirty="0">
                <a:latin typeface="RobotoRegular"/>
                <a:cs typeface="RobotoRegular"/>
              </a:rPr>
              <a:t> </a:t>
            </a:r>
            <a:r>
              <a:rPr sz="2850" spc="5" dirty="0">
                <a:latin typeface="RobotoRegular"/>
                <a:cs typeface="RobotoRegular"/>
              </a:rPr>
              <a:t>Anesth.2014</a:t>
            </a:r>
            <a:endParaRPr sz="2850">
              <a:latin typeface="RobotoRegular"/>
              <a:cs typeface="RobotoRegular"/>
            </a:endParaRPr>
          </a:p>
          <a:p>
            <a:pPr marL="12700" marR="36195">
              <a:lnSpc>
                <a:spcPts val="2970"/>
              </a:lnSpc>
              <a:spcBef>
                <a:spcPts val="1040"/>
              </a:spcBef>
              <a:tabLst>
                <a:tab pos="1985645" algn="l"/>
              </a:tabLst>
            </a:pPr>
            <a:r>
              <a:rPr sz="2850" spc="20" dirty="0">
                <a:latin typeface="RobotoRegular"/>
                <a:cs typeface="RobotoRegular"/>
              </a:rPr>
              <a:t>Objective.</a:t>
            </a:r>
            <a:r>
              <a:rPr sz="2850" spc="-20" dirty="0">
                <a:latin typeface="RobotoRegular"/>
                <a:cs typeface="RobotoRegular"/>
              </a:rPr>
              <a:t> </a:t>
            </a:r>
            <a:r>
              <a:rPr sz="2850" spc="5" dirty="0">
                <a:latin typeface="RobotoRegular"/>
                <a:cs typeface="RobotoRegular"/>
              </a:rPr>
              <a:t>-	</a:t>
            </a:r>
            <a:r>
              <a:rPr sz="2850" spc="10" dirty="0">
                <a:latin typeface="RobotoRegular"/>
                <a:cs typeface="RobotoRegular"/>
              </a:rPr>
              <a:t>The purpose </a:t>
            </a:r>
            <a:r>
              <a:rPr sz="2850" spc="15" dirty="0">
                <a:latin typeface="RobotoRegular"/>
                <a:cs typeface="RobotoRegular"/>
              </a:rPr>
              <a:t>of </a:t>
            </a:r>
            <a:r>
              <a:rPr sz="2850" spc="-5" dirty="0">
                <a:latin typeface="RobotoRegular"/>
                <a:cs typeface="RobotoRegular"/>
              </a:rPr>
              <a:t>this </a:t>
            </a:r>
            <a:r>
              <a:rPr sz="2850" spc="20" dirty="0">
                <a:latin typeface="RobotoRegular"/>
                <a:cs typeface="RobotoRegular"/>
              </a:rPr>
              <a:t>article </a:t>
            </a:r>
            <a:r>
              <a:rPr sz="2850" spc="15" dirty="0">
                <a:latin typeface="RobotoRegular"/>
                <a:cs typeface="RobotoRegular"/>
              </a:rPr>
              <a:t>was </a:t>
            </a:r>
            <a:r>
              <a:rPr sz="2850" spc="30" dirty="0">
                <a:latin typeface="RobotoRegular"/>
                <a:cs typeface="RobotoRegular"/>
              </a:rPr>
              <a:t>to  </a:t>
            </a:r>
            <a:r>
              <a:rPr sz="2850" spc="-5" dirty="0">
                <a:latin typeface="RobotoRegular"/>
                <a:cs typeface="RobotoRegular"/>
              </a:rPr>
              <a:t>systemically </a:t>
            </a:r>
            <a:r>
              <a:rPr sz="2850" spc="15" dirty="0">
                <a:latin typeface="RobotoRegular"/>
                <a:cs typeface="RobotoRegular"/>
              </a:rPr>
              <a:t>review </a:t>
            </a:r>
            <a:r>
              <a:rPr sz="2850" spc="10" dirty="0">
                <a:latin typeface="RobotoRegular"/>
                <a:cs typeface="RobotoRegular"/>
              </a:rPr>
              <a:t>randomized controlled </a:t>
            </a:r>
            <a:r>
              <a:rPr sz="2850" dirty="0">
                <a:latin typeface="RobotoRegular"/>
                <a:cs typeface="RobotoRegular"/>
              </a:rPr>
              <a:t>trails</a:t>
            </a:r>
            <a:r>
              <a:rPr sz="2850" spc="-260" dirty="0">
                <a:latin typeface="RobotoRegular"/>
                <a:cs typeface="RobotoRegular"/>
              </a:rPr>
              <a:t> </a:t>
            </a:r>
            <a:r>
              <a:rPr sz="2850" spc="-15" dirty="0">
                <a:latin typeface="RobotoRegular"/>
                <a:cs typeface="RobotoRegular"/>
              </a:rPr>
              <a:t>in  </a:t>
            </a:r>
            <a:r>
              <a:rPr sz="2850" spc="10" dirty="0">
                <a:latin typeface="RobotoRegular"/>
                <a:cs typeface="RobotoRegular"/>
              </a:rPr>
              <a:t>which cold blood cardioplegia </a:t>
            </a:r>
            <a:r>
              <a:rPr sz="2850" spc="15" dirty="0">
                <a:latin typeface="RobotoRegular"/>
                <a:cs typeface="RobotoRegular"/>
              </a:rPr>
              <a:t>was </a:t>
            </a:r>
            <a:r>
              <a:rPr sz="2850" spc="25" dirty="0">
                <a:latin typeface="RobotoRegular"/>
                <a:cs typeface="RobotoRegular"/>
              </a:rPr>
              <a:t>compared </a:t>
            </a:r>
            <a:r>
              <a:rPr sz="2850" spc="20" dirty="0">
                <a:latin typeface="RobotoRegular"/>
                <a:cs typeface="RobotoRegular"/>
              </a:rPr>
              <a:t>with  </a:t>
            </a:r>
            <a:r>
              <a:rPr sz="2850" spc="10" dirty="0">
                <a:latin typeface="RobotoRegular"/>
                <a:cs typeface="RobotoRegular"/>
              </a:rPr>
              <a:t>cold </a:t>
            </a:r>
            <a:r>
              <a:rPr sz="2850" spc="-5" dirty="0">
                <a:latin typeface="RobotoRegular"/>
                <a:cs typeface="RobotoRegular"/>
              </a:rPr>
              <a:t>crystalloid </a:t>
            </a:r>
            <a:r>
              <a:rPr sz="2850" spc="10" dirty="0">
                <a:latin typeface="RobotoRegular"/>
                <a:cs typeface="RobotoRegular"/>
              </a:rPr>
              <a:t>cardioplegia for </a:t>
            </a:r>
            <a:r>
              <a:rPr sz="2850" spc="5" dirty="0">
                <a:latin typeface="RobotoRegular"/>
                <a:cs typeface="RobotoRegular"/>
              </a:rPr>
              <a:t>cardiac</a:t>
            </a:r>
            <a:r>
              <a:rPr sz="2850" spc="-130" dirty="0">
                <a:latin typeface="RobotoRegular"/>
                <a:cs typeface="RobotoRegular"/>
              </a:rPr>
              <a:t> </a:t>
            </a:r>
            <a:r>
              <a:rPr sz="2850" spc="-25" dirty="0">
                <a:latin typeface="RobotoRegular"/>
                <a:cs typeface="RobotoRegular"/>
              </a:rPr>
              <a:t>surgery.</a:t>
            </a:r>
            <a:endParaRPr sz="2850">
              <a:latin typeface="RobotoRegular"/>
              <a:cs typeface="RobotoRegular"/>
            </a:endParaRPr>
          </a:p>
          <a:p>
            <a:pPr marL="12700" marR="487045">
              <a:lnSpc>
                <a:spcPts val="2970"/>
              </a:lnSpc>
              <a:spcBef>
                <a:spcPts val="1030"/>
              </a:spcBef>
              <a:tabLst>
                <a:tab pos="2139315" algn="l"/>
                <a:tab pos="2405380" algn="l"/>
              </a:tabLst>
            </a:pPr>
            <a:r>
              <a:rPr sz="2850" spc="15" dirty="0">
                <a:latin typeface="RobotoRegular"/>
                <a:cs typeface="RobotoRegular"/>
              </a:rPr>
              <a:t>Participants	</a:t>
            </a:r>
            <a:r>
              <a:rPr sz="2850" spc="5" dirty="0">
                <a:latin typeface="RobotoRegular"/>
                <a:cs typeface="RobotoRegular"/>
              </a:rPr>
              <a:t>-	Randomized </a:t>
            </a:r>
            <a:r>
              <a:rPr sz="2850" spc="10" dirty="0">
                <a:latin typeface="RobotoRegular"/>
                <a:cs typeface="RobotoRegular"/>
              </a:rPr>
              <a:t>controlled </a:t>
            </a:r>
            <a:r>
              <a:rPr sz="2850" dirty="0">
                <a:latin typeface="RobotoRegular"/>
                <a:cs typeface="RobotoRegular"/>
              </a:rPr>
              <a:t>trails </a:t>
            </a:r>
            <a:r>
              <a:rPr sz="2850" spc="-15" dirty="0">
                <a:latin typeface="RobotoRegular"/>
                <a:cs typeface="RobotoRegular"/>
              </a:rPr>
              <a:t>in</a:t>
            </a:r>
            <a:r>
              <a:rPr sz="2850" spc="-250" dirty="0">
                <a:latin typeface="RobotoRegular"/>
                <a:cs typeface="RobotoRegular"/>
              </a:rPr>
              <a:t> </a:t>
            </a:r>
            <a:r>
              <a:rPr sz="2850" spc="5" dirty="0">
                <a:latin typeface="RobotoRegular"/>
                <a:cs typeface="RobotoRegular"/>
              </a:rPr>
              <a:t>a  Hospital.</a:t>
            </a:r>
            <a:endParaRPr sz="28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995" y="164683"/>
            <a:ext cx="8348980" cy="186753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65"/>
              </a:spcBef>
            </a:pPr>
            <a:r>
              <a:rPr sz="3850" spc="20" dirty="0"/>
              <a:t>Result </a:t>
            </a:r>
            <a:r>
              <a:rPr sz="3850" dirty="0"/>
              <a:t>- </a:t>
            </a:r>
            <a:r>
              <a:rPr sz="3050" spc="10" dirty="0"/>
              <a:t>The </a:t>
            </a:r>
            <a:r>
              <a:rPr sz="3050" spc="30" dirty="0"/>
              <a:t>12 </a:t>
            </a:r>
            <a:r>
              <a:rPr sz="3050" spc="15" dirty="0"/>
              <a:t>included </a:t>
            </a:r>
            <a:r>
              <a:rPr sz="3050" dirty="0"/>
              <a:t>trails </a:t>
            </a:r>
            <a:r>
              <a:rPr sz="3050" spc="5" dirty="0"/>
              <a:t>recruited </a:t>
            </a:r>
            <a:r>
              <a:rPr sz="3050" spc="15" dirty="0"/>
              <a:t>a </a:t>
            </a:r>
            <a:r>
              <a:rPr sz="3050" dirty="0"/>
              <a:t>total  </a:t>
            </a:r>
            <a:r>
              <a:rPr sz="3050" spc="15" dirty="0"/>
              <a:t>of </a:t>
            </a:r>
            <a:r>
              <a:rPr sz="3050" spc="40" dirty="0"/>
              <a:t>2866 </a:t>
            </a:r>
            <a:r>
              <a:rPr sz="3050" spc="10" dirty="0"/>
              <a:t>participants; </a:t>
            </a:r>
            <a:r>
              <a:rPr sz="3050" spc="40" dirty="0"/>
              <a:t>1357 </a:t>
            </a:r>
            <a:r>
              <a:rPr sz="3050" spc="5" dirty="0"/>
              <a:t>patients </a:t>
            </a:r>
            <a:r>
              <a:rPr sz="3050" spc="25" dirty="0"/>
              <a:t>received  </a:t>
            </a:r>
            <a:r>
              <a:rPr sz="3050" spc="30" dirty="0"/>
              <a:t>cold </a:t>
            </a:r>
            <a:r>
              <a:rPr sz="3050" spc="5" dirty="0"/>
              <a:t>crystalloid </a:t>
            </a:r>
            <a:r>
              <a:rPr sz="3050" spc="20" dirty="0"/>
              <a:t>cardioplegia, </a:t>
            </a:r>
            <a:r>
              <a:rPr sz="3050" spc="-10" dirty="0"/>
              <a:t>and </a:t>
            </a:r>
            <a:r>
              <a:rPr sz="3050" spc="40" dirty="0"/>
              <a:t>1509 </a:t>
            </a:r>
            <a:r>
              <a:rPr sz="3050" spc="5" dirty="0"/>
              <a:t>patients  </a:t>
            </a:r>
            <a:r>
              <a:rPr sz="3050" spc="25" dirty="0"/>
              <a:t>received </a:t>
            </a:r>
            <a:r>
              <a:rPr sz="3050" spc="30" dirty="0"/>
              <a:t>cold </a:t>
            </a:r>
            <a:r>
              <a:rPr sz="3050" spc="25" dirty="0"/>
              <a:t>blood</a:t>
            </a:r>
            <a:r>
              <a:rPr sz="3050" spc="45" dirty="0"/>
              <a:t> </a:t>
            </a:r>
            <a:r>
              <a:rPr sz="3050" spc="20" dirty="0"/>
              <a:t>cardioplegia.</a:t>
            </a:r>
            <a:endParaRPr sz="3050"/>
          </a:p>
        </p:txBody>
      </p:sp>
      <p:sp>
        <p:nvSpPr>
          <p:cNvPr id="3" name="object 3"/>
          <p:cNvSpPr txBox="1"/>
          <p:nvPr/>
        </p:nvSpPr>
        <p:spPr>
          <a:xfrm>
            <a:off x="376995" y="2096672"/>
            <a:ext cx="8462645" cy="400812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66675">
              <a:lnSpc>
                <a:spcPts val="3310"/>
              </a:lnSpc>
              <a:spcBef>
                <a:spcPts val="535"/>
              </a:spcBef>
            </a:pPr>
            <a:r>
              <a:rPr sz="3050" spc="10" dirty="0">
                <a:latin typeface="RobotoRegular"/>
                <a:cs typeface="RobotoRegular"/>
              </a:rPr>
              <a:t>The </a:t>
            </a:r>
            <a:r>
              <a:rPr sz="3050" spc="15" dirty="0">
                <a:latin typeface="RobotoRegular"/>
                <a:cs typeface="RobotoRegular"/>
              </a:rPr>
              <a:t>aggregate </a:t>
            </a:r>
            <a:r>
              <a:rPr sz="3050" spc="10" dirty="0">
                <a:latin typeface="RobotoRegular"/>
                <a:cs typeface="RobotoRegular"/>
              </a:rPr>
              <a:t>data </a:t>
            </a:r>
            <a:r>
              <a:rPr sz="3050" spc="5" dirty="0">
                <a:latin typeface="RobotoRegular"/>
                <a:cs typeface="RobotoRegular"/>
              </a:rPr>
              <a:t>showed </a:t>
            </a:r>
            <a:r>
              <a:rPr sz="3050" spc="-10" dirty="0">
                <a:latin typeface="RobotoRegular"/>
                <a:cs typeface="RobotoRegular"/>
              </a:rPr>
              <a:t>that the </a:t>
            </a:r>
            <a:r>
              <a:rPr sz="3050" spc="20" dirty="0">
                <a:latin typeface="RobotoRegular"/>
                <a:cs typeface="RobotoRegular"/>
              </a:rPr>
              <a:t>incidence  </a:t>
            </a:r>
            <a:r>
              <a:rPr sz="3050" spc="15" dirty="0">
                <a:latin typeface="RobotoRegular"/>
                <a:cs typeface="RobotoRegular"/>
              </a:rPr>
              <a:t>of perioperative myocardial </a:t>
            </a:r>
            <a:r>
              <a:rPr sz="3050" spc="10" dirty="0">
                <a:latin typeface="RobotoRegular"/>
                <a:cs typeface="RobotoRegular"/>
              </a:rPr>
              <a:t>infarction was </a:t>
            </a:r>
            <a:r>
              <a:rPr sz="3050" spc="20" dirty="0">
                <a:latin typeface="RobotoRegular"/>
                <a:cs typeface="RobotoRegular"/>
              </a:rPr>
              <a:t>lower  </a:t>
            </a:r>
            <a:r>
              <a:rPr sz="3050" spc="-10" dirty="0">
                <a:latin typeface="RobotoRegular"/>
                <a:cs typeface="RobotoRegular"/>
              </a:rPr>
              <a:t>than </a:t>
            </a:r>
            <a:r>
              <a:rPr sz="3050" dirty="0">
                <a:latin typeface="RobotoRegular"/>
                <a:cs typeface="RobotoRegular"/>
              </a:rPr>
              <a:t>who </a:t>
            </a:r>
            <a:r>
              <a:rPr sz="3050" spc="25" dirty="0">
                <a:latin typeface="RobotoRegular"/>
                <a:cs typeface="RobotoRegular"/>
              </a:rPr>
              <a:t>received </a:t>
            </a:r>
            <a:r>
              <a:rPr sz="3050" spc="30" dirty="0">
                <a:latin typeface="RobotoRegular"/>
                <a:cs typeface="RobotoRegular"/>
              </a:rPr>
              <a:t>cold </a:t>
            </a:r>
            <a:r>
              <a:rPr sz="3050" spc="25" dirty="0">
                <a:latin typeface="RobotoRegular"/>
                <a:cs typeface="RobotoRegular"/>
              </a:rPr>
              <a:t>blood</a:t>
            </a:r>
            <a:r>
              <a:rPr sz="3050" spc="40" dirty="0">
                <a:latin typeface="RobotoRegular"/>
                <a:cs typeface="RobotoRegular"/>
              </a:rPr>
              <a:t> </a:t>
            </a:r>
            <a:r>
              <a:rPr sz="3050" spc="20" dirty="0">
                <a:latin typeface="RobotoRegular"/>
                <a:cs typeface="RobotoRegular"/>
              </a:rPr>
              <a:t>cardioplegia.</a:t>
            </a:r>
            <a:endParaRPr sz="3050">
              <a:latin typeface="RobotoRegular"/>
              <a:cs typeface="RobotoRegular"/>
            </a:endParaRPr>
          </a:p>
          <a:p>
            <a:pPr marL="12700" marR="5080">
              <a:lnSpc>
                <a:spcPct val="87800"/>
              </a:lnSpc>
              <a:spcBef>
                <a:spcPts val="1015"/>
              </a:spcBef>
              <a:tabLst>
                <a:tab pos="3188970" algn="l"/>
              </a:tabLst>
            </a:pPr>
            <a:r>
              <a:rPr sz="3850" dirty="0">
                <a:latin typeface="RobotoRegular"/>
                <a:cs typeface="RobotoRegular"/>
              </a:rPr>
              <a:t>Conclusions</a:t>
            </a:r>
            <a:r>
              <a:rPr sz="3850" spc="30" dirty="0">
                <a:latin typeface="RobotoRegular"/>
                <a:cs typeface="RobotoRegular"/>
              </a:rPr>
              <a:t> </a:t>
            </a:r>
            <a:r>
              <a:rPr sz="3850" dirty="0">
                <a:latin typeface="RobotoRegular"/>
                <a:cs typeface="RobotoRegular"/>
              </a:rPr>
              <a:t>-	</a:t>
            </a:r>
            <a:r>
              <a:rPr sz="3300" spc="-20" dirty="0">
                <a:latin typeface="RobotoRegular"/>
                <a:cs typeface="RobotoRegular"/>
              </a:rPr>
              <a:t>No </a:t>
            </a:r>
            <a:r>
              <a:rPr sz="3300" dirty="0">
                <a:latin typeface="RobotoRegular"/>
                <a:cs typeface="RobotoRegular"/>
              </a:rPr>
              <a:t>signiﬁcant </a:t>
            </a:r>
            <a:r>
              <a:rPr sz="3300" spc="-5" dirty="0">
                <a:latin typeface="RobotoRegular"/>
                <a:cs typeface="RobotoRegular"/>
              </a:rPr>
              <a:t>difference </a:t>
            </a:r>
            <a:r>
              <a:rPr sz="3300" spc="10" dirty="0">
                <a:latin typeface="RobotoRegular"/>
                <a:cs typeface="RobotoRegular"/>
              </a:rPr>
              <a:t>b/  </a:t>
            </a:r>
            <a:r>
              <a:rPr sz="3300" dirty="0">
                <a:latin typeface="RobotoRegular"/>
                <a:cs typeface="RobotoRegular"/>
              </a:rPr>
              <a:t>w </a:t>
            </a:r>
            <a:r>
              <a:rPr sz="3300" spc="-5" dirty="0">
                <a:latin typeface="RobotoRegular"/>
                <a:cs typeface="RobotoRegular"/>
              </a:rPr>
              <a:t>cold </a:t>
            </a:r>
            <a:r>
              <a:rPr sz="3300" spc="-10" dirty="0">
                <a:latin typeface="RobotoRegular"/>
                <a:cs typeface="RobotoRegular"/>
              </a:rPr>
              <a:t>blood cardioplegia </a:t>
            </a:r>
            <a:r>
              <a:rPr sz="3300" spc="5" dirty="0">
                <a:latin typeface="RobotoRegular"/>
                <a:cs typeface="RobotoRegular"/>
              </a:rPr>
              <a:t>and </a:t>
            </a:r>
            <a:r>
              <a:rPr sz="3300" spc="-5" dirty="0">
                <a:latin typeface="RobotoRegular"/>
                <a:cs typeface="RobotoRegular"/>
              </a:rPr>
              <a:t>cold</a:t>
            </a:r>
            <a:r>
              <a:rPr sz="3300" spc="-180" dirty="0">
                <a:latin typeface="RobotoRegular"/>
                <a:cs typeface="RobotoRegular"/>
              </a:rPr>
              <a:t> </a:t>
            </a:r>
            <a:r>
              <a:rPr sz="3300" spc="-20" dirty="0">
                <a:latin typeface="RobotoRegular"/>
                <a:cs typeface="RobotoRegular"/>
              </a:rPr>
              <a:t>crystalloid  </a:t>
            </a:r>
            <a:r>
              <a:rPr sz="3300" spc="-10" dirty="0">
                <a:latin typeface="RobotoRegular"/>
                <a:cs typeface="RobotoRegular"/>
              </a:rPr>
              <a:t>cardioplegia</a:t>
            </a:r>
            <a:endParaRPr sz="3300">
              <a:latin typeface="RobotoRegular"/>
              <a:cs typeface="RobotoRegular"/>
            </a:endParaRPr>
          </a:p>
          <a:p>
            <a:pPr marL="12700" marR="3138805">
              <a:lnSpc>
                <a:spcPct val="112900"/>
              </a:lnSpc>
              <a:spcBef>
                <a:spcPts val="35"/>
              </a:spcBef>
              <a:tabLst>
                <a:tab pos="3188970" algn="l"/>
                <a:tab pos="3944620" algn="l"/>
              </a:tabLst>
            </a:pPr>
            <a:r>
              <a:rPr sz="3300" spc="50" dirty="0">
                <a:latin typeface="RobotoRegular"/>
                <a:cs typeface="RobotoRegular"/>
              </a:rPr>
              <a:t>C</a:t>
            </a:r>
            <a:r>
              <a:rPr sz="3300" spc="-15" dirty="0">
                <a:latin typeface="RobotoRegular"/>
                <a:cs typeface="RobotoRegular"/>
              </a:rPr>
              <a:t>o</a:t>
            </a:r>
            <a:r>
              <a:rPr sz="3300" spc="-35" dirty="0">
                <a:latin typeface="RobotoRegular"/>
                <a:cs typeface="RobotoRegular"/>
              </a:rPr>
              <a:t>l</a:t>
            </a:r>
            <a:r>
              <a:rPr sz="3300" dirty="0">
                <a:latin typeface="RobotoRegular"/>
                <a:cs typeface="RobotoRegular"/>
              </a:rPr>
              <a:t>d</a:t>
            </a:r>
            <a:r>
              <a:rPr sz="3300" spc="-40" dirty="0">
                <a:latin typeface="RobotoRegular"/>
                <a:cs typeface="RobotoRegular"/>
              </a:rPr>
              <a:t> </a:t>
            </a:r>
            <a:r>
              <a:rPr sz="3300" spc="30" dirty="0">
                <a:latin typeface="RobotoRegular"/>
                <a:cs typeface="RobotoRegular"/>
              </a:rPr>
              <a:t>c</a:t>
            </a:r>
            <a:r>
              <a:rPr sz="3300" spc="-20" dirty="0">
                <a:latin typeface="RobotoRegular"/>
                <a:cs typeface="RobotoRegular"/>
              </a:rPr>
              <a:t>r</a:t>
            </a:r>
            <a:r>
              <a:rPr sz="3300" spc="-25" dirty="0">
                <a:latin typeface="RobotoRegular"/>
                <a:cs typeface="RobotoRegular"/>
              </a:rPr>
              <a:t>y</a:t>
            </a:r>
            <a:r>
              <a:rPr sz="3300" spc="-55" dirty="0">
                <a:latin typeface="RobotoRegular"/>
                <a:cs typeface="RobotoRegular"/>
              </a:rPr>
              <a:t>s</a:t>
            </a:r>
            <a:r>
              <a:rPr sz="3300" spc="20" dirty="0">
                <a:latin typeface="RobotoRegular"/>
                <a:cs typeface="RobotoRegular"/>
              </a:rPr>
              <a:t>t</a:t>
            </a:r>
            <a:r>
              <a:rPr sz="3300" spc="-40" dirty="0">
                <a:latin typeface="RobotoRegular"/>
                <a:cs typeface="RobotoRegular"/>
              </a:rPr>
              <a:t>a</a:t>
            </a:r>
            <a:r>
              <a:rPr sz="3300" spc="-35" dirty="0">
                <a:latin typeface="RobotoRegular"/>
                <a:cs typeface="RobotoRegular"/>
              </a:rPr>
              <a:t>ll</a:t>
            </a:r>
            <a:r>
              <a:rPr sz="3300" spc="-15" dirty="0">
                <a:latin typeface="RobotoRegular"/>
                <a:cs typeface="RobotoRegular"/>
              </a:rPr>
              <a:t>o</a:t>
            </a:r>
            <a:r>
              <a:rPr sz="3300" spc="-35" dirty="0">
                <a:latin typeface="RobotoRegular"/>
                <a:cs typeface="RobotoRegular"/>
              </a:rPr>
              <a:t>i</a:t>
            </a:r>
            <a:r>
              <a:rPr sz="3300" dirty="0">
                <a:latin typeface="RobotoRegular"/>
                <a:cs typeface="RobotoRegular"/>
              </a:rPr>
              <a:t>d</a:t>
            </a:r>
            <a:r>
              <a:rPr sz="3300" spc="-40" dirty="0">
                <a:latin typeface="RobotoRegular"/>
                <a:cs typeface="RobotoRegular"/>
              </a:rPr>
              <a:t> </a:t>
            </a:r>
            <a:r>
              <a:rPr sz="3300" spc="50" dirty="0">
                <a:latin typeface="RobotoRegular"/>
                <a:cs typeface="RobotoRegular"/>
              </a:rPr>
              <a:t>C</a:t>
            </a:r>
            <a:r>
              <a:rPr sz="3300" spc="-655" dirty="0">
                <a:latin typeface="RobotoRegular"/>
                <a:cs typeface="RobotoRegular"/>
              </a:rPr>
              <a:t>P</a:t>
            </a:r>
            <a:r>
              <a:rPr sz="3300" dirty="0">
                <a:latin typeface="RobotoRegular"/>
                <a:cs typeface="RobotoRegular"/>
              </a:rPr>
              <a:t>.</a:t>
            </a:r>
            <a:r>
              <a:rPr sz="3300" spc="-40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-	</a:t>
            </a:r>
            <a:r>
              <a:rPr sz="3300" spc="15" dirty="0">
                <a:latin typeface="RobotoRegular"/>
                <a:cs typeface="RobotoRegular"/>
              </a:rPr>
              <a:t>76</a:t>
            </a:r>
            <a:r>
              <a:rPr sz="3300" spc="5" dirty="0">
                <a:latin typeface="RobotoRegular"/>
                <a:cs typeface="RobotoRegular"/>
              </a:rPr>
              <a:t>.</a:t>
            </a:r>
            <a:r>
              <a:rPr sz="3300" spc="15" dirty="0">
                <a:latin typeface="RobotoRegular"/>
                <a:cs typeface="RobotoRegular"/>
              </a:rPr>
              <a:t>75</a:t>
            </a:r>
            <a:r>
              <a:rPr sz="3300" dirty="0">
                <a:latin typeface="RobotoRegular"/>
                <a:cs typeface="RobotoRegular"/>
              </a:rPr>
              <a:t>%  Cold </a:t>
            </a:r>
            <a:r>
              <a:rPr sz="3300" spc="-10" dirty="0">
                <a:latin typeface="RobotoRegular"/>
                <a:cs typeface="RobotoRegular"/>
              </a:rPr>
              <a:t>blood</a:t>
            </a:r>
            <a:r>
              <a:rPr sz="3300" spc="-70" dirty="0">
                <a:latin typeface="RobotoRegular"/>
                <a:cs typeface="RobotoRegular"/>
              </a:rPr>
              <a:t> </a:t>
            </a:r>
            <a:r>
              <a:rPr sz="3300" spc="-200" dirty="0">
                <a:latin typeface="RobotoRegular"/>
                <a:cs typeface="RobotoRegular"/>
              </a:rPr>
              <a:t>CP.</a:t>
            </a:r>
            <a:r>
              <a:rPr sz="3300" spc="-30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-	</a:t>
            </a:r>
            <a:r>
              <a:rPr sz="3300" spc="15" dirty="0">
                <a:latin typeface="RobotoRegular"/>
                <a:cs typeface="RobotoRegular"/>
              </a:rPr>
              <a:t>75.41%</a:t>
            </a:r>
            <a:endParaRPr sz="33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964" y="398420"/>
            <a:ext cx="2732935" cy="93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950" spc="-35" dirty="0"/>
              <a:t>R</a:t>
            </a:r>
            <a:r>
              <a:rPr sz="5950" spc="20" dirty="0"/>
              <a:t>o</a:t>
            </a:r>
            <a:r>
              <a:rPr sz="5950" spc="25" dirty="0"/>
              <a:t>u</a:t>
            </a:r>
            <a:r>
              <a:rPr sz="5950" spc="35" dirty="0"/>
              <a:t>t</a:t>
            </a:r>
            <a:r>
              <a:rPr sz="5950" spc="40" dirty="0"/>
              <a:t>e</a:t>
            </a:r>
            <a:r>
              <a:rPr sz="595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4965" y="1533774"/>
            <a:ext cx="8420100" cy="520255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3200" spc="-15" dirty="0">
                <a:latin typeface="RobotoRegular"/>
                <a:cs typeface="RobotoRegular"/>
              </a:rPr>
              <a:t>There </a:t>
            </a:r>
            <a:r>
              <a:rPr sz="3200" spc="10" dirty="0">
                <a:latin typeface="RobotoRegular"/>
                <a:cs typeface="RobotoRegular"/>
              </a:rPr>
              <a:t>are </a:t>
            </a:r>
            <a:r>
              <a:rPr sz="3200" spc="-15" dirty="0">
                <a:latin typeface="RobotoRegular"/>
                <a:cs typeface="RobotoRegular"/>
              </a:rPr>
              <a:t>two </a:t>
            </a:r>
            <a:r>
              <a:rPr sz="3200" spc="-10" dirty="0">
                <a:latin typeface="RobotoRegular"/>
                <a:cs typeface="RobotoRegular"/>
              </a:rPr>
              <a:t>routes </a:t>
            </a:r>
            <a:r>
              <a:rPr sz="3200" spc="10" dirty="0">
                <a:latin typeface="RobotoRegular"/>
                <a:cs typeface="RobotoRegular"/>
              </a:rPr>
              <a:t>for </a:t>
            </a:r>
            <a:r>
              <a:rPr sz="3200" spc="-15" dirty="0">
                <a:latin typeface="RobotoRegular"/>
                <a:cs typeface="RobotoRegular"/>
              </a:rPr>
              <a:t>cardioplegia</a:t>
            </a:r>
            <a:r>
              <a:rPr sz="3200" spc="-120" dirty="0">
                <a:latin typeface="RobotoRegular"/>
                <a:cs typeface="RobotoRegular"/>
              </a:rPr>
              <a:t> </a:t>
            </a:r>
            <a:r>
              <a:rPr sz="3200" spc="-20" dirty="0">
                <a:latin typeface="RobotoRegular"/>
                <a:cs typeface="RobotoRegular"/>
              </a:rPr>
              <a:t>delivery</a:t>
            </a:r>
            <a:endParaRPr sz="3200" dirty="0">
              <a:latin typeface="RobotoRegular"/>
              <a:cs typeface="RobotoRegular"/>
            </a:endParaRPr>
          </a:p>
          <a:p>
            <a:pPr marL="12700" marR="7371080">
              <a:lnSpc>
                <a:spcPct val="107700"/>
              </a:lnSpc>
              <a:spcBef>
                <a:spcPts val="125"/>
              </a:spcBef>
            </a:pPr>
            <a:r>
              <a:rPr sz="1400" spc="-10" dirty="0">
                <a:latin typeface="RobotoRegular"/>
                <a:cs typeface="RobotoRegular"/>
              </a:rPr>
              <a:t>Antegrade  Retrograde  </a:t>
            </a:r>
            <a:r>
              <a:rPr sz="1750" spc="-45" dirty="0">
                <a:latin typeface="RobotoRegular"/>
                <a:cs typeface="RobotoRegular"/>
              </a:rPr>
              <a:t>A</a:t>
            </a:r>
            <a:r>
              <a:rPr sz="1750" spc="20" dirty="0">
                <a:latin typeface="RobotoRegular"/>
                <a:cs typeface="RobotoRegular"/>
              </a:rPr>
              <a:t>n</a:t>
            </a:r>
            <a:r>
              <a:rPr sz="1750" spc="-25" dirty="0">
                <a:latin typeface="RobotoRegular"/>
                <a:cs typeface="RobotoRegular"/>
              </a:rPr>
              <a:t>t</a:t>
            </a:r>
            <a:r>
              <a:rPr sz="1750" spc="60" dirty="0">
                <a:latin typeface="RobotoRegular"/>
                <a:cs typeface="RobotoRegular"/>
              </a:rPr>
              <a:t>e</a:t>
            </a:r>
            <a:r>
              <a:rPr sz="1750" spc="5" dirty="0">
                <a:latin typeface="RobotoRegular"/>
                <a:cs typeface="RobotoRegular"/>
              </a:rPr>
              <a:t>g</a:t>
            </a:r>
            <a:r>
              <a:rPr sz="1750" spc="-45" dirty="0">
                <a:latin typeface="RobotoRegular"/>
                <a:cs typeface="RobotoRegular"/>
              </a:rPr>
              <a:t>r</a:t>
            </a:r>
            <a:r>
              <a:rPr sz="1750" spc="35" dirty="0">
                <a:latin typeface="RobotoRegular"/>
                <a:cs typeface="RobotoRegular"/>
              </a:rPr>
              <a:t>a</a:t>
            </a:r>
            <a:r>
              <a:rPr sz="1750" dirty="0">
                <a:latin typeface="RobotoRegular"/>
                <a:cs typeface="RobotoRegular"/>
              </a:rPr>
              <a:t>d</a:t>
            </a:r>
            <a:r>
              <a:rPr sz="1750" spc="5" dirty="0">
                <a:latin typeface="RobotoRegular"/>
                <a:cs typeface="RobotoRegular"/>
              </a:rPr>
              <a:t>e</a:t>
            </a:r>
            <a:endParaRPr sz="1750" dirty="0">
              <a:latin typeface="RobotoRegular"/>
              <a:cs typeface="RobotoRegular"/>
            </a:endParaRPr>
          </a:p>
          <a:p>
            <a:pPr marL="12700" marR="342265">
              <a:lnSpc>
                <a:spcPts val="2090"/>
              </a:lnSpc>
              <a:spcBef>
                <a:spcPts val="455"/>
              </a:spcBef>
            </a:pPr>
            <a:r>
              <a:rPr sz="1950" spc="20" dirty="0">
                <a:latin typeface="RobotoRegular"/>
                <a:cs typeface="RobotoRegular"/>
              </a:rPr>
              <a:t>Antegrade </a:t>
            </a:r>
            <a:r>
              <a:rPr sz="1950" spc="-5" dirty="0">
                <a:latin typeface="RobotoRegular"/>
                <a:cs typeface="RobotoRegular"/>
              </a:rPr>
              <a:t>cardioplegia </a:t>
            </a:r>
            <a:r>
              <a:rPr sz="1950" spc="5" dirty="0">
                <a:latin typeface="RobotoRegular"/>
                <a:cs typeface="RobotoRegular"/>
              </a:rPr>
              <a:t>administration </a:t>
            </a:r>
            <a:r>
              <a:rPr sz="1950" spc="-10" dirty="0">
                <a:latin typeface="RobotoRegular"/>
                <a:cs typeface="RobotoRegular"/>
              </a:rPr>
              <a:t>is </a:t>
            </a:r>
            <a:r>
              <a:rPr sz="1950" spc="25" dirty="0">
                <a:latin typeface="RobotoRegular"/>
                <a:cs typeface="RobotoRegular"/>
              </a:rPr>
              <a:t>pumped </a:t>
            </a:r>
            <a:r>
              <a:rPr sz="1950" spc="10" dirty="0">
                <a:latin typeface="RobotoRegular"/>
                <a:cs typeface="RobotoRegular"/>
              </a:rPr>
              <a:t>through </a:t>
            </a:r>
            <a:r>
              <a:rPr sz="1950" spc="15" dirty="0">
                <a:latin typeface="RobotoRegular"/>
                <a:cs typeface="RobotoRegular"/>
              </a:rPr>
              <a:t>a </a:t>
            </a:r>
            <a:r>
              <a:rPr sz="1950" spc="-5" dirty="0">
                <a:latin typeface="RobotoRegular"/>
                <a:cs typeface="RobotoRegular"/>
              </a:rPr>
              <a:t>cardioplegia  </a:t>
            </a:r>
            <a:r>
              <a:rPr sz="1950" spc="5" dirty="0">
                <a:latin typeface="RobotoRegular"/>
                <a:cs typeface="RobotoRegular"/>
              </a:rPr>
              <a:t>cannula</a:t>
            </a:r>
            <a:r>
              <a:rPr sz="1950" spc="-20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into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aorta</a:t>
            </a:r>
            <a:r>
              <a:rPr sz="1950" spc="-20" dirty="0">
                <a:latin typeface="RobotoRegular"/>
                <a:cs typeface="RobotoRegular"/>
              </a:rPr>
              <a:t> </a:t>
            </a:r>
            <a:r>
              <a:rPr sz="1950" spc="45" dirty="0">
                <a:latin typeface="RobotoRegular"/>
                <a:cs typeface="RobotoRegular"/>
              </a:rPr>
              <a:t>between</a:t>
            </a:r>
            <a:r>
              <a:rPr sz="1950" spc="-4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spc="-10" dirty="0">
                <a:latin typeface="RobotoRegular"/>
                <a:cs typeface="RobotoRegular"/>
              </a:rPr>
              <a:t>cross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clamp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25" dirty="0">
                <a:latin typeface="RobotoRegular"/>
                <a:cs typeface="RobotoRegular"/>
              </a:rPr>
              <a:t>and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5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aortic</a:t>
            </a:r>
            <a:r>
              <a:rPr sz="1950" spc="-9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valve</a:t>
            </a:r>
            <a:endParaRPr sz="1950" dirty="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spc="5" dirty="0">
                <a:latin typeface="RobotoRegular"/>
                <a:cs typeface="RobotoRegular"/>
              </a:rPr>
              <a:t>. </a:t>
            </a:r>
            <a:r>
              <a:rPr sz="1950" spc="20" dirty="0">
                <a:latin typeface="RobotoRegular"/>
                <a:cs typeface="RobotoRegular"/>
              </a:rPr>
              <a:t>A </a:t>
            </a:r>
            <a:r>
              <a:rPr sz="1950" spc="35" dirty="0">
                <a:latin typeface="RobotoRegular"/>
                <a:cs typeface="RobotoRegular"/>
              </a:rPr>
              <a:t>vent </a:t>
            </a:r>
            <a:r>
              <a:rPr sz="1950" spc="5" dirty="0">
                <a:latin typeface="RobotoRegular"/>
                <a:cs typeface="RobotoRegular"/>
              </a:rPr>
              <a:t>can </a:t>
            </a:r>
            <a:r>
              <a:rPr sz="1950" dirty="0">
                <a:latin typeface="RobotoRegular"/>
                <a:cs typeface="RobotoRegular"/>
              </a:rPr>
              <a:t>also </a:t>
            </a:r>
            <a:r>
              <a:rPr sz="1950" spc="10" dirty="0">
                <a:latin typeface="RobotoRegular"/>
                <a:cs typeface="RobotoRegular"/>
              </a:rPr>
              <a:t>be </a:t>
            </a:r>
            <a:r>
              <a:rPr sz="1950" spc="20" dirty="0">
                <a:latin typeface="RobotoRegular"/>
                <a:cs typeface="RobotoRegular"/>
              </a:rPr>
              <a:t>used </a:t>
            </a:r>
            <a:r>
              <a:rPr sz="1950" spc="10" dirty="0">
                <a:latin typeface="RobotoRegular"/>
                <a:cs typeface="RobotoRegular"/>
              </a:rPr>
              <a:t>by</a:t>
            </a:r>
            <a:r>
              <a:rPr sz="1950" spc="-330" dirty="0">
                <a:latin typeface="RobotoRegular"/>
                <a:cs typeface="RobotoRegular"/>
              </a:rPr>
              <a:t> </a:t>
            </a:r>
            <a:r>
              <a:rPr sz="1950" spc="-30" dirty="0">
                <a:latin typeface="RobotoRegular"/>
                <a:cs typeface="RobotoRegular"/>
              </a:rPr>
              <a:t>Y- </a:t>
            </a:r>
            <a:r>
              <a:rPr sz="1950" spc="-10" dirty="0">
                <a:latin typeface="RobotoRegular"/>
                <a:cs typeface="RobotoRegular"/>
              </a:rPr>
              <a:t>connector.</a:t>
            </a:r>
            <a:endParaRPr sz="1950" dirty="0">
              <a:latin typeface="RobotoRegular"/>
              <a:cs typeface="RobotoRegular"/>
            </a:endParaRPr>
          </a:p>
          <a:p>
            <a:pPr marL="12700" marR="5080">
              <a:lnSpc>
                <a:spcPts val="2090"/>
              </a:lnSpc>
              <a:spcBef>
                <a:spcPts val="430"/>
              </a:spcBef>
            </a:pPr>
            <a:r>
              <a:rPr sz="1950" spc="25" dirty="0">
                <a:latin typeface="RobotoRegular"/>
                <a:cs typeface="RobotoRegular"/>
              </a:rPr>
              <a:t>The</a:t>
            </a:r>
            <a:r>
              <a:rPr sz="1950" spc="5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cardioplegia</a:t>
            </a:r>
            <a:r>
              <a:rPr sz="1950" spc="-15" dirty="0">
                <a:latin typeface="RobotoRegular"/>
                <a:cs typeface="RobotoRegular"/>
              </a:rPr>
              <a:t> </a:t>
            </a:r>
            <a:r>
              <a:rPr sz="1950" spc="30" dirty="0">
                <a:latin typeface="RobotoRegular"/>
                <a:cs typeface="RobotoRegular"/>
              </a:rPr>
              <a:t>enters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coronary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arteries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by</a:t>
            </a:r>
            <a:r>
              <a:rPr sz="1950" spc="1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5" dirty="0">
                <a:latin typeface="RobotoRegular"/>
                <a:cs typeface="RobotoRegular"/>
              </a:rPr>
              <a:t> </a:t>
            </a:r>
            <a:r>
              <a:rPr sz="1950" spc="40" dirty="0">
                <a:latin typeface="RobotoRegular"/>
                <a:cs typeface="RobotoRegular"/>
              </a:rPr>
              <a:t>way</a:t>
            </a:r>
            <a:r>
              <a:rPr sz="1950" spc="15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of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right</a:t>
            </a:r>
            <a:r>
              <a:rPr sz="1950" spc="-25" dirty="0">
                <a:latin typeface="RobotoRegular"/>
                <a:cs typeface="RobotoRegular"/>
              </a:rPr>
              <a:t> </a:t>
            </a:r>
            <a:r>
              <a:rPr sz="1950" spc="25" dirty="0">
                <a:latin typeface="RobotoRegular"/>
                <a:cs typeface="RobotoRegular"/>
              </a:rPr>
              <a:t>and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left  </a:t>
            </a:r>
            <a:r>
              <a:rPr sz="1950" dirty="0">
                <a:latin typeface="RobotoRegular"/>
                <a:cs typeface="RobotoRegular"/>
              </a:rPr>
              <a:t>coronary ostia. </a:t>
            </a:r>
            <a:r>
              <a:rPr sz="1950" spc="25" dirty="0">
                <a:latin typeface="RobotoRegular"/>
                <a:cs typeface="RobotoRegular"/>
              </a:rPr>
              <a:t>The </a:t>
            </a:r>
            <a:r>
              <a:rPr sz="1950" dirty="0">
                <a:latin typeface="RobotoRegular"/>
                <a:cs typeface="RobotoRegular"/>
              </a:rPr>
              <a:t>coronary </a:t>
            </a:r>
            <a:r>
              <a:rPr sz="1950" spc="15" dirty="0">
                <a:latin typeface="RobotoRegular"/>
                <a:cs typeface="RobotoRegular"/>
              </a:rPr>
              <a:t>are </a:t>
            </a:r>
            <a:r>
              <a:rPr sz="1950" spc="20" dirty="0">
                <a:latin typeface="RobotoRegular"/>
                <a:cs typeface="RobotoRegular"/>
              </a:rPr>
              <a:t>open </a:t>
            </a:r>
            <a:r>
              <a:rPr sz="1950" spc="10" dirty="0">
                <a:latin typeface="RobotoRegular"/>
                <a:cs typeface="RobotoRegular"/>
              </a:rPr>
              <a:t>completely </a:t>
            </a:r>
            <a:r>
              <a:rPr sz="1950" spc="45" dirty="0">
                <a:latin typeface="RobotoRegular"/>
                <a:cs typeface="RobotoRegular"/>
              </a:rPr>
              <a:t>when </a:t>
            </a:r>
            <a:r>
              <a:rPr sz="1950" spc="20" dirty="0">
                <a:latin typeface="RobotoRegular"/>
                <a:cs typeface="RobotoRegular"/>
              </a:rPr>
              <a:t>the </a:t>
            </a:r>
            <a:r>
              <a:rPr sz="1950" dirty="0">
                <a:latin typeface="RobotoRegular"/>
                <a:cs typeface="RobotoRegular"/>
              </a:rPr>
              <a:t>aortic </a:t>
            </a:r>
            <a:r>
              <a:rPr sz="1950" spc="20" dirty="0">
                <a:latin typeface="RobotoRegular"/>
                <a:cs typeface="RobotoRegular"/>
              </a:rPr>
              <a:t>valve </a:t>
            </a:r>
            <a:r>
              <a:rPr sz="1950" spc="-10" dirty="0">
                <a:latin typeface="RobotoRegular"/>
                <a:cs typeface="RobotoRegular"/>
              </a:rPr>
              <a:t>is  </a:t>
            </a:r>
            <a:r>
              <a:rPr sz="1950" spc="-5" dirty="0">
                <a:latin typeface="RobotoRegular"/>
                <a:cs typeface="RobotoRegular"/>
              </a:rPr>
              <a:t>closed </a:t>
            </a:r>
            <a:r>
              <a:rPr sz="1950" spc="-10" dirty="0">
                <a:latin typeface="RobotoRegular"/>
                <a:cs typeface="RobotoRegular"/>
              </a:rPr>
              <a:t>in </a:t>
            </a:r>
            <a:r>
              <a:rPr sz="1950" spc="10" dirty="0">
                <a:latin typeface="RobotoRegular"/>
                <a:cs typeface="RobotoRegular"/>
              </a:rPr>
              <a:t>diastole.The </a:t>
            </a:r>
            <a:r>
              <a:rPr sz="1950" spc="-10" dirty="0">
                <a:latin typeface="RobotoRegular"/>
                <a:cs typeface="RobotoRegular"/>
              </a:rPr>
              <a:t>full </a:t>
            </a:r>
            <a:r>
              <a:rPr sz="1950" dirty="0">
                <a:latin typeface="RobotoRegular"/>
                <a:cs typeface="RobotoRegular"/>
              </a:rPr>
              <a:t>ﬂow of </a:t>
            </a:r>
            <a:r>
              <a:rPr sz="1950" spc="-5" dirty="0">
                <a:latin typeface="RobotoRegular"/>
                <a:cs typeface="RobotoRegular"/>
              </a:rPr>
              <a:t>cardioplegia </a:t>
            </a:r>
            <a:r>
              <a:rPr sz="1950" spc="5" dirty="0">
                <a:latin typeface="RobotoRegular"/>
                <a:cs typeface="RobotoRegular"/>
              </a:rPr>
              <a:t>into </a:t>
            </a:r>
            <a:r>
              <a:rPr sz="1950" spc="20" dirty="0">
                <a:latin typeface="RobotoRegular"/>
                <a:cs typeface="RobotoRegular"/>
              </a:rPr>
              <a:t>the </a:t>
            </a:r>
            <a:r>
              <a:rPr sz="1950" spc="-10" dirty="0">
                <a:latin typeface="RobotoRegular"/>
                <a:cs typeface="RobotoRegular"/>
              </a:rPr>
              <a:t>os. </a:t>
            </a:r>
            <a:r>
              <a:rPr sz="1950" spc="15" dirty="0">
                <a:latin typeface="RobotoRegular"/>
                <a:cs typeface="RobotoRegular"/>
              </a:rPr>
              <a:t>Is</a:t>
            </a:r>
            <a:r>
              <a:rPr sz="1950" spc="50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possible.</a:t>
            </a:r>
            <a:endParaRPr sz="1950" dirty="0">
              <a:latin typeface="RobotoRegular"/>
              <a:cs typeface="RobotoRegular"/>
            </a:endParaRPr>
          </a:p>
          <a:p>
            <a:pPr marL="12700" marR="169545">
              <a:lnSpc>
                <a:spcPts val="2090"/>
              </a:lnSpc>
              <a:spcBef>
                <a:spcPts val="415"/>
              </a:spcBef>
            </a:pPr>
            <a:r>
              <a:rPr sz="1950" spc="10" dirty="0">
                <a:latin typeface="RobotoRegular"/>
                <a:cs typeface="RobotoRegular"/>
              </a:rPr>
              <a:t>Myocardial </a:t>
            </a:r>
            <a:r>
              <a:rPr sz="1950" spc="25" dirty="0">
                <a:latin typeface="RobotoRegular"/>
                <a:cs typeface="RobotoRegular"/>
              </a:rPr>
              <a:t>temperature </a:t>
            </a:r>
            <a:r>
              <a:rPr sz="1950" spc="15" dirty="0">
                <a:latin typeface="RobotoRegular"/>
                <a:cs typeface="RobotoRegular"/>
              </a:rPr>
              <a:t>are </a:t>
            </a:r>
            <a:r>
              <a:rPr sz="1950" spc="10" dirty="0">
                <a:latin typeface="RobotoRegular"/>
                <a:cs typeface="RobotoRegular"/>
              </a:rPr>
              <a:t>monitored by some </a:t>
            </a:r>
            <a:r>
              <a:rPr sz="1950" spc="35" dirty="0">
                <a:latin typeface="RobotoRegular"/>
                <a:cs typeface="RobotoRegular"/>
              </a:rPr>
              <a:t>teams </a:t>
            </a:r>
            <a:r>
              <a:rPr sz="1950" spc="5" dirty="0">
                <a:latin typeface="RobotoRegular"/>
                <a:cs typeface="RobotoRegular"/>
              </a:rPr>
              <a:t>while </a:t>
            </a:r>
            <a:r>
              <a:rPr sz="1950" spc="15" dirty="0">
                <a:latin typeface="RobotoRegular"/>
                <a:cs typeface="RobotoRegular"/>
              </a:rPr>
              <a:t>others</a:t>
            </a:r>
            <a:r>
              <a:rPr sz="1950" spc="-30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prefer  to </a:t>
            </a:r>
            <a:r>
              <a:rPr sz="1950" spc="-15" dirty="0">
                <a:latin typeface="RobotoRegular"/>
                <a:cs typeface="RobotoRegular"/>
              </a:rPr>
              <a:t>follow </a:t>
            </a:r>
            <a:r>
              <a:rPr sz="1950" spc="15" dirty="0">
                <a:latin typeface="RobotoRegular"/>
                <a:cs typeface="RobotoRegular"/>
              </a:rPr>
              <a:t>standard </a:t>
            </a:r>
            <a:r>
              <a:rPr sz="1950" spc="5" dirty="0">
                <a:latin typeface="RobotoRegular"/>
                <a:cs typeface="RobotoRegular"/>
              </a:rPr>
              <a:t>administration</a:t>
            </a:r>
            <a:r>
              <a:rPr sz="1950" spc="-190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.</a:t>
            </a:r>
            <a:endParaRPr sz="1950" dirty="0">
              <a:latin typeface="RobotoRegular"/>
              <a:cs typeface="RobotoRegular"/>
            </a:endParaRPr>
          </a:p>
          <a:p>
            <a:pPr marL="12700" marR="167640">
              <a:lnSpc>
                <a:spcPts val="2090"/>
              </a:lnSpc>
              <a:spcBef>
                <a:spcPts val="405"/>
              </a:spcBef>
            </a:pPr>
            <a:r>
              <a:rPr sz="1950" spc="10" dirty="0">
                <a:latin typeface="RobotoRegular"/>
                <a:cs typeface="RobotoRegular"/>
              </a:rPr>
              <a:t>Those </a:t>
            </a:r>
            <a:r>
              <a:rPr sz="1950" dirty="0">
                <a:latin typeface="RobotoRegular"/>
                <a:cs typeface="RobotoRegular"/>
              </a:rPr>
              <a:t>monitoring </a:t>
            </a:r>
            <a:r>
              <a:rPr sz="1950" spc="10" dirty="0">
                <a:latin typeface="RobotoRegular"/>
                <a:cs typeface="RobotoRegular"/>
              </a:rPr>
              <a:t>myocardial </a:t>
            </a:r>
            <a:r>
              <a:rPr sz="1950" spc="25" dirty="0">
                <a:latin typeface="RobotoRegular"/>
                <a:cs typeface="RobotoRegular"/>
              </a:rPr>
              <a:t>temperature </a:t>
            </a:r>
            <a:r>
              <a:rPr sz="1950" spc="30" dirty="0">
                <a:latin typeface="RobotoRegular"/>
                <a:cs typeface="RobotoRegular"/>
              </a:rPr>
              <a:t>may </a:t>
            </a:r>
            <a:r>
              <a:rPr sz="1950" spc="20" dirty="0">
                <a:latin typeface="RobotoRegular"/>
                <a:cs typeface="RobotoRegular"/>
              </a:rPr>
              <a:t>alter </a:t>
            </a:r>
            <a:r>
              <a:rPr sz="1950" spc="15" dirty="0">
                <a:latin typeface="RobotoRegular"/>
                <a:cs typeface="RobotoRegular"/>
              </a:rPr>
              <a:t>their </a:t>
            </a:r>
            <a:r>
              <a:rPr sz="1950" spc="5" dirty="0">
                <a:latin typeface="RobotoRegular"/>
                <a:cs typeface="RobotoRegular"/>
              </a:rPr>
              <a:t>administration</a:t>
            </a:r>
            <a:r>
              <a:rPr sz="1950" spc="-335" dirty="0">
                <a:latin typeface="RobotoRegular"/>
                <a:cs typeface="RobotoRegular"/>
              </a:rPr>
              <a:t> </a:t>
            </a:r>
            <a:r>
              <a:rPr sz="1950" spc="-15" dirty="0">
                <a:latin typeface="RobotoRegular"/>
                <a:cs typeface="RobotoRegular"/>
              </a:rPr>
              <a:t>if  </a:t>
            </a:r>
            <a:r>
              <a:rPr sz="1950" spc="40" dirty="0">
                <a:latin typeface="RobotoRegular"/>
                <a:cs typeface="RobotoRegular"/>
              </a:rPr>
              <a:t>temp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rise.</a:t>
            </a:r>
          </a:p>
          <a:p>
            <a:pPr marL="12700" marR="3743325">
              <a:lnSpc>
                <a:spcPts val="2490"/>
              </a:lnSpc>
              <a:spcBef>
                <a:spcPts val="90"/>
              </a:spcBef>
            </a:pPr>
            <a:r>
              <a:rPr sz="1950" spc="20" dirty="0">
                <a:latin typeface="RobotoRegular"/>
                <a:cs typeface="RobotoRegular"/>
              </a:rPr>
              <a:t>Temperatures </a:t>
            </a:r>
            <a:r>
              <a:rPr sz="1950" spc="-5" dirty="0">
                <a:latin typeface="RobotoRegular"/>
                <a:cs typeface="RobotoRegular"/>
              </a:rPr>
              <a:t>in. </a:t>
            </a:r>
            <a:r>
              <a:rPr sz="1950" spc="20" dirty="0">
                <a:latin typeface="RobotoRegular"/>
                <a:cs typeface="RobotoRegular"/>
              </a:rPr>
              <a:t>the </a:t>
            </a:r>
            <a:r>
              <a:rPr sz="1950" spc="15" dirty="0">
                <a:latin typeface="RobotoRegular"/>
                <a:cs typeface="RobotoRegular"/>
              </a:rPr>
              <a:t>range </a:t>
            </a:r>
            <a:r>
              <a:rPr sz="1950" dirty="0">
                <a:latin typeface="RobotoRegular"/>
                <a:cs typeface="RobotoRegular"/>
              </a:rPr>
              <a:t>of </a:t>
            </a:r>
            <a:r>
              <a:rPr sz="1950" spc="10" dirty="0">
                <a:latin typeface="RobotoRegular"/>
                <a:cs typeface="RobotoRegular"/>
              </a:rPr>
              <a:t>10 - 15 ° </a:t>
            </a:r>
            <a:r>
              <a:rPr sz="1950" spc="30" dirty="0">
                <a:latin typeface="RobotoRegular"/>
                <a:cs typeface="RobotoRegular"/>
              </a:rPr>
              <a:t>C.  </a:t>
            </a:r>
            <a:r>
              <a:rPr sz="1950" spc="5" dirty="0">
                <a:latin typeface="RobotoRegular"/>
                <a:cs typeface="RobotoRegular"/>
              </a:rPr>
              <a:t>Pressure </a:t>
            </a:r>
            <a:r>
              <a:rPr sz="1950" spc="10" dirty="0">
                <a:latin typeface="RobotoRegular"/>
                <a:cs typeface="RobotoRegular"/>
              </a:rPr>
              <a:t>- </a:t>
            </a:r>
            <a:r>
              <a:rPr lang="x-none" sz="1950" spc="5" dirty="0" smtClean="0">
                <a:latin typeface="RobotoRegular"/>
                <a:cs typeface="RobotoRegular"/>
              </a:rPr>
              <a:t>50</a:t>
            </a:r>
            <a:r>
              <a:rPr sz="1950" spc="5" dirty="0" smtClean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- </a:t>
            </a:r>
            <a:r>
              <a:rPr lang="x-none" sz="1950" spc="5" dirty="0" smtClean="0">
                <a:latin typeface="RobotoRegular"/>
                <a:cs typeface="RobotoRegular"/>
              </a:rPr>
              <a:t>12</a:t>
            </a:r>
            <a:r>
              <a:rPr sz="1950" spc="5" dirty="0" smtClean="0">
                <a:latin typeface="RobotoRegular"/>
                <a:cs typeface="RobotoRegular"/>
              </a:rPr>
              <a:t>0</a:t>
            </a:r>
            <a:r>
              <a:rPr sz="1950" spc="-325" dirty="0" smtClean="0">
                <a:latin typeface="RobotoRegular"/>
                <a:cs typeface="RobotoRegular"/>
              </a:rPr>
              <a:t> </a:t>
            </a:r>
            <a:r>
              <a:rPr sz="1950" spc="35" dirty="0">
                <a:latin typeface="RobotoRegular"/>
                <a:cs typeface="RobotoRegular"/>
              </a:rPr>
              <a:t>mmHg</a:t>
            </a:r>
            <a:endParaRPr sz="1950" dirty="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950" spc="-10" dirty="0">
                <a:latin typeface="RobotoRegular"/>
                <a:cs typeface="RobotoRegular"/>
              </a:rPr>
              <a:t>Flow. </a:t>
            </a:r>
            <a:r>
              <a:rPr sz="1950" spc="10" dirty="0">
                <a:latin typeface="RobotoRegular"/>
                <a:cs typeface="RobotoRegular"/>
              </a:rPr>
              <a:t>- </a:t>
            </a:r>
            <a:r>
              <a:rPr sz="1950" spc="5" dirty="0">
                <a:latin typeface="RobotoRegular"/>
                <a:cs typeface="RobotoRegular"/>
              </a:rPr>
              <a:t>250 </a:t>
            </a:r>
            <a:r>
              <a:rPr sz="1950" spc="10" dirty="0">
                <a:latin typeface="RobotoRegular"/>
                <a:cs typeface="RobotoRegular"/>
              </a:rPr>
              <a:t>-</a:t>
            </a:r>
            <a:r>
              <a:rPr sz="1950" spc="-215" dirty="0">
                <a:latin typeface="RobotoRegular"/>
                <a:cs typeface="RobotoRegular"/>
              </a:rPr>
              <a:t> </a:t>
            </a:r>
            <a:r>
              <a:rPr sz="1950" dirty="0" smtClean="0">
                <a:latin typeface="RobotoRegular"/>
                <a:cs typeface="RobotoRegular"/>
              </a:rPr>
              <a:t>3</a:t>
            </a:r>
            <a:r>
              <a:rPr lang="x-none" sz="1950" dirty="0" smtClean="0">
                <a:latin typeface="RobotoRegular"/>
                <a:cs typeface="RobotoRegular"/>
              </a:rPr>
              <a:t>2</a:t>
            </a:r>
            <a:r>
              <a:rPr sz="1950" dirty="0" smtClean="0">
                <a:latin typeface="RobotoRegular"/>
                <a:cs typeface="RobotoRegular"/>
              </a:rPr>
              <a:t>0ml</a:t>
            </a:r>
            <a:r>
              <a:rPr sz="1950" dirty="0">
                <a:latin typeface="RobotoRegular"/>
                <a:cs typeface="RobotoRegular"/>
              </a:rPr>
              <a:t>/min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705" y="1524856"/>
            <a:ext cx="2955290" cy="764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850" spc="25" dirty="0"/>
              <a:t>A</a:t>
            </a:r>
            <a:r>
              <a:rPr sz="4850" spc="15" dirty="0"/>
              <a:t>d</a:t>
            </a:r>
            <a:r>
              <a:rPr sz="4850" spc="-40" dirty="0"/>
              <a:t>v</a:t>
            </a:r>
            <a:r>
              <a:rPr sz="4850" dirty="0"/>
              <a:t>a</a:t>
            </a:r>
            <a:r>
              <a:rPr sz="4850" spc="-35" dirty="0"/>
              <a:t>n</a:t>
            </a:r>
            <a:r>
              <a:rPr sz="4850" spc="-45" dirty="0"/>
              <a:t>t</a:t>
            </a:r>
            <a:r>
              <a:rPr sz="4850" dirty="0"/>
              <a:t>a</a:t>
            </a:r>
            <a:r>
              <a:rPr sz="4850" spc="30" dirty="0"/>
              <a:t>g</a:t>
            </a:r>
            <a:r>
              <a:rPr sz="4850" dirty="0"/>
              <a:t>e</a:t>
            </a:r>
            <a:endParaRPr sz="4850"/>
          </a:p>
        </p:txBody>
      </p:sp>
      <p:sp>
        <p:nvSpPr>
          <p:cNvPr id="3" name="object 3"/>
          <p:cNvSpPr txBox="1"/>
          <p:nvPr/>
        </p:nvSpPr>
        <p:spPr>
          <a:xfrm>
            <a:off x="779719" y="2482825"/>
            <a:ext cx="6748780" cy="273113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650" spc="10" dirty="0">
                <a:latin typeface="RobotoRegular"/>
                <a:cs typeface="RobotoRegular"/>
              </a:rPr>
              <a:t>Immediate</a:t>
            </a:r>
            <a:r>
              <a:rPr sz="2650" spc="30" dirty="0">
                <a:latin typeface="RobotoRegular"/>
                <a:cs typeface="RobotoRegular"/>
              </a:rPr>
              <a:t> </a:t>
            </a:r>
            <a:r>
              <a:rPr sz="2650" spc="-15" dirty="0">
                <a:latin typeface="RobotoRegular"/>
                <a:cs typeface="RobotoRegular"/>
              </a:rPr>
              <a:t>arrest</a:t>
            </a:r>
            <a:endParaRPr sz="26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3050" spc="10" dirty="0">
                <a:latin typeface="RobotoRegular"/>
                <a:cs typeface="RobotoRegular"/>
              </a:rPr>
              <a:t>disadvantage</a:t>
            </a:r>
            <a:endParaRPr sz="3050">
              <a:latin typeface="RobotoRegular"/>
              <a:cs typeface="RobotoRegular"/>
            </a:endParaRPr>
          </a:p>
          <a:p>
            <a:pPr marL="12700" marR="5080">
              <a:lnSpc>
                <a:spcPct val="120400"/>
              </a:lnSpc>
            </a:pPr>
            <a:r>
              <a:rPr sz="3050" spc="25" dirty="0">
                <a:latin typeface="RobotoRegular"/>
                <a:cs typeface="RobotoRegular"/>
              </a:rPr>
              <a:t>Poor </a:t>
            </a:r>
            <a:r>
              <a:rPr sz="3050" spc="5" dirty="0">
                <a:latin typeface="RobotoRegular"/>
                <a:cs typeface="RobotoRegular"/>
              </a:rPr>
              <a:t>distribution </a:t>
            </a:r>
            <a:r>
              <a:rPr sz="3050" spc="25" dirty="0">
                <a:latin typeface="RobotoRegular"/>
                <a:cs typeface="RobotoRegular"/>
              </a:rPr>
              <a:t>in </a:t>
            </a:r>
            <a:r>
              <a:rPr sz="3050" spc="-5" dirty="0">
                <a:latin typeface="RobotoRegular"/>
                <a:cs typeface="RobotoRegular"/>
              </a:rPr>
              <a:t>coronary </a:t>
            </a:r>
            <a:r>
              <a:rPr sz="3050" spc="10" dirty="0">
                <a:latin typeface="RobotoRegular"/>
                <a:cs typeface="RobotoRegular"/>
              </a:rPr>
              <a:t>patient  </a:t>
            </a:r>
            <a:r>
              <a:rPr sz="3050" spc="25" dirty="0">
                <a:latin typeface="RobotoRegular"/>
                <a:cs typeface="RobotoRegular"/>
              </a:rPr>
              <a:t>Poor </a:t>
            </a:r>
            <a:r>
              <a:rPr sz="3050" spc="5" dirty="0">
                <a:latin typeface="RobotoRegular"/>
                <a:cs typeface="RobotoRegular"/>
              </a:rPr>
              <a:t>distribution </a:t>
            </a:r>
            <a:r>
              <a:rPr sz="3050" spc="25" dirty="0">
                <a:latin typeface="RobotoRegular"/>
                <a:cs typeface="RobotoRegular"/>
              </a:rPr>
              <a:t>in </a:t>
            </a:r>
            <a:r>
              <a:rPr sz="3050" spc="10" dirty="0">
                <a:latin typeface="RobotoRegular"/>
                <a:cs typeface="RobotoRegular"/>
              </a:rPr>
              <a:t>patient </a:t>
            </a:r>
            <a:r>
              <a:rPr sz="3050" spc="15" dirty="0">
                <a:latin typeface="RobotoRegular"/>
                <a:cs typeface="RobotoRegular"/>
              </a:rPr>
              <a:t>with </a:t>
            </a:r>
            <a:r>
              <a:rPr sz="3050" spc="5" dirty="0">
                <a:latin typeface="RobotoRegular"/>
                <a:cs typeface="RobotoRegular"/>
              </a:rPr>
              <a:t>AR  </a:t>
            </a:r>
            <a:r>
              <a:rPr sz="3050" dirty="0">
                <a:latin typeface="RobotoRegular"/>
                <a:cs typeface="RobotoRegular"/>
              </a:rPr>
              <a:t>Risk </a:t>
            </a:r>
            <a:r>
              <a:rPr sz="3050" spc="15" dirty="0">
                <a:latin typeface="RobotoRegular"/>
                <a:cs typeface="RobotoRegular"/>
              </a:rPr>
              <a:t>of </a:t>
            </a:r>
            <a:r>
              <a:rPr sz="3050" spc="-5" dirty="0">
                <a:latin typeface="RobotoRegular"/>
                <a:cs typeface="RobotoRegular"/>
              </a:rPr>
              <a:t>ostl injury </a:t>
            </a:r>
            <a:r>
              <a:rPr sz="3050" spc="10" dirty="0">
                <a:latin typeface="RobotoRegular"/>
                <a:cs typeface="RobotoRegular"/>
              </a:rPr>
              <a:t>from </a:t>
            </a:r>
            <a:r>
              <a:rPr sz="3050" spc="20" dirty="0">
                <a:latin typeface="RobotoRegular"/>
                <a:cs typeface="RobotoRegular"/>
              </a:rPr>
              <a:t>direct</a:t>
            </a:r>
            <a:r>
              <a:rPr sz="3050" spc="65" dirty="0">
                <a:latin typeface="RobotoRegular"/>
                <a:cs typeface="RobotoRegular"/>
              </a:rPr>
              <a:t> </a:t>
            </a:r>
            <a:r>
              <a:rPr sz="3050" spc="10" dirty="0">
                <a:latin typeface="RobotoRegular"/>
                <a:cs typeface="RobotoRegular"/>
              </a:rPr>
              <a:t>perfusion</a:t>
            </a:r>
            <a:endParaRPr sz="30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497" y="651667"/>
            <a:ext cx="2744803" cy="428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dirty="0"/>
              <a:t>Retrograde</a:t>
            </a:r>
            <a:endParaRPr sz="2650"/>
          </a:p>
        </p:txBody>
      </p:sp>
      <p:sp>
        <p:nvSpPr>
          <p:cNvPr id="3" name="object 3"/>
          <p:cNvSpPr txBox="1"/>
          <p:nvPr/>
        </p:nvSpPr>
        <p:spPr>
          <a:xfrm>
            <a:off x="544497" y="1103984"/>
            <a:ext cx="8447405" cy="508508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154305">
              <a:lnSpc>
                <a:spcPts val="2420"/>
              </a:lnSpc>
              <a:spcBef>
                <a:spcPts val="475"/>
              </a:spcBef>
            </a:pPr>
            <a:r>
              <a:rPr sz="2300" spc="35" dirty="0">
                <a:latin typeface="RobotoRegular"/>
                <a:cs typeface="RobotoRegular"/>
              </a:rPr>
              <a:t>The </a:t>
            </a:r>
            <a:r>
              <a:rPr sz="2300" dirty="0">
                <a:latin typeface="RobotoRegular"/>
                <a:cs typeface="RobotoRegular"/>
              </a:rPr>
              <a:t>retrograde </a:t>
            </a:r>
            <a:r>
              <a:rPr sz="2300" spc="-5" dirty="0">
                <a:latin typeface="RobotoRegular"/>
                <a:cs typeface="RobotoRegular"/>
              </a:rPr>
              <a:t>administration </a:t>
            </a:r>
            <a:r>
              <a:rPr sz="2300" spc="15" dirty="0">
                <a:latin typeface="RobotoRegular"/>
                <a:cs typeface="RobotoRegular"/>
              </a:rPr>
              <a:t>techniques </a:t>
            </a:r>
            <a:r>
              <a:rPr sz="2300" spc="5" dirty="0">
                <a:latin typeface="RobotoRegular"/>
                <a:cs typeface="RobotoRegular"/>
              </a:rPr>
              <a:t>has </a:t>
            </a:r>
            <a:r>
              <a:rPr sz="2300" dirty="0">
                <a:latin typeface="RobotoRegular"/>
                <a:cs typeface="RobotoRegular"/>
              </a:rPr>
              <a:t>increased </a:t>
            </a:r>
            <a:r>
              <a:rPr sz="2300" spc="-20" dirty="0">
                <a:latin typeface="RobotoRegular"/>
                <a:cs typeface="RobotoRegular"/>
              </a:rPr>
              <a:t>as  </a:t>
            </a:r>
            <a:r>
              <a:rPr sz="2300" spc="15" dirty="0">
                <a:latin typeface="RobotoRegular"/>
                <a:cs typeface="RobotoRegular"/>
              </a:rPr>
              <a:t>surgeon </a:t>
            </a:r>
            <a:r>
              <a:rPr sz="2300" dirty="0">
                <a:latin typeface="RobotoRegular"/>
                <a:cs typeface="RobotoRegular"/>
              </a:rPr>
              <a:t>have become </a:t>
            </a:r>
            <a:r>
              <a:rPr sz="2300" spc="-10" dirty="0">
                <a:latin typeface="RobotoRegular"/>
                <a:cs typeface="RobotoRegular"/>
              </a:rPr>
              <a:t>more </a:t>
            </a:r>
            <a:r>
              <a:rPr sz="2300" spc="5" dirty="0">
                <a:latin typeface="RobotoRegular"/>
                <a:cs typeface="RobotoRegular"/>
              </a:rPr>
              <a:t>skilled </a:t>
            </a:r>
            <a:r>
              <a:rPr sz="2300" spc="-20" dirty="0">
                <a:latin typeface="RobotoRegular"/>
                <a:cs typeface="RobotoRegular"/>
              </a:rPr>
              <a:t>at </a:t>
            </a:r>
            <a:r>
              <a:rPr sz="2300" dirty="0">
                <a:latin typeface="RobotoRegular"/>
                <a:cs typeface="RobotoRegular"/>
              </a:rPr>
              <a:t>placing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5" dirty="0">
                <a:latin typeface="RobotoRegular"/>
                <a:cs typeface="RobotoRegular"/>
              </a:rPr>
              <a:t>cannula </a:t>
            </a:r>
            <a:r>
              <a:rPr sz="2300" spc="-5" dirty="0">
                <a:latin typeface="RobotoRegular"/>
                <a:cs typeface="RobotoRegular"/>
              </a:rPr>
              <a:t>in</a:t>
            </a:r>
            <a:r>
              <a:rPr sz="2300" spc="-225" dirty="0">
                <a:latin typeface="RobotoRegular"/>
                <a:cs typeface="RobotoRegular"/>
              </a:rPr>
              <a:t> </a:t>
            </a:r>
            <a:r>
              <a:rPr sz="2300" spc="25" dirty="0">
                <a:latin typeface="RobotoRegular"/>
                <a:cs typeface="RobotoRegular"/>
              </a:rPr>
              <a:t>the  </a:t>
            </a:r>
            <a:r>
              <a:rPr sz="2300" dirty="0">
                <a:latin typeface="RobotoRegular"/>
                <a:cs typeface="RobotoRegular"/>
              </a:rPr>
              <a:t>coronary </a:t>
            </a:r>
            <a:r>
              <a:rPr sz="2300" spc="20" dirty="0">
                <a:latin typeface="RobotoRegular"/>
                <a:cs typeface="RobotoRegular"/>
              </a:rPr>
              <a:t>sinus. </a:t>
            </a:r>
            <a:r>
              <a:rPr sz="2300" spc="35" dirty="0">
                <a:latin typeface="RobotoRegular"/>
                <a:cs typeface="RobotoRegular"/>
              </a:rPr>
              <a:t>The </a:t>
            </a:r>
            <a:r>
              <a:rPr sz="2300" spc="15" dirty="0">
                <a:latin typeface="RobotoRegular"/>
                <a:cs typeface="RobotoRegular"/>
              </a:rPr>
              <a:t>cannula </a:t>
            </a:r>
            <a:r>
              <a:rPr sz="2300" spc="-5" dirty="0">
                <a:latin typeface="RobotoRegular"/>
                <a:cs typeface="RobotoRegular"/>
              </a:rPr>
              <a:t>is placed </a:t>
            </a:r>
            <a:r>
              <a:rPr sz="2300" spc="20" dirty="0">
                <a:latin typeface="RobotoRegular"/>
                <a:cs typeface="RobotoRegular"/>
              </a:rPr>
              <a:t>through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0" dirty="0">
                <a:latin typeface="RobotoRegular"/>
                <a:cs typeface="RobotoRegular"/>
              </a:rPr>
              <a:t>right </a:t>
            </a:r>
            <a:r>
              <a:rPr sz="2300" dirty="0">
                <a:latin typeface="RobotoRegular"/>
                <a:cs typeface="RobotoRegular"/>
              </a:rPr>
              <a:t>atrium  </a:t>
            </a:r>
            <a:r>
              <a:rPr sz="2300" spc="15" dirty="0">
                <a:latin typeface="RobotoRegular"/>
                <a:cs typeface="RobotoRegular"/>
              </a:rPr>
              <a:t>into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dirty="0">
                <a:latin typeface="RobotoRegular"/>
                <a:cs typeface="RobotoRegular"/>
              </a:rPr>
              <a:t>coronary </a:t>
            </a:r>
            <a:r>
              <a:rPr sz="2300" spc="20" dirty="0">
                <a:latin typeface="RobotoRegular"/>
                <a:cs typeface="RobotoRegular"/>
              </a:rPr>
              <a:t>sinus. </a:t>
            </a:r>
            <a:r>
              <a:rPr sz="2300" spc="35" dirty="0">
                <a:latin typeface="RobotoRegular"/>
                <a:cs typeface="RobotoRegular"/>
              </a:rPr>
              <a:t>The </a:t>
            </a:r>
            <a:r>
              <a:rPr sz="2300" dirty="0">
                <a:latin typeface="RobotoRegular"/>
                <a:cs typeface="RobotoRegular"/>
              </a:rPr>
              <a:t>cardioplegia </a:t>
            </a:r>
            <a:r>
              <a:rPr sz="2300" spc="15" dirty="0">
                <a:latin typeface="RobotoRegular"/>
                <a:cs typeface="RobotoRegular"/>
              </a:rPr>
              <a:t>cannula </a:t>
            </a:r>
            <a:r>
              <a:rPr sz="2300" spc="-5" dirty="0">
                <a:latin typeface="RobotoRegular"/>
                <a:cs typeface="RobotoRegular"/>
              </a:rPr>
              <a:t>is </a:t>
            </a:r>
            <a:r>
              <a:rPr sz="2300" spc="10" dirty="0">
                <a:latin typeface="RobotoRegular"/>
                <a:cs typeface="RobotoRegular"/>
              </a:rPr>
              <a:t>best  </a:t>
            </a:r>
            <a:r>
              <a:rPr sz="2300" spc="20" dirty="0">
                <a:latin typeface="RobotoRegular"/>
                <a:cs typeface="RobotoRegular"/>
              </a:rPr>
              <a:t>inserted </a:t>
            </a:r>
            <a:r>
              <a:rPr sz="2300" spc="-15" dirty="0">
                <a:latin typeface="RobotoRegular"/>
                <a:cs typeface="RobotoRegular"/>
              </a:rPr>
              <a:t>after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5" dirty="0">
                <a:latin typeface="RobotoRegular"/>
                <a:cs typeface="RobotoRegular"/>
              </a:rPr>
              <a:t>venous cannula </a:t>
            </a:r>
            <a:r>
              <a:rPr sz="2300" spc="-5" dirty="0">
                <a:latin typeface="RobotoRegular"/>
                <a:cs typeface="RobotoRegular"/>
              </a:rPr>
              <a:t>is placed </a:t>
            </a:r>
            <a:r>
              <a:rPr sz="2300" spc="10" dirty="0">
                <a:latin typeface="RobotoRegular"/>
                <a:cs typeface="RobotoRegular"/>
              </a:rPr>
              <a:t>to </a:t>
            </a:r>
            <a:r>
              <a:rPr sz="2300" spc="5" dirty="0">
                <a:latin typeface="RobotoRegular"/>
                <a:cs typeface="RobotoRegular"/>
              </a:rPr>
              <a:t>prevent  dislodgement.</a:t>
            </a:r>
            <a:endParaRPr sz="2300">
              <a:latin typeface="RobotoRegular"/>
              <a:cs typeface="RobotoRegular"/>
            </a:endParaRPr>
          </a:p>
          <a:p>
            <a:pPr marL="12700" marR="254635">
              <a:lnSpc>
                <a:spcPts val="2420"/>
              </a:lnSpc>
              <a:spcBef>
                <a:spcPts val="805"/>
              </a:spcBef>
            </a:pPr>
            <a:r>
              <a:rPr sz="2300" spc="35" dirty="0">
                <a:latin typeface="RobotoRegular"/>
                <a:cs typeface="RobotoRegular"/>
              </a:rPr>
              <a:t>The</a:t>
            </a:r>
            <a:r>
              <a:rPr sz="2300" spc="-35" dirty="0">
                <a:latin typeface="RobotoRegular"/>
                <a:cs typeface="RobotoRegular"/>
              </a:rPr>
              <a:t> </a:t>
            </a:r>
            <a:r>
              <a:rPr sz="2300" spc="15" dirty="0">
                <a:latin typeface="RobotoRegular"/>
                <a:cs typeface="RobotoRegular"/>
              </a:rPr>
              <a:t>cannula</a:t>
            </a:r>
            <a:r>
              <a:rPr sz="2300" spc="-70" dirty="0">
                <a:latin typeface="RobotoRegular"/>
                <a:cs typeface="RobotoRegular"/>
              </a:rPr>
              <a:t> </a:t>
            </a:r>
            <a:r>
              <a:rPr sz="2300" spc="15" dirty="0">
                <a:latin typeface="RobotoRegular"/>
                <a:cs typeface="RobotoRegular"/>
              </a:rPr>
              <a:t>used</a:t>
            </a:r>
            <a:r>
              <a:rPr sz="2300" spc="-5" dirty="0">
                <a:latin typeface="RobotoRegular"/>
                <a:cs typeface="RobotoRegular"/>
              </a:rPr>
              <a:t> </a:t>
            </a:r>
            <a:r>
              <a:rPr sz="2300" spc="5" dirty="0">
                <a:latin typeface="RobotoRegular"/>
                <a:cs typeface="RobotoRegular"/>
              </a:rPr>
              <a:t>has</a:t>
            </a:r>
            <a:r>
              <a:rPr sz="2300" spc="-5" dirty="0">
                <a:latin typeface="RobotoRegular"/>
                <a:cs typeface="RobotoRegular"/>
              </a:rPr>
              <a:t> </a:t>
            </a:r>
            <a:r>
              <a:rPr sz="2300" spc="5" dirty="0">
                <a:latin typeface="RobotoRegular"/>
                <a:cs typeface="RobotoRegular"/>
              </a:rPr>
              <a:t>a</a:t>
            </a:r>
            <a:r>
              <a:rPr sz="2300" spc="-70" dirty="0">
                <a:latin typeface="RobotoRegular"/>
                <a:cs typeface="RobotoRegular"/>
              </a:rPr>
              <a:t> </a:t>
            </a:r>
            <a:r>
              <a:rPr sz="2300" spc="-5" dirty="0">
                <a:latin typeface="RobotoRegular"/>
                <a:cs typeface="RobotoRegular"/>
              </a:rPr>
              <a:t>balloon</a:t>
            </a:r>
            <a:r>
              <a:rPr sz="2300" spc="25" dirty="0">
                <a:latin typeface="RobotoRegular"/>
                <a:cs typeface="RobotoRegular"/>
              </a:rPr>
              <a:t> </a:t>
            </a:r>
            <a:r>
              <a:rPr sz="2300" dirty="0">
                <a:latin typeface="RobotoRegular"/>
                <a:cs typeface="RobotoRegular"/>
              </a:rPr>
              <a:t>tip</a:t>
            </a:r>
            <a:r>
              <a:rPr sz="2300" spc="5" dirty="0">
                <a:latin typeface="RobotoRegular"/>
                <a:cs typeface="RobotoRegular"/>
              </a:rPr>
              <a:t> </a:t>
            </a:r>
            <a:r>
              <a:rPr sz="2300" spc="-20" dirty="0">
                <a:latin typeface="RobotoRegular"/>
                <a:cs typeface="RobotoRegular"/>
              </a:rPr>
              <a:t>at</a:t>
            </a:r>
            <a:r>
              <a:rPr sz="2300" spc="-5" dirty="0">
                <a:latin typeface="RobotoRegular"/>
                <a:cs typeface="RobotoRegular"/>
              </a:rPr>
              <a:t> </a:t>
            </a:r>
            <a:r>
              <a:rPr sz="2300" spc="25" dirty="0">
                <a:latin typeface="RobotoRegular"/>
                <a:cs typeface="RobotoRegular"/>
              </a:rPr>
              <a:t>the</a:t>
            </a:r>
            <a:r>
              <a:rPr sz="2300" spc="-35" dirty="0">
                <a:latin typeface="RobotoRegular"/>
                <a:cs typeface="RobotoRegular"/>
              </a:rPr>
              <a:t> </a:t>
            </a:r>
            <a:r>
              <a:rPr sz="2300" spc="15" dirty="0">
                <a:latin typeface="RobotoRegular"/>
                <a:cs typeface="RobotoRegular"/>
              </a:rPr>
              <a:t>end</a:t>
            </a:r>
            <a:r>
              <a:rPr sz="2300" spc="-5" dirty="0">
                <a:latin typeface="RobotoRegular"/>
                <a:cs typeface="RobotoRegular"/>
              </a:rPr>
              <a:t> </a:t>
            </a:r>
            <a:r>
              <a:rPr sz="2300" spc="5" dirty="0">
                <a:latin typeface="RobotoRegular"/>
                <a:cs typeface="RobotoRegular"/>
              </a:rPr>
              <a:t>of</a:t>
            </a:r>
            <a:r>
              <a:rPr sz="2300" spc="-55" dirty="0">
                <a:latin typeface="RobotoRegular"/>
                <a:cs typeface="RobotoRegular"/>
              </a:rPr>
              <a:t> </a:t>
            </a:r>
            <a:r>
              <a:rPr sz="2300" spc="25" dirty="0">
                <a:latin typeface="RobotoRegular"/>
                <a:cs typeface="RobotoRegular"/>
              </a:rPr>
              <a:t>the</a:t>
            </a:r>
            <a:r>
              <a:rPr sz="2300" spc="-35" dirty="0">
                <a:latin typeface="RobotoRegular"/>
                <a:cs typeface="RobotoRegular"/>
              </a:rPr>
              <a:t> </a:t>
            </a:r>
            <a:r>
              <a:rPr sz="2300" spc="15" dirty="0">
                <a:latin typeface="RobotoRegular"/>
                <a:cs typeface="RobotoRegular"/>
              </a:rPr>
              <a:t>cannula</a:t>
            </a:r>
            <a:r>
              <a:rPr sz="2300" spc="-65" dirty="0">
                <a:latin typeface="RobotoRegular"/>
                <a:cs typeface="RobotoRegular"/>
              </a:rPr>
              <a:t> </a:t>
            </a:r>
            <a:r>
              <a:rPr sz="2300" spc="10" dirty="0">
                <a:latin typeface="RobotoRegular"/>
                <a:cs typeface="RobotoRegular"/>
              </a:rPr>
              <a:t>to  hold </a:t>
            </a:r>
            <a:r>
              <a:rPr sz="2300" spc="-5" dirty="0">
                <a:latin typeface="RobotoRegular"/>
                <a:cs typeface="RobotoRegular"/>
              </a:rPr>
              <a:t>in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dirty="0">
                <a:latin typeface="RobotoRegular"/>
                <a:cs typeface="RobotoRegular"/>
              </a:rPr>
              <a:t>coronary</a:t>
            </a:r>
            <a:r>
              <a:rPr sz="2300" spc="-65" dirty="0">
                <a:latin typeface="RobotoRegular"/>
                <a:cs typeface="RobotoRegular"/>
              </a:rPr>
              <a:t> </a:t>
            </a:r>
            <a:r>
              <a:rPr sz="2300" spc="20" dirty="0">
                <a:latin typeface="RobotoRegular"/>
                <a:cs typeface="RobotoRegular"/>
              </a:rPr>
              <a:t>sinus.</a:t>
            </a:r>
            <a:endParaRPr sz="2300">
              <a:latin typeface="RobotoRegular"/>
              <a:cs typeface="RobotoRegular"/>
            </a:endParaRPr>
          </a:p>
          <a:p>
            <a:pPr marL="12700" marR="486409">
              <a:lnSpc>
                <a:spcPts val="2420"/>
              </a:lnSpc>
              <a:spcBef>
                <a:spcPts val="790"/>
              </a:spcBef>
            </a:pPr>
            <a:r>
              <a:rPr sz="2300" spc="25" dirty="0">
                <a:latin typeface="RobotoRegular"/>
                <a:cs typeface="RobotoRegular"/>
              </a:rPr>
              <a:t>This </a:t>
            </a:r>
            <a:r>
              <a:rPr sz="2300" spc="5" dirty="0">
                <a:latin typeface="RobotoRegular"/>
                <a:cs typeface="RobotoRegular"/>
              </a:rPr>
              <a:t>line </a:t>
            </a:r>
            <a:r>
              <a:rPr sz="2300" spc="-5" dirty="0">
                <a:latin typeface="RobotoRegular"/>
                <a:cs typeface="RobotoRegular"/>
              </a:rPr>
              <a:t>is </a:t>
            </a:r>
            <a:r>
              <a:rPr sz="2300" spc="10" dirty="0">
                <a:latin typeface="RobotoRegular"/>
                <a:cs typeface="RobotoRegular"/>
              </a:rPr>
              <a:t>connected with </a:t>
            </a:r>
            <a:r>
              <a:rPr sz="2300" spc="15" dirty="0">
                <a:latin typeface="RobotoRegular"/>
                <a:cs typeface="RobotoRegular"/>
              </a:rPr>
              <a:t>high </a:t>
            </a:r>
            <a:r>
              <a:rPr sz="2300" spc="10" dirty="0">
                <a:latin typeface="RobotoRegular"/>
                <a:cs typeface="RobotoRegular"/>
              </a:rPr>
              <a:t>pressure </a:t>
            </a:r>
            <a:r>
              <a:rPr sz="2300" spc="5" dirty="0">
                <a:latin typeface="RobotoRegular"/>
                <a:cs typeface="RobotoRegular"/>
              </a:rPr>
              <a:t>monitoring line </a:t>
            </a:r>
            <a:r>
              <a:rPr sz="2300" spc="10" dirty="0">
                <a:latin typeface="RobotoRegular"/>
                <a:cs typeface="RobotoRegular"/>
              </a:rPr>
              <a:t>to </a:t>
            </a:r>
            <a:r>
              <a:rPr sz="2300" spc="5" dirty="0">
                <a:latin typeface="RobotoRegular"/>
                <a:cs typeface="RobotoRegular"/>
              </a:rPr>
              <a:t>a  </a:t>
            </a:r>
            <a:r>
              <a:rPr sz="2300" spc="-15" dirty="0">
                <a:latin typeface="RobotoRegular"/>
                <a:cs typeface="RobotoRegular"/>
              </a:rPr>
              <a:t>transducer.</a:t>
            </a:r>
            <a:endParaRPr sz="2300">
              <a:latin typeface="RobotoRegular"/>
              <a:cs typeface="RobotoRegular"/>
            </a:endParaRPr>
          </a:p>
          <a:p>
            <a:pPr marL="12700" marR="5080">
              <a:lnSpc>
                <a:spcPts val="2420"/>
              </a:lnSpc>
              <a:spcBef>
                <a:spcPts val="790"/>
              </a:spcBef>
            </a:pPr>
            <a:r>
              <a:rPr sz="2300" spc="5" dirty="0">
                <a:latin typeface="RobotoRegular"/>
                <a:cs typeface="RobotoRegular"/>
              </a:rPr>
              <a:t>A </a:t>
            </a:r>
            <a:r>
              <a:rPr sz="2300" spc="20" dirty="0">
                <a:latin typeface="RobotoRegular"/>
                <a:cs typeface="RobotoRegular"/>
              </a:rPr>
              <a:t>sudden </a:t>
            </a:r>
            <a:r>
              <a:rPr sz="2300" spc="5" dirty="0">
                <a:latin typeface="RobotoRegular"/>
                <a:cs typeface="RobotoRegular"/>
              </a:rPr>
              <a:t>drop </a:t>
            </a:r>
            <a:r>
              <a:rPr sz="2300" spc="-5" dirty="0">
                <a:latin typeface="RobotoRegular"/>
                <a:cs typeface="RobotoRegular"/>
              </a:rPr>
              <a:t>in </a:t>
            </a:r>
            <a:r>
              <a:rPr sz="2300" spc="10" dirty="0">
                <a:latin typeface="RobotoRegular"/>
                <a:cs typeface="RobotoRegular"/>
              </a:rPr>
              <a:t>pressure usually </a:t>
            </a:r>
            <a:r>
              <a:rPr sz="2300" dirty="0">
                <a:latin typeface="RobotoRegular"/>
                <a:cs typeface="RobotoRegular"/>
              </a:rPr>
              <a:t>indicates </a:t>
            </a:r>
            <a:r>
              <a:rPr sz="2300" spc="5" dirty="0">
                <a:latin typeface="RobotoRegular"/>
                <a:cs typeface="RobotoRegular"/>
              </a:rPr>
              <a:t>that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5" dirty="0">
                <a:latin typeface="RobotoRegular"/>
                <a:cs typeface="RobotoRegular"/>
              </a:rPr>
              <a:t>cannula</a:t>
            </a:r>
            <a:r>
              <a:rPr sz="2300" spc="-165" dirty="0">
                <a:latin typeface="RobotoRegular"/>
                <a:cs typeface="RobotoRegular"/>
              </a:rPr>
              <a:t> </a:t>
            </a:r>
            <a:r>
              <a:rPr sz="2300" spc="5" dirty="0">
                <a:latin typeface="RobotoRegular"/>
                <a:cs typeface="RobotoRegular"/>
              </a:rPr>
              <a:t>has  </a:t>
            </a:r>
            <a:r>
              <a:rPr sz="2300" dirty="0">
                <a:latin typeface="RobotoRegular"/>
                <a:cs typeface="RobotoRegular"/>
              </a:rPr>
              <a:t>become</a:t>
            </a:r>
            <a:r>
              <a:rPr sz="2300" spc="-40" dirty="0">
                <a:latin typeface="RobotoRegular"/>
                <a:cs typeface="RobotoRegular"/>
              </a:rPr>
              <a:t> </a:t>
            </a:r>
            <a:r>
              <a:rPr sz="2300" spc="5" dirty="0">
                <a:latin typeface="RobotoRegular"/>
                <a:cs typeface="RobotoRegular"/>
              </a:rPr>
              <a:t>dislodgement.</a:t>
            </a:r>
            <a:endParaRPr sz="2300">
              <a:latin typeface="RobotoRegular"/>
              <a:cs typeface="RobotoRegular"/>
            </a:endParaRPr>
          </a:p>
          <a:p>
            <a:pPr marL="12700" marR="158115">
              <a:lnSpc>
                <a:spcPts val="2420"/>
              </a:lnSpc>
              <a:spcBef>
                <a:spcPts val="785"/>
              </a:spcBef>
            </a:pPr>
            <a:r>
              <a:rPr sz="2300" dirty="0">
                <a:latin typeface="RobotoRegular"/>
                <a:cs typeface="RobotoRegular"/>
              </a:rPr>
              <a:t>Retrograde </a:t>
            </a:r>
            <a:r>
              <a:rPr sz="2300" spc="-5" dirty="0">
                <a:latin typeface="RobotoRegular"/>
                <a:cs typeface="RobotoRegular"/>
              </a:rPr>
              <a:t>administration </a:t>
            </a:r>
            <a:r>
              <a:rPr sz="2300" spc="-25" dirty="0">
                <a:latin typeface="RobotoRegular"/>
                <a:cs typeface="RobotoRegular"/>
              </a:rPr>
              <a:t>may </a:t>
            </a:r>
            <a:r>
              <a:rPr sz="2300" spc="20" dirty="0">
                <a:latin typeface="RobotoRegular"/>
                <a:cs typeface="RobotoRegular"/>
              </a:rPr>
              <a:t>not </a:t>
            </a:r>
            <a:r>
              <a:rPr sz="2300" spc="5" dirty="0">
                <a:latin typeface="RobotoRegular"/>
                <a:cs typeface="RobotoRegular"/>
              </a:rPr>
              <a:t>protect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0" dirty="0">
                <a:latin typeface="RobotoRegular"/>
                <a:cs typeface="RobotoRegular"/>
              </a:rPr>
              <a:t>right </a:t>
            </a:r>
            <a:r>
              <a:rPr sz="2300" spc="5" dirty="0">
                <a:latin typeface="RobotoRegular"/>
                <a:cs typeface="RobotoRegular"/>
              </a:rPr>
              <a:t>of </a:t>
            </a:r>
            <a:r>
              <a:rPr sz="2300" spc="25" dirty="0">
                <a:latin typeface="RobotoRegular"/>
                <a:cs typeface="RobotoRegular"/>
              </a:rPr>
              <a:t>the</a:t>
            </a:r>
            <a:r>
              <a:rPr sz="2300" spc="-165" dirty="0">
                <a:latin typeface="RobotoRegular"/>
                <a:cs typeface="RobotoRegular"/>
              </a:rPr>
              <a:t> </a:t>
            </a:r>
            <a:r>
              <a:rPr sz="2300" spc="20" dirty="0">
                <a:latin typeface="RobotoRegular"/>
                <a:cs typeface="RobotoRegular"/>
              </a:rPr>
              <a:t>heart  </a:t>
            </a:r>
            <a:r>
              <a:rPr sz="2300" spc="25" dirty="0">
                <a:latin typeface="RobotoRegular"/>
                <a:cs typeface="RobotoRegular"/>
              </a:rPr>
              <a:t>due </a:t>
            </a:r>
            <a:r>
              <a:rPr sz="2300" spc="10" dirty="0">
                <a:latin typeface="RobotoRegular"/>
                <a:cs typeface="RobotoRegular"/>
              </a:rPr>
              <a:t>to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0" dirty="0">
                <a:latin typeface="RobotoRegular"/>
                <a:cs typeface="RobotoRegular"/>
              </a:rPr>
              <a:t>right </a:t>
            </a:r>
            <a:r>
              <a:rPr sz="2300" dirty="0">
                <a:latin typeface="RobotoRegular"/>
                <a:cs typeface="RobotoRegular"/>
              </a:rPr>
              <a:t>coronary </a:t>
            </a:r>
            <a:r>
              <a:rPr sz="2300" spc="-10" dirty="0">
                <a:latin typeface="RobotoRegular"/>
                <a:cs typeface="RobotoRegular"/>
              </a:rPr>
              <a:t>vein </a:t>
            </a:r>
            <a:r>
              <a:rPr sz="2300" spc="5" dirty="0">
                <a:latin typeface="RobotoRegular"/>
                <a:cs typeface="RobotoRegular"/>
              </a:rPr>
              <a:t>draining </a:t>
            </a:r>
            <a:r>
              <a:rPr sz="2300" spc="15" dirty="0">
                <a:latin typeface="RobotoRegular"/>
                <a:cs typeface="RobotoRegular"/>
              </a:rPr>
              <a:t>into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0" dirty="0">
                <a:latin typeface="RobotoRegular"/>
                <a:cs typeface="RobotoRegular"/>
              </a:rPr>
              <a:t>right </a:t>
            </a:r>
            <a:r>
              <a:rPr sz="2300" dirty="0">
                <a:latin typeface="RobotoRegular"/>
                <a:cs typeface="RobotoRegular"/>
              </a:rPr>
              <a:t>atrium and  </a:t>
            </a:r>
            <a:r>
              <a:rPr sz="2300" spc="20" dirty="0">
                <a:latin typeface="RobotoRegular"/>
                <a:cs typeface="RobotoRegular"/>
              </a:rPr>
              <a:t>not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dirty="0">
                <a:latin typeface="RobotoRegular"/>
                <a:cs typeface="RobotoRegular"/>
              </a:rPr>
              <a:t>coronary</a:t>
            </a:r>
            <a:r>
              <a:rPr sz="2300" spc="-105" dirty="0">
                <a:latin typeface="RobotoRegular"/>
                <a:cs typeface="RobotoRegular"/>
              </a:rPr>
              <a:t> </a:t>
            </a:r>
            <a:r>
              <a:rPr sz="2300" spc="20" dirty="0">
                <a:latin typeface="RobotoRegular"/>
                <a:cs typeface="RobotoRegular"/>
              </a:rPr>
              <a:t>sinus.</a:t>
            </a:r>
            <a:endParaRPr sz="23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154" y="267967"/>
            <a:ext cx="9759416" cy="70205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9719" y="628190"/>
            <a:ext cx="8398510" cy="590296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ts val="2750"/>
              </a:lnSpc>
              <a:spcBef>
                <a:spcPts val="545"/>
              </a:spcBef>
            </a:pPr>
            <a:r>
              <a:rPr sz="2650" spc="-25" dirty="0">
                <a:latin typeface="RobotoRegular"/>
                <a:cs typeface="RobotoRegular"/>
              </a:rPr>
              <a:t>Valve surgery </a:t>
            </a:r>
            <a:r>
              <a:rPr sz="2650" spc="5" dirty="0">
                <a:latin typeface="RobotoRegular"/>
                <a:cs typeface="RobotoRegular"/>
              </a:rPr>
              <a:t>is </a:t>
            </a:r>
            <a:r>
              <a:rPr sz="2650" spc="-5" dirty="0">
                <a:latin typeface="RobotoRegular"/>
                <a:cs typeface="RobotoRegular"/>
              </a:rPr>
              <a:t>another </a:t>
            </a:r>
            <a:r>
              <a:rPr sz="2650" spc="-10" dirty="0">
                <a:latin typeface="RobotoRegular"/>
                <a:cs typeface="RobotoRegular"/>
              </a:rPr>
              <a:t>problem that </a:t>
            </a:r>
            <a:r>
              <a:rPr sz="2650" spc="-5" dirty="0">
                <a:latin typeface="RobotoRegular"/>
                <a:cs typeface="RobotoRegular"/>
              </a:rPr>
              <a:t>this </a:t>
            </a:r>
            <a:r>
              <a:rPr sz="2650" dirty="0">
                <a:latin typeface="RobotoRegular"/>
                <a:cs typeface="RobotoRegular"/>
              </a:rPr>
              <a:t>technique </a:t>
            </a:r>
            <a:r>
              <a:rPr sz="2650" spc="-15" dirty="0">
                <a:latin typeface="RobotoRegular"/>
                <a:cs typeface="RobotoRegular"/>
              </a:rPr>
              <a:t>has  </a:t>
            </a:r>
            <a:r>
              <a:rPr sz="2650" spc="5" dirty="0">
                <a:latin typeface="RobotoRegular"/>
                <a:cs typeface="RobotoRegular"/>
              </a:rPr>
              <a:t>improved. </a:t>
            </a:r>
            <a:r>
              <a:rPr sz="2650" spc="-25" dirty="0">
                <a:latin typeface="RobotoRegular"/>
                <a:cs typeface="RobotoRegular"/>
              </a:rPr>
              <a:t>The </a:t>
            </a:r>
            <a:r>
              <a:rPr sz="2650" dirty="0">
                <a:latin typeface="RobotoRegular"/>
                <a:cs typeface="RobotoRegular"/>
              </a:rPr>
              <a:t>method </a:t>
            </a:r>
            <a:r>
              <a:rPr sz="2650" spc="-5" dirty="0">
                <a:latin typeface="RobotoRegular"/>
                <a:cs typeface="RobotoRegular"/>
              </a:rPr>
              <a:t>formerly </a:t>
            </a:r>
            <a:r>
              <a:rPr sz="2650" spc="-15" dirty="0">
                <a:latin typeface="RobotoRegular"/>
                <a:cs typeface="RobotoRegular"/>
              </a:rPr>
              <a:t>used </a:t>
            </a:r>
            <a:r>
              <a:rPr sz="2650" spc="-5" dirty="0">
                <a:latin typeface="RobotoRegular"/>
                <a:cs typeface="RobotoRegular"/>
              </a:rPr>
              <a:t>for </a:t>
            </a:r>
            <a:r>
              <a:rPr sz="2650" spc="20" dirty="0">
                <a:latin typeface="RobotoRegular"/>
                <a:cs typeface="RobotoRegular"/>
              </a:rPr>
              <a:t>aortic </a:t>
            </a:r>
            <a:r>
              <a:rPr sz="2650" spc="15" dirty="0">
                <a:latin typeface="RobotoRegular"/>
                <a:cs typeface="RobotoRegular"/>
              </a:rPr>
              <a:t>valve  </a:t>
            </a:r>
            <a:r>
              <a:rPr sz="2650" spc="-25" dirty="0">
                <a:latin typeface="RobotoRegular"/>
                <a:cs typeface="RobotoRegular"/>
              </a:rPr>
              <a:t>surgery </a:t>
            </a:r>
            <a:r>
              <a:rPr sz="2650" dirty="0">
                <a:latin typeface="RobotoRegular"/>
                <a:cs typeface="RobotoRegular"/>
              </a:rPr>
              <a:t>required </a:t>
            </a:r>
            <a:r>
              <a:rPr sz="2650" spc="-10" dirty="0">
                <a:latin typeface="RobotoRegular"/>
                <a:cs typeface="RobotoRegular"/>
              </a:rPr>
              <a:t>that the </a:t>
            </a:r>
            <a:r>
              <a:rPr sz="2650" dirty="0">
                <a:latin typeface="RobotoRegular"/>
                <a:cs typeface="RobotoRegular"/>
              </a:rPr>
              <a:t>cardioplegia </a:t>
            </a:r>
            <a:r>
              <a:rPr sz="2650" spc="-30" dirty="0">
                <a:latin typeface="RobotoRegular"/>
                <a:cs typeface="RobotoRegular"/>
              </a:rPr>
              <a:t>be </a:t>
            </a:r>
            <a:r>
              <a:rPr sz="2650" spc="15" dirty="0">
                <a:latin typeface="RobotoRegular"/>
                <a:cs typeface="RobotoRegular"/>
              </a:rPr>
              <a:t>directed </a:t>
            </a:r>
            <a:r>
              <a:rPr sz="2650" spc="-5" dirty="0">
                <a:latin typeface="RobotoRegular"/>
                <a:cs typeface="RobotoRegular"/>
              </a:rPr>
              <a:t>into  </a:t>
            </a:r>
            <a:r>
              <a:rPr sz="2650" spc="-10" dirty="0">
                <a:latin typeface="RobotoRegular"/>
                <a:cs typeface="RobotoRegular"/>
              </a:rPr>
              <a:t>the </a:t>
            </a:r>
            <a:r>
              <a:rPr sz="2650" dirty="0">
                <a:latin typeface="RobotoRegular"/>
                <a:cs typeface="RobotoRegular"/>
              </a:rPr>
              <a:t>coronary </a:t>
            </a:r>
            <a:r>
              <a:rPr sz="2650" spc="-20" dirty="0">
                <a:latin typeface="RobotoRegular"/>
                <a:cs typeface="RobotoRegular"/>
              </a:rPr>
              <a:t>is.This </a:t>
            </a:r>
            <a:r>
              <a:rPr sz="2650" spc="-10" dirty="0">
                <a:latin typeface="RobotoRegular"/>
                <a:cs typeface="RobotoRegular"/>
              </a:rPr>
              <a:t>was </a:t>
            </a:r>
            <a:r>
              <a:rPr sz="2650" spc="-15" dirty="0">
                <a:latin typeface="RobotoRegular"/>
                <a:cs typeface="RobotoRegular"/>
              </a:rPr>
              <a:t>because </a:t>
            </a:r>
            <a:r>
              <a:rPr sz="2650" spc="-10" dirty="0">
                <a:latin typeface="RobotoRegular"/>
                <a:cs typeface="RobotoRegular"/>
              </a:rPr>
              <a:t>the </a:t>
            </a:r>
            <a:r>
              <a:rPr sz="2650" spc="20" dirty="0">
                <a:latin typeface="RobotoRegular"/>
                <a:cs typeface="RobotoRegular"/>
              </a:rPr>
              <a:t>aorta </a:t>
            </a:r>
            <a:r>
              <a:rPr sz="2650" spc="-10" dirty="0">
                <a:latin typeface="RobotoRegular"/>
                <a:cs typeface="RobotoRegular"/>
              </a:rPr>
              <a:t>was</a:t>
            </a:r>
            <a:r>
              <a:rPr sz="2650" spc="5" dirty="0">
                <a:latin typeface="RobotoRegular"/>
                <a:cs typeface="RobotoRegular"/>
              </a:rPr>
              <a:t> opened.</a:t>
            </a:r>
            <a:endParaRPr sz="26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3600" spc="35" dirty="0">
                <a:latin typeface="RobotoRegular"/>
                <a:cs typeface="RobotoRegular"/>
              </a:rPr>
              <a:t>Advantage</a:t>
            </a:r>
            <a:endParaRPr sz="3600">
              <a:latin typeface="RobotoRegular"/>
              <a:cs typeface="RobotoRegular"/>
            </a:endParaRPr>
          </a:p>
          <a:p>
            <a:pPr marL="12700" marR="1307465">
              <a:lnSpc>
                <a:spcPts val="3310"/>
              </a:lnSpc>
              <a:spcBef>
                <a:spcPts val="810"/>
              </a:spcBef>
            </a:pPr>
            <a:r>
              <a:rPr sz="3050" dirty="0">
                <a:latin typeface="RobotoRegular"/>
                <a:cs typeface="RobotoRegular"/>
              </a:rPr>
              <a:t>Distribution </a:t>
            </a:r>
            <a:r>
              <a:rPr sz="3050" spc="15" dirty="0">
                <a:latin typeface="RobotoRegular"/>
                <a:cs typeface="RobotoRegular"/>
              </a:rPr>
              <a:t>of </a:t>
            </a:r>
            <a:r>
              <a:rPr sz="3050" spc="10" dirty="0">
                <a:latin typeface="RobotoRegular"/>
                <a:cs typeface="RobotoRegular"/>
              </a:rPr>
              <a:t>CP </a:t>
            </a:r>
            <a:r>
              <a:rPr sz="3050" spc="5" dirty="0">
                <a:latin typeface="RobotoRegular"/>
                <a:cs typeface="RobotoRegular"/>
              </a:rPr>
              <a:t>to </a:t>
            </a:r>
            <a:r>
              <a:rPr sz="3050" spc="15" dirty="0">
                <a:latin typeface="RobotoRegular"/>
                <a:cs typeface="RobotoRegular"/>
              </a:rPr>
              <a:t>region s supplied </a:t>
            </a:r>
            <a:r>
              <a:rPr sz="3050" spc="30" dirty="0">
                <a:latin typeface="RobotoRegular"/>
                <a:cs typeface="RobotoRegular"/>
              </a:rPr>
              <a:t>by  </a:t>
            </a:r>
            <a:r>
              <a:rPr sz="3050" spc="25" dirty="0">
                <a:latin typeface="RobotoRegular"/>
                <a:cs typeface="RobotoRegular"/>
              </a:rPr>
              <a:t>occluded</a:t>
            </a:r>
            <a:r>
              <a:rPr sz="3050" spc="30" dirty="0">
                <a:latin typeface="RobotoRegular"/>
                <a:cs typeface="RobotoRegular"/>
              </a:rPr>
              <a:t> </a:t>
            </a:r>
            <a:r>
              <a:rPr sz="3050" spc="15" dirty="0">
                <a:latin typeface="RobotoRegular"/>
                <a:cs typeface="RobotoRegular"/>
              </a:rPr>
              <a:t>vessels</a:t>
            </a:r>
            <a:endParaRPr sz="30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3050" spc="-10" dirty="0">
                <a:latin typeface="RobotoRegular"/>
                <a:cs typeface="RobotoRegular"/>
              </a:rPr>
              <a:t>Flushing the</a:t>
            </a:r>
            <a:r>
              <a:rPr sz="3050" spc="80" dirty="0">
                <a:latin typeface="RobotoRegular"/>
                <a:cs typeface="RobotoRegular"/>
              </a:rPr>
              <a:t> </a:t>
            </a:r>
            <a:r>
              <a:rPr sz="3050" spc="10" dirty="0">
                <a:latin typeface="RobotoRegular"/>
                <a:cs typeface="RobotoRegular"/>
              </a:rPr>
              <a:t>air</a:t>
            </a:r>
            <a:endParaRPr sz="30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050" spc="30" dirty="0">
                <a:latin typeface="RobotoRegular"/>
                <a:cs typeface="RobotoRegular"/>
              </a:rPr>
              <a:t>Improved </a:t>
            </a:r>
            <a:r>
              <a:rPr sz="3050" spc="5" dirty="0">
                <a:latin typeface="RobotoRegular"/>
                <a:cs typeface="RobotoRegular"/>
              </a:rPr>
              <a:t>subendocardial </a:t>
            </a:r>
            <a:r>
              <a:rPr sz="3050" spc="10" dirty="0">
                <a:latin typeface="RobotoRegular"/>
                <a:cs typeface="RobotoRegular"/>
              </a:rPr>
              <a:t>CP</a:t>
            </a:r>
            <a:r>
              <a:rPr sz="3050" spc="80" dirty="0">
                <a:latin typeface="RobotoRegular"/>
                <a:cs typeface="RobotoRegular"/>
              </a:rPr>
              <a:t> </a:t>
            </a:r>
            <a:r>
              <a:rPr sz="3050" spc="25" dirty="0">
                <a:latin typeface="RobotoRegular"/>
                <a:cs typeface="RobotoRegular"/>
              </a:rPr>
              <a:t>delivery</a:t>
            </a:r>
            <a:endParaRPr sz="30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4600" spc="25" dirty="0">
                <a:latin typeface="RobotoRegular"/>
                <a:cs typeface="RobotoRegular"/>
              </a:rPr>
              <a:t>Disadvantage</a:t>
            </a:r>
            <a:endParaRPr sz="4600">
              <a:latin typeface="RobotoRegular"/>
              <a:cs typeface="RobotoRegular"/>
            </a:endParaRPr>
          </a:p>
          <a:p>
            <a:pPr marL="12700" marR="253365">
              <a:lnSpc>
                <a:spcPts val="3970"/>
              </a:lnSpc>
              <a:spcBef>
                <a:spcPts val="869"/>
              </a:spcBef>
            </a:pPr>
            <a:r>
              <a:rPr sz="3750" dirty="0">
                <a:latin typeface="RobotoRegular"/>
                <a:cs typeface="RobotoRegular"/>
              </a:rPr>
              <a:t>Shunting </a:t>
            </a:r>
            <a:r>
              <a:rPr sz="3750" spc="-25" dirty="0">
                <a:latin typeface="RobotoRegular"/>
                <a:cs typeface="RobotoRegular"/>
              </a:rPr>
              <a:t>of </a:t>
            </a:r>
            <a:r>
              <a:rPr sz="3750" spc="-10" dirty="0">
                <a:latin typeface="RobotoRegular"/>
                <a:cs typeface="RobotoRegular"/>
              </a:rPr>
              <a:t>CP into </a:t>
            </a:r>
            <a:r>
              <a:rPr sz="3750" dirty="0">
                <a:latin typeface="RobotoRegular"/>
                <a:cs typeface="RobotoRegular"/>
              </a:rPr>
              <a:t>ventricular</a:t>
            </a:r>
            <a:r>
              <a:rPr sz="3750" spc="-245" dirty="0">
                <a:latin typeface="RobotoRegular"/>
                <a:cs typeface="RobotoRegular"/>
              </a:rPr>
              <a:t> </a:t>
            </a:r>
            <a:r>
              <a:rPr sz="3750" spc="-10" dirty="0">
                <a:latin typeface="RobotoRegular"/>
                <a:cs typeface="RobotoRegular"/>
              </a:rPr>
              <a:t>cavities  </a:t>
            </a:r>
            <a:r>
              <a:rPr sz="3750" spc="-30" dirty="0">
                <a:latin typeface="RobotoRegular"/>
                <a:cs typeface="RobotoRegular"/>
              </a:rPr>
              <a:t>via </a:t>
            </a:r>
            <a:r>
              <a:rPr sz="3750" spc="5" dirty="0">
                <a:latin typeface="RobotoRegular"/>
                <a:cs typeface="RobotoRegular"/>
              </a:rPr>
              <a:t>thebesian </a:t>
            </a:r>
            <a:r>
              <a:rPr sz="3750" spc="15" dirty="0">
                <a:latin typeface="RobotoRegular"/>
                <a:cs typeface="RobotoRegular"/>
              </a:rPr>
              <a:t>channels.</a:t>
            </a:r>
            <a:endParaRPr sz="3750">
              <a:latin typeface="RobotoRegular"/>
              <a:cs typeface="RobotoRegular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7925" y="0"/>
            <a:ext cx="5887935" cy="755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429" y="764220"/>
            <a:ext cx="7853680" cy="1828164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marR="5080">
              <a:lnSpc>
                <a:spcPts val="4520"/>
              </a:lnSpc>
              <a:spcBef>
                <a:spcPts val="780"/>
              </a:spcBef>
            </a:pPr>
            <a:r>
              <a:rPr sz="4300" spc="-15" dirty="0"/>
              <a:t>Article </a:t>
            </a:r>
            <a:r>
              <a:rPr sz="4300" spc="-30" dirty="0"/>
              <a:t>in The </a:t>
            </a:r>
            <a:r>
              <a:rPr sz="4300" spc="-25" dirty="0"/>
              <a:t>Annals </a:t>
            </a:r>
            <a:r>
              <a:rPr sz="4300" spc="-20" dirty="0"/>
              <a:t>of </a:t>
            </a:r>
            <a:r>
              <a:rPr sz="4300" spc="-50" dirty="0"/>
              <a:t>Thoracic  </a:t>
            </a:r>
            <a:r>
              <a:rPr sz="4300" dirty="0"/>
              <a:t>Surgery</a:t>
            </a:r>
            <a:endParaRPr sz="4300"/>
          </a:p>
          <a:p>
            <a:pPr marL="12700">
              <a:lnSpc>
                <a:spcPts val="4470"/>
              </a:lnSpc>
            </a:pPr>
            <a:r>
              <a:rPr sz="4300" spc="-30" dirty="0"/>
              <a:t>Myocardial </a:t>
            </a:r>
            <a:r>
              <a:rPr sz="4300" spc="-25" dirty="0"/>
              <a:t>protection</a:t>
            </a:r>
            <a:r>
              <a:rPr sz="4300" spc="90" dirty="0"/>
              <a:t> </a:t>
            </a:r>
            <a:r>
              <a:rPr sz="4300" dirty="0"/>
              <a:t>during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500429" y="2485419"/>
            <a:ext cx="8448675" cy="500062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marR="2653030">
              <a:lnSpc>
                <a:spcPts val="4520"/>
              </a:lnSpc>
              <a:spcBef>
                <a:spcPts val="780"/>
              </a:spcBef>
            </a:pPr>
            <a:r>
              <a:rPr sz="4300" spc="-10" dirty="0">
                <a:latin typeface="RobotoRegular"/>
                <a:cs typeface="RobotoRegular"/>
              </a:rPr>
              <a:t>antegrade </a:t>
            </a:r>
            <a:r>
              <a:rPr sz="4300" dirty="0">
                <a:latin typeface="RobotoRegular"/>
                <a:cs typeface="RobotoRegular"/>
              </a:rPr>
              <a:t>vs </a:t>
            </a:r>
            <a:r>
              <a:rPr sz="4300" spc="-30" dirty="0">
                <a:latin typeface="RobotoRegular"/>
                <a:cs typeface="RobotoRegular"/>
              </a:rPr>
              <a:t>retrograde  </a:t>
            </a:r>
            <a:r>
              <a:rPr sz="4300" spc="-20" dirty="0">
                <a:latin typeface="RobotoRegular"/>
                <a:cs typeface="RobotoRegular"/>
              </a:rPr>
              <a:t>cardioplegia</a:t>
            </a:r>
            <a:endParaRPr sz="4300">
              <a:latin typeface="RobotoRegular"/>
              <a:cs typeface="RobotoRegular"/>
            </a:endParaRPr>
          </a:p>
          <a:p>
            <a:pPr marL="12700" marR="1098550">
              <a:lnSpc>
                <a:spcPct val="112799"/>
              </a:lnSpc>
              <a:spcBef>
                <a:spcPts val="30"/>
              </a:spcBef>
            </a:pPr>
            <a:r>
              <a:rPr sz="2300" spc="-20" dirty="0">
                <a:latin typeface="RobotoRegular"/>
                <a:cs typeface="RobotoRegular"/>
              </a:rPr>
              <a:t>Paivi </a:t>
            </a:r>
            <a:r>
              <a:rPr sz="2300" spc="5" dirty="0">
                <a:latin typeface="RobotoRegular"/>
                <a:cs typeface="RobotoRegular"/>
              </a:rPr>
              <a:t>K Kaukoranta </a:t>
            </a:r>
            <a:r>
              <a:rPr sz="2300" spc="15" dirty="0">
                <a:latin typeface="RobotoRegular"/>
                <a:cs typeface="RobotoRegular"/>
              </a:rPr>
              <a:t>MD.......Keijo </a:t>
            </a:r>
            <a:r>
              <a:rPr sz="2300" spc="5" dirty="0">
                <a:latin typeface="RobotoRegular"/>
                <a:cs typeface="RobotoRegular"/>
              </a:rPr>
              <a:t>J </a:t>
            </a:r>
            <a:r>
              <a:rPr sz="2300" spc="20" dirty="0">
                <a:latin typeface="RobotoRegular"/>
                <a:cs typeface="RobotoRegular"/>
              </a:rPr>
              <a:t>peuhkurinen </a:t>
            </a:r>
            <a:r>
              <a:rPr sz="2300" spc="-35" dirty="0">
                <a:latin typeface="RobotoRegular"/>
                <a:cs typeface="RobotoRegular"/>
              </a:rPr>
              <a:t>MD,</a:t>
            </a:r>
            <a:r>
              <a:rPr sz="2300" spc="-155" dirty="0">
                <a:latin typeface="RobotoRegular"/>
                <a:cs typeface="RobotoRegular"/>
              </a:rPr>
              <a:t> </a:t>
            </a:r>
            <a:r>
              <a:rPr sz="2300" dirty="0">
                <a:latin typeface="RobotoRegular"/>
                <a:cs typeface="RobotoRegular"/>
              </a:rPr>
              <a:t>PHD  </a:t>
            </a:r>
            <a:r>
              <a:rPr sz="2300" spc="5" dirty="0">
                <a:latin typeface="RobotoRegular"/>
                <a:cs typeface="RobotoRegular"/>
              </a:rPr>
              <a:t>Abstract</a:t>
            </a:r>
            <a:endParaRPr sz="2300">
              <a:latin typeface="RobotoRegular"/>
              <a:cs typeface="RobotoRegular"/>
            </a:endParaRPr>
          </a:p>
          <a:p>
            <a:pPr marL="12700" marR="361950">
              <a:lnSpc>
                <a:spcPts val="2420"/>
              </a:lnSpc>
              <a:spcBef>
                <a:spcPts val="715"/>
              </a:spcBef>
              <a:tabLst>
                <a:tab pos="1733550" algn="l"/>
                <a:tab pos="1957705" algn="l"/>
              </a:tabLst>
            </a:pPr>
            <a:r>
              <a:rPr sz="2300" spc="10" dirty="0">
                <a:latin typeface="RobotoRegular"/>
                <a:cs typeface="RobotoRegular"/>
              </a:rPr>
              <a:t>Background	</a:t>
            </a:r>
            <a:r>
              <a:rPr sz="2300" spc="5" dirty="0">
                <a:latin typeface="RobotoRegular"/>
                <a:cs typeface="RobotoRegular"/>
              </a:rPr>
              <a:t>-	</a:t>
            </a:r>
            <a:r>
              <a:rPr sz="2300" spc="15" dirty="0">
                <a:latin typeface="RobotoRegular"/>
                <a:cs typeface="RobotoRegular"/>
              </a:rPr>
              <a:t>It </a:t>
            </a:r>
            <a:r>
              <a:rPr sz="2300" spc="5" dirty="0">
                <a:latin typeface="RobotoRegular"/>
                <a:cs typeface="RobotoRegular"/>
              </a:rPr>
              <a:t>has been </a:t>
            </a:r>
            <a:r>
              <a:rPr sz="2300" spc="15" dirty="0">
                <a:latin typeface="RobotoRegular"/>
                <a:cs typeface="RobotoRegular"/>
              </a:rPr>
              <a:t>suggested </a:t>
            </a:r>
            <a:r>
              <a:rPr sz="2300" spc="5" dirty="0">
                <a:latin typeface="RobotoRegular"/>
                <a:cs typeface="RobotoRegular"/>
              </a:rPr>
              <a:t>that </a:t>
            </a:r>
            <a:r>
              <a:rPr sz="2300" spc="25" dirty="0">
                <a:latin typeface="RobotoRegular"/>
                <a:cs typeface="RobotoRegular"/>
              </a:rPr>
              <a:t>the </a:t>
            </a:r>
            <a:r>
              <a:rPr sz="2300" spc="10" dirty="0">
                <a:latin typeface="RobotoRegular"/>
                <a:cs typeface="RobotoRegular"/>
              </a:rPr>
              <a:t>right </a:t>
            </a:r>
            <a:r>
              <a:rPr sz="2300" dirty="0">
                <a:latin typeface="RobotoRegular"/>
                <a:cs typeface="RobotoRegular"/>
              </a:rPr>
              <a:t>ventricular  myocardium </a:t>
            </a:r>
            <a:r>
              <a:rPr sz="2300" spc="-5" dirty="0">
                <a:latin typeface="RobotoRegular"/>
                <a:cs typeface="RobotoRegular"/>
              </a:rPr>
              <a:t>is </a:t>
            </a:r>
            <a:r>
              <a:rPr sz="2300" spc="5" dirty="0">
                <a:latin typeface="RobotoRegular"/>
                <a:cs typeface="RobotoRegular"/>
              </a:rPr>
              <a:t>protected </a:t>
            </a:r>
            <a:r>
              <a:rPr sz="2300" spc="15" dirty="0">
                <a:latin typeface="RobotoRegular"/>
                <a:cs typeface="RobotoRegular"/>
              </a:rPr>
              <a:t>during </a:t>
            </a:r>
            <a:r>
              <a:rPr sz="2300" dirty="0">
                <a:latin typeface="RobotoRegular"/>
                <a:cs typeface="RobotoRegular"/>
              </a:rPr>
              <a:t>retrograde </a:t>
            </a:r>
            <a:r>
              <a:rPr sz="2300" spc="5" dirty="0">
                <a:latin typeface="RobotoRegular"/>
                <a:cs typeface="RobotoRegular"/>
              </a:rPr>
              <a:t>blood</a:t>
            </a:r>
            <a:r>
              <a:rPr sz="2300" spc="-130" dirty="0">
                <a:latin typeface="RobotoRegular"/>
                <a:cs typeface="RobotoRegular"/>
              </a:rPr>
              <a:t> </a:t>
            </a:r>
            <a:r>
              <a:rPr sz="2300" dirty="0">
                <a:latin typeface="RobotoRegular"/>
                <a:cs typeface="RobotoRegular"/>
              </a:rPr>
              <a:t>cardioplegia</a:t>
            </a:r>
            <a:endParaRPr sz="2300">
              <a:latin typeface="RobotoRegular"/>
              <a:cs typeface="RobotoRegular"/>
            </a:endParaRPr>
          </a:p>
          <a:p>
            <a:pPr marL="12700" marR="5080">
              <a:lnSpc>
                <a:spcPts val="2420"/>
              </a:lnSpc>
              <a:spcBef>
                <a:spcPts val="695"/>
              </a:spcBef>
              <a:tabLst>
                <a:tab pos="2139315" algn="l"/>
              </a:tabLst>
            </a:pPr>
            <a:r>
              <a:rPr sz="2300" spc="10" dirty="0">
                <a:latin typeface="RobotoRegular"/>
                <a:cs typeface="RobotoRegular"/>
              </a:rPr>
              <a:t>Methods. </a:t>
            </a:r>
            <a:r>
              <a:rPr sz="2300" spc="5" dirty="0">
                <a:latin typeface="RobotoRegular"/>
                <a:cs typeface="RobotoRegular"/>
              </a:rPr>
              <a:t>- </a:t>
            </a:r>
            <a:r>
              <a:rPr sz="2300" spc="30" dirty="0">
                <a:latin typeface="RobotoRegular"/>
                <a:cs typeface="RobotoRegular"/>
              </a:rPr>
              <a:t>Two </a:t>
            </a:r>
            <a:r>
              <a:rPr sz="2300" spc="15" dirty="0">
                <a:latin typeface="RobotoRegular"/>
                <a:cs typeface="RobotoRegular"/>
              </a:rPr>
              <a:t>groups </a:t>
            </a:r>
            <a:r>
              <a:rPr sz="2300" spc="5" dirty="0">
                <a:latin typeface="RobotoRegular"/>
                <a:cs typeface="RobotoRegular"/>
              </a:rPr>
              <a:t>( n = </a:t>
            </a:r>
            <a:r>
              <a:rPr sz="2300" spc="20" dirty="0">
                <a:latin typeface="RobotoRegular"/>
                <a:cs typeface="RobotoRegular"/>
              </a:rPr>
              <a:t>18) </a:t>
            </a:r>
            <a:r>
              <a:rPr sz="2300" spc="15" dirty="0">
                <a:latin typeface="RobotoRegular"/>
                <a:cs typeface="RobotoRegular"/>
              </a:rPr>
              <a:t>undergoing </a:t>
            </a:r>
            <a:r>
              <a:rPr sz="2300" spc="-20" dirty="0">
                <a:latin typeface="RobotoRegular"/>
                <a:cs typeface="RobotoRegular"/>
              </a:rPr>
              <a:t>an </a:t>
            </a:r>
            <a:r>
              <a:rPr sz="2300" spc="-5" dirty="0">
                <a:latin typeface="RobotoRegular"/>
                <a:cs typeface="RobotoRegular"/>
              </a:rPr>
              <a:t>elective </a:t>
            </a:r>
            <a:r>
              <a:rPr sz="2300" dirty="0">
                <a:latin typeface="RobotoRegular"/>
                <a:cs typeface="RobotoRegular"/>
              </a:rPr>
              <a:t>coronary  </a:t>
            </a:r>
            <a:r>
              <a:rPr sz="2300" spc="5" dirty="0">
                <a:latin typeface="RobotoRegular"/>
                <a:cs typeface="RobotoRegular"/>
              </a:rPr>
              <a:t>bypass </a:t>
            </a:r>
            <a:r>
              <a:rPr sz="2300" spc="10" dirty="0">
                <a:latin typeface="RobotoRegular"/>
                <a:cs typeface="RobotoRegular"/>
              </a:rPr>
              <a:t>procedure </a:t>
            </a:r>
            <a:r>
              <a:rPr sz="2300" spc="5" dirty="0">
                <a:latin typeface="RobotoRegular"/>
                <a:cs typeface="RobotoRegular"/>
              </a:rPr>
              <a:t>were </a:t>
            </a:r>
            <a:r>
              <a:rPr sz="2300" spc="-10" dirty="0">
                <a:latin typeface="RobotoRegular"/>
                <a:cs typeface="RobotoRegular"/>
              </a:rPr>
              <a:t>randomized </a:t>
            </a:r>
            <a:r>
              <a:rPr sz="2300" spc="10" dirty="0">
                <a:latin typeface="RobotoRegular"/>
                <a:cs typeface="RobotoRegular"/>
              </a:rPr>
              <a:t>to </a:t>
            </a:r>
            <a:r>
              <a:rPr sz="2300" spc="-5" dirty="0">
                <a:latin typeface="RobotoRegular"/>
                <a:cs typeface="RobotoRegular"/>
              </a:rPr>
              <a:t>receive </a:t>
            </a:r>
            <a:r>
              <a:rPr sz="2300" dirty="0">
                <a:latin typeface="RobotoRegular"/>
                <a:cs typeface="RobotoRegular"/>
              </a:rPr>
              <a:t>antegrade </a:t>
            </a:r>
            <a:r>
              <a:rPr sz="2300" spc="5" dirty="0">
                <a:latin typeface="RobotoRegular"/>
                <a:cs typeface="RobotoRegular"/>
              </a:rPr>
              <a:t>or  </a:t>
            </a:r>
            <a:r>
              <a:rPr sz="2300" dirty="0">
                <a:latin typeface="RobotoRegular"/>
                <a:cs typeface="RobotoRegular"/>
              </a:rPr>
              <a:t>retrograde</a:t>
            </a:r>
            <a:r>
              <a:rPr sz="2300" spc="-30" dirty="0">
                <a:latin typeface="RobotoRegular"/>
                <a:cs typeface="RobotoRegular"/>
              </a:rPr>
              <a:t> </a:t>
            </a:r>
            <a:r>
              <a:rPr sz="2300" spc="-15" dirty="0">
                <a:latin typeface="RobotoRegular"/>
                <a:cs typeface="RobotoRegular"/>
              </a:rPr>
              <a:t>mild	</a:t>
            </a:r>
            <a:r>
              <a:rPr sz="2300" spc="10" dirty="0">
                <a:latin typeface="RobotoRegular"/>
                <a:cs typeface="RobotoRegular"/>
              </a:rPr>
              <a:t>hypothermia </a:t>
            </a:r>
            <a:r>
              <a:rPr sz="2300" spc="5" dirty="0">
                <a:latin typeface="RobotoRegular"/>
                <a:cs typeface="RobotoRegular"/>
              </a:rPr>
              <a:t>blood </a:t>
            </a:r>
            <a:r>
              <a:rPr sz="2300" spc="-5" dirty="0">
                <a:latin typeface="RobotoRegular"/>
                <a:cs typeface="RobotoRegular"/>
              </a:rPr>
              <a:t>cardioplegia. </a:t>
            </a:r>
            <a:r>
              <a:rPr sz="2300" spc="-10" dirty="0">
                <a:latin typeface="RobotoRegular"/>
                <a:cs typeface="RobotoRegular"/>
              </a:rPr>
              <a:t>Trans  </a:t>
            </a:r>
            <a:r>
              <a:rPr sz="2300" dirty="0">
                <a:latin typeface="RobotoRegular"/>
                <a:cs typeface="RobotoRegular"/>
              </a:rPr>
              <a:t>ventricular </a:t>
            </a:r>
            <a:r>
              <a:rPr sz="2300" spc="-5" dirty="0">
                <a:latin typeface="RobotoRegular"/>
                <a:cs typeface="RobotoRegular"/>
              </a:rPr>
              <a:t>differences in </a:t>
            </a:r>
            <a:r>
              <a:rPr sz="2300" spc="-20" dirty="0">
                <a:latin typeface="RobotoRegular"/>
                <a:cs typeface="RobotoRegular"/>
              </a:rPr>
              <a:t>O2 </a:t>
            </a:r>
            <a:r>
              <a:rPr sz="2300" spc="-5" dirty="0">
                <a:latin typeface="RobotoRegular"/>
                <a:cs typeface="RobotoRegular"/>
              </a:rPr>
              <a:t>extraction, </a:t>
            </a:r>
            <a:r>
              <a:rPr sz="2300" spc="-10" dirty="0">
                <a:latin typeface="RobotoRegular"/>
                <a:cs typeface="RobotoRegular"/>
              </a:rPr>
              <a:t>lactate </a:t>
            </a:r>
            <a:r>
              <a:rPr sz="2300" spc="15" dirty="0">
                <a:latin typeface="RobotoRegular"/>
                <a:cs typeface="RobotoRegular"/>
              </a:rPr>
              <a:t>production, </a:t>
            </a:r>
            <a:r>
              <a:rPr sz="2300" spc="20" dirty="0">
                <a:latin typeface="RobotoRegular"/>
                <a:cs typeface="RobotoRegular"/>
              </a:rPr>
              <a:t>pH  </a:t>
            </a:r>
            <a:r>
              <a:rPr sz="2300" spc="5" dirty="0">
                <a:latin typeface="RobotoRegular"/>
                <a:cs typeface="RobotoRegular"/>
              </a:rPr>
              <a:t>were </a:t>
            </a:r>
            <a:r>
              <a:rPr sz="2300" dirty="0">
                <a:latin typeface="RobotoRegular"/>
                <a:cs typeface="RobotoRegular"/>
              </a:rPr>
              <a:t>monitored </a:t>
            </a:r>
            <a:r>
              <a:rPr sz="2300" spc="15" dirty="0">
                <a:latin typeface="RobotoRegular"/>
                <a:cs typeface="RobotoRegular"/>
              </a:rPr>
              <a:t>during </a:t>
            </a:r>
            <a:r>
              <a:rPr sz="2300" spc="10" dirty="0">
                <a:latin typeface="RobotoRegular"/>
                <a:cs typeface="RobotoRegular"/>
              </a:rPr>
              <a:t>aortic </a:t>
            </a:r>
            <a:r>
              <a:rPr sz="2300" spc="5" dirty="0">
                <a:latin typeface="RobotoRegular"/>
                <a:cs typeface="RobotoRegular"/>
              </a:rPr>
              <a:t>cross </a:t>
            </a:r>
            <a:r>
              <a:rPr sz="2300" spc="-5" dirty="0">
                <a:latin typeface="RobotoRegular"/>
                <a:cs typeface="RobotoRegular"/>
              </a:rPr>
              <a:t>clamping </a:t>
            </a:r>
            <a:r>
              <a:rPr sz="2300" dirty="0">
                <a:latin typeface="RobotoRegular"/>
                <a:cs typeface="RobotoRegular"/>
              </a:rPr>
              <a:t>and </a:t>
            </a:r>
            <a:r>
              <a:rPr sz="2300" spc="15" dirty="0">
                <a:latin typeface="RobotoRegular"/>
                <a:cs typeface="RobotoRegular"/>
              </a:rPr>
              <a:t>15 </a:t>
            </a:r>
            <a:r>
              <a:rPr sz="2300" spc="-15" dirty="0">
                <a:latin typeface="RobotoRegular"/>
                <a:cs typeface="RobotoRegular"/>
              </a:rPr>
              <a:t>min after  </a:t>
            </a:r>
            <a:r>
              <a:rPr sz="2300" spc="10" dirty="0">
                <a:latin typeface="RobotoRegular"/>
                <a:cs typeface="RobotoRegular"/>
              </a:rPr>
              <a:t>aortic </a:t>
            </a:r>
            <a:r>
              <a:rPr sz="2300" dirty="0">
                <a:latin typeface="RobotoRegular"/>
                <a:cs typeface="RobotoRegular"/>
              </a:rPr>
              <a:t>declamping andfor </a:t>
            </a:r>
            <a:r>
              <a:rPr sz="2300" spc="-5" dirty="0">
                <a:latin typeface="RobotoRegular"/>
                <a:cs typeface="RobotoRegular"/>
              </a:rPr>
              <a:t>analysis </a:t>
            </a:r>
            <a:r>
              <a:rPr sz="2300" spc="5" dirty="0">
                <a:latin typeface="RobotoRegular"/>
                <a:cs typeface="RobotoRegular"/>
              </a:rPr>
              <a:t>of adenine </a:t>
            </a:r>
            <a:r>
              <a:rPr sz="2300" spc="10" dirty="0">
                <a:latin typeface="RobotoRegular"/>
                <a:cs typeface="RobotoRegular"/>
              </a:rPr>
              <a:t>nucleotides </a:t>
            </a:r>
            <a:r>
              <a:rPr sz="2300" dirty="0">
                <a:latin typeface="RobotoRegular"/>
                <a:cs typeface="RobotoRegular"/>
              </a:rPr>
              <a:t>and  </a:t>
            </a:r>
            <a:r>
              <a:rPr sz="2300" spc="10" dirty="0">
                <a:latin typeface="RobotoRegular"/>
                <a:cs typeface="RobotoRegular"/>
              </a:rPr>
              <a:t>their </a:t>
            </a:r>
            <a:r>
              <a:rPr sz="2300" spc="5" dirty="0">
                <a:latin typeface="RobotoRegular"/>
                <a:cs typeface="RobotoRegular"/>
              </a:rPr>
              <a:t>breakdown</a:t>
            </a:r>
            <a:r>
              <a:rPr sz="2300" spc="-25" dirty="0">
                <a:latin typeface="RobotoRegular"/>
                <a:cs typeface="RobotoRegular"/>
              </a:rPr>
              <a:t> </a:t>
            </a:r>
            <a:r>
              <a:rPr sz="2300" spc="15" dirty="0">
                <a:latin typeface="RobotoRegular"/>
                <a:cs typeface="RobotoRegular"/>
              </a:rPr>
              <a:t>products.</a:t>
            </a:r>
            <a:endParaRPr sz="23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9719" y="331712"/>
            <a:ext cx="8485505" cy="569849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735"/>
              </a:spcBef>
              <a:tabLst>
                <a:tab pos="2111375" algn="l"/>
              </a:tabLst>
            </a:pPr>
            <a:r>
              <a:rPr sz="4050" spc="10" dirty="0">
                <a:latin typeface="RobotoRegular"/>
                <a:cs typeface="RobotoRegular"/>
              </a:rPr>
              <a:t>Result.</a:t>
            </a:r>
            <a:r>
              <a:rPr sz="4050" spc="15" dirty="0">
                <a:latin typeface="RobotoRegular"/>
                <a:cs typeface="RobotoRegular"/>
              </a:rPr>
              <a:t> </a:t>
            </a:r>
            <a:r>
              <a:rPr sz="4050" spc="5" dirty="0">
                <a:latin typeface="RobotoRegular"/>
                <a:cs typeface="RobotoRegular"/>
              </a:rPr>
              <a:t>-	</a:t>
            </a:r>
            <a:r>
              <a:rPr sz="4050" spc="-5" dirty="0">
                <a:latin typeface="RobotoRegular"/>
                <a:cs typeface="RobotoRegular"/>
              </a:rPr>
              <a:t>The </a:t>
            </a:r>
            <a:r>
              <a:rPr sz="4050" spc="15" dirty="0">
                <a:latin typeface="RobotoRegular"/>
                <a:cs typeface="RobotoRegular"/>
              </a:rPr>
              <a:t>perioperative  </a:t>
            </a:r>
            <a:r>
              <a:rPr sz="4050" spc="-5" dirty="0">
                <a:latin typeface="RobotoRegular"/>
                <a:cs typeface="RobotoRegular"/>
              </a:rPr>
              <a:t>characteristics </a:t>
            </a:r>
            <a:r>
              <a:rPr sz="4050" spc="15" dirty="0">
                <a:latin typeface="RobotoRegular"/>
                <a:cs typeface="RobotoRegular"/>
              </a:rPr>
              <a:t>2 </a:t>
            </a:r>
            <a:r>
              <a:rPr sz="4050" dirty="0">
                <a:latin typeface="RobotoRegular"/>
                <a:cs typeface="RobotoRegular"/>
              </a:rPr>
              <a:t>groups </a:t>
            </a:r>
            <a:r>
              <a:rPr sz="4050" spc="40" dirty="0">
                <a:latin typeface="RobotoRegular"/>
                <a:cs typeface="RobotoRegular"/>
              </a:rPr>
              <a:t>were</a:t>
            </a:r>
            <a:r>
              <a:rPr sz="4050" spc="-40" dirty="0">
                <a:latin typeface="RobotoRegular"/>
                <a:cs typeface="RobotoRegular"/>
              </a:rPr>
              <a:t> </a:t>
            </a:r>
            <a:r>
              <a:rPr sz="4050" dirty="0">
                <a:latin typeface="RobotoRegular"/>
                <a:cs typeface="RobotoRegular"/>
              </a:rPr>
              <a:t>similar  </a:t>
            </a:r>
            <a:r>
              <a:rPr sz="4050" spc="-10" dirty="0">
                <a:latin typeface="RobotoRegular"/>
                <a:cs typeface="RobotoRegular"/>
              </a:rPr>
              <a:t>O2 </a:t>
            </a:r>
            <a:r>
              <a:rPr sz="4050" spc="-5" dirty="0">
                <a:latin typeface="RobotoRegular"/>
                <a:cs typeface="RobotoRegular"/>
              </a:rPr>
              <a:t>extraction </a:t>
            </a:r>
            <a:r>
              <a:rPr sz="4050" spc="-10" dirty="0">
                <a:latin typeface="RobotoRegular"/>
                <a:cs typeface="RobotoRegular"/>
              </a:rPr>
              <a:t>and </a:t>
            </a:r>
            <a:r>
              <a:rPr sz="4050" spc="-5" dirty="0">
                <a:latin typeface="RobotoRegular"/>
                <a:cs typeface="RobotoRegular"/>
              </a:rPr>
              <a:t>lactate production  </a:t>
            </a:r>
            <a:r>
              <a:rPr sz="4050" spc="10" dirty="0">
                <a:latin typeface="RobotoRegular"/>
                <a:cs typeface="RobotoRegular"/>
              </a:rPr>
              <a:t>in </a:t>
            </a:r>
            <a:r>
              <a:rPr sz="4050" spc="-10" dirty="0">
                <a:latin typeface="RobotoRegular"/>
                <a:cs typeface="RobotoRegular"/>
              </a:rPr>
              <a:t>the </a:t>
            </a:r>
            <a:r>
              <a:rPr sz="4050" spc="15" dirty="0">
                <a:latin typeface="RobotoRegular"/>
                <a:cs typeface="RobotoRegular"/>
              </a:rPr>
              <a:t>right </a:t>
            </a:r>
            <a:r>
              <a:rPr sz="4050" spc="5" dirty="0">
                <a:latin typeface="RobotoRegular"/>
                <a:cs typeface="RobotoRegular"/>
              </a:rPr>
              <a:t>ventricular myocardium  </a:t>
            </a:r>
            <a:r>
              <a:rPr sz="4050" spc="40" dirty="0">
                <a:latin typeface="RobotoRegular"/>
                <a:cs typeface="RobotoRegular"/>
              </a:rPr>
              <a:t>were </a:t>
            </a:r>
            <a:r>
              <a:rPr sz="4050" spc="5" dirty="0">
                <a:latin typeface="RobotoRegular"/>
                <a:cs typeface="RobotoRegular"/>
              </a:rPr>
              <a:t>higher </a:t>
            </a:r>
            <a:r>
              <a:rPr sz="4050" spc="10" dirty="0">
                <a:latin typeface="RobotoRegular"/>
                <a:cs typeface="RobotoRegular"/>
              </a:rPr>
              <a:t>in </a:t>
            </a:r>
            <a:r>
              <a:rPr sz="4050" spc="-10" dirty="0">
                <a:latin typeface="RobotoRegular"/>
                <a:cs typeface="RobotoRegular"/>
              </a:rPr>
              <a:t>the </a:t>
            </a:r>
            <a:r>
              <a:rPr sz="4050" spc="5" dirty="0">
                <a:latin typeface="RobotoRegular"/>
                <a:cs typeface="RobotoRegular"/>
              </a:rPr>
              <a:t>retrograde </a:t>
            </a:r>
            <a:r>
              <a:rPr sz="4050" spc="-5" dirty="0">
                <a:latin typeface="RobotoRegular"/>
                <a:cs typeface="RobotoRegular"/>
              </a:rPr>
              <a:t>group  than </a:t>
            </a:r>
            <a:r>
              <a:rPr sz="4050" spc="5" dirty="0">
                <a:latin typeface="RobotoRegular"/>
                <a:cs typeface="RobotoRegular"/>
              </a:rPr>
              <a:t>antegrade</a:t>
            </a:r>
            <a:r>
              <a:rPr sz="4050" spc="-35" dirty="0">
                <a:latin typeface="RobotoRegular"/>
                <a:cs typeface="RobotoRegular"/>
              </a:rPr>
              <a:t> </a:t>
            </a:r>
            <a:r>
              <a:rPr sz="4050" dirty="0">
                <a:latin typeface="RobotoRegular"/>
                <a:cs typeface="RobotoRegular"/>
              </a:rPr>
              <a:t>group.</a:t>
            </a:r>
            <a:endParaRPr sz="4050">
              <a:latin typeface="RobotoRegular"/>
              <a:cs typeface="RobotoRegular"/>
            </a:endParaRPr>
          </a:p>
          <a:p>
            <a:pPr marL="12700" marR="45720">
              <a:lnSpc>
                <a:spcPts val="4300"/>
              </a:lnSpc>
              <a:spcBef>
                <a:spcPts val="1085"/>
              </a:spcBef>
            </a:pPr>
            <a:r>
              <a:rPr sz="4050" spc="-10" dirty="0">
                <a:latin typeface="RobotoRegular"/>
                <a:cs typeface="RobotoRegular"/>
              </a:rPr>
              <a:t>Conclusions. </a:t>
            </a:r>
            <a:r>
              <a:rPr sz="4050" spc="5" dirty="0">
                <a:latin typeface="RobotoRegular"/>
                <a:cs typeface="RobotoRegular"/>
              </a:rPr>
              <a:t>- Retrograde </a:t>
            </a:r>
            <a:r>
              <a:rPr sz="4050" dirty="0">
                <a:latin typeface="RobotoRegular"/>
                <a:cs typeface="RobotoRegular"/>
              </a:rPr>
              <a:t>mild  </a:t>
            </a:r>
            <a:r>
              <a:rPr sz="4050" spc="10" dirty="0">
                <a:latin typeface="RobotoRegular"/>
                <a:cs typeface="RobotoRegular"/>
              </a:rPr>
              <a:t>hypothermia blood </a:t>
            </a:r>
            <a:r>
              <a:rPr sz="4050" spc="15" dirty="0">
                <a:latin typeface="RobotoRegular"/>
                <a:cs typeface="RobotoRegular"/>
              </a:rPr>
              <a:t>cardioplegia  </a:t>
            </a:r>
            <a:r>
              <a:rPr sz="4050" spc="20" dirty="0">
                <a:latin typeface="RobotoRegular"/>
                <a:cs typeface="RobotoRegular"/>
              </a:rPr>
              <a:t>leads </a:t>
            </a:r>
            <a:r>
              <a:rPr sz="4050" spc="10" dirty="0">
                <a:latin typeface="RobotoRegular"/>
                <a:cs typeface="RobotoRegular"/>
              </a:rPr>
              <a:t>metabolic </a:t>
            </a:r>
            <a:r>
              <a:rPr sz="4050" dirty="0">
                <a:latin typeface="RobotoRegular"/>
                <a:cs typeface="RobotoRegular"/>
              </a:rPr>
              <a:t>changes</a:t>
            </a:r>
            <a:r>
              <a:rPr sz="4050" spc="-165" dirty="0">
                <a:latin typeface="RobotoRegular"/>
                <a:cs typeface="RobotoRegular"/>
              </a:rPr>
              <a:t> </a:t>
            </a:r>
            <a:r>
              <a:rPr sz="4050" dirty="0">
                <a:latin typeface="RobotoRegular"/>
                <a:cs typeface="RobotoRegular"/>
              </a:rPr>
              <a:t>compatible  </a:t>
            </a:r>
            <a:r>
              <a:rPr sz="4050" spc="10" dirty="0">
                <a:latin typeface="RobotoRegular"/>
                <a:cs typeface="RobotoRegular"/>
              </a:rPr>
              <a:t>with </a:t>
            </a:r>
            <a:r>
              <a:rPr sz="4050" spc="5" dirty="0">
                <a:latin typeface="RobotoRegular"/>
                <a:cs typeface="RobotoRegular"/>
              </a:rPr>
              <a:t>ventricular</a:t>
            </a:r>
            <a:r>
              <a:rPr sz="4050" spc="-35" dirty="0">
                <a:latin typeface="RobotoRegular"/>
                <a:cs typeface="RobotoRegular"/>
              </a:rPr>
              <a:t> </a:t>
            </a:r>
            <a:r>
              <a:rPr sz="4050" spc="-5" dirty="0">
                <a:latin typeface="RobotoRegular"/>
                <a:cs typeface="RobotoRegular"/>
              </a:rPr>
              <a:t>ischemia.</a:t>
            </a:r>
            <a:endParaRPr sz="4050">
              <a:latin typeface="RobotoRegular"/>
              <a:cs typeface="RobotoRegular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719" y="353772"/>
            <a:ext cx="8524361" cy="792525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155700" y="2010787"/>
            <a:ext cx="6934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dirty="0"/>
              <a:t>U</a:t>
            </a:r>
            <a:r>
              <a:rPr lang="en-GB" sz="3200" dirty="0" smtClean="0"/>
              <a:t>nderstanding </a:t>
            </a:r>
            <a:r>
              <a:rPr lang="en-GB" sz="3200" dirty="0"/>
              <a:t>the goals, techniques, and strategies to minimize myocardial injury during </a:t>
            </a:r>
            <a:r>
              <a:rPr lang="en-GB" sz="3200" dirty="0" smtClean="0"/>
              <a:t>Cardiac surgery.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dirty="0" smtClean="0"/>
              <a:t>Reducing </a:t>
            </a:r>
            <a:r>
              <a:rPr lang="en-GB" sz="3200" dirty="0"/>
              <a:t>myocardial oxygen demand, maintaining cellular integrity, preventing reperfusion injury, and ensuring adequate substrate delivery. </a:t>
            </a:r>
            <a:endParaRPr lang="en-GB" sz="3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3200" dirty="0" smtClean="0"/>
              <a:t>Understanding </a:t>
            </a:r>
            <a:r>
              <a:rPr lang="en-GB" sz="3200" dirty="0"/>
              <a:t>the mechanisms of ischemic and reperfusion injury, the role of </a:t>
            </a:r>
            <a:r>
              <a:rPr lang="en-GB" sz="3200" dirty="0" err="1"/>
              <a:t>cardioplegia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486266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630" y="732771"/>
            <a:ext cx="8986870" cy="7981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50" dirty="0"/>
              <a:t>Cardioplegia </a:t>
            </a:r>
            <a:r>
              <a:rPr sz="5050" spc="-10" dirty="0"/>
              <a:t>delivery</a:t>
            </a:r>
            <a:r>
              <a:rPr sz="5050" spc="-80" dirty="0"/>
              <a:t> </a:t>
            </a:r>
            <a:r>
              <a:rPr sz="5050" spc="15" dirty="0"/>
              <a:t>system</a:t>
            </a:r>
            <a:endParaRPr sz="5050"/>
          </a:p>
        </p:txBody>
      </p:sp>
      <p:sp>
        <p:nvSpPr>
          <p:cNvPr id="3" name="object 3"/>
          <p:cNvSpPr txBox="1"/>
          <p:nvPr/>
        </p:nvSpPr>
        <p:spPr>
          <a:xfrm>
            <a:off x="474630" y="1856271"/>
            <a:ext cx="8464550" cy="5111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09220">
              <a:lnSpc>
                <a:spcPts val="2310"/>
              </a:lnSpc>
              <a:spcBef>
                <a:spcPts val="345"/>
              </a:spcBef>
            </a:pPr>
            <a:r>
              <a:rPr sz="2100" spc="10" dirty="0">
                <a:latin typeface="RobotoRegular"/>
                <a:cs typeface="RobotoRegular"/>
              </a:rPr>
              <a:t>Many different </a:t>
            </a:r>
            <a:r>
              <a:rPr sz="2100" spc="5" dirty="0">
                <a:latin typeface="RobotoRegular"/>
                <a:cs typeface="RobotoRegular"/>
              </a:rPr>
              <a:t>cardioplegia </a:t>
            </a:r>
            <a:r>
              <a:rPr sz="2100" spc="-5" dirty="0">
                <a:latin typeface="RobotoRegular"/>
                <a:cs typeface="RobotoRegular"/>
              </a:rPr>
              <a:t>delivery system </a:t>
            </a:r>
            <a:r>
              <a:rPr sz="2100" spc="-35" dirty="0">
                <a:latin typeface="RobotoRegular"/>
                <a:cs typeface="RobotoRegular"/>
              </a:rPr>
              <a:t>are </a:t>
            </a:r>
            <a:r>
              <a:rPr sz="2100" spc="-15" dirty="0">
                <a:latin typeface="RobotoRegular"/>
                <a:cs typeface="RobotoRegular"/>
              </a:rPr>
              <a:t>used </a:t>
            </a:r>
            <a:r>
              <a:rPr sz="2100" spc="-25" dirty="0">
                <a:latin typeface="RobotoRegular"/>
                <a:cs typeface="RobotoRegular"/>
              </a:rPr>
              <a:t>today. </a:t>
            </a:r>
            <a:r>
              <a:rPr sz="2100" spc="5" dirty="0">
                <a:latin typeface="RobotoRegular"/>
                <a:cs typeface="RobotoRegular"/>
              </a:rPr>
              <a:t>Almost </a:t>
            </a:r>
            <a:r>
              <a:rPr sz="2100" spc="-5" dirty="0">
                <a:latin typeface="RobotoRegular"/>
                <a:cs typeface="RobotoRegular"/>
              </a:rPr>
              <a:t>all 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dirty="0">
                <a:latin typeface="RobotoRegular"/>
                <a:cs typeface="RobotoRegular"/>
              </a:rPr>
              <a:t>systems </a:t>
            </a:r>
            <a:r>
              <a:rPr sz="2100" spc="5" dirty="0">
                <a:latin typeface="RobotoRegular"/>
                <a:cs typeface="RobotoRegular"/>
              </a:rPr>
              <a:t>allow </a:t>
            </a:r>
            <a:r>
              <a:rPr sz="2100" spc="-5" dirty="0">
                <a:latin typeface="RobotoRegular"/>
                <a:cs typeface="RobotoRegular"/>
              </a:rPr>
              <a:t>delivery </a:t>
            </a:r>
            <a:r>
              <a:rPr sz="2100" spc="5" dirty="0">
                <a:latin typeface="RobotoRegular"/>
                <a:cs typeface="RobotoRegular"/>
              </a:rPr>
              <a:t>of </a:t>
            </a:r>
            <a:r>
              <a:rPr sz="2100" spc="-35" dirty="0">
                <a:latin typeface="RobotoRegular"/>
                <a:cs typeface="RobotoRegular"/>
              </a:rPr>
              <a:t>warm </a:t>
            </a:r>
            <a:r>
              <a:rPr sz="2100" dirty="0">
                <a:latin typeface="RobotoRegular"/>
                <a:cs typeface="RobotoRegular"/>
              </a:rPr>
              <a:t>and </a:t>
            </a:r>
            <a:r>
              <a:rPr sz="2100" spc="10" dirty="0">
                <a:latin typeface="RobotoRegular"/>
                <a:cs typeface="RobotoRegular"/>
              </a:rPr>
              <a:t>cold </a:t>
            </a:r>
            <a:r>
              <a:rPr sz="2100" spc="5" dirty="0">
                <a:latin typeface="RobotoRegular"/>
                <a:cs typeface="RobotoRegular"/>
              </a:rPr>
              <a:t>solutions </a:t>
            </a:r>
            <a:r>
              <a:rPr sz="2100" dirty="0">
                <a:latin typeface="RobotoRegular"/>
                <a:cs typeface="RobotoRegular"/>
              </a:rPr>
              <a:t>and </a:t>
            </a:r>
            <a:r>
              <a:rPr sz="2100" spc="5" dirty="0">
                <a:latin typeface="RobotoRegular"/>
                <a:cs typeface="RobotoRegular"/>
              </a:rPr>
              <a:t>allow </a:t>
            </a:r>
            <a:r>
              <a:rPr sz="2100" spc="-30" dirty="0">
                <a:latin typeface="RobotoRegular"/>
                <a:cs typeface="RobotoRegular"/>
              </a:rPr>
              <a:t>the  </a:t>
            </a:r>
            <a:r>
              <a:rPr sz="2100" spc="15" dirty="0">
                <a:latin typeface="RobotoRegular"/>
                <a:cs typeface="RobotoRegular"/>
              </a:rPr>
              <a:t>mixing </a:t>
            </a:r>
            <a:r>
              <a:rPr sz="2100" spc="-10" dirty="0">
                <a:latin typeface="RobotoRegular"/>
                <a:cs typeface="RobotoRegular"/>
              </a:rPr>
              <a:t>with </a:t>
            </a:r>
            <a:r>
              <a:rPr sz="2100" spc="20" dirty="0">
                <a:latin typeface="RobotoRegular"/>
                <a:cs typeface="RobotoRegular"/>
              </a:rPr>
              <a:t>blood. </a:t>
            </a:r>
            <a:r>
              <a:rPr sz="2100" spc="-35" dirty="0">
                <a:latin typeface="RobotoRegular"/>
                <a:cs typeface="RobotoRegular"/>
              </a:rPr>
              <a:t>The </a:t>
            </a:r>
            <a:r>
              <a:rPr sz="2100" spc="-5" dirty="0">
                <a:latin typeface="RobotoRegular"/>
                <a:cs typeface="RobotoRegular"/>
              </a:rPr>
              <a:t>system </a:t>
            </a:r>
            <a:r>
              <a:rPr sz="2100" dirty="0">
                <a:latin typeface="RobotoRegular"/>
                <a:cs typeface="RobotoRegular"/>
              </a:rPr>
              <a:t>also </a:t>
            </a:r>
            <a:r>
              <a:rPr sz="2100" spc="5" dirty="0">
                <a:latin typeface="RobotoRegular"/>
                <a:cs typeface="RobotoRegular"/>
              </a:rPr>
              <a:t>allow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spc="15" dirty="0">
                <a:latin typeface="RobotoRegular"/>
                <a:cs typeface="RobotoRegular"/>
              </a:rPr>
              <a:t>monitoring </a:t>
            </a:r>
            <a:r>
              <a:rPr sz="2100" spc="5" dirty="0">
                <a:latin typeface="RobotoRegular"/>
                <a:cs typeface="RobotoRegular"/>
              </a:rPr>
              <a:t>of </a:t>
            </a:r>
            <a:r>
              <a:rPr sz="2100" spc="-30" dirty="0">
                <a:latin typeface="RobotoRegular"/>
                <a:cs typeface="RobotoRegular"/>
              </a:rPr>
              <a:t>the  </a:t>
            </a:r>
            <a:r>
              <a:rPr sz="2100" spc="15" dirty="0">
                <a:latin typeface="RobotoRegular"/>
                <a:cs typeface="RobotoRegular"/>
              </a:rPr>
              <a:t>infusion </a:t>
            </a:r>
            <a:r>
              <a:rPr sz="2100" spc="30" dirty="0">
                <a:latin typeface="RobotoRegular"/>
                <a:cs typeface="RobotoRegular"/>
              </a:rPr>
              <a:t>line </a:t>
            </a:r>
            <a:r>
              <a:rPr sz="2100" spc="-20" dirty="0">
                <a:latin typeface="RobotoRegular"/>
                <a:cs typeface="RobotoRegular"/>
              </a:rPr>
              <a:t>pressure.The </a:t>
            </a:r>
            <a:r>
              <a:rPr sz="2100" spc="-5" dirty="0">
                <a:latin typeface="RobotoRegular"/>
                <a:cs typeface="RobotoRegular"/>
              </a:rPr>
              <a:t>system </a:t>
            </a:r>
            <a:r>
              <a:rPr sz="2100" spc="-10" dirty="0">
                <a:latin typeface="RobotoRegular"/>
                <a:cs typeface="RobotoRegular"/>
              </a:rPr>
              <a:t>should </a:t>
            </a:r>
            <a:r>
              <a:rPr sz="2100" spc="-35" dirty="0">
                <a:latin typeface="RobotoRegular"/>
                <a:cs typeface="RobotoRegular"/>
              </a:rPr>
              <a:t>have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spc="10" dirty="0">
                <a:latin typeface="RobotoRegular"/>
                <a:cs typeface="RobotoRegular"/>
              </a:rPr>
              <a:t>ability </a:t>
            </a:r>
            <a:r>
              <a:rPr sz="2100" spc="-15" dirty="0">
                <a:latin typeface="RobotoRegular"/>
                <a:cs typeface="RobotoRegular"/>
              </a:rPr>
              <a:t>to </a:t>
            </a:r>
            <a:r>
              <a:rPr sz="2100" spc="5" dirty="0">
                <a:latin typeface="RobotoRegular"/>
                <a:cs typeface="RobotoRegular"/>
              </a:rPr>
              <a:t>deliver </a:t>
            </a:r>
            <a:r>
              <a:rPr sz="2100" spc="-5" dirty="0">
                <a:latin typeface="RobotoRegular"/>
                <a:cs typeface="RobotoRegular"/>
              </a:rPr>
              <a:t>all  </a:t>
            </a:r>
            <a:r>
              <a:rPr sz="2100" dirty="0">
                <a:latin typeface="RobotoRegular"/>
                <a:cs typeface="RobotoRegular"/>
              </a:rPr>
              <a:t>crystalloid solution </a:t>
            </a:r>
            <a:r>
              <a:rPr sz="2100" spc="5" dirty="0">
                <a:latin typeface="RobotoRegular"/>
                <a:cs typeface="RobotoRegular"/>
              </a:rPr>
              <a:t>or </a:t>
            </a:r>
            <a:r>
              <a:rPr sz="2100" spc="-5" dirty="0">
                <a:latin typeface="RobotoRegular"/>
                <a:cs typeface="RobotoRegular"/>
              </a:rPr>
              <a:t>all </a:t>
            </a:r>
            <a:r>
              <a:rPr sz="2100" spc="15" dirty="0">
                <a:latin typeface="RobotoRegular"/>
                <a:cs typeface="RobotoRegular"/>
              </a:rPr>
              <a:t>blood</a:t>
            </a:r>
            <a:r>
              <a:rPr sz="2100" spc="250" dirty="0">
                <a:latin typeface="RobotoRegular"/>
                <a:cs typeface="RobotoRegular"/>
              </a:rPr>
              <a:t> </a:t>
            </a:r>
            <a:r>
              <a:rPr sz="2100" spc="-5" dirty="0">
                <a:latin typeface="RobotoRegular"/>
                <a:cs typeface="RobotoRegular"/>
              </a:rPr>
              <a:t>.</a:t>
            </a:r>
            <a:endParaRPr sz="2100">
              <a:latin typeface="RobotoRegular"/>
              <a:cs typeface="RobotoRegular"/>
            </a:endParaRPr>
          </a:p>
          <a:p>
            <a:pPr marL="12700" marR="5080">
              <a:lnSpc>
                <a:spcPts val="2310"/>
              </a:lnSpc>
              <a:spcBef>
                <a:spcPts val="660"/>
              </a:spcBef>
            </a:pPr>
            <a:r>
              <a:rPr sz="2100" spc="-35" dirty="0">
                <a:latin typeface="RobotoRegular"/>
                <a:cs typeface="RobotoRegular"/>
              </a:rPr>
              <a:t>The </a:t>
            </a:r>
            <a:r>
              <a:rPr sz="2100" spc="-15" dirty="0">
                <a:latin typeface="RobotoRegular"/>
                <a:cs typeface="RobotoRegular"/>
              </a:rPr>
              <a:t>ratios </a:t>
            </a:r>
            <a:r>
              <a:rPr sz="2100" spc="5" dirty="0">
                <a:latin typeface="RobotoRegular"/>
                <a:cs typeface="RobotoRegular"/>
              </a:rPr>
              <a:t>of </a:t>
            </a:r>
            <a:r>
              <a:rPr sz="2100" spc="15" dirty="0">
                <a:latin typeface="RobotoRegular"/>
                <a:cs typeface="RobotoRegular"/>
              </a:rPr>
              <a:t>blood </a:t>
            </a:r>
            <a:r>
              <a:rPr sz="2100" spc="-15" dirty="0">
                <a:latin typeface="RobotoRegular"/>
                <a:cs typeface="RobotoRegular"/>
              </a:rPr>
              <a:t>to </a:t>
            </a:r>
            <a:r>
              <a:rPr sz="2100" spc="5" dirty="0">
                <a:latin typeface="RobotoRegular"/>
                <a:cs typeface="RobotoRegular"/>
              </a:rPr>
              <a:t>cardioplegia </a:t>
            </a:r>
            <a:r>
              <a:rPr sz="2100" spc="-5" dirty="0">
                <a:latin typeface="RobotoRegular"/>
                <a:cs typeface="RobotoRegular"/>
              </a:rPr>
              <a:t>delivered </a:t>
            </a:r>
            <a:r>
              <a:rPr sz="2100" spc="-35" dirty="0">
                <a:latin typeface="RobotoRegular"/>
                <a:cs typeface="RobotoRegular"/>
              </a:rPr>
              <a:t>are </a:t>
            </a:r>
            <a:r>
              <a:rPr sz="2100" dirty="0">
                <a:latin typeface="RobotoRegular"/>
                <a:cs typeface="RobotoRegular"/>
              </a:rPr>
              <a:t>determined </a:t>
            </a:r>
            <a:r>
              <a:rPr sz="2100" spc="10" dirty="0">
                <a:latin typeface="RobotoRegular"/>
                <a:cs typeface="RobotoRegular"/>
              </a:rPr>
              <a:t>by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dirty="0">
                <a:latin typeface="RobotoRegular"/>
                <a:cs typeface="RobotoRegular"/>
              </a:rPr>
              <a:t>size  </a:t>
            </a:r>
            <a:r>
              <a:rPr sz="2100" spc="5" dirty="0">
                <a:latin typeface="RobotoRegular"/>
                <a:cs typeface="RobotoRegular"/>
              </a:rPr>
              <a:t>of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spc="5" dirty="0">
                <a:latin typeface="RobotoRegular"/>
                <a:cs typeface="RobotoRegular"/>
              </a:rPr>
              <a:t>tubing </a:t>
            </a:r>
            <a:r>
              <a:rPr sz="2100" spc="-25" dirty="0">
                <a:latin typeface="RobotoRegular"/>
                <a:cs typeface="RobotoRegular"/>
              </a:rPr>
              <a:t>through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dirty="0">
                <a:latin typeface="RobotoRegular"/>
                <a:cs typeface="RobotoRegular"/>
              </a:rPr>
              <a:t>roller</a:t>
            </a:r>
            <a:r>
              <a:rPr sz="2100" spc="200" dirty="0">
                <a:latin typeface="RobotoRegular"/>
                <a:cs typeface="RobotoRegular"/>
              </a:rPr>
              <a:t> </a:t>
            </a:r>
            <a:r>
              <a:rPr sz="2100" spc="-20" dirty="0">
                <a:latin typeface="RobotoRegular"/>
                <a:cs typeface="RobotoRegular"/>
              </a:rPr>
              <a:t>head.</a:t>
            </a:r>
            <a:endParaRPr sz="2100">
              <a:latin typeface="RobotoRegular"/>
              <a:cs typeface="RobotoRegular"/>
            </a:endParaRPr>
          </a:p>
          <a:p>
            <a:pPr marL="12700" marR="345440">
              <a:lnSpc>
                <a:spcPts val="2310"/>
              </a:lnSpc>
              <a:spcBef>
                <a:spcPts val="650"/>
              </a:spcBef>
            </a:pPr>
            <a:r>
              <a:rPr sz="2100" spc="10" dirty="0">
                <a:latin typeface="RobotoRegular"/>
                <a:cs typeface="RobotoRegular"/>
              </a:rPr>
              <a:t>Blood </a:t>
            </a:r>
            <a:r>
              <a:rPr sz="2100" spc="5" dirty="0">
                <a:latin typeface="RobotoRegular"/>
                <a:cs typeface="RobotoRegular"/>
              </a:rPr>
              <a:t>cardioplegia </a:t>
            </a:r>
            <a:r>
              <a:rPr sz="2100" spc="15" dirty="0">
                <a:latin typeface="RobotoRegular"/>
                <a:cs typeface="RobotoRegular"/>
              </a:rPr>
              <a:t>in </a:t>
            </a:r>
            <a:r>
              <a:rPr sz="2100" spc="-5" dirty="0">
                <a:latin typeface="RobotoRegular"/>
                <a:cs typeface="RobotoRegular"/>
              </a:rPr>
              <a:t>a </a:t>
            </a:r>
            <a:r>
              <a:rPr sz="2100" spc="20" dirty="0">
                <a:latin typeface="RobotoRegular"/>
                <a:cs typeface="RobotoRegular"/>
              </a:rPr>
              <a:t>4:1 </a:t>
            </a:r>
            <a:r>
              <a:rPr sz="2100" spc="-20" dirty="0">
                <a:latin typeface="RobotoRegular"/>
                <a:cs typeface="RobotoRegular"/>
              </a:rPr>
              <a:t>ratio </a:t>
            </a:r>
            <a:r>
              <a:rPr sz="2100" spc="-35" dirty="0">
                <a:latin typeface="RobotoRegular"/>
                <a:cs typeface="RobotoRegular"/>
              </a:rPr>
              <a:t>has </a:t>
            </a:r>
            <a:r>
              <a:rPr sz="2100" spc="-5" dirty="0">
                <a:latin typeface="RobotoRegular"/>
                <a:cs typeface="RobotoRegular"/>
              </a:rPr>
              <a:t>a </a:t>
            </a:r>
            <a:r>
              <a:rPr sz="2100" spc="-10" dirty="0">
                <a:latin typeface="RobotoRegular"/>
                <a:cs typeface="RobotoRegular"/>
              </a:rPr>
              <a:t>larger </a:t>
            </a:r>
            <a:r>
              <a:rPr sz="2100" spc="5" dirty="0">
                <a:latin typeface="RobotoRegular"/>
                <a:cs typeface="RobotoRegular"/>
              </a:rPr>
              <a:t>tubing </a:t>
            </a:r>
            <a:r>
              <a:rPr sz="2100" spc="10" dirty="0">
                <a:latin typeface="RobotoRegular"/>
                <a:cs typeface="RobotoRegular"/>
              </a:rPr>
              <a:t>supply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spc="15" dirty="0">
                <a:latin typeface="RobotoRegular"/>
                <a:cs typeface="RobotoRegular"/>
              </a:rPr>
              <a:t>blood  </a:t>
            </a:r>
            <a:r>
              <a:rPr sz="2100" spc="-5" dirty="0">
                <a:latin typeface="RobotoRegular"/>
                <a:cs typeface="RobotoRegular"/>
              </a:rPr>
              <a:t>while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spc="10" dirty="0">
                <a:latin typeface="RobotoRegular"/>
                <a:cs typeface="RobotoRegular"/>
              </a:rPr>
              <a:t>smaller </a:t>
            </a:r>
            <a:r>
              <a:rPr sz="2100" spc="5" dirty="0">
                <a:latin typeface="RobotoRegular"/>
                <a:cs typeface="RobotoRegular"/>
              </a:rPr>
              <a:t>tubing </a:t>
            </a:r>
            <a:r>
              <a:rPr sz="2100" spc="10" dirty="0">
                <a:latin typeface="RobotoRegular"/>
                <a:cs typeface="RobotoRegular"/>
              </a:rPr>
              <a:t>supplies </a:t>
            </a:r>
            <a:r>
              <a:rPr sz="2100" spc="-30" dirty="0">
                <a:latin typeface="RobotoRegular"/>
                <a:cs typeface="RobotoRegular"/>
              </a:rPr>
              <a:t>the </a:t>
            </a:r>
            <a:r>
              <a:rPr sz="2100" dirty="0">
                <a:latin typeface="RobotoRegular"/>
                <a:cs typeface="RobotoRegular"/>
              </a:rPr>
              <a:t>crystalloid</a:t>
            </a:r>
            <a:r>
              <a:rPr sz="2100" spc="250" dirty="0">
                <a:latin typeface="RobotoRegular"/>
                <a:cs typeface="RobotoRegular"/>
              </a:rPr>
              <a:t> </a:t>
            </a:r>
            <a:r>
              <a:rPr sz="2100" spc="5" dirty="0">
                <a:latin typeface="RobotoRegular"/>
                <a:cs typeface="RobotoRegular"/>
              </a:rPr>
              <a:t>solution.</a:t>
            </a:r>
            <a:endParaRPr sz="21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100" spc="-10" dirty="0">
                <a:latin typeface="RobotoRegular"/>
                <a:cs typeface="RobotoRegular"/>
              </a:rPr>
              <a:t>Sol</a:t>
            </a:r>
            <a:endParaRPr sz="2100">
              <a:latin typeface="RobotoRegular"/>
              <a:cs typeface="RobotoRegular"/>
            </a:endParaRPr>
          </a:p>
          <a:p>
            <a:pPr marL="12700" marR="5593715">
              <a:lnSpc>
                <a:spcPct val="117300"/>
              </a:lnSpc>
            </a:pPr>
            <a:r>
              <a:rPr sz="2100" spc="-5" dirty="0">
                <a:latin typeface="RobotoRegular"/>
                <a:cs typeface="RobotoRegular"/>
              </a:rPr>
              <a:t>8 - </a:t>
            </a:r>
            <a:r>
              <a:rPr sz="2100" spc="10" dirty="0">
                <a:latin typeface="RobotoRegular"/>
                <a:cs typeface="RobotoRegular"/>
              </a:rPr>
              <a:t>20 </a:t>
            </a:r>
            <a:r>
              <a:rPr sz="2100" spc="5" dirty="0">
                <a:latin typeface="RobotoRegular"/>
                <a:cs typeface="RobotoRegular"/>
              </a:rPr>
              <a:t>meq/ </a:t>
            </a:r>
            <a:r>
              <a:rPr sz="2100" spc="-5" dirty="0">
                <a:latin typeface="RobotoRegular"/>
                <a:cs typeface="RobotoRegular"/>
              </a:rPr>
              <a:t>l potassium  </a:t>
            </a:r>
            <a:r>
              <a:rPr sz="2100" spc="5" dirty="0">
                <a:latin typeface="RobotoRegular"/>
                <a:cs typeface="RobotoRegular"/>
              </a:rPr>
              <a:t>Magnesium</a:t>
            </a:r>
            <a:endParaRPr sz="2100">
              <a:latin typeface="RobotoRegular"/>
              <a:cs typeface="RobotoRegular"/>
            </a:endParaRPr>
          </a:p>
          <a:p>
            <a:pPr marL="12700" marR="7118350">
              <a:lnSpc>
                <a:spcPct val="117300"/>
              </a:lnSpc>
            </a:pPr>
            <a:r>
              <a:rPr sz="2100" spc="-25" dirty="0">
                <a:latin typeface="RobotoRegular"/>
                <a:cs typeface="RobotoRegular"/>
              </a:rPr>
              <a:t>Carrier  </a:t>
            </a:r>
            <a:r>
              <a:rPr sz="2100" spc="-5" dirty="0">
                <a:latin typeface="RobotoRegular"/>
                <a:cs typeface="RobotoRegular"/>
              </a:rPr>
              <a:t>Crystalloid  </a:t>
            </a:r>
            <a:r>
              <a:rPr sz="2100" spc="10" dirty="0">
                <a:latin typeface="RobotoRegular"/>
                <a:cs typeface="RobotoRegular"/>
              </a:rPr>
              <a:t>Blood</a:t>
            </a:r>
            <a:endParaRPr sz="21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6141" y="0"/>
            <a:ext cx="8883434" cy="755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658" y="450283"/>
            <a:ext cx="8564880" cy="648144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50" spc="-10" dirty="0">
                <a:latin typeface="RobotoRegular"/>
                <a:cs typeface="RobotoRegular"/>
              </a:rPr>
              <a:t>Types</a:t>
            </a:r>
            <a:endParaRPr sz="1850" dirty="0">
              <a:latin typeface="RobotoRegular"/>
              <a:cs typeface="RobotoRegular"/>
            </a:endParaRPr>
          </a:p>
          <a:p>
            <a:pPr marL="12700" marR="3421379">
              <a:lnSpc>
                <a:spcPct val="112100"/>
              </a:lnSpc>
            </a:pPr>
            <a:r>
              <a:rPr sz="1850" spc="20" dirty="0">
                <a:latin typeface="RobotoRegular"/>
                <a:cs typeface="RobotoRegular"/>
              </a:rPr>
              <a:t>Normothemic- </a:t>
            </a:r>
            <a:r>
              <a:rPr sz="1850" spc="10" dirty="0">
                <a:latin typeface="RobotoRegular"/>
                <a:cs typeface="RobotoRegular"/>
              </a:rPr>
              <a:t>must </a:t>
            </a:r>
            <a:r>
              <a:rPr sz="1850" spc="35" dirty="0">
                <a:latin typeface="RobotoRegular"/>
                <a:cs typeface="RobotoRegular"/>
              </a:rPr>
              <a:t>be </a:t>
            </a:r>
            <a:r>
              <a:rPr sz="1850" spc="10" dirty="0">
                <a:latin typeface="RobotoRegular"/>
                <a:cs typeface="RobotoRegular"/>
              </a:rPr>
              <a:t>transduced </a:t>
            </a:r>
            <a:r>
              <a:rPr sz="1850" spc="5" dirty="0">
                <a:latin typeface="RobotoRegular"/>
                <a:cs typeface="RobotoRegular"/>
              </a:rPr>
              <a:t>continuously  </a:t>
            </a:r>
            <a:r>
              <a:rPr sz="1850" spc="15" dirty="0">
                <a:latin typeface="RobotoRegular"/>
                <a:cs typeface="RobotoRegular"/>
              </a:rPr>
              <a:t>Hypothermic- </a:t>
            </a:r>
            <a:r>
              <a:rPr sz="1850" spc="10" dirty="0">
                <a:latin typeface="RobotoRegular"/>
                <a:cs typeface="RobotoRegular"/>
              </a:rPr>
              <a:t>intermittent</a:t>
            </a:r>
            <a:r>
              <a:rPr sz="1850" spc="30" dirty="0">
                <a:latin typeface="RobotoRegular"/>
                <a:cs typeface="RobotoRegular"/>
              </a:rPr>
              <a:t> </a:t>
            </a:r>
            <a:r>
              <a:rPr sz="1850" dirty="0">
                <a:latin typeface="RobotoRegular"/>
                <a:cs typeface="RobotoRegular"/>
              </a:rPr>
              <a:t>infusion</a:t>
            </a:r>
          </a:p>
          <a:p>
            <a:pPr marL="12700" marR="7445375">
              <a:lnSpc>
                <a:spcPts val="2380"/>
              </a:lnSpc>
              <a:spcBef>
                <a:spcPts val="114"/>
              </a:spcBef>
            </a:pPr>
            <a:r>
              <a:rPr sz="1750" spc="25" dirty="0">
                <a:latin typeface="RobotoRegular"/>
                <a:cs typeface="RobotoRegular"/>
              </a:rPr>
              <a:t>Delivery  </a:t>
            </a:r>
            <a:r>
              <a:rPr sz="1750" dirty="0">
                <a:latin typeface="RobotoRegular"/>
                <a:cs typeface="RobotoRegular"/>
              </a:rPr>
              <a:t>Antegrade  </a:t>
            </a:r>
            <a:r>
              <a:rPr sz="1750" spc="20" dirty="0">
                <a:latin typeface="RobotoRegular"/>
                <a:cs typeface="RobotoRegular"/>
              </a:rPr>
              <a:t>R</a:t>
            </a:r>
            <a:r>
              <a:rPr sz="1750" spc="60" dirty="0">
                <a:latin typeface="RobotoRegular"/>
                <a:cs typeface="RobotoRegular"/>
              </a:rPr>
              <a:t>e</a:t>
            </a:r>
            <a:r>
              <a:rPr sz="1750" spc="-25" dirty="0">
                <a:latin typeface="RobotoRegular"/>
                <a:cs typeface="RobotoRegular"/>
              </a:rPr>
              <a:t>t</a:t>
            </a:r>
            <a:r>
              <a:rPr sz="1750" spc="-45" dirty="0">
                <a:latin typeface="RobotoRegular"/>
                <a:cs typeface="RobotoRegular"/>
              </a:rPr>
              <a:t>r</a:t>
            </a:r>
            <a:r>
              <a:rPr sz="1750" spc="-10" dirty="0">
                <a:latin typeface="RobotoRegular"/>
                <a:cs typeface="RobotoRegular"/>
              </a:rPr>
              <a:t>o</a:t>
            </a:r>
            <a:r>
              <a:rPr sz="1750" spc="5" dirty="0">
                <a:latin typeface="RobotoRegular"/>
                <a:cs typeface="RobotoRegular"/>
              </a:rPr>
              <a:t>g</a:t>
            </a:r>
            <a:r>
              <a:rPr sz="1750" spc="-45" dirty="0">
                <a:latin typeface="RobotoRegular"/>
                <a:cs typeface="RobotoRegular"/>
              </a:rPr>
              <a:t>r</a:t>
            </a:r>
            <a:r>
              <a:rPr sz="1750" spc="35" dirty="0">
                <a:latin typeface="RobotoRegular"/>
                <a:cs typeface="RobotoRegular"/>
              </a:rPr>
              <a:t>a</a:t>
            </a:r>
            <a:r>
              <a:rPr sz="1750" dirty="0">
                <a:latin typeface="RobotoRegular"/>
                <a:cs typeface="RobotoRegular"/>
              </a:rPr>
              <a:t>d</a:t>
            </a:r>
            <a:r>
              <a:rPr sz="1750" spc="5" dirty="0">
                <a:latin typeface="RobotoRegular"/>
                <a:cs typeface="RobotoRegular"/>
              </a:rPr>
              <a:t>e  </a:t>
            </a:r>
            <a:r>
              <a:rPr sz="1750" dirty="0">
                <a:latin typeface="RobotoRegular"/>
                <a:cs typeface="RobotoRegular"/>
              </a:rPr>
              <a:t>Antegrade</a:t>
            </a:r>
          </a:p>
          <a:p>
            <a:pPr marL="12700" marR="88265">
              <a:lnSpc>
                <a:spcPts val="1870"/>
              </a:lnSpc>
              <a:spcBef>
                <a:spcPts val="400"/>
              </a:spcBef>
            </a:pPr>
            <a:r>
              <a:rPr sz="1750" dirty="0">
                <a:latin typeface="RobotoRegular"/>
                <a:cs typeface="RobotoRegular"/>
              </a:rPr>
              <a:t>Antegrade </a:t>
            </a:r>
            <a:r>
              <a:rPr sz="1750" spc="-10" dirty="0">
                <a:latin typeface="RobotoRegular"/>
                <a:cs typeface="RobotoRegular"/>
              </a:rPr>
              <a:t>route </a:t>
            </a:r>
            <a:r>
              <a:rPr sz="1750" spc="25" dirty="0">
                <a:latin typeface="RobotoRegular"/>
                <a:cs typeface="RobotoRegular"/>
              </a:rPr>
              <a:t>deliver </a:t>
            </a:r>
            <a:r>
              <a:rPr sz="1750" spc="5" dirty="0">
                <a:latin typeface="RobotoRegular"/>
                <a:cs typeface="RobotoRegular"/>
              </a:rPr>
              <a:t>cardioplegia </a:t>
            </a:r>
            <a:r>
              <a:rPr sz="1750" dirty="0">
                <a:latin typeface="RobotoRegular"/>
                <a:cs typeface="RobotoRegular"/>
              </a:rPr>
              <a:t>into the </a:t>
            </a:r>
            <a:r>
              <a:rPr sz="1750" spc="-10" dirty="0">
                <a:latin typeface="RobotoRegular"/>
                <a:cs typeface="RobotoRegular"/>
              </a:rPr>
              <a:t>coronary </a:t>
            </a:r>
            <a:r>
              <a:rPr sz="1750" spc="5" dirty="0">
                <a:latin typeface="RobotoRegular"/>
                <a:cs typeface="RobotoRegular"/>
              </a:rPr>
              <a:t>arteries by </a:t>
            </a:r>
            <a:r>
              <a:rPr sz="1750" dirty="0">
                <a:latin typeface="RobotoRegular"/>
                <a:cs typeface="RobotoRegular"/>
              </a:rPr>
              <a:t>the </a:t>
            </a:r>
            <a:r>
              <a:rPr sz="1750" spc="15" dirty="0">
                <a:latin typeface="RobotoRegular"/>
                <a:cs typeface="RobotoRegular"/>
              </a:rPr>
              <a:t>way </a:t>
            </a:r>
            <a:r>
              <a:rPr sz="1750" spc="-5" dirty="0">
                <a:latin typeface="RobotoRegular"/>
                <a:cs typeface="RobotoRegular"/>
              </a:rPr>
              <a:t>of </a:t>
            </a:r>
            <a:r>
              <a:rPr sz="1750" dirty="0">
                <a:latin typeface="RobotoRegular"/>
                <a:cs typeface="RobotoRegular"/>
              </a:rPr>
              <a:t>the right  </a:t>
            </a:r>
            <a:r>
              <a:rPr sz="1750" spc="20" dirty="0">
                <a:latin typeface="RobotoRegular"/>
                <a:cs typeface="RobotoRegular"/>
              </a:rPr>
              <a:t>and </a:t>
            </a:r>
            <a:r>
              <a:rPr sz="1750" spc="30" dirty="0">
                <a:latin typeface="RobotoRegular"/>
                <a:cs typeface="RobotoRegular"/>
              </a:rPr>
              <a:t>left </a:t>
            </a:r>
            <a:r>
              <a:rPr sz="1750" spc="-10" dirty="0">
                <a:latin typeface="RobotoRegular"/>
                <a:cs typeface="RobotoRegular"/>
              </a:rPr>
              <a:t>coronary</a:t>
            </a:r>
            <a:r>
              <a:rPr sz="1750" spc="-25" dirty="0">
                <a:latin typeface="RobotoRegular"/>
                <a:cs typeface="RobotoRegular"/>
              </a:rPr>
              <a:t> </a:t>
            </a:r>
            <a:r>
              <a:rPr sz="1750" dirty="0">
                <a:latin typeface="RobotoRegular"/>
                <a:cs typeface="RobotoRegular"/>
              </a:rPr>
              <a:t>ostia.</a:t>
            </a:r>
          </a:p>
          <a:p>
            <a:pPr marL="12700" marR="5080">
              <a:lnSpc>
                <a:spcPts val="2380"/>
              </a:lnSpc>
              <a:spcBef>
                <a:spcPts val="105"/>
              </a:spcBef>
            </a:pPr>
            <a:r>
              <a:rPr sz="1750" spc="25" dirty="0">
                <a:latin typeface="RobotoRegular"/>
                <a:cs typeface="RobotoRegular"/>
              </a:rPr>
              <a:t>The </a:t>
            </a:r>
            <a:r>
              <a:rPr sz="1750" spc="15" dirty="0">
                <a:latin typeface="RobotoRegular"/>
                <a:cs typeface="RobotoRegular"/>
              </a:rPr>
              <a:t>heart </a:t>
            </a:r>
            <a:r>
              <a:rPr sz="1750" spc="10" dirty="0">
                <a:latin typeface="RobotoRegular"/>
                <a:cs typeface="RobotoRegular"/>
              </a:rPr>
              <a:t>is </a:t>
            </a:r>
            <a:r>
              <a:rPr sz="1750" dirty="0">
                <a:latin typeface="RobotoRegular"/>
                <a:cs typeface="RobotoRegular"/>
              </a:rPr>
              <a:t>arrested </a:t>
            </a:r>
            <a:r>
              <a:rPr sz="1750" spc="10" dirty="0">
                <a:latin typeface="RobotoRegular"/>
                <a:cs typeface="RobotoRegular"/>
              </a:rPr>
              <a:t>in </a:t>
            </a:r>
            <a:r>
              <a:rPr sz="1750" dirty="0">
                <a:latin typeface="RobotoRegular"/>
                <a:cs typeface="RobotoRegular"/>
              </a:rPr>
              <a:t>diastole </a:t>
            </a:r>
            <a:r>
              <a:rPr sz="1750" spc="20" dirty="0">
                <a:latin typeface="RobotoRegular"/>
                <a:cs typeface="RobotoRegular"/>
              </a:rPr>
              <a:t>and full </a:t>
            </a:r>
            <a:r>
              <a:rPr sz="1750" spc="-5" dirty="0">
                <a:latin typeface="RobotoRegular"/>
                <a:cs typeface="RobotoRegular"/>
              </a:rPr>
              <a:t>ﬂow of </a:t>
            </a:r>
            <a:r>
              <a:rPr sz="1750" spc="5" dirty="0">
                <a:latin typeface="RobotoRegular"/>
                <a:cs typeface="RobotoRegular"/>
              </a:rPr>
              <a:t>cardioplegia </a:t>
            </a:r>
            <a:r>
              <a:rPr sz="1750" dirty="0">
                <a:latin typeface="RobotoRegular"/>
                <a:cs typeface="RobotoRegular"/>
              </a:rPr>
              <a:t>into the </a:t>
            </a:r>
            <a:r>
              <a:rPr sz="1750" spc="-10" dirty="0">
                <a:latin typeface="RobotoRegular"/>
                <a:cs typeface="RobotoRegular"/>
              </a:rPr>
              <a:t>ostia </a:t>
            </a:r>
            <a:r>
              <a:rPr sz="1750" spc="10" dirty="0">
                <a:latin typeface="RobotoRegular"/>
                <a:cs typeface="RobotoRegular"/>
              </a:rPr>
              <a:t>is </a:t>
            </a:r>
            <a:r>
              <a:rPr sz="1750" spc="5" dirty="0">
                <a:latin typeface="RobotoRegular"/>
                <a:cs typeface="RobotoRegular"/>
              </a:rPr>
              <a:t>possible.  </a:t>
            </a:r>
            <a:r>
              <a:rPr sz="1750" spc="-15" dirty="0">
                <a:latin typeface="RobotoRegular"/>
                <a:cs typeface="RobotoRegular"/>
              </a:rPr>
              <a:t>Flow. </a:t>
            </a:r>
            <a:r>
              <a:rPr sz="1750" dirty="0">
                <a:latin typeface="RobotoRegular"/>
                <a:cs typeface="RobotoRegular"/>
              </a:rPr>
              <a:t>- </a:t>
            </a:r>
            <a:r>
              <a:rPr sz="1750" spc="5" dirty="0">
                <a:latin typeface="RobotoRegular"/>
                <a:cs typeface="RobotoRegular"/>
              </a:rPr>
              <a:t>250. </a:t>
            </a:r>
            <a:r>
              <a:rPr sz="1750" dirty="0">
                <a:latin typeface="RobotoRegular"/>
                <a:cs typeface="RobotoRegular"/>
              </a:rPr>
              <a:t>- </a:t>
            </a:r>
            <a:r>
              <a:rPr sz="1750" spc="5" dirty="0" smtClean="0">
                <a:latin typeface="RobotoRegular"/>
                <a:cs typeface="RobotoRegular"/>
              </a:rPr>
              <a:t>3</a:t>
            </a:r>
            <a:r>
              <a:rPr lang="x-none" sz="1750" spc="5" dirty="0" smtClean="0">
                <a:latin typeface="RobotoRegular"/>
                <a:cs typeface="RobotoRegular"/>
              </a:rPr>
              <a:t>4</a:t>
            </a:r>
            <a:r>
              <a:rPr sz="1750" spc="5" dirty="0" smtClean="0">
                <a:latin typeface="RobotoRegular"/>
                <a:cs typeface="RobotoRegular"/>
              </a:rPr>
              <a:t>0 </a:t>
            </a:r>
            <a:r>
              <a:rPr sz="1750" spc="5" dirty="0">
                <a:latin typeface="RobotoRegular"/>
                <a:cs typeface="RobotoRegular"/>
              </a:rPr>
              <a:t>ml/</a:t>
            </a:r>
            <a:r>
              <a:rPr sz="1750" spc="-60" dirty="0">
                <a:latin typeface="RobotoRegular"/>
                <a:cs typeface="RobotoRegular"/>
              </a:rPr>
              <a:t> </a:t>
            </a:r>
            <a:r>
              <a:rPr sz="1750" spc="5" dirty="0">
                <a:latin typeface="RobotoRegular"/>
                <a:cs typeface="RobotoRegular"/>
              </a:rPr>
              <a:t>min</a:t>
            </a:r>
            <a:endParaRPr sz="1750" dirty="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750" dirty="0">
                <a:latin typeface="RobotoRegular"/>
                <a:cs typeface="RobotoRegular"/>
              </a:rPr>
              <a:t>Pressure. - </a:t>
            </a:r>
            <a:r>
              <a:rPr lang="x-none" sz="1750" spc="5" dirty="0" smtClean="0">
                <a:latin typeface="RobotoRegular"/>
                <a:cs typeface="RobotoRegular"/>
              </a:rPr>
              <a:t>50</a:t>
            </a:r>
            <a:r>
              <a:rPr sz="1750" spc="5" dirty="0" smtClean="0">
                <a:latin typeface="RobotoRegular"/>
                <a:cs typeface="RobotoRegular"/>
              </a:rPr>
              <a:t> </a:t>
            </a:r>
            <a:r>
              <a:rPr sz="1750" dirty="0">
                <a:latin typeface="RobotoRegular"/>
                <a:cs typeface="RobotoRegular"/>
              </a:rPr>
              <a:t>- </a:t>
            </a:r>
            <a:r>
              <a:rPr lang="x-none" sz="1750" spc="5" dirty="0" smtClean="0">
                <a:latin typeface="RobotoRegular"/>
                <a:cs typeface="RobotoRegular"/>
              </a:rPr>
              <a:t>12</a:t>
            </a:r>
            <a:r>
              <a:rPr sz="1750" spc="5" dirty="0" smtClean="0">
                <a:latin typeface="RobotoRegular"/>
                <a:cs typeface="RobotoRegular"/>
              </a:rPr>
              <a:t>0</a:t>
            </a:r>
            <a:r>
              <a:rPr sz="1750" spc="-90" dirty="0" smtClean="0">
                <a:latin typeface="RobotoRegular"/>
                <a:cs typeface="RobotoRegular"/>
              </a:rPr>
              <a:t> </a:t>
            </a:r>
            <a:r>
              <a:rPr sz="1750" spc="10" dirty="0">
                <a:latin typeface="RobotoRegular"/>
                <a:cs typeface="RobotoRegular"/>
              </a:rPr>
              <a:t>mmhg</a:t>
            </a:r>
            <a:endParaRPr sz="1750" dirty="0">
              <a:latin typeface="RobotoRegular"/>
              <a:cs typeface="RobotoRegular"/>
            </a:endParaRPr>
          </a:p>
          <a:p>
            <a:pPr marL="12700" marR="2019300">
              <a:lnSpc>
                <a:spcPts val="2820"/>
              </a:lnSpc>
              <a:spcBef>
                <a:spcPts val="75"/>
              </a:spcBef>
            </a:pPr>
            <a:r>
              <a:rPr sz="2100" spc="15" dirty="0">
                <a:latin typeface="RobotoRegular"/>
                <a:cs typeface="RobotoRegular"/>
              </a:rPr>
              <a:t>Conditions </a:t>
            </a:r>
            <a:r>
              <a:rPr sz="2100" spc="10" dirty="0">
                <a:latin typeface="RobotoRegular"/>
                <a:cs typeface="RobotoRegular"/>
              </a:rPr>
              <a:t>inﬂuence </a:t>
            </a:r>
            <a:r>
              <a:rPr sz="2100" spc="-25" dirty="0">
                <a:latin typeface="RobotoRegular"/>
                <a:cs typeface="RobotoRegular"/>
              </a:rPr>
              <a:t>the. </a:t>
            </a:r>
            <a:r>
              <a:rPr sz="2100" spc="5" dirty="0">
                <a:latin typeface="RobotoRegular"/>
                <a:cs typeface="RobotoRegular"/>
              </a:rPr>
              <a:t>ﬂow of cardioplegia </a:t>
            </a:r>
            <a:r>
              <a:rPr sz="2100" spc="-5" dirty="0">
                <a:latin typeface="RobotoRegular"/>
                <a:cs typeface="RobotoRegular"/>
              </a:rPr>
              <a:t>delivery -  </a:t>
            </a:r>
            <a:r>
              <a:rPr sz="2100" spc="-10" dirty="0">
                <a:latin typeface="RobotoRegular"/>
                <a:cs typeface="RobotoRegular"/>
              </a:rPr>
              <a:t>Low</a:t>
            </a:r>
            <a:r>
              <a:rPr sz="2100" spc="-5" dirty="0">
                <a:latin typeface="RobotoRegular"/>
                <a:cs typeface="RobotoRegular"/>
              </a:rPr>
              <a:t> </a:t>
            </a:r>
            <a:r>
              <a:rPr sz="2100" spc="5" dirty="0">
                <a:latin typeface="RobotoRegular"/>
                <a:cs typeface="RobotoRegular"/>
              </a:rPr>
              <a:t>ﬂow</a:t>
            </a:r>
            <a:endParaRPr sz="2100" dirty="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2100" spc="-25" dirty="0">
                <a:latin typeface="RobotoRegular"/>
                <a:cs typeface="RobotoRegular"/>
              </a:rPr>
              <a:t>Severe </a:t>
            </a:r>
            <a:r>
              <a:rPr sz="2100" spc="-5" dirty="0">
                <a:latin typeface="RobotoRegular"/>
                <a:cs typeface="RobotoRegular"/>
              </a:rPr>
              <a:t>widespread </a:t>
            </a:r>
            <a:r>
              <a:rPr sz="2100" spc="-10" dirty="0">
                <a:latin typeface="RobotoRegular"/>
                <a:cs typeface="RobotoRegular"/>
              </a:rPr>
              <a:t>coronary </a:t>
            </a:r>
            <a:r>
              <a:rPr sz="2100" spc="-35" dirty="0">
                <a:latin typeface="RobotoRegular"/>
                <a:cs typeface="RobotoRegular"/>
              </a:rPr>
              <a:t>artery</a:t>
            </a:r>
            <a:r>
              <a:rPr sz="2100" spc="175" dirty="0">
                <a:latin typeface="RobotoRegular"/>
                <a:cs typeface="RobotoRegular"/>
              </a:rPr>
              <a:t> </a:t>
            </a:r>
            <a:r>
              <a:rPr sz="2100" dirty="0">
                <a:latin typeface="RobotoRegular"/>
                <a:cs typeface="RobotoRegular"/>
              </a:rPr>
              <a:t>diseases</a:t>
            </a:r>
          </a:p>
          <a:p>
            <a:pPr marL="12700" marR="6973570">
              <a:lnSpc>
                <a:spcPct val="111900"/>
              </a:lnSpc>
            </a:pPr>
            <a:r>
              <a:rPr sz="2100" spc="-5" dirty="0">
                <a:latin typeface="RobotoRegular"/>
                <a:cs typeface="RobotoRegular"/>
              </a:rPr>
              <a:t>Small </a:t>
            </a:r>
            <a:r>
              <a:rPr sz="2100" spc="5" dirty="0">
                <a:latin typeface="RobotoRegular"/>
                <a:cs typeface="RobotoRegular"/>
              </a:rPr>
              <a:t>patient  </a:t>
            </a:r>
            <a:r>
              <a:rPr sz="2100" spc="25" dirty="0">
                <a:latin typeface="RobotoRegular"/>
                <a:cs typeface="RobotoRegular"/>
              </a:rPr>
              <a:t>High </a:t>
            </a:r>
            <a:r>
              <a:rPr sz="2100" spc="5" dirty="0">
                <a:latin typeface="RobotoRegular"/>
                <a:cs typeface="RobotoRegular"/>
              </a:rPr>
              <a:t>ﬂow  </a:t>
            </a:r>
            <a:r>
              <a:rPr sz="2100" spc="-20" dirty="0">
                <a:latin typeface="RobotoRegular"/>
                <a:cs typeface="RobotoRegular"/>
              </a:rPr>
              <a:t>Large</a:t>
            </a:r>
            <a:r>
              <a:rPr sz="2100" spc="-55" dirty="0">
                <a:latin typeface="RobotoRegular"/>
                <a:cs typeface="RobotoRegular"/>
              </a:rPr>
              <a:t> </a:t>
            </a:r>
            <a:r>
              <a:rPr sz="2100" spc="5" dirty="0">
                <a:latin typeface="RobotoRegular"/>
                <a:cs typeface="RobotoRegular"/>
              </a:rPr>
              <a:t>patient</a:t>
            </a:r>
            <a:endParaRPr sz="2100" dirty="0">
              <a:latin typeface="RobotoRegular"/>
              <a:cs typeface="RobotoRegular"/>
            </a:endParaRPr>
          </a:p>
          <a:p>
            <a:pPr marL="12700" marR="5556250">
              <a:lnSpc>
                <a:spcPct val="111900"/>
              </a:lnSpc>
            </a:pPr>
            <a:r>
              <a:rPr sz="2100" spc="-15" dirty="0">
                <a:latin typeface="RobotoRegular"/>
                <a:cs typeface="RobotoRegular"/>
              </a:rPr>
              <a:t>Aortic </a:t>
            </a:r>
            <a:r>
              <a:rPr sz="2100" spc="15" dirty="0">
                <a:latin typeface="RobotoRegular"/>
                <a:cs typeface="RobotoRegular"/>
              </a:rPr>
              <a:t>incomppentence  </a:t>
            </a:r>
            <a:r>
              <a:rPr sz="2100" spc="-15" dirty="0">
                <a:latin typeface="RobotoRegular"/>
                <a:cs typeface="RobotoRegular"/>
              </a:rPr>
              <a:t>Cross </a:t>
            </a:r>
            <a:r>
              <a:rPr sz="2100" spc="5" dirty="0">
                <a:latin typeface="RobotoRegular"/>
                <a:cs typeface="RobotoRegular"/>
              </a:rPr>
              <a:t>clamp</a:t>
            </a:r>
            <a:r>
              <a:rPr sz="2100" spc="70" dirty="0">
                <a:latin typeface="RobotoRegular"/>
                <a:cs typeface="RobotoRegular"/>
              </a:rPr>
              <a:t> </a:t>
            </a:r>
            <a:r>
              <a:rPr sz="2100" spc="10" dirty="0">
                <a:latin typeface="RobotoRegular"/>
                <a:cs typeface="RobotoRegular"/>
              </a:rPr>
              <a:t>malposition</a:t>
            </a:r>
            <a:endParaRPr sz="2100" dirty="0">
              <a:latin typeface="RobotoRegular"/>
              <a:cs typeface="RobotoRegular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8799" y="2833687"/>
            <a:ext cx="6946198" cy="1731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16" y="601318"/>
            <a:ext cx="2814384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Retrograde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79716" y="1144545"/>
            <a:ext cx="8500110" cy="582930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ts val="2860"/>
              </a:lnSpc>
              <a:spcBef>
                <a:spcPts val="565"/>
              </a:spcBef>
            </a:pPr>
            <a:r>
              <a:rPr sz="2750" spc="-20" dirty="0">
                <a:latin typeface="RobotoRegular"/>
                <a:cs typeface="RobotoRegular"/>
              </a:rPr>
              <a:t>Retrograde </a:t>
            </a:r>
            <a:r>
              <a:rPr sz="2750" spc="-10" dirty="0">
                <a:latin typeface="RobotoRegular"/>
                <a:cs typeface="RobotoRegular"/>
              </a:rPr>
              <a:t>cardioplegia </a:t>
            </a:r>
            <a:r>
              <a:rPr sz="2750" spc="-15" dirty="0">
                <a:latin typeface="RobotoRegular"/>
                <a:cs typeface="RobotoRegular"/>
              </a:rPr>
              <a:t>deliver </a:t>
            </a:r>
            <a:r>
              <a:rPr sz="2750" dirty="0">
                <a:latin typeface="RobotoRegular"/>
                <a:cs typeface="RobotoRegular"/>
              </a:rPr>
              <a:t>into the </a:t>
            </a:r>
            <a:r>
              <a:rPr sz="2750" spc="-15" dirty="0">
                <a:latin typeface="RobotoRegular"/>
                <a:cs typeface="RobotoRegular"/>
              </a:rPr>
              <a:t>coronary</a:t>
            </a:r>
            <a:r>
              <a:rPr sz="2750" spc="-175" dirty="0">
                <a:latin typeface="RobotoRegular"/>
                <a:cs typeface="RobotoRegular"/>
              </a:rPr>
              <a:t> </a:t>
            </a:r>
            <a:r>
              <a:rPr sz="2750" spc="10" dirty="0">
                <a:latin typeface="RobotoRegular"/>
                <a:cs typeface="RobotoRegular"/>
              </a:rPr>
              <a:t>sinus.  The </a:t>
            </a:r>
            <a:r>
              <a:rPr sz="2750" spc="-10" dirty="0">
                <a:latin typeface="RobotoRegular"/>
                <a:cs typeface="RobotoRegular"/>
              </a:rPr>
              <a:t>cardioplegia </a:t>
            </a:r>
            <a:r>
              <a:rPr sz="2750" spc="-20" dirty="0">
                <a:latin typeface="RobotoRegular"/>
                <a:cs typeface="RobotoRegular"/>
              </a:rPr>
              <a:t>enters </a:t>
            </a:r>
            <a:r>
              <a:rPr sz="2750" dirty="0">
                <a:latin typeface="RobotoRegular"/>
                <a:cs typeface="RobotoRegular"/>
              </a:rPr>
              <a:t>the </a:t>
            </a:r>
            <a:r>
              <a:rPr sz="2750" spc="-15" dirty="0">
                <a:latin typeface="RobotoRegular"/>
                <a:cs typeface="RobotoRegular"/>
              </a:rPr>
              <a:t>coronary </a:t>
            </a:r>
            <a:r>
              <a:rPr sz="2750" spc="10" dirty="0">
                <a:latin typeface="RobotoRegular"/>
                <a:cs typeface="RobotoRegular"/>
              </a:rPr>
              <a:t>sinus </a:t>
            </a:r>
            <a:r>
              <a:rPr sz="2750" spc="20" dirty="0">
                <a:latin typeface="RobotoRegular"/>
                <a:cs typeface="RobotoRegular"/>
              </a:rPr>
              <a:t>and </a:t>
            </a:r>
            <a:r>
              <a:rPr sz="2750" spc="-5" dirty="0">
                <a:latin typeface="RobotoRegular"/>
                <a:cs typeface="RobotoRegular"/>
              </a:rPr>
              <a:t>then  </a:t>
            </a:r>
            <a:r>
              <a:rPr sz="2750" spc="-10" dirty="0">
                <a:latin typeface="RobotoRegular"/>
                <a:cs typeface="RobotoRegular"/>
              </a:rPr>
              <a:t>ﬂows through </a:t>
            </a:r>
            <a:r>
              <a:rPr sz="2750" dirty="0">
                <a:latin typeface="RobotoRegular"/>
                <a:cs typeface="RobotoRegular"/>
              </a:rPr>
              <a:t>the </a:t>
            </a:r>
            <a:r>
              <a:rPr sz="2750" spc="-5" dirty="0">
                <a:latin typeface="RobotoRegular"/>
                <a:cs typeface="RobotoRegular"/>
              </a:rPr>
              <a:t>veins. Capillaries, arteries </a:t>
            </a:r>
            <a:r>
              <a:rPr sz="2750" spc="20" dirty="0">
                <a:latin typeface="RobotoRegular"/>
                <a:cs typeface="RobotoRegular"/>
              </a:rPr>
              <a:t>and </a:t>
            </a:r>
            <a:r>
              <a:rPr sz="2750" spc="-5" dirty="0">
                <a:latin typeface="RobotoRegular"/>
                <a:cs typeface="RobotoRegular"/>
              </a:rPr>
              <a:t>then  out </a:t>
            </a:r>
            <a:r>
              <a:rPr sz="2750" spc="-15" dirty="0">
                <a:latin typeface="RobotoRegular"/>
                <a:cs typeface="RobotoRegular"/>
              </a:rPr>
              <a:t>of </a:t>
            </a:r>
            <a:r>
              <a:rPr sz="2750" dirty="0">
                <a:latin typeface="RobotoRegular"/>
                <a:cs typeface="RobotoRegular"/>
              </a:rPr>
              <a:t>the </a:t>
            </a:r>
            <a:r>
              <a:rPr sz="2750" spc="-15" dirty="0">
                <a:latin typeface="RobotoRegular"/>
                <a:cs typeface="RobotoRegular"/>
              </a:rPr>
              <a:t>coronary </a:t>
            </a:r>
            <a:r>
              <a:rPr sz="2750" spc="-10" dirty="0">
                <a:latin typeface="RobotoRegular"/>
                <a:cs typeface="RobotoRegular"/>
              </a:rPr>
              <a:t>ostia </a:t>
            </a:r>
            <a:r>
              <a:rPr sz="2750" dirty="0">
                <a:latin typeface="RobotoRegular"/>
                <a:cs typeface="RobotoRegular"/>
              </a:rPr>
              <a:t>into the</a:t>
            </a:r>
            <a:r>
              <a:rPr sz="2750" spc="-125" dirty="0">
                <a:latin typeface="RobotoRegular"/>
                <a:cs typeface="RobotoRegular"/>
              </a:rPr>
              <a:t> </a:t>
            </a:r>
            <a:r>
              <a:rPr sz="2750" spc="15" dirty="0">
                <a:latin typeface="RobotoRegular"/>
                <a:cs typeface="RobotoRegular"/>
              </a:rPr>
              <a:t>aorta.</a:t>
            </a:r>
            <a:endParaRPr sz="2750">
              <a:latin typeface="RobotoRegular"/>
              <a:cs typeface="RobotoRegular"/>
            </a:endParaRPr>
          </a:p>
          <a:p>
            <a:pPr marL="12700" marR="107314">
              <a:lnSpc>
                <a:spcPts val="2860"/>
              </a:lnSpc>
              <a:spcBef>
                <a:spcPts val="844"/>
              </a:spcBef>
            </a:pPr>
            <a:r>
              <a:rPr sz="2750" spc="10" dirty="0">
                <a:latin typeface="RobotoRegular"/>
                <a:cs typeface="RobotoRegular"/>
              </a:rPr>
              <a:t>The cannula </a:t>
            </a:r>
            <a:r>
              <a:rPr sz="2750" spc="-5" dirty="0">
                <a:latin typeface="RobotoRegular"/>
                <a:cs typeface="RobotoRegular"/>
              </a:rPr>
              <a:t>is </a:t>
            </a:r>
            <a:r>
              <a:rPr sz="2750" dirty="0">
                <a:latin typeface="RobotoRegular"/>
                <a:cs typeface="RobotoRegular"/>
              </a:rPr>
              <a:t>placed </a:t>
            </a:r>
            <a:r>
              <a:rPr sz="2750" spc="-10" dirty="0">
                <a:latin typeface="RobotoRegular"/>
                <a:cs typeface="RobotoRegular"/>
              </a:rPr>
              <a:t>through </a:t>
            </a:r>
            <a:r>
              <a:rPr sz="2750" dirty="0">
                <a:latin typeface="RobotoRegular"/>
                <a:cs typeface="RobotoRegular"/>
              </a:rPr>
              <a:t>the </a:t>
            </a:r>
            <a:r>
              <a:rPr sz="2750" spc="-10" dirty="0">
                <a:latin typeface="RobotoRegular"/>
                <a:cs typeface="RobotoRegular"/>
              </a:rPr>
              <a:t>right </a:t>
            </a:r>
            <a:r>
              <a:rPr sz="2750" spc="-5" dirty="0">
                <a:latin typeface="RobotoRegular"/>
                <a:cs typeface="RobotoRegular"/>
              </a:rPr>
              <a:t>atrium </a:t>
            </a:r>
            <a:r>
              <a:rPr sz="2750" dirty="0">
                <a:latin typeface="RobotoRegular"/>
                <a:cs typeface="RobotoRegular"/>
              </a:rPr>
              <a:t>into</a:t>
            </a:r>
            <a:r>
              <a:rPr sz="2750" spc="-170" dirty="0">
                <a:latin typeface="RobotoRegular"/>
                <a:cs typeface="RobotoRegular"/>
              </a:rPr>
              <a:t> </a:t>
            </a:r>
            <a:r>
              <a:rPr sz="2750" dirty="0">
                <a:latin typeface="RobotoRegular"/>
                <a:cs typeface="RobotoRegular"/>
              </a:rPr>
              <a:t>the  </a:t>
            </a:r>
            <a:r>
              <a:rPr sz="2750" spc="-15" dirty="0">
                <a:latin typeface="RobotoRegular"/>
                <a:cs typeface="RobotoRegular"/>
              </a:rPr>
              <a:t>coronary</a:t>
            </a:r>
            <a:r>
              <a:rPr sz="2750" spc="-10" dirty="0">
                <a:latin typeface="RobotoRegular"/>
                <a:cs typeface="RobotoRegular"/>
              </a:rPr>
              <a:t> </a:t>
            </a:r>
            <a:r>
              <a:rPr sz="2750" spc="10" dirty="0">
                <a:latin typeface="RobotoRegular"/>
                <a:cs typeface="RobotoRegular"/>
              </a:rPr>
              <a:t>sinus</a:t>
            </a:r>
            <a:endParaRPr sz="27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  <a:tabLst>
                <a:tab pos="1103630" algn="l"/>
              </a:tabLst>
            </a:pPr>
            <a:r>
              <a:rPr sz="2750" spc="-5" dirty="0">
                <a:latin typeface="RobotoRegular"/>
                <a:cs typeface="RobotoRegular"/>
              </a:rPr>
              <a:t>Flow</a:t>
            </a:r>
            <a:r>
              <a:rPr sz="2750" dirty="0">
                <a:latin typeface="RobotoRegular"/>
                <a:cs typeface="RobotoRegular"/>
              </a:rPr>
              <a:t> -	</a:t>
            </a:r>
            <a:r>
              <a:rPr sz="2750" spc="-5" dirty="0">
                <a:latin typeface="RobotoRegular"/>
                <a:cs typeface="RobotoRegular"/>
              </a:rPr>
              <a:t>200 </a:t>
            </a:r>
            <a:r>
              <a:rPr sz="2750" dirty="0">
                <a:latin typeface="RobotoRegular"/>
                <a:cs typeface="RobotoRegular"/>
              </a:rPr>
              <a:t>ml/</a:t>
            </a:r>
            <a:r>
              <a:rPr sz="2750" spc="-80" dirty="0">
                <a:latin typeface="RobotoRegular"/>
                <a:cs typeface="RobotoRegular"/>
              </a:rPr>
              <a:t> </a:t>
            </a:r>
            <a:r>
              <a:rPr sz="2750" dirty="0">
                <a:latin typeface="RobotoRegular"/>
                <a:cs typeface="RobotoRegular"/>
              </a:rPr>
              <a:t>min</a:t>
            </a:r>
            <a:endParaRPr sz="2750">
              <a:latin typeface="RobotoRegular"/>
              <a:cs typeface="RobotoRegular"/>
            </a:endParaRPr>
          </a:p>
          <a:p>
            <a:pPr marL="12700" marR="327025">
              <a:lnSpc>
                <a:spcPts val="4190"/>
              </a:lnSpc>
              <a:spcBef>
                <a:spcPts val="805"/>
              </a:spcBef>
            </a:pPr>
            <a:r>
              <a:rPr sz="3950" spc="25" dirty="0">
                <a:latin typeface="RobotoRegular"/>
                <a:cs typeface="RobotoRegular"/>
              </a:rPr>
              <a:t>Complication </a:t>
            </a:r>
            <a:r>
              <a:rPr sz="3950" spc="15" dirty="0">
                <a:latin typeface="RobotoRegular"/>
                <a:cs typeface="RobotoRegular"/>
              </a:rPr>
              <a:t>related </a:t>
            </a:r>
            <a:r>
              <a:rPr sz="3950" spc="-40" dirty="0">
                <a:latin typeface="RobotoRegular"/>
                <a:cs typeface="RobotoRegular"/>
              </a:rPr>
              <a:t>to </a:t>
            </a:r>
            <a:r>
              <a:rPr sz="3950" spc="10" dirty="0">
                <a:latin typeface="RobotoRegular"/>
                <a:cs typeface="RobotoRegular"/>
              </a:rPr>
              <a:t>cardioplegia  </a:t>
            </a:r>
            <a:r>
              <a:rPr sz="3950" spc="-5" dirty="0">
                <a:latin typeface="RobotoRegular"/>
                <a:cs typeface="RobotoRegular"/>
              </a:rPr>
              <a:t>delivery</a:t>
            </a:r>
            <a:r>
              <a:rPr sz="3950" spc="5" dirty="0">
                <a:latin typeface="RobotoRegular"/>
                <a:cs typeface="RobotoRegular"/>
              </a:rPr>
              <a:t> </a:t>
            </a:r>
            <a:r>
              <a:rPr sz="3950" spc="25" dirty="0">
                <a:latin typeface="RobotoRegular"/>
                <a:cs typeface="RobotoRegular"/>
              </a:rPr>
              <a:t>system</a:t>
            </a:r>
            <a:endParaRPr sz="3950">
              <a:latin typeface="RobotoRegular"/>
              <a:cs typeface="RobotoRegular"/>
            </a:endParaRPr>
          </a:p>
          <a:p>
            <a:pPr marL="278130" indent="-266065">
              <a:lnSpc>
                <a:spcPct val="100000"/>
              </a:lnSpc>
              <a:spcBef>
                <a:spcPts val="409"/>
              </a:spcBef>
              <a:buChar char="*"/>
              <a:tabLst>
                <a:tab pos="278765" algn="l"/>
              </a:tabLst>
            </a:pPr>
            <a:r>
              <a:rPr sz="2950" spc="-10" dirty="0">
                <a:latin typeface="RobotoRegular"/>
                <a:cs typeface="RobotoRegular"/>
              </a:rPr>
              <a:t>Every </a:t>
            </a:r>
            <a:r>
              <a:rPr sz="2950" spc="20" dirty="0">
                <a:latin typeface="RobotoRegular"/>
                <a:cs typeface="RobotoRegular"/>
              </a:rPr>
              <a:t>Heart </a:t>
            </a:r>
            <a:r>
              <a:rPr sz="2950" spc="30" dirty="0">
                <a:latin typeface="RobotoRegular"/>
                <a:cs typeface="RobotoRegular"/>
              </a:rPr>
              <a:t>if </a:t>
            </a:r>
            <a:r>
              <a:rPr sz="2950" spc="20" dirty="0">
                <a:latin typeface="RobotoRegular"/>
                <a:cs typeface="RobotoRegular"/>
              </a:rPr>
              <a:t>clamped </a:t>
            </a:r>
            <a:r>
              <a:rPr sz="2950" spc="10" dirty="0">
                <a:latin typeface="RobotoRegular"/>
                <a:cs typeface="RobotoRegular"/>
              </a:rPr>
              <a:t>long </a:t>
            </a:r>
            <a:r>
              <a:rPr sz="2950" dirty="0">
                <a:latin typeface="RobotoRegular"/>
                <a:cs typeface="RobotoRegular"/>
              </a:rPr>
              <a:t>enough </a:t>
            </a:r>
            <a:r>
              <a:rPr sz="2950" spc="20" dirty="0">
                <a:latin typeface="RobotoRegular"/>
                <a:cs typeface="RobotoRegular"/>
              </a:rPr>
              <a:t>will</a:t>
            </a:r>
            <a:r>
              <a:rPr sz="2950" spc="210" dirty="0">
                <a:latin typeface="RobotoRegular"/>
                <a:cs typeface="RobotoRegular"/>
              </a:rPr>
              <a:t> </a:t>
            </a:r>
            <a:r>
              <a:rPr sz="2950" dirty="0">
                <a:latin typeface="RobotoRegular"/>
                <a:cs typeface="RobotoRegular"/>
              </a:rPr>
              <a:t>stop!</a:t>
            </a:r>
            <a:endParaRPr sz="2950">
              <a:latin typeface="RobotoRegular"/>
              <a:cs typeface="RobotoRegular"/>
            </a:endParaRPr>
          </a:p>
          <a:p>
            <a:pPr marL="12700" marR="961390">
              <a:lnSpc>
                <a:spcPts val="3200"/>
              </a:lnSpc>
              <a:spcBef>
                <a:spcPts val="869"/>
              </a:spcBef>
              <a:buChar char="*"/>
              <a:tabLst>
                <a:tab pos="278765" algn="l"/>
                <a:tab pos="6784975" algn="l"/>
              </a:tabLst>
            </a:pPr>
            <a:r>
              <a:rPr sz="2950" spc="-15" dirty="0">
                <a:latin typeface="RobotoRegular"/>
                <a:cs typeface="RobotoRegular"/>
              </a:rPr>
              <a:t>If </a:t>
            </a:r>
            <a:r>
              <a:rPr sz="2950" spc="20" dirty="0">
                <a:latin typeface="RobotoRegular"/>
                <a:cs typeface="RobotoRegular"/>
              </a:rPr>
              <a:t>the Heart </a:t>
            </a:r>
            <a:r>
              <a:rPr sz="2950" dirty="0">
                <a:latin typeface="RobotoRegular"/>
                <a:cs typeface="RobotoRegular"/>
              </a:rPr>
              <a:t>Does </a:t>
            </a:r>
            <a:r>
              <a:rPr sz="2950" spc="-5" dirty="0">
                <a:latin typeface="RobotoRegular"/>
                <a:cs typeface="RobotoRegular"/>
              </a:rPr>
              <a:t>not </a:t>
            </a:r>
            <a:r>
              <a:rPr sz="2950" spc="5" dirty="0">
                <a:latin typeface="RobotoRegular"/>
                <a:cs typeface="RobotoRegular"/>
              </a:rPr>
              <a:t>arrest</a:t>
            </a:r>
            <a:r>
              <a:rPr sz="2950" spc="260" dirty="0">
                <a:latin typeface="RobotoRegular"/>
                <a:cs typeface="RobotoRegular"/>
              </a:rPr>
              <a:t> </a:t>
            </a:r>
            <a:r>
              <a:rPr sz="2950" spc="15" dirty="0">
                <a:latin typeface="RobotoRegular"/>
                <a:cs typeface="RobotoRegular"/>
              </a:rPr>
              <a:t>declamp</a:t>
            </a:r>
            <a:r>
              <a:rPr sz="2950" spc="30" dirty="0">
                <a:latin typeface="RobotoRegular"/>
                <a:cs typeface="RobotoRegular"/>
              </a:rPr>
              <a:t> </a:t>
            </a:r>
            <a:r>
              <a:rPr sz="2950" spc="5" dirty="0">
                <a:latin typeface="RobotoRegular"/>
                <a:cs typeface="RobotoRegular"/>
              </a:rPr>
              <a:t>-	</a:t>
            </a:r>
            <a:r>
              <a:rPr sz="2950" spc="10" dirty="0">
                <a:latin typeface="RobotoRegular"/>
                <a:cs typeface="RobotoRegular"/>
              </a:rPr>
              <a:t>a  </a:t>
            </a:r>
            <a:r>
              <a:rPr sz="2950" spc="-5" dirty="0">
                <a:latin typeface="RobotoRegular"/>
                <a:cs typeface="RobotoRegular"/>
              </a:rPr>
              <a:t>perfused </a:t>
            </a:r>
            <a:r>
              <a:rPr sz="2950" spc="30" dirty="0">
                <a:latin typeface="RobotoRegular"/>
                <a:cs typeface="RobotoRegular"/>
              </a:rPr>
              <a:t>heart is </a:t>
            </a:r>
            <a:r>
              <a:rPr sz="2950" dirty="0">
                <a:latin typeface="RobotoRegular"/>
                <a:cs typeface="RobotoRegular"/>
              </a:rPr>
              <a:t>better </a:t>
            </a:r>
            <a:r>
              <a:rPr sz="2950" spc="25" dirty="0">
                <a:latin typeface="RobotoRegular"/>
                <a:cs typeface="RobotoRegular"/>
              </a:rPr>
              <a:t>than </a:t>
            </a:r>
            <a:r>
              <a:rPr sz="2950" spc="10" dirty="0">
                <a:latin typeface="RobotoRegular"/>
                <a:cs typeface="RobotoRegular"/>
              </a:rPr>
              <a:t>a </a:t>
            </a:r>
            <a:r>
              <a:rPr sz="2950" spc="15" dirty="0">
                <a:latin typeface="RobotoRegular"/>
                <a:cs typeface="RobotoRegular"/>
              </a:rPr>
              <a:t>badly </a:t>
            </a:r>
            <a:r>
              <a:rPr sz="2950" dirty="0">
                <a:latin typeface="RobotoRegular"/>
                <a:cs typeface="RobotoRegular"/>
              </a:rPr>
              <a:t>plegged  </a:t>
            </a:r>
            <a:r>
              <a:rPr sz="2950" spc="25" dirty="0">
                <a:latin typeface="RobotoRegular"/>
                <a:cs typeface="RobotoRegular"/>
              </a:rPr>
              <a:t>heart.</a:t>
            </a:r>
            <a:endParaRPr sz="29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33" y="952480"/>
            <a:ext cx="10075329" cy="56515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19" y="353772"/>
            <a:ext cx="8067040" cy="191770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5080">
              <a:lnSpc>
                <a:spcPts val="4740"/>
              </a:lnSpc>
              <a:spcBef>
                <a:spcPts val="825"/>
              </a:spcBef>
            </a:pPr>
            <a:r>
              <a:rPr sz="4500" spc="-5" dirty="0"/>
              <a:t>cardioplegia </a:t>
            </a:r>
            <a:r>
              <a:rPr sz="4500" spc="15" dirty="0"/>
              <a:t>delivery </a:t>
            </a:r>
            <a:r>
              <a:rPr sz="4500" spc="-5" dirty="0"/>
              <a:t>systems  </a:t>
            </a:r>
            <a:r>
              <a:rPr sz="4500" spc="-20" dirty="0"/>
              <a:t>can </a:t>
            </a:r>
            <a:r>
              <a:rPr sz="4500" spc="-5" dirty="0"/>
              <a:t>cause </a:t>
            </a:r>
            <a:r>
              <a:rPr sz="4500" spc="-10" dirty="0"/>
              <a:t>problems. </a:t>
            </a:r>
            <a:r>
              <a:rPr sz="4500" spc="5" dirty="0"/>
              <a:t>These </a:t>
            </a:r>
            <a:r>
              <a:rPr sz="4500" spc="-20" dirty="0"/>
              <a:t>can  </a:t>
            </a:r>
            <a:r>
              <a:rPr sz="4500" spc="5" dirty="0"/>
              <a:t>be </a:t>
            </a:r>
            <a:r>
              <a:rPr sz="4500" dirty="0"/>
              <a:t>classiﬁed </a:t>
            </a:r>
            <a:r>
              <a:rPr sz="4500" spc="-25" dirty="0"/>
              <a:t>into</a:t>
            </a:r>
            <a:r>
              <a:rPr sz="4500" spc="-85" dirty="0"/>
              <a:t> </a:t>
            </a:r>
            <a:r>
              <a:rPr sz="4500" spc="5" dirty="0"/>
              <a:t>-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779719" y="2342849"/>
            <a:ext cx="8420735" cy="4411345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515"/>
              </a:spcBef>
            </a:pPr>
            <a:r>
              <a:rPr sz="2950" spc="25" dirty="0">
                <a:latin typeface="RobotoRegular"/>
                <a:cs typeface="RobotoRegular"/>
              </a:rPr>
              <a:t>Failure </a:t>
            </a:r>
            <a:r>
              <a:rPr sz="2950" spc="15" dirty="0">
                <a:latin typeface="RobotoRegular"/>
                <a:cs typeface="RobotoRegular"/>
              </a:rPr>
              <a:t>to add </a:t>
            </a:r>
            <a:r>
              <a:rPr sz="2950" spc="10" dirty="0">
                <a:latin typeface="RobotoRegular"/>
                <a:cs typeface="RobotoRegular"/>
              </a:rPr>
              <a:t>a </a:t>
            </a:r>
            <a:r>
              <a:rPr sz="2950" spc="5" dirty="0">
                <a:latin typeface="RobotoRegular"/>
                <a:cs typeface="RobotoRegular"/>
              </a:rPr>
              <a:t>sufﬁcient </a:t>
            </a:r>
            <a:r>
              <a:rPr sz="2950" spc="20" dirty="0">
                <a:latin typeface="RobotoRegular"/>
                <a:cs typeface="RobotoRegular"/>
              </a:rPr>
              <a:t>amount </a:t>
            </a:r>
            <a:r>
              <a:rPr sz="2950" spc="-15" dirty="0">
                <a:latin typeface="RobotoRegular"/>
                <a:cs typeface="RobotoRegular"/>
              </a:rPr>
              <a:t>of </a:t>
            </a:r>
            <a:r>
              <a:rPr sz="2950" spc="15" dirty="0">
                <a:latin typeface="RobotoRegular"/>
                <a:cs typeface="RobotoRegular"/>
              </a:rPr>
              <a:t>potassium </a:t>
            </a:r>
            <a:r>
              <a:rPr sz="2950" spc="30" dirty="0">
                <a:latin typeface="RobotoRegular"/>
                <a:cs typeface="RobotoRegular"/>
              </a:rPr>
              <a:t>is  </a:t>
            </a:r>
            <a:r>
              <a:rPr sz="2950" spc="20" dirty="0">
                <a:latin typeface="RobotoRegular"/>
                <a:cs typeface="RobotoRegular"/>
              </a:rPr>
              <a:t>the </a:t>
            </a:r>
            <a:r>
              <a:rPr sz="2950" spc="10" dirty="0">
                <a:latin typeface="RobotoRegular"/>
                <a:cs typeface="RobotoRegular"/>
              </a:rPr>
              <a:t>most common </a:t>
            </a:r>
            <a:r>
              <a:rPr sz="2950" spc="-15" dirty="0">
                <a:latin typeface="RobotoRegular"/>
                <a:cs typeface="RobotoRegular"/>
              </a:rPr>
              <a:t>error </a:t>
            </a:r>
            <a:r>
              <a:rPr sz="2950" dirty="0">
                <a:latin typeface="RobotoRegular"/>
                <a:cs typeface="RobotoRegular"/>
              </a:rPr>
              <a:t>when </a:t>
            </a:r>
            <a:r>
              <a:rPr sz="2950" spc="5" dirty="0">
                <a:latin typeface="RobotoRegular"/>
                <a:cs typeface="RobotoRegular"/>
              </a:rPr>
              <a:t>preparing  </a:t>
            </a:r>
            <a:r>
              <a:rPr sz="2950" spc="10" dirty="0">
                <a:latin typeface="RobotoRegular"/>
                <a:cs typeface="RobotoRegular"/>
              </a:rPr>
              <a:t>cardioplegia </a:t>
            </a:r>
            <a:r>
              <a:rPr sz="2950" spc="15" dirty="0">
                <a:latin typeface="RobotoRegular"/>
                <a:cs typeface="RobotoRegular"/>
              </a:rPr>
              <a:t>solution </a:t>
            </a:r>
            <a:r>
              <a:rPr sz="2950" spc="5" dirty="0">
                <a:latin typeface="RobotoRegular"/>
                <a:cs typeface="RobotoRegular"/>
              </a:rPr>
              <a:t>These </a:t>
            </a:r>
            <a:r>
              <a:rPr sz="2950" spc="15" dirty="0">
                <a:latin typeface="RobotoRegular"/>
                <a:cs typeface="RobotoRegular"/>
              </a:rPr>
              <a:t>can </a:t>
            </a:r>
            <a:r>
              <a:rPr sz="2950" spc="5" dirty="0">
                <a:latin typeface="RobotoRegular"/>
                <a:cs typeface="RobotoRegular"/>
              </a:rPr>
              <a:t>be avoided </a:t>
            </a:r>
            <a:r>
              <a:rPr sz="2950" dirty="0">
                <a:latin typeface="RobotoRegular"/>
                <a:cs typeface="RobotoRegular"/>
              </a:rPr>
              <a:t>by  </a:t>
            </a:r>
            <a:r>
              <a:rPr sz="2950" spc="25" dirty="0">
                <a:latin typeface="RobotoRegular"/>
                <a:cs typeface="RobotoRegular"/>
              </a:rPr>
              <a:t>using </a:t>
            </a:r>
            <a:r>
              <a:rPr sz="2950" spc="15" dirty="0">
                <a:latin typeface="RobotoRegular"/>
                <a:cs typeface="RobotoRegular"/>
              </a:rPr>
              <a:t>commercial </a:t>
            </a:r>
            <a:r>
              <a:rPr sz="2950" spc="10" dirty="0">
                <a:latin typeface="RobotoRegular"/>
                <a:cs typeface="RobotoRegular"/>
              </a:rPr>
              <a:t>bags </a:t>
            </a:r>
            <a:r>
              <a:rPr sz="2950" spc="-15" dirty="0">
                <a:latin typeface="RobotoRegular"/>
                <a:cs typeface="RobotoRegular"/>
              </a:rPr>
              <a:t>or </a:t>
            </a:r>
            <a:r>
              <a:rPr sz="2950" spc="15" dirty="0">
                <a:latin typeface="RobotoRegular"/>
                <a:cs typeface="RobotoRegular"/>
              </a:rPr>
              <a:t>ampoules, </a:t>
            </a:r>
            <a:r>
              <a:rPr sz="2950" spc="10" dirty="0">
                <a:latin typeface="RobotoRegular"/>
                <a:cs typeface="RobotoRegular"/>
              </a:rPr>
              <a:t>then </a:t>
            </a:r>
            <a:r>
              <a:rPr sz="2950" spc="30" dirty="0">
                <a:latin typeface="RobotoRegular"/>
                <a:cs typeface="RobotoRegular"/>
              </a:rPr>
              <a:t>heart  </a:t>
            </a:r>
            <a:r>
              <a:rPr sz="2950" spc="20" dirty="0">
                <a:latin typeface="RobotoRegular"/>
                <a:cs typeface="RobotoRegular"/>
              </a:rPr>
              <a:t>will </a:t>
            </a:r>
            <a:r>
              <a:rPr sz="2950" spc="-5" dirty="0">
                <a:latin typeface="RobotoRegular"/>
                <a:cs typeface="RobotoRegular"/>
              </a:rPr>
              <a:t>not </a:t>
            </a:r>
            <a:r>
              <a:rPr sz="2950" spc="5" dirty="0">
                <a:latin typeface="RobotoRegular"/>
                <a:cs typeface="RobotoRegular"/>
              </a:rPr>
              <a:t>arrest </a:t>
            </a:r>
            <a:r>
              <a:rPr sz="2950" spc="30" dirty="0">
                <a:latin typeface="RobotoRegular"/>
                <a:cs typeface="RobotoRegular"/>
              </a:rPr>
              <a:t>till </a:t>
            </a:r>
            <a:r>
              <a:rPr sz="2950" spc="-5" dirty="0">
                <a:latin typeface="RobotoRegular"/>
                <a:cs typeface="RobotoRegular"/>
              </a:rPr>
              <a:t>exact </a:t>
            </a:r>
            <a:r>
              <a:rPr sz="2950" spc="35" dirty="0">
                <a:latin typeface="RobotoRegular"/>
                <a:cs typeface="RobotoRegular"/>
              </a:rPr>
              <a:t>time </a:t>
            </a:r>
            <a:r>
              <a:rPr sz="2950" spc="25" dirty="0">
                <a:latin typeface="RobotoRegular"/>
                <a:cs typeface="RobotoRegular"/>
              </a:rPr>
              <a:t>and </a:t>
            </a:r>
            <a:r>
              <a:rPr sz="2950" spc="20" dirty="0">
                <a:latin typeface="RobotoRegular"/>
                <a:cs typeface="RobotoRegular"/>
              </a:rPr>
              <a:t>heating </a:t>
            </a:r>
            <a:r>
              <a:rPr sz="2950" spc="10" dirty="0">
                <a:latin typeface="RobotoRegular"/>
                <a:cs typeface="RobotoRegular"/>
              </a:rPr>
              <a:t>cooling  </a:t>
            </a:r>
            <a:r>
              <a:rPr sz="2950" spc="25" dirty="0">
                <a:latin typeface="RobotoRegular"/>
                <a:cs typeface="RobotoRegular"/>
              </a:rPr>
              <a:t>unit </a:t>
            </a:r>
            <a:r>
              <a:rPr sz="2950" spc="35" dirty="0">
                <a:latin typeface="RobotoRegular"/>
                <a:cs typeface="RobotoRegular"/>
              </a:rPr>
              <a:t>may </a:t>
            </a:r>
            <a:r>
              <a:rPr sz="2950" spc="30" dirty="0">
                <a:latin typeface="RobotoRegular"/>
                <a:cs typeface="RobotoRegular"/>
              </a:rPr>
              <a:t>also </a:t>
            </a:r>
            <a:r>
              <a:rPr sz="2950" spc="5" dirty="0">
                <a:latin typeface="RobotoRegular"/>
                <a:cs typeface="RobotoRegular"/>
              </a:rPr>
              <a:t>create </a:t>
            </a:r>
            <a:r>
              <a:rPr sz="2950" spc="10" dirty="0">
                <a:latin typeface="RobotoRegular"/>
                <a:cs typeface="RobotoRegular"/>
              </a:rPr>
              <a:t>a </a:t>
            </a:r>
            <a:r>
              <a:rPr sz="2950" dirty="0">
                <a:latin typeface="RobotoRegular"/>
                <a:cs typeface="RobotoRegular"/>
              </a:rPr>
              <a:t>problem </a:t>
            </a:r>
            <a:r>
              <a:rPr sz="2950" spc="30" dirty="0">
                <a:latin typeface="RobotoRegular"/>
                <a:cs typeface="RobotoRegular"/>
              </a:rPr>
              <a:t>in </a:t>
            </a:r>
            <a:r>
              <a:rPr sz="2950" spc="20" dirty="0">
                <a:latin typeface="RobotoRegular"/>
                <a:cs typeface="RobotoRegular"/>
              </a:rPr>
              <a:t>the</a:t>
            </a:r>
            <a:r>
              <a:rPr sz="2950" spc="180" dirty="0">
                <a:latin typeface="RobotoRegular"/>
                <a:cs typeface="RobotoRegular"/>
              </a:rPr>
              <a:t> </a:t>
            </a:r>
            <a:r>
              <a:rPr sz="2950" spc="5" dirty="0">
                <a:latin typeface="RobotoRegular"/>
                <a:cs typeface="RobotoRegular"/>
              </a:rPr>
              <a:t>delivery</a:t>
            </a:r>
            <a:endParaRPr sz="2950">
              <a:latin typeface="RobotoRegular"/>
              <a:cs typeface="RobotoRegular"/>
            </a:endParaRPr>
          </a:p>
          <a:p>
            <a:pPr marL="12700" marR="771525">
              <a:lnSpc>
                <a:spcPts val="3200"/>
              </a:lnSpc>
              <a:spcBef>
                <a:spcPts val="1075"/>
              </a:spcBef>
              <a:tabLst>
                <a:tab pos="4266565" algn="l"/>
              </a:tabLst>
            </a:pPr>
            <a:r>
              <a:rPr sz="2950" spc="10" dirty="0">
                <a:latin typeface="RobotoRegular"/>
                <a:cs typeface="RobotoRegular"/>
              </a:rPr>
              <a:t>The </a:t>
            </a:r>
            <a:r>
              <a:rPr sz="2950" spc="20" dirty="0">
                <a:latin typeface="RobotoRegular"/>
                <a:cs typeface="RobotoRegular"/>
              </a:rPr>
              <a:t>heating</a:t>
            </a:r>
            <a:r>
              <a:rPr sz="2950" spc="30" dirty="0">
                <a:latin typeface="RobotoRegular"/>
                <a:cs typeface="RobotoRegular"/>
              </a:rPr>
              <a:t> </a:t>
            </a:r>
            <a:r>
              <a:rPr sz="2950" spc="10" dirty="0">
                <a:latin typeface="RobotoRegular"/>
                <a:cs typeface="RobotoRegular"/>
              </a:rPr>
              <a:t>cooling</a:t>
            </a:r>
            <a:r>
              <a:rPr sz="2950" spc="25" dirty="0">
                <a:latin typeface="RobotoRegular"/>
                <a:cs typeface="RobotoRegular"/>
              </a:rPr>
              <a:t> unit	</a:t>
            </a:r>
            <a:r>
              <a:rPr sz="2950" spc="35" dirty="0">
                <a:latin typeface="RobotoRegular"/>
                <a:cs typeface="RobotoRegular"/>
              </a:rPr>
              <a:t>may </a:t>
            </a:r>
            <a:r>
              <a:rPr sz="2950" spc="15" dirty="0">
                <a:latin typeface="RobotoRegular"/>
                <a:cs typeface="RobotoRegular"/>
              </a:rPr>
              <a:t>fail </a:t>
            </a:r>
            <a:r>
              <a:rPr sz="2950" spc="25" dirty="0">
                <a:latin typeface="RobotoRegular"/>
                <a:cs typeface="RobotoRegular"/>
              </a:rPr>
              <a:t>and  </a:t>
            </a:r>
            <a:r>
              <a:rPr sz="2950" spc="10" dirty="0">
                <a:latin typeface="RobotoRegular"/>
                <a:cs typeface="RobotoRegular"/>
              </a:rPr>
              <a:t>cardioplegia </a:t>
            </a:r>
            <a:r>
              <a:rPr sz="2950" spc="-5" dirty="0">
                <a:latin typeface="RobotoRegular"/>
                <a:cs typeface="RobotoRegular"/>
              </a:rPr>
              <a:t>not </a:t>
            </a:r>
            <a:r>
              <a:rPr sz="2950" spc="5" dirty="0">
                <a:latin typeface="RobotoRegular"/>
                <a:cs typeface="RobotoRegular"/>
              </a:rPr>
              <a:t>be deliverd </a:t>
            </a:r>
            <a:r>
              <a:rPr sz="2950" spc="25" dirty="0">
                <a:latin typeface="RobotoRegular"/>
                <a:cs typeface="RobotoRegular"/>
              </a:rPr>
              <a:t>at </a:t>
            </a:r>
            <a:r>
              <a:rPr sz="2950" spc="20" dirty="0">
                <a:latin typeface="RobotoRegular"/>
                <a:cs typeface="RobotoRegular"/>
              </a:rPr>
              <a:t>the </a:t>
            </a:r>
            <a:r>
              <a:rPr sz="2950" spc="10" dirty="0">
                <a:latin typeface="RobotoRegular"/>
                <a:cs typeface="RobotoRegular"/>
              </a:rPr>
              <a:t>right</a:t>
            </a:r>
            <a:r>
              <a:rPr sz="2950" spc="190" dirty="0">
                <a:latin typeface="RobotoRegular"/>
                <a:cs typeface="RobotoRegular"/>
              </a:rPr>
              <a:t> </a:t>
            </a:r>
            <a:r>
              <a:rPr sz="2950" spc="10" dirty="0">
                <a:latin typeface="RobotoRegular"/>
                <a:cs typeface="RobotoRegular"/>
              </a:rPr>
              <a:t>temp.</a:t>
            </a:r>
            <a:endParaRPr sz="2950">
              <a:latin typeface="RobotoRegular"/>
              <a:cs typeface="RobotoRegular"/>
            </a:endParaRPr>
          </a:p>
          <a:p>
            <a:pPr marL="12700" marR="2070735">
              <a:lnSpc>
                <a:spcPts val="3200"/>
              </a:lnSpc>
              <a:spcBef>
                <a:spcPts val="1090"/>
              </a:spcBef>
            </a:pPr>
            <a:r>
              <a:rPr sz="2950" spc="5" dirty="0">
                <a:latin typeface="RobotoRegular"/>
                <a:cs typeface="RobotoRegular"/>
              </a:rPr>
              <a:t>That's </a:t>
            </a:r>
            <a:r>
              <a:rPr sz="2950" spc="-45" dirty="0">
                <a:latin typeface="RobotoRegular"/>
                <a:cs typeface="RobotoRegular"/>
              </a:rPr>
              <a:t>why, </a:t>
            </a:r>
            <a:r>
              <a:rPr sz="2950" spc="15" dirty="0">
                <a:latin typeface="RobotoRegular"/>
                <a:cs typeface="RobotoRegular"/>
              </a:rPr>
              <a:t>A </a:t>
            </a:r>
            <a:r>
              <a:rPr sz="2950" spc="30" dirty="0">
                <a:latin typeface="RobotoRegular"/>
                <a:cs typeface="RobotoRegular"/>
              </a:rPr>
              <a:t>simple </a:t>
            </a:r>
            <a:r>
              <a:rPr sz="2950" spc="5" dirty="0">
                <a:latin typeface="RobotoRegular"/>
                <a:cs typeface="RobotoRegular"/>
              </a:rPr>
              <a:t>test </a:t>
            </a:r>
            <a:r>
              <a:rPr sz="2950" spc="30" dirty="0">
                <a:latin typeface="RobotoRegular"/>
                <a:cs typeface="RobotoRegular"/>
              </a:rPr>
              <a:t>is </a:t>
            </a:r>
            <a:r>
              <a:rPr sz="2950" spc="15" dirty="0">
                <a:latin typeface="RobotoRegular"/>
                <a:cs typeface="RobotoRegular"/>
              </a:rPr>
              <a:t>to </a:t>
            </a:r>
            <a:r>
              <a:rPr sz="2950" spc="-20" dirty="0">
                <a:latin typeface="RobotoRegular"/>
                <a:cs typeface="RobotoRegular"/>
              </a:rPr>
              <a:t>feel </a:t>
            </a:r>
            <a:r>
              <a:rPr sz="2950" spc="20" dirty="0">
                <a:latin typeface="RobotoRegular"/>
                <a:cs typeface="RobotoRegular"/>
              </a:rPr>
              <a:t>the  </a:t>
            </a:r>
            <a:r>
              <a:rPr sz="2950" spc="10" dirty="0">
                <a:latin typeface="RobotoRegular"/>
                <a:cs typeface="RobotoRegular"/>
              </a:rPr>
              <a:t>cardioplegia </a:t>
            </a:r>
            <a:r>
              <a:rPr sz="2950" spc="35" dirty="0">
                <a:latin typeface="RobotoRegular"/>
                <a:cs typeface="RobotoRegular"/>
              </a:rPr>
              <a:t>line </a:t>
            </a:r>
            <a:r>
              <a:rPr sz="2950" spc="15" dirty="0">
                <a:latin typeface="RobotoRegular"/>
                <a:cs typeface="RobotoRegular"/>
              </a:rPr>
              <a:t>during</a:t>
            </a:r>
            <a:r>
              <a:rPr sz="2950" spc="35" dirty="0">
                <a:latin typeface="RobotoRegular"/>
                <a:cs typeface="RobotoRegular"/>
              </a:rPr>
              <a:t> </a:t>
            </a:r>
            <a:r>
              <a:rPr sz="2950" spc="5" dirty="0">
                <a:latin typeface="RobotoRegular"/>
                <a:cs typeface="RobotoRegular"/>
              </a:rPr>
              <a:t>delivery</a:t>
            </a:r>
            <a:endParaRPr sz="29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 marR="5080">
              <a:lnSpc>
                <a:spcPts val="5620"/>
              </a:lnSpc>
              <a:spcBef>
                <a:spcPts val="1000"/>
              </a:spcBef>
            </a:pPr>
            <a:r>
              <a:rPr sz="5400" spc="20" dirty="0"/>
              <a:t>Cardioplegia</a:t>
            </a:r>
            <a:r>
              <a:rPr sz="5400" spc="-40" dirty="0"/>
              <a:t> </a:t>
            </a:r>
            <a:r>
              <a:rPr sz="5400" spc="10" dirty="0"/>
              <a:t>deliver  management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779719" y="2110324"/>
            <a:ext cx="8277225" cy="504634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254635">
              <a:lnSpc>
                <a:spcPts val="2750"/>
              </a:lnSpc>
              <a:spcBef>
                <a:spcPts val="545"/>
              </a:spcBef>
            </a:pPr>
            <a:r>
              <a:rPr sz="2650" spc="-25" dirty="0">
                <a:latin typeface="RobotoRegular"/>
                <a:cs typeface="RobotoRegular"/>
              </a:rPr>
              <a:t>The </a:t>
            </a:r>
            <a:r>
              <a:rPr sz="2650" spc="5" dirty="0">
                <a:latin typeface="RobotoRegular"/>
                <a:cs typeface="RobotoRegular"/>
              </a:rPr>
              <a:t>Medtronic </a:t>
            </a:r>
            <a:r>
              <a:rPr sz="2650" dirty="0">
                <a:latin typeface="RobotoRegular"/>
                <a:cs typeface="RobotoRegular"/>
              </a:rPr>
              <a:t>CSS cardioplegia </a:t>
            </a:r>
            <a:r>
              <a:rPr sz="2650" spc="-10" dirty="0">
                <a:latin typeface="RobotoRegular"/>
                <a:cs typeface="RobotoRegular"/>
              </a:rPr>
              <a:t>safety </a:t>
            </a:r>
            <a:r>
              <a:rPr sz="2650" spc="-20" dirty="0">
                <a:latin typeface="RobotoRegular"/>
                <a:cs typeface="RobotoRegular"/>
              </a:rPr>
              <a:t>system </a:t>
            </a:r>
            <a:r>
              <a:rPr sz="2650" spc="20" dirty="0">
                <a:latin typeface="RobotoRegular"/>
                <a:cs typeface="RobotoRegular"/>
              </a:rPr>
              <a:t>Model  </a:t>
            </a:r>
            <a:r>
              <a:rPr sz="2650" spc="-40" dirty="0">
                <a:latin typeface="RobotoRegular"/>
                <a:cs typeface="RobotoRegular"/>
              </a:rPr>
              <a:t>990 </a:t>
            </a:r>
            <a:r>
              <a:rPr sz="2650" spc="-5" dirty="0">
                <a:latin typeface="RobotoRegular"/>
                <a:cs typeface="RobotoRegular"/>
              </a:rPr>
              <a:t>consistsof </a:t>
            </a:r>
            <a:r>
              <a:rPr sz="2650" spc="-10" dirty="0">
                <a:latin typeface="RobotoRegular"/>
                <a:cs typeface="RobotoRegular"/>
              </a:rPr>
              <a:t>an </a:t>
            </a:r>
            <a:r>
              <a:rPr sz="2650" spc="15" dirty="0">
                <a:latin typeface="RobotoRegular"/>
                <a:cs typeface="RobotoRegular"/>
              </a:rPr>
              <a:t>electro </a:t>
            </a:r>
            <a:r>
              <a:rPr sz="2650" dirty="0">
                <a:latin typeface="RobotoRegular"/>
                <a:cs typeface="RobotoRegular"/>
              </a:rPr>
              <a:t>mechanical </a:t>
            </a:r>
            <a:r>
              <a:rPr sz="2650" spc="-20" dirty="0">
                <a:latin typeface="RobotoRegular"/>
                <a:cs typeface="RobotoRegular"/>
              </a:rPr>
              <a:t>assists </a:t>
            </a:r>
            <a:r>
              <a:rPr sz="2650" spc="10" dirty="0">
                <a:latin typeface="RobotoRegular"/>
                <a:cs typeface="RobotoRegular"/>
              </a:rPr>
              <a:t>of </a:t>
            </a:r>
            <a:r>
              <a:rPr sz="2650" spc="-10" dirty="0">
                <a:latin typeface="RobotoRegular"/>
                <a:cs typeface="RobotoRegular"/>
              </a:rPr>
              <a:t>the  </a:t>
            </a:r>
            <a:r>
              <a:rPr sz="2650" dirty="0">
                <a:latin typeface="RobotoRegular"/>
                <a:cs typeface="RobotoRegular"/>
              </a:rPr>
              <a:t>operator </a:t>
            </a:r>
            <a:r>
              <a:rPr sz="2650" spc="5" dirty="0">
                <a:latin typeface="RobotoRegular"/>
                <a:cs typeface="RobotoRegular"/>
              </a:rPr>
              <a:t>in </a:t>
            </a:r>
            <a:r>
              <a:rPr sz="2650" spc="-10" dirty="0">
                <a:latin typeface="RobotoRegular"/>
                <a:cs typeface="RobotoRegular"/>
              </a:rPr>
              <a:t>the </a:t>
            </a:r>
            <a:r>
              <a:rPr sz="2650" spc="-15" dirty="0">
                <a:latin typeface="RobotoRegular"/>
                <a:cs typeface="RobotoRegular"/>
              </a:rPr>
              <a:t>management </a:t>
            </a:r>
            <a:r>
              <a:rPr sz="2650" spc="5" dirty="0">
                <a:latin typeface="RobotoRegular"/>
                <a:cs typeface="RobotoRegular"/>
              </a:rPr>
              <a:t>if </a:t>
            </a:r>
            <a:r>
              <a:rPr sz="2650" dirty="0">
                <a:latin typeface="RobotoRegular"/>
                <a:cs typeface="RobotoRegular"/>
              </a:rPr>
              <a:t>cardioplegia</a:t>
            </a:r>
            <a:r>
              <a:rPr sz="2650" spc="15" dirty="0">
                <a:latin typeface="RobotoRegular"/>
                <a:cs typeface="RobotoRegular"/>
              </a:rPr>
              <a:t> </a:t>
            </a:r>
            <a:r>
              <a:rPr sz="2650" spc="-15" dirty="0">
                <a:latin typeface="RobotoRegular"/>
                <a:cs typeface="RobotoRegular"/>
              </a:rPr>
              <a:t>delivery.</a:t>
            </a:r>
            <a:endParaRPr sz="2650">
              <a:latin typeface="RobotoRegular"/>
              <a:cs typeface="RobotoRegular"/>
            </a:endParaRPr>
          </a:p>
          <a:p>
            <a:pPr marL="12700" marR="5080">
              <a:lnSpc>
                <a:spcPts val="2750"/>
              </a:lnSpc>
              <a:spcBef>
                <a:spcPts val="1115"/>
              </a:spcBef>
              <a:tabLst>
                <a:tab pos="2363470" algn="l"/>
              </a:tabLst>
            </a:pPr>
            <a:r>
              <a:rPr sz="2650" spc="-25" dirty="0">
                <a:latin typeface="RobotoRegular"/>
                <a:cs typeface="RobotoRegular"/>
              </a:rPr>
              <a:t>The</a:t>
            </a:r>
            <a:r>
              <a:rPr sz="2650" spc="45" dirty="0">
                <a:latin typeface="RobotoRegular"/>
                <a:cs typeface="RobotoRegular"/>
              </a:rPr>
              <a:t> </a:t>
            </a:r>
            <a:r>
              <a:rPr sz="2650" spc="5" dirty="0">
                <a:latin typeface="RobotoRegular"/>
                <a:cs typeface="RobotoRegular"/>
              </a:rPr>
              <a:t>Medtronic	</a:t>
            </a:r>
            <a:r>
              <a:rPr sz="2650" dirty="0">
                <a:latin typeface="RobotoRegular"/>
                <a:cs typeface="RobotoRegular"/>
              </a:rPr>
              <a:t>CSS cardioplegia </a:t>
            </a:r>
            <a:r>
              <a:rPr sz="2650" spc="-10" dirty="0">
                <a:latin typeface="RobotoRegular"/>
                <a:cs typeface="RobotoRegular"/>
              </a:rPr>
              <a:t>safety </a:t>
            </a:r>
            <a:r>
              <a:rPr sz="2650" spc="-20" dirty="0">
                <a:latin typeface="RobotoRegular"/>
                <a:cs typeface="RobotoRegular"/>
              </a:rPr>
              <a:t>system </a:t>
            </a:r>
            <a:r>
              <a:rPr sz="2650" spc="-15" dirty="0">
                <a:latin typeface="RobotoRegular"/>
                <a:cs typeface="RobotoRegular"/>
              </a:rPr>
              <a:t>used </a:t>
            </a:r>
            <a:r>
              <a:rPr sz="2650" spc="5" dirty="0">
                <a:latin typeface="RobotoRegular"/>
                <a:cs typeface="RobotoRegular"/>
              </a:rPr>
              <a:t>to  </a:t>
            </a:r>
            <a:r>
              <a:rPr sz="2650" spc="-15" dirty="0">
                <a:latin typeface="RobotoRegular"/>
                <a:cs typeface="RobotoRegular"/>
              </a:rPr>
              <a:t>management </a:t>
            </a:r>
            <a:r>
              <a:rPr sz="2650" spc="10" dirty="0">
                <a:latin typeface="RobotoRegular"/>
                <a:cs typeface="RobotoRegular"/>
              </a:rPr>
              <a:t>of </a:t>
            </a:r>
            <a:r>
              <a:rPr sz="2650" dirty="0">
                <a:latin typeface="RobotoRegular"/>
                <a:cs typeface="RobotoRegular"/>
              </a:rPr>
              <a:t>cardioplegia </a:t>
            </a:r>
            <a:r>
              <a:rPr sz="2650" spc="15" dirty="0">
                <a:latin typeface="RobotoRegular"/>
                <a:cs typeface="RobotoRegular"/>
              </a:rPr>
              <a:t>delivery </a:t>
            </a:r>
            <a:r>
              <a:rPr sz="2650" spc="-15" dirty="0">
                <a:latin typeface="RobotoRegular"/>
                <a:cs typeface="RobotoRegular"/>
              </a:rPr>
              <a:t>because </a:t>
            </a:r>
            <a:r>
              <a:rPr sz="2650" spc="5" dirty="0">
                <a:latin typeface="RobotoRegular"/>
                <a:cs typeface="RobotoRegular"/>
              </a:rPr>
              <a:t>it  </a:t>
            </a:r>
            <a:r>
              <a:rPr sz="2650" dirty="0">
                <a:latin typeface="RobotoRegular"/>
                <a:cs typeface="RobotoRegular"/>
              </a:rPr>
              <a:t>contains</a:t>
            </a:r>
            <a:r>
              <a:rPr sz="2650" spc="-45" dirty="0">
                <a:latin typeface="RobotoRegular"/>
                <a:cs typeface="RobotoRegular"/>
              </a:rPr>
              <a:t> </a:t>
            </a:r>
            <a:r>
              <a:rPr sz="2650" spc="-40" dirty="0">
                <a:latin typeface="RobotoRegular"/>
                <a:cs typeface="RobotoRegular"/>
              </a:rPr>
              <a:t>display.</a:t>
            </a:r>
            <a:endParaRPr sz="2650">
              <a:latin typeface="RobotoRegular"/>
              <a:cs typeface="RobotoRegular"/>
            </a:endParaRPr>
          </a:p>
          <a:p>
            <a:pPr marL="12700" marR="1871980">
              <a:lnSpc>
                <a:spcPts val="2750"/>
              </a:lnSpc>
              <a:spcBef>
                <a:spcPts val="1115"/>
              </a:spcBef>
            </a:pPr>
            <a:r>
              <a:rPr sz="2650" spc="-25" dirty="0">
                <a:latin typeface="RobotoRegular"/>
                <a:cs typeface="RobotoRegular"/>
              </a:rPr>
              <a:t>The </a:t>
            </a:r>
            <a:r>
              <a:rPr sz="2650" spc="-10" dirty="0">
                <a:latin typeface="RobotoRegular"/>
                <a:cs typeface="RobotoRegular"/>
              </a:rPr>
              <a:t>display </a:t>
            </a:r>
            <a:r>
              <a:rPr sz="2650" spc="-15" dirty="0">
                <a:latin typeface="RobotoRegular"/>
                <a:cs typeface="RobotoRegular"/>
              </a:rPr>
              <a:t>shows </a:t>
            </a:r>
            <a:r>
              <a:rPr sz="2650" spc="-20" dirty="0">
                <a:latin typeface="RobotoRegular"/>
                <a:cs typeface="RobotoRegular"/>
              </a:rPr>
              <a:t>running </a:t>
            </a:r>
            <a:r>
              <a:rPr sz="2650" spc="5" dirty="0">
                <a:latin typeface="RobotoRegular"/>
                <a:cs typeface="RobotoRegular"/>
              </a:rPr>
              <a:t>total </a:t>
            </a:r>
            <a:r>
              <a:rPr sz="2650" spc="10" dirty="0">
                <a:latin typeface="RobotoRegular"/>
                <a:cs typeface="RobotoRegular"/>
              </a:rPr>
              <a:t>of </a:t>
            </a:r>
            <a:r>
              <a:rPr sz="2650" dirty="0">
                <a:latin typeface="RobotoRegular"/>
                <a:cs typeface="RobotoRegular"/>
              </a:rPr>
              <a:t>solution  </a:t>
            </a:r>
            <a:r>
              <a:rPr sz="2650" spc="-5" dirty="0">
                <a:latin typeface="RobotoRegular"/>
                <a:cs typeface="RobotoRegular"/>
              </a:rPr>
              <a:t>volumeinfused</a:t>
            </a:r>
            <a:endParaRPr sz="2650">
              <a:latin typeface="RobotoRegular"/>
              <a:cs typeface="RobotoRegular"/>
            </a:endParaRPr>
          </a:p>
          <a:p>
            <a:pPr marL="12700" marR="396240">
              <a:lnSpc>
                <a:spcPts val="2750"/>
              </a:lnSpc>
              <a:spcBef>
                <a:spcPts val="1110"/>
              </a:spcBef>
              <a:tabLst>
                <a:tab pos="4728210" algn="l"/>
                <a:tab pos="5567680" algn="l"/>
              </a:tabLst>
            </a:pPr>
            <a:r>
              <a:rPr sz="2650" spc="-40" dirty="0">
                <a:latin typeface="RobotoRegular"/>
                <a:cs typeface="RobotoRegular"/>
              </a:rPr>
              <a:t>And </a:t>
            </a:r>
            <a:r>
              <a:rPr sz="2650" spc="5" dirty="0">
                <a:latin typeface="RobotoRegular"/>
                <a:cs typeface="RobotoRegular"/>
              </a:rPr>
              <a:t>provide </a:t>
            </a:r>
            <a:r>
              <a:rPr sz="2650" spc="-5" dirty="0">
                <a:latin typeface="RobotoRegular"/>
                <a:cs typeface="RobotoRegular"/>
              </a:rPr>
              <a:t>both </a:t>
            </a:r>
            <a:r>
              <a:rPr sz="2650" spc="-10" dirty="0">
                <a:latin typeface="RobotoRegular"/>
                <a:cs typeface="RobotoRegular"/>
              </a:rPr>
              <a:t>numeric </a:t>
            </a:r>
            <a:r>
              <a:rPr sz="2650" spc="-20" dirty="0">
                <a:latin typeface="RobotoRegular"/>
                <a:cs typeface="RobotoRegular"/>
              </a:rPr>
              <a:t>and </a:t>
            </a:r>
            <a:r>
              <a:rPr sz="2650" spc="-30" dirty="0">
                <a:latin typeface="RobotoRegular"/>
                <a:cs typeface="RobotoRegular"/>
              </a:rPr>
              <a:t>graph </a:t>
            </a:r>
            <a:r>
              <a:rPr sz="2650" spc="-5" dirty="0">
                <a:latin typeface="RobotoRegular"/>
                <a:cs typeface="RobotoRegular"/>
              </a:rPr>
              <a:t>representation.  </a:t>
            </a:r>
            <a:r>
              <a:rPr sz="2650" dirty="0">
                <a:latin typeface="RobotoRegular"/>
                <a:cs typeface="RobotoRegular"/>
              </a:rPr>
              <a:t>Alarms </a:t>
            </a:r>
            <a:r>
              <a:rPr sz="2650" spc="-20" dirty="0">
                <a:latin typeface="RobotoRegular"/>
                <a:cs typeface="RobotoRegular"/>
              </a:rPr>
              <a:t>and </a:t>
            </a:r>
            <a:r>
              <a:rPr sz="2650" spc="20" dirty="0">
                <a:latin typeface="RobotoRegular"/>
                <a:cs typeface="RobotoRegular"/>
              </a:rPr>
              <a:t>alerts </a:t>
            </a:r>
            <a:r>
              <a:rPr sz="2650" spc="-15" dirty="0">
                <a:latin typeface="RobotoRegular"/>
                <a:cs typeface="RobotoRegular"/>
              </a:rPr>
              <a:t>are </a:t>
            </a:r>
            <a:r>
              <a:rPr sz="2650" spc="-10" dirty="0">
                <a:latin typeface="RobotoRegular"/>
                <a:cs typeface="RobotoRegular"/>
              </a:rPr>
              <a:t>presented </a:t>
            </a:r>
            <a:r>
              <a:rPr sz="2650" spc="-20" dirty="0">
                <a:latin typeface="RobotoRegular"/>
                <a:cs typeface="RobotoRegular"/>
              </a:rPr>
              <a:t>and </a:t>
            </a:r>
            <a:r>
              <a:rPr sz="2650" spc="-40" dirty="0">
                <a:latin typeface="RobotoRegular"/>
                <a:cs typeface="RobotoRegular"/>
              </a:rPr>
              <a:t>audibly. And </a:t>
            </a:r>
            <a:r>
              <a:rPr sz="2650" spc="-10" dirty="0">
                <a:latin typeface="RobotoRegular"/>
                <a:cs typeface="RobotoRegular"/>
              </a:rPr>
              <a:t>the  </a:t>
            </a:r>
            <a:r>
              <a:rPr sz="2650" spc="-5" dirty="0">
                <a:latin typeface="RobotoRegular"/>
                <a:cs typeface="RobotoRegular"/>
              </a:rPr>
              <a:t>battery </a:t>
            </a:r>
            <a:r>
              <a:rPr sz="2650" spc="-10" dirty="0">
                <a:latin typeface="RobotoRegular"/>
                <a:cs typeface="RobotoRegular"/>
              </a:rPr>
              <a:t>offer </a:t>
            </a:r>
            <a:r>
              <a:rPr sz="2650" spc="-30" dirty="0">
                <a:latin typeface="RobotoRegular"/>
                <a:cs typeface="RobotoRegular"/>
              </a:rPr>
              <a:t>60 </a:t>
            </a:r>
            <a:r>
              <a:rPr sz="2650" spc="-10" dirty="0">
                <a:latin typeface="RobotoRegular"/>
                <a:cs typeface="RobotoRegular"/>
              </a:rPr>
              <a:t>minute </a:t>
            </a:r>
            <a:r>
              <a:rPr sz="2650" spc="10" dirty="0">
                <a:latin typeface="RobotoRegular"/>
                <a:cs typeface="RobotoRegular"/>
              </a:rPr>
              <a:t>of</a:t>
            </a:r>
            <a:r>
              <a:rPr sz="2650" spc="-10" dirty="0">
                <a:latin typeface="RobotoRegular"/>
                <a:cs typeface="RobotoRegular"/>
              </a:rPr>
              <a:t> </a:t>
            </a:r>
            <a:r>
              <a:rPr sz="2650" spc="-5" dirty="0">
                <a:latin typeface="RobotoRegular"/>
                <a:cs typeface="RobotoRegular"/>
              </a:rPr>
              <a:t>"</a:t>
            </a:r>
            <a:r>
              <a:rPr sz="2650" spc="40" dirty="0">
                <a:latin typeface="RobotoRegular"/>
                <a:cs typeface="RobotoRegular"/>
              </a:rPr>
              <a:t> </a:t>
            </a:r>
            <a:r>
              <a:rPr sz="2650" spc="-40" dirty="0">
                <a:latin typeface="RobotoRegular"/>
                <a:cs typeface="RobotoRegular"/>
              </a:rPr>
              <a:t>on"	</a:t>
            </a:r>
            <a:r>
              <a:rPr sz="2650" dirty="0">
                <a:latin typeface="RobotoRegular"/>
                <a:cs typeface="RobotoRegular"/>
              </a:rPr>
              <a:t>time	</a:t>
            </a:r>
            <a:r>
              <a:rPr sz="2650" spc="-20" dirty="0">
                <a:latin typeface="RobotoRegular"/>
                <a:cs typeface="RobotoRegular"/>
              </a:rPr>
              <a:t>and </a:t>
            </a:r>
            <a:r>
              <a:rPr sz="2650" spc="-30" dirty="0">
                <a:latin typeface="RobotoRegular"/>
                <a:cs typeface="RobotoRegular"/>
              </a:rPr>
              <a:t>15 </a:t>
            </a:r>
            <a:r>
              <a:rPr sz="2650" spc="-5" dirty="0">
                <a:latin typeface="RobotoRegular"/>
                <a:cs typeface="RobotoRegular"/>
              </a:rPr>
              <a:t>min </a:t>
            </a:r>
            <a:r>
              <a:rPr sz="2650" spc="10" dirty="0">
                <a:latin typeface="RobotoRegular"/>
                <a:cs typeface="RobotoRegular"/>
              </a:rPr>
              <a:t>of  </a:t>
            </a:r>
            <a:r>
              <a:rPr sz="2650" spc="-30" dirty="0">
                <a:latin typeface="RobotoRegular"/>
                <a:cs typeface="RobotoRegular"/>
              </a:rPr>
              <a:t>pumping </a:t>
            </a:r>
            <a:r>
              <a:rPr sz="2650" spc="-15" dirty="0">
                <a:latin typeface="RobotoRegular"/>
                <a:cs typeface="RobotoRegular"/>
              </a:rPr>
              <a:t>time.The15;minutes </a:t>
            </a:r>
            <a:r>
              <a:rPr sz="2650" spc="-30" dirty="0">
                <a:latin typeface="RobotoRegular"/>
                <a:cs typeface="RobotoRegular"/>
              </a:rPr>
              <a:t>pumping </a:t>
            </a:r>
            <a:r>
              <a:rPr sz="2650" dirty="0">
                <a:latin typeface="RobotoRegular"/>
                <a:cs typeface="RobotoRegular"/>
              </a:rPr>
              <a:t>time </a:t>
            </a:r>
            <a:r>
              <a:rPr sz="2650" spc="5" dirty="0">
                <a:latin typeface="RobotoRegular"/>
                <a:cs typeface="RobotoRegular"/>
              </a:rPr>
              <a:t>is </a:t>
            </a:r>
            <a:r>
              <a:rPr sz="2650" spc="-10" dirty="0">
                <a:latin typeface="RobotoRegular"/>
                <a:cs typeface="RobotoRegular"/>
              </a:rPr>
              <a:t>typical  </a:t>
            </a:r>
            <a:r>
              <a:rPr sz="2650" dirty="0">
                <a:latin typeface="RobotoRegular"/>
                <a:cs typeface="RobotoRegular"/>
              </a:rPr>
              <a:t>time </a:t>
            </a:r>
            <a:r>
              <a:rPr sz="2650" spc="10" dirty="0">
                <a:latin typeface="RobotoRegular"/>
                <a:cs typeface="RobotoRegular"/>
              </a:rPr>
              <a:t>of </a:t>
            </a:r>
            <a:r>
              <a:rPr sz="2650" dirty="0">
                <a:latin typeface="RobotoRegular"/>
                <a:cs typeface="RobotoRegular"/>
              </a:rPr>
              <a:t>cardioplegia </a:t>
            </a:r>
            <a:r>
              <a:rPr sz="2650" spc="15" dirty="0">
                <a:latin typeface="RobotoRegular"/>
                <a:cs typeface="RobotoRegular"/>
              </a:rPr>
              <a:t>delivery </a:t>
            </a:r>
            <a:r>
              <a:rPr sz="2650" spc="-5" dirty="0">
                <a:latin typeface="RobotoRegular"/>
                <a:cs typeface="RobotoRegular"/>
              </a:rPr>
              <a:t>during </a:t>
            </a:r>
            <a:r>
              <a:rPr sz="2650" spc="-40" dirty="0">
                <a:latin typeface="RobotoRegular"/>
                <a:cs typeface="RobotoRegular"/>
              </a:rPr>
              <a:t>bypass</a:t>
            </a:r>
            <a:r>
              <a:rPr sz="2650" spc="-110" dirty="0">
                <a:latin typeface="RobotoRegular"/>
                <a:cs typeface="RobotoRegular"/>
              </a:rPr>
              <a:t> </a:t>
            </a:r>
            <a:r>
              <a:rPr sz="2650" spc="-55" dirty="0">
                <a:latin typeface="RobotoRegular"/>
                <a:cs typeface="RobotoRegular"/>
              </a:rPr>
              <a:t>surgery.</a:t>
            </a:r>
            <a:endParaRPr sz="26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18" y="835662"/>
            <a:ext cx="8453181" cy="93686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 marR="5080">
              <a:lnSpc>
                <a:spcPts val="7050"/>
              </a:lnSpc>
              <a:spcBef>
                <a:spcPts val="1070"/>
              </a:spcBef>
            </a:pPr>
            <a:r>
              <a:rPr sz="4000" spc="10" dirty="0"/>
              <a:t>Spectrum </a:t>
            </a:r>
            <a:r>
              <a:rPr sz="4000" spc="-10" dirty="0"/>
              <a:t>of  </a:t>
            </a:r>
            <a:r>
              <a:rPr sz="4000" spc="-5" dirty="0"/>
              <a:t>myocardial</a:t>
            </a:r>
            <a:r>
              <a:rPr sz="4000" spc="20" dirty="0"/>
              <a:t> </a:t>
            </a:r>
            <a:r>
              <a:rPr sz="4000" spc="10" dirty="0"/>
              <a:t>injury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79719" y="3165440"/>
            <a:ext cx="8352790" cy="391604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3500" spc="15" dirty="0">
                <a:latin typeface="RobotoRegular"/>
                <a:cs typeface="RobotoRegular"/>
              </a:rPr>
              <a:t>Acute </a:t>
            </a:r>
            <a:r>
              <a:rPr sz="3500" spc="30" dirty="0">
                <a:latin typeface="RobotoRegular"/>
                <a:cs typeface="RobotoRegular"/>
              </a:rPr>
              <a:t>Ischemic</a:t>
            </a:r>
            <a:r>
              <a:rPr sz="3500" spc="35" dirty="0">
                <a:latin typeface="RobotoRegular"/>
                <a:cs typeface="RobotoRegular"/>
              </a:rPr>
              <a:t> </a:t>
            </a:r>
            <a:r>
              <a:rPr sz="3500" spc="15" dirty="0">
                <a:latin typeface="RobotoRegular"/>
                <a:cs typeface="RobotoRegular"/>
              </a:rPr>
              <a:t>dysfunction</a:t>
            </a:r>
            <a:endParaRPr sz="3500">
              <a:latin typeface="RobotoRegular"/>
              <a:cs typeface="RobotoRegular"/>
            </a:endParaRPr>
          </a:p>
          <a:p>
            <a:pPr marL="12700" marR="5080">
              <a:lnSpc>
                <a:spcPts val="3750"/>
              </a:lnSpc>
              <a:spcBef>
                <a:spcPts val="1150"/>
              </a:spcBef>
              <a:buAutoNum type="arabicPeriod"/>
              <a:tabLst>
                <a:tab pos="488950" algn="l"/>
              </a:tabLst>
            </a:pPr>
            <a:r>
              <a:rPr sz="3500" spc="30" dirty="0">
                <a:latin typeface="RobotoRegular"/>
                <a:cs typeface="RobotoRegular"/>
              </a:rPr>
              <a:t>Ischemia </a:t>
            </a:r>
            <a:r>
              <a:rPr sz="3500" spc="25" dirty="0">
                <a:latin typeface="RobotoRegular"/>
                <a:cs typeface="RobotoRegular"/>
              </a:rPr>
              <a:t>causes </a:t>
            </a:r>
            <a:r>
              <a:rPr sz="3500" spc="10" dirty="0">
                <a:latin typeface="RobotoRegular"/>
                <a:cs typeface="RobotoRegular"/>
              </a:rPr>
              <a:t>predictable  dearangement </a:t>
            </a:r>
            <a:r>
              <a:rPr sz="3500" spc="-5" dirty="0">
                <a:latin typeface="RobotoRegular"/>
                <a:cs typeface="RobotoRegular"/>
              </a:rPr>
              <a:t>of </a:t>
            </a:r>
            <a:r>
              <a:rPr sz="3500" dirty="0">
                <a:latin typeface="RobotoRegular"/>
                <a:cs typeface="RobotoRegular"/>
              </a:rPr>
              <a:t>myocardial </a:t>
            </a:r>
            <a:r>
              <a:rPr sz="3500" spc="10" dirty="0">
                <a:latin typeface="RobotoRegular"/>
                <a:cs typeface="RobotoRegular"/>
              </a:rPr>
              <a:t>function and  </a:t>
            </a:r>
            <a:r>
              <a:rPr sz="3500" spc="-5" dirty="0">
                <a:latin typeface="RobotoRegular"/>
                <a:cs typeface="RobotoRegular"/>
              </a:rPr>
              <a:t>myocyte</a:t>
            </a:r>
            <a:r>
              <a:rPr sz="3500" spc="10" dirty="0">
                <a:latin typeface="RobotoRegular"/>
                <a:cs typeface="RobotoRegular"/>
              </a:rPr>
              <a:t> </a:t>
            </a:r>
            <a:r>
              <a:rPr sz="3500" spc="5" dirty="0">
                <a:latin typeface="RobotoRegular"/>
                <a:cs typeface="RobotoRegular"/>
              </a:rPr>
              <a:t>metabolism.</a:t>
            </a:r>
            <a:endParaRPr sz="3500">
              <a:latin typeface="RobotoRegular"/>
              <a:cs typeface="RobotoRegular"/>
            </a:endParaRPr>
          </a:p>
          <a:p>
            <a:pPr marL="12700" marR="789305">
              <a:lnSpc>
                <a:spcPts val="3750"/>
              </a:lnSpc>
              <a:spcBef>
                <a:spcPts val="1090"/>
              </a:spcBef>
              <a:buAutoNum type="arabicPeriod"/>
              <a:tabLst>
                <a:tab pos="488950" algn="l"/>
              </a:tabLst>
            </a:pPr>
            <a:r>
              <a:rPr sz="3500" spc="5" dirty="0">
                <a:latin typeface="RobotoRegular"/>
                <a:cs typeface="RobotoRegular"/>
              </a:rPr>
              <a:t>Depletion </a:t>
            </a:r>
            <a:r>
              <a:rPr sz="3500" spc="-5" dirty="0">
                <a:latin typeface="RobotoRegular"/>
                <a:cs typeface="RobotoRegular"/>
              </a:rPr>
              <a:t>of </a:t>
            </a:r>
            <a:r>
              <a:rPr sz="3500" spc="25" dirty="0">
                <a:latin typeface="RobotoRegular"/>
                <a:cs typeface="RobotoRegular"/>
              </a:rPr>
              <a:t>high </a:t>
            </a:r>
            <a:r>
              <a:rPr sz="3500" spc="20" dirty="0">
                <a:latin typeface="RobotoRegular"/>
                <a:cs typeface="RobotoRegular"/>
              </a:rPr>
              <a:t>energy </a:t>
            </a:r>
            <a:r>
              <a:rPr sz="3500" spc="10" dirty="0">
                <a:latin typeface="RobotoRegular"/>
                <a:cs typeface="RobotoRegular"/>
              </a:rPr>
              <a:t>phosphate  accumulation </a:t>
            </a:r>
            <a:r>
              <a:rPr sz="3500" spc="-5" dirty="0">
                <a:latin typeface="RobotoRegular"/>
                <a:cs typeface="RobotoRegular"/>
              </a:rPr>
              <a:t>of </a:t>
            </a:r>
            <a:r>
              <a:rPr sz="3500" spc="5" dirty="0">
                <a:latin typeface="RobotoRegular"/>
                <a:cs typeface="RobotoRegular"/>
              </a:rPr>
              <a:t>lactic</a:t>
            </a:r>
            <a:r>
              <a:rPr sz="3500" spc="75" dirty="0">
                <a:latin typeface="RobotoRegular"/>
                <a:cs typeface="RobotoRegular"/>
              </a:rPr>
              <a:t> </a:t>
            </a:r>
            <a:r>
              <a:rPr sz="3500" spc="5" dirty="0">
                <a:latin typeface="RobotoRegular"/>
                <a:cs typeface="RobotoRegular"/>
              </a:rPr>
              <a:t>acid.</a:t>
            </a:r>
            <a:endParaRPr sz="3500">
              <a:latin typeface="RobotoRegular"/>
              <a:cs typeface="RobotoRegular"/>
            </a:endParaRPr>
          </a:p>
          <a:p>
            <a:pPr marL="488315" indent="-47625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488950" algn="l"/>
              </a:tabLst>
            </a:pPr>
            <a:r>
              <a:rPr sz="3500" spc="15" dirty="0">
                <a:latin typeface="RobotoRegular"/>
                <a:cs typeface="RobotoRegular"/>
              </a:rPr>
              <a:t>Intracellular </a:t>
            </a:r>
            <a:r>
              <a:rPr sz="3500" spc="25" dirty="0">
                <a:latin typeface="RobotoRegular"/>
                <a:cs typeface="RobotoRegular"/>
              </a:rPr>
              <a:t>calcium</a:t>
            </a:r>
            <a:r>
              <a:rPr sz="3500" spc="10" dirty="0">
                <a:latin typeface="RobotoRegular"/>
                <a:cs typeface="RobotoRegular"/>
              </a:rPr>
              <a:t> overload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320" y="986943"/>
            <a:ext cx="332740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600" spc="30" dirty="0"/>
              <a:t>N</a:t>
            </a:r>
            <a:r>
              <a:rPr sz="6600" spc="25" dirty="0"/>
              <a:t>e</a:t>
            </a:r>
            <a:r>
              <a:rPr sz="6600" spc="-40" dirty="0"/>
              <a:t>c</a:t>
            </a:r>
            <a:r>
              <a:rPr sz="6600" spc="-145" dirty="0"/>
              <a:t>r</a:t>
            </a:r>
            <a:r>
              <a:rPr sz="6600" spc="-20" dirty="0"/>
              <a:t>o</a:t>
            </a:r>
            <a:r>
              <a:rPr sz="6600" spc="5" dirty="0"/>
              <a:t>s</a:t>
            </a:r>
            <a:r>
              <a:rPr sz="6600" spc="50" dirty="0"/>
              <a:t>i</a:t>
            </a:r>
            <a:r>
              <a:rPr sz="6600" spc="5" dirty="0"/>
              <a:t>s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15320" y="2228988"/>
            <a:ext cx="7434580" cy="359410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655955" indent="-643890">
              <a:lnSpc>
                <a:spcPct val="100000"/>
              </a:lnSpc>
              <a:spcBef>
                <a:spcPts val="509"/>
              </a:spcBef>
              <a:buAutoNum type="arabicPeriod"/>
              <a:tabLst>
                <a:tab pos="656590" algn="l"/>
              </a:tabLst>
            </a:pPr>
            <a:r>
              <a:rPr sz="4700" spc="20" dirty="0">
                <a:latin typeface="RobotoRegular"/>
                <a:cs typeface="RobotoRegular"/>
              </a:rPr>
              <a:t>Irreversible</a:t>
            </a:r>
            <a:endParaRPr sz="4700">
              <a:latin typeface="RobotoRegular"/>
              <a:cs typeface="RobotoRegular"/>
            </a:endParaRPr>
          </a:p>
          <a:p>
            <a:pPr marL="12700" marR="5080">
              <a:lnSpc>
                <a:spcPts val="4960"/>
              </a:lnSpc>
              <a:spcBef>
                <a:spcPts val="1155"/>
              </a:spcBef>
              <a:buAutoNum type="arabicPeriod"/>
              <a:tabLst>
                <a:tab pos="656590" algn="l"/>
              </a:tabLst>
            </a:pPr>
            <a:r>
              <a:rPr sz="4700" spc="25" dirty="0">
                <a:latin typeface="RobotoRegular"/>
                <a:cs typeface="RobotoRegular"/>
              </a:rPr>
              <a:t>Hypercontracture:- </a:t>
            </a:r>
            <a:r>
              <a:rPr sz="4700" spc="10" dirty="0">
                <a:latin typeface="RobotoRegular"/>
                <a:cs typeface="RobotoRegular"/>
              </a:rPr>
              <a:t>"  </a:t>
            </a:r>
            <a:r>
              <a:rPr sz="4700" spc="25" dirty="0">
                <a:latin typeface="RobotoRegular"/>
                <a:cs typeface="RobotoRegular"/>
              </a:rPr>
              <a:t>Contracture </a:t>
            </a:r>
            <a:r>
              <a:rPr sz="4700" spc="10" dirty="0">
                <a:latin typeface="RobotoRegular"/>
                <a:cs typeface="RobotoRegular"/>
              </a:rPr>
              <a:t>band </a:t>
            </a:r>
            <a:r>
              <a:rPr sz="4700" spc="15" dirty="0">
                <a:latin typeface="RobotoRegular"/>
                <a:cs typeface="RobotoRegular"/>
              </a:rPr>
              <a:t>necrosis",  </a:t>
            </a:r>
            <a:r>
              <a:rPr sz="4700" spc="5" dirty="0">
                <a:latin typeface="RobotoRegular"/>
                <a:cs typeface="RobotoRegular"/>
              </a:rPr>
              <a:t>stone</a:t>
            </a:r>
            <a:r>
              <a:rPr sz="4700" spc="65" dirty="0">
                <a:latin typeface="RobotoRegular"/>
                <a:cs typeface="RobotoRegular"/>
              </a:rPr>
              <a:t> </a:t>
            </a:r>
            <a:r>
              <a:rPr sz="4700" spc="40" dirty="0">
                <a:latin typeface="RobotoRegular"/>
                <a:cs typeface="RobotoRegular"/>
              </a:rPr>
              <a:t>heart.</a:t>
            </a:r>
            <a:endParaRPr sz="4700">
              <a:latin typeface="RobotoRegular"/>
              <a:cs typeface="RobotoRegular"/>
            </a:endParaRPr>
          </a:p>
          <a:p>
            <a:pPr marL="655955" indent="-643890">
              <a:lnSpc>
                <a:spcPct val="100000"/>
              </a:lnSpc>
              <a:spcBef>
                <a:spcPts val="365"/>
              </a:spcBef>
              <a:buAutoNum type="arabicPeriod"/>
              <a:tabLst>
                <a:tab pos="656590" algn="l"/>
              </a:tabLst>
            </a:pPr>
            <a:r>
              <a:rPr sz="4700" spc="-75" dirty="0">
                <a:latin typeface="RobotoRegular"/>
                <a:cs typeface="RobotoRegular"/>
              </a:rPr>
              <a:t>Lysis</a:t>
            </a:r>
            <a:endParaRPr sz="47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757" y="972632"/>
            <a:ext cx="4533265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600" spc="-10" dirty="0"/>
              <a:t>Introduction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36756" y="2407606"/>
            <a:ext cx="8046720" cy="405892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218440" algn="just">
              <a:lnSpc>
                <a:spcPts val="3640"/>
              </a:lnSpc>
              <a:spcBef>
                <a:spcPts val="600"/>
              </a:spcBef>
            </a:pPr>
            <a:r>
              <a:rPr sz="3400" spc="15" dirty="0">
                <a:latin typeface="RobotoRegular"/>
                <a:cs typeface="RobotoRegular"/>
              </a:rPr>
              <a:t>Myocardial </a:t>
            </a:r>
            <a:r>
              <a:rPr sz="3400" spc="-5" dirty="0">
                <a:latin typeface="RobotoRegular"/>
                <a:cs typeface="RobotoRegular"/>
              </a:rPr>
              <a:t>protection </a:t>
            </a:r>
            <a:r>
              <a:rPr sz="3400" spc="30" dirty="0">
                <a:latin typeface="RobotoRegular"/>
                <a:cs typeface="RobotoRegular"/>
              </a:rPr>
              <a:t>is </a:t>
            </a:r>
            <a:r>
              <a:rPr sz="3400" spc="-5" dirty="0">
                <a:latin typeface="RobotoRegular"/>
                <a:cs typeface="RobotoRegular"/>
              </a:rPr>
              <a:t>the </a:t>
            </a:r>
            <a:r>
              <a:rPr sz="3400" spc="5" dirty="0">
                <a:latin typeface="RobotoRegular"/>
                <a:cs typeface="RobotoRegular"/>
              </a:rPr>
              <a:t>" </a:t>
            </a:r>
            <a:r>
              <a:rPr sz="3400" dirty="0">
                <a:latin typeface="RobotoRegular"/>
                <a:cs typeface="RobotoRegular"/>
              </a:rPr>
              <a:t>strategies"  </a:t>
            </a:r>
            <a:r>
              <a:rPr sz="3400" spc="5" dirty="0">
                <a:latin typeface="RobotoRegular"/>
                <a:cs typeface="RobotoRegular"/>
              </a:rPr>
              <a:t>and methodologies </a:t>
            </a:r>
            <a:r>
              <a:rPr sz="3400" spc="-10" dirty="0">
                <a:latin typeface="RobotoRegular"/>
                <a:cs typeface="RobotoRegular"/>
              </a:rPr>
              <a:t>used </a:t>
            </a:r>
            <a:r>
              <a:rPr sz="3400" spc="-5" dirty="0">
                <a:latin typeface="RobotoRegular"/>
                <a:cs typeface="RobotoRegular"/>
              </a:rPr>
              <a:t>to </a:t>
            </a:r>
            <a:r>
              <a:rPr sz="3400" spc="-10" dirty="0">
                <a:latin typeface="RobotoRegular"/>
                <a:cs typeface="RobotoRegular"/>
              </a:rPr>
              <a:t>reduce </a:t>
            </a:r>
            <a:r>
              <a:rPr sz="3400" spc="25" dirty="0">
                <a:latin typeface="RobotoRegular"/>
                <a:cs typeface="RobotoRegular"/>
              </a:rPr>
              <a:t>or  </a:t>
            </a:r>
            <a:r>
              <a:rPr sz="3400" spc="-10" dirty="0">
                <a:latin typeface="RobotoRegular"/>
                <a:cs typeface="RobotoRegular"/>
              </a:rPr>
              <a:t>prevent </a:t>
            </a:r>
            <a:r>
              <a:rPr sz="3400" spc="5" dirty="0">
                <a:latin typeface="RobotoRegular"/>
                <a:cs typeface="RobotoRegular"/>
              </a:rPr>
              <a:t>post ischemic </a:t>
            </a:r>
            <a:r>
              <a:rPr sz="3400" spc="15" dirty="0">
                <a:latin typeface="RobotoRegular"/>
                <a:cs typeface="RobotoRegular"/>
              </a:rPr>
              <a:t>myocardial  </a:t>
            </a:r>
            <a:r>
              <a:rPr sz="3400" spc="5" dirty="0">
                <a:latin typeface="RobotoRegular"/>
                <a:cs typeface="RobotoRegular"/>
              </a:rPr>
              <a:t>dysfunction </a:t>
            </a:r>
            <a:r>
              <a:rPr sz="3400" spc="10" dirty="0">
                <a:latin typeface="RobotoRegular"/>
                <a:cs typeface="RobotoRegular"/>
              </a:rPr>
              <a:t>during </a:t>
            </a:r>
            <a:r>
              <a:rPr sz="3400" spc="5" dirty="0">
                <a:latin typeface="RobotoRegular"/>
                <a:cs typeface="RobotoRegular"/>
              </a:rPr>
              <a:t>and </a:t>
            </a:r>
            <a:r>
              <a:rPr sz="3400" dirty="0">
                <a:latin typeface="RobotoRegular"/>
                <a:cs typeface="RobotoRegular"/>
              </a:rPr>
              <a:t>after</a:t>
            </a:r>
            <a:r>
              <a:rPr sz="3400" spc="65" dirty="0">
                <a:latin typeface="RobotoRegular"/>
                <a:cs typeface="RobotoRegular"/>
              </a:rPr>
              <a:t> </a:t>
            </a:r>
            <a:r>
              <a:rPr sz="3400" spc="5" dirty="0">
                <a:latin typeface="RobotoRegular"/>
                <a:cs typeface="RobotoRegular"/>
              </a:rPr>
              <a:t>CPB.</a:t>
            </a:r>
            <a:endParaRPr sz="3400" dirty="0">
              <a:latin typeface="RobotoRegular"/>
              <a:cs typeface="RobotoRegular"/>
            </a:endParaRPr>
          </a:p>
          <a:p>
            <a:pPr marL="1375410" algn="just">
              <a:lnSpc>
                <a:spcPct val="100000"/>
              </a:lnSpc>
              <a:spcBef>
                <a:spcPts val="600"/>
              </a:spcBef>
            </a:pPr>
            <a:r>
              <a:rPr sz="3400" spc="-15" dirty="0">
                <a:latin typeface="RobotoRegular"/>
                <a:cs typeface="RobotoRegular"/>
              </a:rPr>
              <a:t>Or</a:t>
            </a:r>
            <a:endParaRPr sz="3400" dirty="0">
              <a:latin typeface="RobotoRegular"/>
              <a:cs typeface="RobotoRegular"/>
            </a:endParaRPr>
          </a:p>
          <a:p>
            <a:pPr marL="12700" marR="5080" algn="just">
              <a:lnSpc>
                <a:spcPts val="3640"/>
              </a:lnSpc>
              <a:spcBef>
                <a:spcPts val="1145"/>
              </a:spcBef>
            </a:pPr>
            <a:r>
              <a:rPr sz="3400" spc="20" dirty="0">
                <a:latin typeface="RobotoRegular"/>
                <a:cs typeface="RobotoRegular"/>
              </a:rPr>
              <a:t>The </a:t>
            </a:r>
            <a:r>
              <a:rPr sz="3400" spc="-20" dirty="0">
                <a:latin typeface="RobotoRegular"/>
                <a:cs typeface="RobotoRegular"/>
              </a:rPr>
              <a:t>need </a:t>
            </a:r>
            <a:r>
              <a:rPr sz="3400" spc="-5" dirty="0">
                <a:latin typeface="RobotoRegular"/>
                <a:cs typeface="RobotoRegular"/>
              </a:rPr>
              <a:t>to </a:t>
            </a:r>
            <a:r>
              <a:rPr sz="3400" spc="-20" dirty="0">
                <a:latin typeface="RobotoRegular"/>
                <a:cs typeface="RobotoRegular"/>
              </a:rPr>
              <a:t>protect </a:t>
            </a:r>
            <a:r>
              <a:rPr sz="3400" spc="-5" dirty="0">
                <a:latin typeface="RobotoRegular"/>
                <a:cs typeface="RobotoRegular"/>
              </a:rPr>
              <a:t>the </a:t>
            </a:r>
            <a:r>
              <a:rPr sz="3400" spc="15" dirty="0">
                <a:latin typeface="RobotoRegular"/>
                <a:cs typeface="RobotoRegular"/>
              </a:rPr>
              <a:t>myocardium </a:t>
            </a:r>
            <a:r>
              <a:rPr sz="3400" spc="5" dirty="0">
                <a:latin typeface="RobotoRegular"/>
                <a:cs typeface="RobotoRegular"/>
              </a:rPr>
              <a:t>from  </a:t>
            </a:r>
            <a:r>
              <a:rPr sz="3400" spc="15" dirty="0">
                <a:latin typeface="RobotoRegular"/>
                <a:cs typeface="RobotoRegular"/>
              </a:rPr>
              <a:t>intraoperative </a:t>
            </a:r>
            <a:r>
              <a:rPr sz="3400" spc="-10" dirty="0">
                <a:latin typeface="RobotoRegular"/>
                <a:cs typeface="RobotoRegular"/>
              </a:rPr>
              <a:t>damage </a:t>
            </a:r>
            <a:r>
              <a:rPr sz="3400" spc="-15" dirty="0">
                <a:latin typeface="RobotoRegular"/>
                <a:cs typeface="RobotoRegular"/>
              </a:rPr>
              <a:t>predates </a:t>
            </a:r>
            <a:r>
              <a:rPr sz="3400" spc="-5" dirty="0">
                <a:latin typeface="RobotoRegular"/>
                <a:cs typeface="RobotoRegular"/>
              </a:rPr>
              <a:t>the  </a:t>
            </a:r>
            <a:r>
              <a:rPr sz="3400" spc="25" dirty="0">
                <a:latin typeface="RobotoRegular"/>
                <a:cs typeface="RobotoRegular"/>
              </a:rPr>
              <a:t>availability of</a:t>
            </a:r>
            <a:r>
              <a:rPr sz="3400" spc="105" dirty="0">
                <a:latin typeface="RobotoRegular"/>
                <a:cs typeface="RobotoRegular"/>
              </a:rPr>
              <a:t> </a:t>
            </a:r>
            <a:r>
              <a:rPr sz="3400" spc="5" dirty="0">
                <a:latin typeface="RobotoRegular"/>
                <a:cs typeface="RobotoRegular"/>
              </a:rPr>
              <a:t>CPB.</a:t>
            </a:r>
            <a:endParaRPr sz="3400" dirty="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19" y="0"/>
            <a:ext cx="5837555" cy="663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150" spc="5" dirty="0"/>
              <a:t>Hibernating</a:t>
            </a:r>
            <a:r>
              <a:rPr sz="4150" spc="-145" dirty="0"/>
              <a:t> </a:t>
            </a:r>
            <a:r>
              <a:rPr sz="4150" spc="20" dirty="0"/>
              <a:t>Myocardium</a:t>
            </a:r>
            <a:endParaRPr sz="4150"/>
          </a:p>
        </p:txBody>
      </p:sp>
      <p:sp>
        <p:nvSpPr>
          <p:cNvPr id="3" name="object 3"/>
          <p:cNvSpPr txBox="1"/>
          <p:nvPr/>
        </p:nvSpPr>
        <p:spPr>
          <a:xfrm>
            <a:off x="779719" y="678278"/>
            <a:ext cx="8325484" cy="553021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371475">
              <a:lnSpc>
                <a:spcPts val="3420"/>
              </a:lnSpc>
              <a:spcBef>
                <a:spcPts val="670"/>
              </a:spcBef>
            </a:pPr>
            <a:r>
              <a:rPr sz="3300" spc="-5" dirty="0">
                <a:latin typeface="RobotoRegular"/>
                <a:cs typeface="RobotoRegular"/>
              </a:rPr>
              <a:t>Moderate </a:t>
            </a:r>
            <a:r>
              <a:rPr sz="3300" spc="5" dirty="0">
                <a:latin typeface="RobotoRegular"/>
                <a:cs typeface="RobotoRegular"/>
              </a:rPr>
              <a:t>and </a:t>
            </a:r>
            <a:r>
              <a:rPr sz="3300" spc="-5" dirty="0">
                <a:latin typeface="RobotoRegular"/>
                <a:cs typeface="RobotoRegular"/>
              </a:rPr>
              <a:t>persistent </a:t>
            </a:r>
            <a:r>
              <a:rPr sz="3300" spc="5" dirty="0">
                <a:latin typeface="RobotoRegular"/>
                <a:cs typeface="RobotoRegular"/>
              </a:rPr>
              <a:t>reduction </a:t>
            </a:r>
            <a:r>
              <a:rPr sz="3300" spc="-15" dirty="0">
                <a:latin typeface="RobotoRegular"/>
                <a:cs typeface="RobotoRegular"/>
              </a:rPr>
              <a:t>in  </a:t>
            </a:r>
            <a:r>
              <a:rPr sz="3300" spc="-5" dirty="0">
                <a:latin typeface="RobotoRegular"/>
                <a:cs typeface="RobotoRegular"/>
              </a:rPr>
              <a:t>myocardium </a:t>
            </a:r>
            <a:r>
              <a:rPr sz="3300" spc="-10" dirty="0">
                <a:latin typeface="RobotoRegular"/>
                <a:cs typeface="RobotoRegular"/>
              </a:rPr>
              <a:t>blood </a:t>
            </a:r>
            <a:r>
              <a:rPr sz="3300" spc="-5" dirty="0">
                <a:latin typeface="RobotoRegular"/>
                <a:cs typeface="RobotoRegular"/>
              </a:rPr>
              <a:t>ﬂow </a:t>
            </a:r>
            <a:r>
              <a:rPr sz="3300" dirty="0">
                <a:latin typeface="RobotoRegular"/>
                <a:cs typeface="RobotoRegular"/>
              </a:rPr>
              <a:t>causes</a:t>
            </a:r>
            <a:r>
              <a:rPr sz="3300" spc="-254" dirty="0">
                <a:latin typeface="RobotoRegular"/>
                <a:cs typeface="RobotoRegular"/>
              </a:rPr>
              <a:t> </a:t>
            </a:r>
            <a:r>
              <a:rPr sz="3300" spc="-5" dirty="0">
                <a:latin typeface="RobotoRegular"/>
                <a:cs typeface="RobotoRegular"/>
              </a:rPr>
              <a:t>diminished  regional </a:t>
            </a:r>
            <a:r>
              <a:rPr sz="3300" spc="5" dirty="0">
                <a:latin typeface="RobotoRegular"/>
                <a:cs typeface="RobotoRegular"/>
              </a:rPr>
              <a:t>contraction. Inadequate </a:t>
            </a:r>
            <a:r>
              <a:rPr sz="3300" dirty="0">
                <a:latin typeface="RobotoRegular"/>
                <a:cs typeface="RobotoRegular"/>
              </a:rPr>
              <a:t>calcium  </a:t>
            </a:r>
            <a:r>
              <a:rPr sz="3300" spc="10" dirty="0">
                <a:latin typeface="RobotoRegular"/>
                <a:cs typeface="RobotoRegular"/>
              </a:rPr>
              <a:t>level </a:t>
            </a:r>
            <a:r>
              <a:rPr sz="3300" spc="-15" dirty="0">
                <a:latin typeface="RobotoRegular"/>
                <a:cs typeface="RobotoRegular"/>
              </a:rPr>
              <a:t>in </a:t>
            </a:r>
            <a:r>
              <a:rPr sz="3300" spc="-10" dirty="0">
                <a:latin typeface="RobotoRegular"/>
                <a:cs typeface="RobotoRegular"/>
              </a:rPr>
              <a:t>cytosol </a:t>
            </a:r>
            <a:r>
              <a:rPr sz="3300" spc="10" dirty="0">
                <a:latin typeface="RobotoRegular"/>
                <a:cs typeface="RobotoRegular"/>
              </a:rPr>
              <a:t>during </a:t>
            </a:r>
            <a:r>
              <a:rPr sz="3300" dirty="0">
                <a:latin typeface="RobotoRegular"/>
                <a:cs typeface="RobotoRegular"/>
              </a:rPr>
              <a:t>each </a:t>
            </a:r>
            <a:r>
              <a:rPr sz="3300" spc="25" dirty="0">
                <a:latin typeface="RobotoRegular"/>
                <a:cs typeface="RobotoRegular"/>
              </a:rPr>
              <a:t>heart</a:t>
            </a:r>
            <a:r>
              <a:rPr sz="3300" spc="-225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beat</a:t>
            </a:r>
            <a:endParaRPr sz="33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4300" spc="25" dirty="0">
                <a:latin typeface="RobotoRegular"/>
                <a:cs typeface="RobotoRegular"/>
              </a:rPr>
              <a:t>Stunned</a:t>
            </a:r>
            <a:r>
              <a:rPr sz="4300" spc="30" dirty="0">
                <a:latin typeface="RobotoRegular"/>
                <a:cs typeface="RobotoRegular"/>
              </a:rPr>
              <a:t> </a:t>
            </a:r>
            <a:r>
              <a:rPr sz="4300" spc="-20" dirty="0">
                <a:latin typeface="RobotoRegular"/>
                <a:cs typeface="RobotoRegular"/>
              </a:rPr>
              <a:t>Myocardium</a:t>
            </a:r>
            <a:endParaRPr sz="4300">
              <a:latin typeface="RobotoRegular"/>
              <a:cs typeface="RobotoRegular"/>
            </a:endParaRPr>
          </a:p>
          <a:p>
            <a:pPr marL="12700" marR="5080">
              <a:lnSpc>
                <a:spcPts val="3640"/>
              </a:lnSpc>
              <a:spcBef>
                <a:spcPts val="1000"/>
              </a:spcBef>
            </a:pPr>
            <a:r>
              <a:rPr sz="3400" spc="-20" dirty="0">
                <a:latin typeface="RobotoRegular"/>
                <a:cs typeface="RobotoRegular"/>
              </a:rPr>
              <a:t>In </a:t>
            </a:r>
            <a:r>
              <a:rPr sz="3400" spc="-10" dirty="0">
                <a:latin typeface="RobotoRegular"/>
                <a:cs typeface="RobotoRegular"/>
              </a:rPr>
              <a:t>stunned </a:t>
            </a:r>
            <a:r>
              <a:rPr sz="3400" spc="15" dirty="0">
                <a:latin typeface="RobotoRegular"/>
                <a:cs typeface="RobotoRegular"/>
              </a:rPr>
              <a:t>myocardium </a:t>
            </a:r>
            <a:r>
              <a:rPr sz="3400" spc="-5" dirty="0">
                <a:latin typeface="RobotoRegular"/>
                <a:cs typeface="RobotoRegular"/>
              </a:rPr>
              <a:t>severe </a:t>
            </a:r>
            <a:r>
              <a:rPr sz="3400" spc="5" dirty="0">
                <a:latin typeface="RobotoRegular"/>
                <a:cs typeface="RobotoRegular"/>
              </a:rPr>
              <a:t>reduction </a:t>
            </a:r>
            <a:r>
              <a:rPr sz="3400" spc="30" dirty="0">
                <a:latin typeface="RobotoRegular"/>
                <a:cs typeface="RobotoRegular"/>
              </a:rPr>
              <a:t>in  </a:t>
            </a:r>
            <a:r>
              <a:rPr sz="3400" spc="20" dirty="0">
                <a:latin typeface="RobotoRegular"/>
                <a:cs typeface="RobotoRegular"/>
              </a:rPr>
              <a:t>blood </a:t>
            </a:r>
            <a:r>
              <a:rPr sz="3400" spc="30" dirty="0">
                <a:latin typeface="RobotoRegular"/>
                <a:cs typeface="RobotoRegular"/>
              </a:rPr>
              <a:t>ﬂow </a:t>
            </a:r>
            <a:r>
              <a:rPr sz="3400" spc="-15" dirty="0">
                <a:latin typeface="RobotoRegular"/>
                <a:cs typeface="RobotoRegular"/>
              </a:rPr>
              <a:t>due </a:t>
            </a:r>
            <a:r>
              <a:rPr sz="3400" spc="-5" dirty="0">
                <a:latin typeface="RobotoRegular"/>
                <a:cs typeface="RobotoRegular"/>
              </a:rPr>
              <a:t>to </a:t>
            </a:r>
            <a:r>
              <a:rPr sz="3400" spc="10" dirty="0">
                <a:latin typeface="RobotoRegular"/>
                <a:cs typeface="RobotoRegular"/>
              </a:rPr>
              <a:t>function </a:t>
            </a:r>
            <a:r>
              <a:rPr sz="3400" spc="30" dirty="0">
                <a:latin typeface="RobotoRegular"/>
                <a:cs typeface="RobotoRegular"/>
              </a:rPr>
              <a:t>if </a:t>
            </a:r>
            <a:r>
              <a:rPr sz="3400" spc="-5" dirty="0">
                <a:latin typeface="RobotoRegular"/>
                <a:cs typeface="RobotoRegular"/>
              </a:rPr>
              <a:t>the  </a:t>
            </a:r>
            <a:r>
              <a:rPr sz="3400" spc="15" dirty="0">
                <a:latin typeface="RobotoRegular"/>
                <a:cs typeface="RobotoRegular"/>
              </a:rPr>
              <a:t>myocardium remain </a:t>
            </a:r>
            <a:r>
              <a:rPr sz="3400" spc="10" dirty="0">
                <a:latin typeface="RobotoRegular"/>
                <a:cs typeface="RobotoRegular"/>
              </a:rPr>
              <a:t>pair </a:t>
            </a:r>
            <a:r>
              <a:rPr sz="3400" spc="25" dirty="0">
                <a:latin typeface="RobotoRegular"/>
                <a:cs typeface="RobotoRegular"/>
              </a:rPr>
              <a:t>for </a:t>
            </a:r>
            <a:r>
              <a:rPr sz="3400" spc="5" dirty="0">
                <a:latin typeface="RobotoRegular"/>
                <a:cs typeface="RobotoRegular"/>
              </a:rPr>
              <a:t>a </a:t>
            </a:r>
            <a:r>
              <a:rPr sz="3400" spc="25" dirty="0">
                <a:latin typeface="RobotoRegular"/>
                <a:cs typeface="RobotoRegular"/>
              </a:rPr>
              <a:t>certain  </a:t>
            </a:r>
            <a:r>
              <a:rPr sz="3400" spc="15" dirty="0">
                <a:latin typeface="RobotoRegular"/>
                <a:cs typeface="RobotoRegular"/>
              </a:rPr>
              <a:t>period </a:t>
            </a:r>
            <a:r>
              <a:rPr sz="3400" spc="-10" dirty="0">
                <a:latin typeface="RobotoRegular"/>
                <a:cs typeface="RobotoRegular"/>
              </a:rPr>
              <a:t>despite </a:t>
            </a:r>
            <a:r>
              <a:rPr sz="3400" dirty="0">
                <a:latin typeface="RobotoRegular"/>
                <a:cs typeface="RobotoRegular"/>
              </a:rPr>
              <a:t>reestablishment </a:t>
            </a:r>
            <a:r>
              <a:rPr sz="3400" spc="25" dirty="0">
                <a:latin typeface="RobotoRegular"/>
                <a:cs typeface="RobotoRegular"/>
              </a:rPr>
              <a:t>of</a:t>
            </a:r>
            <a:r>
              <a:rPr sz="3400" spc="35" dirty="0">
                <a:latin typeface="RobotoRegular"/>
                <a:cs typeface="RobotoRegular"/>
              </a:rPr>
              <a:t> </a:t>
            </a:r>
            <a:r>
              <a:rPr sz="3400" spc="-40" dirty="0">
                <a:latin typeface="RobotoRegular"/>
                <a:cs typeface="RobotoRegular"/>
              </a:rPr>
              <a:t>ﬂow.</a:t>
            </a:r>
            <a:endParaRPr sz="3400">
              <a:latin typeface="RobotoRegular"/>
              <a:cs typeface="RobotoRegular"/>
            </a:endParaRPr>
          </a:p>
          <a:p>
            <a:pPr marL="12700" marR="773430">
              <a:lnSpc>
                <a:spcPts val="3640"/>
              </a:lnSpc>
              <a:spcBef>
                <a:spcPts val="950"/>
              </a:spcBef>
            </a:pPr>
            <a:r>
              <a:rPr sz="3400" spc="15" dirty="0">
                <a:latin typeface="RobotoRegular"/>
                <a:cs typeface="RobotoRegular"/>
              </a:rPr>
              <a:t>Contractility </a:t>
            </a:r>
            <a:r>
              <a:rPr sz="3400" dirty="0">
                <a:latin typeface="RobotoRegular"/>
                <a:cs typeface="RobotoRegular"/>
              </a:rPr>
              <a:t>recover </a:t>
            </a:r>
            <a:r>
              <a:rPr sz="3400" spc="30" dirty="0">
                <a:latin typeface="RobotoRegular"/>
                <a:cs typeface="RobotoRegular"/>
              </a:rPr>
              <a:t>if </a:t>
            </a:r>
            <a:r>
              <a:rPr sz="3400" spc="-5" dirty="0">
                <a:latin typeface="RobotoRegular"/>
                <a:cs typeface="RobotoRegular"/>
              </a:rPr>
              <a:t>the </a:t>
            </a:r>
            <a:r>
              <a:rPr sz="3400" spc="15" dirty="0">
                <a:latin typeface="RobotoRegular"/>
                <a:cs typeface="RobotoRegular"/>
              </a:rPr>
              <a:t>myocardium  </a:t>
            </a:r>
            <a:r>
              <a:rPr sz="3400" spc="5" dirty="0">
                <a:latin typeface="RobotoRegular"/>
                <a:cs typeface="RobotoRegular"/>
              </a:rPr>
              <a:t>reperfuse </a:t>
            </a:r>
            <a:r>
              <a:rPr sz="3400" spc="10" dirty="0">
                <a:latin typeface="RobotoRegular"/>
                <a:cs typeface="RobotoRegular"/>
              </a:rPr>
              <a:t>before </a:t>
            </a:r>
            <a:r>
              <a:rPr sz="3400" spc="20" dirty="0">
                <a:latin typeface="RobotoRegular"/>
                <a:cs typeface="RobotoRegular"/>
              </a:rPr>
              <a:t>irreversible</a:t>
            </a:r>
            <a:r>
              <a:rPr sz="3400" spc="-80" dirty="0">
                <a:latin typeface="RobotoRegular"/>
                <a:cs typeface="RobotoRegular"/>
              </a:rPr>
              <a:t> </a:t>
            </a:r>
            <a:r>
              <a:rPr sz="3400" spc="-15" dirty="0">
                <a:latin typeface="RobotoRegular"/>
                <a:cs typeface="RobotoRegular"/>
              </a:rPr>
              <a:t>damage.</a:t>
            </a:r>
            <a:endParaRPr sz="34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341" y="1422521"/>
            <a:ext cx="9518459" cy="1958228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 marR="5080">
              <a:lnSpc>
                <a:spcPts val="7050"/>
              </a:lnSpc>
              <a:spcBef>
                <a:spcPts val="1070"/>
              </a:spcBef>
            </a:pPr>
            <a:r>
              <a:rPr sz="6600" spc="-25" dirty="0"/>
              <a:t>Approach </a:t>
            </a:r>
            <a:r>
              <a:rPr sz="6600" spc="-30" dirty="0"/>
              <a:t>to  </a:t>
            </a:r>
            <a:r>
              <a:rPr sz="6600" spc="-5" dirty="0"/>
              <a:t>myocardial </a:t>
            </a:r>
            <a:r>
              <a:rPr sz="6600" dirty="0"/>
              <a:t>protection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65340" y="3669285"/>
            <a:ext cx="5628005" cy="241871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683895" indent="-671830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684530" algn="l"/>
              </a:tabLst>
            </a:pPr>
            <a:r>
              <a:rPr sz="4850" spc="-10" dirty="0">
                <a:latin typeface="RobotoRegular"/>
                <a:cs typeface="RobotoRegular"/>
              </a:rPr>
              <a:t>Pre-op</a:t>
            </a:r>
            <a:r>
              <a:rPr sz="4850" spc="20" dirty="0">
                <a:latin typeface="RobotoRegular"/>
                <a:cs typeface="RobotoRegular"/>
              </a:rPr>
              <a:t> </a:t>
            </a:r>
            <a:r>
              <a:rPr sz="4850" spc="-20" dirty="0">
                <a:latin typeface="RobotoRegular"/>
                <a:cs typeface="RobotoRegular"/>
              </a:rPr>
              <a:t>technique</a:t>
            </a:r>
            <a:endParaRPr sz="4850">
              <a:latin typeface="RobotoRegular"/>
              <a:cs typeface="RobotoRegular"/>
            </a:endParaRPr>
          </a:p>
          <a:p>
            <a:pPr marL="12700" marR="5080">
              <a:lnSpc>
                <a:spcPct val="107900"/>
              </a:lnSpc>
              <a:buAutoNum type="arabicPeriod"/>
              <a:tabLst>
                <a:tab pos="684530" algn="l"/>
              </a:tabLst>
            </a:pPr>
            <a:r>
              <a:rPr sz="4850" spc="-30" dirty="0">
                <a:latin typeface="RobotoRegular"/>
                <a:cs typeface="RobotoRegular"/>
              </a:rPr>
              <a:t>Intra-op </a:t>
            </a:r>
            <a:r>
              <a:rPr sz="4850" spc="-20" dirty="0">
                <a:latin typeface="RobotoRegular"/>
                <a:cs typeface="RobotoRegular"/>
              </a:rPr>
              <a:t>technique  </a:t>
            </a:r>
            <a:r>
              <a:rPr sz="4850" dirty="0">
                <a:latin typeface="RobotoRegular"/>
                <a:cs typeface="RobotoRegular"/>
              </a:rPr>
              <a:t>3.post-op</a:t>
            </a:r>
            <a:r>
              <a:rPr sz="4850" spc="20" dirty="0">
                <a:latin typeface="RobotoRegular"/>
                <a:cs typeface="RobotoRegular"/>
              </a:rPr>
              <a:t> </a:t>
            </a:r>
            <a:r>
              <a:rPr sz="4850" spc="-20" dirty="0">
                <a:latin typeface="RobotoRegular"/>
                <a:cs typeface="RobotoRegular"/>
              </a:rPr>
              <a:t>technique</a:t>
            </a:r>
            <a:endParaRPr sz="48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90" y="915376"/>
            <a:ext cx="799131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600" spc="-10" dirty="0"/>
              <a:t>Pre-op </a:t>
            </a:r>
            <a:r>
              <a:rPr sz="6600" spc="5" dirty="0"/>
              <a:t>technique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479590" y="2271294"/>
            <a:ext cx="8416290" cy="387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900"/>
              </a:lnSpc>
              <a:spcBef>
                <a:spcPts val="100"/>
              </a:spcBef>
            </a:pPr>
            <a:r>
              <a:rPr sz="4850" dirty="0">
                <a:latin typeface="RobotoRegular"/>
                <a:cs typeface="RobotoRegular"/>
              </a:rPr>
              <a:t>1.increased oxygen </a:t>
            </a:r>
            <a:r>
              <a:rPr sz="4850" spc="15" dirty="0">
                <a:latin typeface="RobotoRegular"/>
                <a:cs typeface="RobotoRegular"/>
              </a:rPr>
              <a:t>supply  </a:t>
            </a:r>
            <a:r>
              <a:rPr sz="4850" dirty="0">
                <a:latin typeface="RobotoRegular"/>
                <a:cs typeface="RobotoRegular"/>
              </a:rPr>
              <a:t>2.decreased oxygen </a:t>
            </a:r>
            <a:r>
              <a:rPr sz="4850" spc="-5" dirty="0">
                <a:latin typeface="RobotoRegular"/>
                <a:cs typeface="RobotoRegular"/>
              </a:rPr>
              <a:t>demand  </a:t>
            </a:r>
            <a:r>
              <a:rPr sz="4850" dirty="0">
                <a:latin typeface="RobotoRegular"/>
                <a:cs typeface="RobotoRegular"/>
              </a:rPr>
              <a:t>3.increased cellular</a:t>
            </a:r>
            <a:r>
              <a:rPr sz="4850" spc="40" dirty="0">
                <a:latin typeface="RobotoRegular"/>
                <a:cs typeface="RobotoRegular"/>
              </a:rPr>
              <a:t> </a:t>
            </a:r>
            <a:r>
              <a:rPr sz="4850" dirty="0">
                <a:latin typeface="RobotoRegular"/>
                <a:cs typeface="RobotoRegular"/>
              </a:rPr>
              <a:t>potassium</a:t>
            </a:r>
            <a:endParaRPr sz="4850">
              <a:latin typeface="RobotoRegular"/>
              <a:cs typeface="RobotoRegular"/>
            </a:endParaRPr>
          </a:p>
          <a:p>
            <a:pPr marL="12700" marR="295275">
              <a:lnSpc>
                <a:spcPts val="5180"/>
              </a:lnSpc>
              <a:spcBef>
                <a:spcPts val="1165"/>
              </a:spcBef>
            </a:pPr>
            <a:r>
              <a:rPr sz="4850" spc="-5" dirty="0">
                <a:latin typeface="RobotoRegular"/>
                <a:cs typeface="RobotoRegular"/>
              </a:rPr>
              <a:t>4.promotion </a:t>
            </a:r>
            <a:r>
              <a:rPr sz="4850" spc="-10" dirty="0">
                <a:latin typeface="RobotoRegular"/>
                <a:cs typeface="RobotoRegular"/>
              </a:rPr>
              <a:t>of </a:t>
            </a:r>
            <a:r>
              <a:rPr sz="4850" spc="15" dirty="0">
                <a:latin typeface="RobotoRegular"/>
                <a:cs typeface="RobotoRegular"/>
              </a:rPr>
              <a:t>glycolysis </a:t>
            </a:r>
            <a:r>
              <a:rPr sz="4850" spc="-15" dirty="0">
                <a:latin typeface="RobotoRegular"/>
                <a:cs typeface="RobotoRegular"/>
              </a:rPr>
              <a:t>and  </a:t>
            </a:r>
            <a:r>
              <a:rPr sz="4850" spc="-10" dirty="0">
                <a:latin typeface="RobotoRegular"/>
                <a:cs typeface="RobotoRegular"/>
              </a:rPr>
              <a:t>gluconeogenesis</a:t>
            </a:r>
            <a:endParaRPr sz="48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965" y="703175"/>
            <a:ext cx="4956175" cy="764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850" spc="-30" dirty="0"/>
              <a:t>Intra-op</a:t>
            </a:r>
            <a:r>
              <a:rPr sz="4850" spc="-5" dirty="0"/>
              <a:t> </a:t>
            </a:r>
            <a:r>
              <a:rPr sz="4850" spc="-20" dirty="0"/>
              <a:t>technique</a:t>
            </a:r>
            <a:endParaRPr sz="4850"/>
          </a:p>
        </p:txBody>
      </p:sp>
      <p:sp>
        <p:nvSpPr>
          <p:cNvPr id="3" name="object 3"/>
          <p:cNvSpPr txBox="1"/>
          <p:nvPr/>
        </p:nvSpPr>
        <p:spPr>
          <a:xfrm>
            <a:off x="798959" y="1819407"/>
            <a:ext cx="8360409" cy="471805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50190" marR="5080" indent="-238125">
              <a:lnSpc>
                <a:spcPts val="4410"/>
              </a:lnSpc>
              <a:spcBef>
                <a:spcPts val="760"/>
              </a:spcBef>
              <a:buChar char="•"/>
              <a:tabLst>
                <a:tab pos="250825" algn="l"/>
              </a:tabLst>
            </a:pPr>
            <a:r>
              <a:rPr sz="4150" spc="-15" dirty="0">
                <a:latin typeface="RobotoRegular"/>
                <a:cs typeface="RobotoRegular"/>
              </a:rPr>
              <a:t>Limiting </a:t>
            </a:r>
            <a:r>
              <a:rPr sz="4150" dirty="0">
                <a:latin typeface="RobotoRegular"/>
                <a:cs typeface="RobotoRegular"/>
              </a:rPr>
              <a:t>the </a:t>
            </a:r>
            <a:r>
              <a:rPr sz="4150" spc="-5" dirty="0">
                <a:latin typeface="RobotoRegular"/>
                <a:cs typeface="RobotoRegular"/>
              </a:rPr>
              <a:t>duration </a:t>
            </a:r>
            <a:r>
              <a:rPr sz="4150" spc="10" dirty="0">
                <a:latin typeface="RobotoRegular"/>
                <a:cs typeface="RobotoRegular"/>
              </a:rPr>
              <a:t>Of </a:t>
            </a:r>
            <a:r>
              <a:rPr sz="4150" spc="30" dirty="0">
                <a:latin typeface="RobotoRegular"/>
                <a:cs typeface="RobotoRegular"/>
              </a:rPr>
              <a:t>CPB  </a:t>
            </a:r>
            <a:r>
              <a:rPr sz="4150" spc="10" dirty="0">
                <a:latin typeface="RobotoRegular"/>
                <a:cs typeface="RobotoRegular"/>
              </a:rPr>
              <a:t>whenever possible. </a:t>
            </a:r>
            <a:r>
              <a:rPr sz="4150" spc="5" dirty="0">
                <a:latin typeface="RobotoRegular"/>
                <a:cs typeface="RobotoRegular"/>
              </a:rPr>
              <a:t>Longer</a:t>
            </a:r>
            <a:r>
              <a:rPr sz="4150" spc="-135" dirty="0">
                <a:latin typeface="RobotoRegular"/>
                <a:cs typeface="RobotoRegular"/>
              </a:rPr>
              <a:t> </a:t>
            </a:r>
            <a:r>
              <a:rPr sz="4150" spc="20" dirty="0">
                <a:latin typeface="RobotoRegular"/>
                <a:cs typeface="RobotoRegular"/>
              </a:rPr>
              <a:t>bypass  </a:t>
            </a:r>
            <a:r>
              <a:rPr sz="4150" spc="-10" dirty="0">
                <a:latin typeface="RobotoRegular"/>
                <a:cs typeface="RobotoRegular"/>
              </a:rPr>
              <a:t>time </a:t>
            </a:r>
            <a:r>
              <a:rPr sz="4150" spc="20" dirty="0">
                <a:latin typeface="RobotoRegular"/>
                <a:cs typeface="RobotoRegular"/>
              </a:rPr>
              <a:t>increase </a:t>
            </a:r>
            <a:r>
              <a:rPr sz="4150" spc="25" dirty="0">
                <a:latin typeface="RobotoRegular"/>
                <a:cs typeface="RobotoRegular"/>
              </a:rPr>
              <a:t>organ </a:t>
            </a:r>
            <a:r>
              <a:rPr sz="4150" spc="10" dirty="0">
                <a:latin typeface="RobotoRegular"/>
                <a:cs typeface="RobotoRegular"/>
              </a:rPr>
              <a:t>damage </a:t>
            </a:r>
            <a:r>
              <a:rPr sz="4150" spc="30" dirty="0">
                <a:latin typeface="RobotoRegular"/>
                <a:cs typeface="RobotoRegular"/>
              </a:rPr>
              <a:t>and  </a:t>
            </a:r>
            <a:r>
              <a:rPr sz="4150" spc="10" dirty="0">
                <a:latin typeface="RobotoRegular"/>
                <a:cs typeface="RobotoRegular"/>
              </a:rPr>
              <a:t>dysfunction</a:t>
            </a:r>
            <a:endParaRPr sz="4150">
              <a:latin typeface="RobotoRegular"/>
              <a:cs typeface="RobotoRegular"/>
            </a:endParaRPr>
          </a:p>
          <a:p>
            <a:pPr marL="250190" marR="1031875" indent="-238125">
              <a:lnSpc>
                <a:spcPts val="4410"/>
              </a:lnSpc>
              <a:spcBef>
                <a:spcPts val="1060"/>
              </a:spcBef>
              <a:buChar char="•"/>
              <a:tabLst>
                <a:tab pos="250825" algn="l"/>
                <a:tab pos="4112260" algn="l"/>
              </a:tabLst>
            </a:pPr>
            <a:r>
              <a:rPr sz="4150" spc="20" dirty="0">
                <a:latin typeface="RobotoRegular"/>
                <a:cs typeface="RobotoRegular"/>
              </a:rPr>
              <a:t>Perfusion </a:t>
            </a:r>
            <a:r>
              <a:rPr sz="4150" spc="25" dirty="0">
                <a:latin typeface="RobotoRegular"/>
                <a:cs typeface="RobotoRegular"/>
              </a:rPr>
              <a:t>pressure </a:t>
            </a:r>
            <a:r>
              <a:rPr sz="4150" dirty="0">
                <a:latin typeface="RobotoRegular"/>
                <a:cs typeface="RobotoRegular"/>
              </a:rPr>
              <a:t>is </a:t>
            </a:r>
            <a:r>
              <a:rPr sz="4150" spc="15" dirty="0">
                <a:latin typeface="RobotoRegular"/>
                <a:cs typeface="RobotoRegular"/>
              </a:rPr>
              <a:t>easily  </a:t>
            </a:r>
            <a:r>
              <a:rPr sz="4150" dirty="0">
                <a:latin typeface="RobotoRegular"/>
                <a:cs typeface="RobotoRegular"/>
              </a:rPr>
              <a:t>controlled </a:t>
            </a:r>
            <a:r>
              <a:rPr sz="4150" spc="30" dirty="0">
                <a:latin typeface="RobotoRegular"/>
                <a:cs typeface="RobotoRegular"/>
              </a:rPr>
              <a:t>and </a:t>
            </a:r>
            <a:r>
              <a:rPr sz="4150" spc="25" dirty="0">
                <a:latin typeface="RobotoRegular"/>
                <a:cs typeface="RobotoRegular"/>
              </a:rPr>
              <a:t>should </a:t>
            </a:r>
            <a:r>
              <a:rPr sz="4150" dirty="0">
                <a:latin typeface="RobotoRegular"/>
                <a:cs typeface="RobotoRegular"/>
              </a:rPr>
              <a:t>be  </a:t>
            </a:r>
            <a:r>
              <a:rPr sz="4150" spc="5" dirty="0">
                <a:latin typeface="RobotoRegular"/>
                <a:cs typeface="RobotoRegular"/>
              </a:rPr>
              <a:t>maintained </a:t>
            </a:r>
            <a:r>
              <a:rPr sz="4150" spc="30" dirty="0">
                <a:latin typeface="RobotoRegular"/>
                <a:cs typeface="RobotoRegular"/>
              </a:rPr>
              <a:t>at </a:t>
            </a:r>
            <a:r>
              <a:rPr sz="4150" spc="15" dirty="0">
                <a:latin typeface="RobotoRegular"/>
                <a:cs typeface="RobotoRegular"/>
              </a:rPr>
              <a:t>adequate </a:t>
            </a:r>
            <a:r>
              <a:rPr sz="4150" spc="-10" dirty="0">
                <a:latin typeface="RobotoRegular"/>
                <a:cs typeface="RobotoRegular"/>
              </a:rPr>
              <a:t>levels  </a:t>
            </a:r>
            <a:r>
              <a:rPr sz="4150" spc="-40" dirty="0">
                <a:latin typeface="RobotoRegular"/>
                <a:cs typeface="RobotoRegular"/>
              </a:rPr>
              <a:t>t</a:t>
            </a:r>
            <a:r>
              <a:rPr sz="4150" spc="25" dirty="0">
                <a:latin typeface="RobotoRegular"/>
                <a:cs typeface="RobotoRegular"/>
              </a:rPr>
              <a:t>h</a:t>
            </a:r>
            <a:r>
              <a:rPr sz="4150" spc="-90" dirty="0">
                <a:latin typeface="RobotoRegular"/>
                <a:cs typeface="RobotoRegular"/>
              </a:rPr>
              <a:t>r</a:t>
            </a:r>
            <a:r>
              <a:rPr sz="4150" spc="55" dirty="0">
                <a:latin typeface="RobotoRegular"/>
                <a:cs typeface="RobotoRegular"/>
              </a:rPr>
              <a:t>o</a:t>
            </a:r>
            <a:r>
              <a:rPr sz="4150" spc="25" dirty="0">
                <a:latin typeface="RobotoRegular"/>
                <a:cs typeface="RobotoRegular"/>
              </a:rPr>
              <a:t>u</a:t>
            </a:r>
            <a:r>
              <a:rPr sz="4150" spc="-20" dirty="0">
                <a:latin typeface="RobotoRegular"/>
                <a:cs typeface="RobotoRegular"/>
              </a:rPr>
              <a:t>g</a:t>
            </a:r>
            <a:r>
              <a:rPr sz="4150" spc="25" dirty="0">
                <a:latin typeface="RobotoRegular"/>
                <a:cs typeface="RobotoRegular"/>
              </a:rPr>
              <a:t>h</a:t>
            </a:r>
            <a:r>
              <a:rPr sz="4150" spc="55" dirty="0">
                <a:latin typeface="RobotoRegular"/>
                <a:cs typeface="RobotoRegular"/>
              </a:rPr>
              <a:t>o</a:t>
            </a:r>
            <a:r>
              <a:rPr sz="4150" spc="25" dirty="0">
                <a:latin typeface="RobotoRegular"/>
                <a:cs typeface="RobotoRegular"/>
              </a:rPr>
              <a:t>u</a:t>
            </a:r>
            <a:r>
              <a:rPr sz="4150" spc="10" dirty="0">
                <a:latin typeface="RobotoRegular"/>
                <a:cs typeface="RobotoRegular"/>
              </a:rPr>
              <a:t>t</a:t>
            </a:r>
            <a:r>
              <a:rPr sz="4150" spc="-85" dirty="0">
                <a:latin typeface="RobotoRegular"/>
                <a:cs typeface="RobotoRegular"/>
              </a:rPr>
              <a:t> </a:t>
            </a:r>
            <a:r>
              <a:rPr sz="4150" spc="45" dirty="0">
                <a:latin typeface="RobotoRegular"/>
                <a:cs typeface="RobotoRegular"/>
              </a:rPr>
              <a:t>C</a:t>
            </a:r>
            <a:r>
              <a:rPr sz="4150" spc="20" dirty="0">
                <a:latin typeface="RobotoRegular"/>
                <a:cs typeface="RobotoRegular"/>
              </a:rPr>
              <a:t>P</a:t>
            </a:r>
            <a:r>
              <a:rPr sz="4150" spc="25" dirty="0">
                <a:latin typeface="RobotoRegular"/>
                <a:cs typeface="RobotoRegular"/>
              </a:rPr>
              <a:t>B</a:t>
            </a:r>
            <a:r>
              <a:rPr sz="4150" dirty="0">
                <a:latin typeface="RobotoRegular"/>
                <a:cs typeface="RobotoRegular"/>
              </a:rPr>
              <a:t>	</a:t>
            </a:r>
            <a:r>
              <a:rPr sz="4150" spc="5" dirty="0">
                <a:latin typeface="RobotoRegular"/>
                <a:cs typeface="RobotoRegular"/>
              </a:rPr>
              <a:t>(</a:t>
            </a:r>
            <a:r>
              <a:rPr sz="4150" spc="-20" dirty="0">
                <a:latin typeface="RobotoRegular"/>
                <a:cs typeface="RobotoRegular"/>
              </a:rPr>
              <a:t>50</a:t>
            </a:r>
            <a:r>
              <a:rPr sz="4150" spc="60" dirty="0">
                <a:latin typeface="RobotoRegular"/>
                <a:cs typeface="RobotoRegular"/>
              </a:rPr>
              <a:t>-</a:t>
            </a:r>
            <a:r>
              <a:rPr sz="4150" spc="-20" dirty="0">
                <a:latin typeface="RobotoRegular"/>
                <a:cs typeface="RobotoRegular"/>
              </a:rPr>
              <a:t>70</a:t>
            </a:r>
            <a:r>
              <a:rPr sz="4150" spc="-10" dirty="0">
                <a:latin typeface="RobotoRegular"/>
                <a:cs typeface="RobotoRegular"/>
              </a:rPr>
              <a:t>mm</a:t>
            </a:r>
            <a:r>
              <a:rPr sz="4150" spc="25" dirty="0">
                <a:latin typeface="RobotoRegular"/>
                <a:cs typeface="RobotoRegular"/>
              </a:rPr>
              <a:t>h</a:t>
            </a:r>
            <a:r>
              <a:rPr sz="4150" spc="-20" dirty="0">
                <a:latin typeface="RobotoRegular"/>
                <a:cs typeface="RobotoRegular"/>
              </a:rPr>
              <a:t>g</a:t>
            </a:r>
            <a:r>
              <a:rPr sz="4150" spc="10" dirty="0">
                <a:latin typeface="RobotoRegular"/>
                <a:cs typeface="RobotoRegular"/>
              </a:rPr>
              <a:t>)</a:t>
            </a:r>
            <a:endParaRPr sz="41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965" y="703175"/>
            <a:ext cx="6803390" cy="764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850" spc="-15" dirty="0"/>
              <a:t>Post-operative</a:t>
            </a:r>
            <a:r>
              <a:rPr sz="4850" spc="-80" dirty="0"/>
              <a:t> </a:t>
            </a:r>
            <a:r>
              <a:rPr sz="4850" spc="-20" dirty="0"/>
              <a:t>technique</a:t>
            </a:r>
            <a:endParaRPr sz="4850"/>
          </a:p>
        </p:txBody>
      </p:sp>
      <p:sp>
        <p:nvSpPr>
          <p:cNvPr id="3" name="object 3"/>
          <p:cNvSpPr txBox="1"/>
          <p:nvPr/>
        </p:nvSpPr>
        <p:spPr>
          <a:xfrm>
            <a:off x="784965" y="1968086"/>
            <a:ext cx="8479790" cy="374269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64160" marR="5080" indent="-252095">
              <a:lnSpc>
                <a:spcPts val="4410"/>
              </a:lnSpc>
              <a:spcBef>
                <a:spcPts val="760"/>
              </a:spcBef>
              <a:buChar char="•"/>
              <a:tabLst>
                <a:tab pos="264795" algn="l"/>
              </a:tabLst>
            </a:pPr>
            <a:r>
              <a:rPr sz="4150" spc="20" dirty="0">
                <a:latin typeface="RobotoRegular"/>
                <a:cs typeface="RobotoRegular"/>
              </a:rPr>
              <a:t>Cardiac </a:t>
            </a:r>
            <a:r>
              <a:rPr sz="4150" spc="-5" dirty="0">
                <a:latin typeface="RobotoRegular"/>
                <a:cs typeface="RobotoRegular"/>
              </a:rPr>
              <a:t>protection </a:t>
            </a:r>
            <a:r>
              <a:rPr sz="4150" dirty="0">
                <a:latin typeface="RobotoRegular"/>
                <a:cs typeface="RobotoRegular"/>
              </a:rPr>
              <a:t>extends </a:t>
            </a:r>
            <a:r>
              <a:rPr sz="4150" spc="-35" dirty="0">
                <a:latin typeface="RobotoRegular"/>
                <a:cs typeface="RobotoRegular"/>
              </a:rPr>
              <a:t>into </a:t>
            </a:r>
            <a:r>
              <a:rPr sz="4150" dirty="0">
                <a:latin typeface="RobotoRegular"/>
                <a:cs typeface="RobotoRegular"/>
              </a:rPr>
              <a:t>the  </a:t>
            </a:r>
            <a:r>
              <a:rPr sz="4150" spc="5" dirty="0">
                <a:latin typeface="RobotoRegular"/>
                <a:cs typeface="RobotoRegular"/>
              </a:rPr>
              <a:t>post-operative</a:t>
            </a:r>
            <a:r>
              <a:rPr sz="4150" spc="-60" dirty="0">
                <a:latin typeface="RobotoRegular"/>
                <a:cs typeface="RobotoRegular"/>
              </a:rPr>
              <a:t> </a:t>
            </a:r>
            <a:r>
              <a:rPr sz="4150" dirty="0">
                <a:latin typeface="RobotoRegular"/>
                <a:cs typeface="RobotoRegular"/>
              </a:rPr>
              <a:t>period.</a:t>
            </a:r>
            <a:endParaRPr sz="4150">
              <a:latin typeface="RobotoRegular"/>
              <a:cs typeface="RobotoRegular"/>
            </a:endParaRPr>
          </a:p>
          <a:p>
            <a:pPr marL="264160" marR="217170" indent="-252095">
              <a:lnSpc>
                <a:spcPts val="4410"/>
              </a:lnSpc>
              <a:spcBef>
                <a:spcPts val="1095"/>
              </a:spcBef>
              <a:buChar char="•"/>
              <a:tabLst>
                <a:tab pos="264795" algn="l"/>
              </a:tabLst>
            </a:pPr>
            <a:r>
              <a:rPr sz="4150" spc="-5" dirty="0">
                <a:latin typeface="RobotoRegular"/>
                <a:cs typeface="RobotoRegular"/>
              </a:rPr>
              <a:t>Optimizing </a:t>
            </a:r>
            <a:r>
              <a:rPr sz="4150" spc="-15" dirty="0">
                <a:latin typeface="RobotoRegular"/>
                <a:cs typeface="RobotoRegular"/>
              </a:rPr>
              <a:t>rate,</a:t>
            </a:r>
            <a:r>
              <a:rPr sz="4150" spc="-185" dirty="0">
                <a:latin typeface="RobotoRegular"/>
                <a:cs typeface="RobotoRegular"/>
              </a:rPr>
              <a:t> </a:t>
            </a:r>
            <a:r>
              <a:rPr sz="4150" spc="-5" dirty="0">
                <a:latin typeface="RobotoRegular"/>
                <a:cs typeface="RobotoRegular"/>
              </a:rPr>
              <a:t>rythm,contractility  </a:t>
            </a:r>
            <a:r>
              <a:rPr sz="4150" spc="30" dirty="0">
                <a:latin typeface="RobotoRegular"/>
                <a:cs typeface="RobotoRegular"/>
              </a:rPr>
              <a:t>and </a:t>
            </a:r>
            <a:r>
              <a:rPr sz="4150" spc="5" dirty="0">
                <a:latin typeface="RobotoRegular"/>
                <a:cs typeface="RobotoRegular"/>
              </a:rPr>
              <a:t>supply </a:t>
            </a:r>
            <a:r>
              <a:rPr sz="4150" spc="10" dirty="0">
                <a:latin typeface="RobotoRegular"/>
                <a:cs typeface="RobotoRegular"/>
              </a:rPr>
              <a:t>demand</a:t>
            </a:r>
            <a:r>
              <a:rPr sz="4150" spc="-250" dirty="0">
                <a:latin typeface="RobotoRegular"/>
                <a:cs typeface="RobotoRegular"/>
              </a:rPr>
              <a:t> </a:t>
            </a:r>
            <a:r>
              <a:rPr sz="4150" spc="-5" dirty="0">
                <a:latin typeface="RobotoRegular"/>
                <a:cs typeface="RobotoRegular"/>
              </a:rPr>
              <a:t>ratio.</a:t>
            </a:r>
            <a:endParaRPr sz="4150">
              <a:latin typeface="RobotoRegular"/>
              <a:cs typeface="RobotoRegular"/>
            </a:endParaRPr>
          </a:p>
          <a:p>
            <a:pPr marL="264160" marR="2036445" indent="-252095">
              <a:lnSpc>
                <a:spcPts val="4410"/>
              </a:lnSpc>
              <a:spcBef>
                <a:spcPts val="1095"/>
              </a:spcBef>
              <a:buChar char="•"/>
              <a:tabLst>
                <a:tab pos="264795" algn="l"/>
              </a:tabLst>
            </a:pPr>
            <a:r>
              <a:rPr sz="4150" spc="5" dirty="0">
                <a:latin typeface="RobotoRegular"/>
                <a:cs typeface="RobotoRegular"/>
              </a:rPr>
              <a:t>Lung </a:t>
            </a:r>
            <a:r>
              <a:rPr sz="4150" spc="-15" dirty="0">
                <a:latin typeface="RobotoRegular"/>
                <a:cs typeface="RobotoRegular"/>
              </a:rPr>
              <a:t>protective</a:t>
            </a:r>
            <a:r>
              <a:rPr sz="4150" spc="-140" dirty="0">
                <a:latin typeface="RobotoRegular"/>
                <a:cs typeface="RobotoRegular"/>
              </a:rPr>
              <a:t> </a:t>
            </a:r>
            <a:r>
              <a:rPr sz="4150" spc="-10" dirty="0">
                <a:latin typeface="RobotoRegular"/>
                <a:cs typeface="RobotoRegular"/>
              </a:rPr>
              <a:t>ventilatory  </a:t>
            </a:r>
            <a:r>
              <a:rPr sz="4150" spc="-5" dirty="0">
                <a:latin typeface="RobotoRegular"/>
                <a:cs typeface="RobotoRegular"/>
              </a:rPr>
              <a:t>stratigies.</a:t>
            </a:r>
            <a:endParaRPr sz="415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184" y="2940346"/>
            <a:ext cx="8241665" cy="297751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06070" marR="46990" indent="-294005">
              <a:lnSpc>
                <a:spcPts val="3640"/>
              </a:lnSpc>
              <a:spcBef>
                <a:spcPts val="600"/>
              </a:spcBef>
              <a:buSzPct val="101470"/>
              <a:buChar char="•"/>
              <a:tabLst>
                <a:tab pos="306705" algn="l"/>
              </a:tabLst>
            </a:pPr>
            <a:r>
              <a:rPr sz="3400" spc="40" dirty="0">
                <a:latin typeface="RobotoRegular"/>
                <a:cs typeface="RobotoRegular"/>
              </a:rPr>
              <a:t>Warm </a:t>
            </a:r>
            <a:r>
              <a:rPr sz="3400" spc="10" dirty="0">
                <a:latin typeface="RobotoRegular"/>
                <a:cs typeface="RobotoRegular"/>
              </a:rPr>
              <a:t>cardioplegia </a:t>
            </a:r>
            <a:r>
              <a:rPr sz="3400" spc="30" dirty="0">
                <a:latin typeface="RobotoRegular"/>
                <a:cs typeface="RobotoRegular"/>
              </a:rPr>
              <a:t>is </a:t>
            </a:r>
            <a:r>
              <a:rPr sz="3400" spc="-10" dirty="0">
                <a:latin typeface="RobotoRegular"/>
                <a:cs typeface="RobotoRegular"/>
              </a:rPr>
              <a:t>used </a:t>
            </a:r>
            <a:r>
              <a:rPr sz="3400" spc="15" dirty="0">
                <a:latin typeface="RobotoRegular"/>
                <a:cs typeface="RobotoRegular"/>
              </a:rPr>
              <a:t>at </a:t>
            </a:r>
            <a:r>
              <a:rPr sz="3400" spc="-5" dirty="0">
                <a:latin typeface="RobotoRegular"/>
                <a:cs typeface="RobotoRegular"/>
              </a:rPr>
              <a:t>the </a:t>
            </a:r>
            <a:r>
              <a:rPr sz="3400" spc="-15" dirty="0">
                <a:latin typeface="RobotoRegular"/>
                <a:cs typeface="RobotoRegular"/>
              </a:rPr>
              <a:t>end </a:t>
            </a:r>
            <a:r>
              <a:rPr sz="3400" spc="25" dirty="0">
                <a:latin typeface="RobotoRegular"/>
                <a:cs typeface="RobotoRegular"/>
              </a:rPr>
              <a:t>of  </a:t>
            </a:r>
            <a:r>
              <a:rPr sz="3400" spc="-5" dirty="0">
                <a:latin typeface="RobotoRegular"/>
                <a:cs typeface="RobotoRegular"/>
              </a:rPr>
              <a:t>the </a:t>
            </a:r>
            <a:r>
              <a:rPr sz="3400" spc="5" dirty="0">
                <a:latin typeface="RobotoRegular"/>
                <a:cs typeface="RobotoRegular"/>
              </a:rPr>
              <a:t>surgery </a:t>
            </a:r>
            <a:r>
              <a:rPr sz="3400" spc="-5" dirty="0">
                <a:latin typeface="RobotoRegular"/>
                <a:cs typeface="RobotoRegular"/>
              </a:rPr>
              <a:t>to </a:t>
            </a:r>
            <a:r>
              <a:rPr sz="3400" spc="-25" dirty="0">
                <a:latin typeface="RobotoRegular"/>
                <a:cs typeface="RobotoRegular"/>
              </a:rPr>
              <a:t>better </a:t>
            </a:r>
            <a:r>
              <a:rPr sz="3400" spc="5" dirty="0">
                <a:latin typeface="RobotoRegular"/>
                <a:cs typeface="RobotoRegular"/>
              </a:rPr>
              <a:t>recovery </a:t>
            </a:r>
            <a:r>
              <a:rPr sz="3400" spc="25" dirty="0">
                <a:latin typeface="RobotoRegular"/>
                <a:cs typeface="RobotoRegular"/>
              </a:rPr>
              <a:t>of</a:t>
            </a:r>
            <a:r>
              <a:rPr sz="3400" spc="395" dirty="0">
                <a:latin typeface="RobotoRegular"/>
                <a:cs typeface="RobotoRegular"/>
              </a:rPr>
              <a:t> </a:t>
            </a:r>
            <a:r>
              <a:rPr sz="3400" spc="10" dirty="0">
                <a:latin typeface="RobotoRegular"/>
                <a:cs typeface="RobotoRegular"/>
              </a:rPr>
              <a:t>function</a:t>
            </a:r>
            <a:endParaRPr sz="3400">
              <a:latin typeface="RobotoRegular"/>
              <a:cs typeface="RobotoRegular"/>
            </a:endParaRPr>
          </a:p>
          <a:p>
            <a:pPr marL="306070" marR="5080" indent="-294005">
              <a:lnSpc>
                <a:spcPts val="3640"/>
              </a:lnSpc>
              <a:spcBef>
                <a:spcPts val="960"/>
              </a:spcBef>
              <a:buSzPct val="101470"/>
              <a:buChar char="•"/>
              <a:tabLst>
                <a:tab pos="306705" algn="l"/>
              </a:tabLst>
            </a:pPr>
            <a:r>
              <a:rPr sz="3400" spc="40" dirty="0">
                <a:latin typeface="RobotoRegular"/>
                <a:cs typeface="RobotoRegular"/>
              </a:rPr>
              <a:t>Warm </a:t>
            </a:r>
            <a:r>
              <a:rPr sz="3400" spc="10" dirty="0">
                <a:latin typeface="RobotoRegular"/>
                <a:cs typeface="RobotoRegular"/>
              </a:rPr>
              <a:t>cardioplegia </a:t>
            </a:r>
            <a:r>
              <a:rPr sz="3400" spc="-10" dirty="0">
                <a:latin typeface="RobotoRegular"/>
                <a:cs typeface="RobotoRegular"/>
              </a:rPr>
              <a:t>concept introduced </a:t>
            </a:r>
            <a:r>
              <a:rPr sz="3400" spc="30" dirty="0">
                <a:latin typeface="RobotoRegular"/>
                <a:cs typeface="RobotoRegular"/>
              </a:rPr>
              <a:t>in  </a:t>
            </a:r>
            <a:r>
              <a:rPr sz="3400" spc="-30" dirty="0">
                <a:latin typeface="RobotoRegular"/>
                <a:cs typeface="RobotoRegular"/>
              </a:rPr>
              <a:t>19980 </a:t>
            </a:r>
            <a:r>
              <a:rPr sz="3400" spc="5" dirty="0">
                <a:latin typeface="RobotoRegular"/>
                <a:cs typeface="RobotoRegular"/>
              </a:rPr>
              <a:t>s . </a:t>
            </a:r>
            <a:r>
              <a:rPr sz="3400" spc="15" dirty="0">
                <a:latin typeface="RobotoRegular"/>
                <a:cs typeface="RobotoRegular"/>
              </a:rPr>
              <a:t>warm </a:t>
            </a:r>
            <a:r>
              <a:rPr sz="3400" spc="5" dirty="0">
                <a:latin typeface="RobotoRegular"/>
                <a:cs typeface="RobotoRegular"/>
              </a:rPr>
              <a:t>induction with  </a:t>
            </a:r>
            <a:r>
              <a:rPr sz="3400" spc="15" dirty="0">
                <a:latin typeface="RobotoRegular"/>
                <a:cs typeface="RobotoRegular"/>
              </a:rPr>
              <a:t>normothermic </a:t>
            </a:r>
            <a:r>
              <a:rPr sz="3400" spc="20" dirty="0">
                <a:latin typeface="RobotoRegular"/>
                <a:cs typeface="RobotoRegular"/>
              </a:rPr>
              <a:t>blood </a:t>
            </a:r>
            <a:r>
              <a:rPr sz="3400" spc="10" dirty="0">
                <a:latin typeface="RobotoRegular"/>
                <a:cs typeface="RobotoRegular"/>
              </a:rPr>
              <a:t>cardioplegia </a:t>
            </a:r>
            <a:r>
              <a:rPr sz="3400" spc="25" dirty="0">
                <a:latin typeface="RobotoRegular"/>
                <a:cs typeface="RobotoRegular"/>
              </a:rPr>
              <a:t>for for  </a:t>
            </a:r>
            <a:r>
              <a:rPr sz="3400" spc="-5" dirty="0">
                <a:latin typeface="RobotoRegular"/>
                <a:cs typeface="RobotoRegular"/>
              </a:rPr>
              <a:t>maintenance.</a:t>
            </a:r>
            <a:endParaRPr sz="3400">
              <a:latin typeface="RobotoRegular"/>
              <a:cs typeface="RobotoRegular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1223" y="0"/>
            <a:ext cx="5742940" cy="59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spc="5" dirty="0"/>
              <a:t>Myocardial</a:t>
            </a:r>
            <a:r>
              <a:rPr sz="3750" spc="-85" dirty="0"/>
              <a:t> </a:t>
            </a:r>
            <a:r>
              <a:rPr sz="3750" spc="-15" dirty="0"/>
              <a:t>injury.....factors</a:t>
            </a:r>
            <a:endParaRPr sz="3750"/>
          </a:p>
        </p:txBody>
      </p:sp>
      <p:sp>
        <p:nvSpPr>
          <p:cNvPr id="4" name="object 4"/>
          <p:cNvSpPr txBox="1"/>
          <p:nvPr/>
        </p:nvSpPr>
        <p:spPr>
          <a:xfrm>
            <a:off x="441223" y="603434"/>
            <a:ext cx="4697730" cy="546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15" dirty="0">
                <a:latin typeface="RobotoRegular"/>
                <a:cs typeface="RobotoRegular"/>
              </a:rPr>
              <a:t>Normothermic</a:t>
            </a:r>
            <a:r>
              <a:rPr sz="3400" spc="-70" dirty="0">
                <a:latin typeface="RobotoRegular"/>
                <a:cs typeface="RobotoRegular"/>
              </a:rPr>
              <a:t> </a:t>
            </a:r>
            <a:r>
              <a:rPr sz="3400" spc="-5" dirty="0">
                <a:latin typeface="RobotoRegular"/>
                <a:cs typeface="RobotoRegular"/>
              </a:rPr>
              <a:t>Ischemia</a:t>
            </a:r>
            <a:endParaRPr sz="34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5184" y="1125391"/>
            <a:ext cx="1749425" cy="177863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06070" indent="-294005">
              <a:lnSpc>
                <a:spcPct val="100000"/>
              </a:lnSpc>
              <a:spcBef>
                <a:spcPts val="605"/>
              </a:spcBef>
              <a:buSzPct val="101470"/>
              <a:buChar char="•"/>
              <a:tabLst>
                <a:tab pos="306705" algn="l"/>
              </a:tabLst>
            </a:pPr>
            <a:r>
              <a:rPr sz="3400" spc="-15" dirty="0">
                <a:latin typeface="RobotoRegular"/>
                <a:cs typeface="RobotoRegular"/>
              </a:rPr>
              <a:t>20</a:t>
            </a:r>
            <a:r>
              <a:rPr sz="3400" spc="-95" dirty="0">
                <a:latin typeface="RobotoRegular"/>
                <a:cs typeface="RobotoRegular"/>
              </a:rPr>
              <a:t> </a:t>
            </a:r>
            <a:r>
              <a:rPr sz="3400" spc="10" dirty="0">
                <a:latin typeface="RobotoRegular"/>
                <a:cs typeface="RobotoRegular"/>
              </a:rPr>
              <a:t>min.</a:t>
            </a:r>
            <a:endParaRPr sz="3400">
              <a:latin typeface="RobotoRegular"/>
              <a:cs typeface="RobotoRegular"/>
            </a:endParaRPr>
          </a:p>
          <a:p>
            <a:pPr marL="306070" indent="-294005">
              <a:lnSpc>
                <a:spcPct val="100000"/>
              </a:lnSpc>
              <a:spcBef>
                <a:spcPts val="520"/>
              </a:spcBef>
              <a:buSzPct val="101470"/>
              <a:buChar char="•"/>
              <a:tabLst>
                <a:tab pos="306705" algn="l"/>
              </a:tabLst>
            </a:pPr>
            <a:r>
              <a:rPr sz="3400" spc="-10" dirty="0">
                <a:latin typeface="RobotoRegular"/>
                <a:cs typeface="RobotoRegular"/>
              </a:rPr>
              <a:t>40.min.</a:t>
            </a:r>
            <a:endParaRPr sz="3400">
              <a:latin typeface="RobotoRegular"/>
              <a:cs typeface="RobotoRegular"/>
            </a:endParaRPr>
          </a:p>
          <a:p>
            <a:pPr marL="306070" indent="-294005">
              <a:lnSpc>
                <a:spcPct val="100000"/>
              </a:lnSpc>
              <a:spcBef>
                <a:spcPts val="520"/>
              </a:spcBef>
              <a:buSzPct val="101470"/>
              <a:buChar char="•"/>
              <a:tabLst>
                <a:tab pos="306705" algn="l"/>
              </a:tabLst>
            </a:pPr>
            <a:r>
              <a:rPr sz="3400" spc="10" dirty="0">
                <a:latin typeface="RobotoRegular"/>
                <a:cs typeface="RobotoRegular"/>
              </a:rPr>
              <a:t>1</a:t>
            </a:r>
            <a:r>
              <a:rPr sz="3400" spc="-45" dirty="0">
                <a:latin typeface="RobotoRegular"/>
                <a:cs typeface="RobotoRegular"/>
              </a:rPr>
              <a:t> </a:t>
            </a:r>
            <a:r>
              <a:rPr sz="3400" spc="-50" dirty="0">
                <a:latin typeface="RobotoRegular"/>
                <a:cs typeface="RobotoRegular"/>
              </a:rPr>
              <a:t>hour.</a:t>
            </a:r>
            <a:endParaRPr sz="34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53916" y="1123992"/>
            <a:ext cx="4017010" cy="1778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2799"/>
              </a:lnSpc>
              <a:spcBef>
                <a:spcPts val="95"/>
              </a:spcBef>
            </a:pPr>
            <a:r>
              <a:rPr sz="3400" spc="5" dirty="0">
                <a:latin typeface="RobotoRegular"/>
                <a:cs typeface="RobotoRegular"/>
              </a:rPr>
              <a:t>Reversible </a:t>
            </a:r>
            <a:r>
              <a:rPr sz="3400" spc="-5" dirty="0">
                <a:latin typeface="RobotoRegular"/>
                <a:cs typeface="RobotoRegular"/>
              </a:rPr>
              <a:t>complete  </a:t>
            </a:r>
            <a:r>
              <a:rPr sz="3400" spc="20" dirty="0">
                <a:latin typeface="RobotoRegular"/>
                <a:cs typeface="RobotoRegular"/>
              </a:rPr>
              <a:t>Half </a:t>
            </a:r>
            <a:r>
              <a:rPr sz="3400" dirty="0">
                <a:latin typeface="RobotoRegular"/>
                <a:cs typeface="RobotoRegular"/>
              </a:rPr>
              <a:t>cell </a:t>
            </a:r>
            <a:r>
              <a:rPr sz="3400" spc="30" dirty="0">
                <a:latin typeface="RobotoRegular"/>
                <a:cs typeface="RobotoRegular"/>
              </a:rPr>
              <a:t>are </a:t>
            </a:r>
            <a:r>
              <a:rPr sz="3400" spc="-5" dirty="0">
                <a:latin typeface="RobotoRegular"/>
                <a:cs typeface="RobotoRegular"/>
              </a:rPr>
              <a:t>necrotic  </a:t>
            </a:r>
            <a:r>
              <a:rPr sz="3400" dirty="0">
                <a:latin typeface="RobotoRegular"/>
                <a:cs typeface="RobotoRegular"/>
              </a:rPr>
              <a:t>Lethal </a:t>
            </a:r>
            <a:r>
              <a:rPr sz="3400" spc="25" dirty="0">
                <a:latin typeface="RobotoRegular"/>
                <a:cs typeface="RobotoRegular"/>
              </a:rPr>
              <a:t>all</a:t>
            </a:r>
            <a:r>
              <a:rPr sz="3400" spc="170" dirty="0">
                <a:latin typeface="RobotoRegular"/>
                <a:cs typeface="RobotoRegular"/>
              </a:rPr>
              <a:t> </a:t>
            </a:r>
            <a:r>
              <a:rPr sz="3400" dirty="0">
                <a:latin typeface="RobotoRegular"/>
                <a:cs typeface="RobotoRegular"/>
              </a:rPr>
              <a:t>cell</a:t>
            </a:r>
            <a:endParaRPr sz="3400">
              <a:latin typeface="RobotoRegular"/>
              <a:cs typeface="RobotoRegular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7780" marR="5080">
              <a:lnSpc>
                <a:spcPts val="5400"/>
              </a:lnSpc>
              <a:spcBef>
                <a:spcPts val="955"/>
              </a:spcBef>
            </a:pPr>
            <a:r>
              <a:rPr spc="-10" dirty="0"/>
              <a:t>Strategies </a:t>
            </a:r>
            <a:r>
              <a:rPr spc="-15" dirty="0"/>
              <a:t>in </a:t>
            </a:r>
            <a:r>
              <a:rPr spc="25" dirty="0"/>
              <a:t>myocardial  </a:t>
            </a:r>
            <a:r>
              <a:rPr spc="-10" dirty="0"/>
              <a:t>protection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3020" marR="584200">
              <a:lnSpc>
                <a:spcPts val="2640"/>
              </a:lnSpc>
              <a:spcBef>
                <a:spcPts val="520"/>
              </a:spcBef>
            </a:pPr>
            <a:r>
              <a:rPr spc="20" dirty="0"/>
              <a:t>A </a:t>
            </a:r>
            <a:r>
              <a:rPr spc="30" dirty="0"/>
              <a:t>variety </a:t>
            </a:r>
            <a:r>
              <a:rPr spc="5" dirty="0"/>
              <a:t>of </a:t>
            </a:r>
            <a:r>
              <a:rPr spc="30" dirty="0"/>
              <a:t>strategies </a:t>
            </a:r>
            <a:r>
              <a:rPr spc="10" dirty="0"/>
              <a:t>for </a:t>
            </a:r>
            <a:r>
              <a:rPr spc="30" dirty="0"/>
              <a:t>myocardial </a:t>
            </a:r>
            <a:r>
              <a:rPr spc="25" dirty="0"/>
              <a:t>protection, which  </a:t>
            </a:r>
            <a:r>
              <a:rPr spc="30" dirty="0"/>
              <a:t>can </a:t>
            </a:r>
            <a:r>
              <a:rPr spc="20" dirty="0"/>
              <a:t>be divided </a:t>
            </a:r>
            <a:r>
              <a:rPr spc="35" dirty="0"/>
              <a:t>into.</a:t>
            </a:r>
            <a:r>
              <a:rPr spc="100" dirty="0"/>
              <a:t> </a:t>
            </a:r>
            <a:r>
              <a:rPr spc="10" dirty="0"/>
              <a:t>-</a:t>
            </a:r>
          </a:p>
          <a:p>
            <a:pPr marL="33020" marR="1929130">
              <a:lnSpc>
                <a:spcPts val="2640"/>
              </a:lnSpc>
              <a:spcBef>
                <a:spcPts val="1110"/>
              </a:spcBef>
            </a:pPr>
            <a:r>
              <a:rPr spc="30" dirty="0"/>
              <a:t>Chemically </a:t>
            </a:r>
            <a:r>
              <a:rPr spc="25" dirty="0"/>
              <a:t>induced </a:t>
            </a:r>
            <a:r>
              <a:rPr spc="35" dirty="0"/>
              <a:t>cardiac </a:t>
            </a:r>
            <a:r>
              <a:rPr spc="25" dirty="0"/>
              <a:t>arrest </a:t>
            </a:r>
            <a:r>
              <a:rPr spc="30" dirty="0"/>
              <a:t>in diastole,  </a:t>
            </a:r>
            <a:r>
              <a:rPr spc="25" dirty="0"/>
              <a:t>hyperkAlemic </a:t>
            </a:r>
            <a:r>
              <a:rPr spc="20" dirty="0"/>
              <a:t>localized </a:t>
            </a:r>
            <a:r>
              <a:rPr spc="40" dirty="0"/>
              <a:t>to </a:t>
            </a:r>
            <a:r>
              <a:rPr spc="45" dirty="0"/>
              <a:t>the</a:t>
            </a:r>
            <a:r>
              <a:rPr spc="30" dirty="0"/>
              <a:t> </a:t>
            </a:r>
            <a:r>
              <a:rPr spc="55" dirty="0"/>
              <a:t>heart.</a:t>
            </a:r>
          </a:p>
          <a:p>
            <a:pPr marL="33020">
              <a:lnSpc>
                <a:spcPct val="100000"/>
              </a:lnSpc>
              <a:spcBef>
                <a:spcPts val="725"/>
              </a:spcBef>
            </a:pPr>
            <a:r>
              <a:rPr spc="20" dirty="0"/>
              <a:t>Hypothermia </a:t>
            </a:r>
            <a:r>
              <a:rPr spc="40" dirty="0"/>
              <a:t>to </a:t>
            </a:r>
            <a:r>
              <a:rPr spc="20" dirty="0"/>
              <a:t>decrease </a:t>
            </a:r>
            <a:r>
              <a:rPr spc="30" dirty="0"/>
              <a:t>myocardial </a:t>
            </a:r>
            <a:r>
              <a:rPr spc="5" dirty="0"/>
              <a:t>oxygen</a:t>
            </a:r>
            <a:r>
              <a:rPr spc="160" dirty="0"/>
              <a:t> </a:t>
            </a:r>
            <a:r>
              <a:rPr spc="30" dirty="0"/>
              <a:t>consumption.</a:t>
            </a:r>
          </a:p>
          <a:p>
            <a:pPr marL="33020" marR="384810">
              <a:lnSpc>
                <a:spcPts val="2640"/>
              </a:lnSpc>
              <a:spcBef>
                <a:spcPts val="1135"/>
              </a:spcBef>
            </a:pPr>
            <a:r>
              <a:rPr spc="5" dirty="0"/>
              <a:t>Avoidence or </a:t>
            </a:r>
            <a:r>
              <a:rPr spc="25" dirty="0"/>
              <a:t>reduction </a:t>
            </a:r>
            <a:r>
              <a:rPr spc="5" dirty="0"/>
              <a:t>of </a:t>
            </a:r>
            <a:r>
              <a:rPr spc="30" dirty="0"/>
              <a:t>myocardial </a:t>
            </a:r>
            <a:r>
              <a:rPr spc="5" dirty="0"/>
              <a:t>edema </a:t>
            </a:r>
            <a:r>
              <a:rPr spc="20" dirty="0"/>
              <a:t>by </a:t>
            </a:r>
            <a:r>
              <a:rPr spc="40" dirty="0"/>
              <a:t>liimiting  </a:t>
            </a:r>
            <a:r>
              <a:rPr spc="45" dirty="0"/>
              <a:t>the </a:t>
            </a:r>
            <a:r>
              <a:rPr spc="25" dirty="0"/>
              <a:t>pressure </a:t>
            </a:r>
            <a:r>
              <a:rPr spc="5" dirty="0"/>
              <a:t>of </a:t>
            </a:r>
            <a:r>
              <a:rPr spc="25" dirty="0"/>
              <a:t>cardioplegia </a:t>
            </a:r>
            <a:r>
              <a:rPr spc="45" dirty="0"/>
              <a:t>and </a:t>
            </a:r>
            <a:r>
              <a:rPr spc="20" dirty="0"/>
              <a:t>by </a:t>
            </a:r>
            <a:r>
              <a:rPr spc="25" dirty="0"/>
              <a:t>providing  hyperosmolar</a:t>
            </a:r>
            <a:r>
              <a:rPr spc="55" dirty="0"/>
              <a:t> </a:t>
            </a:r>
            <a:r>
              <a:rPr spc="30" dirty="0"/>
              <a:t>cardioplegia.</a:t>
            </a:r>
          </a:p>
          <a:p>
            <a:pPr marL="116839">
              <a:lnSpc>
                <a:spcPct val="100000"/>
              </a:lnSpc>
              <a:spcBef>
                <a:spcPts val="725"/>
              </a:spcBef>
            </a:pPr>
            <a:r>
              <a:rPr spc="20" dirty="0"/>
              <a:t>Emerging</a:t>
            </a:r>
            <a:r>
              <a:rPr spc="45" dirty="0"/>
              <a:t> </a:t>
            </a:r>
            <a:r>
              <a:rPr spc="30" dirty="0"/>
              <a:t>strategies</a:t>
            </a:r>
          </a:p>
          <a:p>
            <a:pPr marL="410845" marR="158750" indent="-377825">
              <a:lnSpc>
                <a:spcPts val="2640"/>
              </a:lnSpc>
              <a:spcBef>
                <a:spcPts val="1135"/>
              </a:spcBef>
              <a:buChar char="•"/>
              <a:tabLst>
                <a:tab pos="410209" algn="l"/>
                <a:tab pos="410845" algn="l"/>
              </a:tabLst>
            </a:pPr>
            <a:r>
              <a:rPr sz="2500" spc="30" dirty="0"/>
              <a:t>Therapies </a:t>
            </a:r>
            <a:r>
              <a:rPr sz="2500" spc="40" dirty="0"/>
              <a:t>to </a:t>
            </a:r>
            <a:r>
              <a:rPr sz="2500" spc="25" dirty="0"/>
              <a:t>avoid </a:t>
            </a:r>
            <a:r>
              <a:rPr sz="2500" spc="5" dirty="0"/>
              <a:t>oxygen </a:t>
            </a:r>
            <a:r>
              <a:rPr sz="2500" spc="35" dirty="0"/>
              <a:t>radical </a:t>
            </a:r>
            <a:r>
              <a:rPr sz="2500" spc="40" dirty="0"/>
              <a:t>injury </a:t>
            </a:r>
            <a:r>
              <a:rPr sz="2500" spc="25" dirty="0"/>
              <a:t>such </a:t>
            </a:r>
            <a:r>
              <a:rPr sz="2500" spc="40" dirty="0"/>
              <a:t>as  </a:t>
            </a:r>
            <a:r>
              <a:rPr sz="2500" spc="15" dirty="0"/>
              <a:t>superoxide </a:t>
            </a:r>
            <a:r>
              <a:rPr sz="2500" spc="35" dirty="0"/>
              <a:t>dismutase </a:t>
            </a:r>
            <a:r>
              <a:rPr sz="2500" spc="45" dirty="0"/>
              <a:t>and </a:t>
            </a:r>
            <a:r>
              <a:rPr sz="2500" spc="40" dirty="0"/>
              <a:t>xanthine </a:t>
            </a:r>
            <a:r>
              <a:rPr sz="2500" spc="20" dirty="0"/>
              <a:t>oxidase</a:t>
            </a:r>
            <a:r>
              <a:rPr sz="2500" spc="30" dirty="0"/>
              <a:t> </a:t>
            </a:r>
            <a:r>
              <a:rPr sz="2500" spc="35" dirty="0"/>
              <a:t>inhibitiors.</a:t>
            </a:r>
            <a:endParaRPr sz="2500"/>
          </a:p>
          <a:p>
            <a:pPr marL="410845" marR="597535" indent="-377825">
              <a:lnSpc>
                <a:spcPts val="2640"/>
              </a:lnSpc>
              <a:spcBef>
                <a:spcPts val="1110"/>
              </a:spcBef>
              <a:buChar char="•"/>
              <a:tabLst>
                <a:tab pos="410209" algn="l"/>
                <a:tab pos="410845" algn="l"/>
              </a:tabLst>
            </a:pPr>
            <a:r>
              <a:rPr sz="2500" spc="30" dirty="0"/>
              <a:t>Addition </a:t>
            </a:r>
            <a:r>
              <a:rPr sz="2500" spc="5" dirty="0"/>
              <a:t>of </a:t>
            </a:r>
            <a:r>
              <a:rPr sz="2500" spc="30" dirty="0"/>
              <a:t>adenosine </a:t>
            </a:r>
            <a:r>
              <a:rPr sz="2500" spc="40" dirty="0"/>
              <a:t>to </a:t>
            </a:r>
            <a:r>
              <a:rPr sz="2500" spc="25" dirty="0"/>
              <a:t>cardioplegia </a:t>
            </a:r>
            <a:r>
              <a:rPr sz="2500" spc="5" dirty="0"/>
              <a:t>or </a:t>
            </a:r>
            <a:r>
              <a:rPr sz="2500" spc="20" dirty="0"/>
              <a:t>reperfusion  </a:t>
            </a:r>
            <a:r>
              <a:rPr sz="2500" spc="30" dirty="0"/>
              <a:t>solutions.</a:t>
            </a:r>
            <a:endParaRPr sz="25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8723" y="922202"/>
            <a:ext cx="573659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/>
              <a:t>Experimental</a:t>
            </a:r>
            <a:r>
              <a:rPr sz="4300" spc="-80" dirty="0"/>
              <a:t> </a:t>
            </a:r>
            <a:r>
              <a:rPr sz="4300" spc="-10" dirty="0"/>
              <a:t>strategies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1198723" y="1658827"/>
            <a:ext cx="8420735" cy="313245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ts val="3420"/>
              </a:lnSpc>
              <a:spcBef>
                <a:spcPts val="670"/>
              </a:spcBef>
            </a:pPr>
            <a:r>
              <a:rPr sz="3300" spc="5" dirty="0">
                <a:latin typeface="RobotoRegular"/>
                <a:cs typeface="RobotoRegular"/>
              </a:rPr>
              <a:t>These </a:t>
            </a:r>
            <a:r>
              <a:rPr sz="3300" spc="10" dirty="0">
                <a:latin typeface="RobotoRegular"/>
                <a:cs typeface="RobotoRegular"/>
              </a:rPr>
              <a:t>included </a:t>
            </a:r>
            <a:r>
              <a:rPr sz="3300" spc="-15" dirty="0">
                <a:latin typeface="RobotoRegular"/>
                <a:cs typeface="RobotoRegular"/>
              </a:rPr>
              <a:t>stimulation </a:t>
            </a:r>
            <a:r>
              <a:rPr sz="3300" spc="-5" dirty="0">
                <a:latin typeface="RobotoRegular"/>
                <a:cs typeface="RobotoRegular"/>
              </a:rPr>
              <a:t>of nitric oxide  </a:t>
            </a:r>
            <a:r>
              <a:rPr sz="3300" spc="10" dirty="0">
                <a:latin typeface="RobotoRegular"/>
                <a:cs typeface="RobotoRegular"/>
              </a:rPr>
              <a:t>production, antineutrophil </a:t>
            </a:r>
            <a:r>
              <a:rPr sz="3300" spc="-25" dirty="0">
                <a:latin typeface="RobotoRegular"/>
                <a:cs typeface="RobotoRegular"/>
              </a:rPr>
              <a:t>therapy,  </a:t>
            </a:r>
            <a:r>
              <a:rPr sz="3300" spc="-5" dirty="0">
                <a:latin typeface="RobotoRegular"/>
                <a:cs typeface="RobotoRegular"/>
              </a:rPr>
              <a:t>compliment </a:t>
            </a:r>
            <a:r>
              <a:rPr sz="3300" spc="10" dirty="0">
                <a:latin typeface="RobotoRegular"/>
                <a:cs typeface="RobotoRegular"/>
              </a:rPr>
              <a:t>pathway </a:t>
            </a:r>
            <a:r>
              <a:rPr sz="3300" spc="5" dirty="0">
                <a:latin typeface="RobotoRegular"/>
                <a:cs typeface="RobotoRegular"/>
              </a:rPr>
              <a:t>inhibition,  </a:t>
            </a:r>
            <a:r>
              <a:rPr sz="3300" spc="-5" dirty="0">
                <a:latin typeface="RobotoRegular"/>
                <a:cs typeface="RobotoRegular"/>
              </a:rPr>
              <a:t>hyperpolarizing </a:t>
            </a:r>
            <a:r>
              <a:rPr sz="3300" dirty="0">
                <a:latin typeface="RobotoRegular"/>
                <a:cs typeface="RobotoRegular"/>
              </a:rPr>
              <a:t>agents, </a:t>
            </a:r>
            <a:r>
              <a:rPr sz="3300" spc="-5" dirty="0">
                <a:latin typeface="RobotoRegular"/>
                <a:cs typeface="RobotoRegular"/>
              </a:rPr>
              <a:t>sodium </a:t>
            </a:r>
            <a:r>
              <a:rPr sz="3300" dirty="0">
                <a:latin typeface="RobotoRegular"/>
                <a:cs typeface="RobotoRegular"/>
              </a:rPr>
              <a:t>- </a:t>
            </a:r>
            <a:r>
              <a:rPr sz="3300" spc="5" dirty="0">
                <a:latin typeface="RobotoRegular"/>
                <a:cs typeface="RobotoRegular"/>
              </a:rPr>
              <a:t>hydrogen  </a:t>
            </a:r>
            <a:r>
              <a:rPr sz="3300" spc="15" dirty="0">
                <a:latin typeface="RobotoRegular"/>
                <a:cs typeface="RobotoRegular"/>
              </a:rPr>
              <a:t>exchange </a:t>
            </a:r>
            <a:r>
              <a:rPr sz="3300" spc="-5" dirty="0">
                <a:latin typeface="RobotoRegular"/>
                <a:cs typeface="RobotoRegular"/>
              </a:rPr>
              <a:t>inhibitors, </a:t>
            </a:r>
            <a:r>
              <a:rPr sz="3300" spc="-15" dirty="0">
                <a:latin typeface="RobotoRegular"/>
                <a:cs typeface="RobotoRegular"/>
              </a:rPr>
              <a:t>ishemic </a:t>
            </a:r>
            <a:r>
              <a:rPr sz="3300" spc="5" dirty="0">
                <a:latin typeface="RobotoRegular"/>
                <a:cs typeface="RobotoRegular"/>
              </a:rPr>
              <a:t>preconditioning,  and </a:t>
            </a:r>
            <a:r>
              <a:rPr sz="3300" spc="-5" dirty="0">
                <a:latin typeface="RobotoRegular"/>
                <a:cs typeface="RobotoRegular"/>
              </a:rPr>
              <a:t>strategies </a:t>
            </a:r>
            <a:r>
              <a:rPr sz="3300" spc="-20" dirty="0">
                <a:latin typeface="RobotoRegular"/>
                <a:cs typeface="RobotoRegular"/>
              </a:rPr>
              <a:t>aimed at </a:t>
            </a:r>
            <a:r>
              <a:rPr sz="3300" spc="10" dirty="0">
                <a:latin typeface="RobotoRegular"/>
                <a:cs typeface="RobotoRegular"/>
              </a:rPr>
              <a:t>protecting </a:t>
            </a:r>
            <a:r>
              <a:rPr sz="3300" spc="25" dirty="0">
                <a:latin typeface="RobotoRegular"/>
                <a:cs typeface="RobotoRegular"/>
              </a:rPr>
              <a:t>the  </a:t>
            </a:r>
            <a:r>
              <a:rPr sz="3300" spc="5" dirty="0">
                <a:latin typeface="RobotoRegular"/>
                <a:cs typeface="RobotoRegular"/>
              </a:rPr>
              <a:t>beating </a:t>
            </a:r>
            <a:r>
              <a:rPr sz="3300" spc="25" dirty="0">
                <a:latin typeface="RobotoRegular"/>
                <a:cs typeface="RobotoRegular"/>
              </a:rPr>
              <a:t>heart </a:t>
            </a:r>
            <a:r>
              <a:rPr sz="3300" spc="10" dirty="0">
                <a:latin typeface="RobotoRegular"/>
                <a:cs typeface="RobotoRegular"/>
              </a:rPr>
              <a:t>during</a:t>
            </a:r>
            <a:r>
              <a:rPr sz="3300" spc="-130" dirty="0">
                <a:latin typeface="RobotoRegular"/>
                <a:cs typeface="RobotoRegular"/>
              </a:rPr>
              <a:t> </a:t>
            </a:r>
            <a:r>
              <a:rPr sz="3300" spc="25" dirty="0">
                <a:latin typeface="RobotoRegular"/>
                <a:cs typeface="RobotoRegular"/>
              </a:rPr>
              <a:t>CPB.</a:t>
            </a:r>
            <a:endParaRPr sz="33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3300" y="3348536"/>
            <a:ext cx="7391400" cy="241604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800" spc="-35" dirty="0" smtClean="0"/>
              <a:t>T</a:t>
            </a:r>
            <a:r>
              <a:rPr sz="7800" spc="-5" dirty="0" smtClean="0"/>
              <a:t>h</a:t>
            </a:r>
            <a:r>
              <a:rPr sz="7800" spc="50" dirty="0" smtClean="0"/>
              <a:t>a</a:t>
            </a:r>
            <a:r>
              <a:rPr sz="7800" spc="-10" dirty="0" smtClean="0"/>
              <a:t>n</a:t>
            </a:r>
            <a:r>
              <a:rPr sz="7800" spc="10" dirty="0" smtClean="0"/>
              <a:t>k</a:t>
            </a:r>
            <a:r>
              <a:rPr lang="x-none" sz="7800" spc="10" dirty="0" smtClean="0"/>
              <a:t/>
            </a:r>
            <a:br>
              <a:rPr lang="x-none" sz="7800" spc="10" dirty="0" smtClean="0"/>
            </a:br>
            <a:r>
              <a:rPr sz="7800" spc="-60" dirty="0" smtClean="0"/>
              <a:t>y</a:t>
            </a:r>
            <a:r>
              <a:rPr sz="7800" spc="65" dirty="0" smtClean="0"/>
              <a:t>o</a:t>
            </a:r>
            <a:r>
              <a:rPr sz="7800" spc="10" dirty="0" smtClean="0"/>
              <a:t>u</a:t>
            </a:r>
            <a:endParaRPr sz="7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299" y="1171340"/>
            <a:ext cx="2439801" cy="9829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250" spc="35" dirty="0"/>
              <a:t>G</a:t>
            </a:r>
            <a:r>
              <a:rPr sz="6250" spc="65" dirty="0"/>
              <a:t>o</a:t>
            </a:r>
            <a:r>
              <a:rPr sz="6250" spc="10" dirty="0"/>
              <a:t>a</a:t>
            </a:r>
            <a:r>
              <a:rPr sz="6250" spc="25" dirty="0"/>
              <a:t>l</a:t>
            </a:r>
            <a:r>
              <a:rPr sz="6250" spc="15" dirty="0"/>
              <a:t>s</a:t>
            </a:r>
            <a:endParaRPr sz="6250" dirty="0"/>
          </a:p>
        </p:txBody>
      </p:sp>
      <p:sp>
        <p:nvSpPr>
          <p:cNvPr id="3" name="object 3"/>
          <p:cNvSpPr txBox="1"/>
          <p:nvPr/>
        </p:nvSpPr>
        <p:spPr>
          <a:xfrm>
            <a:off x="773299" y="2194144"/>
            <a:ext cx="7983855" cy="4394793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469900" marR="248285" indent="-457200" algn="just">
              <a:lnSpc>
                <a:spcPts val="3420"/>
              </a:lnSpc>
              <a:spcBef>
                <a:spcPts val="670"/>
              </a:spcBef>
              <a:buFont typeface="Arial" panose="020B0604020202020204" pitchFamily="34" charset="0"/>
              <a:buChar char="•"/>
            </a:pPr>
            <a:r>
              <a:rPr sz="3300" spc="10" dirty="0">
                <a:latin typeface="RobotoRegular"/>
                <a:cs typeface="RobotoRegular"/>
              </a:rPr>
              <a:t>There </a:t>
            </a:r>
            <a:r>
              <a:rPr sz="3300" spc="-20" dirty="0">
                <a:latin typeface="RobotoRegular"/>
                <a:cs typeface="RobotoRegular"/>
              </a:rPr>
              <a:t>are </a:t>
            </a:r>
            <a:r>
              <a:rPr sz="3300" spc="15" dirty="0">
                <a:latin typeface="RobotoRegular"/>
                <a:cs typeface="RobotoRegular"/>
              </a:rPr>
              <a:t>three </a:t>
            </a:r>
            <a:r>
              <a:rPr sz="3300" spc="-25" dirty="0">
                <a:latin typeface="RobotoRegular"/>
                <a:cs typeface="RobotoRegular"/>
              </a:rPr>
              <a:t>main </a:t>
            </a:r>
            <a:r>
              <a:rPr sz="3300" spc="-15" dirty="0">
                <a:latin typeface="RobotoRegular"/>
                <a:cs typeface="RobotoRegular"/>
              </a:rPr>
              <a:t>goals </a:t>
            </a:r>
            <a:r>
              <a:rPr sz="3300" spc="-20" dirty="0">
                <a:latin typeface="RobotoRegular"/>
                <a:cs typeface="RobotoRegular"/>
              </a:rPr>
              <a:t>for</a:t>
            </a:r>
            <a:r>
              <a:rPr sz="3300" spc="-280" dirty="0">
                <a:latin typeface="RobotoRegular"/>
                <a:cs typeface="RobotoRegular"/>
              </a:rPr>
              <a:t> </a:t>
            </a:r>
            <a:r>
              <a:rPr sz="3300" spc="-15" dirty="0">
                <a:latin typeface="RobotoRegular"/>
                <a:cs typeface="RobotoRegular"/>
              </a:rPr>
              <a:t>myocardial  </a:t>
            </a:r>
            <a:r>
              <a:rPr sz="3300" dirty="0">
                <a:latin typeface="RobotoRegular"/>
                <a:cs typeface="RobotoRegular"/>
              </a:rPr>
              <a:t>protection</a:t>
            </a:r>
          </a:p>
          <a:p>
            <a:pPr marL="469900" marR="5080" indent="-457200" algn="just">
              <a:lnSpc>
                <a:spcPts val="342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sz="3300" spc="5" dirty="0">
                <a:latin typeface="RobotoRegular"/>
                <a:cs typeface="RobotoRegular"/>
              </a:rPr>
              <a:t>Protect </a:t>
            </a:r>
            <a:r>
              <a:rPr sz="3300" spc="25" dirty="0">
                <a:latin typeface="RobotoRegular"/>
                <a:cs typeface="RobotoRegular"/>
              </a:rPr>
              <a:t>the </a:t>
            </a:r>
            <a:r>
              <a:rPr sz="3300" spc="-5" dirty="0">
                <a:latin typeface="RobotoRegular"/>
                <a:cs typeface="RobotoRegular"/>
              </a:rPr>
              <a:t>myocardium </a:t>
            </a:r>
            <a:r>
              <a:rPr sz="3300" spc="-15" dirty="0">
                <a:latin typeface="RobotoRegular"/>
                <a:cs typeface="RobotoRegular"/>
              </a:rPr>
              <a:t>against</a:t>
            </a:r>
            <a:r>
              <a:rPr sz="3300" spc="-245" dirty="0">
                <a:latin typeface="RobotoRegular"/>
                <a:cs typeface="RobotoRegular"/>
              </a:rPr>
              <a:t> </a:t>
            </a:r>
            <a:r>
              <a:rPr sz="3300" spc="-10" dirty="0">
                <a:latin typeface="RobotoRegular"/>
                <a:cs typeface="RobotoRegular"/>
              </a:rPr>
              <a:t>ischaemic  </a:t>
            </a:r>
            <a:r>
              <a:rPr sz="3300" spc="5" dirty="0">
                <a:latin typeface="RobotoRegular"/>
                <a:cs typeface="RobotoRegular"/>
              </a:rPr>
              <a:t>injury</a:t>
            </a:r>
            <a:endParaRPr sz="3300" dirty="0">
              <a:latin typeface="RobotoRegular"/>
              <a:cs typeface="RobotoRegular"/>
            </a:endParaRPr>
          </a:p>
          <a:p>
            <a:pPr marL="469900" marR="1233170" indent="-457200" algn="just">
              <a:lnSpc>
                <a:spcPts val="3420"/>
              </a:lnSpc>
              <a:spcBef>
                <a:spcPts val="994"/>
              </a:spcBef>
              <a:buFont typeface="Arial" panose="020B0604020202020204" pitchFamily="34" charset="0"/>
              <a:buChar char="•"/>
              <a:tabLst>
                <a:tab pos="3664585" algn="l"/>
              </a:tabLst>
            </a:pPr>
            <a:r>
              <a:rPr sz="3300" dirty="0">
                <a:latin typeface="RobotoRegular"/>
                <a:cs typeface="RobotoRegular"/>
              </a:rPr>
              <a:t>Provide </a:t>
            </a:r>
            <a:r>
              <a:rPr sz="3300" spc="-5" dirty="0">
                <a:latin typeface="RobotoRegular"/>
                <a:cs typeface="RobotoRegular"/>
              </a:rPr>
              <a:t>motionlees </a:t>
            </a:r>
            <a:r>
              <a:rPr sz="3300" dirty="0">
                <a:latin typeface="RobotoRegular"/>
                <a:cs typeface="RobotoRegular"/>
              </a:rPr>
              <a:t>, </a:t>
            </a:r>
            <a:r>
              <a:rPr sz="3300" spc="-10" dirty="0">
                <a:latin typeface="RobotoRegular"/>
                <a:cs typeface="RobotoRegular"/>
              </a:rPr>
              <a:t>blood </a:t>
            </a:r>
            <a:r>
              <a:rPr sz="3300" spc="-20" dirty="0">
                <a:latin typeface="RobotoRegular"/>
                <a:cs typeface="RobotoRegular"/>
              </a:rPr>
              <a:t>less</a:t>
            </a:r>
            <a:r>
              <a:rPr sz="3300" spc="-300" dirty="0">
                <a:latin typeface="RobotoRegular"/>
                <a:cs typeface="RobotoRegular"/>
              </a:rPr>
              <a:t> </a:t>
            </a:r>
            <a:r>
              <a:rPr sz="3300" spc="5" dirty="0">
                <a:latin typeface="RobotoRegular"/>
                <a:cs typeface="RobotoRegular"/>
              </a:rPr>
              <a:t>ﬁeld,  </a:t>
            </a:r>
            <a:r>
              <a:rPr sz="3300" dirty="0">
                <a:latin typeface="RobotoRegular"/>
                <a:cs typeface="RobotoRegular"/>
              </a:rPr>
              <a:t>surgeon</a:t>
            </a:r>
            <a:r>
              <a:rPr sz="3300" spc="5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can</a:t>
            </a:r>
            <a:r>
              <a:rPr sz="3300" spc="10" dirty="0">
                <a:latin typeface="RobotoRegular"/>
                <a:cs typeface="RobotoRegular"/>
              </a:rPr>
              <a:t> </a:t>
            </a:r>
            <a:r>
              <a:rPr sz="3300" spc="-25" dirty="0">
                <a:latin typeface="RobotoRegular"/>
                <a:cs typeface="RobotoRegular"/>
              </a:rPr>
              <a:t>easily	</a:t>
            </a:r>
            <a:r>
              <a:rPr sz="3300" spc="-10" dirty="0">
                <a:latin typeface="RobotoRegular"/>
                <a:cs typeface="RobotoRegular"/>
              </a:rPr>
              <a:t>repair </a:t>
            </a:r>
            <a:r>
              <a:rPr sz="3300" spc="25" dirty="0">
                <a:latin typeface="RobotoRegular"/>
                <a:cs typeface="RobotoRegular"/>
              </a:rPr>
              <a:t>the</a:t>
            </a:r>
            <a:r>
              <a:rPr sz="3300" spc="-145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defect</a:t>
            </a:r>
          </a:p>
          <a:p>
            <a:pPr marL="469900" marR="136525" indent="-457200" algn="just">
              <a:lnSpc>
                <a:spcPts val="342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sz="3300" spc="-5" dirty="0">
                <a:latin typeface="RobotoRegular"/>
                <a:cs typeface="RobotoRegular"/>
              </a:rPr>
              <a:t>Allow </a:t>
            </a:r>
            <a:r>
              <a:rPr sz="3300" dirty="0">
                <a:latin typeface="RobotoRegular"/>
                <a:cs typeface="RobotoRegular"/>
              </a:rPr>
              <a:t>effective </a:t>
            </a:r>
            <a:r>
              <a:rPr sz="3300" spc="-10" dirty="0">
                <a:latin typeface="RobotoRegular"/>
                <a:cs typeface="RobotoRegular"/>
              </a:rPr>
              <a:t>post ischaemic</a:t>
            </a:r>
            <a:r>
              <a:rPr sz="3300" spc="-130" dirty="0">
                <a:latin typeface="RobotoRegular"/>
                <a:cs typeface="RobotoRegular"/>
              </a:rPr>
              <a:t> </a:t>
            </a:r>
            <a:r>
              <a:rPr sz="3300" spc="-15" dirty="0">
                <a:latin typeface="RobotoRegular"/>
                <a:cs typeface="RobotoRegular"/>
              </a:rPr>
              <a:t>myocardial  </a:t>
            </a:r>
            <a:r>
              <a:rPr sz="3300" spc="-10" dirty="0">
                <a:latin typeface="RobotoRegular"/>
                <a:cs typeface="RobotoRegular"/>
              </a:rPr>
              <a:t>resuscitation</a:t>
            </a:r>
            <a:endParaRPr sz="3300" dirty="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420" y="944005"/>
            <a:ext cx="2703830" cy="10331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600" spc="30" dirty="0"/>
              <a:t>H</a:t>
            </a:r>
            <a:r>
              <a:rPr sz="6600" spc="50" dirty="0"/>
              <a:t>i</a:t>
            </a:r>
            <a:r>
              <a:rPr sz="6600" spc="5" dirty="0"/>
              <a:t>s</a:t>
            </a:r>
            <a:r>
              <a:rPr sz="6600" spc="-65" dirty="0"/>
              <a:t>t</a:t>
            </a:r>
            <a:r>
              <a:rPr sz="6600" spc="-20" dirty="0"/>
              <a:t>o</a:t>
            </a:r>
            <a:r>
              <a:rPr sz="6600" spc="75" dirty="0"/>
              <a:t>r</a:t>
            </a:r>
            <a:r>
              <a:rPr sz="6600" spc="5" dirty="0"/>
              <a:t>y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13419" y="2094609"/>
            <a:ext cx="8560435" cy="391604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3300" spc="15" dirty="0">
                <a:latin typeface="RobotoRegular"/>
                <a:cs typeface="RobotoRegular"/>
              </a:rPr>
              <a:t>1950- </a:t>
            </a:r>
            <a:r>
              <a:rPr sz="3300" spc="-5" dirty="0">
                <a:latin typeface="RobotoRegular"/>
                <a:cs typeface="RobotoRegular"/>
              </a:rPr>
              <a:t>Bigelow </a:t>
            </a:r>
            <a:r>
              <a:rPr sz="3300" spc="5" dirty="0">
                <a:latin typeface="RobotoRegular"/>
                <a:cs typeface="RobotoRegular"/>
              </a:rPr>
              <a:t>et </a:t>
            </a:r>
            <a:r>
              <a:rPr sz="3300" spc="-25" dirty="0">
                <a:latin typeface="RobotoRegular"/>
                <a:cs typeface="RobotoRegular"/>
              </a:rPr>
              <a:t>al. </a:t>
            </a:r>
            <a:r>
              <a:rPr sz="3300" spc="-5" dirty="0">
                <a:latin typeface="RobotoRegular"/>
                <a:cs typeface="RobotoRegular"/>
              </a:rPr>
              <a:t>Ann </a:t>
            </a:r>
            <a:r>
              <a:rPr sz="3300" dirty="0">
                <a:latin typeface="RobotoRegular"/>
                <a:cs typeface="RobotoRegular"/>
              </a:rPr>
              <a:t>surg.on</a:t>
            </a:r>
            <a:r>
              <a:rPr sz="3300" spc="-145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hypothermia.</a:t>
            </a:r>
            <a:endParaRPr sz="3300">
              <a:latin typeface="RobotoRegular"/>
              <a:cs typeface="RobotoRegular"/>
            </a:endParaRPr>
          </a:p>
          <a:p>
            <a:pPr marL="12700" marR="565785">
              <a:lnSpc>
                <a:spcPts val="3420"/>
              </a:lnSpc>
              <a:spcBef>
                <a:spcPts val="844"/>
              </a:spcBef>
            </a:pPr>
            <a:r>
              <a:rPr sz="3300" dirty="0">
                <a:latin typeface="RobotoRegular"/>
                <a:cs typeface="RobotoRegular"/>
              </a:rPr>
              <a:t>" A </a:t>
            </a:r>
            <a:r>
              <a:rPr sz="3300" spc="-20" dirty="0">
                <a:latin typeface="RobotoRegular"/>
                <a:cs typeface="RobotoRegular"/>
              </a:rPr>
              <a:t>form </a:t>
            </a:r>
            <a:r>
              <a:rPr sz="3300" spc="-5" dirty="0">
                <a:latin typeface="RobotoRegular"/>
                <a:cs typeface="RobotoRegular"/>
              </a:rPr>
              <a:t>of </a:t>
            </a:r>
            <a:r>
              <a:rPr sz="3300" spc="5" dirty="0">
                <a:latin typeface="RobotoRegular"/>
                <a:cs typeface="RobotoRegular"/>
              </a:rPr>
              <a:t>anesthetic" </a:t>
            </a:r>
            <a:r>
              <a:rPr sz="3300" spc="10" dirty="0">
                <a:latin typeface="RobotoRegular"/>
                <a:cs typeface="RobotoRegular"/>
              </a:rPr>
              <a:t>that </a:t>
            </a:r>
            <a:r>
              <a:rPr sz="3300" dirty="0">
                <a:latin typeface="RobotoRegular"/>
                <a:cs typeface="RobotoRegular"/>
              </a:rPr>
              <a:t>might </a:t>
            </a:r>
            <a:r>
              <a:rPr sz="3300" spc="-10" dirty="0">
                <a:latin typeface="RobotoRegular"/>
                <a:cs typeface="RobotoRegular"/>
              </a:rPr>
              <a:t>permit  </a:t>
            </a:r>
            <a:r>
              <a:rPr sz="3300" spc="5" dirty="0">
                <a:latin typeface="RobotoRegular"/>
                <a:cs typeface="RobotoRegular"/>
              </a:rPr>
              <a:t>surgeons </a:t>
            </a:r>
            <a:r>
              <a:rPr sz="3300" spc="10" dirty="0">
                <a:latin typeface="RobotoRegular"/>
                <a:cs typeface="RobotoRegular"/>
              </a:rPr>
              <a:t>to </a:t>
            </a:r>
            <a:r>
              <a:rPr sz="3300" spc="-5" dirty="0">
                <a:latin typeface="RobotoRegular"/>
                <a:cs typeface="RobotoRegular"/>
              </a:rPr>
              <a:t>operate on </a:t>
            </a:r>
            <a:r>
              <a:rPr sz="3300" spc="25" dirty="0">
                <a:latin typeface="RobotoRegular"/>
                <a:cs typeface="RobotoRegular"/>
              </a:rPr>
              <a:t>the </a:t>
            </a:r>
            <a:r>
              <a:rPr sz="3300" spc="-15" dirty="0">
                <a:latin typeface="RobotoRegular"/>
                <a:cs typeface="RobotoRegular"/>
              </a:rPr>
              <a:t>bloodless</a:t>
            </a:r>
            <a:r>
              <a:rPr sz="3300" spc="-355" dirty="0">
                <a:latin typeface="RobotoRegular"/>
                <a:cs typeface="RobotoRegular"/>
              </a:rPr>
              <a:t> </a:t>
            </a:r>
            <a:r>
              <a:rPr sz="3300" spc="25" dirty="0">
                <a:latin typeface="RobotoRegular"/>
                <a:cs typeface="RobotoRegular"/>
              </a:rPr>
              <a:t>heart  </a:t>
            </a:r>
            <a:r>
              <a:rPr sz="3300" spc="20" dirty="0">
                <a:latin typeface="RobotoRegular"/>
                <a:cs typeface="RobotoRegular"/>
              </a:rPr>
              <a:t>without </a:t>
            </a:r>
            <a:r>
              <a:rPr sz="3300" dirty="0">
                <a:latin typeface="RobotoRegular"/>
                <a:cs typeface="RobotoRegular"/>
              </a:rPr>
              <a:t>recourse </a:t>
            </a:r>
            <a:r>
              <a:rPr sz="3300" spc="10" dirty="0">
                <a:latin typeface="RobotoRegular"/>
                <a:cs typeface="RobotoRegular"/>
              </a:rPr>
              <a:t>to </a:t>
            </a:r>
            <a:r>
              <a:rPr sz="3300" spc="-5" dirty="0">
                <a:latin typeface="RobotoRegular"/>
                <a:cs typeface="RobotoRegular"/>
              </a:rPr>
              <a:t>extracorporeal</a:t>
            </a:r>
            <a:r>
              <a:rPr sz="3300" spc="-260" dirty="0">
                <a:latin typeface="RobotoRegular"/>
                <a:cs typeface="RobotoRegular"/>
              </a:rPr>
              <a:t> </a:t>
            </a:r>
            <a:r>
              <a:rPr sz="3300" dirty="0">
                <a:latin typeface="RobotoRegular"/>
                <a:cs typeface="RobotoRegular"/>
              </a:rPr>
              <a:t>pumps.</a:t>
            </a:r>
            <a:endParaRPr sz="3300">
              <a:latin typeface="RobotoRegular"/>
              <a:cs typeface="RobotoRegular"/>
            </a:endParaRPr>
          </a:p>
          <a:p>
            <a:pPr marL="12700" marR="1172845">
              <a:lnSpc>
                <a:spcPts val="3420"/>
              </a:lnSpc>
              <a:spcBef>
                <a:spcPts val="815"/>
              </a:spcBef>
              <a:tabLst>
                <a:tab pos="1607820" algn="l"/>
              </a:tabLst>
            </a:pPr>
            <a:r>
              <a:rPr sz="3300" spc="15" dirty="0">
                <a:latin typeface="RobotoRegular"/>
                <a:cs typeface="RobotoRegular"/>
              </a:rPr>
              <a:t>1955- </a:t>
            </a:r>
            <a:r>
              <a:rPr sz="3300" spc="-20" dirty="0">
                <a:latin typeface="RobotoRegular"/>
                <a:cs typeface="RobotoRegular"/>
              </a:rPr>
              <a:t>Melrose </a:t>
            </a:r>
            <a:r>
              <a:rPr sz="3300" spc="5" dirty="0">
                <a:latin typeface="RobotoRegular"/>
                <a:cs typeface="RobotoRegular"/>
              </a:rPr>
              <a:t>et </a:t>
            </a:r>
            <a:r>
              <a:rPr sz="3300" spc="-25" dirty="0">
                <a:latin typeface="RobotoRegular"/>
                <a:cs typeface="RobotoRegular"/>
              </a:rPr>
              <a:t>al. </a:t>
            </a:r>
            <a:r>
              <a:rPr sz="3300" spc="15" dirty="0">
                <a:latin typeface="RobotoRegular"/>
                <a:cs typeface="RobotoRegular"/>
              </a:rPr>
              <a:t>reported </a:t>
            </a:r>
            <a:r>
              <a:rPr sz="3300" spc="5" dirty="0">
                <a:latin typeface="RobotoRegular"/>
                <a:cs typeface="RobotoRegular"/>
              </a:rPr>
              <a:t>method</a:t>
            </a:r>
            <a:r>
              <a:rPr sz="3300" spc="-265" dirty="0">
                <a:latin typeface="RobotoRegular"/>
                <a:cs typeface="RobotoRegular"/>
              </a:rPr>
              <a:t> </a:t>
            </a:r>
            <a:r>
              <a:rPr sz="3300" spc="-5" dirty="0">
                <a:latin typeface="RobotoRegular"/>
                <a:cs typeface="RobotoRegular"/>
              </a:rPr>
              <a:t>of  </a:t>
            </a:r>
            <a:r>
              <a:rPr sz="3300" dirty="0">
                <a:latin typeface="RobotoRegular"/>
                <a:cs typeface="RobotoRegular"/>
              </a:rPr>
              <a:t>stoping	</a:t>
            </a:r>
            <a:r>
              <a:rPr sz="3300" spc="25" dirty="0">
                <a:latin typeface="RobotoRegular"/>
                <a:cs typeface="RobotoRegular"/>
              </a:rPr>
              <a:t>heart.</a:t>
            </a:r>
            <a:endParaRPr sz="3300">
              <a:latin typeface="RobotoRegular"/>
              <a:cs typeface="RobotoRegular"/>
            </a:endParaRPr>
          </a:p>
          <a:p>
            <a:pPr marL="12700" marR="850900">
              <a:lnSpc>
                <a:spcPts val="3420"/>
              </a:lnSpc>
              <a:spcBef>
                <a:spcPts val="815"/>
              </a:spcBef>
            </a:pPr>
            <a:r>
              <a:rPr sz="3300" spc="10" dirty="0">
                <a:latin typeface="RobotoRegular"/>
                <a:cs typeface="RobotoRegular"/>
              </a:rPr>
              <a:t>Injected </a:t>
            </a:r>
            <a:r>
              <a:rPr sz="3300" spc="-10" dirty="0">
                <a:latin typeface="RobotoRegular"/>
                <a:cs typeface="RobotoRegular"/>
              </a:rPr>
              <a:t>potassium </a:t>
            </a:r>
            <a:r>
              <a:rPr sz="3300" spc="-5" dirty="0">
                <a:latin typeface="RobotoRegular"/>
                <a:cs typeface="RobotoRegular"/>
              </a:rPr>
              <a:t>citrate </a:t>
            </a:r>
            <a:r>
              <a:rPr sz="3300" spc="10" dirty="0">
                <a:latin typeface="RobotoRegular"/>
                <a:cs typeface="RobotoRegular"/>
              </a:rPr>
              <a:t>into </a:t>
            </a:r>
            <a:r>
              <a:rPr sz="3300" spc="25" dirty="0">
                <a:latin typeface="RobotoRegular"/>
                <a:cs typeface="RobotoRegular"/>
              </a:rPr>
              <a:t>the </a:t>
            </a:r>
            <a:r>
              <a:rPr sz="3300" spc="-10" dirty="0">
                <a:latin typeface="RobotoRegular"/>
                <a:cs typeface="RobotoRegular"/>
              </a:rPr>
              <a:t>root</a:t>
            </a:r>
            <a:r>
              <a:rPr sz="3300" spc="-340" dirty="0">
                <a:latin typeface="RobotoRegular"/>
                <a:cs typeface="RobotoRegular"/>
              </a:rPr>
              <a:t> </a:t>
            </a:r>
            <a:r>
              <a:rPr sz="3300" spc="-5" dirty="0">
                <a:latin typeface="RobotoRegular"/>
                <a:cs typeface="RobotoRegular"/>
              </a:rPr>
              <a:t>of  </a:t>
            </a:r>
            <a:r>
              <a:rPr sz="3300" spc="5" dirty="0">
                <a:latin typeface="RobotoRegular"/>
                <a:cs typeface="RobotoRegular"/>
              </a:rPr>
              <a:t>aorta.</a:t>
            </a:r>
            <a:endParaRPr sz="33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965" y="539880"/>
            <a:ext cx="8404860" cy="589724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817880">
              <a:lnSpc>
                <a:spcPts val="3860"/>
              </a:lnSpc>
              <a:spcBef>
                <a:spcPts val="645"/>
              </a:spcBef>
            </a:pPr>
            <a:r>
              <a:rPr sz="3600" dirty="0">
                <a:latin typeface="RobotoRegular"/>
                <a:cs typeface="RobotoRegular"/>
              </a:rPr>
              <a:t>Clinical </a:t>
            </a:r>
            <a:r>
              <a:rPr sz="3600" spc="10" dirty="0">
                <a:latin typeface="RobotoRegular"/>
                <a:cs typeface="RobotoRegular"/>
              </a:rPr>
              <a:t>use </a:t>
            </a:r>
            <a:r>
              <a:rPr sz="3600" spc="25" dirty="0">
                <a:latin typeface="RobotoRegular"/>
                <a:cs typeface="RobotoRegular"/>
              </a:rPr>
              <a:t>potassium </a:t>
            </a:r>
            <a:r>
              <a:rPr sz="3600" spc="10" dirty="0">
                <a:latin typeface="RobotoRegular"/>
                <a:cs typeface="RobotoRegular"/>
              </a:rPr>
              <a:t>citrate </a:t>
            </a:r>
            <a:r>
              <a:rPr sz="3600" spc="25" dirty="0">
                <a:latin typeface="RobotoRegular"/>
                <a:cs typeface="RobotoRegular"/>
              </a:rPr>
              <a:t>to  </a:t>
            </a:r>
            <a:r>
              <a:rPr sz="3600" spc="10" dirty="0">
                <a:latin typeface="RobotoRegular"/>
                <a:cs typeface="RobotoRegular"/>
              </a:rPr>
              <a:t>chemically </a:t>
            </a:r>
            <a:r>
              <a:rPr sz="3600" spc="15" dirty="0">
                <a:latin typeface="RobotoRegular"/>
                <a:cs typeface="RobotoRegular"/>
              </a:rPr>
              <a:t>arrest the </a:t>
            </a:r>
            <a:r>
              <a:rPr sz="3600" spc="40" dirty="0">
                <a:latin typeface="RobotoRegular"/>
                <a:cs typeface="RobotoRegular"/>
              </a:rPr>
              <a:t>heart </a:t>
            </a:r>
            <a:r>
              <a:rPr sz="3600" spc="35" dirty="0">
                <a:latin typeface="RobotoRegular"/>
                <a:cs typeface="RobotoRegular"/>
              </a:rPr>
              <a:t>became  widespread </a:t>
            </a:r>
            <a:r>
              <a:rPr sz="3600" spc="10" dirty="0">
                <a:latin typeface="RobotoRegular"/>
                <a:cs typeface="RobotoRegular"/>
              </a:rPr>
              <a:t>and </a:t>
            </a:r>
            <a:r>
              <a:rPr sz="3600" spc="30" dirty="0">
                <a:latin typeface="RobotoRegular"/>
                <a:cs typeface="RobotoRegular"/>
              </a:rPr>
              <a:t>term </a:t>
            </a:r>
            <a:r>
              <a:rPr sz="3600" spc="10" dirty="0">
                <a:latin typeface="RobotoRegular"/>
                <a:cs typeface="RobotoRegular"/>
              </a:rPr>
              <a:t>"</a:t>
            </a:r>
            <a:r>
              <a:rPr sz="3600" spc="-20" dirty="0">
                <a:latin typeface="RobotoRegular"/>
                <a:cs typeface="RobotoRegular"/>
              </a:rPr>
              <a:t> </a:t>
            </a:r>
            <a:r>
              <a:rPr sz="3600" spc="30" dirty="0">
                <a:latin typeface="RobotoRegular"/>
                <a:cs typeface="RobotoRegular"/>
              </a:rPr>
              <a:t>cardioplegia".</a:t>
            </a:r>
            <a:endParaRPr sz="3600">
              <a:latin typeface="RobotoRegular"/>
              <a:cs typeface="RobotoRegular"/>
            </a:endParaRPr>
          </a:p>
          <a:p>
            <a:pPr marL="12700" marR="5080">
              <a:lnSpc>
                <a:spcPts val="3860"/>
              </a:lnSpc>
              <a:spcBef>
                <a:spcPts val="1095"/>
              </a:spcBef>
            </a:pPr>
            <a:r>
              <a:rPr sz="3600" spc="60" dirty="0">
                <a:latin typeface="RobotoRegular"/>
                <a:cs typeface="RobotoRegular"/>
              </a:rPr>
              <a:t>1957- </a:t>
            </a:r>
            <a:r>
              <a:rPr sz="3600" spc="15" dirty="0">
                <a:latin typeface="RobotoRegular"/>
                <a:cs typeface="RobotoRegular"/>
              </a:rPr>
              <a:t>This </a:t>
            </a:r>
            <a:r>
              <a:rPr sz="3600" spc="30" dirty="0">
                <a:latin typeface="RobotoRegular"/>
                <a:cs typeface="RobotoRegular"/>
              </a:rPr>
              <a:t>term was </a:t>
            </a:r>
            <a:r>
              <a:rPr sz="3600" dirty="0">
                <a:latin typeface="RobotoRegular"/>
                <a:cs typeface="RobotoRegular"/>
              </a:rPr>
              <a:t>ﬁrst </a:t>
            </a:r>
            <a:r>
              <a:rPr sz="3600" spc="25" dirty="0">
                <a:latin typeface="RobotoRegular"/>
                <a:cs typeface="RobotoRegular"/>
              </a:rPr>
              <a:t>used </a:t>
            </a:r>
            <a:r>
              <a:rPr sz="3600" spc="40" dirty="0">
                <a:latin typeface="RobotoRegular"/>
                <a:cs typeface="RobotoRegular"/>
              </a:rPr>
              <a:t>by </a:t>
            </a:r>
            <a:r>
              <a:rPr sz="3600" spc="30" dirty="0">
                <a:latin typeface="RobotoRegular"/>
                <a:cs typeface="RobotoRegular"/>
              </a:rPr>
              <a:t>Lam</a:t>
            </a:r>
            <a:r>
              <a:rPr sz="3600" spc="-220" dirty="0">
                <a:latin typeface="RobotoRegular"/>
                <a:cs typeface="RobotoRegular"/>
              </a:rPr>
              <a:t> </a:t>
            </a:r>
            <a:r>
              <a:rPr sz="3600" spc="40" dirty="0">
                <a:latin typeface="RobotoRegular"/>
                <a:cs typeface="RobotoRegular"/>
              </a:rPr>
              <a:t>et  </a:t>
            </a:r>
            <a:r>
              <a:rPr sz="3600" spc="10" dirty="0">
                <a:latin typeface="RobotoRegular"/>
                <a:cs typeface="RobotoRegular"/>
              </a:rPr>
              <a:t>al.</a:t>
            </a:r>
            <a:endParaRPr sz="3600">
              <a:latin typeface="RobotoRegular"/>
              <a:cs typeface="RobotoRegular"/>
            </a:endParaRPr>
          </a:p>
          <a:p>
            <a:pPr marL="12700" marR="838200">
              <a:lnSpc>
                <a:spcPts val="3860"/>
              </a:lnSpc>
              <a:spcBef>
                <a:spcPts val="1095"/>
              </a:spcBef>
            </a:pPr>
            <a:r>
              <a:rPr sz="3600" spc="60" dirty="0">
                <a:latin typeface="RobotoRegular"/>
                <a:cs typeface="RobotoRegular"/>
              </a:rPr>
              <a:t>1976- </a:t>
            </a:r>
            <a:r>
              <a:rPr sz="3600" spc="30" dirty="0">
                <a:latin typeface="RobotoRegular"/>
                <a:cs typeface="RobotoRegular"/>
              </a:rPr>
              <a:t>Hearse </a:t>
            </a:r>
            <a:r>
              <a:rPr sz="3600" spc="40" dirty="0">
                <a:latin typeface="RobotoRegular"/>
                <a:cs typeface="RobotoRegular"/>
              </a:rPr>
              <a:t>et </a:t>
            </a:r>
            <a:r>
              <a:rPr sz="3600" spc="10" dirty="0">
                <a:latin typeface="RobotoRegular"/>
                <a:cs typeface="RobotoRegular"/>
              </a:rPr>
              <a:t>al. </a:t>
            </a:r>
            <a:r>
              <a:rPr sz="3600" spc="35" dirty="0">
                <a:latin typeface="RobotoRegular"/>
                <a:cs typeface="RobotoRegular"/>
              </a:rPr>
              <a:t>Studied </a:t>
            </a:r>
            <a:r>
              <a:rPr sz="3600" spc="10" dirty="0">
                <a:latin typeface="RobotoRegular"/>
                <a:cs typeface="RobotoRegular"/>
              </a:rPr>
              <a:t>various  </a:t>
            </a:r>
            <a:r>
              <a:rPr sz="3600" spc="25" dirty="0">
                <a:latin typeface="RobotoRegular"/>
                <a:cs typeface="RobotoRegular"/>
              </a:rPr>
              <a:t>components of cardioplegia</a:t>
            </a:r>
            <a:r>
              <a:rPr sz="3600" spc="-120" dirty="0">
                <a:latin typeface="RobotoRegular"/>
                <a:cs typeface="RobotoRegular"/>
              </a:rPr>
              <a:t> </a:t>
            </a:r>
            <a:r>
              <a:rPr sz="3600" spc="15" dirty="0">
                <a:latin typeface="RobotoRegular"/>
                <a:cs typeface="RobotoRegular"/>
              </a:rPr>
              <a:t>solution  </a:t>
            </a:r>
            <a:r>
              <a:rPr sz="3600" spc="45" dirty="0">
                <a:latin typeface="RobotoRegular"/>
                <a:cs typeface="RobotoRegular"/>
              </a:rPr>
              <a:t>developed </a:t>
            </a:r>
            <a:r>
              <a:rPr sz="3600" spc="35" dirty="0">
                <a:latin typeface="RobotoRegular"/>
                <a:cs typeface="RobotoRegular"/>
              </a:rPr>
              <a:t>St. </a:t>
            </a:r>
            <a:r>
              <a:rPr sz="3600" spc="25" dirty="0">
                <a:latin typeface="RobotoRegular"/>
                <a:cs typeface="RobotoRegular"/>
              </a:rPr>
              <a:t>Thomas</a:t>
            </a:r>
            <a:r>
              <a:rPr sz="3600" spc="-45" dirty="0">
                <a:latin typeface="RobotoRegular"/>
                <a:cs typeface="RobotoRegular"/>
              </a:rPr>
              <a:t> </a:t>
            </a:r>
            <a:r>
              <a:rPr sz="3600" spc="10" dirty="0">
                <a:latin typeface="RobotoRegular"/>
                <a:cs typeface="RobotoRegular"/>
              </a:rPr>
              <a:t>solution.</a:t>
            </a:r>
            <a:endParaRPr sz="3600">
              <a:latin typeface="RobotoRegular"/>
              <a:cs typeface="RobotoRegular"/>
            </a:endParaRPr>
          </a:p>
          <a:p>
            <a:pPr marL="12700" marR="103505">
              <a:lnSpc>
                <a:spcPts val="3860"/>
              </a:lnSpc>
              <a:spcBef>
                <a:spcPts val="1090"/>
              </a:spcBef>
            </a:pPr>
            <a:r>
              <a:rPr sz="3600" spc="20" dirty="0">
                <a:latin typeface="RobotoRegular"/>
                <a:cs typeface="RobotoRegular"/>
              </a:rPr>
              <a:t>Composition </a:t>
            </a:r>
            <a:r>
              <a:rPr sz="3600" spc="40" dirty="0">
                <a:latin typeface="RobotoRegular"/>
                <a:cs typeface="RobotoRegular"/>
              </a:rPr>
              <a:t>based </a:t>
            </a:r>
            <a:r>
              <a:rPr sz="3600" spc="25" dirty="0">
                <a:latin typeface="RobotoRegular"/>
                <a:cs typeface="RobotoRegular"/>
              </a:rPr>
              <a:t>on </a:t>
            </a:r>
            <a:r>
              <a:rPr sz="3600" spc="5" dirty="0">
                <a:latin typeface="RobotoRegular"/>
                <a:cs typeface="RobotoRegular"/>
              </a:rPr>
              <a:t>Ringer's </a:t>
            </a:r>
            <a:r>
              <a:rPr sz="3600" spc="15" dirty="0">
                <a:latin typeface="RobotoRegular"/>
                <a:cs typeface="RobotoRegular"/>
              </a:rPr>
              <a:t>lactate</a:t>
            </a:r>
            <a:r>
              <a:rPr sz="3600" spc="-90" dirty="0">
                <a:latin typeface="RobotoRegular"/>
                <a:cs typeface="RobotoRegular"/>
              </a:rPr>
              <a:t> </a:t>
            </a:r>
            <a:r>
              <a:rPr sz="3600" spc="20" dirty="0">
                <a:latin typeface="RobotoRegular"/>
                <a:cs typeface="RobotoRegular"/>
              </a:rPr>
              <a:t>+  </a:t>
            </a:r>
            <a:r>
              <a:rPr sz="3600" spc="25" dirty="0">
                <a:latin typeface="RobotoRegular"/>
                <a:cs typeface="RobotoRegular"/>
              </a:rPr>
              <a:t>potassium </a:t>
            </a:r>
            <a:r>
              <a:rPr sz="3600" spc="10" dirty="0">
                <a:latin typeface="RobotoRegular"/>
                <a:cs typeface="RobotoRegular"/>
              </a:rPr>
              <a:t>chloride and </a:t>
            </a:r>
            <a:r>
              <a:rPr sz="3600" spc="30" dirty="0">
                <a:latin typeface="RobotoRegular"/>
                <a:cs typeface="RobotoRegular"/>
              </a:rPr>
              <a:t>magnedium  </a:t>
            </a:r>
            <a:r>
              <a:rPr sz="3600" spc="15" dirty="0">
                <a:latin typeface="RobotoRegular"/>
                <a:cs typeface="RobotoRegular"/>
              </a:rPr>
              <a:t>chloride.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575" y="157905"/>
            <a:ext cx="3530600" cy="781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950" spc="-10" dirty="0"/>
              <a:t>Cardioplegia</a:t>
            </a:r>
            <a:endParaRPr sz="4950"/>
          </a:p>
        </p:txBody>
      </p:sp>
      <p:sp>
        <p:nvSpPr>
          <p:cNvPr id="3" name="object 3"/>
          <p:cNvSpPr txBox="1"/>
          <p:nvPr/>
        </p:nvSpPr>
        <p:spPr>
          <a:xfrm>
            <a:off x="1039994" y="1229829"/>
            <a:ext cx="8505190" cy="17780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ct val="115700"/>
              </a:lnSpc>
              <a:spcBef>
                <a:spcPts val="185"/>
              </a:spcBef>
              <a:tabLst>
                <a:tab pos="5245735" algn="l"/>
              </a:tabLst>
            </a:pPr>
            <a:r>
              <a:rPr sz="2950" spc="15" dirty="0">
                <a:latin typeface="RobotoRegular"/>
                <a:cs typeface="RobotoRegular"/>
              </a:rPr>
              <a:t>Cardioplegia </a:t>
            </a:r>
            <a:r>
              <a:rPr sz="2950" spc="20" dirty="0">
                <a:latin typeface="RobotoRegular"/>
                <a:cs typeface="RobotoRegular"/>
              </a:rPr>
              <a:t>means </a:t>
            </a:r>
            <a:r>
              <a:rPr sz="2950" spc="5" dirty="0">
                <a:latin typeface="RobotoRegular"/>
                <a:cs typeface="RobotoRegular"/>
              </a:rPr>
              <a:t>" </a:t>
            </a:r>
            <a:r>
              <a:rPr sz="2950" spc="25" dirty="0">
                <a:latin typeface="RobotoRegular"/>
                <a:cs typeface="RobotoRegular"/>
              </a:rPr>
              <a:t>paralysis </a:t>
            </a:r>
            <a:r>
              <a:rPr sz="2950" spc="-15" dirty="0">
                <a:latin typeface="RobotoRegular"/>
                <a:cs typeface="RobotoRegular"/>
              </a:rPr>
              <a:t>of </a:t>
            </a:r>
            <a:r>
              <a:rPr sz="2950" spc="20" dirty="0">
                <a:latin typeface="RobotoRegular"/>
                <a:cs typeface="RobotoRegular"/>
              </a:rPr>
              <a:t>the </a:t>
            </a:r>
            <a:r>
              <a:rPr sz="2950" spc="30" dirty="0">
                <a:latin typeface="RobotoRegular"/>
                <a:cs typeface="RobotoRegular"/>
              </a:rPr>
              <a:t>heart".  </a:t>
            </a:r>
            <a:r>
              <a:rPr sz="3200" spc="-10" dirty="0">
                <a:latin typeface="RobotoRegular"/>
                <a:cs typeface="RobotoRegular"/>
              </a:rPr>
              <a:t>Actions </a:t>
            </a:r>
            <a:r>
              <a:rPr sz="3200" spc="20" dirty="0">
                <a:latin typeface="RobotoRegular"/>
                <a:cs typeface="RobotoRegular"/>
              </a:rPr>
              <a:t>of </a:t>
            </a:r>
            <a:r>
              <a:rPr sz="3200" spc="-25" dirty="0">
                <a:latin typeface="RobotoRegular"/>
                <a:cs typeface="RobotoRegular"/>
              </a:rPr>
              <a:t>ingredients </a:t>
            </a:r>
            <a:r>
              <a:rPr sz="3200" spc="20" dirty="0">
                <a:latin typeface="RobotoRegular"/>
                <a:cs typeface="RobotoRegular"/>
              </a:rPr>
              <a:t>of </a:t>
            </a:r>
            <a:r>
              <a:rPr sz="3200" spc="-15" dirty="0">
                <a:latin typeface="RobotoRegular"/>
                <a:cs typeface="RobotoRegular"/>
              </a:rPr>
              <a:t>cardioplegia </a:t>
            </a:r>
            <a:r>
              <a:rPr sz="3200" dirty="0">
                <a:latin typeface="RobotoRegular"/>
                <a:cs typeface="RobotoRegular"/>
              </a:rPr>
              <a:t>solutions  </a:t>
            </a:r>
            <a:r>
              <a:rPr sz="3850" spc="10" dirty="0">
                <a:latin typeface="RobotoRegular"/>
                <a:cs typeface="RobotoRegular"/>
              </a:rPr>
              <a:t>Ingredients.	</a:t>
            </a:r>
            <a:r>
              <a:rPr sz="3850" spc="-10" dirty="0">
                <a:latin typeface="RobotoRegular"/>
                <a:cs typeface="RobotoRegular"/>
              </a:rPr>
              <a:t>Actions</a:t>
            </a:r>
            <a:endParaRPr sz="385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9994" y="2961157"/>
            <a:ext cx="6824345" cy="106299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2321560" algn="l"/>
                <a:tab pos="2614930" algn="l"/>
              </a:tabLst>
            </a:pPr>
            <a:r>
              <a:rPr sz="2950" spc="20" dirty="0">
                <a:latin typeface="RobotoRegular"/>
                <a:cs typeface="RobotoRegular"/>
              </a:rPr>
              <a:t>Potassium.	</a:t>
            </a:r>
            <a:r>
              <a:rPr sz="2950" spc="5" dirty="0">
                <a:latin typeface="RobotoRegular"/>
                <a:cs typeface="RobotoRegular"/>
              </a:rPr>
              <a:t>-	</a:t>
            </a:r>
            <a:r>
              <a:rPr sz="2950" spc="10" dirty="0">
                <a:latin typeface="RobotoRegular"/>
                <a:cs typeface="RobotoRegular"/>
              </a:rPr>
              <a:t>Electromechanical</a:t>
            </a:r>
            <a:r>
              <a:rPr sz="2950" spc="35" dirty="0">
                <a:latin typeface="RobotoRegular"/>
                <a:cs typeface="RobotoRegular"/>
              </a:rPr>
              <a:t> </a:t>
            </a:r>
            <a:r>
              <a:rPr sz="2950" spc="5" dirty="0">
                <a:latin typeface="RobotoRegular"/>
                <a:cs typeface="RobotoRegular"/>
              </a:rPr>
              <a:t>arrest</a:t>
            </a:r>
            <a:endParaRPr sz="29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2377440" algn="l"/>
              </a:tabLst>
            </a:pPr>
            <a:r>
              <a:rPr sz="2500" spc="25" dirty="0">
                <a:latin typeface="RobotoRegular"/>
                <a:cs typeface="RobotoRegular"/>
              </a:rPr>
              <a:t>Sodium.	</a:t>
            </a:r>
            <a:r>
              <a:rPr sz="2500" spc="10" dirty="0">
                <a:latin typeface="RobotoRegular"/>
                <a:cs typeface="RobotoRegular"/>
              </a:rPr>
              <a:t>-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994" y="4552280"/>
            <a:ext cx="2466975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377440" algn="l"/>
              </a:tabLst>
            </a:pPr>
            <a:r>
              <a:rPr sz="2500" spc="20" dirty="0">
                <a:latin typeface="RobotoRegular"/>
                <a:cs typeface="RobotoRegular"/>
              </a:rPr>
              <a:t>C</a:t>
            </a:r>
            <a:r>
              <a:rPr sz="2500" spc="65" dirty="0">
                <a:latin typeface="RobotoRegular"/>
                <a:cs typeface="RobotoRegular"/>
              </a:rPr>
              <a:t>a</a:t>
            </a:r>
            <a:r>
              <a:rPr sz="2500" spc="45" dirty="0">
                <a:latin typeface="RobotoRegular"/>
                <a:cs typeface="RobotoRegular"/>
              </a:rPr>
              <a:t>l</a:t>
            </a:r>
            <a:r>
              <a:rPr sz="2500" spc="10" dirty="0">
                <a:latin typeface="RobotoRegular"/>
                <a:cs typeface="RobotoRegular"/>
              </a:rPr>
              <a:t>c</a:t>
            </a:r>
            <a:r>
              <a:rPr sz="2500" spc="45" dirty="0">
                <a:latin typeface="RobotoRegular"/>
                <a:cs typeface="RobotoRegular"/>
              </a:rPr>
              <a:t>i</a:t>
            </a:r>
            <a:r>
              <a:rPr sz="2500" spc="50" dirty="0">
                <a:latin typeface="RobotoRegular"/>
                <a:cs typeface="RobotoRegular"/>
              </a:rPr>
              <a:t>u</a:t>
            </a:r>
            <a:r>
              <a:rPr sz="2500" spc="10" dirty="0">
                <a:latin typeface="RobotoRegular"/>
                <a:cs typeface="RobotoRegular"/>
              </a:rPr>
              <a:t>m.</a:t>
            </a:r>
            <a:r>
              <a:rPr sz="2500" dirty="0">
                <a:latin typeface="RobotoRegular"/>
                <a:cs typeface="RobotoRegular"/>
              </a:rPr>
              <a:t>	</a:t>
            </a:r>
            <a:r>
              <a:rPr sz="2500" spc="10" dirty="0">
                <a:latin typeface="RobotoRegular"/>
                <a:cs typeface="RobotoRegular"/>
              </a:rPr>
              <a:t>-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03601" y="5022231"/>
            <a:ext cx="85090" cy="412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0" spc="10" dirty="0">
                <a:latin typeface="RobotoRegular"/>
                <a:cs typeface="RobotoRegular"/>
              </a:rPr>
              <a:t>.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994" y="5408452"/>
            <a:ext cx="2439035" cy="965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23300"/>
              </a:lnSpc>
              <a:spcBef>
                <a:spcPts val="95"/>
              </a:spcBef>
              <a:tabLst>
                <a:tab pos="2349500" algn="l"/>
              </a:tabLst>
            </a:pPr>
            <a:r>
              <a:rPr sz="2500" spc="-20" dirty="0">
                <a:latin typeface="RobotoRegular"/>
                <a:cs typeface="RobotoRegular"/>
              </a:rPr>
              <a:t>B</a:t>
            </a:r>
            <a:r>
              <a:rPr sz="2500" spc="45" dirty="0">
                <a:latin typeface="RobotoRegular"/>
                <a:cs typeface="RobotoRegular"/>
              </a:rPr>
              <a:t>i</a:t>
            </a:r>
            <a:r>
              <a:rPr sz="2500" spc="10" dirty="0">
                <a:latin typeface="RobotoRegular"/>
                <a:cs typeface="RobotoRegular"/>
              </a:rPr>
              <a:t>c</a:t>
            </a:r>
            <a:r>
              <a:rPr sz="2500" spc="65" dirty="0">
                <a:latin typeface="RobotoRegular"/>
                <a:cs typeface="RobotoRegular"/>
              </a:rPr>
              <a:t>a</a:t>
            </a:r>
            <a:r>
              <a:rPr sz="2500" spc="30" dirty="0">
                <a:latin typeface="RobotoRegular"/>
                <a:cs typeface="RobotoRegular"/>
              </a:rPr>
              <a:t>r</a:t>
            </a:r>
            <a:r>
              <a:rPr sz="2500" spc="25" dirty="0">
                <a:latin typeface="RobotoRegular"/>
                <a:cs typeface="RobotoRegular"/>
              </a:rPr>
              <a:t>b</a:t>
            </a:r>
            <a:r>
              <a:rPr sz="2500" dirty="0">
                <a:latin typeface="RobotoRegular"/>
                <a:cs typeface="RobotoRegular"/>
              </a:rPr>
              <a:t>o</a:t>
            </a:r>
            <a:r>
              <a:rPr sz="2500" spc="50" dirty="0">
                <a:latin typeface="RobotoRegular"/>
                <a:cs typeface="RobotoRegular"/>
              </a:rPr>
              <a:t>n</a:t>
            </a:r>
            <a:r>
              <a:rPr sz="2500" spc="65" dirty="0">
                <a:latin typeface="RobotoRegular"/>
                <a:cs typeface="RobotoRegular"/>
              </a:rPr>
              <a:t>a</a:t>
            </a:r>
            <a:r>
              <a:rPr sz="2500" spc="60" dirty="0">
                <a:latin typeface="RobotoRegular"/>
                <a:cs typeface="RobotoRegular"/>
              </a:rPr>
              <a:t>t</a:t>
            </a:r>
            <a:r>
              <a:rPr sz="2500" spc="-10" dirty="0">
                <a:latin typeface="RobotoRegular"/>
                <a:cs typeface="RobotoRegular"/>
              </a:rPr>
              <a:t>e</a:t>
            </a:r>
            <a:r>
              <a:rPr sz="2500" spc="10" dirty="0">
                <a:latin typeface="RobotoRegular"/>
                <a:cs typeface="RobotoRegular"/>
              </a:rPr>
              <a:t>.</a:t>
            </a:r>
            <a:r>
              <a:rPr sz="2500" dirty="0">
                <a:latin typeface="RobotoRegular"/>
                <a:cs typeface="RobotoRegular"/>
              </a:rPr>
              <a:t>	</a:t>
            </a:r>
            <a:r>
              <a:rPr sz="2500" spc="10" dirty="0">
                <a:latin typeface="RobotoRegular"/>
                <a:cs typeface="RobotoRegular"/>
              </a:rPr>
              <a:t>-  </a:t>
            </a:r>
            <a:r>
              <a:rPr sz="2500" spc="20" dirty="0">
                <a:latin typeface="RobotoRegular"/>
                <a:cs typeface="RobotoRegular"/>
              </a:rPr>
              <a:t>Tromethamine.</a:t>
            </a:r>
            <a:r>
              <a:rPr sz="2500" spc="-10" dirty="0">
                <a:latin typeface="RobotoRegular"/>
                <a:cs typeface="RobotoRegular"/>
              </a:rPr>
              <a:t> </a:t>
            </a:r>
            <a:r>
              <a:rPr sz="2500" spc="10" dirty="0">
                <a:latin typeface="RobotoRegular"/>
                <a:cs typeface="RobotoRegular"/>
              </a:rPr>
              <a:t>-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6940" y="3528660"/>
            <a:ext cx="6231890" cy="378523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446405">
              <a:lnSpc>
                <a:spcPct val="100000"/>
              </a:lnSpc>
              <a:spcBef>
                <a:spcPts val="790"/>
              </a:spcBef>
            </a:pPr>
            <a:r>
              <a:rPr sz="2500" spc="20" dirty="0">
                <a:latin typeface="RobotoRegular"/>
                <a:cs typeface="RobotoRegular"/>
              </a:rPr>
              <a:t>prevents </a:t>
            </a:r>
            <a:r>
              <a:rPr sz="2500" spc="5" dirty="0">
                <a:latin typeface="RobotoRegular"/>
                <a:cs typeface="RobotoRegular"/>
              </a:rPr>
              <a:t>edema </a:t>
            </a:r>
            <a:r>
              <a:rPr sz="2500" spc="45" dirty="0">
                <a:latin typeface="RobotoRegular"/>
                <a:cs typeface="RobotoRegular"/>
              </a:rPr>
              <a:t>and </a:t>
            </a:r>
            <a:r>
              <a:rPr sz="2500" spc="40" dirty="0">
                <a:latin typeface="RobotoRegular"/>
                <a:cs typeface="RobotoRegular"/>
              </a:rPr>
              <a:t>intracellular</a:t>
            </a:r>
            <a:r>
              <a:rPr sz="2500" spc="180" dirty="0">
                <a:latin typeface="RobotoRegular"/>
                <a:cs typeface="RobotoRegular"/>
              </a:rPr>
              <a:t> </a:t>
            </a:r>
            <a:r>
              <a:rPr sz="2500" spc="30" dirty="0">
                <a:latin typeface="RobotoRegular"/>
                <a:cs typeface="RobotoRegular"/>
              </a:rPr>
              <a:t>build.</a:t>
            </a:r>
            <a:endParaRPr sz="2500">
              <a:latin typeface="RobotoRegular"/>
              <a:cs typeface="RobotoRegular"/>
            </a:endParaRPr>
          </a:p>
          <a:p>
            <a:pPr marL="1019810">
              <a:lnSpc>
                <a:spcPct val="100000"/>
              </a:lnSpc>
              <a:spcBef>
                <a:spcPts val="700"/>
              </a:spcBef>
            </a:pPr>
            <a:r>
              <a:rPr sz="2500" spc="20" dirty="0">
                <a:latin typeface="RobotoRegular"/>
                <a:cs typeface="RobotoRegular"/>
              </a:rPr>
              <a:t>Up.</a:t>
            </a:r>
            <a:endParaRPr sz="2500">
              <a:latin typeface="RobotoRegular"/>
              <a:cs typeface="RobotoRegular"/>
            </a:endParaRPr>
          </a:p>
          <a:p>
            <a:pPr marL="1019810" marR="391795" indent="-574040">
              <a:lnSpc>
                <a:spcPct val="123300"/>
              </a:lnSpc>
              <a:spcBef>
                <a:spcPts val="5"/>
              </a:spcBef>
            </a:pPr>
            <a:r>
              <a:rPr sz="2500" spc="25" dirty="0">
                <a:latin typeface="RobotoRegular"/>
                <a:cs typeface="RobotoRegular"/>
              </a:rPr>
              <a:t>Membrane </a:t>
            </a:r>
            <a:r>
              <a:rPr sz="2500" spc="35" dirty="0">
                <a:latin typeface="RobotoRegular"/>
                <a:cs typeface="RobotoRegular"/>
              </a:rPr>
              <a:t>stabilization </a:t>
            </a:r>
            <a:r>
              <a:rPr sz="2500" spc="45" dirty="0">
                <a:latin typeface="RobotoRegular"/>
                <a:cs typeface="RobotoRegular"/>
              </a:rPr>
              <a:t>and </a:t>
            </a:r>
            <a:r>
              <a:rPr sz="2500" spc="20" dirty="0">
                <a:latin typeface="RobotoRegular"/>
                <a:cs typeface="RobotoRegular"/>
              </a:rPr>
              <a:t>prevents  </a:t>
            </a:r>
            <a:r>
              <a:rPr sz="2500" spc="40" dirty="0">
                <a:latin typeface="RobotoRegular"/>
                <a:cs typeface="RobotoRegular"/>
              </a:rPr>
              <a:t>intracellular </a:t>
            </a:r>
            <a:r>
              <a:rPr sz="2500" spc="35" dirty="0">
                <a:latin typeface="RobotoRegular"/>
                <a:cs typeface="RobotoRegular"/>
              </a:rPr>
              <a:t>calcium buildup</a:t>
            </a:r>
            <a:endParaRPr sz="2500">
              <a:latin typeface="RobotoRegular"/>
              <a:cs typeface="RobotoRegular"/>
            </a:endParaRPr>
          </a:p>
          <a:p>
            <a:pPr marL="530225" marR="3798570" indent="-28575">
              <a:lnSpc>
                <a:spcPct val="123300"/>
              </a:lnSpc>
            </a:pPr>
            <a:r>
              <a:rPr sz="2500" spc="20" dirty="0">
                <a:latin typeface="RobotoRegular"/>
                <a:cs typeface="RobotoRegular"/>
              </a:rPr>
              <a:t>Increases </a:t>
            </a:r>
            <a:r>
              <a:rPr sz="2500" spc="25" dirty="0">
                <a:latin typeface="RobotoRegular"/>
                <a:cs typeface="RobotoRegular"/>
              </a:rPr>
              <a:t>pH  </a:t>
            </a:r>
            <a:r>
              <a:rPr sz="2500" spc="20" dirty="0">
                <a:latin typeface="RobotoRegular"/>
                <a:cs typeface="RobotoRegular"/>
              </a:rPr>
              <a:t>Increases</a:t>
            </a:r>
            <a:r>
              <a:rPr sz="2500" spc="-40" dirty="0">
                <a:latin typeface="RobotoRegular"/>
                <a:cs typeface="RobotoRegular"/>
              </a:rPr>
              <a:t> </a:t>
            </a:r>
            <a:r>
              <a:rPr sz="2500" spc="25" dirty="0">
                <a:latin typeface="RobotoRegular"/>
                <a:cs typeface="RobotoRegular"/>
              </a:rPr>
              <a:t>pH</a:t>
            </a:r>
            <a:endParaRPr sz="2500">
              <a:latin typeface="RobotoRegular"/>
              <a:cs typeface="RobotoRegular"/>
            </a:endParaRPr>
          </a:p>
          <a:p>
            <a:pPr marL="600075" indent="-588010">
              <a:lnSpc>
                <a:spcPct val="100000"/>
              </a:lnSpc>
              <a:spcBef>
                <a:spcPts val="700"/>
              </a:spcBef>
              <a:buChar char="-"/>
              <a:tabLst>
                <a:tab pos="600075" algn="l"/>
                <a:tab pos="600710" algn="l"/>
              </a:tabLst>
            </a:pPr>
            <a:r>
              <a:rPr sz="2500" spc="20" dirty="0">
                <a:latin typeface="RobotoRegular"/>
                <a:cs typeface="RobotoRegular"/>
              </a:rPr>
              <a:t>Increases </a:t>
            </a:r>
            <a:r>
              <a:rPr sz="2500" spc="30" dirty="0">
                <a:latin typeface="RobotoRegular"/>
                <a:cs typeface="RobotoRegular"/>
              </a:rPr>
              <a:t>osmolarity </a:t>
            </a:r>
            <a:r>
              <a:rPr sz="2500" spc="40" dirty="0">
                <a:latin typeface="RobotoRegular"/>
                <a:cs typeface="RobotoRegular"/>
              </a:rPr>
              <a:t>to </a:t>
            </a:r>
            <a:r>
              <a:rPr sz="2500" spc="15" dirty="0">
                <a:latin typeface="RobotoRegular"/>
                <a:cs typeface="RobotoRegular"/>
              </a:rPr>
              <a:t>prevent</a:t>
            </a:r>
            <a:r>
              <a:rPr sz="2500" spc="80" dirty="0">
                <a:latin typeface="RobotoRegular"/>
                <a:cs typeface="RobotoRegular"/>
              </a:rPr>
              <a:t> </a:t>
            </a:r>
            <a:r>
              <a:rPr sz="2500" spc="5" dirty="0">
                <a:latin typeface="RobotoRegular"/>
                <a:cs typeface="RobotoRegular"/>
              </a:rPr>
              <a:t>edema</a:t>
            </a:r>
            <a:endParaRPr sz="2500">
              <a:latin typeface="RobotoRegular"/>
              <a:cs typeface="RobotoRegular"/>
            </a:endParaRPr>
          </a:p>
          <a:p>
            <a:pPr marL="628015" indent="-588010">
              <a:lnSpc>
                <a:spcPct val="100000"/>
              </a:lnSpc>
              <a:spcBef>
                <a:spcPts val="700"/>
              </a:spcBef>
              <a:buChar char="-"/>
              <a:tabLst>
                <a:tab pos="628015" algn="l"/>
                <a:tab pos="628650" algn="l"/>
              </a:tabLst>
            </a:pPr>
            <a:r>
              <a:rPr sz="2500" spc="20" dirty="0">
                <a:latin typeface="RobotoRegular"/>
                <a:cs typeface="RobotoRegular"/>
              </a:rPr>
              <a:t>Increases </a:t>
            </a:r>
            <a:r>
              <a:rPr sz="2500" spc="30" dirty="0">
                <a:latin typeface="RobotoRegular"/>
                <a:cs typeface="RobotoRegular"/>
              </a:rPr>
              <a:t>osmolarity </a:t>
            </a:r>
            <a:r>
              <a:rPr sz="2500" spc="40" dirty="0">
                <a:latin typeface="RobotoRegular"/>
                <a:cs typeface="RobotoRegular"/>
              </a:rPr>
              <a:t>to</a:t>
            </a:r>
            <a:r>
              <a:rPr sz="2500" spc="70" dirty="0">
                <a:latin typeface="RobotoRegular"/>
                <a:cs typeface="RobotoRegular"/>
              </a:rPr>
              <a:t> </a:t>
            </a:r>
            <a:r>
              <a:rPr sz="2500" spc="15" dirty="0">
                <a:latin typeface="RobotoRegular"/>
                <a:cs typeface="RobotoRegular"/>
              </a:rPr>
              <a:t>prevent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9994" y="6348353"/>
            <a:ext cx="1398270" cy="130175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500" spc="25" dirty="0">
                <a:latin typeface="RobotoRegular"/>
                <a:cs typeface="RobotoRegular"/>
              </a:rPr>
              <a:t>Glucose.</a:t>
            </a:r>
            <a:endParaRPr sz="2500">
              <a:latin typeface="RobotoRegular"/>
              <a:cs typeface="RobotoRegular"/>
            </a:endParaRPr>
          </a:p>
          <a:p>
            <a:pPr marL="12700" marR="5080">
              <a:lnSpc>
                <a:spcPts val="2640"/>
              </a:lnSpc>
              <a:spcBef>
                <a:spcPts val="1090"/>
              </a:spcBef>
            </a:pPr>
            <a:r>
              <a:rPr sz="2500" spc="15" dirty="0">
                <a:latin typeface="RobotoRegular"/>
                <a:cs typeface="RobotoRegular"/>
              </a:rPr>
              <a:t>M</a:t>
            </a:r>
            <a:r>
              <a:rPr sz="2500" spc="65" dirty="0">
                <a:latin typeface="RobotoRegular"/>
                <a:cs typeface="RobotoRegular"/>
              </a:rPr>
              <a:t>a</a:t>
            </a:r>
            <a:r>
              <a:rPr sz="2500" spc="50" dirty="0">
                <a:latin typeface="RobotoRegular"/>
                <a:cs typeface="RobotoRegular"/>
              </a:rPr>
              <a:t>nn</a:t>
            </a:r>
            <a:r>
              <a:rPr sz="2500" spc="45" dirty="0">
                <a:latin typeface="RobotoRegular"/>
                <a:cs typeface="RobotoRegular"/>
              </a:rPr>
              <a:t>i</a:t>
            </a:r>
            <a:r>
              <a:rPr sz="2500" spc="60" dirty="0">
                <a:latin typeface="RobotoRegular"/>
                <a:cs typeface="RobotoRegular"/>
              </a:rPr>
              <a:t>t</a:t>
            </a:r>
            <a:r>
              <a:rPr sz="2500" dirty="0">
                <a:latin typeface="RobotoRegular"/>
                <a:cs typeface="RobotoRegular"/>
              </a:rPr>
              <a:t>o</a:t>
            </a:r>
            <a:r>
              <a:rPr sz="2500" spc="45" dirty="0">
                <a:latin typeface="RobotoRegular"/>
                <a:cs typeface="RobotoRegular"/>
              </a:rPr>
              <a:t>l</a:t>
            </a:r>
            <a:r>
              <a:rPr sz="2500" spc="5" dirty="0">
                <a:latin typeface="RobotoRegular"/>
                <a:cs typeface="RobotoRegular"/>
              </a:rPr>
              <a:t>.  edema</a:t>
            </a:r>
            <a:endParaRPr sz="2500">
              <a:latin typeface="RobotoRegular"/>
              <a:cs typeface="RobotoRegular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250" y="503452"/>
            <a:ext cx="6240145" cy="12852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5080">
              <a:lnSpc>
                <a:spcPts val="4630"/>
              </a:lnSpc>
              <a:spcBef>
                <a:spcPts val="800"/>
              </a:spcBef>
            </a:pPr>
            <a:r>
              <a:rPr sz="4400" spc="10" dirty="0"/>
              <a:t>Composition of</a:t>
            </a:r>
            <a:r>
              <a:rPr sz="4400" spc="-60" dirty="0"/>
              <a:t> </a:t>
            </a:r>
            <a:r>
              <a:rPr sz="4400" spc="10" dirty="0"/>
              <a:t>common  cardioplegia</a:t>
            </a:r>
            <a:r>
              <a:rPr sz="4400" spc="30" dirty="0"/>
              <a:t> </a:t>
            </a:r>
            <a:r>
              <a:rPr sz="4400" spc="15" dirty="0"/>
              <a:t>solution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90469" y="2535127"/>
            <a:ext cx="679767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22675" algn="l"/>
              </a:tabLst>
            </a:pPr>
            <a:r>
              <a:rPr sz="3600" spc="40" dirty="0">
                <a:latin typeface="RobotoRegular"/>
                <a:cs typeface="RobotoRegular"/>
              </a:rPr>
              <a:t>High</a:t>
            </a:r>
            <a:r>
              <a:rPr sz="3600" spc="-15" dirty="0">
                <a:latin typeface="RobotoRegular"/>
                <a:cs typeface="RobotoRegular"/>
              </a:rPr>
              <a:t> </a:t>
            </a:r>
            <a:r>
              <a:rPr sz="3600" spc="20" dirty="0">
                <a:latin typeface="RobotoRegular"/>
                <a:cs typeface="RobotoRegular"/>
              </a:rPr>
              <a:t>potassium.	</a:t>
            </a:r>
            <a:r>
              <a:rPr sz="3600" spc="35" dirty="0">
                <a:latin typeface="RobotoRegular"/>
                <a:cs typeface="RobotoRegular"/>
              </a:rPr>
              <a:t>Low</a:t>
            </a:r>
            <a:r>
              <a:rPr sz="3600" spc="-65" dirty="0">
                <a:latin typeface="RobotoRegular"/>
                <a:cs typeface="RobotoRegular"/>
              </a:rPr>
              <a:t> </a:t>
            </a:r>
            <a:r>
              <a:rPr sz="3600" spc="25" dirty="0">
                <a:latin typeface="RobotoRegular"/>
                <a:cs typeface="RobotoRegular"/>
              </a:rPr>
              <a:t>potassium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250" y="3089257"/>
            <a:ext cx="1686560" cy="19151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799"/>
              </a:lnSpc>
              <a:spcBef>
                <a:spcPts val="90"/>
              </a:spcBef>
            </a:pPr>
            <a:r>
              <a:rPr sz="3600" spc="20" dirty="0">
                <a:latin typeface="RobotoRegular"/>
                <a:cs typeface="RobotoRegular"/>
              </a:rPr>
              <a:t>KCL.  </a:t>
            </a:r>
            <a:r>
              <a:rPr sz="3600" spc="50" dirty="0">
                <a:latin typeface="RobotoRegular"/>
                <a:cs typeface="RobotoRegular"/>
              </a:rPr>
              <a:t>THAM.  M</a:t>
            </a:r>
            <a:r>
              <a:rPr sz="3600" spc="70" dirty="0">
                <a:latin typeface="RobotoRegular"/>
                <a:cs typeface="RobotoRegular"/>
              </a:rPr>
              <a:t>g</a:t>
            </a:r>
            <a:r>
              <a:rPr sz="3600" spc="60" dirty="0">
                <a:latin typeface="RobotoRegular"/>
                <a:cs typeface="RobotoRegular"/>
              </a:rPr>
              <a:t>S</a:t>
            </a:r>
            <a:r>
              <a:rPr sz="3600" spc="55" dirty="0">
                <a:latin typeface="RobotoRegular"/>
                <a:cs typeface="RobotoRegular"/>
              </a:rPr>
              <a:t>O</a:t>
            </a:r>
            <a:r>
              <a:rPr sz="3600" spc="70" dirty="0">
                <a:latin typeface="RobotoRegular"/>
                <a:cs typeface="RobotoRegular"/>
              </a:rPr>
              <a:t>4</a:t>
            </a:r>
            <a:r>
              <a:rPr sz="3600" spc="10" dirty="0">
                <a:latin typeface="RobotoRegular"/>
                <a:cs typeface="RobotoRegular"/>
              </a:rPr>
              <a:t>.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2384" y="3089257"/>
            <a:ext cx="2666365" cy="191516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3600" spc="55" dirty="0">
                <a:latin typeface="RobotoRegular"/>
                <a:cs typeface="RobotoRegular"/>
              </a:rPr>
              <a:t>100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spc="-65" dirty="0">
                <a:latin typeface="RobotoRegular"/>
                <a:cs typeface="RobotoRegular"/>
              </a:rPr>
              <a:t> </a:t>
            </a:r>
            <a:r>
              <a:rPr sz="3600" spc="5" dirty="0">
                <a:latin typeface="RobotoRegular"/>
                <a:cs typeface="RobotoRegular"/>
              </a:rPr>
              <a:t>l.</a:t>
            </a:r>
            <a:endParaRPr sz="3600">
              <a:latin typeface="RobotoRegular"/>
              <a:cs typeface="RobotoRegular"/>
            </a:endParaRPr>
          </a:p>
          <a:p>
            <a:pPr marL="166370">
              <a:lnSpc>
                <a:spcPct val="100000"/>
              </a:lnSpc>
              <a:spcBef>
                <a:spcPts val="640"/>
              </a:spcBef>
            </a:pPr>
            <a:r>
              <a:rPr sz="3600" spc="45" dirty="0">
                <a:latin typeface="RobotoRegular"/>
                <a:cs typeface="RobotoRegular"/>
              </a:rPr>
              <a:t>12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spc="-30" dirty="0">
                <a:latin typeface="RobotoRegular"/>
                <a:cs typeface="RobotoRegular"/>
              </a:rPr>
              <a:t> </a:t>
            </a:r>
            <a:r>
              <a:rPr sz="3600" spc="5" dirty="0">
                <a:latin typeface="RobotoRegular"/>
                <a:cs typeface="RobotoRegular"/>
              </a:rPr>
              <a:t>l.</a:t>
            </a:r>
            <a:endParaRPr sz="3600">
              <a:latin typeface="RobotoRegular"/>
              <a:cs typeface="RobotoRegular"/>
            </a:endParaRPr>
          </a:p>
          <a:p>
            <a:pPr marL="375920">
              <a:lnSpc>
                <a:spcPct val="100000"/>
              </a:lnSpc>
              <a:spcBef>
                <a:spcPts val="635"/>
              </a:spcBef>
            </a:pPr>
            <a:r>
              <a:rPr sz="3600" spc="20" dirty="0">
                <a:latin typeface="RobotoRegular"/>
                <a:cs typeface="RobotoRegular"/>
              </a:rPr>
              <a:t>9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dirty="0">
                <a:latin typeface="RobotoRegular"/>
                <a:cs typeface="RobotoRegular"/>
              </a:rPr>
              <a:t> </a:t>
            </a:r>
            <a:r>
              <a:rPr sz="3600" spc="5" dirty="0">
                <a:latin typeface="RobotoRegular"/>
                <a:cs typeface="RobotoRegular"/>
              </a:rPr>
              <a:t>l.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8583" y="3089257"/>
            <a:ext cx="2525395" cy="254444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3600" spc="45" dirty="0">
                <a:latin typeface="RobotoRegular"/>
                <a:cs typeface="RobotoRegular"/>
              </a:rPr>
              <a:t>30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spc="-20" dirty="0">
                <a:latin typeface="RobotoRegular"/>
                <a:cs typeface="RobotoRegular"/>
              </a:rPr>
              <a:t> </a:t>
            </a:r>
            <a:r>
              <a:rPr sz="3600" spc="10" dirty="0">
                <a:latin typeface="RobotoRegular"/>
                <a:cs typeface="RobotoRegular"/>
              </a:rPr>
              <a:t>l</a:t>
            </a:r>
            <a:endParaRPr sz="3600">
              <a:latin typeface="RobotoRegular"/>
              <a:cs typeface="RobotoRegular"/>
            </a:endParaRPr>
          </a:p>
          <a:p>
            <a:pPr marL="236220">
              <a:lnSpc>
                <a:spcPct val="100000"/>
              </a:lnSpc>
              <a:spcBef>
                <a:spcPts val="640"/>
              </a:spcBef>
            </a:pPr>
            <a:r>
              <a:rPr sz="3600" spc="45" dirty="0">
                <a:latin typeface="RobotoRegular"/>
                <a:cs typeface="RobotoRegular"/>
              </a:rPr>
              <a:t>12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spc="-65" dirty="0">
                <a:latin typeface="RobotoRegular"/>
                <a:cs typeface="RobotoRegular"/>
              </a:rPr>
              <a:t> </a:t>
            </a:r>
            <a:r>
              <a:rPr sz="3600" spc="10" dirty="0">
                <a:latin typeface="RobotoRegular"/>
                <a:cs typeface="RobotoRegular"/>
              </a:rPr>
              <a:t>l</a:t>
            </a:r>
            <a:endParaRPr sz="3600">
              <a:latin typeface="RobotoRegular"/>
              <a:cs typeface="RobotoRegular"/>
            </a:endParaRPr>
          </a:p>
          <a:p>
            <a:pPr marL="334010" marR="5080" indent="69850">
              <a:lnSpc>
                <a:spcPts val="4960"/>
              </a:lnSpc>
              <a:spcBef>
                <a:spcPts val="270"/>
              </a:spcBef>
            </a:pPr>
            <a:r>
              <a:rPr sz="3600" spc="20" dirty="0">
                <a:latin typeface="RobotoRegular"/>
                <a:cs typeface="RobotoRegular"/>
              </a:rPr>
              <a:t>9 </a:t>
            </a:r>
            <a:r>
              <a:rPr sz="3600" spc="25" dirty="0">
                <a:latin typeface="RobotoRegular"/>
                <a:cs typeface="RobotoRegular"/>
              </a:rPr>
              <a:t>mmol/ </a:t>
            </a:r>
            <a:r>
              <a:rPr sz="3600" spc="10" dirty="0">
                <a:latin typeface="RobotoRegular"/>
                <a:cs typeface="RobotoRegular"/>
              </a:rPr>
              <a:t>l  </a:t>
            </a:r>
            <a:r>
              <a:rPr sz="3600" spc="70" dirty="0">
                <a:latin typeface="RobotoRegular"/>
                <a:cs typeface="RobotoRegular"/>
              </a:rPr>
              <a:t>250</a:t>
            </a:r>
            <a:r>
              <a:rPr sz="3600" spc="35" dirty="0">
                <a:latin typeface="RobotoRegular"/>
                <a:cs typeface="RobotoRegular"/>
              </a:rPr>
              <a:t>mmo</a:t>
            </a:r>
            <a:r>
              <a:rPr sz="3600" spc="5" dirty="0">
                <a:latin typeface="RobotoRegular"/>
                <a:cs typeface="RobotoRegular"/>
              </a:rPr>
              <a:t>l</a:t>
            </a:r>
            <a:r>
              <a:rPr sz="3600" spc="15" dirty="0">
                <a:latin typeface="RobotoRegular"/>
                <a:cs typeface="RobotoRegular"/>
              </a:rPr>
              <a:t>/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250" y="5053956"/>
            <a:ext cx="49612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306955" algn="l"/>
              </a:tabLst>
            </a:pPr>
            <a:r>
              <a:rPr sz="3600" spc="15" dirty="0">
                <a:latin typeface="RobotoRegular"/>
                <a:cs typeface="RobotoRegular"/>
              </a:rPr>
              <a:t>Dextrose.	</a:t>
            </a:r>
            <a:r>
              <a:rPr sz="3600" spc="55" dirty="0">
                <a:latin typeface="RobotoRegular"/>
                <a:cs typeface="RobotoRegular"/>
              </a:rPr>
              <a:t>250 </a:t>
            </a:r>
            <a:r>
              <a:rPr sz="3600" spc="25" dirty="0">
                <a:latin typeface="RobotoRegular"/>
                <a:cs typeface="RobotoRegular"/>
              </a:rPr>
              <a:t>mmol/</a:t>
            </a:r>
            <a:r>
              <a:rPr sz="3600" spc="-65" dirty="0">
                <a:latin typeface="RobotoRegular"/>
                <a:cs typeface="RobotoRegular"/>
              </a:rPr>
              <a:t> </a:t>
            </a:r>
            <a:r>
              <a:rPr sz="3600" spc="5" dirty="0">
                <a:latin typeface="RobotoRegular"/>
                <a:cs typeface="RobotoRegular"/>
              </a:rPr>
              <a:t>l.</a:t>
            </a:r>
            <a:endParaRPr sz="3600">
              <a:latin typeface="RobotoRegular"/>
              <a:cs typeface="RobotoRegular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955" y="687667"/>
            <a:ext cx="6443345" cy="156210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 marR="5080">
              <a:lnSpc>
                <a:spcPts val="5620"/>
              </a:lnSpc>
              <a:spcBef>
                <a:spcPts val="1000"/>
              </a:spcBef>
            </a:pPr>
            <a:r>
              <a:rPr sz="5400" spc="10" dirty="0"/>
              <a:t>Blood </a:t>
            </a:r>
            <a:r>
              <a:rPr sz="5400" spc="5" dirty="0"/>
              <a:t>and crystalloid  </a:t>
            </a:r>
            <a:r>
              <a:rPr sz="5400" spc="20" dirty="0"/>
              <a:t>cardioplegia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429955" y="2366976"/>
            <a:ext cx="7905750" cy="41763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35890">
              <a:lnSpc>
                <a:spcPct val="124800"/>
              </a:lnSpc>
              <a:spcBef>
                <a:spcPts val="90"/>
              </a:spcBef>
            </a:pPr>
            <a:r>
              <a:rPr sz="1950" spc="-10" dirty="0">
                <a:latin typeface="RobotoRegular"/>
                <a:cs typeface="RobotoRegular"/>
              </a:rPr>
              <a:t>Blood </a:t>
            </a:r>
            <a:r>
              <a:rPr sz="1950" spc="-5" dirty="0">
                <a:latin typeface="RobotoRegular"/>
                <a:cs typeface="RobotoRegular"/>
              </a:rPr>
              <a:t>cardioplegia </a:t>
            </a:r>
            <a:r>
              <a:rPr sz="1950" spc="15" dirty="0">
                <a:latin typeface="RobotoRegular"/>
                <a:cs typeface="RobotoRegular"/>
              </a:rPr>
              <a:t>with </a:t>
            </a:r>
            <a:r>
              <a:rPr sz="1950" dirty="0">
                <a:latin typeface="RobotoRegular"/>
                <a:cs typeface="RobotoRegular"/>
              </a:rPr>
              <a:t>high potassium </a:t>
            </a:r>
            <a:r>
              <a:rPr sz="1950" spc="25" dirty="0">
                <a:latin typeface="RobotoRegular"/>
                <a:cs typeface="RobotoRegular"/>
              </a:rPr>
              <a:t>and </a:t>
            </a:r>
            <a:r>
              <a:rPr sz="1950" spc="10" dirty="0">
                <a:latin typeface="RobotoRegular"/>
                <a:cs typeface="RobotoRegular"/>
              </a:rPr>
              <a:t>relatively </a:t>
            </a:r>
            <a:r>
              <a:rPr sz="1950" dirty="0">
                <a:latin typeface="RobotoRegular"/>
                <a:cs typeface="RobotoRegular"/>
              </a:rPr>
              <a:t>high</a:t>
            </a:r>
            <a:r>
              <a:rPr sz="1950" spc="-175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hematocrit.  </a:t>
            </a:r>
            <a:r>
              <a:rPr sz="1950" dirty="0">
                <a:latin typeface="RobotoRegular"/>
                <a:cs typeface="RobotoRegular"/>
              </a:rPr>
              <a:t>Crystalloid, </a:t>
            </a:r>
            <a:r>
              <a:rPr sz="1950" spc="30" dirty="0">
                <a:latin typeface="RobotoRegular"/>
                <a:cs typeface="RobotoRegular"/>
              </a:rPr>
              <a:t>oxygenated </a:t>
            </a:r>
            <a:r>
              <a:rPr sz="1950" spc="-5" dirty="0">
                <a:latin typeface="RobotoRegular"/>
                <a:cs typeface="RobotoRegular"/>
              </a:rPr>
              <a:t>crystalloid </a:t>
            </a:r>
            <a:r>
              <a:rPr sz="1950" dirty="0">
                <a:latin typeface="RobotoRegular"/>
                <a:cs typeface="RobotoRegular"/>
              </a:rPr>
              <a:t>high </a:t>
            </a:r>
            <a:r>
              <a:rPr sz="1950" spc="-5" dirty="0">
                <a:latin typeface="RobotoRegular"/>
                <a:cs typeface="RobotoRegular"/>
              </a:rPr>
              <a:t>sodium </a:t>
            </a:r>
            <a:r>
              <a:rPr sz="1950" spc="25" dirty="0">
                <a:latin typeface="RobotoRegular"/>
                <a:cs typeface="RobotoRegular"/>
              </a:rPr>
              <a:t>and </a:t>
            </a:r>
            <a:r>
              <a:rPr sz="1950" spc="-10" dirty="0">
                <a:latin typeface="RobotoRegular"/>
                <a:cs typeface="RobotoRegular"/>
              </a:rPr>
              <a:t>low</a:t>
            </a:r>
            <a:r>
              <a:rPr sz="1950" spc="-220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hematocrit.</a:t>
            </a:r>
            <a:endParaRPr sz="1950">
              <a:latin typeface="RobotoRegular"/>
              <a:cs typeface="RobotoRegular"/>
            </a:endParaRPr>
          </a:p>
          <a:p>
            <a:pPr marL="12700" marR="776605">
              <a:lnSpc>
                <a:spcPts val="2090"/>
              </a:lnSpc>
              <a:spcBef>
                <a:spcPts val="860"/>
              </a:spcBef>
            </a:pPr>
            <a:r>
              <a:rPr sz="1950" spc="-10" dirty="0">
                <a:latin typeface="RobotoRegular"/>
                <a:cs typeface="RobotoRegular"/>
              </a:rPr>
              <a:t>Blood </a:t>
            </a:r>
            <a:r>
              <a:rPr sz="1950" spc="-5" dirty="0">
                <a:latin typeface="RobotoRegular"/>
                <a:cs typeface="RobotoRegular"/>
              </a:rPr>
              <a:t>cardioplegia </a:t>
            </a:r>
            <a:r>
              <a:rPr sz="1950" spc="-10" dirty="0">
                <a:latin typeface="RobotoRegular"/>
                <a:cs typeface="RobotoRegular"/>
              </a:rPr>
              <a:t>is </a:t>
            </a:r>
            <a:r>
              <a:rPr sz="1950" spc="20" dirty="0">
                <a:latin typeface="RobotoRegular"/>
                <a:cs typeface="RobotoRegular"/>
              </a:rPr>
              <a:t>the </a:t>
            </a:r>
            <a:r>
              <a:rPr sz="1950" spc="-10" dirty="0">
                <a:latin typeface="RobotoRegular"/>
                <a:cs typeface="RobotoRegular"/>
              </a:rPr>
              <a:t>blood </a:t>
            </a:r>
            <a:r>
              <a:rPr sz="1950" spc="-5" dirty="0">
                <a:latin typeface="RobotoRegular"/>
                <a:cs typeface="RobotoRegular"/>
              </a:rPr>
              <a:t>O2 </a:t>
            </a:r>
            <a:r>
              <a:rPr sz="1950" spc="5" dirty="0">
                <a:latin typeface="RobotoRegular"/>
                <a:cs typeface="RobotoRegular"/>
              </a:rPr>
              <a:t>carrying </a:t>
            </a:r>
            <a:r>
              <a:rPr sz="1950" dirty="0">
                <a:latin typeface="RobotoRegular"/>
                <a:cs typeface="RobotoRegular"/>
              </a:rPr>
              <a:t>capacity </a:t>
            </a:r>
            <a:r>
              <a:rPr sz="1950" spc="30" dirty="0">
                <a:latin typeface="RobotoRegular"/>
                <a:cs typeface="RobotoRegular"/>
              </a:rPr>
              <a:t>greater</a:t>
            </a:r>
            <a:r>
              <a:rPr sz="1950" spc="-320" dirty="0">
                <a:latin typeface="RobotoRegular"/>
                <a:cs typeface="RobotoRegular"/>
              </a:rPr>
              <a:t> </a:t>
            </a:r>
            <a:r>
              <a:rPr sz="1950" spc="25" dirty="0">
                <a:latin typeface="RobotoRegular"/>
                <a:cs typeface="RobotoRegular"/>
              </a:rPr>
              <a:t>than  </a:t>
            </a:r>
            <a:r>
              <a:rPr sz="1950" spc="-5" dirty="0">
                <a:latin typeface="RobotoRegular"/>
                <a:cs typeface="RobotoRegular"/>
              </a:rPr>
              <a:t>crystalloid.</a:t>
            </a:r>
            <a:endParaRPr sz="19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1845310" algn="l"/>
              </a:tabLst>
            </a:pPr>
            <a:r>
              <a:rPr sz="1950" spc="20" dirty="0">
                <a:latin typeface="RobotoRegular"/>
                <a:cs typeface="RobotoRegular"/>
              </a:rPr>
              <a:t>Natural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buffer	-</a:t>
            </a:r>
            <a:r>
              <a:rPr sz="1950" spc="395" dirty="0">
                <a:latin typeface="RobotoRegular"/>
                <a:cs typeface="RobotoRegular"/>
              </a:rPr>
              <a:t> </a:t>
            </a:r>
            <a:r>
              <a:rPr sz="1950" spc="30" dirty="0">
                <a:latin typeface="RobotoRegular"/>
                <a:cs typeface="RobotoRegular"/>
              </a:rPr>
              <a:t>HB</a:t>
            </a:r>
            <a:endParaRPr sz="1950">
              <a:latin typeface="RobotoRegular"/>
              <a:cs typeface="RobotoRegular"/>
            </a:endParaRPr>
          </a:p>
          <a:p>
            <a:pPr marL="12700" marR="65405">
              <a:lnSpc>
                <a:spcPct val="124800"/>
              </a:lnSpc>
            </a:pPr>
            <a:r>
              <a:rPr sz="1950" spc="45" dirty="0">
                <a:latin typeface="RobotoRegular"/>
                <a:cs typeface="RobotoRegular"/>
              </a:rPr>
              <a:t>Need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potassium</a:t>
            </a:r>
            <a:r>
              <a:rPr sz="1950" spc="-15" dirty="0">
                <a:latin typeface="RobotoRegular"/>
                <a:cs typeface="RobotoRegular"/>
              </a:rPr>
              <a:t> </a:t>
            </a:r>
            <a:r>
              <a:rPr sz="1950" spc="-10" dirty="0">
                <a:latin typeface="RobotoRegular"/>
                <a:cs typeface="RobotoRegular"/>
              </a:rPr>
              <a:t>is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spc="15" dirty="0">
                <a:latin typeface="RobotoRegular"/>
                <a:cs typeface="RobotoRegular"/>
              </a:rPr>
              <a:t>higher</a:t>
            </a:r>
            <a:r>
              <a:rPr sz="1950" spc="-50" dirty="0">
                <a:latin typeface="RobotoRegular"/>
                <a:cs typeface="RobotoRegular"/>
              </a:rPr>
              <a:t> </a:t>
            </a:r>
            <a:r>
              <a:rPr sz="1950" spc="25" dirty="0">
                <a:latin typeface="RobotoRegular"/>
                <a:cs typeface="RobotoRegular"/>
              </a:rPr>
              <a:t>than</a:t>
            </a:r>
            <a:r>
              <a:rPr sz="1950" spc="-3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crystalloid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b/</a:t>
            </a:r>
            <a:r>
              <a:rPr sz="1950" spc="-85" dirty="0">
                <a:latin typeface="RobotoRegular"/>
                <a:cs typeface="RobotoRegular"/>
              </a:rPr>
              <a:t> </a:t>
            </a:r>
            <a:r>
              <a:rPr sz="1950" spc="15" dirty="0">
                <a:latin typeface="RobotoRegular"/>
                <a:cs typeface="RobotoRegular"/>
              </a:rPr>
              <a:t>c</a:t>
            </a:r>
            <a:r>
              <a:rPr sz="1950" spc="-85" dirty="0">
                <a:latin typeface="RobotoRegular"/>
                <a:cs typeface="RobotoRegular"/>
              </a:rPr>
              <a:t> </a:t>
            </a:r>
            <a:r>
              <a:rPr sz="1950" spc="-15" dirty="0">
                <a:latin typeface="RobotoRegular"/>
                <a:cs typeface="RobotoRegular"/>
              </a:rPr>
              <a:t>it</a:t>
            </a:r>
            <a:r>
              <a:rPr sz="1950" spc="-25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will</a:t>
            </a:r>
            <a:r>
              <a:rPr sz="1950" spc="-80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mix</a:t>
            </a:r>
            <a:r>
              <a:rPr sz="1950" spc="-30" dirty="0">
                <a:latin typeface="RobotoRegular"/>
                <a:cs typeface="RobotoRegular"/>
              </a:rPr>
              <a:t> </a:t>
            </a:r>
            <a:r>
              <a:rPr sz="1950" spc="15" dirty="0">
                <a:latin typeface="RobotoRegular"/>
                <a:cs typeface="RobotoRegular"/>
              </a:rPr>
              <a:t>with</a:t>
            </a:r>
            <a:r>
              <a:rPr sz="1950" spc="-30" dirty="0">
                <a:latin typeface="RobotoRegular"/>
                <a:cs typeface="RobotoRegular"/>
              </a:rPr>
              <a:t> </a:t>
            </a:r>
            <a:r>
              <a:rPr sz="1950" spc="-10" dirty="0">
                <a:latin typeface="RobotoRegular"/>
                <a:cs typeface="RobotoRegular"/>
              </a:rPr>
              <a:t>blood.  </a:t>
            </a:r>
            <a:r>
              <a:rPr sz="1950" spc="5" dirty="0">
                <a:latin typeface="RobotoRegular"/>
                <a:cs typeface="RobotoRegular"/>
              </a:rPr>
              <a:t>Rationing</a:t>
            </a:r>
            <a:endParaRPr sz="1950">
              <a:latin typeface="RobotoRegular"/>
              <a:cs typeface="RobotoRegular"/>
            </a:endParaRPr>
          </a:p>
          <a:p>
            <a:pPr marL="12700" marR="414655">
              <a:lnSpc>
                <a:spcPts val="2090"/>
              </a:lnSpc>
              <a:spcBef>
                <a:spcPts val="855"/>
              </a:spcBef>
              <a:tabLst>
                <a:tab pos="5203825" algn="l"/>
              </a:tabLst>
            </a:pPr>
            <a:r>
              <a:rPr sz="1950" spc="20" dirty="0">
                <a:latin typeface="RobotoRegular"/>
                <a:cs typeface="RobotoRegular"/>
              </a:rPr>
              <a:t>Based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on</a:t>
            </a:r>
            <a:r>
              <a:rPr sz="1950" spc="-4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patients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spc="-15" dirty="0">
                <a:latin typeface="RobotoRegular"/>
                <a:cs typeface="RobotoRegular"/>
              </a:rPr>
              <a:t>clinical</a:t>
            </a:r>
            <a:r>
              <a:rPr sz="1950" spc="-85" dirty="0">
                <a:latin typeface="RobotoRegular"/>
                <a:cs typeface="RobotoRegular"/>
              </a:rPr>
              <a:t> </a:t>
            </a:r>
            <a:r>
              <a:rPr sz="1950" spc="45" dirty="0">
                <a:latin typeface="RobotoRegular"/>
                <a:cs typeface="RobotoRegular"/>
              </a:rPr>
              <a:t>need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5" dirty="0">
                <a:latin typeface="RobotoRegular"/>
                <a:cs typeface="RobotoRegular"/>
              </a:rPr>
              <a:t> ratio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of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-10" dirty="0">
                <a:latin typeface="RobotoRegular"/>
                <a:cs typeface="RobotoRegular"/>
              </a:rPr>
              <a:t>blood</a:t>
            </a:r>
            <a:r>
              <a:rPr sz="1950" spc="-6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to</a:t>
            </a:r>
            <a:r>
              <a:rPr sz="1950" spc="-75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cardioplegia  </a:t>
            </a:r>
            <a:r>
              <a:rPr sz="1950" spc="-10" dirty="0">
                <a:latin typeface="RobotoRegular"/>
                <a:cs typeface="RobotoRegular"/>
              </a:rPr>
              <a:t>solution  </a:t>
            </a:r>
            <a:r>
              <a:rPr sz="1950" spc="30" dirty="0">
                <a:latin typeface="RobotoRegular"/>
                <a:cs typeface="RobotoRegular"/>
              </a:rPr>
              <a:t>may </a:t>
            </a:r>
            <a:r>
              <a:rPr sz="1950" spc="5" dirty="0">
                <a:latin typeface="RobotoRegular"/>
                <a:cs typeface="RobotoRegular"/>
              </a:rPr>
              <a:t>vary. </a:t>
            </a:r>
            <a:r>
              <a:rPr sz="1950" spc="-5" dirty="0">
                <a:latin typeface="RobotoRegular"/>
                <a:cs typeface="RobotoRegular"/>
              </a:rPr>
              <a:t>1:0  1:1  2:1. 3:1. 4:1.</a:t>
            </a:r>
            <a:r>
              <a:rPr sz="1950" spc="-229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5:1.</a:t>
            </a:r>
            <a:r>
              <a:rPr sz="1950" spc="-10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&amp;	</a:t>
            </a:r>
            <a:r>
              <a:rPr sz="1950" spc="-5" dirty="0">
                <a:latin typeface="RobotoRegular"/>
                <a:cs typeface="RobotoRegular"/>
              </a:rPr>
              <a:t>1:1 1:2. 1:3 1:4.</a:t>
            </a:r>
            <a:r>
              <a:rPr sz="1950" spc="-245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Etc</a:t>
            </a:r>
            <a:endParaRPr sz="1950">
              <a:latin typeface="RobotoRegular"/>
              <a:cs typeface="RobotoRegular"/>
            </a:endParaRPr>
          </a:p>
          <a:p>
            <a:pPr marL="12700" marR="5080">
              <a:lnSpc>
                <a:spcPts val="2090"/>
              </a:lnSpc>
              <a:spcBef>
                <a:spcPts val="835"/>
              </a:spcBef>
            </a:pPr>
            <a:r>
              <a:rPr sz="1950" spc="25" dirty="0">
                <a:latin typeface="RobotoRegular"/>
                <a:cs typeface="RobotoRegular"/>
              </a:rPr>
              <a:t>The</a:t>
            </a:r>
            <a:r>
              <a:rPr sz="1950" spc="10" dirty="0">
                <a:latin typeface="RobotoRegular"/>
                <a:cs typeface="RobotoRegular"/>
              </a:rPr>
              <a:t> </a:t>
            </a:r>
            <a:r>
              <a:rPr sz="1950" spc="5" dirty="0">
                <a:latin typeface="RobotoRegular"/>
                <a:cs typeface="RobotoRegular"/>
              </a:rPr>
              <a:t>ratio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dirty="0">
                <a:latin typeface="RobotoRegular"/>
                <a:cs typeface="RobotoRegular"/>
              </a:rPr>
              <a:t>of</a:t>
            </a:r>
            <a:r>
              <a:rPr sz="1950" spc="-70" dirty="0">
                <a:latin typeface="RobotoRegular"/>
                <a:cs typeface="RobotoRegular"/>
              </a:rPr>
              <a:t> </a:t>
            </a:r>
            <a:r>
              <a:rPr sz="1950" spc="-10" dirty="0">
                <a:latin typeface="RobotoRegular"/>
                <a:cs typeface="RobotoRegular"/>
              </a:rPr>
              <a:t>blood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40" dirty="0">
                <a:latin typeface="RobotoRegular"/>
                <a:cs typeface="RobotoRegular"/>
              </a:rPr>
              <a:t>yo</a:t>
            </a:r>
            <a:r>
              <a:rPr sz="1950" spc="-65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cardioplegia</a:t>
            </a:r>
            <a:r>
              <a:rPr sz="1950" spc="-1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delivered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15" dirty="0">
                <a:latin typeface="RobotoRegular"/>
                <a:cs typeface="RobotoRegular"/>
              </a:rPr>
              <a:t>are </a:t>
            </a:r>
            <a:r>
              <a:rPr sz="1950" spc="25" dirty="0">
                <a:latin typeface="RobotoRegular"/>
                <a:cs typeface="RobotoRegular"/>
              </a:rPr>
              <a:t>determined</a:t>
            </a:r>
            <a:r>
              <a:rPr sz="1950" spc="-55" dirty="0">
                <a:latin typeface="RobotoRegular"/>
                <a:cs typeface="RobotoRegular"/>
              </a:rPr>
              <a:t> </a:t>
            </a:r>
            <a:r>
              <a:rPr sz="1950" spc="10" dirty="0">
                <a:latin typeface="RobotoRegular"/>
                <a:cs typeface="RobotoRegular"/>
              </a:rPr>
              <a:t>by</a:t>
            </a:r>
            <a:r>
              <a:rPr sz="1950" spc="15" dirty="0">
                <a:latin typeface="RobotoRegular"/>
                <a:cs typeface="RobotoRegular"/>
              </a:rPr>
              <a:t> </a:t>
            </a:r>
            <a:r>
              <a:rPr sz="1950" spc="20" dirty="0">
                <a:latin typeface="RobotoRegular"/>
                <a:cs typeface="RobotoRegular"/>
              </a:rPr>
              <a:t>the</a:t>
            </a:r>
            <a:r>
              <a:rPr sz="1950" spc="15" dirty="0">
                <a:latin typeface="RobotoRegular"/>
                <a:cs typeface="RobotoRegular"/>
              </a:rPr>
              <a:t> </a:t>
            </a:r>
            <a:r>
              <a:rPr sz="1950" spc="-5" dirty="0">
                <a:latin typeface="RobotoRegular"/>
                <a:cs typeface="RobotoRegular"/>
              </a:rPr>
              <a:t>roller  </a:t>
            </a:r>
            <a:r>
              <a:rPr sz="1950" spc="35" dirty="0">
                <a:latin typeface="RobotoRegular"/>
                <a:cs typeface="RobotoRegular"/>
              </a:rPr>
              <a:t>head</a:t>
            </a:r>
            <a:endParaRPr sz="195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2769235" algn="l"/>
              </a:tabLst>
            </a:pPr>
            <a:r>
              <a:rPr sz="2100" spc="10" dirty="0">
                <a:latin typeface="RobotoRegular"/>
                <a:cs typeface="RobotoRegular"/>
              </a:rPr>
              <a:t>Mostly </a:t>
            </a:r>
            <a:r>
              <a:rPr sz="2100" spc="5" dirty="0">
                <a:latin typeface="RobotoRegular"/>
                <a:cs typeface="RobotoRegular"/>
              </a:rPr>
              <a:t>given </a:t>
            </a:r>
            <a:r>
              <a:rPr sz="2100" spc="15" dirty="0">
                <a:latin typeface="RobotoRegular"/>
                <a:cs typeface="RobotoRegular"/>
              </a:rPr>
              <a:t>in </a:t>
            </a:r>
            <a:r>
              <a:rPr sz="2100" spc="-30" dirty="0">
                <a:latin typeface="RobotoRegular"/>
                <a:cs typeface="RobotoRegular"/>
              </a:rPr>
              <a:t>the</a:t>
            </a:r>
            <a:r>
              <a:rPr sz="2100" spc="210" dirty="0">
                <a:latin typeface="RobotoRegular"/>
                <a:cs typeface="RobotoRegular"/>
              </a:rPr>
              <a:t> </a:t>
            </a:r>
            <a:r>
              <a:rPr sz="2100" spc="-5" dirty="0">
                <a:latin typeface="RobotoRegular"/>
                <a:cs typeface="RobotoRegular"/>
              </a:rPr>
              <a:t>4</a:t>
            </a:r>
            <a:r>
              <a:rPr sz="2100" spc="70" dirty="0">
                <a:latin typeface="RobotoRegular"/>
                <a:cs typeface="RobotoRegular"/>
              </a:rPr>
              <a:t> </a:t>
            </a:r>
            <a:r>
              <a:rPr sz="2100" spc="-5" dirty="0">
                <a:latin typeface="RobotoRegular"/>
                <a:cs typeface="RobotoRegular"/>
              </a:rPr>
              <a:t>:	1</a:t>
            </a:r>
            <a:endParaRPr sz="2100">
              <a:latin typeface="RobotoRegular"/>
              <a:cs typeface="Roboto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1663</Words>
  <Application>Microsoft Office PowerPoint</Application>
  <PresentationFormat>Custom</PresentationFormat>
  <Paragraphs>264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RobotoRegular</vt:lpstr>
      <vt:lpstr>Office Theme</vt:lpstr>
      <vt:lpstr>Myocardial protection During CPB</vt:lpstr>
      <vt:lpstr>Learning objectives</vt:lpstr>
      <vt:lpstr>Introduction</vt:lpstr>
      <vt:lpstr>Goals</vt:lpstr>
      <vt:lpstr>History</vt:lpstr>
      <vt:lpstr>PowerPoint Presentation</vt:lpstr>
      <vt:lpstr>Cardioplegia</vt:lpstr>
      <vt:lpstr>Composition of common  cardioplegia solution</vt:lpstr>
      <vt:lpstr>Blood and crystalloid  cardioplegia</vt:lpstr>
      <vt:lpstr>Article</vt:lpstr>
      <vt:lpstr>Result - The 12 included trails recruited a total  of 2866 participants; 1357 patients received  cold crystalloid cardioplegia, and 1509 patients  received cold blood cardioplegia.</vt:lpstr>
      <vt:lpstr>Routes</vt:lpstr>
      <vt:lpstr>Advantage</vt:lpstr>
      <vt:lpstr>Retrograde</vt:lpstr>
      <vt:lpstr>PowerPoint Presentation</vt:lpstr>
      <vt:lpstr>PowerPoint Presentation</vt:lpstr>
      <vt:lpstr>PowerPoint Presentation</vt:lpstr>
      <vt:lpstr>Article in The Annals of Thoracic  Surgery Myocardial protection during</vt:lpstr>
      <vt:lpstr>PowerPoint Presentation</vt:lpstr>
      <vt:lpstr>Cardioplegia delivery system</vt:lpstr>
      <vt:lpstr>PowerPoint Presentation</vt:lpstr>
      <vt:lpstr>PowerPoint Presentation</vt:lpstr>
      <vt:lpstr>PowerPoint Presentation</vt:lpstr>
      <vt:lpstr>Retrograde</vt:lpstr>
      <vt:lpstr>PowerPoint Presentation</vt:lpstr>
      <vt:lpstr>cardioplegia delivery systems  can cause problems. These can  be classiﬁed into -</vt:lpstr>
      <vt:lpstr>Cardioplegia deliver  management</vt:lpstr>
      <vt:lpstr>Spectrum of  myocardial injury</vt:lpstr>
      <vt:lpstr>Necrosis</vt:lpstr>
      <vt:lpstr>Hibernating Myocardium</vt:lpstr>
      <vt:lpstr>Approach to  myocardial protection</vt:lpstr>
      <vt:lpstr>Pre-op technique</vt:lpstr>
      <vt:lpstr>Intra-op technique</vt:lpstr>
      <vt:lpstr>Post-operative technique</vt:lpstr>
      <vt:lpstr>Myocardial injury.....factors</vt:lpstr>
      <vt:lpstr>Strategies in myocardial  protection</vt:lpstr>
      <vt:lpstr>Experimental strategies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Myocardial protection During CPB</dc:title>
  <cp:lastModifiedBy>user</cp:lastModifiedBy>
  <cp:revision>6</cp:revision>
  <dcterms:created xsi:type="dcterms:W3CDTF">2020-06-05T03:24:08Z</dcterms:created>
  <dcterms:modified xsi:type="dcterms:W3CDTF">2025-06-18T09:46:28Z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2020-06-05T00:00:00Z</vt:filetime>
  </property>
</Properties>
</file>