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1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408" r:id="rId55"/>
    <p:sldId id="308" r:id="rId56"/>
    <p:sldId id="309" r:id="rId57"/>
    <p:sldId id="310" r:id="rId58"/>
    <p:sldId id="409" r:id="rId59"/>
    <p:sldId id="311" r:id="rId60"/>
    <p:sldId id="312" r:id="rId61"/>
    <p:sldId id="313" r:id="rId62"/>
    <p:sldId id="410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8340" y="1320749"/>
            <a:ext cx="7945755" cy="1562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88340" y="3499484"/>
            <a:ext cx="7315834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1365" y="2272411"/>
            <a:ext cx="8021269" cy="1183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7840" y="1903222"/>
            <a:ext cx="8042275" cy="2576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11946" y="6480073"/>
            <a:ext cx="263143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susindia.gov.in/Tables_Published/C.../c_series_tables_2001.aspx" TargetMode="External"/><Relationship Id="rId7" Type="http://schemas.openxmlformats.org/officeDocument/2006/relationships/hyperlink" Target="http://www.who.int/" TargetMode="External"/><Relationship Id="rId2" Type="http://schemas.openxmlformats.org/officeDocument/2006/relationships/hyperlink" Target="http://www.censusindia.gov.in/2011common/CensusDataSummar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ho.int/pbd/deafness/en/protflyer.pdf" TargetMode="External"/><Relationship Id="rId5" Type="http://schemas.openxmlformats.org/officeDocument/2006/relationships/hyperlink" Target="http://www.searo.who.int/LinkFiles/Publications_SEA-DEAF-9.pdf" TargetMode="External"/><Relationship Id="rId4" Type="http://schemas.openxmlformats.org/officeDocument/2006/relationships/hyperlink" Target="http://www.censusindia.gov.in/2011-prov%20results/indiaatglance.html" TargetMode="Externa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pi.gov.in/" TargetMode="External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3DF22-2B49-E9FB-A599-154633D37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945755" cy="1846659"/>
          </a:xfrm>
        </p:spPr>
        <p:txBody>
          <a:bodyPr/>
          <a:lstStyle/>
          <a:p>
            <a:pPr algn="ctr"/>
            <a:r>
              <a:rPr lang="en-US" dirty="0"/>
              <a:t>B</a:t>
            </a:r>
            <a:r>
              <a:rPr lang="en-US" spc="-60" dirty="0"/>
              <a:t> </a:t>
            </a:r>
            <a:r>
              <a:rPr lang="en-US" dirty="0"/>
              <a:t>5.3</a:t>
            </a:r>
            <a:r>
              <a:rPr lang="en-US" spc="-65" dirty="0"/>
              <a:t> </a:t>
            </a:r>
            <a:r>
              <a:rPr lang="en-US" dirty="0"/>
              <a:t>Pediatric</a:t>
            </a:r>
            <a:r>
              <a:rPr lang="en-US" spc="-65" dirty="0"/>
              <a:t> </a:t>
            </a:r>
            <a:r>
              <a:rPr lang="en-US" spc="-10" dirty="0"/>
              <a:t>Audiology </a:t>
            </a:r>
            <a:br>
              <a:rPr lang="en-US" spc="-10" dirty="0"/>
            </a:br>
            <a:br>
              <a:rPr lang="en-US" spc="-10" dirty="0"/>
            </a:br>
            <a:r>
              <a:rPr lang="en-US" dirty="0"/>
              <a:t>Unit</a:t>
            </a:r>
            <a:r>
              <a:rPr lang="en-US" spc="-20" dirty="0"/>
              <a:t> </a:t>
            </a:r>
            <a:r>
              <a:rPr lang="en-US" spc="-50" dirty="0"/>
              <a:t>1: Auditory Development</a:t>
            </a:r>
            <a:endParaRPr lang="en-IN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F6883BB-BB16-D7DF-D7B5-20C91D1C3D6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38200" y="4038600"/>
            <a:ext cx="7315200" cy="1068388"/>
          </a:xfrm>
        </p:spPr>
        <p:txBody>
          <a:bodyPr>
            <a:noAutofit/>
          </a:bodyPr>
          <a:lstStyle/>
          <a:p>
            <a:pPr marL="69850" indent="0" algn="ctr" eaLnBrk="1" hangingPunct="1">
              <a:buFont typeface="Wingdings 2" panose="05020102010507070707" pitchFamily="18" charset="2"/>
              <a:buNone/>
            </a:pPr>
            <a:r>
              <a:rPr lang="en-IN" altLang="en-US" sz="2000" b="1" dirty="0"/>
              <a:t>Dr. Aparna </a:t>
            </a:r>
            <a:r>
              <a:rPr lang="en-IN" altLang="en-US" sz="2000" b="1" dirty="0" err="1"/>
              <a:t>Nandurkar</a:t>
            </a:r>
            <a:endParaRPr lang="en-IN" altLang="en-US" sz="2000" b="1" dirty="0"/>
          </a:p>
          <a:p>
            <a:pPr marL="69850" indent="0" algn="ctr" eaLnBrk="1" hangingPunct="1">
              <a:buFont typeface="Wingdings 2" panose="05020102010507070707" pitchFamily="18" charset="2"/>
              <a:buNone/>
            </a:pPr>
            <a:r>
              <a:rPr lang="en-IN" altLang="en-US" sz="2000" dirty="0"/>
              <a:t>Professor</a:t>
            </a:r>
          </a:p>
          <a:p>
            <a:pPr marL="69850" indent="0" algn="ctr" eaLnBrk="1" hangingPunct="1">
              <a:buFont typeface="Wingdings 2" panose="05020102010507070707" pitchFamily="18" charset="2"/>
              <a:buNone/>
            </a:pPr>
            <a:r>
              <a:rPr lang="en-IN" altLang="en-US" sz="2000" dirty="0"/>
              <a:t>Dept. of Audiology and Speech Language Pathology</a:t>
            </a:r>
          </a:p>
          <a:p>
            <a:pPr marL="69850" indent="0" algn="ctr" eaLnBrk="1" hangingPunct="1">
              <a:buFont typeface="Wingdings 2" panose="05020102010507070707" pitchFamily="18" charset="2"/>
              <a:buNone/>
            </a:pPr>
            <a:r>
              <a:rPr lang="en-IN" altLang="en-US" sz="2000" dirty="0"/>
              <a:t>Sumandeep Vidyapeeth Deemed to be University</a:t>
            </a:r>
          </a:p>
          <a:p>
            <a:pPr marL="69850" indent="0" algn="ctr" eaLnBrk="1" hangingPunct="1">
              <a:buFont typeface="Wingdings 2" panose="05020102010507070707" pitchFamily="18" charset="2"/>
              <a:buNone/>
            </a:pPr>
            <a:r>
              <a:rPr lang="en-IN" altLang="en-US" sz="2000" dirty="0"/>
              <a:t>Vadodara, Gujarat</a:t>
            </a:r>
          </a:p>
        </p:txBody>
      </p:sp>
    </p:spTree>
    <p:extLst>
      <p:ext uri="{BB962C8B-B14F-4D97-AF65-F5344CB8AC3E}">
        <p14:creationId xmlns:p14="http://schemas.microsoft.com/office/powerpoint/2010/main" val="860412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10</a:t>
            </a:fld>
            <a:endParaRPr spc="-50" dirty="0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22250" y="374650"/>
          <a:ext cx="8617585" cy="6170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9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2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684530">
                        <a:lnSpc>
                          <a:spcPct val="100000"/>
                        </a:lnSpc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GERM</a:t>
                      </a:r>
                      <a:r>
                        <a:rPr sz="26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LAYERS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STRUCTURES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720">
                <a:tc>
                  <a:txBody>
                    <a:bodyPr/>
                    <a:lstStyle/>
                    <a:p>
                      <a:pPr marL="885825" marR="864869" indent="-12700">
                        <a:lnSpc>
                          <a:spcPct val="100899"/>
                        </a:lnSpc>
                        <a:spcBef>
                          <a:spcPts val="170"/>
                        </a:spcBef>
                      </a:pPr>
                      <a:r>
                        <a:rPr sz="2600" spc="-10" dirty="0">
                          <a:latin typeface="Calibri"/>
                          <a:cs typeface="Calibri"/>
                        </a:rPr>
                        <a:t>Ectodermal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Outer</a:t>
                      </a:r>
                      <a:r>
                        <a:rPr sz="2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spc="-20" dirty="0">
                          <a:latin typeface="Calibri"/>
                          <a:cs typeface="Calibri"/>
                        </a:rPr>
                        <a:t>layer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563245" marR="99060" indent="-396240">
                        <a:lnSpc>
                          <a:spcPct val="100899"/>
                        </a:lnSpc>
                        <a:spcBef>
                          <a:spcPts val="170"/>
                        </a:spcBef>
                      </a:pPr>
                      <a:r>
                        <a:rPr sz="26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associated</a:t>
                      </a:r>
                      <a:r>
                        <a:rPr sz="2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2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spc="-10" dirty="0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outer</a:t>
                      </a:r>
                      <a:r>
                        <a:rPr sz="2600" u="sng" spc="-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26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inner</a:t>
                      </a:r>
                      <a:r>
                        <a:rPr sz="2600" u="sng" spc="-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portion</a:t>
                      </a:r>
                      <a:r>
                        <a:rPr sz="2600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of</a:t>
                      </a:r>
                      <a:r>
                        <a:rPr sz="26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the</a:t>
                      </a:r>
                      <a:r>
                        <a:rPr sz="2600" u="sng" spc="-5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spc="-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ear.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4955">
                <a:tc>
                  <a:txBody>
                    <a:bodyPr/>
                    <a:lstStyle/>
                    <a:p>
                      <a:pPr marL="802005" marR="779780" indent="-15240">
                        <a:lnSpc>
                          <a:spcPct val="100800"/>
                        </a:lnSpc>
                        <a:spcBef>
                          <a:spcPts val="175"/>
                        </a:spcBef>
                      </a:pPr>
                      <a:r>
                        <a:rPr sz="2600" spc="-10" dirty="0">
                          <a:latin typeface="Calibri"/>
                          <a:cs typeface="Calibri"/>
                        </a:rPr>
                        <a:t>Mesodermal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Middle</a:t>
                      </a:r>
                      <a:r>
                        <a:rPr sz="2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spc="-20" dirty="0">
                          <a:latin typeface="Calibri"/>
                          <a:cs typeface="Calibri"/>
                        </a:rPr>
                        <a:t>layer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167005" marR="161925" algn="ctr">
                        <a:lnSpc>
                          <a:spcPct val="100400"/>
                        </a:lnSpc>
                        <a:spcBef>
                          <a:spcPts val="190"/>
                        </a:spcBef>
                      </a:pPr>
                      <a:r>
                        <a:rPr sz="26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associated</a:t>
                      </a:r>
                      <a:r>
                        <a:rPr sz="2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2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spc="-10" dirty="0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Middle</a:t>
                      </a:r>
                      <a:r>
                        <a:rPr sz="2600" u="sng" spc="-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ear</a:t>
                      </a:r>
                      <a:r>
                        <a:rPr sz="2600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ossicles</a:t>
                      </a:r>
                      <a:r>
                        <a:rPr sz="2600" u="sng" spc="-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&amp;bony</a:t>
                      </a:r>
                      <a:r>
                        <a:rPr sz="2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labyrinth.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0405">
                <a:tc>
                  <a:txBody>
                    <a:bodyPr/>
                    <a:lstStyle/>
                    <a:p>
                      <a:pPr marL="920750" marR="812165" indent="-99060">
                        <a:lnSpc>
                          <a:spcPct val="100800"/>
                        </a:lnSpc>
                        <a:spcBef>
                          <a:spcPts val="180"/>
                        </a:spcBef>
                      </a:pPr>
                      <a:r>
                        <a:rPr sz="2600" spc="-10" dirty="0">
                          <a:latin typeface="Calibri"/>
                          <a:cs typeface="Calibri"/>
                        </a:rPr>
                        <a:t>Endodermal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Inner</a:t>
                      </a:r>
                      <a:r>
                        <a:rPr sz="2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spc="-20" dirty="0">
                          <a:latin typeface="Calibri"/>
                          <a:cs typeface="Calibri"/>
                        </a:rPr>
                        <a:t>layer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108585" marR="99695" indent="-4445" algn="ctr">
                        <a:lnSpc>
                          <a:spcPct val="100299"/>
                        </a:lnSpc>
                        <a:spcBef>
                          <a:spcPts val="195"/>
                        </a:spcBef>
                      </a:pPr>
                      <a:r>
                        <a:rPr sz="26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associated</a:t>
                      </a:r>
                      <a:r>
                        <a:rPr sz="2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2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spc="-10" dirty="0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26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Middle</a:t>
                      </a:r>
                      <a:r>
                        <a:rPr sz="2600" u="sng" spc="-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ear</a:t>
                      </a:r>
                      <a:r>
                        <a:rPr sz="2600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structures</a:t>
                      </a:r>
                      <a:r>
                        <a:rPr sz="2600" u="sng" spc="-5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other</a:t>
                      </a:r>
                      <a:r>
                        <a:rPr sz="2600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than</a:t>
                      </a:r>
                      <a:r>
                        <a:rPr sz="2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ossicles</a:t>
                      </a:r>
                      <a:r>
                        <a:rPr sz="2600" u="sng" spc="-7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such</a:t>
                      </a:r>
                      <a:r>
                        <a:rPr sz="2600" u="sng" spc="-6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as</a:t>
                      </a:r>
                      <a:r>
                        <a:rPr sz="260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Tympanic</a:t>
                      </a:r>
                      <a:r>
                        <a:rPr sz="2600" u="sng" spc="-6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membrane</a:t>
                      </a:r>
                      <a:r>
                        <a:rPr sz="2600" u="sng" spc="-6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,</a:t>
                      </a:r>
                      <a:r>
                        <a:rPr sz="26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Eustachian</a:t>
                      </a:r>
                      <a:r>
                        <a:rPr sz="2600" u="sng" spc="-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tube,</a:t>
                      </a:r>
                      <a:r>
                        <a:rPr sz="2600" u="sng" spc="-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Middle</a:t>
                      </a:r>
                      <a:r>
                        <a:rPr sz="2600" u="sng" spc="-6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ear</a:t>
                      </a:r>
                      <a:r>
                        <a:rPr sz="2600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6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muscles.</a:t>
                      </a:r>
                      <a:endParaRPr sz="26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100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557529"/>
            <a:ext cx="7591425" cy="5301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Not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same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5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5080" indent="-170815">
              <a:lnSpc>
                <a:spcPts val="23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sense,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simple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perceiving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sound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spc="-45" dirty="0">
                <a:latin typeface="Calibri"/>
                <a:cs typeface="Calibri"/>
              </a:rPr>
              <a:t>ear, </a:t>
            </a:r>
            <a:r>
              <a:rPr sz="2400" dirty="0">
                <a:latin typeface="Calibri"/>
                <a:cs typeface="Calibri"/>
              </a:rPr>
              <a:t>it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explained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scientific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biological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basis.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05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919480" indent="-170815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spc="-10" dirty="0">
                <a:latin typeface="Calibri"/>
                <a:cs typeface="Calibri"/>
              </a:rPr>
              <a:t>Listening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skill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includes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cortical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activity.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a 	</a:t>
            </a:r>
            <a:r>
              <a:rPr sz="2400" spc="-10" dirty="0">
                <a:latin typeface="Calibri"/>
                <a:cs typeface="Calibri"/>
              </a:rPr>
              <a:t>psychological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process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requiring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internal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contextual 	contemplation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perceived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sound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waves.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9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31750" indent="-170815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spc="-10" dirty="0">
                <a:latin typeface="Calibri"/>
                <a:cs typeface="Calibri"/>
              </a:rPr>
              <a:t>Listening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requires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concentration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brain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processes 	</a:t>
            </a:r>
            <a:r>
              <a:rPr sz="2400" dirty="0">
                <a:latin typeface="Calibri"/>
                <a:cs typeface="Calibri"/>
              </a:rPr>
              <a:t>meaning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words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sentences.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Active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listening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a 	</a:t>
            </a:r>
            <a:r>
              <a:rPr sz="2400" dirty="0">
                <a:latin typeface="Calibri"/>
                <a:cs typeface="Calibri"/>
              </a:rPr>
              <a:t>process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constructs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meaning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both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verbal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and 	</a:t>
            </a:r>
            <a:r>
              <a:rPr sz="2400" spc="-10" dirty="0">
                <a:latin typeface="Calibri"/>
                <a:cs typeface="Calibri"/>
              </a:rPr>
              <a:t>nonverbal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messages.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95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Listening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important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because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doorway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learning.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101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529488"/>
            <a:ext cx="7553959" cy="553783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375"/>
              </a:spcBef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Children,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compared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adults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require</a:t>
            </a:r>
            <a:endParaRPr sz="2200">
              <a:latin typeface="Calibri"/>
              <a:cs typeface="Calibri"/>
            </a:endParaRPr>
          </a:p>
          <a:p>
            <a:pPr marL="697865" marR="1212850">
              <a:lnSpc>
                <a:spcPct val="110000"/>
              </a:lnSpc>
              <a:spcBef>
                <a:spcPts val="10"/>
              </a:spcBef>
            </a:pPr>
            <a:r>
              <a:rPr sz="2200" dirty="0">
                <a:latin typeface="Calibri"/>
                <a:cs typeface="Calibri"/>
              </a:rPr>
              <a:t>More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complete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detailed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auditory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information </a:t>
            </a:r>
            <a:r>
              <a:rPr sz="2200" dirty="0">
                <a:latin typeface="Calibri"/>
                <a:cs typeface="Calibri"/>
              </a:rPr>
              <a:t>Quieter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environment</a:t>
            </a:r>
            <a:endParaRPr sz="2200">
              <a:latin typeface="Calibri"/>
              <a:cs typeface="Calibri"/>
            </a:endParaRPr>
          </a:p>
          <a:p>
            <a:pPr marL="697865">
              <a:lnSpc>
                <a:spcPct val="100000"/>
              </a:lnSpc>
              <a:spcBef>
                <a:spcPts val="280"/>
              </a:spcBef>
            </a:pPr>
            <a:r>
              <a:rPr sz="2200" dirty="0">
                <a:latin typeface="Calibri"/>
                <a:cs typeface="Calibri"/>
              </a:rPr>
              <a:t>Louder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primary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signal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i.e.,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better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SNR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(at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least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10-</a:t>
            </a:r>
            <a:r>
              <a:rPr sz="2200" dirty="0">
                <a:latin typeface="Calibri"/>
                <a:cs typeface="Calibri"/>
              </a:rPr>
              <a:t>15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dB)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05"/>
              </a:spcBef>
            </a:pPr>
            <a:endParaRPr sz="2200">
              <a:latin typeface="Calibri"/>
              <a:cs typeface="Calibri"/>
            </a:endParaRPr>
          </a:p>
          <a:p>
            <a:pPr marL="184785" marR="390525" indent="-172720">
              <a:lnSpc>
                <a:spcPts val="211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Listening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when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apply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meaning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sound,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cognitive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skill </a:t>
            </a:r>
            <a:r>
              <a:rPr sz="2200" dirty="0">
                <a:latin typeface="Calibri"/>
                <a:cs typeface="Calibri"/>
              </a:rPr>
              <a:t>built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learned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behaviours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rewards.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35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marR="58419" indent="-172720">
              <a:lnSpc>
                <a:spcPts val="211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Listening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requires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brain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organize,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establish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vocabulary, </a:t>
            </a:r>
            <a:r>
              <a:rPr sz="2200" dirty="0">
                <a:latin typeface="Calibri"/>
                <a:cs typeface="Calibri"/>
              </a:rPr>
              <a:t>develop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receptive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expressive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language,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internalize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concepts.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45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marR="62865" indent="-172720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Listening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experiences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infancy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are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foundation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language, </a:t>
            </a:r>
            <a:r>
              <a:rPr sz="2200" spc="-25" dirty="0">
                <a:latin typeface="Calibri"/>
                <a:cs typeface="Calibri"/>
              </a:rPr>
              <a:t>literacy,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cognitive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psychological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90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indent="-172085">
              <a:lnSpc>
                <a:spcPts val="2375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2200" spc="-20" dirty="0">
                <a:latin typeface="Calibri"/>
                <a:cs typeface="Calibri"/>
              </a:rPr>
              <a:t>Young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normal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hearing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children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learn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90%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information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they</a:t>
            </a:r>
            <a:endParaRPr sz="2200">
              <a:latin typeface="Calibri"/>
              <a:cs typeface="Calibri"/>
            </a:endParaRPr>
          </a:p>
          <a:p>
            <a:pPr marL="184785">
              <a:lnSpc>
                <a:spcPts val="2375"/>
              </a:lnSpc>
            </a:pPr>
            <a:r>
              <a:rPr sz="2200" dirty="0">
                <a:latin typeface="Calibri"/>
                <a:cs typeface="Calibri"/>
              </a:rPr>
              <a:t>acquire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through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incidental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listening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learning.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102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2664078"/>
            <a:ext cx="591121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Listening,</a:t>
            </a:r>
            <a:r>
              <a:rPr sz="3600" spc="-95" dirty="0"/>
              <a:t> </a:t>
            </a:r>
            <a:r>
              <a:rPr sz="3600" dirty="0"/>
              <a:t>speech</a:t>
            </a:r>
            <a:r>
              <a:rPr sz="3600" spc="-100" dirty="0"/>
              <a:t> </a:t>
            </a:r>
            <a:r>
              <a:rPr sz="3600" dirty="0"/>
              <a:t>and</a:t>
            </a:r>
            <a:r>
              <a:rPr sz="3600" spc="-95" dirty="0"/>
              <a:t> </a:t>
            </a:r>
            <a:r>
              <a:rPr sz="3600" spc="-10" dirty="0"/>
              <a:t>language milestones</a:t>
            </a:r>
            <a:endParaRPr sz="36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76197"/>
            <a:ext cx="5562600" cy="6705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103</a:t>
            </a:fld>
            <a:endParaRPr spc="-25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152398"/>
            <a:ext cx="5791200" cy="66293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104</a:t>
            </a:fld>
            <a:endParaRPr spc="-25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153923"/>
            <a:ext cx="5638800" cy="6553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105</a:t>
            </a:fld>
            <a:endParaRPr spc="-25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37346" y="6451498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Calibri"/>
                <a:cs typeface="Calibri"/>
              </a:rPr>
              <a:t>102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76200"/>
            <a:ext cx="8839200" cy="64160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36394" y="6502400"/>
            <a:ext cx="59124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Pediatric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HL.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Clinical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Diagnosis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Management.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S.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Anne,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J.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Lieu,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Kenna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(2018).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Plural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Publishing.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107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5970">
              <a:lnSpc>
                <a:spcPct val="100000"/>
              </a:lnSpc>
              <a:spcBef>
                <a:spcPts val="95"/>
              </a:spcBef>
            </a:pPr>
            <a:r>
              <a:rPr dirty="0"/>
              <a:t>f)</a:t>
            </a:r>
            <a:r>
              <a:rPr spc="-85" dirty="0"/>
              <a:t> </a:t>
            </a:r>
            <a:r>
              <a:rPr spc="-35" dirty="0"/>
              <a:t>INFANT</a:t>
            </a:r>
            <a:r>
              <a:rPr spc="-85" dirty="0"/>
              <a:t> </a:t>
            </a:r>
            <a:r>
              <a:rPr dirty="0"/>
              <a:t>SPEECH</a:t>
            </a:r>
            <a:r>
              <a:rPr spc="-70" dirty="0"/>
              <a:t> </a:t>
            </a:r>
            <a:r>
              <a:rPr spc="-10" dirty="0"/>
              <a:t>PERCEPTION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108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711453"/>
            <a:ext cx="193293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20" dirty="0"/>
              <a:t>References</a:t>
            </a:r>
            <a:endParaRPr sz="33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94970" marR="55880" indent="-344805">
              <a:lnSpc>
                <a:spcPts val="3020"/>
              </a:lnSpc>
              <a:spcBef>
                <a:spcPts val="480"/>
              </a:spcBef>
              <a:buFont typeface="Arial MT"/>
              <a:buChar char="•"/>
              <a:tabLst>
                <a:tab pos="394970" algn="l"/>
              </a:tabLst>
            </a:pPr>
            <a:r>
              <a:rPr spc="-10" dirty="0"/>
              <a:t>Comprehensive</a:t>
            </a:r>
            <a:r>
              <a:rPr spc="-80" dirty="0"/>
              <a:t> </a:t>
            </a:r>
            <a:r>
              <a:rPr dirty="0"/>
              <a:t>handbook</a:t>
            </a:r>
            <a:r>
              <a:rPr spc="-75" dirty="0"/>
              <a:t> </a:t>
            </a:r>
            <a:r>
              <a:rPr dirty="0"/>
              <a:t>of</a:t>
            </a:r>
            <a:r>
              <a:rPr spc="-110" dirty="0"/>
              <a:t> </a:t>
            </a:r>
            <a:r>
              <a:rPr dirty="0"/>
              <a:t>pediatric</a:t>
            </a:r>
            <a:r>
              <a:rPr spc="-80" dirty="0"/>
              <a:t> </a:t>
            </a:r>
            <a:r>
              <a:rPr spc="-10" dirty="0"/>
              <a:t>audiology.</a:t>
            </a:r>
            <a:r>
              <a:rPr spc="-100" dirty="0"/>
              <a:t> </a:t>
            </a:r>
            <a:r>
              <a:rPr spc="-25" dirty="0"/>
              <a:t>2</a:t>
            </a:r>
            <a:r>
              <a:rPr sz="2775" spc="-37" baseline="25525" dirty="0"/>
              <a:t>nd </a:t>
            </a:r>
            <a:r>
              <a:rPr sz="2800" dirty="0"/>
              <a:t>ed.</a:t>
            </a:r>
            <a:r>
              <a:rPr sz="2800" spc="-45" dirty="0"/>
              <a:t> </a:t>
            </a:r>
            <a:r>
              <a:rPr sz="2800" dirty="0"/>
              <a:t>Tharpe</a:t>
            </a:r>
            <a:r>
              <a:rPr sz="2800" spc="-55" dirty="0"/>
              <a:t> </a:t>
            </a:r>
            <a:r>
              <a:rPr sz="2800" dirty="0"/>
              <a:t>AM</a:t>
            </a:r>
            <a:r>
              <a:rPr sz="2800" spc="-50" dirty="0"/>
              <a:t> </a:t>
            </a:r>
            <a:r>
              <a:rPr sz="2800" dirty="0"/>
              <a:t>&amp;</a:t>
            </a:r>
            <a:r>
              <a:rPr sz="2800" spc="-50" dirty="0"/>
              <a:t> </a:t>
            </a:r>
            <a:r>
              <a:rPr sz="2800" dirty="0"/>
              <a:t>Seewald</a:t>
            </a:r>
            <a:r>
              <a:rPr sz="2800" spc="-70" dirty="0"/>
              <a:t> </a:t>
            </a:r>
            <a:r>
              <a:rPr sz="2800" dirty="0"/>
              <a:t>R.</a:t>
            </a:r>
            <a:r>
              <a:rPr sz="2800" spc="-50" dirty="0"/>
              <a:t> </a:t>
            </a:r>
            <a:r>
              <a:rPr sz="2800" dirty="0"/>
              <a:t>(2017).</a:t>
            </a:r>
            <a:r>
              <a:rPr sz="2800" spc="-20" dirty="0"/>
              <a:t> </a:t>
            </a:r>
            <a:r>
              <a:rPr sz="2800" spc="-10" dirty="0"/>
              <a:t>Plural Publishing.</a:t>
            </a:r>
            <a:endParaRPr sz="2800"/>
          </a:p>
          <a:p>
            <a:pPr>
              <a:lnSpc>
                <a:spcPct val="100000"/>
              </a:lnSpc>
              <a:spcBef>
                <a:spcPts val="1225"/>
              </a:spcBef>
              <a:buFont typeface="Arial MT"/>
              <a:buChar char="•"/>
            </a:pPr>
            <a:endParaRPr sz="2800"/>
          </a:p>
          <a:p>
            <a:pPr marL="394970" marR="1059815" indent="-344805">
              <a:lnSpc>
                <a:spcPts val="3020"/>
              </a:lnSpc>
              <a:spcBef>
                <a:spcPts val="5"/>
              </a:spcBef>
              <a:buFont typeface="Arial MT"/>
              <a:buChar char="•"/>
              <a:tabLst>
                <a:tab pos="394970" algn="l"/>
              </a:tabLst>
            </a:pPr>
            <a:r>
              <a:rPr dirty="0"/>
              <a:t>Handbook</a:t>
            </a:r>
            <a:r>
              <a:rPr spc="-55" dirty="0"/>
              <a:t> </a:t>
            </a:r>
            <a:r>
              <a:rPr dirty="0"/>
              <a:t>of</a:t>
            </a:r>
            <a:r>
              <a:rPr spc="-90" dirty="0"/>
              <a:t> </a:t>
            </a:r>
            <a:r>
              <a:rPr dirty="0"/>
              <a:t>Speech</a:t>
            </a:r>
            <a:r>
              <a:rPr spc="-65" dirty="0"/>
              <a:t> </a:t>
            </a:r>
            <a:r>
              <a:rPr dirty="0"/>
              <a:t>Language</a:t>
            </a:r>
            <a:r>
              <a:rPr spc="-85" dirty="0"/>
              <a:t> </a:t>
            </a:r>
            <a:r>
              <a:rPr dirty="0"/>
              <a:t>Pathology</a:t>
            </a:r>
            <a:r>
              <a:rPr spc="-75" dirty="0"/>
              <a:t> </a:t>
            </a:r>
            <a:r>
              <a:rPr spc="-25" dirty="0"/>
              <a:t>and </a:t>
            </a:r>
            <a:r>
              <a:rPr spc="-20" dirty="0"/>
              <a:t>Audiology.</a:t>
            </a:r>
            <a:r>
              <a:rPr spc="-55" dirty="0"/>
              <a:t> </a:t>
            </a:r>
            <a:r>
              <a:rPr spc="-10" dirty="0"/>
              <a:t>Lass.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109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312546"/>
            <a:ext cx="3542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Speech</a:t>
            </a:r>
            <a:r>
              <a:rPr sz="3600" spc="-105" dirty="0"/>
              <a:t> </a:t>
            </a:r>
            <a:r>
              <a:rPr sz="3600" spc="-10" dirty="0"/>
              <a:t>Perception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07542" y="1203705"/>
            <a:ext cx="7731125" cy="527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ts val="2395"/>
              </a:lnSpc>
              <a:spcBef>
                <a:spcPts val="100"/>
              </a:spcBef>
              <a:buFont typeface="Arial MT"/>
              <a:buChar char="•"/>
              <a:tabLst>
                <a:tab pos="184785" algn="l"/>
                <a:tab pos="1238250" algn="l"/>
                <a:tab pos="2688590" algn="l"/>
                <a:tab pos="3128010" algn="l"/>
                <a:tab pos="3763645" algn="l"/>
                <a:tab pos="4862195" algn="l"/>
                <a:tab pos="5394325" algn="l"/>
                <a:tab pos="6311900" algn="l"/>
                <a:tab pos="6947534" algn="l"/>
              </a:tabLst>
            </a:pPr>
            <a:r>
              <a:rPr sz="2100" spc="-10" dirty="0">
                <a:latin typeface="Calibri"/>
                <a:cs typeface="Calibri"/>
              </a:rPr>
              <a:t>Speech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0" dirty="0">
                <a:latin typeface="Calibri"/>
                <a:cs typeface="Calibri"/>
              </a:rPr>
              <a:t>perception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25" dirty="0">
                <a:latin typeface="Calibri"/>
                <a:cs typeface="Calibri"/>
              </a:rPr>
              <a:t>is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25" dirty="0">
                <a:latin typeface="Calibri"/>
                <a:cs typeface="Calibri"/>
              </a:rPr>
              <a:t>the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0" dirty="0">
                <a:latin typeface="Calibri"/>
                <a:cs typeface="Calibri"/>
              </a:rPr>
              <a:t>process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25" dirty="0">
                <a:latin typeface="Calibri"/>
                <a:cs typeface="Calibri"/>
              </a:rPr>
              <a:t>by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0" dirty="0">
                <a:latin typeface="Calibri"/>
                <a:cs typeface="Calibri"/>
              </a:rPr>
              <a:t>which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25" dirty="0">
                <a:latin typeface="Calibri"/>
                <a:cs typeface="Calibri"/>
              </a:rPr>
              <a:t>the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0" dirty="0">
                <a:latin typeface="Calibri"/>
                <a:cs typeface="Calibri"/>
              </a:rPr>
              <a:t>sounds</a:t>
            </a:r>
            <a:endParaRPr sz="2100">
              <a:latin typeface="Calibri"/>
              <a:cs typeface="Calibri"/>
            </a:endParaRPr>
          </a:p>
          <a:p>
            <a:pPr marL="184785">
              <a:lnSpc>
                <a:spcPts val="2395"/>
              </a:lnSpc>
            </a:pPr>
            <a:r>
              <a:rPr sz="2100" dirty="0">
                <a:latin typeface="Calibri"/>
                <a:cs typeface="Calibri"/>
              </a:rPr>
              <a:t>of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language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heard,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interpreted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understood.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35"/>
              </a:spcBef>
            </a:pPr>
            <a:endParaRPr sz="2100">
              <a:latin typeface="Calibri"/>
              <a:cs typeface="Calibri"/>
            </a:endParaRPr>
          </a:p>
          <a:p>
            <a:pPr marL="184785" marR="6985" indent="-172720" algn="just">
              <a:lnSpc>
                <a:spcPts val="227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Perception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18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speech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discusses</a:t>
            </a:r>
            <a:r>
              <a:rPr sz="2100" spc="1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how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we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hear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sound,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how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we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assign </a:t>
            </a:r>
            <a:r>
              <a:rPr sz="2100" dirty="0">
                <a:latin typeface="Calibri"/>
                <a:cs typeface="Calibri"/>
              </a:rPr>
              <a:t>meaning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acoustic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sound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wave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stimulating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our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auditory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system.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65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184785" marR="5715" indent="-172720" algn="just">
              <a:lnSpc>
                <a:spcPct val="9000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Speech</a:t>
            </a:r>
            <a:r>
              <a:rPr sz="2100" spc="1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perception</a:t>
            </a:r>
            <a:r>
              <a:rPr sz="2100" spc="1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1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1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very</a:t>
            </a:r>
            <a:r>
              <a:rPr sz="2100" spc="1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interesting</a:t>
            </a:r>
            <a:r>
              <a:rPr sz="2100" spc="1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phenomenon,</a:t>
            </a:r>
            <a:r>
              <a:rPr sz="2100" spc="1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because</a:t>
            </a:r>
            <a:r>
              <a:rPr sz="2100" spc="12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what </a:t>
            </a:r>
            <a:r>
              <a:rPr sz="2100" dirty="0">
                <a:latin typeface="Calibri"/>
                <a:cs typeface="Calibri"/>
              </a:rPr>
              <a:t>we</a:t>
            </a:r>
            <a:r>
              <a:rPr sz="2100" spc="1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consciously</a:t>
            </a:r>
            <a:r>
              <a:rPr sz="2100" spc="1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perceive</a:t>
            </a:r>
            <a:r>
              <a:rPr sz="2100" spc="1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</a:t>
            </a:r>
            <a:r>
              <a:rPr sz="2100" spc="1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not</a:t>
            </a:r>
            <a:r>
              <a:rPr sz="2100" spc="1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1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acoustic</a:t>
            </a:r>
            <a:r>
              <a:rPr sz="2100" spc="1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features</a:t>
            </a:r>
            <a:r>
              <a:rPr sz="2100" spc="1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that</a:t>
            </a:r>
            <a:r>
              <a:rPr sz="2100" spc="1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make</a:t>
            </a:r>
            <a:r>
              <a:rPr sz="2100" spc="14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up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35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phonemes,</a:t>
            </a:r>
            <a:r>
              <a:rPr sz="2100" spc="40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such</a:t>
            </a:r>
            <a:r>
              <a:rPr sz="2100" spc="40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as</a:t>
            </a:r>
            <a:r>
              <a:rPr sz="2100" spc="40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voicing,</a:t>
            </a:r>
            <a:r>
              <a:rPr sz="2100" spc="45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place</a:t>
            </a:r>
            <a:r>
              <a:rPr sz="2100" spc="35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45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articulation,</a:t>
            </a:r>
            <a:r>
              <a:rPr sz="2100" spc="40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manner</a:t>
            </a:r>
            <a:r>
              <a:rPr sz="2100" spc="45" dirty="0">
                <a:latin typeface="Calibri"/>
                <a:cs typeface="Calibri"/>
              </a:rPr>
              <a:t>  </a:t>
            </a:r>
            <a:r>
              <a:rPr sz="2100" spc="-25" dirty="0">
                <a:latin typeface="Calibri"/>
                <a:cs typeface="Calibri"/>
              </a:rPr>
              <a:t>of </a:t>
            </a:r>
            <a:r>
              <a:rPr sz="2100" dirty="0">
                <a:latin typeface="Calibri"/>
                <a:cs typeface="Calibri"/>
              </a:rPr>
              <a:t>articulation,</a:t>
            </a:r>
            <a:r>
              <a:rPr sz="2100" spc="204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but</a:t>
            </a:r>
            <a:r>
              <a:rPr sz="2100" spc="210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linguistic</a:t>
            </a:r>
            <a:r>
              <a:rPr sz="2100" spc="220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events</a:t>
            </a:r>
            <a:r>
              <a:rPr sz="2100" spc="220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such</a:t>
            </a:r>
            <a:r>
              <a:rPr sz="2100" spc="210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as</a:t>
            </a:r>
            <a:r>
              <a:rPr sz="2100" spc="210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phonemes,</a:t>
            </a:r>
            <a:r>
              <a:rPr sz="2100" spc="215" dirty="0">
                <a:latin typeface="Calibri"/>
                <a:cs typeface="Calibri"/>
              </a:rPr>
              <a:t>  </a:t>
            </a:r>
            <a:r>
              <a:rPr sz="2100" spc="-10" dirty="0">
                <a:latin typeface="Calibri"/>
                <a:cs typeface="Calibri"/>
              </a:rPr>
              <a:t>syllables, </a:t>
            </a:r>
            <a:r>
              <a:rPr sz="2100" dirty="0">
                <a:latin typeface="Calibri"/>
                <a:cs typeface="Calibri"/>
              </a:rPr>
              <a:t>phrases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sentences.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10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9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According</a:t>
            </a:r>
            <a:r>
              <a:rPr sz="2100" spc="1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1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Ingram</a:t>
            </a:r>
            <a:r>
              <a:rPr sz="2100" spc="1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(1989),</a:t>
            </a:r>
            <a:r>
              <a:rPr sz="2100" spc="1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infant</a:t>
            </a:r>
            <a:r>
              <a:rPr sz="2100" spc="1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speech</a:t>
            </a:r>
            <a:r>
              <a:rPr sz="2100" spc="1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perception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1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17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infant’s </a:t>
            </a:r>
            <a:r>
              <a:rPr sz="2100" dirty="0">
                <a:latin typeface="Calibri"/>
                <a:cs typeface="Calibri"/>
              </a:rPr>
              <a:t>ability</a:t>
            </a:r>
            <a:r>
              <a:rPr sz="2100" spc="1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1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perceive</a:t>
            </a:r>
            <a:r>
              <a:rPr sz="2100" spc="1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linguistic</a:t>
            </a:r>
            <a:r>
              <a:rPr sz="2100" spc="1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stimuli</a:t>
            </a:r>
            <a:r>
              <a:rPr sz="2100" spc="1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1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it</a:t>
            </a:r>
            <a:r>
              <a:rPr sz="2100" spc="1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1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defined</a:t>
            </a:r>
            <a:r>
              <a:rPr sz="2100" spc="1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as</a:t>
            </a:r>
            <a:r>
              <a:rPr sz="2100" spc="1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1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ability</a:t>
            </a:r>
            <a:r>
              <a:rPr sz="2100" spc="1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to </a:t>
            </a:r>
            <a:r>
              <a:rPr sz="2100" dirty="0">
                <a:latin typeface="Calibri"/>
                <a:cs typeface="Calibri"/>
              </a:rPr>
              <a:t>perceive</a:t>
            </a:r>
            <a:r>
              <a:rPr sz="2100" spc="4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speech</a:t>
            </a:r>
            <a:r>
              <a:rPr sz="2100" spc="40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before</a:t>
            </a:r>
            <a:r>
              <a:rPr sz="2100" spc="4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4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recognition</a:t>
            </a:r>
            <a:r>
              <a:rPr sz="2100" spc="40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that</a:t>
            </a:r>
            <a:r>
              <a:rPr sz="2100" spc="4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such</a:t>
            </a:r>
            <a:r>
              <a:rPr sz="2100" spc="40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speech</a:t>
            </a:r>
            <a:r>
              <a:rPr sz="2100" spc="41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conveys meaning.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6042" y="166573"/>
            <a:ext cx="46882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Embryology</a:t>
            </a:r>
            <a:r>
              <a:rPr spc="-65" dirty="0"/>
              <a:t> </a:t>
            </a:r>
            <a:r>
              <a:rPr dirty="0"/>
              <a:t>of</a:t>
            </a:r>
            <a:r>
              <a:rPr spc="-110" dirty="0"/>
              <a:t> </a:t>
            </a:r>
            <a:r>
              <a:rPr dirty="0"/>
              <a:t>the</a:t>
            </a:r>
            <a:r>
              <a:rPr spc="-100" dirty="0"/>
              <a:t> </a:t>
            </a:r>
            <a:r>
              <a:rPr spc="-25" dirty="0"/>
              <a:t>Ear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962660"/>
            <a:ext cx="5144770" cy="572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4762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2200" dirty="0">
                <a:latin typeface="Calibri"/>
                <a:cs typeface="Calibri"/>
              </a:rPr>
              <a:t>The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ear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begins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its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early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life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embryo,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i.e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about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25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hours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embryonic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when </a:t>
            </a:r>
            <a:r>
              <a:rPr sz="2200" dirty="0">
                <a:latin typeface="Calibri"/>
                <a:cs typeface="Calibri"/>
              </a:rPr>
              <a:t>embryonic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disc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splits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leads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spc="-10" dirty="0">
                <a:latin typeface="Calibri"/>
                <a:cs typeface="Calibri"/>
              </a:rPr>
              <a:t>formation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structure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called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primitive groove.</a:t>
            </a:r>
            <a:endParaRPr sz="2200">
              <a:latin typeface="Calibri"/>
              <a:cs typeface="Calibri"/>
            </a:endParaRPr>
          </a:p>
          <a:p>
            <a:pPr marL="299085" marR="1112520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Primitive</a:t>
            </a:r>
            <a:r>
              <a:rPr sz="2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Calibri"/>
                <a:cs typeface="Calibri"/>
              </a:rPr>
              <a:t>groove</a:t>
            </a:r>
            <a:r>
              <a:rPr sz="2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is</a:t>
            </a:r>
            <a:r>
              <a:rPr sz="22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underlined</a:t>
            </a:r>
            <a:r>
              <a:rPr sz="2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C00000"/>
                </a:solidFill>
                <a:latin typeface="Calibri"/>
                <a:cs typeface="Calibri"/>
              </a:rPr>
              <a:t>by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ectoderm</a:t>
            </a:r>
            <a:r>
              <a:rPr sz="2200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Calibri"/>
                <a:cs typeface="Calibri"/>
              </a:rPr>
              <a:t>layer.</a:t>
            </a:r>
            <a:endParaRPr sz="22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200" dirty="0">
                <a:latin typeface="Calibri"/>
                <a:cs typeface="Calibri"/>
              </a:rPr>
              <a:t>This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primitive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groove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further</a:t>
            </a:r>
            <a:endParaRPr sz="22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develops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into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structure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called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‘primitive</a:t>
            </a:r>
            <a:endParaRPr sz="2200">
              <a:latin typeface="Calibri"/>
              <a:cs typeface="Calibri"/>
            </a:endParaRPr>
          </a:p>
          <a:p>
            <a:pPr marL="299085" marR="339725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pit’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which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ultimately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results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form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‘neural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groove’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‘neural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fold’.</a:t>
            </a:r>
            <a:endParaRPr sz="22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This</a:t>
            </a:r>
            <a:r>
              <a:rPr sz="2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neural</a:t>
            </a:r>
            <a:r>
              <a:rPr sz="2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fold</a:t>
            </a:r>
            <a:r>
              <a:rPr sz="22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along</a:t>
            </a:r>
            <a:r>
              <a:rPr sz="22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with</a:t>
            </a:r>
            <a:r>
              <a:rPr sz="22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22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Calibri"/>
                <a:cs typeface="Calibri"/>
              </a:rPr>
              <a:t>neural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grooves</a:t>
            </a:r>
            <a:r>
              <a:rPr sz="2200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come</a:t>
            </a:r>
            <a:r>
              <a:rPr sz="2200" spc="-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together</a:t>
            </a:r>
            <a:r>
              <a:rPr sz="22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to</a:t>
            </a:r>
            <a:r>
              <a:rPr sz="2200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form</a:t>
            </a:r>
            <a:r>
              <a:rPr sz="2200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2200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Calibri"/>
                <a:cs typeface="Calibri"/>
              </a:rPr>
              <a:t>structure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called</a:t>
            </a:r>
            <a:r>
              <a:rPr sz="22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C00000"/>
                </a:solidFill>
                <a:latin typeface="Calibri"/>
                <a:cs typeface="Calibri"/>
              </a:rPr>
              <a:t>‘neural</a:t>
            </a:r>
            <a:r>
              <a:rPr sz="2200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Calibri"/>
                <a:cs typeface="Calibri"/>
              </a:rPr>
              <a:t>tube’.</a:t>
            </a:r>
            <a:endParaRPr sz="2200">
              <a:latin typeface="Calibri"/>
              <a:cs typeface="Calibri"/>
            </a:endParaRPr>
          </a:p>
          <a:p>
            <a:pPr marL="299085" marR="45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2200" dirty="0">
                <a:latin typeface="Calibri"/>
                <a:cs typeface="Calibri"/>
              </a:rPr>
              <a:t>This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neural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tube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remarks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beginning</a:t>
            </a:r>
            <a:r>
              <a:rPr sz="2200" spc="409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of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ear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5258" y="6451498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00" y="1371600"/>
            <a:ext cx="3451859" cy="3584448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110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434085"/>
            <a:ext cx="7729855" cy="34321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82880" marR="5080" indent="-170815" algn="just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Humans</a:t>
            </a:r>
            <a:r>
              <a:rPr sz="2400" spc="15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16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able</a:t>
            </a:r>
            <a:r>
              <a:rPr sz="2400" spc="16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14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extract</a:t>
            </a:r>
            <a:r>
              <a:rPr sz="2400" spc="16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linguistic</a:t>
            </a:r>
            <a:r>
              <a:rPr sz="2400" spc="15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information</a:t>
            </a:r>
            <a:r>
              <a:rPr sz="2400" spc="160" dirty="0">
                <a:latin typeface="Calibri"/>
                <a:cs typeface="Calibri"/>
              </a:rPr>
              <a:t>  </a:t>
            </a:r>
            <a:r>
              <a:rPr sz="2400" spc="-20" dirty="0">
                <a:latin typeface="Calibri"/>
                <a:cs typeface="Calibri"/>
              </a:rPr>
              <a:t>from 	</a:t>
            </a:r>
            <a:r>
              <a:rPr sz="2400" dirty="0">
                <a:latin typeface="Calibri"/>
                <a:cs typeface="Calibri"/>
              </a:rPr>
              <a:t>speech</a:t>
            </a:r>
            <a:r>
              <a:rPr sz="2400" spc="1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because</a:t>
            </a:r>
            <a:r>
              <a:rPr sz="2400" spc="1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1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specialized</a:t>
            </a:r>
            <a:r>
              <a:rPr sz="2400" spc="1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way</a:t>
            </a:r>
            <a:r>
              <a:rPr sz="2400" spc="1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1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1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human 	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system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tuned.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8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6350" indent="-170815" algn="just">
              <a:lnSpc>
                <a:spcPts val="259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Study</a:t>
            </a:r>
            <a:r>
              <a:rPr sz="2400" spc="5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5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infant</a:t>
            </a:r>
            <a:r>
              <a:rPr sz="2400" spc="5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speech</a:t>
            </a:r>
            <a:r>
              <a:rPr sz="2400" spc="5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perception</a:t>
            </a:r>
            <a:r>
              <a:rPr sz="2400" spc="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5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concerned</a:t>
            </a:r>
            <a:r>
              <a:rPr sz="2400" spc="5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5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tuning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system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early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development.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65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5715" indent="-170815" algn="just">
              <a:lnSpc>
                <a:spcPts val="259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3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field</a:t>
            </a:r>
            <a:r>
              <a:rPr sz="2400" spc="4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3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infant</a:t>
            </a:r>
            <a:r>
              <a:rPr sz="2400" spc="4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speech</a:t>
            </a:r>
            <a:r>
              <a:rPr sz="2400" spc="3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perception</a:t>
            </a:r>
            <a:r>
              <a:rPr sz="2400" spc="3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3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4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yet</a:t>
            </a:r>
            <a:r>
              <a:rPr sz="2400" spc="3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able</a:t>
            </a:r>
            <a:r>
              <a:rPr sz="2400" spc="35" dirty="0">
                <a:latin typeface="Calibri"/>
                <a:cs typeface="Calibri"/>
              </a:rPr>
              <a:t>  </a:t>
            </a:r>
            <a:r>
              <a:rPr sz="2400" spc="-25" dirty="0">
                <a:latin typeface="Calibri"/>
                <a:cs typeface="Calibri"/>
              </a:rPr>
              <a:t>to 	</a:t>
            </a:r>
            <a:r>
              <a:rPr sz="2400" dirty="0">
                <a:latin typeface="Calibri"/>
                <a:cs typeface="Calibri"/>
              </a:rPr>
              <a:t>describe</a:t>
            </a:r>
            <a:r>
              <a:rPr sz="2400" spc="10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9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certainty</a:t>
            </a:r>
            <a:r>
              <a:rPr sz="2400" spc="10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exactly</a:t>
            </a:r>
            <a:r>
              <a:rPr sz="2400" spc="10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what</a:t>
            </a:r>
            <a:r>
              <a:rPr sz="2400" spc="10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information</a:t>
            </a:r>
            <a:r>
              <a:rPr sz="2400" spc="10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infants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9754" y="3804284"/>
            <a:ext cx="3562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9685" algn="l"/>
                <a:tab pos="1757680" algn="l"/>
                <a:tab pos="2420620" algn="l"/>
                <a:tab pos="3296920" algn="l"/>
              </a:tabLst>
            </a:pPr>
            <a:r>
              <a:rPr sz="2400" spc="-10" dirty="0">
                <a:latin typeface="Calibri"/>
                <a:cs typeface="Calibri"/>
              </a:rPr>
              <a:t>perceive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at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any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stage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of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9591" y="3804284"/>
            <a:ext cx="170180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31750">
              <a:lnSpc>
                <a:spcPts val="2590"/>
              </a:lnSpc>
              <a:spcBef>
                <a:spcPts val="425"/>
              </a:spcBef>
            </a:pPr>
            <a:r>
              <a:rPr sz="2400" spc="-10" dirty="0">
                <a:latin typeface="Calibri"/>
                <a:cs typeface="Calibri"/>
              </a:rPr>
              <a:t>development development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10273" y="3804284"/>
            <a:ext cx="192849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41275" marR="5080" indent="-29209">
              <a:lnSpc>
                <a:spcPts val="2590"/>
              </a:lnSpc>
              <a:spcBef>
                <a:spcPts val="425"/>
              </a:spcBef>
              <a:tabLst>
                <a:tab pos="702945" algn="l"/>
                <a:tab pos="795655" algn="l"/>
                <a:tab pos="1463675" algn="l"/>
              </a:tabLst>
            </a:pPr>
            <a:r>
              <a:rPr sz="2400" spc="-25" dirty="0">
                <a:latin typeface="Calibri"/>
                <a:cs typeface="Calibri"/>
              </a:rPr>
              <a:t>and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how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this </a:t>
            </a:r>
            <a:r>
              <a:rPr sz="2400" spc="-25" dirty="0">
                <a:latin typeface="Calibri"/>
                <a:cs typeface="Calibri"/>
              </a:rPr>
              <a:t>and</a:t>
            </a:r>
            <a:r>
              <a:rPr sz="2400" dirty="0">
                <a:latin typeface="Calibri"/>
                <a:cs typeface="Calibri"/>
              </a:rPr>
              <a:t>		</a:t>
            </a:r>
            <a:r>
              <a:rPr sz="2400" spc="-10" dirty="0">
                <a:latin typeface="Calibri"/>
                <a:cs typeface="Calibri"/>
              </a:rPr>
              <a:t>language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9754" y="4133164"/>
            <a:ext cx="3467735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  <a:tabLst>
                <a:tab pos="1608455" algn="l"/>
                <a:tab pos="2903855" algn="l"/>
              </a:tabLst>
            </a:pPr>
            <a:r>
              <a:rPr sz="2400" spc="-10" dirty="0">
                <a:latin typeface="Calibri"/>
                <a:cs typeface="Calibri"/>
              </a:rPr>
              <a:t>undergoes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changes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with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35"/>
              </a:lnSpc>
            </a:pPr>
            <a:r>
              <a:rPr sz="2400" spc="-10" dirty="0">
                <a:latin typeface="Calibri"/>
                <a:cs typeface="Calibri"/>
              </a:rPr>
              <a:t>experience.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542" y="5324043"/>
            <a:ext cx="7731125" cy="105029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82880" marR="5080" indent="-170815" algn="just">
              <a:lnSpc>
                <a:spcPct val="90000"/>
              </a:lnSpc>
              <a:spcBef>
                <a:spcPts val="38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Early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2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language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learning</a:t>
            </a:r>
            <a:r>
              <a:rPr sz="2400" spc="2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does</a:t>
            </a:r>
            <a:r>
              <a:rPr sz="2400" spc="2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happen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only</a:t>
            </a:r>
            <a:r>
              <a:rPr sz="2400" spc="29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with 	</a:t>
            </a:r>
            <a:r>
              <a:rPr sz="2400" dirty="0">
                <a:latin typeface="Calibri"/>
                <a:cs typeface="Calibri"/>
              </a:rPr>
              <a:t>experience/exposure,</a:t>
            </a:r>
            <a:r>
              <a:rPr sz="2400" spc="5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but</a:t>
            </a:r>
            <a:r>
              <a:rPr sz="2400" spc="5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requires</a:t>
            </a:r>
            <a:r>
              <a:rPr sz="2400" spc="5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special</a:t>
            </a:r>
            <a:r>
              <a:rPr sz="2400" spc="59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genetic 	</a:t>
            </a:r>
            <a:r>
              <a:rPr sz="2400" dirty="0">
                <a:latin typeface="Calibri"/>
                <a:cs typeface="Calibri"/>
              </a:rPr>
              <a:t>predisposition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humans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endowed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with.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447547"/>
            <a:ext cx="72834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Methods</a:t>
            </a:r>
            <a:r>
              <a:rPr sz="3200" spc="-60" dirty="0"/>
              <a:t> </a:t>
            </a:r>
            <a:r>
              <a:rPr sz="3200" dirty="0"/>
              <a:t>to</a:t>
            </a:r>
            <a:r>
              <a:rPr sz="3200" spc="-45" dirty="0"/>
              <a:t> </a:t>
            </a:r>
            <a:r>
              <a:rPr sz="3200" dirty="0"/>
              <a:t>study</a:t>
            </a:r>
            <a:r>
              <a:rPr sz="3200" spc="-75" dirty="0"/>
              <a:t> </a:t>
            </a:r>
            <a:r>
              <a:rPr sz="3200" dirty="0"/>
              <a:t>infant</a:t>
            </a:r>
            <a:r>
              <a:rPr sz="3200" spc="-85" dirty="0"/>
              <a:t> </a:t>
            </a:r>
            <a:r>
              <a:rPr sz="3200" dirty="0"/>
              <a:t>speech</a:t>
            </a:r>
            <a:r>
              <a:rPr sz="3200" spc="-70" dirty="0"/>
              <a:t> </a:t>
            </a:r>
            <a:r>
              <a:rPr sz="3200" spc="-10" dirty="0"/>
              <a:t>perception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7542" y="1410665"/>
            <a:ext cx="7727315" cy="397446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84785" marR="5080" indent="-172720">
              <a:lnSpc>
                <a:spcPts val="3240"/>
              </a:lnSpc>
              <a:spcBef>
                <a:spcPts val="509"/>
              </a:spcBef>
            </a:pPr>
            <a:r>
              <a:rPr sz="3000" dirty="0">
                <a:latin typeface="Calibri"/>
                <a:cs typeface="Calibri"/>
              </a:rPr>
              <a:t>Different</a:t>
            </a:r>
            <a:r>
              <a:rPr sz="3000" spc="204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methods</a:t>
            </a:r>
            <a:r>
              <a:rPr sz="3000" spc="19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to</a:t>
            </a:r>
            <a:r>
              <a:rPr sz="3000" spc="21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study</a:t>
            </a:r>
            <a:r>
              <a:rPr sz="3000" spc="19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speech</a:t>
            </a:r>
            <a:r>
              <a:rPr sz="3000" spc="20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perception</a:t>
            </a:r>
            <a:r>
              <a:rPr sz="3000" spc="21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in </a:t>
            </a:r>
            <a:r>
              <a:rPr sz="3000" dirty="0">
                <a:latin typeface="Calibri"/>
                <a:cs typeface="Calibri"/>
              </a:rPr>
              <a:t>infants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can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be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broadly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classified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as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5"/>
              </a:spcBef>
            </a:pPr>
            <a:endParaRPr sz="30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3000" dirty="0">
                <a:latin typeface="Calibri"/>
                <a:cs typeface="Calibri"/>
              </a:rPr>
              <a:t>Behavioral</a:t>
            </a:r>
            <a:r>
              <a:rPr sz="3000" spc="-14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methods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25"/>
              </a:spcBef>
              <a:buFont typeface="Arial MT"/>
              <a:buChar char="•"/>
            </a:pPr>
            <a:endParaRPr sz="30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3000" spc="-10" dirty="0">
                <a:latin typeface="Calibri"/>
                <a:cs typeface="Calibri"/>
              </a:rPr>
              <a:t>Electrophysiological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methods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5"/>
              </a:spcBef>
              <a:buFont typeface="Arial MT"/>
              <a:buChar char="•"/>
            </a:pPr>
            <a:endParaRPr sz="30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3000" dirty="0">
                <a:latin typeface="Calibri"/>
                <a:cs typeface="Calibri"/>
              </a:rPr>
              <a:t>Imaging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studies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946149"/>
            <a:ext cx="7729220" cy="486473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algn="just">
              <a:lnSpc>
                <a:spcPts val="2110"/>
              </a:lnSpc>
              <a:spcBef>
                <a:spcPts val="605"/>
              </a:spcBef>
            </a:pPr>
            <a:r>
              <a:rPr sz="2200" dirty="0">
                <a:latin typeface="Calibri"/>
                <a:cs typeface="Calibri"/>
              </a:rPr>
              <a:t>These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are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five</a:t>
            </a:r>
            <a:r>
              <a:rPr sz="2200" spc="4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general</a:t>
            </a:r>
            <a:r>
              <a:rPr sz="2200" spc="4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procedures</a:t>
            </a:r>
            <a:r>
              <a:rPr sz="2200" spc="4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that</a:t>
            </a:r>
            <a:r>
              <a:rPr sz="2200" spc="4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have</a:t>
            </a:r>
            <a:r>
              <a:rPr sz="2200" spc="40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been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developed</a:t>
            </a:r>
            <a:r>
              <a:rPr sz="2200" spc="4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to </a:t>
            </a:r>
            <a:r>
              <a:rPr sz="2200" dirty="0">
                <a:latin typeface="Calibri"/>
                <a:cs typeface="Calibri"/>
              </a:rPr>
              <a:t>assess</a:t>
            </a:r>
            <a:r>
              <a:rPr sz="2200" spc="2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2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perception</a:t>
            </a:r>
            <a:r>
              <a:rPr sz="2200" spc="2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ability</a:t>
            </a:r>
            <a:r>
              <a:rPr sz="2200" spc="2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2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infants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between</a:t>
            </a:r>
            <a:r>
              <a:rPr sz="2200" spc="2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birth</a:t>
            </a:r>
            <a:r>
              <a:rPr sz="2200" spc="2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and </a:t>
            </a:r>
            <a:r>
              <a:rPr sz="2200" dirty="0">
                <a:latin typeface="Calibri"/>
                <a:cs typeface="Calibri"/>
              </a:rPr>
              <a:t>18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months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age.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200" spc="-20" dirty="0">
                <a:latin typeface="Calibri"/>
                <a:cs typeface="Calibri"/>
              </a:rPr>
              <a:t>High-</a:t>
            </a:r>
            <a:r>
              <a:rPr sz="2200" dirty="0">
                <a:latin typeface="Calibri"/>
                <a:cs typeface="Calibri"/>
              </a:rPr>
              <a:t>Amplitude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Sucking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(HAS)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Paradigm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  <a:buFont typeface="Calibri"/>
              <a:buAutoNum type="arabicPeriod"/>
            </a:pP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200" dirty="0">
                <a:latin typeface="Calibri"/>
                <a:cs typeface="Calibri"/>
              </a:rPr>
              <a:t>Heart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rate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(HR)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paradigm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25"/>
              </a:spcBef>
              <a:buFont typeface="Calibri"/>
              <a:buAutoNum type="arabicPeriod"/>
            </a:pPr>
            <a:endParaRPr sz="2200">
              <a:latin typeface="Calibri"/>
              <a:cs typeface="Calibri"/>
            </a:endParaRPr>
          </a:p>
          <a:p>
            <a:pPr marL="469900" marR="5715" indent="-457200">
              <a:lnSpc>
                <a:spcPct val="80000"/>
              </a:lnSpc>
              <a:buAutoNum type="arabicPeriod"/>
              <a:tabLst>
                <a:tab pos="469900" algn="l"/>
                <a:tab pos="1573530" algn="l"/>
                <a:tab pos="3028950" algn="l"/>
                <a:tab pos="3932554" algn="l"/>
                <a:tab pos="4990465" algn="l"/>
                <a:tab pos="6865620" algn="l"/>
              </a:tabLst>
            </a:pPr>
            <a:r>
              <a:rPr sz="2200" spc="-10" dirty="0">
                <a:latin typeface="Calibri"/>
                <a:cs typeface="Calibri"/>
              </a:rPr>
              <a:t>Visually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Reinforced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Infant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Speech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Discrimination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(VRISD) Paradigm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or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Conditioned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Head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Turn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(CHT)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Paradigm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buFont typeface="Calibri"/>
              <a:buAutoNum type="arabicPeriod"/>
            </a:pP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200" dirty="0">
                <a:latin typeface="Calibri"/>
                <a:cs typeface="Calibri"/>
              </a:rPr>
              <a:t>Visual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Habituation(VH)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Paradigm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  <a:buFont typeface="Calibri"/>
              <a:buAutoNum type="arabicPeriod"/>
            </a:pP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200" spc="-25" dirty="0">
                <a:latin typeface="Calibri"/>
                <a:cs typeface="Calibri"/>
              </a:rPr>
              <a:t>MMN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376174"/>
            <a:ext cx="69322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3200" spc="-25" dirty="0"/>
              <a:t>1.</a:t>
            </a:r>
            <a:r>
              <a:rPr sz="3200" dirty="0"/>
              <a:t>	High</a:t>
            </a:r>
            <a:r>
              <a:rPr sz="3200" spc="-40" dirty="0"/>
              <a:t> </a:t>
            </a:r>
            <a:r>
              <a:rPr sz="3200" dirty="0"/>
              <a:t>amplitude</a:t>
            </a:r>
            <a:r>
              <a:rPr sz="3200" spc="-80" dirty="0"/>
              <a:t> </a:t>
            </a:r>
            <a:r>
              <a:rPr sz="3200" dirty="0"/>
              <a:t>sucking</a:t>
            </a:r>
            <a:r>
              <a:rPr sz="3200" spc="-50" dirty="0"/>
              <a:t> </a:t>
            </a:r>
            <a:r>
              <a:rPr sz="3200" dirty="0"/>
              <a:t>method</a:t>
            </a:r>
            <a:r>
              <a:rPr sz="3200" spc="-40" dirty="0"/>
              <a:t> </a:t>
            </a:r>
            <a:r>
              <a:rPr sz="3200" spc="-10" dirty="0"/>
              <a:t>(HAS)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7542" y="1311605"/>
            <a:ext cx="699008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Used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for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children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ranging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3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days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4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months.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9754" y="2025523"/>
            <a:ext cx="479742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97305" algn="l"/>
                <a:tab pos="2259330" algn="l"/>
                <a:tab pos="2818130" algn="l"/>
                <a:tab pos="4187190" algn="l"/>
              </a:tabLst>
            </a:pPr>
            <a:r>
              <a:rPr sz="2600" spc="-10" dirty="0">
                <a:latin typeface="Calibri"/>
                <a:cs typeface="Calibri"/>
              </a:rPr>
              <a:t>people,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react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to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changes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they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542" y="1668907"/>
            <a:ext cx="6383020" cy="779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ts val="2965"/>
              </a:lnSpc>
              <a:spcBef>
                <a:spcPts val="105"/>
              </a:spcBef>
              <a:buFont typeface="Arial MT"/>
              <a:buChar char="•"/>
              <a:tabLst>
                <a:tab pos="184785" algn="l"/>
                <a:tab pos="1217930" algn="l"/>
                <a:tab pos="1792605" algn="l"/>
                <a:tab pos="2179955" algn="l"/>
                <a:tab pos="3289300" algn="l"/>
                <a:tab pos="5198110" algn="l"/>
              </a:tabLst>
            </a:pPr>
            <a:r>
              <a:rPr sz="2600" spc="-10" dirty="0">
                <a:latin typeface="Calibri"/>
                <a:cs typeface="Calibri"/>
              </a:rPr>
              <a:t>Based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on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simple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observation: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Infants,</a:t>
            </a:r>
            <a:endParaRPr sz="2600">
              <a:latin typeface="Calibri"/>
              <a:cs typeface="Calibri"/>
            </a:endParaRPr>
          </a:p>
          <a:p>
            <a:pPr marL="5231130">
              <a:lnSpc>
                <a:spcPts val="2965"/>
              </a:lnSpc>
            </a:pPr>
            <a:r>
              <a:rPr sz="2600" spc="-10" dirty="0">
                <a:latin typeface="Calibri"/>
                <a:cs typeface="Calibri"/>
              </a:rPr>
              <a:t>perceive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1397" y="1668907"/>
            <a:ext cx="1412875" cy="77914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33045" marR="5080" indent="-220979">
              <a:lnSpc>
                <a:spcPts val="2810"/>
              </a:lnSpc>
              <a:spcBef>
                <a:spcPts val="455"/>
              </a:spcBef>
              <a:tabLst>
                <a:tab pos="697230" algn="l"/>
                <a:tab pos="760730" algn="l"/>
              </a:tabLst>
            </a:pPr>
            <a:r>
              <a:rPr sz="2600" spc="-20" dirty="0">
                <a:latin typeface="Calibri"/>
                <a:cs typeface="Calibri"/>
              </a:rPr>
              <a:t>like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older </a:t>
            </a:r>
            <a:r>
              <a:rPr sz="2600" spc="-25" dirty="0">
                <a:latin typeface="Calibri"/>
                <a:cs typeface="Calibri"/>
              </a:rPr>
              <a:t>in</a:t>
            </a:r>
            <a:r>
              <a:rPr sz="2600" dirty="0">
                <a:latin typeface="Calibri"/>
                <a:cs typeface="Calibri"/>
              </a:rPr>
              <a:t>		</a:t>
            </a:r>
            <a:r>
              <a:rPr sz="2600" spc="-10" dirty="0">
                <a:latin typeface="Calibri"/>
                <a:cs typeface="Calibri"/>
              </a:rPr>
              <a:t>their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542" y="2382138"/>
            <a:ext cx="7825740" cy="398970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84785" marR="5715" algn="just">
              <a:lnSpc>
                <a:spcPts val="2810"/>
              </a:lnSpc>
              <a:spcBef>
                <a:spcPts val="455"/>
              </a:spcBef>
            </a:pPr>
            <a:r>
              <a:rPr sz="2600" dirty="0">
                <a:latin typeface="Calibri"/>
                <a:cs typeface="Calibri"/>
              </a:rPr>
              <a:t>environment</a:t>
            </a:r>
            <a:r>
              <a:rPr sz="2600" spc="4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4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become</a:t>
            </a:r>
            <a:r>
              <a:rPr sz="2600" spc="4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habituated</a:t>
            </a:r>
            <a:r>
              <a:rPr sz="2600" spc="4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4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repetitions</a:t>
            </a:r>
            <a:r>
              <a:rPr sz="2600" spc="43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same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event.</a:t>
            </a:r>
            <a:endParaRPr sz="2600">
              <a:latin typeface="Calibri"/>
              <a:cs typeface="Calibri"/>
            </a:endParaRPr>
          </a:p>
          <a:p>
            <a:pPr marL="184785" indent="-172085" algn="just">
              <a:lnSpc>
                <a:spcPts val="2610"/>
              </a:lnSpc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Involves</a:t>
            </a:r>
            <a:r>
              <a:rPr sz="2600" spc="2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four</a:t>
            </a:r>
            <a:r>
              <a:rPr sz="2600" spc="2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phases:</a:t>
            </a:r>
            <a:r>
              <a:rPr sz="2600" spc="25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baseline,</a:t>
            </a:r>
            <a:r>
              <a:rPr sz="2600" spc="2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acquisition,</a:t>
            </a:r>
            <a:r>
              <a:rPr sz="2600" spc="2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habituation,</a:t>
            </a:r>
            <a:endParaRPr sz="2600">
              <a:latin typeface="Calibri"/>
              <a:cs typeface="Calibri"/>
            </a:endParaRPr>
          </a:p>
          <a:p>
            <a:pPr marL="184785" algn="just">
              <a:lnSpc>
                <a:spcPts val="2810"/>
              </a:lnSpc>
            </a:pPr>
            <a:r>
              <a:rPr sz="2600" dirty="0">
                <a:latin typeface="Calibri"/>
                <a:cs typeface="Calibri"/>
              </a:rPr>
              <a:t>and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recovery.</a:t>
            </a:r>
            <a:endParaRPr sz="26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90000"/>
              </a:lnSpc>
              <a:spcBef>
                <a:spcPts val="15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In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this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technique,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infant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controls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presentation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1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speech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stimulus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by</a:t>
            </a:r>
            <a:r>
              <a:rPr sz="2600" spc="1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sucking</a:t>
            </a:r>
            <a:r>
              <a:rPr sz="2600" spc="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on</a:t>
            </a:r>
            <a:r>
              <a:rPr sz="2600" spc="1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pacifier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attached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105" dirty="0">
                <a:latin typeface="Calibri"/>
                <a:cs typeface="Calibri"/>
              </a:rPr>
              <a:t> </a:t>
            </a:r>
            <a:r>
              <a:rPr sz="2600" spc="-50" dirty="0">
                <a:latin typeface="Calibri"/>
                <a:cs typeface="Calibri"/>
              </a:rPr>
              <a:t>a </a:t>
            </a:r>
            <a:r>
              <a:rPr sz="2600" dirty="0">
                <a:latin typeface="Calibri"/>
                <a:cs typeface="Calibri"/>
              </a:rPr>
              <a:t>pressure</a:t>
            </a:r>
            <a:r>
              <a:rPr sz="2600" spc="315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transducer</a:t>
            </a:r>
            <a:r>
              <a:rPr sz="2600" spc="320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which</a:t>
            </a:r>
            <a:r>
              <a:rPr sz="2600" spc="320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records</a:t>
            </a:r>
            <a:r>
              <a:rPr sz="2600" spc="320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320" dirty="0">
                <a:latin typeface="Calibri"/>
                <a:cs typeface="Calibri"/>
              </a:rPr>
              <a:t>   </a:t>
            </a:r>
            <a:r>
              <a:rPr sz="2600" spc="-10" dirty="0">
                <a:latin typeface="Calibri"/>
                <a:cs typeface="Calibri"/>
              </a:rPr>
              <a:t>sucking responses.</a:t>
            </a:r>
            <a:endParaRPr sz="2600">
              <a:latin typeface="Calibri"/>
              <a:cs typeface="Calibri"/>
            </a:endParaRPr>
          </a:p>
          <a:p>
            <a:pPr marL="184785" marR="5715" indent="-172720" algn="just">
              <a:lnSpc>
                <a:spcPct val="90000"/>
              </a:lnSpc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Initially</a:t>
            </a:r>
            <a:r>
              <a:rPr sz="2600" spc="9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8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baseline</a:t>
            </a:r>
            <a:r>
              <a:rPr sz="2600" spc="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activity</a:t>
            </a:r>
            <a:r>
              <a:rPr sz="2600" spc="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9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established,</a:t>
            </a:r>
            <a:r>
              <a:rPr sz="2600" spc="80" dirty="0">
                <a:latin typeface="Calibri"/>
                <a:cs typeface="Calibri"/>
              </a:rPr>
              <a:t>  </a:t>
            </a:r>
            <a:r>
              <a:rPr sz="2600" spc="-10" dirty="0">
                <a:latin typeface="Calibri"/>
                <a:cs typeface="Calibri"/>
              </a:rPr>
              <a:t>following </a:t>
            </a:r>
            <a:r>
              <a:rPr sz="2600" dirty="0">
                <a:latin typeface="Calibri"/>
                <a:cs typeface="Calibri"/>
              </a:rPr>
              <a:t>which</a:t>
            </a:r>
            <a:r>
              <a:rPr sz="2600" spc="5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5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repeating</a:t>
            </a:r>
            <a:r>
              <a:rPr sz="2600" spc="5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speech</a:t>
            </a:r>
            <a:r>
              <a:rPr sz="2600" spc="5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stimulus</a:t>
            </a:r>
            <a:r>
              <a:rPr sz="2600" spc="5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such</a:t>
            </a:r>
            <a:r>
              <a:rPr sz="2600" spc="5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as</a:t>
            </a:r>
            <a:r>
              <a:rPr sz="2600" spc="5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bababa</a:t>
            </a:r>
            <a:r>
              <a:rPr sz="2600" spc="56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is </a:t>
            </a:r>
            <a:r>
              <a:rPr sz="2600" spc="-10" dirty="0">
                <a:latin typeface="Calibri"/>
                <a:cs typeface="Calibri"/>
              </a:rPr>
              <a:t>presented.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662685"/>
            <a:ext cx="7826375" cy="540829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82880" marR="7620" indent="-170815" algn="just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frequency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presentation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stimulus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controlled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by 	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infant’s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sucking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rate,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rate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increases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learns 	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contingency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between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his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activity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stimulus.</a:t>
            </a:r>
            <a:endParaRPr sz="2400">
              <a:latin typeface="Calibri"/>
              <a:cs typeface="Calibri"/>
            </a:endParaRPr>
          </a:p>
          <a:p>
            <a:pPr marL="182880" marR="6350" indent="-170815" algn="just">
              <a:lnSpc>
                <a:spcPts val="2590"/>
              </a:lnSpc>
              <a:spcBef>
                <a:spcPts val="81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Increased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sucking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thus taken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reflect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child’s </a:t>
            </a:r>
            <a:r>
              <a:rPr sz="2400" spc="-10" dirty="0">
                <a:latin typeface="Calibri"/>
                <a:cs typeface="Calibri"/>
              </a:rPr>
              <a:t>attention 	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13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interest</a:t>
            </a:r>
            <a:r>
              <a:rPr sz="2400" spc="12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13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3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speech-</a:t>
            </a:r>
            <a:r>
              <a:rPr sz="2400" dirty="0">
                <a:latin typeface="Calibri"/>
                <a:cs typeface="Calibri"/>
              </a:rPr>
              <a:t>like</a:t>
            </a:r>
            <a:r>
              <a:rPr sz="2400" spc="13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sound,</a:t>
            </a:r>
            <a:r>
              <a:rPr sz="2400" spc="13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13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serves</a:t>
            </a:r>
            <a:r>
              <a:rPr sz="2400" spc="13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130" dirty="0">
                <a:latin typeface="Calibri"/>
                <a:cs typeface="Calibri"/>
              </a:rPr>
              <a:t>  </a:t>
            </a:r>
            <a:r>
              <a:rPr sz="2400" spc="-50" dirty="0">
                <a:latin typeface="Calibri"/>
                <a:cs typeface="Calibri"/>
              </a:rPr>
              <a:t>a 	</a:t>
            </a:r>
            <a:r>
              <a:rPr sz="2400" spc="-10" dirty="0">
                <a:latin typeface="Calibri"/>
                <a:cs typeface="Calibri"/>
              </a:rPr>
              <a:t>“reinforcing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stimulus.”</a:t>
            </a:r>
            <a:endParaRPr sz="2400">
              <a:latin typeface="Calibri"/>
              <a:cs typeface="Calibri"/>
            </a:endParaRPr>
          </a:p>
          <a:p>
            <a:pPr marL="183515" indent="-170815" algn="just">
              <a:lnSpc>
                <a:spcPts val="2735"/>
              </a:lnSpc>
              <a:spcBef>
                <a:spcPts val="480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After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several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minutes,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infants’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sucking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rate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typically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levels</a:t>
            </a:r>
            <a:endParaRPr sz="2400">
              <a:latin typeface="Calibri"/>
              <a:cs typeface="Calibri"/>
            </a:endParaRPr>
          </a:p>
          <a:p>
            <a:pPr marL="184785" algn="just">
              <a:lnSpc>
                <a:spcPts val="2735"/>
              </a:lnSpc>
            </a:pPr>
            <a:r>
              <a:rPr sz="2400" dirty="0">
                <a:latin typeface="Calibri"/>
                <a:cs typeface="Calibri"/>
              </a:rPr>
              <a:t>off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decreases.</a:t>
            </a:r>
            <a:endParaRPr sz="2400">
              <a:latin typeface="Calibri"/>
              <a:cs typeface="Calibri"/>
            </a:endParaRPr>
          </a:p>
          <a:p>
            <a:pPr marL="182880" marR="255270" indent="-170815">
              <a:lnSpc>
                <a:spcPct val="90000"/>
              </a:lnSpc>
              <a:spcBef>
                <a:spcPts val="79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When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sucking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declines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evidence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habituation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be 	</a:t>
            </a:r>
            <a:r>
              <a:rPr sz="2400" spc="-10" dirty="0">
                <a:latin typeface="Calibri"/>
                <a:cs typeface="Calibri"/>
              </a:rPr>
              <a:t>inferred,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second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novel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stimulus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presented,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and 	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increase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sucking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observed,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thus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revealing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spc="-10" dirty="0">
                <a:latin typeface="Calibri"/>
                <a:cs typeface="Calibri"/>
              </a:rPr>
              <a:t>infants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discriminate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speech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stimuli.</a:t>
            </a:r>
            <a:endParaRPr sz="2400">
              <a:latin typeface="Calibri"/>
              <a:cs typeface="Calibri"/>
            </a:endParaRPr>
          </a:p>
          <a:p>
            <a:pPr marL="182880" marR="15875" indent="-170815">
              <a:lnSpc>
                <a:spcPts val="2590"/>
              </a:lnSpc>
              <a:spcBef>
                <a:spcPts val="840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Discrimination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inferred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if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infant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shows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recovery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sucking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response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contingent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upon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presentation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second 	</a:t>
            </a:r>
            <a:r>
              <a:rPr sz="2400" dirty="0">
                <a:latin typeface="Calibri"/>
                <a:cs typeface="Calibri"/>
              </a:rPr>
              <a:t>novel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stimulus.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626109"/>
            <a:ext cx="7579995" cy="547116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622935">
              <a:lnSpc>
                <a:spcPct val="80000"/>
              </a:lnSpc>
              <a:spcBef>
                <a:spcPts val="725"/>
              </a:spcBef>
            </a:pPr>
            <a:r>
              <a:rPr sz="2600" b="1" dirty="0">
                <a:latin typeface="Calibri"/>
                <a:cs typeface="Calibri"/>
              </a:rPr>
              <a:t>The</a:t>
            </a:r>
            <a:r>
              <a:rPr sz="2600" b="1" spc="-5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high-</a:t>
            </a:r>
            <a:r>
              <a:rPr sz="2600" b="1" spc="-4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amplitude</a:t>
            </a:r>
            <a:r>
              <a:rPr sz="2600" b="1" spc="-4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sucking</a:t>
            </a:r>
            <a:r>
              <a:rPr sz="2600" b="1" spc="-45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procedure</a:t>
            </a:r>
            <a:r>
              <a:rPr sz="2600" b="1" spc="-4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has</a:t>
            </a:r>
            <a:r>
              <a:rPr sz="2600" b="1" spc="-45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several drawbacks: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2600">
              <a:latin typeface="Calibri"/>
              <a:cs typeface="Calibri"/>
            </a:endParaRPr>
          </a:p>
          <a:p>
            <a:pPr marL="527685" marR="25400" indent="-515620">
              <a:lnSpc>
                <a:spcPts val="2500"/>
              </a:lnSpc>
              <a:buAutoNum type="alphaLcParenR"/>
              <a:tabLst>
                <a:tab pos="527685" algn="l"/>
              </a:tabLst>
            </a:pPr>
            <a:r>
              <a:rPr sz="2600" dirty="0">
                <a:latin typeface="Calibri"/>
                <a:cs typeface="Calibri"/>
              </a:rPr>
              <a:t>The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four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phases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procedure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require approximately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15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20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minutes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complete.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Infants </a:t>
            </a:r>
            <a:r>
              <a:rPr sz="2600" dirty="0">
                <a:latin typeface="Calibri"/>
                <a:cs typeface="Calibri"/>
              </a:rPr>
              <a:t>often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have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difficulty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attending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for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this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amt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time.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19"/>
              </a:spcBef>
              <a:buFont typeface="Calibri"/>
              <a:buAutoNum type="alphaLcParenR"/>
            </a:pPr>
            <a:endParaRPr sz="2600">
              <a:latin typeface="Calibri"/>
              <a:cs typeface="Calibri"/>
            </a:endParaRPr>
          </a:p>
          <a:p>
            <a:pPr marL="527685" marR="85090" indent="-515620">
              <a:lnSpc>
                <a:spcPts val="2500"/>
              </a:lnSpc>
              <a:buAutoNum type="alphaLcParenR"/>
              <a:tabLst>
                <a:tab pos="527685" algn="l"/>
              </a:tabLst>
            </a:pPr>
            <a:r>
              <a:rPr sz="2600" dirty="0">
                <a:latin typeface="Calibri"/>
                <a:cs typeface="Calibri"/>
              </a:rPr>
              <a:t>Specific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levels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increased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decreased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sucking </a:t>
            </a:r>
            <a:r>
              <a:rPr sz="2600" dirty="0">
                <a:latin typeface="Calibri"/>
                <a:cs typeface="Calibri"/>
              </a:rPr>
              <a:t>must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achieved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order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demonstrate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reliable </a:t>
            </a:r>
            <a:r>
              <a:rPr sz="2600" dirty="0">
                <a:latin typeface="Calibri"/>
                <a:cs typeface="Calibri"/>
              </a:rPr>
              <a:t>shifts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b/w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each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four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phases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procedure.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30"/>
              </a:spcBef>
              <a:buFont typeface="Calibri"/>
              <a:buAutoNum type="alphaLcParenR"/>
            </a:pPr>
            <a:endParaRPr sz="2600">
              <a:latin typeface="Calibri"/>
              <a:cs typeface="Calibri"/>
            </a:endParaRPr>
          </a:p>
          <a:p>
            <a:pPr marL="527685" marR="5080" indent="-515620">
              <a:lnSpc>
                <a:spcPct val="80000"/>
              </a:lnSpc>
              <a:buAutoNum type="alphaLcParenR"/>
              <a:tabLst>
                <a:tab pos="527685" algn="l"/>
              </a:tabLst>
            </a:pPr>
            <a:r>
              <a:rPr sz="2600" dirty="0">
                <a:latin typeface="Calibri"/>
                <a:cs typeface="Calibri"/>
              </a:rPr>
              <a:t>There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only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one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opportunity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establish </a:t>
            </a:r>
            <a:r>
              <a:rPr sz="2600" dirty="0">
                <a:latin typeface="Calibri"/>
                <a:cs typeface="Calibri"/>
              </a:rPr>
              <a:t>discrimination.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infant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either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recovers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sucking </a:t>
            </a:r>
            <a:r>
              <a:rPr sz="2600" dirty="0">
                <a:latin typeface="Calibri"/>
                <a:cs typeface="Calibri"/>
              </a:rPr>
              <a:t>response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rate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or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does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not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during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presentation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second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novel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stimulus.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644397"/>
            <a:ext cx="262128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84785" marR="5080" indent="-172720">
              <a:lnSpc>
                <a:spcPts val="3460"/>
              </a:lnSpc>
              <a:spcBef>
                <a:spcPts val="535"/>
              </a:spcBef>
              <a:tabLst>
                <a:tab pos="644525" algn="l"/>
                <a:tab pos="1910080" algn="l"/>
              </a:tabLst>
            </a:pPr>
            <a:r>
              <a:rPr sz="3200" b="1" spc="-25" dirty="0">
                <a:latin typeface="Calibri"/>
                <a:cs typeface="Calibri"/>
              </a:rPr>
              <a:t>2.</a:t>
            </a:r>
            <a:r>
              <a:rPr sz="3200" b="1" dirty="0">
                <a:latin typeface="Calibri"/>
                <a:cs typeface="Calibri"/>
              </a:rPr>
              <a:t>	</a:t>
            </a:r>
            <a:r>
              <a:rPr sz="3200" b="1" spc="-10" dirty="0">
                <a:latin typeface="Calibri"/>
                <a:cs typeface="Calibri"/>
              </a:rPr>
              <a:t>Heart</a:t>
            </a:r>
            <a:r>
              <a:rPr sz="3200" b="1" dirty="0">
                <a:latin typeface="Calibri"/>
                <a:cs typeface="Calibri"/>
              </a:rPr>
              <a:t>	</a:t>
            </a:r>
            <a:r>
              <a:rPr sz="3200" b="1" spc="-20" dirty="0">
                <a:latin typeface="Calibri"/>
                <a:cs typeface="Calibri"/>
              </a:rPr>
              <a:t>rate </a:t>
            </a:r>
            <a:r>
              <a:rPr sz="3200" b="1" dirty="0">
                <a:latin typeface="Calibri"/>
                <a:cs typeface="Calibri"/>
              </a:rPr>
              <a:t>paradigm</a:t>
            </a:r>
            <a:r>
              <a:rPr sz="3200" b="1" spc="-130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(HR)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97402" y="644397"/>
            <a:ext cx="21723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habituation/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059170" y="644397"/>
            <a:ext cx="24739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latin typeface="Calibri"/>
                <a:cs typeface="Calibri"/>
              </a:rPr>
              <a:t>dishabituation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542" y="2184019"/>
            <a:ext cx="7826375" cy="408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Used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infants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8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months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age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6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5080" indent="-170815" algn="just">
              <a:lnSpc>
                <a:spcPct val="9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Derived</a:t>
            </a:r>
            <a:r>
              <a:rPr sz="2400" spc="1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1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finding</a:t>
            </a:r>
            <a:r>
              <a:rPr sz="2400" spc="1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1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when</a:t>
            </a:r>
            <a:r>
              <a:rPr sz="2400" spc="1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1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sound</a:t>
            </a:r>
            <a:r>
              <a:rPr sz="2400" spc="1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1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presented</a:t>
            </a:r>
            <a:r>
              <a:rPr sz="2400" spc="18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 	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infant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comfortable</a:t>
            </a:r>
            <a:r>
              <a:rPr sz="2400" spc="2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listening</a:t>
            </a:r>
            <a:r>
              <a:rPr sz="2400" spc="229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level,</a:t>
            </a:r>
            <a:r>
              <a:rPr sz="2400" spc="2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infant’s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heart 	</a:t>
            </a:r>
            <a:r>
              <a:rPr sz="2400" dirty="0">
                <a:latin typeface="Calibri"/>
                <a:cs typeface="Calibri"/>
              </a:rPr>
              <a:t>rate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slows</a:t>
            </a:r>
            <a:r>
              <a:rPr sz="2400" spc="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down</a:t>
            </a:r>
            <a:r>
              <a:rPr sz="2400" spc="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(decelerates)</a:t>
            </a:r>
            <a:r>
              <a:rPr sz="2400" spc="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response</a:t>
            </a:r>
            <a:r>
              <a:rPr sz="2400" spc="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sound</a:t>
            </a:r>
            <a:r>
              <a:rPr sz="2400" spc="9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over 	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29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course</a:t>
            </a:r>
            <a:r>
              <a:rPr sz="2400" spc="229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next</a:t>
            </a:r>
            <a:r>
              <a:rPr sz="2400" spc="2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0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20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secs.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2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heart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deceleration 	</a:t>
            </a:r>
            <a:r>
              <a:rPr sz="2400" dirty="0">
                <a:latin typeface="Calibri"/>
                <a:cs typeface="Calibri"/>
              </a:rPr>
              <a:t>has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been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shown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cardiac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counterpart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general 	orientation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behaviour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individual.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9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ts val="2735"/>
              </a:lnSpc>
              <a:buFont typeface="Arial MT"/>
              <a:buChar char="•"/>
              <a:tabLst>
                <a:tab pos="183515" algn="l"/>
                <a:tab pos="1015365" algn="l"/>
                <a:tab pos="1597660" algn="l"/>
                <a:tab pos="2647950" algn="l"/>
                <a:tab pos="3935729" algn="l"/>
                <a:tab pos="5228590" algn="l"/>
                <a:tab pos="6313170" algn="l"/>
                <a:tab pos="6896100" algn="l"/>
              </a:tabLst>
            </a:pPr>
            <a:r>
              <a:rPr sz="2400" spc="-10" dirty="0">
                <a:latin typeface="Calibri"/>
                <a:cs typeface="Calibri"/>
              </a:rPr>
              <a:t>Thus,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cardiac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orienting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response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reflects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infants’</a:t>
            </a:r>
            <a:endParaRPr sz="2400">
              <a:latin typeface="Calibri"/>
              <a:cs typeface="Calibri"/>
            </a:endParaRPr>
          </a:p>
          <a:p>
            <a:pPr marL="184785">
              <a:lnSpc>
                <a:spcPts val="2735"/>
              </a:lnSpc>
            </a:pPr>
            <a:r>
              <a:rPr sz="2400" spc="-10" dirty="0">
                <a:latin typeface="Calibri"/>
                <a:cs typeface="Calibri"/>
              </a:rPr>
              <a:t>attention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novel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event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(Graham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Clifton,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1966).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620013"/>
            <a:ext cx="7901940" cy="550037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82880" marR="5080" indent="-170815" algn="just">
              <a:lnSpc>
                <a:spcPts val="2690"/>
              </a:lnSpc>
              <a:spcBef>
                <a:spcPts val="740"/>
              </a:spcBef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Begins</a:t>
            </a:r>
            <a:r>
              <a:rPr sz="2800" spc="2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2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2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baseline</a:t>
            </a:r>
            <a:r>
              <a:rPr sz="2800" spc="2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measure</a:t>
            </a:r>
            <a:r>
              <a:rPr sz="2800" spc="2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2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</a:t>
            </a:r>
            <a:r>
              <a:rPr sz="2800" spc="2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infant’s</a:t>
            </a:r>
            <a:r>
              <a:rPr sz="2800" spc="3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heart 	rate.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90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182880" marR="5715" indent="-170815" algn="just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An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stimulus is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then</a:t>
            </a:r>
            <a:r>
              <a:rPr sz="2800" spc="-10" dirty="0">
                <a:latin typeface="Calibri"/>
                <a:cs typeface="Calibri"/>
              </a:rPr>
              <a:t> presented,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change 	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27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heart</a:t>
            </a:r>
            <a:r>
              <a:rPr sz="2800" spc="27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rate</a:t>
            </a:r>
            <a:r>
              <a:rPr sz="2800" spc="27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27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observed.</a:t>
            </a:r>
            <a:r>
              <a:rPr sz="2800" spc="28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Presentations</a:t>
            </a:r>
            <a:r>
              <a:rPr sz="2800" spc="26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270" dirty="0">
                <a:latin typeface="Calibri"/>
                <a:cs typeface="Calibri"/>
              </a:rPr>
              <a:t>  </a:t>
            </a:r>
            <a:r>
              <a:rPr sz="2800" spc="-25" dirty="0">
                <a:latin typeface="Calibri"/>
                <a:cs typeface="Calibri"/>
              </a:rPr>
              <a:t>the 	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stimulus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1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repeated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over</a:t>
            </a:r>
            <a:r>
              <a:rPr sz="2800" spc="1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series</a:t>
            </a:r>
            <a:r>
              <a:rPr sz="2800" spc="1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trials 	</a:t>
            </a:r>
            <a:r>
              <a:rPr sz="2800" dirty="0">
                <a:latin typeface="Calibri"/>
                <a:cs typeface="Calibri"/>
              </a:rPr>
              <a:t>during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which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magnitude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rate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habituates.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0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183515" indent="-170815" algn="just">
              <a:lnSpc>
                <a:spcPct val="100000"/>
              </a:lnSpc>
              <a:buFont typeface="Arial MT"/>
              <a:buChar char="•"/>
              <a:tabLst>
                <a:tab pos="183515" algn="l"/>
              </a:tabLst>
            </a:pPr>
            <a:r>
              <a:rPr sz="2800" dirty="0">
                <a:latin typeface="Calibri"/>
                <a:cs typeface="Calibri"/>
              </a:rPr>
              <a:t>A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second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novel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stimulus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then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introduced.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184785" marR="45085" indent="-172720">
              <a:lnSpc>
                <a:spcPct val="80000"/>
              </a:lnSpc>
              <a:buFont typeface="Arial MT"/>
              <a:buChar char="•"/>
              <a:tabLst>
                <a:tab pos="184785" algn="l"/>
                <a:tab pos="264160" algn="l"/>
              </a:tabLst>
            </a:pPr>
            <a:r>
              <a:rPr sz="2800" dirty="0">
                <a:latin typeface="Calibri"/>
                <a:cs typeface="Calibri"/>
              </a:rPr>
              <a:t>	If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change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heart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rate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noted,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experimenter infers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that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infant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presumably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has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detected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difference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b/w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two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stimuli,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orienting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novel condition.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693166"/>
            <a:ext cx="7684134" cy="473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Limitations: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30"/>
              </a:spcBef>
            </a:pPr>
            <a:endParaRPr sz="2800">
              <a:latin typeface="Calibri"/>
              <a:cs typeface="Calibri"/>
            </a:endParaRPr>
          </a:p>
          <a:p>
            <a:pPr marL="182880" marR="90805" indent="-170815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If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two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groups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infants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discriminate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two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sound 	contrasts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differently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determined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different 	</a:t>
            </a:r>
            <a:r>
              <a:rPr sz="2800" dirty="0">
                <a:latin typeface="Calibri"/>
                <a:cs typeface="Calibri"/>
              </a:rPr>
              <a:t>magnitudes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heart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rate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responding,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degree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of 	</a:t>
            </a:r>
            <a:r>
              <a:rPr sz="2800" dirty="0">
                <a:latin typeface="Calibri"/>
                <a:cs typeface="Calibri"/>
              </a:rPr>
              <a:t>discriminability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among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sound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contrasts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cannot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be 	</a:t>
            </a:r>
            <a:r>
              <a:rPr sz="2800" spc="-10" dirty="0">
                <a:latin typeface="Calibri"/>
                <a:cs typeface="Calibri"/>
              </a:rPr>
              <a:t>established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heart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rate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procedure.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75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182880" marR="5080" indent="-170815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heart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rate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paradigm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places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considerable 	</a:t>
            </a:r>
            <a:r>
              <a:rPr sz="2800" dirty="0">
                <a:latin typeface="Calibri"/>
                <a:cs typeface="Calibri"/>
              </a:rPr>
              <a:t>memory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demand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infants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given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recovery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time 	</a:t>
            </a:r>
            <a:r>
              <a:rPr sz="2800" spc="-10" dirty="0">
                <a:latin typeface="Calibri"/>
                <a:cs typeface="Calibri"/>
              </a:rPr>
              <a:t>required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b/w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stimulus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presentations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 	</a:t>
            </a:r>
            <a:r>
              <a:rPr sz="2800" spc="-10" dirty="0">
                <a:latin typeface="Calibri"/>
                <a:cs typeface="Calibri"/>
              </a:rPr>
              <a:t>habituation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time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across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stimulus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presentations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568197"/>
            <a:ext cx="27451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62940" algn="l"/>
              </a:tabLst>
            </a:pPr>
            <a:r>
              <a:rPr sz="3200" spc="-25" dirty="0"/>
              <a:t>3.</a:t>
            </a:r>
            <a:r>
              <a:rPr sz="3200" dirty="0"/>
              <a:t>	</a:t>
            </a:r>
            <a:r>
              <a:rPr sz="3200" spc="-10" dirty="0"/>
              <a:t>Conditioned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765296" y="568197"/>
            <a:ext cx="8686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20" dirty="0">
                <a:latin typeface="Calibri"/>
                <a:cs typeface="Calibri"/>
              </a:rPr>
              <a:t>head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16757" y="1007109"/>
            <a:ext cx="10185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latin typeface="Calibri"/>
                <a:cs typeface="Calibri"/>
              </a:rPr>
              <a:t>infant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4520" y="1007109"/>
            <a:ext cx="12020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latin typeface="Calibri"/>
                <a:cs typeface="Calibri"/>
              </a:rPr>
              <a:t>speech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1823" y="568197"/>
            <a:ext cx="3497579" cy="9531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7620" algn="r">
              <a:lnSpc>
                <a:spcPts val="3650"/>
              </a:lnSpc>
              <a:spcBef>
                <a:spcPts val="105"/>
              </a:spcBef>
              <a:tabLst>
                <a:tab pos="1056005" algn="l"/>
                <a:tab pos="2494915" algn="l"/>
              </a:tabLst>
            </a:pPr>
            <a:r>
              <a:rPr sz="3200" b="1" spc="-20" dirty="0">
                <a:latin typeface="Calibri"/>
                <a:cs typeface="Calibri"/>
              </a:rPr>
              <a:t>turn</a:t>
            </a:r>
            <a:r>
              <a:rPr sz="3200" b="1" dirty="0">
                <a:latin typeface="Calibri"/>
                <a:cs typeface="Calibri"/>
              </a:rPr>
              <a:t>	</a:t>
            </a:r>
            <a:r>
              <a:rPr sz="3200" b="1" spc="-10" dirty="0">
                <a:latin typeface="Calibri"/>
                <a:cs typeface="Calibri"/>
              </a:rPr>
              <a:t>(CHT)/</a:t>
            </a:r>
            <a:r>
              <a:rPr sz="3200" b="1" dirty="0">
                <a:latin typeface="Calibri"/>
                <a:cs typeface="Calibri"/>
              </a:rPr>
              <a:t>	</a:t>
            </a:r>
            <a:r>
              <a:rPr sz="3200" b="1" spc="-10" dirty="0">
                <a:latin typeface="Calibri"/>
                <a:cs typeface="Calibri"/>
              </a:rPr>
              <a:t>visual</a:t>
            </a:r>
            <a:endParaRPr sz="3200">
              <a:latin typeface="Calibri"/>
              <a:cs typeface="Calibri"/>
            </a:endParaRPr>
          </a:p>
          <a:p>
            <a:pPr marR="5080" algn="r">
              <a:lnSpc>
                <a:spcPts val="3650"/>
              </a:lnSpc>
            </a:pPr>
            <a:r>
              <a:rPr sz="3200" b="1" spc="-10" dirty="0">
                <a:latin typeface="Calibri"/>
                <a:cs typeface="Calibri"/>
              </a:rPr>
              <a:t>discrimination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9754" y="1007109"/>
            <a:ext cx="175958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b="1" spc="-25" dirty="0">
                <a:latin typeface="Calibri"/>
                <a:cs typeface="Calibri"/>
              </a:rPr>
              <a:t>reinforced </a:t>
            </a:r>
            <a:r>
              <a:rPr sz="3200" b="1" spc="-10" dirty="0">
                <a:latin typeface="Calibri"/>
                <a:cs typeface="Calibri"/>
              </a:rPr>
              <a:t>(VRISD)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542" y="2546730"/>
            <a:ext cx="7729855" cy="355790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78765" marR="5080" indent="-266700" algn="just">
              <a:lnSpc>
                <a:spcPct val="90000"/>
              </a:lnSpc>
              <a:spcBef>
                <a:spcPts val="385"/>
              </a:spcBef>
              <a:buFont typeface="Arial MT"/>
              <a:buChar char="•"/>
              <a:tabLst>
                <a:tab pos="280670" algn="l"/>
              </a:tabLst>
            </a:pPr>
            <a:r>
              <a:rPr sz="2400" dirty="0">
                <a:latin typeface="Calibri"/>
                <a:cs typeface="Calibri"/>
              </a:rPr>
              <a:t>Originally</a:t>
            </a:r>
            <a:r>
              <a:rPr sz="2400" spc="30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developed</a:t>
            </a:r>
            <a:r>
              <a:rPr sz="2400" spc="31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30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assessing</a:t>
            </a:r>
            <a:r>
              <a:rPr sz="2400" spc="30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30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thresholds 	</a:t>
            </a:r>
            <a:r>
              <a:rPr sz="2400" dirty="0">
                <a:latin typeface="Calibri"/>
                <a:cs typeface="Calibri"/>
              </a:rPr>
              <a:t>(Moore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et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al,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1975)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adapted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Eilers,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Wilson,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&amp; 	</a:t>
            </a:r>
            <a:r>
              <a:rPr sz="2400" dirty="0">
                <a:latin typeface="Calibri"/>
                <a:cs typeface="Calibri"/>
              </a:rPr>
              <a:t>Moore</a:t>
            </a:r>
            <a:r>
              <a:rPr sz="2400" spc="4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4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1977</a:t>
            </a:r>
            <a:r>
              <a:rPr sz="2400" spc="3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4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investigate</a:t>
            </a:r>
            <a:r>
              <a:rPr sz="2400" spc="4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developmental</a:t>
            </a:r>
            <a:r>
              <a:rPr sz="2400" spc="3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aspects</a:t>
            </a:r>
            <a:r>
              <a:rPr sz="2400" spc="35" dirty="0">
                <a:latin typeface="Calibri"/>
                <a:cs typeface="Calibri"/>
              </a:rPr>
              <a:t>  </a:t>
            </a:r>
            <a:r>
              <a:rPr sz="2400" spc="-25" dirty="0">
                <a:latin typeface="Calibri"/>
                <a:cs typeface="Calibri"/>
              </a:rPr>
              <a:t>of 	</a:t>
            </a:r>
            <a:r>
              <a:rPr sz="2400" spc="-10" dirty="0">
                <a:latin typeface="Calibri"/>
                <a:cs typeface="Calibri"/>
              </a:rPr>
              <a:t>infant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perception.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6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278765" marR="6985" indent="-266700" algn="just">
              <a:lnSpc>
                <a:spcPct val="90000"/>
              </a:lnSpc>
              <a:spcBef>
                <a:spcPts val="5"/>
              </a:spcBef>
              <a:buFont typeface="Arial MT"/>
              <a:buChar char="•"/>
              <a:tabLst>
                <a:tab pos="280670" algn="l"/>
              </a:tabLst>
            </a:pPr>
            <a:r>
              <a:rPr sz="2400" dirty="0">
                <a:latin typeface="Calibri"/>
                <a:cs typeface="Calibri"/>
              </a:rPr>
              <a:t>Capitalizes</a:t>
            </a:r>
            <a:r>
              <a:rPr sz="2400" spc="1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1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child’s</a:t>
            </a:r>
            <a:r>
              <a:rPr sz="2400" spc="1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natural</a:t>
            </a:r>
            <a:r>
              <a:rPr sz="2400" spc="1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orientating</a:t>
            </a:r>
            <a:r>
              <a:rPr sz="2400" spc="1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response</a:t>
            </a:r>
            <a:r>
              <a:rPr sz="2400" spc="2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19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a 	</a:t>
            </a:r>
            <a:r>
              <a:rPr sz="2400" dirty="0">
                <a:latin typeface="Calibri"/>
                <a:cs typeface="Calibri"/>
              </a:rPr>
              <a:t>sound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source.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procedure</a:t>
            </a:r>
            <a:r>
              <a:rPr sz="2400" spc="2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widely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used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infants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in 	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4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age</a:t>
            </a:r>
            <a:r>
              <a:rPr sz="2400" spc="26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range</a:t>
            </a:r>
            <a:r>
              <a:rPr sz="2400" spc="26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26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6-</a:t>
            </a:r>
            <a:r>
              <a:rPr sz="2400" dirty="0">
                <a:latin typeface="Calibri"/>
                <a:cs typeface="Calibri"/>
              </a:rPr>
              <a:t>36months,</a:t>
            </a:r>
            <a:r>
              <a:rPr sz="2400" spc="254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but</a:t>
            </a:r>
            <a:r>
              <a:rPr sz="2400" spc="26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54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most</a:t>
            </a:r>
            <a:r>
              <a:rPr sz="2400" spc="26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reliable 	</a:t>
            </a:r>
            <a:r>
              <a:rPr sz="2400" dirty="0">
                <a:latin typeface="Calibri"/>
                <a:cs typeface="Calibri"/>
              </a:rPr>
              <a:t>information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obtained</a:t>
            </a:r>
            <a:r>
              <a:rPr sz="2400" spc="3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3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infants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age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range</a:t>
            </a:r>
            <a:r>
              <a:rPr sz="2400" spc="3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6- 	</a:t>
            </a:r>
            <a:r>
              <a:rPr sz="2400" spc="-10" dirty="0">
                <a:latin typeface="Calibri"/>
                <a:cs typeface="Calibri"/>
              </a:rPr>
              <a:t>10months.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153400" cy="60670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586485"/>
            <a:ext cx="7731125" cy="54857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80670" marR="8890" indent="-268605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280670" algn="l"/>
              </a:tabLst>
            </a:pPr>
            <a:r>
              <a:rPr sz="2400" spc="-10" dirty="0">
                <a:latin typeface="Calibri"/>
                <a:cs typeface="Calibri"/>
              </a:rPr>
              <a:t>Testing</a:t>
            </a:r>
            <a:r>
              <a:rPr sz="2400" spc="1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arrangement</a:t>
            </a:r>
            <a:r>
              <a:rPr sz="2400" spc="1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typically</a:t>
            </a:r>
            <a:r>
              <a:rPr sz="2400" spc="1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consists</a:t>
            </a:r>
            <a:r>
              <a:rPr sz="2400" spc="1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1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1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</a:t>
            </a:r>
            <a:r>
              <a:rPr sz="2400" spc="1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seated</a:t>
            </a:r>
            <a:r>
              <a:rPr sz="2400" spc="19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on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caregiver’s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lap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sound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treated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room.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8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280670" marR="5080" indent="-268605">
              <a:lnSpc>
                <a:spcPts val="2590"/>
              </a:lnSpc>
              <a:buFont typeface="Arial MT"/>
              <a:buChar char="•"/>
              <a:tabLst>
                <a:tab pos="280670" algn="l"/>
                <a:tab pos="1076325" algn="l"/>
                <a:tab pos="2452370" algn="l"/>
                <a:tab pos="2976880" algn="l"/>
                <a:tab pos="4566920" algn="l"/>
                <a:tab pos="5888355" algn="l"/>
                <a:tab pos="6638290" algn="l"/>
              </a:tabLst>
            </a:pPr>
            <a:r>
              <a:rPr sz="2400" spc="-2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stimulus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is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presented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through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speakers </a:t>
            </a:r>
            <a:r>
              <a:rPr sz="2400" dirty="0">
                <a:latin typeface="Calibri"/>
                <a:cs typeface="Calibri"/>
              </a:rPr>
              <a:t>continuously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eg.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bababa.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3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280670" indent="-267970">
              <a:lnSpc>
                <a:spcPts val="2735"/>
              </a:lnSpc>
              <a:spcBef>
                <a:spcPts val="5"/>
              </a:spcBef>
              <a:buFont typeface="Arial MT"/>
              <a:buChar char="•"/>
              <a:tabLst>
                <a:tab pos="280670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3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</a:t>
            </a:r>
            <a:r>
              <a:rPr sz="2400" spc="3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3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then</a:t>
            </a:r>
            <a:r>
              <a:rPr sz="2400" spc="3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conditioned</a:t>
            </a:r>
            <a:r>
              <a:rPr sz="2400" spc="3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3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make</a:t>
            </a:r>
            <a:r>
              <a:rPr sz="2400" spc="3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3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head</a:t>
            </a:r>
            <a:r>
              <a:rPr sz="2400" spc="3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turn</a:t>
            </a:r>
            <a:r>
              <a:rPr sz="2400" spc="38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when</a:t>
            </a:r>
            <a:endParaRPr sz="2400">
              <a:latin typeface="Calibri"/>
              <a:cs typeface="Calibri"/>
            </a:endParaRPr>
          </a:p>
          <a:p>
            <a:pPr marL="280670">
              <a:lnSpc>
                <a:spcPts val="2735"/>
              </a:lnSpc>
            </a:pPr>
            <a:r>
              <a:rPr sz="2400" dirty="0">
                <a:latin typeface="Calibri"/>
                <a:cs typeface="Calibri"/>
              </a:rPr>
              <a:t>there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change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stimulus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eg.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da.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2400">
              <a:latin typeface="Calibri"/>
              <a:cs typeface="Calibri"/>
            </a:endParaRPr>
          </a:p>
          <a:p>
            <a:pPr marL="280670" indent="-267970">
              <a:lnSpc>
                <a:spcPts val="2740"/>
              </a:lnSpc>
              <a:spcBef>
                <a:spcPts val="5"/>
              </a:spcBef>
              <a:buFont typeface="Arial MT"/>
              <a:buChar char="•"/>
              <a:tabLst>
                <a:tab pos="280670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</a:t>
            </a:r>
            <a:r>
              <a:rPr sz="2400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25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reinforced</a:t>
            </a:r>
            <a:r>
              <a:rPr sz="2400" spc="25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correct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head</a:t>
            </a:r>
            <a:r>
              <a:rPr sz="2400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turn</a:t>
            </a:r>
            <a:r>
              <a:rPr sz="2400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responses</a:t>
            </a:r>
            <a:r>
              <a:rPr sz="2400" spc="254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by</a:t>
            </a:r>
            <a:endParaRPr sz="2400">
              <a:latin typeface="Calibri"/>
              <a:cs typeface="Calibri"/>
            </a:endParaRPr>
          </a:p>
          <a:p>
            <a:pPr marL="280670">
              <a:lnSpc>
                <a:spcPts val="2740"/>
              </a:lnSpc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illumination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toy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darkened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plexiglass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box.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endParaRPr sz="2400">
              <a:latin typeface="Calibri"/>
              <a:cs typeface="Calibri"/>
            </a:endParaRPr>
          </a:p>
          <a:p>
            <a:pPr marL="280670" marR="7620" indent="-268605">
              <a:lnSpc>
                <a:spcPts val="2590"/>
              </a:lnSpc>
              <a:spcBef>
                <a:spcPts val="5"/>
              </a:spcBef>
              <a:buFont typeface="Arial MT"/>
              <a:buChar char="•"/>
              <a:tabLst>
                <a:tab pos="280670" algn="l"/>
              </a:tabLst>
            </a:pPr>
            <a:r>
              <a:rPr sz="2400" dirty="0">
                <a:latin typeface="Calibri"/>
                <a:cs typeface="Calibri"/>
              </a:rPr>
              <a:t>If</a:t>
            </a:r>
            <a:r>
              <a:rPr sz="2400" spc="2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turns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when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there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2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</a:t>
            </a:r>
            <a:r>
              <a:rPr sz="2400" spc="2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sound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change,</a:t>
            </a:r>
            <a:r>
              <a:rPr sz="2400" spc="2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toy </a:t>
            </a:r>
            <a:r>
              <a:rPr sz="2400" dirty="0">
                <a:latin typeface="Calibri"/>
                <a:cs typeface="Calibri"/>
              </a:rPr>
              <a:t>does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illuminate.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481329"/>
            <a:ext cx="7826375" cy="520065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82880" marR="5080" indent="-170815" algn="just">
              <a:lnSpc>
                <a:spcPts val="2300"/>
              </a:lnSpc>
              <a:spcBef>
                <a:spcPts val="660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response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involves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requiring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infants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turn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their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head 	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one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side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response</a:t>
            </a:r>
            <a:r>
              <a:rPr sz="2400" spc="2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2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one</a:t>
            </a:r>
            <a:r>
              <a:rPr sz="2400" spc="2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particular</a:t>
            </a:r>
            <a:r>
              <a:rPr sz="2400" spc="2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sound,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2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other</a:t>
            </a:r>
            <a:r>
              <a:rPr sz="2400" spc="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side</a:t>
            </a:r>
            <a:r>
              <a:rPr sz="2400" spc="3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response</a:t>
            </a:r>
            <a:r>
              <a:rPr sz="2400" spc="3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3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3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second</a:t>
            </a:r>
            <a:r>
              <a:rPr sz="2400" spc="3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particular</a:t>
            </a:r>
            <a:r>
              <a:rPr sz="2400" spc="3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sound.</a:t>
            </a:r>
            <a:r>
              <a:rPr sz="2400" spc="3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These 	</a:t>
            </a:r>
            <a:r>
              <a:rPr sz="2400" dirty="0">
                <a:latin typeface="Calibri"/>
                <a:cs typeface="Calibri"/>
              </a:rPr>
              <a:t>attempts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have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mixed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success,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however,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there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is 	</a:t>
            </a:r>
            <a:r>
              <a:rPr sz="2400" dirty="0">
                <a:latin typeface="Calibri"/>
                <a:cs typeface="Calibri"/>
              </a:rPr>
              <a:t>disagreement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their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validity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infants.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procedure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thus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contains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phases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29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spc="-20" dirty="0">
                <a:latin typeface="Calibri"/>
                <a:cs typeface="Calibri"/>
              </a:rPr>
              <a:t>Training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stage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(to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familiarize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infant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reinforcements)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29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Conditioning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stage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(every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trial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change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trial)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spc="-30" dirty="0">
                <a:latin typeface="Calibri"/>
                <a:cs typeface="Calibri"/>
              </a:rPr>
              <a:t>Testing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phase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5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5715" indent="-170815" algn="just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Evidence</a:t>
            </a:r>
            <a:r>
              <a:rPr sz="2400" spc="6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6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discrimination</a:t>
            </a:r>
            <a:r>
              <a:rPr sz="2400" spc="6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6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obtained</a:t>
            </a:r>
            <a:r>
              <a:rPr sz="2400" spc="6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when</a:t>
            </a:r>
            <a:r>
              <a:rPr sz="2400" spc="6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infants</a:t>
            </a:r>
            <a:r>
              <a:rPr sz="2400" spc="60" dirty="0">
                <a:latin typeface="Calibri"/>
                <a:cs typeface="Calibri"/>
              </a:rPr>
              <a:t>  </a:t>
            </a:r>
            <a:r>
              <a:rPr sz="2400" spc="-20" dirty="0">
                <a:latin typeface="Calibri"/>
                <a:cs typeface="Calibri"/>
              </a:rPr>
              <a:t>turn 	</a:t>
            </a:r>
            <a:r>
              <a:rPr sz="2400" dirty="0">
                <a:latin typeface="Calibri"/>
                <a:cs typeface="Calibri"/>
              </a:rPr>
              <a:t>appropriately</a:t>
            </a:r>
            <a:r>
              <a:rPr sz="2400" spc="2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change</a:t>
            </a:r>
            <a:r>
              <a:rPr sz="2400" spc="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intervals</a:t>
            </a:r>
            <a:r>
              <a:rPr sz="2400" spc="3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but</a:t>
            </a:r>
            <a:r>
              <a:rPr sz="2400" spc="2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don’t</a:t>
            </a:r>
            <a:r>
              <a:rPr sz="2400" spc="2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turn</a:t>
            </a:r>
            <a:r>
              <a:rPr sz="2400" spc="3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during 	</a:t>
            </a:r>
            <a:r>
              <a:rPr sz="2400" dirty="0">
                <a:latin typeface="Calibri"/>
                <a:cs typeface="Calibri"/>
              </a:rPr>
              <a:t>equivalent</a:t>
            </a:r>
            <a:r>
              <a:rPr sz="2400" spc="229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control</a:t>
            </a:r>
            <a:r>
              <a:rPr sz="2400" spc="225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intervals</a:t>
            </a:r>
            <a:r>
              <a:rPr sz="2400" spc="225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225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229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29" dirty="0">
                <a:latin typeface="Calibri"/>
                <a:cs typeface="Calibri"/>
              </a:rPr>
              <a:t>   </a:t>
            </a:r>
            <a:r>
              <a:rPr sz="2400" spc="-10" dirty="0">
                <a:latin typeface="Calibri"/>
                <a:cs typeface="Calibri"/>
              </a:rPr>
              <a:t>repeating 	</a:t>
            </a:r>
            <a:r>
              <a:rPr sz="2400" dirty="0">
                <a:latin typeface="Calibri"/>
                <a:cs typeface="Calibri"/>
              </a:rPr>
              <a:t>background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stimulus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changed.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528574"/>
            <a:ext cx="43561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4.</a:t>
            </a:r>
            <a:r>
              <a:rPr sz="3200" spc="-30" dirty="0"/>
              <a:t> </a:t>
            </a:r>
            <a:r>
              <a:rPr sz="3200" dirty="0"/>
              <a:t>Visual</a:t>
            </a:r>
            <a:r>
              <a:rPr sz="3200" spc="-35" dirty="0"/>
              <a:t> </a:t>
            </a:r>
            <a:r>
              <a:rPr sz="3200" dirty="0"/>
              <a:t>habituation</a:t>
            </a:r>
            <a:r>
              <a:rPr sz="3200" spc="-60" dirty="0"/>
              <a:t> </a:t>
            </a:r>
            <a:r>
              <a:rPr sz="3200" spc="-20" dirty="0"/>
              <a:t>(VH)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7542" y="1553921"/>
            <a:ext cx="7730490" cy="45605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82880" marR="5080" indent="-170815" algn="just">
              <a:lnSpc>
                <a:spcPct val="80100"/>
              </a:lnSpc>
              <a:spcBef>
                <a:spcPts val="585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Infant’s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ability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categorize</a:t>
            </a:r>
            <a:r>
              <a:rPr sz="2000" spc="2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stimuli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can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assessed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using</a:t>
            </a:r>
            <a:r>
              <a:rPr sz="2000" spc="2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sz="2000" spc="2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method 	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9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performance</a:t>
            </a:r>
            <a:r>
              <a:rPr sz="2000" spc="10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habituation</a:t>
            </a:r>
            <a:r>
              <a:rPr sz="2000" spc="10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tasks</a:t>
            </a:r>
            <a:r>
              <a:rPr sz="2000" spc="10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can</a:t>
            </a:r>
            <a:r>
              <a:rPr sz="2000" spc="10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9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used</a:t>
            </a:r>
            <a:r>
              <a:rPr sz="2000" spc="9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10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9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predictor</a:t>
            </a:r>
            <a:r>
              <a:rPr sz="2000" spc="95" dirty="0">
                <a:latin typeface="Calibri"/>
                <a:cs typeface="Calibri"/>
              </a:rPr>
              <a:t>  </a:t>
            </a:r>
            <a:r>
              <a:rPr sz="2000" spc="-25" dirty="0">
                <a:latin typeface="Calibri"/>
                <a:cs typeface="Calibri"/>
              </a:rPr>
              <a:t>of 	</a:t>
            </a:r>
            <a:r>
              <a:rPr sz="2000" spc="-10" dirty="0">
                <a:latin typeface="Calibri"/>
                <a:cs typeface="Calibri"/>
              </a:rPr>
              <a:t>information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processing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capacity.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buFont typeface="Arial MT"/>
              <a:buChar char="•"/>
            </a:pPr>
            <a:endParaRPr sz="20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 MT"/>
              <a:buChar char="•"/>
              <a:tabLst>
                <a:tab pos="183515" algn="l"/>
              </a:tabLst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child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asked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look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television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displays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checkerboard.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75"/>
              </a:spcBef>
              <a:buFont typeface="Arial MT"/>
              <a:buChar char="•"/>
            </a:pPr>
            <a:endParaRPr sz="2000">
              <a:latin typeface="Calibri"/>
              <a:cs typeface="Calibri"/>
            </a:endParaRPr>
          </a:p>
          <a:p>
            <a:pPr marL="182880" marR="5080" indent="-170815" algn="just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Half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time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stimulus</a:t>
            </a:r>
            <a:r>
              <a:rPr sz="2000" spc="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presented</a:t>
            </a:r>
            <a:r>
              <a:rPr sz="2000" spc="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(eg.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hop,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hop,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hop).</a:t>
            </a:r>
            <a:r>
              <a:rPr sz="2000" spc="10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10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the 	</a:t>
            </a:r>
            <a:r>
              <a:rPr sz="2000" dirty="0">
                <a:latin typeface="Calibri"/>
                <a:cs typeface="Calibri"/>
              </a:rPr>
              <a:t>other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half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time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sound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absent.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95"/>
              </a:spcBef>
              <a:buFont typeface="Arial MT"/>
              <a:buChar char="•"/>
            </a:pPr>
            <a:endParaRPr sz="2000">
              <a:latin typeface="Calibri"/>
              <a:cs typeface="Calibri"/>
            </a:endParaRPr>
          </a:p>
          <a:p>
            <a:pPr marL="183515" indent="-170815">
              <a:lnSpc>
                <a:spcPts val="2160"/>
              </a:lnSpc>
              <a:buFont typeface="Arial MT"/>
              <a:buChar char="•"/>
              <a:tabLst>
                <a:tab pos="183515" algn="l"/>
              </a:tabLst>
            </a:pPr>
            <a:r>
              <a:rPr sz="2000" dirty="0">
                <a:latin typeface="Calibri"/>
                <a:cs typeface="Calibri"/>
              </a:rPr>
              <a:t>This</a:t>
            </a:r>
            <a:r>
              <a:rPr sz="2000" spc="3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presentation</a:t>
            </a:r>
            <a:r>
              <a:rPr sz="2000" spc="3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continues</a:t>
            </a:r>
            <a:r>
              <a:rPr sz="2000" spc="3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until</a:t>
            </a:r>
            <a:r>
              <a:rPr sz="2000" spc="3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3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infant</a:t>
            </a:r>
            <a:r>
              <a:rPr sz="2000" spc="3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reaches</a:t>
            </a:r>
            <a:r>
              <a:rPr sz="2000" spc="3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3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predetermined</a:t>
            </a:r>
            <a:endParaRPr sz="2000">
              <a:latin typeface="Calibri"/>
              <a:cs typeface="Calibri"/>
            </a:endParaRPr>
          </a:p>
          <a:p>
            <a:pPr marL="184785">
              <a:lnSpc>
                <a:spcPts val="2160"/>
              </a:lnSpc>
            </a:pPr>
            <a:r>
              <a:rPr sz="2000" dirty="0">
                <a:latin typeface="Calibri"/>
                <a:cs typeface="Calibri"/>
              </a:rPr>
              <a:t>“habituation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phase”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determined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decreased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looking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time.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85"/>
              </a:spcBef>
            </a:pPr>
            <a:endParaRPr sz="2000">
              <a:latin typeface="Calibri"/>
              <a:cs typeface="Calibri"/>
            </a:endParaRPr>
          </a:p>
          <a:p>
            <a:pPr marL="182880" marR="6350" indent="-170815" algn="just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This</a:t>
            </a:r>
            <a:r>
              <a:rPr sz="2000" spc="7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procedure</a:t>
            </a:r>
            <a:r>
              <a:rPr sz="2000" spc="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based</a:t>
            </a:r>
            <a:r>
              <a:rPr sz="2000" spc="7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premise</a:t>
            </a:r>
            <a:r>
              <a:rPr sz="2000" spc="7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infant’s</a:t>
            </a:r>
            <a:r>
              <a:rPr sz="2000" spc="7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looking</a:t>
            </a:r>
            <a:r>
              <a:rPr sz="2000" spc="85" dirty="0">
                <a:latin typeface="Calibri"/>
                <a:cs typeface="Calibri"/>
              </a:rPr>
              <a:t>  </a:t>
            </a:r>
            <a:r>
              <a:rPr sz="2000" spc="-20" dirty="0">
                <a:latin typeface="Calibri"/>
                <a:cs typeface="Calibri"/>
              </a:rPr>
              <a:t>time 	</a:t>
            </a:r>
            <a:r>
              <a:rPr sz="2000" dirty="0">
                <a:latin typeface="Calibri"/>
                <a:cs typeface="Calibri"/>
              </a:rPr>
              <a:t>increases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when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novel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sound</a:t>
            </a:r>
            <a:r>
              <a:rPr sz="2000" spc="1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presented.</a:t>
            </a:r>
            <a:r>
              <a:rPr sz="2000" spc="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Thus,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when</a:t>
            </a:r>
            <a:r>
              <a:rPr sz="2000" spc="1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stimulus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is 	</a:t>
            </a:r>
            <a:r>
              <a:rPr sz="2000" dirty="0">
                <a:latin typeface="Calibri"/>
                <a:cs typeface="Calibri"/>
              </a:rPr>
              <a:t>changed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looking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time</a:t>
            </a:r>
            <a:r>
              <a:rPr sz="2000" spc="-10" dirty="0">
                <a:latin typeface="Calibri"/>
                <a:cs typeface="Calibri"/>
              </a:rPr>
              <a:t> increases.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597153"/>
            <a:ext cx="6397625" cy="2078989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00" b="1" spc="-10" dirty="0">
                <a:latin typeface="Calibri"/>
                <a:cs typeface="Calibri"/>
              </a:rPr>
              <a:t>Advantages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Easy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perform.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Infants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trained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quickly.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Less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time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consuming.</a:t>
            </a:r>
            <a:endParaRPr sz="2400">
              <a:latin typeface="Calibri"/>
              <a:cs typeface="Calibri"/>
            </a:endParaRPr>
          </a:p>
          <a:p>
            <a:pPr marL="182880" marR="5080" indent="-170815">
              <a:lnSpc>
                <a:spcPts val="2590"/>
              </a:lnSpc>
              <a:spcBef>
                <a:spcPts val="835"/>
              </a:spcBef>
              <a:buFont typeface="Arial MT"/>
              <a:buChar char="•"/>
              <a:tabLst>
                <a:tab pos="184785" algn="l"/>
                <a:tab pos="844550" algn="l"/>
                <a:tab pos="2478405" algn="l"/>
                <a:tab pos="3955415" algn="l"/>
                <a:tab pos="4587875" algn="l"/>
                <a:tab pos="5281930" algn="l"/>
                <a:tab pos="5793740" algn="l"/>
              </a:tabLst>
            </a:pPr>
            <a:r>
              <a:rPr sz="2400" spc="-2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habituation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procedure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can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also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be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used 	</a:t>
            </a:r>
            <a:r>
              <a:rPr sz="2400" dirty="0">
                <a:latin typeface="Calibri"/>
                <a:cs typeface="Calibri"/>
              </a:rPr>
              <a:t>discrimination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long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patterns.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78369" y="1955419"/>
            <a:ext cx="1160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1170" algn="l"/>
              </a:tabLst>
            </a:pPr>
            <a:r>
              <a:rPr sz="2400" spc="-25" dirty="0">
                <a:latin typeface="Calibri"/>
                <a:cs typeface="Calibri"/>
              </a:rPr>
              <a:t>to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study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42" y="3083432"/>
            <a:ext cx="7730490" cy="207708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00" b="1" spc="-10" dirty="0">
                <a:latin typeface="Calibri"/>
                <a:cs typeface="Calibri"/>
              </a:rPr>
              <a:t>Disadvantages</a:t>
            </a:r>
            <a:endParaRPr sz="2400">
              <a:latin typeface="Calibri"/>
              <a:cs typeface="Calibri"/>
            </a:endParaRPr>
          </a:p>
          <a:p>
            <a:pPr marL="182880" marR="5080" indent="-170815">
              <a:lnSpc>
                <a:spcPts val="2590"/>
              </a:lnSpc>
              <a:spcBef>
                <a:spcPts val="830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Not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very</a:t>
            </a:r>
            <a:r>
              <a:rPr sz="2400" spc="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reliable</a:t>
            </a:r>
            <a:r>
              <a:rPr sz="2400" spc="1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since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looking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time</a:t>
            </a:r>
            <a:r>
              <a:rPr sz="2400" spc="1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might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vary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spc="-10" dirty="0">
                <a:latin typeface="Calibri"/>
                <a:cs typeface="Calibri"/>
              </a:rPr>
              <a:t>interest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picture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soon.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Cannot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done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children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less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attention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span.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20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Cannot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done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young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infants.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459994"/>
            <a:ext cx="50272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5.</a:t>
            </a:r>
            <a:r>
              <a:rPr sz="3000" spc="-55" dirty="0"/>
              <a:t> </a:t>
            </a:r>
            <a:r>
              <a:rPr sz="3000" spc="-20" dirty="0"/>
              <a:t>Mis-</a:t>
            </a:r>
            <a:r>
              <a:rPr sz="3000" dirty="0"/>
              <a:t>match</a:t>
            </a:r>
            <a:r>
              <a:rPr sz="3000" spc="-90" dirty="0"/>
              <a:t> </a:t>
            </a:r>
            <a:r>
              <a:rPr sz="3000" spc="-10" dirty="0"/>
              <a:t>Negativity</a:t>
            </a:r>
            <a:r>
              <a:rPr sz="3000" spc="-55" dirty="0"/>
              <a:t> </a:t>
            </a:r>
            <a:r>
              <a:rPr sz="3000" spc="-10" dirty="0"/>
              <a:t>(MMN)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07542" y="1301242"/>
            <a:ext cx="7730490" cy="499491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80670" marR="5080" indent="-268605" algn="just">
              <a:lnSpc>
                <a:spcPct val="80000"/>
              </a:lnSpc>
              <a:spcBef>
                <a:spcPts val="620"/>
              </a:spcBef>
              <a:buFont typeface="Arial MT"/>
              <a:buChar char="•"/>
              <a:tabLst>
                <a:tab pos="280670" algn="l"/>
              </a:tabLst>
            </a:pPr>
            <a:r>
              <a:rPr sz="2200" dirty="0">
                <a:latin typeface="Calibri"/>
                <a:cs typeface="Calibri"/>
              </a:rPr>
              <a:t>MMN</a:t>
            </a:r>
            <a:r>
              <a:rPr sz="2200" spc="43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43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elicited</a:t>
            </a:r>
            <a:r>
              <a:rPr sz="2200" spc="43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by</a:t>
            </a:r>
            <a:r>
              <a:rPr sz="2200" spc="4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infrequent</a:t>
            </a:r>
            <a:r>
              <a:rPr sz="2200" spc="4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changes</a:t>
            </a:r>
            <a:r>
              <a:rPr sz="2200" spc="43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(deviant</a:t>
            </a:r>
            <a:r>
              <a:rPr sz="2200" spc="4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stimuli)</a:t>
            </a:r>
            <a:r>
              <a:rPr sz="2200" spc="4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4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an </a:t>
            </a:r>
            <a:r>
              <a:rPr sz="2200" dirty="0">
                <a:latin typeface="Calibri"/>
                <a:cs typeface="Calibri"/>
              </a:rPr>
              <a:t>ongoing</a:t>
            </a:r>
            <a:r>
              <a:rPr sz="2200" spc="43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stream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4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sound</a:t>
            </a:r>
            <a:r>
              <a:rPr sz="2200" spc="4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events</a:t>
            </a:r>
            <a:r>
              <a:rPr sz="2200" spc="4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(standard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stimuli).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It</a:t>
            </a:r>
            <a:r>
              <a:rPr sz="2200" spc="4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47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most </a:t>
            </a:r>
            <a:r>
              <a:rPr sz="2200" dirty="0">
                <a:latin typeface="Calibri"/>
                <a:cs typeface="Calibri"/>
              </a:rPr>
              <a:t>clearly</a:t>
            </a:r>
            <a:r>
              <a:rPr sz="2200" spc="2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seen</a:t>
            </a:r>
            <a:r>
              <a:rPr sz="2200" spc="2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difference</a:t>
            </a:r>
            <a:r>
              <a:rPr sz="2200" spc="2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wave</a:t>
            </a:r>
            <a:r>
              <a:rPr sz="2200" spc="22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obtained</a:t>
            </a:r>
            <a:r>
              <a:rPr sz="2200" spc="22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by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subtracting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average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response</a:t>
            </a:r>
            <a:r>
              <a:rPr sz="2200" spc="8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standard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stimuli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from</a:t>
            </a:r>
            <a:r>
              <a:rPr sz="2200" spc="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average</a:t>
            </a:r>
            <a:r>
              <a:rPr sz="2200" spc="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response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deviant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stimuli.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19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280670" marR="5080" indent="-268605" algn="just">
              <a:lnSpc>
                <a:spcPts val="2110"/>
              </a:lnSpc>
              <a:spcBef>
                <a:spcPts val="5"/>
              </a:spcBef>
              <a:buFont typeface="Arial MT"/>
              <a:buChar char="•"/>
              <a:tabLst>
                <a:tab pos="280670" algn="l"/>
              </a:tabLst>
            </a:pPr>
            <a:r>
              <a:rPr sz="2200" dirty="0">
                <a:latin typeface="Calibri"/>
                <a:cs typeface="Calibri"/>
              </a:rPr>
              <a:t>MMN</a:t>
            </a:r>
            <a:r>
              <a:rPr sz="2200" spc="2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appears</a:t>
            </a:r>
            <a:r>
              <a:rPr sz="2200" spc="2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</a:t>
            </a:r>
            <a:r>
              <a:rPr sz="2200" spc="2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2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negativity</a:t>
            </a:r>
            <a:r>
              <a:rPr sz="2200" spc="2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that</a:t>
            </a:r>
            <a:r>
              <a:rPr sz="2200" spc="2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peaks</a:t>
            </a:r>
            <a:r>
              <a:rPr sz="2200" spc="2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between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130</a:t>
            </a:r>
            <a:r>
              <a:rPr sz="2200" spc="2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2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250 </a:t>
            </a:r>
            <a:r>
              <a:rPr sz="2200" dirty="0">
                <a:latin typeface="Calibri"/>
                <a:cs typeface="Calibri"/>
              </a:rPr>
              <a:t>msec</a:t>
            </a:r>
            <a:r>
              <a:rPr sz="2200" spc="5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after</a:t>
            </a:r>
            <a:r>
              <a:rPr sz="2200" spc="5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stimulus</a:t>
            </a:r>
            <a:r>
              <a:rPr sz="2200" spc="5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onset</a:t>
            </a:r>
            <a:r>
              <a:rPr sz="2200" spc="5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depending</a:t>
            </a:r>
            <a:r>
              <a:rPr sz="2200" spc="5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5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5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difficulty</a:t>
            </a:r>
            <a:r>
              <a:rPr sz="2200" spc="5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54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discrimination</a:t>
            </a:r>
            <a:r>
              <a:rPr sz="2200" spc="2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2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whether</a:t>
            </a:r>
            <a:r>
              <a:rPr sz="2200" spc="2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28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deviants</a:t>
            </a:r>
            <a:r>
              <a:rPr sz="2200" spc="2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represent</a:t>
            </a:r>
            <a:r>
              <a:rPr sz="2200" spc="2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2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change</a:t>
            </a:r>
            <a:r>
              <a:rPr sz="2200" spc="28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in </a:t>
            </a:r>
            <a:r>
              <a:rPr sz="2200" dirty="0">
                <a:latin typeface="Calibri"/>
                <a:cs typeface="Calibri"/>
              </a:rPr>
              <a:t>pitch,</a:t>
            </a:r>
            <a:r>
              <a:rPr sz="2200" spc="48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duration,</a:t>
            </a:r>
            <a:r>
              <a:rPr sz="2200" spc="4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loudness,</a:t>
            </a:r>
            <a:r>
              <a:rPr sz="2200" spc="5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category,</a:t>
            </a:r>
            <a:r>
              <a:rPr sz="2200" spc="5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pattern,</a:t>
            </a:r>
            <a:r>
              <a:rPr sz="2200" spc="4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or</a:t>
            </a:r>
            <a:r>
              <a:rPr sz="2200" spc="4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other</a:t>
            </a:r>
            <a:r>
              <a:rPr sz="2200" spc="5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abstract </a:t>
            </a:r>
            <a:r>
              <a:rPr sz="2200" dirty="0">
                <a:latin typeface="Calibri"/>
                <a:cs typeface="Calibri"/>
              </a:rPr>
              <a:t>sound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feature.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0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Of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particular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interest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developmental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studies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because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75"/>
              </a:spcBef>
              <a:buAutoNum type="alphaLcParenR"/>
              <a:tabLst>
                <a:tab pos="469265" algn="l"/>
              </a:tabLst>
            </a:pPr>
            <a:r>
              <a:rPr sz="2200" dirty="0">
                <a:latin typeface="Calibri"/>
                <a:cs typeface="Calibri"/>
              </a:rPr>
              <a:t>It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does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not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require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behavioural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response.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ts val="2375"/>
              </a:lnSpc>
              <a:spcBef>
                <a:spcPts val="265"/>
              </a:spcBef>
              <a:buAutoNum type="alphaLcParenR"/>
              <a:tabLst>
                <a:tab pos="469265" algn="l"/>
              </a:tabLst>
            </a:pPr>
            <a:r>
              <a:rPr sz="2200" dirty="0">
                <a:latin typeface="Calibri"/>
                <a:cs typeface="Calibri"/>
              </a:rPr>
              <a:t>Although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affected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by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attention,</a:t>
            </a:r>
            <a:r>
              <a:rPr sz="2200" spc="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attention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not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required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its</a:t>
            </a:r>
            <a:endParaRPr sz="2200">
              <a:latin typeface="Calibri"/>
              <a:cs typeface="Calibri"/>
            </a:endParaRPr>
          </a:p>
          <a:p>
            <a:pPr marL="469900">
              <a:lnSpc>
                <a:spcPts val="2375"/>
              </a:lnSpc>
            </a:pPr>
            <a:r>
              <a:rPr sz="2200" spc="-10" dirty="0">
                <a:latin typeface="Calibri"/>
                <a:cs typeface="Calibri"/>
              </a:rPr>
              <a:t>elicitation.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37346" y="6451498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Calibri"/>
                <a:cs typeface="Calibri"/>
              </a:rPr>
              <a:t>121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990600"/>
            <a:ext cx="6719316" cy="4548791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597153"/>
            <a:ext cx="7574280" cy="519747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00" b="1" spc="-10" dirty="0">
                <a:latin typeface="Calibri"/>
                <a:cs typeface="Calibri"/>
              </a:rPr>
              <a:t>Advantages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It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reflects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discrimination,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memory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addition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sensation.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No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participation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child.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09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spc="-10" dirty="0">
                <a:latin typeface="Calibri"/>
                <a:cs typeface="Calibri"/>
              </a:rPr>
              <a:t>Co-relates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behavioural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results.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Less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time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consuming.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Can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administered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children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age.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05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spc="-20" dirty="0">
                <a:latin typeface="Calibri"/>
                <a:cs typeface="Calibri"/>
              </a:rPr>
              <a:t>Advantageous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terms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0" dirty="0">
                <a:latin typeface="Calibri"/>
                <a:cs typeface="Calibri"/>
              </a:rPr>
              <a:t> reliability,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sensitivity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specificity.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5"/>
              </a:spcBef>
            </a:pP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Disadvantages</a:t>
            </a:r>
            <a:endParaRPr sz="2400">
              <a:latin typeface="Calibri"/>
              <a:cs typeface="Calibri"/>
            </a:endParaRPr>
          </a:p>
          <a:p>
            <a:pPr marL="283210" indent="-273050">
              <a:lnSpc>
                <a:spcPct val="100000"/>
              </a:lnSpc>
              <a:spcBef>
                <a:spcPts val="505"/>
              </a:spcBef>
              <a:buSzPct val="95833"/>
              <a:buFont typeface="Wingdings"/>
              <a:buChar char=""/>
              <a:tabLst>
                <a:tab pos="283210" algn="l"/>
              </a:tabLst>
            </a:pPr>
            <a:r>
              <a:rPr sz="2400" dirty="0">
                <a:latin typeface="Calibri"/>
                <a:cs typeface="Calibri"/>
              </a:rPr>
              <a:t>Inaccuracy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disordered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population.</a:t>
            </a:r>
            <a:endParaRPr sz="2400">
              <a:latin typeface="Calibri"/>
              <a:cs typeface="Calibri"/>
            </a:endParaRPr>
          </a:p>
          <a:p>
            <a:pPr marL="283210" indent="-273050">
              <a:lnSpc>
                <a:spcPct val="100000"/>
              </a:lnSpc>
              <a:spcBef>
                <a:spcPts val="515"/>
              </a:spcBef>
              <a:buSzPct val="95833"/>
              <a:buFont typeface="Wingdings"/>
              <a:buChar char=""/>
              <a:tabLst>
                <a:tab pos="283210" algn="l"/>
              </a:tabLst>
            </a:pPr>
            <a:r>
              <a:rPr sz="2400" dirty="0">
                <a:latin typeface="Calibri"/>
                <a:cs typeface="Calibri"/>
              </a:rPr>
              <a:t>Normative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available.</a:t>
            </a:r>
            <a:endParaRPr sz="2400">
              <a:latin typeface="Calibri"/>
              <a:cs typeface="Calibri"/>
            </a:endParaRPr>
          </a:p>
          <a:p>
            <a:pPr marL="283845" indent="-273050">
              <a:lnSpc>
                <a:spcPct val="100000"/>
              </a:lnSpc>
              <a:spcBef>
                <a:spcPts val="515"/>
              </a:spcBef>
              <a:buSzPct val="95833"/>
              <a:buFont typeface="Wingdings"/>
              <a:buChar char=""/>
              <a:tabLst>
                <a:tab pos="283845" algn="l"/>
              </a:tabLst>
            </a:pPr>
            <a:r>
              <a:rPr sz="2400" dirty="0">
                <a:latin typeface="Calibri"/>
                <a:cs typeface="Calibri"/>
              </a:rPr>
              <a:t>Artifacts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influence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result.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447547"/>
            <a:ext cx="63500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Early</a:t>
            </a:r>
            <a:r>
              <a:rPr sz="3200" spc="-50" dirty="0"/>
              <a:t> </a:t>
            </a:r>
            <a:r>
              <a:rPr sz="3200" dirty="0"/>
              <a:t>speech</a:t>
            </a:r>
            <a:r>
              <a:rPr sz="3200" spc="-60" dirty="0"/>
              <a:t> </a:t>
            </a:r>
            <a:r>
              <a:rPr sz="3200" dirty="0"/>
              <a:t>perception</a:t>
            </a:r>
            <a:r>
              <a:rPr sz="3200" spc="-55" dirty="0"/>
              <a:t> </a:t>
            </a:r>
            <a:r>
              <a:rPr sz="3200" dirty="0"/>
              <a:t>–</a:t>
            </a:r>
            <a:r>
              <a:rPr sz="3200" spc="-30" dirty="0"/>
              <a:t> </a:t>
            </a:r>
            <a:r>
              <a:rPr sz="3200" spc="-20" dirty="0"/>
              <a:t>0-</a:t>
            </a:r>
            <a:r>
              <a:rPr sz="3200" dirty="0"/>
              <a:t>6</a:t>
            </a:r>
            <a:r>
              <a:rPr sz="3200" spc="-30" dirty="0"/>
              <a:t> </a:t>
            </a:r>
            <a:r>
              <a:rPr sz="3200" spc="-10" dirty="0"/>
              <a:t>months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7542" y="1430781"/>
            <a:ext cx="7732395" cy="459232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84785" marR="5080" indent="-172720" algn="just">
              <a:lnSpc>
                <a:spcPts val="2380"/>
              </a:lnSpc>
              <a:spcBef>
                <a:spcPts val="390"/>
              </a:spcBef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In</a:t>
            </a:r>
            <a:r>
              <a:rPr sz="2200" spc="43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utero</a:t>
            </a:r>
            <a:r>
              <a:rPr sz="2200" spc="4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experience</a:t>
            </a:r>
            <a:r>
              <a:rPr sz="2200" spc="4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can</a:t>
            </a:r>
            <a:r>
              <a:rPr sz="2200" spc="4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shape</a:t>
            </a:r>
            <a:r>
              <a:rPr sz="2200" spc="4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skills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4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early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postnatal period.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5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indent="-172085">
              <a:lnSpc>
                <a:spcPts val="2510"/>
              </a:lnSpc>
              <a:buFont typeface="Arial MT"/>
              <a:buChar char="•"/>
              <a:tabLst>
                <a:tab pos="184785" algn="l"/>
              </a:tabLst>
            </a:pPr>
            <a:r>
              <a:rPr sz="2200" b="1" spc="-10" dirty="0">
                <a:latin typeface="Calibri"/>
                <a:cs typeface="Calibri"/>
              </a:rPr>
              <a:t>Suprasegmental</a:t>
            </a:r>
            <a:r>
              <a:rPr sz="2200" b="1" spc="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information </a:t>
            </a:r>
            <a:r>
              <a:rPr sz="2200" dirty="0">
                <a:latin typeface="Calibri"/>
                <a:cs typeface="Calibri"/>
              </a:rPr>
              <a:t>transmits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very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well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fetuses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 </a:t>
            </a:r>
            <a:r>
              <a:rPr sz="2200" spc="-25" dirty="0">
                <a:latin typeface="Calibri"/>
                <a:cs typeface="Calibri"/>
              </a:rPr>
              <a:t>how</a:t>
            </a:r>
            <a:endParaRPr sz="2200">
              <a:latin typeface="Calibri"/>
              <a:cs typeface="Calibri"/>
            </a:endParaRPr>
          </a:p>
          <a:p>
            <a:pPr marL="184785">
              <a:lnSpc>
                <a:spcPts val="2510"/>
              </a:lnSpc>
            </a:pPr>
            <a:r>
              <a:rPr sz="2200" dirty="0">
                <a:latin typeface="Calibri"/>
                <a:cs typeface="Calibri"/>
              </a:rPr>
              <a:t>this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affects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infants’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early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perception?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20"/>
              </a:spcBef>
            </a:pPr>
            <a:endParaRPr sz="2200">
              <a:latin typeface="Calibri"/>
              <a:cs typeface="Calibri"/>
            </a:endParaRPr>
          </a:p>
          <a:p>
            <a:pPr marL="184785" marR="8890" indent="-172720" algn="just">
              <a:lnSpc>
                <a:spcPts val="2380"/>
              </a:lnSpc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Evidences</a:t>
            </a:r>
            <a:r>
              <a:rPr sz="2200" spc="8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show</a:t>
            </a:r>
            <a:r>
              <a:rPr sz="2200" spc="9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that</a:t>
            </a:r>
            <a:r>
              <a:rPr sz="2200" spc="9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fetuses</a:t>
            </a:r>
            <a:r>
              <a:rPr sz="2200" spc="10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encode</a:t>
            </a:r>
            <a:r>
              <a:rPr sz="2200" spc="9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7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information</a:t>
            </a:r>
            <a:r>
              <a:rPr sz="2200" spc="95" dirty="0">
                <a:latin typeface="Calibri"/>
                <a:cs typeface="Calibri"/>
              </a:rPr>
              <a:t>  </a:t>
            </a:r>
            <a:r>
              <a:rPr sz="2200" spc="-20" dirty="0">
                <a:latin typeface="Calibri"/>
                <a:cs typeface="Calibri"/>
              </a:rPr>
              <a:t>into memory,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especially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suprasegmental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information.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95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marR="6350" indent="-172720" algn="just">
              <a:lnSpc>
                <a:spcPts val="2380"/>
              </a:lnSpc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Both</a:t>
            </a:r>
            <a:r>
              <a:rPr sz="2200" spc="50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newborns</a:t>
            </a:r>
            <a:r>
              <a:rPr sz="2200" spc="52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51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fetuses</a:t>
            </a:r>
            <a:r>
              <a:rPr sz="2200" spc="52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demonstrate</a:t>
            </a:r>
            <a:r>
              <a:rPr sz="2200" spc="52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52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ability</a:t>
            </a:r>
            <a:r>
              <a:rPr sz="2200" spc="509" dirty="0">
                <a:latin typeface="Calibri"/>
                <a:cs typeface="Calibri"/>
              </a:rPr>
              <a:t>  </a:t>
            </a:r>
            <a:r>
              <a:rPr sz="2200" spc="-25" dirty="0">
                <a:latin typeface="Calibri"/>
                <a:cs typeface="Calibri"/>
              </a:rPr>
              <a:t>to </a:t>
            </a:r>
            <a:r>
              <a:rPr sz="2200" dirty="0">
                <a:latin typeface="Calibri"/>
                <a:cs typeface="Calibri"/>
              </a:rPr>
              <a:t>discriminate</a:t>
            </a:r>
            <a:r>
              <a:rPr sz="2200" spc="3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their</a:t>
            </a:r>
            <a:r>
              <a:rPr sz="2200" spc="3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native</a:t>
            </a:r>
            <a:r>
              <a:rPr sz="2200" spc="3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language</a:t>
            </a:r>
            <a:r>
              <a:rPr sz="2200" spc="3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from</a:t>
            </a:r>
            <a:r>
              <a:rPr sz="2200" spc="3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3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foreign</a:t>
            </a:r>
            <a:r>
              <a:rPr sz="2200" spc="2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language,</a:t>
            </a:r>
            <a:r>
              <a:rPr sz="2200" spc="31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and </a:t>
            </a:r>
            <a:r>
              <a:rPr sz="2200" dirty="0">
                <a:latin typeface="Calibri"/>
                <a:cs typeface="Calibri"/>
              </a:rPr>
              <a:t>their</a:t>
            </a:r>
            <a:r>
              <a:rPr sz="2200" spc="2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mother’s</a:t>
            </a:r>
            <a:r>
              <a:rPr sz="2200" spc="2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</a:t>
            </a:r>
            <a:r>
              <a:rPr sz="2200" spc="2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from</a:t>
            </a:r>
            <a:r>
              <a:rPr sz="2200" spc="2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another</a:t>
            </a:r>
            <a:r>
              <a:rPr sz="2200" spc="2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woman’s</a:t>
            </a:r>
            <a:r>
              <a:rPr sz="2200" spc="2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</a:t>
            </a:r>
            <a:r>
              <a:rPr sz="2200" spc="2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2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presumably </a:t>
            </a:r>
            <a:r>
              <a:rPr sz="2200" dirty="0">
                <a:latin typeface="Calibri"/>
                <a:cs typeface="Calibri"/>
              </a:rPr>
              <a:t>relying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large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part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suprasegmental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information.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388366"/>
            <a:ext cx="7903209" cy="6012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ts val="2495"/>
              </a:lnSpc>
              <a:spcBef>
                <a:spcPts val="95"/>
              </a:spcBef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How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long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do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these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suprasegmental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properties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persist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memory?</a:t>
            </a:r>
            <a:endParaRPr sz="2200">
              <a:latin typeface="Calibri"/>
              <a:cs typeface="Calibri"/>
            </a:endParaRPr>
          </a:p>
          <a:p>
            <a:pPr marL="525780" marR="7620" lvl="1" indent="-170815" algn="just">
              <a:lnSpc>
                <a:spcPct val="70000"/>
              </a:lnSpc>
              <a:spcBef>
                <a:spcPts val="540"/>
              </a:spcBef>
              <a:buFont typeface="Arial MT"/>
              <a:buChar char="•"/>
              <a:tabLst>
                <a:tab pos="527685" algn="l"/>
              </a:tabLst>
            </a:pPr>
            <a:r>
              <a:rPr sz="1900" dirty="0">
                <a:latin typeface="Calibri"/>
                <a:cs typeface="Calibri"/>
              </a:rPr>
              <a:t>DeCasper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colleagues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(1986)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–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differential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response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familiar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vs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novel 	</a:t>
            </a:r>
            <a:r>
              <a:rPr sz="1900" dirty="0">
                <a:latin typeface="Calibri"/>
                <a:cs typeface="Calibri"/>
              </a:rPr>
              <a:t>rhyme</a:t>
            </a:r>
            <a:r>
              <a:rPr sz="1900" spc="1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–</a:t>
            </a:r>
            <a:r>
              <a:rPr sz="1900" spc="1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4</a:t>
            </a:r>
            <a:r>
              <a:rPr sz="1900" spc="1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weeks</a:t>
            </a:r>
            <a:r>
              <a:rPr sz="1900" spc="1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1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exposure</a:t>
            </a:r>
            <a:r>
              <a:rPr sz="1900" spc="1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for</a:t>
            </a:r>
            <a:r>
              <a:rPr sz="1900" spc="1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few</a:t>
            </a:r>
            <a:r>
              <a:rPr sz="1900" spc="1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mins</a:t>
            </a:r>
            <a:r>
              <a:rPr sz="1900" spc="1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</a:t>
            </a:r>
            <a:r>
              <a:rPr sz="1900" spc="1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day</a:t>
            </a:r>
            <a:r>
              <a:rPr sz="1900" spc="1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sufficient</a:t>
            </a:r>
            <a:r>
              <a:rPr sz="1900" spc="1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for</a:t>
            </a:r>
            <a:r>
              <a:rPr sz="1900" spc="1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fetuses</a:t>
            </a:r>
            <a:r>
              <a:rPr sz="1900" spc="14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to 	</a:t>
            </a:r>
            <a:r>
              <a:rPr sz="1900" dirty="0">
                <a:latin typeface="Calibri"/>
                <a:cs typeface="Calibri"/>
              </a:rPr>
              <a:t>encode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some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properties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nursery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rhyme.</a:t>
            </a:r>
            <a:endParaRPr sz="1900">
              <a:latin typeface="Calibri"/>
              <a:cs typeface="Calibri"/>
            </a:endParaRPr>
          </a:p>
          <a:p>
            <a:pPr marL="525780" marR="5080" lvl="1" indent="-170815" algn="just">
              <a:lnSpc>
                <a:spcPct val="70100"/>
              </a:lnSpc>
              <a:spcBef>
                <a:spcPts val="395"/>
              </a:spcBef>
              <a:buFont typeface="Arial MT"/>
              <a:buChar char="•"/>
              <a:tabLst>
                <a:tab pos="527685" algn="l"/>
              </a:tabLst>
            </a:pPr>
            <a:r>
              <a:rPr sz="1900" dirty="0">
                <a:latin typeface="Calibri"/>
                <a:cs typeface="Calibri"/>
              </a:rPr>
              <a:t>Krueger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Garvan</a:t>
            </a:r>
            <a:r>
              <a:rPr sz="1900" spc="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(2014)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–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38-</a:t>
            </a:r>
            <a:r>
              <a:rPr sz="1900" dirty="0">
                <a:latin typeface="Calibri"/>
                <a:cs typeface="Calibri"/>
              </a:rPr>
              <a:t>week</a:t>
            </a:r>
            <a:r>
              <a:rPr sz="1900" spc="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fetuses</a:t>
            </a:r>
            <a:r>
              <a:rPr sz="1900" spc="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demonstrated</a:t>
            </a:r>
            <a:r>
              <a:rPr sz="1900" spc="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memory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45" dirty="0">
                <a:latin typeface="Calibri"/>
                <a:cs typeface="Calibri"/>
              </a:rPr>
              <a:t> </a:t>
            </a:r>
            <a:r>
              <a:rPr sz="1900" spc="-50" dirty="0">
                <a:latin typeface="Calibri"/>
                <a:cs typeface="Calibri"/>
              </a:rPr>
              <a:t>a 	</a:t>
            </a:r>
            <a:r>
              <a:rPr sz="1900" dirty="0">
                <a:latin typeface="Calibri"/>
                <a:cs typeface="Calibri"/>
              </a:rPr>
              <a:t>nursery</a:t>
            </a:r>
            <a:r>
              <a:rPr sz="1900" spc="20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rhyme</a:t>
            </a:r>
            <a:r>
              <a:rPr sz="1900" spc="20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19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which</a:t>
            </a:r>
            <a:r>
              <a:rPr sz="1900" spc="20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they</a:t>
            </a:r>
            <a:r>
              <a:rPr sz="1900" spc="20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had</a:t>
            </a:r>
            <a:r>
              <a:rPr sz="1900" spc="20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been</a:t>
            </a:r>
            <a:r>
              <a:rPr sz="1900" spc="20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exposed</a:t>
            </a:r>
            <a:r>
              <a:rPr sz="1900" spc="21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regularly</a:t>
            </a:r>
            <a:r>
              <a:rPr sz="1900" spc="20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from</a:t>
            </a:r>
            <a:r>
              <a:rPr sz="1900" spc="19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28</a:t>
            </a:r>
            <a:r>
              <a:rPr sz="1900" spc="19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19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34 	</a:t>
            </a:r>
            <a:r>
              <a:rPr sz="1900" dirty="0">
                <a:latin typeface="Calibri"/>
                <a:cs typeface="Calibri"/>
              </a:rPr>
              <a:t>weeks</a:t>
            </a:r>
            <a:r>
              <a:rPr sz="1900" spc="-7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gestation.</a:t>
            </a:r>
            <a:endParaRPr sz="19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135"/>
              </a:spcBef>
              <a:buFont typeface="Arial MT"/>
              <a:buChar char="•"/>
            </a:pPr>
            <a:endParaRPr sz="1900">
              <a:latin typeface="Calibri"/>
              <a:cs typeface="Calibri"/>
            </a:endParaRPr>
          </a:p>
          <a:p>
            <a:pPr marL="184785" marR="6350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Infants’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sensitivity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rhythmic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properties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appears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play </a:t>
            </a:r>
            <a:r>
              <a:rPr sz="2200" dirty="0">
                <a:latin typeface="Calibri"/>
                <a:cs typeface="Calibri"/>
              </a:rPr>
              <a:t>an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important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role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their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later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speech segmentation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skills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i.e.,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their </a:t>
            </a:r>
            <a:r>
              <a:rPr sz="2200" dirty="0">
                <a:latin typeface="Calibri"/>
                <a:cs typeface="Calibri"/>
              </a:rPr>
              <a:t>ability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locate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word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boundaries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fluent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speech.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0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marR="8890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Not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clear</a:t>
            </a:r>
            <a:r>
              <a:rPr sz="2200" spc="40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if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infants</a:t>
            </a:r>
            <a:r>
              <a:rPr sz="2200" spc="4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rely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4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rhythm</a:t>
            </a:r>
            <a:r>
              <a:rPr sz="2200" spc="40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or</a:t>
            </a:r>
            <a:r>
              <a:rPr sz="2200" spc="4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intonation</a:t>
            </a:r>
            <a:r>
              <a:rPr sz="2200" spc="4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discriminate languages.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0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marR="9525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Suprasegmental</a:t>
            </a:r>
            <a:r>
              <a:rPr sz="2200" spc="11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properties</a:t>
            </a:r>
            <a:r>
              <a:rPr sz="2200" spc="11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play</a:t>
            </a:r>
            <a:r>
              <a:rPr sz="2200" spc="11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11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role</a:t>
            </a:r>
            <a:r>
              <a:rPr sz="2200" spc="11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11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infants’</a:t>
            </a:r>
            <a:r>
              <a:rPr sz="2200" spc="12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attention</a:t>
            </a:r>
            <a:r>
              <a:rPr sz="2200" spc="114" dirty="0">
                <a:latin typeface="Calibri"/>
                <a:cs typeface="Calibri"/>
              </a:rPr>
              <a:t>  </a:t>
            </a:r>
            <a:r>
              <a:rPr sz="2200" spc="-25" dirty="0">
                <a:latin typeface="Calibri"/>
                <a:cs typeface="Calibri"/>
              </a:rPr>
              <a:t>to </a:t>
            </a: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what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they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extract.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70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marR="6985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Infants</a:t>
            </a:r>
            <a:r>
              <a:rPr sz="2200" spc="40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demonstrate</a:t>
            </a:r>
            <a:r>
              <a:rPr sz="2200" spc="4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greater</a:t>
            </a:r>
            <a:r>
              <a:rPr sz="2200" spc="40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attention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40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Infant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Directed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Speech </a:t>
            </a:r>
            <a:r>
              <a:rPr sz="2200" dirty="0">
                <a:latin typeface="Calibri"/>
                <a:cs typeface="Calibri"/>
              </a:rPr>
              <a:t>(IDS)</a:t>
            </a:r>
            <a:r>
              <a:rPr sz="2200" spc="2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than</a:t>
            </a:r>
            <a:r>
              <a:rPr sz="2200" spc="2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Adult</a:t>
            </a:r>
            <a:r>
              <a:rPr sz="2200" spc="2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Directed</a:t>
            </a:r>
            <a:r>
              <a:rPr sz="2200" spc="2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(ADS),</a:t>
            </a:r>
            <a:r>
              <a:rPr sz="2200" spc="2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</a:t>
            </a:r>
            <a:r>
              <a:rPr sz="2200" spc="2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least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2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2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first</a:t>
            </a:r>
            <a:r>
              <a:rPr sz="2200" spc="240" dirty="0">
                <a:latin typeface="Calibri"/>
                <a:cs typeface="Calibri"/>
              </a:rPr>
              <a:t> </a:t>
            </a:r>
            <a:r>
              <a:rPr sz="2200" spc="-50" dirty="0">
                <a:latin typeface="Calibri"/>
                <a:cs typeface="Calibri"/>
              </a:rPr>
              <a:t>6 </a:t>
            </a:r>
            <a:r>
              <a:rPr sz="2200" dirty="0">
                <a:latin typeface="Calibri"/>
                <a:cs typeface="Calibri"/>
              </a:rPr>
              <a:t>months</a:t>
            </a:r>
            <a:r>
              <a:rPr sz="2200" spc="7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6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life.</a:t>
            </a:r>
            <a:r>
              <a:rPr sz="2200" spc="7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??Not</a:t>
            </a:r>
            <a:r>
              <a:rPr sz="2200" spc="6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due</a:t>
            </a:r>
            <a:r>
              <a:rPr sz="2200" spc="7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7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fetal</a:t>
            </a:r>
            <a:r>
              <a:rPr sz="2200" spc="6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experience</a:t>
            </a:r>
            <a:r>
              <a:rPr sz="2200" spc="7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but</a:t>
            </a:r>
            <a:r>
              <a:rPr sz="2200" spc="6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due</a:t>
            </a:r>
            <a:r>
              <a:rPr sz="2200" spc="6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75" dirty="0">
                <a:latin typeface="Calibri"/>
                <a:cs typeface="Calibri"/>
              </a:rPr>
              <a:t> 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acoustic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properties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IDS.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342087"/>
            <a:ext cx="7724775" cy="5982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3515" indent="-170815">
              <a:lnSpc>
                <a:spcPts val="2160"/>
              </a:lnSpc>
              <a:spcBef>
                <a:spcPts val="105"/>
              </a:spcBef>
              <a:buFont typeface="Arial MT"/>
              <a:buChar char="•"/>
              <a:tabLst>
                <a:tab pos="183515" algn="l"/>
              </a:tabLst>
            </a:pPr>
            <a:r>
              <a:rPr sz="2000" b="1" dirty="0">
                <a:latin typeface="Calibri"/>
                <a:cs typeface="Calibri"/>
              </a:rPr>
              <a:t>Segmental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information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readily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available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fetuses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much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the</a:t>
            </a:r>
            <a:endParaRPr sz="2000">
              <a:latin typeface="Calibri"/>
              <a:cs typeface="Calibri"/>
            </a:endParaRPr>
          </a:p>
          <a:p>
            <a:pPr marL="184785">
              <a:lnSpc>
                <a:spcPts val="2160"/>
              </a:lnSpc>
            </a:pPr>
            <a:r>
              <a:rPr sz="2000" dirty="0">
                <a:latin typeface="Calibri"/>
                <a:cs typeface="Calibri"/>
              </a:rPr>
              <a:t>HF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acoustic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information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distinguishes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phonemes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filtered.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95"/>
              </a:spcBef>
            </a:pPr>
            <a:endParaRPr sz="2000">
              <a:latin typeface="Calibri"/>
              <a:cs typeface="Calibri"/>
            </a:endParaRPr>
          </a:p>
          <a:p>
            <a:pPr marL="183515" indent="-170815">
              <a:lnSpc>
                <a:spcPts val="2160"/>
              </a:lnSpc>
              <a:buFont typeface="Arial MT"/>
              <a:buChar char="•"/>
              <a:tabLst>
                <a:tab pos="183515" algn="l"/>
              </a:tabLst>
            </a:pPr>
            <a:r>
              <a:rPr sz="2000" spc="-25" dirty="0">
                <a:latin typeface="Calibri"/>
                <a:cs typeface="Calibri"/>
              </a:rPr>
              <a:t>Yet,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newborns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young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infants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demonstrate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sensitivities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fine</a:t>
            </a:r>
            <a:endParaRPr sz="2000">
              <a:latin typeface="Calibri"/>
              <a:cs typeface="Calibri"/>
            </a:endParaRPr>
          </a:p>
          <a:p>
            <a:pPr marL="184785">
              <a:lnSpc>
                <a:spcPts val="2160"/>
              </a:lnSpc>
            </a:pPr>
            <a:r>
              <a:rPr sz="2000" dirty="0">
                <a:latin typeface="Calibri"/>
                <a:cs typeface="Calibri"/>
              </a:rPr>
              <a:t>changes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segmental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information.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90"/>
              </a:spcBef>
            </a:pPr>
            <a:endParaRPr sz="2000">
              <a:latin typeface="Calibri"/>
              <a:cs typeface="Calibri"/>
            </a:endParaRPr>
          </a:p>
          <a:p>
            <a:pPr marL="182880" marR="408305" indent="-170815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Categorical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perception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many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studies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infants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categorically 	</a:t>
            </a:r>
            <a:r>
              <a:rPr sz="2000" dirty="0">
                <a:latin typeface="Calibri"/>
                <a:cs typeface="Calibri"/>
              </a:rPr>
              <a:t>discriminate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voicing,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place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articulation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manner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articulation.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95"/>
              </a:spcBef>
              <a:buFont typeface="Arial MT"/>
              <a:buChar char="•"/>
            </a:pPr>
            <a:endParaRPr sz="2000">
              <a:latin typeface="Calibri"/>
              <a:cs typeface="Calibri"/>
            </a:endParaRPr>
          </a:p>
          <a:p>
            <a:pPr marL="183515" indent="-170815">
              <a:lnSpc>
                <a:spcPts val="2160"/>
              </a:lnSpc>
              <a:buFont typeface="Arial MT"/>
              <a:buChar char="•"/>
              <a:tabLst>
                <a:tab pos="183515" algn="l"/>
              </a:tabLst>
            </a:pPr>
            <a:r>
              <a:rPr sz="2000" dirty="0">
                <a:latin typeface="Calibri"/>
                <a:cs typeface="Calibri"/>
              </a:rPr>
              <a:t>Not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much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information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about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infants’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ability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encode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phonemes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into</a:t>
            </a:r>
            <a:endParaRPr sz="2000">
              <a:latin typeface="Calibri"/>
              <a:cs typeface="Calibri"/>
            </a:endParaRPr>
          </a:p>
          <a:p>
            <a:pPr marL="184785">
              <a:lnSpc>
                <a:spcPts val="2160"/>
              </a:lnSpc>
            </a:pPr>
            <a:r>
              <a:rPr sz="2000" spc="-10" dirty="0">
                <a:latin typeface="Calibri"/>
                <a:cs typeface="Calibri"/>
              </a:rPr>
              <a:t>memory.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95"/>
              </a:spcBef>
            </a:pPr>
            <a:endParaRPr sz="2000">
              <a:latin typeface="Calibri"/>
              <a:cs typeface="Calibri"/>
            </a:endParaRPr>
          </a:p>
          <a:p>
            <a:pPr marL="183515" indent="-170815">
              <a:lnSpc>
                <a:spcPts val="2160"/>
              </a:lnSpc>
              <a:buFont typeface="Arial MT"/>
              <a:buChar char="•"/>
              <a:tabLst>
                <a:tab pos="183515" algn="l"/>
              </a:tabLst>
            </a:pPr>
            <a:r>
              <a:rPr sz="2000" dirty="0">
                <a:latin typeface="Calibri"/>
                <a:cs typeface="Calibri"/>
              </a:rPr>
              <a:t>Many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studies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point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universalist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view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infant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speech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perception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i.e.,</a:t>
            </a:r>
            <a:endParaRPr sz="2000">
              <a:latin typeface="Calibri"/>
              <a:cs typeface="Calibri"/>
            </a:endParaRPr>
          </a:p>
          <a:p>
            <a:pPr marL="184785">
              <a:lnSpc>
                <a:spcPts val="1920"/>
              </a:lnSpc>
            </a:pPr>
            <a:r>
              <a:rPr sz="2000" spc="-10" dirty="0">
                <a:latin typeface="Calibri"/>
                <a:cs typeface="Calibri"/>
              </a:rPr>
              <a:t>infants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born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ability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discriminate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any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phonemic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contrast</a:t>
            </a:r>
            <a:endParaRPr sz="2000">
              <a:latin typeface="Calibri"/>
              <a:cs typeface="Calibri"/>
            </a:endParaRPr>
          </a:p>
          <a:p>
            <a:pPr marL="184785" marR="48260">
              <a:lnSpc>
                <a:spcPts val="1920"/>
              </a:lnSpc>
              <a:spcBef>
                <a:spcPts val="225"/>
              </a:spcBef>
            </a:pPr>
            <a:r>
              <a:rPr sz="2000" dirty="0">
                <a:latin typeface="Calibri"/>
                <a:cs typeface="Calibri"/>
              </a:rPr>
              <a:t>potentially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relevant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any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world’s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languages,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experience </a:t>
            </a:r>
            <a:r>
              <a:rPr sz="2000" dirty="0">
                <a:latin typeface="Calibri"/>
                <a:cs typeface="Calibri"/>
              </a:rPr>
              <a:t>lose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ability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discriminate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contrasts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relevant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their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native language.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5"/>
              </a:spcBef>
            </a:pPr>
            <a:endParaRPr sz="2000">
              <a:latin typeface="Calibri"/>
              <a:cs typeface="Calibri"/>
            </a:endParaRPr>
          </a:p>
          <a:p>
            <a:pPr marL="182880" marR="438150" indent="-170815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Discrimination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some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contrasts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improves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language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experience 	</a:t>
            </a:r>
            <a:r>
              <a:rPr sz="2000" dirty="0">
                <a:latin typeface="Calibri"/>
                <a:cs typeface="Calibri"/>
              </a:rPr>
              <a:t>from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infancy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through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adulthood.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81000"/>
            <a:ext cx="7924800" cy="6096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447547"/>
            <a:ext cx="6792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620135" algn="l"/>
              </a:tabLst>
            </a:pPr>
            <a:r>
              <a:rPr sz="3200" dirty="0"/>
              <a:t>Speech</a:t>
            </a:r>
            <a:r>
              <a:rPr sz="3200" spc="-70" dirty="0"/>
              <a:t> </a:t>
            </a:r>
            <a:r>
              <a:rPr sz="3200" dirty="0"/>
              <a:t>perception</a:t>
            </a:r>
            <a:r>
              <a:rPr sz="3200" spc="-90" dirty="0"/>
              <a:t> </a:t>
            </a:r>
            <a:r>
              <a:rPr sz="3200" spc="-50" dirty="0"/>
              <a:t>–</a:t>
            </a:r>
            <a:r>
              <a:rPr sz="3200" dirty="0"/>
              <a:t>	6</a:t>
            </a:r>
            <a:r>
              <a:rPr sz="3200" spc="-35" dirty="0"/>
              <a:t> </a:t>
            </a:r>
            <a:r>
              <a:rPr sz="3200" dirty="0"/>
              <a:t>months</a:t>
            </a:r>
            <a:r>
              <a:rPr sz="3200" spc="-50" dirty="0"/>
              <a:t> </a:t>
            </a:r>
            <a:r>
              <a:rPr sz="3200" dirty="0"/>
              <a:t>to</a:t>
            </a:r>
            <a:r>
              <a:rPr sz="3200" spc="-35" dirty="0"/>
              <a:t> </a:t>
            </a:r>
            <a:r>
              <a:rPr sz="3200" dirty="0"/>
              <a:t>1</a:t>
            </a:r>
            <a:r>
              <a:rPr sz="3200" spc="-30" dirty="0"/>
              <a:t> </a:t>
            </a:r>
            <a:r>
              <a:rPr sz="3200" spc="-20" dirty="0"/>
              <a:t>year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7542" y="1221689"/>
            <a:ext cx="7733030" cy="459041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84785" marR="5080" indent="-172720" algn="just">
              <a:lnSpc>
                <a:spcPct val="80000"/>
              </a:lnSpc>
              <a:spcBef>
                <a:spcPts val="819"/>
              </a:spcBef>
              <a:buFont typeface="Arial MT"/>
              <a:buChar char="•"/>
              <a:tabLst>
                <a:tab pos="184785" algn="l"/>
              </a:tabLst>
            </a:pPr>
            <a:r>
              <a:rPr sz="3000" spc="-10" dirty="0">
                <a:latin typeface="Calibri"/>
                <a:cs typeface="Calibri"/>
              </a:rPr>
              <a:t>Transition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infants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from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universal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perceivers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to </a:t>
            </a:r>
            <a:r>
              <a:rPr sz="3000" dirty="0">
                <a:latin typeface="Calibri"/>
                <a:cs typeface="Calibri"/>
              </a:rPr>
              <a:t>having</a:t>
            </a:r>
            <a:r>
              <a:rPr sz="3000" spc="17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perceptual</a:t>
            </a:r>
            <a:r>
              <a:rPr sz="3000" spc="15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systems</a:t>
            </a:r>
            <a:r>
              <a:rPr sz="3000" spc="16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tuned</a:t>
            </a:r>
            <a:r>
              <a:rPr sz="3000" spc="15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to</a:t>
            </a:r>
            <a:r>
              <a:rPr sz="3000" spc="15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their</a:t>
            </a:r>
            <a:r>
              <a:rPr sz="3000" spc="17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native </a:t>
            </a:r>
            <a:r>
              <a:rPr sz="3000" dirty="0">
                <a:latin typeface="Calibri"/>
                <a:cs typeface="Calibri"/>
              </a:rPr>
              <a:t>languages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…..</a:t>
            </a:r>
            <a:endParaRPr sz="3000">
              <a:latin typeface="Calibri"/>
              <a:cs typeface="Calibri"/>
            </a:endParaRPr>
          </a:p>
          <a:p>
            <a:pPr marL="527685" marR="7620" lvl="1" indent="-172720" algn="just">
              <a:lnSpc>
                <a:spcPct val="80000"/>
              </a:lnSpc>
              <a:spcBef>
                <a:spcPts val="414"/>
              </a:spcBef>
              <a:buFont typeface="Arial MT"/>
              <a:buChar char="•"/>
              <a:tabLst>
                <a:tab pos="527685" algn="l"/>
              </a:tabLst>
            </a:pPr>
            <a:r>
              <a:rPr sz="2600" dirty="0">
                <a:latin typeface="Calibri"/>
                <a:cs typeface="Calibri"/>
              </a:rPr>
              <a:t>What</a:t>
            </a:r>
            <a:r>
              <a:rPr sz="2600" spc="28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specific</a:t>
            </a:r>
            <a:r>
              <a:rPr sz="2600" spc="28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learning</a:t>
            </a:r>
            <a:r>
              <a:rPr sz="2600" spc="27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abilities</a:t>
            </a:r>
            <a:r>
              <a:rPr sz="2600" spc="28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28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infants</a:t>
            </a:r>
            <a:r>
              <a:rPr sz="2600" spc="285" dirty="0">
                <a:latin typeface="Calibri"/>
                <a:cs typeface="Calibri"/>
              </a:rPr>
              <a:t>  </a:t>
            </a:r>
            <a:r>
              <a:rPr sz="2600" spc="-10" dirty="0">
                <a:latin typeface="Calibri"/>
                <a:cs typeface="Calibri"/>
              </a:rPr>
              <a:t>might </a:t>
            </a:r>
            <a:r>
              <a:rPr sz="2600" dirty="0">
                <a:latin typeface="Calibri"/>
                <a:cs typeface="Calibri"/>
              </a:rPr>
              <a:t>interact</a:t>
            </a:r>
            <a:r>
              <a:rPr sz="2600" spc="6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with</a:t>
            </a:r>
            <a:r>
              <a:rPr sz="2600" spc="6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their</a:t>
            </a:r>
            <a:r>
              <a:rPr sz="2600" spc="6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innate</a:t>
            </a:r>
            <a:r>
              <a:rPr sz="2600" spc="6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6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6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perceptual </a:t>
            </a:r>
            <a:r>
              <a:rPr sz="2600" dirty="0">
                <a:latin typeface="Calibri"/>
                <a:cs typeface="Calibri"/>
              </a:rPr>
              <a:t>abilities</a:t>
            </a:r>
            <a:r>
              <a:rPr sz="2600" spc="1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enable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this?</a:t>
            </a:r>
            <a:r>
              <a:rPr sz="2600" spc="1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Several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learning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mechanisms </a:t>
            </a:r>
            <a:r>
              <a:rPr sz="2600" dirty="0">
                <a:latin typeface="Calibri"/>
                <a:cs typeface="Calibri"/>
              </a:rPr>
              <a:t>such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35" dirty="0">
                <a:latin typeface="Calibri"/>
                <a:cs typeface="Calibri"/>
              </a:rPr>
              <a:t>as</a:t>
            </a:r>
            <a:endParaRPr sz="2600">
              <a:latin typeface="Calibri"/>
              <a:cs typeface="Calibri"/>
            </a:endParaRPr>
          </a:p>
          <a:p>
            <a:pPr marL="527050" indent="-171450" algn="just">
              <a:lnSpc>
                <a:spcPts val="2790"/>
              </a:lnSpc>
              <a:buChar char="-"/>
              <a:tabLst>
                <a:tab pos="527050" algn="l"/>
              </a:tabLst>
            </a:pPr>
            <a:r>
              <a:rPr sz="2600" dirty="0">
                <a:latin typeface="Calibri"/>
                <a:cs typeface="Calibri"/>
              </a:rPr>
              <a:t>recognition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memory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–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familiar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novel</a:t>
            </a:r>
            <a:endParaRPr sz="2600">
              <a:latin typeface="Calibri"/>
              <a:cs typeface="Calibri"/>
            </a:endParaRPr>
          </a:p>
          <a:p>
            <a:pPr marL="527685" marR="7620" indent="-172720" algn="just">
              <a:lnSpc>
                <a:spcPct val="80000"/>
              </a:lnSpc>
              <a:spcBef>
                <a:spcPts val="509"/>
              </a:spcBef>
              <a:buChar char="-"/>
              <a:tabLst>
                <a:tab pos="527685" algn="l"/>
              </a:tabLst>
            </a:pPr>
            <a:r>
              <a:rPr sz="2600" dirty="0">
                <a:latin typeface="Calibri"/>
                <a:cs typeface="Calibri"/>
              </a:rPr>
              <a:t>associative</a:t>
            </a:r>
            <a:r>
              <a:rPr sz="2600" spc="8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learning</a:t>
            </a:r>
            <a:r>
              <a:rPr sz="2600" spc="8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–</a:t>
            </a:r>
            <a:r>
              <a:rPr sz="2600" spc="8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simple</a:t>
            </a:r>
            <a:r>
              <a:rPr sz="2600" spc="8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associations</a:t>
            </a:r>
            <a:r>
              <a:rPr sz="2600" spc="7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such</a:t>
            </a:r>
            <a:r>
              <a:rPr sz="2600" spc="90" dirty="0">
                <a:latin typeface="Calibri"/>
                <a:cs typeface="Calibri"/>
              </a:rPr>
              <a:t>  </a:t>
            </a:r>
            <a:r>
              <a:rPr sz="2600" spc="-25" dirty="0">
                <a:latin typeface="Calibri"/>
                <a:cs typeface="Calibri"/>
              </a:rPr>
              <a:t>as </a:t>
            </a:r>
            <a:r>
              <a:rPr sz="2600" dirty="0">
                <a:latin typeface="Calibri"/>
                <a:cs typeface="Calibri"/>
              </a:rPr>
              <a:t>relationship</a:t>
            </a:r>
            <a:r>
              <a:rPr sz="2600" spc="300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between</a:t>
            </a:r>
            <a:r>
              <a:rPr sz="2600" spc="300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vocal</a:t>
            </a:r>
            <a:r>
              <a:rPr sz="2600" spc="300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affect</a:t>
            </a:r>
            <a:r>
              <a:rPr sz="2600" spc="300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305" dirty="0">
                <a:latin typeface="Calibri"/>
                <a:cs typeface="Calibri"/>
              </a:rPr>
              <a:t>   </a:t>
            </a:r>
            <a:r>
              <a:rPr sz="2600" spc="-10" dirty="0">
                <a:latin typeface="Calibri"/>
                <a:cs typeface="Calibri"/>
              </a:rPr>
              <a:t>facial expressions</a:t>
            </a:r>
            <a:endParaRPr sz="2600">
              <a:latin typeface="Calibri"/>
              <a:cs typeface="Calibri"/>
            </a:endParaRPr>
          </a:p>
          <a:p>
            <a:pPr marL="526415" marR="8890" indent="-171450" algn="just">
              <a:lnSpc>
                <a:spcPct val="80000"/>
              </a:lnSpc>
              <a:spcBef>
                <a:spcPts val="395"/>
              </a:spcBef>
              <a:buChar char="-"/>
              <a:tabLst>
                <a:tab pos="527685" algn="l"/>
              </a:tabLst>
            </a:pPr>
            <a:r>
              <a:rPr sz="2600" dirty="0">
                <a:latin typeface="Calibri"/>
                <a:cs typeface="Calibri"/>
              </a:rPr>
              <a:t>statistical</a:t>
            </a:r>
            <a:r>
              <a:rPr sz="2600" spc="14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learning</a:t>
            </a:r>
            <a:r>
              <a:rPr sz="2600" spc="14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–</a:t>
            </a:r>
            <a:r>
              <a:rPr sz="2600" spc="14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probability</a:t>
            </a:r>
            <a:r>
              <a:rPr sz="2600" spc="14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14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occurrence</a:t>
            </a:r>
            <a:r>
              <a:rPr sz="2600" spc="145" dirty="0">
                <a:latin typeface="Calibri"/>
                <a:cs typeface="Calibri"/>
              </a:rPr>
              <a:t>  </a:t>
            </a:r>
            <a:r>
              <a:rPr sz="2600" spc="-25" dirty="0">
                <a:latin typeface="Calibri"/>
                <a:cs typeface="Calibri"/>
              </a:rPr>
              <a:t>of 	</a:t>
            </a:r>
            <a:r>
              <a:rPr sz="2600" spc="-10" dirty="0">
                <a:latin typeface="Calibri"/>
                <a:cs typeface="Calibri"/>
              </a:rPr>
              <a:t>units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478281"/>
            <a:ext cx="7730490" cy="55721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84785" marR="5715" indent="-172720" algn="just">
              <a:lnSpc>
                <a:spcPts val="2400"/>
              </a:lnSpc>
              <a:spcBef>
                <a:spcPts val="675"/>
              </a:spcBef>
              <a:buFont typeface="Arial MT"/>
              <a:buChar char="•"/>
              <a:tabLst>
                <a:tab pos="184785" algn="l"/>
              </a:tabLst>
            </a:pPr>
            <a:r>
              <a:rPr sz="2500" dirty="0">
                <a:latin typeface="Calibri"/>
                <a:cs typeface="Calibri"/>
              </a:rPr>
              <a:t>Role</a:t>
            </a:r>
            <a:r>
              <a:rPr sz="2500" spc="509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50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infants’</a:t>
            </a:r>
            <a:r>
              <a:rPr sz="2500" spc="50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motivations</a:t>
            </a:r>
            <a:r>
              <a:rPr sz="2500" spc="50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and</a:t>
            </a:r>
            <a:r>
              <a:rPr sz="2500" spc="50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intentions</a:t>
            </a:r>
            <a:r>
              <a:rPr sz="2500" spc="509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in</a:t>
            </a:r>
            <a:r>
              <a:rPr sz="2500" spc="5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language development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is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important.</a:t>
            </a:r>
            <a:endParaRPr sz="2500">
              <a:latin typeface="Calibri"/>
              <a:cs typeface="Calibri"/>
            </a:endParaRPr>
          </a:p>
          <a:p>
            <a:pPr marL="527685" marR="5715" lvl="1" indent="-172720" algn="just">
              <a:lnSpc>
                <a:spcPct val="80000"/>
              </a:lnSpc>
              <a:spcBef>
                <a:spcPts val="430"/>
              </a:spcBef>
              <a:buFont typeface="Arial MT"/>
              <a:buChar char="•"/>
              <a:tabLst>
                <a:tab pos="527685" algn="l"/>
              </a:tabLst>
            </a:pPr>
            <a:r>
              <a:rPr sz="2200" dirty="0">
                <a:latin typeface="Calibri"/>
                <a:cs typeface="Calibri"/>
              </a:rPr>
              <a:t>What</a:t>
            </a:r>
            <a:r>
              <a:rPr sz="2200" spc="5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infants</a:t>
            </a:r>
            <a:r>
              <a:rPr sz="2200" spc="2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attend</a:t>
            </a:r>
            <a:r>
              <a:rPr sz="2200" spc="2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2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5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5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depends</a:t>
            </a:r>
            <a:r>
              <a:rPr sz="2200" spc="5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5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their</a:t>
            </a:r>
            <a:r>
              <a:rPr sz="2200" spc="5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needs, </a:t>
            </a:r>
            <a:r>
              <a:rPr sz="2200" dirty="0">
                <a:latin typeface="Calibri"/>
                <a:cs typeface="Calibri"/>
              </a:rPr>
              <a:t>which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change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with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development.</a:t>
            </a:r>
            <a:endParaRPr sz="2200">
              <a:latin typeface="Calibri"/>
              <a:cs typeface="Calibri"/>
            </a:endParaRPr>
          </a:p>
          <a:p>
            <a:pPr marL="527685" marR="5080" lvl="1" indent="-172720" algn="just">
              <a:lnSpc>
                <a:spcPts val="2110"/>
              </a:lnSpc>
              <a:spcBef>
                <a:spcPts val="390"/>
              </a:spcBef>
              <a:buFont typeface="Arial MT"/>
              <a:buChar char="•"/>
              <a:tabLst>
                <a:tab pos="527685" algn="l"/>
              </a:tabLst>
            </a:pPr>
            <a:r>
              <a:rPr sz="2200" dirty="0">
                <a:latin typeface="Calibri"/>
                <a:cs typeface="Calibri"/>
              </a:rPr>
              <a:t>Beginning –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might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seek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only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social-</a:t>
            </a:r>
            <a:r>
              <a:rPr sz="2200" dirty="0">
                <a:latin typeface="Calibri"/>
                <a:cs typeface="Calibri"/>
              </a:rPr>
              <a:t>emotional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information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from </a:t>
            </a: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1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1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attend</a:t>
            </a:r>
            <a:r>
              <a:rPr sz="2200" spc="1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only</a:t>
            </a:r>
            <a:r>
              <a:rPr sz="2200" spc="1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prosodic</a:t>
            </a:r>
            <a:r>
              <a:rPr sz="2200" spc="1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information.</a:t>
            </a:r>
            <a:r>
              <a:rPr sz="2200" spc="1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Later,</a:t>
            </a:r>
            <a:r>
              <a:rPr sz="2200" spc="1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attend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other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aspects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1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that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are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more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relevant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11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language acquisition.</a:t>
            </a:r>
            <a:endParaRPr sz="2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305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84785" marR="6350" indent="-172720" algn="just">
              <a:lnSpc>
                <a:spcPts val="2400"/>
              </a:lnSpc>
              <a:buFont typeface="Arial MT"/>
              <a:buChar char="•"/>
              <a:tabLst>
                <a:tab pos="184785" algn="l"/>
              </a:tabLst>
            </a:pPr>
            <a:r>
              <a:rPr sz="2500" dirty="0">
                <a:latin typeface="Calibri"/>
                <a:cs typeface="Calibri"/>
              </a:rPr>
              <a:t>Infants’</a:t>
            </a:r>
            <a:r>
              <a:rPr sz="2500" spc="315" dirty="0">
                <a:latin typeface="Calibri"/>
                <a:cs typeface="Calibri"/>
              </a:rPr>
              <a:t>   </a:t>
            </a:r>
            <a:r>
              <a:rPr sz="2500" dirty="0">
                <a:latin typeface="Calibri"/>
                <a:cs typeface="Calibri"/>
              </a:rPr>
              <a:t>speech</a:t>
            </a:r>
            <a:r>
              <a:rPr sz="2500" spc="315" dirty="0">
                <a:latin typeface="Calibri"/>
                <a:cs typeface="Calibri"/>
              </a:rPr>
              <a:t>   </a:t>
            </a:r>
            <a:r>
              <a:rPr sz="2500" dirty="0">
                <a:latin typeface="Calibri"/>
                <a:cs typeface="Calibri"/>
              </a:rPr>
              <a:t>perception</a:t>
            </a:r>
            <a:r>
              <a:rPr sz="2500" spc="320" dirty="0">
                <a:latin typeface="Calibri"/>
                <a:cs typeface="Calibri"/>
              </a:rPr>
              <a:t>   </a:t>
            </a:r>
            <a:r>
              <a:rPr sz="2500" dirty="0">
                <a:latin typeface="Calibri"/>
                <a:cs typeface="Calibri"/>
              </a:rPr>
              <a:t>changes</a:t>
            </a:r>
            <a:r>
              <a:rPr sz="2500" spc="310" dirty="0">
                <a:latin typeface="Calibri"/>
                <a:cs typeface="Calibri"/>
              </a:rPr>
              <a:t>   </a:t>
            </a:r>
            <a:r>
              <a:rPr sz="2500" dirty="0">
                <a:latin typeface="Calibri"/>
                <a:cs typeface="Calibri"/>
              </a:rPr>
              <a:t>through</a:t>
            </a:r>
            <a:r>
              <a:rPr sz="2500" spc="315" dirty="0">
                <a:latin typeface="Calibri"/>
                <a:cs typeface="Calibri"/>
              </a:rPr>
              <a:t>   </a:t>
            </a:r>
            <a:r>
              <a:rPr sz="2500" spc="-2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interaction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-9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cognitive,</a:t>
            </a:r>
            <a:r>
              <a:rPr sz="2500" spc="-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social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and</a:t>
            </a:r>
            <a:r>
              <a:rPr sz="2500" spc="-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linguistic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factors.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9"/>
              </a:spcBef>
              <a:buFont typeface="Arial MT"/>
              <a:buChar char="•"/>
            </a:pPr>
            <a:endParaRPr sz="25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500" dirty="0">
                <a:latin typeface="Calibri"/>
                <a:cs typeface="Calibri"/>
              </a:rPr>
              <a:t>Attention</a:t>
            </a:r>
            <a:r>
              <a:rPr sz="2500" spc="49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to</a:t>
            </a:r>
            <a:r>
              <a:rPr sz="2500" spc="49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speech</a:t>
            </a:r>
            <a:r>
              <a:rPr sz="2500" spc="50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and</a:t>
            </a:r>
            <a:r>
              <a:rPr sz="2500" spc="49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increasingly</a:t>
            </a:r>
            <a:r>
              <a:rPr sz="2500" spc="495" dirty="0">
                <a:latin typeface="Calibri"/>
                <a:cs typeface="Calibri"/>
              </a:rPr>
              <a:t>  </a:t>
            </a:r>
            <a:r>
              <a:rPr sz="2500" spc="-10" dirty="0">
                <a:latin typeface="Calibri"/>
                <a:cs typeface="Calibri"/>
              </a:rPr>
              <a:t>sophisticated </a:t>
            </a:r>
            <a:r>
              <a:rPr sz="2500" dirty="0">
                <a:latin typeface="Calibri"/>
                <a:cs typeface="Calibri"/>
              </a:rPr>
              <a:t>learning</a:t>
            </a:r>
            <a:r>
              <a:rPr sz="2500" spc="62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mechanisms</a:t>
            </a:r>
            <a:r>
              <a:rPr sz="2500" spc="62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results</a:t>
            </a:r>
            <a:r>
              <a:rPr sz="2500" spc="61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in</a:t>
            </a:r>
            <a:r>
              <a:rPr sz="2500" spc="61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infants</a:t>
            </a:r>
            <a:r>
              <a:rPr sz="2500" spc="3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forming</a:t>
            </a:r>
            <a:r>
              <a:rPr sz="2500" spc="61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mental </a:t>
            </a:r>
            <a:r>
              <a:rPr sz="2500" dirty="0">
                <a:latin typeface="Calibri"/>
                <a:cs typeface="Calibri"/>
              </a:rPr>
              <a:t>representations</a:t>
            </a:r>
            <a:r>
              <a:rPr sz="2500" spc="17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that</a:t>
            </a:r>
            <a:r>
              <a:rPr sz="2500" spc="18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shape</a:t>
            </a:r>
            <a:r>
              <a:rPr sz="2500" spc="17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how</a:t>
            </a:r>
            <a:r>
              <a:rPr sz="2500" spc="17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speech</a:t>
            </a:r>
            <a:r>
              <a:rPr sz="2500" spc="17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is</a:t>
            </a:r>
            <a:r>
              <a:rPr sz="2500" spc="175" dirty="0">
                <a:latin typeface="Calibri"/>
                <a:cs typeface="Calibri"/>
              </a:rPr>
              <a:t>  </a:t>
            </a:r>
            <a:r>
              <a:rPr sz="2500" spc="-10" dirty="0">
                <a:latin typeface="Calibri"/>
                <a:cs typeface="Calibri"/>
              </a:rPr>
              <a:t>perceived. </a:t>
            </a:r>
            <a:r>
              <a:rPr sz="2500" dirty="0">
                <a:latin typeface="Calibri"/>
                <a:cs typeface="Calibri"/>
              </a:rPr>
              <a:t>Form</a:t>
            </a:r>
            <a:r>
              <a:rPr sz="2500" spc="245" dirty="0">
                <a:latin typeface="Calibri"/>
                <a:cs typeface="Calibri"/>
              </a:rPr>
              <a:t>  </a:t>
            </a:r>
            <a:r>
              <a:rPr sz="2500" spc="-20" dirty="0">
                <a:latin typeface="Calibri"/>
                <a:cs typeface="Calibri"/>
              </a:rPr>
              <a:t>language-</a:t>
            </a:r>
            <a:r>
              <a:rPr sz="2500" dirty="0">
                <a:latin typeface="Calibri"/>
                <a:cs typeface="Calibri"/>
              </a:rPr>
              <a:t>specific</a:t>
            </a:r>
            <a:r>
              <a:rPr sz="2500" spc="254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representations</a:t>
            </a:r>
            <a:r>
              <a:rPr sz="2500" spc="24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that</a:t>
            </a:r>
            <a:r>
              <a:rPr sz="2500" spc="25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result</a:t>
            </a:r>
            <a:r>
              <a:rPr sz="2500" spc="250" dirty="0">
                <a:latin typeface="Calibri"/>
                <a:cs typeface="Calibri"/>
              </a:rPr>
              <a:t>  </a:t>
            </a:r>
            <a:r>
              <a:rPr sz="2500" spc="-25" dirty="0">
                <a:latin typeface="Calibri"/>
                <a:cs typeface="Calibri"/>
              </a:rPr>
              <a:t>in </a:t>
            </a:r>
            <a:r>
              <a:rPr sz="2500" spc="-20" dirty="0">
                <a:latin typeface="Calibri"/>
                <a:cs typeface="Calibri"/>
              </a:rPr>
              <a:t>language-</a:t>
            </a:r>
            <a:r>
              <a:rPr sz="2500" dirty="0">
                <a:latin typeface="Calibri"/>
                <a:cs typeface="Calibri"/>
              </a:rPr>
              <a:t>specific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perception</a:t>
            </a:r>
            <a:r>
              <a:rPr sz="2500" spc="-3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speech.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132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231775" marR="5080" indent="85090">
              <a:lnSpc>
                <a:spcPts val="4350"/>
              </a:lnSpc>
              <a:spcBef>
                <a:spcPts val="615"/>
              </a:spcBef>
            </a:pPr>
            <a:r>
              <a:rPr dirty="0"/>
              <a:t>g)</a:t>
            </a:r>
            <a:r>
              <a:rPr spc="-110" dirty="0"/>
              <a:t> </a:t>
            </a:r>
            <a:r>
              <a:rPr dirty="0"/>
              <a:t>INCIDENCE</a:t>
            </a:r>
            <a:r>
              <a:rPr spc="-100" dirty="0"/>
              <a:t> </a:t>
            </a:r>
            <a:r>
              <a:rPr dirty="0"/>
              <a:t>AND</a:t>
            </a:r>
            <a:r>
              <a:rPr spc="-110" dirty="0"/>
              <a:t> </a:t>
            </a:r>
            <a:r>
              <a:rPr spc="-20" dirty="0"/>
              <a:t>PREVALENCE</a:t>
            </a:r>
            <a:r>
              <a:rPr spc="-100" dirty="0"/>
              <a:t> </a:t>
            </a:r>
            <a:r>
              <a:rPr spc="-25" dirty="0"/>
              <a:t>OF AUDITORY</a:t>
            </a:r>
            <a:r>
              <a:rPr spc="-140" dirty="0"/>
              <a:t> </a:t>
            </a:r>
            <a:r>
              <a:rPr dirty="0"/>
              <a:t>DISORDERS</a:t>
            </a:r>
            <a:r>
              <a:rPr spc="-135" dirty="0"/>
              <a:t> </a:t>
            </a:r>
            <a:r>
              <a:rPr dirty="0"/>
              <a:t>IN</a:t>
            </a:r>
            <a:r>
              <a:rPr spc="-135" dirty="0"/>
              <a:t> </a:t>
            </a:r>
            <a:r>
              <a:rPr spc="-10" dirty="0"/>
              <a:t>CHILDREN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133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711453"/>
            <a:ext cx="193293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20" dirty="0"/>
              <a:t>References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523240" y="1467357"/>
            <a:ext cx="8096884" cy="4949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7485" indent="-1720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97485" algn="l"/>
              </a:tabLst>
            </a:pPr>
            <a:r>
              <a:rPr sz="1700" dirty="0">
                <a:latin typeface="Calibri"/>
                <a:cs typeface="Calibri"/>
              </a:rPr>
              <a:t>Census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India.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(2001).</a:t>
            </a:r>
            <a:endParaRPr sz="1700">
              <a:latin typeface="Calibri"/>
              <a:cs typeface="Calibri"/>
            </a:endParaRPr>
          </a:p>
          <a:p>
            <a:pPr marL="197485">
              <a:lnSpc>
                <a:spcPct val="100000"/>
              </a:lnSpc>
            </a:pPr>
            <a:r>
              <a:rPr sz="17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http://www.censusindia.gov.in/2011common/CensusDataSummary.html</a:t>
            </a:r>
            <a:r>
              <a:rPr sz="1700" spc="-10" dirty="0">
                <a:latin typeface="Calibri"/>
                <a:cs typeface="Calibri"/>
              </a:rPr>
              <a:t>.</a:t>
            </a:r>
            <a:endParaRPr sz="1700">
              <a:latin typeface="Calibri"/>
              <a:cs typeface="Calibri"/>
            </a:endParaRPr>
          </a:p>
          <a:p>
            <a:pPr marL="197485" indent="-172085">
              <a:lnSpc>
                <a:spcPct val="100000"/>
              </a:lnSpc>
              <a:buFont typeface="Arial MT"/>
              <a:buChar char="•"/>
              <a:tabLst>
                <a:tab pos="197485" algn="l"/>
              </a:tabLst>
            </a:pPr>
            <a:r>
              <a:rPr sz="1700" i="1" dirty="0">
                <a:latin typeface="Calibri"/>
                <a:cs typeface="Calibri"/>
              </a:rPr>
              <a:t>Census</a:t>
            </a:r>
            <a:r>
              <a:rPr sz="1700" i="1" spc="-2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of</a:t>
            </a:r>
            <a:r>
              <a:rPr sz="1700" i="1" spc="-1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India.</a:t>
            </a:r>
            <a:r>
              <a:rPr sz="1700" i="1" spc="-40" dirty="0">
                <a:latin typeface="Calibri"/>
                <a:cs typeface="Calibri"/>
              </a:rPr>
              <a:t> </a:t>
            </a:r>
            <a:r>
              <a:rPr sz="1700" i="1" spc="-10" dirty="0">
                <a:latin typeface="Calibri"/>
                <a:cs typeface="Calibri"/>
              </a:rPr>
              <a:t>(2001).</a:t>
            </a:r>
            <a:endParaRPr sz="1700">
              <a:latin typeface="Calibri"/>
              <a:cs typeface="Calibri"/>
            </a:endParaRPr>
          </a:p>
          <a:p>
            <a:pPr marL="197485">
              <a:lnSpc>
                <a:spcPct val="100000"/>
              </a:lnSpc>
            </a:pPr>
            <a:r>
              <a:rPr sz="17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http://www.censusindia.gov.in/Tables_Published/C.../c_series_tables_2001.aspx</a:t>
            </a:r>
            <a:r>
              <a:rPr sz="1700" i="1" spc="-10" dirty="0">
                <a:latin typeface="Calibri"/>
                <a:cs typeface="Calibri"/>
              </a:rPr>
              <a:t>.</a:t>
            </a:r>
            <a:endParaRPr sz="1700">
              <a:latin typeface="Calibri"/>
              <a:cs typeface="Calibri"/>
            </a:endParaRPr>
          </a:p>
          <a:p>
            <a:pPr marL="197485" marR="2068830" indent="-172720">
              <a:lnSpc>
                <a:spcPct val="100000"/>
              </a:lnSpc>
              <a:buFont typeface="Arial MT"/>
              <a:buChar char="•"/>
              <a:tabLst>
                <a:tab pos="197485" algn="l"/>
              </a:tabLst>
            </a:pPr>
            <a:r>
              <a:rPr sz="1700" dirty="0">
                <a:latin typeface="Calibri"/>
                <a:cs typeface="Calibri"/>
                <a:hlinkClick r:id="rId4"/>
              </a:rPr>
              <a:t>Census</a:t>
            </a:r>
            <a:r>
              <a:rPr sz="1700" spc="-15" dirty="0">
                <a:latin typeface="Calibri"/>
                <a:cs typeface="Calibri"/>
                <a:hlinkClick r:id="rId4"/>
              </a:rPr>
              <a:t> </a:t>
            </a:r>
            <a:r>
              <a:rPr sz="1700" dirty="0">
                <a:latin typeface="Calibri"/>
                <a:cs typeface="Calibri"/>
                <a:hlinkClick r:id="rId4"/>
              </a:rPr>
              <a:t>of</a:t>
            </a:r>
            <a:r>
              <a:rPr sz="1700" spc="50" dirty="0">
                <a:latin typeface="Calibri"/>
                <a:cs typeface="Calibri"/>
                <a:hlinkClick r:id="rId4"/>
              </a:rPr>
              <a:t> </a:t>
            </a:r>
            <a:r>
              <a:rPr sz="1700" dirty="0">
                <a:latin typeface="Calibri"/>
                <a:cs typeface="Calibri"/>
                <a:hlinkClick r:id="rId4"/>
              </a:rPr>
              <a:t>India.</a:t>
            </a:r>
            <a:r>
              <a:rPr sz="1700" spc="20" dirty="0">
                <a:latin typeface="Calibri"/>
                <a:cs typeface="Calibri"/>
                <a:hlinkClick r:id="rId4"/>
              </a:rPr>
              <a:t> </a:t>
            </a:r>
            <a:r>
              <a:rPr sz="1700" dirty="0">
                <a:latin typeface="Calibri"/>
                <a:cs typeface="Calibri"/>
                <a:hlinkClick r:id="rId4"/>
              </a:rPr>
              <a:t>(2011).</a:t>
            </a:r>
            <a:r>
              <a:rPr sz="1700" spc="440" dirty="0">
                <a:latin typeface="Calibri"/>
                <a:cs typeface="Calibri"/>
                <a:hlinkClick r:id="rId4"/>
              </a:rPr>
              <a:t> </a:t>
            </a:r>
            <a:r>
              <a:rPr sz="17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http://www.censusindia.gov.in/2011-prov</a:t>
            </a:r>
            <a:r>
              <a:rPr sz="1700" spc="-20" dirty="0">
                <a:solidFill>
                  <a:srgbClr val="0462C1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17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results/indiaatglance.html</a:t>
            </a:r>
            <a:endParaRPr sz="1700">
              <a:latin typeface="Calibri"/>
              <a:cs typeface="Calibri"/>
            </a:endParaRPr>
          </a:p>
          <a:p>
            <a:pPr marL="197485" marR="17780" indent="-172720">
              <a:lnSpc>
                <a:spcPct val="100000"/>
              </a:lnSpc>
              <a:buFont typeface="Arial MT"/>
              <a:buChar char="•"/>
              <a:tabLst>
                <a:tab pos="197485" algn="l"/>
              </a:tabLst>
            </a:pP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National</a:t>
            </a:r>
            <a:r>
              <a:rPr sz="1700" spc="-6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Sample</a:t>
            </a:r>
            <a:r>
              <a:rPr sz="1700" spc="-2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Survey</a:t>
            </a:r>
            <a:r>
              <a:rPr sz="1700" spc="-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21F1F"/>
                </a:solidFill>
                <a:latin typeface="Calibri"/>
                <a:cs typeface="Calibri"/>
              </a:rPr>
              <a:t>Organization.</a:t>
            </a:r>
            <a:r>
              <a:rPr sz="1700" spc="-6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Disabled</a:t>
            </a:r>
            <a:r>
              <a:rPr sz="1700" i="1" spc="-1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persons</a:t>
            </a:r>
            <a:r>
              <a:rPr sz="1700" i="1" spc="-2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in</a:t>
            </a:r>
            <a:r>
              <a:rPr sz="1700" i="1" spc="-3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India,</a:t>
            </a:r>
            <a:r>
              <a:rPr sz="1700" i="1" spc="-3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NSS</a:t>
            </a:r>
            <a:r>
              <a:rPr sz="1700" i="1" spc="-3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58th</a:t>
            </a:r>
            <a:r>
              <a:rPr sz="1700" i="1" spc="-1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round</a:t>
            </a:r>
            <a:r>
              <a:rPr sz="1700" i="1" spc="-10" dirty="0">
                <a:latin typeface="Calibri"/>
                <a:cs typeface="Calibri"/>
              </a:rPr>
              <a:t> (July– </a:t>
            </a:r>
            <a:r>
              <a:rPr sz="1700" i="1" dirty="0">
                <a:latin typeface="Calibri"/>
                <a:cs typeface="Calibri"/>
              </a:rPr>
              <a:t>December</a:t>
            </a:r>
            <a:r>
              <a:rPr sz="1700" i="1" spc="-2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2002)</a:t>
            </a:r>
            <a:r>
              <a:rPr sz="1700" i="1" spc="-3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Report</a:t>
            </a:r>
            <a:r>
              <a:rPr sz="1700" i="1" spc="-2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no.</a:t>
            </a:r>
            <a:r>
              <a:rPr sz="1700" i="1" spc="-4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485</a:t>
            </a:r>
            <a:r>
              <a:rPr sz="1700" i="1" spc="-2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(58/</a:t>
            </a:r>
            <a:r>
              <a:rPr sz="1700" i="1" spc="-2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26/1).</a:t>
            </a:r>
            <a:r>
              <a:rPr sz="1700" i="1" spc="-25" dirty="0"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New</a:t>
            </a:r>
            <a:r>
              <a:rPr sz="1700" spc="-3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Delhi:</a:t>
            </a:r>
            <a:r>
              <a:rPr sz="1700" spc="-5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National</a:t>
            </a:r>
            <a:r>
              <a:rPr sz="1700" spc="-3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Sample</a:t>
            </a:r>
            <a:r>
              <a:rPr sz="1700" spc="-2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21F1F"/>
                </a:solidFill>
                <a:latin typeface="Calibri"/>
                <a:cs typeface="Calibri"/>
              </a:rPr>
              <a:t>Survey Organization,</a:t>
            </a:r>
            <a:r>
              <a:rPr sz="1700" spc="-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Ministry</a:t>
            </a:r>
            <a:r>
              <a:rPr sz="1700" spc="-4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of</a:t>
            </a:r>
            <a:r>
              <a:rPr sz="1700" spc="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21F1F"/>
                </a:solidFill>
                <a:latin typeface="Calibri"/>
                <a:cs typeface="Calibri"/>
              </a:rPr>
              <a:t>Statistics</a:t>
            </a:r>
            <a:r>
              <a:rPr sz="1700" spc="-1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r>
              <a:rPr sz="1700" spc="-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21F1F"/>
                </a:solidFill>
                <a:latin typeface="Calibri"/>
                <a:cs typeface="Calibri"/>
              </a:rPr>
              <a:t>Programme Implementation,</a:t>
            </a:r>
            <a:r>
              <a:rPr sz="1700" spc="-3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21F1F"/>
                </a:solidFill>
                <a:latin typeface="Calibri"/>
                <a:cs typeface="Calibri"/>
              </a:rPr>
              <a:t>Government</a:t>
            </a:r>
            <a:r>
              <a:rPr sz="1700" spc="-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21F1F"/>
                </a:solidFill>
                <a:latin typeface="Calibri"/>
                <a:cs typeface="Calibri"/>
              </a:rPr>
              <a:t>of</a:t>
            </a:r>
            <a:r>
              <a:rPr sz="1700" spc="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21F1F"/>
                </a:solidFill>
                <a:latin typeface="Calibri"/>
                <a:cs typeface="Calibri"/>
              </a:rPr>
              <a:t>India, 2003.</a:t>
            </a:r>
            <a:endParaRPr sz="1700">
              <a:latin typeface="Calibri"/>
              <a:cs typeface="Calibri"/>
            </a:endParaRPr>
          </a:p>
          <a:p>
            <a:pPr marL="197485" indent="-1720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97485" algn="l"/>
              </a:tabLst>
            </a:pPr>
            <a:r>
              <a:rPr sz="1700" i="1" dirty="0">
                <a:latin typeface="Calibri"/>
                <a:cs typeface="Calibri"/>
              </a:rPr>
              <a:t>National</a:t>
            </a:r>
            <a:r>
              <a:rPr sz="1700" i="1" spc="-5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Sample</a:t>
            </a:r>
            <a:r>
              <a:rPr sz="1700" i="1" spc="-4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Survey</a:t>
            </a:r>
            <a:r>
              <a:rPr sz="1700" i="1" spc="-2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Organization.</a:t>
            </a:r>
            <a:r>
              <a:rPr sz="1700" i="1" spc="-6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(1991).</a:t>
            </a:r>
            <a:r>
              <a:rPr sz="1700" i="1" spc="-4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Disabled</a:t>
            </a:r>
            <a:r>
              <a:rPr sz="1700" i="1" spc="-45" dirty="0">
                <a:latin typeface="Calibri"/>
                <a:cs typeface="Calibri"/>
              </a:rPr>
              <a:t> </a:t>
            </a:r>
            <a:r>
              <a:rPr sz="1700" i="1" spc="-10" dirty="0">
                <a:latin typeface="Calibri"/>
                <a:cs typeface="Calibri"/>
              </a:rPr>
              <a:t>Persons</a:t>
            </a:r>
            <a:r>
              <a:rPr sz="1700" i="1" spc="-4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in</a:t>
            </a:r>
            <a:r>
              <a:rPr sz="1700" i="1" spc="-3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India.</a:t>
            </a:r>
            <a:r>
              <a:rPr sz="1700" i="1" spc="-5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Available</a:t>
            </a:r>
            <a:r>
              <a:rPr sz="1700" i="1" spc="-55" dirty="0">
                <a:latin typeface="Calibri"/>
                <a:cs typeface="Calibri"/>
              </a:rPr>
              <a:t> </a:t>
            </a:r>
            <a:r>
              <a:rPr sz="1700" i="1" spc="-10" dirty="0">
                <a:latin typeface="Calibri"/>
                <a:cs typeface="Calibri"/>
              </a:rPr>
              <a:t>from:</a:t>
            </a:r>
            <a:endParaRPr sz="1700">
              <a:latin typeface="Calibri"/>
              <a:cs typeface="Calibri"/>
            </a:endParaRPr>
          </a:p>
          <a:p>
            <a:pPr marL="197485">
              <a:lnSpc>
                <a:spcPct val="100000"/>
              </a:lnSpc>
            </a:pPr>
            <a:r>
              <a:rPr sz="1700" spc="-10" dirty="0">
                <a:latin typeface="Calibri"/>
                <a:cs typeface="Calibri"/>
              </a:rPr>
              <a:t>round.mospi.nic.in/mospi_new/upload/nsso/concepts_golden.pdf</a:t>
            </a:r>
            <a:endParaRPr sz="1700">
              <a:latin typeface="Calibri"/>
              <a:cs typeface="Calibri"/>
            </a:endParaRPr>
          </a:p>
          <a:p>
            <a:pPr marL="197485" marR="271780" indent="-172720">
              <a:lnSpc>
                <a:spcPct val="100000"/>
              </a:lnSpc>
              <a:buChar char="•"/>
              <a:tabLst>
                <a:tab pos="197485" algn="l"/>
                <a:tab pos="245745" algn="l"/>
              </a:tabLst>
            </a:pPr>
            <a:r>
              <a:rPr sz="1700" dirty="0">
                <a:latin typeface="Arial MT"/>
                <a:cs typeface="Arial MT"/>
              </a:rPr>
              <a:t>	</a:t>
            </a:r>
            <a:r>
              <a:rPr sz="1700" dirty="0">
                <a:latin typeface="Calibri"/>
                <a:cs typeface="Calibri"/>
              </a:rPr>
              <a:t>World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Health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Organization.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(2007).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State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hearing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ear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care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South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East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Asia </a:t>
            </a:r>
            <a:r>
              <a:rPr sz="1700" dirty="0">
                <a:latin typeface="Calibri"/>
                <a:cs typeface="Calibri"/>
              </a:rPr>
              <a:t>Region.</a:t>
            </a:r>
            <a:r>
              <a:rPr sz="1700" spc="-7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In: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i="1" spc="-10" dirty="0">
                <a:latin typeface="Calibri"/>
                <a:cs typeface="Calibri"/>
              </a:rPr>
              <a:t>World</a:t>
            </a:r>
            <a:r>
              <a:rPr sz="1700" i="1" spc="-4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Health</a:t>
            </a:r>
            <a:r>
              <a:rPr sz="1700" i="1" spc="-5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Organization</a:t>
            </a:r>
            <a:r>
              <a:rPr sz="1700" i="1" spc="-5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Regional</a:t>
            </a:r>
            <a:r>
              <a:rPr sz="1700" i="1" spc="-5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Office</a:t>
            </a:r>
            <a:r>
              <a:rPr sz="1700" i="1" spc="-3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for</a:t>
            </a:r>
            <a:r>
              <a:rPr sz="1700" i="1" spc="-3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South</a:t>
            </a:r>
            <a:r>
              <a:rPr sz="1700" i="1" spc="-4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East</a:t>
            </a:r>
            <a:r>
              <a:rPr sz="1700" i="1" spc="-30" dirty="0">
                <a:latin typeface="Calibri"/>
                <a:cs typeface="Calibri"/>
              </a:rPr>
              <a:t> </a:t>
            </a:r>
            <a:r>
              <a:rPr sz="1700" i="1" spc="-10" dirty="0">
                <a:latin typeface="Calibri"/>
                <a:cs typeface="Calibri"/>
              </a:rPr>
              <a:t>Asia</a:t>
            </a:r>
            <a:r>
              <a:rPr sz="1700" spc="-10" dirty="0">
                <a:latin typeface="Calibri"/>
                <a:cs typeface="Calibri"/>
              </a:rPr>
              <a:t>. </a:t>
            </a:r>
            <a:r>
              <a:rPr sz="17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http://www.searo.who.int/LinkFiles/Publications_SEA-DEAF-</a:t>
            </a:r>
            <a:r>
              <a:rPr sz="17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9.pdf</a:t>
            </a:r>
            <a:endParaRPr sz="1700">
              <a:latin typeface="Calibri"/>
              <a:cs typeface="Calibri"/>
            </a:endParaRPr>
          </a:p>
          <a:p>
            <a:pPr marL="197485" indent="-172085">
              <a:lnSpc>
                <a:spcPct val="100000"/>
              </a:lnSpc>
              <a:buFont typeface="Arial MT"/>
              <a:buChar char="•"/>
              <a:tabLst>
                <a:tab pos="197485" algn="l"/>
              </a:tabLst>
            </a:pPr>
            <a:r>
              <a:rPr sz="1700" dirty="0">
                <a:latin typeface="Calibri"/>
                <a:cs typeface="Calibri"/>
              </a:rPr>
              <a:t>World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Health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Organization.</a:t>
            </a:r>
            <a:r>
              <a:rPr sz="1700" spc="27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(2003)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Ear</a:t>
            </a:r>
            <a:r>
              <a:rPr sz="1700" i="1" spc="-3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and</a:t>
            </a:r>
            <a:r>
              <a:rPr sz="1700" i="1" spc="-4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hearing</a:t>
            </a:r>
            <a:r>
              <a:rPr sz="1700" i="1" spc="-4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disorders</a:t>
            </a:r>
            <a:r>
              <a:rPr sz="1700" i="1" spc="-50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survey</a:t>
            </a:r>
            <a:r>
              <a:rPr sz="1700" i="1" spc="-30" dirty="0">
                <a:latin typeface="Calibri"/>
                <a:cs typeface="Calibri"/>
              </a:rPr>
              <a:t> </a:t>
            </a:r>
            <a:r>
              <a:rPr sz="1700" i="1" spc="-10" dirty="0">
                <a:latin typeface="Calibri"/>
                <a:cs typeface="Calibri"/>
              </a:rPr>
              <a:t>protocol</a:t>
            </a:r>
            <a:r>
              <a:rPr sz="1700" i="1" spc="-45" dirty="0">
                <a:latin typeface="Calibri"/>
                <a:cs typeface="Calibri"/>
              </a:rPr>
              <a:t> </a:t>
            </a:r>
            <a:r>
              <a:rPr sz="1700" i="1" spc="-25" dirty="0">
                <a:latin typeface="Calibri"/>
                <a:cs typeface="Calibri"/>
              </a:rPr>
              <a:t>and</a:t>
            </a:r>
            <a:endParaRPr sz="1700">
              <a:latin typeface="Calibri"/>
              <a:cs typeface="Calibri"/>
            </a:endParaRPr>
          </a:p>
          <a:p>
            <a:pPr marL="197485">
              <a:lnSpc>
                <a:spcPct val="100000"/>
              </a:lnSpc>
            </a:pPr>
            <a:r>
              <a:rPr sz="1700" i="1" dirty="0">
                <a:latin typeface="Calibri"/>
                <a:cs typeface="Calibri"/>
              </a:rPr>
              <a:t>Software</a:t>
            </a:r>
            <a:r>
              <a:rPr sz="1700" i="1" spc="315" dirty="0">
                <a:latin typeface="Calibri"/>
                <a:cs typeface="Calibri"/>
              </a:rPr>
              <a:t> </a:t>
            </a:r>
            <a:r>
              <a:rPr sz="1700" i="1" dirty="0">
                <a:latin typeface="Calibri"/>
                <a:cs typeface="Calibri"/>
              </a:rPr>
              <a:t>package</a:t>
            </a:r>
            <a:r>
              <a:rPr sz="1700" dirty="0">
                <a:latin typeface="Calibri"/>
                <a:cs typeface="Calibri"/>
              </a:rPr>
              <a:t>.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http://www.who.int/pbd/deafness/en/protflyer.pdf</a:t>
            </a:r>
            <a:r>
              <a:rPr sz="1700" spc="-10" dirty="0">
                <a:latin typeface="Calibri"/>
                <a:cs typeface="Calibri"/>
              </a:rPr>
              <a:t>.</a:t>
            </a:r>
            <a:endParaRPr sz="1700">
              <a:latin typeface="Calibri"/>
              <a:cs typeface="Calibri"/>
            </a:endParaRPr>
          </a:p>
          <a:p>
            <a:pPr marL="197485" marR="1039494" indent="-1727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97485" algn="l"/>
              </a:tabLst>
            </a:pPr>
            <a:r>
              <a:rPr sz="1700" dirty="0">
                <a:latin typeface="Calibri"/>
                <a:cs typeface="Calibri"/>
              </a:rPr>
              <a:t>World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Health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Organization.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(2011).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World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Report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Disability.</a:t>
            </a:r>
            <a:r>
              <a:rPr sz="1700" spc="28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Retrieved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from </a:t>
            </a:r>
            <a:r>
              <a:rPr sz="17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www.who.int</a:t>
            </a:r>
            <a:r>
              <a:rPr sz="1700" spc="-3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May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10</a:t>
            </a:r>
            <a:r>
              <a:rPr sz="1650" baseline="25252" dirty="0">
                <a:latin typeface="Calibri"/>
                <a:cs typeface="Calibri"/>
              </a:rPr>
              <a:t>th</a:t>
            </a:r>
            <a:r>
              <a:rPr sz="1650" spc="217" baseline="25252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2012.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134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3139262"/>
            <a:ext cx="69291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Incidence</a:t>
            </a:r>
            <a:r>
              <a:rPr sz="3600" spc="-85" dirty="0"/>
              <a:t> </a:t>
            </a:r>
            <a:r>
              <a:rPr sz="3600" dirty="0"/>
              <a:t>and</a:t>
            </a:r>
            <a:r>
              <a:rPr sz="3600" spc="-85" dirty="0"/>
              <a:t> </a:t>
            </a:r>
            <a:r>
              <a:rPr sz="3600" spc="-10" dirty="0"/>
              <a:t>Prevalence</a:t>
            </a:r>
            <a:r>
              <a:rPr sz="3600" spc="-95" dirty="0"/>
              <a:t> </a:t>
            </a:r>
            <a:r>
              <a:rPr sz="3600" dirty="0"/>
              <a:t>-</a:t>
            </a:r>
            <a:r>
              <a:rPr sz="3600" spc="-90" dirty="0"/>
              <a:t> </a:t>
            </a:r>
            <a:r>
              <a:rPr sz="3600" spc="-10" dirty="0"/>
              <a:t>Concepts</a:t>
            </a:r>
            <a:endParaRPr sz="360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102107"/>
            <a:ext cx="6477000" cy="67558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135</a:t>
            </a:fld>
            <a:endParaRPr spc="-25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124966"/>
            <a:ext cx="6795516" cy="665683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136</a:t>
            </a:fld>
            <a:endParaRPr spc="-25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76200"/>
            <a:ext cx="6553200" cy="6629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137</a:t>
            </a:fld>
            <a:endParaRPr spc="-25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86868"/>
            <a:ext cx="6248400" cy="66339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138</a:t>
            </a:fld>
            <a:endParaRPr spc="-25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105154"/>
            <a:ext cx="8793480" cy="6647815"/>
            <a:chOff x="228600" y="105154"/>
            <a:chExt cx="8793480" cy="6647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105154"/>
              <a:ext cx="4724400" cy="66476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9576" y="2438399"/>
              <a:ext cx="4032504" cy="16032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139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442" y="114427"/>
            <a:ext cx="5643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Development</a:t>
            </a:r>
            <a:r>
              <a:rPr sz="3600" spc="-85" dirty="0"/>
              <a:t> </a:t>
            </a:r>
            <a:r>
              <a:rPr sz="3600" dirty="0"/>
              <a:t>of</a:t>
            </a:r>
            <a:r>
              <a:rPr sz="3600" spc="-95" dirty="0"/>
              <a:t> </a:t>
            </a:r>
            <a:r>
              <a:rPr sz="3600" dirty="0"/>
              <a:t>the</a:t>
            </a:r>
            <a:r>
              <a:rPr sz="3600" spc="-85" dirty="0"/>
              <a:t> </a:t>
            </a:r>
            <a:r>
              <a:rPr sz="3600" dirty="0"/>
              <a:t>inner</a:t>
            </a:r>
            <a:r>
              <a:rPr sz="3600" spc="-100" dirty="0"/>
              <a:t> </a:t>
            </a:r>
            <a:r>
              <a:rPr sz="3600" spc="-25" dirty="0"/>
              <a:t>ear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68019" y="921511"/>
            <a:ext cx="7794625" cy="22421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11785" marR="18415" indent="-287020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3117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229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earliest</a:t>
            </a:r>
            <a:r>
              <a:rPr sz="2400" spc="2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demarcation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</a:t>
            </a:r>
            <a:r>
              <a:rPr sz="2400" spc="2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human</a:t>
            </a:r>
            <a:r>
              <a:rPr sz="2400" spc="2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embryo </a:t>
            </a:r>
            <a:r>
              <a:rPr sz="2400" dirty="0">
                <a:latin typeface="Calibri"/>
                <a:cs typeface="Calibri"/>
              </a:rPr>
              <a:t>occurs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early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</a:t>
            </a:r>
            <a:r>
              <a:rPr sz="2400" baseline="24305" dirty="0">
                <a:latin typeface="Calibri"/>
                <a:cs typeface="Calibri"/>
              </a:rPr>
              <a:t>rd</a:t>
            </a:r>
            <a:r>
              <a:rPr sz="2400" spc="240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week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gestation.</a:t>
            </a:r>
            <a:endParaRPr sz="2400">
              <a:latin typeface="Calibri"/>
              <a:cs typeface="Calibri"/>
            </a:endParaRPr>
          </a:p>
          <a:p>
            <a:pPr marL="311785" indent="-286385">
              <a:lnSpc>
                <a:spcPts val="2735"/>
              </a:lnSpc>
              <a:spcBef>
                <a:spcPts val="480"/>
              </a:spcBef>
              <a:buFont typeface="Arial MT"/>
              <a:buChar char="•"/>
              <a:tabLst>
                <a:tab pos="311785" algn="l"/>
                <a:tab pos="2989580" algn="l"/>
              </a:tabLst>
            </a:pPr>
            <a:r>
              <a:rPr sz="2400" dirty="0">
                <a:latin typeface="Calibri"/>
                <a:cs typeface="Calibri"/>
              </a:rPr>
              <a:t>At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time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there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is</a:t>
            </a:r>
            <a:r>
              <a:rPr sz="2400" dirty="0">
                <a:latin typeface="Calibri"/>
                <a:cs typeface="Calibri"/>
              </a:rPr>
              <a:t>	thickening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superficial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ectoderm</a:t>
            </a:r>
            <a:endParaRPr sz="2400">
              <a:latin typeface="Calibri"/>
              <a:cs typeface="Calibri"/>
            </a:endParaRPr>
          </a:p>
          <a:p>
            <a:pPr marL="311785">
              <a:lnSpc>
                <a:spcPts val="2735"/>
              </a:lnSpc>
            </a:pPr>
            <a:r>
              <a:rPr sz="2400" dirty="0">
                <a:latin typeface="Calibri"/>
                <a:cs typeface="Calibri"/>
              </a:rPr>
              <a:t>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either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side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‘open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neural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plate’.</a:t>
            </a:r>
            <a:endParaRPr sz="2400">
              <a:latin typeface="Calibri"/>
              <a:cs typeface="Calibri"/>
            </a:endParaRPr>
          </a:p>
          <a:p>
            <a:pPr marL="311785" marR="17780" indent="-287020">
              <a:lnSpc>
                <a:spcPts val="2590"/>
              </a:lnSpc>
              <a:spcBef>
                <a:spcPts val="844"/>
              </a:spcBef>
              <a:buFont typeface="Arial MT"/>
              <a:buChar char="•"/>
              <a:tabLst>
                <a:tab pos="311785" algn="l"/>
              </a:tabLst>
            </a:pPr>
            <a:r>
              <a:rPr sz="2400" dirty="0">
                <a:latin typeface="Calibri"/>
                <a:cs typeface="Calibri"/>
              </a:rPr>
              <a:t>Each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thickening</a:t>
            </a:r>
            <a:r>
              <a:rPr sz="2400" spc="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known</a:t>
            </a:r>
            <a:r>
              <a:rPr sz="2400" spc="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1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auditory/otic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placodes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which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obvious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middle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</a:t>
            </a:r>
            <a:r>
              <a:rPr sz="2400" baseline="24305" dirty="0">
                <a:latin typeface="Calibri"/>
                <a:cs typeface="Calibri"/>
              </a:rPr>
              <a:t>rd</a:t>
            </a:r>
            <a:r>
              <a:rPr sz="2400" spc="232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week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gestation.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10233" y="6508292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31748" y="0"/>
                </a:moveTo>
                <a:lnTo>
                  <a:pt x="0" y="0"/>
                </a:lnTo>
                <a:lnTo>
                  <a:pt x="0" y="127000"/>
                </a:lnTo>
                <a:lnTo>
                  <a:pt x="31748" y="127000"/>
                </a:lnTo>
                <a:lnTo>
                  <a:pt x="31748" y="0"/>
                </a:lnTo>
                <a:close/>
              </a:path>
            </a:pathLst>
          </a:custGeom>
          <a:solidFill>
            <a:srgbClr val="FFFF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070" y="6142177"/>
            <a:ext cx="31750" cy="127000"/>
          </a:xfrm>
          <a:custGeom>
            <a:avLst/>
            <a:gdLst/>
            <a:ahLst/>
            <a:cxnLst/>
            <a:rect l="l" t="t" r="r" b="b"/>
            <a:pathLst>
              <a:path w="31750" h="127000">
                <a:moveTo>
                  <a:pt x="31750" y="0"/>
                </a:moveTo>
                <a:lnTo>
                  <a:pt x="0" y="0"/>
                </a:lnTo>
                <a:lnTo>
                  <a:pt x="0" y="127000"/>
                </a:lnTo>
                <a:lnTo>
                  <a:pt x="31750" y="127000"/>
                </a:lnTo>
                <a:lnTo>
                  <a:pt x="31750" y="0"/>
                </a:lnTo>
                <a:close/>
              </a:path>
            </a:pathLst>
          </a:custGeom>
          <a:solidFill>
            <a:srgbClr val="FFFF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0" y="3278121"/>
            <a:ext cx="4876800" cy="353415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140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2892678"/>
            <a:ext cx="647636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Disability</a:t>
            </a:r>
            <a:r>
              <a:rPr sz="3600" spc="-75" dirty="0"/>
              <a:t> </a:t>
            </a:r>
            <a:r>
              <a:rPr sz="3600" dirty="0"/>
              <a:t>data</a:t>
            </a:r>
            <a:r>
              <a:rPr sz="3600" spc="-65" dirty="0"/>
              <a:t> </a:t>
            </a:r>
            <a:r>
              <a:rPr sz="3600" dirty="0"/>
              <a:t>in</a:t>
            </a:r>
            <a:r>
              <a:rPr sz="3600" spc="-75" dirty="0"/>
              <a:t> </a:t>
            </a:r>
            <a:r>
              <a:rPr sz="3600" dirty="0"/>
              <a:t>India</a:t>
            </a:r>
            <a:r>
              <a:rPr sz="3600" spc="-65" dirty="0"/>
              <a:t> </a:t>
            </a:r>
            <a:r>
              <a:rPr sz="3600" dirty="0"/>
              <a:t>–</a:t>
            </a:r>
            <a:r>
              <a:rPr sz="3600" spc="-75" dirty="0"/>
              <a:t> </a:t>
            </a:r>
            <a:r>
              <a:rPr sz="3600" spc="-10" dirty="0"/>
              <a:t>Historical Perspective</a:t>
            </a:r>
            <a:endParaRPr sz="360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141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397509"/>
            <a:ext cx="7731125" cy="5818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2880" marR="6350" indent="-170815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Collection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1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data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1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disability</a:t>
            </a:r>
            <a:r>
              <a:rPr sz="2000" spc="1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dates</a:t>
            </a:r>
            <a:r>
              <a:rPr sz="2000" spc="1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back</a:t>
            </a:r>
            <a:r>
              <a:rPr sz="2000" spc="1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1872</a:t>
            </a:r>
            <a:r>
              <a:rPr sz="2000" spc="1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first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Indian 	Census.</a:t>
            </a:r>
            <a:endParaRPr sz="2000">
              <a:latin typeface="Calibri"/>
              <a:cs typeface="Calibri"/>
            </a:endParaRPr>
          </a:p>
          <a:p>
            <a:pPr marL="182880" marR="5080" indent="-170815" algn="just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Until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1931,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it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referred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infirmity.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rate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infirmity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1 	</a:t>
            </a:r>
            <a:r>
              <a:rPr sz="2000" dirty="0">
                <a:latin typeface="Calibri"/>
                <a:cs typeface="Calibri"/>
              </a:rPr>
              <a:t>lakh</a:t>
            </a:r>
            <a:r>
              <a:rPr sz="2000" spc="2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population</a:t>
            </a:r>
            <a:r>
              <a:rPr sz="2000" spc="2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varied</a:t>
            </a:r>
            <a:r>
              <a:rPr sz="2000" spc="2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between</a:t>
            </a:r>
            <a:r>
              <a:rPr sz="2000" spc="2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228</a:t>
            </a:r>
            <a:r>
              <a:rPr sz="2000" spc="25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2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369</a:t>
            </a:r>
            <a:r>
              <a:rPr sz="2000" spc="25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during</a:t>
            </a:r>
            <a:r>
              <a:rPr sz="2000" spc="2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1881</a:t>
            </a:r>
            <a:r>
              <a:rPr sz="2000" spc="2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25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1931</a:t>
            </a:r>
            <a:r>
              <a:rPr sz="2000" spc="254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i.e. 	</a:t>
            </a:r>
            <a:r>
              <a:rPr sz="2000" dirty="0">
                <a:latin typeface="Calibri"/>
                <a:cs typeface="Calibri"/>
              </a:rPr>
              <a:t>approximately</a:t>
            </a:r>
            <a:r>
              <a:rPr sz="2000" spc="3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0.23</a:t>
            </a:r>
            <a:r>
              <a:rPr sz="2000" spc="3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</a:t>
            </a:r>
            <a:r>
              <a:rPr sz="2000" spc="3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cent</a:t>
            </a:r>
            <a:r>
              <a:rPr sz="2000" spc="3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3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0.37</a:t>
            </a:r>
            <a:r>
              <a:rPr sz="2000" spc="3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</a:t>
            </a:r>
            <a:r>
              <a:rPr sz="2000" spc="3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cent</a:t>
            </a:r>
            <a:r>
              <a:rPr sz="2000" spc="3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3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3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population.</a:t>
            </a:r>
            <a:r>
              <a:rPr sz="2000" spc="36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The 	</a:t>
            </a:r>
            <a:r>
              <a:rPr sz="2000" dirty="0">
                <a:latin typeface="Calibri"/>
                <a:cs typeface="Calibri"/>
              </a:rPr>
              <a:t>infirmities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included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insanity,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deaf-</a:t>
            </a:r>
            <a:r>
              <a:rPr sz="2000" dirty="0">
                <a:latin typeface="Calibri"/>
                <a:cs typeface="Calibri"/>
              </a:rPr>
              <a:t>muteness,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blindness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leprosy.</a:t>
            </a:r>
            <a:endParaRPr sz="2000">
              <a:latin typeface="Calibri"/>
              <a:cs typeface="Calibri"/>
            </a:endParaRPr>
          </a:p>
          <a:p>
            <a:pPr marL="182880" marR="5080" indent="-170815" algn="just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4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data</a:t>
            </a:r>
            <a:r>
              <a:rPr sz="2000" spc="4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collected</a:t>
            </a:r>
            <a:r>
              <a:rPr sz="2000" spc="4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during</a:t>
            </a:r>
            <a:r>
              <a:rPr sz="2000" spc="4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1881</a:t>
            </a:r>
            <a:r>
              <a:rPr sz="2000" spc="4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4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1931</a:t>
            </a:r>
            <a:r>
              <a:rPr sz="2000" spc="4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were</a:t>
            </a:r>
            <a:r>
              <a:rPr sz="2000" spc="4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considered</a:t>
            </a:r>
            <a:r>
              <a:rPr sz="2000" spc="4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4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47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not 	</a:t>
            </a:r>
            <a:r>
              <a:rPr sz="2000" dirty="0">
                <a:latin typeface="Calibri"/>
                <a:cs typeface="Calibri"/>
              </a:rPr>
              <a:t>reliable</a:t>
            </a:r>
            <a:r>
              <a:rPr sz="2000" spc="2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2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hence</a:t>
            </a:r>
            <a:r>
              <a:rPr sz="2000" spc="2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2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question</a:t>
            </a:r>
            <a:r>
              <a:rPr sz="2000" spc="2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2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disability</a:t>
            </a:r>
            <a:r>
              <a:rPr sz="2000" spc="2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2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discontinued</a:t>
            </a:r>
            <a:r>
              <a:rPr sz="2000" spc="2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during 	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censuses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between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1941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1971.</a:t>
            </a:r>
            <a:endParaRPr sz="2000">
              <a:latin typeface="Calibri"/>
              <a:cs typeface="Calibri"/>
            </a:endParaRPr>
          </a:p>
          <a:p>
            <a:pPr marL="182880" marR="5715" indent="-170815" algn="just">
              <a:lnSpc>
                <a:spcPct val="100000"/>
              </a:lnSpc>
              <a:spcBef>
                <a:spcPts val="2405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Year</a:t>
            </a:r>
            <a:r>
              <a:rPr sz="2000" spc="4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1981</a:t>
            </a:r>
            <a:r>
              <a:rPr sz="2000" spc="4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designated</a:t>
            </a:r>
            <a:r>
              <a:rPr sz="2000" spc="4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4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4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International</a:t>
            </a:r>
            <a:r>
              <a:rPr sz="2000" spc="4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Year</a:t>
            </a:r>
            <a:r>
              <a:rPr sz="2000" spc="4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4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4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Disabled</a:t>
            </a:r>
            <a:r>
              <a:rPr sz="2000" spc="4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459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	</a:t>
            </a:r>
            <a:r>
              <a:rPr sz="2000" dirty="0">
                <a:latin typeface="Calibri"/>
                <a:cs typeface="Calibri"/>
              </a:rPr>
              <a:t>renewed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effort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made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1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collect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data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disability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through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simple 	</a:t>
            </a:r>
            <a:r>
              <a:rPr sz="2000" dirty="0">
                <a:latin typeface="Calibri"/>
                <a:cs typeface="Calibri"/>
              </a:rPr>
              <a:t>single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question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three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categories</a:t>
            </a:r>
            <a:r>
              <a:rPr sz="2000" spc="1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disabilities: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Totally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Blind,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Totally 	</a:t>
            </a:r>
            <a:r>
              <a:rPr sz="2000" dirty="0">
                <a:latin typeface="Calibri"/>
                <a:cs typeface="Calibri"/>
              </a:rPr>
              <a:t>Dumb,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Totally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Crippled.</a:t>
            </a:r>
            <a:endParaRPr sz="20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183515" algn="l"/>
              </a:tabLst>
            </a:pPr>
            <a:r>
              <a:rPr sz="2000" spc="-10" dirty="0">
                <a:latin typeface="Calibri"/>
                <a:cs typeface="Calibri"/>
              </a:rPr>
              <a:t>However,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2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data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found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unsatisfactory,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2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question</a:t>
            </a:r>
            <a:r>
              <a:rPr sz="2000" spc="20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on</a:t>
            </a:r>
            <a:endParaRPr sz="20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Calibri"/>
                <a:cs typeface="Calibri"/>
              </a:rPr>
              <a:t>disability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again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dropped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1991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census.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142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333247"/>
            <a:ext cx="3712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Census</a:t>
            </a:r>
            <a:r>
              <a:rPr sz="3200" spc="-15" dirty="0"/>
              <a:t> </a:t>
            </a:r>
            <a:r>
              <a:rPr sz="3200" dirty="0"/>
              <a:t>of</a:t>
            </a:r>
            <a:r>
              <a:rPr sz="3200" spc="-25" dirty="0"/>
              <a:t> </a:t>
            </a:r>
            <a:r>
              <a:rPr sz="3200" dirty="0"/>
              <a:t>India</a:t>
            </a:r>
            <a:r>
              <a:rPr sz="3200" spc="-40" dirty="0"/>
              <a:t> </a:t>
            </a:r>
            <a:r>
              <a:rPr sz="3200" dirty="0"/>
              <a:t>-</a:t>
            </a:r>
            <a:r>
              <a:rPr sz="3200" spc="-15" dirty="0"/>
              <a:t> </a:t>
            </a:r>
            <a:r>
              <a:rPr sz="3200" spc="-20" dirty="0"/>
              <a:t>2001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7542" y="1272285"/>
            <a:ext cx="37833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3515" algn="l"/>
                <a:tab pos="571500" algn="l"/>
                <a:tab pos="1262380" algn="l"/>
                <a:tab pos="2000250" algn="l"/>
                <a:tab pos="2439035" algn="l"/>
                <a:tab pos="3261995" algn="l"/>
              </a:tabLst>
            </a:pPr>
            <a:r>
              <a:rPr sz="2400" spc="-25" dirty="0">
                <a:latin typeface="Calibri"/>
                <a:cs typeface="Calibri"/>
              </a:rPr>
              <a:t>It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was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only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in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2001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that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73600" y="1272285"/>
            <a:ext cx="3763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4195" algn="l"/>
                <a:tab pos="2637155" algn="l"/>
                <a:tab pos="3603625" algn="l"/>
              </a:tabLst>
            </a:pPr>
            <a:r>
              <a:rPr sz="2400" spc="-10" dirty="0">
                <a:latin typeface="Calibri"/>
                <a:cs typeface="Calibri"/>
              </a:rPr>
              <a:t>Independent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India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began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50" dirty="0"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542" y="1601165"/>
            <a:ext cx="7731759" cy="4342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>
              <a:lnSpc>
                <a:spcPts val="2735"/>
              </a:lnSpc>
              <a:spcBef>
                <a:spcPts val="100"/>
              </a:spcBef>
              <a:tabLst>
                <a:tab pos="2378075" algn="l"/>
                <a:tab pos="3551554" algn="l"/>
                <a:tab pos="5455285" algn="l"/>
                <a:tab pos="6008370" algn="l"/>
                <a:tab pos="7165975" algn="l"/>
              </a:tabLst>
            </a:pPr>
            <a:r>
              <a:rPr sz="2400" spc="-10" dirty="0">
                <a:latin typeface="Calibri"/>
                <a:cs typeface="Calibri"/>
              </a:rPr>
              <a:t>comprehensive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Census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enumeration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of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people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with</a:t>
            </a:r>
            <a:endParaRPr sz="2400">
              <a:latin typeface="Calibri"/>
              <a:cs typeface="Calibri"/>
            </a:endParaRPr>
          </a:p>
          <a:p>
            <a:pPr marL="184785">
              <a:lnSpc>
                <a:spcPts val="2735"/>
              </a:lnSpc>
            </a:pPr>
            <a:r>
              <a:rPr sz="2400" spc="-10" dirty="0">
                <a:latin typeface="Calibri"/>
                <a:cs typeface="Calibri"/>
              </a:rPr>
              <a:t>disability.</a:t>
            </a:r>
            <a:endParaRPr sz="2400">
              <a:latin typeface="Calibri"/>
              <a:cs typeface="Calibri"/>
            </a:endParaRPr>
          </a:p>
          <a:p>
            <a:pPr marL="182880" marR="5715" indent="-170815" algn="just">
              <a:lnSpc>
                <a:spcPct val="90000"/>
              </a:lnSpc>
              <a:spcBef>
                <a:spcPts val="259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In</a:t>
            </a:r>
            <a:r>
              <a:rPr sz="2400" spc="5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5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enumeration,</a:t>
            </a:r>
            <a:r>
              <a:rPr sz="2400" spc="5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person</a:t>
            </a:r>
            <a:r>
              <a:rPr sz="2400" spc="5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who</a:t>
            </a:r>
            <a:r>
              <a:rPr sz="2400" spc="5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could</a:t>
            </a:r>
            <a:r>
              <a:rPr sz="2400" spc="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</a:t>
            </a:r>
            <a:r>
              <a:rPr sz="2400" spc="5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5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all 	</a:t>
            </a:r>
            <a:r>
              <a:rPr sz="2400" dirty="0">
                <a:latin typeface="Calibri"/>
                <a:cs typeface="Calibri"/>
              </a:rPr>
              <a:t>(deaf)</a:t>
            </a:r>
            <a:r>
              <a:rPr sz="2400" spc="4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459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could</a:t>
            </a:r>
            <a:r>
              <a:rPr sz="2400" spc="4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</a:t>
            </a:r>
            <a:r>
              <a:rPr sz="2400" spc="4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only</a:t>
            </a:r>
            <a:r>
              <a:rPr sz="2400" spc="4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loud</a:t>
            </a:r>
            <a:r>
              <a:rPr sz="2400" spc="4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sounds</a:t>
            </a:r>
            <a:r>
              <a:rPr sz="2400" spc="4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4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considered</a:t>
            </a:r>
            <a:r>
              <a:rPr sz="2400" spc="4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as 	</a:t>
            </a:r>
            <a:r>
              <a:rPr sz="2400" dirty="0">
                <a:latin typeface="Calibri"/>
                <a:cs typeface="Calibri"/>
              </a:rPr>
              <a:t>having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disability.</a:t>
            </a:r>
            <a:endParaRPr sz="2400">
              <a:latin typeface="Calibri"/>
              <a:cs typeface="Calibri"/>
            </a:endParaRPr>
          </a:p>
          <a:p>
            <a:pPr marL="182880" marR="5080" indent="-170815" algn="just">
              <a:lnSpc>
                <a:spcPts val="2590"/>
              </a:lnSpc>
              <a:spcBef>
                <a:spcPts val="2630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A</a:t>
            </a:r>
            <a:r>
              <a:rPr sz="2400" spc="3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person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who</a:t>
            </a:r>
            <a:r>
              <a:rPr sz="2400" spc="3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3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able</a:t>
            </a:r>
            <a:r>
              <a:rPr sz="2400" spc="3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3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</a:t>
            </a:r>
            <a:r>
              <a:rPr sz="2400" spc="3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using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hearing-</a:t>
            </a:r>
            <a:r>
              <a:rPr sz="2400" dirty="0">
                <a:latin typeface="Calibri"/>
                <a:cs typeface="Calibri"/>
              </a:rPr>
              <a:t>aid</a:t>
            </a:r>
            <a:r>
              <a:rPr sz="2400" spc="3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not 	</a:t>
            </a:r>
            <a:r>
              <a:rPr sz="2400" spc="-10" dirty="0">
                <a:latin typeface="Calibri"/>
                <a:cs typeface="Calibri"/>
              </a:rPr>
              <a:t>considered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disabled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under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category.</a:t>
            </a:r>
            <a:endParaRPr sz="2400">
              <a:latin typeface="Calibri"/>
              <a:cs typeface="Calibri"/>
            </a:endParaRPr>
          </a:p>
          <a:p>
            <a:pPr marL="182880" marR="5715" indent="-170815" algn="just">
              <a:lnSpc>
                <a:spcPts val="2590"/>
              </a:lnSpc>
              <a:spcBef>
                <a:spcPts val="2600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If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person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could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through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one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but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other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ear 	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5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functioning</a:t>
            </a:r>
            <a:r>
              <a:rPr sz="2400" spc="5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normally,</a:t>
            </a:r>
            <a:r>
              <a:rPr sz="2400" spc="5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he/she</a:t>
            </a:r>
            <a:r>
              <a:rPr sz="2400" spc="5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5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considered</a:t>
            </a:r>
            <a:r>
              <a:rPr sz="2400" spc="6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having 	</a:t>
            </a: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disability.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143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328929"/>
            <a:ext cx="7886700" cy="568388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82880" marR="481330" indent="-170815" algn="just">
              <a:lnSpc>
                <a:spcPts val="2300"/>
              </a:lnSpc>
              <a:spcBef>
                <a:spcPts val="660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Census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2001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revealed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over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21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million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people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India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be 	</a:t>
            </a:r>
            <a:r>
              <a:rPr sz="2400" spc="-10" dirty="0">
                <a:latin typeface="Calibri"/>
                <a:cs typeface="Calibri"/>
              </a:rPr>
              <a:t>suffering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other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kind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disability.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was 	</a:t>
            </a:r>
            <a:r>
              <a:rPr sz="2400" spc="-10" dirty="0">
                <a:latin typeface="Calibri"/>
                <a:cs typeface="Calibri"/>
              </a:rPr>
              <a:t>equivalent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2.1%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total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population.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5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5080" indent="-170815">
              <a:lnSpc>
                <a:spcPts val="23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Seventy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five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persons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disabilities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rural 	</a:t>
            </a:r>
            <a:r>
              <a:rPr sz="2400" dirty="0">
                <a:latin typeface="Calibri"/>
                <a:cs typeface="Calibri"/>
              </a:rPr>
              <a:t>areas,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49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disabled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population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literate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only 	</a:t>
            </a:r>
            <a:r>
              <a:rPr sz="2400" dirty="0">
                <a:latin typeface="Calibri"/>
                <a:cs typeface="Calibri"/>
              </a:rPr>
              <a:t>34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were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employed.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1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242570" indent="-170815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Among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five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types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disabilities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was 	</a:t>
            </a:r>
            <a:r>
              <a:rPr sz="2400" dirty="0">
                <a:latin typeface="Calibri"/>
                <a:cs typeface="Calibri"/>
              </a:rPr>
              <a:t>collected,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visual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seeing)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emerged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top 	</a:t>
            </a:r>
            <a:r>
              <a:rPr sz="2400" spc="-10" dirty="0">
                <a:latin typeface="Calibri"/>
                <a:cs typeface="Calibri"/>
              </a:rPr>
              <a:t>category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48.5%.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Others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sequence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were: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in 	</a:t>
            </a:r>
            <a:r>
              <a:rPr sz="2400" spc="-10" dirty="0">
                <a:latin typeface="Calibri"/>
                <a:cs typeface="Calibri"/>
              </a:rPr>
              <a:t>movement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(27.9%),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mental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(10.3%),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speech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(7.5%),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in</a:t>
            </a:r>
            <a:endParaRPr sz="2400">
              <a:latin typeface="Calibri"/>
              <a:cs typeface="Calibri"/>
            </a:endParaRPr>
          </a:p>
          <a:p>
            <a:pPr marL="184785">
              <a:lnSpc>
                <a:spcPts val="2305"/>
              </a:lnSpc>
            </a:pP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(5.8%).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75"/>
              </a:spcBef>
            </a:pPr>
            <a:endParaRPr sz="2400">
              <a:latin typeface="Calibri"/>
              <a:cs typeface="Calibri"/>
            </a:endParaRPr>
          </a:p>
          <a:p>
            <a:pPr marL="182880" marR="119380" indent="-170815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disabled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sex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followed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similar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pattern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except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proportion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disabled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females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higher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category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of 	</a:t>
            </a:r>
            <a:r>
              <a:rPr sz="2400" dirty="0">
                <a:latin typeface="Calibri"/>
                <a:cs typeface="Calibri"/>
              </a:rPr>
              <a:t>visual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10" dirty="0">
                <a:latin typeface="Calibri"/>
                <a:cs typeface="Calibri"/>
              </a:rPr>
              <a:t> disability.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144</a:t>
            </a:fld>
            <a:endParaRPr spc="-25" dirty="0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06292" y="181102"/>
          <a:ext cx="5038088" cy="4631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0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24765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Population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4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317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Percentage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R="317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20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population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1,028,610,328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100.0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20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disabled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population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21,906,769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4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2.1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4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Disability</a:t>
                      </a:r>
                      <a:r>
                        <a:rPr sz="20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rate</a:t>
                      </a:r>
                      <a:r>
                        <a:rPr sz="20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(per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lakh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population)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2,130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54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-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54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205">
                <a:tc gridSpan="3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20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Disability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(a)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seeing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10,634,881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1.0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(b)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speech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1,640,868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0.2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(c)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hearing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1,261,722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0.1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(d)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movement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6,105,477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0.6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(e)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Mental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2,263,821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00" spc="-25" dirty="0">
                          <a:latin typeface="Calibri"/>
                          <a:cs typeface="Calibri"/>
                        </a:rPr>
                        <a:t>0.2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669137" y="4822141"/>
            <a:ext cx="4305935" cy="72644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2000" b="1" dirty="0">
                <a:latin typeface="Calibri"/>
                <a:cs typeface="Calibri"/>
              </a:rPr>
              <a:t>Disabled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Population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according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to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type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of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000" b="1" dirty="0">
                <a:latin typeface="Calibri"/>
                <a:cs typeface="Calibri"/>
              </a:rPr>
              <a:t>disability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per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Census</a:t>
            </a:r>
            <a:r>
              <a:rPr sz="2000" b="1" spc="-10" dirty="0">
                <a:latin typeface="Calibri"/>
                <a:cs typeface="Calibri"/>
              </a:rPr>
              <a:t> (2001)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327650" y="3186557"/>
          <a:ext cx="3733799" cy="31984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0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6645">
                <a:tc>
                  <a:txBody>
                    <a:bodyPr/>
                    <a:lstStyle/>
                    <a:p>
                      <a:pPr marL="69215">
                        <a:lnSpc>
                          <a:spcPts val="204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9215" marR="378460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group 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(in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9215">
                        <a:lnSpc>
                          <a:spcPts val="2150"/>
                        </a:lnSpc>
                        <a:spcBef>
                          <a:spcPts val="2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07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Persons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207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76200" algn="r">
                        <a:lnSpc>
                          <a:spcPts val="207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Females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69215">
                        <a:lnSpc>
                          <a:spcPts val="2075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0-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7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23723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7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12832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207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10891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69215">
                        <a:lnSpc>
                          <a:spcPts val="2075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5-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7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266729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7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155179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207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111550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69215">
                        <a:lnSpc>
                          <a:spcPts val="2075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20-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90+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7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968075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7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503754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7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464321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69215">
                        <a:lnSpc>
                          <a:spcPts val="205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Age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9215">
                        <a:lnSpc>
                          <a:spcPts val="2145"/>
                        </a:lnSpc>
                        <a:spcBef>
                          <a:spcPts val="2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7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3195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7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2032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207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1163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613908" y="2523566"/>
            <a:ext cx="33254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Disabled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population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as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per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sex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and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age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groups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(Census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2001)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145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333247"/>
            <a:ext cx="3712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Census</a:t>
            </a:r>
            <a:r>
              <a:rPr sz="3200" spc="-15" dirty="0"/>
              <a:t> </a:t>
            </a:r>
            <a:r>
              <a:rPr sz="3200" dirty="0"/>
              <a:t>of</a:t>
            </a:r>
            <a:r>
              <a:rPr sz="3200" spc="-25" dirty="0"/>
              <a:t> </a:t>
            </a:r>
            <a:r>
              <a:rPr sz="3200" dirty="0"/>
              <a:t>India</a:t>
            </a:r>
            <a:r>
              <a:rPr sz="3200" spc="-40" dirty="0"/>
              <a:t> </a:t>
            </a:r>
            <a:r>
              <a:rPr sz="3200" dirty="0"/>
              <a:t>-</a:t>
            </a:r>
            <a:r>
              <a:rPr sz="3200" spc="-15" dirty="0"/>
              <a:t> </a:t>
            </a:r>
            <a:r>
              <a:rPr sz="3200" spc="-20" dirty="0"/>
              <a:t>2011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7542" y="1057402"/>
            <a:ext cx="7730490" cy="486092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84785" marR="5080" indent="-172720" algn="just">
              <a:lnSpc>
                <a:spcPts val="1939"/>
              </a:lnSpc>
              <a:spcBef>
                <a:spcPts val="345"/>
              </a:spcBef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Census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2011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went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step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further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collected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information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eight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types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disabilities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against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five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included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Census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2001.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65"/>
              </a:spcBef>
              <a:buFont typeface="Arial MT"/>
              <a:buChar char="•"/>
            </a:pPr>
            <a:endParaRPr sz="1800">
              <a:latin typeface="Calibri"/>
              <a:cs typeface="Calibri"/>
            </a:endParaRPr>
          </a:p>
          <a:p>
            <a:pPr marL="184785" marR="5715" indent="-172720" algn="just">
              <a:lnSpc>
                <a:spcPts val="1939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Information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disabilities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namely,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disability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'In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Seeing',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'In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Hearing',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'In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Speech', </a:t>
            </a:r>
            <a:r>
              <a:rPr sz="1800" dirty="0">
                <a:latin typeface="Calibri"/>
                <a:cs typeface="Calibri"/>
              </a:rPr>
              <a:t>'In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Movement',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'Mental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retardation',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'Mental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Illness',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'Any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Other'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'Multiple Disability’.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60"/>
              </a:spcBef>
              <a:buFont typeface="Arial MT"/>
              <a:buChar char="•"/>
            </a:pPr>
            <a:endParaRPr sz="1800">
              <a:latin typeface="Calibri"/>
              <a:cs typeface="Calibri"/>
            </a:endParaRPr>
          </a:p>
          <a:p>
            <a:pPr marL="184785" marR="5715" indent="-172720" algn="just">
              <a:lnSpc>
                <a:spcPts val="1939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question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 disability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vastly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enlarged 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Census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2011.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questions and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instructions</a:t>
            </a:r>
            <a:r>
              <a:rPr sz="1800" spc="21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were</a:t>
            </a:r>
            <a:r>
              <a:rPr sz="1800" spc="21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finalised</a:t>
            </a:r>
            <a:r>
              <a:rPr sz="1800" spc="20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after</a:t>
            </a:r>
            <a:r>
              <a:rPr sz="1800" spc="21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extensive</a:t>
            </a:r>
            <a:r>
              <a:rPr sz="1800" spc="21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deliberation</a:t>
            </a:r>
            <a:r>
              <a:rPr sz="1800" spc="21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20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civil</a:t>
            </a:r>
            <a:r>
              <a:rPr sz="1800" spc="210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society organisations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Ministry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Social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Justice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Empowerment.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20"/>
              </a:spcBef>
              <a:buFont typeface="Arial MT"/>
              <a:buChar char="•"/>
            </a:pPr>
            <a:endParaRPr sz="1800">
              <a:latin typeface="Calibri"/>
              <a:cs typeface="Calibri"/>
            </a:endParaRPr>
          </a:p>
          <a:p>
            <a:pPr marL="183515" marR="5080" indent="-171450" algn="just">
              <a:lnSpc>
                <a:spcPct val="90000"/>
              </a:lnSpc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As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Census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2011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person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was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considered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having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disability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'In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Hearing'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if 	</a:t>
            </a:r>
            <a:r>
              <a:rPr sz="1800" dirty="0">
                <a:latin typeface="Calibri"/>
                <a:cs typeface="Calibri"/>
              </a:rPr>
              <a:t>he/she:</a:t>
            </a:r>
            <a:r>
              <a:rPr sz="1800" spc="25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a)</a:t>
            </a:r>
            <a:r>
              <a:rPr sz="1800" spc="25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Cannot</a:t>
            </a:r>
            <a:r>
              <a:rPr sz="1800" spc="25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hear</a:t>
            </a:r>
            <a:r>
              <a:rPr sz="1800" spc="25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at</a:t>
            </a:r>
            <a:r>
              <a:rPr sz="1800" spc="25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all;</a:t>
            </a:r>
            <a:r>
              <a:rPr sz="1800" spc="25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b)</a:t>
            </a:r>
            <a:r>
              <a:rPr sz="1800" spc="25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Has</a:t>
            </a:r>
            <a:r>
              <a:rPr sz="1800" spc="25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difficulty</a:t>
            </a:r>
            <a:r>
              <a:rPr sz="1800" spc="25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254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hearing</a:t>
            </a:r>
            <a:r>
              <a:rPr sz="1800" spc="254" dirty="0">
                <a:latin typeface="Calibri"/>
                <a:cs typeface="Calibri"/>
              </a:rPr>
              <a:t>  </a:t>
            </a:r>
            <a:r>
              <a:rPr sz="1800" spc="-35" dirty="0">
                <a:latin typeface="Calibri"/>
                <a:cs typeface="Calibri"/>
              </a:rPr>
              <a:t>day-</a:t>
            </a:r>
            <a:r>
              <a:rPr sz="1800" spc="-30" dirty="0">
                <a:latin typeface="Calibri"/>
                <a:cs typeface="Calibri"/>
              </a:rPr>
              <a:t>to-</a:t>
            </a:r>
            <a:r>
              <a:rPr sz="1800" spc="-25" dirty="0">
                <a:latin typeface="Calibri"/>
                <a:cs typeface="Calibri"/>
              </a:rPr>
              <a:t>day 	</a:t>
            </a:r>
            <a:r>
              <a:rPr sz="1800" dirty="0">
                <a:latin typeface="Calibri"/>
                <a:cs typeface="Calibri"/>
              </a:rPr>
              <a:t>conversational</a:t>
            </a:r>
            <a:r>
              <a:rPr sz="1800" spc="1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speech</a:t>
            </a:r>
            <a:r>
              <a:rPr sz="1800" spc="2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(hard</a:t>
            </a:r>
            <a:r>
              <a:rPr sz="1800" spc="2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2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hearing);</a:t>
            </a:r>
            <a:r>
              <a:rPr sz="1800" spc="2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c)</a:t>
            </a:r>
            <a:r>
              <a:rPr sz="1800" spc="1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If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she/he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using</a:t>
            </a:r>
            <a:r>
              <a:rPr sz="1800" spc="2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hearing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aid. 	</a:t>
            </a:r>
            <a:r>
              <a:rPr sz="1800" dirty="0">
                <a:latin typeface="Calibri"/>
                <a:cs typeface="Calibri"/>
              </a:rPr>
              <a:t>Persons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having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problem</a:t>
            </a:r>
            <a:r>
              <a:rPr sz="1800" spc="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only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one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ear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were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</a:t>
            </a:r>
            <a:r>
              <a:rPr sz="1800" spc="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considered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having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hearing 	</a:t>
            </a:r>
            <a:r>
              <a:rPr sz="1800" dirty="0">
                <a:latin typeface="Calibri"/>
                <a:cs typeface="Calibri"/>
              </a:rPr>
              <a:t>disability.</a:t>
            </a:r>
            <a:r>
              <a:rPr sz="1800" spc="4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4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condition</a:t>
            </a:r>
            <a:r>
              <a:rPr sz="1800" spc="4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4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both</a:t>
            </a:r>
            <a:r>
              <a:rPr sz="1800" spc="4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4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ears</a:t>
            </a:r>
            <a:r>
              <a:rPr sz="1800" spc="48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was</a:t>
            </a:r>
            <a:r>
              <a:rPr sz="1800" spc="4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taken</a:t>
            </a:r>
            <a:r>
              <a:rPr sz="1800" spc="48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into</a:t>
            </a:r>
            <a:r>
              <a:rPr sz="1800" spc="4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consideration</a:t>
            </a:r>
            <a:r>
              <a:rPr sz="1800" spc="48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for 	</a:t>
            </a:r>
            <a:r>
              <a:rPr sz="1800" dirty="0">
                <a:latin typeface="Calibri"/>
                <a:cs typeface="Calibri"/>
              </a:rPr>
              <a:t>treating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person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disabled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'In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Hearing'.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146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269212"/>
            <a:ext cx="7902575" cy="592582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700" b="1" dirty="0">
                <a:latin typeface="Arial"/>
                <a:cs typeface="Arial"/>
              </a:rPr>
              <a:t>Approaches</a:t>
            </a:r>
            <a:r>
              <a:rPr sz="1700" b="1" spc="-1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adopted</a:t>
            </a:r>
            <a:r>
              <a:rPr sz="1700" b="1" spc="-4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in</a:t>
            </a:r>
            <a:r>
              <a:rPr sz="1700" b="1" spc="-2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Census</a:t>
            </a:r>
            <a:r>
              <a:rPr sz="1700" b="1" spc="-35" dirty="0">
                <a:latin typeface="Arial"/>
                <a:cs typeface="Arial"/>
              </a:rPr>
              <a:t> </a:t>
            </a:r>
            <a:r>
              <a:rPr sz="1700" b="1" spc="-20" dirty="0">
                <a:latin typeface="Arial"/>
                <a:cs typeface="Arial"/>
              </a:rPr>
              <a:t>2011</a:t>
            </a:r>
            <a:endParaRPr sz="170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184785" algn="l"/>
              </a:tabLst>
            </a:pPr>
            <a:r>
              <a:rPr sz="1700" dirty="0">
                <a:latin typeface="Calibri"/>
                <a:cs typeface="Calibri"/>
              </a:rPr>
              <a:t>Information</a:t>
            </a:r>
            <a:r>
              <a:rPr sz="1700" spc="2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</a:t>
            </a:r>
            <a:r>
              <a:rPr sz="1700" spc="2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disability</a:t>
            </a:r>
            <a:r>
              <a:rPr sz="1700" spc="2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was</a:t>
            </a:r>
            <a:r>
              <a:rPr sz="1700" spc="2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collected</a:t>
            </a:r>
            <a:r>
              <a:rPr sz="1700" spc="229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during</a:t>
            </a:r>
            <a:r>
              <a:rPr sz="1700" spc="2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2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Population</a:t>
            </a:r>
            <a:r>
              <a:rPr sz="1700" spc="2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Enumeration</a:t>
            </a:r>
            <a:r>
              <a:rPr sz="1700" spc="2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phase</a:t>
            </a:r>
            <a:r>
              <a:rPr sz="1700" spc="24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of </a:t>
            </a:r>
            <a:r>
              <a:rPr sz="1700" dirty="0">
                <a:latin typeface="Calibri"/>
                <a:cs typeface="Calibri"/>
              </a:rPr>
              <a:t>Census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2011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through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‘Household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Schedule’.</a:t>
            </a:r>
            <a:endParaRPr sz="17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700" dirty="0">
                <a:latin typeface="Calibri"/>
                <a:cs typeface="Calibri"/>
              </a:rPr>
              <a:t>Questions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disability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were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asked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about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all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persons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Household.</a:t>
            </a:r>
            <a:endParaRPr sz="17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700" dirty="0">
                <a:latin typeface="Calibri"/>
                <a:cs typeface="Calibri"/>
              </a:rPr>
              <a:t>Enumerators</a:t>
            </a:r>
            <a:r>
              <a:rPr sz="1700" spc="8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were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instructed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to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contact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disabled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person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household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besides</a:t>
            </a:r>
            <a:endParaRPr sz="17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5"/>
              </a:spcBef>
            </a:pPr>
            <a:r>
              <a:rPr sz="1700" dirty="0">
                <a:latin typeface="Calibri"/>
                <a:cs typeface="Calibri"/>
              </a:rPr>
              <a:t>the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respondent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to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collect</a:t>
            </a:r>
            <a:r>
              <a:rPr sz="1700" spc="-10" dirty="0">
                <a:latin typeface="Calibri"/>
                <a:cs typeface="Calibri"/>
              </a:rPr>
              <a:t> information.</a:t>
            </a:r>
            <a:endParaRPr sz="1700">
              <a:latin typeface="Calibri"/>
              <a:cs typeface="Calibri"/>
            </a:endParaRPr>
          </a:p>
          <a:p>
            <a:pPr marL="184785" marR="6985" indent="-172720" algn="just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700" dirty="0">
                <a:latin typeface="Calibri"/>
                <a:cs typeface="Calibri"/>
              </a:rPr>
              <a:t>All</a:t>
            </a:r>
            <a:r>
              <a:rPr sz="1700" spc="114" dirty="0">
                <a:latin typeface="Calibri"/>
                <a:cs typeface="Calibri"/>
              </a:rPr>
              <a:t>  </a:t>
            </a:r>
            <a:r>
              <a:rPr sz="1700" dirty="0">
                <a:latin typeface="Calibri"/>
                <a:cs typeface="Calibri"/>
              </a:rPr>
              <a:t>types</a:t>
            </a:r>
            <a:r>
              <a:rPr sz="1700" spc="120" dirty="0">
                <a:latin typeface="Calibri"/>
                <a:cs typeface="Calibri"/>
              </a:rPr>
              <a:t> 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114" dirty="0">
                <a:latin typeface="Calibri"/>
                <a:cs typeface="Calibri"/>
              </a:rPr>
              <a:t>  </a:t>
            </a:r>
            <a:r>
              <a:rPr sz="1700" dirty="0">
                <a:latin typeface="Calibri"/>
                <a:cs typeface="Calibri"/>
              </a:rPr>
              <a:t>households,</a:t>
            </a:r>
            <a:r>
              <a:rPr sz="1700" spc="114" dirty="0">
                <a:latin typeface="Calibri"/>
                <a:cs typeface="Calibri"/>
              </a:rPr>
              <a:t>  </a:t>
            </a:r>
            <a:r>
              <a:rPr sz="1700" dirty="0">
                <a:latin typeface="Calibri"/>
                <a:cs typeface="Calibri"/>
              </a:rPr>
              <a:t>i.e.</a:t>
            </a:r>
            <a:r>
              <a:rPr sz="1700" spc="120" dirty="0">
                <a:latin typeface="Calibri"/>
                <a:cs typeface="Calibri"/>
              </a:rPr>
              <a:t>  </a:t>
            </a:r>
            <a:r>
              <a:rPr sz="1700" dirty="0">
                <a:latin typeface="Calibri"/>
                <a:cs typeface="Calibri"/>
              </a:rPr>
              <a:t>‘Normal’,</a:t>
            </a:r>
            <a:r>
              <a:rPr sz="1700" spc="114" dirty="0">
                <a:latin typeface="Calibri"/>
                <a:cs typeface="Calibri"/>
              </a:rPr>
              <a:t>  </a:t>
            </a:r>
            <a:r>
              <a:rPr sz="1700" dirty="0">
                <a:latin typeface="Calibri"/>
                <a:cs typeface="Calibri"/>
              </a:rPr>
              <a:t>‘Institutional’</a:t>
            </a:r>
            <a:r>
              <a:rPr sz="1700" spc="120" dirty="0">
                <a:latin typeface="Calibri"/>
                <a:cs typeface="Calibri"/>
              </a:rPr>
              <a:t> 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120" dirty="0">
                <a:latin typeface="Calibri"/>
                <a:cs typeface="Calibri"/>
              </a:rPr>
              <a:t>  </a:t>
            </a:r>
            <a:r>
              <a:rPr sz="1700" dirty="0">
                <a:latin typeface="Calibri"/>
                <a:cs typeface="Calibri"/>
              </a:rPr>
              <a:t>‘Houseless’</a:t>
            </a:r>
            <a:r>
              <a:rPr sz="1700" spc="114" dirty="0">
                <a:latin typeface="Calibri"/>
                <a:cs typeface="Calibri"/>
              </a:rPr>
              <a:t>  </a:t>
            </a:r>
            <a:r>
              <a:rPr sz="1700" spc="-10" dirty="0">
                <a:latin typeface="Calibri"/>
                <a:cs typeface="Calibri"/>
              </a:rPr>
              <a:t>households covered.</a:t>
            </a:r>
            <a:endParaRPr sz="17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700" dirty="0">
                <a:latin typeface="Calibri"/>
                <a:cs typeface="Calibri"/>
              </a:rPr>
              <a:t>Questions</a:t>
            </a:r>
            <a:r>
              <a:rPr sz="1700" spc="48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&amp;</a:t>
            </a:r>
            <a:r>
              <a:rPr sz="1700" spc="47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Instructions</a:t>
            </a:r>
            <a:r>
              <a:rPr sz="1700" spc="484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</a:t>
            </a:r>
            <a:r>
              <a:rPr sz="1700" spc="459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disability</a:t>
            </a:r>
            <a:r>
              <a:rPr sz="1700" spc="4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were</a:t>
            </a:r>
            <a:r>
              <a:rPr sz="1700" spc="47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finalized</a:t>
            </a:r>
            <a:r>
              <a:rPr sz="1700" spc="48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after:</a:t>
            </a:r>
            <a:r>
              <a:rPr sz="1700" spc="4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Field</a:t>
            </a:r>
            <a:r>
              <a:rPr sz="1700" spc="459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Trial</a:t>
            </a:r>
            <a:r>
              <a:rPr sz="1700" spc="48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46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selected </a:t>
            </a:r>
            <a:r>
              <a:rPr sz="1700" dirty="0">
                <a:latin typeface="Calibri"/>
                <a:cs typeface="Calibri"/>
              </a:rPr>
              <a:t>Questions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including</a:t>
            </a:r>
            <a:r>
              <a:rPr sz="1700" spc="8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disability</a:t>
            </a:r>
            <a:r>
              <a:rPr sz="1700" spc="9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selected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area,</a:t>
            </a:r>
            <a:r>
              <a:rPr sz="1700" spc="8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Extensive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deliberation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with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civil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society </a:t>
            </a:r>
            <a:r>
              <a:rPr sz="1700" dirty="0">
                <a:latin typeface="Calibri"/>
                <a:cs typeface="Calibri"/>
              </a:rPr>
              <a:t>organizations</a:t>
            </a:r>
            <a:r>
              <a:rPr sz="1700" spc="2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&amp;</a:t>
            </a:r>
            <a:r>
              <a:rPr sz="1700" spc="229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nodal</a:t>
            </a:r>
            <a:r>
              <a:rPr sz="1700" spc="2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Ministry,</a:t>
            </a:r>
            <a:r>
              <a:rPr sz="1700" spc="229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Pre-</a:t>
            </a:r>
            <a:r>
              <a:rPr sz="1700" dirty="0">
                <a:latin typeface="Calibri"/>
                <a:cs typeface="Calibri"/>
              </a:rPr>
              <a:t>test</a:t>
            </a:r>
            <a:r>
              <a:rPr sz="1700" spc="2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2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all</a:t>
            </a:r>
            <a:r>
              <a:rPr sz="1700" spc="2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census</a:t>
            </a:r>
            <a:r>
              <a:rPr sz="1700" spc="2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questions</a:t>
            </a:r>
            <a:r>
              <a:rPr sz="1700" spc="2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covering</a:t>
            </a:r>
            <a:r>
              <a:rPr sz="1700" spc="2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rural/urban </a:t>
            </a:r>
            <a:r>
              <a:rPr sz="1700" dirty="0">
                <a:latin typeface="Calibri"/>
                <a:cs typeface="Calibri"/>
              </a:rPr>
              <a:t>samples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all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States.</a:t>
            </a:r>
            <a:endParaRPr sz="17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700" dirty="0">
                <a:latin typeface="Calibri"/>
                <a:cs typeface="Calibri"/>
              </a:rPr>
              <a:t>Aspects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considered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finalizing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questions: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Simple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nomenclature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types/categories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8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disability</a:t>
            </a:r>
            <a:r>
              <a:rPr sz="1700" spc="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for</a:t>
            </a:r>
            <a:r>
              <a:rPr sz="1700" spc="8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easy</a:t>
            </a:r>
            <a:r>
              <a:rPr sz="1700" spc="8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comprehension</a:t>
            </a:r>
            <a:r>
              <a:rPr sz="1700" spc="9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by</a:t>
            </a:r>
            <a:r>
              <a:rPr sz="1700" spc="7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both</a:t>
            </a:r>
            <a:r>
              <a:rPr sz="1700" spc="8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Enumerator</a:t>
            </a:r>
            <a:r>
              <a:rPr sz="1700" spc="9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&amp;</a:t>
            </a:r>
            <a:r>
              <a:rPr sz="1700" spc="8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Respondent,</a:t>
            </a:r>
            <a:r>
              <a:rPr sz="1700" spc="8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Relevance</a:t>
            </a:r>
            <a:r>
              <a:rPr sz="1700" spc="75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of </a:t>
            </a:r>
            <a:r>
              <a:rPr sz="1700" dirty="0">
                <a:latin typeface="Calibri"/>
                <a:cs typeface="Calibri"/>
              </a:rPr>
              <a:t>data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for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planners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&amp;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policy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makers,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Feasibility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canvassing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question,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65" dirty="0">
                <a:latin typeface="Calibri"/>
                <a:cs typeface="Calibri"/>
              </a:rPr>
              <a:t>To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cover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all </a:t>
            </a:r>
            <a:r>
              <a:rPr sz="1700" dirty="0">
                <a:latin typeface="Calibri"/>
                <a:cs typeface="Calibri"/>
              </a:rPr>
              <a:t>types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disabilities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as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listed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Persons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with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Disabilities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Act,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1995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National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Trust </a:t>
            </a:r>
            <a:r>
              <a:rPr sz="1700" dirty="0">
                <a:latin typeface="Calibri"/>
                <a:cs typeface="Calibri"/>
              </a:rPr>
              <a:t>Act,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1999.</a:t>
            </a:r>
            <a:endParaRPr sz="1700">
              <a:latin typeface="Calibri"/>
              <a:cs typeface="Calibri"/>
            </a:endParaRPr>
          </a:p>
          <a:p>
            <a:pPr marL="184785" indent="-172085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1700" dirty="0">
                <a:latin typeface="Calibri"/>
                <a:cs typeface="Calibri"/>
              </a:rPr>
              <a:t>A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filter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question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to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ascertain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disability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status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was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included.</a:t>
            </a:r>
            <a:endParaRPr sz="17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700" dirty="0">
                <a:latin typeface="Calibri"/>
                <a:cs typeface="Calibri"/>
              </a:rPr>
              <a:t>The</a:t>
            </a:r>
            <a:r>
              <a:rPr sz="1700" spc="1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placement</a:t>
            </a:r>
            <a:r>
              <a:rPr sz="1700" spc="1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1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1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question</a:t>
            </a:r>
            <a:r>
              <a:rPr sz="1700" spc="1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</a:t>
            </a:r>
            <a:r>
              <a:rPr sz="1700" spc="1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disability</a:t>
            </a:r>
            <a:r>
              <a:rPr sz="1700" spc="1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sz="1700" spc="1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1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Census</a:t>
            </a:r>
            <a:r>
              <a:rPr sz="1700" spc="1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Schedule</a:t>
            </a:r>
            <a:r>
              <a:rPr sz="1700" spc="1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was</a:t>
            </a:r>
            <a:r>
              <a:rPr sz="1700" spc="1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changed</a:t>
            </a:r>
            <a:r>
              <a:rPr sz="1700" spc="13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and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question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was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brought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forward.</a:t>
            </a:r>
            <a:endParaRPr sz="1700">
              <a:latin typeface="Calibri"/>
              <a:cs typeface="Calibri"/>
            </a:endParaRPr>
          </a:p>
          <a:p>
            <a:pPr marL="184785" indent="-172085" algn="just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700" dirty="0">
                <a:latin typeface="Calibri"/>
                <a:cs typeface="Calibri"/>
              </a:rPr>
              <a:t>Special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efforts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were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made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to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improve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coverage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which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included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extensive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training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to</a:t>
            </a:r>
            <a:endParaRPr sz="1700">
              <a:latin typeface="Calibri"/>
              <a:cs typeface="Calibri"/>
            </a:endParaRPr>
          </a:p>
          <a:p>
            <a:pPr marL="184785" algn="just">
              <a:lnSpc>
                <a:spcPct val="100000"/>
              </a:lnSpc>
            </a:pPr>
            <a:r>
              <a:rPr sz="1700" dirty="0">
                <a:latin typeface="Calibri"/>
                <a:cs typeface="Calibri"/>
              </a:rPr>
              <a:t>the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enumerators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publicity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measures.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275843"/>
            <a:ext cx="6096000" cy="53518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542" y="5752896"/>
            <a:ext cx="739902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dirty="0">
                <a:latin typeface="Arial MT"/>
                <a:cs typeface="Arial MT"/>
              </a:rPr>
              <a:t>As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Census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2011,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India,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out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121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population, about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2.68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Cr </a:t>
            </a:r>
            <a:r>
              <a:rPr sz="1800" dirty="0">
                <a:latin typeface="Arial MT"/>
                <a:cs typeface="Arial MT"/>
              </a:rPr>
              <a:t>persons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‘disabled’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which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2.21%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total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population.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147</a:t>
            </a:fld>
            <a:endParaRPr spc="-25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2288" y="137160"/>
            <a:ext cx="5775960" cy="65836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148</a:t>
            </a:fld>
            <a:endParaRPr spc="-25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149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224790"/>
            <a:ext cx="1853564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/>
              <a:t>NSSO</a:t>
            </a:r>
            <a:r>
              <a:rPr sz="3300" spc="-80" dirty="0"/>
              <a:t> </a:t>
            </a:r>
            <a:r>
              <a:rPr sz="3300" spc="-20" dirty="0"/>
              <a:t>data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07542" y="1017778"/>
            <a:ext cx="7825740" cy="4958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715" indent="-17272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184785" algn="l"/>
              </a:tabLst>
            </a:pPr>
            <a:r>
              <a:rPr sz="1800" dirty="0">
                <a:latin typeface="Arial MT"/>
                <a:cs typeface="Arial MT"/>
              </a:rPr>
              <a:t>National</a:t>
            </a:r>
            <a:r>
              <a:rPr sz="1800" spc="3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Sample</a:t>
            </a:r>
            <a:r>
              <a:rPr sz="1800" spc="3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Survey</a:t>
            </a:r>
            <a:r>
              <a:rPr sz="1800" spc="3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Office</a:t>
            </a:r>
            <a:r>
              <a:rPr sz="1800" spc="3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(NSSO),</a:t>
            </a:r>
            <a:r>
              <a:rPr sz="1800" spc="3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made</a:t>
            </a:r>
            <a:r>
              <a:rPr sz="1800" spc="3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its</a:t>
            </a:r>
            <a:r>
              <a:rPr sz="1800" spc="3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first</a:t>
            </a:r>
            <a:r>
              <a:rPr sz="1800" spc="3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attempt</a:t>
            </a:r>
            <a:r>
              <a:rPr sz="1800" spc="3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3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collect </a:t>
            </a:r>
            <a:r>
              <a:rPr sz="1800" dirty="0">
                <a:latin typeface="Arial MT"/>
                <a:cs typeface="Arial MT"/>
              </a:rPr>
              <a:t>information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on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number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physically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handicapped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its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15th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round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(July </a:t>
            </a:r>
            <a:r>
              <a:rPr sz="1800" dirty="0">
                <a:latin typeface="Arial MT"/>
                <a:cs typeface="Arial MT"/>
              </a:rPr>
              <a:t>1959-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June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1960)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which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confined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rural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areas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only.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Font typeface="Arial MT"/>
              <a:buChar char="•"/>
            </a:pPr>
            <a:endParaRPr sz="1800">
              <a:latin typeface="Arial MT"/>
              <a:cs typeface="Arial MT"/>
            </a:endParaRPr>
          </a:p>
          <a:p>
            <a:pPr marL="184785" marR="6985" indent="-172720" algn="just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800" dirty="0">
                <a:latin typeface="Arial MT"/>
                <a:cs typeface="Arial MT"/>
              </a:rPr>
              <a:t>In</a:t>
            </a:r>
            <a:r>
              <a:rPr sz="1800" spc="11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NSSO</a:t>
            </a:r>
            <a:r>
              <a:rPr sz="1800" spc="1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16th</a:t>
            </a:r>
            <a:r>
              <a:rPr sz="1800" spc="1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round</a:t>
            </a:r>
            <a:r>
              <a:rPr sz="1800" spc="11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(July</a:t>
            </a:r>
            <a:r>
              <a:rPr sz="1800" spc="1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1960</a:t>
            </a:r>
            <a:r>
              <a:rPr sz="1800" spc="11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–</a:t>
            </a:r>
            <a:r>
              <a:rPr sz="1800" spc="1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June</a:t>
            </a:r>
            <a:r>
              <a:rPr sz="1800" spc="11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1961)</a:t>
            </a:r>
            <a:r>
              <a:rPr sz="1800" spc="1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11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coverage</a:t>
            </a:r>
            <a:r>
              <a:rPr sz="1800" spc="1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was</a:t>
            </a:r>
            <a:r>
              <a:rPr sz="1800" spc="114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extended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urban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areas.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Font typeface="Arial MT"/>
              <a:buChar char="•"/>
            </a:pPr>
            <a:endParaRPr sz="1800">
              <a:latin typeface="Arial MT"/>
              <a:cs typeface="Arial MT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sz="1800" dirty="0">
                <a:latin typeface="Arial MT"/>
                <a:cs typeface="Arial MT"/>
              </a:rPr>
              <a:t>The</a:t>
            </a:r>
            <a:r>
              <a:rPr sz="1800" spc="2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subject</a:t>
            </a:r>
            <a:r>
              <a:rPr sz="1800" spc="3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was</a:t>
            </a:r>
            <a:r>
              <a:rPr sz="1800" spc="3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again</a:t>
            </a:r>
            <a:r>
              <a:rPr sz="1800" spc="2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taken</a:t>
            </a:r>
            <a:r>
              <a:rPr sz="1800" spc="3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up</a:t>
            </a:r>
            <a:r>
              <a:rPr sz="1800" spc="3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for</a:t>
            </a:r>
            <a:r>
              <a:rPr sz="1800" spc="3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nationwide</a:t>
            </a:r>
            <a:r>
              <a:rPr sz="1800" spc="3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survey</a:t>
            </a:r>
            <a:r>
              <a:rPr sz="1800" spc="3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3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its</a:t>
            </a:r>
            <a:r>
              <a:rPr sz="1800" spc="3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24th</a:t>
            </a:r>
            <a:r>
              <a:rPr sz="1800" spc="30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round</a:t>
            </a:r>
            <a:endParaRPr sz="1800">
              <a:latin typeface="Arial MT"/>
              <a:cs typeface="Arial MT"/>
            </a:endParaRPr>
          </a:p>
          <a:p>
            <a:pPr marL="18478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 MT"/>
                <a:cs typeface="Arial MT"/>
              </a:rPr>
              <a:t>(July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1969-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June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1970)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28th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round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(October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1973-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June</a:t>
            </a:r>
            <a:r>
              <a:rPr sz="1800" spc="-10" dirty="0">
                <a:latin typeface="Arial MT"/>
                <a:cs typeface="Arial MT"/>
              </a:rPr>
              <a:t> 1974).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 MT"/>
              <a:cs typeface="Arial MT"/>
            </a:endParaRPr>
          </a:p>
          <a:p>
            <a:pPr marL="184785" marR="5715" indent="-172720" algn="just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800" dirty="0">
                <a:latin typeface="Arial MT"/>
                <a:cs typeface="Arial MT"/>
              </a:rPr>
              <a:t>The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physical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handicaps</a:t>
            </a:r>
            <a:r>
              <a:rPr sz="1800" spc="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covered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above-</a:t>
            </a:r>
            <a:r>
              <a:rPr sz="1800" dirty="0">
                <a:latin typeface="Arial MT"/>
                <a:cs typeface="Arial MT"/>
              </a:rPr>
              <a:t>mentioned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surveys</a:t>
            </a:r>
            <a:r>
              <a:rPr sz="1800" spc="1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were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not </a:t>
            </a:r>
            <a:r>
              <a:rPr sz="1800" dirty="0">
                <a:latin typeface="Arial MT"/>
                <a:cs typeface="Arial MT"/>
              </a:rPr>
              <a:t>always</a:t>
            </a:r>
            <a:r>
              <a:rPr sz="1800" spc="4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same,</a:t>
            </a:r>
            <a:r>
              <a:rPr sz="1800" spc="4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4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information</a:t>
            </a:r>
            <a:r>
              <a:rPr sz="1800" spc="4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was</a:t>
            </a:r>
            <a:r>
              <a:rPr sz="1800" spc="4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collected</a:t>
            </a:r>
            <a:r>
              <a:rPr sz="1800" spc="4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through</a:t>
            </a:r>
            <a:r>
              <a:rPr sz="1800" spc="4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survey</a:t>
            </a:r>
            <a:r>
              <a:rPr sz="1800" spc="45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schedules </a:t>
            </a:r>
            <a:r>
              <a:rPr sz="1800" dirty="0">
                <a:latin typeface="Arial MT"/>
                <a:cs typeface="Arial MT"/>
              </a:rPr>
              <a:t>meant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other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subjects.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5"/>
              </a:spcBef>
              <a:buFont typeface="Arial MT"/>
              <a:buChar char="•"/>
            </a:pPr>
            <a:endParaRPr sz="1800">
              <a:latin typeface="Arial MT"/>
              <a:cs typeface="Arial MT"/>
            </a:endParaRPr>
          </a:p>
          <a:p>
            <a:pPr marL="184785" marR="5080" indent="-172720" algn="just">
              <a:lnSpc>
                <a:spcPct val="99300"/>
              </a:lnSpc>
              <a:buChar char="•"/>
              <a:tabLst>
                <a:tab pos="184785" algn="l"/>
              </a:tabLst>
            </a:pPr>
            <a:r>
              <a:rPr sz="1800" dirty="0">
                <a:latin typeface="Arial MT"/>
                <a:cs typeface="Arial MT"/>
              </a:rPr>
              <a:t>First</a:t>
            </a:r>
            <a:r>
              <a:rPr sz="1800" spc="1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comprehensive</a:t>
            </a:r>
            <a:r>
              <a:rPr sz="1800" spc="1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survey</a:t>
            </a:r>
            <a:r>
              <a:rPr sz="1800" spc="1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1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NSS</a:t>
            </a:r>
            <a:r>
              <a:rPr sz="1800" spc="1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36th</a:t>
            </a:r>
            <a:r>
              <a:rPr sz="1800" spc="1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round</a:t>
            </a:r>
            <a:r>
              <a:rPr sz="1800" spc="1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(July-</a:t>
            </a:r>
            <a:r>
              <a:rPr sz="1800" spc="1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Dec</a:t>
            </a:r>
            <a:r>
              <a:rPr sz="1800" spc="2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1981)</a:t>
            </a:r>
            <a:r>
              <a:rPr sz="1800" spc="19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followed </a:t>
            </a:r>
            <a:r>
              <a:rPr sz="1800" dirty="0">
                <a:latin typeface="Arial MT"/>
                <a:cs typeface="Arial MT"/>
              </a:rPr>
              <a:t>by</a:t>
            </a:r>
            <a:r>
              <a:rPr sz="1800" spc="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survey</a:t>
            </a:r>
            <a:r>
              <a:rPr sz="1800" spc="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47th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round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(July-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December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1991)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cover</a:t>
            </a:r>
            <a:r>
              <a:rPr sz="1800" spc="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persons</a:t>
            </a:r>
            <a:r>
              <a:rPr sz="1800" spc="110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with </a:t>
            </a:r>
            <a:r>
              <a:rPr sz="1800" dirty="0">
                <a:latin typeface="Arial MT"/>
                <a:cs typeface="Arial MT"/>
              </a:rPr>
              <a:t>one</a:t>
            </a:r>
            <a:r>
              <a:rPr sz="1800" spc="1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1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more</a:t>
            </a:r>
            <a:r>
              <a:rPr sz="1800" spc="1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1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1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three</a:t>
            </a:r>
            <a:r>
              <a:rPr sz="1800" spc="1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physical</a:t>
            </a:r>
            <a:r>
              <a:rPr sz="1800" spc="1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disabilities</a:t>
            </a:r>
            <a:r>
              <a:rPr sz="1800" spc="1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–</a:t>
            </a:r>
            <a:r>
              <a:rPr sz="1800" spc="1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visual,</a:t>
            </a:r>
            <a:r>
              <a:rPr sz="1800" spc="1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communication</a:t>
            </a:r>
            <a:r>
              <a:rPr sz="1800" spc="180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(ie. </a:t>
            </a:r>
            <a:r>
              <a:rPr sz="1800" dirty="0">
                <a:latin typeface="Arial MT"/>
                <a:cs typeface="Arial MT"/>
              </a:rPr>
              <a:t>Hearing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speech)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locomotor.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2940" y="501142"/>
            <a:ext cx="7663815" cy="12198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08279" marR="30480" indent="-170815">
              <a:lnSpc>
                <a:spcPts val="3020"/>
              </a:lnSpc>
              <a:spcBef>
                <a:spcPts val="480"/>
              </a:spcBef>
              <a:buFont typeface="Arial MT"/>
              <a:buChar char="•"/>
              <a:tabLst>
                <a:tab pos="210185" algn="l"/>
              </a:tabLst>
            </a:pPr>
            <a:r>
              <a:rPr sz="2800" dirty="0">
                <a:latin typeface="Calibri"/>
                <a:cs typeface="Calibri"/>
              </a:rPr>
              <a:t>Around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23</a:t>
            </a:r>
            <a:r>
              <a:rPr sz="2775" baseline="25525" dirty="0">
                <a:latin typeface="Calibri"/>
                <a:cs typeface="Calibri"/>
              </a:rPr>
              <a:t>rd</a:t>
            </a:r>
            <a:r>
              <a:rPr sz="2775" spc="217" baseline="255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day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gestation,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placodes 	</a:t>
            </a:r>
            <a:r>
              <a:rPr sz="2800" dirty="0">
                <a:latin typeface="Calibri"/>
                <a:cs typeface="Calibri"/>
              </a:rPr>
              <a:t>get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mixed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surface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ectoderm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&amp;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forms 	auditory/otic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pits.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1986914"/>
            <a:ext cx="7563611" cy="436968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150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549909"/>
            <a:ext cx="782637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2880" marR="5080" indent="-170815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The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last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survey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carried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out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NSS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its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58th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round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(July-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December 	</a:t>
            </a:r>
            <a:r>
              <a:rPr sz="2000" dirty="0">
                <a:latin typeface="Calibri"/>
                <a:cs typeface="Calibri"/>
              </a:rPr>
              <a:t>2002),</a:t>
            </a:r>
            <a:r>
              <a:rPr sz="2000" spc="2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which</a:t>
            </a:r>
            <a:r>
              <a:rPr sz="2000" spc="2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extended</a:t>
            </a:r>
            <a:r>
              <a:rPr sz="2000" spc="2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2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coverage</a:t>
            </a:r>
            <a:r>
              <a:rPr sz="2000" spc="2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</a:t>
            </a:r>
            <a:r>
              <a:rPr sz="2000" spc="2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mental</a:t>
            </a:r>
            <a:r>
              <a:rPr sz="2000" spc="2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disability</a:t>
            </a:r>
            <a:r>
              <a:rPr sz="2000" spc="2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2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addition</a:t>
            </a:r>
            <a:r>
              <a:rPr sz="2000" spc="2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to 	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4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three</a:t>
            </a:r>
            <a:r>
              <a:rPr sz="2000" spc="4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physical</a:t>
            </a:r>
            <a:r>
              <a:rPr sz="2000" spc="4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disabilities</a:t>
            </a:r>
            <a:r>
              <a:rPr sz="2000" spc="4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(visual,</a:t>
            </a:r>
            <a:r>
              <a:rPr sz="2000" spc="4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communication</a:t>
            </a:r>
            <a:r>
              <a:rPr sz="2000" spc="4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4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locomotor). 	</a:t>
            </a:r>
            <a:r>
              <a:rPr sz="2000" dirty="0">
                <a:latin typeface="Calibri"/>
                <a:cs typeface="Calibri"/>
              </a:rPr>
              <a:t>Along</a:t>
            </a:r>
            <a:r>
              <a:rPr sz="2000" spc="1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particulars</a:t>
            </a:r>
            <a:r>
              <a:rPr sz="2000" spc="1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physical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1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mental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disabilities,</a:t>
            </a:r>
            <a:r>
              <a:rPr sz="2000" spc="1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1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socio- 	</a:t>
            </a:r>
            <a:r>
              <a:rPr sz="2000" dirty="0">
                <a:latin typeface="Calibri"/>
                <a:cs typeface="Calibri"/>
              </a:rPr>
              <a:t>economic</a:t>
            </a:r>
            <a:r>
              <a:rPr sz="2000" spc="9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characteristics</a:t>
            </a:r>
            <a:r>
              <a:rPr sz="2000" spc="9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8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8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disabled</a:t>
            </a:r>
            <a:r>
              <a:rPr sz="2000" spc="9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such</a:t>
            </a:r>
            <a:r>
              <a:rPr sz="2000" spc="8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9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their</a:t>
            </a:r>
            <a:r>
              <a:rPr sz="2000" spc="9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age,</a:t>
            </a:r>
            <a:r>
              <a:rPr sz="2000" spc="85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literacy, 	</a:t>
            </a:r>
            <a:r>
              <a:rPr sz="2000" dirty="0">
                <a:latin typeface="Calibri"/>
                <a:cs typeface="Calibri"/>
              </a:rPr>
              <a:t>employment,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vocational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training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etc.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were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collected.</a:t>
            </a:r>
            <a:endParaRPr sz="2000">
              <a:latin typeface="Calibri"/>
              <a:cs typeface="Calibri"/>
            </a:endParaRPr>
          </a:p>
          <a:p>
            <a:pPr marL="182880" marR="471805" indent="-170815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For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survey,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hearing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referred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persons’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inability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hear 	properly.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Hearing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disability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judged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taking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consideration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the 	</a:t>
            </a:r>
            <a:r>
              <a:rPr sz="2000" dirty="0">
                <a:latin typeface="Calibri"/>
                <a:cs typeface="Calibri"/>
              </a:rPr>
              <a:t>disability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better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ear.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other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words,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if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ear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person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was 	</a:t>
            </a:r>
            <a:r>
              <a:rPr sz="2000" dirty="0">
                <a:latin typeface="Calibri"/>
                <a:cs typeface="Calibri"/>
              </a:rPr>
              <a:t>normal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other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ear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total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hearing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loss,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person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was 	</a:t>
            </a:r>
            <a:r>
              <a:rPr sz="2000" dirty="0">
                <a:latin typeface="Calibri"/>
                <a:cs typeface="Calibri"/>
              </a:rPr>
              <a:t>judged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normal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hearing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purpose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survey.</a:t>
            </a:r>
            <a:endParaRPr sz="2000">
              <a:latin typeface="Calibri"/>
              <a:cs typeface="Calibri"/>
            </a:endParaRPr>
          </a:p>
          <a:p>
            <a:pPr marL="182880" marR="52069" indent="-170815">
              <a:lnSpc>
                <a:spcPct val="100000"/>
              </a:lnSpc>
              <a:spcBef>
                <a:spcPts val="2405"/>
              </a:spcBef>
              <a:buFont typeface="Arial MT"/>
              <a:buChar char="•"/>
              <a:tabLst>
                <a:tab pos="184785" algn="l"/>
              </a:tabLst>
            </a:pPr>
            <a:r>
              <a:rPr sz="2000" dirty="0">
                <a:latin typeface="Calibri"/>
                <a:cs typeface="Calibri"/>
              </a:rPr>
              <a:t>Hearing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judged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without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taking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consideration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use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of 	</a:t>
            </a:r>
            <a:r>
              <a:rPr sz="2000" dirty="0">
                <a:latin typeface="Calibri"/>
                <a:cs typeface="Calibri"/>
              </a:rPr>
              <a:t>hearing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aids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(i.e.,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position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person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when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hearing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aid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not 	</a:t>
            </a:r>
            <a:r>
              <a:rPr sz="2000" spc="-10" dirty="0">
                <a:latin typeface="Calibri"/>
                <a:cs typeface="Calibri"/>
              </a:rPr>
              <a:t>used).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151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510285"/>
            <a:ext cx="7877809" cy="56597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82880" marR="61594" indent="-170815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person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treated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having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‘profound’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if 	</a:t>
            </a:r>
            <a:r>
              <a:rPr sz="2400" dirty="0">
                <a:latin typeface="Calibri"/>
                <a:cs typeface="Calibri"/>
              </a:rPr>
              <a:t>he/she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could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could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only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loud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sounds, 	</a:t>
            </a:r>
            <a:r>
              <a:rPr sz="2400" dirty="0">
                <a:latin typeface="Calibri"/>
                <a:cs typeface="Calibri"/>
              </a:rPr>
              <a:t>such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as,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thunder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understands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only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gestures.</a:t>
            </a:r>
            <a:endParaRPr sz="2400">
              <a:latin typeface="Calibri"/>
              <a:cs typeface="Calibri"/>
            </a:endParaRPr>
          </a:p>
          <a:p>
            <a:pPr marL="182880" marR="408305" indent="-170815" algn="just">
              <a:lnSpc>
                <a:spcPts val="2590"/>
              </a:lnSpc>
              <a:spcBef>
                <a:spcPts val="260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person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treated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having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‘severe’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if 	</a:t>
            </a:r>
            <a:r>
              <a:rPr sz="2400" dirty="0">
                <a:latin typeface="Calibri"/>
                <a:cs typeface="Calibri"/>
              </a:rPr>
              <a:t>he/she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could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only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shouted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words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could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only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if 	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speaker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sitting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front.</a:t>
            </a:r>
            <a:endParaRPr sz="2400">
              <a:latin typeface="Calibri"/>
              <a:cs typeface="Calibri"/>
            </a:endParaRPr>
          </a:p>
          <a:p>
            <a:pPr marL="182880" marR="5080" indent="-170815">
              <a:lnSpc>
                <a:spcPct val="90000"/>
              </a:lnSpc>
              <a:spcBef>
                <a:spcPts val="2560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person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treated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having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‘moderate’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if 	</a:t>
            </a:r>
            <a:r>
              <a:rPr sz="2400" dirty="0">
                <a:latin typeface="Calibri"/>
                <a:cs typeface="Calibri"/>
              </a:rPr>
              <a:t>his/her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disability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neither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profound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severe.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Such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a 	</a:t>
            </a:r>
            <a:r>
              <a:rPr sz="2400" dirty="0">
                <a:latin typeface="Calibri"/>
                <a:cs typeface="Calibri"/>
              </a:rPr>
              <a:t>person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would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usually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ask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repeat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words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spoken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speaker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would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like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face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speaker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while 	</a:t>
            </a:r>
            <a:r>
              <a:rPr sz="2400" dirty="0">
                <a:latin typeface="Calibri"/>
                <a:cs typeface="Calibri"/>
              </a:rPr>
              <a:t>he/she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spoke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would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feel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difficulty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conducting 	conversations.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ts val="2735"/>
              </a:lnSpc>
              <a:spcBef>
                <a:spcPts val="2300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reports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NSSO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surveys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available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at</a:t>
            </a:r>
            <a:endParaRPr sz="2400">
              <a:latin typeface="Calibri"/>
              <a:cs typeface="Calibri"/>
            </a:endParaRPr>
          </a:p>
          <a:p>
            <a:pPr marL="184785">
              <a:lnSpc>
                <a:spcPts val="2735"/>
              </a:lnSpc>
            </a:pPr>
            <a:r>
              <a:rPr sz="2400" spc="-1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www.mospi.gov.in</a:t>
            </a:r>
            <a:r>
              <a:rPr sz="2400" spc="-10" dirty="0">
                <a:latin typeface="Calibri"/>
                <a:cs typeface="Calibri"/>
                <a:hlinkClick r:id="rId2"/>
              </a:rPr>
              <a:t>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152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546861"/>
            <a:ext cx="71894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marR="5080" indent="-1708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NSSO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(2002)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survey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indicates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following: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Movement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51%,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Seeing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14%,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15%, 	</a:t>
            </a:r>
            <a:r>
              <a:rPr sz="2400" dirty="0">
                <a:latin typeface="Calibri"/>
                <a:cs typeface="Calibri"/>
              </a:rPr>
              <a:t>Speech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10%,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Mental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10%.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Following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table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shows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comparison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between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NSSO,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2002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Census,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2001.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8050" y="2279650"/>
          <a:ext cx="7085965" cy="3703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2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2215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Disability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NSSO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(in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lakh/%age)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Census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(in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lakh/%age)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Locomotor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106.34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(51.19%)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61.05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(27.86%)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Visual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28.26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(13.60%)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106.3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(48.54%)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Hearing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30.62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(14.74%)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12.62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(5.76%)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Speech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21.55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(10.37%)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16.41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(7.49%)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Mental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20.96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(10.09%)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22.64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(10.33%)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207.73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(1.8)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219.02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(2.1%)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153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56742" y="475234"/>
            <a:ext cx="783209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5880" indent="-17272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35585" algn="l"/>
              </a:tabLst>
            </a:pPr>
            <a:r>
              <a:rPr sz="1800" dirty="0">
                <a:latin typeface="Calibri"/>
                <a:cs typeface="Calibri"/>
              </a:rPr>
              <a:t>According</a:t>
            </a:r>
            <a:r>
              <a:rPr sz="1800" spc="2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2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NSSO</a:t>
            </a:r>
            <a:r>
              <a:rPr sz="1800" spc="2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round</a:t>
            </a:r>
            <a:r>
              <a:rPr sz="1800" spc="3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47</a:t>
            </a:r>
            <a:r>
              <a:rPr sz="1800" baseline="25462" dirty="0">
                <a:latin typeface="Calibri"/>
                <a:cs typeface="Calibri"/>
              </a:rPr>
              <a:t>th</a:t>
            </a:r>
            <a:r>
              <a:rPr sz="1800" spc="217" baseline="25462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(1991)</a:t>
            </a:r>
            <a:r>
              <a:rPr sz="1800" spc="2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3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58</a:t>
            </a:r>
            <a:r>
              <a:rPr sz="1800" baseline="25462" dirty="0">
                <a:latin typeface="Calibri"/>
                <a:cs typeface="Calibri"/>
              </a:rPr>
              <a:t>th</a:t>
            </a:r>
            <a:r>
              <a:rPr sz="1800" spc="637" baseline="25462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(2002),</a:t>
            </a:r>
            <a:r>
              <a:rPr sz="1800" spc="2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3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prevalence</a:t>
            </a:r>
            <a:r>
              <a:rPr sz="1800" spc="2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rate</a:t>
            </a:r>
            <a:r>
              <a:rPr sz="1800" spc="30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hearing</a:t>
            </a:r>
            <a:r>
              <a:rPr sz="1800" spc="2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impairment</a:t>
            </a:r>
            <a:r>
              <a:rPr sz="1800" spc="2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according</a:t>
            </a:r>
            <a:r>
              <a:rPr sz="1800" spc="25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2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age</a:t>
            </a:r>
            <a:r>
              <a:rPr sz="1800" spc="2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2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sex</a:t>
            </a:r>
            <a:r>
              <a:rPr sz="1800" spc="22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(per</a:t>
            </a:r>
            <a:r>
              <a:rPr sz="1800" spc="2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100,000)</a:t>
            </a:r>
            <a:r>
              <a:rPr sz="1800" spc="2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2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shown</a:t>
            </a:r>
            <a:r>
              <a:rPr sz="1800" spc="2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2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following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tables.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NSSO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(2002)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provides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detailed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data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across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various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age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groups </a:t>
            </a:r>
            <a:r>
              <a:rPr sz="1800" dirty="0">
                <a:latin typeface="Calibri"/>
                <a:cs typeface="Calibri"/>
              </a:rPr>
              <a:t>ranging</a:t>
            </a:r>
            <a:r>
              <a:rPr sz="1800" spc="4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from</a:t>
            </a:r>
            <a:r>
              <a:rPr sz="1800" spc="4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0</a:t>
            </a:r>
            <a:r>
              <a:rPr sz="1800" spc="4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4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60</a:t>
            </a:r>
            <a:r>
              <a:rPr sz="1800" spc="4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years</a:t>
            </a:r>
            <a:r>
              <a:rPr sz="1800" spc="4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4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above</a:t>
            </a:r>
            <a:r>
              <a:rPr sz="1800" spc="4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4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4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rural</a:t>
            </a:r>
            <a:r>
              <a:rPr sz="1800" spc="4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4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urban</a:t>
            </a:r>
            <a:r>
              <a:rPr sz="1800" spc="4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population </a:t>
            </a:r>
            <a:r>
              <a:rPr sz="1800" dirty="0">
                <a:latin typeface="Calibri"/>
                <a:cs typeface="Calibri"/>
              </a:rPr>
              <a:t>separately.</a:t>
            </a:r>
            <a:r>
              <a:rPr sz="1800" spc="3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3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greater</a:t>
            </a:r>
            <a:r>
              <a:rPr sz="1800" spc="3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prevalence</a:t>
            </a:r>
            <a:r>
              <a:rPr sz="1800" spc="3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3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3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urban</a:t>
            </a:r>
            <a:r>
              <a:rPr sz="1800" spc="3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population</a:t>
            </a:r>
            <a:r>
              <a:rPr sz="1800" spc="3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</a:t>
            </a:r>
            <a:r>
              <a:rPr sz="1800" spc="3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3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explained </a:t>
            </a:r>
            <a:r>
              <a:rPr sz="1800" dirty="0">
                <a:latin typeface="Calibri"/>
                <a:cs typeface="Calibri"/>
              </a:rPr>
              <a:t>owing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greater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facilities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available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urban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areas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possibly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greater awareness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among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urban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public.</a:t>
            </a:r>
            <a:endParaRPr sz="1800">
              <a:latin typeface="Calibri"/>
              <a:cs typeface="Calibri"/>
            </a:endParaRPr>
          </a:p>
          <a:p>
            <a:pPr marL="235585" indent="-172085">
              <a:lnSpc>
                <a:spcPct val="100000"/>
              </a:lnSpc>
              <a:spcBef>
                <a:spcPts val="2160"/>
              </a:spcBef>
              <a:buFont typeface="Arial MT"/>
              <a:buChar char="•"/>
              <a:tabLst>
                <a:tab pos="235585" algn="l"/>
              </a:tabLst>
            </a:pPr>
            <a:r>
              <a:rPr sz="1800" dirty="0">
                <a:latin typeface="Calibri"/>
                <a:cs typeface="Calibri"/>
              </a:rPr>
              <a:t>Age</a:t>
            </a:r>
            <a:r>
              <a:rPr sz="1800" spc="2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wise</a:t>
            </a:r>
            <a:r>
              <a:rPr sz="1800" spc="2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distribution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2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hearing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disability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(per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100,000)</a:t>
            </a:r>
            <a:r>
              <a:rPr sz="1800" spc="2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2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India</a:t>
            </a:r>
            <a:r>
              <a:rPr sz="1800" spc="2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27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NSSO</a:t>
            </a:r>
            <a:endParaRPr sz="1800">
              <a:latin typeface="Calibri"/>
              <a:cs typeface="Calibri"/>
            </a:endParaRPr>
          </a:p>
          <a:p>
            <a:pPr marL="23558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1991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0" dirty="0">
                <a:latin typeface="Calibri"/>
                <a:cs typeface="Calibri"/>
              </a:rPr>
              <a:t> 2002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542" y="4743450"/>
            <a:ext cx="76003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4785" algn="l"/>
              </a:tabLst>
            </a:pPr>
            <a:r>
              <a:rPr sz="1800" dirty="0">
                <a:latin typeface="Calibri"/>
                <a:cs typeface="Calibri"/>
              </a:rPr>
              <a:t>Gender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wise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distribution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hearing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disability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(per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100,000)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India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NSSO </a:t>
            </a:r>
            <a:r>
              <a:rPr sz="1800" dirty="0">
                <a:latin typeface="Calibri"/>
                <a:cs typeface="Calibri"/>
              </a:rPr>
              <a:t>1991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2002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685159" y="3070479"/>
          <a:ext cx="4798694" cy="1557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7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2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900">
                <a:tc rowSpan="2"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39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Age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209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2002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1991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7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09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Urban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Rural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Urban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Rural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0-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55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-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-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5-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172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235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184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355850" y="5134990"/>
          <a:ext cx="3886831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8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8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654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400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Rural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43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Urban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2001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1991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2002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1991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498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325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234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Females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435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301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355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238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154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510285"/>
            <a:ext cx="7903209" cy="558673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82880" marR="6985" indent="-170815" algn="just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NSSO</a:t>
            </a:r>
            <a:r>
              <a:rPr sz="2400" spc="4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(2002)</a:t>
            </a:r>
            <a:r>
              <a:rPr sz="2400" spc="4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revealed</a:t>
            </a:r>
            <a:r>
              <a:rPr sz="2400" spc="48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4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about</a:t>
            </a:r>
            <a:r>
              <a:rPr sz="2400" spc="4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7%</a:t>
            </a:r>
            <a:r>
              <a:rPr sz="2400" spc="4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4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people</a:t>
            </a:r>
            <a:r>
              <a:rPr sz="2400" spc="4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were</a:t>
            </a:r>
            <a:r>
              <a:rPr sz="2400" spc="484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born 	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disability.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ts val="2740"/>
              </a:lnSpc>
              <a:spcBef>
                <a:spcPts val="1475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About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56%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62%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reported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onset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hearing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disability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at</a:t>
            </a:r>
            <a:endParaRPr sz="2400">
              <a:latin typeface="Calibri"/>
              <a:cs typeface="Calibri"/>
            </a:endParaRPr>
          </a:p>
          <a:p>
            <a:pPr marL="184785">
              <a:lnSpc>
                <a:spcPts val="2740"/>
              </a:lnSpc>
            </a:pPr>
            <a:r>
              <a:rPr sz="2400" dirty="0">
                <a:latin typeface="Calibri"/>
                <a:cs typeface="Calibri"/>
              </a:rPr>
              <a:t>&gt;60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years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age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rural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urban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areas,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respectively.</a:t>
            </a:r>
            <a:endParaRPr sz="2400">
              <a:latin typeface="Calibri"/>
              <a:cs typeface="Calibri"/>
            </a:endParaRPr>
          </a:p>
          <a:p>
            <a:pPr marL="182880" marR="5715" indent="-170815" algn="just">
              <a:lnSpc>
                <a:spcPts val="2590"/>
              </a:lnSpc>
              <a:spcBef>
                <a:spcPts val="184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This</a:t>
            </a:r>
            <a:r>
              <a:rPr sz="2400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survey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also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provides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state-</a:t>
            </a:r>
            <a:r>
              <a:rPr sz="2400" dirty="0">
                <a:latin typeface="Calibri"/>
                <a:cs typeface="Calibri"/>
              </a:rPr>
              <a:t>wise</a:t>
            </a:r>
            <a:r>
              <a:rPr sz="2400" spc="2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across</a:t>
            </a:r>
            <a:r>
              <a:rPr sz="2400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each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five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disabilities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included.</a:t>
            </a:r>
            <a:endParaRPr sz="2400">
              <a:latin typeface="Calibri"/>
              <a:cs typeface="Calibri"/>
            </a:endParaRPr>
          </a:p>
          <a:p>
            <a:pPr marL="182880" marR="5080" indent="-170815" algn="just">
              <a:lnSpc>
                <a:spcPct val="90000"/>
              </a:lnSpc>
              <a:spcBef>
                <a:spcPts val="176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spc="-10" dirty="0">
                <a:latin typeface="Calibri"/>
                <a:cs typeface="Calibri"/>
              </a:rPr>
              <a:t>Population-</a:t>
            </a:r>
            <a:r>
              <a:rPr sz="2400" dirty="0">
                <a:latin typeface="Calibri"/>
                <a:cs typeface="Calibri"/>
              </a:rPr>
              <a:t>based</a:t>
            </a:r>
            <a:r>
              <a:rPr sz="2400" spc="5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surveys</a:t>
            </a:r>
            <a:r>
              <a:rPr sz="2400" spc="5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5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2003</a:t>
            </a:r>
            <a:r>
              <a:rPr sz="2400" spc="5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5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India</a:t>
            </a:r>
            <a:r>
              <a:rPr sz="2400" spc="5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using</a:t>
            </a:r>
            <a:r>
              <a:rPr sz="2400" spc="5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57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WHO 	</a:t>
            </a:r>
            <a:r>
              <a:rPr sz="2400" dirty="0">
                <a:latin typeface="Calibri"/>
                <a:cs typeface="Calibri"/>
              </a:rPr>
              <a:t>protocol</a:t>
            </a:r>
            <a:r>
              <a:rPr sz="2400" spc="25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(&gt;41</a:t>
            </a:r>
            <a:r>
              <a:rPr sz="2400" spc="254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dB)</a:t>
            </a:r>
            <a:r>
              <a:rPr sz="2400" spc="26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estimated</a:t>
            </a:r>
            <a:r>
              <a:rPr sz="2400" spc="26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54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prevalence</a:t>
            </a:r>
            <a:r>
              <a:rPr sz="2400" spc="254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26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hearing 	</a:t>
            </a:r>
            <a:r>
              <a:rPr sz="2400" dirty="0">
                <a:latin typeface="Calibri"/>
                <a:cs typeface="Calibri"/>
              </a:rPr>
              <a:t>impairment</a:t>
            </a:r>
            <a:r>
              <a:rPr sz="2400" spc="5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58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6.3</a:t>
            </a:r>
            <a:r>
              <a:rPr sz="2400" spc="5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%</a:t>
            </a:r>
            <a:r>
              <a:rPr sz="2400" spc="5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5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approximately</a:t>
            </a:r>
            <a:r>
              <a:rPr sz="2400" spc="5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63</a:t>
            </a:r>
            <a:r>
              <a:rPr sz="2400" spc="5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million</a:t>
            </a:r>
            <a:r>
              <a:rPr sz="2400" spc="3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people 	</a:t>
            </a:r>
            <a:r>
              <a:rPr sz="2400" dirty="0">
                <a:latin typeface="Calibri"/>
                <a:cs typeface="Calibri"/>
              </a:rPr>
              <a:t>suffering</a:t>
            </a:r>
            <a:r>
              <a:rPr sz="2400" spc="3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3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significant</a:t>
            </a:r>
            <a:r>
              <a:rPr sz="2400" spc="3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3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loss.</a:t>
            </a:r>
            <a:r>
              <a:rPr sz="2400" spc="38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39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estimated 	</a:t>
            </a:r>
            <a:r>
              <a:rPr sz="2400" dirty="0">
                <a:latin typeface="Calibri"/>
                <a:cs typeface="Calibri"/>
              </a:rPr>
              <a:t>prevalence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adult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onset</a:t>
            </a:r>
            <a:r>
              <a:rPr sz="2400" spc="20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deafness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India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was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found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be</a:t>
            </a:r>
            <a:endParaRPr sz="2400">
              <a:latin typeface="Calibri"/>
              <a:cs typeface="Calibri"/>
            </a:endParaRPr>
          </a:p>
          <a:p>
            <a:pPr marL="184785" algn="just">
              <a:lnSpc>
                <a:spcPts val="2590"/>
              </a:lnSpc>
            </a:pPr>
            <a:r>
              <a:rPr sz="2400" dirty="0">
                <a:latin typeface="Calibri"/>
                <a:cs typeface="Calibri"/>
              </a:rPr>
              <a:t>7.6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%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childhood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onset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deafness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2%.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ts val="2735"/>
              </a:lnSpc>
              <a:spcBef>
                <a:spcPts val="1510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NSSO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(2002)</a:t>
            </a:r>
            <a:r>
              <a:rPr sz="2400" spc="2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estimates</a:t>
            </a:r>
            <a:r>
              <a:rPr sz="2400" spc="2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2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370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out</a:t>
            </a:r>
            <a:r>
              <a:rPr sz="2400" spc="2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</a:t>
            </a:r>
            <a:r>
              <a:rPr sz="2400" spc="229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1000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hearing</a:t>
            </a:r>
            <a:endParaRPr sz="2400">
              <a:latin typeface="Calibri"/>
              <a:cs typeface="Calibri"/>
            </a:endParaRPr>
          </a:p>
          <a:p>
            <a:pPr marL="184785">
              <a:lnSpc>
                <a:spcPts val="2735"/>
              </a:lnSpc>
            </a:pPr>
            <a:r>
              <a:rPr sz="2400" dirty="0">
                <a:latin typeface="Calibri"/>
                <a:cs typeface="Calibri"/>
              </a:rPr>
              <a:t>disabled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population,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onset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birth.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155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315213"/>
            <a:ext cx="7639684" cy="543496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82880" marR="5080" indent="-170815">
              <a:lnSpc>
                <a:spcPct val="80000"/>
              </a:lnSpc>
              <a:spcBef>
                <a:spcPts val="765"/>
              </a:spcBef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While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estimates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may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vary,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there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growing 	</a:t>
            </a:r>
            <a:r>
              <a:rPr sz="2800" dirty="0">
                <a:latin typeface="Calibri"/>
                <a:cs typeface="Calibri"/>
              </a:rPr>
              <a:t>evidence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that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individuals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disabilities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comprise 	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5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8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per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cent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Indian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population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(WHO,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2011) 	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which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estimated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6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15%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encounter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hearing 	</a:t>
            </a:r>
            <a:r>
              <a:rPr sz="2800" dirty="0">
                <a:latin typeface="Calibri"/>
                <a:cs typeface="Calibri"/>
              </a:rPr>
              <a:t>loss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some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nature.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65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182880" marR="15875" indent="-170815">
              <a:lnSpc>
                <a:spcPct val="8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The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problem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deafness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disproportionately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high 	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Southeast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Asia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region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prevalence 	</a:t>
            </a:r>
            <a:r>
              <a:rPr sz="2800" dirty="0">
                <a:latin typeface="Calibri"/>
                <a:cs typeface="Calibri"/>
              </a:rPr>
              <a:t>ranging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4.6%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8.8%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according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WHO 	</a:t>
            </a:r>
            <a:r>
              <a:rPr sz="2800" dirty="0">
                <a:latin typeface="Calibri"/>
                <a:cs typeface="Calibri"/>
              </a:rPr>
              <a:t>(2007)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which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further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estimates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that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every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year 	</a:t>
            </a:r>
            <a:r>
              <a:rPr sz="2800" dirty="0">
                <a:latin typeface="Calibri"/>
                <a:cs typeface="Calibri"/>
              </a:rPr>
              <a:t>about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38,000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deaf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children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born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South-East 	</a:t>
            </a:r>
            <a:r>
              <a:rPr sz="2800" dirty="0">
                <a:latin typeface="Calibri"/>
                <a:cs typeface="Calibri"/>
              </a:rPr>
              <a:t>Asia.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This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would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mean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that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every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day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over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100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deaf 	</a:t>
            </a:r>
            <a:r>
              <a:rPr sz="2800" spc="-10" dirty="0">
                <a:latin typeface="Calibri"/>
                <a:cs typeface="Calibri"/>
              </a:rPr>
              <a:t>infants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born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this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region.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Thus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magnitude 	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hearing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disability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country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large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and 	</a:t>
            </a:r>
            <a:r>
              <a:rPr sz="2800" dirty="0">
                <a:latin typeface="Calibri"/>
                <a:cs typeface="Calibri"/>
              </a:rPr>
              <a:t>needs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vital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attention.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344" y="762000"/>
            <a:ext cx="7661148" cy="5334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156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185416"/>
            <a:ext cx="7315200" cy="42367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002" y="238455"/>
            <a:ext cx="8310880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6095" marR="54610" indent="-455295" algn="just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508000" algn="l"/>
              </a:tabLst>
            </a:pPr>
            <a:r>
              <a:rPr sz="2800" dirty="0">
                <a:latin typeface="Calibri"/>
                <a:cs typeface="Calibri"/>
              </a:rPr>
              <a:t>Around</a:t>
            </a:r>
            <a:r>
              <a:rPr sz="2800" spc="8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30</a:t>
            </a:r>
            <a:r>
              <a:rPr sz="2775" baseline="25525" dirty="0">
                <a:latin typeface="Calibri"/>
                <a:cs typeface="Calibri"/>
              </a:rPr>
              <a:t>th</a:t>
            </a:r>
            <a:r>
              <a:rPr sz="2775" spc="442" baseline="2552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day</a:t>
            </a:r>
            <a:r>
              <a:rPr sz="2800" spc="8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9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gestation</a:t>
            </a:r>
            <a:r>
              <a:rPr sz="2800" spc="8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8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mouth</a:t>
            </a:r>
            <a:r>
              <a:rPr sz="2800" spc="9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85" dirty="0">
                <a:latin typeface="Calibri"/>
                <a:cs typeface="Calibri"/>
              </a:rPr>
              <a:t>  </a:t>
            </a:r>
            <a:r>
              <a:rPr sz="2800" spc="-20" dirty="0">
                <a:latin typeface="Calibri"/>
                <a:cs typeface="Calibri"/>
              </a:rPr>
              <a:t>each 	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pit</a:t>
            </a:r>
            <a:r>
              <a:rPr sz="2800" spc="4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closes</a:t>
            </a:r>
            <a:r>
              <a:rPr sz="2800" spc="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off</a:t>
            </a:r>
            <a:r>
              <a:rPr sz="2800" spc="4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&amp;</a:t>
            </a:r>
            <a:r>
              <a:rPr sz="2800" spc="4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forms</a:t>
            </a:r>
            <a:r>
              <a:rPr sz="2800" spc="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4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structure</a:t>
            </a:r>
            <a:r>
              <a:rPr sz="2800" spc="45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called 	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28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vesicle</a:t>
            </a:r>
            <a:r>
              <a:rPr sz="2800" spc="27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27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otocyst</a:t>
            </a:r>
            <a:r>
              <a:rPr sz="2800" spc="27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which</a:t>
            </a:r>
            <a:r>
              <a:rPr sz="2800" spc="27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remarks</a:t>
            </a:r>
            <a:r>
              <a:rPr sz="2800" spc="275" dirty="0">
                <a:latin typeface="Calibri"/>
                <a:cs typeface="Calibri"/>
              </a:rPr>
              <a:t>  </a:t>
            </a:r>
            <a:r>
              <a:rPr sz="2800" spc="-25" dirty="0">
                <a:latin typeface="Calibri"/>
                <a:cs typeface="Calibri"/>
              </a:rPr>
              <a:t>the 	</a:t>
            </a:r>
            <a:r>
              <a:rPr sz="2800" spc="-10" dirty="0">
                <a:latin typeface="Calibri"/>
                <a:cs typeface="Calibri"/>
              </a:rPr>
              <a:t>development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inner</a:t>
            </a:r>
            <a:r>
              <a:rPr sz="2800" spc="-20" dirty="0">
                <a:latin typeface="Calibri"/>
                <a:cs typeface="Calibri"/>
              </a:rPr>
              <a:t> ear.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1342" y="215595"/>
            <a:ext cx="7845425" cy="308419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84785" marR="6985" indent="-172720" algn="just">
              <a:lnSpc>
                <a:spcPct val="70100"/>
              </a:lnSpc>
              <a:spcBef>
                <a:spcPts val="1040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The</a:t>
            </a:r>
            <a:r>
              <a:rPr sz="2600" spc="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10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vesicle</a:t>
            </a:r>
            <a:r>
              <a:rPr sz="2600" spc="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takes</a:t>
            </a:r>
            <a:r>
              <a:rPr sz="2600" spc="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elongated</a:t>
            </a:r>
            <a:r>
              <a:rPr sz="2600" spc="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shape</a:t>
            </a:r>
            <a:r>
              <a:rPr sz="2600" spc="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which</a:t>
            </a:r>
            <a:r>
              <a:rPr sz="2600" spc="95" dirty="0">
                <a:latin typeface="Calibri"/>
                <a:cs typeface="Calibri"/>
              </a:rPr>
              <a:t>  </a:t>
            </a:r>
            <a:r>
              <a:rPr sz="2600" spc="-25" dirty="0">
                <a:latin typeface="Calibri"/>
                <a:cs typeface="Calibri"/>
              </a:rPr>
              <a:t>is </a:t>
            </a:r>
            <a:r>
              <a:rPr sz="2600" dirty="0">
                <a:latin typeface="Calibri"/>
                <a:cs typeface="Calibri"/>
              </a:rPr>
              <a:t>divided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into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2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parts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i.e.</a:t>
            </a:r>
            <a:endParaRPr sz="2600">
              <a:latin typeface="Calibri"/>
              <a:cs typeface="Calibri"/>
            </a:endParaRPr>
          </a:p>
          <a:p>
            <a:pPr marL="765810" lvl="1" indent="-410209" algn="just">
              <a:lnSpc>
                <a:spcPts val="2420"/>
              </a:lnSpc>
              <a:buAutoNum type="arabicPeriod"/>
              <a:tabLst>
                <a:tab pos="765810" algn="l"/>
              </a:tabLst>
            </a:pPr>
            <a:r>
              <a:rPr sz="2300" spc="-10" dirty="0">
                <a:latin typeface="Calibri"/>
                <a:cs typeface="Calibri"/>
              </a:rPr>
              <a:t>Utricular-</a:t>
            </a:r>
            <a:r>
              <a:rPr sz="2300" dirty="0">
                <a:latin typeface="Calibri"/>
                <a:cs typeface="Calibri"/>
              </a:rPr>
              <a:t>saccule</a:t>
            </a:r>
            <a:r>
              <a:rPr sz="2300" spc="60" dirty="0">
                <a:latin typeface="Calibri"/>
                <a:cs typeface="Calibri"/>
              </a:rPr>
              <a:t> </a:t>
            </a:r>
            <a:r>
              <a:rPr sz="2300" spc="-20" dirty="0">
                <a:latin typeface="Calibri"/>
                <a:cs typeface="Calibri"/>
              </a:rPr>
              <a:t>area</a:t>
            </a:r>
            <a:endParaRPr sz="2300">
              <a:latin typeface="Calibri"/>
              <a:cs typeface="Calibri"/>
            </a:endParaRPr>
          </a:p>
          <a:p>
            <a:pPr marL="765810" lvl="1" indent="-410209" algn="just">
              <a:lnSpc>
                <a:spcPts val="2480"/>
              </a:lnSpc>
              <a:buAutoNum type="arabicPeriod"/>
              <a:tabLst>
                <a:tab pos="765810" algn="l"/>
              </a:tabLst>
            </a:pPr>
            <a:r>
              <a:rPr sz="2300" spc="-20" dirty="0">
                <a:latin typeface="Calibri"/>
                <a:cs typeface="Calibri"/>
              </a:rPr>
              <a:t>Tubular</a:t>
            </a:r>
            <a:r>
              <a:rPr sz="2300" spc="-6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extension</a:t>
            </a:r>
            <a:r>
              <a:rPr sz="2300" spc="-5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/</a:t>
            </a:r>
            <a:r>
              <a:rPr sz="2300" spc="-5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Endolymphatic</a:t>
            </a:r>
            <a:r>
              <a:rPr sz="2300" spc="-55" dirty="0">
                <a:latin typeface="Calibri"/>
                <a:cs typeface="Calibri"/>
              </a:rPr>
              <a:t> </a:t>
            </a:r>
            <a:r>
              <a:rPr sz="2300" spc="-20" dirty="0">
                <a:latin typeface="Calibri"/>
                <a:cs typeface="Calibri"/>
              </a:rPr>
              <a:t>duct</a:t>
            </a:r>
            <a:endParaRPr sz="23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70000"/>
              </a:lnSpc>
              <a:spcBef>
                <a:spcPts val="76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By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4½</a:t>
            </a:r>
            <a:r>
              <a:rPr sz="2600" u="sng" spc="50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weeks</a:t>
            </a:r>
            <a:r>
              <a:rPr sz="26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26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6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gestation</a:t>
            </a:r>
            <a:r>
              <a:rPr sz="2600" spc="-10" dirty="0">
                <a:latin typeface="Calibri"/>
                <a:cs typeface="Calibri"/>
              </a:rPr>
              <a:t>,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portion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vesicle </a:t>
            </a:r>
            <a:r>
              <a:rPr sz="2600" dirty="0">
                <a:latin typeface="Calibri"/>
                <a:cs typeface="Calibri"/>
              </a:rPr>
              <a:t>get</a:t>
            </a:r>
            <a:r>
              <a:rPr sz="2600" spc="3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connected</a:t>
            </a:r>
            <a:r>
              <a:rPr sz="2600" spc="3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3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3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endolymphatic</a:t>
            </a:r>
            <a:r>
              <a:rPr sz="2600" spc="3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duct</a:t>
            </a:r>
            <a:r>
              <a:rPr sz="2600" spc="3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which</a:t>
            </a:r>
            <a:r>
              <a:rPr sz="2600" spc="3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38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future</a:t>
            </a:r>
            <a:r>
              <a:rPr sz="2600" spc="6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vestibular</a:t>
            </a:r>
            <a:r>
              <a:rPr sz="2600" spc="6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apparatus</a:t>
            </a:r>
            <a:r>
              <a:rPr sz="2600" spc="6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6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membranous</a:t>
            </a:r>
            <a:r>
              <a:rPr sz="2600" spc="6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labyrinth, </a:t>
            </a:r>
            <a:r>
              <a:rPr sz="2600" dirty="0">
                <a:latin typeface="Calibri"/>
                <a:cs typeface="Calibri"/>
              </a:rPr>
              <a:t>whereas</a:t>
            </a:r>
            <a:r>
              <a:rPr sz="2600" spc="3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there</a:t>
            </a:r>
            <a:r>
              <a:rPr sz="2600" spc="3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3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more</a:t>
            </a:r>
            <a:r>
              <a:rPr sz="2600" spc="3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slender</a:t>
            </a:r>
            <a:r>
              <a:rPr sz="2600" spc="3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portion</a:t>
            </a:r>
            <a:r>
              <a:rPr sz="2600" spc="3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3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3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auditory </a:t>
            </a:r>
            <a:r>
              <a:rPr sz="2600" dirty="0">
                <a:latin typeface="Calibri"/>
                <a:cs typeface="Calibri"/>
              </a:rPr>
              <a:t>vesicle</a:t>
            </a:r>
            <a:r>
              <a:rPr sz="2600" spc="19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begins</a:t>
            </a:r>
            <a:r>
              <a:rPr sz="2600" spc="20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1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form</a:t>
            </a:r>
            <a:r>
              <a:rPr sz="2600" spc="1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19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future</a:t>
            </a:r>
            <a:r>
              <a:rPr sz="2600" spc="1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cochlea</a:t>
            </a:r>
            <a:r>
              <a:rPr sz="2600" spc="1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which</a:t>
            </a:r>
            <a:r>
              <a:rPr sz="2600" spc="190" dirty="0">
                <a:latin typeface="Calibri"/>
                <a:cs typeface="Calibri"/>
              </a:rPr>
              <a:t>  </a:t>
            </a:r>
            <a:r>
              <a:rPr sz="2600" spc="-25" dirty="0">
                <a:latin typeface="Calibri"/>
                <a:cs typeface="Calibri"/>
              </a:rPr>
              <a:t>is </a:t>
            </a:r>
            <a:r>
              <a:rPr sz="2600" spc="-10" dirty="0">
                <a:latin typeface="Calibri"/>
                <a:cs typeface="Calibri"/>
              </a:rPr>
              <a:t>originated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saccular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area.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3448811"/>
            <a:ext cx="5015484" cy="327202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89860" y="527304"/>
            <a:ext cx="3098800" cy="22860"/>
          </a:xfrm>
          <a:custGeom>
            <a:avLst/>
            <a:gdLst/>
            <a:ahLst/>
            <a:cxnLst/>
            <a:rect l="l" t="t" r="r" b="b"/>
            <a:pathLst>
              <a:path w="3098800" h="22859">
                <a:moveTo>
                  <a:pt x="3098291" y="0"/>
                </a:moveTo>
                <a:lnTo>
                  <a:pt x="0" y="0"/>
                </a:lnTo>
                <a:lnTo>
                  <a:pt x="0" y="22860"/>
                </a:lnTo>
                <a:lnTo>
                  <a:pt x="3098291" y="22860"/>
                </a:lnTo>
                <a:lnTo>
                  <a:pt x="30982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5140" y="119583"/>
            <a:ext cx="8224520" cy="209105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33679" marR="92075" indent="-170815">
              <a:lnSpc>
                <a:spcPct val="90000"/>
              </a:lnSpc>
              <a:spcBef>
                <a:spcPts val="434"/>
              </a:spcBef>
              <a:buFont typeface="Arial MT"/>
              <a:buChar char="•"/>
              <a:tabLst>
                <a:tab pos="235585" algn="l"/>
                <a:tab pos="2750820" algn="l"/>
              </a:tabLst>
            </a:pPr>
            <a:r>
              <a:rPr sz="2800" dirty="0">
                <a:latin typeface="Calibri"/>
                <a:cs typeface="Calibri"/>
              </a:rPr>
              <a:t>At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end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6</a:t>
            </a:r>
            <a:r>
              <a:rPr sz="2775" spc="-37" baseline="25525" dirty="0">
                <a:latin typeface="Calibri"/>
                <a:cs typeface="Calibri"/>
              </a:rPr>
              <a:t>th</a:t>
            </a:r>
            <a:r>
              <a:rPr sz="2775" baseline="25525" dirty="0">
                <a:latin typeface="Calibri"/>
                <a:cs typeface="Calibri"/>
              </a:rPr>
              <a:t>	</a:t>
            </a:r>
            <a:r>
              <a:rPr sz="2800" dirty="0">
                <a:latin typeface="Calibri"/>
                <a:cs typeface="Calibri"/>
              </a:rPr>
              <a:t>week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gestation,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3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arch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like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pockets 	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visible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which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destined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form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future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3 	</a:t>
            </a:r>
            <a:r>
              <a:rPr sz="2800" spc="-10" dirty="0">
                <a:latin typeface="Calibri"/>
                <a:cs typeface="Calibri"/>
              </a:rPr>
              <a:t>semicircular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canal.</a:t>
            </a:r>
            <a:endParaRPr sz="2800">
              <a:latin typeface="Calibri"/>
              <a:cs typeface="Calibri"/>
            </a:endParaRPr>
          </a:p>
          <a:p>
            <a:pPr marL="233679" marR="30480" indent="-170815">
              <a:lnSpc>
                <a:spcPts val="3030"/>
              </a:lnSpc>
              <a:spcBef>
                <a:spcPts val="840"/>
              </a:spcBef>
              <a:buFont typeface="Arial MT"/>
              <a:buChar char="•"/>
              <a:tabLst>
                <a:tab pos="235585" algn="l"/>
              </a:tabLst>
            </a:pPr>
            <a:r>
              <a:rPr sz="2800" dirty="0">
                <a:latin typeface="Calibri"/>
                <a:cs typeface="Calibri"/>
              </a:rPr>
              <a:t>At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same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time,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utricle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saccule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developed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as 	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part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vestibular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portion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system.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2387345"/>
            <a:ext cx="6477000" cy="422986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580542" y="159207"/>
            <a:ext cx="8193405" cy="560133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73685" marR="93980" indent="-172720" algn="just">
              <a:lnSpc>
                <a:spcPct val="70000"/>
              </a:lnSpc>
              <a:spcBef>
                <a:spcPts val="890"/>
              </a:spcBef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By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end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7</a:t>
            </a:r>
            <a:r>
              <a:rPr sz="2175" baseline="24904" dirty="0">
                <a:latin typeface="Calibri"/>
                <a:cs typeface="Calibri"/>
              </a:rPr>
              <a:t>th</a:t>
            </a:r>
            <a:r>
              <a:rPr sz="2175" spc="270" baseline="2490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week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gestation,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elongated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portion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saccule</a:t>
            </a:r>
            <a:r>
              <a:rPr sz="2200" spc="1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1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1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auditory</a:t>
            </a:r>
            <a:r>
              <a:rPr sz="2200" spc="1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vesicle</a:t>
            </a:r>
            <a:r>
              <a:rPr sz="2200" spc="1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completes</a:t>
            </a:r>
            <a:r>
              <a:rPr sz="2200" spc="1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one</a:t>
            </a:r>
            <a:r>
              <a:rPr sz="2200" spc="1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turn</a:t>
            </a:r>
            <a:r>
              <a:rPr sz="2200" spc="1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/</a:t>
            </a:r>
            <a:r>
              <a:rPr sz="2200" spc="1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one</a:t>
            </a:r>
            <a:r>
              <a:rPr sz="2200" spc="1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coil</a:t>
            </a:r>
            <a:r>
              <a:rPr sz="2200" spc="1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15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future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cochlea.</a:t>
            </a:r>
            <a:endParaRPr sz="2200">
              <a:latin typeface="Calibri"/>
              <a:cs typeface="Calibri"/>
            </a:endParaRPr>
          </a:p>
          <a:p>
            <a:pPr marL="273685" indent="-172085">
              <a:lnSpc>
                <a:spcPts val="2245"/>
              </a:lnSpc>
              <a:spcBef>
                <a:spcPts val="2650"/>
              </a:spcBef>
              <a:buFont typeface="Arial MT"/>
              <a:buChar char="•"/>
              <a:tabLst>
                <a:tab pos="273685" algn="l"/>
                <a:tab pos="1227455" algn="l"/>
                <a:tab pos="2529205" algn="l"/>
              </a:tabLst>
            </a:pPr>
            <a:r>
              <a:rPr sz="2200" dirty="0">
                <a:latin typeface="Calibri"/>
                <a:cs typeface="Calibri"/>
              </a:rPr>
              <a:t>The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2½</a:t>
            </a:r>
            <a:r>
              <a:rPr sz="2200" dirty="0">
                <a:latin typeface="Calibri"/>
                <a:cs typeface="Calibri"/>
              </a:rPr>
              <a:t>	turns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/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2¾</a:t>
            </a:r>
            <a:r>
              <a:rPr sz="2200" dirty="0">
                <a:latin typeface="Calibri"/>
                <a:cs typeface="Calibri"/>
              </a:rPr>
              <a:t>	turns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cochlea get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completed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from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8-</a:t>
            </a:r>
            <a:r>
              <a:rPr sz="2200" dirty="0">
                <a:latin typeface="Calibri"/>
                <a:cs typeface="Calibri"/>
              </a:rPr>
              <a:t>11</a:t>
            </a:r>
            <a:r>
              <a:rPr sz="2175" baseline="24904" dirty="0">
                <a:latin typeface="Calibri"/>
                <a:cs typeface="Calibri"/>
              </a:rPr>
              <a:t>th</a:t>
            </a:r>
            <a:r>
              <a:rPr sz="2175" spc="240" baseline="24904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week</a:t>
            </a:r>
            <a:endParaRPr sz="2200">
              <a:latin typeface="Calibri"/>
              <a:cs typeface="Calibri"/>
            </a:endParaRPr>
          </a:p>
          <a:p>
            <a:pPr marL="273685">
              <a:lnSpc>
                <a:spcPts val="2245"/>
              </a:lnSpc>
            </a:pPr>
            <a:r>
              <a:rPr sz="2200" dirty="0">
                <a:latin typeface="Calibri"/>
                <a:cs typeface="Calibri"/>
              </a:rPr>
              <a:t>of</a:t>
            </a:r>
            <a:r>
              <a:rPr sz="2200" spc="-10" dirty="0">
                <a:latin typeface="Calibri"/>
                <a:cs typeface="Calibri"/>
              </a:rPr>
              <a:t> gestation.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2200">
              <a:latin typeface="Calibri"/>
              <a:cs typeface="Calibri"/>
            </a:endParaRPr>
          </a:p>
          <a:p>
            <a:pPr marL="273685" marR="95250" indent="-172720" algn="just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At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this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time,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cochlear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duct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gets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attached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vestibular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portion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by </a:t>
            </a:r>
            <a:r>
              <a:rPr sz="2200" dirty="0">
                <a:latin typeface="Calibri"/>
                <a:cs typeface="Calibri"/>
              </a:rPr>
              <a:t>means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narrow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tube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called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‘ductus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reuniens’.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75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273685" marR="93345" indent="-172720" algn="just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8-</a:t>
            </a:r>
            <a:r>
              <a:rPr sz="2200" dirty="0">
                <a:latin typeface="Calibri"/>
                <a:cs typeface="Calibri"/>
              </a:rPr>
              <a:t>11 weeks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10" dirty="0">
                <a:latin typeface="Calibri"/>
                <a:cs typeface="Calibri"/>
              </a:rPr>
              <a:t>gestation,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cochlear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division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8</a:t>
            </a:r>
            <a:r>
              <a:rPr sz="2175" baseline="24904" dirty="0">
                <a:latin typeface="Calibri"/>
                <a:cs typeface="Calibri"/>
              </a:rPr>
              <a:t>th</a:t>
            </a:r>
            <a:r>
              <a:rPr sz="2175" spc="232" baseline="2490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nerve </a:t>
            </a:r>
            <a:r>
              <a:rPr sz="2200" dirty="0">
                <a:latin typeface="Calibri"/>
                <a:cs typeface="Calibri"/>
              </a:rPr>
              <a:t>coils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cochlear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duct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i.e.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it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supplies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its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fiber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cochlear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duct.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55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273685" marR="96520" indent="-172720" algn="just">
              <a:lnSpc>
                <a:spcPct val="70100"/>
              </a:lnSpc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4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7</a:t>
            </a:r>
            <a:r>
              <a:rPr sz="2175" baseline="24904" dirty="0">
                <a:latin typeface="Calibri"/>
                <a:cs typeface="Calibri"/>
              </a:rPr>
              <a:t>th</a:t>
            </a:r>
            <a:r>
              <a:rPr sz="2175" spc="240" baseline="2490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week</a:t>
            </a:r>
            <a:r>
              <a:rPr sz="2200" spc="48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5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gestation</a:t>
            </a:r>
            <a:r>
              <a:rPr sz="2200" spc="4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bony</a:t>
            </a:r>
            <a:r>
              <a:rPr sz="2200" spc="4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labyrinth</a:t>
            </a:r>
            <a:r>
              <a:rPr sz="2200" spc="4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continue</a:t>
            </a:r>
            <a:r>
              <a:rPr sz="2200" spc="484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to </a:t>
            </a:r>
            <a:r>
              <a:rPr sz="2200" dirty="0">
                <a:latin typeface="Calibri"/>
                <a:cs typeface="Calibri"/>
              </a:rPr>
              <a:t>developed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into</a:t>
            </a:r>
            <a:r>
              <a:rPr sz="2200" spc="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sensory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end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organs</a:t>
            </a:r>
            <a:r>
              <a:rPr sz="2200" spc="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with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appearance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localized </a:t>
            </a:r>
            <a:r>
              <a:rPr sz="2200" dirty="0">
                <a:latin typeface="Calibri"/>
                <a:cs typeface="Calibri"/>
              </a:rPr>
              <a:t>thickening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epithelium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layers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utricle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saccule.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0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273685" marR="93345" indent="-172720" algn="just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Similar</a:t>
            </a:r>
            <a:r>
              <a:rPr sz="2200" spc="1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localized</a:t>
            </a:r>
            <a:r>
              <a:rPr sz="2200" spc="1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epithelial</a:t>
            </a:r>
            <a:r>
              <a:rPr sz="2200" spc="1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thickening</a:t>
            </a:r>
            <a:r>
              <a:rPr sz="2200" spc="1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1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ampullated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ends</a:t>
            </a:r>
            <a:r>
              <a:rPr sz="2200" spc="1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17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semicircular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canals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8</a:t>
            </a:r>
            <a:r>
              <a:rPr sz="2175" baseline="24904" dirty="0">
                <a:latin typeface="Calibri"/>
                <a:cs typeface="Calibri"/>
              </a:rPr>
              <a:t>th</a:t>
            </a:r>
            <a:r>
              <a:rPr sz="2175" spc="202" baseline="2490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week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gestation.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307924"/>
            <a:ext cx="7579690" cy="1321516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sz="4400" dirty="0"/>
              <a:t>B</a:t>
            </a:r>
            <a:r>
              <a:rPr sz="4400" spc="-60" dirty="0"/>
              <a:t> </a:t>
            </a:r>
            <a:r>
              <a:rPr sz="4400" dirty="0"/>
              <a:t>5.3</a:t>
            </a:r>
            <a:r>
              <a:rPr sz="4400" spc="-65" dirty="0"/>
              <a:t> </a:t>
            </a:r>
            <a:r>
              <a:rPr sz="4400" dirty="0"/>
              <a:t>Pediatric</a:t>
            </a:r>
            <a:r>
              <a:rPr sz="4400" spc="-65" dirty="0"/>
              <a:t> </a:t>
            </a:r>
            <a:r>
              <a:rPr sz="4400" spc="-10" dirty="0"/>
              <a:t>Audiology </a:t>
            </a:r>
            <a:br>
              <a:rPr lang="en-US" sz="4400" spc="-10" dirty="0"/>
            </a:br>
            <a:r>
              <a:rPr sz="4400" dirty="0"/>
              <a:t>Unit</a:t>
            </a:r>
            <a:r>
              <a:rPr sz="4400" spc="-20" dirty="0"/>
              <a:t> </a:t>
            </a:r>
            <a:r>
              <a:rPr sz="4400" spc="-50" dirty="0"/>
              <a:t>1</a:t>
            </a:r>
            <a:r>
              <a:rPr lang="en-US" sz="4400" spc="-50" dirty="0"/>
              <a:t>: Auditory Development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699617" y="2120011"/>
            <a:ext cx="7587615" cy="419417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565"/>
              </a:spcBef>
              <a:buAutoNum type="alphaLcParenR"/>
              <a:tabLst>
                <a:tab pos="469265" algn="l"/>
              </a:tabLst>
            </a:pPr>
            <a:r>
              <a:rPr sz="2800" dirty="0">
                <a:latin typeface="Calibri"/>
                <a:cs typeface="Calibri"/>
              </a:rPr>
              <a:t>Review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Embryology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ear</a:t>
            </a:r>
            <a:endParaRPr sz="2800">
              <a:latin typeface="Calibri"/>
              <a:cs typeface="Calibri"/>
            </a:endParaRPr>
          </a:p>
          <a:p>
            <a:pPr marL="469265" marR="147320" indent="-457200">
              <a:lnSpc>
                <a:spcPts val="3030"/>
              </a:lnSpc>
              <a:spcBef>
                <a:spcPts val="845"/>
              </a:spcBef>
              <a:buAutoNum type="alphaLcParenR"/>
              <a:tabLst>
                <a:tab pos="469265" algn="l"/>
              </a:tabLst>
            </a:pPr>
            <a:r>
              <a:rPr sz="2800" spc="-10" dirty="0">
                <a:latin typeface="Calibri"/>
                <a:cs typeface="Calibri"/>
              </a:rPr>
              <a:t>Development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system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periphery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cortex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15"/>
              </a:spcBef>
              <a:buAutoNum type="alphaLcParenR"/>
              <a:tabLst>
                <a:tab pos="469265" algn="l"/>
              </a:tabLst>
            </a:pPr>
            <a:r>
              <a:rPr sz="2800" spc="-10" dirty="0">
                <a:latin typeface="Calibri"/>
                <a:cs typeface="Calibri"/>
              </a:rPr>
              <a:t>Neuroplasticity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59"/>
              </a:spcBef>
              <a:buAutoNum type="alphaLcParenR"/>
              <a:tabLst>
                <a:tab pos="469265" algn="l"/>
              </a:tabLst>
            </a:pPr>
            <a:r>
              <a:rPr sz="2800" dirty="0">
                <a:latin typeface="Calibri"/>
                <a:cs typeface="Calibri"/>
              </a:rPr>
              <a:t>Prenatal</a:t>
            </a:r>
            <a:r>
              <a:rPr sz="2800" spc="-1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hearing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70"/>
              </a:spcBef>
              <a:buAutoNum type="alphaLcParenR"/>
              <a:tabLst>
                <a:tab pos="469265" algn="l"/>
              </a:tabLst>
            </a:pPr>
            <a:r>
              <a:rPr sz="2800" dirty="0">
                <a:latin typeface="Calibri"/>
                <a:cs typeface="Calibri"/>
              </a:rPr>
              <a:t>Normal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development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0-</a:t>
            </a:r>
            <a:r>
              <a:rPr sz="2800" dirty="0">
                <a:latin typeface="Calibri"/>
                <a:cs typeface="Calibri"/>
              </a:rPr>
              <a:t>2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years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465"/>
              </a:spcBef>
              <a:buAutoNum type="alphaLcParenR"/>
              <a:tabLst>
                <a:tab pos="469265" algn="l"/>
              </a:tabLst>
            </a:pPr>
            <a:r>
              <a:rPr sz="2800" spc="-10" dirty="0">
                <a:latin typeface="Calibri"/>
                <a:cs typeface="Calibri"/>
              </a:rPr>
              <a:t>Infant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speech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perception</a:t>
            </a:r>
            <a:endParaRPr sz="2800">
              <a:latin typeface="Calibri"/>
              <a:cs typeface="Calibri"/>
            </a:endParaRPr>
          </a:p>
          <a:p>
            <a:pPr marL="469265" marR="5080" indent="-457200">
              <a:lnSpc>
                <a:spcPts val="3030"/>
              </a:lnSpc>
              <a:spcBef>
                <a:spcPts val="835"/>
              </a:spcBef>
              <a:buAutoNum type="alphaLcParenR"/>
              <a:tabLst>
                <a:tab pos="469265" algn="l"/>
              </a:tabLst>
            </a:pPr>
            <a:r>
              <a:rPr sz="2800" dirty="0">
                <a:latin typeface="Calibri"/>
                <a:cs typeface="Calibri"/>
              </a:rPr>
              <a:t>Incidence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prevalence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disorders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children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24840" y="168351"/>
            <a:ext cx="7996555" cy="581787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419100" marR="613410" indent="-343535">
              <a:lnSpc>
                <a:spcPts val="2500"/>
              </a:lnSpc>
              <a:spcBef>
                <a:spcPts val="705"/>
              </a:spcBef>
              <a:buFont typeface="Arial MT"/>
              <a:buChar char="•"/>
              <a:tabLst>
                <a:tab pos="419100" algn="l"/>
              </a:tabLst>
            </a:pPr>
            <a:r>
              <a:rPr sz="2600" dirty="0">
                <a:latin typeface="Calibri"/>
                <a:cs typeface="Calibri"/>
              </a:rPr>
              <a:t>This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epithelium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thickening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shows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differentiation </a:t>
            </a:r>
            <a:r>
              <a:rPr sz="2600" dirty="0">
                <a:latin typeface="Calibri"/>
                <a:cs typeface="Calibri"/>
              </a:rPr>
              <a:t>into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2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types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cell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.i.e.</a:t>
            </a:r>
            <a:endParaRPr sz="2600">
              <a:latin typeface="Calibri"/>
              <a:cs typeface="Calibri"/>
            </a:endParaRPr>
          </a:p>
          <a:p>
            <a:pPr marL="906144" lvl="1" indent="-287655">
              <a:lnSpc>
                <a:spcPts val="2560"/>
              </a:lnSpc>
              <a:buAutoNum type="arabicPeriod"/>
              <a:tabLst>
                <a:tab pos="906144" algn="l"/>
              </a:tabLst>
            </a:pPr>
            <a:r>
              <a:rPr sz="2300" dirty="0">
                <a:latin typeface="Calibri"/>
                <a:cs typeface="Calibri"/>
              </a:rPr>
              <a:t>Sensory</a:t>
            </a:r>
            <a:r>
              <a:rPr sz="2300" spc="-5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cells</a:t>
            </a:r>
            <a:r>
              <a:rPr sz="2300" spc="-4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with</a:t>
            </a:r>
            <a:r>
              <a:rPr sz="2300" spc="-2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bristle</a:t>
            </a:r>
            <a:r>
              <a:rPr sz="2300" spc="-5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like</a:t>
            </a:r>
            <a:r>
              <a:rPr sz="2300" spc="-3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hairs</a:t>
            </a:r>
            <a:r>
              <a:rPr sz="2300" spc="-6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(OHC</a:t>
            </a:r>
            <a:r>
              <a:rPr sz="2300" spc="-4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&amp;</a:t>
            </a:r>
            <a:r>
              <a:rPr sz="2300" spc="-35" dirty="0">
                <a:latin typeface="Calibri"/>
                <a:cs typeface="Calibri"/>
              </a:rPr>
              <a:t> </a:t>
            </a:r>
            <a:r>
              <a:rPr sz="2300" spc="-20" dirty="0">
                <a:latin typeface="Calibri"/>
                <a:cs typeface="Calibri"/>
              </a:rPr>
              <a:t>IHC)</a:t>
            </a:r>
            <a:endParaRPr sz="2300">
              <a:latin typeface="Calibri"/>
              <a:cs typeface="Calibri"/>
            </a:endParaRPr>
          </a:p>
          <a:p>
            <a:pPr marL="906144" lvl="1" indent="-287655">
              <a:lnSpc>
                <a:spcPts val="2690"/>
              </a:lnSpc>
              <a:buAutoNum type="arabicPeriod"/>
              <a:tabLst>
                <a:tab pos="906144" algn="l"/>
              </a:tabLst>
            </a:pPr>
            <a:r>
              <a:rPr sz="2300" dirty="0">
                <a:latin typeface="Calibri"/>
                <a:cs typeface="Calibri"/>
              </a:rPr>
              <a:t>Supporting</a:t>
            </a:r>
            <a:r>
              <a:rPr sz="2300" spc="-6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cells</a:t>
            </a:r>
            <a:r>
              <a:rPr sz="2300" spc="-6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(Dieter</a:t>
            </a:r>
            <a:r>
              <a:rPr sz="2300" spc="-65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cells)</a:t>
            </a:r>
            <a:endParaRPr sz="23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250"/>
              </a:spcBef>
              <a:buFont typeface="Calibri"/>
              <a:buAutoNum type="arabicPeriod"/>
            </a:pPr>
            <a:endParaRPr sz="2300">
              <a:latin typeface="Calibri"/>
              <a:cs typeface="Calibri"/>
            </a:endParaRPr>
          </a:p>
          <a:p>
            <a:pPr marL="419100" marR="93980" indent="-343535" algn="just">
              <a:lnSpc>
                <a:spcPts val="2500"/>
              </a:lnSpc>
              <a:buFont typeface="Arial MT"/>
              <a:buChar char="•"/>
              <a:tabLst>
                <a:tab pos="419100" algn="l"/>
              </a:tabLst>
            </a:pPr>
            <a:r>
              <a:rPr sz="2600" dirty="0">
                <a:latin typeface="Calibri"/>
                <a:cs typeface="Calibri"/>
              </a:rPr>
              <a:t>However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complete</a:t>
            </a:r>
            <a:r>
              <a:rPr sz="2600" spc="-10" dirty="0">
                <a:latin typeface="Calibri"/>
                <a:cs typeface="Calibri"/>
              </a:rPr>
              <a:t> maturation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these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cells</a:t>
            </a:r>
            <a:r>
              <a:rPr sz="2600" spc="5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cochlea </a:t>
            </a:r>
            <a:r>
              <a:rPr sz="2600" dirty="0">
                <a:latin typeface="Calibri"/>
                <a:cs typeface="Calibri"/>
              </a:rPr>
              <a:t>doesn’t</a:t>
            </a:r>
            <a:r>
              <a:rPr sz="2600" spc="1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occur</a:t>
            </a:r>
            <a:r>
              <a:rPr sz="2600" spc="1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until</a:t>
            </a:r>
            <a:r>
              <a:rPr sz="2600" spc="1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5</a:t>
            </a:r>
            <a:r>
              <a:rPr sz="2550" baseline="26143" dirty="0">
                <a:latin typeface="Calibri"/>
                <a:cs typeface="Calibri"/>
              </a:rPr>
              <a:t>th</a:t>
            </a:r>
            <a:r>
              <a:rPr sz="2550" spc="562" baseline="26143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month</a:t>
            </a:r>
            <a:r>
              <a:rPr sz="2600" spc="1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1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gestation</a:t>
            </a:r>
            <a:r>
              <a:rPr sz="2600" spc="1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when</a:t>
            </a:r>
            <a:r>
              <a:rPr sz="2600" spc="1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entire </a:t>
            </a:r>
            <a:r>
              <a:rPr sz="2600" dirty="0">
                <a:latin typeface="Calibri"/>
                <a:cs typeface="Calibri"/>
              </a:rPr>
              <a:t>cochlear</a:t>
            </a:r>
            <a:r>
              <a:rPr sz="2600" spc="240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duct</a:t>
            </a:r>
            <a:r>
              <a:rPr sz="2600" spc="245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results</a:t>
            </a:r>
            <a:r>
              <a:rPr sz="2600" spc="415" dirty="0">
                <a:latin typeface="Calibri"/>
                <a:cs typeface="Calibri"/>
              </a:rPr>
              <a:t>     </a:t>
            </a:r>
            <a:r>
              <a:rPr sz="2600" dirty="0">
                <a:latin typeface="Calibri"/>
                <a:cs typeface="Calibri"/>
              </a:rPr>
              <a:t>considerable</a:t>
            </a:r>
            <a:r>
              <a:rPr sz="2600" spc="235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growth</a:t>
            </a:r>
            <a:r>
              <a:rPr sz="2600" spc="250" dirty="0">
                <a:latin typeface="Calibri"/>
                <a:cs typeface="Calibri"/>
              </a:rPr>
              <a:t>   </a:t>
            </a:r>
            <a:r>
              <a:rPr sz="2600" spc="-50" dirty="0">
                <a:latin typeface="Calibri"/>
                <a:cs typeface="Calibri"/>
              </a:rPr>
              <a:t>&amp; </a:t>
            </a:r>
            <a:r>
              <a:rPr sz="2600" spc="-10" dirty="0">
                <a:latin typeface="Calibri"/>
                <a:cs typeface="Calibri"/>
              </a:rPr>
              <a:t>expansion.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30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419100" marR="276225" indent="-343535">
              <a:lnSpc>
                <a:spcPct val="80000"/>
              </a:lnSpc>
              <a:buFont typeface="Arial MT"/>
              <a:buChar char="•"/>
              <a:tabLst>
                <a:tab pos="419100" algn="l"/>
              </a:tabLst>
            </a:pPr>
            <a:r>
              <a:rPr sz="2600" dirty="0">
                <a:latin typeface="Calibri"/>
                <a:cs typeface="Calibri"/>
              </a:rPr>
              <a:t>The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membranous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labyrinth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inner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ear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reaches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its </a:t>
            </a:r>
            <a:r>
              <a:rPr sz="2600" dirty="0">
                <a:latin typeface="Calibri"/>
                <a:cs typeface="Calibri"/>
              </a:rPr>
              <a:t>full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adult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configuration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by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early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part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25" dirty="0">
                <a:latin typeface="Calibri"/>
                <a:cs typeface="Calibri"/>
              </a:rPr>
              <a:t> 3</a:t>
            </a:r>
            <a:r>
              <a:rPr sz="2550" spc="-37" baseline="26143" dirty="0">
                <a:latin typeface="Calibri"/>
                <a:cs typeface="Calibri"/>
              </a:rPr>
              <a:t>rd </a:t>
            </a:r>
            <a:r>
              <a:rPr sz="2600" dirty="0">
                <a:latin typeface="Calibri"/>
                <a:cs typeface="Calibri"/>
              </a:rPr>
              <a:t>month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gestation.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30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419100" marR="995680" indent="-343535">
              <a:lnSpc>
                <a:spcPct val="80000"/>
              </a:lnSpc>
              <a:buFont typeface="Arial MT"/>
              <a:buChar char="•"/>
              <a:tabLst>
                <a:tab pos="419100" algn="l"/>
              </a:tabLst>
            </a:pPr>
            <a:r>
              <a:rPr sz="2600" dirty="0">
                <a:latin typeface="Calibri"/>
                <a:cs typeface="Calibri"/>
              </a:rPr>
              <a:t>At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this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time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otic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capsule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/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bony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labyrinth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gets </a:t>
            </a:r>
            <a:r>
              <a:rPr sz="2600" spc="-10" dirty="0">
                <a:latin typeface="Calibri"/>
                <a:cs typeface="Calibri"/>
              </a:rPr>
              <a:t>started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/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begins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ossify.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816" y="1132332"/>
            <a:ext cx="8253983" cy="52806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20444" y="620013"/>
            <a:ext cx="39217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4665" indent="-4565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494665" algn="l"/>
              </a:tabLst>
            </a:pPr>
            <a:r>
              <a:rPr sz="2800" dirty="0">
                <a:latin typeface="Calibri"/>
                <a:cs typeface="Calibri"/>
              </a:rPr>
              <a:t>11</a:t>
            </a:r>
            <a:r>
              <a:rPr sz="2775" baseline="25525" dirty="0">
                <a:latin typeface="Calibri"/>
                <a:cs typeface="Calibri"/>
              </a:rPr>
              <a:t>th</a:t>
            </a:r>
            <a:r>
              <a:rPr sz="2775" spc="247" baseline="255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week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gestation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88340" y="577342"/>
            <a:ext cx="7771130" cy="508444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82880" marR="7620" indent="-170815" algn="just">
              <a:lnSpc>
                <a:spcPct val="90000"/>
              </a:lnSpc>
              <a:spcBef>
                <a:spcPts val="430"/>
              </a:spcBef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Thus</a:t>
            </a:r>
            <a:r>
              <a:rPr sz="2800" spc="4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4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inner</a:t>
            </a:r>
            <a:r>
              <a:rPr sz="2800" spc="459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ear</a:t>
            </a:r>
            <a:r>
              <a:rPr sz="2800" spc="4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4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4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only</a:t>
            </a:r>
            <a:r>
              <a:rPr sz="2800" spc="4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sense</a:t>
            </a:r>
            <a:r>
              <a:rPr sz="2800" spc="4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organ</a:t>
            </a:r>
            <a:r>
              <a:rPr sz="2800" spc="4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46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 	</a:t>
            </a:r>
            <a:r>
              <a:rPr sz="2800" dirty="0">
                <a:latin typeface="Calibri"/>
                <a:cs typeface="Calibri"/>
              </a:rPr>
              <a:t>entire</a:t>
            </a:r>
            <a:r>
              <a:rPr sz="2800" spc="26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human</a:t>
            </a:r>
            <a:r>
              <a:rPr sz="2800" spc="27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body</a:t>
            </a:r>
            <a:r>
              <a:rPr sz="2800" spc="26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27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reach</a:t>
            </a:r>
            <a:r>
              <a:rPr sz="2800" spc="26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full</a:t>
            </a:r>
            <a:r>
              <a:rPr sz="2800" spc="26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adult</a:t>
            </a:r>
            <a:r>
              <a:rPr sz="2800" spc="27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size</a:t>
            </a:r>
            <a:r>
              <a:rPr sz="2800" spc="275" dirty="0">
                <a:latin typeface="Calibri"/>
                <a:cs typeface="Calibri"/>
              </a:rPr>
              <a:t>  </a:t>
            </a:r>
            <a:r>
              <a:rPr sz="2800" spc="-50" dirty="0">
                <a:latin typeface="Calibri"/>
                <a:cs typeface="Calibri"/>
              </a:rPr>
              <a:t>&amp; 	</a:t>
            </a:r>
            <a:r>
              <a:rPr sz="2800" dirty="0">
                <a:latin typeface="Calibri"/>
                <a:cs typeface="Calibri"/>
              </a:rPr>
              <a:t>differentiation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by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fetal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midterm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means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5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months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of 	</a:t>
            </a:r>
            <a:r>
              <a:rPr sz="2800" spc="-10" dirty="0">
                <a:latin typeface="Calibri"/>
                <a:cs typeface="Calibri"/>
              </a:rPr>
              <a:t>pregnancy.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60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182880" marR="5080" indent="-170815" algn="just">
              <a:lnSpc>
                <a:spcPts val="302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However</a:t>
            </a:r>
            <a:r>
              <a:rPr sz="2800" spc="18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it</a:t>
            </a:r>
            <a:r>
              <a:rPr sz="2800" spc="19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should</a:t>
            </a:r>
            <a:r>
              <a:rPr sz="2800" spc="19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be</a:t>
            </a:r>
            <a:r>
              <a:rPr sz="2800" spc="19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noted</a:t>
            </a:r>
            <a:r>
              <a:rPr sz="2800" spc="18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that,</a:t>
            </a:r>
            <a:r>
              <a:rPr sz="2800" spc="19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185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cochlear 	</a:t>
            </a:r>
            <a:r>
              <a:rPr sz="2800" dirty="0">
                <a:latin typeface="Calibri"/>
                <a:cs typeface="Calibri"/>
              </a:rPr>
              <a:t>portion</a:t>
            </a:r>
            <a:r>
              <a:rPr sz="2800" spc="5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5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509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inner</a:t>
            </a:r>
            <a:r>
              <a:rPr sz="2800" spc="5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ear</a:t>
            </a:r>
            <a:r>
              <a:rPr sz="2800" spc="5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5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5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last</a:t>
            </a:r>
            <a:r>
              <a:rPr sz="2800" spc="5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inner</a:t>
            </a:r>
            <a:r>
              <a:rPr sz="2800" spc="5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ear</a:t>
            </a:r>
            <a:r>
              <a:rPr sz="2800" spc="5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end 	</a:t>
            </a:r>
            <a:r>
              <a:rPr sz="2800" dirty="0">
                <a:latin typeface="Calibri"/>
                <a:cs typeface="Calibri"/>
              </a:rPr>
              <a:t>organ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differentiate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mature.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15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182880" marR="6985" indent="-170815" algn="just">
              <a:lnSpc>
                <a:spcPts val="3020"/>
              </a:lnSpc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Thus</a:t>
            </a:r>
            <a:r>
              <a:rPr sz="2800" spc="3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3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cochlea</a:t>
            </a:r>
            <a:r>
              <a:rPr sz="2800" spc="3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may</a:t>
            </a:r>
            <a:r>
              <a:rPr sz="2800" spc="3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</a:t>
            </a:r>
            <a:r>
              <a:rPr sz="2800" spc="3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subject</a:t>
            </a:r>
            <a:r>
              <a:rPr sz="2800" spc="3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3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more</a:t>
            </a:r>
            <a:r>
              <a:rPr sz="2800" spc="3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possible 	</a:t>
            </a:r>
            <a:r>
              <a:rPr sz="2800" dirty="0">
                <a:latin typeface="Calibri"/>
                <a:cs typeface="Calibri"/>
              </a:rPr>
              <a:t>developmental</a:t>
            </a:r>
            <a:r>
              <a:rPr sz="2800" spc="5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deviations,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malformations,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acquired 	</a:t>
            </a:r>
            <a:r>
              <a:rPr sz="2800" dirty="0">
                <a:latin typeface="Calibri"/>
                <a:cs typeface="Calibri"/>
              </a:rPr>
              <a:t>disease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than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vestibular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end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organs.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50850" y="146050"/>
          <a:ext cx="8229600" cy="6323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 marL="217804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FETAL</a:t>
                      </a:r>
                      <a:r>
                        <a:rPr sz="220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WEEK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108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INNER</a:t>
                      </a:r>
                      <a:r>
                        <a:rPr sz="2200" b="1" spc="4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484">
                <a:tc>
                  <a:txBody>
                    <a:bodyPr/>
                    <a:lstStyle/>
                    <a:p>
                      <a:pPr marR="423545" algn="ctr">
                        <a:lnSpc>
                          <a:spcPts val="2205"/>
                        </a:lnSpc>
                      </a:pPr>
                      <a:r>
                        <a:rPr sz="3300" spc="-37" baseline="-16414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50" spc="-25" dirty="0">
                          <a:latin typeface="Calibri"/>
                          <a:cs typeface="Calibri"/>
                        </a:rPr>
                        <a:t>rd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Auditory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placodes</a:t>
                      </a:r>
                      <a:r>
                        <a:rPr sz="2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;auditory</a:t>
                      </a:r>
                      <a:r>
                        <a:rPr sz="2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pits.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421005" algn="ctr">
                        <a:lnSpc>
                          <a:spcPts val="2205"/>
                        </a:lnSpc>
                      </a:pPr>
                      <a:r>
                        <a:rPr sz="3300" spc="-37" baseline="-16414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450" spc="-25" dirty="0">
                          <a:latin typeface="Calibri"/>
                          <a:cs typeface="Calibri"/>
                        </a:rPr>
                        <a:t>th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Auditory</a:t>
                      </a:r>
                      <a:r>
                        <a:rPr sz="2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vesicle</a:t>
                      </a:r>
                      <a:r>
                        <a:rPr sz="2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(otocyst);</a:t>
                      </a:r>
                      <a:r>
                        <a:rPr sz="2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vestibular</a:t>
                      </a:r>
                      <a:r>
                        <a:rPr sz="22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cochlear</a:t>
                      </a:r>
                      <a:endParaRPr sz="22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2200" spc="-10" dirty="0">
                          <a:latin typeface="Calibri"/>
                          <a:cs typeface="Calibri"/>
                        </a:rPr>
                        <a:t>division.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421005" algn="ctr">
                        <a:lnSpc>
                          <a:spcPts val="2210"/>
                        </a:lnSpc>
                      </a:pPr>
                      <a:r>
                        <a:rPr sz="3300" spc="-37" baseline="-16414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450" spc="-25" dirty="0">
                          <a:latin typeface="Calibri"/>
                          <a:cs typeface="Calibri"/>
                        </a:rPr>
                        <a:t>th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4612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Utricle</a:t>
                      </a:r>
                      <a:r>
                        <a:rPr sz="2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saccule</a:t>
                      </a:r>
                      <a:r>
                        <a:rPr sz="2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present;</a:t>
                      </a:r>
                      <a:r>
                        <a:rPr sz="2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semicircular</a:t>
                      </a:r>
                      <a:r>
                        <a:rPr sz="2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canals begin.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421005" algn="ctr">
                        <a:lnSpc>
                          <a:spcPts val="2210"/>
                        </a:lnSpc>
                      </a:pPr>
                      <a:r>
                        <a:rPr sz="3300" spc="-37" baseline="-16414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450" spc="-25" dirty="0">
                          <a:latin typeface="Calibri"/>
                          <a:cs typeface="Calibri"/>
                        </a:rPr>
                        <a:t>th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cochlear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coil</a:t>
                      </a:r>
                      <a:r>
                        <a:rPr sz="2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present;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sensory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cells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utricle</a:t>
                      </a:r>
                      <a:endParaRPr sz="22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saccule.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421005" algn="ctr">
                        <a:lnSpc>
                          <a:spcPts val="2210"/>
                        </a:lnSpc>
                      </a:pPr>
                      <a:r>
                        <a:rPr sz="3300" spc="-37" baseline="-16414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450" spc="-25" dirty="0">
                          <a:latin typeface="Calibri"/>
                          <a:cs typeface="Calibri"/>
                        </a:rPr>
                        <a:t>th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2395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Ductus</a:t>
                      </a:r>
                      <a:r>
                        <a:rPr sz="22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reuniens</a:t>
                      </a:r>
                      <a:r>
                        <a:rPr sz="2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present;</a:t>
                      </a:r>
                      <a:r>
                        <a:rPr sz="2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sensory</a:t>
                      </a:r>
                      <a:r>
                        <a:rPr sz="2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cells</a:t>
                      </a:r>
                      <a:r>
                        <a:rPr sz="2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semicircular</a:t>
                      </a:r>
                      <a:r>
                        <a:rPr sz="22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canals.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279400" algn="ctr">
                        <a:lnSpc>
                          <a:spcPts val="2210"/>
                        </a:lnSpc>
                      </a:pPr>
                      <a:r>
                        <a:rPr sz="3300" spc="-30" baseline="-16414" dirty="0">
                          <a:latin typeface="Calibri"/>
                          <a:cs typeface="Calibri"/>
                        </a:rPr>
                        <a:t>11</a:t>
                      </a:r>
                      <a:r>
                        <a:rPr sz="1450" spc="-20" dirty="0">
                          <a:latin typeface="Calibri"/>
                          <a:cs typeface="Calibri"/>
                        </a:rPr>
                        <a:t>th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spc="-1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2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0" dirty="0">
                          <a:latin typeface="Calibri"/>
                          <a:cs typeface="Calibri"/>
                        </a:rPr>
                        <a:t>one-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half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cochlear</a:t>
                      </a:r>
                      <a:r>
                        <a:rPr sz="2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coils</a:t>
                      </a:r>
                      <a:r>
                        <a:rPr sz="2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present;</a:t>
                      </a:r>
                      <a:r>
                        <a:rPr sz="2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nerve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0" dirty="0">
                          <a:latin typeface="Calibri"/>
                          <a:cs typeface="Calibri"/>
                        </a:rPr>
                        <a:t>VIII</a:t>
                      </a:r>
                      <a:endParaRPr sz="22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200" spc="-10" dirty="0">
                          <a:latin typeface="Calibri"/>
                          <a:cs typeface="Calibri"/>
                        </a:rPr>
                        <a:t>attaches</a:t>
                      </a:r>
                      <a:r>
                        <a:rPr sz="2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cochlear</a:t>
                      </a:r>
                      <a:r>
                        <a:rPr sz="22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0" dirty="0">
                          <a:latin typeface="Calibri"/>
                          <a:cs typeface="Calibri"/>
                        </a:rPr>
                        <a:t>duct.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279400" algn="ctr">
                        <a:lnSpc>
                          <a:spcPts val="2215"/>
                        </a:lnSpc>
                      </a:pPr>
                      <a:r>
                        <a:rPr sz="3300" spc="-30" baseline="-16414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50" spc="-20" dirty="0">
                          <a:latin typeface="Calibri"/>
                          <a:cs typeface="Calibri"/>
                        </a:rPr>
                        <a:t>th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47117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Sensory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cells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cochlea;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membranous</a:t>
                      </a:r>
                      <a:r>
                        <a:rPr sz="2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labyrinth complete;</a:t>
                      </a:r>
                      <a:r>
                        <a:rPr sz="2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otic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capsule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begins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ossify.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279400" algn="ctr">
                        <a:lnSpc>
                          <a:spcPts val="2215"/>
                        </a:lnSpc>
                      </a:pPr>
                      <a:r>
                        <a:rPr sz="3300" spc="-30" baseline="-16414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450" spc="-20" dirty="0">
                          <a:latin typeface="Calibri"/>
                          <a:cs typeface="Calibri"/>
                        </a:rPr>
                        <a:t>th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806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Maturation</a:t>
                      </a:r>
                      <a:r>
                        <a:rPr sz="2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inner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ear;</a:t>
                      </a:r>
                      <a:r>
                        <a:rPr sz="2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inner</a:t>
                      </a:r>
                      <a:r>
                        <a:rPr sz="2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ear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dirty="0">
                          <a:latin typeface="Calibri"/>
                          <a:cs typeface="Calibri"/>
                        </a:rPr>
                        <a:t>becomes</a:t>
                      </a:r>
                      <a:r>
                        <a:rPr sz="2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0" dirty="0">
                          <a:latin typeface="Calibri"/>
                          <a:cs typeface="Calibri"/>
                        </a:rPr>
                        <a:t>adult size.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442" y="75057"/>
            <a:ext cx="5963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Development</a:t>
            </a:r>
            <a:r>
              <a:rPr sz="3600" spc="-90" dirty="0"/>
              <a:t> </a:t>
            </a:r>
            <a:r>
              <a:rPr sz="3600" dirty="0"/>
              <a:t>of</a:t>
            </a:r>
            <a:r>
              <a:rPr sz="3600" spc="-105" dirty="0"/>
              <a:t> </a:t>
            </a:r>
            <a:r>
              <a:rPr sz="3600" dirty="0"/>
              <a:t>the</a:t>
            </a:r>
            <a:r>
              <a:rPr sz="3600" spc="-95" dirty="0"/>
              <a:t> </a:t>
            </a:r>
            <a:r>
              <a:rPr sz="3600" dirty="0"/>
              <a:t>middle</a:t>
            </a:r>
            <a:r>
              <a:rPr sz="3600" spc="-105" dirty="0"/>
              <a:t> </a:t>
            </a:r>
            <a:r>
              <a:rPr sz="3600" spc="-25" dirty="0"/>
              <a:t>ear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50240" y="1130553"/>
            <a:ext cx="7767955" cy="304736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222885" marR="41910" indent="-172720" algn="just">
              <a:lnSpc>
                <a:spcPct val="70000"/>
              </a:lnSpc>
              <a:spcBef>
                <a:spcPts val="1040"/>
              </a:spcBef>
              <a:buFont typeface="Arial MT"/>
              <a:buChar char="•"/>
              <a:tabLst>
                <a:tab pos="222885" algn="l"/>
              </a:tabLst>
            </a:pPr>
            <a:r>
              <a:rPr sz="2600" dirty="0">
                <a:latin typeface="Calibri"/>
                <a:cs typeface="Calibri"/>
              </a:rPr>
              <a:t>During</a:t>
            </a:r>
            <a:r>
              <a:rPr sz="2600" spc="4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4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time</a:t>
            </a:r>
            <a:r>
              <a:rPr sz="2600" spc="4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when</a:t>
            </a:r>
            <a:r>
              <a:rPr sz="2600" spc="4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4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inner</a:t>
            </a:r>
            <a:r>
              <a:rPr sz="2600" spc="4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ear</a:t>
            </a:r>
            <a:r>
              <a:rPr sz="2600" spc="4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409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developing,</a:t>
            </a:r>
            <a:r>
              <a:rPr sz="2600" spc="41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at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same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time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transmission</a:t>
            </a:r>
            <a:r>
              <a:rPr sz="2600" spc="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portion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auditory </a:t>
            </a:r>
            <a:r>
              <a:rPr sz="2600" dirty="0">
                <a:latin typeface="Calibri"/>
                <a:cs typeface="Calibri"/>
              </a:rPr>
              <a:t>mechanism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developed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middle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ear.</a:t>
            </a:r>
            <a:endParaRPr sz="2600">
              <a:latin typeface="Calibri"/>
              <a:cs typeface="Calibri"/>
            </a:endParaRPr>
          </a:p>
          <a:p>
            <a:pPr marL="222885" indent="-172085" algn="just">
              <a:lnSpc>
                <a:spcPct val="100000"/>
              </a:lnSpc>
              <a:spcBef>
                <a:spcPts val="2845"/>
              </a:spcBef>
              <a:buFont typeface="Arial MT"/>
              <a:buChar char="•"/>
              <a:tabLst>
                <a:tab pos="222885" algn="l"/>
              </a:tabLst>
            </a:pPr>
            <a:r>
              <a:rPr sz="2600" dirty="0">
                <a:latin typeface="Calibri"/>
                <a:cs typeface="Calibri"/>
              </a:rPr>
              <a:t>Middle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ear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develops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endodermal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structure.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222885" marR="43180" indent="-172720" algn="just">
              <a:lnSpc>
                <a:spcPct val="70000"/>
              </a:lnSpc>
              <a:buFont typeface="Arial MT"/>
              <a:buChar char="•"/>
              <a:tabLst>
                <a:tab pos="222885" algn="l"/>
              </a:tabLst>
            </a:pPr>
            <a:r>
              <a:rPr sz="2600" dirty="0">
                <a:latin typeface="Calibri"/>
                <a:cs typeface="Calibri"/>
              </a:rPr>
              <a:t>Middle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ear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cavity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begins</a:t>
            </a:r>
            <a:r>
              <a:rPr sz="2600" spc="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its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development</a:t>
            </a:r>
            <a:r>
              <a:rPr sz="2600" spc="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during</a:t>
            </a:r>
            <a:r>
              <a:rPr sz="2600" spc="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5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3</a:t>
            </a:r>
            <a:r>
              <a:rPr sz="2550" spc="-37" baseline="26143" dirty="0">
                <a:latin typeface="Calibri"/>
                <a:cs typeface="Calibri"/>
              </a:rPr>
              <a:t>rd </a:t>
            </a:r>
            <a:r>
              <a:rPr sz="2600" dirty="0">
                <a:latin typeface="Calibri"/>
                <a:cs typeface="Calibri"/>
              </a:rPr>
              <a:t>week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gestation,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when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pit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sinking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into </a:t>
            </a:r>
            <a:r>
              <a:rPr sz="2600" dirty="0">
                <a:latin typeface="Calibri"/>
                <a:cs typeface="Calibri"/>
              </a:rPr>
              <a:t>neural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plate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become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vesicle.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340" y="4514850"/>
            <a:ext cx="769112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The</a:t>
            </a:r>
            <a:r>
              <a:rPr sz="2600" spc="1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tympanic</a:t>
            </a:r>
            <a:r>
              <a:rPr sz="2600" spc="1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cavity</a:t>
            </a:r>
            <a:r>
              <a:rPr sz="2600" spc="1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1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1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tube</a:t>
            </a:r>
            <a:r>
              <a:rPr sz="2600" spc="1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originate</a:t>
            </a:r>
            <a:r>
              <a:rPr sz="2600" spc="1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15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an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08366" y="4693158"/>
            <a:ext cx="39497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900" spc="-37" baseline="-17094" dirty="0">
                <a:latin typeface="Calibri"/>
                <a:cs typeface="Calibri"/>
              </a:rPr>
              <a:t>1</a:t>
            </a:r>
            <a:r>
              <a:rPr sz="1700" spc="-25" dirty="0">
                <a:latin typeface="Calibri"/>
                <a:cs typeface="Calibri"/>
              </a:rPr>
              <a:t>st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0552" y="4792217"/>
            <a:ext cx="6991350" cy="69977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1040"/>
              </a:spcBef>
              <a:tabLst>
                <a:tab pos="1651000" algn="l"/>
                <a:tab pos="2136140" algn="l"/>
                <a:tab pos="2794000" algn="l"/>
                <a:tab pos="3850640" algn="l"/>
                <a:tab pos="5180965" algn="l"/>
                <a:tab pos="6043930" algn="l"/>
                <a:tab pos="6528434" algn="l"/>
              </a:tabLst>
            </a:pPr>
            <a:r>
              <a:rPr sz="2600" spc="-10" dirty="0">
                <a:latin typeface="Calibri"/>
                <a:cs typeface="Calibri"/>
              </a:rPr>
              <a:t>elongation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of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lateral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superior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edge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of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pharyngeal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pouch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known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as</a:t>
            </a:r>
            <a:r>
              <a:rPr sz="2600" spc="-10" dirty="0">
                <a:latin typeface="Calibri"/>
                <a:cs typeface="Calibri"/>
              </a:rPr>
              <a:t> ‘tubo-</a:t>
            </a:r>
            <a:r>
              <a:rPr sz="2600" dirty="0">
                <a:latin typeface="Calibri"/>
                <a:cs typeface="Calibri"/>
              </a:rPr>
              <a:t>tympanic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recess’.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50240" y="215595"/>
            <a:ext cx="7769225" cy="201295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222885" marR="43180" indent="-172720" algn="just">
              <a:lnSpc>
                <a:spcPct val="70000"/>
              </a:lnSpc>
              <a:spcBef>
                <a:spcPts val="1040"/>
              </a:spcBef>
              <a:buFont typeface="Arial MT"/>
              <a:buChar char="•"/>
              <a:tabLst>
                <a:tab pos="222885" algn="l"/>
              </a:tabLst>
            </a:pPr>
            <a:r>
              <a:rPr sz="2600" dirty="0">
                <a:latin typeface="Calibri"/>
                <a:cs typeface="Calibri"/>
              </a:rPr>
              <a:t>By</a:t>
            </a:r>
            <a:r>
              <a:rPr sz="2600" spc="3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that</a:t>
            </a:r>
            <a:r>
              <a:rPr sz="2600" spc="3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time,</a:t>
            </a:r>
            <a:r>
              <a:rPr sz="2600" spc="3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3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human</a:t>
            </a:r>
            <a:r>
              <a:rPr sz="2600" spc="3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embryo</a:t>
            </a:r>
            <a:r>
              <a:rPr sz="2600" spc="3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3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3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its</a:t>
            </a:r>
            <a:r>
              <a:rPr sz="2600" spc="3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4</a:t>
            </a:r>
            <a:r>
              <a:rPr sz="2550" baseline="26143" dirty="0">
                <a:latin typeface="Calibri"/>
                <a:cs typeface="Calibri"/>
              </a:rPr>
              <a:t>th</a:t>
            </a:r>
            <a:r>
              <a:rPr sz="2550" spc="150" baseline="26143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week</a:t>
            </a:r>
            <a:r>
              <a:rPr sz="2600" spc="36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gestation</a:t>
            </a:r>
            <a:r>
              <a:rPr sz="2600" spc="2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when</a:t>
            </a:r>
            <a:r>
              <a:rPr sz="2600" spc="2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2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series</a:t>
            </a:r>
            <a:r>
              <a:rPr sz="2600" spc="2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2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5</a:t>
            </a:r>
            <a:r>
              <a:rPr sz="2600" spc="2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branchial</a:t>
            </a:r>
            <a:r>
              <a:rPr sz="2600" spc="2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grooves</a:t>
            </a:r>
            <a:r>
              <a:rPr sz="2600" spc="28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known </a:t>
            </a:r>
            <a:r>
              <a:rPr sz="2600" dirty="0">
                <a:latin typeface="Calibri"/>
                <a:cs typeface="Calibri"/>
              </a:rPr>
              <a:t>as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“gill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slits”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have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appeared.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222885" marR="43815" indent="-172720" algn="just">
              <a:lnSpc>
                <a:spcPct val="70100"/>
              </a:lnSpc>
              <a:buFont typeface="Arial MT"/>
              <a:buChar char="•"/>
              <a:tabLst>
                <a:tab pos="222885" algn="l"/>
              </a:tabLst>
            </a:pPr>
            <a:r>
              <a:rPr sz="2600" dirty="0">
                <a:latin typeface="Calibri"/>
                <a:cs typeface="Calibri"/>
              </a:rPr>
              <a:t>These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grooves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</a:t>
            </a:r>
            <a:r>
              <a:rPr sz="2600" spc="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1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lower</a:t>
            </a:r>
            <a:r>
              <a:rPr sz="2600" spc="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head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neck</a:t>
            </a:r>
            <a:r>
              <a:rPr sz="2600" spc="11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region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on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outside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 the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embryo.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340" y="2563495"/>
            <a:ext cx="769112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4785" algn="l"/>
                <a:tab pos="733425" algn="l"/>
                <a:tab pos="1434465" algn="l"/>
                <a:tab pos="2404110" algn="l"/>
                <a:tab pos="3353435" algn="l"/>
                <a:tab pos="3955415" algn="l"/>
                <a:tab pos="4655185" algn="l"/>
                <a:tab pos="5701030" algn="l"/>
                <a:tab pos="6228715" algn="l"/>
                <a:tab pos="7519034" algn="l"/>
              </a:tabLst>
            </a:pPr>
            <a:r>
              <a:rPr sz="2600" spc="-25" dirty="0">
                <a:latin typeface="Calibri"/>
                <a:cs typeface="Calibri"/>
              </a:rPr>
              <a:t>At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same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time,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on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inside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of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embryo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50" dirty="0">
                <a:latin typeface="Calibri"/>
                <a:cs typeface="Calibri"/>
              </a:rPr>
              <a:t>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0552" y="2840558"/>
            <a:ext cx="7519670" cy="70040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>
              <a:lnSpc>
                <a:spcPct val="70100"/>
              </a:lnSpc>
              <a:spcBef>
                <a:spcPts val="1040"/>
              </a:spcBef>
            </a:pPr>
            <a:r>
              <a:rPr sz="2600" dirty="0">
                <a:latin typeface="Calibri"/>
                <a:cs typeface="Calibri"/>
              </a:rPr>
              <a:t>corresponding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series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5</a:t>
            </a:r>
            <a:r>
              <a:rPr sz="2600" spc="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pharyngeal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pouches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develops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these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structures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collectively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identified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as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‘arches’.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340" y="3877436"/>
            <a:ext cx="769302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4785" algn="l"/>
                <a:tab pos="701675" algn="l"/>
                <a:tab pos="1522730" algn="l"/>
                <a:tab pos="2522855" algn="l"/>
                <a:tab pos="3835400" algn="l"/>
                <a:tab pos="4528820" algn="l"/>
                <a:tab pos="6141720" algn="l"/>
                <a:tab pos="7231380" algn="l"/>
              </a:tabLst>
            </a:pPr>
            <a:r>
              <a:rPr sz="2600" spc="-25" dirty="0">
                <a:latin typeface="Calibri"/>
                <a:cs typeface="Calibri"/>
              </a:rPr>
              <a:t>In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fish,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these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grooves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are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ultimately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meets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the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0552" y="4154500"/>
            <a:ext cx="752030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Calibri"/>
                <a:cs typeface="Calibri"/>
              </a:rPr>
              <a:t>corresponding</a:t>
            </a:r>
            <a:r>
              <a:rPr sz="2600" spc="2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pouches</a:t>
            </a:r>
            <a:r>
              <a:rPr sz="2600" spc="3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3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form</a:t>
            </a:r>
            <a:r>
              <a:rPr sz="2600" spc="3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gills</a:t>
            </a:r>
            <a:r>
              <a:rPr sz="2600" spc="3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as</a:t>
            </a:r>
            <a:r>
              <a:rPr sz="2600" spc="3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3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part</a:t>
            </a:r>
            <a:r>
              <a:rPr sz="2600" spc="3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3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their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0552" y="4432553"/>
            <a:ext cx="7522209" cy="125476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 algn="just">
              <a:lnSpc>
                <a:spcPct val="70000"/>
              </a:lnSpc>
              <a:spcBef>
                <a:spcPts val="1040"/>
              </a:spcBef>
            </a:pPr>
            <a:r>
              <a:rPr sz="2600" dirty="0">
                <a:latin typeface="Calibri"/>
                <a:cs typeface="Calibri"/>
              </a:rPr>
              <a:t>respiratory</a:t>
            </a:r>
            <a:r>
              <a:rPr sz="2600" spc="2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mechanism</a:t>
            </a:r>
            <a:r>
              <a:rPr sz="2600" spc="2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whereas</a:t>
            </a:r>
            <a:r>
              <a:rPr sz="2600" spc="25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2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humans</a:t>
            </a:r>
            <a:r>
              <a:rPr sz="2600" spc="2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one</a:t>
            </a:r>
            <a:r>
              <a:rPr sz="2600" spc="25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26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gill</a:t>
            </a:r>
            <a:r>
              <a:rPr sz="2600" spc="1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pouches</a:t>
            </a:r>
            <a:r>
              <a:rPr sz="2600" spc="1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does</a:t>
            </a:r>
            <a:r>
              <a:rPr sz="2600" spc="17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actually</a:t>
            </a:r>
            <a:r>
              <a:rPr sz="2600" spc="1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become</a:t>
            </a:r>
            <a:r>
              <a:rPr sz="2600" spc="1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perforated</a:t>
            </a:r>
            <a:r>
              <a:rPr sz="2600" spc="19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forming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passage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way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which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becomes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external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ear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canal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spc="-50" dirty="0">
                <a:latin typeface="Calibri"/>
                <a:cs typeface="Calibri"/>
              </a:rPr>
              <a:t>&amp;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eustachian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tube.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4798" y="277114"/>
            <a:ext cx="36912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5" dirty="0">
                <a:latin typeface="Arial"/>
                <a:cs typeface="Arial"/>
              </a:rPr>
              <a:t>Pharyngeal</a:t>
            </a:r>
            <a:r>
              <a:rPr sz="3600" spc="-170" dirty="0">
                <a:latin typeface="Arial"/>
                <a:cs typeface="Arial"/>
              </a:rPr>
              <a:t> </a:t>
            </a:r>
            <a:r>
              <a:rPr sz="3600" spc="-405" dirty="0">
                <a:latin typeface="Arial"/>
                <a:cs typeface="Arial"/>
              </a:rPr>
              <a:t>pouches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708" y="1700119"/>
            <a:ext cx="3821429" cy="30242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4230" y="2130322"/>
            <a:ext cx="3884780" cy="271370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764540" y="215595"/>
            <a:ext cx="7465059" cy="70040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84785" marR="5080" indent="-172720">
              <a:lnSpc>
                <a:spcPct val="70100"/>
              </a:lnSpc>
              <a:spcBef>
                <a:spcPts val="1040"/>
              </a:spcBef>
              <a:buFont typeface="Arial MT"/>
              <a:buChar char="•"/>
              <a:tabLst>
                <a:tab pos="184785" algn="l"/>
                <a:tab pos="854075" algn="l"/>
                <a:tab pos="2268220" algn="l"/>
                <a:tab pos="3907154" algn="l"/>
                <a:tab pos="4852035" algn="l"/>
                <a:tab pos="5180965" algn="l"/>
                <a:tab pos="6271260" algn="l"/>
              </a:tabLst>
            </a:pPr>
            <a:r>
              <a:rPr sz="2600" spc="-2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tympanic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membrane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forms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barrier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between </a:t>
            </a:r>
            <a:r>
              <a:rPr sz="2600" dirty="0">
                <a:latin typeface="Calibri"/>
                <a:cs typeface="Calibri"/>
              </a:rPr>
              <a:t>these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2 portions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passage-</a:t>
            </a:r>
            <a:r>
              <a:rPr sz="2600" spc="-20" dirty="0">
                <a:latin typeface="Calibri"/>
                <a:cs typeface="Calibri"/>
              </a:rPr>
              <a:t>way.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250950"/>
            <a:ext cx="279209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4785" algn="l"/>
                <a:tab pos="2108200" algn="l"/>
                <a:tab pos="2446655" algn="l"/>
              </a:tabLst>
            </a:pPr>
            <a:r>
              <a:rPr sz="2600" spc="-10" dirty="0">
                <a:latin typeface="Calibri"/>
                <a:cs typeface="Calibri"/>
              </a:rPr>
              <a:t>Occasionally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50" dirty="0">
                <a:latin typeface="Calibri"/>
                <a:cs typeface="Calibri"/>
              </a:rPr>
              <a:t>,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an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87266" y="1250950"/>
            <a:ext cx="137668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0" dirty="0">
                <a:latin typeface="Calibri"/>
                <a:cs typeface="Calibri"/>
              </a:rPr>
              <a:t>additional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2292" y="1250950"/>
            <a:ext cx="283464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56995" algn="l"/>
                <a:tab pos="2077720" algn="l"/>
              </a:tabLst>
            </a:pPr>
            <a:r>
              <a:rPr sz="2600" spc="-10" dirty="0">
                <a:latin typeface="Calibri"/>
                <a:cs typeface="Calibri"/>
              </a:rPr>
              <a:t>opening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will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occur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7056" y="1528013"/>
            <a:ext cx="412750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58265" algn="l"/>
                <a:tab pos="1810385" algn="l"/>
                <a:tab pos="3328670" algn="l"/>
              </a:tabLst>
            </a:pPr>
            <a:r>
              <a:rPr sz="2600" spc="-10" dirty="0">
                <a:latin typeface="Calibri"/>
                <a:cs typeface="Calibri"/>
              </a:rPr>
              <a:t>forming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structure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called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380" y="1528013"/>
            <a:ext cx="111188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0" dirty="0">
                <a:latin typeface="Calibri"/>
                <a:cs typeface="Calibri"/>
              </a:rPr>
              <a:t>‘cervical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15506" y="1528013"/>
            <a:ext cx="151066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08405" algn="l"/>
              </a:tabLst>
            </a:pPr>
            <a:r>
              <a:rPr sz="2600" spc="-10" dirty="0">
                <a:latin typeface="Calibri"/>
                <a:cs typeface="Calibri"/>
              </a:rPr>
              <a:t>fistula’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or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7056" y="1806067"/>
            <a:ext cx="558546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43685" algn="l"/>
                <a:tab pos="2373630" algn="l"/>
                <a:tab pos="3382010" algn="l"/>
                <a:tab pos="3924935" algn="l"/>
                <a:tab pos="5224780" algn="l"/>
              </a:tabLst>
            </a:pPr>
            <a:r>
              <a:rPr sz="2600" spc="-10" dirty="0">
                <a:latin typeface="Calibri"/>
                <a:cs typeface="Calibri"/>
              </a:rPr>
              <a:t>‘branchial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cyst’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which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35" dirty="0">
                <a:latin typeface="Calibri"/>
                <a:cs typeface="Calibri"/>
              </a:rPr>
              <a:t>an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opening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on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07885" y="1806067"/>
            <a:ext cx="152082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2465" algn="l"/>
              </a:tabLst>
            </a:pPr>
            <a:r>
              <a:rPr sz="2600" spc="-2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throat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7056" y="2083435"/>
            <a:ext cx="589343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Calibri"/>
                <a:cs typeface="Calibri"/>
              </a:rPr>
              <a:t>between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pharynx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surface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neck.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9140" y="2835986"/>
            <a:ext cx="634428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 indent="-1720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10185" algn="l"/>
                <a:tab pos="1292225" algn="l"/>
                <a:tab pos="1909445" algn="l"/>
                <a:tab pos="2476500" algn="l"/>
                <a:tab pos="3639820" algn="l"/>
                <a:tab pos="4257040" algn="l"/>
              </a:tabLst>
            </a:pPr>
            <a:r>
              <a:rPr sz="2700" spc="-10" dirty="0">
                <a:latin typeface="Calibri"/>
                <a:cs typeface="Calibri"/>
              </a:rPr>
              <a:t>During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25" dirty="0">
                <a:latin typeface="Calibri"/>
                <a:cs typeface="Calibri"/>
              </a:rPr>
              <a:t>the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25" dirty="0">
                <a:latin typeface="Calibri"/>
                <a:cs typeface="Calibri"/>
              </a:rPr>
              <a:t>2</a:t>
            </a:r>
            <a:r>
              <a:rPr sz="2700" spc="-37" baseline="24691" dirty="0">
                <a:latin typeface="Calibri"/>
                <a:cs typeface="Calibri"/>
              </a:rPr>
              <a:t>nd</a:t>
            </a:r>
            <a:r>
              <a:rPr sz="2700" baseline="24691" dirty="0">
                <a:latin typeface="Calibri"/>
                <a:cs typeface="Calibri"/>
              </a:rPr>
              <a:t>	</a:t>
            </a:r>
            <a:r>
              <a:rPr sz="2700" spc="-10" dirty="0">
                <a:latin typeface="Calibri"/>
                <a:cs typeface="Calibri"/>
              </a:rPr>
              <a:t>month,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25" dirty="0">
                <a:latin typeface="Calibri"/>
                <a:cs typeface="Calibri"/>
              </a:rPr>
              <a:t>the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10" dirty="0">
                <a:latin typeface="Calibri"/>
                <a:cs typeface="Calibri"/>
              </a:rPr>
              <a:t>tubo-tympanic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37297" y="2835986"/>
            <a:ext cx="89154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latin typeface="Calibri"/>
                <a:cs typeface="Calibri"/>
              </a:rPr>
              <a:t>recess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1656" y="3124580"/>
            <a:ext cx="73431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Calibri"/>
                <a:cs typeface="Calibri"/>
              </a:rPr>
              <a:t>approaches</a:t>
            </a:r>
            <a:r>
              <a:rPr sz="2700" spc="18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18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embryo,</a:t>
            </a:r>
            <a:r>
              <a:rPr sz="2700" spc="2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surface</a:t>
            </a:r>
            <a:r>
              <a:rPr sz="2700" spc="2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between</a:t>
            </a:r>
            <a:r>
              <a:rPr sz="2700" spc="19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18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1</a:t>
            </a:r>
            <a:r>
              <a:rPr sz="2700" baseline="24691" dirty="0">
                <a:latin typeface="Calibri"/>
                <a:cs typeface="Calibri"/>
              </a:rPr>
              <a:t>st</a:t>
            </a:r>
            <a:r>
              <a:rPr sz="2700" spc="585" baseline="24691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&amp;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1656" y="3308984"/>
            <a:ext cx="4908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4050" spc="-37" baseline="-16460" dirty="0">
                <a:latin typeface="Calibri"/>
                <a:cs typeface="Calibri"/>
              </a:rPr>
              <a:t>2</a:t>
            </a:r>
            <a:r>
              <a:rPr sz="1800" spc="-25" dirty="0">
                <a:latin typeface="Calibri"/>
                <a:cs typeface="Calibri"/>
              </a:rPr>
              <a:t>nd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51989" y="3412617"/>
            <a:ext cx="62763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3215" algn="l"/>
                <a:tab pos="2797175" algn="l"/>
                <a:tab pos="4034790" algn="l"/>
                <a:tab pos="4632325" algn="l"/>
                <a:tab pos="6130925" algn="l"/>
              </a:tabLst>
            </a:pPr>
            <a:r>
              <a:rPr sz="2700" spc="-10" dirty="0">
                <a:latin typeface="Calibri"/>
                <a:cs typeface="Calibri"/>
              </a:rPr>
              <a:t>branchial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10" dirty="0">
                <a:latin typeface="Calibri"/>
                <a:cs typeface="Calibri"/>
              </a:rPr>
              <a:t>arches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10" dirty="0">
                <a:latin typeface="Calibri"/>
                <a:cs typeface="Calibri"/>
              </a:rPr>
              <a:t>known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25" dirty="0">
                <a:latin typeface="Calibri"/>
                <a:cs typeface="Calibri"/>
              </a:rPr>
              <a:t>as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10" dirty="0">
                <a:latin typeface="Calibri"/>
                <a:cs typeface="Calibri"/>
              </a:rPr>
              <a:t>Meckel’s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50" dirty="0">
                <a:latin typeface="Calibri"/>
                <a:cs typeface="Calibri"/>
              </a:rPr>
              <a:t>/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7056" y="3700653"/>
            <a:ext cx="16433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latin typeface="Calibri"/>
                <a:cs typeface="Calibri"/>
              </a:rPr>
              <a:t>Mandibular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06395" y="3700653"/>
            <a:ext cx="532257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0269" algn="l"/>
                <a:tab pos="2607945" algn="l"/>
                <a:tab pos="3898900" algn="l"/>
              </a:tabLst>
            </a:pPr>
            <a:r>
              <a:rPr sz="2700" spc="-25" dirty="0">
                <a:latin typeface="Calibri"/>
                <a:cs typeface="Calibri"/>
              </a:rPr>
              <a:t>and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10" dirty="0">
                <a:latin typeface="Calibri"/>
                <a:cs typeface="Calibri"/>
              </a:rPr>
              <a:t>Reichert’s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10" dirty="0">
                <a:latin typeface="Calibri"/>
                <a:cs typeface="Calibri"/>
              </a:rPr>
              <a:t>/Hyoid</a:t>
            </a:r>
            <a:r>
              <a:rPr sz="2700" dirty="0">
                <a:latin typeface="Calibri"/>
                <a:cs typeface="Calibri"/>
              </a:rPr>
              <a:t>	</a:t>
            </a:r>
            <a:r>
              <a:rPr sz="2700" spc="-10" dirty="0">
                <a:latin typeface="Calibri"/>
                <a:cs typeface="Calibri"/>
              </a:rPr>
              <a:t>cartilages,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7056" y="3988384"/>
            <a:ext cx="1755139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0" dirty="0">
                <a:latin typeface="Calibri"/>
                <a:cs typeface="Calibri"/>
              </a:rPr>
              <a:t>respectively.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9140" y="4769357"/>
            <a:ext cx="7516495" cy="130111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210185" marR="30480" indent="-172720" algn="just">
              <a:lnSpc>
                <a:spcPct val="70000"/>
              </a:lnSpc>
              <a:spcBef>
                <a:spcPts val="1070"/>
              </a:spcBef>
              <a:buFont typeface="Arial MT"/>
              <a:buChar char="•"/>
              <a:tabLst>
                <a:tab pos="210185" algn="l"/>
              </a:tabLst>
            </a:pPr>
            <a:r>
              <a:rPr sz="2700" dirty="0">
                <a:latin typeface="Calibri"/>
                <a:cs typeface="Calibri"/>
              </a:rPr>
              <a:t>By</a:t>
            </a:r>
            <a:r>
              <a:rPr sz="2700" spc="2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2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8</a:t>
            </a:r>
            <a:r>
              <a:rPr sz="2700" baseline="24691" dirty="0">
                <a:latin typeface="Calibri"/>
                <a:cs typeface="Calibri"/>
              </a:rPr>
              <a:t>th</a:t>
            </a:r>
            <a:r>
              <a:rPr sz="2700" spc="630" baseline="24691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week</a:t>
            </a:r>
            <a:r>
              <a:rPr sz="2700" spc="2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of</a:t>
            </a:r>
            <a:r>
              <a:rPr sz="2700" spc="229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gestation</a:t>
            </a:r>
            <a:r>
              <a:rPr sz="2700" spc="22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229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tympanic</a:t>
            </a:r>
            <a:r>
              <a:rPr sz="2700" spc="2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cavity</a:t>
            </a:r>
            <a:r>
              <a:rPr sz="2700" spc="229" dirty="0">
                <a:latin typeface="Calibri"/>
                <a:cs typeface="Calibri"/>
              </a:rPr>
              <a:t> </a:t>
            </a:r>
            <a:r>
              <a:rPr sz="2700" spc="-25" dirty="0">
                <a:latin typeface="Calibri"/>
                <a:cs typeface="Calibri"/>
              </a:rPr>
              <a:t>is </a:t>
            </a:r>
            <a:r>
              <a:rPr sz="2700" dirty="0">
                <a:latin typeface="Calibri"/>
                <a:cs typeface="Calibri"/>
              </a:rPr>
              <a:t>developed</a:t>
            </a:r>
            <a:r>
              <a:rPr sz="2700" spc="50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52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5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lower</a:t>
            </a:r>
            <a:r>
              <a:rPr sz="2700" spc="5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half</a:t>
            </a:r>
            <a:r>
              <a:rPr sz="2700" spc="52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of</a:t>
            </a:r>
            <a:r>
              <a:rPr sz="2700" spc="52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50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future</a:t>
            </a:r>
            <a:r>
              <a:rPr sz="2700" spc="52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middle </a:t>
            </a:r>
            <a:r>
              <a:rPr sz="2700" dirty="0">
                <a:latin typeface="Calibri"/>
                <a:cs typeface="Calibri"/>
              </a:rPr>
              <a:t>ear,</a:t>
            </a:r>
            <a:r>
              <a:rPr sz="2700" spc="135" dirty="0">
                <a:latin typeface="Calibri"/>
                <a:cs typeface="Calibri"/>
              </a:rPr>
              <a:t>  </a:t>
            </a:r>
            <a:r>
              <a:rPr sz="2700" dirty="0">
                <a:latin typeface="Calibri"/>
                <a:cs typeface="Calibri"/>
              </a:rPr>
              <a:t>while</a:t>
            </a:r>
            <a:r>
              <a:rPr sz="2700" spc="140" dirty="0">
                <a:latin typeface="Calibri"/>
                <a:cs typeface="Calibri"/>
              </a:rPr>
              <a:t> 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135" dirty="0">
                <a:latin typeface="Calibri"/>
                <a:cs typeface="Calibri"/>
              </a:rPr>
              <a:t>  </a:t>
            </a:r>
            <a:r>
              <a:rPr sz="2700" dirty="0">
                <a:latin typeface="Calibri"/>
                <a:cs typeface="Calibri"/>
              </a:rPr>
              <a:t>upper</a:t>
            </a:r>
            <a:r>
              <a:rPr sz="2700" spc="140" dirty="0">
                <a:latin typeface="Calibri"/>
                <a:cs typeface="Calibri"/>
              </a:rPr>
              <a:t>  </a:t>
            </a:r>
            <a:r>
              <a:rPr sz="2700" dirty="0">
                <a:latin typeface="Calibri"/>
                <a:cs typeface="Calibri"/>
              </a:rPr>
              <a:t>half</a:t>
            </a:r>
            <a:r>
              <a:rPr sz="2700" spc="150" dirty="0">
                <a:latin typeface="Calibri"/>
                <a:cs typeface="Calibri"/>
              </a:rPr>
              <a:t>  </a:t>
            </a:r>
            <a:r>
              <a:rPr sz="2700" dirty="0">
                <a:latin typeface="Calibri"/>
                <a:cs typeface="Calibri"/>
              </a:rPr>
              <a:t>is</a:t>
            </a:r>
            <a:r>
              <a:rPr sz="2700" spc="135" dirty="0">
                <a:latin typeface="Calibri"/>
                <a:cs typeface="Calibri"/>
              </a:rPr>
              <a:t>  </a:t>
            </a:r>
            <a:r>
              <a:rPr sz="2700" dirty="0">
                <a:latin typeface="Calibri"/>
                <a:cs typeface="Calibri"/>
              </a:rPr>
              <a:t>filled</a:t>
            </a:r>
            <a:r>
              <a:rPr sz="2700" spc="140" dirty="0">
                <a:latin typeface="Calibri"/>
                <a:cs typeface="Calibri"/>
              </a:rPr>
              <a:t>  </a:t>
            </a:r>
            <a:r>
              <a:rPr sz="2700" dirty="0">
                <a:latin typeface="Calibri"/>
                <a:cs typeface="Calibri"/>
              </a:rPr>
              <a:t>with</a:t>
            </a:r>
            <a:r>
              <a:rPr sz="2700" spc="145" dirty="0">
                <a:latin typeface="Calibri"/>
                <a:cs typeface="Calibri"/>
              </a:rPr>
              <a:t>  </a:t>
            </a:r>
            <a:r>
              <a:rPr sz="2700" spc="-10" dirty="0">
                <a:latin typeface="Calibri"/>
                <a:cs typeface="Calibri"/>
              </a:rPr>
              <a:t>‘cellular mesenchyme’.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721613"/>
            <a:ext cx="7772400" cy="55267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37540" y="292353"/>
            <a:ext cx="7717790" cy="415734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235585" marR="55244" indent="-172720" algn="just">
              <a:lnSpc>
                <a:spcPct val="70000"/>
              </a:lnSpc>
              <a:spcBef>
                <a:spcPts val="1040"/>
              </a:spcBef>
              <a:buFont typeface="Arial MT"/>
              <a:buChar char="•"/>
              <a:tabLst>
                <a:tab pos="235585" algn="l"/>
              </a:tabLst>
            </a:pPr>
            <a:r>
              <a:rPr sz="2600" dirty="0">
                <a:latin typeface="Calibri"/>
                <a:cs typeface="Calibri"/>
              </a:rPr>
              <a:t>According</a:t>
            </a:r>
            <a:r>
              <a:rPr sz="2600" spc="7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8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9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classical</a:t>
            </a:r>
            <a:r>
              <a:rPr sz="2600" spc="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theory</a:t>
            </a:r>
            <a:r>
              <a:rPr sz="2600" spc="8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9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ossicles</a:t>
            </a:r>
            <a:r>
              <a:rPr sz="2600" spc="90" dirty="0">
                <a:latin typeface="Calibri"/>
                <a:cs typeface="Calibri"/>
              </a:rPr>
              <a:t>  </a:t>
            </a:r>
            <a:r>
              <a:rPr sz="2600" spc="-10" dirty="0">
                <a:latin typeface="Calibri"/>
                <a:cs typeface="Calibri"/>
              </a:rPr>
              <a:t>origin, </a:t>
            </a:r>
            <a:r>
              <a:rPr sz="2600" dirty="0">
                <a:latin typeface="Calibri"/>
                <a:cs typeface="Calibri"/>
              </a:rPr>
              <a:t>malleus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incus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develops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Meckel’s </a:t>
            </a:r>
            <a:r>
              <a:rPr sz="2600" dirty="0">
                <a:latin typeface="Calibri"/>
                <a:cs typeface="Calibri"/>
              </a:rPr>
              <a:t>cartilage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while </a:t>
            </a:r>
            <a:r>
              <a:rPr sz="2600" dirty="0">
                <a:latin typeface="Calibri"/>
                <a:cs typeface="Calibri"/>
              </a:rPr>
              <a:t>stapes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developed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Reichert’s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cartilage.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235585" marR="55880" indent="-172720" algn="just">
              <a:lnSpc>
                <a:spcPct val="70000"/>
              </a:lnSpc>
              <a:buFont typeface="Arial MT"/>
              <a:buChar char="•"/>
              <a:tabLst>
                <a:tab pos="235585" algn="l"/>
              </a:tabLst>
            </a:pPr>
            <a:r>
              <a:rPr sz="2600" dirty="0">
                <a:latin typeface="Calibri"/>
                <a:cs typeface="Calibri"/>
              </a:rPr>
              <a:t>According</a:t>
            </a:r>
            <a:r>
              <a:rPr sz="2600" spc="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Pearson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et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al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(1970)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suggests</a:t>
            </a:r>
            <a:r>
              <a:rPr sz="2600" spc="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most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part</a:t>
            </a:r>
            <a:r>
              <a:rPr sz="2600" spc="1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1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malleus</a:t>
            </a:r>
            <a:r>
              <a:rPr sz="2600" spc="1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incus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originated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1</a:t>
            </a:r>
            <a:r>
              <a:rPr sz="2550" spc="-37" baseline="26143" dirty="0">
                <a:latin typeface="Calibri"/>
                <a:cs typeface="Calibri"/>
              </a:rPr>
              <a:t>st </a:t>
            </a:r>
            <a:r>
              <a:rPr sz="2600" dirty="0">
                <a:latin typeface="Calibri"/>
                <a:cs typeface="Calibri"/>
              </a:rPr>
              <a:t>branchial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arch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while the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lenticular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process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incus,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handle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malleus</a:t>
            </a:r>
            <a:r>
              <a:rPr sz="2600" spc="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stapes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originates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7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2</a:t>
            </a:r>
            <a:r>
              <a:rPr sz="2550" spc="-37" baseline="26143" dirty="0">
                <a:latin typeface="Calibri"/>
                <a:cs typeface="Calibri"/>
              </a:rPr>
              <a:t>nd </a:t>
            </a:r>
            <a:r>
              <a:rPr sz="2600" dirty="0">
                <a:latin typeface="Calibri"/>
                <a:cs typeface="Calibri"/>
              </a:rPr>
              <a:t>branchial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arch.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235585" marR="53975" indent="-172720" algn="just">
              <a:lnSpc>
                <a:spcPct val="70000"/>
              </a:lnSpc>
              <a:spcBef>
                <a:spcPts val="5"/>
              </a:spcBef>
              <a:buFont typeface="Arial MT"/>
              <a:buChar char="•"/>
              <a:tabLst>
                <a:tab pos="235585" algn="l"/>
              </a:tabLst>
            </a:pPr>
            <a:r>
              <a:rPr sz="2600" dirty="0">
                <a:latin typeface="Calibri"/>
                <a:cs typeface="Calibri"/>
              </a:rPr>
              <a:t>Thus</a:t>
            </a:r>
            <a:r>
              <a:rPr sz="2600" spc="2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2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middle</a:t>
            </a:r>
            <a:r>
              <a:rPr sz="2600" spc="3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ear</a:t>
            </a:r>
            <a:r>
              <a:rPr sz="2600" spc="2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cavity</a:t>
            </a:r>
            <a:r>
              <a:rPr sz="2600" spc="3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has</a:t>
            </a:r>
            <a:r>
              <a:rPr sz="2600" spc="3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3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dual</a:t>
            </a:r>
            <a:r>
              <a:rPr sz="2600" spc="2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origin</a:t>
            </a:r>
            <a:r>
              <a:rPr sz="2600" spc="3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with</a:t>
            </a:r>
            <a:r>
              <a:rPr sz="2600" spc="31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anterior</a:t>
            </a:r>
            <a:r>
              <a:rPr sz="2600" spc="3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area</a:t>
            </a:r>
            <a:r>
              <a:rPr sz="2600" spc="32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developing</a:t>
            </a:r>
            <a:r>
              <a:rPr sz="2600" spc="3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3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3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1</a:t>
            </a:r>
            <a:r>
              <a:rPr sz="2550" baseline="26143" dirty="0">
                <a:latin typeface="Calibri"/>
                <a:cs typeface="Calibri"/>
              </a:rPr>
              <a:t>st</a:t>
            </a:r>
            <a:r>
              <a:rPr sz="2550" spc="104" baseline="26143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arch</a:t>
            </a:r>
            <a:r>
              <a:rPr sz="2600" spc="3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while</a:t>
            </a:r>
            <a:r>
              <a:rPr sz="2600" spc="32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posterior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area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2</a:t>
            </a:r>
            <a:r>
              <a:rPr sz="2550" baseline="26143" dirty="0">
                <a:latin typeface="Calibri"/>
                <a:cs typeface="Calibri"/>
              </a:rPr>
              <a:t>nd</a:t>
            </a:r>
            <a:r>
              <a:rPr sz="2550" spc="247" baseline="26143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arch.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340" y="4786121"/>
            <a:ext cx="7617459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4785" algn="l"/>
                <a:tab pos="940435" algn="l"/>
                <a:tab pos="1887220" algn="l"/>
                <a:tab pos="2370455" algn="l"/>
                <a:tab pos="3665854" algn="l"/>
                <a:tab pos="4558030" algn="l"/>
                <a:tab pos="5929630" algn="l"/>
                <a:tab pos="6345555" algn="l"/>
              </a:tabLst>
            </a:pPr>
            <a:r>
              <a:rPr sz="2600" spc="-2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incus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50" dirty="0">
                <a:latin typeface="Calibri"/>
                <a:cs typeface="Calibri"/>
              </a:rPr>
              <a:t>&amp;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malleus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have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attained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complete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5152" y="5063490"/>
            <a:ext cx="7494905" cy="69977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38100" marR="30480">
              <a:lnSpc>
                <a:spcPct val="70000"/>
              </a:lnSpc>
              <a:spcBef>
                <a:spcPts val="1040"/>
              </a:spcBef>
              <a:tabLst>
                <a:tab pos="3543300" algn="l"/>
              </a:tabLst>
            </a:pPr>
            <a:r>
              <a:rPr sz="2600" dirty="0">
                <a:latin typeface="Calibri"/>
                <a:cs typeface="Calibri"/>
              </a:rPr>
              <a:t>cartilaginous</a:t>
            </a:r>
            <a:r>
              <a:rPr sz="2600" spc="1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form</a:t>
            </a:r>
            <a:r>
              <a:rPr sz="2600" spc="1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like</a:t>
            </a:r>
            <a:r>
              <a:rPr sz="2600" spc="1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</a:t>
            </a:r>
            <a:r>
              <a:rPr sz="2600" spc="1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adult</a:t>
            </a:r>
            <a:r>
              <a:rPr sz="2600" spc="1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by</a:t>
            </a:r>
            <a:r>
              <a:rPr sz="2600" spc="1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8½</a:t>
            </a:r>
            <a:r>
              <a:rPr sz="2600" spc="1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weeks,</a:t>
            </a:r>
            <a:r>
              <a:rPr sz="2600" spc="1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whereas </a:t>
            </a:r>
            <a:r>
              <a:rPr sz="2600" dirty="0">
                <a:latin typeface="Calibri"/>
                <a:cs typeface="Calibri"/>
              </a:rPr>
              <a:t>stapes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attained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same</a:t>
            </a:r>
            <a:r>
              <a:rPr sz="2600" dirty="0">
                <a:latin typeface="Calibri"/>
                <a:cs typeface="Calibri"/>
              </a:rPr>
              <a:t>	by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15</a:t>
            </a:r>
            <a:r>
              <a:rPr sz="2550" baseline="26143" dirty="0">
                <a:latin typeface="Calibri"/>
                <a:cs typeface="Calibri"/>
              </a:rPr>
              <a:t>th</a:t>
            </a:r>
            <a:r>
              <a:rPr sz="2550" spc="270" baseline="26143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week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gestation.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7894" y="2272411"/>
            <a:ext cx="666623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441959" marR="5080" indent="-429895">
              <a:lnSpc>
                <a:spcPts val="4320"/>
              </a:lnSpc>
              <a:spcBef>
                <a:spcPts val="640"/>
              </a:spcBef>
            </a:pPr>
            <a:r>
              <a:rPr dirty="0"/>
              <a:t>a)</a:t>
            </a:r>
            <a:r>
              <a:rPr spc="-80" dirty="0"/>
              <a:t> </a:t>
            </a:r>
            <a:r>
              <a:rPr dirty="0"/>
              <a:t>REVIEW</a:t>
            </a:r>
            <a:r>
              <a:rPr spc="-85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spc="-10" dirty="0"/>
              <a:t>EMBRYOLOGICAL DEVELOPMENT</a:t>
            </a:r>
            <a:r>
              <a:rPr spc="-85" dirty="0"/>
              <a:t> </a:t>
            </a:r>
            <a:r>
              <a:rPr dirty="0"/>
              <a:t>OF</a:t>
            </a:r>
            <a:r>
              <a:rPr spc="-114" dirty="0"/>
              <a:t> </a:t>
            </a:r>
            <a:r>
              <a:rPr dirty="0"/>
              <a:t>THE</a:t>
            </a:r>
            <a:r>
              <a:rPr spc="-110" dirty="0"/>
              <a:t> </a:t>
            </a:r>
            <a:r>
              <a:rPr spc="-25" dirty="0"/>
              <a:t>EAR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513587"/>
            <a:ext cx="7941309" cy="58110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26262" y="148539"/>
            <a:ext cx="7870825" cy="601853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271780" marR="93980" indent="-170815" algn="just">
              <a:lnSpc>
                <a:spcPct val="70000"/>
              </a:lnSpc>
              <a:spcBef>
                <a:spcPts val="965"/>
              </a:spcBef>
              <a:buFont typeface="Arial MT"/>
              <a:buChar char="•"/>
              <a:tabLst>
                <a:tab pos="2736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ossification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malleus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incus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begins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end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15</a:t>
            </a:r>
            <a:r>
              <a:rPr sz="2400" spc="-30" baseline="24305" dirty="0">
                <a:latin typeface="Calibri"/>
                <a:cs typeface="Calibri"/>
              </a:rPr>
              <a:t>th 	</a:t>
            </a:r>
            <a:r>
              <a:rPr sz="2400" dirty="0">
                <a:latin typeface="Calibri"/>
                <a:cs typeface="Calibri"/>
              </a:rPr>
              <a:t>week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gestation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reach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its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completion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32</a:t>
            </a:r>
            <a:r>
              <a:rPr sz="2400" baseline="24305" dirty="0">
                <a:latin typeface="Calibri"/>
                <a:cs typeface="Calibri"/>
              </a:rPr>
              <a:t>nd</a:t>
            </a:r>
            <a:r>
              <a:rPr sz="2400" spc="697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week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of 	</a:t>
            </a:r>
            <a:r>
              <a:rPr sz="2400" spc="-10" dirty="0">
                <a:latin typeface="Calibri"/>
                <a:cs typeface="Calibri"/>
              </a:rPr>
              <a:t>gestation.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8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271780" marR="95885" indent="-170815" algn="just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400" spc="-10" dirty="0">
                <a:latin typeface="Calibri"/>
                <a:cs typeface="Calibri"/>
              </a:rPr>
              <a:t>However,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ossification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stapes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begins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18</a:t>
            </a:r>
            <a:r>
              <a:rPr sz="2400" baseline="24305" dirty="0">
                <a:latin typeface="Calibri"/>
                <a:cs typeface="Calibri"/>
              </a:rPr>
              <a:t>th</a:t>
            </a:r>
            <a:r>
              <a:rPr sz="2400" spc="375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week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it 	</a:t>
            </a:r>
            <a:r>
              <a:rPr sz="2400" dirty="0">
                <a:latin typeface="Calibri"/>
                <a:cs typeface="Calibri"/>
              </a:rPr>
              <a:t>continue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develop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further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life.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271780" marR="93980" indent="-170815" algn="just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400" dirty="0">
                <a:latin typeface="Calibri"/>
                <a:cs typeface="Calibri"/>
              </a:rPr>
              <a:t>As</a:t>
            </a:r>
            <a:r>
              <a:rPr sz="2400" spc="265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70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ossicles</a:t>
            </a:r>
            <a:r>
              <a:rPr sz="2400" spc="275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begin</a:t>
            </a:r>
            <a:r>
              <a:rPr sz="2400" spc="270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265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ossify,</a:t>
            </a:r>
            <a:r>
              <a:rPr sz="2400" spc="275" dirty="0">
                <a:latin typeface="Calibri"/>
                <a:cs typeface="Calibri"/>
              </a:rPr>
              <a:t> 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70" dirty="0">
                <a:latin typeface="Calibri"/>
                <a:cs typeface="Calibri"/>
              </a:rPr>
              <a:t>   </a:t>
            </a:r>
            <a:r>
              <a:rPr sz="2400" spc="-10" dirty="0">
                <a:latin typeface="Calibri"/>
                <a:cs typeface="Calibri"/>
              </a:rPr>
              <a:t>surrounding 	mesenchymal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tissue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becomes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loose,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less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cellular,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connects 	</a:t>
            </a:r>
            <a:r>
              <a:rPr sz="2400" dirty="0">
                <a:latin typeface="Calibri"/>
                <a:cs typeface="Calibri"/>
              </a:rPr>
              <a:t>each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ossicle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walls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middle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cavity.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85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271780" marR="96520" indent="-170815" algn="just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400" dirty="0">
                <a:latin typeface="Calibri"/>
                <a:cs typeface="Calibri"/>
              </a:rPr>
              <a:t>While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3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30</a:t>
            </a:r>
            <a:r>
              <a:rPr sz="2400" baseline="24305" dirty="0">
                <a:latin typeface="Calibri"/>
                <a:cs typeface="Calibri"/>
              </a:rPr>
              <a:t>th</a:t>
            </a:r>
            <a:r>
              <a:rPr sz="2400" spc="120" baseline="2430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week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gestation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3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development</a:t>
            </a:r>
            <a:r>
              <a:rPr sz="2400" spc="3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3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tympanum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proper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almost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complete.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85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271780" marR="95885" indent="-170815" algn="just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3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middle</a:t>
            </a:r>
            <a:r>
              <a:rPr sz="2400" spc="3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</a:t>
            </a:r>
            <a:r>
              <a:rPr sz="2400" spc="3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cavity</a:t>
            </a:r>
            <a:r>
              <a:rPr sz="2400" spc="3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3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antrum</a:t>
            </a:r>
            <a:r>
              <a:rPr sz="2400" spc="3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3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pneumatized</a:t>
            </a:r>
            <a:r>
              <a:rPr sz="2400" spc="3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during 	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last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34</a:t>
            </a:r>
            <a:r>
              <a:rPr sz="2400" baseline="24305" dirty="0">
                <a:latin typeface="Calibri"/>
                <a:cs typeface="Calibri"/>
              </a:rPr>
              <a:t>th</a:t>
            </a:r>
            <a:r>
              <a:rPr sz="2400" spc="202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35</a:t>
            </a:r>
            <a:r>
              <a:rPr sz="2400" baseline="24305" dirty="0">
                <a:latin typeface="Calibri"/>
                <a:cs typeface="Calibri"/>
              </a:rPr>
              <a:t>th</a:t>
            </a:r>
            <a:r>
              <a:rPr sz="2400" spc="202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week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gestation.</a:t>
            </a:r>
            <a:endParaRPr sz="2400">
              <a:latin typeface="Calibri"/>
              <a:cs typeface="Calibri"/>
            </a:endParaRPr>
          </a:p>
          <a:p>
            <a:pPr marL="272415" indent="-170815">
              <a:lnSpc>
                <a:spcPts val="2450"/>
              </a:lnSpc>
              <a:spcBef>
                <a:spcPts val="2760"/>
              </a:spcBef>
              <a:buFont typeface="Arial MT"/>
              <a:buChar char="•"/>
              <a:tabLst>
                <a:tab pos="272415" algn="l"/>
              </a:tabLst>
            </a:pPr>
            <a:r>
              <a:rPr sz="2400" dirty="0">
                <a:latin typeface="Calibri"/>
                <a:cs typeface="Calibri"/>
              </a:rPr>
              <a:t>While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epitympanum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pneumatized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last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fetal</a:t>
            </a:r>
            <a:endParaRPr sz="2400">
              <a:latin typeface="Calibri"/>
              <a:cs typeface="Calibri"/>
            </a:endParaRPr>
          </a:p>
          <a:p>
            <a:pPr marL="273685">
              <a:lnSpc>
                <a:spcPts val="2450"/>
              </a:lnSpc>
            </a:pPr>
            <a:r>
              <a:rPr sz="2400" dirty="0">
                <a:latin typeface="Calibri"/>
                <a:cs typeface="Calibri"/>
              </a:rPr>
              <a:t>month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36</a:t>
            </a:r>
            <a:r>
              <a:rPr sz="2400" baseline="24305" dirty="0">
                <a:latin typeface="Calibri"/>
                <a:cs typeface="Calibri"/>
              </a:rPr>
              <a:t>th</a:t>
            </a:r>
            <a:r>
              <a:rPr sz="2400" spc="209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38</a:t>
            </a:r>
            <a:r>
              <a:rPr sz="2400" baseline="24305" dirty="0">
                <a:latin typeface="Calibri"/>
                <a:cs typeface="Calibri"/>
              </a:rPr>
              <a:t>th</a:t>
            </a:r>
            <a:r>
              <a:rPr sz="2400" spc="209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week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gestation.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1902" y="142747"/>
          <a:ext cx="8286750" cy="6567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u="sng" spc="-40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sng" spc="-25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FETAL</a:t>
                      </a:r>
                      <a:r>
                        <a:rPr sz="2000" b="1" u="sng" spc="-50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sng" spc="-20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WEEK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1201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u="sng" spc="-10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sng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MIDDLE</a:t>
                      </a:r>
                      <a:r>
                        <a:rPr sz="2000" b="1" u="sng" spc="445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sng" spc="-25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EAR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rd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Tubotympanic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recess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begins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develop.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branchial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grooves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known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“gill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slits”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appeared.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405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147955" marR="2704465" indent="-5651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Incus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malleus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present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cartilage;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Lower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half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tympanic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cavity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formed.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tissue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layers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tympanic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membrane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present.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Cartilagenous</a:t>
                      </a:r>
                      <a:r>
                        <a:rPr sz="20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stapes</a:t>
                      </a:r>
                      <a:r>
                        <a:rPr sz="2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formed.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16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Ossification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malleus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incus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begins.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algn="ctr">
                        <a:lnSpc>
                          <a:spcPts val="2039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Stapes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begins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ossify.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algn="ctr">
                        <a:lnSpc>
                          <a:spcPts val="2039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21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st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Meatal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plug</a:t>
                      </a:r>
                      <a:r>
                        <a:rPr sz="20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disintegrates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exposing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tympanic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membrane.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algn="ctr">
                        <a:lnSpc>
                          <a:spcPts val="2039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Pneumatization</a:t>
                      </a:r>
                      <a:r>
                        <a:rPr sz="2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tympanum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ts val="2039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32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nd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Malleus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incus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completes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ossification.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algn="ctr">
                        <a:lnSpc>
                          <a:spcPts val="2039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34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Mastoid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air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cells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develop.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ts val="2039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35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Antrum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pneumatized.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>
                        <a:lnSpc>
                          <a:spcPts val="2045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37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4455" algn="just">
                        <a:lnSpc>
                          <a:spcPct val="100000"/>
                        </a:lnSpc>
                        <a:spcBef>
                          <a:spcPts val="240"/>
                        </a:spcBef>
                        <a:tabLst>
                          <a:tab pos="6545580" algn="l"/>
                        </a:tabLst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Epitympanum</a:t>
                      </a:r>
                      <a:r>
                        <a:rPr sz="2000" spc="6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000" spc="6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pneumatized;</a:t>
                      </a:r>
                      <a:r>
                        <a:rPr sz="2000" spc="7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stapes</a:t>
                      </a:r>
                      <a:r>
                        <a:rPr sz="2000" spc="6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continues</a:t>
                      </a:r>
                      <a:r>
                        <a:rPr sz="2000" spc="7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7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develop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until</a:t>
                      </a:r>
                      <a:r>
                        <a:rPr sz="20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adulthood;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tympanic</a:t>
                      </a:r>
                      <a:r>
                        <a:rPr sz="20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membrane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changes</a:t>
                      </a:r>
                      <a:r>
                        <a:rPr sz="20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relative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position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during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950" spc="209" baseline="25641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yrs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life.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350" spc="-37" baseline="15432" dirty="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1350" baseline="15432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00025"/>
            <a:ext cx="63519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Arial"/>
                <a:cs typeface="Arial"/>
              </a:rPr>
              <a:t>Development</a:t>
            </a:r>
            <a:r>
              <a:rPr sz="3600" spc="-2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of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the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outer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ear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1063" y="774319"/>
            <a:ext cx="5653405" cy="1325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ts val="3454"/>
              </a:lnSpc>
              <a:spcBef>
                <a:spcPts val="100"/>
              </a:spcBef>
              <a:buFont typeface="Arial MT"/>
              <a:buChar char="•"/>
              <a:tabLst>
                <a:tab pos="184785" algn="l"/>
              </a:tabLst>
            </a:pPr>
            <a:r>
              <a:rPr sz="3000" dirty="0">
                <a:latin typeface="Calibri"/>
                <a:cs typeface="Calibri"/>
              </a:rPr>
              <a:t>2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main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parts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outer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ear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i.e.</a:t>
            </a:r>
            <a:endParaRPr sz="3000">
              <a:latin typeface="Calibri"/>
              <a:cs typeface="Calibri"/>
            </a:endParaRPr>
          </a:p>
          <a:p>
            <a:pPr marL="645160" lvl="1" indent="-374650">
              <a:lnSpc>
                <a:spcPts val="3320"/>
              </a:lnSpc>
              <a:buAutoNum type="arabicPeriod"/>
              <a:tabLst>
                <a:tab pos="645160" algn="l"/>
              </a:tabLst>
            </a:pPr>
            <a:r>
              <a:rPr sz="3000" dirty="0">
                <a:latin typeface="Calibri"/>
                <a:cs typeface="Calibri"/>
              </a:rPr>
              <a:t>Auricle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/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pinna</a:t>
            </a:r>
            <a:endParaRPr sz="3000">
              <a:latin typeface="Calibri"/>
              <a:cs typeface="Calibri"/>
            </a:endParaRPr>
          </a:p>
          <a:p>
            <a:pPr marL="645160" lvl="1" indent="-374650">
              <a:lnSpc>
                <a:spcPts val="3460"/>
              </a:lnSpc>
              <a:buAutoNum type="arabicPeriod"/>
              <a:tabLst>
                <a:tab pos="645160" algn="l"/>
              </a:tabLst>
            </a:pPr>
            <a:r>
              <a:rPr sz="3000" dirty="0">
                <a:latin typeface="Calibri"/>
                <a:cs typeface="Calibri"/>
              </a:rPr>
              <a:t>External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Auditory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Meatus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(EAM)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90895" y="2345816"/>
            <a:ext cx="10198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21334" algn="l"/>
              </a:tabLst>
            </a:pPr>
            <a:r>
              <a:rPr sz="4500" spc="-75" baseline="-16666" dirty="0">
                <a:latin typeface="Calibri"/>
                <a:cs typeface="Calibri"/>
              </a:rPr>
              <a:t>&amp;</a:t>
            </a:r>
            <a:r>
              <a:rPr sz="4500" baseline="-16666" dirty="0">
                <a:latin typeface="Calibri"/>
                <a:cs typeface="Calibri"/>
              </a:rPr>
              <a:t>	</a:t>
            </a:r>
            <a:r>
              <a:rPr sz="4500" spc="-37" baseline="-16666" dirty="0">
                <a:latin typeface="Calibri"/>
                <a:cs typeface="Calibri"/>
              </a:rPr>
              <a:t>2</a:t>
            </a:r>
            <a:r>
              <a:rPr sz="2000" spc="-25" dirty="0">
                <a:latin typeface="Calibri"/>
                <a:cs typeface="Calibri"/>
              </a:rPr>
              <a:t>nd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963" y="2460116"/>
            <a:ext cx="80651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885" indent="-1720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22885" algn="l"/>
                <a:tab pos="1524635" algn="l"/>
                <a:tab pos="3126105" algn="l"/>
                <a:tab pos="4097654" algn="l"/>
                <a:tab pos="4836795" algn="l"/>
                <a:tab pos="6601459" algn="l"/>
              </a:tabLst>
            </a:pPr>
            <a:r>
              <a:rPr sz="3000" spc="-10" dirty="0">
                <a:latin typeface="Calibri"/>
                <a:cs typeface="Calibri"/>
              </a:rPr>
              <a:t>Auricle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10" dirty="0">
                <a:latin typeface="Calibri"/>
                <a:cs typeface="Calibri"/>
              </a:rPr>
              <a:t>develops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0" dirty="0">
                <a:latin typeface="Calibri"/>
                <a:cs typeface="Calibri"/>
              </a:rPr>
              <a:t>from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5" dirty="0">
                <a:latin typeface="Calibri"/>
                <a:cs typeface="Calibri"/>
              </a:rPr>
              <a:t>the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5" dirty="0">
                <a:latin typeface="Calibri"/>
                <a:cs typeface="Calibri"/>
              </a:rPr>
              <a:t>1</a:t>
            </a:r>
            <a:r>
              <a:rPr sz="3000" spc="-37" baseline="25000" dirty="0">
                <a:latin typeface="Calibri"/>
                <a:cs typeface="Calibri"/>
              </a:rPr>
              <a:t>st</a:t>
            </a:r>
            <a:r>
              <a:rPr sz="3000" baseline="25000" dirty="0">
                <a:latin typeface="Calibri"/>
                <a:cs typeface="Calibri"/>
              </a:rPr>
              <a:t>	</a:t>
            </a:r>
            <a:r>
              <a:rPr sz="3000" spc="-10" dirty="0">
                <a:latin typeface="Calibri"/>
                <a:cs typeface="Calibri"/>
              </a:rPr>
              <a:t>branchial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180" y="2780157"/>
            <a:ext cx="71126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Calibri"/>
                <a:cs typeface="Calibri"/>
              </a:rPr>
              <a:t>arches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during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the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3</a:t>
            </a:r>
            <a:r>
              <a:rPr sz="3000" baseline="25000" dirty="0">
                <a:latin typeface="Calibri"/>
                <a:cs typeface="Calibri"/>
              </a:rPr>
              <a:t>rd</a:t>
            </a:r>
            <a:r>
              <a:rPr sz="3000" spc="240" baseline="2500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or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4</a:t>
            </a:r>
            <a:r>
              <a:rPr sz="3000" baseline="25000" dirty="0">
                <a:latin typeface="Calibri"/>
                <a:cs typeface="Calibri"/>
              </a:rPr>
              <a:t>th</a:t>
            </a:r>
            <a:r>
              <a:rPr sz="3000" spc="277" baseline="2500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week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gestation.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663" y="3624833"/>
            <a:ext cx="80530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 indent="-1720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10185" algn="l"/>
                <a:tab pos="926465" algn="l"/>
                <a:tab pos="2107565" algn="l"/>
                <a:tab pos="2486025" algn="l"/>
                <a:tab pos="3825875" algn="l"/>
                <a:tab pos="5133340" algn="l"/>
                <a:tab pos="6662420" algn="l"/>
                <a:tab pos="7552055" algn="l"/>
              </a:tabLst>
            </a:pPr>
            <a:r>
              <a:rPr sz="3000" spc="-25" dirty="0">
                <a:latin typeface="Calibri"/>
                <a:cs typeface="Calibri"/>
              </a:rPr>
              <a:t>The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10" dirty="0">
                <a:latin typeface="Calibri"/>
                <a:cs typeface="Calibri"/>
              </a:rPr>
              <a:t>auricle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5" dirty="0">
                <a:latin typeface="Calibri"/>
                <a:cs typeface="Calibri"/>
              </a:rPr>
              <a:t>is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10" dirty="0">
                <a:latin typeface="Calibri"/>
                <a:cs typeface="Calibri"/>
              </a:rPr>
              <a:t>actually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10" dirty="0">
                <a:latin typeface="Calibri"/>
                <a:cs typeface="Calibri"/>
              </a:rPr>
              <a:t>derived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10" dirty="0">
                <a:latin typeface="Calibri"/>
                <a:cs typeface="Calibri"/>
              </a:rPr>
              <a:t>primarily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0" dirty="0">
                <a:latin typeface="Calibri"/>
                <a:cs typeface="Calibri"/>
              </a:rPr>
              <a:t>from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5" dirty="0">
                <a:latin typeface="Calibri"/>
                <a:cs typeface="Calibri"/>
              </a:rPr>
              <a:t>2</a:t>
            </a:r>
            <a:r>
              <a:rPr sz="3000" spc="-37" baseline="25000" dirty="0">
                <a:latin typeface="Calibri"/>
                <a:cs typeface="Calibri"/>
              </a:rPr>
              <a:t>nd</a:t>
            </a:r>
            <a:endParaRPr sz="3000" baseline="25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3580" y="3944873"/>
            <a:ext cx="78263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2125" algn="l"/>
                <a:tab pos="2753995" algn="l"/>
                <a:tab pos="3914140" algn="l"/>
                <a:tab pos="4899025" algn="l"/>
                <a:tab pos="6186805" algn="l"/>
                <a:tab pos="7490459" algn="l"/>
              </a:tabLst>
            </a:pPr>
            <a:r>
              <a:rPr sz="3000" spc="-10" dirty="0">
                <a:latin typeface="Calibri"/>
                <a:cs typeface="Calibri"/>
              </a:rPr>
              <a:t>branchial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0" dirty="0">
                <a:latin typeface="Calibri"/>
                <a:cs typeface="Calibri"/>
              </a:rPr>
              <a:t>arch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10" dirty="0">
                <a:latin typeface="Calibri"/>
                <a:cs typeface="Calibri"/>
              </a:rPr>
              <a:t>while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0" dirty="0">
                <a:latin typeface="Calibri"/>
                <a:cs typeface="Calibri"/>
              </a:rPr>
              <a:t>only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10" dirty="0">
                <a:latin typeface="Calibri"/>
                <a:cs typeface="Calibri"/>
              </a:rPr>
              <a:t>tragus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10" dirty="0">
                <a:latin typeface="Calibri"/>
                <a:cs typeface="Calibri"/>
              </a:rPr>
              <a:t>seems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sz="3000" spc="-25" dirty="0">
                <a:latin typeface="Calibri"/>
                <a:cs typeface="Calibri"/>
              </a:rPr>
              <a:t>to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8363" y="4264914"/>
            <a:ext cx="8024495" cy="164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Calibri"/>
                <a:cs typeface="Calibri"/>
              </a:rPr>
              <a:t>originate</a:t>
            </a:r>
            <a:r>
              <a:rPr sz="3000" spc="-8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from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the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1</a:t>
            </a:r>
            <a:r>
              <a:rPr sz="3000" baseline="25000" dirty="0">
                <a:latin typeface="Calibri"/>
                <a:cs typeface="Calibri"/>
              </a:rPr>
              <a:t>st</a:t>
            </a:r>
            <a:r>
              <a:rPr sz="3000" spc="225" baseline="2500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branchial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arch.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endParaRPr sz="3000">
              <a:latin typeface="Calibri"/>
              <a:cs typeface="Calibri"/>
            </a:endParaRPr>
          </a:p>
          <a:p>
            <a:pPr marL="197485" marR="17780" indent="-172720">
              <a:lnSpc>
                <a:spcPct val="70000"/>
              </a:lnSpc>
              <a:buFont typeface="Arial MT"/>
              <a:buChar char="•"/>
              <a:tabLst>
                <a:tab pos="197485" algn="l"/>
              </a:tabLst>
            </a:pPr>
            <a:r>
              <a:rPr sz="3000" dirty="0">
                <a:latin typeface="Calibri"/>
                <a:cs typeface="Calibri"/>
              </a:rPr>
              <a:t>This</a:t>
            </a:r>
            <a:r>
              <a:rPr sz="3000" spc="16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is</a:t>
            </a:r>
            <a:r>
              <a:rPr sz="3000" spc="17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occurring</a:t>
            </a:r>
            <a:r>
              <a:rPr sz="3000" spc="16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at</a:t>
            </a:r>
            <a:r>
              <a:rPr sz="3000" spc="15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the</a:t>
            </a:r>
            <a:r>
              <a:rPr sz="3000" spc="16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same</a:t>
            </a:r>
            <a:r>
              <a:rPr sz="3000" spc="15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time,</a:t>
            </a:r>
            <a:r>
              <a:rPr sz="3000" spc="15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when</a:t>
            </a:r>
            <a:r>
              <a:rPr sz="3000" spc="15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auditory </a:t>
            </a:r>
            <a:r>
              <a:rPr sz="3000" dirty="0">
                <a:latin typeface="Calibri"/>
                <a:cs typeface="Calibri"/>
              </a:rPr>
              <a:t>vesicle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is</a:t>
            </a:r>
            <a:r>
              <a:rPr sz="3000" spc="-5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formed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in</a:t>
            </a:r>
            <a:r>
              <a:rPr sz="3000" spc="-5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the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development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-5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inner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ear.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914400"/>
            <a:ext cx="4579620" cy="4724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8685" y="1446980"/>
            <a:ext cx="3309257" cy="34216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37540" y="805942"/>
            <a:ext cx="7869555" cy="43160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33679" marR="55880" indent="-170815" algn="just">
              <a:lnSpc>
                <a:spcPts val="3020"/>
              </a:lnSpc>
              <a:spcBef>
                <a:spcPts val="480"/>
              </a:spcBef>
              <a:buFont typeface="Arial MT"/>
              <a:buChar char="•"/>
              <a:tabLst>
                <a:tab pos="235585" algn="l"/>
              </a:tabLst>
            </a:pPr>
            <a:r>
              <a:rPr sz="2800" dirty="0">
                <a:latin typeface="Calibri"/>
                <a:cs typeface="Calibri"/>
              </a:rPr>
              <a:t>During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1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6</a:t>
            </a:r>
            <a:r>
              <a:rPr sz="2775" baseline="25525" dirty="0">
                <a:latin typeface="Calibri"/>
                <a:cs typeface="Calibri"/>
              </a:rPr>
              <a:t>th</a:t>
            </a:r>
            <a:r>
              <a:rPr sz="2775" spc="509" baseline="255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week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1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gestation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6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hillocks</a:t>
            </a:r>
            <a:r>
              <a:rPr sz="2800" spc="1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tissue 	</a:t>
            </a:r>
            <a:r>
              <a:rPr sz="2800" dirty="0">
                <a:latin typeface="Calibri"/>
                <a:cs typeface="Calibri"/>
              </a:rPr>
              <a:t>thickenings</a:t>
            </a:r>
            <a:r>
              <a:rPr sz="2800" spc="1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form</a:t>
            </a:r>
            <a:r>
              <a:rPr sz="2800" spc="1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204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both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sides</a:t>
            </a:r>
            <a:r>
              <a:rPr sz="2800" spc="19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1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</a:t>
            </a:r>
            <a:r>
              <a:rPr sz="2775" baseline="25525" dirty="0">
                <a:latin typeface="Calibri"/>
                <a:cs typeface="Calibri"/>
              </a:rPr>
              <a:t>st</a:t>
            </a:r>
            <a:r>
              <a:rPr sz="2775" spc="600" baseline="255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branchial 	groove.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25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233679" marR="56515" indent="-170815" algn="just">
              <a:lnSpc>
                <a:spcPts val="3020"/>
              </a:lnSpc>
              <a:spcBef>
                <a:spcPts val="5"/>
              </a:spcBef>
              <a:buFont typeface="Arial MT"/>
              <a:buChar char="•"/>
              <a:tabLst>
                <a:tab pos="235585" algn="l"/>
              </a:tabLst>
            </a:pPr>
            <a:r>
              <a:rPr sz="2800" dirty="0">
                <a:latin typeface="Calibri"/>
                <a:cs typeface="Calibri"/>
              </a:rPr>
              <a:t>They</a:t>
            </a:r>
            <a:r>
              <a:rPr sz="2800" spc="14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14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arranged</a:t>
            </a:r>
            <a:r>
              <a:rPr sz="2800" spc="1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as</a:t>
            </a:r>
            <a:r>
              <a:rPr sz="2800" spc="1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3</a:t>
            </a:r>
            <a:r>
              <a:rPr sz="2800" spc="1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hillocks</a:t>
            </a:r>
            <a:r>
              <a:rPr sz="2800" spc="1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16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each</a:t>
            </a:r>
            <a:r>
              <a:rPr sz="2800" spc="150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facing 	border.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60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233679" marR="55244" indent="-170815" algn="just">
              <a:lnSpc>
                <a:spcPct val="90000"/>
              </a:lnSpc>
              <a:buFont typeface="Arial MT"/>
              <a:buChar char="•"/>
              <a:tabLst>
                <a:tab pos="235585" algn="l"/>
              </a:tabLst>
            </a:pPr>
            <a:r>
              <a:rPr sz="2800" dirty="0">
                <a:latin typeface="Calibri"/>
                <a:cs typeface="Calibri"/>
              </a:rPr>
              <a:t>The</a:t>
            </a:r>
            <a:r>
              <a:rPr sz="2800" spc="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ultimate</a:t>
            </a:r>
            <a:r>
              <a:rPr sz="2800" spc="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shape</a:t>
            </a:r>
            <a:r>
              <a:rPr sz="2800" spc="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&amp;</a:t>
            </a:r>
            <a:r>
              <a:rPr sz="2800" spc="5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configuration</a:t>
            </a:r>
            <a:r>
              <a:rPr sz="2800" spc="4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5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45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adult 	</a:t>
            </a:r>
            <a:r>
              <a:rPr sz="2800" dirty="0">
                <a:latin typeface="Calibri"/>
                <a:cs typeface="Calibri"/>
              </a:rPr>
              <a:t>auricle</a:t>
            </a:r>
            <a:r>
              <a:rPr sz="2800" spc="5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depends</a:t>
            </a:r>
            <a:r>
              <a:rPr sz="2800" spc="5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5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5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development</a:t>
            </a:r>
            <a:r>
              <a:rPr sz="2800" spc="5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5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5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6</a:t>
            </a:r>
            <a:r>
              <a:rPr sz="2775" spc="-37" baseline="25525" dirty="0">
                <a:latin typeface="Calibri"/>
                <a:cs typeface="Calibri"/>
              </a:rPr>
              <a:t>th 	</a:t>
            </a:r>
            <a:r>
              <a:rPr sz="2800" dirty="0">
                <a:latin typeface="Calibri"/>
                <a:cs typeface="Calibri"/>
              </a:rPr>
              <a:t>growth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centers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/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hillocks.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609600"/>
            <a:ext cx="7620000" cy="5715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609600"/>
            <a:ext cx="7672372" cy="56215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586740" y="501142"/>
            <a:ext cx="7971155" cy="50844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84480" marR="106045" indent="-170815" algn="just">
              <a:lnSpc>
                <a:spcPts val="3020"/>
              </a:lnSpc>
              <a:spcBef>
                <a:spcPts val="480"/>
              </a:spcBef>
              <a:buFont typeface="Arial MT"/>
              <a:buChar char="•"/>
              <a:tabLst>
                <a:tab pos="286385" algn="l"/>
              </a:tabLst>
            </a:pPr>
            <a:r>
              <a:rPr sz="2800" dirty="0">
                <a:latin typeface="Calibri"/>
                <a:cs typeface="Calibri"/>
              </a:rPr>
              <a:t>During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6</a:t>
            </a:r>
            <a:r>
              <a:rPr sz="2775" baseline="25525" dirty="0">
                <a:latin typeface="Calibri"/>
                <a:cs typeface="Calibri"/>
              </a:rPr>
              <a:t>th</a:t>
            </a:r>
            <a:r>
              <a:rPr sz="2775" spc="442" baseline="255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week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gestation,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‘mesenchymal 	</a:t>
            </a:r>
            <a:r>
              <a:rPr sz="2800" dirty="0">
                <a:latin typeface="Calibri"/>
                <a:cs typeface="Calibri"/>
              </a:rPr>
              <a:t>folds’</a:t>
            </a:r>
            <a:r>
              <a:rPr sz="2800" spc="29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29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29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auricle</a:t>
            </a:r>
            <a:r>
              <a:rPr sz="2800" spc="29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30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beginning</a:t>
            </a:r>
            <a:r>
              <a:rPr sz="2800" spc="30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295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become 	cartilage.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80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284480" marR="104139" indent="-170815" algn="just">
              <a:lnSpc>
                <a:spcPct val="90000"/>
              </a:lnSpc>
              <a:buFont typeface="Arial MT"/>
              <a:buChar char="•"/>
              <a:tabLst>
                <a:tab pos="286385" algn="l"/>
              </a:tabLst>
            </a:pPr>
            <a:r>
              <a:rPr sz="2800" dirty="0">
                <a:latin typeface="Calibri"/>
                <a:cs typeface="Calibri"/>
              </a:rPr>
              <a:t>From</a:t>
            </a:r>
            <a:r>
              <a:rPr sz="2800" spc="3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3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7</a:t>
            </a:r>
            <a:r>
              <a:rPr sz="2775" baseline="25525" dirty="0">
                <a:latin typeface="Calibri"/>
                <a:cs typeface="Calibri"/>
              </a:rPr>
              <a:t>th</a:t>
            </a:r>
            <a:r>
              <a:rPr sz="2775" spc="75" baseline="2552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3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20</a:t>
            </a:r>
            <a:r>
              <a:rPr sz="2775" baseline="25525" dirty="0">
                <a:latin typeface="Calibri"/>
                <a:cs typeface="Calibri"/>
              </a:rPr>
              <a:t>th</a:t>
            </a:r>
            <a:r>
              <a:rPr sz="2775" spc="75" baseline="2552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week</a:t>
            </a:r>
            <a:r>
              <a:rPr sz="2800" spc="3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3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gestation,</a:t>
            </a:r>
            <a:r>
              <a:rPr sz="2800" spc="3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3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auricle 	</a:t>
            </a:r>
            <a:r>
              <a:rPr sz="2800" dirty="0">
                <a:latin typeface="Calibri"/>
                <a:cs typeface="Calibri"/>
              </a:rPr>
              <a:t>moves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its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original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ventro-</a:t>
            </a:r>
            <a:r>
              <a:rPr sz="2800" dirty="0">
                <a:latin typeface="Calibri"/>
                <a:cs typeface="Calibri"/>
              </a:rPr>
              <a:t>medial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position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be 	</a:t>
            </a:r>
            <a:r>
              <a:rPr sz="2800" dirty="0">
                <a:latin typeface="Calibri"/>
                <a:cs typeface="Calibri"/>
              </a:rPr>
              <a:t>slowly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displaced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laterally,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so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get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match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growth 	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mandible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&amp;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face.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buFont typeface="Arial MT"/>
              <a:buChar char="•"/>
            </a:pPr>
            <a:endParaRPr sz="2800">
              <a:latin typeface="Calibri"/>
              <a:cs typeface="Calibri"/>
            </a:endParaRPr>
          </a:p>
          <a:p>
            <a:pPr marL="284480" marR="106045" indent="-170815" algn="just">
              <a:lnSpc>
                <a:spcPts val="3020"/>
              </a:lnSpc>
              <a:spcBef>
                <a:spcPts val="5"/>
              </a:spcBef>
              <a:buFont typeface="Arial MT"/>
              <a:buChar char="•"/>
              <a:tabLst>
                <a:tab pos="286385" algn="l"/>
              </a:tabLst>
            </a:pPr>
            <a:r>
              <a:rPr sz="2800" dirty="0">
                <a:latin typeface="Calibri"/>
                <a:cs typeface="Calibri"/>
              </a:rPr>
              <a:t>At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20</a:t>
            </a:r>
            <a:r>
              <a:rPr sz="2775" baseline="25525" dirty="0">
                <a:latin typeface="Calibri"/>
                <a:cs typeface="Calibri"/>
              </a:rPr>
              <a:t>th</a:t>
            </a:r>
            <a:r>
              <a:rPr sz="2775" spc="472" baseline="255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week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gestation,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auricle</a:t>
            </a:r>
            <a:r>
              <a:rPr sz="2800" spc="1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attains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an 	</a:t>
            </a:r>
            <a:r>
              <a:rPr sz="2800" dirty="0">
                <a:latin typeface="Calibri"/>
                <a:cs typeface="Calibri"/>
              </a:rPr>
              <a:t>adult</a:t>
            </a:r>
            <a:r>
              <a:rPr sz="2800" spc="21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shape</a:t>
            </a:r>
            <a:r>
              <a:rPr sz="2800" spc="229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but</a:t>
            </a:r>
            <a:r>
              <a:rPr sz="2800" spc="22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continues</a:t>
            </a:r>
            <a:r>
              <a:rPr sz="2800" spc="23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22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growth</a:t>
            </a:r>
            <a:r>
              <a:rPr sz="2800" spc="229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until</a:t>
            </a:r>
            <a:r>
              <a:rPr sz="2800" spc="215" dirty="0">
                <a:latin typeface="Calibri"/>
                <a:cs typeface="Calibri"/>
              </a:rPr>
              <a:t>  </a:t>
            </a:r>
            <a:r>
              <a:rPr sz="2800" spc="-25" dirty="0">
                <a:latin typeface="Calibri"/>
                <a:cs typeface="Calibri"/>
              </a:rPr>
              <a:t>the 	</a:t>
            </a:r>
            <a:r>
              <a:rPr sz="2800" dirty="0">
                <a:latin typeface="Calibri"/>
                <a:cs typeface="Calibri"/>
              </a:rPr>
              <a:t>individual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becomes</a:t>
            </a:r>
            <a:r>
              <a:rPr sz="2800" spc="5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9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years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age.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62940" y="224739"/>
            <a:ext cx="80448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 indent="-1708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0891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EAM</a:t>
            </a:r>
            <a:r>
              <a:rPr sz="2400" spc="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derived</a:t>
            </a:r>
            <a:r>
              <a:rPr sz="2400" spc="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baseline="24305" dirty="0">
                <a:latin typeface="Calibri"/>
                <a:cs typeface="Calibri"/>
              </a:rPr>
              <a:t>st</a:t>
            </a:r>
            <a:r>
              <a:rPr sz="2400" spc="390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branchial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groove</a:t>
            </a:r>
            <a:r>
              <a:rPr sz="2400" spc="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</a:t>
            </a:r>
            <a:r>
              <a:rPr sz="2400" baseline="24305" dirty="0">
                <a:latin typeface="Calibri"/>
                <a:cs typeface="Calibri"/>
              </a:rPr>
              <a:t>th</a:t>
            </a:r>
            <a:r>
              <a:rPr sz="2400" spc="390" baseline="2430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5152" y="389890"/>
            <a:ext cx="406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spc="-37" baseline="-16203" dirty="0">
                <a:latin typeface="Calibri"/>
                <a:cs typeface="Calibri"/>
              </a:rPr>
              <a:t>5</a:t>
            </a:r>
            <a:r>
              <a:rPr sz="1600" spc="-25" dirty="0">
                <a:latin typeface="Calibri"/>
                <a:cs typeface="Calibri"/>
              </a:rPr>
              <a:t>th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5625" y="481329"/>
            <a:ext cx="2294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week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gestation.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1196085"/>
            <a:ext cx="8047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 indent="-1708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08915" algn="l"/>
              </a:tabLst>
            </a:pPr>
            <a:r>
              <a:rPr sz="2400" dirty="0">
                <a:latin typeface="Calibri"/>
                <a:cs typeface="Calibri"/>
              </a:rPr>
              <a:t>At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time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ectodermal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lining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 the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baseline="24305" dirty="0">
                <a:latin typeface="Calibri"/>
                <a:cs typeface="Calibri"/>
              </a:rPr>
              <a:t>st</a:t>
            </a:r>
            <a:r>
              <a:rPr sz="2400" spc="292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branchial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groove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32978" y="1360373"/>
            <a:ext cx="3746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spc="-37" baseline="-16203" dirty="0">
                <a:latin typeface="Calibri"/>
                <a:cs typeface="Calibri"/>
              </a:rPr>
              <a:t>1</a:t>
            </a:r>
            <a:r>
              <a:rPr sz="1600" spc="-25" dirty="0">
                <a:latin typeface="Calibri"/>
                <a:cs typeface="Calibri"/>
              </a:rPr>
              <a:t>st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0552" y="1451813"/>
            <a:ext cx="7306945" cy="648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50"/>
              </a:lnSpc>
              <a:spcBef>
                <a:spcPts val="100"/>
              </a:spcBef>
              <a:tabLst>
                <a:tab pos="460375" algn="l"/>
                <a:tab pos="1257935" algn="l"/>
                <a:tab pos="2393315" algn="l"/>
                <a:tab pos="3158490" algn="l"/>
                <a:tab pos="3790950" algn="l"/>
                <a:tab pos="5518150" algn="l"/>
                <a:tab pos="6408420" algn="l"/>
                <a:tab pos="6878955" algn="l"/>
              </a:tabLst>
            </a:pPr>
            <a:r>
              <a:rPr sz="2400" spc="-25" dirty="0">
                <a:latin typeface="Calibri"/>
                <a:cs typeface="Calibri"/>
              </a:rPr>
              <a:t>in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brief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contact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with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endodermal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lining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of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the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450"/>
              </a:lnSpc>
            </a:pPr>
            <a:r>
              <a:rPr sz="2400" dirty="0">
                <a:latin typeface="Calibri"/>
                <a:cs typeface="Calibri"/>
              </a:rPr>
              <a:t>pharyngeal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pouch.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240" y="2424810"/>
            <a:ext cx="8074659" cy="187452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20979" marR="43815" indent="-170815" algn="just">
              <a:lnSpc>
                <a:spcPct val="70000"/>
              </a:lnSpc>
              <a:spcBef>
                <a:spcPts val="960"/>
              </a:spcBef>
              <a:buFont typeface="Arial MT"/>
              <a:buChar char="•"/>
              <a:tabLst>
                <a:tab pos="222885" algn="l"/>
              </a:tabLst>
            </a:pPr>
            <a:r>
              <a:rPr sz="2400" dirty="0">
                <a:latin typeface="Calibri"/>
                <a:cs typeface="Calibri"/>
              </a:rPr>
              <a:t>Mesodermal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tissue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grows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between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layers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separate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pharyngeal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pouch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branchial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groove.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85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220979" marR="43180" indent="-170815" algn="just">
              <a:lnSpc>
                <a:spcPct val="70000"/>
              </a:lnSpc>
              <a:buFont typeface="Arial MT"/>
              <a:buChar char="•"/>
              <a:tabLst>
                <a:tab pos="222885" algn="l"/>
              </a:tabLst>
            </a:pPr>
            <a:r>
              <a:rPr sz="2400" dirty="0">
                <a:latin typeface="Calibri"/>
                <a:cs typeface="Calibri"/>
              </a:rPr>
              <a:t>In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8</a:t>
            </a:r>
            <a:r>
              <a:rPr sz="2400" baseline="24305" dirty="0">
                <a:latin typeface="Calibri"/>
                <a:cs typeface="Calibri"/>
              </a:rPr>
              <a:t>th</a:t>
            </a:r>
            <a:r>
              <a:rPr sz="2400" spc="240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week of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gestation,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 primary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meatus</a:t>
            </a:r>
            <a:r>
              <a:rPr sz="2400" spc="-10" dirty="0">
                <a:latin typeface="Calibri"/>
                <a:cs typeface="Calibri"/>
              </a:rPr>
              <a:t> sinks 	</a:t>
            </a:r>
            <a:r>
              <a:rPr sz="2400" dirty="0">
                <a:latin typeface="Calibri"/>
                <a:cs typeface="Calibri"/>
              </a:rPr>
              <a:t>towards</a:t>
            </a:r>
            <a:r>
              <a:rPr sz="2400" spc="4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middle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cavity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forms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outer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1/3</a:t>
            </a:r>
            <a:r>
              <a:rPr sz="2400" baseline="24305" dirty="0">
                <a:latin typeface="Calibri"/>
                <a:cs typeface="Calibri"/>
              </a:rPr>
              <a:t>rd</a:t>
            </a:r>
            <a:r>
              <a:rPr sz="2400" spc="217" baseline="2430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4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auditory 	</a:t>
            </a:r>
            <a:r>
              <a:rPr sz="2400" dirty="0">
                <a:latin typeface="Calibri"/>
                <a:cs typeface="Calibri"/>
              </a:rPr>
              <a:t>canal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surrounded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ultimately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cartilage.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4623054"/>
            <a:ext cx="7997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3515" algn="l"/>
                <a:tab pos="840105" algn="l"/>
                <a:tab pos="2457450" algn="l"/>
                <a:tab pos="3502660" algn="l"/>
                <a:tab pos="4905375" algn="l"/>
                <a:tab pos="5359400" algn="l"/>
                <a:tab pos="6493510" algn="l"/>
                <a:tab pos="7569834" algn="l"/>
              </a:tabLst>
            </a:pPr>
            <a:r>
              <a:rPr sz="2400" spc="-2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ectodermal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groove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continues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to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deepen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toward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the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0552" y="4879085"/>
            <a:ext cx="7825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2545" algn="l"/>
                <a:tab pos="2179955" algn="l"/>
                <a:tab pos="2928620" algn="l"/>
                <a:tab pos="3495040" algn="l"/>
                <a:tab pos="4661535" algn="l"/>
                <a:tab pos="5715000" algn="l"/>
                <a:tab pos="6424930" algn="l"/>
                <a:tab pos="6748145" algn="l"/>
                <a:tab pos="7665720" algn="l"/>
              </a:tabLst>
            </a:pPr>
            <a:r>
              <a:rPr sz="2400" spc="-10" dirty="0">
                <a:latin typeface="Calibri"/>
                <a:cs typeface="Calibri"/>
              </a:rPr>
              <a:t>tympanic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cavity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0" dirty="0">
                <a:latin typeface="Calibri"/>
                <a:cs typeface="Calibri"/>
              </a:rPr>
              <a:t>from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external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surface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until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25" dirty="0">
                <a:latin typeface="Calibri"/>
                <a:cs typeface="Calibri"/>
              </a:rPr>
              <a:t>it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10" dirty="0">
                <a:latin typeface="Calibri"/>
                <a:cs typeface="Calibri"/>
              </a:rPr>
              <a:t>meets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50" dirty="0"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0552" y="5135117"/>
            <a:ext cx="7825740" cy="64770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965"/>
              </a:spcBef>
            </a:pPr>
            <a:r>
              <a:rPr sz="2400" dirty="0">
                <a:latin typeface="Calibri"/>
                <a:cs typeface="Calibri"/>
              </a:rPr>
              <a:t>thickening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epithelial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cells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known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 the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meatal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plug which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is </a:t>
            </a:r>
            <a:r>
              <a:rPr sz="2400" spc="-10" dirty="0">
                <a:latin typeface="Calibri"/>
                <a:cs typeface="Calibri"/>
              </a:rPr>
              <a:t>developed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surface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ectoderm.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711453"/>
            <a:ext cx="193293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20" dirty="0"/>
              <a:t>References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510540" y="1894077"/>
            <a:ext cx="8015605" cy="335089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82270" marR="30480" indent="-344805">
              <a:lnSpc>
                <a:spcPts val="3460"/>
              </a:lnSpc>
              <a:spcBef>
                <a:spcPts val="535"/>
              </a:spcBef>
              <a:buFont typeface="Arial MT"/>
              <a:buChar char="•"/>
              <a:tabLst>
                <a:tab pos="382270" algn="l"/>
                <a:tab pos="7305040" algn="l"/>
              </a:tabLst>
            </a:pPr>
            <a:r>
              <a:rPr sz="3200" dirty="0">
                <a:latin typeface="Calibri"/>
                <a:cs typeface="Calibri"/>
              </a:rPr>
              <a:t>Hearing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children.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6</a:t>
            </a:r>
            <a:r>
              <a:rPr sz="3150" baseline="25132" dirty="0">
                <a:latin typeface="Calibri"/>
                <a:cs typeface="Calibri"/>
              </a:rPr>
              <a:t>th</a:t>
            </a:r>
            <a:r>
              <a:rPr sz="3150" spc="247" baseline="25132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edition.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Northern</a:t>
            </a:r>
            <a:r>
              <a:rPr sz="3200" dirty="0">
                <a:latin typeface="Calibri"/>
                <a:cs typeface="Calibri"/>
              </a:rPr>
              <a:t>	JL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50" dirty="0">
                <a:latin typeface="Calibri"/>
                <a:cs typeface="Calibri"/>
              </a:rPr>
              <a:t>&amp; </a:t>
            </a:r>
            <a:r>
              <a:rPr sz="3200" dirty="0">
                <a:latin typeface="Calibri"/>
                <a:cs typeface="Calibri"/>
              </a:rPr>
              <a:t>Downs</a:t>
            </a:r>
            <a:r>
              <a:rPr sz="3200" spc="-135" dirty="0">
                <a:latin typeface="Calibri"/>
                <a:cs typeface="Calibri"/>
              </a:rPr>
              <a:t> </a:t>
            </a:r>
            <a:r>
              <a:rPr sz="3200" spc="-125" dirty="0">
                <a:latin typeface="Calibri"/>
                <a:cs typeface="Calibri"/>
              </a:rPr>
              <a:t>MP.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(2014).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Plural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Publishing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Inc.</a:t>
            </a:r>
            <a:endParaRPr sz="3200">
              <a:latin typeface="Calibri"/>
              <a:cs typeface="Calibri"/>
            </a:endParaRPr>
          </a:p>
          <a:p>
            <a:pPr marL="382270" marR="396875" indent="-344805">
              <a:lnSpc>
                <a:spcPts val="3460"/>
              </a:lnSpc>
              <a:spcBef>
                <a:spcPts val="785"/>
              </a:spcBef>
              <a:buFont typeface="Arial MT"/>
              <a:buChar char="•"/>
              <a:tabLst>
                <a:tab pos="382270" algn="l"/>
              </a:tabLst>
            </a:pPr>
            <a:r>
              <a:rPr sz="3200" dirty="0">
                <a:latin typeface="Calibri"/>
                <a:cs typeface="Calibri"/>
              </a:rPr>
              <a:t>Speech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hearing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sciences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-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Anatomy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and Physiology.</a:t>
            </a:r>
            <a:r>
              <a:rPr sz="3200" spc="-1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3</a:t>
            </a:r>
            <a:r>
              <a:rPr sz="3150" baseline="25132" dirty="0">
                <a:latin typeface="Calibri"/>
                <a:cs typeface="Calibri"/>
              </a:rPr>
              <a:t>rd</a:t>
            </a:r>
            <a:r>
              <a:rPr sz="3150" spc="240" baseline="25132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edition.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Zemlin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WR.</a:t>
            </a:r>
            <a:endParaRPr sz="3200">
              <a:latin typeface="Calibri"/>
              <a:cs typeface="Calibri"/>
            </a:endParaRPr>
          </a:p>
          <a:p>
            <a:pPr marL="382270" marR="549275" indent="-344805">
              <a:lnSpc>
                <a:spcPct val="90000"/>
              </a:lnSpc>
              <a:spcBef>
                <a:spcPts val="750"/>
              </a:spcBef>
              <a:buFont typeface="Arial MT"/>
              <a:buChar char="•"/>
              <a:tabLst>
                <a:tab pos="382270" algn="l"/>
              </a:tabLst>
            </a:pPr>
            <a:r>
              <a:rPr sz="3200" spc="-10" dirty="0">
                <a:latin typeface="Calibri"/>
                <a:cs typeface="Calibri"/>
              </a:rPr>
              <a:t>Comprehensive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handbook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pediatric audiology.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2</a:t>
            </a:r>
            <a:r>
              <a:rPr sz="3150" baseline="25132" dirty="0">
                <a:latin typeface="Calibri"/>
                <a:cs typeface="Calibri"/>
              </a:rPr>
              <a:t>nd</a:t>
            </a:r>
            <a:r>
              <a:rPr sz="3150" spc="284" baseline="25132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ed.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Tharpe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AM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&amp;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Seewald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R. </a:t>
            </a:r>
            <a:r>
              <a:rPr sz="3200" dirty="0">
                <a:latin typeface="Calibri"/>
                <a:cs typeface="Calibri"/>
              </a:rPr>
              <a:t>(2017).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Plural</a:t>
            </a:r>
            <a:r>
              <a:rPr sz="3200" spc="-10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Publishing.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24840" y="368553"/>
            <a:ext cx="8061325" cy="570103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248285" marR="81280" indent="-172720">
              <a:lnSpc>
                <a:spcPct val="70000"/>
              </a:lnSpc>
              <a:spcBef>
                <a:spcPts val="1040"/>
              </a:spcBef>
              <a:buFont typeface="Arial MT"/>
              <a:buChar char="•"/>
              <a:tabLst>
                <a:tab pos="248285" algn="l"/>
                <a:tab pos="2193290" algn="l"/>
                <a:tab pos="3142615" algn="l"/>
                <a:tab pos="4473575" algn="l"/>
                <a:tab pos="5071110" algn="l"/>
                <a:tab pos="6142355" algn="l"/>
                <a:tab pos="6871334" algn="l"/>
                <a:tab pos="7524750" algn="l"/>
              </a:tabLst>
            </a:pPr>
            <a:r>
              <a:rPr sz="2600" spc="-10" dirty="0">
                <a:latin typeface="Calibri"/>
                <a:cs typeface="Calibri"/>
              </a:rPr>
              <a:t>Mesenchyme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grows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between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meatal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0" dirty="0">
                <a:latin typeface="Calibri"/>
                <a:cs typeface="Calibri"/>
              </a:rPr>
              <a:t>plug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and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epithelial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cells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tympanic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cavity.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248285" marR="81280" indent="-172720">
              <a:lnSpc>
                <a:spcPct val="70100"/>
              </a:lnSpc>
              <a:buFont typeface="Arial MT"/>
              <a:buChar char="•"/>
              <a:tabLst>
                <a:tab pos="248285" algn="l"/>
              </a:tabLst>
            </a:pPr>
            <a:r>
              <a:rPr sz="2600" dirty="0">
                <a:latin typeface="Calibri"/>
                <a:cs typeface="Calibri"/>
              </a:rPr>
              <a:t>Thus</a:t>
            </a:r>
            <a:r>
              <a:rPr sz="2600" spc="1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3</a:t>
            </a:r>
            <a:r>
              <a:rPr sz="2600" spc="2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layers</a:t>
            </a:r>
            <a:r>
              <a:rPr sz="2600" spc="2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2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tissues</a:t>
            </a:r>
            <a:r>
              <a:rPr sz="2600" spc="20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</a:t>
            </a:r>
            <a:r>
              <a:rPr sz="2600" spc="2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formed</a:t>
            </a:r>
            <a:r>
              <a:rPr sz="2600" spc="2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which</a:t>
            </a:r>
            <a:r>
              <a:rPr sz="2600" spc="2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</a:t>
            </a:r>
            <a:r>
              <a:rPr sz="2600" spc="2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combined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form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tympanic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membrane.</a:t>
            </a:r>
            <a:endParaRPr sz="2600">
              <a:latin typeface="Calibri"/>
              <a:cs typeface="Calibri"/>
            </a:endParaRPr>
          </a:p>
          <a:p>
            <a:pPr marL="248285" indent="-172085">
              <a:lnSpc>
                <a:spcPts val="3055"/>
              </a:lnSpc>
              <a:spcBef>
                <a:spcPts val="2845"/>
              </a:spcBef>
              <a:buFont typeface="Arial MT"/>
              <a:buChar char="•"/>
              <a:tabLst>
                <a:tab pos="248285" algn="l"/>
              </a:tabLst>
            </a:pPr>
            <a:r>
              <a:rPr sz="2600" dirty="0">
                <a:latin typeface="Calibri"/>
                <a:cs typeface="Calibri"/>
              </a:rPr>
              <a:t>These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3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layer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includes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50" dirty="0">
                <a:latin typeface="Calibri"/>
                <a:cs typeface="Calibri"/>
              </a:rPr>
              <a:t>;</a:t>
            </a:r>
            <a:endParaRPr sz="2600">
              <a:latin typeface="Calibri"/>
              <a:cs typeface="Calibri"/>
            </a:endParaRPr>
          </a:p>
          <a:p>
            <a:pPr marL="997585" lvl="1" indent="-323850">
              <a:lnSpc>
                <a:spcPts val="2990"/>
              </a:lnSpc>
              <a:buAutoNum type="arabicPeriod"/>
              <a:tabLst>
                <a:tab pos="997585" algn="l"/>
              </a:tabLst>
            </a:pPr>
            <a:r>
              <a:rPr sz="2600" dirty="0">
                <a:latin typeface="Calibri"/>
                <a:cs typeface="Calibri"/>
              </a:rPr>
              <a:t>The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inner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circular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fiber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layer</a:t>
            </a:r>
            <a:endParaRPr sz="2600">
              <a:latin typeface="Calibri"/>
              <a:cs typeface="Calibri"/>
            </a:endParaRPr>
          </a:p>
          <a:p>
            <a:pPr marL="997585" lvl="1" indent="-323850">
              <a:lnSpc>
                <a:spcPts val="2985"/>
              </a:lnSpc>
              <a:buAutoNum type="arabicPeriod"/>
              <a:tabLst>
                <a:tab pos="997585" algn="l"/>
              </a:tabLst>
            </a:pPr>
            <a:r>
              <a:rPr sz="2600" dirty="0">
                <a:latin typeface="Calibri"/>
                <a:cs typeface="Calibri"/>
              </a:rPr>
              <a:t>Fibrous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middle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layer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tissue</a:t>
            </a:r>
            <a:endParaRPr sz="2600">
              <a:latin typeface="Calibri"/>
              <a:cs typeface="Calibri"/>
            </a:endParaRPr>
          </a:p>
          <a:p>
            <a:pPr marL="997585" lvl="1" indent="-323850">
              <a:lnSpc>
                <a:spcPts val="3050"/>
              </a:lnSpc>
              <a:buAutoNum type="arabicPeriod"/>
              <a:tabLst>
                <a:tab pos="997585" algn="l"/>
              </a:tabLst>
            </a:pPr>
            <a:r>
              <a:rPr sz="2600" dirty="0">
                <a:latin typeface="Calibri"/>
                <a:cs typeface="Calibri"/>
              </a:rPr>
              <a:t>Outer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radial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fiber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layer</a:t>
            </a:r>
            <a:endParaRPr sz="26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620"/>
              </a:spcBef>
              <a:buFont typeface="Calibri"/>
              <a:buAutoNum type="arabicPeriod"/>
            </a:pPr>
            <a:endParaRPr sz="2600">
              <a:latin typeface="Calibri"/>
              <a:cs typeface="Calibri"/>
            </a:endParaRPr>
          </a:p>
          <a:p>
            <a:pPr marL="248285" marR="81280" indent="-172720">
              <a:lnSpc>
                <a:spcPct val="70000"/>
              </a:lnSpc>
              <a:buFont typeface="Arial MT"/>
              <a:buChar char="•"/>
              <a:tabLst>
                <a:tab pos="248285" algn="l"/>
                <a:tab pos="4088129" algn="l"/>
              </a:tabLst>
            </a:pPr>
            <a:r>
              <a:rPr sz="2600" dirty="0">
                <a:latin typeface="Calibri"/>
                <a:cs typeface="Calibri"/>
              </a:rPr>
              <a:t>These</a:t>
            </a:r>
            <a:r>
              <a:rPr sz="2600" spc="2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entire</a:t>
            </a:r>
            <a:r>
              <a:rPr sz="2600" spc="29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development</a:t>
            </a:r>
            <a:r>
              <a:rPr sz="2600" dirty="0">
                <a:latin typeface="Calibri"/>
                <a:cs typeface="Calibri"/>
              </a:rPr>
              <a:t>	occurred</a:t>
            </a:r>
            <a:r>
              <a:rPr sz="2600" spc="2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before</a:t>
            </a:r>
            <a:r>
              <a:rPr sz="2600" spc="2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9</a:t>
            </a:r>
            <a:r>
              <a:rPr sz="2550" baseline="26143" dirty="0">
                <a:latin typeface="Calibri"/>
                <a:cs typeface="Calibri"/>
              </a:rPr>
              <a:t>th</a:t>
            </a:r>
            <a:r>
              <a:rPr sz="2550" spc="712" baseline="26143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week</a:t>
            </a:r>
            <a:r>
              <a:rPr sz="2600" spc="26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of </a:t>
            </a:r>
            <a:r>
              <a:rPr sz="2600" spc="-10" dirty="0">
                <a:latin typeface="Calibri"/>
                <a:cs typeface="Calibri"/>
              </a:rPr>
              <a:t>gestation.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248285" marR="81280" indent="-172720">
              <a:lnSpc>
                <a:spcPct val="70000"/>
              </a:lnSpc>
              <a:buFont typeface="Arial MT"/>
              <a:buChar char="•"/>
              <a:tabLst>
                <a:tab pos="248285" algn="l"/>
              </a:tabLst>
            </a:pPr>
            <a:r>
              <a:rPr sz="2600" dirty="0">
                <a:latin typeface="Calibri"/>
                <a:cs typeface="Calibri"/>
              </a:rPr>
              <a:t>The</a:t>
            </a:r>
            <a:r>
              <a:rPr sz="2600" spc="2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solid</a:t>
            </a:r>
            <a:r>
              <a:rPr sz="2600" spc="2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meatal</a:t>
            </a:r>
            <a:r>
              <a:rPr sz="2600" spc="2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plug</a:t>
            </a:r>
            <a:r>
              <a:rPr sz="2600" spc="2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keeps</a:t>
            </a:r>
            <a:r>
              <a:rPr sz="2600" spc="2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2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external</a:t>
            </a:r>
            <a:r>
              <a:rPr sz="2600" spc="2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28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canal </a:t>
            </a:r>
            <a:r>
              <a:rPr sz="2600" dirty="0">
                <a:latin typeface="Calibri"/>
                <a:cs typeface="Calibri"/>
              </a:rPr>
              <a:t>closed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until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21</a:t>
            </a:r>
            <a:r>
              <a:rPr sz="2550" baseline="26143" dirty="0">
                <a:latin typeface="Calibri"/>
                <a:cs typeface="Calibri"/>
              </a:rPr>
              <a:t>st</a:t>
            </a:r>
            <a:r>
              <a:rPr sz="2550" spc="254" baseline="26143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week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gestation.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670306"/>
            <a:ext cx="8075295" cy="512064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84785" marR="8255" indent="-172720" algn="just">
              <a:lnSpc>
                <a:spcPct val="70000"/>
              </a:lnSpc>
              <a:spcBef>
                <a:spcPts val="1040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By</a:t>
            </a:r>
            <a:r>
              <a:rPr sz="2600" spc="4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this</a:t>
            </a:r>
            <a:r>
              <a:rPr sz="2600" spc="4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time</a:t>
            </a:r>
            <a:r>
              <a:rPr sz="2600" spc="459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4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inner</a:t>
            </a:r>
            <a:r>
              <a:rPr sz="2600" spc="459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4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middle</a:t>
            </a:r>
            <a:r>
              <a:rPr sz="2600" spc="4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ear</a:t>
            </a:r>
            <a:r>
              <a:rPr sz="2600" spc="4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structures</a:t>
            </a:r>
            <a:r>
              <a:rPr sz="2600" spc="4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</a:t>
            </a:r>
            <a:r>
              <a:rPr sz="2600" spc="45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well </a:t>
            </a:r>
            <a:r>
              <a:rPr sz="2600" dirty="0">
                <a:latin typeface="Calibri"/>
                <a:cs typeface="Calibri"/>
              </a:rPr>
              <a:t>formed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ossified.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20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The</a:t>
            </a:r>
            <a:r>
              <a:rPr sz="2600" spc="3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meatal</a:t>
            </a:r>
            <a:r>
              <a:rPr sz="2600" spc="3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plug</a:t>
            </a:r>
            <a:r>
              <a:rPr sz="2600" spc="3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disintegrates</a:t>
            </a:r>
            <a:r>
              <a:rPr sz="2600" spc="3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3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forms</a:t>
            </a:r>
            <a:r>
              <a:rPr sz="2600" spc="3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3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canal,</a:t>
            </a:r>
            <a:r>
              <a:rPr sz="2600" spc="3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with</a:t>
            </a:r>
            <a:r>
              <a:rPr sz="2600" spc="37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inner</a:t>
            </a:r>
            <a:r>
              <a:rPr sz="2600" spc="33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most</a:t>
            </a:r>
            <a:r>
              <a:rPr sz="2600" spc="33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layer</a:t>
            </a:r>
            <a:r>
              <a:rPr sz="2600" spc="33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32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epithelium</a:t>
            </a:r>
            <a:r>
              <a:rPr sz="2600" spc="33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which</a:t>
            </a:r>
            <a:r>
              <a:rPr sz="2600" spc="32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becomes</a:t>
            </a:r>
            <a:r>
              <a:rPr sz="2600" spc="320" dirty="0">
                <a:latin typeface="Calibri"/>
                <a:cs typeface="Calibri"/>
              </a:rPr>
              <a:t>  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squamous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epithelial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layer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tympanic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membrane.</a:t>
            </a:r>
            <a:endParaRPr sz="2600">
              <a:latin typeface="Calibri"/>
              <a:cs typeface="Calibri"/>
            </a:endParaRPr>
          </a:p>
          <a:p>
            <a:pPr marL="184785" indent="-172085" algn="just">
              <a:lnSpc>
                <a:spcPct val="100000"/>
              </a:lnSpc>
              <a:spcBef>
                <a:spcPts val="284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The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EAM,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continues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grow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until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9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year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age.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184785" marR="6985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At</a:t>
            </a:r>
            <a:r>
              <a:rPr sz="2600" spc="3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birth</a:t>
            </a:r>
            <a:r>
              <a:rPr sz="2600" spc="3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3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floor</a:t>
            </a:r>
            <a:r>
              <a:rPr sz="2600" spc="3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3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3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external</a:t>
            </a:r>
            <a:r>
              <a:rPr sz="2600" spc="3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3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canal</a:t>
            </a:r>
            <a:r>
              <a:rPr sz="2600" spc="36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has</a:t>
            </a:r>
            <a:r>
              <a:rPr sz="2600" spc="35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no </a:t>
            </a:r>
            <a:r>
              <a:rPr sz="2600" dirty="0">
                <a:latin typeface="Calibri"/>
                <a:cs typeface="Calibri"/>
              </a:rPr>
              <a:t>bony</a:t>
            </a:r>
            <a:r>
              <a:rPr sz="2600" spc="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portion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which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develops</a:t>
            </a:r>
            <a:r>
              <a:rPr sz="2600" spc="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after</a:t>
            </a:r>
            <a:r>
              <a:rPr sz="2600" spc="1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birth</a:t>
            </a:r>
            <a:r>
              <a:rPr sz="2600" spc="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till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age</a:t>
            </a:r>
            <a:r>
              <a:rPr sz="2600" spc="11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9</a:t>
            </a:r>
            <a:r>
              <a:rPr sz="2600" spc="-10" dirty="0">
                <a:latin typeface="Calibri"/>
                <a:cs typeface="Calibri"/>
              </a:rPr>
              <a:t> years.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20"/>
              </a:spcBef>
              <a:buFont typeface="Arial MT"/>
              <a:buChar char="•"/>
            </a:pPr>
            <a:endParaRPr sz="2600">
              <a:latin typeface="Calibri"/>
              <a:cs typeface="Calibri"/>
            </a:endParaRPr>
          </a:p>
          <a:p>
            <a:pPr marL="184785" marR="6985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Hence</a:t>
            </a:r>
            <a:r>
              <a:rPr sz="2600" spc="1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1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EAC</a:t>
            </a:r>
            <a:r>
              <a:rPr sz="2600" spc="1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1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short</a:t>
            </a:r>
            <a:r>
              <a:rPr sz="2600" spc="1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1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straight</a:t>
            </a:r>
            <a:r>
              <a:rPr sz="2600" spc="1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1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infants</a:t>
            </a:r>
            <a:r>
              <a:rPr sz="2600" spc="1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while</a:t>
            </a:r>
            <a:r>
              <a:rPr sz="2600" spc="1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1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adult </a:t>
            </a:r>
            <a:r>
              <a:rPr sz="2600" dirty="0">
                <a:latin typeface="Calibri"/>
                <a:cs typeface="Calibri"/>
              </a:rPr>
              <a:t>it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longer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curved.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22250" y="205486"/>
          <a:ext cx="8686800" cy="6334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u="sng" spc="-40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sng" spc="-25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FETAL</a:t>
                      </a:r>
                      <a:r>
                        <a:rPr sz="2000" b="1" u="sng" spc="-45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sng" spc="-20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WEEK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1195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b="1" u="sng" spc="-25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sng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EXTERNAL</a:t>
                      </a:r>
                      <a:r>
                        <a:rPr sz="2000" b="1" u="sng" spc="-35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sng" spc="-25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cs typeface="Calibri"/>
                        </a:rPr>
                        <a:t>EAR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205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rd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1280" algn="just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Auricle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develops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during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rd</a:t>
                      </a:r>
                      <a:r>
                        <a:rPr sz="1950" spc="225" baseline="25641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1950" spc="225" baseline="2564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week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950" spc="225" baseline="2564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branchial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arch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gives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rise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(tragus)</a:t>
                      </a:r>
                      <a:r>
                        <a:rPr sz="2000" spc="5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950" spc="322" baseline="25641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branchial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arch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gives</a:t>
                      </a:r>
                      <a:r>
                        <a:rPr sz="20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rise</a:t>
                      </a:r>
                      <a:r>
                        <a:rPr sz="2000" spc="5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(auricle).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Tissue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thickening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begins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form.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59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Primary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auditory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meatus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begins</a:t>
                      </a:r>
                      <a:r>
                        <a:rPr sz="2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950" spc="157" baseline="2564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branchial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groove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405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38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six</a:t>
                      </a:r>
                      <a:r>
                        <a:rPr sz="20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hillocks</a:t>
                      </a:r>
                      <a:r>
                        <a:rPr sz="20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evident;</a:t>
                      </a:r>
                      <a:r>
                        <a:rPr sz="2000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cartilage</a:t>
                      </a:r>
                      <a:r>
                        <a:rPr sz="20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begins</a:t>
                      </a:r>
                      <a:r>
                        <a:rPr sz="20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form</a:t>
                      </a:r>
                      <a:r>
                        <a:rPr sz="20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20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both</a:t>
                      </a:r>
                      <a:r>
                        <a:rPr sz="20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sides</a:t>
                      </a:r>
                      <a:r>
                        <a:rPr sz="20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950" spc="157" baseline="2564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branchial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grooves.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865">
                <a:tc>
                  <a:txBody>
                    <a:bodyPr/>
                    <a:lstStyle/>
                    <a:p>
                      <a:pPr algn="ctr">
                        <a:lnSpc>
                          <a:spcPts val="2035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Auricle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move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doroslaterally.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205">
                <a:tc>
                  <a:txBody>
                    <a:bodyPr/>
                    <a:lstStyle/>
                    <a:p>
                      <a:pPr algn="ctr">
                        <a:lnSpc>
                          <a:spcPts val="2039"/>
                        </a:lnSpc>
                      </a:pPr>
                      <a:r>
                        <a:rPr sz="3000" spc="-37" baseline="-16666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5725" algn="just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Outer</a:t>
                      </a:r>
                      <a:r>
                        <a:rPr sz="2000" spc="37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cartilaginous</a:t>
                      </a:r>
                      <a:r>
                        <a:rPr sz="2000" spc="37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37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2000" spc="37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rd</a:t>
                      </a:r>
                      <a:r>
                        <a:rPr sz="2000" spc="37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external</a:t>
                      </a:r>
                      <a:r>
                        <a:rPr sz="2000" spc="37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canal</a:t>
                      </a:r>
                      <a:r>
                        <a:rPr sz="2000" spc="37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formed,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ectodermal</a:t>
                      </a:r>
                      <a:r>
                        <a:rPr sz="2000" spc="12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grooves</a:t>
                      </a:r>
                      <a:r>
                        <a:rPr sz="2000" spc="12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deepens</a:t>
                      </a:r>
                      <a:r>
                        <a:rPr sz="2000" spc="12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towards</a:t>
                      </a:r>
                      <a:r>
                        <a:rPr sz="2000" spc="12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T.M</a:t>
                      </a:r>
                      <a:r>
                        <a:rPr sz="2000" spc="310" dirty="0">
                          <a:latin typeface="Calibri"/>
                          <a:cs typeface="Calibri"/>
                        </a:rPr>
                        <a:t> 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gives</a:t>
                      </a:r>
                      <a:r>
                        <a:rPr sz="2000" spc="12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rise</a:t>
                      </a:r>
                      <a:r>
                        <a:rPr sz="2000" spc="12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“Meatal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plug”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4430">
                <a:tc>
                  <a:txBody>
                    <a:bodyPr/>
                    <a:lstStyle/>
                    <a:p>
                      <a:pPr marL="269875" marR="265430" indent="635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, 10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11</a:t>
                      </a:r>
                      <a:r>
                        <a:rPr sz="1950" spc="-15" baseline="25641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1950" spc="-30" baseline="25641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,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321945">
                        <a:lnSpc>
                          <a:spcPts val="1800"/>
                        </a:lnSpc>
                      </a:pPr>
                      <a:r>
                        <a:rPr sz="3000" baseline="-16666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3000" baseline="-16666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3000" spc="-7" baseline="-16666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000" baseline="-16666" dirty="0">
                          <a:latin typeface="Calibri"/>
                          <a:cs typeface="Calibri"/>
                        </a:rPr>
                        <a:t>16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th, </a:t>
                      </a: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18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2550" algn="just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20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1950" spc="405" baseline="2564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1950" spc="405" baseline="2564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auricle</a:t>
                      </a:r>
                      <a:r>
                        <a:rPr sz="20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continues</a:t>
                      </a:r>
                      <a:r>
                        <a:rPr sz="20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develop</a:t>
                      </a:r>
                      <a:r>
                        <a:rPr sz="20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moving</a:t>
                      </a:r>
                      <a:r>
                        <a:rPr sz="20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20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its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original</a:t>
                      </a:r>
                      <a:r>
                        <a:rPr sz="20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Ventromedial</a:t>
                      </a:r>
                      <a:r>
                        <a:rPr sz="20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position</a:t>
                      </a:r>
                      <a:r>
                        <a:rPr sz="20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20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slowly</a:t>
                      </a:r>
                      <a:r>
                        <a:rPr sz="20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displaced</a:t>
                      </a:r>
                      <a:r>
                        <a:rPr sz="20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laterally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growth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mandible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face.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algn="ctr">
                        <a:lnSpc>
                          <a:spcPts val="2039"/>
                        </a:lnSpc>
                      </a:pPr>
                      <a:r>
                        <a:rPr sz="3000" spc="-30" baseline="-16666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th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Auricle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adult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shape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continues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grow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until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age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9.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3848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21</a:t>
                      </a:r>
                      <a:r>
                        <a:rPr sz="1950" baseline="25641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950" spc="202" baseline="2564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950" spc="-30" baseline="25641" dirty="0">
                          <a:latin typeface="Calibri"/>
                          <a:cs typeface="Calibri"/>
                        </a:rPr>
                        <a:t>th</a:t>
                      </a:r>
                      <a:endParaRPr sz="1950" baseline="25641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External</a:t>
                      </a:r>
                      <a:r>
                        <a:rPr sz="2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auditory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canal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continues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mature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until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age</a:t>
                      </a:r>
                      <a:r>
                        <a:rPr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7.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847" y="0"/>
            <a:ext cx="6303263" cy="6172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43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917244" y="6324600"/>
            <a:ext cx="692150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dirty="0">
                <a:latin typeface="Calibri"/>
                <a:cs typeface="Calibri"/>
              </a:rPr>
              <a:t>Ref:</a:t>
            </a:r>
            <a:r>
              <a:rPr sz="1200" spc="-10" dirty="0">
                <a:latin typeface="Calibri"/>
                <a:cs typeface="Calibri"/>
              </a:rPr>
              <a:t> Comprehensive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handbook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pediatric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audiology.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</a:t>
            </a:r>
            <a:r>
              <a:rPr sz="1200" baseline="24305" dirty="0">
                <a:latin typeface="Calibri"/>
                <a:cs typeface="Calibri"/>
              </a:rPr>
              <a:t>nd</a:t>
            </a:r>
            <a:r>
              <a:rPr sz="1200" spc="120" baseline="24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ed.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Tharpe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Seewald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(2017).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Plural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Publishing.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08204"/>
            <a:ext cx="7187183" cy="6248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917244" y="6496227"/>
            <a:ext cx="692150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dirty="0">
                <a:latin typeface="Calibri"/>
                <a:cs typeface="Calibri"/>
              </a:rPr>
              <a:t>Ref:</a:t>
            </a:r>
            <a:r>
              <a:rPr sz="1200" spc="-10" dirty="0">
                <a:latin typeface="Calibri"/>
                <a:cs typeface="Calibri"/>
              </a:rPr>
              <a:t> Comprehensive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handbook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pediatric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audiology.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</a:t>
            </a:r>
            <a:r>
              <a:rPr sz="1200" baseline="24305" dirty="0">
                <a:latin typeface="Calibri"/>
                <a:cs typeface="Calibri"/>
              </a:rPr>
              <a:t>nd</a:t>
            </a:r>
            <a:r>
              <a:rPr sz="1200" spc="120" baseline="24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ed.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Tharpe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Seewald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(2017).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Plural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Publishing.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187452"/>
            <a:ext cx="6265163" cy="59695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6181064"/>
            <a:ext cx="692150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dirty="0">
                <a:latin typeface="Calibri"/>
                <a:cs typeface="Calibri"/>
              </a:rPr>
              <a:t>Ref:</a:t>
            </a:r>
            <a:r>
              <a:rPr sz="1200" spc="-10" dirty="0">
                <a:latin typeface="Calibri"/>
                <a:cs typeface="Calibri"/>
              </a:rPr>
              <a:t> Comprehensive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handbook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pediatric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audiology.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</a:t>
            </a:r>
            <a:r>
              <a:rPr sz="1200" baseline="24305" dirty="0">
                <a:latin typeface="Calibri"/>
                <a:cs typeface="Calibri"/>
              </a:rPr>
              <a:t>nd</a:t>
            </a:r>
            <a:r>
              <a:rPr sz="1200" spc="120" baseline="24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ed.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Tharpe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Seewald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(2017).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Plural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Publishing.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85343"/>
            <a:ext cx="6115811" cy="59817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6181064"/>
            <a:ext cx="692150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dirty="0">
                <a:latin typeface="Calibri"/>
                <a:cs typeface="Calibri"/>
              </a:rPr>
              <a:t>Ref:</a:t>
            </a:r>
            <a:r>
              <a:rPr sz="1200" spc="-10" dirty="0">
                <a:latin typeface="Calibri"/>
                <a:cs typeface="Calibri"/>
              </a:rPr>
              <a:t> Comprehensive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handbook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pediatric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audiology.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</a:t>
            </a:r>
            <a:r>
              <a:rPr sz="1200" baseline="24305" dirty="0">
                <a:latin typeface="Calibri"/>
                <a:cs typeface="Calibri"/>
              </a:rPr>
              <a:t>nd</a:t>
            </a:r>
            <a:r>
              <a:rPr sz="1200" spc="120" baseline="24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ed.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Tharpe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Seewald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(2017).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Plural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Publishing.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00" y="22859"/>
            <a:ext cx="5486400" cy="58613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6181064"/>
            <a:ext cx="692150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dirty="0">
                <a:latin typeface="Calibri"/>
                <a:cs typeface="Calibri"/>
              </a:rPr>
              <a:t>Ref:</a:t>
            </a:r>
            <a:r>
              <a:rPr sz="1200" spc="-10" dirty="0">
                <a:latin typeface="Calibri"/>
                <a:cs typeface="Calibri"/>
              </a:rPr>
              <a:t> Comprehensive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handbook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pediatric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audiology.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</a:t>
            </a:r>
            <a:r>
              <a:rPr sz="1200" baseline="24305" dirty="0">
                <a:latin typeface="Calibri"/>
                <a:cs typeface="Calibri"/>
              </a:rPr>
              <a:t>nd</a:t>
            </a:r>
            <a:r>
              <a:rPr sz="1200" spc="120" baseline="24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ed.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Tharpe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Seewald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(2017).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Plural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Publishing.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76200"/>
            <a:ext cx="6172200" cy="58765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6181064"/>
            <a:ext cx="692150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dirty="0">
                <a:latin typeface="Calibri"/>
                <a:cs typeface="Calibri"/>
              </a:rPr>
              <a:t>Ref:</a:t>
            </a:r>
            <a:r>
              <a:rPr sz="1200" spc="-10" dirty="0">
                <a:latin typeface="Calibri"/>
                <a:cs typeface="Calibri"/>
              </a:rPr>
              <a:t> Comprehensive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handbook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pediatric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audiology.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</a:t>
            </a:r>
            <a:r>
              <a:rPr sz="1200" baseline="24305" dirty="0">
                <a:latin typeface="Calibri"/>
                <a:cs typeface="Calibri"/>
              </a:rPr>
              <a:t>nd</a:t>
            </a:r>
            <a:r>
              <a:rPr sz="1200" spc="120" baseline="24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ed.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Tharpe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Seewald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(2017).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Plural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Publishing.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7780" marR="5080" indent="608330">
              <a:lnSpc>
                <a:spcPts val="4320"/>
              </a:lnSpc>
              <a:spcBef>
                <a:spcPts val="640"/>
              </a:spcBef>
            </a:pPr>
            <a:r>
              <a:rPr dirty="0"/>
              <a:t>b)</a:t>
            </a:r>
            <a:r>
              <a:rPr spc="-105" dirty="0"/>
              <a:t> </a:t>
            </a:r>
            <a:r>
              <a:rPr spc="-10" dirty="0"/>
              <a:t>DEVELOPMENT</a:t>
            </a:r>
            <a:r>
              <a:rPr spc="-75" dirty="0"/>
              <a:t> </a:t>
            </a:r>
            <a:r>
              <a:rPr dirty="0"/>
              <a:t>OF</a:t>
            </a:r>
            <a:r>
              <a:rPr spc="-100" dirty="0"/>
              <a:t> </a:t>
            </a:r>
            <a:r>
              <a:rPr spc="-10" dirty="0"/>
              <a:t>AUDITORY SYSTEM</a:t>
            </a:r>
            <a:r>
              <a:rPr spc="-175" dirty="0"/>
              <a:t> </a:t>
            </a:r>
            <a:r>
              <a:rPr dirty="0"/>
              <a:t>FROM</a:t>
            </a:r>
            <a:r>
              <a:rPr spc="-170" dirty="0"/>
              <a:t> </a:t>
            </a:r>
            <a:r>
              <a:rPr dirty="0"/>
              <a:t>PERIPHERY</a:t>
            </a:r>
            <a:r>
              <a:rPr spc="-155" dirty="0"/>
              <a:t> </a:t>
            </a:r>
            <a:r>
              <a:rPr dirty="0"/>
              <a:t>TO</a:t>
            </a:r>
            <a:r>
              <a:rPr spc="-180" dirty="0"/>
              <a:t> </a:t>
            </a:r>
            <a:r>
              <a:rPr spc="-10" dirty="0"/>
              <a:t>CORTEX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  <p:sp>
        <p:nvSpPr>
          <p:cNvPr id="2" name="object 2"/>
          <p:cNvSpPr txBox="1"/>
          <p:nvPr/>
        </p:nvSpPr>
        <p:spPr>
          <a:xfrm>
            <a:off x="707542" y="363981"/>
            <a:ext cx="7729220" cy="388620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84785" marR="720090" indent="-172720">
              <a:lnSpc>
                <a:spcPts val="2380"/>
              </a:lnSpc>
              <a:spcBef>
                <a:spcPts val="390"/>
              </a:spcBef>
              <a:buFont typeface="Arial MT"/>
              <a:buChar char="•"/>
              <a:tabLst>
                <a:tab pos="184785" algn="l"/>
                <a:tab pos="3411220" algn="l"/>
              </a:tabLst>
            </a:pPr>
            <a:r>
              <a:rPr sz="2200" dirty="0">
                <a:latin typeface="Calibri"/>
                <a:cs typeface="Calibri"/>
              </a:rPr>
              <a:t>The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word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embryo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has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come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from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Greek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word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meaning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“to </a:t>
            </a:r>
            <a:r>
              <a:rPr sz="2200" dirty="0">
                <a:latin typeface="Calibri"/>
                <a:cs typeface="Calibri"/>
              </a:rPr>
              <a:t>swell”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study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embryo</a:t>
            </a:r>
            <a:r>
              <a:rPr sz="2200" dirty="0">
                <a:latin typeface="Calibri"/>
                <a:cs typeface="Calibri"/>
              </a:rPr>
              <a:t>	is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known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Embryology.</a:t>
            </a:r>
            <a:endParaRPr sz="2200">
              <a:latin typeface="Calibri"/>
              <a:cs typeface="Calibri"/>
            </a:endParaRPr>
          </a:p>
          <a:p>
            <a:pPr marL="184785" marR="63500" indent="-172720">
              <a:lnSpc>
                <a:spcPts val="2380"/>
              </a:lnSpc>
              <a:spcBef>
                <a:spcPts val="785"/>
              </a:spcBef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developing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baby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its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first</a:t>
            </a:r>
            <a:r>
              <a:rPr sz="22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8</a:t>
            </a:r>
            <a:r>
              <a:rPr sz="22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weeks</a:t>
            </a:r>
            <a:r>
              <a:rPr sz="2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22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gestation</a:t>
            </a:r>
            <a:r>
              <a:rPr sz="22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known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as </a:t>
            </a:r>
            <a:r>
              <a:rPr sz="2200" spc="-10" dirty="0">
                <a:latin typeface="Calibri"/>
                <a:cs typeface="Calibri"/>
              </a:rPr>
              <a:t>embryo.</a:t>
            </a:r>
            <a:endParaRPr sz="2200">
              <a:latin typeface="Calibri"/>
              <a:cs typeface="Calibri"/>
            </a:endParaRPr>
          </a:p>
          <a:p>
            <a:pPr marL="184785" marR="213360" indent="-172720">
              <a:lnSpc>
                <a:spcPts val="2380"/>
              </a:lnSpc>
              <a:spcBef>
                <a:spcPts val="800"/>
              </a:spcBef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Major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changes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ear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take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place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mother’s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womb,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first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embryo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later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fetus.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However development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auditory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structures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doesn’t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stop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nor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it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totally completed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time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birth.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75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Relevance</a:t>
            </a:r>
            <a:r>
              <a:rPr sz="22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</a:t>
            </a:r>
            <a:r>
              <a:rPr sz="22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Audiology</a:t>
            </a:r>
            <a:endParaRPr sz="22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540"/>
              </a:spcBef>
              <a:buFont typeface="Arial MT"/>
              <a:buChar char="•"/>
              <a:tabLst>
                <a:tab pos="184785" algn="l"/>
              </a:tabLst>
            </a:pPr>
            <a:r>
              <a:rPr sz="2200" dirty="0">
                <a:latin typeface="Calibri"/>
                <a:cs typeface="Calibri"/>
              </a:rPr>
              <a:t>An</a:t>
            </a:r>
            <a:r>
              <a:rPr sz="2200" spc="1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understanding</a:t>
            </a:r>
            <a:r>
              <a:rPr sz="2200" spc="1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1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embryologic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development</a:t>
            </a:r>
            <a:r>
              <a:rPr sz="2200" spc="1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1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its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relationship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9754" y="4191076"/>
            <a:ext cx="755713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96925" algn="l"/>
                <a:tab pos="1356995" algn="l"/>
                <a:tab pos="2783205" algn="l"/>
                <a:tab pos="3289300" algn="l"/>
                <a:tab pos="4030345" algn="l"/>
                <a:tab pos="5778500" algn="l"/>
                <a:tab pos="7353300" algn="l"/>
              </a:tabLst>
            </a:pPr>
            <a:r>
              <a:rPr sz="2200" spc="-10" dirty="0">
                <a:latin typeface="Calibri"/>
                <a:cs typeface="Calibri"/>
              </a:rPr>
              <a:t>helps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25" dirty="0">
                <a:latin typeface="Calibri"/>
                <a:cs typeface="Calibri"/>
              </a:rPr>
              <a:t>the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audiologist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25" dirty="0">
                <a:latin typeface="Calibri"/>
                <a:cs typeface="Calibri"/>
              </a:rPr>
              <a:t>for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early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identification,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intervention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50" dirty="0">
                <a:latin typeface="Calibri"/>
                <a:cs typeface="Calibri"/>
              </a:rPr>
              <a:t>&amp;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42" y="4424324"/>
            <a:ext cx="7727315" cy="833119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84785">
              <a:lnSpc>
                <a:spcPct val="100000"/>
              </a:lnSpc>
              <a:spcBef>
                <a:spcPts val="640"/>
              </a:spcBef>
            </a:pPr>
            <a:r>
              <a:rPr sz="2200" spc="-10" dirty="0">
                <a:latin typeface="Calibri"/>
                <a:cs typeface="Calibri"/>
              </a:rPr>
              <a:t>prevention.</a:t>
            </a:r>
            <a:endParaRPr sz="22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540"/>
              </a:spcBef>
              <a:buFont typeface="Arial MT"/>
              <a:buChar char="•"/>
              <a:tabLst>
                <a:tab pos="184785" algn="l"/>
                <a:tab pos="7013575" algn="l"/>
              </a:tabLst>
            </a:pPr>
            <a:r>
              <a:rPr sz="2200" dirty="0">
                <a:latin typeface="Calibri"/>
                <a:cs typeface="Calibri"/>
              </a:rPr>
              <a:t>The</a:t>
            </a:r>
            <a:r>
              <a:rPr sz="2200" spc="1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timetable</a:t>
            </a:r>
            <a:r>
              <a:rPr sz="2200" spc="1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1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prenatal</a:t>
            </a:r>
            <a:r>
              <a:rPr sz="2200" spc="1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development</a:t>
            </a:r>
            <a:r>
              <a:rPr sz="2200" spc="1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1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1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association</a:t>
            </a:r>
            <a:r>
              <a:rPr sz="2200" dirty="0">
                <a:latin typeface="Calibri"/>
                <a:cs typeface="Calibri"/>
              </a:rPr>
              <a:t>	of</a:t>
            </a:r>
            <a:r>
              <a:rPr sz="2200" spc="18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9754" y="5199126"/>
            <a:ext cx="7557134" cy="662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10"/>
              </a:lnSpc>
              <a:spcBef>
                <a:spcPts val="95"/>
              </a:spcBef>
            </a:pPr>
            <a:r>
              <a:rPr sz="2200" dirty="0">
                <a:latin typeface="Calibri"/>
                <a:cs typeface="Calibri"/>
              </a:rPr>
              <a:t>various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structures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with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each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other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helps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audiologist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-10" dirty="0">
                <a:latin typeface="Calibri"/>
                <a:cs typeface="Calibri"/>
              </a:rPr>
              <a:t> raising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ts val="2510"/>
              </a:lnSpc>
            </a:pPr>
            <a:r>
              <a:rPr sz="2200" dirty="0">
                <a:latin typeface="Calibri"/>
                <a:cs typeface="Calibri"/>
              </a:rPr>
              <a:t>suspicion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deafness,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its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subsequent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diagnosis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management.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50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711453"/>
            <a:ext cx="193293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20" dirty="0"/>
              <a:t>References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510540" y="1894077"/>
            <a:ext cx="7496809" cy="13919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82270" marR="30480" indent="-344805">
              <a:lnSpc>
                <a:spcPts val="3460"/>
              </a:lnSpc>
              <a:spcBef>
                <a:spcPts val="535"/>
              </a:spcBef>
              <a:buFont typeface="Arial MT"/>
              <a:buChar char="•"/>
              <a:tabLst>
                <a:tab pos="382270" algn="l"/>
              </a:tabLst>
            </a:pPr>
            <a:r>
              <a:rPr sz="3200" spc="-10" dirty="0">
                <a:latin typeface="Calibri"/>
                <a:cs typeface="Calibri"/>
              </a:rPr>
              <a:t>Comprehensive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handbook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pediatric </a:t>
            </a:r>
            <a:r>
              <a:rPr sz="3200" spc="-20" dirty="0">
                <a:latin typeface="Calibri"/>
                <a:cs typeface="Calibri"/>
              </a:rPr>
              <a:t>audiology.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2</a:t>
            </a:r>
            <a:r>
              <a:rPr sz="3150" baseline="25132" dirty="0">
                <a:latin typeface="Calibri"/>
                <a:cs typeface="Calibri"/>
              </a:rPr>
              <a:t>nd</a:t>
            </a:r>
            <a:r>
              <a:rPr sz="3150" spc="300" baseline="25132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ed.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Tharpe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AM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&amp;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Seewald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R. </a:t>
            </a:r>
            <a:r>
              <a:rPr sz="3200" dirty="0">
                <a:latin typeface="Calibri"/>
                <a:cs typeface="Calibri"/>
              </a:rPr>
              <a:t>(2017).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Plural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Publishing.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016" y="3352800"/>
            <a:ext cx="4062984" cy="28453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304800"/>
            <a:ext cx="4343019" cy="290550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18888" y="338327"/>
            <a:ext cx="3363595" cy="5951220"/>
            <a:chOff x="4818888" y="338327"/>
            <a:chExt cx="3363595" cy="595122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9284" y="338327"/>
              <a:ext cx="2975861" cy="32776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8888" y="3624072"/>
              <a:ext cx="3363392" cy="266540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51</a:t>
            </a:fld>
            <a:endParaRPr spc="-25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5355" y="236232"/>
            <a:ext cx="4891744" cy="63851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52</a:t>
            </a:fld>
            <a:endParaRPr spc="-2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200" y="621949"/>
            <a:ext cx="7698105" cy="56141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0" indent="-171450" algn="l">
              <a:buFont typeface="Arial MT"/>
              <a:buChar char="•"/>
              <a:tabLst>
                <a:tab pos="184150" algn="l"/>
              </a:tabLst>
            </a:pPr>
            <a:r>
              <a:rPr sz="2800" dirty="0">
                <a:latin typeface="Calibri"/>
                <a:cs typeface="Calibri"/>
              </a:rPr>
              <a:t>At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birth,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human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cochlea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fully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developed;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however,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central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auditory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pathways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not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ready.</a:t>
            </a:r>
            <a:endParaRPr sz="28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645"/>
              </a:spcBef>
            </a:pPr>
            <a:endParaRPr sz="2800" dirty="0">
              <a:latin typeface="Calibri"/>
              <a:cs typeface="Calibri"/>
            </a:endParaRPr>
          </a:p>
          <a:p>
            <a:pPr marL="184150" indent="-171450" algn="l">
              <a:lnSpc>
                <a:spcPts val="2050"/>
              </a:lnSpc>
              <a:buFont typeface="Arial MT"/>
              <a:buChar char="•"/>
              <a:tabLst>
                <a:tab pos="184150" algn="l"/>
              </a:tabLst>
            </a:pPr>
            <a:r>
              <a:rPr sz="2800" dirty="0">
                <a:latin typeface="Calibri"/>
                <a:cs typeface="Calibri"/>
              </a:rPr>
              <a:t>The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CANS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takes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over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decade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maturation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even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after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that</a:t>
            </a:r>
            <a:r>
              <a:rPr lang="en-US"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plasticity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learning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some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brain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areas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continues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throughout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life.</a:t>
            </a:r>
            <a:endParaRPr sz="28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1115"/>
              </a:spcBef>
            </a:pPr>
            <a:endParaRPr sz="2800" dirty="0">
              <a:latin typeface="Calibri"/>
              <a:cs typeface="Calibri"/>
            </a:endParaRPr>
          </a:p>
          <a:p>
            <a:pPr marL="183515" marR="288925" indent="-171450" algn="l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This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information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important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pediatric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audiologist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understand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</a:t>
            </a:r>
            <a:r>
              <a:rPr lang="en-US" sz="2800" spc="-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long-</a:t>
            </a:r>
            <a:r>
              <a:rPr sz="2800" dirty="0">
                <a:latin typeface="Calibri"/>
                <a:cs typeface="Calibri"/>
              </a:rPr>
              <a:t>term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impact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early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impairment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brain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how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a</a:t>
            </a:r>
            <a:r>
              <a:rPr lang="en-US"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particular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intervention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treatment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will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impact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developmental 	</a:t>
            </a:r>
            <a:r>
              <a:rPr sz="2800" dirty="0">
                <a:latin typeface="Calibri"/>
                <a:cs typeface="Calibri"/>
              </a:rPr>
              <a:t>processes.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E.g.,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importance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early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detection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intervention, cochlear implantation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young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deaf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children.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95258" y="6451498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Calibri"/>
                <a:cs typeface="Calibri"/>
              </a:rPr>
              <a:t>52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7955" y="569455"/>
            <a:ext cx="7698105" cy="60446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marR="6985" indent="-171450" algn="l">
              <a:buFont typeface="Arial MT"/>
              <a:buChar char="•"/>
              <a:tabLst>
                <a:tab pos="184785" algn="l"/>
              </a:tabLst>
            </a:pPr>
            <a:r>
              <a:rPr sz="2800" dirty="0">
                <a:latin typeface="Calibri"/>
                <a:cs typeface="Calibri"/>
              </a:rPr>
              <a:t>No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clear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cut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answer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when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development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begins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when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it</a:t>
            </a:r>
            <a:r>
              <a:rPr lang="en-US"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ends.</a:t>
            </a:r>
            <a:r>
              <a:rPr sz="2800" spc="3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This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determined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by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patterns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neural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activity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question…..if</a:t>
            </a:r>
            <a:r>
              <a:rPr sz="2800" spc="5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consider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simple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patterns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neural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activity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primary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cortex, </a:t>
            </a:r>
            <a:r>
              <a:rPr sz="2800" dirty="0">
                <a:latin typeface="Calibri"/>
                <a:cs typeface="Calibri"/>
              </a:rPr>
              <a:t>it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might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develop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fully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years,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while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development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more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complex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processing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core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areas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may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puberty.</a:t>
            </a:r>
            <a:endParaRPr sz="2800" dirty="0">
              <a:latin typeface="Calibri"/>
              <a:cs typeface="Calibri"/>
            </a:endParaRPr>
          </a:p>
          <a:p>
            <a:pPr algn="l">
              <a:buFont typeface="Arial MT"/>
              <a:buChar char="•"/>
            </a:pPr>
            <a:endParaRPr sz="2800" dirty="0">
              <a:latin typeface="Calibri"/>
              <a:cs typeface="Calibri"/>
            </a:endParaRPr>
          </a:p>
          <a:p>
            <a:pPr marL="184150" indent="-171450" algn="l">
              <a:buFont typeface="Arial MT"/>
              <a:buChar char="•"/>
              <a:tabLst>
                <a:tab pos="184150" algn="l"/>
              </a:tabLst>
            </a:pPr>
            <a:r>
              <a:rPr sz="2800" dirty="0">
                <a:latin typeface="Calibri"/>
                <a:cs typeface="Calibri"/>
              </a:rPr>
              <a:t>As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higher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levels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cortex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always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“plastic”,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development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</a:t>
            </a:r>
            <a:r>
              <a:rPr lang="en-US"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system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never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ends.</a:t>
            </a:r>
            <a:endParaRPr sz="2800" dirty="0">
              <a:latin typeface="Calibri"/>
              <a:cs typeface="Calibri"/>
            </a:endParaRPr>
          </a:p>
          <a:p>
            <a:pPr algn="l"/>
            <a:endParaRPr sz="2800" dirty="0">
              <a:latin typeface="Calibri"/>
              <a:cs typeface="Calibri"/>
            </a:endParaRPr>
          </a:p>
          <a:p>
            <a:pPr marL="184150" indent="-171450" algn="l">
              <a:buFont typeface="Arial MT"/>
              <a:buChar char="•"/>
              <a:tabLst>
                <a:tab pos="184150" algn="l"/>
              </a:tabLst>
            </a:pPr>
            <a:r>
              <a:rPr sz="2800" dirty="0">
                <a:latin typeface="Calibri"/>
                <a:cs typeface="Calibri"/>
              </a:rPr>
              <a:t>Auditory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system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development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monitored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various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test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methods.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95258" y="6451498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Calibri"/>
                <a:cs typeface="Calibri"/>
              </a:rPr>
              <a:t>52</a:t>
            </a:r>
            <a:endParaRPr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7896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9792" y="230581"/>
            <a:ext cx="65976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Early</a:t>
            </a:r>
            <a:r>
              <a:rPr sz="3600" spc="-85" dirty="0"/>
              <a:t> </a:t>
            </a:r>
            <a:r>
              <a:rPr sz="3600" dirty="0"/>
              <a:t>growth</a:t>
            </a:r>
            <a:r>
              <a:rPr sz="3600" spc="-55" dirty="0"/>
              <a:t> </a:t>
            </a:r>
            <a:r>
              <a:rPr sz="3600" dirty="0"/>
              <a:t>of</a:t>
            </a:r>
            <a:r>
              <a:rPr sz="3600" spc="-85" dirty="0"/>
              <a:t> </a:t>
            </a:r>
            <a:r>
              <a:rPr sz="3600" dirty="0"/>
              <a:t>auditory</a:t>
            </a:r>
            <a:r>
              <a:rPr sz="3600" spc="-80" dirty="0"/>
              <a:t> </a:t>
            </a:r>
            <a:r>
              <a:rPr sz="3600" spc="-10" dirty="0"/>
              <a:t>periphery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12139" y="1121155"/>
            <a:ext cx="7824723" cy="54373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14859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2800" dirty="0">
                <a:latin typeface="Calibri"/>
                <a:cs typeface="Calibri"/>
              </a:rPr>
              <a:t>When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cochlear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hair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cells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start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differentiate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within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otocyst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(about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8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weeks)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there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evidence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formation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pre-</a:t>
            </a:r>
            <a:r>
              <a:rPr sz="2800" dirty="0">
                <a:latin typeface="Calibri"/>
                <a:cs typeface="Calibri"/>
              </a:rPr>
              <a:t>synaptic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structures.</a:t>
            </a:r>
            <a:endParaRPr sz="28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2880"/>
              </a:spcBef>
              <a:buFont typeface="Arial MT"/>
              <a:buChar char="•"/>
              <a:tabLst>
                <a:tab pos="299085" algn="l"/>
              </a:tabLst>
            </a:pPr>
            <a:r>
              <a:rPr sz="2800" dirty="0">
                <a:latin typeface="Calibri"/>
                <a:cs typeface="Calibri"/>
              </a:rPr>
              <a:t>Within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few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weeks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hair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cells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form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synaptic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connections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cochlear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afferent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neurons.</a:t>
            </a:r>
            <a:endParaRPr sz="2800" dirty="0">
              <a:latin typeface="Calibri"/>
              <a:cs typeface="Calibri"/>
            </a:endParaRPr>
          </a:p>
          <a:p>
            <a:pPr marL="299085" marR="240665" indent="-287020">
              <a:lnSpc>
                <a:spcPct val="100000"/>
              </a:lnSpc>
              <a:spcBef>
                <a:spcPts val="2885"/>
              </a:spcBef>
              <a:buFont typeface="Arial MT"/>
              <a:buChar char="•"/>
              <a:tabLst>
                <a:tab pos="299085" algn="l"/>
              </a:tabLst>
            </a:pPr>
            <a:r>
              <a:rPr sz="2800" dirty="0">
                <a:latin typeface="Calibri"/>
                <a:cs typeface="Calibri"/>
              </a:rPr>
              <a:t>Stereocilia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not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fully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developed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final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maturation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tectorial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membrane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incomplete.</a:t>
            </a:r>
            <a:endParaRPr sz="2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880"/>
              </a:spcBef>
              <a:buFont typeface="Arial MT"/>
              <a:buChar char="•"/>
              <a:tabLst>
                <a:tab pos="299085" algn="l"/>
              </a:tabLst>
            </a:pPr>
            <a:r>
              <a:rPr lang="en-US" sz="2800" dirty="0">
                <a:latin typeface="Calibri"/>
                <a:cs typeface="Calibri"/>
              </a:rPr>
              <a:t>Hair</a:t>
            </a:r>
            <a:r>
              <a:rPr lang="en-US" sz="2800" spc="-4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cell</a:t>
            </a:r>
            <a:r>
              <a:rPr lang="en-US" sz="2800" spc="-5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function</a:t>
            </a:r>
            <a:r>
              <a:rPr lang="en-US" sz="2800" spc="-4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</a:t>
            </a:r>
            <a:r>
              <a:rPr lang="en-US" sz="2800" spc="-4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terms</a:t>
            </a:r>
            <a:r>
              <a:rPr lang="en-US" sz="2800" spc="-5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of</a:t>
            </a:r>
            <a:r>
              <a:rPr lang="en-US" sz="2800" spc="-4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transduction</a:t>
            </a:r>
            <a:r>
              <a:rPr lang="en-US" sz="2800" spc="-5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of</a:t>
            </a:r>
            <a:r>
              <a:rPr lang="en-US" sz="2800" spc="-4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mechanical </a:t>
            </a:r>
            <a:r>
              <a:rPr lang="en-US" sz="2800" dirty="0">
                <a:latin typeface="Calibri"/>
                <a:cs typeface="Calibri"/>
              </a:rPr>
              <a:t>stimuli</a:t>
            </a:r>
            <a:r>
              <a:rPr lang="en-US" sz="2800" spc="-4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is</a:t>
            </a:r>
            <a:r>
              <a:rPr lang="en-US" sz="2800" spc="-2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still</a:t>
            </a:r>
            <a:r>
              <a:rPr lang="en-US" sz="2800" spc="-3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not</a:t>
            </a:r>
            <a:r>
              <a:rPr lang="en-US" sz="2800" spc="-2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developed.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5258" y="6451498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Calibri"/>
                <a:cs typeface="Calibri"/>
              </a:rPr>
              <a:t>53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95258" y="6451498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Calibri"/>
                <a:cs typeface="Calibri"/>
              </a:rPr>
              <a:t>54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0" y="177974"/>
            <a:ext cx="4773167" cy="3505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1655" y="3663509"/>
            <a:ext cx="8060690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905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spc="-20" dirty="0">
                <a:latin typeface="Calibri"/>
                <a:cs typeface="Calibri"/>
              </a:rPr>
              <a:t>Tectorial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membrane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maturation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very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important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stage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development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cochlea.</a:t>
            </a:r>
            <a:r>
              <a:rPr lang="en-US" sz="2000" spc="-10" dirty="0">
                <a:latin typeface="Calibri"/>
                <a:cs typeface="Calibri"/>
              </a:rPr>
              <a:t> </a:t>
            </a:r>
          </a:p>
          <a:p>
            <a:pPr marL="355600" marR="1905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dirty="0">
                <a:latin typeface="Calibri"/>
                <a:cs typeface="Calibri"/>
              </a:rPr>
              <a:t>IHCs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OHCs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differentiate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around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8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weeks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post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conception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well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before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tectorial </a:t>
            </a:r>
            <a:r>
              <a:rPr sz="2000" dirty="0">
                <a:latin typeface="Calibri"/>
                <a:cs typeface="Calibri"/>
              </a:rPr>
              <a:t>membrane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grown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into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position.</a:t>
            </a:r>
            <a:r>
              <a:rPr sz="2000" spc="-55" dirty="0">
                <a:latin typeface="Calibri"/>
                <a:cs typeface="Calibri"/>
              </a:rPr>
              <a:t> </a:t>
            </a:r>
            <a:endParaRPr lang="en-US" sz="2000" spc="-55" dirty="0">
              <a:latin typeface="Calibri"/>
              <a:cs typeface="Calibri"/>
            </a:endParaRPr>
          </a:p>
          <a:p>
            <a:pPr marL="355600" marR="1905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000" dirty="0">
                <a:latin typeface="Calibri"/>
                <a:cs typeface="Calibri"/>
              </a:rPr>
              <a:t>So,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before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happens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HCs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may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transduce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some </a:t>
            </a:r>
            <a:r>
              <a:rPr sz="2000" dirty="0">
                <a:latin typeface="Calibri"/>
                <a:cs typeface="Calibri"/>
              </a:rPr>
              <a:t>mechanical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signals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but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role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OHC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biomechanical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amplifier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normal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mode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stimulation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IHCs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possible.</a:t>
            </a:r>
            <a:endParaRPr lang="en-US" sz="2000" spc="-10" dirty="0">
              <a:latin typeface="Calibri"/>
              <a:cs typeface="Calibri"/>
            </a:endParaRPr>
          </a:p>
          <a:p>
            <a:pPr marL="355600" marR="1905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Hence,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detection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of</a:t>
            </a:r>
            <a:r>
              <a:rPr lang="en-US" sz="2000" spc="-4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low</a:t>
            </a:r>
            <a:r>
              <a:rPr lang="en-US" sz="2000" spc="-4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signals</a:t>
            </a:r>
            <a:r>
              <a:rPr lang="en-US" sz="2000" spc="-7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and</a:t>
            </a:r>
            <a:r>
              <a:rPr lang="en-US" sz="2000" spc="-6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cochlear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frequency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selectivity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are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not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present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until</a:t>
            </a:r>
            <a:r>
              <a:rPr lang="en-US" sz="2000" spc="-7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later stages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of</a:t>
            </a:r>
            <a:r>
              <a:rPr lang="en-US" sz="2000" spc="-2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gestation.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E3E5E-D83C-B2F0-E87F-91F1987A83FE}"/>
              </a:ext>
            </a:extLst>
          </p:cNvPr>
          <p:cNvSpPr txBox="1"/>
          <p:nvPr/>
        </p:nvSpPr>
        <p:spPr>
          <a:xfrm>
            <a:off x="651828" y="1092875"/>
            <a:ext cx="2667000" cy="2031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Summary of the developmental timelines for the human cochlea from conception to the neonatal period – structure and corresponding function.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1972" y="346659"/>
            <a:ext cx="7590028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Connecting</a:t>
            </a:r>
            <a:r>
              <a:rPr sz="2800" b="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the</a:t>
            </a:r>
            <a:r>
              <a:rPr sz="2800" b="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cochlea</a:t>
            </a:r>
            <a:r>
              <a:rPr sz="2800" b="0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</a:t>
            </a:r>
            <a:r>
              <a:rPr sz="2800" b="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the</a:t>
            </a:r>
            <a:r>
              <a:rPr sz="2800" b="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brain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1013205"/>
            <a:ext cx="3526154" cy="560922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82880" marR="135890" indent="-170815"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Human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cochlea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functions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well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before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birth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cochlear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afferent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connections 	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HCs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cochlear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nucleus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are</a:t>
            </a:r>
            <a:r>
              <a:rPr lang="en-US"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also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well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established.</a:t>
            </a:r>
            <a:endParaRPr sz="2400" dirty="0">
              <a:latin typeface="Calibri"/>
              <a:cs typeface="Calibri"/>
            </a:endParaRPr>
          </a:p>
          <a:p>
            <a:pPr>
              <a:buFont typeface="Arial MT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182880" marR="5080" indent="-170815"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nuclei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brainstem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and</a:t>
            </a:r>
            <a:r>
              <a:rPr lang="en-US"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mid-</a:t>
            </a:r>
            <a:r>
              <a:rPr sz="2400" dirty="0">
                <a:latin typeface="Calibri"/>
                <a:cs typeface="Calibri"/>
              </a:rPr>
              <a:t>brain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arise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about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same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time</a:t>
            </a:r>
            <a:r>
              <a:rPr lang="en-US"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inner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formation.</a:t>
            </a:r>
            <a:endParaRPr sz="2400" dirty="0">
              <a:latin typeface="Calibri"/>
              <a:cs typeface="Calibri"/>
            </a:endParaRPr>
          </a:p>
          <a:p>
            <a:pPr>
              <a:buFont typeface="Arial MT"/>
              <a:buChar char="•"/>
            </a:pPr>
            <a:endParaRPr sz="2400" dirty="0">
              <a:latin typeface="Calibri"/>
              <a:cs typeface="Calibri"/>
            </a:endParaRPr>
          </a:p>
          <a:p>
            <a:pPr marL="183515" indent="-170815"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Steps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summarized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figure.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57</a:t>
            </a:fld>
            <a:endParaRPr spc="-2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2E398-47E2-7EEF-7F52-858169798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94" y="1510483"/>
            <a:ext cx="4698366" cy="415352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5233" y="838200"/>
            <a:ext cx="7605887" cy="4872488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82880" marR="5080" indent="-170815"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humans,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anatomic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connections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cochlea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complete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10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20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weeks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before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birth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toward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	</a:t>
            </a:r>
            <a:r>
              <a:rPr sz="2400" dirty="0">
                <a:latin typeface="Calibri"/>
                <a:cs typeface="Calibri"/>
              </a:rPr>
              <a:t>end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there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evidence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of</a:t>
            </a:r>
            <a:r>
              <a:rPr lang="en-US"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some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10" dirty="0">
                <a:latin typeface="Calibri"/>
                <a:cs typeface="Calibri"/>
              </a:rPr>
              <a:t> function.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E.g.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ABR 	</a:t>
            </a:r>
            <a:r>
              <a:rPr sz="2400" spc="-10" dirty="0">
                <a:latin typeface="Calibri"/>
                <a:cs typeface="Calibri"/>
              </a:rPr>
              <a:t>waveforms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measured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15-week 	</a:t>
            </a:r>
            <a:r>
              <a:rPr sz="2400" spc="-10" dirty="0">
                <a:latin typeface="Calibri"/>
                <a:cs typeface="Calibri"/>
              </a:rPr>
              <a:t>premature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infants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sound-</a:t>
            </a:r>
            <a:r>
              <a:rPr sz="2400" spc="-10" dirty="0">
                <a:latin typeface="Calibri"/>
                <a:cs typeface="Calibri"/>
              </a:rPr>
              <a:t>evoked startle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reflex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seen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24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25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weeks gestational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age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utero.</a:t>
            </a:r>
            <a:endParaRPr lang="en-US" sz="2400" spc="-10" dirty="0">
              <a:latin typeface="Calibri"/>
              <a:cs typeface="Calibri"/>
            </a:endParaRPr>
          </a:p>
          <a:p>
            <a:pPr marL="182880" marR="5080" indent="-170815">
              <a:buFont typeface="Arial MT"/>
              <a:buChar char="•"/>
              <a:tabLst>
                <a:tab pos="184785" algn="l"/>
              </a:tabLst>
            </a:pPr>
            <a:endParaRPr lang="en-IN" sz="2400" spc="-10" dirty="0">
              <a:latin typeface="Calibri"/>
              <a:cs typeface="Calibri"/>
            </a:endParaRPr>
          </a:p>
          <a:p>
            <a:pPr marL="182880" marR="5080" indent="-170815">
              <a:buFont typeface="Arial MT"/>
              <a:buChar char="•"/>
              <a:tabLst>
                <a:tab pos="184785" algn="l"/>
              </a:tabLst>
            </a:pPr>
            <a:r>
              <a:rPr lang="en-US" sz="2400" dirty="0">
                <a:latin typeface="Calibri"/>
                <a:cs typeface="Calibri"/>
              </a:rPr>
              <a:t>The</a:t>
            </a:r>
            <a:r>
              <a:rPr lang="en-US" sz="2400" spc="-4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sensory</a:t>
            </a:r>
            <a:r>
              <a:rPr lang="en-US" sz="2400" spc="-5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epithelium</a:t>
            </a:r>
            <a:r>
              <a:rPr lang="en-US" sz="2400" spc="-2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of</a:t>
            </a:r>
            <a:r>
              <a:rPr lang="en-US" sz="2400" spc="-30" dirty="0">
                <a:latin typeface="Calibri"/>
                <a:cs typeface="Calibri"/>
              </a:rPr>
              <a:t> </a:t>
            </a:r>
            <a:r>
              <a:rPr lang="en-US" sz="2400" spc="-20" dirty="0">
                <a:latin typeface="Calibri"/>
                <a:cs typeface="Calibri"/>
              </a:rPr>
              <a:t>mid- </a:t>
            </a:r>
            <a:r>
              <a:rPr lang="en-US" sz="2400" dirty="0">
                <a:latin typeface="Calibri"/>
                <a:cs typeface="Calibri"/>
              </a:rPr>
              <a:t>frequency</a:t>
            </a:r>
            <a:r>
              <a:rPr lang="en-US" sz="2400" spc="-5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regions</a:t>
            </a:r>
            <a:r>
              <a:rPr lang="en-US" sz="2400" spc="-5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of</a:t>
            </a:r>
            <a:r>
              <a:rPr lang="en-US" sz="2400" spc="-4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the</a:t>
            </a:r>
            <a:r>
              <a:rPr lang="en-US" sz="2400" spc="-5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cochlea </a:t>
            </a:r>
            <a:r>
              <a:rPr lang="en-US" sz="2400" dirty="0">
                <a:latin typeface="Calibri"/>
                <a:cs typeface="Calibri"/>
              </a:rPr>
              <a:t>develop</a:t>
            </a:r>
            <a:r>
              <a:rPr lang="en-US" sz="2400" spc="-5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first,</a:t>
            </a:r>
            <a:r>
              <a:rPr lang="en-US" sz="2400" spc="-6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and</a:t>
            </a:r>
            <a:r>
              <a:rPr lang="en-US" sz="2400" spc="-4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connect</a:t>
            </a:r>
            <a:r>
              <a:rPr lang="en-US" sz="2400" spc="-6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with</a:t>
            </a:r>
            <a:r>
              <a:rPr lang="en-US" sz="2400" spc="-40" dirty="0">
                <a:latin typeface="Calibri"/>
                <a:cs typeface="Calibri"/>
              </a:rPr>
              <a:t> </a:t>
            </a:r>
            <a:r>
              <a:rPr lang="en-US" sz="2400" spc="-25" dirty="0">
                <a:latin typeface="Calibri"/>
                <a:cs typeface="Calibri"/>
              </a:rPr>
              <a:t>the </a:t>
            </a:r>
            <a:r>
              <a:rPr lang="en-US" sz="2400" spc="-10" dirty="0">
                <a:latin typeface="Calibri"/>
                <a:cs typeface="Calibri"/>
              </a:rPr>
              <a:t>brainstem.</a:t>
            </a:r>
            <a:r>
              <a:rPr lang="en-US" sz="2400" spc="-3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The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development</a:t>
            </a:r>
            <a:r>
              <a:rPr lang="en-US" sz="2400" spc="-2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of</a:t>
            </a:r>
            <a:r>
              <a:rPr lang="en-US" sz="2400" spc="-25" dirty="0">
                <a:latin typeface="Calibri"/>
                <a:cs typeface="Calibri"/>
              </a:rPr>
              <a:t> </a:t>
            </a:r>
            <a:r>
              <a:rPr lang="en-US" sz="2400" spc="-20" dirty="0">
                <a:latin typeface="Calibri"/>
                <a:cs typeface="Calibri"/>
              </a:rPr>
              <a:t>more </a:t>
            </a:r>
            <a:r>
              <a:rPr lang="en-US" sz="2400" dirty="0">
                <a:latin typeface="Calibri"/>
                <a:cs typeface="Calibri"/>
              </a:rPr>
              <a:t>apical</a:t>
            </a:r>
            <a:r>
              <a:rPr lang="en-US" sz="2400" spc="-4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and</a:t>
            </a:r>
            <a:r>
              <a:rPr lang="en-US" sz="2400" spc="-3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basal</a:t>
            </a:r>
            <a:r>
              <a:rPr lang="en-US" sz="2400" spc="-5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areas</a:t>
            </a:r>
            <a:r>
              <a:rPr lang="en-US" sz="2400" spc="-4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follows</a:t>
            </a:r>
            <a:r>
              <a:rPr lang="en-US" sz="2400" spc="-45" dirty="0">
                <a:latin typeface="Calibri"/>
                <a:cs typeface="Calibri"/>
              </a:rPr>
              <a:t> </a:t>
            </a:r>
            <a:r>
              <a:rPr lang="en-US" sz="2400" spc="-20" dirty="0">
                <a:latin typeface="Calibri"/>
                <a:cs typeface="Calibri"/>
              </a:rPr>
              <a:t>later </a:t>
            </a:r>
            <a:r>
              <a:rPr lang="en-US" sz="2400" dirty="0">
                <a:latin typeface="Calibri"/>
                <a:cs typeface="Calibri"/>
              </a:rPr>
              <a:t>such</a:t>
            </a:r>
            <a:r>
              <a:rPr lang="en-US" sz="2400" spc="-4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that</a:t>
            </a:r>
            <a:r>
              <a:rPr lang="en-US" sz="2400" spc="-5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even</a:t>
            </a:r>
            <a:r>
              <a:rPr lang="en-US" sz="2400" spc="-4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6</a:t>
            </a:r>
            <a:r>
              <a:rPr lang="en-US" sz="2400" spc="-4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months</a:t>
            </a:r>
            <a:r>
              <a:rPr lang="en-US" sz="2400" spc="-5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after</a:t>
            </a:r>
            <a:r>
              <a:rPr lang="en-US" sz="2400" spc="-4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birth, </a:t>
            </a:r>
            <a:r>
              <a:rPr lang="en-US" sz="2400" dirty="0">
                <a:latin typeface="Calibri"/>
                <a:cs typeface="Calibri"/>
              </a:rPr>
              <a:t>high</a:t>
            </a:r>
            <a:r>
              <a:rPr lang="en-US" sz="2400" spc="-4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and</a:t>
            </a:r>
            <a:r>
              <a:rPr lang="en-US" sz="2400" spc="-5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low</a:t>
            </a:r>
            <a:r>
              <a:rPr lang="en-US" sz="2400" spc="-4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frequency</a:t>
            </a:r>
            <a:r>
              <a:rPr lang="en-US" sz="2400" spc="-5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thresholds </a:t>
            </a:r>
            <a:r>
              <a:rPr lang="en-US" sz="2400" dirty="0">
                <a:latin typeface="Calibri"/>
                <a:cs typeface="Calibri"/>
              </a:rPr>
              <a:t>continue</a:t>
            </a:r>
            <a:r>
              <a:rPr lang="en-US" sz="2400" spc="-5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to</a:t>
            </a:r>
            <a:r>
              <a:rPr lang="en-US" sz="2400" spc="-6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improve.</a:t>
            </a:r>
            <a:endParaRPr lang="en-US" sz="2400" dirty="0">
              <a:latin typeface="Calibri"/>
              <a:cs typeface="Calibri"/>
            </a:endParaRPr>
          </a:p>
          <a:p>
            <a:pPr marL="182880" marR="5080" indent="-170815">
              <a:buFont typeface="Arial MT"/>
              <a:buChar char="•"/>
              <a:tabLst>
                <a:tab pos="184785" algn="l"/>
              </a:tabLst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58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3268557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59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9792" y="230581"/>
            <a:ext cx="75609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Central</a:t>
            </a:r>
            <a:r>
              <a:rPr sz="3600" spc="-125" dirty="0"/>
              <a:t> </a:t>
            </a:r>
            <a:r>
              <a:rPr sz="3600" dirty="0"/>
              <a:t>Auditory</a:t>
            </a:r>
            <a:r>
              <a:rPr sz="3600" spc="-114" dirty="0"/>
              <a:t> </a:t>
            </a:r>
            <a:r>
              <a:rPr sz="3600" spc="-20" dirty="0"/>
              <a:t>Pathway</a:t>
            </a:r>
            <a:r>
              <a:rPr sz="3600" spc="-125" dirty="0"/>
              <a:t> </a:t>
            </a:r>
            <a:r>
              <a:rPr sz="3600" spc="-10" dirty="0"/>
              <a:t>Development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70966" y="964184"/>
            <a:ext cx="8039734" cy="5527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20955" indent="-286385" algn="r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86385" algn="l"/>
              </a:tabLst>
            </a:pPr>
            <a:r>
              <a:rPr sz="1900" dirty="0">
                <a:latin typeface="Calibri"/>
                <a:cs typeface="Calibri"/>
              </a:rPr>
              <a:t>During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same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time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that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cochlea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linking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brainstem,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more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central</a:t>
            </a:r>
            <a:endParaRPr sz="1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900" dirty="0">
                <a:latin typeface="Calibri"/>
                <a:cs typeface="Calibri"/>
              </a:rPr>
              <a:t>nuclei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SOC,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auditory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midbrain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thalamus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are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forming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connecting.</a:t>
            </a:r>
            <a:endParaRPr sz="1900">
              <a:latin typeface="Calibri"/>
              <a:cs typeface="Calibri"/>
            </a:endParaRPr>
          </a:p>
          <a:p>
            <a:pPr marL="299085" marR="399415" indent="-287020">
              <a:lnSpc>
                <a:spcPct val="100000"/>
              </a:lnSpc>
              <a:spcBef>
                <a:spcPts val="2280"/>
              </a:spcBef>
              <a:buFont typeface="Arial MT"/>
              <a:buChar char="•"/>
              <a:tabLst>
                <a:tab pos="299085" algn="l"/>
              </a:tabLst>
            </a:pPr>
            <a:r>
              <a:rPr sz="1900" dirty="0">
                <a:latin typeface="Calibri"/>
                <a:cs typeface="Calibri"/>
              </a:rPr>
              <a:t>In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these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locations,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neuron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formation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migration,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axon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out-</a:t>
            </a:r>
            <a:r>
              <a:rPr sz="1900" dirty="0">
                <a:latin typeface="Calibri"/>
                <a:cs typeface="Calibri"/>
              </a:rPr>
              <a:t>growth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and </a:t>
            </a:r>
            <a:r>
              <a:rPr sz="1900" spc="-10" dirty="0">
                <a:latin typeface="Calibri"/>
                <a:cs typeface="Calibri"/>
              </a:rPr>
              <a:t>synaptic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connections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other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target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cells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are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also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made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before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there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any </a:t>
            </a:r>
            <a:r>
              <a:rPr sz="1900" spc="-20" dirty="0">
                <a:latin typeface="Calibri"/>
                <a:cs typeface="Calibri"/>
              </a:rPr>
              <a:t>acoustic-</a:t>
            </a:r>
            <a:r>
              <a:rPr sz="1900" dirty="0">
                <a:latin typeface="Calibri"/>
                <a:cs typeface="Calibri"/>
              </a:rPr>
              <a:t>driven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activity.</a:t>
            </a:r>
            <a:endParaRPr sz="1900">
              <a:latin typeface="Calibri"/>
              <a:cs typeface="Calibri"/>
            </a:endParaRPr>
          </a:p>
          <a:p>
            <a:pPr marL="299085" marR="95885" indent="-287020">
              <a:lnSpc>
                <a:spcPct val="100000"/>
              </a:lnSpc>
              <a:spcBef>
                <a:spcPts val="2285"/>
              </a:spcBef>
              <a:buFont typeface="Arial MT"/>
              <a:buChar char="•"/>
              <a:tabLst>
                <a:tab pos="299085" algn="l"/>
              </a:tabLst>
            </a:pPr>
            <a:r>
              <a:rPr sz="1900" dirty="0">
                <a:latin typeface="Calibri"/>
                <a:cs typeface="Calibri"/>
              </a:rPr>
              <a:t>Does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not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appear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any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particular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sequence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connectivity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(e.g. </a:t>
            </a:r>
            <a:r>
              <a:rPr sz="1900" dirty="0">
                <a:latin typeface="Calibri"/>
                <a:cs typeface="Calibri"/>
              </a:rPr>
              <a:t>peripheral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central),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but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there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overlapping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development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connections,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both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ascending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descending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neural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pathways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appear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formed </a:t>
            </a:r>
            <a:r>
              <a:rPr sz="1900" dirty="0">
                <a:latin typeface="Calibri"/>
                <a:cs typeface="Calibri"/>
              </a:rPr>
              <a:t>at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same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time.</a:t>
            </a:r>
            <a:endParaRPr sz="1900">
              <a:latin typeface="Calibri"/>
              <a:cs typeface="Calibri"/>
            </a:endParaRPr>
          </a:p>
          <a:p>
            <a:pPr marL="299085" marR="275590" indent="-287020">
              <a:lnSpc>
                <a:spcPct val="100000"/>
              </a:lnSpc>
              <a:spcBef>
                <a:spcPts val="2280"/>
              </a:spcBef>
              <a:buFont typeface="Arial MT"/>
              <a:buChar char="•"/>
              <a:tabLst>
                <a:tab pos="299085" algn="l"/>
              </a:tabLst>
            </a:pPr>
            <a:r>
              <a:rPr sz="1900" dirty="0">
                <a:latin typeface="Calibri"/>
                <a:cs typeface="Calibri"/>
              </a:rPr>
              <a:t>As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case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cochlear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nucleus,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more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central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connections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are </a:t>
            </a:r>
            <a:r>
              <a:rPr sz="1900" spc="-10" dirty="0">
                <a:latin typeface="Calibri"/>
                <a:cs typeface="Calibri"/>
              </a:rPr>
              <a:t>topographically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organized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so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eventually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achieve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tonotopic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organization throughout.</a:t>
            </a:r>
            <a:endParaRPr sz="1900">
              <a:latin typeface="Calibri"/>
              <a:cs typeface="Calibri"/>
            </a:endParaRPr>
          </a:p>
          <a:p>
            <a:pPr marL="297180" marR="196215" indent="-285115" algn="just">
              <a:lnSpc>
                <a:spcPct val="100000"/>
              </a:lnSpc>
              <a:spcBef>
                <a:spcPts val="2285"/>
              </a:spcBef>
              <a:buFont typeface="Arial MT"/>
              <a:buChar char="•"/>
              <a:tabLst>
                <a:tab pos="299085" algn="l"/>
              </a:tabLst>
            </a:pPr>
            <a:r>
              <a:rPr sz="1900" spc="-10" dirty="0">
                <a:latin typeface="Calibri"/>
                <a:cs typeface="Calibri"/>
              </a:rPr>
              <a:t>Spontaneous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neural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activity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system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seems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have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important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role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in 	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consolidation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synapses.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30" dirty="0">
                <a:latin typeface="Calibri"/>
                <a:cs typeface="Calibri"/>
              </a:rPr>
              <a:t>Later,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acoustically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driven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neural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signals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will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act 	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consolidate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synaptic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connections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refine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cochleotopic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projections.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6</a:t>
            </a:fld>
            <a:endParaRPr spc="-50" dirty="0"/>
          </a:p>
        </p:txBody>
      </p:sp>
      <p:sp>
        <p:nvSpPr>
          <p:cNvPr id="2" name="object 2"/>
          <p:cNvSpPr txBox="1"/>
          <p:nvPr/>
        </p:nvSpPr>
        <p:spPr>
          <a:xfrm>
            <a:off x="688340" y="306070"/>
            <a:ext cx="7997825" cy="577278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84785" marR="5080" indent="-172720" algn="just">
              <a:lnSpc>
                <a:spcPct val="75000"/>
              </a:lnSpc>
              <a:spcBef>
                <a:spcPts val="880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Knowledge</a:t>
            </a:r>
            <a:r>
              <a:rPr sz="2600" spc="4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4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4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origins</a:t>
            </a:r>
            <a:r>
              <a:rPr sz="2600" spc="4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4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4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structures</a:t>
            </a:r>
            <a:r>
              <a:rPr sz="2600" spc="48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can</a:t>
            </a:r>
            <a:r>
              <a:rPr sz="2600" spc="459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be </a:t>
            </a:r>
            <a:r>
              <a:rPr sz="2600" dirty="0">
                <a:latin typeface="Calibri"/>
                <a:cs typeface="Calibri"/>
              </a:rPr>
              <a:t>diagnostically</a:t>
            </a:r>
            <a:r>
              <a:rPr sz="2600" spc="4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significant</a:t>
            </a:r>
            <a:r>
              <a:rPr sz="2600" spc="509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to</a:t>
            </a:r>
            <a:r>
              <a:rPr sz="2600" spc="509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5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clinician.</a:t>
            </a:r>
            <a:r>
              <a:rPr sz="2600" spc="509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Eg:</a:t>
            </a:r>
            <a:r>
              <a:rPr sz="2600" spc="509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</a:t>
            </a:r>
            <a:r>
              <a:rPr sz="2600" spc="5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infant </a:t>
            </a:r>
            <a:r>
              <a:rPr sz="2600" dirty="0">
                <a:latin typeface="Calibri"/>
                <a:cs typeface="Calibri"/>
              </a:rPr>
              <a:t>presents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with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congenital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skin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disorder,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anomalies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cochlea</a:t>
            </a:r>
            <a:r>
              <a:rPr sz="2600" spc="4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could</a:t>
            </a:r>
            <a:r>
              <a:rPr sz="2600" spc="43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</a:t>
            </a:r>
            <a:r>
              <a:rPr sz="2600" spc="43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present,</a:t>
            </a:r>
            <a:r>
              <a:rPr sz="2600" spc="43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as</a:t>
            </a:r>
            <a:r>
              <a:rPr sz="2600" spc="43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43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skin</a:t>
            </a:r>
            <a:r>
              <a:rPr sz="2600" spc="43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4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otocyst</a:t>
            </a:r>
            <a:r>
              <a:rPr sz="2600" spc="434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both </a:t>
            </a:r>
            <a:r>
              <a:rPr sz="2600" dirty="0">
                <a:latin typeface="Calibri"/>
                <a:cs typeface="Calibri"/>
              </a:rPr>
              <a:t>originate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structure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called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ectoderm.</a:t>
            </a:r>
            <a:endParaRPr sz="26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75000"/>
              </a:lnSpc>
              <a:spcBef>
                <a:spcPts val="234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The</a:t>
            </a:r>
            <a:r>
              <a:rPr sz="2600" spc="2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timing</a:t>
            </a:r>
            <a:r>
              <a:rPr sz="2600" spc="20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2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development</a:t>
            </a:r>
            <a:r>
              <a:rPr sz="2600" spc="229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2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2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various</a:t>
            </a:r>
            <a:r>
              <a:rPr sz="2600" spc="2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organ</a:t>
            </a:r>
            <a:r>
              <a:rPr sz="2600" spc="2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systems </a:t>
            </a:r>
            <a:r>
              <a:rPr sz="2600" dirty="0">
                <a:latin typeface="Calibri"/>
                <a:cs typeface="Calibri"/>
              </a:rPr>
              <a:t>guides</a:t>
            </a:r>
            <a:r>
              <a:rPr sz="2600" spc="4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43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clinician</a:t>
            </a:r>
            <a:r>
              <a:rPr sz="2600" spc="459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about</a:t>
            </a:r>
            <a:r>
              <a:rPr sz="2600" spc="4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4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occurrence</a:t>
            </a:r>
            <a:r>
              <a:rPr sz="2600" spc="43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4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HL.</a:t>
            </a:r>
            <a:r>
              <a:rPr sz="2600" spc="4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Eg:</a:t>
            </a:r>
            <a:r>
              <a:rPr sz="2600" spc="459" dirty="0">
                <a:latin typeface="Calibri"/>
                <a:cs typeface="Calibri"/>
              </a:rPr>
              <a:t>  </a:t>
            </a:r>
            <a:r>
              <a:rPr sz="2600" spc="-50" dirty="0">
                <a:latin typeface="Calibri"/>
                <a:cs typeface="Calibri"/>
              </a:rPr>
              <a:t>A </a:t>
            </a:r>
            <a:r>
              <a:rPr sz="2600" dirty="0">
                <a:latin typeface="Calibri"/>
                <a:cs typeface="Calibri"/>
              </a:rPr>
              <a:t>noxious</a:t>
            </a:r>
            <a:r>
              <a:rPr sz="2600" spc="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influence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occurring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at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2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months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gestation</a:t>
            </a:r>
            <a:r>
              <a:rPr sz="2600" spc="6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may </a:t>
            </a:r>
            <a:r>
              <a:rPr sz="2600" dirty="0">
                <a:latin typeface="Calibri"/>
                <a:cs typeface="Calibri"/>
              </a:rPr>
              <a:t>result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malformation</a:t>
            </a:r>
            <a:r>
              <a:rPr sz="2600" spc="1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pinna</a:t>
            </a:r>
            <a:r>
              <a:rPr sz="2600" spc="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that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developing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at</a:t>
            </a:r>
            <a:r>
              <a:rPr sz="2600" spc="1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that </a:t>
            </a:r>
            <a:r>
              <a:rPr sz="2600" spc="-10" dirty="0">
                <a:latin typeface="Calibri"/>
                <a:cs typeface="Calibri"/>
              </a:rPr>
              <a:t>time.</a:t>
            </a:r>
            <a:endParaRPr sz="26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75000"/>
              </a:lnSpc>
              <a:spcBef>
                <a:spcPts val="2340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However,</a:t>
            </a:r>
            <a:r>
              <a:rPr sz="2600" spc="14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15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pinna</a:t>
            </a:r>
            <a:r>
              <a:rPr sz="2600" spc="15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malformation</a:t>
            </a:r>
            <a:r>
              <a:rPr sz="2600" spc="16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doesn’t</a:t>
            </a:r>
            <a:r>
              <a:rPr sz="2600" spc="155" dirty="0">
                <a:latin typeface="Calibri"/>
                <a:cs typeface="Calibri"/>
              </a:rPr>
              <a:t>  </a:t>
            </a:r>
            <a:r>
              <a:rPr sz="2600" spc="-10" dirty="0">
                <a:latin typeface="Calibri"/>
                <a:cs typeface="Calibri"/>
              </a:rPr>
              <a:t>necessarily </a:t>
            </a:r>
            <a:r>
              <a:rPr sz="2600" dirty="0">
                <a:latin typeface="Calibri"/>
                <a:cs typeface="Calibri"/>
              </a:rPr>
              <a:t>imply</a:t>
            </a:r>
            <a:r>
              <a:rPr sz="2600" spc="3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malformation</a:t>
            </a:r>
            <a:r>
              <a:rPr sz="2600" spc="3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3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3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middle</a:t>
            </a:r>
            <a:r>
              <a:rPr sz="2600" spc="3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ear</a:t>
            </a:r>
            <a:r>
              <a:rPr sz="2600" spc="3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ossicles,</a:t>
            </a:r>
            <a:r>
              <a:rPr sz="2600" spc="3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although </a:t>
            </a:r>
            <a:r>
              <a:rPr sz="2600" dirty="0">
                <a:latin typeface="Calibri"/>
                <a:cs typeface="Calibri"/>
              </a:rPr>
              <a:t>they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</a:t>
            </a:r>
            <a:r>
              <a:rPr sz="2600" spc="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also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developing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at</a:t>
            </a:r>
            <a:r>
              <a:rPr sz="2600" spc="1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same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time</a:t>
            </a:r>
            <a:r>
              <a:rPr sz="2600" spc="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but</a:t>
            </a:r>
            <a:r>
              <a:rPr sz="2600" spc="1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origins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structures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are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different.</a:t>
            </a:r>
            <a:endParaRPr sz="26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75000"/>
              </a:lnSpc>
              <a:spcBef>
                <a:spcPts val="2340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Prognosis</a:t>
            </a:r>
            <a:r>
              <a:rPr sz="2600" spc="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function</a:t>
            </a:r>
            <a:r>
              <a:rPr sz="2600" spc="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can</a:t>
            </a:r>
            <a:r>
              <a:rPr sz="2600" spc="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be</a:t>
            </a:r>
            <a:r>
              <a:rPr sz="2600" spc="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estimated</a:t>
            </a:r>
            <a:r>
              <a:rPr sz="2600" spc="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from</a:t>
            </a:r>
            <a:r>
              <a:rPr sz="2600" spc="7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origin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&amp;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expected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pathology.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88340" y="597534"/>
            <a:ext cx="8089265" cy="5799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0075" indent="-334963">
              <a:lnSpc>
                <a:spcPct val="100000"/>
              </a:lnSpc>
              <a:spcBef>
                <a:spcPts val="105"/>
              </a:spcBef>
            </a:pPr>
            <a:r>
              <a:rPr lang="en-US" sz="2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evelopment</a:t>
            </a:r>
            <a:r>
              <a:rPr sz="24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24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auditory</a:t>
            </a:r>
            <a:r>
              <a:rPr sz="24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connections</a:t>
            </a:r>
            <a:r>
              <a:rPr sz="2400" u="sng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at</a:t>
            </a:r>
            <a:r>
              <a:rPr sz="24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the</a:t>
            </a:r>
            <a:r>
              <a:rPr sz="24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level</a:t>
            </a:r>
            <a:r>
              <a:rPr sz="24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2400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the</a:t>
            </a:r>
            <a:r>
              <a:rPr sz="2400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cortex</a:t>
            </a:r>
            <a:endParaRPr sz="2400" dirty="0">
              <a:latin typeface="Calibri"/>
              <a:cs typeface="Calibri"/>
            </a:endParaRPr>
          </a:p>
          <a:p>
            <a:pPr marL="295910" marR="588010" indent="-283845" algn="just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299085" algn="l"/>
              </a:tabLst>
            </a:pPr>
            <a:r>
              <a:rPr sz="2100" dirty="0">
                <a:latin typeface="Calibri"/>
                <a:cs typeface="Calibri"/>
              </a:rPr>
              <a:t>The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number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potential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synaptic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connections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corresponding </a:t>
            </a:r>
            <a:r>
              <a:rPr sz="2100" dirty="0">
                <a:latin typeface="Calibri"/>
                <a:cs typeface="Calibri"/>
              </a:rPr>
              <a:t>complexity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auditory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processing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increase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with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ascending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level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the 	</a:t>
            </a:r>
            <a:r>
              <a:rPr sz="2100" dirty="0">
                <a:latin typeface="Calibri"/>
                <a:cs typeface="Calibri"/>
              </a:rPr>
              <a:t>auditory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system.</a:t>
            </a:r>
            <a:endParaRPr sz="2100" dirty="0">
              <a:latin typeface="Calibri"/>
              <a:cs typeface="Calibri"/>
            </a:endParaRPr>
          </a:p>
          <a:p>
            <a:pPr marL="299085" marR="196215" indent="-287020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299085" algn="l"/>
              </a:tabLst>
            </a:pPr>
            <a:r>
              <a:rPr sz="2100" b="1" dirty="0">
                <a:latin typeface="Calibri"/>
                <a:cs typeface="Calibri"/>
              </a:rPr>
              <a:t>Upto</a:t>
            </a:r>
            <a:r>
              <a:rPr sz="2100" b="1" spc="-5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the</a:t>
            </a:r>
            <a:r>
              <a:rPr sz="2100" b="1" spc="-5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thalamic</a:t>
            </a:r>
            <a:r>
              <a:rPr sz="2100" b="1" spc="-4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level</a:t>
            </a:r>
            <a:r>
              <a:rPr sz="2100" dirty="0">
                <a:latin typeface="Calibri"/>
                <a:cs typeface="Calibri"/>
              </a:rPr>
              <a:t>,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system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largely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activated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by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auditory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signals </a:t>
            </a:r>
            <a:r>
              <a:rPr sz="2100" dirty="0">
                <a:latin typeface="Calibri"/>
                <a:cs typeface="Calibri"/>
              </a:rPr>
              <a:t>originating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from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periphery.</a:t>
            </a:r>
            <a:endParaRPr sz="21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2405"/>
              </a:spcBef>
              <a:buFont typeface="Arial MT"/>
              <a:buChar char="•"/>
              <a:tabLst>
                <a:tab pos="299085" algn="l"/>
              </a:tabLst>
            </a:pPr>
            <a:r>
              <a:rPr sz="2100" b="1" dirty="0">
                <a:latin typeface="Calibri"/>
                <a:cs typeface="Calibri"/>
              </a:rPr>
              <a:t>At</a:t>
            </a:r>
            <a:r>
              <a:rPr sz="2100" b="1" spc="-7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the</a:t>
            </a:r>
            <a:r>
              <a:rPr sz="2100" b="1" spc="-5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cortical</a:t>
            </a:r>
            <a:r>
              <a:rPr sz="2100" b="1" spc="-6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level</a:t>
            </a:r>
            <a:r>
              <a:rPr sz="2100" dirty="0">
                <a:latin typeface="Calibri"/>
                <a:cs typeface="Calibri"/>
              </a:rPr>
              <a:t>,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many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more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pathways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connectivity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develop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including </a:t>
            </a:r>
            <a:r>
              <a:rPr sz="2100" dirty="0">
                <a:latin typeface="Calibri"/>
                <a:cs typeface="Calibri"/>
              </a:rPr>
              <a:t>projections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multimodal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sensory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cortex,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speech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areas,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nonsensory </a:t>
            </a:r>
            <a:r>
              <a:rPr sz="2100" dirty="0">
                <a:latin typeface="Calibri"/>
                <a:cs typeface="Calibri"/>
              </a:rPr>
              <a:t>regions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such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motor,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memory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arousal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systems.</a:t>
            </a:r>
            <a:endParaRPr sz="21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299085" algn="l"/>
              </a:tabLst>
            </a:pPr>
            <a:r>
              <a:rPr sz="2100" dirty="0">
                <a:latin typeface="Calibri"/>
                <a:cs typeface="Calibri"/>
              </a:rPr>
              <a:t>Most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these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connection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pathways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reciprocal.</a:t>
            </a:r>
            <a:endParaRPr sz="2100" dirty="0">
              <a:latin typeface="Calibri"/>
              <a:cs typeface="Calibri"/>
            </a:endParaRPr>
          </a:p>
          <a:p>
            <a:pPr marL="299085" marR="96520" indent="-287020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299085" algn="l"/>
              </a:tabLst>
            </a:pPr>
            <a:r>
              <a:rPr sz="2100" spc="-10" dirty="0">
                <a:latin typeface="Calibri"/>
                <a:cs typeface="Calibri"/>
              </a:rPr>
              <a:t>System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plasticity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greater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at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cortical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level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more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peripheral </a:t>
            </a:r>
            <a:r>
              <a:rPr sz="2100" dirty="0">
                <a:latin typeface="Calibri"/>
                <a:cs typeface="Calibri"/>
              </a:rPr>
              <a:t>auditory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areas.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(Evidences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cortical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plasticity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rewiring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sensory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inputs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cortex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during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early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development,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cross-</a:t>
            </a:r>
            <a:r>
              <a:rPr sz="2100" dirty="0">
                <a:latin typeface="Calibri"/>
                <a:cs typeface="Calibri"/>
              </a:rPr>
              <a:t>modal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plasticity)</a:t>
            </a:r>
            <a:endParaRPr sz="2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61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9792" y="294589"/>
            <a:ext cx="73945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Evidences</a:t>
            </a:r>
            <a:r>
              <a:rPr sz="3200" spc="-85" dirty="0"/>
              <a:t> </a:t>
            </a:r>
            <a:r>
              <a:rPr sz="3200" dirty="0"/>
              <a:t>for</a:t>
            </a:r>
            <a:r>
              <a:rPr sz="3200" spc="-70" dirty="0"/>
              <a:t> </a:t>
            </a:r>
            <a:r>
              <a:rPr sz="3200" dirty="0"/>
              <a:t>auditory</a:t>
            </a:r>
            <a:r>
              <a:rPr sz="3200" spc="-110" dirty="0"/>
              <a:t> </a:t>
            </a:r>
            <a:r>
              <a:rPr sz="3200" dirty="0"/>
              <a:t>system</a:t>
            </a:r>
            <a:r>
              <a:rPr sz="3200" spc="-105" dirty="0"/>
              <a:t> </a:t>
            </a:r>
            <a:r>
              <a:rPr sz="3200" spc="-10" dirty="0"/>
              <a:t>development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53084" y="1143000"/>
            <a:ext cx="8209915" cy="5009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900" algn="l"/>
              </a:tabLst>
            </a:pP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Evoked</a:t>
            </a:r>
            <a:r>
              <a:rPr sz="2400" b="1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potential</a:t>
            </a:r>
            <a:r>
              <a:rPr sz="2400" b="1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measures</a:t>
            </a:r>
            <a:r>
              <a:rPr sz="240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as</a:t>
            </a:r>
            <a:r>
              <a:rPr sz="2400" b="1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function</a:t>
            </a:r>
            <a:r>
              <a:rPr sz="24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2400" b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age</a:t>
            </a:r>
            <a:endParaRPr sz="2400" dirty="0">
              <a:latin typeface="Calibri"/>
              <a:cs typeface="Calibri"/>
            </a:endParaRPr>
          </a:p>
          <a:p>
            <a:pPr marL="355600" marR="382905" lvl="1" indent="-343535">
              <a:lnSpc>
                <a:spcPct val="100000"/>
              </a:lnSpc>
              <a:spcBef>
                <a:spcPts val="2160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At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birth,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MLR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thalamo-</a:t>
            </a:r>
            <a:r>
              <a:rPr sz="2400" dirty="0">
                <a:latin typeface="Calibri"/>
                <a:cs typeface="Calibri"/>
              </a:rPr>
              <a:t>cortical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areas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detected,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but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all </a:t>
            </a:r>
            <a:r>
              <a:rPr sz="2400" spc="-10" dirty="0">
                <a:latin typeface="Calibri"/>
                <a:cs typeface="Calibri"/>
              </a:rPr>
              <a:t>differ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amplitude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longer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latency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compared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adults.</a:t>
            </a:r>
            <a:endParaRPr lang="en-US" sz="2400" spc="-10" dirty="0">
              <a:latin typeface="Calibri"/>
              <a:cs typeface="Calibri"/>
            </a:endParaRPr>
          </a:p>
          <a:p>
            <a:pPr marL="355600" marR="382905" lvl="1" indent="-343535">
              <a:lnSpc>
                <a:spcPct val="100000"/>
              </a:lnSpc>
              <a:spcBef>
                <a:spcPts val="2160"/>
              </a:spcBef>
              <a:buFont typeface="Arial MT"/>
              <a:buChar char="•"/>
              <a:tabLst>
                <a:tab pos="355600" algn="l"/>
              </a:tabLst>
            </a:pPr>
            <a:endParaRPr sz="2400" dirty="0">
              <a:latin typeface="Calibri"/>
              <a:cs typeface="Calibri"/>
            </a:endParaRPr>
          </a:p>
          <a:p>
            <a:pPr marL="355600" marR="167005" lvl="1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maturation,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waveform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peak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latencies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become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reduced,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such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earliest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waveform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component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cochlear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nerve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normal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values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within </a:t>
            </a:r>
            <a:r>
              <a:rPr sz="2400" dirty="0">
                <a:latin typeface="Calibri"/>
                <a:cs typeface="Calibri"/>
              </a:rPr>
              <a:t>weeks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after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birth.</a:t>
            </a:r>
            <a:endParaRPr lang="en-US" sz="2400" spc="-10" dirty="0">
              <a:latin typeface="Calibri"/>
              <a:cs typeface="Calibri"/>
            </a:endParaRPr>
          </a:p>
          <a:p>
            <a:pPr marL="355600" marR="167005" lvl="1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endParaRPr sz="2400" dirty="0">
              <a:latin typeface="Calibri"/>
              <a:cs typeface="Calibri"/>
            </a:endParaRPr>
          </a:p>
          <a:p>
            <a:pPr marL="355600" marR="5080" lvl="1" indent="-34353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Later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components,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such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peak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originating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midbrain,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continue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reduce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in </a:t>
            </a:r>
            <a:r>
              <a:rPr sz="2400" dirty="0">
                <a:latin typeface="Calibri"/>
                <a:cs typeface="Calibri"/>
              </a:rPr>
              <a:t>latency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few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years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after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birth.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62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668911" y="533400"/>
            <a:ext cx="8037830" cy="57682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6830" lvl="1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200" dirty="0">
                <a:latin typeface="Calibri"/>
                <a:cs typeface="Calibri"/>
              </a:rPr>
              <a:t>AEPs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originating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cortical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level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continue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show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developmental</a:t>
            </a:r>
            <a:r>
              <a:rPr sz="2200" spc="3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changes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for </a:t>
            </a:r>
            <a:r>
              <a:rPr sz="2200" dirty="0">
                <a:latin typeface="Calibri"/>
                <a:cs typeface="Calibri"/>
              </a:rPr>
              <a:t>many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years,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including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increasing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detectability,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changes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amplitude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reduction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latency.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These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cortical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potentials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mature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adolescence.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Clearly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indicates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that </a:t>
            </a:r>
            <a:r>
              <a:rPr sz="2200" dirty="0">
                <a:latin typeface="Calibri"/>
                <a:cs typeface="Calibri"/>
              </a:rPr>
              <a:t>cortical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maturational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processes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continue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through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adolescence.</a:t>
            </a:r>
            <a:endParaRPr lang="en-US" sz="2200" spc="-10" dirty="0">
              <a:latin typeface="Calibri"/>
              <a:cs typeface="Calibri"/>
            </a:endParaRPr>
          </a:p>
          <a:p>
            <a:pPr marL="355600" marR="36830" lvl="1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endParaRPr sz="2200" dirty="0">
              <a:latin typeface="Calibri"/>
              <a:cs typeface="Calibri"/>
            </a:endParaRPr>
          </a:p>
          <a:p>
            <a:pPr marL="355600" marR="393065" lvl="1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200" dirty="0">
                <a:latin typeface="Calibri"/>
                <a:cs typeface="Calibri"/>
              </a:rPr>
              <a:t>Cortical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waveform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changes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may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correspond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with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neuro-</a:t>
            </a:r>
            <a:r>
              <a:rPr sz="2200" dirty="0">
                <a:latin typeface="Calibri"/>
                <a:cs typeface="Calibri"/>
              </a:rPr>
              <a:t>filament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maturation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in </a:t>
            </a:r>
            <a:r>
              <a:rPr sz="2200" dirty="0">
                <a:latin typeface="Calibri"/>
                <a:cs typeface="Calibri"/>
              </a:rPr>
              <a:t>deeper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cortical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layers.</a:t>
            </a:r>
            <a:endParaRPr lang="en-US" sz="2200" spc="-10" dirty="0">
              <a:latin typeface="Calibri"/>
              <a:cs typeface="Calibri"/>
            </a:endParaRPr>
          </a:p>
          <a:p>
            <a:pPr marL="355600" marR="393065" lvl="1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endParaRPr sz="2200" dirty="0">
              <a:latin typeface="Calibri"/>
              <a:cs typeface="Calibri"/>
            </a:endParaRPr>
          </a:p>
          <a:p>
            <a:pPr marL="355600" marR="814705" lvl="1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200" dirty="0">
                <a:latin typeface="Calibri"/>
                <a:cs typeface="Calibri"/>
              </a:rPr>
              <a:t>Throughout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auditory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system,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with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age,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there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decrease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neural transmission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time,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perhaps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related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increased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myelination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neurons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or </a:t>
            </a:r>
            <a:r>
              <a:rPr sz="2200" dirty="0">
                <a:latin typeface="Calibri"/>
                <a:cs typeface="Calibri"/>
              </a:rPr>
              <a:t>increased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efficacy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synaptic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transmission.</a:t>
            </a:r>
            <a:endParaRPr lang="en-US" sz="2200" spc="-10" dirty="0">
              <a:latin typeface="Calibri"/>
              <a:cs typeface="Calibri"/>
            </a:endParaRPr>
          </a:p>
          <a:p>
            <a:pPr marL="355600" marR="814705" lvl="1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endParaRPr sz="2200" dirty="0">
              <a:latin typeface="Calibri"/>
              <a:cs typeface="Calibri"/>
            </a:endParaRPr>
          </a:p>
          <a:p>
            <a:pPr marL="355600" marR="720090" lvl="1" indent="-343535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Increases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peak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amplitudes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waveforms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indicate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increases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number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of </a:t>
            </a:r>
            <a:r>
              <a:rPr sz="2200" dirty="0">
                <a:latin typeface="Calibri"/>
                <a:cs typeface="Calibri"/>
              </a:rPr>
              <a:t>neurons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contributing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more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synchronized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responses</a:t>
            </a:r>
            <a:endParaRPr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306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12774"/>
            <a:ext cx="7854696" cy="66293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63</a:t>
            </a:fld>
            <a:endParaRPr spc="-2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64</a:t>
            </a:fld>
            <a:endParaRPr spc="-25" dirty="0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831850" y="1289050"/>
          <a:ext cx="7772400" cy="4152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AEPs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9747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sz="2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frame</a:t>
                      </a:r>
                      <a:r>
                        <a:rPr sz="2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2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full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maturity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0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Cochlear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action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potentials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Within</a:t>
                      </a:r>
                      <a:r>
                        <a:rPr sz="2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weeks</a:t>
                      </a:r>
                      <a:r>
                        <a:rPr sz="2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after</a:t>
                      </a:r>
                      <a:r>
                        <a:rPr sz="2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birth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3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400" spc="-25" dirty="0">
                          <a:latin typeface="Calibri"/>
                          <a:cs typeface="Calibri"/>
                        </a:rPr>
                        <a:t>ABR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Within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years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3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MLR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cortical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potentials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2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14</a:t>
                      </a:r>
                      <a:r>
                        <a:rPr sz="2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years</a:t>
                      </a:r>
                      <a:r>
                        <a:rPr sz="2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age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marL="91440" marR="1543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Later</a:t>
                      </a:r>
                      <a:r>
                        <a:rPr sz="2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AEPs</a:t>
                      </a:r>
                      <a:r>
                        <a:rPr sz="2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(cortical</a:t>
                      </a:r>
                      <a:r>
                        <a:rPr sz="2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areas</a:t>
                      </a:r>
                      <a:r>
                        <a:rPr sz="2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beyond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primary</a:t>
                      </a:r>
                      <a:r>
                        <a:rPr sz="2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auditory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cortex)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years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65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12140" y="320751"/>
            <a:ext cx="7891780" cy="5514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AutoNum type="arabicPeriod" startAt="2"/>
              <a:tabLst>
                <a:tab pos="355600" algn="l"/>
              </a:tabLst>
            </a:pPr>
            <a:r>
              <a:rPr sz="20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Evoked</a:t>
            </a:r>
            <a:r>
              <a:rPr sz="200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potential</a:t>
            </a:r>
            <a:r>
              <a:rPr sz="2000" b="1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studies</a:t>
            </a:r>
            <a:r>
              <a:rPr sz="2000" b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</a:t>
            </a:r>
            <a:r>
              <a:rPr sz="2000" b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children</a:t>
            </a:r>
            <a:r>
              <a:rPr sz="2000" b="1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with</a:t>
            </a:r>
            <a:r>
              <a:rPr sz="2000" b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CI</a:t>
            </a:r>
            <a:endParaRPr sz="2000">
              <a:latin typeface="Calibri"/>
              <a:cs typeface="Calibri"/>
            </a:endParaRPr>
          </a:p>
          <a:p>
            <a:pPr marL="355600" marR="839469" lvl="1" indent="-343535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spc="-30" dirty="0">
                <a:latin typeface="Calibri"/>
                <a:cs typeface="Calibri"/>
              </a:rPr>
              <a:t>Tool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study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developmental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plasticity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results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from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electrical activation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10" dirty="0">
                <a:latin typeface="Calibri"/>
                <a:cs typeface="Calibri"/>
              </a:rPr>
              <a:t> cochlea</a:t>
            </a:r>
            <a:endParaRPr sz="2000">
              <a:latin typeface="Calibri"/>
              <a:cs typeface="Calibri"/>
            </a:endParaRPr>
          </a:p>
          <a:p>
            <a:pPr marL="355600" lvl="1" indent="-342900">
              <a:lnSpc>
                <a:spcPct val="100000"/>
              </a:lnSpc>
              <a:spcBef>
                <a:spcPts val="240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Reduction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peak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latencies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over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time</a:t>
            </a:r>
            <a:endParaRPr sz="2000">
              <a:latin typeface="Calibri"/>
              <a:cs typeface="Calibri"/>
            </a:endParaRPr>
          </a:p>
          <a:p>
            <a:pPr marL="355600" marR="410209" lvl="1" indent="-343535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spc="-20" dirty="0">
                <a:latin typeface="Calibri"/>
                <a:cs typeface="Calibri"/>
              </a:rPr>
              <a:t>Trajectories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time-</a:t>
            </a:r>
            <a:r>
              <a:rPr sz="2000" dirty="0">
                <a:latin typeface="Calibri"/>
                <a:cs typeface="Calibri"/>
              </a:rPr>
              <a:t>latency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functions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similar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normal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changes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from </a:t>
            </a:r>
            <a:r>
              <a:rPr sz="2000" dirty="0">
                <a:latin typeface="Calibri"/>
                <a:cs typeface="Calibri"/>
              </a:rPr>
              <a:t>birth,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except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they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occur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after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first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activation</a:t>
            </a:r>
            <a:endParaRPr sz="2000">
              <a:latin typeface="Calibri"/>
              <a:cs typeface="Calibri"/>
            </a:endParaRPr>
          </a:p>
          <a:p>
            <a:pPr marL="355600" marR="5080" lvl="1" indent="-343535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Implies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roles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deaf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infant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provide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hearing,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the </a:t>
            </a:r>
            <a:r>
              <a:rPr sz="2000" dirty="0">
                <a:latin typeface="Calibri"/>
                <a:cs typeface="Calibri"/>
              </a:rPr>
              <a:t>other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promote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development.</a:t>
            </a:r>
            <a:endParaRPr sz="2000">
              <a:latin typeface="Calibri"/>
              <a:cs typeface="Calibri"/>
            </a:endParaRPr>
          </a:p>
          <a:p>
            <a:pPr marL="355600" marR="206375" lvl="1" indent="-343535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Studies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bilateral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CI.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there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delay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between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times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implantation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each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ear,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auditory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signals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from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both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ears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reach brainstem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midbrain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areas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same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time,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preventing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timing </a:t>
            </a:r>
            <a:r>
              <a:rPr sz="2000" dirty="0">
                <a:latin typeface="Calibri"/>
                <a:cs typeface="Calibri"/>
              </a:rPr>
              <a:t>coincidence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from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occurring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hence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true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binaural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hearing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be </a:t>
            </a:r>
            <a:r>
              <a:rPr sz="2000" spc="-10" dirty="0">
                <a:latin typeface="Calibri"/>
                <a:cs typeface="Calibri"/>
              </a:rPr>
              <a:t>achieved.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61544"/>
            <a:ext cx="8839200" cy="65349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66</a:t>
            </a:fld>
            <a:endParaRPr spc="-25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88392"/>
            <a:ext cx="6783324" cy="66324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67</a:t>
            </a:fld>
            <a:endParaRPr spc="-25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68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3245">
              <a:lnSpc>
                <a:spcPct val="100000"/>
              </a:lnSpc>
              <a:spcBef>
                <a:spcPts val="95"/>
              </a:spcBef>
            </a:pPr>
            <a:r>
              <a:rPr dirty="0"/>
              <a:t>c)</a:t>
            </a:r>
            <a:r>
              <a:rPr spc="-20" dirty="0"/>
              <a:t> </a:t>
            </a:r>
            <a:r>
              <a:rPr spc="-10" dirty="0"/>
              <a:t>NEUROPLASTICITY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69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711453"/>
            <a:ext cx="193293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20" dirty="0"/>
              <a:t>References</a:t>
            </a:r>
            <a:endParaRPr sz="33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94970" marR="1003935" indent="-344805">
              <a:lnSpc>
                <a:spcPts val="3020"/>
              </a:lnSpc>
              <a:spcBef>
                <a:spcPts val="480"/>
              </a:spcBef>
              <a:buFont typeface="Arial MT"/>
              <a:buChar char="•"/>
              <a:tabLst>
                <a:tab pos="394970" algn="l"/>
                <a:tab pos="6444615" algn="l"/>
              </a:tabLst>
            </a:pPr>
            <a:r>
              <a:rPr dirty="0"/>
              <a:t>Hearing</a:t>
            </a:r>
            <a:r>
              <a:rPr spc="-6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dirty="0"/>
              <a:t>children.</a:t>
            </a:r>
            <a:r>
              <a:rPr spc="-40" dirty="0"/>
              <a:t> </a:t>
            </a:r>
            <a:r>
              <a:rPr dirty="0"/>
              <a:t>6</a:t>
            </a:r>
            <a:r>
              <a:rPr sz="2775" baseline="25525" dirty="0"/>
              <a:t>th</a:t>
            </a:r>
            <a:r>
              <a:rPr sz="2775" spc="217" baseline="25525" dirty="0"/>
              <a:t> </a:t>
            </a:r>
            <a:r>
              <a:rPr sz="2800" dirty="0"/>
              <a:t>edition.</a:t>
            </a:r>
            <a:r>
              <a:rPr sz="2800" spc="-35" dirty="0"/>
              <a:t> </a:t>
            </a:r>
            <a:r>
              <a:rPr sz="2800" spc="-10" dirty="0"/>
              <a:t>Northern</a:t>
            </a:r>
            <a:r>
              <a:rPr sz="2800" dirty="0"/>
              <a:t>	JL</a:t>
            </a:r>
            <a:r>
              <a:rPr sz="2800" spc="-20" dirty="0"/>
              <a:t> </a:t>
            </a:r>
            <a:r>
              <a:rPr sz="2800" spc="-50" dirty="0"/>
              <a:t>&amp; </a:t>
            </a:r>
            <a:r>
              <a:rPr sz="2800" dirty="0"/>
              <a:t>Downs</a:t>
            </a:r>
            <a:r>
              <a:rPr sz="2800" spc="-140" dirty="0"/>
              <a:t> </a:t>
            </a:r>
            <a:r>
              <a:rPr sz="2800" spc="-114" dirty="0"/>
              <a:t>MP.</a:t>
            </a:r>
            <a:r>
              <a:rPr sz="2800" spc="-40" dirty="0"/>
              <a:t> </a:t>
            </a:r>
            <a:r>
              <a:rPr sz="2800" dirty="0"/>
              <a:t>(2014).</a:t>
            </a:r>
            <a:r>
              <a:rPr sz="2800" spc="-80" dirty="0"/>
              <a:t> </a:t>
            </a:r>
            <a:r>
              <a:rPr sz="2800" dirty="0"/>
              <a:t>Plural</a:t>
            </a:r>
            <a:r>
              <a:rPr sz="2800" spc="-100" dirty="0"/>
              <a:t> </a:t>
            </a:r>
            <a:r>
              <a:rPr sz="2800" dirty="0"/>
              <a:t>Publishing</a:t>
            </a:r>
            <a:r>
              <a:rPr sz="2800" spc="-60" dirty="0"/>
              <a:t> </a:t>
            </a:r>
            <a:r>
              <a:rPr sz="2800" spc="-20" dirty="0"/>
              <a:t>Inc.</a:t>
            </a:r>
            <a:endParaRPr sz="2800"/>
          </a:p>
          <a:p>
            <a:pPr>
              <a:lnSpc>
                <a:spcPct val="100000"/>
              </a:lnSpc>
              <a:spcBef>
                <a:spcPts val="1225"/>
              </a:spcBef>
              <a:buFont typeface="Arial MT"/>
              <a:buChar char="•"/>
            </a:pPr>
            <a:endParaRPr sz="2800"/>
          </a:p>
          <a:p>
            <a:pPr marL="394970" marR="55880" indent="-344805">
              <a:lnSpc>
                <a:spcPts val="3020"/>
              </a:lnSpc>
              <a:buFont typeface="Arial MT"/>
              <a:buChar char="•"/>
              <a:tabLst>
                <a:tab pos="394970" algn="l"/>
              </a:tabLst>
            </a:pPr>
            <a:r>
              <a:rPr spc="-10" dirty="0"/>
              <a:t>Comprehensive</a:t>
            </a:r>
            <a:r>
              <a:rPr spc="-80" dirty="0"/>
              <a:t> </a:t>
            </a:r>
            <a:r>
              <a:rPr dirty="0"/>
              <a:t>handbook</a:t>
            </a:r>
            <a:r>
              <a:rPr spc="-75" dirty="0"/>
              <a:t> </a:t>
            </a:r>
            <a:r>
              <a:rPr dirty="0"/>
              <a:t>of</a:t>
            </a:r>
            <a:r>
              <a:rPr spc="-110" dirty="0"/>
              <a:t> </a:t>
            </a:r>
            <a:r>
              <a:rPr dirty="0"/>
              <a:t>pediatric</a:t>
            </a:r>
            <a:r>
              <a:rPr spc="-80" dirty="0"/>
              <a:t> </a:t>
            </a:r>
            <a:r>
              <a:rPr spc="-10" dirty="0"/>
              <a:t>audiology.</a:t>
            </a:r>
            <a:r>
              <a:rPr spc="-100" dirty="0"/>
              <a:t> </a:t>
            </a:r>
            <a:r>
              <a:rPr spc="-25" dirty="0"/>
              <a:t>2</a:t>
            </a:r>
            <a:r>
              <a:rPr sz="2775" spc="-37" baseline="25525" dirty="0"/>
              <a:t>nd </a:t>
            </a:r>
            <a:r>
              <a:rPr sz="2800" dirty="0"/>
              <a:t>ed.</a:t>
            </a:r>
            <a:r>
              <a:rPr sz="2800" spc="-45" dirty="0"/>
              <a:t> </a:t>
            </a:r>
            <a:r>
              <a:rPr sz="2800" dirty="0"/>
              <a:t>Tharpe</a:t>
            </a:r>
            <a:r>
              <a:rPr sz="2800" spc="-55" dirty="0"/>
              <a:t> </a:t>
            </a:r>
            <a:r>
              <a:rPr sz="2800" dirty="0"/>
              <a:t>AM</a:t>
            </a:r>
            <a:r>
              <a:rPr sz="2800" spc="-50" dirty="0"/>
              <a:t> </a:t>
            </a:r>
            <a:r>
              <a:rPr sz="2800" dirty="0"/>
              <a:t>&amp;</a:t>
            </a:r>
            <a:r>
              <a:rPr sz="2800" spc="-50" dirty="0"/>
              <a:t> </a:t>
            </a:r>
            <a:r>
              <a:rPr sz="2800" dirty="0"/>
              <a:t>Seewald</a:t>
            </a:r>
            <a:r>
              <a:rPr sz="2800" spc="-70" dirty="0"/>
              <a:t> </a:t>
            </a:r>
            <a:r>
              <a:rPr sz="2800" dirty="0"/>
              <a:t>R.</a:t>
            </a:r>
            <a:r>
              <a:rPr sz="2800" spc="-50" dirty="0"/>
              <a:t> </a:t>
            </a:r>
            <a:r>
              <a:rPr sz="2800" dirty="0"/>
              <a:t>(2017).</a:t>
            </a:r>
            <a:r>
              <a:rPr sz="2800" spc="-20" dirty="0"/>
              <a:t> </a:t>
            </a:r>
            <a:r>
              <a:rPr sz="2800" spc="-10" dirty="0"/>
              <a:t>Plural Publishing.</a:t>
            </a:r>
            <a:endParaRPr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1889" y="138810"/>
            <a:ext cx="3350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Basic</a:t>
            </a:r>
            <a:r>
              <a:rPr sz="3600" spc="-105" dirty="0"/>
              <a:t> </a:t>
            </a:r>
            <a:r>
              <a:rPr sz="3600" spc="-10" dirty="0"/>
              <a:t>Embryology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07542" y="980313"/>
            <a:ext cx="7730490" cy="11525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82880" marR="5080" indent="-170815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All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growth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result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cell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division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pre-</a:t>
            </a:r>
            <a:r>
              <a:rPr sz="2400" spc="-10" dirty="0">
                <a:latin typeface="Calibri"/>
                <a:cs typeface="Calibri"/>
              </a:rPr>
              <a:t>existing 	</a:t>
            </a:r>
            <a:r>
              <a:rPr sz="2400" dirty="0">
                <a:latin typeface="Calibri"/>
                <a:cs typeface="Calibri"/>
              </a:rPr>
              <a:t>cell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called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zygote.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zygote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cell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ovum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fertilized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sperm.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830" y="2438631"/>
            <a:ext cx="7573107" cy="332396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70785" y="6006185"/>
            <a:ext cx="27889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Calibri"/>
                <a:cs typeface="Calibri"/>
              </a:rPr>
              <a:t>Ovum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+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Sperm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cell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7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5476116" y="6006185"/>
            <a:ext cx="13227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2425" algn="l"/>
              </a:tabLst>
            </a:pPr>
            <a:r>
              <a:rPr sz="2800" b="1" spc="-50" dirty="0">
                <a:latin typeface="Calibri"/>
                <a:cs typeface="Calibri"/>
              </a:rPr>
              <a:t>=</a:t>
            </a:r>
            <a:r>
              <a:rPr sz="2800" b="1" dirty="0">
                <a:latin typeface="Calibri"/>
                <a:cs typeface="Calibri"/>
              </a:rPr>
              <a:t>	</a:t>
            </a:r>
            <a:r>
              <a:rPr sz="2800" b="1" spc="-20" dirty="0">
                <a:latin typeface="Calibri"/>
                <a:cs typeface="Calibri"/>
              </a:rPr>
              <a:t>zygote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70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172" y="2473274"/>
            <a:ext cx="6652895" cy="159004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402715" marR="5080" indent="-1390650">
              <a:lnSpc>
                <a:spcPts val="5830"/>
              </a:lnSpc>
              <a:spcBef>
                <a:spcPts val="835"/>
              </a:spcBef>
            </a:pPr>
            <a:r>
              <a:rPr sz="5400" b="0" dirty="0">
                <a:latin typeface="Calibri"/>
                <a:cs typeface="Calibri"/>
              </a:rPr>
              <a:t>We</a:t>
            </a:r>
            <a:r>
              <a:rPr sz="5400" b="0" spc="-100" dirty="0">
                <a:latin typeface="Calibri"/>
                <a:cs typeface="Calibri"/>
              </a:rPr>
              <a:t> </a:t>
            </a:r>
            <a:r>
              <a:rPr sz="5400" b="0" dirty="0">
                <a:latin typeface="Calibri"/>
                <a:cs typeface="Calibri"/>
              </a:rPr>
              <a:t>hear</a:t>
            </a:r>
            <a:r>
              <a:rPr sz="5400" b="0" spc="-95" dirty="0">
                <a:latin typeface="Calibri"/>
                <a:cs typeface="Calibri"/>
              </a:rPr>
              <a:t> </a:t>
            </a:r>
            <a:r>
              <a:rPr sz="5400" b="0" dirty="0">
                <a:latin typeface="Calibri"/>
                <a:cs typeface="Calibri"/>
              </a:rPr>
              <a:t>with</a:t>
            </a:r>
            <a:r>
              <a:rPr sz="5400" b="0" spc="-85" dirty="0">
                <a:latin typeface="Calibri"/>
                <a:cs typeface="Calibri"/>
              </a:rPr>
              <a:t> </a:t>
            </a:r>
            <a:r>
              <a:rPr sz="5400" b="0" dirty="0">
                <a:latin typeface="Calibri"/>
                <a:cs typeface="Calibri"/>
              </a:rPr>
              <a:t>our</a:t>
            </a:r>
            <a:r>
              <a:rPr sz="5400" b="0" spc="-100" dirty="0">
                <a:latin typeface="Calibri"/>
                <a:cs typeface="Calibri"/>
              </a:rPr>
              <a:t> </a:t>
            </a:r>
            <a:r>
              <a:rPr sz="5400" b="0" spc="-10" dirty="0">
                <a:latin typeface="Calibri"/>
                <a:cs typeface="Calibri"/>
              </a:rPr>
              <a:t>brain, </a:t>
            </a:r>
            <a:r>
              <a:rPr sz="5400" b="0" dirty="0">
                <a:latin typeface="Calibri"/>
                <a:cs typeface="Calibri"/>
              </a:rPr>
              <a:t>not</a:t>
            </a:r>
            <a:r>
              <a:rPr sz="5400" b="0" spc="-80" dirty="0">
                <a:latin typeface="Calibri"/>
                <a:cs typeface="Calibri"/>
              </a:rPr>
              <a:t> </a:t>
            </a:r>
            <a:r>
              <a:rPr sz="5400" b="0" dirty="0">
                <a:latin typeface="Calibri"/>
                <a:cs typeface="Calibri"/>
              </a:rPr>
              <a:t>our</a:t>
            </a:r>
            <a:r>
              <a:rPr sz="5400" b="0" spc="-65" dirty="0">
                <a:latin typeface="Calibri"/>
                <a:cs typeface="Calibri"/>
              </a:rPr>
              <a:t> </a:t>
            </a:r>
            <a:r>
              <a:rPr sz="5400" b="0" spc="-10" dirty="0">
                <a:latin typeface="Calibri"/>
                <a:cs typeface="Calibri"/>
              </a:rPr>
              <a:t>ears!!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71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599440" y="156413"/>
            <a:ext cx="8023859" cy="6228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685" indent="-172085">
              <a:lnSpc>
                <a:spcPts val="2270"/>
              </a:lnSpc>
              <a:spcBef>
                <a:spcPts val="100"/>
              </a:spcBef>
              <a:buFont typeface="Arial MT"/>
              <a:buChar char="•"/>
              <a:tabLst>
                <a:tab pos="273685" algn="l"/>
              </a:tabLst>
            </a:pPr>
            <a:r>
              <a:rPr sz="2100" dirty="0">
                <a:latin typeface="Calibri"/>
                <a:cs typeface="Calibri"/>
              </a:rPr>
              <a:t>William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James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(1890)</a:t>
            </a:r>
            <a:r>
              <a:rPr sz="2100" spc="-9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one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first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scientists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suggest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that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the</a:t>
            </a:r>
            <a:endParaRPr sz="2100">
              <a:latin typeface="Calibri"/>
              <a:cs typeface="Calibri"/>
            </a:endParaRPr>
          </a:p>
          <a:p>
            <a:pPr marL="273685">
              <a:lnSpc>
                <a:spcPts val="2270"/>
              </a:lnSpc>
            </a:pP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not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static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structure.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z="2100">
              <a:latin typeface="Calibri"/>
              <a:cs typeface="Calibri"/>
            </a:endParaRPr>
          </a:p>
          <a:p>
            <a:pPr marL="273685" marR="887730" indent="-172720">
              <a:lnSpc>
                <a:spcPts val="2020"/>
              </a:lnSpc>
              <a:buFont typeface="Arial MT"/>
              <a:buChar char="•"/>
              <a:tabLst>
                <a:tab pos="273685" algn="l"/>
              </a:tabLst>
            </a:pPr>
            <a:r>
              <a:rPr sz="2100" dirty="0">
                <a:latin typeface="Calibri"/>
                <a:cs typeface="Calibri"/>
              </a:rPr>
              <a:t>Latter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part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20</a:t>
            </a:r>
            <a:r>
              <a:rPr sz="2100" baseline="25793" dirty="0">
                <a:latin typeface="Calibri"/>
                <a:cs typeface="Calibri"/>
              </a:rPr>
              <a:t>th</a:t>
            </a:r>
            <a:r>
              <a:rPr sz="2100" spc="150" baseline="2579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century–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belief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active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development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only </a:t>
            </a:r>
            <a:r>
              <a:rPr sz="2100" dirty="0">
                <a:latin typeface="Calibri"/>
                <a:cs typeface="Calibri"/>
              </a:rPr>
              <a:t>possible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during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infancy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childhood.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75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273685" marR="70485" indent="-172720">
              <a:lnSpc>
                <a:spcPct val="80000"/>
              </a:lnSpc>
              <a:buFont typeface="Arial MT"/>
              <a:buChar char="•"/>
              <a:tabLst>
                <a:tab pos="273685" algn="l"/>
              </a:tabLst>
            </a:pPr>
            <a:r>
              <a:rPr sz="2100" dirty="0">
                <a:latin typeface="Calibri"/>
                <a:cs typeface="Calibri"/>
              </a:rPr>
              <a:t>Studies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during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last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few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decades</a:t>
            </a:r>
            <a:r>
              <a:rPr sz="2100" spc="-10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new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insights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into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early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development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nervous</a:t>
            </a:r>
            <a:r>
              <a:rPr sz="2100" spc="-10" dirty="0">
                <a:latin typeface="Calibri"/>
                <a:cs typeface="Calibri"/>
              </a:rPr>
              <a:t> system.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Use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sophisticated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technologies </a:t>
            </a:r>
            <a:r>
              <a:rPr sz="2100" dirty="0">
                <a:latin typeface="Calibri"/>
                <a:cs typeface="Calibri"/>
              </a:rPr>
              <a:t>such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as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scans,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mapping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animal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research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studies.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273685" marR="43180" indent="-172720">
              <a:lnSpc>
                <a:spcPct val="80000"/>
              </a:lnSpc>
              <a:buFont typeface="Arial MT"/>
              <a:buChar char="•"/>
              <a:tabLst>
                <a:tab pos="273685" algn="l"/>
              </a:tabLst>
            </a:pPr>
            <a:r>
              <a:rPr sz="2100" dirty="0">
                <a:latin typeface="Calibri"/>
                <a:cs typeface="Calibri"/>
              </a:rPr>
              <a:t>One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important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conclusion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from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these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studies</a:t>
            </a:r>
            <a:r>
              <a:rPr sz="2100" spc="-1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development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that </a:t>
            </a:r>
            <a:r>
              <a:rPr sz="2100" dirty="0">
                <a:latin typeface="Calibri"/>
                <a:cs typeface="Calibri"/>
              </a:rPr>
              <a:t>takes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place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during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first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12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months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life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more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rapid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more </a:t>
            </a:r>
            <a:r>
              <a:rPr sz="2100" dirty="0">
                <a:latin typeface="Calibri"/>
                <a:cs typeface="Calibri"/>
              </a:rPr>
              <a:t>extensive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than</a:t>
            </a:r>
            <a:r>
              <a:rPr sz="2100" spc="-10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previously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realized.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273685" marR="171450" indent="-172720">
              <a:lnSpc>
                <a:spcPct val="80000"/>
              </a:lnSpc>
              <a:buFont typeface="Arial MT"/>
              <a:buChar char="•"/>
              <a:tabLst>
                <a:tab pos="273685" algn="l"/>
              </a:tabLst>
            </a:pP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not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“rigid”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structure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but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“plastic”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organ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with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capability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reorganizing </a:t>
            </a:r>
            <a:r>
              <a:rPr sz="2100" dirty="0">
                <a:latin typeface="Calibri"/>
                <a:cs typeface="Calibri"/>
              </a:rPr>
              <a:t>itself based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sensory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motor</a:t>
            </a:r>
            <a:r>
              <a:rPr sz="2100" spc="-10" dirty="0">
                <a:latin typeface="Calibri"/>
                <a:cs typeface="Calibri"/>
              </a:rPr>
              <a:t> input</a:t>
            </a:r>
            <a:r>
              <a:rPr sz="2100" spc="-1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50" dirty="0">
                <a:latin typeface="Calibri"/>
                <a:cs typeface="Calibri"/>
              </a:rPr>
              <a:t>a </a:t>
            </a:r>
            <a:r>
              <a:rPr sz="2100" dirty="0">
                <a:latin typeface="Calibri"/>
                <a:cs typeface="Calibri"/>
              </a:rPr>
              <a:t>phenomenon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known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as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i="1" spc="-10" dirty="0">
                <a:latin typeface="Calibri"/>
                <a:cs typeface="Calibri"/>
              </a:rPr>
              <a:t>neuroplasticity</a:t>
            </a:r>
            <a:r>
              <a:rPr sz="2100" spc="-10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5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273685" marR="361315" indent="-172720">
              <a:lnSpc>
                <a:spcPct val="80000"/>
              </a:lnSpc>
              <a:buFont typeface="Arial MT"/>
              <a:buChar char="•"/>
              <a:tabLst>
                <a:tab pos="273685" algn="l"/>
              </a:tabLst>
            </a:pP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dynamic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structure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changing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throughout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life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capable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of </a:t>
            </a:r>
            <a:r>
              <a:rPr sz="2100" dirty="0">
                <a:latin typeface="Calibri"/>
                <a:cs typeface="Calibri"/>
              </a:rPr>
              <a:t>new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learning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any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time.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60552" y="6084366"/>
            <a:ext cx="193675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00"/>
              </a:lnSpc>
            </a:pPr>
            <a:r>
              <a:rPr sz="1900" dirty="0">
                <a:latin typeface="Calibri"/>
                <a:cs typeface="Calibri"/>
              </a:rPr>
              <a:t>process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learning.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955"/>
              </a:lnSpc>
            </a:pPr>
            <a:fld id="{81D60167-4931-47E6-BA6A-407CBD079E47}" type="slidenum">
              <a:rPr spc="-25" dirty="0"/>
              <a:t>72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88340" y="142697"/>
            <a:ext cx="7919084" cy="599313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82880" marR="113664" indent="-170815">
              <a:lnSpc>
                <a:spcPct val="70000"/>
              </a:lnSpc>
              <a:spcBef>
                <a:spcPts val="780"/>
              </a:spcBef>
              <a:buFont typeface="Arial MT"/>
              <a:buChar char="•"/>
              <a:tabLst>
                <a:tab pos="184785" algn="l"/>
              </a:tabLst>
            </a:pPr>
            <a:r>
              <a:rPr sz="1900" b="1" spc="-10" dirty="0">
                <a:latin typeface="Calibri"/>
                <a:cs typeface="Calibri"/>
              </a:rPr>
              <a:t>Neuroplasticity</a:t>
            </a:r>
            <a:r>
              <a:rPr sz="1900" b="1" spc="-3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refers</a:t>
            </a:r>
            <a:r>
              <a:rPr sz="1900" b="1" spc="-4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to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the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spc="-20" dirty="0">
                <a:latin typeface="Calibri"/>
                <a:cs typeface="Calibri"/>
              </a:rPr>
              <a:t>brain’s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ability</a:t>
            </a:r>
            <a:r>
              <a:rPr sz="1900" b="1" spc="-6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to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reorganize</a:t>
            </a:r>
            <a:r>
              <a:rPr sz="1900" b="1" spc="-3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itself,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forming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spc="-25" dirty="0">
                <a:latin typeface="Calibri"/>
                <a:cs typeface="Calibri"/>
              </a:rPr>
              <a:t>new 	</a:t>
            </a:r>
            <a:r>
              <a:rPr sz="1900" b="1" dirty="0">
                <a:latin typeface="Calibri"/>
                <a:cs typeface="Calibri"/>
              </a:rPr>
              <a:t>connections</a:t>
            </a:r>
            <a:r>
              <a:rPr sz="1900" b="1" spc="-1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and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pathways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in</a:t>
            </a:r>
            <a:r>
              <a:rPr sz="1900" b="1" spc="-6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response</a:t>
            </a:r>
            <a:r>
              <a:rPr sz="1900" b="1" spc="-1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to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sensory</a:t>
            </a:r>
            <a:r>
              <a:rPr sz="1900" b="1" spc="-3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and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motor</a:t>
            </a:r>
            <a:r>
              <a:rPr sz="1900" b="1" spc="-4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input,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learning 	</a:t>
            </a:r>
            <a:r>
              <a:rPr sz="1900" b="1" dirty="0">
                <a:latin typeface="Calibri"/>
                <a:cs typeface="Calibri"/>
              </a:rPr>
              <a:t>new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skills,</a:t>
            </a:r>
            <a:r>
              <a:rPr sz="1900" b="1" spc="-6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or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creating</a:t>
            </a:r>
            <a:r>
              <a:rPr sz="1900" b="1" spc="-3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new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memories</a:t>
            </a:r>
            <a:r>
              <a:rPr sz="1900" b="1" spc="-3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upon</a:t>
            </a:r>
            <a:r>
              <a:rPr sz="1900" b="1" spc="-3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which</a:t>
            </a:r>
            <a:r>
              <a:rPr sz="1900" b="1" spc="-3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to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build</a:t>
            </a:r>
            <a:r>
              <a:rPr sz="1900" b="1" spc="-3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additional 	behaviours.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75"/>
              </a:spcBef>
              <a:buFont typeface="Arial MT"/>
              <a:buChar char="•"/>
            </a:pPr>
            <a:endParaRPr sz="1900">
              <a:latin typeface="Calibri"/>
              <a:cs typeface="Calibri"/>
            </a:endParaRPr>
          </a:p>
          <a:p>
            <a:pPr marL="182880" marR="61594" indent="-170815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1900" dirty="0">
                <a:latin typeface="Calibri"/>
                <a:cs typeface="Calibri"/>
              </a:rPr>
              <a:t>This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process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involves </a:t>
            </a:r>
            <a:r>
              <a:rPr sz="1900" dirty="0">
                <a:latin typeface="Calibri"/>
                <a:cs typeface="Calibri"/>
              </a:rPr>
              <a:t>orderly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increases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number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density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neurons, 	</a:t>
            </a:r>
            <a:r>
              <a:rPr sz="1900" dirty="0">
                <a:latin typeface="Calibri"/>
                <a:cs typeface="Calibri"/>
              </a:rPr>
              <a:t>dendrites,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synapses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proteins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that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are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essential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survival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nerve 	cells.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5"/>
              </a:spcBef>
              <a:buFont typeface="Arial MT"/>
              <a:buChar char="•"/>
            </a:pPr>
            <a:endParaRPr sz="19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 MT"/>
              <a:buChar char="•"/>
              <a:tabLst>
                <a:tab pos="183515" algn="l"/>
              </a:tabLst>
            </a:pPr>
            <a:r>
              <a:rPr sz="1900" dirty="0">
                <a:latin typeface="Calibri"/>
                <a:cs typeface="Calibri"/>
              </a:rPr>
              <a:t>Brain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constantly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laying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down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new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pathways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rearranging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existing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routes.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85"/>
              </a:spcBef>
              <a:buFont typeface="Arial MT"/>
              <a:buChar char="•"/>
            </a:pPr>
            <a:endParaRPr sz="1900">
              <a:latin typeface="Calibri"/>
              <a:cs typeface="Calibri"/>
            </a:endParaRPr>
          </a:p>
          <a:p>
            <a:pPr marL="182880" marR="5080" indent="-170815">
              <a:lnSpc>
                <a:spcPct val="70100"/>
              </a:lnSpc>
              <a:buFont typeface="Arial MT"/>
              <a:buChar char="•"/>
              <a:tabLst>
                <a:tab pos="184785" algn="l"/>
              </a:tabLst>
            </a:pPr>
            <a:r>
              <a:rPr sz="1900" dirty="0">
                <a:latin typeface="Calibri"/>
                <a:cs typeface="Calibri"/>
              </a:rPr>
              <a:t>Connections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between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neurons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that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are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inefficient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or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infrequently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used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fade 	</a:t>
            </a:r>
            <a:r>
              <a:rPr sz="1900" spc="-35" dirty="0">
                <a:latin typeface="Calibri"/>
                <a:cs typeface="Calibri"/>
              </a:rPr>
              <a:t>away,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while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those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connections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that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are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frequently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utilized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will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be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strengthened 	</a:t>
            </a:r>
            <a:r>
              <a:rPr sz="1900" dirty="0">
                <a:latin typeface="Calibri"/>
                <a:cs typeface="Calibri"/>
              </a:rPr>
              <a:t>through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process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known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pruning.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buFont typeface="Arial MT"/>
              <a:buChar char="•"/>
            </a:pPr>
            <a:endParaRPr sz="1900">
              <a:latin typeface="Calibri"/>
              <a:cs typeface="Calibri"/>
            </a:endParaRPr>
          </a:p>
          <a:p>
            <a:pPr marL="182880" marR="158115" indent="-170815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1900" dirty="0">
                <a:latin typeface="Calibri"/>
                <a:cs typeface="Calibri"/>
              </a:rPr>
              <a:t>Majority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synapses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brain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may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have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capacity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40" dirty="0">
                <a:latin typeface="Calibri"/>
                <a:cs typeface="Calibri"/>
              </a:rPr>
              <a:t>grow,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connect, 	</a:t>
            </a:r>
            <a:r>
              <a:rPr sz="1900" dirty="0">
                <a:latin typeface="Calibri"/>
                <a:cs typeface="Calibri"/>
              </a:rPr>
              <a:t>disconnect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reconnect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each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other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response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environmental 	</a:t>
            </a:r>
            <a:r>
              <a:rPr sz="1900" dirty="0">
                <a:latin typeface="Calibri"/>
                <a:cs typeface="Calibri"/>
              </a:rPr>
              <a:t>experiences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various</a:t>
            </a:r>
            <a:r>
              <a:rPr sz="1900" spc="-7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types.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75"/>
              </a:spcBef>
              <a:buFont typeface="Arial MT"/>
              <a:buChar char="•"/>
            </a:pPr>
            <a:endParaRPr sz="1900">
              <a:latin typeface="Calibri"/>
              <a:cs typeface="Calibri"/>
            </a:endParaRPr>
          </a:p>
          <a:p>
            <a:pPr marL="182880" marR="112395" indent="-170815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1900" spc="-10" dirty="0">
                <a:latin typeface="Calibri"/>
                <a:cs typeface="Calibri"/>
              </a:rPr>
              <a:t>Neuroplasticity </a:t>
            </a:r>
            <a:r>
              <a:rPr sz="1900" dirty="0">
                <a:latin typeface="Calibri"/>
                <a:cs typeface="Calibri"/>
              </a:rPr>
              <a:t>occurs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each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us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every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day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as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we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encounter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new 	</a:t>
            </a:r>
            <a:r>
              <a:rPr sz="1900" spc="-10" dirty="0">
                <a:latin typeface="Calibri"/>
                <a:cs typeface="Calibri"/>
              </a:rPr>
              <a:t>experiences.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When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stimulus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cognitively </a:t>
            </a:r>
            <a:r>
              <a:rPr sz="1900" spc="-10" dirty="0">
                <a:latin typeface="Calibri"/>
                <a:cs typeface="Calibri"/>
              </a:rPr>
              <a:t>associated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with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reinforcement,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its 	</a:t>
            </a:r>
            <a:r>
              <a:rPr sz="1900" dirty="0">
                <a:latin typeface="Calibri"/>
                <a:cs typeface="Calibri"/>
              </a:rPr>
              <a:t>cortical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representation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strengthened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enhanced.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Brain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has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ability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act 	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react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ever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changing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ways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constantly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lay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down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new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pathways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for 	</a:t>
            </a:r>
            <a:r>
              <a:rPr sz="1900" dirty="0">
                <a:latin typeface="Calibri"/>
                <a:cs typeface="Calibri"/>
              </a:rPr>
              <a:t>neural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communication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rearrange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existing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ones,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thereby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aiding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our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156413"/>
            <a:ext cx="7993380" cy="6228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ts val="2270"/>
              </a:lnSpc>
              <a:spcBef>
                <a:spcPts val="100"/>
              </a:spcBef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amazing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organ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terms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its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development,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organization,</a:t>
            </a:r>
            <a:endParaRPr sz="2100">
              <a:latin typeface="Calibri"/>
              <a:cs typeface="Calibri"/>
            </a:endParaRPr>
          </a:p>
          <a:p>
            <a:pPr marL="184785">
              <a:lnSpc>
                <a:spcPts val="2270"/>
              </a:lnSpc>
            </a:pPr>
            <a:r>
              <a:rPr sz="2100" dirty="0">
                <a:latin typeface="Calibri"/>
                <a:cs typeface="Calibri"/>
              </a:rPr>
              <a:t>efficiency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8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abilities.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z="2100">
              <a:latin typeface="Calibri"/>
              <a:cs typeface="Calibri"/>
            </a:endParaRPr>
          </a:p>
          <a:p>
            <a:pPr marL="184785" marR="679450" indent="-172720">
              <a:lnSpc>
                <a:spcPts val="202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From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beginning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life,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cells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proliferate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rapidly,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making </a:t>
            </a:r>
            <a:r>
              <a:rPr sz="2100" dirty="0">
                <a:latin typeface="Calibri"/>
                <a:cs typeface="Calibri"/>
              </a:rPr>
              <a:t>connections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preprogrammed,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orderly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sequential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manner.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75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184785" marR="295910" indent="-172720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The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growing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80" dirty="0">
                <a:latin typeface="Calibri"/>
                <a:cs typeface="Calibri"/>
              </a:rPr>
              <a:t> </a:t>
            </a:r>
            <a:r>
              <a:rPr sz="21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</a:t>
            </a:r>
            <a:r>
              <a:rPr sz="21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1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embryo</a:t>
            </a:r>
            <a:r>
              <a:rPr sz="2100" spc="-10" dirty="0">
                <a:latin typeface="Calibri"/>
                <a:cs typeface="Calibri"/>
              </a:rPr>
              <a:t>,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6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weeks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nearly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big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its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entire body,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richly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irrigated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by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vast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system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blood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vessels.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30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184785" marR="277495" indent="-172720">
              <a:lnSpc>
                <a:spcPts val="202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As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each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neuron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matures,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sends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out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multiple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axons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dendrites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to </a:t>
            </a:r>
            <a:r>
              <a:rPr sz="2100" dirty="0">
                <a:latin typeface="Calibri"/>
                <a:cs typeface="Calibri"/>
              </a:rPr>
              <a:t>lay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out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basic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communication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routes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brain.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184785" marR="5080" indent="-172720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At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embryo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stage,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produces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many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more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neurons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than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it </a:t>
            </a:r>
            <a:r>
              <a:rPr sz="2100" dirty="0">
                <a:latin typeface="Calibri"/>
                <a:cs typeface="Calibri"/>
              </a:rPr>
              <a:t>actually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needs.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At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birth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each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neuron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cerebral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cortex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has </a:t>
            </a:r>
            <a:r>
              <a:rPr sz="2100" spc="-10" dirty="0">
                <a:latin typeface="Calibri"/>
                <a:cs typeface="Calibri"/>
              </a:rPr>
              <a:t>approximately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7500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synapses.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time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infant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2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years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old,</a:t>
            </a:r>
            <a:r>
              <a:rPr sz="2100" spc="-25" dirty="0">
                <a:latin typeface="Calibri"/>
                <a:cs typeface="Calibri"/>
              </a:rPr>
              <a:t> the </a:t>
            </a:r>
            <a:r>
              <a:rPr sz="2100" dirty="0">
                <a:latin typeface="Calibri"/>
                <a:cs typeface="Calibri"/>
              </a:rPr>
              <a:t>number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synapses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has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doubled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grown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approximately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15000 </a:t>
            </a:r>
            <a:r>
              <a:rPr sz="2100" dirty="0">
                <a:latin typeface="Calibri"/>
                <a:cs typeface="Calibri"/>
              </a:rPr>
              <a:t>synapses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neuron,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considerably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more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than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we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find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adult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brain.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5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184785" marR="304165" indent="-172720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Although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plasticity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maximum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during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first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4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years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of </a:t>
            </a:r>
            <a:r>
              <a:rPr sz="2100" dirty="0">
                <a:latin typeface="Calibri"/>
                <a:cs typeface="Calibri"/>
              </a:rPr>
              <a:t>life,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changes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throughout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life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function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experiences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(it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0552" y="6295440"/>
            <a:ext cx="29603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adapts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its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environment).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5258" y="6451498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88888"/>
                </a:solidFill>
                <a:latin typeface="Calibri"/>
                <a:cs typeface="Calibri"/>
              </a:rPr>
              <a:t>69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240" y="182321"/>
            <a:ext cx="8099425" cy="643001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22885" marR="467359" indent="-172720">
              <a:lnSpc>
                <a:spcPct val="90100"/>
              </a:lnSpc>
              <a:spcBef>
                <a:spcPts val="350"/>
              </a:spcBef>
              <a:buFont typeface="Arial MT"/>
              <a:buChar char="•"/>
              <a:tabLst>
                <a:tab pos="222885" algn="l"/>
              </a:tabLst>
            </a:pPr>
            <a:r>
              <a:rPr sz="2100" dirty="0">
                <a:latin typeface="Calibri"/>
                <a:cs typeface="Calibri"/>
              </a:rPr>
              <a:t>The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estimated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15000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synapses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neuron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at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birth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increase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with rapidity,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growing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total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number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synapses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least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20-</a:t>
            </a:r>
            <a:r>
              <a:rPr sz="2100" dirty="0">
                <a:latin typeface="Calibri"/>
                <a:cs typeface="Calibri"/>
              </a:rPr>
              <a:t>fold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(50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to </a:t>
            </a:r>
            <a:r>
              <a:rPr sz="2100" dirty="0">
                <a:latin typeface="Calibri"/>
                <a:cs typeface="Calibri"/>
              </a:rPr>
              <a:t>1000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trillion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synapses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by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2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4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years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age).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222885" indent="-172085">
              <a:lnSpc>
                <a:spcPts val="2395"/>
              </a:lnSpc>
              <a:buFont typeface="Arial MT"/>
              <a:buChar char="•"/>
              <a:tabLst>
                <a:tab pos="222885" algn="l"/>
              </a:tabLst>
            </a:pPr>
            <a:r>
              <a:rPr sz="2100" dirty="0">
                <a:latin typeface="Calibri"/>
                <a:cs typeface="Calibri"/>
              </a:rPr>
              <a:t>Implication</a:t>
            </a:r>
            <a:r>
              <a:rPr sz="2100" spc="-8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most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sensitive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period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for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functional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maturation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the</a:t>
            </a:r>
            <a:endParaRPr sz="2100">
              <a:latin typeface="Calibri"/>
              <a:cs typeface="Calibri"/>
            </a:endParaRPr>
          </a:p>
          <a:p>
            <a:pPr marL="222885" marR="61594">
              <a:lnSpc>
                <a:spcPts val="2270"/>
              </a:lnSpc>
              <a:spcBef>
                <a:spcPts val="160"/>
              </a:spcBef>
            </a:pPr>
            <a:r>
              <a:rPr sz="2100" dirty="0">
                <a:latin typeface="Calibri"/>
                <a:cs typeface="Calibri"/>
              </a:rPr>
              <a:t>auditory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system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within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first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2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4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years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life…..critical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provide </a:t>
            </a:r>
            <a:r>
              <a:rPr sz="2100" dirty="0">
                <a:latin typeface="Calibri"/>
                <a:cs typeface="Calibri"/>
              </a:rPr>
              <a:t>auditory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input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congenitally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deaf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children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take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advantage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the </a:t>
            </a:r>
            <a:r>
              <a:rPr sz="2100" dirty="0">
                <a:latin typeface="Calibri"/>
                <a:cs typeface="Calibri"/>
              </a:rPr>
              <a:t>ongoing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neuroplasticity.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2100">
              <a:latin typeface="Calibri"/>
              <a:cs typeface="Calibri"/>
            </a:endParaRPr>
          </a:p>
          <a:p>
            <a:pPr marL="222885" marR="327660" indent="-172720">
              <a:lnSpc>
                <a:spcPts val="2270"/>
              </a:lnSpc>
              <a:buFont typeface="Arial MT"/>
              <a:buChar char="•"/>
              <a:tabLst>
                <a:tab pos="222885" algn="l"/>
              </a:tabLst>
            </a:pP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mapping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studies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biochemical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patterns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noted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1-</a:t>
            </a:r>
            <a:r>
              <a:rPr sz="2100" spc="-20" dirty="0">
                <a:latin typeface="Calibri"/>
                <a:cs typeface="Calibri"/>
              </a:rPr>
              <a:t>year-</a:t>
            </a:r>
            <a:r>
              <a:rPr sz="2100" spc="-10" dirty="0">
                <a:latin typeface="Calibri"/>
                <a:cs typeface="Calibri"/>
              </a:rPr>
              <a:t>old’s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qualitatively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similar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those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found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normal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young </a:t>
            </a:r>
            <a:r>
              <a:rPr sz="2100" dirty="0">
                <a:latin typeface="Calibri"/>
                <a:cs typeface="Calibri"/>
              </a:rPr>
              <a:t>adult.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cell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formation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virtually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complete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before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birth,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but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brain maturation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not.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Next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challenge……formation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connections</a:t>
            </a:r>
            <a:r>
              <a:rPr sz="2100" spc="-10" dirty="0">
                <a:latin typeface="Calibri"/>
                <a:cs typeface="Calibri"/>
              </a:rPr>
              <a:t> among</a:t>
            </a:r>
            <a:endParaRPr sz="2100">
              <a:latin typeface="Calibri"/>
              <a:cs typeface="Calibri"/>
            </a:endParaRPr>
          </a:p>
          <a:p>
            <a:pPr marL="222885">
              <a:lnSpc>
                <a:spcPts val="2105"/>
              </a:lnSpc>
            </a:pPr>
            <a:r>
              <a:rPr sz="2100" dirty="0">
                <a:latin typeface="Calibri"/>
                <a:cs typeface="Calibri"/>
              </a:rPr>
              <a:t>the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neurons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form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brain’s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physical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maps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that</a:t>
            </a:r>
            <a:r>
              <a:rPr sz="2100" spc="-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allow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learning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take</a:t>
            </a:r>
            <a:endParaRPr sz="2100">
              <a:latin typeface="Calibri"/>
              <a:cs typeface="Calibri"/>
            </a:endParaRPr>
          </a:p>
          <a:p>
            <a:pPr marL="222885">
              <a:lnSpc>
                <a:spcPts val="2395"/>
              </a:lnSpc>
            </a:pPr>
            <a:r>
              <a:rPr sz="2100" spc="-10" dirty="0">
                <a:latin typeface="Calibri"/>
                <a:cs typeface="Calibri"/>
              </a:rPr>
              <a:t>place.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45"/>
              </a:spcBef>
            </a:pPr>
            <a:endParaRPr sz="2100">
              <a:latin typeface="Calibri"/>
              <a:cs typeface="Calibri"/>
            </a:endParaRPr>
          </a:p>
          <a:p>
            <a:pPr marL="222885" marR="317500" indent="-172720">
              <a:lnSpc>
                <a:spcPts val="2270"/>
              </a:lnSpc>
              <a:buFont typeface="Arial MT"/>
              <a:buChar char="•"/>
              <a:tabLst>
                <a:tab pos="222885" algn="l"/>
              </a:tabLst>
            </a:pPr>
            <a:r>
              <a:rPr sz="2100" dirty="0">
                <a:latin typeface="Calibri"/>
                <a:cs typeface="Calibri"/>
              </a:rPr>
              <a:t>Synaptic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pruning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(programmed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cell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death)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eliminates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weaker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synaptic contacts</a:t>
            </a:r>
            <a:r>
              <a:rPr sz="2100" spc="-9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while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stronger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connections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retained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and</a:t>
            </a:r>
            <a:endParaRPr sz="2100">
              <a:latin typeface="Calibri"/>
              <a:cs typeface="Calibri"/>
            </a:endParaRPr>
          </a:p>
          <a:p>
            <a:pPr marL="222885">
              <a:lnSpc>
                <a:spcPts val="2110"/>
              </a:lnSpc>
            </a:pPr>
            <a:r>
              <a:rPr sz="2100" spc="-10" dirty="0">
                <a:latin typeface="Calibri"/>
                <a:cs typeface="Calibri"/>
              </a:rPr>
              <a:t>strengthened….process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that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continues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until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approximately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16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18</a:t>
            </a:r>
            <a:endParaRPr sz="2100">
              <a:latin typeface="Calibri"/>
              <a:cs typeface="Calibri"/>
            </a:endParaRPr>
          </a:p>
          <a:p>
            <a:pPr marL="222885">
              <a:lnSpc>
                <a:spcPts val="2395"/>
              </a:lnSpc>
            </a:pPr>
            <a:r>
              <a:rPr sz="2100" dirty="0">
                <a:latin typeface="Calibri"/>
                <a:cs typeface="Calibri"/>
              </a:rPr>
              <a:t>years,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when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it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begins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slow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down.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Experience</a:t>
            </a:r>
            <a:r>
              <a:rPr sz="2100" spc="-10" dirty="0">
                <a:latin typeface="Calibri"/>
                <a:cs typeface="Calibri"/>
              </a:rPr>
              <a:t> determines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pruning.</a:t>
            </a:r>
            <a:r>
              <a:rPr sz="2100" spc="-155" dirty="0">
                <a:latin typeface="Calibri"/>
                <a:cs typeface="Calibri"/>
              </a:rPr>
              <a:t> </a:t>
            </a:r>
            <a:r>
              <a:rPr sz="1350" spc="-37" baseline="-15432" dirty="0">
                <a:solidFill>
                  <a:srgbClr val="888888"/>
                </a:solidFill>
                <a:latin typeface="Calibri"/>
                <a:cs typeface="Calibri"/>
              </a:rPr>
              <a:t>70</a:t>
            </a:r>
            <a:endParaRPr sz="1350" baseline="-15432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75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88340" y="117949"/>
            <a:ext cx="7981315" cy="611187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405"/>
              </a:spcBef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There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3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major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means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by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which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plasticity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occurs</a:t>
            </a:r>
            <a:endParaRPr sz="2100">
              <a:latin typeface="Calibri"/>
              <a:cs typeface="Calibri"/>
            </a:endParaRPr>
          </a:p>
          <a:p>
            <a:pPr marL="469900" indent="-457200">
              <a:lnSpc>
                <a:spcPts val="2270"/>
              </a:lnSpc>
              <a:spcBef>
                <a:spcPts val="300"/>
              </a:spcBef>
              <a:buAutoNum type="arabicPeriod"/>
              <a:tabLst>
                <a:tab pos="469900" algn="l"/>
              </a:tabLst>
            </a:pPr>
            <a:r>
              <a:rPr sz="2100" dirty="0">
                <a:latin typeface="Calibri"/>
                <a:cs typeface="Calibri"/>
              </a:rPr>
              <a:t>Synaptic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brain’s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ability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create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new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interconnecting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neurons</a:t>
            </a:r>
            <a:endParaRPr sz="2100">
              <a:latin typeface="Calibri"/>
              <a:cs typeface="Calibri"/>
            </a:endParaRPr>
          </a:p>
          <a:p>
            <a:pPr marL="469900">
              <a:lnSpc>
                <a:spcPts val="2270"/>
              </a:lnSpc>
            </a:pPr>
            <a:r>
              <a:rPr sz="2100" dirty="0">
                <a:latin typeface="Calibri"/>
                <a:cs typeface="Calibri"/>
              </a:rPr>
              <a:t>through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learning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practice</a:t>
            </a:r>
            <a:endParaRPr sz="2100">
              <a:latin typeface="Calibri"/>
              <a:cs typeface="Calibri"/>
            </a:endParaRPr>
          </a:p>
          <a:p>
            <a:pPr marL="530860" indent="-518159">
              <a:lnSpc>
                <a:spcPct val="100000"/>
              </a:lnSpc>
              <a:spcBef>
                <a:spcPts val="290"/>
              </a:spcBef>
              <a:buAutoNum type="arabicPeriod" startAt="2"/>
              <a:tabLst>
                <a:tab pos="530860" algn="l"/>
              </a:tabLst>
            </a:pPr>
            <a:r>
              <a:rPr sz="2100" spc="-10" dirty="0">
                <a:latin typeface="Calibri"/>
                <a:cs typeface="Calibri"/>
              </a:rPr>
              <a:t>Neurogenesis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birth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proliferation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new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neurons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brain</a:t>
            </a:r>
            <a:endParaRPr sz="2100">
              <a:latin typeface="Calibri"/>
              <a:cs typeface="Calibri"/>
            </a:endParaRPr>
          </a:p>
          <a:p>
            <a:pPr marL="469900" indent="-457200">
              <a:lnSpc>
                <a:spcPts val="2270"/>
              </a:lnSpc>
              <a:spcBef>
                <a:spcPts val="300"/>
              </a:spcBef>
              <a:buAutoNum type="arabicPeriod" startAt="2"/>
              <a:tabLst>
                <a:tab pos="469900" algn="l"/>
              </a:tabLst>
            </a:pPr>
            <a:r>
              <a:rPr sz="2100" dirty="0">
                <a:latin typeface="Calibri"/>
                <a:cs typeface="Calibri"/>
              </a:rPr>
              <a:t>Functional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compensatory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plasticity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region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brain</a:t>
            </a:r>
            <a:endParaRPr sz="2100">
              <a:latin typeface="Calibri"/>
              <a:cs typeface="Calibri"/>
            </a:endParaRPr>
          </a:p>
          <a:p>
            <a:pPr marL="469900">
              <a:lnSpc>
                <a:spcPts val="2270"/>
              </a:lnSpc>
            </a:pPr>
            <a:r>
              <a:rPr sz="2100" spc="-20" dirty="0">
                <a:latin typeface="Calibri"/>
                <a:cs typeface="Calibri"/>
              </a:rPr>
              <a:t>demonstrates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sensory</a:t>
            </a:r>
            <a:r>
              <a:rPr sz="2100" spc="-10" dirty="0">
                <a:latin typeface="Calibri"/>
                <a:cs typeface="Calibri"/>
              </a:rPr>
              <a:t> reassignment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endParaRPr sz="2100">
              <a:latin typeface="Calibri"/>
              <a:cs typeface="Calibri"/>
            </a:endParaRPr>
          </a:p>
          <a:p>
            <a:pPr marL="184785" lvl="1" indent="-172085">
              <a:lnSpc>
                <a:spcPts val="227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spc="-10" dirty="0">
                <a:latin typeface="Calibri"/>
                <a:cs typeface="Calibri"/>
              </a:rPr>
              <a:t>Different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types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plasticity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dominate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during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certain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periods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one’s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life</a:t>
            </a:r>
            <a:endParaRPr sz="2100">
              <a:latin typeface="Calibri"/>
              <a:cs typeface="Calibri"/>
            </a:endParaRPr>
          </a:p>
          <a:p>
            <a:pPr marL="184785">
              <a:lnSpc>
                <a:spcPts val="2270"/>
              </a:lnSpc>
            </a:pPr>
            <a:r>
              <a:rPr sz="2100" dirty="0">
                <a:latin typeface="Calibri"/>
                <a:cs typeface="Calibri"/>
              </a:rPr>
              <a:t>and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less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prevalent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during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other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periods.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60"/>
              </a:spcBef>
            </a:pPr>
            <a:endParaRPr sz="2100">
              <a:latin typeface="Calibri"/>
              <a:cs typeface="Calibri"/>
            </a:endParaRPr>
          </a:p>
          <a:p>
            <a:pPr marL="184785" lvl="1" indent="-172085">
              <a:lnSpc>
                <a:spcPts val="227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Genetics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play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role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establishing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individual’s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plasticity,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and</a:t>
            </a:r>
            <a:endParaRPr sz="2100">
              <a:latin typeface="Calibri"/>
              <a:cs typeface="Calibri"/>
            </a:endParaRPr>
          </a:p>
          <a:p>
            <a:pPr marL="184785">
              <a:lnSpc>
                <a:spcPts val="2270"/>
              </a:lnSpc>
            </a:pPr>
            <a:r>
              <a:rPr sz="2100" dirty="0">
                <a:latin typeface="Calibri"/>
                <a:cs typeface="Calibri"/>
              </a:rPr>
              <a:t>the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environment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exists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heavy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influence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maintaining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it.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endParaRPr sz="2100">
              <a:latin typeface="Calibri"/>
              <a:cs typeface="Calibri"/>
            </a:endParaRPr>
          </a:p>
          <a:p>
            <a:pPr marL="184785" marR="216535" lvl="1" indent="-172720">
              <a:lnSpc>
                <a:spcPct val="8000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dirty="0">
                <a:latin typeface="Calibri"/>
                <a:cs typeface="Calibri"/>
              </a:rPr>
              <a:t>Early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brain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development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much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more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vulnerable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environmental </a:t>
            </a:r>
            <a:r>
              <a:rPr sz="2100" dirty="0">
                <a:latin typeface="Calibri"/>
                <a:cs typeface="Calibri"/>
              </a:rPr>
              <a:t>influence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than</a:t>
            </a:r>
            <a:r>
              <a:rPr sz="2100" spc="-8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previously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suspected.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influence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environment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on </a:t>
            </a:r>
            <a:r>
              <a:rPr sz="2100" dirty="0">
                <a:latin typeface="Calibri"/>
                <a:cs typeface="Calibri"/>
              </a:rPr>
              <a:t>early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development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may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long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lasting</a:t>
            </a:r>
            <a:r>
              <a:rPr sz="2100" spc="-9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importance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prenatal environment.</a:t>
            </a:r>
            <a:endParaRPr sz="21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45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184785" lvl="1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2100" spc="-10" dirty="0">
                <a:latin typeface="Calibri"/>
                <a:cs typeface="Calibri"/>
              </a:rPr>
              <a:t>Implication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More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attention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focused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on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early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intervention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76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88340" y="174701"/>
            <a:ext cx="8005445" cy="57378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82880" marR="5080" indent="-170815">
              <a:lnSpc>
                <a:spcPct val="90000"/>
              </a:lnSpc>
              <a:spcBef>
                <a:spcPts val="390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Without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experience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stimulation,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brain 	</a:t>
            </a:r>
            <a:r>
              <a:rPr sz="2400" spc="-20" dirty="0">
                <a:latin typeface="Calibri"/>
                <a:cs typeface="Calibri"/>
              </a:rPr>
              <a:t>reorganizes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itself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receive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input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other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senses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primarily 	</a:t>
            </a:r>
            <a:r>
              <a:rPr sz="2400" dirty="0">
                <a:latin typeface="Calibri"/>
                <a:cs typeface="Calibri"/>
              </a:rPr>
              <a:t>vision.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Cross-</a:t>
            </a:r>
            <a:r>
              <a:rPr sz="2400" dirty="0">
                <a:latin typeface="Calibri"/>
                <a:cs typeface="Calibri"/>
              </a:rPr>
              <a:t>modal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regeneration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reduces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subsequent 	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neural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capacity.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7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77470" indent="-170815">
              <a:lnSpc>
                <a:spcPct val="9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spc="-10" dirty="0">
                <a:latin typeface="Calibri"/>
                <a:cs typeface="Calibri"/>
              </a:rPr>
              <a:t>Reintroduction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sensory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input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after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deprivation 	</a:t>
            </a:r>
            <a:r>
              <a:rPr sz="2400" dirty="0">
                <a:latin typeface="Calibri"/>
                <a:cs typeface="Calibri"/>
              </a:rPr>
              <a:t>induces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further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plastic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changes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deleterious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effects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be 	</a:t>
            </a:r>
            <a:r>
              <a:rPr sz="2400" spc="-10" dirty="0">
                <a:latin typeface="Calibri"/>
                <a:cs typeface="Calibri"/>
              </a:rPr>
              <a:t>reversed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only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early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stages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development.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Also,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brain’s 	</a:t>
            </a:r>
            <a:r>
              <a:rPr sz="2400" dirty="0">
                <a:latin typeface="Calibri"/>
                <a:cs typeface="Calibri"/>
              </a:rPr>
              <a:t>growth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spurt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begins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slow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10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years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age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end 	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adolescence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declined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plasticity.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Again, 	</a:t>
            </a:r>
            <a:r>
              <a:rPr sz="2400" dirty="0">
                <a:latin typeface="Calibri"/>
                <a:cs typeface="Calibri"/>
              </a:rPr>
              <a:t>emphasizes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early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intervention.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305435" indent="-170815">
              <a:lnSpc>
                <a:spcPts val="259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Programs,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environments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activities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provide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enriched 	</a:t>
            </a:r>
            <a:r>
              <a:rPr sz="2400" dirty="0">
                <a:latin typeface="Calibri"/>
                <a:cs typeface="Calibri"/>
              </a:rPr>
              <a:t>experiences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stimulate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auditory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pathways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various 	</a:t>
            </a:r>
            <a:r>
              <a:rPr sz="2400" spc="-20" dirty="0">
                <a:latin typeface="Calibri"/>
                <a:cs typeface="Calibri"/>
              </a:rPr>
              <a:t>sensory,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motor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language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centers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enhance 	neuroplasticity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bring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about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changes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infant’s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brain.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77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9022" y="424942"/>
            <a:ext cx="4272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Critical</a:t>
            </a:r>
            <a:r>
              <a:rPr sz="2800" spc="-75" dirty="0"/>
              <a:t> </a:t>
            </a:r>
            <a:r>
              <a:rPr sz="2800" dirty="0"/>
              <a:t>and</a:t>
            </a:r>
            <a:r>
              <a:rPr sz="2800" spc="-100" dirty="0"/>
              <a:t> </a:t>
            </a:r>
            <a:r>
              <a:rPr sz="2800" dirty="0"/>
              <a:t>Sensitive</a:t>
            </a:r>
            <a:r>
              <a:rPr sz="2800" spc="-70" dirty="0"/>
              <a:t> </a:t>
            </a:r>
            <a:r>
              <a:rPr sz="2800" spc="-10" dirty="0"/>
              <a:t>Periods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688340" y="1351229"/>
            <a:ext cx="8038465" cy="4748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indent="-170815">
              <a:lnSpc>
                <a:spcPts val="2735"/>
              </a:lnSpc>
              <a:spcBef>
                <a:spcPts val="100"/>
              </a:spcBef>
              <a:buFont typeface="Arial MT"/>
              <a:buChar char="•"/>
              <a:tabLst>
                <a:tab pos="183515" algn="l"/>
              </a:tabLst>
            </a:pPr>
            <a:r>
              <a:rPr sz="2400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sensitive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developmental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where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brain</a:t>
            </a:r>
            <a:endParaRPr sz="2400">
              <a:latin typeface="Calibri"/>
              <a:cs typeface="Calibri"/>
            </a:endParaRPr>
          </a:p>
          <a:p>
            <a:pPr marL="184785">
              <a:lnSpc>
                <a:spcPts val="2735"/>
              </a:lnSpc>
            </a:pPr>
            <a:r>
              <a:rPr sz="2400" dirty="0">
                <a:latin typeface="Calibri"/>
                <a:cs typeface="Calibri"/>
              </a:rPr>
              <a:t>plasticity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results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function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sensory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experience.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60"/>
              </a:spcBef>
            </a:pPr>
            <a:endParaRPr sz="2400">
              <a:latin typeface="Calibri"/>
              <a:cs typeface="Calibri"/>
            </a:endParaRPr>
          </a:p>
          <a:p>
            <a:pPr marL="182880" marR="212725" indent="-170815">
              <a:lnSpc>
                <a:spcPct val="9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critical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general,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considered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time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period 	</a:t>
            </a:r>
            <a:r>
              <a:rPr sz="2400" dirty="0">
                <a:latin typeface="Calibri"/>
                <a:cs typeface="Calibri"/>
              </a:rPr>
              <a:t>within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sensitive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when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neural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representation 	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environment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selected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among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many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competing 	</a:t>
            </a:r>
            <a:r>
              <a:rPr sz="2400" dirty="0">
                <a:latin typeface="Calibri"/>
                <a:cs typeface="Calibri"/>
              </a:rPr>
              <a:t>inputs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affect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maturing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nervous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system.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6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5080" indent="-170815">
              <a:lnSpc>
                <a:spcPct val="9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Plasticity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maximum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critical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hence 	</a:t>
            </a:r>
            <a:r>
              <a:rPr sz="2400" dirty="0">
                <a:latin typeface="Calibri"/>
                <a:cs typeface="Calibri"/>
              </a:rPr>
              <a:t>during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some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crucial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experience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have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peak 	</a:t>
            </a:r>
            <a:r>
              <a:rPr sz="2400" spc="-10" dirty="0">
                <a:latin typeface="Calibri"/>
                <a:cs typeface="Calibri"/>
              </a:rPr>
              <a:t>effect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development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learning.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results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normal 	</a:t>
            </a:r>
            <a:r>
              <a:rPr sz="2400" dirty="0">
                <a:latin typeface="Calibri"/>
                <a:cs typeface="Calibri"/>
              </a:rPr>
              <a:t>behaviour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attuned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environment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organism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is 	</a:t>
            </a:r>
            <a:r>
              <a:rPr sz="2400" spc="-10" dirty="0">
                <a:latin typeface="Calibri"/>
                <a:cs typeface="Calibri"/>
              </a:rPr>
              <a:t>exposed.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78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88340" y="434085"/>
            <a:ext cx="8007984" cy="56108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82880" marR="5080" indent="-170815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If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organism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exposed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experience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until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after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this 	</a:t>
            </a:r>
            <a:r>
              <a:rPr sz="2400" dirty="0">
                <a:latin typeface="Calibri"/>
                <a:cs typeface="Calibri"/>
              </a:rPr>
              <a:t>period,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same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experience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have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only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reduced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effect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or 	</a:t>
            </a:r>
            <a:r>
              <a:rPr sz="2400" dirty="0">
                <a:latin typeface="Calibri"/>
                <a:cs typeface="Calibri"/>
              </a:rPr>
              <a:t>perhaps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effect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all.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8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22860" indent="-170815">
              <a:lnSpc>
                <a:spcPts val="259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theory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critical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suggests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after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critical 	</a:t>
            </a:r>
            <a:r>
              <a:rPr sz="2400" dirty="0">
                <a:latin typeface="Calibri"/>
                <a:cs typeface="Calibri"/>
              </a:rPr>
              <a:t>period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45" dirty="0">
                <a:latin typeface="Calibri"/>
                <a:cs typeface="Calibri"/>
              </a:rPr>
              <a:t> over,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brain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may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never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again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show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same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ability 	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make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changes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neuronal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connectivity.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25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11430" indent="-170815">
              <a:lnSpc>
                <a:spcPct val="9000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critical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any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behaviour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defined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specific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phase 	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life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cycle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organism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there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enhanced 	</a:t>
            </a:r>
            <a:r>
              <a:rPr sz="2400" dirty="0">
                <a:latin typeface="Calibri"/>
                <a:cs typeface="Calibri"/>
              </a:rPr>
              <a:t>sensitivity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experience,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absence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particular 	experience.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0"/>
              </a:spcBef>
              <a:buFont typeface="Arial MT"/>
              <a:buChar char="•"/>
            </a:pPr>
            <a:endParaRPr sz="2400">
              <a:latin typeface="Calibri"/>
              <a:cs typeface="Calibri"/>
            </a:endParaRPr>
          </a:p>
          <a:p>
            <a:pPr marL="182880" marR="612140" indent="-170815">
              <a:lnSpc>
                <a:spcPts val="2590"/>
              </a:lnSpc>
              <a:buFont typeface="Arial MT"/>
              <a:buChar char="•"/>
              <a:tabLst>
                <a:tab pos="184785" algn="l"/>
              </a:tabLst>
            </a:pPr>
            <a:r>
              <a:rPr sz="2400" dirty="0">
                <a:latin typeface="Calibri"/>
                <a:cs typeface="Calibri"/>
              </a:rPr>
              <a:t>Universally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accepted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concept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critical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language 	</a:t>
            </a:r>
            <a:r>
              <a:rPr sz="2400" dirty="0">
                <a:latin typeface="Calibri"/>
                <a:cs typeface="Calibri"/>
              </a:rPr>
              <a:t>acquisition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children.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79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7030">
              <a:lnSpc>
                <a:spcPct val="100000"/>
              </a:lnSpc>
              <a:spcBef>
                <a:spcPts val="95"/>
              </a:spcBef>
            </a:pPr>
            <a:r>
              <a:rPr dirty="0"/>
              <a:t>d)</a:t>
            </a:r>
            <a:r>
              <a:rPr spc="-70" dirty="0"/>
              <a:t> </a:t>
            </a:r>
            <a:r>
              <a:rPr spc="-80" dirty="0"/>
              <a:t>PRENATAL</a:t>
            </a:r>
            <a:r>
              <a:rPr spc="-65" dirty="0"/>
              <a:t> </a:t>
            </a:r>
            <a:r>
              <a:rPr spc="-10" dirty="0"/>
              <a:t>HEARING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8</a:t>
            </a:fld>
            <a:endParaRPr spc="-50" dirty="0"/>
          </a:p>
        </p:txBody>
      </p:sp>
      <p:sp>
        <p:nvSpPr>
          <p:cNvPr id="2" name="object 2"/>
          <p:cNvSpPr txBox="1"/>
          <p:nvPr/>
        </p:nvSpPr>
        <p:spPr>
          <a:xfrm>
            <a:off x="672185" y="296367"/>
            <a:ext cx="7769225" cy="6022340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84785" marR="5715" indent="-172720" algn="just">
              <a:lnSpc>
                <a:spcPct val="70100"/>
              </a:lnSpc>
              <a:spcBef>
                <a:spcPts val="994"/>
              </a:spcBef>
              <a:buFont typeface="Arial MT"/>
              <a:buChar char="•"/>
              <a:tabLst>
                <a:tab pos="184785" algn="l"/>
              </a:tabLst>
            </a:pPr>
            <a:r>
              <a:rPr sz="2500" dirty="0">
                <a:latin typeface="Calibri"/>
                <a:cs typeface="Calibri"/>
              </a:rPr>
              <a:t>This</a:t>
            </a:r>
            <a:r>
              <a:rPr sz="2500" spc="620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zygote/pre-</a:t>
            </a:r>
            <a:r>
              <a:rPr sz="2500" dirty="0">
                <a:latin typeface="Calibri"/>
                <a:cs typeface="Calibri"/>
              </a:rPr>
              <a:t>existence</a:t>
            </a:r>
            <a:r>
              <a:rPr sz="2500" spc="3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cell</a:t>
            </a:r>
            <a:r>
              <a:rPr sz="2500" spc="4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gets</a:t>
            </a:r>
            <a:r>
              <a:rPr sz="2500" spc="3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divided</a:t>
            </a:r>
            <a:r>
              <a:rPr sz="2500" spc="4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into</a:t>
            </a:r>
            <a:r>
              <a:rPr sz="2500" spc="3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2</a:t>
            </a:r>
            <a:r>
              <a:rPr sz="2500" spc="62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main </a:t>
            </a:r>
            <a:r>
              <a:rPr sz="2500" dirty="0">
                <a:latin typeface="Calibri"/>
                <a:cs typeface="Calibri"/>
              </a:rPr>
              <a:t>cells</a:t>
            </a:r>
            <a:r>
              <a:rPr sz="2500" spc="-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through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process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called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mitosis.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5"/>
              </a:spcBef>
              <a:buFont typeface="Arial MT"/>
              <a:buChar char="•"/>
            </a:pPr>
            <a:endParaRPr sz="25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500" dirty="0">
                <a:latin typeface="Calibri"/>
                <a:cs typeface="Calibri"/>
              </a:rPr>
              <a:t>Thus</a:t>
            </a:r>
            <a:r>
              <a:rPr sz="2500" spc="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mitosis</a:t>
            </a:r>
            <a:r>
              <a:rPr sz="2500" spc="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results</a:t>
            </a:r>
            <a:r>
              <a:rPr sz="2500" spc="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in</a:t>
            </a:r>
            <a:r>
              <a:rPr sz="2500" spc="7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changes</a:t>
            </a:r>
            <a:r>
              <a:rPr sz="2500" spc="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in</a:t>
            </a:r>
            <a:r>
              <a:rPr sz="2500" spc="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8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nucleus</a:t>
            </a:r>
            <a:r>
              <a:rPr sz="2500" spc="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</a:t>
            </a:r>
            <a:r>
              <a:rPr sz="2500" spc="75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cell </a:t>
            </a:r>
            <a:r>
              <a:rPr sz="2500" dirty="0">
                <a:latin typeface="Calibri"/>
                <a:cs typeface="Calibri"/>
              </a:rPr>
              <a:t>which</a:t>
            </a:r>
            <a:r>
              <a:rPr sz="2500" spc="14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produces</a:t>
            </a:r>
            <a:r>
              <a:rPr sz="2500" spc="1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</a:t>
            </a:r>
            <a:r>
              <a:rPr sz="2500" spc="1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specific</a:t>
            </a:r>
            <a:r>
              <a:rPr sz="2500" spc="1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no.</a:t>
            </a:r>
            <a:r>
              <a:rPr sz="2500" spc="1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14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double</a:t>
            </a:r>
            <a:r>
              <a:rPr sz="2500" spc="15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structures</a:t>
            </a:r>
            <a:r>
              <a:rPr sz="2500" spc="1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i.e</a:t>
            </a:r>
            <a:r>
              <a:rPr sz="2500" spc="15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the </a:t>
            </a:r>
            <a:r>
              <a:rPr sz="2500" dirty="0">
                <a:latin typeface="Calibri"/>
                <a:cs typeface="Calibri"/>
              </a:rPr>
              <a:t>cell</a:t>
            </a:r>
            <a:r>
              <a:rPr sz="2500" spc="33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&amp;</a:t>
            </a:r>
            <a:r>
              <a:rPr sz="2500" spc="33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nucleus</a:t>
            </a:r>
            <a:r>
              <a:rPr sz="2500" spc="33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then</a:t>
            </a:r>
            <a:r>
              <a:rPr sz="2500" spc="34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subdivided</a:t>
            </a:r>
            <a:r>
              <a:rPr sz="2500" spc="33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into</a:t>
            </a:r>
            <a:r>
              <a:rPr sz="2500" spc="34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2</a:t>
            </a:r>
            <a:r>
              <a:rPr sz="2500" spc="33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identical</a:t>
            </a:r>
            <a:r>
              <a:rPr sz="2500" spc="34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daughter cells.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45"/>
              </a:spcBef>
              <a:buFont typeface="Arial MT"/>
              <a:buChar char="•"/>
            </a:pPr>
            <a:endParaRPr sz="25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500" dirty="0">
                <a:latin typeface="Calibri"/>
                <a:cs typeface="Calibri"/>
              </a:rPr>
              <a:t>Organization</a:t>
            </a:r>
            <a:r>
              <a:rPr sz="2500" spc="38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in</a:t>
            </a:r>
            <a:r>
              <a:rPr sz="2500" spc="409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40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embryo</a:t>
            </a:r>
            <a:r>
              <a:rPr sz="2500" spc="41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stimulates</a:t>
            </a:r>
            <a:r>
              <a:rPr sz="2500" spc="409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development</a:t>
            </a:r>
            <a:r>
              <a:rPr sz="2500" spc="41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of </a:t>
            </a:r>
            <a:r>
              <a:rPr sz="2500" dirty="0">
                <a:latin typeface="Calibri"/>
                <a:cs typeface="Calibri"/>
              </a:rPr>
              <a:t>associated</a:t>
            </a:r>
            <a:r>
              <a:rPr sz="2500" spc="1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areas</a:t>
            </a:r>
            <a:r>
              <a:rPr sz="2500" spc="1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&amp;</a:t>
            </a:r>
            <a:r>
              <a:rPr sz="2500" spc="1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creates</a:t>
            </a:r>
            <a:r>
              <a:rPr sz="2500" spc="15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specific</a:t>
            </a:r>
            <a:r>
              <a:rPr sz="2500" spc="1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differentiation</a:t>
            </a:r>
            <a:r>
              <a:rPr sz="2500" spc="16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16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cells </a:t>
            </a:r>
            <a:r>
              <a:rPr sz="2500" dirty="0">
                <a:latin typeface="Calibri"/>
                <a:cs typeface="Calibri"/>
              </a:rPr>
              <a:t>during</a:t>
            </a:r>
            <a:r>
              <a:rPr sz="2500" spc="-8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developmental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process.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45"/>
              </a:spcBef>
              <a:buFont typeface="Arial MT"/>
              <a:buChar char="•"/>
            </a:pPr>
            <a:endParaRPr sz="2500">
              <a:latin typeface="Calibri"/>
              <a:cs typeface="Calibri"/>
            </a:endParaRPr>
          </a:p>
          <a:p>
            <a:pPr marL="184785" marR="5715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500" dirty="0">
                <a:latin typeface="Calibri"/>
                <a:cs typeface="Calibri"/>
              </a:rPr>
              <a:t>One</a:t>
            </a:r>
            <a:r>
              <a:rPr sz="2500" spc="34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34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34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earliest</a:t>
            </a:r>
            <a:r>
              <a:rPr sz="2500" spc="35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organizational</a:t>
            </a:r>
            <a:r>
              <a:rPr sz="2500" spc="34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developments</a:t>
            </a:r>
            <a:r>
              <a:rPr sz="2500" spc="350" dirty="0">
                <a:latin typeface="Calibri"/>
                <a:cs typeface="Calibri"/>
              </a:rPr>
              <a:t>  </a:t>
            </a:r>
            <a:r>
              <a:rPr sz="2500" spc="-25" dirty="0">
                <a:latin typeface="Calibri"/>
                <a:cs typeface="Calibri"/>
              </a:rPr>
              <a:t>of </a:t>
            </a:r>
            <a:r>
              <a:rPr sz="2500" dirty="0">
                <a:latin typeface="Calibri"/>
                <a:cs typeface="Calibri"/>
              </a:rPr>
              <a:t>embryo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is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-3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formation</a:t>
            </a:r>
            <a:r>
              <a:rPr sz="2500" spc="-5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3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super-</a:t>
            </a:r>
            <a:r>
              <a:rPr sz="2500" dirty="0">
                <a:latin typeface="Calibri"/>
                <a:cs typeface="Calibri"/>
              </a:rPr>
              <a:t>imposed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cellular</a:t>
            </a:r>
            <a:r>
              <a:rPr sz="2500" spc="-3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plates </a:t>
            </a:r>
            <a:r>
              <a:rPr sz="2500" dirty="0">
                <a:latin typeface="Calibri"/>
                <a:cs typeface="Calibri"/>
              </a:rPr>
              <a:t>known</a:t>
            </a:r>
            <a:r>
              <a:rPr sz="2500" spc="-8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as</a:t>
            </a:r>
            <a:r>
              <a:rPr sz="2500" spc="-8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‘germ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layers’.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5"/>
              </a:spcBef>
              <a:buFont typeface="Arial MT"/>
              <a:buChar char="•"/>
            </a:pPr>
            <a:endParaRPr sz="25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70000"/>
              </a:lnSpc>
              <a:buFont typeface="Arial MT"/>
              <a:buChar char="•"/>
              <a:tabLst>
                <a:tab pos="184785" algn="l"/>
              </a:tabLst>
            </a:pPr>
            <a:r>
              <a:rPr sz="2500" dirty="0">
                <a:latin typeface="Calibri"/>
                <a:cs typeface="Calibri"/>
              </a:rPr>
              <a:t>Each</a:t>
            </a:r>
            <a:r>
              <a:rPr sz="2500" spc="44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44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these</a:t>
            </a:r>
            <a:r>
              <a:rPr sz="2500" spc="44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layers</a:t>
            </a:r>
            <a:r>
              <a:rPr sz="2500" spc="44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is</a:t>
            </a:r>
            <a:r>
              <a:rPr sz="2500" spc="44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also</a:t>
            </a:r>
            <a:r>
              <a:rPr sz="2500" spc="450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a</a:t>
            </a:r>
            <a:r>
              <a:rPr sz="2500" spc="44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key</a:t>
            </a:r>
            <a:r>
              <a:rPr sz="2500" spc="445" dirty="0">
                <a:latin typeface="Calibri"/>
                <a:cs typeface="Calibri"/>
              </a:rPr>
              <a:t>  </a:t>
            </a:r>
            <a:r>
              <a:rPr sz="2500" dirty="0">
                <a:latin typeface="Calibri"/>
                <a:cs typeface="Calibri"/>
              </a:rPr>
              <a:t>structure</a:t>
            </a:r>
            <a:r>
              <a:rPr sz="2500" spc="445" dirty="0">
                <a:latin typeface="Calibri"/>
                <a:cs typeface="Calibri"/>
              </a:rPr>
              <a:t>  </a:t>
            </a:r>
            <a:r>
              <a:rPr sz="2500" spc="-25" dirty="0">
                <a:latin typeface="Calibri"/>
                <a:cs typeface="Calibri"/>
              </a:rPr>
              <a:t>for </a:t>
            </a:r>
            <a:r>
              <a:rPr sz="2500" dirty="0">
                <a:latin typeface="Calibri"/>
                <a:cs typeface="Calibri"/>
              </a:rPr>
              <a:t>development</a:t>
            </a:r>
            <a:r>
              <a:rPr sz="2500" spc="21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22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23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various</a:t>
            </a:r>
            <a:r>
              <a:rPr sz="2500" spc="229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portions</a:t>
            </a:r>
            <a:r>
              <a:rPr sz="2500" spc="21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&amp;</a:t>
            </a:r>
            <a:r>
              <a:rPr sz="2500" spc="229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part</a:t>
            </a:r>
            <a:r>
              <a:rPr sz="2500" spc="229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of</a:t>
            </a:r>
            <a:r>
              <a:rPr sz="2500" spc="22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23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ear</a:t>
            </a:r>
            <a:r>
              <a:rPr sz="2500" spc="235" dirty="0">
                <a:latin typeface="Calibri"/>
                <a:cs typeface="Calibri"/>
              </a:rPr>
              <a:t> </a:t>
            </a:r>
            <a:r>
              <a:rPr sz="2500" spc="-50" dirty="0">
                <a:latin typeface="Calibri"/>
                <a:cs typeface="Calibri"/>
              </a:rPr>
              <a:t>&amp;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-5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auditory</a:t>
            </a:r>
            <a:r>
              <a:rPr sz="2500" spc="-5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system.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80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599440" y="128981"/>
            <a:ext cx="8056245" cy="6275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3685" indent="-172085">
              <a:lnSpc>
                <a:spcPts val="2245"/>
              </a:lnSpc>
              <a:spcBef>
                <a:spcPts val="95"/>
              </a:spcBef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Fetal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auditory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system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under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structural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development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initial</a:t>
            </a:r>
            <a:endParaRPr sz="2200">
              <a:latin typeface="Calibri"/>
              <a:cs typeface="Calibri"/>
            </a:endParaRPr>
          </a:p>
          <a:p>
            <a:pPr marL="273685">
              <a:lnSpc>
                <a:spcPts val="2245"/>
              </a:lnSpc>
            </a:pPr>
            <a:r>
              <a:rPr sz="2200" dirty="0">
                <a:latin typeface="Calibri"/>
                <a:cs typeface="Calibri"/>
              </a:rPr>
              <a:t>neurosensory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maturation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first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20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weeks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gestation.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2200">
              <a:latin typeface="Calibri"/>
              <a:cs typeface="Calibri"/>
            </a:endParaRPr>
          </a:p>
          <a:p>
            <a:pPr marL="273685" marR="104139" indent="-172720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Becomes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functional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around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25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weeks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gestation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when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connection </a:t>
            </a:r>
            <a:r>
              <a:rPr sz="2200" dirty="0">
                <a:latin typeface="Calibri"/>
                <a:cs typeface="Calibri"/>
              </a:rPr>
              <a:t>between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cochlear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hair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cells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brainstem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cortex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established.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0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273685" marR="326390" indent="-172720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Elliot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Elliot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(1964)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confirmed physiologically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that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 </a:t>
            </a:r>
            <a:r>
              <a:rPr sz="2200" spc="-10" dirty="0">
                <a:latin typeface="Calibri"/>
                <a:cs typeface="Calibri"/>
              </a:rPr>
              <a:t>human </a:t>
            </a:r>
            <a:r>
              <a:rPr sz="2200" dirty="0">
                <a:latin typeface="Calibri"/>
                <a:cs typeface="Calibri"/>
              </a:rPr>
              <a:t>cochlea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shows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response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sound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after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20</a:t>
            </a:r>
            <a:r>
              <a:rPr sz="2175" baseline="24904" dirty="0">
                <a:latin typeface="Calibri"/>
                <a:cs typeface="Calibri"/>
              </a:rPr>
              <a:t>th</a:t>
            </a:r>
            <a:r>
              <a:rPr sz="2175" spc="179" baseline="2490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week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gestation.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70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273685" marR="343535" indent="-172720">
              <a:lnSpc>
                <a:spcPct val="70100"/>
              </a:lnSpc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Johansson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colleagues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(1964)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among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first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test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hearing </a:t>
            </a:r>
            <a:r>
              <a:rPr sz="2200" dirty="0">
                <a:latin typeface="Calibri"/>
                <a:cs typeface="Calibri"/>
              </a:rPr>
              <a:t>function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fetus.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Pure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tones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presented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through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mic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placed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on </a:t>
            </a:r>
            <a:r>
              <a:rPr sz="2200" dirty="0">
                <a:latin typeface="Calibri"/>
                <a:cs typeface="Calibri"/>
              </a:rPr>
              <a:t>mother’s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abdomen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increase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fetal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heart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rate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recorded.</a:t>
            </a:r>
            <a:endParaRPr sz="2200">
              <a:latin typeface="Calibri"/>
              <a:cs typeface="Calibri"/>
            </a:endParaRPr>
          </a:p>
          <a:p>
            <a:pPr marL="273685" indent="-172085">
              <a:lnSpc>
                <a:spcPts val="2245"/>
              </a:lnSpc>
              <a:spcBef>
                <a:spcPts val="2650"/>
              </a:spcBef>
              <a:buFont typeface="Arial MT"/>
              <a:buChar char="•"/>
              <a:tabLst>
                <a:tab pos="273685" algn="l"/>
              </a:tabLst>
            </a:pPr>
            <a:r>
              <a:rPr sz="2200" spc="-25" dirty="0">
                <a:latin typeface="Calibri"/>
                <a:cs typeface="Calibri"/>
              </a:rPr>
              <a:t>Tanaka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Arayama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(1969)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heart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rate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responses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acoustic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stimuli</a:t>
            </a:r>
            <a:endParaRPr sz="2200">
              <a:latin typeface="Calibri"/>
              <a:cs typeface="Calibri"/>
            </a:endParaRPr>
          </a:p>
          <a:p>
            <a:pPr marL="273685">
              <a:lnSpc>
                <a:spcPts val="2245"/>
              </a:lnSpc>
            </a:pPr>
            <a:r>
              <a:rPr sz="2200" dirty="0">
                <a:latin typeface="Calibri"/>
                <a:cs typeface="Calibri"/>
              </a:rPr>
              <a:t>after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6</a:t>
            </a:r>
            <a:r>
              <a:rPr sz="2200" spc="-1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months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gestation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2200">
              <a:latin typeface="Calibri"/>
              <a:cs typeface="Calibri"/>
            </a:endParaRPr>
          </a:p>
          <a:p>
            <a:pPr marL="273685" marR="45085" indent="-172720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APRs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consistently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occur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approximately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24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25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weeks </a:t>
            </a:r>
            <a:r>
              <a:rPr sz="2200" spc="-10" dirty="0">
                <a:latin typeface="Calibri"/>
                <a:cs typeface="Calibri"/>
              </a:rPr>
              <a:t>gestational </a:t>
            </a:r>
            <a:r>
              <a:rPr sz="2200" dirty="0">
                <a:latin typeface="Calibri"/>
                <a:cs typeface="Calibri"/>
              </a:rPr>
              <a:t>age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normal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infants.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75"/>
              </a:spcBef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273685" marR="17780" indent="-172720">
              <a:lnSpc>
                <a:spcPct val="70000"/>
              </a:lnSpc>
              <a:buFont typeface="Arial MT"/>
              <a:buChar char="•"/>
              <a:tabLst>
                <a:tab pos="273685" algn="l"/>
              </a:tabLst>
            </a:pPr>
            <a:r>
              <a:rPr sz="2200" dirty="0">
                <a:latin typeface="Calibri"/>
                <a:cs typeface="Calibri"/>
              </a:rPr>
              <a:t>Fetal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response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sound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primarily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reflexive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(startle,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generalized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body </a:t>
            </a:r>
            <a:r>
              <a:rPr sz="2200" dirty="0">
                <a:latin typeface="Calibri"/>
                <a:cs typeface="Calibri"/>
              </a:rPr>
              <a:t>movement,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APR,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cessation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activity).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81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624840" y="128981"/>
            <a:ext cx="8162925" cy="6440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8285" indent="-172085">
              <a:lnSpc>
                <a:spcPts val="2245"/>
              </a:lnSpc>
              <a:spcBef>
                <a:spcPts val="95"/>
              </a:spcBef>
              <a:buFont typeface="Arial MT"/>
              <a:buChar char="•"/>
              <a:tabLst>
                <a:tab pos="248285" algn="l"/>
              </a:tabLst>
            </a:pPr>
            <a:r>
              <a:rPr sz="2200" spc="-20" dirty="0">
                <a:latin typeface="Calibri"/>
                <a:cs typeface="Calibri"/>
              </a:rPr>
              <a:t>Pre-</a:t>
            </a:r>
            <a:r>
              <a:rPr sz="2200" dirty="0">
                <a:latin typeface="Calibri"/>
                <a:cs typeface="Calibri"/>
              </a:rPr>
              <a:t>adaptive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processes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perception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acoustic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dimensions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of</a:t>
            </a:r>
            <a:endParaRPr sz="2200">
              <a:latin typeface="Calibri"/>
              <a:cs typeface="Calibri"/>
            </a:endParaRPr>
          </a:p>
          <a:p>
            <a:pPr marL="248285">
              <a:lnSpc>
                <a:spcPts val="2245"/>
              </a:lnSpc>
            </a:pPr>
            <a:r>
              <a:rPr sz="2200" dirty="0">
                <a:latin typeface="Calibri"/>
                <a:cs typeface="Calibri"/>
              </a:rPr>
              <a:t>speech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exist.</a:t>
            </a:r>
            <a:endParaRPr sz="2200">
              <a:latin typeface="Calibri"/>
              <a:cs typeface="Calibri"/>
            </a:endParaRPr>
          </a:p>
          <a:p>
            <a:pPr marL="312420" indent="-236220">
              <a:lnSpc>
                <a:spcPts val="2245"/>
              </a:lnSpc>
              <a:spcBef>
                <a:spcPts val="2655"/>
              </a:spcBef>
              <a:buFont typeface="Arial MT"/>
              <a:buChar char="•"/>
              <a:tabLst>
                <a:tab pos="312420" algn="l"/>
              </a:tabLst>
            </a:pPr>
            <a:r>
              <a:rPr sz="2200" dirty="0">
                <a:latin typeface="Calibri"/>
                <a:cs typeface="Calibri"/>
              </a:rPr>
              <a:t>At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birth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infant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able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discriminate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mother’s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will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work</a:t>
            </a:r>
            <a:endParaRPr sz="2200">
              <a:latin typeface="Calibri"/>
              <a:cs typeface="Calibri"/>
            </a:endParaRPr>
          </a:p>
          <a:p>
            <a:pPr marL="248285">
              <a:lnSpc>
                <a:spcPts val="1850"/>
              </a:lnSpc>
            </a:pPr>
            <a:r>
              <a:rPr sz="2200" dirty="0">
                <a:latin typeface="Calibri"/>
                <a:cs typeface="Calibri"/>
              </a:rPr>
              <a:t>towards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eliciting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mother’s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preference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another</a:t>
            </a:r>
            <a:endParaRPr sz="2200">
              <a:latin typeface="Calibri"/>
              <a:cs typeface="Calibri"/>
            </a:endParaRPr>
          </a:p>
          <a:p>
            <a:pPr marL="248285">
              <a:lnSpc>
                <a:spcPts val="2245"/>
              </a:lnSpc>
            </a:pPr>
            <a:r>
              <a:rPr sz="2200" dirty="0">
                <a:latin typeface="Calibri"/>
                <a:cs typeface="Calibri"/>
              </a:rPr>
              <a:t>female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DeCasper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Fifer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(1980)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using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sucking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paradigm.</a:t>
            </a:r>
            <a:endParaRPr sz="2200">
              <a:latin typeface="Calibri"/>
              <a:cs typeface="Calibri"/>
            </a:endParaRPr>
          </a:p>
          <a:p>
            <a:pPr marL="248285" indent="-172085">
              <a:lnSpc>
                <a:spcPts val="2245"/>
              </a:lnSpc>
              <a:spcBef>
                <a:spcPts val="2655"/>
              </a:spcBef>
              <a:buFont typeface="Arial MT"/>
              <a:buChar char="•"/>
              <a:tabLst>
                <a:tab pos="248285" algn="l"/>
              </a:tabLst>
            </a:pPr>
            <a:r>
              <a:rPr sz="2200" dirty="0">
                <a:latin typeface="Calibri"/>
                <a:cs typeface="Calibri"/>
              </a:rPr>
              <a:t>Querleu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et.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al.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(1981)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performed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actual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IU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measures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and</a:t>
            </a:r>
            <a:endParaRPr sz="2200">
              <a:latin typeface="Calibri"/>
              <a:cs typeface="Calibri"/>
            </a:endParaRPr>
          </a:p>
          <a:p>
            <a:pPr marL="248285" marR="68580">
              <a:lnSpc>
                <a:spcPct val="70000"/>
              </a:lnSpc>
              <a:spcBef>
                <a:spcPts val="395"/>
              </a:spcBef>
            </a:pPr>
            <a:r>
              <a:rPr sz="2200" spc="-10" dirty="0">
                <a:latin typeface="Calibri"/>
                <a:cs typeface="Calibri"/>
              </a:rPr>
              <a:t>demonstrated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that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fetus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could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hear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mother’s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other </a:t>
            </a:r>
            <a:r>
              <a:rPr sz="2200" dirty="0">
                <a:latin typeface="Calibri"/>
                <a:cs typeface="Calibri"/>
              </a:rPr>
              <a:t>voices,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which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were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perfectly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audible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but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lacking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tone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because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HFs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were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absorbed.</a:t>
            </a:r>
            <a:endParaRPr sz="2200">
              <a:latin typeface="Calibri"/>
              <a:cs typeface="Calibri"/>
            </a:endParaRPr>
          </a:p>
          <a:p>
            <a:pPr marL="248285" marR="454659" indent="-172720">
              <a:lnSpc>
                <a:spcPct val="70000"/>
              </a:lnSpc>
              <a:spcBef>
                <a:spcPts val="805"/>
              </a:spcBef>
              <a:buFont typeface="Arial MT"/>
              <a:buChar char="•"/>
              <a:tabLst>
                <a:tab pos="248285" algn="l"/>
              </a:tabLst>
            </a:pPr>
            <a:r>
              <a:rPr sz="2200" dirty="0">
                <a:latin typeface="Calibri"/>
                <a:cs typeface="Calibri"/>
              </a:rPr>
              <a:t>Bench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(1968)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least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attenuation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low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frequencies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most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for </a:t>
            </a:r>
            <a:r>
              <a:rPr sz="2200" dirty="0">
                <a:latin typeface="Calibri"/>
                <a:cs typeface="Calibri"/>
              </a:rPr>
              <a:t>high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frequencies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frequencies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below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1kHz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contained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frequency </a:t>
            </a:r>
            <a:r>
              <a:rPr sz="2200" dirty="0">
                <a:latin typeface="Calibri"/>
                <a:cs typeface="Calibri"/>
              </a:rPr>
              <a:t>response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maternal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that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may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heard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by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fetus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from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4</a:t>
            </a:r>
            <a:r>
              <a:rPr sz="2175" spc="-37" baseline="24904" dirty="0">
                <a:latin typeface="Calibri"/>
                <a:cs typeface="Calibri"/>
              </a:rPr>
              <a:t>th </a:t>
            </a:r>
            <a:r>
              <a:rPr sz="2200" dirty="0">
                <a:latin typeface="Calibri"/>
                <a:cs typeface="Calibri"/>
              </a:rPr>
              <a:t>month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gestation.</a:t>
            </a:r>
            <a:endParaRPr sz="2200">
              <a:latin typeface="Calibri"/>
              <a:cs typeface="Calibri"/>
            </a:endParaRPr>
          </a:p>
          <a:p>
            <a:pPr marL="172085" marR="128905" indent="-172085" algn="ctr">
              <a:lnSpc>
                <a:spcPts val="2245"/>
              </a:lnSpc>
              <a:spcBef>
                <a:spcPts val="2655"/>
              </a:spcBef>
              <a:buFont typeface="Arial MT"/>
              <a:buChar char="•"/>
              <a:tabLst>
                <a:tab pos="172085" algn="l"/>
              </a:tabLst>
            </a:pPr>
            <a:r>
              <a:rPr sz="2200" dirty="0">
                <a:latin typeface="Calibri"/>
                <a:cs typeface="Calibri"/>
              </a:rPr>
              <a:t>Mother’s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over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other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female’s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native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language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vs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foreign</a:t>
            </a:r>
            <a:endParaRPr sz="2200">
              <a:latin typeface="Calibri"/>
              <a:cs typeface="Calibri"/>
            </a:endParaRPr>
          </a:p>
          <a:p>
            <a:pPr marR="135255" algn="ctr">
              <a:lnSpc>
                <a:spcPts val="2245"/>
              </a:lnSpc>
            </a:pPr>
            <a:r>
              <a:rPr sz="2200" dirty="0">
                <a:latin typeface="Calibri"/>
                <a:cs typeface="Calibri"/>
              </a:rPr>
              <a:t>language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utterances,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simple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familiar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stories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over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unfamiliar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stories</a:t>
            </a:r>
            <a:endParaRPr sz="2200">
              <a:latin typeface="Calibri"/>
              <a:cs typeface="Calibri"/>
            </a:endParaRPr>
          </a:p>
          <a:p>
            <a:pPr marL="248285" indent="-172085">
              <a:lnSpc>
                <a:spcPts val="2245"/>
              </a:lnSpc>
              <a:spcBef>
                <a:spcPts val="2665"/>
              </a:spcBef>
              <a:buFont typeface="Arial MT"/>
              <a:buChar char="•"/>
              <a:tabLst>
                <a:tab pos="248285" algn="l"/>
              </a:tabLst>
            </a:pPr>
            <a:r>
              <a:rPr sz="2200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great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deal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auditory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experience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required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produce</a:t>
            </a:r>
            <a:endParaRPr sz="2200">
              <a:latin typeface="Calibri"/>
              <a:cs typeface="Calibri"/>
            </a:endParaRPr>
          </a:p>
          <a:p>
            <a:pPr marL="248285" marR="287020">
              <a:lnSpc>
                <a:spcPct val="70000"/>
              </a:lnSpc>
              <a:spcBef>
                <a:spcPts val="395"/>
              </a:spcBef>
            </a:pPr>
            <a:r>
              <a:rPr sz="2200" spc="-10" dirty="0">
                <a:latin typeface="Calibri"/>
                <a:cs typeface="Calibri"/>
              </a:rPr>
              <a:t>preferential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response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mother’s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voice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auditory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competencies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of </a:t>
            </a:r>
            <a:r>
              <a:rPr sz="2200" dirty="0">
                <a:latin typeface="Calibri"/>
                <a:cs typeface="Calibri"/>
              </a:rPr>
              <a:t>discriminating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rhythm,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intonation,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frequency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variation,</a:t>
            </a:r>
            <a:r>
              <a:rPr sz="2200" spc="-9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stress, </a:t>
            </a:r>
            <a:r>
              <a:rPr sz="2200" dirty="0">
                <a:latin typeface="Calibri"/>
                <a:cs typeface="Calibri"/>
              </a:rPr>
              <a:t>phonetic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aspects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speech!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82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35"/>
              </a:spcBef>
            </a:pPr>
            <a:r>
              <a:rPr sz="3600" b="0" dirty="0">
                <a:latin typeface="Calibri"/>
                <a:cs typeface="Calibri"/>
              </a:rPr>
              <a:t>At</a:t>
            </a:r>
            <a:r>
              <a:rPr sz="3600" b="0" spc="-4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the</a:t>
            </a:r>
            <a:r>
              <a:rPr sz="3600" b="0" spc="-4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time</a:t>
            </a:r>
            <a:r>
              <a:rPr sz="3600" b="0" spc="-4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of</a:t>
            </a:r>
            <a:r>
              <a:rPr sz="3600" b="0" spc="-4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birth,</a:t>
            </a:r>
            <a:r>
              <a:rPr sz="3600" b="0" spc="-7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an</a:t>
            </a:r>
            <a:r>
              <a:rPr sz="3600" b="0" spc="-40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infant</a:t>
            </a:r>
            <a:r>
              <a:rPr sz="3600" b="0" spc="-70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has</a:t>
            </a:r>
            <a:r>
              <a:rPr sz="3600" b="0" spc="-60" dirty="0">
                <a:latin typeface="Calibri"/>
                <a:cs typeface="Calibri"/>
              </a:rPr>
              <a:t> </a:t>
            </a:r>
            <a:r>
              <a:rPr sz="3600" b="0" spc="-10" dirty="0">
                <a:latin typeface="Calibri"/>
                <a:cs typeface="Calibri"/>
              </a:rPr>
              <a:t>actually </a:t>
            </a:r>
            <a:r>
              <a:rPr sz="3600" b="0" dirty="0">
                <a:latin typeface="Calibri"/>
                <a:cs typeface="Calibri"/>
              </a:rPr>
              <a:t>been</a:t>
            </a:r>
            <a:r>
              <a:rPr sz="3600" b="0" spc="-6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hearing</a:t>
            </a:r>
            <a:r>
              <a:rPr sz="3600" b="0" spc="-6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sounds</a:t>
            </a:r>
            <a:r>
              <a:rPr sz="3600" b="0" spc="-4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for</a:t>
            </a:r>
            <a:r>
              <a:rPr sz="3600" b="0" spc="-40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at</a:t>
            </a:r>
            <a:r>
              <a:rPr sz="3600" b="0" spc="-5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least</a:t>
            </a:r>
            <a:r>
              <a:rPr sz="3600" b="0" spc="-50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4</a:t>
            </a:r>
            <a:r>
              <a:rPr sz="3600" b="0" spc="-40" dirty="0">
                <a:latin typeface="Calibri"/>
                <a:cs typeface="Calibri"/>
              </a:rPr>
              <a:t> </a:t>
            </a:r>
            <a:r>
              <a:rPr sz="3600" b="0" spc="-10" dirty="0">
                <a:latin typeface="Calibri"/>
                <a:cs typeface="Calibri"/>
              </a:rPr>
              <a:t>months, </a:t>
            </a:r>
            <a:r>
              <a:rPr sz="3600" b="0" dirty="0">
                <a:latin typeface="Calibri"/>
                <a:cs typeface="Calibri"/>
              </a:rPr>
              <a:t>though</a:t>
            </a:r>
            <a:r>
              <a:rPr sz="3600" b="0" spc="-5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fluid-</a:t>
            </a:r>
            <a:r>
              <a:rPr sz="3600" b="0" spc="-10" dirty="0">
                <a:latin typeface="Calibri"/>
                <a:cs typeface="Calibri"/>
              </a:rPr>
              <a:t>borne.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Perceptual</a:t>
            </a:r>
            <a:r>
              <a:rPr sz="3600" spc="-100" dirty="0"/>
              <a:t> </a:t>
            </a:r>
            <a:r>
              <a:rPr sz="3600" dirty="0"/>
              <a:t>learning</a:t>
            </a:r>
            <a:r>
              <a:rPr sz="3600" spc="-85" dirty="0"/>
              <a:t> </a:t>
            </a:r>
            <a:r>
              <a:rPr sz="3600" dirty="0"/>
              <a:t>of</a:t>
            </a:r>
            <a:r>
              <a:rPr sz="3600" spc="-70" dirty="0"/>
              <a:t> </a:t>
            </a:r>
            <a:r>
              <a:rPr sz="3600" dirty="0"/>
              <a:t>global</a:t>
            </a:r>
            <a:r>
              <a:rPr sz="3600" spc="-60" dirty="0"/>
              <a:t> </a:t>
            </a:r>
            <a:r>
              <a:rPr sz="3600" dirty="0"/>
              <a:t>aspects</a:t>
            </a:r>
            <a:r>
              <a:rPr sz="3600" spc="-65" dirty="0"/>
              <a:t> </a:t>
            </a:r>
            <a:r>
              <a:rPr sz="3600" spc="-25" dirty="0"/>
              <a:t>of </a:t>
            </a:r>
            <a:r>
              <a:rPr sz="3600" dirty="0"/>
              <a:t>language</a:t>
            </a:r>
            <a:r>
              <a:rPr sz="3600" spc="-95" dirty="0"/>
              <a:t> </a:t>
            </a:r>
            <a:r>
              <a:rPr sz="3600" dirty="0"/>
              <a:t>commences</a:t>
            </a:r>
            <a:r>
              <a:rPr sz="3600" spc="-90" dirty="0"/>
              <a:t> </a:t>
            </a:r>
            <a:r>
              <a:rPr sz="3600" dirty="0"/>
              <a:t>prior</a:t>
            </a:r>
            <a:r>
              <a:rPr sz="3600" spc="-85" dirty="0"/>
              <a:t> </a:t>
            </a:r>
            <a:r>
              <a:rPr sz="3600" dirty="0"/>
              <a:t>to</a:t>
            </a:r>
            <a:r>
              <a:rPr sz="3600" spc="-70" dirty="0"/>
              <a:t> </a:t>
            </a:r>
            <a:r>
              <a:rPr sz="3600" spc="-10" dirty="0"/>
              <a:t>birth.</a:t>
            </a:r>
            <a:endParaRPr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83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961390" marR="5080" indent="657860">
              <a:lnSpc>
                <a:spcPts val="4320"/>
              </a:lnSpc>
              <a:spcBef>
                <a:spcPts val="640"/>
              </a:spcBef>
            </a:pPr>
            <a:r>
              <a:rPr dirty="0"/>
              <a:t>e)</a:t>
            </a:r>
            <a:r>
              <a:rPr spc="-95" dirty="0"/>
              <a:t> </a:t>
            </a:r>
            <a:r>
              <a:rPr dirty="0"/>
              <a:t>NORMAL</a:t>
            </a:r>
            <a:r>
              <a:rPr spc="-75" dirty="0"/>
              <a:t> </a:t>
            </a:r>
            <a:r>
              <a:rPr spc="-10" dirty="0"/>
              <a:t>AUDITORY DEVELOPMENT</a:t>
            </a:r>
            <a:r>
              <a:rPr spc="-55" dirty="0"/>
              <a:t> </a:t>
            </a:r>
            <a:r>
              <a:rPr dirty="0"/>
              <a:t>0</a:t>
            </a:r>
            <a:r>
              <a:rPr spc="-100" dirty="0"/>
              <a:t> </a:t>
            </a:r>
            <a:r>
              <a:rPr dirty="0"/>
              <a:t>TO</a:t>
            </a:r>
            <a:r>
              <a:rPr spc="-85" dirty="0"/>
              <a:t> </a:t>
            </a:r>
            <a:r>
              <a:rPr dirty="0"/>
              <a:t>2</a:t>
            </a:r>
            <a:r>
              <a:rPr spc="-85" dirty="0"/>
              <a:t> </a:t>
            </a:r>
            <a:r>
              <a:rPr spc="-10" dirty="0"/>
              <a:t>YEARS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84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711453"/>
            <a:ext cx="193293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20" dirty="0"/>
              <a:t>References</a:t>
            </a:r>
            <a:endParaRPr sz="33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94970" marR="1003935" indent="-344805">
              <a:lnSpc>
                <a:spcPts val="3020"/>
              </a:lnSpc>
              <a:spcBef>
                <a:spcPts val="480"/>
              </a:spcBef>
              <a:buFont typeface="Arial MT"/>
              <a:buChar char="•"/>
              <a:tabLst>
                <a:tab pos="394970" algn="l"/>
                <a:tab pos="6444615" algn="l"/>
              </a:tabLst>
            </a:pPr>
            <a:r>
              <a:rPr dirty="0"/>
              <a:t>Hearing</a:t>
            </a:r>
            <a:r>
              <a:rPr spc="-6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dirty="0"/>
              <a:t>children.</a:t>
            </a:r>
            <a:r>
              <a:rPr spc="-40" dirty="0"/>
              <a:t> </a:t>
            </a:r>
            <a:r>
              <a:rPr dirty="0"/>
              <a:t>6</a:t>
            </a:r>
            <a:r>
              <a:rPr sz="2775" baseline="25525" dirty="0"/>
              <a:t>th</a:t>
            </a:r>
            <a:r>
              <a:rPr sz="2775" spc="217" baseline="25525" dirty="0"/>
              <a:t> </a:t>
            </a:r>
            <a:r>
              <a:rPr sz="2800" dirty="0"/>
              <a:t>edition.</a:t>
            </a:r>
            <a:r>
              <a:rPr sz="2800" spc="-35" dirty="0"/>
              <a:t> </a:t>
            </a:r>
            <a:r>
              <a:rPr sz="2800" spc="-10" dirty="0"/>
              <a:t>Northern</a:t>
            </a:r>
            <a:r>
              <a:rPr sz="2800" dirty="0"/>
              <a:t>	JL</a:t>
            </a:r>
            <a:r>
              <a:rPr sz="2800" spc="-20" dirty="0"/>
              <a:t> </a:t>
            </a:r>
            <a:r>
              <a:rPr sz="2800" spc="-50" dirty="0"/>
              <a:t>&amp; </a:t>
            </a:r>
            <a:r>
              <a:rPr sz="2800" dirty="0"/>
              <a:t>Downs</a:t>
            </a:r>
            <a:r>
              <a:rPr sz="2800" spc="-140" dirty="0"/>
              <a:t> </a:t>
            </a:r>
            <a:r>
              <a:rPr sz="2800" spc="-114" dirty="0"/>
              <a:t>MP.</a:t>
            </a:r>
            <a:r>
              <a:rPr sz="2800" spc="-40" dirty="0"/>
              <a:t> </a:t>
            </a:r>
            <a:r>
              <a:rPr sz="2800" dirty="0"/>
              <a:t>(2014).</a:t>
            </a:r>
            <a:r>
              <a:rPr sz="2800" spc="-80" dirty="0"/>
              <a:t> </a:t>
            </a:r>
            <a:r>
              <a:rPr sz="2800" dirty="0"/>
              <a:t>Plural</a:t>
            </a:r>
            <a:r>
              <a:rPr sz="2800" spc="-100" dirty="0"/>
              <a:t> </a:t>
            </a:r>
            <a:r>
              <a:rPr sz="2800" dirty="0"/>
              <a:t>Publishing</a:t>
            </a:r>
            <a:r>
              <a:rPr sz="2800" spc="-60" dirty="0"/>
              <a:t> </a:t>
            </a:r>
            <a:r>
              <a:rPr sz="2800" spc="-20" dirty="0"/>
              <a:t>Inc.</a:t>
            </a:r>
            <a:endParaRPr sz="2800"/>
          </a:p>
          <a:p>
            <a:pPr>
              <a:lnSpc>
                <a:spcPct val="100000"/>
              </a:lnSpc>
              <a:spcBef>
                <a:spcPts val="1225"/>
              </a:spcBef>
              <a:buFont typeface="Arial MT"/>
              <a:buChar char="•"/>
            </a:pPr>
            <a:endParaRPr sz="2800"/>
          </a:p>
          <a:p>
            <a:pPr marL="394970" marR="55880" indent="-344805">
              <a:lnSpc>
                <a:spcPts val="3020"/>
              </a:lnSpc>
              <a:buFont typeface="Arial MT"/>
              <a:buChar char="•"/>
              <a:tabLst>
                <a:tab pos="394970" algn="l"/>
              </a:tabLst>
            </a:pPr>
            <a:r>
              <a:rPr spc="-10" dirty="0"/>
              <a:t>Comprehensive</a:t>
            </a:r>
            <a:r>
              <a:rPr spc="-80" dirty="0"/>
              <a:t> </a:t>
            </a:r>
            <a:r>
              <a:rPr dirty="0"/>
              <a:t>handbook</a:t>
            </a:r>
            <a:r>
              <a:rPr spc="-75" dirty="0"/>
              <a:t> </a:t>
            </a:r>
            <a:r>
              <a:rPr dirty="0"/>
              <a:t>of</a:t>
            </a:r>
            <a:r>
              <a:rPr spc="-110" dirty="0"/>
              <a:t> </a:t>
            </a:r>
            <a:r>
              <a:rPr dirty="0"/>
              <a:t>pediatric</a:t>
            </a:r>
            <a:r>
              <a:rPr spc="-80" dirty="0"/>
              <a:t> </a:t>
            </a:r>
            <a:r>
              <a:rPr spc="-10" dirty="0"/>
              <a:t>audiology.</a:t>
            </a:r>
            <a:r>
              <a:rPr spc="-100" dirty="0"/>
              <a:t> </a:t>
            </a:r>
            <a:r>
              <a:rPr spc="-25" dirty="0"/>
              <a:t>2</a:t>
            </a:r>
            <a:r>
              <a:rPr sz="2775" spc="-37" baseline="25525" dirty="0"/>
              <a:t>nd </a:t>
            </a:r>
            <a:r>
              <a:rPr sz="2800" dirty="0"/>
              <a:t>ed.</a:t>
            </a:r>
            <a:r>
              <a:rPr sz="2800" spc="-45" dirty="0"/>
              <a:t> </a:t>
            </a:r>
            <a:r>
              <a:rPr sz="2800" dirty="0"/>
              <a:t>Tharpe</a:t>
            </a:r>
            <a:r>
              <a:rPr sz="2800" spc="-55" dirty="0"/>
              <a:t> </a:t>
            </a:r>
            <a:r>
              <a:rPr sz="2800" dirty="0"/>
              <a:t>AM</a:t>
            </a:r>
            <a:r>
              <a:rPr sz="2800" spc="-50" dirty="0"/>
              <a:t> </a:t>
            </a:r>
            <a:r>
              <a:rPr sz="2800" dirty="0"/>
              <a:t>&amp;</a:t>
            </a:r>
            <a:r>
              <a:rPr sz="2800" spc="-50" dirty="0"/>
              <a:t> </a:t>
            </a:r>
            <a:r>
              <a:rPr sz="2800" dirty="0"/>
              <a:t>Seewald</a:t>
            </a:r>
            <a:r>
              <a:rPr sz="2800" spc="-70" dirty="0"/>
              <a:t> </a:t>
            </a:r>
            <a:r>
              <a:rPr sz="2800" dirty="0"/>
              <a:t>R.</a:t>
            </a:r>
            <a:r>
              <a:rPr sz="2800" spc="-50" dirty="0"/>
              <a:t> </a:t>
            </a:r>
            <a:r>
              <a:rPr sz="2800" dirty="0"/>
              <a:t>(2017).</a:t>
            </a:r>
            <a:r>
              <a:rPr sz="2800" spc="-20" dirty="0"/>
              <a:t> </a:t>
            </a:r>
            <a:r>
              <a:rPr sz="2800" spc="-10" dirty="0"/>
              <a:t>Plural Publishing.</a:t>
            </a:r>
            <a:endParaRPr sz="28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85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3139262"/>
            <a:ext cx="33045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Neonatal</a:t>
            </a:r>
            <a:r>
              <a:rPr sz="3600" spc="-200" dirty="0"/>
              <a:t> </a:t>
            </a:r>
            <a:r>
              <a:rPr sz="3600" spc="-10" dirty="0"/>
              <a:t>hearing</a:t>
            </a:r>
            <a:endParaRPr sz="36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2247" y="284988"/>
            <a:ext cx="7004304" cy="56433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86</a:t>
            </a:fld>
            <a:endParaRPr spc="-25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685800"/>
            <a:ext cx="8991600" cy="54208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87</a:t>
            </a:fld>
            <a:endParaRPr spc="-25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024" y="152400"/>
            <a:ext cx="7010400" cy="65638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88</a:t>
            </a:fld>
            <a:endParaRPr spc="-25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52400"/>
            <a:ext cx="7924800" cy="647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89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381000"/>
            <a:ext cx="8382000" cy="1828800"/>
          </a:xfrm>
          <a:custGeom>
            <a:avLst/>
            <a:gdLst/>
            <a:ahLst/>
            <a:cxnLst/>
            <a:rect l="l" t="t" r="r" b="b"/>
            <a:pathLst>
              <a:path w="8382000" h="1828800">
                <a:moveTo>
                  <a:pt x="8382000" y="0"/>
                </a:moveTo>
                <a:lnTo>
                  <a:pt x="0" y="0"/>
                </a:lnTo>
                <a:lnTo>
                  <a:pt x="0" y="1828800"/>
                </a:lnTo>
                <a:lnTo>
                  <a:pt x="8382000" y="1828800"/>
                </a:lnTo>
                <a:lnTo>
                  <a:pt x="8382000" y="0"/>
                </a:lnTo>
                <a:close/>
              </a:path>
            </a:pathLst>
          </a:custGeom>
          <a:solidFill>
            <a:srgbClr val="E7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94430" y="844118"/>
            <a:ext cx="27578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dirty="0">
                <a:solidFill>
                  <a:srgbClr val="FFFFFF"/>
                </a:solidFill>
                <a:latin typeface="Calibri"/>
                <a:cs typeface="Calibri"/>
              </a:rPr>
              <a:t>Germ</a:t>
            </a:r>
            <a:r>
              <a:rPr sz="4800" b="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b="0" spc="-10" dirty="0">
                <a:solidFill>
                  <a:srgbClr val="FFFFFF"/>
                </a:solidFill>
                <a:latin typeface="Calibri"/>
                <a:cs typeface="Calibri"/>
              </a:rPr>
              <a:t>layer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572" y="2209800"/>
            <a:ext cx="2790825" cy="3840479"/>
          </a:xfrm>
          <a:custGeom>
            <a:avLst/>
            <a:gdLst/>
            <a:ahLst/>
            <a:cxnLst/>
            <a:rect l="l" t="t" r="r" b="b"/>
            <a:pathLst>
              <a:path w="2790825" h="3840479">
                <a:moveTo>
                  <a:pt x="0" y="3840479"/>
                </a:moveTo>
                <a:lnTo>
                  <a:pt x="2790443" y="3840479"/>
                </a:lnTo>
                <a:lnTo>
                  <a:pt x="2790443" y="0"/>
                </a:lnTo>
                <a:lnTo>
                  <a:pt x="0" y="0"/>
                </a:lnTo>
                <a:lnTo>
                  <a:pt x="0" y="3840479"/>
                </a:lnTo>
                <a:close/>
              </a:path>
            </a:pathLst>
          </a:custGeom>
          <a:ln w="12700">
            <a:solidFill>
              <a:srgbClr val="E7A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9539" y="2575699"/>
            <a:ext cx="2504440" cy="2843530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40"/>
              </a:spcBef>
            </a:pPr>
            <a:r>
              <a:rPr sz="3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Ectoderm</a:t>
            </a:r>
            <a:endParaRPr sz="3800">
              <a:latin typeface="Calibri"/>
              <a:cs typeface="Calibri"/>
            </a:endParaRPr>
          </a:p>
          <a:p>
            <a:pPr marL="12700" marR="5080" algn="ctr">
              <a:lnSpc>
                <a:spcPct val="92000"/>
              </a:lnSpc>
              <a:spcBef>
                <a:spcPts val="1600"/>
              </a:spcBef>
            </a:pPr>
            <a:r>
              <a:rPr sz="3800" dirty="0">
                <a:latin typeface="Calibri"/>
                <a:cs typeface="Calibri"/>
              </a:rPr>
              <a:t>(O</a:t>
            </a:r>
            <a:r>
              <a:rPr sz="3200" dirty="0">
                <a:latin typeface="Calibri"/>
                <a:cs typeface="Calibri"/>
              </a:rPr>
              <a:t>uter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skin </a:t>
            </a:r>
            <a:r>
              <a:rPr sz="3200" spc="-10" dirty="0">
                <a:latin typeface="Calibri"/>
                <a:cs typeface="Calibri"/>
              </a:rPr>
              <a:t>layers,</a:t>
            </a:r>
            <a:r>
              <a:rPr sz="3200" spc="-1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nervous system,&amp; </a:t>
            </a:r>
            <a:r>
              <a:rPr sz="3200" dirty="0">
                <a:latin typeface="Calibri"/>
                <a:cs typeface="Calibri"/>
              </a:rPr>
              <a:t>sense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organ)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00400" y="2209800"/>
            <a:ext cx="2792095" cy="3823970"/>
          </a:xfrm>
          <a:custGeom>
            <a:avLst/>
            <a:gdLst/>
            <a:ahLst/>
            <a:cxnLst/>
            <a:rect l="l" t="t" r="r" b="b"/>
            <a:pathLst>
              <a:path w="2792095" h="3823970">
                <a:moveTo>
                  <a:pt x="0" y="3823716"/>
                </a:moveTo>
                <a:lnTo>
                  <a:pt x="2791968" y="3823716"/>
                </a:lnTo>
                <a:lnTo>
                  <a:pt x="2791968" y="0"/>
                </a:lnTo>
                <a:lnTo>
                  <a:pt x="0" y="0"/>
                </a:lnTo>
                <a:lnTo>
                  <a:pt x="0" y="3823716"/>
                </a:lnTo>
                <a:close/>
              </a:path>
            </a:pathLst>
          </a:custGeom>
          <a:ln w="12700">
            <a:solidFill>
              <a:srgbClr val="E7A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94557" y="2389995"/>
            <a:ext cx="2741295" cy="3183255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59690" algn="ctr">
              <a:lnSpc>
                <a:spcPct val="100000"/>
              </a:lnSpc>
              <a:spcBef>
                <a:spcPts val="1490"/>
              </a:spcBef>
            </a:pPr>
            <a:r>
              <a:rPr sz="3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Mesoderm</a:t>
            </a:r>
            <a:endParaRPr sz="3600">
              <a:latin typeface="Calibri"/>
              <a:cs typeface="Calibri"/>
            </a:endParaRPr>
          </a:p>
          <a:p>
            <a:pPr marL="152400" marR="81915" indent="635" algn="ctr">
              <a:lnSpc>
                <a:spcPct val="91600"/>
              </a:lnSpc>
              <a:spcBef>
                <a:spcPts val="1565"/>
              </a:spcBef>
            </a:pPr>
            <a:r>
              <a:rPr sz="2900" spc="-10" dirty="0">
                <a:latin typeface="Calibri"/>
                <a:cs typeface="Calibri"/>
              </a:rPr>
              <a:t>(</a:t>
            </a:r>
            <a:r>
              <a:rPr sz="3200" spc="-10" dirty="0">
                <a:latin typeface="Calibri"/>
                <a:cs typeface="Calibri"/>
              </a:rPr>
              <a:t>Skeletal, Circulatory system,</a:t>
            </a:r>
            <a:r>
              <a:rPr sz="3200" spc="-125" dirty="0">
                <a:latin typeface="Calibri"/>
                <a:cs typeface="Calibri"/>
              </a:rPr>
              <a:t> </a:t>
            </a:r>
            <a:r>
              <a:rPr sz="3200" spc="-45" dirty="0">
                <a:latin typeface="Calibri"/>
                <a:cs typeface="Calibri"/>
              </a:rPr>
              <a:t>kidney, </a:t>
            </a:r>
            <a:r>
              <a:rPr sz="3200" dirty="0">
                <a:latin typeface="Calibri"/>
                <a:cs typeface="Calibri"/>
              </a:rPr>
              <a:t>&amp;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reproductive system)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35726" y="2211070"/>
            <a:ext cx="2804795" cy="3853179"/>
            <a:chOff x="5935726" y="2211070"/>
            <a:chExt cx="2804795" cy="3853179"/>
          </a:xfrm>
        </p:grpSpPr>
        <p:sp>
          <p:nvSpPr>
            <p:cNvPr id="9" name="object 9"/>
            <p:cNvSpPr/>
            <p:nvPr/>
          </p:nvSpPr>
          <p:spPr>
            <a:xfrm>
              <a:off x="5942076" y="2217420"/>
              <a:ext cx="2792095" cy="3840479"/>
            </a:xfrm>
            <a:custGeom>
              <a:avLst/>
              <a:gdLst/>
              <a:ahLst/>
              <a:cxnLst/>
              <a:rect l="l" t="t" r="r" b="b"/>
              <a:pathLst>
                <a:path w="2792095" h="3840479">
                  <a:moveTo>
                    <a:pt x="2791968" y="0"/>
                  </a:moveTo>
                  <a:lnTo>
                    <a:pt x="0" y="0"/>
                  </a:lnTo>
                  <a:lnTo>
                    <a:pt x="0" y="3840479"/>
                  </a:lnTo>
                  <a:lnTo>
                    <a:pt x="2791968" y="3840479"/>
                  </a:lnTo>
                  <a:lnTo>
                    <a:pt x="27919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42076" y="2217420"/>
              <a:ext cx="2792095" cy="3840479"/>
            </a:xfrm>
            <a:custGeom>
              <a:avLst/>
              <a:gdLst/>
              <a:ahLst/>
              <a:cxnLst/>
              <a:rect l="l" t="t" r="r" b="b"/>
              <a:pathLst>
                <a:path w="2792095" h="3840479">
                  <a:moveTo>
                    <a:pt x="0" y="3840479"/>
                  </a:moveTo>
                  <a:lnTo>
                    <a:pt x="2791968" y="3840479"/>
                  </a:lnTo>
                  <a:lnTo>
                    <a:pt x="2791968" y="0"/>
                  </a:lnTo>
                  <a:lnTo>
                    <a:pt x="0" y="0"/>
                  </a:lnTo>
                  <a:lnTo>
                    <a:pt x="0" y="3840479"/>
                  </a:lnTo>
                  <a:close/>
                </a:path>
              </a:pathLst>
            </a:custGeom>
            <a:ln w="12700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341109" y="2425191"/>
            <a:ext cx="1993900" cy="2762885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65"/>
              </a:spcBef>
            </a:pPr>
            <a:r>
              <a:rPr sz="3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Endoderm</a:t>
            </a:r>
            <a:endParaRPr sz="3600">
              <a:latin typeface="Calibri"/>
              <a:cs typeface="Calibri"/>
            </a:endParaRPr>
          </a:p>
          <a:p>
            <a:pPr marL="94615" marR="86360" indent="1270" algn="ctr">
              <a:lnSpc>
                <a:spcPct val="91900"/>
              </a:lnSpc>
              <a:spcBef>
                <a:spcPts val="1515"/>
              </a:spcBef>
            </a:pPr>
            <a:r>
              <a:rPr sz="3600" spc="-10" dirty="0">
                <a:latin typeface="Calibri"/>
                <a:cs typeface="Calibri"/>
              </a:rPr>
              <a:t>(</a:t>
            </a:r>
            <a:r>
              <a:rPr sz="3200" spc="-10" dirty="0">
                <a:latin typeface="Calibri"/>
                <a:cs typeface="Calibri"/>
              </a:rPr>
              <a:t>Digestive canals, </a:t>
            </a:r>
            <a:r>
              <a:rPr sz="3200" spc="-25" dirty="0">
                <a:latin typeface="Calibri"/>
                <a:cs typeface="Calibri"/>
              </a:rPr>
              <a:t>respiratory </a:t>
            </a:r>
            <a:r>
              <a:rPr sz="3200" spc="-10" dirty="0">
                <a:latin typeface="Calibri"/>
                <a:cs typeface="Calibri"/>
              </a:rPr>
              <a:t>organs)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1000" y="6050279"/>
            <a:ext cx="8382000" cy="426720"/>
          </a:xfrm>
          <a:custGeom>
            <a:avLst/>
            <a:gdLst/>
            <a:ahLst/>
            <a:cxnLst/>
            <a:rect l="l" t="t" r="r" b="b"/>
            <a:pathLst>
              <a:path w="8382000" h="426720">
                <a:moveTo>
                  <a:pt x="8382000" y="0"/>
                </a:moveTo>
                <a:lnTo>
                  <a:pt x="0" y="0"/>
                </a:lnTo>
                <a:lnTo>
                  <a:pt x="0" y="426720"/>
                </a:lnTo>
                <a:lnTo>
                  <a:pt x="8382000" y="426720"/>
                </a:lnTo>
                <a:lnTo>
                  <a:pt x="8382000" y="0"/>
                </a:lnTo>
                <a:close/>
              </a:path>
            </a:pathLst>
          </a:custGeom>
          <a:solidFill>
            <a:srgbClr val="E7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670">
              <a:lnSpc>
                <a:spcPts val="955"/>
              </a:lnSpc>
            </a:pPr>
            <a:fld id="{81D60167-4931-47E6-BA6A-407CBD079E47}" type="slidenum">
              <a:rPr spc="-50" dirty="0"/>
              <a:t>9</a:t>
            </a:fld>
            <a:endParaRPr spc="-5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990600"/>
            <a:ext cx="8763000" cy="40553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90</a:t>
            </a:fld>
            <a:endParaRPr spc="-25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140207"/>
            <a:ext cx="6915911" cy="65653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91</a:t>
            </a:fld>
            <a:endParaRPr spc="-25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228600"/>
            <a:ext cx="4229100" cy="61280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39411" y="228600"/>
            <a:ext cx="4628388" cy="61280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92</a:t>
            </a:fld>
            <a:endParaRPr spc="-25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93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1255" rIns="0" bIns="0" rtlCol="0">
            <a:spAutoFit/>
          </a:bodyPr>
          <a:lstStyle/>
          <a:p>
            <a:pPr marL="21526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Auditory</a:t>
            </a:r>
            <a:r>
              <a:rPr sz="3600" spc="-95" dirty="0"/>
              <a:t> </a:t>
            </a:r>
            <a:r>
              <a:rPr sz="3600" spc="-10" dirty="0"/>
              <a:t>Development</a:t>
            </a:r>
            <a:endParaRPr sz="36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94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485647"/>
            <a:ext cx="26377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Various</a:t>
            </a:r>
            <a:r>
              <a:rPr sz="3200" spc="-140" dirty="0"/>
              <a:t> </a:t>
            </a:r>
            <a:r>
              <a:rPr sz="3200" spc="-10" dirty="0"/>
              <a:t>aspects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07542" y="1737106"/>
            <a:ext cx="7472680" cy="4211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Development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sound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detection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–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sensitivity</a:t>
            </a:r>
            <a:endParaRPr sz="2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284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Development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auditory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localization</a:t>
            </a:r>
            <a:endParaRPr sz="2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284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spc="-10" dirty="0">
                <a:latin typeface="Calibri"/>
                <a:cs typeface="Calibri"/>
              </a:rPr>
              <a:t>Development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spectral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representation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sound</a:t>
            </a:r>
            <a:endParaRPr sz="2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285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Development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temporal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representation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sound</a:t>
            </a:r>
            <a:endParaRPr sz="2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284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Spatial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hearing</a:t>
            </a:r>
            <a:endParaRPr sz="2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2845"/>
              </a:spcBef>
              <a:buFont typeface="Arial MT"/>
              <a:buChar char="•"/>
              <a:tabLst>
                <a:tab pos="184785" algn="l"/>
              </a:tabLst>
            </a:pPr>
            <a:r>
              <a:rPr sz="2600" dirty="0">
                <a:latin typeface="Calibri"/>
                <a:cs typeface="Calibri"/>
              </a:rPr>
              <a:t>Hearing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complex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sound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environments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95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2664078"/>
            <a:ext cx="723836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Auditory</a:t>
            </a:r>
            <a:r>
              <a:rPr sz="3600" spc="-95" dirty="0"/>
              <a:t> </a:t>
            </a:r>
            <a:r>
              <a:rPr sz="3600" dirty="0"/>
              <a:t>Behaviour</a:t>
            </a:r>
            <a:r>
              <a:rPr sz="3600" spc="-105" dirty="0"/>
              <a:t> </a:t>
            </a:r>
            <a:r>
              <a:rPr sz="3600" dirty="0"/>
              <a:t>Index</a:t>
            </a:r>
            <a:r>
              <a:rPr sz="3600" spc="-85" dirty="0"/>
              <a:t> </a:t>
            </a:r>
            <a:r>
              <a:rPr sz="3600" dirty="0"/>
              <a:t>–</a:t>
            </a:r>
            <a:r>
              <a:rPr sz="3600" spc="-105" dirty="0"/>
              <a:t> </a:t>
            </a:r>
            <a:r>
              <a:rPr sz="3600" spc="-10" dirty="0"/>
              <a:t>sensitivity development</a:t>
            </a:r>
            <a:endParaRPr sz="36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452" y="381000"/>
            <a:ext cx="8769096" cy="6096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96</a:t>
            </a:fld>
            <a:endParaRPr spc="-25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97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1255" rIns="0" bIns="0" rtlCol="0">
            <a:spAutoFit/>
          </a:bodyPr>
          <a:lstStyle/>
          <a:p>
            <a:pPr marL="215265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Development</a:t>
            </a:r>
            <a:r>
              <a:rPr sz="3600" spc="-100" dirty="0"/>
              <a:t> </a:t>
            </a:r>
            <a:r>
              <a:rPr sz="3600" dirty="0"/>
              <a:t>of</a:t>
            </a:r>
            <a:r>
              <a:rPr sz="3600" spc="-114" dirty="0"/>
              <a:t> </a:t>
            </a:r>
            <a:r>
              <a:rPr sz="3600" dirty="0"/>
              <a:t>Auditory</a:t>
            </a:r>
            <a:r>
              <a:rPr sz="3600" spc="-100" dirty="0"/>
              <a:t> </a:t>
            </a:r>
            <a:r>
              <a:rPr sz="3600" spc="-10" dirty="0"/>
              <a:t>Localization</a:t>
            </a:r>
            <a:endParaRPr sz="36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609600"/>
            <a:ext cx="4949952" cy="56128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3332" y="609600"/>
            <a:ext cx="3668267" cy="561289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98</a:t>
            </a:fld>
            <a:endParaRPr spc="-25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55"/>
              </a:lnSpc>
            </a:pPr>
            <a:fld id="{81D60167-4931-47E6-BA6A-407CBD079E47}" type="slidenum">
              <a:rPr spc="-25" dirty="0"/>
              <a:t>99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1255" rIns="0" bIns="0" rtlCol="0">
            <a:spAutoFit/>
          </a:bodyPr>
          <a:lstStyle/>
          <a:p>
            <a:pPr marL="21526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Listening</a:t>
            </a:r>
            <a:r>
              <a:rPr sz="3600" spc="-145" dirty="0"/>
              <a:t> </a:t>
            </a:r>
            <a:r>
              <a:rPr sz="3600" dirty="0"/>
              <a:t>v/s</a:t>
            </a:r>
            <a:r>
              <a:rPr sz="3600" spc="-150" dirty="0"/>
              <a:t> </a:t>
            </a:r>
            <a:r>
              <a:rPr sz="3600" spc="-10" dirty="0"/>
              <a:t>Hearing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11149</Words>
  <Application>Microsoft Office PowerPoint</Application>
  <PresentationFormat>On-screen Show (4:3)</PresentationFormat>
  <Paragraphs>1078</Paragraphs>
  <Slides>156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63" baseType="lpstr">
      <vt:lpstr>Arial</vt:lpstr>
      <vt:lpstr>Arial MT</vt:lpstr>
      <vt:lpstr>Calibri</vt:lpstr>
      <vt:lpstr>Times New Roman</vt:lpstr>
      <vt:lpstr>Wingdings</vt:lpstr>
      <vt:lpstr>Wingdings 2</vt:lpstr>
      <vt:lpstr>Office Theme</vt:lpstr>
      <vt:lpstr>B 5.3 Pediatric Audiology   Unit 1: Auditory Development</vt:lpstr>
      <vt:lpstr>B 5.3 Pediatric Audiology  Unit 1: Auditory Development</vt:lpstr>
      <vt:lpstr>a) REVIEW OF EMBRYOLOGICAL DEVELOPMENT OF THE EAR</vt:lpstr>
      <vt:lpstr>References</vt:lpstr>
      <vt:lpstr>PowerPoint Presentation</vt:lpstr>
      <vt:lpstr>PowerPoint Presentation</vt:lpstr>
      <vt:lpstr>Basic Embryology</vt:lpstr>
      <vt:lpstr>PowerPoint Presentation</vt:lpstr>
      <vt:lpstr>Germ layer</vt:lpstr>
      <vt:lpstr>PowerPoint Presentation</vt:lpstr>
      <vt:lpstr>Embryology of the Ear</vt:lpstr>
      <vt:lpstr>PowerPoint Presentation</vt:lpstr>
      <vt:lpstr>PowerPoint Presentation</vt:lpstr>
      <vt:lpstr>Development of the inner 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the middle ear</vt:lpstr>
      <vt:lpstr>PowerPoint Presentation</vt:lpstr>
      <vt:lpstr>Pharyngeal pouches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the outer 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b) DEVELOPMENT OF AUDITORY SYSTEM FROM PERIPHERY TO CORTEX</vt:lpstr>
      <vt:lpstr>References</vt:lpstr>
      <vt:lpstr>PowerPoint Presentation</vt:lpstr>
      <vt:lpstr>PowerPoint Presentation</vt:lpstr>
      <vt:lpstr>PowerPoint Presentation</vt:lpstr>
      <vt:lpstr>PowerPoint Presentation</vt:lpstr>
      <vt:lpstr>Early growth of auditory periphery</vt:lpstr>
      <vt:lpstr>PowerPoint Presentation</vt:lpstr>
      <vt:lpstr>Connecting the cochlea to the brain</vt:lpstr>
      <vt:lpstr>PowerPoint Presentation</vt:lpstr>
      <vt:lpstr>Central Auditory Pathway Development</vt:lpstr>
      <vt:lpstr>PowerPoint Presentation</vt:lpstr>
      <vt:lpstr>Evidences for auditory system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c) NEUROPLASTICITY</vt:lpstr>
      <vt:lpstr>References</vt:lpstr>
      <vt:lpstr>We hear with our brain, not our ears!!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Critical and Sensitive Periods</vt:lpstr>
      <vt:lpstr>PowerPoint Presentation</vt:lpstr>
      <vt:lpstr>d) PRENATAL HEARING</vt:lpstr>
      <vt:lpstr>PowerPoint Presentation</vt:lpstr>
      <vt:lpstr>PowerPoint Presentation</vt:lpstr>
      <vt:lpstr>At the time of birth, an infant has actually been hearing sounds for at least 4 months, though fluid-borne.</vt:lpstr>
      <vt:lpstr>e) NORMAL AUDITORY DEVELOPMENT 0 TO 2 YEARS</vt:lpstr>
      <vt:lpstr>References</vt:lpstr>
      <vt:lpstr>Neonatal hearing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Auditory Development</vt:lpstr>
      <vt:lpstr>Various aspects</vt:lpstr>
      <vt:lpstr>Auditory Behaviour Index – sensitivity development</vt:lpstr>
      <vt:lpstr>PowerPoint Presentation</vt:lpstr>
      <vt:lpstr>Development of Auditory Localization</vt:lpstr>
      <vt:lpstr>PowerPoint Presentation</vt:lpstr>
      <vt:lpstr>Listening v/s Hearing</vt:lpstr>
      <vt:lpstr>PowerPoint Presentation</vt:lpstr>
      <vt:lpstr>PowerPoint Presentation</vt:lpstr>
      <vt:lpstr>Listening, speech and language milestones</vt:lpstr>
      <vt:lpstr>PowerPoint Presentation</vt:lpstr>
      <vt:lpstr>PowerPoint Presentation</vt:lpstr>
      <vt:lpstr>PowerPoint Presentation</vt:lpstr>
      <vt:lpstr>PowerPoint Presentation</vt:lpstr>
      <vt:lpstr>f) INFANT SPEECH PERCEPTION</vt:lpstr>
      <vt:lpstr>References</vt:lpstr>
      <vt:lpstr>Speech Perception</vt:lpstr>
      <vt:lpstr>PowerPoint Presentation</vt:lpstr>
      <vt:lpstr>Methods to study infant speech perception</vt:lpstr>
      <vt:lpstr>PowerPoint Presentation</vt:lpstr>
      <vt:lpstr>1. High amplitude sucking method (HAS)</vt:lpstr>
      <vt:lpstr>PowerPoint Presentation</vt:lpstr>
      <vt:lpstr>PowerPoint Presentation</vt:lpstr>
      <vt:lpstr>habituation/</vt:lpstr>
      <vt:lpstr>PowerPoint Presentation</vt:lpstr>
      <vt:lpstr>PowerPoint Presentation</vt:lpstr>
      <vt:lpstr>3. Conditioned</vt:lpstr>
      <vt:lpstr>PowerPoint Presentation</vt:lpstr>
      <vt:lpstr>PowerPoint Presentation</vt:lpstr>
      <vt:lpstr>4. Visual habituation (VH)</vt:lpstr>
      <vt:lpstr>PowerPoint Presentation</vt:lpstr>
      <vt:lpstr>5. Mis-match Negativity (MMN)</vt:lpstr>
      <vt:lpstr>PowerPoint Presentation</vt:lpstr>
      <vt:lpstr>PowerPoint Presentation</vt:lpstr>
      <vt:lpstr>Early speech perception – 0-6 months</vt:lpstr>
      <vt:lpstr>PowerPoint Presentation</vt:lpstr>
      <vt:lpstr>PowerPoint Presentation</vt:lpstr>
      <vt:lpstr>Speech perception – 6 months to 1 year</vt:lpstr>
      <vt:lpstr>PowerPoint Presentation</vt:lpstr>
      <vt:lpstr>g) INCIDENCE AND PREVALENCE OF AUDITORY DISORDERS IN CHILDREN</vt:lpstr>
      <vt:lpstr>References</vt:lpstr>
      <vt:lpstr>Incidence and Prevalence -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Disability data in India – Historical Perspective</vt:lpstr>
      <vt:lpstr>PowerPoint Presentation</vt:lpstr>
      <vt:lpstr>Census of India - 2001</vt:lpstr>
      <vt:lpstr>PowerPoint Presentation</vt:lpstr>
      <vt:lpstr>PowerPoint Presentation</vt:lpstr>
      <vt:lpstr>Census of India - 2011</vt:lpstr>
      <vt:lpstr>PowerPoint Presentation</vt:lpstr>
      <vt:lpstr>PowerPoint Presentation</vt:lpstr>
      <vt:lpstr>PowerPoint Presentation</vt:lpstr>
      <vt:lpstr>NSSO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omm</dc:creator>
  <cp:lastModifiedBy>Sanket Bhalerao</cp:lastModifiedBy>
  <cp:revision>5</cp:revision>
  <dcterms:created xsi:type="dcterms:W3CDTF">2024-08-20T04:09:19Z</dcterms:created>
  <dcterms:modified xsi:type="dcterms:W3CDTF">2025-08-22T03:56:05Z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2021-08-30T00:00:00Z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2024-08-20T00:00:00Z</vt:filetime>
  </property>
  <property fmtid="{D5CDD505-2E9C-101B-9397-08002B2CF9AE}" pid="5" name="Producer">
    <vt:lpwstr>Microsoft® PowerPoint® for Microsoft 365</vt:lpwstr>
  </property>
</Properties>
</file>