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5" r:id="rId1"/>
  </p:sldMasterIdLst>
  <p:notesMasterIdLst>
    <p:notesMasterId r:id="rId36"/>
  </p:notesMasterIdLst>
  <p:handoutMasterIdLst>
    <p:handoutMasterId r:id="rId37"/>
  </p:handoutMasterIdLst>
  <p:sldIdLst>
    <p:sldId id="256" r:id="rId2"/>
    <p:sldId id="257" r:id="rId3"/>
    <p:sldId id="271" r:id="rId4"/>
    <p:sldId id="270" r:id="rId5"/>
    <p:sldId id="272" r:id="rId6"/>
    <p:sldId id="258" r:id="rId7"/>
    <p:sldId id="259" r:id="rId8"/>
    <p:sldId id="260" r:id="rId9"/>
    <p:sldId id="261" r:id="rId10"/>
    <p:sldId id="262" r:id="rId11"/>
    <p:sldId id="273" r:id="rId12"/>
    <p:sldId id="274" r:id="rId13"/>
    <p:sldId id="275" r:id="rId14"/>
    <p:sldId id="283" r:id="rId15"/>
    <p:sldId id="286" r:id="rId16"/>
    <p:sldId id="281" r:id="rId17"/>
    <p:sldId id="282" r:id="rId18"/>
    <p:sldId id="284" r:id="rId19"/>
    <p:sldId id="285" r:id="rId20"/>
    <p:sldId id="287" r:id="rId21"/>
    <p:sldId id="288" r:id="rId22"/>
    <p:sldId id="263" r:id="rId23"/>
    <p:sldId id="265" r:id="rId24"/>
    <p:sldId id="264" r:id="rId25"/>
    <p:sldId id="276" r:id="rId26"/>
    <p:sldId id="290" r:id="rId27"/>
    <p:sldId id="291" r:id="rId28"/>
    <p:sldId id="279" r:id="rId29"/>
    <p:sldId id="266" r:id="rId30"/>
    <p:sldId id="268" r:id="rId31"/>
    <p:sldId id="267" r:id="rId32"/>
    <p:sldId id="269" r:id="rId33"/>
    <p:sldId id="289" r:id="rId34"/>
    <p:sldId id="280" r:id="rId35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5000" autoAdjust="0"/>
  </p:normalViewPr>
  <p:slideViewPr>
    <p:cSldViewPr>
      <p:cViewPr varScale="1">
        <p:scale>
          <a:sx n="64" d="100"/>
          <a:sy n="64" d="100"/>
        </p:scale>
        <p:origin x="604" y="44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ACB66-EAB9-4D45-9F9C-28EA120D791D}" type="datetimeFigureOut">
              <a:rPr lang="en-US"/>
              <a:pPr/>
              <a:t>8/22/2025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837A6B-DAA4-4C2D-AEAB-4E9E70095794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15455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79D970-AC71-40CF-8717-2E4EAB5207AF}" type="datetimeFigureOut">
              <a:rPr lang="en-US"/>
              <a:pPr/>
              <a:t>8/22/2025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266150-FA26-45B5-BF0B-186B42A09DC9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5946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CFCCBF-EE85-46B9-99D7-3AD85C2FDE21}" type="slidenum">
              <a:rPr lang="fr-FR"/>
              <a:pPr/>
              <a:t>26</a:t>
            </a:fld>
            <a:endParaRPr lang="fr-FR"/>
          </a:p>
        </p:txBody>
      </p:sp>
      <p:sp>
        <p:nvSpPr>
          <p:cNvPr id="397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7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042" y="4343693"/>
            <a:ext cx="5027916" cy="4113922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C250FF-D59D-484B-A77A-A4A4FD9AAE96}" type="slidenum">
              <a:rPr lang="fr-FR"/>
              <a:pPr/>
              <a:t>27</a:t>
            </a:fld>
            <a:endParaRPr lang="fr-FR"/>
          </a:p>
        </p:txBody>
      </p:sp>
      <p:sp>
        <p:nvSpPr>
          <p:cNvPr id="407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7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042" y="4343693"/>
            <a:ext cx="5027916" cy="4113922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76BB-81C9-4860-8CC4-497C46381369}" type="datetime1">
              <a:rPr lang="en-US" smtClean="0"/>
              <a:pPr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ASLP, Amity University Gurugram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167E-EA96-4147-81DE-549160052C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8FB4-0010-47FA-AD0E-FFC545468750}" type="datetime1">
              <a:rPr lang="en-US" smtClean="0"/>
              <a:pPr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ASLP, Amity University Gurugram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167E-EA96-4147-81DE-549160052C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2385-81C4-42D0-B66D-B059EAC48D34}" type="datetime1">
              <a:rPr lang="en-US" smtClean="0"/>
              <a:pPr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ASLP, Amity University Gurugram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167E-EA96-4147-81DE-549160052C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88825" cy="1219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41726" y="1524000"/>
            <a:ext cx="11196368" cy="215265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BC4CA-8C15-4771-AA75-877BA2E6BFD5}" type="datetime1">
              <a:rPr lang="en-US" smtClean="0"/>
              <a:pPr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ASLP, Amity University Gurugram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167E-EA96-4147-81DE-549160052C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3649-4D8A-4F60-B43B-6724625EF112}" type="datetime1">
              <a:rPr lang="en-US" smtClean="0"/>
              <a:pPr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ASLP, Amity University Gurugram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167E-EA96-4147-81DE-549160052C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70B7-5868-47A2-9A6D-C15063244603}" type="datetime1">
              <a:rPr lang="en-US" smtClean="0"/>
              <a:pPr/>
              <a:t>8/22/2025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ASLP, Amity University Gurugram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167E-EA96-4147-81DE-549160052C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68D32-5211-4EDE-90A3-03980B84B6CF}" type="datetime1">
              <a:rPr lang="en-US" smtClean="0"/>
              <a:pPr/>
              <a:t>8/22/2025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ASLP, Amity University Gurugram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167E-EA96-4147-81DE-549160052C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82123-EF9D-4E20-ABF3-9AFFEAF540C0}" type="datetime1">
              <a:rPr lang="en-US" smtClean="0"/>
              <a:pPr/>
              <a:t>8/22/2025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ASLP, Amity University Gurugram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167E-EA96-4147-81DE-549160052C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CA928-FEAD-400D-A3CB-8CE373895FCB}" type="datetime1">
              <a:rPr lang="en-US" smtClean="0"/>
              <a:pPr/>
              <a:t>8/22/2025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ASLP, Amity University Gurugram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167E-EA96-4147-81DE-549160052C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8285-4CD7-4EC4-A8C1-09C1EF7EA6F6}" type="datetime1">
              <a:rPr lang="en-US" smtClean="0"/>
              <a:pPr/>
              <a:t>8/22/2025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ASLP, Amity University Gurugram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167E-EA96-4147-81DE-549160052C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E48BB-EFF6-47CD-AD41-39A9A09475B3}" type="datetime1">
              <a:rPr lang="en-US" smtClean="0"/>
              <a:pPr/>
              <a:t>8/22/2025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ASLP, Amity University Gurugram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167E-EA96-4147-81DE-549160052C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88E7B-70FA-4F19-8BD2-77A578264D1C}" type="datetime1">
              <a:rPr lang="en-US" smtClean="0"/>
              <a:pPr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Dept. of ASLP, Amity University Gurugram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B167E-EA96-4147-81DE-549160052C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ransition spd="med">
    <p:fade/>
  </p:transition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43D2824-A685-482C-9E00-48CF0DD8AC5D}"/>
              </a:ext>
            </a:extLst>
          </p:cNvPr>
          <p:cNvSpPr/>
          <p:nvPr/>
        </p:nvSpPr>
        <p:spPr>
          <a:xfrm>
            <a:off x="471486" y="1412776"/>
            <a:ext cx="1124585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4000" b="1" dirty="0">
                <a:solidFill>
                  <a:schemeClr val="tx2"/>
                </a:solidFill>
                <a:latin typeface="Abadi" panose="020B0604020104020204" pitchFamily="34" charset="0"/>
              </a:rPr>
              <a:t>Speech &amp; Language Assessment Protocol for Aphasia</a:t>
            </a:r>
            <a:br>
              <a:rPr lang="en-IN" sz="3600" dirty="0">
                <a:solidFill>
                  <a:schemeClr val="accent6">
                    <a:lumMod val="50000"/>
                  </a:schemeClr>
                </a:solidFill>
                <a:latin typeface="Abadi" panose="020B0604020104020204" pitchFamily="34" charset="0"/>
              </a:rPr>
            </a:br>
            <a:br>
              <a:rPr lang="en-IN" sz="2000" dirty="0">
                <a:solidFill>
                  <a:srgbClr val="CC0000"/>
                </a:solidFill>
                <a:latin typeface="Abadi" panose="020B0604020104020204" pitchFamily="34" charset="0"/>
              </a:rPr>
            </a:br>
            <a:br>
              <a:rPr lang="en-IN" sz="2000" dirty="0">
                <a:solidFill>
                  <a:srgbClr val="CC0000"/>
                </a:solidFill>
                <a:latin typeface="Abadi" panose="020B0604020104020204" pitchFamily="34" charset="0"/>
              </a:rPr>
            </a:br>
            <a:br>
              <a:rPr lang="en-IN" sz="2000" dirty="0">
                <a:solidFill>
                  <a:schemeClr val="accent6">
                    <a:lumMod val="50000"/>
                  </a:schemeClr>
                </a:solidFill>
                <a:latin typeface="Abadi" panose="020B0604020104020204" pitchFamily="34" charset="0"/>
              </a:rPr>
            </a:br>
            <a:endParaRPr lang="en-IN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35B4C0CE-9013-4B62-859E-702FC54DD4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41812" y="4876800"/>
            <a:ext cx="8011989" cy="1567780"/>
          </a:xfrm>
        </p:spPr>
        <p:txBody>
          <a:bodyPr>
            <a:no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Abadi" panose="020B0604020104020204" pitchFamily="34" charset="0"/>
              </a:rPr>
              <a:t> Mukesh Sharma</a:t>
            </a:r>
          </a:p>
          <a:p>
            <a:r>
              <a:rPr lang="en-US" sz="1800" dirty="0">
                <a:solidFill>
                  <a:schemeClr val="tx2"/>
                </a:solidFill>
                <a:latin typeface="Abadi" panose="020B0604020104020204" pitchFamily="34" charset="0"/>
              </a:rPr>
              <a:t>Principal &amp; Associate Professor</a:t>
            </a:r>
          </a:p>
          <a:p>
            <a:r>
              <a:rPr lang="en-US" sz="1800" dirty="0">
                <a:solidFill>
                  <a:schemeClr val="tx2"/>
                </a:solidFill>
                <a:latin typeface="Abadi" panose="020B0604020104020204" pitchFamily="34" charset="0"/>
              </a:rPr>
              <a:t>                      Department of Audiology &amp; Speech-Language Pathology</a:t>
            </a:r>
          </a:p>
          <a:p>
            <a:r>
              <a:rPr lang="en-US" sz="1800" dirty="0">
                <a:solidFill>
                  <a:schemeClr val="tx2"/>
                </a:solidFill>
                <a:latin typeface="Abadi" panose="020B0604020104020204" pitchFamily="34" charset="0"/>
              </a:rPr>
              <a:t>Sumandeep Vidyapeeth Deemed to be University, Vadodara</a:t>
            </a:r>
            <a:endParaRPr lang="en-IN" sz="1800" dirty="0">
              <a:solidFill>
                <a:schemeClr val="tx2"/>
              </a:solidFill>
            </a:endParaRPr>
          </a:p>
        </p:txBody>
      </p:sp>
      <p:pic>
        <p:nvPicPr>
          <p:cNvPr id="2050" name="Picture 2" descr="C:\Users\vijay\Desktop\head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3812" y="2743200"/>
            <a:ext cx="3886200" cy="3505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6178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013" y="274638"/>
            <a:ext cx="11352372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3. Descriptive testing in rehabilitation and counseling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905000"/>
            <a:ext cx="10969943" cy="4221164"/>
          </a:xfrm>
        </p:spPr>
        <p:txBody>
          <a:bodyPr/>
          <a:lstStyle/>
          <a:p>
            <a:r>
              <a:rPr lang="en-US" dirty="0"/>
              <a:t>To know </a:t>
            </a:r>
            <a:r>
              <a:rPr lang="en-US" dirty="0">
                <a:solidFill>
                  <a:srgbClr val="FF0000"/>
                </a:solidFill>
              </a:rPr>
              <a:t>residual functional strength</a:t>
            </a:r>
          </a:p>
          <a:p>
            <a:r>
              <a:rPr lang="en-US" dirty="0"/>
              <a:t>To offer </a:t>
            </a:r>
            <a:r>
              <a:rPr lang="en-US" dirty="0">
                <a:solidFill>
                  <a:srgbClr val="FF0000"/>
                </a:solidFill>
              </a:rPr>
              <a:t>rationalized advice </a:t>
            </a:r>
            <a:r>
              <a:rPr lang="en-US" dirty="0"/>
              <a:t>about </a:t>
            </a:r>
            <a:r>
              <a:rPr lang="en-US" dirty="0">
                <a:solidFill>
                  <a:srgbClr val="FF0000"/>
                </a:solidFill>
              </a:rPr>
              <a:t>therapeutic goals and outcome</a:t>
            </a:r>
          </a:p>
          <a:p>
            <a:r>
              <a:rPr lang="en-US" dirty="0">
                <a:solidFill>
                  <a:srgbClr val="FF0000"/>
                </a:solidFill>
              </a:rPr>
              <a:t>Prediction</a:t>
            </a:r>
            <a:r>
              <a:rPr lang="en-US" dirty="0"/>
              <a:t> regarding recovery</a:t>
            </a:r>
          </a:p>
          <a:p>
            <a:r>
              <a:rPr lang="en-US" dirty="0">
                <a:solidFill>
                  <a:srgbClr val="FF0000"/>
                </a:solidFill>
              </a:rPr>
              <a:t>Fine-tuning</a:t>
            </a:r>
            <a:r>
              <a:rPr lang="en-US" dirty="0"/>
              <a:t> treatment tasks and strategy </a:t>
            </a:r>
          </a:p>
          <a:p>
            <a:r>
              <a:rPr lang="en-US" dirty="0">
                <a:solidFill>
                  <a:srgbClr val="FF0000"/>
                </a:solidFill>
              </a:rPr>
              <a:t>Predicting specific area </a:t>
            </a:r>
            <a:r>
              <a:rPr lang="en-US" dirty="0"/>
              <a:t>which may get more boost to therapy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ASLP, Amity University Gurugram</a:t>
            </a:r>
            <a:endParaRPr lang="en-US" dirty="0"/>
          </a:p>
        </p:txBody>
      </p:sp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Progress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Allows examination of </a:t>
            </a:r>
            <a:r>
              <a:rPr lang="en-US" dirty="0">
                <a:solidFill>
                  <a:srgbClr val="FF0000"/>
                </a:solidFill>
              </a:rPr>
              <a:t>spontaneous recovery</a:t>
            </a:r>
          </a:p>
          <a:p>
            <a:r>
              <a:rPr lang="en-US" dirty="0"/>
              <a:t>Individualized, criterion, </a:t>
            </a:r>
            <a:r>
              <a:rPr lang="en-US" dirty="0">
                <a:solidFill>
                  <a:srgbClr val="FF0000"/>
                </a:solidFill>
              </a:rPr>
              <a:t>tailor-made assessments</a:t>
            </a:r>
          </a:p>
          <a:p>
            <a:r>
              <a:rPr lang="en-US" dirty="0"/>
              <a:t>To </a:t>
            </a:r>
            <a:r>
              <a:rPr lang="en-US" dirty="0">
                <a:solidFill>
                  <a:srgbClr val="FF0000"/>
                </a:solidFill>
              </a:rPr>
              <a:t>examine expectations </a:t>
            </a:r>
            <a:r>
              <a:rPr lang="en-US" dirty="0"/>
              <a:t>about eventual outcome based on prognosis</a:t>
            </a:r>
          </a:p>
          <a:p>
            <a:r>
              <a:rPr lang="en-US" dirty="0"/>
              <a:t>Can be employed to test the </a:t>
            </a:r>
            <a:r>
              <a:rPr lang="en-US" dirty="0">
                <a:solidFill>
                  <a:srgbClr val="FF0000"/>
                </a:solidFill>
              </a:rPr>
              <a:t>utility of interventions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ASLP, Amity University Gurugram</a:t>
            </a:r>
            <a:endParaRPr lang="en-US" dirty="0"/>
          </a:p>
        </p:txBody>
      </p:sp>
    </p:spTree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5. Assessment of functional or pragmatic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905000"/>
            <a:ext cx="10969943" cy="4221164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Ranges </a:t>
            </a:r>
            <a:r>
              <a:rPr lang="en-US" dirty="0"/>
              <a:t>from bedside observation to formal testing</a:t>
            </a:r>
          </a:p>
          <a:p>
            <a:r>
              <a:rPr lang="en-US" dirty="0"/>
              <a:t>Examines the </a:t>
            </a:r>
            <a:r>
              <a:rPr lang="en-US" dirty="0">
                <a:solidFill>
                  <a:srgbClr val="FF0000"/>
                </a:solidFill>
              </a:rPr>
              <a:t>effectiveness of communication </a:t>
            </a:r>
          </a:p>
          <a:p>
            <a:pPr lvl="1"/>
            <a:r>
              <a:rPr lang="en-US" sz="3200" dirty="0"/>
              <a:t>of patients in </a:t>
            </a:r>
            <a:r>
              <a:rPr lang="en-US" sz="3200" dirty="0">
                <a:solidFill>
                  <a:srgbClr val="FF0000"/>
                </a:solidFill>
              </a:rPr>
              <a:t>social settings</a:t>
            </a:r>
          </a:p>
          <a:p>
            <a:pPr lvl="1"/>
            <a:r>
              <a:rPr lang="en-US" sz="3200" dirty="0"/>
              <a:t>of </a:t>
            </a:r>
            <a:r>
              <a:rPr lang="en-US" sz="3200" dirty="0">
                <a:solidFill>
                  <a:srgbClr val="FF0000"/>
                </a:solidFill>
              </a:rPr>
              <a:t>family members/caregivers </a:t>
            </a:r>
            <a:r>
              <a:rPr lang="en-US" sz="3200" dirty="0"/>
              <a:t>engaged in communicative interaction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ASLP, Amity University Gurugram</a:t>
            </a:r>
            <a:endParaRPr lang="en-US" dirty="0"/>
          </a:p>
        </p:txBody>
      </p:sp>
    </p:spTree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 Assessment of related disorders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Dysarthria</a:t>
            </a:r>
          </a:p>
          <a:p>
            <a:r>
              <a:rPr lang="en-US" dirty="0"/>
              <a:t>Apraxia of speech</a:t>
            </a:r>
          </a:p>
          <a:p>
            <a:r>
              <a:rPr lang="en-US" dirty="0"/>
              <a:t>Aprosody </a:t>
            </a:r>
          </a:p>
          <a:p>
            <a:r>
              <a:rPr lang="en-US" dirty="0"/>
              <a:t>Gestural Communication (asemesia)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ASLP, Amity University Gurugram</a:t>
            </a:r>
            <a:endParaRPr lang="en-US" dirty="0"/>
          </a:p>
        </p:txBody>
      </p:sp>
    </p:spTree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2. CONTEMPORARY TESTS OF APHASIA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1. Bedside</a:t>
            </a:r>
          </a:p>
          <a:p>
            <a:pPr>
              <a:buNone/>
            </a:pPr>
            <a:r>
              <a:rPr lang="en-US" dirty="0"/>
              <a:t>2. Screening</a:t>
            </a:r>
          </a:p>
          <a:p>
            <a:pPr>
              <a:buNone/>
            </a:pPr>
            <a:r>
              <a:rPr lang="en-US" dirty="0"/>
              <a:t>3. Tests for specific aspects of language</a:t>
            </a:r>
          </a:p>
          <a:p>
            <a:pPr>
              <a:buNone/>
            </a:pPr>
            <a:r>
              <a:rPr lang="en-US" dirty="0"/>
              <a:t>4. Functional communication</a:t>
            </a:r>
          </a:p>
          <a:p>
            <a:pPr>
              <a:buNone/>
            </a:pPr>
            <a:r>
              <a:rPr lang="en-US" dirty="0"/>
              <a:t>5. Comprehensive tests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ASLP, Amity University Gurugram</a:t>
            </a:r>
            <a:endParaRPr lang="en-US" dirty="0"/>
          </a:p>
        </p:txBody>
      </p:sp>
    </p:spTree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Bedside Examination of Aphasia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Objective: To check the impact of stroke on language</a:t>
            </a:r>
          </a:p>
          <a:p>
            <a:pPr>
              <a:buNone/>
            </a:pPr>
            <a:endParaRPr lang="en-US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Components</a:t>
            </a:r>
          </a:p>
          <a:p>
            <a:pPr>
              <a:buNone/>
            </a:pP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Spontaneous, conversational speech</a:t>
            </a:r>
          </a:p>
          <a:p>
            <a:r>
              <a:rPr lang="en-US" dirty="0"/>
              <a:t>Repetition</a:t>
            </a:r>
          </a:p>
          <a:p>
            <a:r>
              <a:rPr lang="en-US" dirty="0"/>
              <a:t>Comprehension of spoken language</a:t>
            </a:r>
          </a:p>
          <a:p>
            <a:r>
              <a:rPr lang="en-US" dirty="0"/>
              <a:t>Word finding</a:t>
            </a:r>
          </a:p>
          <a:p>
            <a:r>
              <a:rPr lang="en-US" dirty="0"/>
              <a:t>Reading</a:t>
            </a:r>
          </a:p>
          <a:p>
            <a:r>
              <a:rPr lang="en-US" dirty="0"/>
              <a:t>Writing</a:t>
            </a:r>
          </a:p>
          <a:p>
            <a:r>
              <a:rPr lang="en-US" dirty="0">
                <a:solidFill>
                  <a:srgbClr val="FF0000"/>
                </a:solidFill>
              </a:rPr>
              <a:t>Mental Status (cognitive </a:t>
            </a:r>
            <a:r>
              <a:rPr lang="en-US" dirty="0" err="1">
                <a:solidFill>
                  <a:srgbClr val="FF0000"/>
                </a:solidFill>
              </a:rPr>
              <a:t>funcitons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pPr>
              <a:buNone/>
            </a:pPr>
            <a:endParaRPr lang="en-US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err="1">
                <a:solidFill>
                  <a:srgbClr val="FF0000"/>
                </a:solidFill>
              </a:rPr>
              <a:t>Strub</a:t>
            </a:r>
            <a:r>
              <a:rPr lang="en-US" dirty="0">
                <a:solidFill>
                  <a:srgbClr val="FF0000"/>
                </a:solidFill>
              </a:rPr>
              <a:t> &amp; Black (1993), Brookshire (1997)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ASLP, Amity University Gurugram</a:t>
            </a:r>
            <a:endParaRPr lang="en-US" dirty="0"/>
          </a:p>
        </p:txBody>
      </p:sp>
    </p:spTree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Screening Tests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To detect: Aphasia </a:t>
            </a:r>
            <a:r>
              <a:rPr lang="en-US" dirty="0">
                <a:latin typeface="Calibri"/>
              </a:rPr>
              <a:t>±</a:t>
            </a:r>
          </a:p>
          <a:p>
            <a:r>
              <a:rPr lang="en-US" dirty="0">
                <a:solidFill>
                  <a:srgbClr val="FF0000"/>
                </a:solidFill>
                <a:latin typeface="Calibri"/>
              </a:rPr>
              <a:t>Aphasia Screening Test </a:t>
            </a:r>
            <a:r>
              <a:rPr lang="en-US" sz="2000" dirty="0">
                <a:latin typeface="Calibri"/>
              </a:rPr>
              <a:t>(Reitan &amp; Wolfson, 1985)</a:t>
            </a:r>
          </a:p>
          <a:p>
            <a:pPr lvl="1"/>
            <a:r>
              <a:rPr lang="en-US" dirty="0">
                <a:latin typeface="Calibri"/>
              </a:rPr>
              <a:t>To determine performance on simple tasks such as </a:t>
            </a:r>
            <a:r>
              <a:rPr lang="en-US" dirty="0">
                <a:solidFill>
                  <a:srgbClr val="FF0000"/>
                </a:solidFill>
                <a:latin typeface="Calibri"/>
              </a:rPr>
              <a:t>spelling a word </a:t>
            </a:r>
            <a:r>
              <a:rPr lang="en-US" dirty="0">
                <a:latin typeface="Calibri"/>
              </a:rPr>
              <a:t>or </a:t>
            </a:r>
            <a:r>
              <a:rPr lang="en-US" dirty="0">
                <a:solidFill>
                  <a:srgbClr val="FF0000"/>
                </a:solidFill>
                <a:latin typeface="Calibri"/>
              </a:rPr>
              <a:t>naming </a:t>
            </a:r>
            <a:r>
              <a:rPr lang="en-US" dirty="0">
                <a:latin typeface="Calibri"/>
              </a:rPr>
              <a:t>an object.</a:t>
            </a:r>
          </a:p>
          <a:p>
            <a:r>
              <a:rPr lang="en-US" dirty="0">
                <a:solidFill>
                  <a:srgbClr val="FF0000"/>
                </a:solidFill>
                <a:latin typeface="Calibri"/>
              </a:rPr>
              <a:t>Bedside Evaluation Screening Test,</a:t>
            </a:r>
            <a:r>
              <a:rPr lang="en-US" dirty="0">
                <a:latin typeface="Calibri"/>
              </a:rPr>
              <a:t> 2</a:t>
            </a:r>
            <a:r>
              <a:rPr lang="en-US" baseline="30000" dirty="0">
                <a:latin typeface="Calibri"/>
              </a:rPr>
              <a:t>nd</a:t>
            </a:r>
            <a:r>
              <a:rPr lang="en-US" dirty="0">
                <a:latin typeface="Calibri"/>
              </a:rPr>
              <a:t> edition (BEST-2), </a:t>
            </a:r>
            <a:r>
              <a:rPr lang="en-US" sz="2000" dirty="0">
                <a:latin typeface="Calibri"/>
              </a:rPr>
              <a:t>(West et al., 1998)</a:t>
            </a:r>
            <a:r>
              <a:rPr lang="en-US" dirty="0">
                <a:latin typeface="Calibri"/>
              </a:rPr>
              <a:t> </a:t>
            </a:r>
          </a:p>
          <a:p>
            <a:pPr>
              <a:buNone/>
            </a:pPr>
            <a:r>
              <a:rPr lang="en-US" dirty="0">
                <a:latin typeface="Calibri"/>
              </a:rPr>
              <a:t>    conversational expression</a:t>
            </a:r>
          </a:p>
          <a:p>
            <a:pPr>
              <a:buNone/>
            </a:pPr>
            <a:r>
              <a:rPr lang="en-US" dirty="0">
                <a:latin typeface="Calibri"/>
              </a:rPr>
              <a:t>    object naming</a:t>
            </a:r>
          </a:p>
          <a:p>
            <a:pPr>
              <a:buNone/>
            </a:pPr>
            <a:r>
              <a:rPr lang="en-US" dirty="0">
                <a:latin typeface="Calibri"/>
              </a:rPr>
              <a:t>    object description</a:t>
            </a:r>
          </a:p>
          <a:p>
            <a:pPr>
              <a:buNone/>
            </a:pPr>
            <a:r>
              <a:rPr lang="en-US" dirty="0">
                <a:latin typeface="Calibri"/>
              </a:rPr>
              <a:t>    sentence repetition</a:t>
            </a:r>
          </a:p>
          <a:p>
            <a:pPr>
              <a:buNone/>
            </a:pPr>
            <a:r>
              <a:rPr lang="en-US" dirty="0">
                <a:latin typeface="Calibri"/>
              </a:rPr>
              <a:t>    pointing </a:t>
            </a:r>
          </a:p>
          <a:p>
            <a:pPr>
              <a:buNone/>
            </a:pPr>
            <a:r>
              <a:rPr lang="en-US" dirty="0">
                <a:latin typeface="Calibri"/>
              </a:rPr>
              <a:t>    reading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ASLP, Amity University Gurugram</a:t>
            </a:r>
            <a:endParaRPr lang="en-US" dirty="0"/>
          </a:p>
        </p:txBody>
      </p:sp>
      <p:pic>
        <p:nvPicPr>
          <p:cNvPr id="6146" name="Picture 2" descr="C:\Users\vijay\Desktop\download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56612" y="4800600"/>
            <a:ext cx="2962275" cy="15430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Tests for specific aspects of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600201"/>
            <a:ext cx="6780371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Impact of stroke may be different </a:t>
            </a:r>
            <a:r>
              <a:rPr lang="en-US" dirty="0"/>
              <a:t>across various aspects of language</a:t>
            </a:r>
          </a:p>
          <a:p>
            <a:r>
              <a:rPr lang="en-US" dirty="0">
                <a:solidFill>
                  <a:srgbClr val="FF0000"/>
                </a:solidFill>
              </a:rPr>
              <a:t>Naming</a:t>
            </a:r>
            <a:r>
              <a:rPr lang="en-US" dirty="0"/>
              <a:t>: Boston Naming Test (BNT), </a:t>
            </a:r>
            <a:r>
              <a:rPr lang="en-US" sz="2200" dirty="0"/>
              <a:t>(</a:t>
            </a:r>
            <a:r>
              <a:rPr lang="en-US" sz="2200" dirty="0" err="1"/>
              <a:t>Goodglass</a:t>
            </a:r>
            <a:r>
              <a:rPr lang="en-US" sz="2200" dirty="0"/>
              <a:t> &amp; Kaplan, 2000)</a:t>
            </a:r>
          </a:p>
          <a:p>
            <a:r>
              <a:rPr lang="en-US" dirty="0">
                <a:solidFill>
                  <a:srgbClr val="FF0000"/>
                </a:solidFill>
              </a:rPr>
              <a:t>Aud. Comprehension</a:t>
            </a:r>
            <a:r>
              <a:rPr lang="en-US" dirty="0"/>
              <a:t>: Auditory Comprehension Test for Sentences (ACTS), </a:t>
            </a:r>
            <a:r>
              <a:rPr lang="en-US" sz="2200" dirty="0"/>
              <a:t>(</a:t>
            </a:r>
            <a:r>
              <a:rPr lang="en-US" sz="2200" dirty="0" err="1"/>
              <a:t>Shewan</a:t>
            </a:r>
            <a:r>
              <a:rPr lang="en-US" sz="2200" dirty="0"/>
              <a:t>, 1980)</a:t>
            </a:r>
          </a:p>
          <a:p>
            <a:r>
              <a:rPr lang="en-US" dirty="0">
                <a:solidFill>
                  <a:srgbClr val="FF0000"/>
                </a:solidFill>
              </a:rPr>
              <a:t>Vocabulary</a:t>
            </a:r>
            <a:r>
              <a:rPr lang="en-US" dirty="0"/>
              <a:t>: Peabody Picture Vocabulary Test- III</a:t>
            </a:r>
            <a:r>
              <a:rPr lang="en-US" sz="2000" dirty="0"/>
              <a:t>, (Dunn &amp; Dunn, 1997)</a:t>
            </a:r>
          </a:p>
          <a:p>
            <a:r>
              <a:rPr lang="en-US" dirty="0">
                <a:solidFill>
                  <a:srgbClr val="FF0000"/>
                </a:solidFill>
              </a:rPr>
              <a:t>Fluency:</a:t>
            </a:r>
            <a:r>
              <a:rPr lang="en-US" dirty="0"/>
              <a:t> Verbal Fluency Measures</a:t>
            </a:r>
          </a:p>
          <a:p>
            <a:r>
              <a:rPr lang="en-US" dirty="0">
                <a:solidFill>
                  <a:srgbClr val="FF0000"/>
                </a:solidFill>
              </a:rPr>
              <a:t>Discourse</a:t>
            </a:r>
            <a:r>
              <a:rPr lang="en-US" dirty="0"/>
              <a:t>: Discourse Comprehension Test (DCT), </a:t>
            </a:r>
            <a:r>
              <a:rPr lang="en-US" sz="2000" dirty="0"/>
              <a:t>(Brookshire, 1997)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ASLP, Amity University Gurugram</a:t>
            </a:r>
            <a:endParaRPr lang="en-US" dirty="0"/>
          </a:p>
        </p:txBody>
      </p:sp>
      <p:pic>
        <p:nvPicPr>
          <p:cNvPr id="5123" name="Picture 3" descr="C:\Users\vijay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47012" y="2057400"/>
            <a:ext cx="4038600" cy="23622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 Functional communication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Need: </a:t>
            </a:r>
            <a:r>
              <a:rPr lang="en-US" dirty="0">
                <a:solidFill>
                  <a:srgbClr val="FF0000"/>
                </a:solidFill>
              </a:rPr>
              <a:t>Mismatch</a:t>
            </a:r>
            <a:r>
              <a:rPr lang="en-US" dirty="0"/>
              <a:t> between diagnostic outcome and everyday communication. </a:t>
            </a:r>
          </a:p>
          <a:p>
            <a:r>
              <a:rPr lang="en-US" dirty="0"/>
              <a:t>FC as </a:t>
            </a:r>
            <a:r>
              <a:rPr lang="en-US" dirty="0">
                <a:solidFill>
                  <a:srgbClr val="FF0000"/>
                </a:solidFill>
              </a:rPr>
              <a:t>separate variable</a:t>
            </a:r>
          </a:p>
          <a:p>
            <a:r>
              <a:rPr lang="en-US" dirty="0"/>
              <a:t>FC is </a:t>
            </a:r>
            <a:r>
              <a:rPr lang="en-US" dirty="0">
                <a:solidFill>
                  <a:srgbClr val="FF0000"/>
                </a:solidFill>
              </a:rPr>
              <a:t>not confined to rules </a:t>
            </a:r>
            <a:r>
              <a:rPr lang="en-US" dirty="0"/>
              <a:t>of linguistic boundary</a:t>
            </a:r>
          </a:p>
          <a:p>
            <a:r>
              <a:rPr lang="en-US" dirty="0">
                <a:solidFill>
                  <a:srgbClr val="FF0000"/>
                </a:solidFill>
              </a:rPr>
              <a:t>Communication </a:t>
            </a:r>
            <a:r>
              <a:rPr lang="en-US" dirty="0"/>
              <a:t>as functional goal of language </a:t>
            </a:r>
          </a:p>
          <a:p>
            <a:pPr>
              <a:buNone/>
            </a:pPr>
            <a:endParaRPr lang="en-US" dirty="0"/>
          </a:p>
          <a:p>
            <a:pPr lvl="1"/>
            <a:r>
              <a:rPr lang="en-US" dirty="0"/>
              <a:t>Communication Activities of Daily Living, 2</a:t>
            </a:r>
            <a:r>
              <a:rPr lang="en-US" baseline="30000" dirty="0"/>
              <a:t>nd</a:t>
            </a:r>
            <a:r>
              <a:rPr lang="en-US" dirty="0"/>
              <a:t> edition (CADL-2), </a:t>
            </a:r>
            <a:r>
              <a:rPr lang="en-US" sz="2000" dirty="0"/>
              <a:t>(Holland et al., 1998)</a:t>
            </a:r>
          </a:p>
          <a:p>
            <a:pPr lvl="1"/>
            <a:r>
              <a:rPr lang="en-US" dirty="0"/>
              <a:t>ASHA Functional Assessment of Communication Skills for Adults (ASHA-FACS), </a:t>
            </a:r>
            <a:r>
              <a:rPr lang="en-US" sz="2000" dirty="0"/>
              <a:t>(</a:t>
            </a:r>
            <a:r>
              <a:rPr lang="en-US" sz="2000" dirty="0" err="1"/>
              <a:t>Frattali</a:t>
            </a:r>
            <a:r>
              <a:rPr lang="en-US" sz="2000" dirty="0"/>
              <a:t> et al., 1995)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ASLP, Amity University Gurugram</a:t>
            </a:r>
            <a:endParaRPr lang="en-US" dirty="0"/>
          </a:p>
        </p:txBody>
      </p:sp>
    </p:spTree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5. Comprehensive tests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Language examination as </a:t>
            </a:r>
            <a:r>
              <a:rPr lang="en-US" dirty="0">
                <a:solidFill>
                  <a:srgbClr val="FF0000"/>
                </a:solidFill>
              </a:rPr>
              <a:t>basic goal</a:t>
            </a:r>
          </a:p>
          <a:p>
            <a:r>
              <a:rPr lang="en-US" dirty="0"/>
              <a:t>Different level of </a:t>
            </a:r>
            <a:r>
              <a:rPr lang="en-US" dirty="0">
                <a:solidFill>
                  <a:srgbClr val="FF0000"/>
                </a:solidFill>
              </a:rPr>
              <a:t>task difficulty </a:t>
            </a:r>
            <a:r>
              <a:rPr lang="en-US" dirty="0"/>
              <a:t>along </a:t>
            </a:r>
            <a:r>
              <a:rPr lang="en-US" dirty="0">
                <a:solidFill>
                  <a:srgbClr val="FF0000"/>
                </a:solidFill>
              </a:rPr>
              <a:t>all language dimensions </a:t>
            </a:r>
            <a:r>
              <a:rPr lang="en-US" dirty="0"/>
              <a:t>such as naming, spontaneous speech, oral expression, auditory comprehension, repetition, reading and writing.</a:t>
            </a:r>
          </a:p>
          <a:p>
            <a:pPr>
              <a:buNone/>
            </a:pP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Western Aphasia Battery- Revised </a:t>
            </a:r>
            <a:r>
              <a:rPr lang="en-US" dirty="0">
                <a:solidFill>
                  <a:srgbClr val="FF0000"/>
                </a:solidFill>
              </a:rPr>
              <a:t>(WAB-R), </a:t>
            </a:r>
            <a:r>
              <a:rPr lang="en-US" sz="2000" dirty="0"/>
              <a:t>(</a:t>
            </a:r>
            <a:r>
              <a:rPr lang="en-US" sz="2000" dirty="0" err="1"/>
              <a:t>Kertesz</a:t>
            </a:r>
            <a:r>
              <a:rPr lang="en-US" sz="2000" dirty="0"/>
              <a:t>, 2007)</a:t>
            </a:r>
          </a:p>
          <a:p>
            <a:r>
              <a:rPr lang="en-US" dirty="0"/>
              <a:t>Boston Diagnostic Aphasia Measure, 3</a:t>
            </a:r>
            <a:r>
              <a:rPr lang="en-US" baseline="30000" dirty="0"/>
              <a:t>rd</a:t>
            </a:r>
            <a:r>
              <a:rPr lang="en-US" dirty="0"/>
              <a:t> edition </a:t>
            </a:r>
            <a:r>
              <a:rPr lang="en-US" dirty="0">
                <a:solidFill>
                  <a:srgbClr val="FF0000"/>
                </a:solidFill>
              </a:rPr>
              <a:t>(BDAE), </a:t>
            </a:r>
            <a:r>
              <a:rPr lang="en-US" sz="2000" dirty="0"/>
              <a:t>(</a:t>
            </a:r>
            <a:r>
              <a:rPr lang="en-US" sz="2000" dirty="0" err="1"/>
              <a:t>Goodglass</a:t>
            </a:r>
            <a:r>
              <a:rPr lang="en-US" sz="2000" dirty="0"/>
              <a:t> &amp; Kaplan, 2000)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ASLP, Amity University Gurugram</a:t>
            </a:r>
            <a:endParaRPr lang="en-US" dirty="0"/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Background of assessment</a:t>
            </a:r>
          </a:p>
          <a:p>
            <a:r>
              <a:rPr lang="en-US" dirty="0"/>
              <a:t>Purpose of assessment</a:t>
            </a:r>
          </a:p>
          <a:p>
            <a:r>
              <a:rPr lang="en-US" dirty="0"/>
              <a:t>Contemporary tests</a:t>
            </a:r>
          </a:p>
          <a:p>
            <a:r>
              <a:rPr lang="en-US" dirty="0"/>
              <a:t>Construction requirement of Aphasia test</a:t>
            </a:r>
          </a:p>
          <a:p>
            <a:r>
              <a:rPr lang="en-US" dirty="0"/>
              <a:t>Factors influencing assessment outcome</a:t>
            </a:r>
          </a:p>
          <a:p>
            <a:r>
              <a:rPr lang="en-US" dirty="0"/>
              <a:t>ASHA Guidelines</a:t>
            </a:r>
          </a:p>
          <a:p>
            <a:r>
              <a:rPr lang="en-US" dirty="0"/>
              <a:t>Indigenous tests of aphasia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ASLP, Amity University Gurugram</a:t>
            </a:r>
            <a:endParaRPr lang="en-US" dirty="0"/>
          </a:p>
        </p:txBody>
      </p:sp>
    </p:spTree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WAB-Revised (</a:t>
            </a:r>
            <a:r>
              <a:rPr lang="en-US" dirty="0" err="1"/>
              <a:t>Kertesz</a:t>
            </a:r>
            <a:r>
              <a:rPr lang="en-US" dirty="0"/>
              <a:t>, 2007)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0960">
              <a:lnSpc>
                <a:spcPts val="3180"/>
              </a:lnSpc>
              <a:spcBef>
                <a:spcPts val="95"/>
              </a:spcBef>
            </a:pPr>
            <a:r>
              <a:rPr lang="en-US" spc="-30" dirty="0"/>
              <a:t>    WAB-R </a:t>
            </a:r>
            <a:r>
              <a:rPr lang="en-US" spc="-5" dirty="0"/>
              <a:t>assess 4 main</a:t>
            </a:r>
            <a:r>
              <a:rPr lang="en-US" spc="-55" dirty="0"/>
              <a:t> </a:t>
            </a:r>
            <a:r>
              <a:rPr lang="en-US" spc="-5" dirty="0"/>
              <a:t>domains:</a:t>
            </a:r>
          </a:p>
          <a:p>
            <a:pPr marL="6111240" indent="-621665">
              <a:lnSpc>
                <a:spcPts val="3000"/>
              </a:lnSpc>
              <a:buFont typeface="Consolas"/>
              <a:buAutoNum type="arabicPeriod"/>
              <a:tabLst>
                <a:tab pos="6112510" algn="l"/>
              </a:tabLst>
            </a:pPr>
            <a:r>
              <a:rPr lang="en-US" spc="-5" dirty="0"/>
              <a:t>Spontaneous</a:t>
            </a:r>
            <a:r>
              <a:rPr lang="en-US" spc="-55" dirty="0"/>
              <a:t> </a:t>
            </a:r>
            <a:r>
              <a:rPr lang="en-US" spc="-5" dirty="0"/>
              <a:t>Speech</a:t>
            </a:r>
          </a:p>
          <a:p>
            <a:pPr marL="6111240" indent="-621665">
              <a:lnSpc>
                <a:spcPts val="3000"/>
              </a:lnSpc>
              <a:buFont typeface="Consolas"/>
              <a:buAutoNum type="arabicPeriod"/>
              <a:tabLst>
                <a:tab pos="6112510" algn="l"/>
              </a:tabLst>
            </a:pPr>
            <a:r>
              <a:rPr lang="en-US" spc="-5" dirty="0"/>
              <a:t>Auditory </a:t>
            </a:r>
            <a:r>
              <a:rPr lang="en-US" spc="-20" dirty="0"/>
              <a:t>Verbal</a:t>
            </a:r>
            <a:r>
              <a:rPr lang="en-US" spc="-100" dirty="0"/>
              <a:t> </a:t>
            </a:r>
            <a:r>
              <a:rPr lang="en-US" spc="-5" dirty="0"/>
              <a:t>Comprehension</a:t>
            </a:r>
          </a:p>
          <a:p>
            <a:pPr marL="6111240" indent="-621665">
              <a:lnSpc>
                <a:spcPts val="3000"/>
              </a:lnSpc>
              <a:buFont typeface="Consolas"/>
              <a:buAutoNum type="arabicPeriod"/>
              <a:tabLst>
                <a:tab pos="6112510" algn="l"/>
              </a:tabLst>
            </a:pPr>
            <a:r>
              <a:rPr lang="en-US" spc="-10" dirty="0"/>
              <a:t>Repetition</a:t>
            </a:r>
          </a:p>
          <a:p>
            <a:pPr marL="6111240" indent="-621665">
              <a:lnSpc>
                <a:spcPts val="3180"/>
              </a:lnSpc>
              <a:buFont typeface="Consolas"/>
              <a:buAutoNum type="arabicPeriod"/>
              <a:tabLst>
                <a:tab pos="6112510" algn="l"/>
              </a:tabLst>
            </a:pPr>
            <a:r>
              <a:rPr lang="en-US" spc="-5" dirty="0"/>
              <a:t>Naming and </a:t>
            </a:r>
            <a:r>
              <a:rPr lang="en-US" spc="-30" dirty="0"/>
              <a:t>Word</a:t>
            </a:r>
            <a:r>
              <a:rPr lang="en-US" spc="-85" dirty="0"/>
              <a:t> </a:t>
            </a:r>
            <a:r>
              <a:rPr lang="en-US" spc="-5" dirty="0"/>
              <a:t>Finding</a:t>
            </a:r>
          </a:p>
          <a:p>
            <a:pPr marL="6111240" indent="-621665">
              <a:lnSpc>
                <a:spcPts val="3180"/>
              </a:lnSpc>
              <a:buFont typeface="Consolas"/>
              <a:buAutoNum type="arabicPeriod"/>
              <a:tabLst>
                <a:tab pos="6112510" algn="l"/>
              </a:tabLst>
            </a:pPr>
            <a:endParaRPr lang="en-US" spc="-5" dirty="0"/>
          </a:p>
          <a:p>
            <a:pPr marL="6111240" indent="-621665">
              <a:lnSpc>
                <a:spcPts val="3180"/>
              </a:lnSpc>
              <a:buFont typeface="Consolas"/>
              <a:buAutoNum type="arabicPeriod"/>
              <a:tabLst>
                <a:tab pos="6112510" algn="l"/>
              </a:tabLst>
            </a:pPr>
            <a:endParaRPr lang="en-US" spc="-5" dirty="0"/>
          </a:p>
          <a:p>
            <a:pPr marL="6111240" indent="-621665">
              <a:lnSpc>
                <a:spcPts val="3180"/>
              </a:lnSpc>
              <a:buNone/>
              <a:tabLst>
                <a:tab pos="6112510" algn="l"/>
              </a:tabLst>
            </a:pPr>
            <a:r>
              <a:rPr lang="en-US" spc="-5" dirty="0"/>
              <a:t>AQ: </a:t>
            </a:r>
            <a:r>
              <a:rPr lang="en-US" spc="-5"/>
              <a:t>Aphasia Quotient</a:t>
            </a:r>
            <a:endParaRPr lang="en-US" spc="-5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ASLP, Amity University Gurugram</a:t>
            </a:r>
            <a:endParaRPr lang="en-US" dirty="0"/>
          </a:p>
        </p:txBody>
      </p:sp>
      <p:sp>
        <p:nvSpPr>
          <p:cNvPr id="7" name="object 2"/>
          <p:cNvSpPr/>
          <p:nvPr/>
        </p:nvSpPr>
        <p:spPr>
          <a:xfrm>
            <a:off x="302975" y="1600200"/>
            <a:ext cx="4953237" cy="4724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 spd="med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BDAE-3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600201"/>
            <a:ext cx="6399371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Conversational and Expository speech</a:t>
            </a:r>
          </a:p>
          <a:p>
            <a:r>
              <a:rPr lang="en-US" dirty="0">
                <a:solidFill>
                  <a:srgbClr val="FF0000"/>
                </a:solidFill>
              </a:rPr>
              <a:t>Auditory comprehension</a:t>
            </a:r>
          </a:p>
          <a:p>
            <a:r>
              <a:rPr lang="en-US" dirty="0">
                <a:solidFill>
                  <a:srgbClr val="FF0000"/>
                </a:solidFill>
              </a:rPr>
              <a:t>Oral expression </a:t>
            </a:r>
            <a:r>
              <a:rPr lang="en-US" dirty="0"/>
              <a:t>(oral agility, sequencing, recitation, rhythm, melody)</a:t>
            </a:r>
          </a:p>
          <a:p>
            <a:r>
              <a:rPr lang="en-US" dirty="0">
                <a:solidFill>
                  <a:srgbClr val="FF0000"/>
                </a:solidFill>
              </a:rPr>
              <a:t>Reading</a:t>
            </a:r>
            <a:r>
              <a:rPr lang="en-US" dirty="0"/>
              <a:t> (symbol recognition, word recognition, oral reading)</a:t>
            </a:r>
          </a:p>
          <a:p>
            <a:r>
              <a:rPr lang="en-US" dirty="0">
                <a:solidFill>
                  <a:srgbClr val="FF0000"/>
                </a:solidFill>
              </a:rPr>
              <a:t>Writing </a:t>
            </a:r>
            <a:r>
              <a:rPr lang="en-US" dirty="0"/>
              <a:t>(letter shape, correct letter, motor facility)</a:t>
            </a:r>
          </a:p>
          <a:p>
            <a:r>
              <a:rPr lang="en-US" dirty="0">
                <a:solidFill>
                  <a:srgbClr val="FF0000"/>
                </a:solidFill>
              </a:rPr>
              <a:t>Praxis</a:t>
            </a:r>
            <a:r>
              <a:rPr lang="en-US" dirty="0"/>
              <a:t> (natural and conventional gesture)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ASLP, Amity University Gurugram</a:t>
            </a:r>
            <a:endParaRPr lang="en-US" dirty="0"/>
          </a:p>
        </p:txBody>
      </p:sp>
      <p:pic>
        <p:nvPicPr>
          <p:cNvPr id="1027" name="Picture 3" descr="C:\Users\vijay\Desktop\BDAE+Example+of+werenickies+apahsi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59625" y="1676400"/>
            <a:ext cx="4878388" cy="41148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1352371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3.CONSTRUCTION REQUIREMENT OF APHASIA TESTS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Stringent </a:t>
            </a:r>
            <a:r>
              <a:rPr lang="en-US" dirty="0"/>
              <a:t>Psychometric Requirement (APA, 1985),(Gregory, 2000)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1. Standardization (Uniform structure and administration)</a:t>
            </a:r>
          </a:p>
          <a:p>
            <a:pPr>
              <a:buNone/>
            </a:pPr>
            <a:r>
              <a:rPr lang="en-US" dirty="0"/>
              <a:t>2. Reliability </a:t>
            </a:r>
          </a:p>
          <a:p>
            <a:pPr>
              <a:buNone/>
            </a:pPr>
            <a:r>
              <a:rPr lang="en-US" dirty="0"/>
              <a:t>3. Validity</a:t>
            </a:r>
          </a:p>
          <a:p>
            <a:pPr>
              <a:buNone/>
            </a:pPr>
            <a:r>
              <a:rPr lang="en-US" dirty="0"/>
              <a:t>4. Sensitivity</a:t>
            </a:r>
          </a:p>
          <a:p>
            <a:pPr>
              <a:buNone/>
            </a:pPr>
            <a:r>
              <a:rPr lang="en-US" dirty="0"/>
              <a:t>5. Specificity</a:t>
            </a:r>
          </a:p>
          <a:p>
            <a:pPr>
              <a:buNone/>
            </a:pPr>
            <a:r>
              <a:rPr lang="en-US" dirty="0"/>
              <a:t>6. Range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ASLP, Amity University Gurugram</a:t>
            </a:r>
            <a:endParaRPr lang="en-US" dirty="0"/>
          </a:p>
        </p:txBody>
      </p:sp>
    </p:spTree>
  </p:cSld>
  <p:clrMapOvr>
    <a:masterClrMapping/>
  </p:clrMapOvr>
  <p:transition spd="med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Standardization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Uniform </a:t>
            </a:r>
          </a:p>
          <a:p>
            <a:r>
              <a:rPr lang="en-US" dirty="0"/>
              <a:t>Presentation of test stimuli</a:t>
            </a:r>
          </a:p>
          <a:p>
            <a:r>
              <a:rPr lang="en-US" dirty="0"/>
              <a:t>Test environment</a:t>
            </a:r>
          </a:p>
          <a:p>
            <a:r>
              <a:rPr lang="en-US" dirty="0"/>
              <a:t>Decision making/judgment required for scoring</a:t>
            </a:r>
          </a:p>
          <a:p>
            <a:r>
              <a:rPr lang="en-US" dirty="0"/>
              <a:t>Accepted variability in test administration based on practicality</a:t>
            </a:r>
          </a:p>
          <a:p>
            <a:r>
              <a:rPr lang="en-US" dirty="0"/>
              <a:t>Normative vs. individual data </a:t>
            </a:r>
          </a:p>
          <a:p>
            <a:r>
              <a:rPr lang="en-US" dirty="0"/>
              <a:t>Indian Context-</a:t>
            </a:r>
            <a:r>
              <a:rPr lang="en-US" dirty="0">
                <a:solidFill>
                  <a:srgbClr val="FF0000"/>
                </a:solidFill>
              </a:rPr>
              <a:t>Adaptation and translation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ASLP, Amity University Gurugram</a:t>
            </a:r>
            <a:endParaRPr lang="en-US" dirty="0"/>
          </a:p>
        </p:txBody>
      </p:sp>
    </p:spTree>
  </p:cSld>
  <p:clrMapOvr>
    <a:masterClrMapping/>
  </p:clrMapOvr>
  <p:transition spd="med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Reliability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Reliability refers to </a:t>
            </a:r>
            <a:r>
              <a:rPr lang="en-US" dirty="0">
                <a:solidFill>
                  <a:srgbClr val="FF0000"/>
                </a:solidFill>
              </a:rPr>
              <a:t>consistency, stability and accuracy</a:t>
            </a:r>
          </a:p>
          <a:p>
            <a:pPr>
              <a:buNone/>
            </a:pPr>
            <a:r>
              <a:rPr lang="en-US" dirty="0"/>
              <a:t>Key components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Internal Consistency</a:t>
            </a:r>
          </a:p>
          <a:p>
            <a:r>
              <a:rPr lang="en-US" dirty="0"/>
              <a:t>Test-retest reliability</a:t>
            </a:r>
          </a:p>
          <a:p>
            <a:r>
              <a:rPr lang="en-US" dirty="0"/>
              <a:t>Inter-rater reliability</a:t>
            </a:r>
          </a:p>
          <a:p>
            <a:r>
              <a:rPr lang="en-US" dirty="0"/>
              <a:t>Correlation coefficient r=0.8 to 0.9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ASLP, Amity University Gurugram</a:t>
            </a:r>
            <a:endParaRPr lang="en-US" dirty="0"/>
          </a:p>
        </p:txBody>
      </p:sp>
    </p:spTree>
  </p:cSld>
  <p:clrMapOvr>
    <a:masterClrMapping/>
  </p:clrMapOvr>
  <p:transition spd="med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 Validity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Whether a test measures </a:t>
            </a:r>
            <a:r>
              <a:rPr lang="en-US" dirty="0">
                <a:solidFill>
                  <a:srgbClr val="FF0000"/>
                </a:solidFill>
              </a:rPr>
              <a:t>what it claims to measure </a:t>
            </a:r>
            <a:r>
              <a:rPr lang="en-US" dirty="0"/>
              <a:t>and its appropriateness in inference based on the performance.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Criterion</a:t>
            </a:r>
          </a:p>
          <a:p>
            <a:r>
              <a:rPr lang="en-US" dirty="0"/>
              <a:t>Content</a:t>
            </a:r>
          </a:p>
          <a:p>
            <a:r>
              <a:rPr lang="en-US" dirty="0"/>
              <a:t>Construct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ASLP, Amity University Gurugram</a:t>
            </a:r>
            <a:endParaRPr lang="en-US" dirty="0"/>
          </a:p>
        </p:txBody>
      </p:sp>
    </p:spTree>
  </p:cSld>
  <p:clrMapOvr>
    <a:masterClrMapping/>
  </p:clrMapOvr>
  <p:transition spd="med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4. Sensitivity</a:t>
            </a:r>
          </a:p>
        </p:txBody>
      </p:sp>
      <p:sp>
        <p:nvSpPr>
          <p:cNvPr id="396291" name="Text Box 3"/>
          <p:cNvSpPr txBox="1">
            <a:spLocks noChangeArrowheads="1"/>
          </p:cNvSpPr>
          <p:nvPr/>
        </p:nvSpPr>
        <p:spPr bwMode="auto">
          <a:xfrm>
            <a:off x="2581661" y="5241926"/>
            <a:ext cx="5327869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GB" sz="2000">
                <a:latin typeface="Arial" charset="0"/>
              </a:rPr>
              <a:t>Sensitivity = True positives / Affected persons</a:t>
            </a:r>
            <a:br>
              <a:rPr lang="en-GB" sz="2000">
                <a:latin typeface="Arial" charset="0"/>
              </a:rPr>
            </a:br>
            <a:r>
              <a:rPr lang="en-GB" sz="2000">
                <a:latin typeface="Arial" charset="0"/>
              </a:rPr>
              <a:t>Estimate the 95% confidence interval</a:t>
            </a:r>
          </a:p>
        </p:txBody>
      </p:sp>
      <p:graphicFrame>
        <p:nvGraphicFramePr>
          <p:cNvPr id="396292" name="Object 4"/>
          <p:cNvGraphicFramePr>
            <a:graphicFrameLocks noChangeAspect="1"/>
          </p:cNvGraphicFramePr>
          <p:nvPr/>
        </p:nvGraphicFramePr>
        <p:xfrm>
          <a:off x="789313" y="2703513"/>
          <a:ext cx="10508629" cy="2325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icrosoft Organization Chart" r:id="rId3" imgW="10769760" imgH="3175200" progId="MSOrgChart.2">
                  <p:embed followColorScheme="full"/>
                </p:oleObj>
              </mc:Choice>
              <mc:Fallback>
                <p:oleObj name="Microsoft Organization Chart" r:id="rId3" imgW="10769760" imgH="3175200" progId="MSOrgChart.2">
                  <p:embed followColorScheme="full"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9313" y="2703513"/>
                        <a:ext cx="10508629" cy="2325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6293" name="Rectangle 5"/>
          <p:cNvSpPr>
            <a:spLocks noChangeArrowheads="1"/>
          </p:cNvSpPr>
          <p:nvPr/>
        </p:nvSpPr>
        <p:spPr bwMode="auto">
          <a:xfrm>
            <a:off x="541726" y="1066800"/>
            <a:ext cx="11196368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  <a:buClr>
                <a:srgbClr val="000066"/>
              </a:buClr>
              <a:buSzPct val="80000"/>
              <a:buFont typeface="Times" pitchFamily="124" charset="0"/>
              <a:buNone/>
            </a:pPr>
            <a:r>
              <a:rPr lang="en-GB" sz="2600" b="1" dirty="0">
                <a:solidFill>
                  <a:srgbClr val="000066"/>
                </a:solidFill>
                <a:latin typeface="Arial Narrow" pitchFamily="34" charset="0"/>
              </a:rPr>
              <a:t>	The sensitivity of a test in the ability of the test to identify correctly affected individuals</a:t>
            </a:r>
          </a:p>
          <a:p>
            <a:pPr marL="742950" lvl="1" indent="-285750" algn="ctr">
              <a:spcBef>
                <a:spcPct val="40000"/>
              </a:spcBef>
            </a:pPr>
            <a:r>
              <a:rPr lang="en-GB" sz="2200" b="1" dirty="0">
                <a:solidFill>
                  <a:srgbClr val="FF3300"/>
                </a:solidFill>
                <a:latin typeface="Arial Narrow" pitchFamily="34" charset="0"/>
              </a:rPr>
              <a:t>Proportion of persons testing positive among affected individuals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5. Specificity</a:t>
            </a:r>
          </a:p>
        </p:txBody>
      </p:sp>
      <p:sp>
        <p:nvSpPr>
          <p:cNvPr id="406531" name="Text Box 3"/>
          <p:cNvSpPr txBox="1">
            <a:spLocks noChangeArrowheads="1"/>
          </p:cNvSpPr>
          <p:nvPr/>
        </p:nvSpPr>
        <p:spPr bwMode="auto">
          <a:xfrm>
            <a:off x="2181716" y="5334001"/>
            <a:ext cx="5968813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GB" sz="2000">
                <a:latin typeface="Arial" charset="0"/>
              </a:rPr>
              <a:t>Specificity = True negatives / Non-affected persons</a:t>
            </a:r>
            <a:br>
              <a:rPr lang="en-GB" sz="2000">
                <a:latin typeface="Arial" charset="0"/>
              </a:rPr>
            </a:br>
            <a:r>
              <a:rPr lang="en-GB" sz="2000">
                <a:latin typeface="Arial" charset="0"/>
              </a:rPr>
              <a:t>Estimate the 95% confidence interval</a:t>
            </a:r>
            <a:endParaRPr lang="en-GB">
              <a:latin typeface="Arial" charset="0"/>
            </a:endParaRPr>
          </a:p>
        </p:txBody>
      </p:sp>
      <p:graphicFrame>
        <p:nvGraphicFramePr>
          <p:cNvPr id="406532" name="Object 4"/>
          <p:cNvGraphicFramePr>
            <a:graphicFrameLocks noChangeAspect="1"/>
          </p:cNvGraphicFramePr>
          <p:nvPr/>
        </p:nvGraphicFramePr>
        <p:xfrm>
          <a:off x="789313" y="2490789"/>
          <a:ext cx="10508629" cy="2325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icrosoft Organization Chart" r:id="rId3" imgW="10769600" imgH="3175000" progId="MSOrgChart.2">
                  <p:embed followColorScheme="full"/>
                </p:oleObj>
              </mc:Choice>
              <mc:Fallback>
                <p:oleObj name="Microsoft Organization Chart" r:id="rId3" imgW="10769600" imgH="3175000" progId="MSOrgChart.2">
                  <p:embed followColorScheme="full"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9313" y="2490789"/>
                        <a:ext cx="10508629" cy="2325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6533" name="Rectangle 5"/>
          <p:cNvSpPr>
            <a:spLocks noChangeArrowheads="1"/>
          </p:cNvSpPr>
          <p:nvPr/>
        </p:nvSpPr>
        <p:spPr bwMode="auto">
          <a:xfrm>
            <a:off x="541726" y="1066800"/>
            <a:ext cx="11196368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  <a:buClr>
                <a:srgbClr val="000066"/>
              </a:buClr>
              <a:buSzPct val="80000"/>
              <a:buFont typeface="Times" pitchFamily="124" charset="0"/>
              <a:buNone/>
            </a:pPr>
            <a:r>
              <a:rPr lang="en-GB" sz="2600" b="1">
                <a:solidFill>
                  <a:srgbClr val="000066"/>
                </a:solidFill>
                <a:latin typeface="Arial Narrow" pitchFamily="34" charset="0"/>
              </a:rPr>
              <a:t>	The specificity of a test in the ability of the test to identify correctly non-affected individuals</a:t>
            </a:r>
          </a:p>
          <a:p>
            <a:pPr marL="742950" lvl="1" indent="-285750" algn="ctr">
              <a:spcBef>
                <a:spcPct val="40000"/>
              </a:spcBef>
            </a:pPr>
            <a:r>
              <a:rPr lang="en-GB" sz="2200" b="1">
                <a:solidFill>
                  <a:srgbClr val="FF3300"/>
                </a:solidFill>
                <a:latin typeface="Arial Narrow" pitchFamily="34" charset="0"/>
              </a:rPr>
              <a:t>Proportion of person testing negative among non affected individuals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 Range of 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Very easy to very difficult</a:t>
            </a:r>
          </a:p>
          <a:p>
            <a:r>
              <a:rPr lang="en-US" dirty="0"/>
              <a:t>Floor effect</a:t>
            </a:r>
          </a:p>
          <a:p>
            <a:r>
              <a:rPr lang="en-US" dirty="0"/>
              <a:t>Ceiling effect </a:t>
            </a:r>
          </a:p>
          <a:p>
            <a:r>
              <a:rPr lang="en-US" dirty="0"/>
              <a:t>Accuracy vs. Lengthy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ASLP, Amity University Gurugram</a:t>
            </a:r>
            <a:endParaRPr lang="en-US" dirty="0"/>
          </a:p>
        </p:txBody>
      </p:sp>
    </p:spTree>
  </p:cSld>
  <p:clrMapOvr>
    <a:masterClrMapping/>
  </p:clrMapOvr>
  <p:transition spd="med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4. FACTORS THAT MAY IMPACT ON SCREENING AND COMPREHENSIVE ASSESSMENT (ASHA, 2001)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Concurrent </a:t>
            </a:r>
            <a:r>
              <a:rPr lang="en-US" dirty="0">
                <a:solidFill>
                  <a:srgbClr val="FF0000"/>
                </a:solidFill>
              </a:rPr>
              <a:t>motor speech </a:t>
            </a:r>
            <a:r>
              <a:rPr lang="en-US" dirty="0"/>
              <a:t>impairment (dysarthria, apraxia)</a:t>
            </a:r>
          </a:p>
          <a:p>
            <a:r>
              <a:rPr lang="en-US" dirty="0">
                <a:solidFill>
                  <a:srgbClr val="FF0000"/>
                </a:solidFill>
              </a:rPr>
              <a:t>Hearing loss </a:t>
            </a:r>
            <a:r>
              <a:rPr lang="en-US" dirty="0"/>
              <a:t>and </a:t>
            </a:r>
            <a:r>
              <a:rPr lang="en-US" i="1" dirty="0"/>
              <a:t>auditory </a:t>
            </a:r>
            <a:r>
              <a:rPr lang="en-US" i="1" dirty="0" err="1"/>
              <a:t>agnosia</a:t>
            </a:r>
            <a:r>
              <a:rPr lang="en-US" dirty="0"/>
              <a:t> (inability to process sound meaning)</a:t>
            </a:r>
          </a:p>
          <a:p>
            <a:r>
              <a:rPr lang="en-US" dirty="0"/>
              <a:t>Language(s) spoken</a:t>
            </a:r>
          </a:p>
          <a:p>
            <a:r>
              <a:rPr lang="en-US" dirty="0"/>
              <a:t>Concurrent </a:t>
            </a:r>
            <a:r>
              <a:rPr lang="en-US" dirty="0">
                <a:solidFill>
                  <a:srgbClr val="FF0000"/>
                </a:solidFill>
              </a:rPr>
              <a:t>cognitive</a:t>
            </a:r>
            <a:r>
              <a:rPr lang="en-US" dirty="0"/>
              <a:t> impairment (e.g., executive function, memory)</a:t>
            </a:r>
          </a:p>
          <a:p>
            <a:r>
              <a:rPr lang="en-US" dirty="0">
                <a:solidFill>
                  <a:srgbClr val="FF0000"/>
                </a:solidFill>
              </a:rPr>
              <a:t>Visual acuity deficits</a:t>
            </a:r>
            <a:r>
              <a:rPr lang="en-US" dirty="0"/>
              <a:t>, visual </a:t>
            </a:r>
            <a:r>
              <a:rPr lang="en-US" dirty="0" err="1"/>
              <a:t>agnosia</a:t>
            </a:r>
            <a:r>
              <a:rPr lang="en-US" dirty="0"/>
              <a:t>, and visual field cuts</a:t>
            </a:r>
          </a:p>
          <a:p>
            <a:r>
              <a:rPr lang="en-US" dirty="0">
                <a:solidFill>
                  <a:srgbClr val="FF0000"/>
                </a:solidFill>
              </a:rPr>
              <a:t>Upper extremity </a:t>
            </a:r>
            <a:r>
              <a:rPr lang="en-US" dirty="0" err="1"/>
              <a:t>hemiparesis</a:t>
            </a:r>
            <a:r>
              <a:rPr lang="en-US" dirty="0"/>
              <a:t> (may affect ability to write)</a:t>
            </a:r>
          </a:p>
          <a:p>
            <a:r>
              <a:rPr lang="en-US" dirty="0">
                <a:solidFill>
                  <a:srgbClr val="FF0000"/>
                </a:solidFill>
              </a:rPr>
              <a:t>Presence of chronic pain </a:t>
            </a:r>
            <a:r>
              <a:rPr lang="en-US" dirty="0"/>
              <a:t>from either preexisting or new conditions</a:t>
            </a:r>
          </a:p>
          <a:p>
            <a:r>
              <a:rPr lang="en-US" dirty="0" err="1"/>
              <a:t>Poststroke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depression</a:t>
            </a:r>
          </a:p>
          <a:p>
            <a:r>
              <a:rPr lang="en-US" dirty="0">
                <a:solidFill>
                  <a:srgbClr val="FF0000"/>
                </a:solidFill>
              </a:rPr>
              <a:t>Endurance and fatigue </a:t>
            </a:r>
            <a:r>
              <a:rPr lang="en-US" dirty="0"/>
              <a:t>(testing may need to be broken into shorter sessions)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ASLP, Amity University Gurugram</a:t>
            </a:r>
            <a:endParaRPr lang="en-US" dirty="0"/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Aphasia: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Aphasia is a disorder that results from </a:t>
            </a:r>
            <a:r>
              <a:rPr lang="en-US" dirty="0">
                <a:solidFill>
                  <a:srgbClr val="FF0000"/>
                </a:solidFill>
              </a:rPr>
              <a:t>damage</a:t>
            </a:r>
            <a:r>
              <a:rPr lang="en-US" dirty="0"/>
              <a:t> to portions of the brain that are </a:t>
            </a:r>
            <a:r>
              <a:rPr lang="en-US" dirty="0">
                <a:solidFill>
                  <a:srgbClr val="FF0000"/>
                </a:solidFill>
              </a:rPr>
              <a:t>responsible for language</a:t>
            </a:r>
            <a:r>
              <a:rPr lang="en-US" dirty="0"/>
              <a:t>. </a:t>
            </a:r>
          </a:p>
          <a:p>
            <a:r>
              <a:rPr lang="en-US" dirty="0"/>
              <a:t>For most people, these areas are on the </a:t>
            </a:r>
            <a:r>
              <a:rPr lang="en-US" dirty="0">
                <a:solidFill>
                  <a:srgbClr val="FF0000"/>
                </a:solidFill>
              </a:rPr>
              <a:t>left side </a:t>
            </a:r>
            <a:r>
              <a:rPr lang="en-US" dirty="0"/>
              <a:t>of the brain. Aphasia usually occurs </a:t>
            </a:r>
            <a:r>
              <a:rPr lang="en-US" dirty="0">
                <a:solidFill>
                  <a:srgbClr val="FF0000"/>
                </a:solidFill>
              </a:rPr>
              <a:t>suddenly</a:t>
            </a:r>
            <a:r>
              <a:rPr lang="en-US" dirty="0"/>
              <a:t>, often following a </a:t>
            </a:r>
            <a:r>
              <a:rPr lang="en-US" dirty="0">
                <a:solidFill>
                  <a:srgbClr val="FF0000"/>
                </a:solidFill>
              </a:rPr>
              <a:t>stroke</a:t>
            </a:r>
            <a:r>
              <a:rPr lang="en-US" dirty="0"/>
              <a:t> or head injury, but it may also develop slowly, as the result of a </a:t>
            </a:r>
            <a:r>
              <a:rPr lang="en-US" dirty="0">
                <a:solidFill>
                  <a:srgbClr val="FF0000"/>
                </a:solidFill>
              </a:rPr>
              <a:t>brain tumor or a progressive neurological disease</a:t>
            </a:r>
            <a:r>
              <a:rPr lang="en-US" dirty="0"/>
              <a:t>. </a:t>
            </a:r>
          </a:p>
          <a:p>
            <a:r>
              <a:rPr lang="en-US" dirty="0"/>
              <a:t>The disorder impairs the </a:t>
            </a:r>
            <a:r>
              <a:rPr lang="en-US" dirty="0">
                <a:solidFill>
                  <a:srgbClr val="FF0000"/>
                </a:solidFill>
              </a:rPr>
              <a:t>expression and understanding of language </a:t>
            </a:r>
            <a:r>
              <a:rPr lang="en-US" dirty="0"/>
              <a:t>as well as reading and writing. </a:t>
            </a:r>
          </a:p>
          <a:p>
            <a:r>
              <a:rPr lang="en-US" dirty="0"/>
              <a:t>Aphasia may co-occur with speech disorders, such as </a:t>
            </a:r>
            <a:r>
              <a:rPr lang="en-US" dirty="0">
                <a:solidFill>
                  <a:srgbClr val="FF0000"/>
                </a:solidFill>
              </a:rPr>
              <a:t>dysarthria or apraxia of speech</a:t>
            </a:r>
            <a:r>
              <a:rPr lang="en-US" dirty="0"/>
              <a:t>, which also result from brain damage. (NIDCD, 2017).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ASLP, Amity University Gurugram</a:t>
            </a:r>
            <a:endParaRPr lang="en-US" dirty="0"/>
          </a:p>
        </p:txBody>
      </p:sp>
    </p:spTree>
  </p:cSld>
  <p:clrMapOvr>
    <a:masterClrMapping/>
  </p:clrMapOvr>
  <p:transition spd="med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Screening may result in </a:t>
            </a:r>
            <a:r>
              <a:rPr lang="en-US" sz="2200" dirty="0"/>
              <a:t>(ASHA-2001)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recommendation for rescreening</a:t>
            </a:r>
          </a:p>
          <a:p>
            <a:r>
              <a:rPr lang="en-US" dirty="0"/>
              <a:t>recommendation for comprehensive speech, language, swallowing, or cognitive-communication assessments; and/or</a:t>
            </a:r>
          </a:p>
          <a:p>
            <a:r>
              <a:rPr lang="en-US" dirty="0"/>
              <a:t>referral for other examinations or services.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ASLP, Amity University Gurugram</a:t>
            </a:r>
            <a:endParaRPr lang="en-US" dirty="0"/>
          </a:p>
        </p:txBody>
      </p:sp>
    </p:spTree>
  </p:cSld>
  <p:clrMapOvr>
    <a:masterClrMapping/>
  </p:clrMapOvr>
  <p:transition spd="med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Comprehensive Assessment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Consistent with the World Health Organization’s (WHO)</a:t>
            </a:r>
            <a:r>
              <a:rPr lang="en-US" i="1" dirty="0"/>
              <a:t> International Classification of Functioning, Disability and Health</a:t>
            </a:r>
            <a:r>
              <a:rPr lang="en-US" dirty="0"/>
              <a:t> (ICF) framework (ASHA, 2016b; WHO, 2001), is conducted to identify and describe.</a:t>
            </a:r>
          </a:p>
          <a:p>
            <a:pPr>
              <a:buNone/>
            </a:pPr>
            <a:endParaRPr lang="en-US" dirty="0"/>
          </a:p>
          <a:p>
            <a:r>
              <a:rPr lang="en-US" b="1" dirty="0"/>
              <a:t>impairments in body structure and function</a:t>
            </a:r>
            <a:r>
              <a:rPr lang="en-US" dirty="0"/>
              <a:t>, including underlying weaknesses in spoken and written language that might affect communication performance.</a:t>
            </a:r>
          </a:p>
          <a:p>
            <a:pPr>
              <a:buNone/>
            </a:pPr>
            <a:endParaRPr lang="en-US" dirty="0"/>
          </a:p>
          <a:p>
            <a:r>
              <a:rPr lang="en-US" b="1" dirty="0"/>
              <a:t>co-morbid deficits</a:t>
            </a:r>
            <a:r>
              <a:rPr lang="en-US" dirty="0"/>
              <a:t> such as other health conditions and medications that can affect communication performance.</a:t>
            </a:r>
          </a:p>
          <a:p>
            <a:endParaRPr lang="en-US" dirty="0"/>
          </a:p>
          <a:p>
            <a:r>
              <a:rPr lang="en-US" dirty="0"/>
              <a:t>the individual’s </a:t>
            </a:r>
            <a:r>
              <a:rPr lang="en-US" b="1" dirty="0"/>
              <a:t>limitations in activity and participation</a:t>
            </a:r>
            <a:r>
              <a:rPr lang="en-US" dirty="0"/>
              <a:t>, including changes in, and impact on, functional status in communication and interpersonal interactions</a:t>
            </a:r>
          </a:p>
          <a:p>
            <a:pPr>
              <a:buNone/>
            </a:pPr>
            <a:endParaRPr lang="en-US" dirty="0"/>
          </a:p>
          <a:p>
            <a:r>
              <a:rPr lang="en-US" b="1" dirty="0"/>
              <a:t>contextual (environmental and personal) factors</a:t>
            </a:r>
            <a:r>
              <a:rPr lang="en-US" dirty="0"/>
              <a:t> that serve as barriers to, or facilitators of, successful communication and life participation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the impact of communication impairments on </a:t>
            </a:r>
            <a:r>
              <a:rPr lang="en-US" b="1" dirty="0">
                <a:solidFill>
                  <a:srgbClr val="FF0000"/>
                </a:solidFill>
              </a:rPr>
              <a:t>quality of life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/>
              <a:t>functional limitations relative to the individual's </a:t>
            </a:r>
            <a:r>
              <a:rPr lang="en-US" dirty="0" err="1"/>
              <a:t>premorbid</a:t>
            </a:r>
            <a:r>
              <a:rPr lang="en-US" dirty="0"/>
              <a:t> social roles, and the impact on his or her community.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ASLP, Amity University Gurugram</a:t>
            </a:r>
            <a:endParaRPr lang="en-US" dirty="0"/>
          </a:p>
        </p:txBody>
      </p:sp>
    </p:spTree>
  </p:cSld>
  <p:clrMapOvr>
    <a:masterClrMapping/>
  </p:clrMapOvr>
  <p:transition spd="med"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Typical Components of Aphasia Assessment </a:t>
            </a:r>
            <a:r>
              <a:rPr lang="en-US" sz="2200" b="1" dirty="0"/>
              <a:t>(ASHA-2006)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838200"/>
            <a:ext cx="10969943" cy="60198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sz="3600" b="1" dirty="0"/>
              <a:t>Case History</a:t>
            </a:r>
          </a:p>
          <a:p>
            <a:r>
              <a:rPr lang="en-US" dirty="0"/>
              <a:t>Medical status and medical history</a:t>
            </a:r>
          </a:p>
          <a:p>
            <a:r>
              <a:rPr lang="en-US" dirty="0"/>
              <a:t>Education</a:t>
            </a:r>
          </a:p>
          <a:p>
            <a:r>
              <a:rPr lang="en-US" dirty="0"/>
              <a:t>Occupation</a:t>
            </a:r>
          </a:p>
          <a:p>
            <a:r>
              <a:rPr lang="en-US" dirty="0"/>
              <a:t>Cultural and linguistic backgrounds</a:t>
            </a:r>
          </a:p>
          <a:p>
            <a:pPr>
              <a:buNone/>
            </a:pPr>
            <a:r>
              <a:rPr lang="en-US" sz="3600" b="1" dirty="0"/>
              <a:t>Self-Report</a:t>
            </a:r>
          </a:p>
          <a:p>
            <a:r>
              <a:rPr lang="en-US" dirty="0"/>
              <a:t>Functional communication struggles and successes</a:t>
            </a:r>
          </a:p>
          <a:p>
            <a:r>
              <a:rPr lang="en-US" dirty="0"/>
              <a:t>Communication difficulties and impact on individual and family/caregivers</a:t>
            </a:r>
          </a:p>
          <a:p>
            <a:r>
              <a:rPr lang="en-US" dirty="0"/>
              <a:t>Contexts of concern (e.g., social interactions, work activities)</a:t>
            </a:r>
          </a:p>
          <a:p>
            <a:r>
              <a:rPr lang="en-US" dirty="0"/>
              <a:t>Language(s) used in contexts of concern</a:t>
            </a:r>
          </a:p>
          <a:p>
            <a:r>
              <a:rPr lang="en-US" dirty="0"/>
              <a:t>Goals and preferences of the individual</a:t>
            </a:r>
          </a:p>
          <a:p>
            <a:pPr>
              <a:buNone/>
            </a:pPr>
            <a:r>
              <a:rPr lang="en-US" sz="3600" b="1" dirty="0"/>
              <a:t>Oral–Motor Examination</a:t>
            </a:r>
          </a:p>
          <a:p>
            <a:r>
              <a:rPr lang="en-US" dirty="0"/>
              <a:t>Differentiate between language-based and motor-based deficits by assessing</a:t>
            </a:r>
          </a:p>
          <a:p>
            <a:pPr lvl="1"/>
            <a:r>
              <a:rPr lang="en-US" dirty="0"/>
              <a:t>Strength, speed, and range of motion of components of the oral–motor system</a:t>
            </a:r>
          </a:p>
          <a:p>
            <a:pPr lvl="1"/>
            <a:r>
              <a:rPr lang="en-US" dirty="0"/>
              <a:t>Sequential/alternating movement repetitions (</a:t>
            </a:r>
            <a:r>
              <a:rPr lang="en-US" i="1" dirty="0" err="1"/>
              <a:t>diadochokinesis</a:t>
            </a:r>
            <a:r>
              <a:rPr lang="en-US" dirty="0"/>
              <a:t>; </a:t>
            </a:r>
            <a:r>
              <a:rPr lang="en-US" dirty="0" err="1"/>
              <a:t>Thoonen</a:t>
            </a:r>
            <a:r>
              <a:rPr lang="en-US" dirty="0"/>
              <a:t>, </a:t>
            </a:r>
            <a:r>
              <a:rPr lang="en-US" dirty="0" err="1"/>
              <a:t>Maassen</a:t>
            </a:r>
            <a:r>
              <a:rPr lang="en-US" dirty="0"/>
              <a:t>, Wit, </a:t>
            </a:r>
            <a:r>
              <a:rPr lang="en-US" dirty="0" err="1"/>
              <a:t>Gabreëls</a:t>
            </a:r>
            <a:r>
              <a:rPr lang="en-US" dirty="0"/>
              <a:t>, &amp; </a:t>
            </a:r>
            <a:r>
              <a:rPr lang="en-US" dirty="0" err="1"/>
              <a:t>Schreuder</a:t>
            </a:r>
            <a:r>
              <a:rPr lang="en-US" dirty="0"/>
              <a:t>, 1996)</a:t>
            </a:r>
          </a:p>
          <a:p>
            <a:pPr lvl="1"/>
            <a:r>
              <a:rPr lang="en-US" dirty="0"/>
              <a:t>Steadiness, tone, and accuracy of movements for speech and </a:t>
            </a:r>
            <a:r>
              <a:rPr lang="en-US" dirty="0" err="1"/>
              <a:t>nonspeech</a:t>
            </a:r>
            <a:r>
              <a:rPr lang="en-US" dirty="0"/>
              <a:t> tasks (Darley, Aronson, &amp; Brown, 1969)</a:t>
            </a:r>
          </a:p>
          <a:p>
            <a:pPr>
              <a:buNone/>
            </a:pPr>
            <a:r>
              <a:rPr lang="en-US" sz="4200" b="1" dirty="0"/>
              <a:t>Language</a:t>
            </a:r>
          </a:p>
          <a:p>
            <a:r>
              <a:rPr lang="en-US" dirty="0"/>
              <a:t>Assess expressive and receptive skills in spoken and written language across a variety of contexts (e.g., social, educational, vocational)</a:t>
            </a:r>
          </a:p>
          <a:p>
            <a:pPr>
              <a:buNone/>
            </a:pPr>
            <a:r>
              <a:rPr lang="en-US" sz="3500" b="1" dirty="0"/>
              <a:t>Identification of Environmental and Personal Factors</a:t>
            </a:r>
          </a:p>
          <a:p>
            <a:r>
              <a:rPr lang="en-US" b="1" dirty="0">
                <a:solidFill>
                  <a:srgbClr val="FF0000"/>
                </a:solidFill>
              </a:rPr>
              <a:t>Facilitators</a:t>
            </a:r>
            <a:r>
              <a:rPr lang="en-US" b="1" dirty="0"/>
              <a:t> </a:t>
            </a:r>
            <a:r>
              <a:rPr lang="en-US" dirty="0"/>
              <a:t>(e.g., family support, availability of communication partners able to provide communication support to persons with aphasia in daily interactions; personal motivation to return to prior level of function; desire for greater communication independence; ability and willingness to use compensatory techniques and strategies, including AAC)</a:t>
            </a:r>
          </a:p>
          <a:p>
            <a:r>
              <a:rPr lang="en-US" b="1" dirty="0">
                <a:solidFill>
                  <a:srgbClr val="FF0000"/>
                </a:solidFill>
              </a:rPr>
              <a:t>Barriers</a:t>
            </a:r>
            <a:r>
              <a:rPr lang="en-US" b="1" dirty="0"/>
              <a:t> </a:t>
            </a:r>
            <a:r>
              <a:rPr lang="en-US" dirty="0"/>
              <a:t>(e.g., lack of regular and willing communication partners who are able to provide communication support to the person with aphasia in daily interactions; reduced confidence in one’s ability to communicate with familiar and unfamiliar speakers; cognitive deficits; visual and motor impairments; other </a:t>
            </a:r>
            <a:r>
              <a:rPr lang="en-US" dirty="0" err="1"/>
              <a:t>comorbid</a:t>
            </a:r>
            <a:r>
              <a:rPr lang="en-US" dirty="0"/>
              <a:t> chronic health conditions)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ASLP, Amity University Gurugram</a:t>
            </a:r>
            <a:endParaRPr lang="en-US" dirty="0"/>
          </a:p>
        </p:txBody>
      </p:sp>
    </p:spTree>
  </p:cSld>
  <p:clrMapOvr>
    <a:masterClrMapping/>
  </p:clrMapOvr>
  <p:transition spd="med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Indigenous tests of Aphasia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600201"/>
            <a:ext cx="9220200" cy="4267199"/>
          </a:xfrm>
        </p:spPr>
        <p:txBody>
          <a:bodyPr/>
          <a:lstStyle/>
          <a:p>
            <a:r>
              <a:rPr lang="en-US" dirty="0"/>
              <a:t>WAB-Hindi, Telagu etc</a:t>
            </a:r>
          </a:p>
          <a:p>
            <a:r>
              <a:rPr lang="en-US" dirty="0"/>
              <a:t>IAB (Nehra, 2017)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ASLP, Amity University Gurugram</a:t>
            </a:r>
            <a:endParaRPr lang="en-US" dirty="0"/>
          </a:p>
        </p:txBody>
      </p:sp>
      <p:pic>
        <p:nvPicPr>
          <p:cNvPr id="4099" name="Picture 3" descr="C:\Users\vijay\Desktop\download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1212" y="3352800"/>
            <a:ext cx="5257800" cy="25146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ASLP, Amity University Gurugram</a:t>
            </a:r>
            <a:endParaRPr lang="en-US" dirty="0"/>
          </a:p>
        </p:txBody>
      </p:sp>
      <p:pic>
        <p:nvPicPr>
          <p:cNvPr id="3077" name="Picture 5" descr="C:\Users\vijay\Desktop\Broc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5212" y="2971800"/>
            <a:ext cx="3886200" cy="2514600"/>
          </a:xfrm>
          <a:prstGeom prst="rect">
            <a:avLst/>
          </a:prstGeom>
          <a:noFill/>
        </p:spPr>
      </p:pic>
      <p:pic>
        <p:nvPicPr>
          <p:cNvPr id="3079" name="Picture 7" descr="C:\Users\vijay\Desktop\We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94612" y="3505200"/>
            <a:ext cx="2914650" cy="1905000"/>
          </a:xfrm>
          <a:prstGeom prst="rect">
            <a:avLst/>
          </a:prstGeom>
          <a:noFill/>
        </p:spPr>
      </p:pic>
      <p:pic>
        <p:nvPicPr>
          <p:cNvPr id="3081" name="Picture 9" descr="C:\Users\vijay\Desktop\WAB.jpg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722812" y="4724400"/>
            <a:ext cx="2619375" cy="1743075"/>
          </a:xfrm>
          <a:prstGeom prst="rect">
            <a:avLst/>
          </a:prstGeom>
          <a:noFill/>
        </p:spPr>
      </p:pic>
      <p:pic>
        <p:nvPicPr>
          <p:cNvPr id="3082" name="Picture 10" descr="C:\Users\vijay\Desktop\BDAE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03812" y="1752600"/>
            <a:ext cx="2686050" cy="17145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Incidence: Aphasia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/>
              <a:t>National Aphasia Association </a:t>
            </a:r>
            <a:r>
              <a:rPr lang="en-US" dirty="0"/>
              <a:t>(2019)</a:t>
            </a:r>
          </a:p>
          <a:p>
            <a:r>
              <a:rPr lang="en-US" dirty="0"/>
              <a:t>Prevalence: 2 million in US</a:t>
            </a:r>
          </a:p>
          <a:p>
            <a:r>
              <a:rPr lang="en-US" dirty="0"/>
              <a:t>Incidence: 180,000/year</a:t>
            </a:r>
          </a:p>
          <a:p>
            <a:pPr>
              <a:buNone/>
            </a:pPr>
            <a:r>
              <a:rPr lang="en-US" b="1" dirty="0"/>
              <a:t>Aphasia and Stroke Association of India </a:t>
            </a:r>
            <a:r>
              <a:rPr lang="en-US" dirty="0"/>
              <a:t>(2019)</a:t>
            </a:r>
          </a:p>
          <a:p>
            <a:r>
              <a:rPr lang="en-US" dirty="0"/>
              <a:t>Aphasia affects an estimated 800,000 to 1,000,000 people annually in India. </a:t>
            </a:r>
          </a:p>
          <a:p>
            <a:r>
              <a:rPr lang="en-US" dirty="0"/>
              <a:t>Since there is </a:t>
            </a:r>
            <a:r>
              <a:rPr lang="en-US" dirty="0">
                <a:solidFill>
                  <a:srgbClr val="FF0000"/>
                </a:solidFill>
              </a:rPr>
              <a:t>no single reporting agency </a:t>
            </a:r>
            <a:r>
              <a:rPr lang="en-US" dirty="0"/>
              <a:t>for aphasia and stroke, this number is </a:t>
            </a:r>
            <a:r>
              <a:rPr lang="en-US" dirty="0">
                <a:solidFill>
                  <a:srgbClr val="FF0000"/>
                </a:solidFill>
              </a:rPr>
              <a:t>highly underestimated </a:t>
            </a:r>
            <a:r>
              <a:rPr lang="en-US" dirty="0"/>
              <a:t>than the number of actual patients in the country.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ASLP, Amity University Gurugram</a:t>
            </a:r>
            <a:endParaRPr lang="en-US" dirty="0"/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Classification: Aphasia </a:t>
            </a:r>
            <a:r>
              <a:rPr lang="en-US" sz="2400" dirty="0"/>
              <a:t>(NAA, 2019)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ASLP, Amity University Gurugram</a:t>
            </a:r>
            <a:endParaRPr lang="en-US" dirty="0"/>
          </a:p>
        </p:txBody>
      </p:sp>
      <p:pic>
        <p:nvPicPr>
          <p:cNvPr id="1026" name="Picture 2" descr="C:\Users\vijay\Desktop\types_of_aphasia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51125" y="1600200"/>
            <a:ext cx="8086574" cy="452596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Historical Perspective of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/>
              <a:t>Clinical </a:t>
            </a:r>
            <a:r>
              <a:rPr lang="en-US" b="1" dirty="0"/>
              <a:t>Examination</a:t>
            </a:r>
            <a:r>
              <a:rPr lang="en-US" dirty="0"/>
              <a:t>/observation vs. Aphasia </a:t>
            </a:r>
            <a:r>
              <a:rPr lang="en-US" b="1" dirty="0"/>
              <a:t>Test Battery</a:t>
            </a:r>
          </a:p>
          <a:p>
            <a:pPr>
              <a:buNone/>
            </a:pPr>
            <a:endParaRPr lang="en-US" dirty="0"/>
          </a:p>
          <a:p>
            <a:r>
              <a:rPr lang="en-US" dirty="0" err="1">
                <a:solidFill>
                  <a:srgbClr val="FF0000"/>
                </a:solidFill>
              </a:rPr>
              <a:t>Wernicke</a:t>
            </a:r>
            <a:r>
              <a:rPr lang="en-US" dirty="0">
                <a:solidFill>
                  <a:srgbClr val="FF0000"/>
                </a:solidFill>
              </a:rPr>
              <a:t> (1874): </a:t>
            </a:r>
            <a:r>
              <a:rPr lang="en-US" dirty="0"/>
              <a:t>Case report on Aphasia examination! </a:t>
            </a:r>
          </a:p>
          <a:p>
            <a:r>
              <a:rPr lang="en-US" dirty="0"/>
              <a:t>Head (1926): Hand-Eye-Ear Test, 1</a:t>
            </a:r>
            <a:r>
              <a:rPr lang="en-US" baseline="30000" dirty="0"/>
              <a:t>st</a:t>
            </a:r>
            <a:r>
              <a:rPr lang="en-US" dirty="0"/>
              <a:t> Clinical Protocol or Head’s Protocol (Object and color naming, clock test, repetition, reading, etc)</a:t>
            </a:r>
          </a:p>
          <a:p>
            <a:r>
              <a:rPr lang="en-US" dirty="0" err="1">
                <a:solidFill>
                  <a:srgbClr val="FF0000"/>
                </a:solidFill>
              </a:rPr>
              <a:t>Weisenburg</a:t>
            </a:r>
            <a:r>
              <a:rPr lang="en-US" dirty="0">
                <a:solidFill>
                  <a:srgbClr val="FF0000"/>
                </a:solidFill>
              </a:rPr>
              <a:t> &amp; McBride (1935</a:t>
            </a:r>
            <a:r>
              <a:rPr lang="en-US" dirty="0"/>
              <a:t>): Psychological and educational achievement test under controlled condition using autonomic word sequence, naming word repetition, reading writing, sentence completion etc. First comprehensive battery of Aphasia.</a:t>
            </a:r>
          </a:p>
          <a:p>
            <a:r>
              <a:rPr lang="en-US" dirty="0" err="1">
                <a:solidFill>
                  <a:srgbClr val="FF0000"/>
                </a:solidFill>
              </a:rPr>
              <a:t>Wepman</a:t>
            </a:r>
            <a:r>
              <a:rPr lang="en-US" dirty="0">
                <a:solidFill>
                  <a:srgbClr val="FF0000"/>
                </a:solidFill>
              </a:rPr>
              <a:t> (1951-65): </a:t>
            </a:r>
            <a:r>
              <a:rPr lang="en-US" dirty="0"/>
              <a:t>Comprehensive Psycholinguistic Test of language (grammatical correctness, intelligibility, word-finding problems etc)</a:t>
            </a:r>
          </a:p>
          <a:p>
            <a:r>
              <a:rPr lang="en-US" dirty="0" err="1">
                <a:solidFill>
                  <a:srgbClr val="FF0000"/>
                </a:solidFill>
              </a:rPr>
              <a:t>Geschwind</a:t>
            </a:r>
            <a:r>
              <a:rPr lang="en-US" dirty="0">
                <a:solidFill>
                  <a:srgbClr val="FF0000"/>
                </a:solidFill>
              </a:rPr>
              <a:t> (1971): </a:t>
            </a:r>
            <a:r>
              <a:rPr lang="en-US" dirty="0"/>
              <a:t>Repetition of “no ifs, and, or buts”, conversational speech analysis, lexical diversity.</a:t>
            </a:r>
          </a:p>
          <a:p>
            <a:r>
              <a:rPr lang="en-US" dirty="0">
                <a:solidFill>
                  <a:srgbClr val="FF0000"/>
                </a:solidFill>
              </a:rPr>
              <a:t>Brookshire (1993): </a:t>
            </a:r>
            <a:r>
              <a:rPr lang="en-US" dirty="0"/>
              <a:t>Correct Information Unit (CIU) analysis of connected language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Examination of </a:t>
            </a:r>
            <a:r>
              <a:rPr lang="en-US" b="1" dirty="0"/>
              <a:t>clinical-anatomical correlation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ASLP, Amity University Gurugram</a:t>
            </a:r>
            <a:endParaRPr lang="en-US" dirty="0"/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1. PURPOSE OF ASSESSMENT </a:t>
            </a:r>
            <a:r>
              <a:rPr lang="en-US" sz="2400" dirty="0"/>
              <a:t>(</a:t>
            </a:r>
            <a:r>
              <a:rPr lang="en-US" sz="2400" dirty="0" err="1"/>
              <a:t>Spreen</a:t>
            </a:r>
            <a:r>
              <a:rPr lang="en-US" sz="2400" dirty="0"/>
              <a:t>, 2003)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/>
              <a:t>Based on (a) </a:t>
            </a:r>
            <a:r>
              <a:rPr lang="en-US" b="1" dirty="0"/>
              <a:t>Examiner’s goal</a:t>
            </a:r>
          </a:p>
          <a:p>
            <a:pPr>
              <a:buNone/>
            </a:pPr>
            <a:r>
              <a:rPr lang="en-US" dirty="0"/>
              <a:t>                  (b) </a:t>
            </a:r>
            <a:r>
              <a:rPr lang="en-US" b="1" dirty="0"/>
              <a:t>Flexible and knowledgeable approach</a:t>
            </a:r>
          </a:p>
          <a:p>
            <a:pPr>
              <a:buNone/>
            </a:pPr>
            <a:endParaRPr lang="en-US" b="1" dirty="0"/>
          </a:p>
          <a:p>
            <a:pPr>
              <a:buNone/>
            </a:pPr>
            <a:r>
              <a:rPr lang="en-US" dirty="0"/>
              <a:t>1. Screening procedures</a:t>
            </a:r>
          </a:p>
          <a:p>
            <a:pPr>
              <a:buNone/>
            </a:pPr>
            <a:r>
              <a:rPr lang="en-US" dirty="0"/>
              <a:t>2. Diagnostic assessment</a:t>
            </a:r>
          </a:p>
          <a:p>
            <a:pPr>
              <a:buNone/>
            </a:pPr>
            <a:r>
              <a:rPr lang="en-US" dirty="0"/>
              <a:t>3. Descriptive testing in rehabilitation and counseling</a:t>
            </a:r>
          </a:p>
          <a:p>
            <a:pPr>
              <a:buNone/>
            </a:pPr>
            <a:r>
              <a:rPr lang="en-US" dirty="0"/>
              <a:t>4. Progress evaluation</a:t>
            </a:r>
          </a:p>
          <a:p>
            <a:pPr>
              <a:buNone/>
            </a:pPr>
            <a:r>
              <a:rPr lang="en-US" dirty="0"/>
              <a:t>5. Assessment of functional or pragmatic communication</a:t>
            </a:r>
          </a:p>
          <a:p>
            <a:pPr>
              <a:buNone/>
            </a:pPr>
            <a:r>
              <a:rPr lang="en-US" dirty="0"/>
              <a:t>6. Assessment of related disorders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ASLP, Amity University Gurugram</a:t>
            </a:r>
            <a:endParaRPr lang="en-US" dirty="0"/>
          </a:p>
        </p:txBody>
      </p:sp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Screening Procedures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Purpose</a:t>
            </a:r>
            <a:r>
              <a:rPr lang="en-US" dirty="0"/>
              <a:t>: To </a:t>
            </a:r>
            <a:r>
              <a:rPr lang="en-US" dirty="0">
                <a:solidFill>
                  <a:srgbClr val="FF0000"/>
                </a:solidFill>
              </a:rPr>
              <a:t>detect the presence           </a:t>
            </a:r>
            <a:r>
              <a:rPr lang="en-US" b="1" dirty="0"/>
              <a:t>Time Required</a:t>
            </a:r>
            <a:r>
              <a:rPr lang="en-US" dirty="0"/>
              <a:t>: 5-20mins</a:t>
            </a:r>
          </a:p>
          <a:p>
            <a:pPr>
              <a:buNone/>
            </a:pPr>
            <a:r>
              <a:rPr lang="en-US" b="1" dirty="0"/>
              <a:t>Types:</a:t>
            </a:r>
          </a:p>
          <a:p>
            <a:pPr>
              <a:buNone/>
            </a:pPr>
            <a:r>
              <a:rPr lang="en-US" dirty="0"/>
              <a:t>(a) Bedside clinical examination</a:t>
            </a:r>
          </a:p>
          <a:p>
            <a:pPr>
              <a:buNone/>
            </a:pPr>
            <a:r>
              <a:rPr lang="en-US" dirty="0"/>
              <a:t>(b) Screening tests</a:t>
            </a:r>
          </a:p>
          <a:p>
            <a:pPr>
              <a:buNone/>
            </a:pPr>
            <a:r>
              <a:rPr lang="en-US" dirty="0"/>
              <a:t>(c) Measurement of specific component of language (sensitive to aphasia) e.g. Naming/Repetition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ASLP, Amity University Gurugram</a:t>
            </a:r>
            <a:endParaRPr lang="en-US" dirty="0"/>
          </a:p>
        </p:txBody>
      </p:sp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Diagnostics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Thorough examination of language which can lead to </a:t>
            </a:r>
            <a:r>
              <a:rPr lang="en-US" dirty="0">
                <a:solidFill>
                  <a:srgbClr val="FF0000"/>
                </a:solidFill>
              </a:rPr>
              <a:t>diagnostic impression</a:t>
            </a:r>
          </a:p>
          <a:p>
            <a:r>
              <a:rPr lang="en-US" dirty="0"/>
              <a:t>Description about </a:t>
            </a:r>
            <a:r>
              <a:rPr lang="en-US" dirty="0">
                <a:solidFill>
                  <a:srgbClr val="FF0000"/>
                </a:solidFill>
              </a:rPr>
              <a:t>cognitive strength and weakness</a:t>
            </a:r>
          </a:p>
          <a:p>
            <a:r>
              <a:rPr lang="en-US" dirty="0"/>
              <a:t>In confining type  and severity of aphasia</a:t>
            </a:r>
          </a:p>
          <a:p>
            <a:r>
              <a:rPr lang="en-US" dirty="0">
                <a:solidFill>
                  <a:srgbClr val="FF0000"/>
                </a:solidFill>
              </a:rPr>
              <a:t>Speculative conclusion </a:t>
            </a:r>
            <a:r>
              <a:rPr lang="en-US" dirty="0"/>
              <a:t>about nature of aphasia and underlying brain disorders</a:t>
            </a:r>
          </a:p>
          <a:p>
            <a:r>
              <a:rPr lang="en-US" dirty="0"/>
              <a:t>Exploring </a:t>
            </a:r>
            <a:r>
              <a:rPr lang="en-US" dirty="0">
                <a:solidFill>
                  <a:srgbClr val="FF0000"/>
                </a:solidFill>
              </a:rPr>
              <a:t>co-morbidity</a:t>
            </a:r>
            <a:r>
              <a:rPr lang="en-US" dirty="0"/>
              <a:t> and </a:t>
            </a:r>
            <a:r>
              <a:rPr lang="en-US" dirty="0">
                <a:solidFill>
                  <a:srgbClr val="FF0000"/>
                </a:solidFill>
              </a:rPr>
              <a:t>pre-morbid attributes</a:t>
            </a:r>
          </a:p>
          <a:p>
            <a:r>
              <a:rPr lang="en-US" dirty="0"/>
              <a:t>Valuable for </a:t>
            </a:r>
            <a:r>
              <a:rPr lang="en-US" dirty="0">
                <a:solidFill>
                  <a:srgbClr val="FF0000"/>
                </a:solidFill>
              </a:rPr>
              <a:t>treatment planning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ASLP, Amity University Gurugram</a:t>
            </a:r>
            <a:endParaRPr lang="en-US" dirty="0"/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Earthtones_16x9">
      <a:dk1>
        <a:srgbClr val="652825"/>
      </a:dk1>
      <a:lt1>
        <a:sysClr val="window" lastClr="FFFFFF"/>
      </a:lt1>
      <a:dk2>
        <a:srgbClr val="000000"/>
      </a:dk2>
      <a:lt2>
        <a:srgbClr val="F5DD8F"/>
      </a:lt2>
      <a:accent1>
        <a:srgbClr val="A2C838"/>
      </a:accent1>
      <a:accent2>
        <a:srgbClr val="F68E20"/>
      </a:accent2>
      <a:accent3>
        <a:srgbClr val="38B0B6"/>
      </a:accent3>
      <a:accent4>
        <a:srgbClr val="E95020"/>
      </a:accent4>
      <a:accent5>
        <a:srgbClr val="E0B12C"/>
      </a:accent5>
      <a:accent6>
        <a:srgbClr val="985A34"/>
      </a:accent6>
      <a:hlink>
        <a:srgbClr val="F68E20"/>
      </a:hlink>
      <a:folHlink>
        <a:srgbClr val="727272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Earthtones_16x9">
      <a:dk1>
        <a:srgbClr val="652825"/>
      </a:dk1>
      <a:lt1>
        <a:sysClr val="window" lastClr="FFFFFF"/>
      </a:lt1>
      <a:dk2>
        <a:srgbClr val="000000"/>
      </a:dk2>
      <a:lt2>
        <a:srgbClr val="F5DD8F"/>
      </a:lt2>
      <a:accent1>
        <a:srgbClr val="A2C838"/>
      </a:accent1>
      <a:accent2>
        <a:srgbClr val="F68E20"/>
      </a:accent2>
      <a:accent3>
        <a:srgbClr val="38B0B6"/>
      </a:accent3>
      <a:accent4>
        <a:srgbClr val="E95020"/>
      </a:accent4>
      <a:accent5>
        <a:srgbClr val="E0B12C"/>
      </a:accent5>
      <a:accent6>
        <a:srgbClr val="985A34"/>
      </a:accent6>
      <a:hlink>
        <a:srgbClr val="F68E20"/>
      </a:hlink>
      <a:folHlink>
        <a:srgbClr val="727272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1015</TotalTime>
  <Words>2175</Words>
  <Application>Microsoft Office PowerPoint</Application>
  <PresentationFormat>Custom</PresentationFormat>
  <Paragraphs>279</Paragraphs>
  <Slides>34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3" baseType="lpstr">
      <vt:lpstr>Abadi</vt:lpstr>
      <vt:lpstr>Arial</vt:lpstr>
      <vt:lpstr>Arial Narrow</vt:lpstr>
      <vt:lpstr>Calibri</vt:lpstr>
      <vt:lpstr>Consolas</vt:lpstr>
      <vt:lpstr>Corbel</vt:lpstr>
      <vt:lpstr>Times</vt:lpstr>
      <vt:lpstr>Office Theme</vt:lpstr>
      <vt:lpstr>Microsoft Organization Chart</vt:lpstr>
      <vt:lpstr>PowerPoint Presentation</vt:lpstr>
      <vt:lpstr>Contents</vt:lpstr>
      <vt:lpstr>Aphasia: Definition</vt:lpstr>
      <vt:lpstr>Incidence: Aphasia</vt:lpstr>
      <vt:lpstr>Classification: Aphasia (NAA, 2019)</vt:lpstr>
      <vt:lpstr>Historical Perspective of Assessment</vt:lpstr>
      <vt:lpstr>1. PURPOSE OF ASSESSMENT (Spreen, 2003)</vt:lpstr>
      <vt:lpstr>1. Screening Procedures</vt:lpstr>
      <vt:lpstr>2. Diagnostics assessment</vt:lpstr>
      <vt:lpstr>3. Descriptive testing in rehabilitation and counseling</vt:lpstr>
      <vt:lpstr>4. Progress evaluation</vt:lpstr>
      <vt:lpstr>5. Assessment of functional or pragmatic communication</vt:lpstr>
      <vt:lpstr>6. Assessment of related disorders</vt:lpstr>
      <vt:lpstr>2. CONTEMPORARY TESTS OF APHASIA</vt:lpstr>
      <vt:lpstr>1. Bedside Examination of Aphasia</vt:lpstr>
      <vt:lpstr>2. Screening Tests</vt:lpstr>
      <vt:lpstr>3. Tests for specific aspects of language</vt:lpstr>
      <vt:lpstr>4. Functional communication </vt:lpstr>
      <vt:lpstr>5. Comprehensive tests </vt:lpstr>
      <vt:lpstr>WAB-Revised (Kertesz, 2007)</vt:lpstr>
      <vt:lpstr>BDAE-3</vt:lpstr>
      <vt:lpstr>3.CONSTRUCTION REQUIREMENT OF APHASIA TESTS</vt:lpstr>
      <vt:lpstr>1. Standardization</vt:lpstr>
      <vt:lpstr>2. Reliability</vt:lpstr>
      <vt:lpstr>3. Validity </vt:lpstr>
      <vt:lpstr>4. Sensitivity</vt:lpstr>
      <vt:lpstr>5. Specificity</vt:lpstr>
      <vt:lpstr>6. Range of Items</vt:lpstr>
      <vt:lpstr>4. FACTORS THAT MAY IMPACT ON SCREENING AND COMPREHENSIVE ASSESSMENT (ASHA, 2001)</vt:lpstr>
      <vt:lpstr>Screening may result in (ASHA-2001) </vt:lpstr>
      <vt:lpstr>Comprehensive Assessment </vt:lpstr>
      <vt:lpstr>Typical Components of Aphasia Assessment (ASHA-2006) </vt:lpstr>
      <vt:lpstr>Indigenous tests of Aphasia</vt:lpstr>
      <vt:lpstr>Thank you.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Praayan Sinha</dc:creator>
  <cp:lastModifiedBy>Sanket Bhalerao</cp:lastModifiedBy>
  <cp:revision>82</cp:revision>
  <dcterms:created xsi:type="dcterms:W3CDTF">2019-07-29T14:11:31Z</dcterms:created>
  <dcterms:modified xsi:type="dcterms:W3CDTF">2025-08-22T09:23:37Z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