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7" r:id="rId16"/>
    <p:sldId id="271" r:id="rId17"/>
    <p:sldId id="272" r:id="rId18"/>
    <p:sldId id="273" r:id="rId19"/>
    <p:sldId id="274"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81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A64AC1-124F-466A-A8B5-6FB5ACB7E14B}"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37391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64AC1-124F-466A-A8B5-6FB5ACB7E14B}"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3984276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02A64AC1-124F-466A-A8B5-6FB5ACB7E14B}"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758036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02A64AC1-124F-466A-A8B5-6FB5ACB7E14B}" type="datetimeFigureOut">
              <a:rPr lang="en-IN" smtClean="0"/>
              <a:t>22-08-2025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17577231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64AC1-124F-466A-A8B5-6FB5ACB7E14B}"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35500634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64AC1-124F-466A-A8B5-6FB5ACB7E14B}"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60401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64AC1-124F-466A-A8B5-6FB5ACB7E14B}"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4176499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64AC1-124F-466A-A8B5-6FB5ACB7E14B}" type="datetimeFigureOut">
              <a:rPr lang="en-IN" smtClean="0"/>
              <a:t>22-08-2025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3900838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A64AC1-124F-466A-A8B5-6FB5ACB7E14B}"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4101787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64AC1-124F-466A-A8B5-6FB5ACB7E14B}" type="datetimeFigureOut">
              <a:rPr lang="en-IN" smtClean="0"/>
              <a:t>22-08-2025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1107644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A64AC1-124F-466A-A8B5-6FB5ACB7E14B}" type="datetimeFigureOut">
              <a:rPr lang="en-IN" smtClean="0"/>
              <a:t>22-08-2025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2577492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64AC1-124F-466A-A8B5-6FB5ACB7E14B}" type="datetimeFigureOut">
              <a:rPr lang="en-IN" smtClean="0"/>
              <a:t>22-08-2025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1193153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A64AC1-124F-466A-A8B5-6FB5ACB7E14B}" type="datetimeFigureOut">
              <a:rPr lang="en-IN" smtClean="0"/>
              <a:t>22-08-2025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2839435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02A64AC1-124F-466A-A8B5-6FB5ACB7E14B}" type="datetimeFigureOut">
              <a:rPr lang="en-IN" smtClean="0"/>
              <a:t>22-08-2025</a:t>
            </a:fld>
            <a:endParaRPr lang="en-IN"/>
          </a:p>
        </p:txBody>
      </p:sp>
      <p:sp>
        <p:nvSpPr>
          <p:cNvPr id="6" name="Footer Placeholder 5"/>
          <p:cNvSpPr>
            <a:spLocks noGrp="1"/>
          </p:cNvSpPr>
          <p:nvPr>
            <p:ph type="ftr" sz="quarter" idx="11"/>
          </p:nvPr>
        </p:nvSpPr>
        <p:spPr>
          <a:xfrm>
            <a:off x="590396" y="6041362"/>
            <a:ext cx="3295413" cy="365125"/>
          </a:xfrm>
        </p:spPr>
        <p:txBody>
          <a:bodyPr/>
          <a:lstStyle/>
          <a:p>
            <a:endParaRPr lang="en-IN"/>
          </a:p>
        </p:txBody>
      </p:sp>
      <p:sp>
        <p:nvSpPr>
          <p:cNvPr id="7" name="Slide Number Placeholder 6"/>
          <p:cNvSpPr>
            <a:spLocks noGrp="1"/>
          </p:cNvSpPr>
          <p:nvPr>
            <p:ph type="sldNum" sz="quarter" idx="12"/>
          </p:nvPr>
        </p:nvSpPr>
        <p:spPr>
          <a:xfrm>
            <a:off x="4862689" y="5915888"/>
            <a:ext cx="1062155" cy="490599"/>
          </a:xfrm>
        </p:spPr>
        <p:txBody>
          <a:bodyPr/>
          <a:lstStyle/>
          <a:p>
            <a:fld id="{5D74DF4A-E513-409F-AE30-D5101262224B}" type="slidenum">
              <a:rPr lang="en-IN" smtClean="0"/>
              <a:t>‹#›</a:t>
            </a:fld>
            <a:endParaRPr lang="en-IN"/>
          </a:p>
        </p:txBody>
      </p:sp>
    </p:spTree>
    <p:extLst>
      <p:ext uri="{BB962C8B-B14F-4D97-AF65-F5344CB8AC3E}">
        <p14:creationId xmlns:p14="http://schemas.microsoft.com/office/powerpoint/2010/main" val="3059531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IN"/>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2A64AC1-124F-466A-A8B5-6FB5ACB7E14B}" type="datetimeFigureOut">
              <a:rPr lang="en-IN" smtClean="0"/>
              <a:t>22-08-2025</a:t>
            </a:fld>
            <a:endParaRPr lang="en-IN"/>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5D74DF4A-E513-409F-AE30-D5101262224B}" type="slidenum">
              <a:rPr lang="en-IN" smtClean="0"/>
              <a:t>‹#›</a:t>
            </a:fld>
            <a:endParaRPr lang="en-IN"/>
          </a:p>
        </p:txBody>
      </p:sp>
    </p:spTree>
    <p:extLst>
      <p:ext uri="{BB962C8B-B14F-4D97-AF65-F5344CB8AC3E}">
        <p14:creationId xmlns:p14="http://schemas.microsoft.com/office/powerpoint/2010/main" val="36053333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01C3E-A211-40E8-9B16-0A5BBF77092B}"/>
              </a:ext>
            </a:extLst>
          </p:cNvPr>
          <p:cNvSpPr>
            <a:spLocks noGrp="1"/>
          </p:cNvSpPr>
          <p:nvPr>
            <p:ph type="ctrTitle"/>
          </p:nvPr>
        </p:nvSpPr>
        <p:spPr>
          <a:xfrm>
            <a:off x="728721" y="351867"/>
            <a:ext cx="10572000" cy="2971051"/>
          </a:xfrm>
        </p:spPr>
        <p:txBody>
          <a:bodyPr/>
          <a:lstStyle/>
          <a:p>
            <a:pPr algn="ctr"/>
            <a:r>
              <a:rPr lang="en-US" dirty="0">
                <a:latin typeface="Times New Roman" panose="02020603050405020304" pitchFamily="18" charset="0"/>
                <a:cs typeface="Times New Roman" panose="02020603050405020304" pitchFamily="18" charset="0"/>
              </a:rPr>
              <a:t>Behavioral Tests To Assess Vestibular Functioning</a:t>
            </a:r>
            <a:endParaRPr lang="en-IN" dirty="0">
              <a:latin typeface="Times New Roman" panose="02020603050405020304" pitchFamily="18" charset="0"/>
              <a:cs typeface="Times New Roman" panose="02020603050405020304" pitchFamily="18" charset="0"/>
            </a:endParaRPr>
          </a:p>
        </p:txBody>
      </p:sp>
      <p:sp>
        <p:nvSpPr>
          <p:cNvPr id="4" name="Content Placeholder 1">
            <a:extLst>
              <a:ext uri="{FF2B5EF4-FFF2-40B4-BE49-F238E27FC236}">
                <a16:creationId xmlns:a16="http://schemas.microsoft.com/office/drawing/2014/main" id="{5B388113-93BC-2E43-2886-FCFDD5BE0127}"/>
              </a:ext>
            </a:extLst>
          </p:cNvPr>
          <p:cNvSpPr txBox="1">
            <a:spLocks/>
          </p:cNvSpPr>
          <p:nvPr/>
        </p:nvSpPr>
        <p:spPr>
          <a:xfrm>
            <a:off x="1672856" y="5005535"/>
            <a:ext cx="9144000" cy="1655762"/>
          </a:xfrm>
          <a:prstGeom prst="rect">
            <a:avLst/>
          </a:prstGeom>
          <a:effectLst>
            <a:outerShdw blurRad="50800" dir="14400000">
              <a:srgbClr val="000000">
                <a:alpha val="40000"/>
              </a:srgbClr>
            </a:outerShdw>
          </a:effectLst>
        </p:spPr>
        <p:txBody>
          <a:bodyPr vert="horz" lIns="91440" tIns="45720" rIns="91440" bIns="45720" rtlCol="0" anchor="t">
            <a:normAutofit fontScale="92500" lnSpcReduction="20000"/>
          </a:bodyPr>
          <a:lstStyle>
            <a:lvl1pPr marL="0" indent="0" algn="l" defTabSz="457200" rtl="0" eaLnBrk="1" latinLnBrk="0" hangingPunct="1">
              <a:spcBef>
                <a:spcPct val="20000"/>
              </a:spcBef>
              <a:spcAft>
                <a:spcPts val="600"/>
              </a:spcAft>
              <a:buClr>
                <a:schemeClr val="accent1"/>
              </a:buClr>
              <a:buFont typeface="Wingdings 2" charset="2"/>
              <a:buNone/>
              <a:defRPr sz="1800" kern="1200">
                <a:solidFill>
                  <a:schemeClr val="tx1"/>
                </a:solidFill>
                <a:latin typeface="+mn-lt"/>
                <a:ea typeface="+mn-ea"/>
                <a:cs typeface="+mn-cs"/>
              </a:defRPr>
            </a:lvl1pPr>
            <a:lvl2pPr marL="457200" indent="0" algn="ctr" defTabSz="457200" rtl="0" eaLnBrk="1" latinLnBrk="0" hangingPunct="1">
              <a:spcBef>
                <a:spcPct val="20000"/>
              </a:spcBef>
              <a:spcAft>
                <a:spcPts val="600"/>
              </a:spcAft>
              <a:buClr>
                <a:schemeClr val="accent1"/>
              </a:buClr>
              <a:buFont typeface="Wingdings 2"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1"/>
              </a:buClr>
              <a:buFont typeface="Wingdings 2"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1"/>
              </a:buClr>
              <a:buFont typeface="Wingdings 2" charset="2"/>
              <a:buNone/>
              <a:defRPr sz="1200" kern="1200">
                <a:solidFill>
                  <a:schemeClr val="tx1">
                    <a:tint val="75000"/>
                  </a:schemeClr>
                </a:solidFill>
                <a:latin typeface="+mn-lt"/>
                <a:ea typeface="+mn-ea"/>
                <a:cs typeface="+mn-cs"/>
              </a:defRPr>
            </a:lvl9pPr>
          </a:lstStyle>
          <a:p>
            <a:pPr marL="69850" algn="ctr">
              <a:buFont typeface="Wingdings 2" panose="05020102010507070707" pitchFamily="18" charset="2"/>
              <a:buNone/>
            </a:pPr>
            <a:r>
              <a:rPr lang="en-IN" altLang="en-US" b="1" dirty="0"/>
              <a:t>Mr. Sanket Bhalerao</a:t>
            </a:r>
          </a:p>
          <a:p>
            <a:pPr marL="69850" algn="ctr">
              <a:buFont typeface="Wingdings 2" panose="05020102010507070707" pitchFamily="18" charset="2"/>
              <a:buNone/>
            </a:pPr>
            <a:r>
              <a:rPr lang="en-IN" altLang="en-US" dirty="0"/>
              <a:t>Assistant Professor</a:t>
            </a:r>
          </a:p>
          <a:p>
            <a:pPr marL="69850" algn="ctr">
              <a:buFont typeface="Wingdings 2" panose="05020102010507070707" pitchFamily="18" charset="2"/>
              <a:buNone/>
            </a:pPr>
            <a:r>
              <a:rPr lang="en-IN" altLang="en-US" dirty="0"/>
              <a:t>Dept. of Audiology and Speech Language Pathology</a:t>
            </a:r>
          </a:p>
          <a:p>
            <a:pPr marL="69850" algn="ctr">
              <a:buFont typeface="Wingdings 2" panose="05020102010507070707" pitchFamily="18" charset="2"/>
              <a:buNone/>
            </a:pPr>
            <a:r>
              <a:rPr lang="en-IN" altLang="en-US" dirty="0"/>
              <a:t>Sumandeep Vidyapeeth Deemed to be University</a:t>
            </a:r>
          </a:p>
          <a:p>
            <a:pPr marL="69850" algn="ctr">
              <a:buFont typeface="Wingdings 2" panose="05020102010507070707" pitchFamily="18" charset="2"/>
              <a:buNone/>
            </a:pPr>
            <a:r>
              <a:rPr lang="en-IN" altLang="en-US" dirty="0"/>
              <a:t>Vadodara, Gujarat</a:t>
            </a:r>
          </a:p>
        </p:txBody>
      </p:sp>
    </p:spTree>
    <p:extLst>
      <p:ext uri="{BB962C8B-B14F-4D97-AF65-F5344CB8AC3E}">
        <p14:creationId xmlns:p14="http://schemas.microsoft.com/office/powerpoint/2010/main" val="4083760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6BC3C-DEE5-4FA8-9856-69C548429C62}"/>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Romberg tests</a:t>
            </a:r>
          </a:p>
        </p:txBody>
      </p:sp>
      <p:sp>
        <p:nvSpPr>
          <p:cNvPr id="3" name="Content Placeholder 2">
            <a:extLst>
              <a:ext uri="{FF2B5EF4-FFF2-40B4-BE49-F238E27FC236}">
                <a16:creationId xmlns:a16="http://schemas.microsoft.com/office/drawing/2014/main" id="{920DE527-6340-4F2A-A1DD-14FFC4990B5B}"/>
              </a:ext>
            </a:extLst>
          </p:cNvPr>
          <p:cNvSpPr>
            <a:spLocks noGrp="1"/>
          </p:cNvSpPr>
          <p:nvPr>
            <p:ph idx="1"/>
          </p:nvPr>
        </p:nvSpPr>
        <p:spPr>
          <a:xfrm>
            <a:off x="142240" y="2222287"/>
            <a:ext cx="11917680" cy="4452833"/>
          </a:xfrm>
        </p:spPr>
        <p:txBody>
          <a:bodyPr>
            <a:normAutofit/>
          </a:bodyPr>
          <a:lstStyle/>
          <a:p>
            <a:pPr algn="just"/>
            <a:r>
              <a:rPr lang="en-US" sz="2400" dirty="0">
                <a:latin typeface="Times New Roman" panose="02020603050405020304" pitchFamily="18" charset="0"/>
                <a:cs typeface="Times New Roman" panose="02020603050405020304" pitchFamily="18" charset="0"/>
              </a:rPr>
              <a:t>Romberg test is a simple and commonly used test for quantifying balance(Rogers, 1980). </a:t>
            </a:r>
          </a:p>
          <a:p>
            <a:pPr algn="just"/>
            <a:r>
              <a:rPr lang="en-US" sz="2400" dirty="0">
                <a:latin typeface="Times New Roman" panose="02020603050405020304" pitchFamily="18" charset="0"/>
                <a:cs typeface="Times New Roman" panose="02020603050405020304" pitchFamily="18" charset="0"/>
              </a:rPr>
              <a:t>The decrease in postural stability in absence of visual cues is called Romberg's sign (</a:t>
            </a:r>
            <a:r>
              <a:rPr lang="en-US" sz="2400" dirty="0" err="1">
                <a:latin typeface="Times New Roman" panose="02020603050405020304" pitchFamily="18" charset="0"/>
                <a:cs typeface="Times New Roman" panose="02020603050405020304" pitchFamily="18" charset="0"/>
              </a:rPr>
              <a:t>Lanska</a:t>
            </a:r>
            <a:r>
              <a:rPr lang="en-US" sz="2400" dirty="0">
                <a:latin typeface="Times New Roman" panose="02020603050405020304" pitchFamily="18" charset="0"/>
                <a:cs typeface="Times New Roman" panose="02020603050405020304" pitchFamily="18" charset="0"/>
              </a:rPr>
              <a:t>, 2002).</a:t>
            </a:r>
          </a:p>
          <a:p>
            <a:pPr algn="just"/>
            <a:r>
              <a:rPr lang="en-US" sz="2400" dirty="0">
                <a:latin typeface="Times New Roman" panose="02020603050405020304" pitchFamily="18" charset="0"/>
                <a:cs typeface="Times New Roman" panose="02020603050405020304" pitchFamily="18" charset="0"/>
              </a:rPr>
              <a:t>Romberg's sign could be used to assess dizziness and vertigo.</a:t>
            </a:r>
          </a:p>
          <a:p>
            <a:pPr algn="just"/>
            <a:r>
              <a:rPr lang="en-US" sz="2400" dirty="0">
                <a:latin typeface="Times New Roman" panose="02020603050405020304" pitchFamily="18" charset="0"/>
                <a:cs typeface="Times New Roman" panose="02020603050405020304" pitchFamily="18" charset="0"/>
              </a:rPr>
              <a:t> Patient is asked to stand with eyes open and feet close together. Each hand is placed on opposite shoulder.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47668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55382-23CB-43E8-9D7D-16F90329C29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3B3C8AA-D55C-431E-A5BE-0E8EC90793C5}"/>
              </a:ext>
            </a:extLst>
          </p:cNvPr>
          <p:cNvSpPr>
            <a:spLocks noGrp="1"/>
          </p:cNvSpPr>
          <p:nvPr>
            <p:ph idx="1"/>
          </p:nvPr>
        </p:nvSpPr>
        <p:spPr>
          <a:xfrm>
            <a:off x="223520" y="2222287"/>
            <a:ext cx="11795760" cy="4503633"/>
          </a:xfrm>
        </p:spPr>
        <p:txBody>
          <a:bodyPr>
            <a:normAutofit/>
          </a:bodyPr>
          <a:lstStyle/>
          <a:p>
            <a:pPr algn="just"/>
            <a:r>
              <a:rPr lang="en-US" sz="2400" dirty="0">
                <a:latin typeface="Times New Roman" panose="02020603050405020304" pitchFamily="18" charset="0"/>
                <a:cs typeface="Times New Roman" panose="02020603050405020304" pitchFamily="18" charset="0"/>
              </a:rPr>
              <a:t>The direction of sway or fall, if any, is noted. </a:t>
            </a:r>
          </a:p>
          <a:p>
            <a:pPr algn="just"/>
            <a:r>
              <a:rPr lang="en-US" sz="2400" dirty="0">
                <a:latin typeface="Times New Roman" panose="02020603050405020304" pitchFamily="18" charset="0"/>
                <a:cs typeface="Times New Roman" panose="02020603050405020304" pitchFamily="18" charset="0"/>
              </a:rPr>
              <a:t>Then, the Patient is asked to maintain the same position while keeping the eyes closed and again the direction of sway/fall is noted.</a:t>
            </a:r>
          </a:p>
          <a:p>
            <a:pPr algn="just"/>
            <a:r>
              <a:rPr lang="en-US" sz="2400" dirty="0">
                <a:latin typeface="Times New Roman" panose="02020603050405020304" pitchFamily="18" charset="0"/>
                <a:cs typeface="Times New Roman" panose="02020603050405020304" pitchFamily="18" charset="0"/>
              </a:rPr>
              <a:t>The amount of sway or duration of balance sustenance is compared between eyes open and closed conditions and increase in sway with vision withdrawal is considered indicator for a vestibular impairment (McCaslin, Dundas &amp; Jaco </a:t>
            </a:r>
            <a:r>
              <a:rPr lang="en-US" sz="2400" dirty="0" err="1">
                <a:latin typeface="Times New Roman" panose="02020603050405020304" pitchFamily="18" charset="0"/>
                <a:cs typeface="Times New Roman" panose="02020603050405020304" pitchFamily="18" charset="0"/>
              </a:rPr>
              <a:t>bson</a:t>
            </a:r>
            <a:r>
              <a:rPr lang="en-US" sz="2400" dirty="0">
                <a:latin typeface="Times New Roman" panose="02020603050405020304" pitchFamily="18" charset="0"/>
                <a:cs typeface="Times New Roman" panose="02020603050405020304" pitchFamily="18" charset="0"/>
              </a:rPr>
              <a:t>, 2008).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2210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73024-3F13-4745-BEE4-EE6B2BD575F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D6A3E48-9970-49E7-A9C8-9D44745B1921}"/>
              </a:ext>
            </a:extLst>
          </p:cNvPr>
          <p:cNvSpPr>
            <a:spLocks noGrp="1"/>
          </p:cNvSpPr>
          <p:nvPr>
            <p:ph idx="1"/>
          </p:nvPr>
        </p:nvSpPr>
        <p:spPr>
          <a:xfrm>
            <a:off x="203200" y="2222287"/>
            <a:ext cx="11856720" cy="4534113"/>
          </a:xfrm>
        </p:spPr>
        <p:txBody>
          <a:bodyPr>
            <a:noAutofit/>
          </a:bodyPr>
          <a:lstStyle/>
          <a:p>
            <a:pPr algn="just"/>
            <a:r>
              <a:rPr lang="en-US" sz="2400" dirty="0">
                <a:latin typeface="Times New Roman" panose="02020603050405020304" pitchFamily="18" charset="0"/>
                <a:cs typeface="Times New Roman" panose="02020603050405020304" pitchFamily="18" charset="0"/>
              </a:rPr>
              <a:t>While administering the test, individuals with vestibular deficits usually fall or sway towards the side of vestibular dysfunction due to reduction in the input to the cerebellum from the affected vestibular system. </a:t>
            </a:r>
          </a:p>
          <a:p>
            <a:pPr algn="just"/>
            <a:r>
              <a:rPr lang="en-US" sz="2400" dirty="0">
                <a:latin typeface="Times New Roman" panose="02020603050405020304" pitchFamily="18" charset="0"/>
                <a:cs typeface="Times New Roman" panose="02020603050405020304" pitchFamily="18" charset="0"/>
              </a:rPr>
              <a:t>However, if there is no sway or fall by 30 seconds, the test is aborted.</a:t>
            </a:r>
          </a:p>
          <a:p>
            <a:pPr algn="just"/>
            <a:r>
              <a:rPr lang="en-US" sz="2400" dirty="0">
                <a:latin typeface="Times New Roman" panose="02020603050405020304" pitchFamily="18" charset="0"/>
                <a:cs typeface="Times New Roman" panose="02020603050405020304" pitchFamily="18" charset="0"/>
              </a:rPr>
              <a:t> If this (no sway/fall within 30 seconds) happens in both vision aided and vision withdrawn conditions, the chances of normal vestibular functioning are high.</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1012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026241-DC80-49E9-B91A-D2AD2EDCFDA1}"/>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B0D2EDC8-605F-45BB-9004-5A6C90191FCC}"/>
              </a:ext>
            </a:extLst>
          </p:cNvPr>
          <p:cNvSpPr>
            <a:spLocks noGrp="1"/>
          </p:cNvSpPr>
          <p:nvPr>
            <p:ph idx="1"/>
          </p:nvPr>
        </p:nvSpPr>
        <p:spPr>
          <a:xfrm>
            <a:off x="243840" y="2222287"/>
            <a:ext cx="11795760" cy="4513793"/>
          </a:xfrm>
        </p:spPr>
        <p:txBody>
          <a:bodyPr>
            <a:noAutofit/>
          </a:bodyPr>
          <a:lstStyle/>
          <a:p>
            <a:pPr algn="just"/>
            <a:r>
              <a:rPr lang="en-US" sz="2400" dirty="0">
                <a:latin typeface="Times New Roman" panose="02020603050405020304" pitchFamily="18" charset="0"/>
                <a:cs typeface="Times New Roman" panose="02020603050405020304" pitchFamily="18" charset="0"/>
              </a:rPr>
              <a:t>However, the sensitivity of Romberg test is low as it is relatively easy test to perform and does not tax the impaired system sufficiently, especially in cases with milder impairments of the vestibular system.</a:t>
            </a:r>
          </a:p>
          <a:p>
            <a:pPr algn="just"/>
            <a:r>
              <a:rPr lang="en-US" sz="2400" dirty="0">
                <a:latin typeface="Times New Roman" panose="02020603050405020304" pitchFamily="18" charset="0"/>
                <a:cs typeface="Times New Roman" panose="02020603050405020304" pitchFamily="18" charset="0"/>
              </a:rPr>
              <a:t> Therefore, several modifications have been made to increase the  sensitivity by increasing the level of difficulty. The test can be made more difficult by reducing the proprioceptive cues, by asking the Patient to stand in tandem gait position (one feet in front of the other so that heel of the front foot is aligned and touching with the toes of the back foot) or stand in this position (tandem gait) on a foam pad.</a:t>
            </a:r>
          </a:p>
          <a:p>
            <a:pPr algn="just"/>
            <a:r>
              <a:rPr lang="en-US" sz="2400" dirty="0">
                <a:latin typeface="Times New Roman" panose="02020603050405020304" pitchFamily="18" charset="0"/>
                <a:cs typeface="Times New Roman" panose="02020603050405020304" pitchFamily="18" charset="0"/>
              </a:rPr>
              <a:t>The former is called as sharpened Romberg test and the later is referred to as the sensitive Romberg test.</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16714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D761E3-94E8-4B70-A98C-B0A8769464EA}"/>
              </a:ext>
            </a:extLst>
          </p:cNvPr>
          <p:cNvSpPr>
            <a:spLocks noGrp="1"/>
          </p:cNvSpPr>
          <p:nvPr>
            <p:ph idx="1"/>
          </p:nvPr>
        </p:nvSpPr>
        <p:spPr>
          <a:xfrm>
            <a:off x="223520" y="2418080"/>
            <a:ext cx="11765280" cy="4439920"/>
          </a:xfrm>
        </p:spPr>
        <p:txBody>
          <a:bodyPr>
            <a:normAutofit lnSpcReduction="10000"/>
          </a:bodyPr>
          <a:lstStyle/>
          <a:p>
            <a:pPr algn="just"/>
            <a:r>
              <a:rPr lang="en-US" sz="2400" dirty="0">
                <a:latin typeface="Times New Roman" panose="02020603050405020304" pitchFamily="18" charset="0"/>
                <a:cs typeface="Times New Roman" panose="02020603050405020304" pitchFamily="18" charset="0"/>
              </a:rPr>
              <a:t>In this position (tandem gait position), the ankle joints become discordant relative to the vestibular and visual input.</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Use of foam pad further eliminates the proprioceptive cues by showing unusually different pressure at different points on the sole of the feet. </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Thus, in sharpened/ sensitive Romberg test, primarily vestibular inputs can be assessed.</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Those with normal vestibular functioning should be able to maintain standing position with eyes closed for approximately 30 seconds.</a:t>
            </a:r>
          </a:p>
          <a:p>
            <a:pPr marL="0" indent="0" algn="just">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3256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9F564-DD18-451B-9632-91CF1D49AFB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7FBBD89-30C7-4381-B6C2-EFEBEA8185B8}"/>
              </a:ext>
            </a:extLst>
          </p:cNvPr>
          <p:cNvSpPr>
            <a:spLocks noGrp="1"/>
          </p:cNvSpPr>
          <p:nvPr>
            <p:ph idx="1"/>
          </p:nvPr>
        </p:nvSpPr>
        <p:spPr>
          <a:xfrm>
            <a:off x="599440" y="2425487"/>
            <a:ext cx="10926246" cy="3636511"/>
          </a:xfrm>
        </p:spPr>
        <p:txBody>
          <a:bodyPr/>
          <a:lstStyle/>
          <a:p>
            <a:pPr algn="just"/>
            <a:r>
              <a:rPr lang="en-US" sz="2400" dirty="0">
                <a:latin typeface="Times New Roman" panose="02020603050405020304" pitchFamily="18" charset="0"/>
                <a:cs typeface="Times New Roman" panose="02020603050405020304" pitchFamily="18" charset="0"/>
              </a:rPr>
              <a:t> It is important to compare stability between eyes open and eyes closed condition.</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The patient with vestibular problem will exhibit marked increase in sway.</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 They may even stagger and fall.</a:t>
            </a:r>
            <a:endParaRPr lang="en-IN" sz="2400" dirty="0">
              <a:latin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69738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8BCFC-4B7C-49E8-8860-4583AFD8F6EE}"/>
              </a:ext>
            </a:extLst>
          </p:cNvPr>
          <p:cNvSpPr>
            <a:spLocks noGrp="1"/>
          </p:cNvSpPr>
          <p:nvPr>
            <p:ph type="title"/>
          </p:nvPr>
        </p:nvSpPr>
        <p:spPr/>
        <p:txBody>
          <a:bodyPr/>
          <a:lstStyle/>
          <a:p>
            <a:endParaRPr lang="en-IN"/>
          </a:p>
        </p:txBody>
      </p:sp>
      <p:pic>
        <p:nvPicPr>
          <p:cNvPr id="5" name="Content Placeholder 4">
            <a:extLst>
              <a:ext uri="{FF2B5EF4-FFF2-40B4-BE49-F238E27FC236}">
                <a16:creationId xmlns:a16="http://schemas.microsoft.com/office/drawing/2014/main" id="{5F878455-C752-42AC-891B-0C0E907A0F23}"/>
              </a:ext>
            </a:extLst>
          </p:cNvPr>
          <p:cNvPicPr>
            <a:picLocks noGrp="1" noChangeAspect="1"/>
          </p:cNvPicPr>
          <p:nvPr>
            <p:ph idx="1"/>
          </p:nvPr>
        </p:nvPicPr>
        <p:blipFill>
          <a:blip r:embed="rId2"/>
          <a:stretch>
            <a:fillRect/>
          </a:stretch>
        </p:blipFill>
        <p:spPr>
          <a:xfrm>
            <a:off x="2814320" y="2150637"/>
            <a:ext cx="6776720" cy="4447222"/>
          </a:xfrm>
        </p:spPr>
      </p:pic>
    </p:spTree>
    <p:extLst>
      <p:ext uri="{BB962C8B-B14F-4D97-AF65-F5344CB8AC3E}">
        <p14:creationId xmlns:p14="http://schemas.microsoft.com/office/powerpoint/2010/main" val="274750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FC0B4-5FAF-446A-B11D-71034F2185F1}"/>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Finger-to-nose test</a:t>
            </a:r>
          </a:p>
        </p:txBody>
      </p:sp>
      <p:sp>
        <p:nvSpPr>
          <p:cNvPr id="3" name="Content Placeholder 2">
            <a:extLst>
              <a:ext uri="{FF2B5EF4-FFF2-40B4-BE49-F238E27FC236}">
                <a16:creationId xmlns:a16="http://schemas.microsoft.com/office/drawing/2014/main" id="{13D7C243-9C02-408A-ACD5-DFB6A7FF4924}"/>
              </a:ext>
            </a:extLst>
          </p:cNvPr>
          <p:cNvSpPr>
            <a:spLocks noGrp="1"/>
          </p:cNvSpPr>
          <p:nvPr>
            <p:ph idx="1"/>
          </p:nvPr>
        </p:nvSpPr>
        <p:spPr>
          <a:xfrm>
            <a:off x="203200" y="2222287"/>
            <a:ext cx="11795760" cy="4402033"/>
          </a:xfrm>
        </p:spPr>
        <p:txBody>
          <a:bodyPr>
            <a:normAutofit/>
          </a:bodyPr>
          <a:lstStyle/>
          <a:p>
            <a:pPr algn="just"/>
            <a:r>
              <a:rPr lang="en-US" sz="2400" dirty="0">
                <a:latin typeface="Times New Roman" panose="02020603050405020304" pitchFamily="18" charset="0"/>
                <a:cs typeface="Times New Roman" panose="02020603050405020304" pitchFamily="18" charset="0"/>
              </a:rPr>
              <a:t>Finger-to-nose test is used to assess the integrity of cerebellar functioning. </a:t>
            </a:r>
          </a:p>
          <a:p>
            <a:pPr algn="just"/>
            <a:r>
              <a:rPr lang="en-US" sz="2400" dirty="0">
                <a:latin typeface="Times New Roman" panose="02020603050405020304" pitchFamily="18" charset="0"/>
                <a:cs typeface="Times New Roman" panose="02020603050405020304" pitchFamily="18" charset="0"/>
              </a:rPr>
              <a:t>It assesses the range and accuracy of movements. </a:t>
            </a:r>
          </a:p>
          <a:p>
            <a:pPr algn="just"/>
            <a:r>
              <a:rPr lang="en-US" sz="2400" dirty="0">
                <a:latin typeface="Times New Roman" panose="02020603050405020304" pitchFamily="18" charset="0"/>
                <a:cs typeface="Times New Roman" panose="02020603050405020304" pitchFamily="18" charset="0"/>
              </a:rPr>
              <a:t>While administering this test, the patient is asked to touch the finger tip of the examiner and then touch his/her own nose tip alternately.</a:t>
            </a:r>
          </a:p>
          <a:p>
            <a:pPr algn="just"/>
            <a:r>
              <a:rPr lang="en-US" sz="2400" dirty="0">
                <a:latin typeface="Times New Roman" panose="02020603050405020304" pitchFamily="18" charset="0"/>
                <a:cs typeface="Times New Roman" panose="02020603050405020304" pitchFamily="18" charset="0"/>
              </a:rPr>
              <a:t>The examiner should position his finger so that the patient has to outstretch their arm to reach it. </a:t>
            </a:r>
          </a:p>
          <a:p>
            <a:pPr algn="just"/>
            <a:r>
              <a:rPr lang="en-US" sz="2400" dirty="0">
                <a:latin typeface="Times New Roman" panose="02020603050405020304" pitchFamily="18" charset="0"/>
                <a:cs typeface="Times New Roman" panose="02020603050405020304" pitchFamily="18" charset="0"/>
              </a:rPr>
              <a:t>The patient should be asked to do this movement as fast they can.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2378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DD541-9F7A-4DDC-8ECC-2232BB4ABB4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B6F43C9-79FF-4F19-B572-3F0186DB6408}"/>
              </a:ext>
            </a:extLst>
          </p:cNvPr>
          <p:cNvSpPr>
            <a:spLocks noGrp="1"/>
          </p:cNvSpPr>
          <p:nvPr>
            <p:ph idx="1"/>
          </p:nvPr>
        </p:nvSpPr>
        <p:spPr>
          <a:xfrm>
            <a:off x="203200" y="2222287"/>
            <a:ext cx="11785600" cy="4503633"/>
          </a:xfrm>
        </p:spPr>
        <p:txBody>
          <a:bodyPr>
            <a:normAutofit/>
          </a:bodyPr>
          <a:lstStyle/>
          <a:p>
            <a:pPr algn="just"/>
            <a:r>
              <a:rPr lang="en-US" sz="2400" dirty="0">
                <a:latin typeface="Times New Roman" panose="02020603050405020304" pitchFamily="18" charset="0"/>
                <a:cs typeface="Times New Roman" panose="02020603050405020304" pitchFamily="18" charset="0"/>
              </a:rPr>
              <a:t>A moving target should be created by moving the finger just after the patient touches the clinician's finger.</a:t>
            </a:r>
          </a:p>
          <a:p>
            <a:pPr algn="just"/>
            <a:r>
              <a:rPr lang="en-US" sz="2400" dirty="0">
                <a:latin typeface="Times New Roman" panose="02020603050405020304" pitchFamily="18" charset="0"/>
                <a:cs typeface="Times New Roman" panose="02020603050405020304" pitchFamily="18" charset="0"/>
              </a:rPr>
              <a:t> An inability to perform this task suggests cerebellar pathology. </a:t>
            </a:r>
          </a:p>
          <a:p>
            <a:pPr algn="just"/>
            <a:r>
              <a:rPr lang="en-US" sz="2400" dirty="0">
                <a:latin typeface="Times New Roman" panose="02020603050405020304" pitchFamily="18" charset="0"/>
                <a:cs typeface="Times New Roman" panose="02020603050405020304" pitchFamily="18" charset="0"/>
              </a:rPr>
              <a:t>Other abnormal results include presence of tremors of finger, undershooting or overshooting of the target, all of which indicate presence of central balance dysfunction, most likely cerebellar lesion.</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7416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3C850-F21A-40A6-A45E-5CC2F0DC4B97}"/>
              </a:ext>
            </a:extLst>
          </p:cNvPr>
          <p:cNvSpPr>
            <a:spLocks noGrp="1"/>
          </p:cNvSpPr>
          <p:nvPr>
            <p:ph type="title"/>
          </p:nvPr>
        </p:nvSpPr>
        <p:spPr/>
        <p:txBody>
          <a:bodyPr/>
          <a:lstStyle/>
          <a:p>
            <a:r>
              <a:rPr lang="en-US" dirty="0" err="1">
                <a:latin typeface="Times New Roman" panose="02020603050405020304" pitchFamily="18" charset="0"/>
                <a:cs typeface="Times New Roman" panose="02020603050405020304" pitchFamily="18" charset="0"/>
              </a:rPr>
              <a:t>Diadokinesis</a:t>
            </a:r>
            <a:r>
              <a:rPr lang="en-US" dirty="0">
                <a:latin typeface="Times New Roman" panose="02020603050405020304" pitchFamily="18" charset="0"/>
                <a:cs typeface="Times New Roman" panose="02020603050405020304" pitchFamily="18" charset="0"/>
              </a:rPr>
              <a:t> test (alternate supination and pronation of the palm)</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D3B8077-CCEB-4816-A199-6242E3E41EE9}"/>
              </a:ext>
            </a:extLst>
          </p:cNvPr>
          <p:cNvSpPr>
            <a:spLocks noGrp="1"/>
          </p:cNvSpPr>
          <p:nvPr>
            <p:ph idx="1"/>
          </p:nvPr>
        </p:nvSpPr>
        <p:spPr>
          <a:xfrm>
            <a:off x="335280" y="2222287"/>
            <a:ext cx="11684000" cy="4493473"/>
          </a:xfrm>
        </p:spPr>
        <p:txBody>
          <a:bodyPr>
            <a:normAutofit/>
          </a:bodyPr>
          <a:lstStyle/>
          <a:p>
            <a:pPr algn="just"/>
            <a:r>
              <a:rPr lang="en-US" sz="2400" dirty="0" err="1">
                <a:latin typeface="Times New Roman" panose="02020603050405020304" pitchFamily="18" charset="0"/>
                <a:cs typeface="Times New Roman" panose="02020603050405020304" pitchFamily="18" charset="0"/>
              </a:rPr>
              <a:t>Diadokinesis</a:t>
            </a:r>
            <a:r>
              <a:rPr lang="en-US" sz="2400" dirty="0">
                <a:latin typeface="Times New Roman" panose="02020603050405020304" pitchFamily="18" charset="0"/>
                <a:cs typeface="Times New Roman" panose="02020603050405020304" pitchFamily="18" charset="0"/>
              </a:rPr>
              <a:t> test is performed by asking the patient to make rapid alternation (supination and pronation) of the palm of the hand; first one hand at a time and later both hands simultaneously. </a:t>
            </a:r>
          </a:p>
          <a:p>
            <a:pPr algn="just"/>
            <a:r>
              <a:rPr lang="en-US" sz="2400" dirty="0">
                <a:latin typeface="Times New Roman" panose="02020603050405020304" pitchFamily="18" charset="0"/>
                <a:cs typeface="Times New Roman" panose="02020603050405020304" pitchFamily="18" charset="0"/>
              </a:rPr>
              <a:t>For smooth and accurate movements of limbs intact cerebellar functioning is required.</a:t>
            </a:r>
          </a:p>
          <a:p>
            <a:pPr algn="just"/>
            <a:r>
              <a:rPr lang="en-US" sz="2400" dirty="0">
                <a:latin typeface="Times New Roman" panose="02020603050405020304" pitchFamily="18" charset="0"/>
                <a:cs typeface="Times New Roman" panose="02020603050405020304" pitchFamily="18" charset="0"/>
              </a:rPr>
              <a:t>The inability to perform alter </a:t>
            </a:r>
            <a:r>
              <a:rPr lang="en-US" sz="2400" dirty="0" err="1">
                <a:latin typeface="Times New Roman" panose="02020603050405020304" pitchFamily="18" charset="0"/>
                <a:cs typeface="Times New Roman" panose="02020603050405020304" pitchFamily="18" charset="0"/>
              </a:rPr>
              <a:t>nating</a:t>
            </a:r>
            <a:r>
              <a:rPr lang="en-US" sz="2400" dirty="0">
                <a:latin typeface="Times New Roman" panose="02020603050405020304" pitchFamily="18" charset="0"/>
                <a:cs typeface="Times New Roman" panose="02020603050405020304" pitchFamily="18" charset="0"/>
              </a:rPr>
              <a:t> movements speedily and smoothly is a feature of </a:t>
            </a:r>
            <a:r>
              <a:rPr lang="en-US" sz="2400" dirty="0" err="1">
                <a:latin typeface="Times New Roman" panose="02020603050405020304" pitchFamily="18" charset="0"/>
                <a:cs typeface="Times New Roman" panose="02020603050405020304" pitchFamily="18" charset="0"/>
              </a:rPr>
              <a:t>diadochokinesia</a:t>
            </a:r>
            <a:r>
              <a:rPr lang="en-US" sz="2400" dirty="0">
                <a:latin typeface="Times New Roman" panose="02020603050405020304" pitchFamily="18" charset="0"/>
                <a:cs typeface="Times New Roman" panose="02020603050405020304" pitchFamily="18" charset="0"/>
              </a:rPr>
              <a:t> (inability to perform rapid alternating move </a:t>
            </a:r>
            <a:r>
              <a:rPr lang="en-US" sz="2400" dirty="0" err="1">
                <a:latin typeface="Times New Roman" panose="02020603050405020304" pitchFamily="18" charset="0"/>
                <a:cs typeface="Times New Roman" panose="02020603050405020304" pitchFamily="18" charset="0"/>
              </a:rPr>
              <a:t>ments</a:t>
            </a:r>
            <a:r>
              <a:rPr lang="en-US" sz="2400" dirty="0">
                <a:latin typeface="Times New Roman" panose="02020603050405020304" pitchFamily="18" charset="0"/>
                <a:cs typeface="Times New Roman" panose="02020603050405020304" pitchFamily="18" charset="0"/>
              </a:rPr>
              <a:t>), a symptom often associated with cerebellar disease.</a:t>
            </a:r>
          </a:p>
          <a:p>
            <a:pPr algn="just"/>
            <a:r>
              <a:rPr lang="en-US" sz="2400" dirty="0">
                <a:latin typeface="Times New Roman" panose="02020603050405020304" pitchFamily="18" charset="0"/>
                <a:cs typeface="Times New Roman" panose="02020603050405020304" pitchFamily="18" charset="0"/>
              </a:rPr>
              <a:t>Normal healthy young individuals can alternate the hand positions at a very rapid rate.</a:t>
            </a:r>
            <a:endParaRPr lang="en-IN" sz="2400" dirty="0">
              <a:latin typeface="Times New Roman" panose="02020603050405020304" pitchFamily="18" charset="0"/>
              <a:cs typeface="Times New Roman" panose="02020603050405020304" pitchFamily="18" charset="0"/>
            </a:endParaRPr>
          </a:p>
          <a:p>
            <a:pPr algn="just"/>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307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38E63-3356-47AB-B280-1D76DDE7649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Introduction</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4C5B434-ED07-45CF-B184-53DB64029877}"/>
              </a:ext>
            </a:extLst>
          </p:cNvPr>
          <p:cNvSpPr>
            <a:spLocks noGrp="1"/>
          </p:cNvSpPr>
          <p:nvPr>
            <p:ph idx="1"/>
          </p:nvPr>
        </p:nvSpPr>
        <p:spPr>
          <a:xfrm>
            <a:off x="284480" y="2222287"/>
            <a:ext cx="11805920" cy="4503633"/>
          </a:xfrm>
        </p:spPr>
        <p:txBody>
          <a:bodyPr>
            <a:noAutofit/>
          </a:bodyPr>
          <a:lstStyle/>
          <a:p>
            <a:pPr algn="just"/>
            <a:r>
              <a:rPr lang="en-US" sz="2400" dirty="0" err="1">
                <a:latin typeface="Times New Roman" panose="02020603050405020304" pitchFamily="18" charset="0"/>
                <a:cs typeface="Times New Roman" panose="02020603050405020304" pitchFamily="18" charset="0"/>
              </a:rPr>
              <a:t>Behavioural</a:t>
            </a:r>
            <a:r>
              <a:rPr lang="en-US" sz="2400" dirty="0">
                <a:latin typeface="Times New Roman" panose="02020603050405020304" pitchFamily="18" charset="0"/>
                <a:cs typeface="Times New Roman" panose="02020603050405020304" pitchFamily="18" charset="0"/>
              </a:rPr>
              <a:t> test for balance assessment includes a series of tests of posture and equilibrium, basically to screen for the presence of balance deficits and to localize the possible side of pathology.</a:t>
            </a:r>
          </a:p>
          <a:p>
            <a:pPr algn="just"/>
            <a:r>
              <a:rPr lang="en-US" sz="2400" dirty="0">
                <a:latin typeface="Times New Roman" panose="02020603050405020304" pitchFamily="18" charset="0"/>
                <a:cs typeface="Times New Roman" panose="02020603050405020304" pitchFamily="18" charset="0"/>
              </a:rPr>
              <a:t>The </a:t>
            </a:r>
            <a:r>
              <a:rPr lang="en-US" sz="2400" dirty="0" err="1">
                <a:latin typeface="Times New Roman" panose="02020603050405020304" pitchFamily="18" charset="0"/>
                <a:cs typeface="Times New Roman" panose="02020603050405020304" pitchFamily="18" charset="0"/>
              </a:rPr>
              <a:t>behavioural</a:t>
            </a:r>
            <a:r>
              <a:rPr lang="en-US" sz="2400" dirty="0">
                <a:latin typeface="Times New Roman" panose="02020603050405020304" pitchFamily="18" charset="0"/>
                <a:cs typeface="Times New Roman" panose="02020603050405020304" pitchFamily="18" charset="0"/>
              </a:rPr>
              <a:t> balance assessments test the </a:t>
            </a:r>
            <a:r>
              <a:rPr lang="en-US" sz="2400" dirty="0" err="1">
                <a:latin typeface="Times New Roman" panose="02020603050405020304" pitchFamily="18" charset="0"/>
                <a:cs typeface="Times New Roman" panose="02020603050405020304" pitchFamily="18" charset="0"/>
              </a:rPr>
              <a:t>vestibulo</a:t>
            </a:r>
            <a:r>
              <a:rPr lang="en-US" sz="2400" dirty="0">
                <a:latin typeface="Times New Roman" panose="02020603050405020304" pitchFamily="18" charset="0"/>
                <a:cs typeface="Times New Roman" panose="02020603050405020304" pitchFamily="18" charset="0"/>
              </a:rPr>
              <a:t>-ocular reflex (VOR) and </a:t>
            </a:r>
            <a:r>
              <a:rPr lang="en-US" sz="2400" dirty="0" err="1">
                <a:latin typeface="Times New Roman" panose="02020603050405020304" pitchFamily="18" charset="0"/>
                <a:cs typeface="Times New Roman" panose="02020603050405020304" pitchFamily="18" charset="0"/>
              </a:rPr>
              <a:t>vestibulo</a:t>
            </a:r>
            <a:r>
              <a:rPr lang="en-US" sz="2400" dirty="0">
                <a:latin typeface="Times New Roman" panose="02020603050405020304" pitchFamily="18" charset="0"/>
                <a:cs typeface="Times New Roman" panose="02020603050405020304" pitchFamily="18" charset="0"/>
              </a:rPr>
              <a:t>-spinal reflex (VSR) to narrow down to the possible etiology of the balance disorder.</a:t>
            </a:r>
          </a:p>
          <a:p>
            <a:pPr algn="just"/>
            <a:r>
              <a:rPr lang="en-US" sz="2400" dirty="0">
                <a:latin typeface="Times New Roman" panose="02020603050405020304" pitchFamily="18" charset="0"/>
                <a:cs typeface="Times New Roman" panose="02020603050405020304" pitchFamily="18" charset="0"/>
              </a:rPr>
              <a:t>These tests are simple to execute, yet can provide valuable insights into the possible site of pathology; for example, peripheral versus central involvement or right sided versus left sided pathology.</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732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8B964-B72B-43B4-8F1A-6AC07B99DE8B}"/>
              </a:ext>
            </a:extLst>
          </p:cNvPr>
          <p:cNvSpPr>
            <a:spLocks noGrp="1"/>
          </p:cNvSpPr>
          <p:nvPr>
            <p:ph type="title"/>
          </p:nvPr>
        </p:nvSpPr>
        <p:spPr/>
        <p:txBody>
          <a:bodyPr/>
          <a:lstStyle/>
          <a:p>
            <a:pPr algn="ctr"/>
            <a:r>
              <a:rPr lang="en-US" dirty="0">
                <a:latin typeface="Times New Roman" panose="02020603050405020304" pitchFamily="18" charset="0"/>
                <a:cs typeface="Times New Roman" panose="02020603050405020304" pitchFamily="18" charset="0"/>
              </a:rPr>
              <a:t>Summary:</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E16218B-A28E-4FC8-B6CE-4DA29034FA96}"/>
              </a:ext>
            </a:extLst>
          </p:cNvPr>
          <p:cNvSpPr>
            <a:spLocks noGrp="1"/>
          </p:cNvSpPr>
          <p:nvPr>
            <p:ph idx="1"/>
          </p:nvPr>
        </p:nvSpPr>
        <p:spPr>
          <a:xfrm>
            <a:off x="375920" y="2191385"/>
            <a:ext cx="11562080" cy="4351338"/>
          </a:xfrm>
        </p:spPr>
        <p:txBody>
          <a:bodyPr>
            <a:normAutofit/>
          </a:bodyPr>
          <a:lstStyle/>
          <a:p>
            <a:pPr algn="just"/>
            <a:r>
              <a:rPr lang="en-US" sz="2400" dirty="0">
                <a:latin typeface="Times New Roman" panose="02020603050405020304" pitchFamily="18" charset="0"/>
                <a:cs typeface="Times New Roman" panose="02020603050405020304" pitchFamily="18" charset="0"/>
              </a:rPr>
              <a:t>The tests of behavioral balance assessment provide a window for the clinician to assess the effects of an underlying pathology on balance sustenance during taxing tasks. </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While Fukuda stepping and Romberg tests are affected by peripheral as well as central system pathologies, poor performance on </a:t>
            </a:r>
            <a:r>
              <a:rPr lang="en-US" sz="2400" dirty="0" err="1">
                <a:latin typeface="Times New Roman" panose="02020603050405020304" pitchFamily="18" charset="0"/>
                <a:cs typeface="Times New Roman" panose="02020603050405020304" pitchFamily="18" charset="0"/>
              </a:rPr>
              <a:t>diadokintic</a:t>
            </a:r>
            <a:r>
              <a:rPr lang="en-US" sz="2400" dirty="0">
                <a:latin typeface="Times New Roman" panose="02020603050405020304" pitchFamily="18" charset="0"/>
                <a:cs typeface="Times New Roman" panose="02020603050405020304" pitchFamily="18" charset="0"/>
              </a:rPr>
              <a:t>, finger-to-nose and tandem gait/walk tests are specific to central lesions. </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However, these tests should not be interpreted exclusively; rather they should be interpreted in conjunction with case history and outcomes of other objective assessment tools.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1493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E121E-F8D7-42CD-A974-972D67FFEAA2}"/>
              </a:ext>
            </a:extLst>
          </p:cNvPr>
          <p:cNvSpPr>
            <a:spLocks noGrp="1"/>
          </p:cNvSpPr>
          <p:nvPr>
            <p:ph type="title"/>
          </p:nvPr>
        </p:nvSpPr>
        <p:spPr>
          <a:xfrm>
            <a:off x="810000" y="396388"/>
            <a:ext cx="10571998" cy="970450"/>
          </a:xfrm>
        </p:spPr>
        <p:txBody>
          <a:bodyPr/>
          <a:lstStyle/>
          <a:p>
            <a:r>
              <a:rPr lang="en-IN" dirty="0">
                <a:latin typeface="Times New Roman" panose="02020603050405020304" pitchFamily="18" charset="0"/>
                <a:cs typeface="Times New Roman" panose="02020603050405020304" pitchFamily="18" charset="0"/>
              </a:rPr>
              <a:t>Past Pointing Test</a:t>
            </a:r>
          </a:p>
        </p:txBody>
      </p:sp>
      <p:sp>
        <p:nvSpPr>
          <p:cNvPr id="3" name="Content Placeholder 2">
            <a:extLst>
              <a:ext uri="{FF2B5EF4-FFF2-40B4-BE49-F238E27FC236}">
                <a16:creationId xmlns:a16="http://schemas.microsoft.com/office/drawing/2014/main" id="{9831FEDE-8F4A-46FD-A6B6-08025087F78D}"/>
              </a:ext>
            </a:extLst>
          </p:cNvPr>
          <p:cNvSpPr>
            <a:spLocks noGrp="1"/>
          </p:cNvSpPr>
          <p:nvPr>
            <p:ph idx="1"/>
          </p:nvPr>
        </p:nvSpPr>
        <p:spPr>
          <a:xfrm>
            <a:off x="162560" y="2222287"/>
            <a:ext cx="11917680" cy="4412193"/>
          </a:xfrm>
        </p:spPr>
        <p:txBody>
          <a:bodyPr>
            <a:noAutofit/>
          </a:bodyPr>
          <a:lstStyle/>
          <a:p>
            <a:pPr algn="just"/>
            <a:r>
              <a:rPr lang="en-US" sz="2400" dirty="0">
                <a:latin typeface="Times New Roman" panose="02020603050405020304" pitchFamily="18" charset="0"/>
                <a:cs typeface="Times New Roman" panose="02020603050405020304" pitchFamily="18" charset="0"/>
              </a:rPr>
              <a:t>Past Pointing Test is a test to determine the tonic imbalance in the output of peripheral vestibular system. </a:t>
            </a:r>
          </a:p>
          <a:p>
            <a:pPr algn="just"/>
            <a:r>
              <a:rPr lang="en-US" sz="2400" dirty="0">
                <a:latin typeface="Times New Roman" panose="02020603050405020304" pitchFamily="18" charset="0"/>
                <a:cs typeface="Times New Roman" panose="02020603050405020304" pitchFamily="18" charset="0"/>
              </a:rPr>
              <a:t>Here the patient is instructed to extend the arms and place the index finger of one hand on the index finger of the examiner.</a:t>
            </a:r>
          </a:p>
          <a:p>
            <a:pPr algn="just"/>
            <a:r>
              <a:rPr lang="en-US" sz="2400" dirty="0">
                <a:latin typeface="Times New Roman" panose="02020603050405020304" pitchFamily="18" charset="0"/>
                <a:cs typeface="Times New Roman" panose="02020603050405020304" pitchFamily="18" charset="0"/>
              </a:rPr>
              <a:t>The eyes are then closed, the arms raised above the head, then the patient is quickly asked to return to the perceived starting position (maintaining eyes closed).</a:t>
            </a:r>
          </a:p>
          <a:p>
            <a:pPr algn="just"/>
            <a:r>
              <a:rPr lang="en-US" sz="2400" dirty="0">
                <a:latin typeface="Times New Roman" panose="02020603050405020304" pitchFamily="18" charset="0"/>
                <a:cs typeface="Times New Roman" panose="02020603050405020304" pitchFamily="18" charset="0"/>
              </a:rPr>
              <a:t>Patients with normal cerebellar function will return the fingers to the starting position with little lateral deviation. </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3593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6961C-C27B-4294-B146-D2A77F49823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9AB11D2-ABF5-4539-A611-236F2D960AF0}"/>
              </a:ext>
            </a:extLst>
          </p:cNvPr>
          <p:cNvSpPr>
            <a:spLocks noGrp="1"/>
          </p:cNvSpPr>
          <p:nvPr>
            <p:ph idx="1"/>
          </p:nvPr>
        </p:nvSpPr>
        <p:spPr>
          <a:xfrm>
            <a:off x="172720" y="2222287"/>
            <a:ext cx="11856720" cy="4462993"/>
          </a:xfrm>
        </p:spPr>
        <p:txBody>
          <a:bodyPr>
            <a:normAutofit/>
          </a:bodyPr>
          <a:lstStyle/>
          <a:p>
            <a:pPr algn="just"/>
            <a:r>
              <a:rPr lang="en-US" sz="2400" dirty="0">
                <a:latin typeface="Times New Roman" panose="02020603050405020304" pitchFamily="18" charset="0"/>
                <a:cs typeface="Times New Roman" panose="02020603050405020304" pitchFamily="18" charset="0"/>
              </a:rPr>
              <a:t>The abnormal sign is when the hands drift away from the target as the trunk rotates.</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Consistent rotation to one side may indicate peripheral dysfunction on the side towards which the patient deviated and less consistent deviation may indicate a compensated peripheral weakness.</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370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BDE79-E5E7-49B9-9B8B-1DD7AFE104DE}"/>
              </a:ext>
            </a:extLst>
          </p:cNvPr>
          <p:cNvSpPr>
            <a:spLocks noGrp="1"/>
          </p:cNvSpPr>
          <p:nvPr>
            <p:ph type="title"/>
          </p:nvPr>
        </p:nvSpPr>
        <p:spPr/>
        <p:txBody>
          <a:bodyPr/>
          <a:lstStyle/>
          <a:p>
            <a:r>
              <a:rPr lang="en-IN" dirty="0">
                <a:latin typeface="Times New Roman" panose="02020603050405020304" pitchFamily="18" charset="0"/>
                <a:cs typeface="Times New Roman" panose="02020603050405020304" pitchFamily="18" charset="0"/>
              </a:rPr>
              <a:t>Fukuda Stepping Test</a:t>
            </a:r>
          </a:p>
        </p:txBody>
      </p:sp>
      <p:pic>
        <p:nvPicPr>
          <p:cNvPr id="5" name="Content Placeholder 4">
            <a:extLst>
              <a:ext uri="{FF2B5EF4-FFF2-40B4-BE49-F238E27FC236}">
                <a16:creationId xmlns:a16="http://schemas.microsoft.com/office/drawing/2014/main" id="{95BB783D-5B00-4599-BD06-E60C4FBFC6F0}"/>
              </a:ext>
            </a:extLst>
          </p:cNvPr>
          <p:cNvPicPr>
            <a:picLocks noGrp="1" noChangeAspect="1"/>
          </p:cNvPicPr>
          <p:nvPr>
            <p:ph idx="1"/>
          </p:nvPr>
        </p:nvPicPr>
        <p:blipFill>
          <a:blip r:embed="rId2"/>
          <a:stretch>
            <a:fillRect/>
          </a:stretch>
        </p:blipFill>
        <p:spPr>
          <a:xfrm>
            <a:off x="1971040" y="2086796"/>
            <a:ext cx="7681758" cy="4557844"/>
          </a:xfrm>
        </p:spPr>
      </p:pic>
    </p:spTree>
    <p:extLst>
      <p:ext uri="{BB962C8B-B14F-4D97-AF65-F5344CB8AC3E}">
        <p14:creationId xmlns:p14="http://schemas.microsoft.com/office/powerpoint/2010/main" val="1888809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FD130-038E-4819-9DA8-BC5895902BA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53B21EB-075E-4DF8-951C-87D02C2E0524}"/>
              </a:ext>
            </a:extLst>
          </p:cNvPr>
          <p:cNvSpPr>
            <a:spLocks noGrp="1"/>
          </p:cNvSpPr>
          <p:nvPr>
            <p:ph idx="1"/>
          </p:nvPr>
        </p:nvSpPr>
        <p:spPr>
          <a:xfrm>
            <a:off x="193040" y="1734607"/>
            <a:ext cx="11653520" cy="4534113"/>
          </a:xfrm>
        </p:spPr>
        <p:txBody>
          <a:bodyPr>
            <a:normAutofit/>
          </a:bodyPr>
          <a:lstStyle/>
          <a:p>
            <a:pPr algn="just"/>
            <a:r>
              <a:rPr lang="en-US" sz="2400" dirty="0">
                <a:latin typeface="Times New Roman" panose="02020603050405020304" pitchFamily="18" charset="0"/>
                <a:cs typeface="Times New Roman" panose="02020603050405020304" pitchFamily="18" charset="0"/>
              </a:rPr>
              <a:t>Fukuda Stepping Test is a simple task designed to identify the presence of peripheral vestibular system impairment.</a:t>
            </a:r>
          </a:p>
          <a:p>
            <a:pPr algn="just"/>
            <a:r>
              <a:rPr lang="en-US" sz="2400" dirty="0">
                <a:latin typeface="Times New Roman" panose="02020603050405020304" pitchFamily="18" charset="0"/>
                <a:cs typeface="Times New Roman" panose="02020603050405020304" pitchFamily="18" charset="0"/>
              </a:rPr>
              <a:t>The peripheral vestibular impairment is manifested as asymmetry in the lower extremity </a:t>
            </a:r>
            <a:r>
              <a:rPr lang="en-US" sz="2400" dirty="0" err="1">
                <a:latin typeface="Times New Roman" panose="02020603050405020304" pitchFamily="18" charset="0"/>
                <a:cs typeface="Times New Roman" panose="02020603050405020304" pitchFamily="18" charset="0"/>
              </a:rPr>
              <a:t>vestibulo</a:t>
            </a:r>
            <a:r>
              <a:rPr lang="en-US" sz="2400" dirty="0">
                <a:latin typeface="Times New Roman" panose="02020603050405020304" pitchFamily="18" charset="0"/>
                <a:cs typeface="Times New Roman" panose="02020603050405020304" pitchFamily="18" charset="0"/>
              </a:rPr>
              <a:t>-spinal reflex </a:t>
            </a:r>
            <a:r>
              <a:rPr lang="en-IN" sz="2400" dirty="0">
                <a:latin typeface="Times New Roman" panose="02020603050405020304" pitchFamily="18" charset="0"/>
                <a:cs typeface="Times New Roman" panose="02020603050405020304" pitchFamily="18" charset="0"/>
              </a:rPr>
              <a:t>tone.</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The patient is asked to extend the arms in front of the body with eyes closed and march for 50 steps at a fixed point. </a:t>
            </a:r>
          </a:p>
          <a:p>
            <a:pPr algn="just"/>
            <a:r>
              <a:rPr lang="en-US" sz="2400" dirty="0">
                <a:latin typeface="Times New Roman" panose="02020603050405020304" pitchFamily="18" charset="0"/>
                <a:cs typeface="Times New Roman" panose="02020603050405020304" pitchFamily="18" charset="0"/>
              </a:rPr>
              <a:t>The angle, direction and distance of deviation should be noted from the origin.</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5332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0113F-B900-4C35-A583-50F06D92EA4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388863D-A3E6-4E0E-ADE1-DB6FFDCE1A6B}"/>
              </a:ext>
            </a:extLst>
          </p:cNvPr>
          <p:cNvSpPr>
            <a:spLocks noGrp="1"/>
          </p:cNvSpPr>
          <p:nvPr>
            <p:ph idx="1"/>
          </p:nvPr>
        </p:nvSpPr>
        <p:spPr>
          <a:xfrm>
            <a:off x="564712" y="2039407"/>
            <a:ext cx="11312328" cy="4402033"/>
          </a:xfrm>
        </p:spPr>
        <p:txBody>
          <a:bodyPr>
            <a:normAutofit/>
          </a:bodyPr>
          <a:lstStyle/>
          <a:p>
            <a:pPr algn="just"/>
            <a:r>
              <a:rPr lang="en-US" sz="2400" dirty="0">
                <a:latin typeface="Times New Roman" panose="02020603050405020304" pitchFamily="18" charset="0"/>
                <a:cs typeface="Times New Roman" panose="02020603050405020304" pitchFamily="18" charset="0"/>
              </a:rPr>
              <a:t>If the angular deviation is within 30 degrees from the starting point, is a negative test result (</a:t>
            </a:r>
            <a:r>
              <a:rPr lang="en-US" sz="2400" dirty="0" err="1">
                <a:latin typeface="Times New Roman" panose="02020603050405020304" pitchFamily="18" charset="0"/>
                <a:cs typeface="Times New Roman" panose="02020603050405020304" pitchFamily="18" charset="0"/>
              </a:rPr>
              <a:t>Harit</a:t>
            </a:r>
            <a:r>
              <a:rPr lang="en-US" sz="2400" dirty="0">
                <a:latin typeface="Times New Roman" panose="02020603050405020304" pitchFamily="18" charset="0"/>
                <a:cs typeface="Times New Roman" panose="02020603050405020304" pitchFamily="18" charset="0"/>
              </a:rPr>
              <a:t> &amp; Singh, 2012).</a:t>
            </a:r>
          </a:p>
          <a:p>
            <a:pPr algn="just"/>
            <a:r>
              <a:rPr lang="en-US" sz="2400" dirty="0">
                <a:latin typeface="Times New Roman" panose="02020603050405020304" pitchFamily="18" charset="0"/>
                <a:cs typeface="Times New Roman" panose="02020603050405020304" pitchFamily="18" charset="0"/>
              </a:rPr>
              <a:t>A rotation greater than 45 degrees or a fall is a positive test result and is considered to be pathological.</a:t>
            </a:r>
          </a:p>
          <a:p>
            <a:pPr algn="just"/>
            <a:r>
              <a:rPr lang="en-US" sz="2400" dirty="0">
                <a:latin typeface="Times New Roman" panose="02020603050405020304" pitchFamily="18" charset="0"/>
                <a:cs typeface="Times New Roman" panose="02020603050405020304" pitchFamily="18" charset="0"/>
              </a:rPr>
              <a:t>Even if angle is 1 meter, the finding is indicator of a pathology, provided the patient had clearly understood that he/she needed to march at the same place (</a:t>
            </a:r>
            <a:r>
              <a:rPr lang="en-US" sz="2400" dirty="0" err="1">
                <a:latin typeface="Times New Roman" panose="02020603050405020304" pitchFamily="18" charset="0"/>
                <a:cs typeface="Times New Roman" panose="02020603050405020304" pitchFamily="18" charset="0"/>
              </a:rPr>
              <a:t>Harit</a:t>
            </a:r>
            <a:r>
              <a:rPr lang="en-US" sz="2400" dirty="0">
                <a:latin typeface="Times New Roman" panose="02020603050405020304" pitchFamily="18" charset="0"/>
                <a:cs typeface="Times New Roman" panose="02020603050405020304" pitchFamily="18" charset="0"/>
              </a:rPr>
              <a:t> &amp; Singh, 2012).</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910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4D19C-C8B2-47F3-A2B0-5DE10F709650}"/>
              </a:ext>
            </a:extLst>
          </p:cNvPr>
          <p:cNvSpPr>
            <a:spLocks noGrp="1"/>
          </p:cNvSpPr>
          <p:nvPr>
            <p:ph type="title"/>
          </p:nvPr>
        </p:nvSpPr>
        <p:spPr>
          <a:xfrm>
            <a:off x="810000" y="396388"/>
            <a:ext cx="10571998" cy="970450"/>
          </a:xfrm>
        </p:spPr>
        <p:txBody>
          <a:bodyPr/>
          <a:lstStyle/>
          <a:p>
            <a:r>
              <a:rPr lang="en-IN" dirty="0">
                <a:latin typeface="Times New Roman" panose="02020603050405020304" pitchFamily="18" charset="0"/>
                <a:cs typeface="Times New Roman" panose="02020603050405020304" pitchFamily="18" charset="0"/>
              </a:rPr>
              <a:t>Tandem gait test</a:t>
            </a:r>
          </a:p>
        </p:txBody>
      </p:sp>
      <p:sp>
        <p:nvSpPr>
          <p:cNvPr id="3" name="Content Placeholder 2">
            <a:extLst>
              <a:ext uri="{FF2B5EF4-FFF2-40B4-BE49-F238E27FC236}">
                <a16:creationId xmlns:a16="http://schemas.microsoft.com/office/drawing/2014/main" id="{BEA17291-2C3E-4BB8-85DA-474AB1BB287F}"/>
              </a:ext>
            </a:extLst>
          </p:cNvPr>
          <p:cNvSpPr>
            <a:spLocks noGrp="1"/>
          </p:cNvSpPr>
          <p:nvPr>
            <p:ph idx="1"/>
          </p:nvPr>
        </p:nvSpPr>
        <p:spPr>
          <a:xfrm>
            <a:off x="203200" y="2184401"/>
            <a:ext cx="11805920" cy="4886960"/>
          </a:xfrm>
        </p:spPr>
        <p:txBody>
          <a:bodyPr>
            <a:normAutofit/>
          </a:bodyPr>
          <a:lstStyle/>
          <a:p>
            <a:pPr algn="just"/>
            <a:r>
              <a:rPr lang="en-US" sz="2400" dirty="0">
                <a:latin typeface="Times New Roman" panose="02020603050405020304" pitchFamily="18" charset="0"/>
                <a:cs typeface="Times New Roman" panose="02020603050405020304" pitchFamily="18" charset="0"/>
              </a:rPr>
              <a:t>Tandem gait test (TGT) is the functional test for dynamic balance. </a:t>
            </a:r>
          </a:p>
          <a:p>
            <a:pPr algn="just"/>
            <a:r>
              <a:rPr lang="en-US" sz="2400" dirty="0">
                <a:latin typeface="Times New Roman" panose="02020603050405020304" pitchFamily="18" charset="0"/>
                <a:cs typeface="Times New Roman" panose="02020603050405020304" pitchFamily="18" charset="0"/>
              </a:rPr>
              <a:t>The patient will be asked to walk in such a way that the calcaneus of the non dominant foot will be ahead of the other foot's toes. </a:t>
            </a:r>
          </a:p>
          <a:p>
            <a:pPr algn="just"/>
            <a:r>
              <a:rPr lang="en-US" sz="2400" dirty="0">
                <a:latin typeface="Times New Roman" panose="02020603050405020304" pitchFamily="18" charset="0"/>
                <a:cs typeface="Times New Roman" panose="02020603050405020304" pitchFamily="18" charset="0"/>
              </a:rPr>
              <a:t>Its interpretation consisted in the number of steps taken by the patient over a straight line. </a:t>
            </a:r>
          </a:p>
          <a:p>
            <a:pPr algn="just"/>
            <a:r>
              <a:rPr lang="en-US" sz="2400" dirty="0">
                <a:latin typeface="Times New Roman" panose="02020603050405020304" pitchFamily="18" charset="0"/>
                <a:cs typeface="Times New Roman" panose="02020603050405020304" pitchFamily="18" charset="0"/>
              </a:rPr>
              <a:t>Taking ten steps in a straight line is considered as good performance and also normal balance,</a:t>
            </a:r>
          </a:p>
          <a:p>
            <a:pPr algn="just"/>
            <a:r>
              <a:rPr lang="en-US" sz="2400" dirty="0">
                <a:latin typeface="Times New Roman" panose="02020603050405020304" pitchFamily="18" charset="0"/>
                <a:cs typeface="Times New Roman" panose="02020603050405020304" pitchFamily="18" charset="0"/>
              </a:rPr>
              <a:t>If the patient takes 7-9 steps is considered as having an average balance deficit</a:t>
            </a:r>
          </a:p>
          <a:p>
            <a:pPr algn="just"/>
            <a:r>
              <a:rPr lang="en-US" sz="2400" dirty="0">
                <a:latin typeface="Times New Roman" panose="02020603050405020304" pitchFamily="18" charset="0"/>
                <a:cs typeface="Times New Roman" panose="02020603050405020304" pitchFamily="18" charset="0"/>
              </a:rPr>
              <a:t>4-7 steps is considered as having a moderate deficit along with the fear of falling and insecurity and less than 4 steps indicates serious balance deficit and weak performance (Lopes et al, 2009).</a:t>
            </a:r>
            <a:endParaRPr lang="en-IN" sz="2400" dirty="0">
              <a:latin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6819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62F04-2B27-4398-BE30-3E357A87486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DC62220-9531-46AE-8832-77131BF4FD6E}"/>
              </a:ext>
            </a:extLst>
          </p:cNvPr>
          <p:cNvSpPr>
            <a:spLocks noGrp="1"/>
          </p:cNvSpPr>
          <p:nvPr>
            <p:ph idx="1"/>
          </p:nvPr>
        </p:nvSpPr>
        <p:spPr>
          <a:xfrm>
            <a:off x="193040" y="2344207"/>
            <a:ext cx="11643360" cy="3636511"/>
          </a:xfrm>
        </p:spPr>
        <p:txBody>
          <a:bodyPr>
            <a:normAutofit/>
          </a:bodyPr>
          <a:lstStyle/>
          <a:p>
            <a:pPr algn="just"/>
            <a:r>
              <a:rPr lang="en-US" sz="2400" dirty="0">
                <a:latin typeface="Times New Roman" panose="02020603050405020304" pitchFamily="18" charset="0"/>
                <a:cs typeface="Times New Roman" panose="02020603050405020304" pitchFamily="18" charset="0"/>
              </a:rPr>
              <a:t>For the TGT, the patient should be asked to imagine a straight line on the floor and walk </a:t>
            </a:r>
            <a:r>
              <a:rPr lang="en-US" sz="2400" dirty="0" err="1">
                <a:latin typeface="Times New Roman" panose="02020603050405020304" pitchFamily="18" charset="0"/>
                <a:cs typeface="Times New Roman" panose="02020603050405020304" pitchFamily="18" charset="0"/>
              </a:rPr>
              <a:t>heelto</a:t>
            </a:r>
            <a:r>
              <a:rPr lang="en-US" sz="2400" dirty="0">
                <a:latin typeface="Times New Roman" panose="02020603050405020304" pitchFamily="18" charset="0"/>
                <a:cs typeface="Times New Roman" panose="02020603050405020304" pitchFamily="18" charset="0"/>
              </a:rPr>
              <a:t>-toe along it for 30 seconds</a:t>
            </a:r>
          </a:p>
          <a:p>
            <a:pPr marL="0" indent="0" algn="just">
              <a:buNone/>
            </a:pP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Loss of balance or raising of arms to ensure balance sustenance before 30 seconds is deemed abnormal (</a:t>
            </a:r>
            <a:r>
              <a:rPr lang="en-US" sz="2400" dirty="0" err="1">
                <a:latin typeface="Times New Roman" panose="02020603050405020304" pitchFamily="18" charset="0"/>
                <a:cs typeface="Times New Roman" panose="02020603050405020304" pitchFamily="18" charset="0"/>
              </a:rPr>
              <a:t>Rumalla</a:t>
            </a:r>
            <a:r>
              <a:rPr lang="en-US" sz="2400" dirty="0">
                <a:latin typeface="Times New Roman" panose="02020603050405020304" pitchFamily="18" charset="0"/>
                <a:cs typeface="Times New Roman" panose="02020603050405020304" pitchFamily="18" charset="0"/>
              </a:rPr>
              <a:t> et al., 2015).</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71175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448</TotalTime>
  <Words>1447</Words>
  <Application>Microsoft Office PowerPoint</Application>
  <PresentationFormat>Widescreen</PresentationFormat>
  <Paragraphs>82</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Century Gothic</vt:lpstr>
      <vt:lpstr>Times New Roman</vt:lpstr>
      <vt:lpstr>Wingdings 2</vt:lpstr>
      <vt:lpstr>Quotable</vt:lpstr>
      <vt:lpstr>Behavioral Tests To Assess Vestibular Functioning</vt:lpstr>
      <vt:lpstr>Introduction</vt:lpstr>
      <vt:lpstr>Past Pointing Test</vt:lpstr>
      <vt:lpstr>PowerPoint Presentation</vt:lpstr>
      <vt:lpstr>Fukuda Stepping Test</vt:lpstr>
      <vt:lpstr>PowerPoint Presentation</vt:lpstr>
      <vt:lpstr>PowerPoint Presentation</vt:lpstr>
      <vt:lpstr>Tandem gait test</vt:lpstr>
      <vt:lpstr>PowerPoint Presentation</vt:lpstr>
      <vt:lpstr>Romberg tests</vt:lpstr>
      <vt:lpstr>PowerPoint Presentation</vt:lpstr>
      <vt:lpstr>PowerPoint Presentation</vt:lpstr>
      <vt:lpstr>PowerPoint Presentation</vt:lpstr>
      <vt:lpstr>PowerPoint Presentation</vt:lpstr>
      <vt:lpstr>PowerPoint Presentation</vt:lpstr>
      <vt:lpstr>PowerPoint Presentation</vt:lpstr>
      <vt:lpstr>Finger-to-nose test</vt:lpstr>
      <vt:lpstr>PowerPoint Presentation</vt:lpstr>
      <vt:lpstr>Diadokinesis test (alternate supination and pronation of the palm)</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Sanket Bhalerao</dc:creator>
  <cp:lastModifiedBy>Sanket Bhalerao</cp:lastModifiedBy>
  <cp:revision>10</cp:revision>
  <dcterms:created xsi:type="dcterms:W3CDTF">2022-01-20T04:17:44Z</dcterms:created>
  <dcterms:modified xsi:type="dcterms:W3CDTF">2025-08-22T08:53:11Z</dcterms:modified>
</cp:coreProperties>
</file>