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73"/>
  </p:notesMasterIdLst>
  <p:handoutMasterIdLst>
    <p:handoutMasterId r:id="rId74"/>
  </p:handoutMasterIdLst>
  <p:sldIdLst>
    <p:sldId id="256" r:id="rId5"/>
    <p:sldId id="257" r:id="rId6"/>
    <p:sldId id="258" r:id="rId7"/>
    <p:sldId id="259" r:id="rId8"/>
    <p:sldId id="316" r:id="rId9"/>
    <p:sldId id="260" r:id="rId10"/>
    <p:sldId id="269" r:id="rId11"/>
    <p:sldId id="261" r:id="rId12"/>
    <p:sldId id="266" r:id="rId13"/>
    <p:sldId id="268" r:id="rId14"/>
    <p:sldId id="270" r:id="rId15"/>
    <p:sldId id="273" r:id="rId16"/>
    <p:sldId id="317" r:id="rId17"/>
    <p:sldId id="275" r:id="rId18"/>
    <p:sldId id="276" r:id="rId19"/>
    <p:sldId id="31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5" r:id="rId37"/>
    <p:sldId id="296" r:id="rId38"/>
    <p:sldId id="297" r:id="rId39"/>
    <p:sldId id="319" r:id="rId40"/>
    <p:sldId id="301" r:id="rId41"/>
    <p:sldId id="302" r:id="rId42"/>
    <p:sldId id="303" r:id="rId43"/>
    <p:sldId id="320" r:id="rId44"/>
    <p:sldId id="321" r:id="rId45"/>
    <p:sldId id="322" r:id="rId46"/>
    <p:sldId id="323" r:id="rId47"/>
    <p:sldId id="324" r:id="rId48"/>
    <p:sldId id="325" r:id="rId49"/>
    <p:sldId id="326" r:id="rId50"/>
    <p:sldId id="327" r:id="rId51"/>
    <p:sldId id="328" r:id="rId52"/>
    <p:sldId id="304" r:id="rId53"/>
    <p:sldId id="306" r:id="rId54"/>
    <p:sldId id="307" r:id="rId55"/>
    <p:sldId id="308" r:id="rId56"/>
    <p:sldId id="329" r:id="rId57"/>
    <p:sldId id="309" r:id="rId58"/>
    <p:sldId id="330" r:id="rId59"/>
    <p:sldId id="310" r:id="rId60"/>
    <p:sldId id="311" r:id="rId61"/>
    <p:sldId id="312" r:id="rId62"/>
    <p:sldId id="314" r:id="rId63"/>
    <p:sldId id="331" r:id="rId64"/>
    <p:sldId id="332" r:id="rId65"/>
    <p:sldId id="333" r:id="rId66"/>
    <p:sldId id="334" r:id="rId67"/>
    <p:sldId id="335" r:id="rId68"/>
    <p:sldId id="336" r:id="rId69"/>
    <p:sldId id="337" r:id="rId70"/>
    <p:sldId id="338" r:id="rId71"/>
    <p:sldId id="33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p:cViewPr varScale="1">
        <p:scale>
          <a:sx n="55" d="100"/>
          <a:sy n="55" d="100"/>
        </p:scale>
        <p:origin x="828" y="3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8/22/2025</a:t>
            </a:fld>
            <a:endParaRPr lang="en-US"/>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8/22/2025</a:t>
            </a:fld>
            <a:endParaRPr lang="en-US"/>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a:t>Click to edit Master title style</a:t>
            </a:r>
          </a:p>
        </p:txBody>
      </p:sp>
      <p:sp>
        <p:nvSpPr>
          <p:cNvPr id="10" name="Date Placeholder 9"/>
          <p:cNvSpPr>
            <a:spLocks noGrp="1"/>
          </p:cNvSpPr>
          <p:nvPr>
            <p:ph type="dt" sz="half" idx="10"/>
          </p:nvPr>
        </p:nvSpPr>
        <p:spPr/>
        <p:txBody>
          <a:bodyPr/>
          <a:lstStyle/>
          <a:p>
            <a:fld id="{5C14FD69-4A85-4715-A222-ABB225B63BC6}" type="datetimeFigureOut">
              <a:rPr lang="en-US" smtClean="0"/>
              <a:pPr/>
              <a:t>8/22/2025</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fld id="{5C14FD69-4A85-4715-A222-ABB225B63BC6}" type="datetimeFigureOut">
              <a:rPr lang="en-US" smtClean="0"/>
              <a:pPr/>
              <a:t>8/22/2025</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7" name="Date Placeholder 6"/>
          <p:cNvSpPr>
            <a:spLocks noGrp="1"/>
          </p:cNvSpPr>
          <p:nvPr>
            <p:ph type="dt" sz="half" idx="10"/>
          </p:nvPr>
        </p:nvSpPr>
        <p:spPr/>
        <p:txBody>
          <a:bodyPr/>
          <a:lstStyle/>
          <a:p>
            <a:fld id="{5C14FD69-4A85-4715-A222-ABB225B63BC6}" type="datetimeFigureOut">
              <a:rPr lang="en-US" smtClean="0"/>
              <a:pPr/>
              <a:t>8/22/2025</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8/22/2025</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p:txBody>
          <a:bodyPr/>
          <a:lstStyle/>
          <a:p>
            <a:fld id="{5C14FD69-4A85-4715-A222-ABB225B63BC6}" type="datetimeFigureOut">
              <a:rPr lang="en-US" smtClean="0"/>
              <a:pPr/>
              <a:t>8/22/2025</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fld id="{5C14FD69-4A85-4715-A222-ABB225B63BC6}" type="datetimeFigureOut">
              <a:rPr lang="en-US" smtClean="0"/>
              <a:pPr/>
              <a:t>8/22/2025</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9" name="Date Placeholder 8"/>
          <p:cNvSpPr>
            <a:spLocks noGrp="1"/>
          </p:cNvSpPr>
          <p:nvPr>
            <p:ph type="dt" sz="half" idx="10"/>
          </p:nvPr>
        </p:nvSpPr>
        <p:spPr/>
        <p:txBody>
          <a:bodyPr/>
          <a:lstStyle/>
          <a:p>
            <a:fld id="{5C14FD69-4A85-4715-A222-ABB225B63BC6}" type="datetimeFigureOut">
              <a:rPr lang="en-US" smtClean="0"/>
              <a:pPr/>
              <a:t>8/22/2025</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8/22/2025</a:t>
            </a:fld>
            <a:endParaRPr lang="en-US" sz="1000"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133600"/>
            <a:ext cx="7958814" cy="1470025"/>
          </a:xfrm>
        </p:spPr>
        <p:txBody>
          <a:bodyPr>
            <a:noAutofit/>
          </a:bodyPr>
          <a:lstStyle/>
          <a:p>
            <a:pPr algn="ctr"/>
            <a:r>
              <a:rPr lang="en-US" sz="6000" dirty="0" err="1"/>
              <a:t>Electrocochleography</a:t>
            </a:r>
            <a:r>
              <a:rPr lang="en-US" sz="6000" dirty="0"/>
              <a:t> (</a:t>
            </a:r>
            <a:r>
              <a:rPr lang="en-US" sz="6000" dirty="0" err="1"/>
              <a:t>EcochG</a:t>
            </a:r>
            <a:r>
              <a:rPr lang="en-US" sz="6000" dirty="0"/>
              <a:t>)</a:t>
            </a:r>
            <a:br>
              <a:rPr lang="en-US" sz="6000" dirty="0"/>
            </a:br>
            <a:endParaRPr lang="en-US" sz="6000" dirty="0"/>
          </a:p>
        </p:txBody>
      </p:sp>
      <p:sp>
        <p:nvSpPr>
          <p:cNvPr id="5" name="Subtitle 4">
            <a:extLst>
              <a:ext uri="{FF2B5EF4-FFF2-40B4-BE49-F238E27FC236}">
                <a16:creationId xmlns:a16="http://schemas.microsoft.com/office/drawing/2014/main" id="{5E65B141-221F-4607-B9D2-243DC93455D9}"/>
              </a:ext>
            </a:extLst>
          </p:cNvPr>
          <p:cNvSpPr>
            <a:spLocks noGrp="1"/>
          </p:cNvSpPr>
          <p:nvPr>
            <p:ph type="subTitle" idx="1"/>
          </p:nvPr>
        </p:nvSpPr>
        <p:spPr>
          <a:xfrm>
            <a:off x="762000" y="4191000"/>
            <a:ext cx="7543800" cy="2133600"/>
          </a:xfrm>
        </p:spPr>
        <p:txBody>
          <a:bodyPr>
            <a:normAutofit fontScale="62500" lnSpcReduction="20000"/>
          </a:bodyPr>
          <a:lstStyle/>
          <a:p>
            <a:pPr marL="69850" algn="ctr"/>
            <a:r>
              <a:rPr lang="en-IN" altLang="en-US" sz="4200" b="1" dirty="0"/>
              <a:t>Mr. Sanket Bhalerao</a:t>
            </a:r>
          </a:p>
          <a:p>
            <a:pPr marL="69850" algn="ctr"/>
            <a:r>
              <a:rPr lang="en-IN" altLang="en-US" sz="4200" dirty="0"/>
              <a:t>Assistant Professor</a:t>
            </a:r>
          </a:p>
          <a:p>
            <a:pPr marL="69850" algn="ctr"/>
            <a:r>
              <a:rPr lang="en-IN" altLang="en-US" sz="4200" dirty="0"/>
              <a:t>Dept. of Audiology and Speech Language Pathology</a:t>
            </a:r>
          </a:p>
          <a:p>
            <a:pPr marL="69850" algn="ctr"/>
            <a:r>
              <a:rPr lang="en-IN" altLang="en-US" sz="4200" dirty="0"/>
              <a:t>Sumandeep Vidyapeeth Deemed to be University</a:t>
            </a:r>
          </a:p>
          <a:p>
            <a:pPr marL="69850" algn="ctr"/>
            <a:r>
              <a:rPr lang="en-IN" altLang="en-US" sz="4200" dirty="0"/>
              <a:t>Vadodara, Gujarat</a:t>
            </a:r>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The click </a:t>
            </a:r>
            <a:r>
              <a:rPr lang="en-IN" sz="2200" dirty="0" err="1">
                <a:latin typeface="Times New Roman" pitchFamily="18" charset="0"/>
                <a:cs typeface="Times New Roman" pitchFamily="18" charset="0"/>
              </a:rPr>
              <a:t>genrally</a:t>
            </a:r>
            <a:r>
              <a:rPr lang="en-IN" sz="2200" dirty="0">
                <a:latin typeface="Times New Roman" pitchFamily="18" charset="0"/>
                <a:cs typeface="Times New Roman" pitchFamily="18" charset="0"/>
              </a:rPr>
              <a:t> produce SP prior to the AP, whereas the long duration tone burst </a:t>
            </a:r>
            <a:r>
              <a:rPr lang="en-IN" sz="2200" dirty="0" err="1">
                <a:latin typeface="Times New Roman" pitchFamily="18" charset="0"/>
                <a:cs typeface="Times New Roman" pitchFamily="18" charset="0"/>
              </a:rPr>
              <a:t>ECochG</a:t>
            </a:r>
            <a:r>
              <a:rPr lang="en-IN" sz="2200" dirty="0">
                <a:latin typeface="Times New Roman" pitchFamily="18" charset="0"/>
                <a:cs typeface="Times New Roman" pitchFamily="18" charset="0"/>
              </a:rPr>
              <a:t> produces the Sp following the AP.</a:t>
            </a:r>
          </a:p>
          <a:p>
            <a:endParaRPr lang="en-US" sz="2200" dirty="0">
              <a:latin typeface="Times New Roman" pitchFamily="18" charset="0"/>
              <a:cs typeface="Times New Roman" pitchFamily="18" charset="0"/>
            </a:endParaRPr>
          </a:p>
          <a:p>
            <a:endParaRPr lang="en-US" sz="2200" b="1"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609600" y="4495800"/>
            <a:ext cx="7848600" cy="1371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TextBox 4"/>
          <p:cNvSpPr txBox="1"/>
          <p:nvPr/>
        </p:nvSpPr>
        <p:spPr>
          <a:xfrm>
            <a:off x="838200" y="4724400"/>
            <a:ext cx="7162800" cy="1046440"/>
          </a:xfrm>
          <a:prstGeom prst="rect">
            <a:avLst/>
          </a:prstGeom>
          <a:noFill/>
        </p:spPr>
        <p:txBody>
          <a:bodyPr wrap="square" rtlCol="0">
            <a:spAutoFit/>
          </a:bodyPr>
          <a:lstStyle/>
          <a:p>
            <a:r>
              <a:rPr lang="en-US" sz="2200" dirty="0">
                <a:latin typeface="Times New Roman" pitchFamily="18" charset="0"/>
                <a:cs typeface="Times New Roman" pitchFamily="18" charset="0"/>
              </a:rPr>
              <a:t>CM &amp; SP are pre neural responses generated at the level of the cochlear hair cells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200" dirty="0">
                <a:latin typeface="Times New Roman" pitchFamily="18" charset="0"/>
                <a:cs typeface="Times New Roman" pitchFamily="18" charset="0"/>
              </a:rPr>
              <a:t>This potential is derived because of the </a:t>
            </a:r>
            <a:r>
              <a:rPr lang="en-US" sz="2200" dirty="0" err="1">
                <a:latin typeface="Times New Roman" pitchFamily="18" charset="0"/>
                <a:cs typeface="Times New Roman" pitchFamily="18" charset="0"/>
              </a:rPr>
              <a:t>the</a:t>
            </a:r>
            <a:r>
              <a:rPr lang="en-US" sz="2200" dirty="0">
                <a:latin typeface="Times New Roman" pitchFamily="18" charset="0"/>
                <a:cs typeface="Times New Roman" pitchFamily="18" charset="0"/>
              </a:rPr>
              <a:t> synchronous firing of the thousand auditory nerves in response to the auditory stimulus such as the click or tone burst (Goldstein and Kiang 1958).</a:t>
            </a:r>
          </a:p>
          <a:p>
            <a:endParaRPr lang="en-IN" sz="2200" dirty="0">
              <a:latin typeface="Times New Roman" pitchFamily="18" charset="0"/>
              <a:cs typeface="Times New Roman" pitchFamily="18" charset="0"/>
            </a:endParaRP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AP is most often generated by click stimuli clinically It is possible to obtain highly frequency specific information using abrupt onset tone bursts of different frequencies and to record response with a promontory electrode. Amplitude is more when we use the click stimuli.</a:t>
            </a:r>
          </a:p>
          <a:p>
            <a:endParaRPr lang="en-IN"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fontScale="90000"/>
          </a:bodyPr>
          <a:lstStyle/>
          <a:p>
            <a:r>
              <a:rPr lang="en-IN" b="1" u="sng" dirty="0">
                <a:solidFill>
                  <a:schemeClr val="tx2"/>
                </a:solidFill>
              </a:rPr>
              <a:t>COMPOUND ACTION POTENTIAL (CAP)</a:t>
            </a:r>
            <a:br>
              <a:rPr lang="en-US" dirty="0">
                <a:solidFill>
                  <a:schemeClr val="tx2"/>
                </a:solidFill>
              </a:rPr>
            </a:br>
            <a:endParaRPr lang="en-US"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0"/>
            <a:ext cx="8229600" cy="1143000"/>
          </a:xfrm>
        </p:spPr>
        <p:txBody>
          <a:bodyPr>
            <a:normAutofit/>
          </a:bodyPr>
          <a:lstStyle/>
          <a:p>
            <a:r>
              <a:rPr lang="en-US" sz="4000" b="1" dirty="0">
                <a:solidFill>
                  <a:schemeClr val="tx2">
                    <a:lumMod val="75000"/>
                  </a:schemeClr>
                </a:solidFill>
              </a:rPr>
              <a:t>Recording  </a:t>
            </a:r>
            <a:r>
              <a:rPr lang="en-IN" sz="4000" b="1" dirty="0" err="1">
                <a:solidFill>
                  <a:schemeClr val="tx2">
                    <a:lumMod val="75000"/>
                  </a:schemeClr>
                </a:solidFill>
              </a:rPr>
              <a:t>Electrocochleography</a:t>
            </a:r>
            <a:endParaRPr lang="en-US" sz="4000" b="1" dirty="0">
              <a:solidFill>
                <a:schemeClr val="tx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295400"/>
            <a:ext cx="8229600" cy="5181600"/>
          </a:xfrm>
        </p:spPr>
        <p:txBody>
          <a:bodyPr>
            <a:normAutofit fontScale="70000" lnSpcReduction="20000"/>
          </a:bodyPr>
          <a:lstStyle/>
          <a:p>
            <a:r>
              <a:rPr lang="en-US" sz="3100" dirty="0" err="1">
                <a:latin typeface="Times New Roman" pitchFamily="18" charset="0"/>
                <a:cs typeface="Times New Roman" pitchFamily="18" charset="0"/>
              </a:rPr>
              <a:t>Lempert</a:t>
            </a:r>
            <a:r>
              <a:rPr lang="en-US" sz="3100" dirty="0">
                <a:latin typeface="Times New Roman" pitchFamily="18" charset="0"/>
                <a:cs typeface="Times New Roman" pitchFamily="18" charset="0"/>
              </a:rPr>
              <a:t> et al in 1947-50 recognized the optimal site for </a:t>
            </a:r>
            <a:r>
              <a:rPr lang="en-US" sz="3100" dirty="0" err="1">
                <a:latin typeface="Times New Roman" pitchFamily="18" charset="0"/>
                <a:cs typeface="Times New Roman" pitchFamily="18" charset="0"/>
              </a:rPr>
              <a:t>ECochG</a:t>
            </a:r>
            <a:r>
              <a:rPr lang="en-US" sz="3100" dirty="0">
                <a:latin typeface="Times New Roman" pitchFamily="18" charset="0"/>
                <a:cs typeface="Times New Roman" pitchFamily="18" charset="0"/>
              </a:rPr>
              <a:t> as the round window membrane and predicted the clinical value of the </a:t>
            </a:r>
            <a:r>
              <a:rPr lang="en-US" sz="3100" dirty="0" err="1">
                <a:latin typeface="Times New Roman" pitchFamily="18" charset="0"/>
                <a:cs typeface="Times New Roman" pitchFamily="18" charset="0"/>
              </a:rPr>
              <a:t>ECochG</a:t>
            </a:r>
            <a:endParaRPr lang="en-US" sz="3100" dirty="0">
              <a:latin typeface="Times New Roman" pitchFamily="18" charset="0"/>
              <a:cs typeface="Times New Roman" pitchFamily="18" charset="0"/>
            </a:endParaRPr>
          </a:p>
          <a:p>
            <a:endParaRPr lang="en-IN" sz="3100" dirty="0">
              <a:latin typeface="Times New Roman" pitchFamily="18" charset="0"/>
              <a:cs typeface="Times New Roman" pitchFamily="18" charset="0"/>
            </a:endParaRPr>
          </a:p>
          <a:p>
            <a:r>
              <a:rPr lang="en-IN" sz="3100" dirty="0">
                <a:latin typeface="Times New Roman" pitchFamily="18" charset="0"/>
                <a:cs typeface="Times New Roman" pitchFamily="18" charset="0"/>
              </a:rPr>
              <a:t>Based  on the  electrode type used and location the  </a:t>
            </a:r>
            <a:r>
              <a:rPr lang="en-IN" sz="3100" dirty="0" err="1">
                <a:latin typeface="Times New Roman" pitchFamily="18" charset="0"/>
                <a:cs typeface="Times New Roman" pitchFamily="18" charset="0"/>
              </a:rPr>
              <a:t>EcochG</a:t>
            </a:r>
            <a:r>
              <a:rPr lang="en-IN" sz="3100" dirty="0">
                <a:latin typeface="Times New Roman" pitchFamily="18" charset="0"/>
                <a:cs typeface="Times New Roman" pitchFamily="18" charset="0"/>
              </a:rPr>
              <a:t> recording can be distinguish in  two methods </a:t>
            </a:r>
          </a:p>
          <a:p>
            <a:endParaRPr lang="en-IN" sz="3100" dirty="0">
              <a:latin typeface="Times New Roman" pitchFamily="18" charset="0"/>
              <a:cs typeface="Times New Roman" pitchFamily="18" charset="0"/>
            </a:endParaRPr>
          </a:p>
          <a:p>
            <a:r>
              <a:rPr lang="en-IN" sz="3100" dirty="0">
                <a:latin typeface="Times New Roman" pitchFamily="18" charset="0"/>
                <a:cs typeface="Times New Roman" pitchFamily="18" charset="0"/>
              </a:rPr>
              <a:t>The placement of the electrode is very important because of the magnitude and quality of the responses depend directly on the distance from the response generator</a:t>
            </a:r>
          </a:p>
          <a:p>
            <a:endParaRPr lang="en-US" sz="3100" dirty="0">
              <a:latin typeface="Times New Roman" pitchFamily="18" charset="0"/>
              <a:cs typeface="Times New Roman" pitchFamily="18" charset="0"/>
            </a:endParaRPr>
          </a:p>
          <a:p>
            <a:endParaRPr lang="en-IN" sz="3100" dirty="0">
              <a:latin typeface="Times New Roman" pitchFamily="18" charset="0"/>
              <a:cs typeface="Times New Roman" pitchFamily="18" charset="0"/>
            </a:endParaRPr>
          </a:p>
          <a:p>
            <a:r>
              <a:rPr lang="en-IN" sz="3100" dirty="0">
                <a:latin typeface="Times New Roman" pitchFamily="18" charset="0"/>
                <a:cs typeface="Times New Roman" pitchFamily="18" charset="0"/>
              </a:rPr>
              <a:t>The different methods are</a:t>
            </a:r>
          </a:p>
          <a:p>
            <a:pPr lvl="0">
              <a:buFont typeface="Wingdings" pitchFamily="2" charset="2"/>
              <a:buChar char="Ø"/>
            </a:pPr>
            <a:endParaRPr lang="en-IN" sz="3100" dirty="0"/>
          </a:p>
          <a:p>
            <a:pPr lvl="0">
              <a:buFont typeface="Wingdings" pitchFamily="2" charset="2"/>
              <a:buChar char="Ø"/>
            </a:pPr>
            <a:r>
              <a:rPr lang="en-IN" sz="3100" b="1" dirty="0" err="1">
                <a:solidFill>
                  <a:schemeClr val="tx2">
                    <a:lumMod val="75000"/>
                  </a:schemeClr>
                </a:solidFill>
                <a:latin typeface="Times New Roman" pitchFamily="18" charset="0"/>
                <a:cs typeface="Times New Roman" pitchFamily="18" charset="0"/>
              </a:rPr>
              <a:t>Transtypanic</a:t>
            </a:r>
            <a:r>
              <a:rPr lang="en-IN" sz="3100" b="1" dirty="0">
                <a:solidFill>
                  <a:schemeClr val="tx2">
                    <a:lumMod val="75000"/>
                  </a:schemeClr>
                </a:solidFill>
                <a:latin typeface="Times New Roman" pitchFamily="18" charset="0"/>
                <a:cs typeface="Times New Roman" pitchFamily="18" charset="0"/>
              </a:rPr>
              <a:t> electrode method </a:t>
            </a:r>
            <a:endParaRPr lang="en-US" sz="3100" b="1" dirty="0">
              <a:solidFill>
                <a:schemeClr val="tx2">
                  <a:lumMod val="75000"/>
                </a:schemeClr>
              </a:solidFill>
              <a:latin typeface="Times New Roman" pitchFamily="18" charset="0"/>
              <a:cs typeface="Times New Roman" pitchFamily="18" charset="0"/>
            </a:endParaRPr>
          </a:p>
          <a:p>
            <a:pPr lvl="0">
              <a:buFont typeface="Wingdings" pitchFamily="2" charset="2"/>
              <a:buChar char="Ø"/>
            </a:pPr>
            <a:r>
              <a:rPr lang="en-IN" sz="3100" b="1" dirty="0" err="1">
                <a:solidFill>
                  <a:schemeClr val="tx2">
                    <a:lumMod val="75000"/>
                  </a:schemeClr>
                </a:solidFill>
                <a:latin typeface="Times New Roman" pitchFamily="18" charset="0"/>
                <a:cs typeface="Times New Roman" pitchFamily="18" charset="0"/>
              </a:rPr>
              <a:t>Extratympanic</a:t>
            </a:r>
            <a:r>
              <a:rPr lang="en-IN" sz="3100" b="1" dirty="0">
                <a:solidFill>
                  <a:schemeClr val="tx2">
                    <a:lumMod val="75000"/>
                  </a:schemeClr>
                </a:solidFill>
                <a:latin typeface="Times New Roman" pitchFamily="18" charset="0"/>
                <a:cs typeface="Times New Roman" pitchFamily="18" charset="0"/>
              </a:rPr>
              <a:t> electrode method</a:t>
            </a:r>
          </a:p>
          <a:p>
            <a:pPr lvl="0">
              <a:buNone/>
            </a:pPr>
            <a:endParaRPr lang="en-IN" b="1" dirty="0">
              <a:solidFill>
                <a:schemeClr val="tx2">
                  <a:lumMod val="75000"/>
                </a:schemeClr>
              </a:solidFill>
              <a:latin typeface="Times New Roman" pitchFamily="18" charset="0"/>
              <a:cs typeface="Times New Roman" pitchFamily="18" charset="0"/>
            </a:endParaRPr>
          </a:p>
          <a:p>
            <a:pPr lvl="0">
              <a:buNone/>
            </a:pPr>
            <a:r>
              <a:rPr lang="en-IN" dirty="0">
                <a:solidFill>
                  <a:schemeClr val="tx2">
                    <a:lumMod val="75000"/>
                  </a:schemeClr>
                </a:solidFill>
                <a:latin typeface="Times New Roman" pitchFamily="18" charset="0"/>
                <a:cs typeface="Times New Roman" pitchFamily="18" charset="0"/>
              </a:rPr>
              <a:t>Based on the methods used the electrodes are classified in to different types</a:t>
            </a:r>
            <a:endParaRPr lang="en-US" dirty="0"/>
          </a:p>
          <a:p>
            <a:endParaRPr lang="en-IN" dirty="0">
              <a:latin typeface="Times New Roman" pitchFamily="18" charset="0"/>
              <a:cs typeface="Times New Roman" pitchFamily="18" charset="0"/>
            </a:endParaRPr>
          </a:p>
        </p:txBody>
      </p:sp>
      <p:sp>
        <p:nvSpPr>
          <p:cNvPr id="3" name="Title 2"/>
          <p:cNvSpPr>
            <a:spLocks noGrp="1"/>
          </p:cNvSpPr>
          <p:nvPr>
            <p:ph type="title"/>
          </p:nvPr>
        </p:nvSpPr>
        <p:spPr>
          <a:xfrm>
            <a:off x="457200" y="359465"/>
            <a:ext cx="8229600" cy="859735"/>
          </a:xfrm>
        </p:spPr>
        <p:txBody>
          <a:bodyPr>
            <a:normAutofit/>
          </a:bodyPr>
          <a:lstStyle/>
          <a:p>
            <a:r>
              <a:rPr lang="en-US" sz="3200" b="1" dirty="0">
                <a:solidFill>
                  <a:schemeClr val="tx2">
                    <a:lumMod val="75000"/>
                  </a:schemeClr>
                </a:solidFill>
              </a:rPr>
              <a:t>Electrode type and location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3400"/>
            <a:ext cx="8229600" cy="5592763"/>
          </a:xfrm>
        </p:spPr>
        <p:txBody>
          <a:bodyPr>
            <a:normAutofit/>
          </a:bodyPr>
          <a:lstStyle/>
          <a:p>
            <a:pPr lvl="0"/>
            <a:r>
              <a:rPr lang="en-IN" sz="2200" b="1" u="sng" dirty="0" err="1">
                <a:solidFill>
                  <a:schemeClr val="tx2">
                    <a:lumMod val="75000"/>
                  </a:schemeClr>
                </a:solidFill>
                <a:latin typeface="Times New Roman" pitchFamily="18" charset="0"/>
                <a:cs typeface="Times New Roman" pitchFamily="18" charset="0"/>
              </a:rPr>
              <a:t>Transtypanic</a:t>
            </a:r>
            <a:r>
              <a:rPr lang="en-IN" sz="2200" b="1" u="sng" dirty="0">
                <a:solidFill>
                  <a:schemeClr val="tx2">
                    <a:lumMod val="75000"/>
                  </a:schemeClr>
                </a:solidFill>
                <a:latin typeface="Times New Roman" pitchFamily="18" charset="0"/>
                <a:cs typeface="Times New Roman" pitchFamily="18" charset="0"/>
              </a:rPr>
              <a:t> electrode method </a:t>
            </a:r>
            <a:endParaRPr lang="en-US" sz="2200" b="1" u="sng" dirty="0">
              <a:solidFill>
                <a:schemeClr val="tx2">
                  <a:lumMod val="75000"/>
                </a:schemeClr>
              </a:solidFill>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method of obtaining highest quality responses  with a needle electrode placed </a:t>
            </a:r>
            <a:r>
              <a:rPr lang="en-IN" sz="2200" dirty="0">
                <a:latin typeface="Times New Roman" pitchFamily="18" charset="0"/>
                <a:ea typeface="Calibri"/>
                <a:cs typeface="Times New Roman" pitchFamily="18" charset="0"/>
              </a:rPr>
              <a:t>through the tympanic membrane(posterior-inferior quadrant of TM);directly on the promontory of the cochlea (</a:t>
            </a:r>
            <a:r>
              <a:rPr lang="en-IN" sz="2200" dirty="0">
                <a:latin typeface="Times New Roman" pitchFamily="18" charset="0"/>
                <a:cs typeface="Times New Roman" pitchFamily="18" charset="0"/>
              </a:rPr>
              <a:t>Aran and Le Bert, 1968, </a:t>
            </a:r>
            <a:r>
              <a:rPr lang="en-IN" sz="2200" dirty="0" err="1">
                <a:latin typeface="Times New Roman" pitchFamily="18" charset="0"/>
                <a:cs typeface="Times New Roman" pitchFamily="18" charset="0"/>
              </a:rPr>
              <a:t>Yoshie</a:t>
            </a:r>
            <a:r>
              <a:rPr lang="en-IN" sz="2200" dirty="0">
                <a:latin typeface="Times New Roman" pitchFamily="18" charset="0"/>
                <a:cs typeface="Times New Roman" pitchFamily="18" charset="0"/>
              </a:rPr>
              <a:t>, </a:t>
            </a:r>
            <a:r>
              <a:rPr lang="en-IN" sz="2200" dirty="0" err="1">
                <a:latin typeface="Times New Roman" pitchFamily="18" charset="0"/>
                <a:cs typeface="Times New Roman" pitchFamily="18" charset="0"/>
              </a:rPr>
              <a:t>ohashi</a:t>
            </a:r>
            <a:r>
              <a:rPr lang="en-IN" sz="2200" dirty="0">
                <a:latin typeface="Times New Roman" pitchFamily="18" charset="0"/>
                <a:cs typeface="Times New Roman" pitchFamily="18" charset="0"/>
              </a:rPr>
              <a:t> and Suzuki1967) </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This is a kind of invasive technique is potentially pain full and need the assistance of  medical professional.</a:t>
            </a:r>
          </a:p>
          <a:p>
            <a:endParaRPr lang="en-US" sz="2200" dirty="0">
              <a:latin typeface="Times New Roman" pitchFamily="18" charset="0"/>
              <a:cs typeface="Times New Roman" pitchFamily="18" charset="0"/>
            </a:endParaRPr>
          </a:p>
          <a:p>
            <a:pPr lvl="0"/>
            <a:r>
              <a:rPr lang="en-IN" sz="2200" dirty="0">
                <a:latin typeface="Times New Roman"/>
                <a:ea typeface="Calibri"/>
              </a:rPr>
              <a:t>The amplitude of the </a:t>
            </a:r>
            <a:r>
              <a:rPr lang="en-IN" sz="2200" dirty="0" err="1">
                <a:latin typeface="Times New Roman"/>
                <a:ea typeface="Calibri"/>
              </a:rPr>
              <a:t>ECochG</a:t>
            </a:r>
            <a:r>
              <a:rPr lang="en-IN" sz="2200" dirty="0">
                <a:latin typeface="Times New Roman"/>
                <a:ea typeface="Calibri"/>
              </a:rPr>
              <a:t> components recorded with the TT electrode technique is in the order of </a:t>
            </a:r>
            <a:r>
              <a:rPr lang="en-IN" sz="2200" b="1" dirty="0">
                <a:latin typeface="Times New Roman"/>
                <a:ea typeface="Calibri"/>
              </a:rPr>
              <a:t>15 to 25micro volt</a:t>
            </a:r>
            <a:r>
              <a:rPr lang="en-IN" sz="2200" dirty="0">
                <a:latin typeface="Times New Roman"/>
                <a:ea typeface="Calibri"/>
              </a:rPr>
              <a:t> and </a:t>
            </a:r>
            <a:r>
              <a:rPr lang="en-IN" sz="2200" b="1" dirty="0">
                <a:latin typeface="Times New Roman"/>
                <a:ea typeface="Calibri"/>
              </a:rPr>
              <a:t>10 times to 40 times</a:t>
            </a:r>
            <a:r>
              <a:rPr lang="en-IN" sz="2200" dirty="0">
                <a:latin typeface="Times New Roman"/>
                <a:ea typeface="Calibri"/>
              </a:rPr>
              <a:t> larger than ear canal electrode placements (</a:t>
            </a:r>
            <a:r>
              <a:rPr lang="en-IN" sz="2200" dirty="0" err="1">
                <a:latin typeface="Times New Roman"/>
                <a:ea typeface="Calibri"/>
              </a:rPr>
              <a:t>Schwaber</a:t>
            </a:r>
            <a:r>
              <a:rPr lang="en-IN" sz="2200" dirty="0">
                <a:latin typeface="Times New Roman"/>
                <a:ea typeface="Calibri"/>
              </a:rPr>
              <a:t>&amp; Hall 1990).</a:t>
            </a:r>
            <a:endParaRPr lang="en-US" sz="2200" dirty="0">
              <a:latin typeface="Times New Roman"/>
              <a:ea typeface="Calibri"/>
            </a:endParaRPr>
          </a:p>
          <a:p>
            <a:endParaRPr lang="en-US" sz="2200" b="1" dirty="0">
              <a:latin typeface="Times New Roman" pitchFamily="18" charset="0"/>
              <a:cs typeface="Times New Roman" pitchFamily="18" charset="0"/>
            </a:endParaRPr>
          </a:p>
          <a:p>
            <a:endParaRPr lang="en-US" sz="22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5257800"/>
          </a:xfrm>
        </p:spPr>
        <p:txBody>
          <a:bodyPr>
            <a:normAutofit fontScale="92500" lnSpcReduction="20000"/>
          </a:bodyPr>
          <a:lstStyle/>
          <a:p>
            <a:endParaRPr lang="en-US" dirty="0"/>
          </a:p>
          <a:p>
            <a:endParaRPr lang="en-US" dirty="0"/>
          </a:p>
          <a:p>
            <a:endParaRPr lang="en-US" sz="2400" dirty="0"/>
          </a:p>
          <a:p>
            <a:endParaRPr lang="en-US" sz="2400" dirty="0"/>
          </a:p>
          <a:p>
            <a:endParaRPr lang="en-US" sz="2400" dirty="0"/>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They also reported that it is possible to pass a needle electrode through the tympanic membrane and to make contact with the bony promontory. After the needle is removed the TM heals perfectly in a short time .</a:t>
            </a:r>
          </a:p>
          <a:p>
            <a:endParaRPr lang="en-US" dirty="0"/>
          </a:p>
          <a:p>
            <a:endParaRPr lang="en-US" dirty="0"/>
          </a:p>
          <a:p>
            <a:r>
              <a:rPr lang="en-IN" sz="2400" dirty="0">
                <a:latin typeface="Times New Roman" pitchFamily="18" charset="0"/>
                <a:cs typeface="Times New Roman" pitchFamily="18" charset="0"/>
              </a:rPr>
              <a:t>TT electrode approach also confirms enhanced reliability, confidence in waveform analysis and, for the diagnosis of </a:t>
            </a:r>
            <a:r>
              <a:rPr lang="en-IN" sz="2400" dirty="0" err="1">
                <a:latin typeface="Times New Roman" pitchFamily="18" charset="0"/>
                <a:cs typeface="Times New Roman" pitchFamily="18" charset="0"/>
              </a:rPr>
              <a:t>Meniere’s</a:t>
            </a:r>
            <a:r>
              <a:rPr lang="en-IN" sz="2400" dirty="0">
                <a:latin typeface="Times New Roman" pitchFamily="18" charset="0"/>
                <a:cs typeface="Times New Roman" pitchFamily="18" charset="0"/>
              </a:rPr>
              <a:t> disease, optimal test performance(sensitivity and specificity)</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pic>
        <p:nvPicPr>
          <p:cNvPr id="4" name="Picture 3" descr="C:\Users\user\Desktop\download.jpg"/>
          <p:cNvPicPr/>
          <p:nvPr/>
        </p:nvPicPr>
        <p:blipFill>
          <a:blip r:embed="rId2"/>
          <a:srcRect/>
          <a:stretch>
            <a:fillRect/>
          </a:stretch>
        </p:blipFill>
        <p:spPr bwMode="auto">
          <a:xfrm>
            <a:off x="762000" y="0"/>
            <a:ext cx="7010400" cy="350520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C:\Users\user\Desktop\download (3).jpg"/>
          <p:cNvPicPr>
            <a:picLocks noChangeAspect="1" noChangeArrowheads="1"/>
          </p:cNvPicPr>
          <p:nvPr/>
        </p:nvPicPr>
        <p:blipFill>
          <a:blip r:embed="rId2"/>
          <a:srcRect/>
          <a:stretch>
            <a:fillRect/>
          </a:stretch>
        </p:blipFill>
        <p:spPr bwMode="auto">
          <a:xfrm>
            <a:off x="609600" y="609601"/>
            <a:ext cx="3784267" cy="2514600"/>
          </a:xfrm>
          <a:prstGeom prst="rect">
            <a:avLst/>
          </a:prstGeom>
          <a:noFill/>
        </p:spPr>
      </p:pic>
      <p:pic>
        <p:nvPicPr>
          <p:cNvPr id="1027" name="Picture 3" descr="C:\Users\user\Desktop\images.png"/>
          <p:cNvPicPr>
            <a:picLocks noChangeAspect="1" noChangeArrowheads="1"/>
          </p:cNvPicPr>
          <p:nvPr/>
        </p:nvPicPr>
        <p:blipFill>
          <a:blip r:embed="rId3"/>
          <a:srcRect/>
          <a:stretch>
            <a:fillRect/>
          </a:stretch>
        </p:blipFill>
        <p:spPr bwMode="auto">
          <a:xfrm>
            <a:off x="4419600" y="3352800"/>
            <a:ext cx="4038600" cy="26765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066800"/>
            <a:ext cx="8229600" cy="5059363"/>
          </a:xfrm>
        </p:spPr>
        <p:txBody>
          <a:bodyPr/>
          <a:lstStyle/>
          <a:p>
            <a:r>
              <a:rPr lang="en-US" sz="2200" dirty="0">
                <a:latin typeface="Times New Roman" pitchFamily="18" charset="0"/>
                <a:cs typeface="Times New Roman" pitchFamily="18" charset="0"/>
              </a:rPr>
              <a:t>These electrodes are used in </a:t>
            </a:r>
            <a:r>
              <a:rPr lang="en-US" sz="2200" dirty="0" err="1">
                <a:latin typeface="Times New Roman" pitchFamily="18" charset="0"/>
                <a:cs typeface="Times New Roman" pitchFamily="18" charset="0"/>
              </a:rPr>
              <a:t>intraoperative</a:t>
            </a:r>
            <a:r>
              <a:rPr lang="en-US" sz="2200" dirty="0">
                <a:latin typeface="Times New Roman" pitchFamily="18" charset="0"/>
                <a:cs typeface="Times New Roman" pitchFamily="18" charset="0"/>
              </a:rPr>
              <a:t> neurophysiologic monitoring, </a:t>
            </a:r>
            <a:r>
              <a:rPr lang="en-US" sz="2200" dirty="0" err="1">
                <a:latin typeface="Times New Roman" pitchFamily="18" charset="0"/>
                <a:cs typeface="Times New Roman" pitchFamily="18" charset="0"/>
              </a:rPr>
              <a:t>subdermal</a:t>
            </a:r>
            <a:r>
              <a:rPr lang="en-US" sz="2200" dirty="0">
                <a:latin typeface="Times New Roman" pitchFamily="18" charset="0"/>
                <a:cs typeface="Times New Roman" pitchFamily="18" charset="0"/>
              </a:rPr>
              <a:t> needle electrodes are in all the locations </a:t>
            </a:r>
            <a:r>
              <a:rPr lang="en-IN" sz="2200" dirty="0" err="1">
                <a:latin typeface="Times New Roman" pitchFamily="18" charset="0"/>
                <a:cs typeface="Times New Roman" pitchFamily="18" charset="0"/>
              </a:rPr>
              <a:t>noninverting</a:t>
            </a:r>
            <a:r>
              <a:rPr lang="en-IN" sz="2200" dirty="0">
                <a:latin typeface="Times New Roman" pitchFamily="18" charset="0"/>
                <a:cs typeface="Times New Roman" pitchFamily="18" charset="0"/>
              </a:rPr>
              <a:t>, inverting and ground. </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It has the advantage of secure attachment to the patient during surgical procedure and lower impedance.</a:t>
            </a:r>
          </a:p>
          <a:p>
            <a:r>
              <a:rPr lang="en-US" sz="2400" dirty="0">
                <a:latin typeface="Times New Roman" pitchFamily="18" charset="0"/>
                <a:cs typeface="Times New Roman" pitchFamily="18" charset="0"/>
              </a:rPr>
              <a:t>penetrated the ear canal skin close to the tympanic membrane </a:t>
            </a:r>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major disadvantage of this electrode is spreading of the disease by an unsterilized needle and needle breakage.</a:t>
            </a: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sz="2200" dirty="0"/>
          </a:p>
          <a:p>
            <a:endParaRPr lang="en-US" dirty="0"/>
          </a:p>
        </p:txBody>
      </p:sp>
      <p:sp>
        <p:nvSpPr>
          <p:cNvPr id="3" name="Title 2"/>
          <p:cNvSpPr>
            <a:spLocks noGrp="1"/>
          </p:cNvSpPr>
          <p:nvPr>
            <p:ph type="title"/>
          </p:nvPr>
        </p:nvSpPr>
        <p:spPr>
          <a:xfrm>
            <a:off x="914400" y="609600"/>
            <a:ext cx="8229600" cy="533400"/>
          </a:xfrm>
        </p:spPr>
        <p:txBody>
          <a:bodyPr>
            <a:normAutofit fontScale="90000"/>
          </a:bodyPr>
          <a:lstStyle/>
          <a:p>
            <a:r>
              <a:rPr lang="en-US" dirty="0">
                <a:solidFill>
                  <a:schemeClr val="tx2">
                    <a:lumMod val="75000"/>
                  </a:schemeClr>
                </a:solidFill>
              </a:rPr>
              <a:t>Sub dermal Needle electrodes</a:t>
            </a:r>
            <a:br>
              <a:rPr lang="en-US" dirty="0">
                <a:solidFill>
                  <a:schemeClr val="tx2">
                    <a:lumMod val="75000"/>
                  </a:schemeClr>
                </a:solidFill>
              </a:rPr>
            </a:br>
            <a:endParaRPr lang="en-US" dirty="0">
              <a:solidFill>
                <a:schemeClr val="tx2">
                  <a:lumMod val="75000"/>
                </a:schemeClr>
              </a:solidFill>
            </a:endParaRPr>
          </a:p>
        </p:txBody>
      </p:sp>
      <p:pic>
        <p:nvPicPr>
          <p:cNvPr id="4" name="Picture 3" descr="C:\Users\Shanthala\Desktop\0026.jpg"/>
          <p:cNvPicPr/>
          <p:nvPr/>
        </p:nvPicPr>
        <p:blipFill>
          <a:blip r:embed="rId2"/>
          <a:srcRect/>
          <a:stretch>
            <a:fillRect/>
          </a:stretch>
        </p:blipFill>
        <p:spPr bwMode="auto">
          <a:xfrm>
            <a:off x="4419600" y="4419600"/>
            <a:ext cx="4724400" cy="2438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IN" sz="2500" dirty="0">
                <a:latin typeface="Times New Roman" pitchFamily="18" charset="0"/>
                <a:cs typeface="Times New Roman" pitchFamily="18" charset="0"/>
              </a:rPr>
              <a:t>The method by which the electrode will be placed close to the tympanic membrane as possible either in the ear canal wall or on the resting TM is called the </a:t>
            </a:r>
            <a:r>
              <a:rPr lang="en-IN" sz="2500" dirty="0" err="1">
                <a:latin typeface="Times New Roman" pitchFamily="18" charset="0"/>
                <a:cs typeface="Times New Roman" pitchFamily="18" charset="0"/>
              </a:rPr>
              <a:t>Extratympanic</a:t>
            </a:r>
            <a:r>
              <a:rPr lang="en-IN" sz="2500" dirty="0">
                <a:latin typeface="Times New Roman" pitchFamily="18" charset="0"/>
                <a:cs typeface="Times New Roman" pitchFamily="18" charset="0"/>
              </a:rPr>
              <a:t> </a:t>
            </a:r>
            <a:r>
              <a:rPr lang="en-IN" sz="2500" dirty="0" err="1">
                <a:latin typeface="Times New Roman" pitchFamily="18" charset="0"/>
                <a:cs typeface="Times New Roman" pitchFamily="18" charset="0"/>
              </a:rPr>
              <a:t>apporach</a:t>
            </a:r>
            <a:r>
              <a:rPr lang="en-IN" sz="2500" dirty="0">
                <a:latin typeface="Times New Roman" pitchFamily="18" charset="0"/>
                <a:cs typeface="Times New Roman" pitchFamily="18" charset="0"/>
              </a:rPr>
              <a:t>( Ferraro and Ferguson 1997 2003).</a:t>
            </a:r>
          </a:p>
          <a:p>
            <a:endParaRPr lang="en-IN" sz="2500" dirty="0">
              <a:latin typeface="Times New Roman" pitchFamily="18" charset="0"/>
              <a:cs typeface="Times New Roman" pitchFamily="18" charset="0"/>
            </a:endParaRPr>
          </a:p>
          <a:p>
            <a:r>
              <a:rPr lang="en-IN" sz="2500" dirty="0">
                <a:latin typeface="Times New Roman" pitchFamily="18" charset="0"/>
                <a:cs typeface="Times New Roman" pitchFamily="18" charset="0"/>
              </a:rPr>
              <a:t>The commonly used electrode for </a:t>
            </a:r>
            <a:r>
              <a:rPr lang="en-IN" sz="2500" dirty="0" err="1">
                <a:latin typeface="Times New Roman" pitchFamily="18" charset="0"/>
                <a:cs typeface="Times New Roman" pitchFamily="18" charset="0"/>
              </a:rPr>
              <a:t>extratympanic</a:t>
            </a:r>
            <a:r>
              <a:rPr lang="en-IN" sz="2500" dirty="0">
                <a:latin typeface="Times New Roman" pitchFamily="18" charset="0"/>
                <a:cs typeface="Times New Roman" pitchFamily="18" charset="0"/>
              </a:rPr>
              <a:t> methods are </a:t>
            </a:r>
            <a:r>
              <a:rPr lang="en-IN" sz="2500" dirty="0" err="1">
                <a:latin typeface="Times New Roman" pitchFamily="18" charset="0"/>
                <a:cs typeface="Times New Roman" pitchFamily="18" charset="0"/>
              </a:rPr>
              <a:t>TIPtrode</a:t>
            </a:r>
            <a:r>
              <a:rPr lang="en-IN" sz="2500" dirty="0">
                <a:latin typeface="Times New Roman" pitchFamily="18" charset="0"/>
                <a:cs typeface="Times New Roman" pitchFamily="18" charset="0"/>
              </a:rPr>
              <a:t>, </a:t>
            </a:r>
            <a:r>
              <a:rPr lang="en-IN" sz="2500" dirty="0" err="1">
                <a:latin typeface="Times New Roman" pitchFamily="18" charset="0"/>
                <a:cs typeface="Times New Roman" pitchFamily="18" charset="0"/>
              </a:rPr>
              <a:t>Tymptrode</a:t>
            </a:r>
            <a:r>
              <a:rPr lang="en-IN" sz="2500"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a:bodyPr>
          <a:lstStyle/>
          <a:p>
            <a:r>
              <a:rPr lang="en-US" sz="3500" dirty="0" err="1">
                <a:solidFill>
                  <a:schemeClr val="tx2">
                    <a:lumMod val="75000"/>
                  </a:schemeClr>
                </a:solidFill>
                <a:latin typeface="Times New Roman" pitchFamily="18" charset="0"/>
                <a:cs typeface="Times New Roman" pitchFamily="18" charset="0"/>
              </a:rPr>
              <a:t>Extratympanic</a:t>
            </a:r>
            <a:r>
              <a:rPr lang="en-US" sz="3500" dirty="0">
                <a:solidFill>
                  <a:schemeClr val="tx2">
                    <a:lumMod val="75000"/>
                  </a:schemeClr>
                </a:solidFill>
                <a:latin typeface="Times New Roman" pitchFamily="18" charset="0"/>
                <a:cs typeface="Times New Roman" pitchFamily="18" charset="0"/>
              </a:rPr>
              <a:t> electrode method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0" cy="4678363"/>
          </a:xfrm>
        </p:spPr>
        <p:txBody>
          <a:bodyPr>
            <a:normAutofit/>
          </a:bodyPr>
          <a:lstStyle/>
          <a:p>
            <a:r>
              <a:rPr lang="en-US" sz="2200" dirty="0">
                <a:latin typeface="Times New Roman" pitchFamily="18" charset="0"/>
                <a:cs typeface="Times New Roman" pitchFamily="18" charset="0"/>
              </a:rPr>
              <a:t>It is non-invasive technique</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It maximize response amplitudes while minimizing clinical preparation cleansing and insertion requirements,</a:t>
            </a:r>
          </a:p>
          <a:p>
            <a:r>
              <a:rPr lang="en-IN" sz="2200" dirty="0">
                <a:latin typeface="Times New Roman" pitchFamily="18" charset="0"/>
                <a:cs typeface="Times New Roman" pitchFamily="18" charset="0"/>
              </a:rPr>
              <a:t>it consist of </a:t>
            </a:r>
            <a:r>
              <a:rPr lang="en-US" sz="2200" dirty="0">
                <a:latin typeface="Times New Roman" pitchFamily="18" charset="0"/>
                <a:cs typeface="Times New Roman" pitchFamily="18" charset="0"/>
              </a:rPr>
              <a:t>a soft foam sponge at the tip, which will be filled with conductive gel</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tube is fed down the ear canal until the electrode at the tip actually makes contact with the TM The electrode is inserted until the patient reports a pressure sensation and/or slight resistance is met</a:t>
            </a:r>
          </a:p>
        </p:txBody>
      </p:sp>
      <p:sp>
        <p:nvSpPr>
          <p:cNvPr id="3" name="Title 2"/>
          <p:cNvSpPr>
            <a:spLocks noGrp="1"/>
          </p:cNvSpPr>
          <p:nvPr>
            <p:ph type="title"/>
          </p:nvPr>
        </p:nvSpPr>
        <p:spPr>
          <a:xfrm>
            <a:off x="457200" y="359465"/>
            <a:ext cx="8229600" cy="935935"/>
          </a:xfrm>
        </p:spPr>
        <p:txBody>
          <a:bodyPr>
            <a:normAutofit fontScale="90000"/>
          </a:bodyPr>
          <a:lstStyle/>
          <a:p>
            <a:r>
              <a:rPr lang="en-IN" b="1" u="sng" dirty="0"/>
              <a:t>Tympanic membrane electrodes</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057400"/>
            <a:ext cx="78486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57200" y="1600201"/>
            <a:ext cx="8229600" cy="4267200"/>
          </a:xfrm>
        </p:spPr>
        <p:style>
          <a:lnRef idx="2">
            <a:schemeClr val="accent2"/>
          </a:lnRef>
          <a:fillRef idx="1">
            <a:schemeClr val="lt1"/>
          </a:fillRef>
          <a:effectRef idx="0">
            <a:schemeClr val="accent2"/>
          </a:effectRef>
          <a:fontRef idx="minor">
            <a:schemeClr val="dk1"/>
          </a:fontRef>
        </p:style>
        <p:txBody>
          <a:bodyPr/>
          <a:lstStyle/>
          <a:p>
            <a:pPr>
              <a:buNone/>
            </a:pPr>
            <a:endParaRPr lang="en-US" dirty="0"/>
          </a:p>
        </p:txBody>
      </p:sp>
      <p:sp>
        <p:nvSpPr>
          <p:cNvPr id="3" name="Title 2"/>
          <p:cNvSpPr>
            <a:spLocks noGrp="1"/>
          </p:cNvSpPr>
          <p:nvPr>
            <p:ph type="title"/>
          </p:nvPr>
        </p:nvSpPr>
        <p:spPr>
          <a:xfrm>
            <a:off x="304800" y="152400"/>
            <a:ext cx="8229600" cy="1012135"/>
          </a:xfrm>
        </p:spPr>
        <p:txBody>
          <a:bodyPr>
            <a:normAutofit fontScale="90000"/>
          </a:bodyPr>
          <a:lstStyle/>
          <a:p>
            <a:pPr algn="ctr"/>
            <a:br>
              <a:rPr lang="en-US" dirty="0"/>
            </a:br>
            <a:br>
              <a:rPr lang="en-US" dirty="0"/>
            </a:br>
            <a:r>
              <a:rPr lang="en-US" b="1" dirty="0" err="1">
                <a:solidFill>
                  <a:schemeClr val="accent2">
                    <a:lumMod val="50000"/>
                  </a:schemeClr>
                </a:solidFill>
              </a:rPr>
              <a:t>Electrocochleography</a:t>
            </a:r>
            <a:r>
              <a:rPr lang="en-US" b="1" dirty="0">
                <a:solidFill>
                  <a:schemeClr val="accent2">
                    <a:lumMod val="50000"/>
                  </a:schemeClr>
                </a:solidFill>
              </a:rPr>
              <a:t> (</a:t>
            </a:r>
            <a:r>
              <a:rPr lang="en-US" b="1" dirty="0" err="1">
                <a:solidFill>
                  <a:schemeClr val="accent2">
                    <a:lumMod val="50000"/>
                  </a:schemeClr>
                </a:solidFill>
              </a:rPr>
              <a:t>EocochG</a:t>
            </a:r>
            <a:r>
              <a:rPr lang="en-US" b="1" dirty="0">
                <a:solidFill>
                  <a:schemeClr val="accent2">
                    <a:lumMod val="50000"/>
                  </a:schemeClr>
                </a:solidFill>
              </a:rPr>
              <a:t>)</a:t>
            </a:r>
            <a:br>
              <a:rPr lang="en-US" b="1" dirty="0">
                <a:solidFill>
                  <a:schemeClr val="accent2">
                    <a:lumMod val="50000"/>
                  </a:schemeClr>
                </a:solidFill>
              </a:rPr>
            </a:br>
            <a:endParaRPr lang="en-US" b="1" dirty="0">
              <a:solidFill>
                <a:schemeClr val="accent2">
                  <a:lumMod val="50000"/>
                </a:schemeClr>
              </a:solidFill>
            </a:endParaRPr>
          </a:p>
        </p:txBody>
      </p:sp>
      <p:sp>
        <p:nvSpPr>
          <p:cNvPr id="4" name="TextBox 3"/>
          <p:cNvSpPr txBox="1"/>
          <p:nvPr/>
        </p:nvSpPr>
        <p:spPr>
          <a:xfrm>
            <a:off x="762000" y="2590800"/>
            <a:ext cx="7696200" cy="2723823"/>
          </a:xfrm>
          <a:prstGeom prst="rect">
            <a:avLst/>
          </a:prstGeom>
          <a:noFill/>
        </p:spPr>
        <p:txBody>
          <a:bodyPr wrap="square" rtlCol="0">
            <a:spAutoFit/>
          </a:bodyPr>
          <a:lstStyle/>
          <a:p>
            <a:r>
              <a:rPr lang="en-US" sz="2500" dirty="0" err="1">
                <a:latin typeface="Times New Roman" pitchFamily="18" charset="0"/>
                <a:cs typeface="Times New Roman" pitchFamily="18" charset="0"/>
              </a:rPr>
              <a:t>Electrocochleography</a:t>
            </a:r>
            <a:r>
              <a:rPr lang="en-US" sz="2500" dirty="0">
                <a:latin typeface="Times New Roman" pitchFamily="18" charset="0"/>
                <a:cs typeface="Times New Roman" pitchFamily="18" charset="0"/>
              </a:rPr>
              <a:t> is the method to acquire the electrical responses from the cochlea and the eighth nerve. It is considered as the fast and early potential (short potential) occurs </a:t>
            </a:r>
            <a:r>
              <a:rPr lang="en-IN" sz="2500" dirty="0">
                <a:latin typeface="Times New Roman" pitchFamily="18" charset="0"/>
                <a:cs typeface="Times New Roman" pitchFamily="18" charset="0"/>
              </a:rPr>
              <a:t>within 2-3ms after an abrupt stimulus.</a:t>
            </a:r>
          </a:p>
          <a:p>
            <a:endParaRPr lang="en-IN" sz="2500" dirty="0">
              <a:latin typeface="Times New Roman" pitchFamily="18" charset="0"/>
              <a:cs typeface="Times New Roman" pitchFamily="18" charset="0"/>
            </a:endParaRPr>
          </a:p>
          <a:p>
            <a:r>
              <a:rPr lang="en-IN" sz="2500" dirty="0">
                <a:latin typeface="Times New Roman" pitchFamily="18" charset="0"/>
                <a:cs typeface="Times New Roman" pitchFamily="18" charset="0"/>
              </a:rPr>
              <a:t>				</a:t>
            </a:r>
            <a:r>
              <a:rPr lang="en-IN" sz="2800" dirty="0" err="1">
                <a:latin typeface="Times New Roman"/>
                <a:ea typeface="Calibri"/>
              </a:rPr>
              <a:t>Picton</a:t>
            </a:r>
            <a:r>
              <a:rPr lang="en-IN" sz="2800" dirty="0">
                <a:latin typeface="Times New Roman"/>
                <a:ea typeface="Calibri"/>
              </a:rPr>
              <a:t> et al,1974</a:t>
            </a:r>
            <a:endParaRPr lang="en-US" sz="2500" dirty="0">
              <a:latin typeface="Times New Roman" pitchFamily="18" charset="0"/>
              <a:cs typeface="Times New Roman" pitchFamily="18"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200" dirty="0">
                <a:latin typeface="Times New Roman" pitchFamily="18" charset="0"/>
                <a:cs typeface="Times New Roman" pitchFamily="18" charset="0"/>
              </a:rPr>
              <a:t>Ear canal should inspect before insertion of TM electrode. Any discomfort to the patients should be monitored.</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presence of the </a:t>
            </a:r>
            <a:r>
              <a:rPr lang="en-US" sz="2200" dirty="0" err="1">
                <a:latin typeface="Times New Roman" pitchFamily="18" charset="0"/>
                <a:cs typeface="Times New Roman" pitchFamily="18" charset="0"/>
              </a:rPr>
              <a:t>cerumen</a:t>
            </a:r>
            <a:r>
              <a:rPr lang="en-US" sz="2200" dirty="0">
                <a:latin typeface="Times New Roman" pitchFamily="18" charset="0"/>
                <a:cs typeface="Times New Roman" pitchFamily="18" charset="0"/>
              </a:rPr>
              <a:t> and other debris be removed if present. Electrode insertion with the microscope is appropriate</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These kind of electrode helps in the appropriate recording of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in </a:t>
            </a:r>
            <a:r>
              <a:rPr lang="en-US" sz="2200" dirty="0" err="1">
                <a:latin typeface="Times New Roman" pitchFamily="18" charset="0"/>
                <a:cs typeface="Times New Roman" pitchFamily="18" charset="0"/>
              </a:rPr>
              <a:t>meneires</a:t>
            </a:r>
            <a:r>
              <a:rPr lang="en-US" sz="2200" dirty="0">
                <a:latin typeface="Times New Roman" pitchFamily="18" charset="0"/>
                <a:cs typeface="Times New Roman" pitchFamily="18" charset="0"/>
              </a:rPr>
              <a:t> disease(  large amplitude of the waves are obtained),even though it causes some kind of discomfort to the patient. </a:t>
            </a:r>
          </a:p>
          <a:p>
            <a:endParaRPr lang="en-US" sz="2200" dirty="0">
              <a:latin typeface="Times New Roman" pitchFamily="18" charset="0"/>
              <a:cs typeface="Times New Roman" pitchFamily="18" charset="0"/>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200" dirty="0">
                <a:latin typeface="Times New Roman" pitchFamily="18" charset="0"/>
                <a:cs typeface="Times New Roman" pitchFamily="18" charset="0"/>
              </a:rPr>
              <a:t>It is an ear canal </a:t>
            </a:r>
            <a:r>
              <a:rPr lang="en-US" sz="2200" dirty="0" err="1">
                <a:latin typeface="Times New Roman" pitchFamily="18" charset="0"/>
                <a:cs typeface="Times New Roman" pitchFamily="18" charset="0"/>
              </a:rPr>
              <a:t>electrode,it</a:t>
            </a:r>
            <a:r>
              <a:rPr lang="en-US" sz="2200" dirty="0">
                <a:latin typeface="Times New Roman" pitchFamily="18" charset="0"/>
                <a:cs typeface="Times New Roman" pitchFamily="18" charset="0"/>
              </a:rPr>
              <a:t> is combination of the earphone and the electrode consisting of a foam( polyurethane) insert ear cushion covered with gold foil.</a:t>
            </a:r>
          </a:p>
          <a:p>
            <a:pPr>
              <a:buNone/>
            </a:pPr>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The </a:t>
            </a:r>
            <a:r>
              <a:rPr lang="en-US" sz="2200" dirty="0" err="1">
                <a:latin typeface="Times New Roman" pitchFamily="18" charset="0"/>
                <a:cs typeface="Times New Roman" pitchFamily="18" charset="0"/>
              </a:rPr>
              <a:t>tiptrode</a:t>
            </a:r>
            <a:r>
              <a:rPr lang="en-US" sz="2200" dirty="0">
                <a:latin typeface="Times New Roman" pitchFamily="18" charset="0"/>
                <a:cs typeface="Times New Roman" pitchFamily="18" charset="0"/>
              </a:rPr>
              <a:t> is coupled to special acoustic tubing that connects the insert ear cushion to the transducer</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acoustic tubing consisting of an </a:t>
            </a:r>
            <a:r>
              <a:rPr lang="en-US" sz="2200" dirty="0" err="1">
                <a:latin typeface="Times New Roman" pitchFamily="18" charset="0"/>
                <a:cs typeface="Times New Roman" pitchFamily="18" charset="0"/>
              </a:rPr>
              <a:t>aligatoclip</a:t>
            </a:r>
            <a:r>
              <a:rPr lang="en-US" sz="2200" dirty="0">
                <a:latin typeface="Times New Roman" pitchFamily="18" charset="0"/>
                <a:cs typeface="Times New Roman" pitchFamily="18" charset="0"/>
              </a:rPr>
              <a:t> design at the end that couples to the </a:t>
            </a:r>
            <a:r>
              <a:rPr lang="en-US" sz="2200" dirty="0" err="1">
                <a:latin typeface="Times New Roman" pitchFamily="18" charset="0"/>
                <a:cs typeface="Times New Roman" pitchFamily="18" charset="0"/>
              </a:rPr>
              <a:t>Tiptrode</a:t>
            </a:r>
            <a:r>
              <a:rPr lang="en-US" sz="2200" dirty="0">
                <a:latin typeface="Times New Roman" pitchFamily="18" charset="0"/>
                <a:cs typeface="Times New Roman" pitchFamily="18" charset="0"/>
              </a:rPr>
              <a:t>. The </a:t>
            </a:r>
            <a:r>
              <a:rPr lang="en-US" sz="2200" dirty="0" err="1">
                <a:latin typeface="Times New Roman" pitchFamily="18" charset="0"/>
                <a:cs typeface="Times New Roman" pitchFamily="18" charset="0"/>
              </a:rPr>
              <a:t>tiptrode</a:t>
            </a:r>
            <a:r>
              <a:rPr lang="en-US" sz="2200" dirty="0">
                <a:latin typeface="Times New Roman" pitchFamily="18" charset="0"/>
                <a:cs typeface="Times New Roman" pitchFamily="18" charset="0"/>
              </a:rPr>
              <a:t> acquires the evoked </a:t>
            </a:r>
            <a:r>
              <a:rPr lang="en-US" sz="2200" dirty="0" err="1">
                <a:latin typeface="Times New Roman" pitchFamily="18" charset="0"/>
                <a:cs typeface="Times New Roman" pitchFamily="18" charset="0"/>
              </a:rPr>
              <a:t>biopotentials</a:t>
            </a:r>
            <a:r>
              <a:rPr lang="en-US" sz="2200" dirty="0">
                <a:latin typeface="Times New Roman" pitchFamily="18" charset="0"/>
                <a:cs typeface="Times New Roman" pitchFamily="18" charset="0"/>
              </a:rPr>
              <a:t> via the walls of the ear canal.</a:t>
            </a:r>
          </a:p>
          <a:p>
            <a:endParaRPr lang="en-US" dirty="0"/>
          </a:p>
        </p:txBody>
      </p:sp>
      <p:sp>
        <p:nvSpPr>
          <p:cNvPr id="3" name="Title 2"/>
          <p:cNvSpPr>
            <a:spLocks noGrp="1"/>
          </p:cNvSpPr>
          <p:nvPr>
            <p:ph type="title"/>
          </p:nvPr>
        </p:nvSpPr>
        <p:spPr/>
        <p:txBody>
          <a:bodyPr>
            <a:normAutofit fontScale="90000"/>
          </a:bodyPr>
          <a:lstStyle/>
          <a:p>
            <a:pPr algn="ctr"/>
            <a:br>
              <a:rPr lang="en-US" b="1" u="sng" dirty="0"/>
            </a:br>
            <a:br>
              <a:rPr lang="en-US" b="1" u="sng" dirty="0"/>
            </a:br>
            <a:br>
              <a:rPr lang="en-US" b="1" u="sng" dirty="0"/>
            </a:br>
            <a:r>
              <a:rPr lang="en-US" b="1" u="sng" dirty="0" err="1">
                <a:solidFill>
                  <a:schemeClr val="accent1">
                    <a:lumMod val="75000"/>
                  </a:schemeClr>
                </a:solidFill>
              </a:rPr>
              <a:t>Tiptrode</a:t>
            </a:r>
            <a:br>
              <a:rPr lang="en-US" dirty="0">
                <a:solidFill>
                  <a:schemeClr val="accent1">
                    <a:lumMod val="75000"/>
                  </a:schemeClr>
                </a:solidFill>
              </a:rPr>
            </a:br>
            <a:endParaRPr lang="en-US" dirty="0">
              <a:solidFill>
                <a:schemeClr val="accent1">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descr="C:\Users\user\Desktop\download (1).jpg"/>
          <p:cNvPicPr/>
          <p:nvPr/>
        </p:nvPicPr>
        <p:blipFill>
          <a:blip r:embed="rId2"/>
          <a:srcRect/>
          <a:stretch>
            <a:fillRect/>
          </a:stretch>
        </p:blipFill>
        <p:spPr bwMode="auto">
          <a:xfrm>
            <a:off x="914400" y="2482467"/>
            <a:ext cx="4038599" cy="3505200"/>
          </a:xfrm>
          <a:prstGeom prst="rect">
            <a:avLst/>
          </a:prstGeom>
          <a:noFill/>
          <a:ln w="9525">
            <a:noFill/>
            <a:miter lim="800000"/>
            <a:headEnd/>
            <a:tailEnd/>
          </a:ln>
        </p:spPr>
      </p:pic>
      <p:pic>
        <p:nvPicPr>
          <p:cNvPr id="1026" name="Picture 2" descr="C:\Users\user\Desktop\download (2).jpg"/>
          <p:cNvPicPr>
            <a:picLocks noChangeAspect="1" noChangeArrowheads="1"/>
          </p:cNvPicPr>
          <p:nvPr/>
        </p:nvPicPr>
        <p:blipFill>
          <a:blip r:embed="rId3"/>
          <a:srcRect/>
          <a:stretch>
            <a:fillRect/>
          </a:stretch>
        </p:blipFill>
        <p:spPr bwMode="auto">
          <a:xfrm>
            <a:off x="5105400" y="381000"/>
            <a:ext cx="3581400" cy="29146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609600"/>
            <a:ext cx="8229600" cy="5516563"/>
          </a:xfrm>
        </p:spPr>
        <p:txBody>
          <a:bodyPr>
            <a:normAutofit/>
          </a:bodyPr>
          <a:lstStyle/>
          <a:p>
            <a:r>
              <a:rPr lang="en-US" sz="2200" dirty="0">
                <a:latin typeface="Times New Roman" pitchFamily="18" charset="0"/>
                <a:cs typeface="Times New Roman" pitchFamily="18" charset="0"/>
              </a:rPr>
              <a:t>A small amount of the abrasive liquid on to a clean cotton swab should be placed and cleaned the surface in order to reduce the </a:t>
            </a:r>
            <a:r>
              <a:rPr lang="en-US" sz="2200" dirty="0" err="1">
                <a:latin typeface="Times New Roman" pitchFamily="18" charset="0"/>
                <a:cs typeface="Times New Roman" pitchFamily="18" charset="0"/>
              </a:rPr>
              <a:t>impedece</a:t>
            </a:r>
            <a:r>
              <a:rPr lang="en-US" sz="2200" dirty="0">
                <a:latin typeface="Times New Roman" pitchFamily="18" charset="0"/>
                <a:cs typeface="Times New Roman" pitchFamily="18" charset="0"/>
              </a:rPr>
              <a:t>, before the placement of the </a:t>
            </a:r>
            <a:r>
              <a:rPr lang="en-US" sz="2200" dirty="0" err="1">
                <a:latin typeface="Times New Roman" pitchFamily="18" charset="0"/>
                <a:cs typeface="Times New Roman" pitchFamily="18" charset="0"/>
              </a:rPr>
              <a:t>tiptrode</a:t>
            </a:r>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ear canal should be inspected before the placement of the electrode.</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It enhances the </a:t>
            </a:r>
            <a:r>
              <a:rPr lang="en-US" sz="2200" dirty="0" err="1">
                <a:latin typeface="Times New Roman" pitchFamily="18" charset="0"/>
                <a:cs typeface="Times New Roman" pitchFamily="18" charset="0"/>
              </a:rPr>
              <a:t>the</a:t>
            </a:r>
            <a:r>
              <a:rPr lang="en-US" sz="2200" dirty="0">
                <a:latin typeface="Times New Roman" pitchFamily="18" charset="0"/>
                <a:cs typeface="Times New Roman" pitchFamily="18" charset="0"/>
              </a:rPr>
              <a:t> wave I in ABR, and also helps to detect the CM. </a:t>
            </a:r>
            <a:r>
              <a:rPr lang="en-US" sz="2200" dirty="0" err="1">
                <a:latin typeface="Times New Roman" pitchFamily="18" charset="0"/>
                <a:cs typeface="Times New Roman" pitchFamily="18" charset="0"/>
              </a:rPr>
              <a:t>Eventhogh</a:t>
            </a:r>
            <a:r>
              <a:rPr lang="en-US" sz="2200" dirty="0">
                <a:latin typeface="Times New Roman" pitchFamily="18" charset="0"/>
                <a:cs typeface="Times New Roman" pitchFamily="18" charset="0"/>
              </a:rPr>
              <a:t> it enhances the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AP amplitude, it produce small amplitude of AP component in hearing impaired individuals. The SP components cannot be even detectable.</a:t>
            </a:r>
          </a:p>
          <a:p>
            <a:endParaRPr lang="en-US" sz="22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 </a:t>
            </a:r>
            <a:r>
              <a:rPr lang="en-US" sz="2200" dirty="0">
                <a:latin typeface="Times New Roman" pitchFamily="18" charset="0"/>
                <a:cs typeface="Times New Roman" pitchFamily="18" charset="0"/>
              </a:rPr>
              <a:t>These are attached outside the external canal.</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These electrodes are clipped to the earlobe or are placed on the mastoid. The amplitude obtained in this placement is 0.5microV</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Recordings from the more external regions of the canal are about half the amplitude of those recorded from the eardrum, with the relative size depending on the distance from eardrum.</a:t>
            </a:r>
          </a:p>
          <a:p>
            <a:endParaRPr lang="en-US" dirty="0"/>
          </a:p>
        </p:txBody>
      </p:sp>
      <p:sp>
        <p:nvSpPr>
          <p:cNvPr id="3" name="Title 2"/>
          <p:cNvSpPr>
            <a:spLocks noGrp="1"/>
          </p:cNvSpPr>
          <p:nvPr>
            <p:ph type="title"/>
          </p:nvPr>
        </p:nvSpPr>
        <p:spPr/>
        <p:txBody>
          <a:bodyPr>
            <a:normAutofit fontScale="90000"/>
          </a:bodyPr>
          <a:lstStyle/>
          <a:p>
            <a:r>
              <a:rPr lang="en-IN" b="1" u="sng" dirty="0">
                <a:solidFill>
                  <a:schemeClr val="accent1">
                    <a:lumMod val="75000"/>
                  </a:schemeClr>
                </a:solidFill>
              </a:rPr>
              <a:t>Surface electrodes</a:t>
            </a:r>
            <a:br>
              <a:rPr lang="en-US" dirty="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graphicFrame>
        <p:nvGraphicFramePr>
          <p:cNvPr id="4" name="Table 3"/>
          <p:cNvGraphicFramePr>
            <a:graphicFrameLocks noGrp="1"/>
          </p:cNvGraphicFramePr>
          <p:nvPr/>
        </p:nvGraphicFramePr>
        <p:xfrm>
          <a:off x="457200" y="990602"/>
          <a:ext cx="7924800" cy="5530914"/>
        </p:xfrm>
        <a:graphic>
          <a:graphicData uri="http://schemas.openxmlformats.org/drawingml/2006/table">
            <a:tbl>
              <a:tblPr firstRow="1" bandRow="1"/>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778446">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a:latin typeface="Times New Roman" pitchFamily="18" charset="0"/>
                          <a:cs typeface="Times New Roman" pitchFamily="18" charset="0"/>
                        </a:rPr>
                        <a:t>Near</a:t>
                      </a:r>
                      <a:r>
                        <a:rPr lang="en-US" sz="2800" b="1" baseline="0" dirty="0">
                          <a:latin typeface="Times New Roman" pitchFamily="18" charset="0"/>
                          <a:cs typeface="Times New Roman" pitchFamily="18" charset="0"/>
                        </a:rPr>
                        <a:t> Field Recording</a:t>
                      </a:r>
                      <a:r>
                        <a:rPr lang="en-US" sz="2500" b="1" baseline="0" dirty="0">
                          <a:latin typeface="Times New Roman" pitchFamily="18" charset="0"/>
                          <a:cs typeface="Times New Roman" pitchFamily="18" charset="0"/>
                        </a:rPr>
                        <a:t> </a:t>
                      </a:r>
                      <a:endParaRPr lang="en-US" sz="2500" b="1" dirty="0">
                        <a:latin typeface="Times New Roman" pitchFamily="18" charset="0"/>
                        <a:cs typeface="Times New Roman" pitchFamily="18" charset="0"/>
                      </a:endParaRPr>
                    </a:p>
                    <a:p>
                      <a:endParaRPr lang="en-US" sz="2500" b="1" dirty="0">
                        <a:latin typeface="Times New Roman" pitchFamily="18" charset="0"/>
                        <a:cs typeface="Times New Roman" pitchFamily="18" charset="0"/>
                      </a:endParaRPr>
                    </a:p>
                  </a:txBody>
                  <a:tcPr/>
                </a:tc>
                <a:tc>
                  <a:txBody>
                    <a:bodyPr/>
                    <a:lstStyle/>
                    <a:p>
                      <a:r>
                        <a:rPr lang="en-US" sz="2800" b="1" dirty="0">
                          <a:latin typeface="Times New Roman" pitchFamily="18" charset="0"/>
                          <a:cs typeface="Times New Roman" pitchFamily="18" charset="0"/>
                        </a:rPr>
                        <a:t>Far field  Recording </a:t>
                      </a:r>
                      <a:br>
                        <a:rPr lang="en-US" sz="2800" b="1" dirty="0">
                          <a:latin typeface="Times New Roman" pitchFamily="18" charset="0"/>
                          <a:cs typeface="Times New Roman" pitchFamily="18" charset="0"/>
                        </a:rPr>
                      </a:br>
                      <a:endParaRPr lang="en-US" sz="2500"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778446">
                <a:tc>
                  <a:txBody>
                    <a:bodyPr/>
                    <a:lstStyle/>
                    <a:p>
                      <a:r>
                        <a:rPr lang="en-US" sz="2200" dirty="0">
                          <a:solidFill>
                            <a:schemeClr val="tx1"/>
                          </a:solidFill>
                          <a:latin typeface="Times New Roman" pitchFamily="18" charset="0"/>
                          <a:ea typeface="+mn-ea"/>
                          <a:cs typeface="Times New Roman" pitchFamily="18" charset="0"/>
                        </a:rPr>
                        <a:t>Greater amplitude of response </a:t>
                      </a:r>
                      <a:endParaRPr lang="en-US" sz="2200" dirty="0">
                        <a:latin typeface="Times New Roman" pitchFamily="18" charset="0"/>
                        <a:cs typeface="Times New Roman" pitchFamily="18" charset="0"/>
                      </a:endParaRPr>
                    </a:p>
                  </a:txBody>
                  <a:tcPr/>
                </a:tc>
                <a:tc>
                  <a:txBody>
                    <a:bodyPr/>
                    <a:lstStyle/>
                    <a:p>
                      <a:pPr marL="0" marR="0" algn="just">
                        <a:lnSpc>
                          <a:spcPct val="115000"/>
                        </a:lnSpc>
                        <a:spcBef>
                          <a:spcPts val="0"/>
                        </a:spcBef>
                        <a:spcAft>
                          <a:spcPts val="0"/>
                        </a:spcAft>
                      </a:pPr>
                      <a:r>
                        <a:rPr lang="en-US" sz="2200" dirty="0">
                          <a:latin typeface="Times New Roman" pitchFamily="18" charset="0"/>
                          <a:ea typeface="Calibri"/>
                          <a:cs typeface="Times New Roman" pitchFamily="18" charset="0"/>
                        </a:rPr>
                        <a:t>Lesser amplitude of response</a:t>
                      </a:r>
                    </a:p>
                  </a:txBody>
                  <a:tcPr marL="68580" marR="68580" marT="0" marB="0"/>
                </a:tc>
                <a:extLst>
                  <a:ext uri="{0D108BD9-81ED-4DB2-BD59-A6C34878D82A}">
                    <a16:rowId xmlns:a16="http://schemas.microsoft.com/office/drawing/2014/main" val="10001"/>
                  </a:ext>
                </a:extLst>
              </a:tr>
              <a:tr h="778446">
                <a:tc>
                  <a:txBody>
                    <a:bodyPr/>
                    <a:lstStyle/>
                    <a:p>
                      <a:r>
                        <a:rPr lang="en-US" sz="2200" dirty="0">
                          <a:solidFill>
                            <a:schemeClr val="tx1"/>
                          </a:solidFill>
                          <a:latin typeface="Times New Roman" pitchFamily="18" charset="0"/>
                          <a:ea typeface="+mn-ea"/>
                          <a:cs typeface="Times New Roman" pitchFamily="18" charset="0"/>
                        </a:rPr>
                        <a:t>Better morphology </a:t>
                      </a:r>
                      <a:endParaRPr lang="en-US" sz="2200" dirty="0">
                        <a:latin typeface="Times New Roman" pitchFamily="18" charset="0"/>
                        <a:cs typeface="Times New Roman" pitchFamily="18" charset="0"/>
                      </a:endParaRPr>
                    </a:p>
                  </a:txBody>
                  <a:tcPr/>
                </a:tc>
                <a:tc>
                  <a:txBody>
                    <a:bodyPr/>
                    <a:lstStyle/>
                    <a:p>
                      <a:r>
                        <a:rPr lang="en-US" sz="2200" dirty="0">
                          <a:solidFill>
                            <a:schemeClr val="tx1"/>
                          </a:solidFill>
                          <a:latin typeface="Times New Roman" pitchFamily="18" charset="0"/>
                          <a:ea typeface="+mn-ea"/>
                          <a:cs typeface="Times New Roman" pitchFamily="18" charset="0"/>
                        </a:rPr>
                        <a:t>Poorer morphology </a:t>
                      </a:r>
                      <a:endParaRPr lang="en-US" sz="2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778446">
                <a:tc>
                  <a:txBody>
                    <a:bodyPr/>
                    <a:lstStyle/>
                    <a:p>
                      <a:r>
                        <a:rPr lang="en-US" sz="2200" dirty="0">
                          <a:solidFill>
                            <a:schemeClr val="tx1"/>
                          </a:solidFill>
                          <a:latin typeface="Times New Roman" pitchFamily="18" charset="0"/>
                          <a:ea typeface="+mn-ea"/>
                          <a:cs typeface="Times New Roman" pitchFamily="18" charset="0"/>
                        </a:rPr>
                        <a:t>Short</a:t>
                      </a:r>
                      <a:r>
                        <a:rPr lang="en-US" sz="2200" baseline="0" dirty="0">
                          <a:solidFill>
                            <a:schemeClr val="tx1"/>
                          </a:solidFill>
                          <a:latin typeface="Times New Roman" pitchFamily="18" charset="0"/>
                          <a:ea typeface="+mn-ea"/>
                          <a:cs typeface="Times New Roman" pitchFamily="18" charset="0"/>
                        </a:rPr>
                        <a:t> </a:t>
                      </a:r>
                      <a:r>
                        <a:rPr lang="en-US" sz="2200" dirty="0">
                          <a:solidFill>
                            <a:schemeClr val="tx1"/>
                          </a:solidFill>
                          <a:latin typeface="Times New Roman" pitchFamily="18" charset="0"/>
                          <a:ea typeface="+mn-ea"/>
                          <a:cs typeface="Times New Roman" pitchFamily="18" charset="0"/>
                        </a:rPr>
                        <a:t> latency </a:t>
                      </a:r>
                      <a:endParaRPr lang="en-US" sz="2200" dirty="0">
                        <a:latin typeface="Times New Roman" pitchFamily="18" charset="0"/>
                        <a:cs typeface="Times New Roman" pitchFamily="18" charset="0"/>
                      </a:endParaRPr>
                    </a:p>
                  </a:txBody>
                  <a:tcPr/>
                </a:tc>
                <a:tc>
                  <a:txBody>
                    <a:bodyPr/>
                    <a:lstStyle/>
                    <a:p>
                      <a:r>
                        <a:rPr lang="en-US" sz="2200" dirty="0">
                          <a:solidFill>
                            <a:schemeClr val="tx1"/>
                          </a:solidFill>
                          <a:latin typeface="Times New Roman" pitchFamily="18" charset="0"/>
                          <a:ea typeface="+mn-ea"/>
                          <a:cs typeface="Times New Roman" pitchFamily="18" charset="0"/>
                        </a:rPr>
                        <a:t>Greater latency </a:t>
                      </a:r>
                      <a:endParaRPr lang="en-US" sz="2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778446">
                <a:tc>
                  <a:txBody>
                    <a:bodyPr/>
                    <a:lstStyle/>
                    <a:p>
                      <a:r>
                        <a:rPr lang="en-US" sz="2200" dirty="0">
                          <a:solidFill>
                            <a:schemeClr val="tx1"/>
                          </a:solidFill>
                          <a:latin typeface="Times New Roman" pitchFamily="18" charset="0"/>
                          <a:ea typeface="+mn-ea"/>
                          <a:cs typeface="Times New Roman" pitchFamily="18" charset="0"/>
                        </a:rPr>
                        <a:t>Less contaminated by artifacts </a:t>
                      </a:r>
                      <a:endParaRPr lang="en-US" sz="2200" dirty="0">
                        <a:latin typeface="Times New Roman" pitchFamily="18" charset="0"/>
                        <a:cs typeface="Times New Roman" pitchFamily="18" charset="0"/>
                      </a:endParaRPr>
                    </a:p>
                  </a:txBody>
                  <a:tcPr/>
                </a:tc>
                <a:tc>
                  <a:txBody>
                    <a:bodyPr/>
                    <a:lstStyle/>
                    <a:p>
                      <a:r>
                        <a:rPr lang="en-US" sz="2200" dirty="0">
                          <a:solidFill>
                            <a:schemeClr val="tx1"/>
                          </a:solidFill>
                          <a:latin typeface="Times New Roman" pitchFamily="18" charset="0"/>
                          <a:ea typeface="+mn-ea"/>
                          <a:cs typeface="Times New Roman" pitchFamily="18" charset="0"/>
                        </a:rPr>
                        <a:t>Easily contaminated by artifacts</a:t>
                      </a:r>
                      <a:endParaRPr lang="en-US" sz="22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1517970">
                <a:tc>
                  <a:txBody>
                    <a:bodyPr/>
                    <a:lstStyle/>
                    <a:p>
                      <a:r>
                        <a:rPr lang="en-US" sz="2200" dirty="0">
                          <a:solidFill>
                            <a:schemeClr val="tx1"/>
                          </a:solidFill>
                          <a:latin typeface="Times New Roman" pitchFamily="18" charset="0"/>
                          <a:ea typeface="+mn-ea"/>
                          <a:cs typeface="Times New Roman" pitchFamily="18" charset="0"/>
                        </a:rPr>
                        <a:t>Invasive procedure, requires </a:t>
                      </a:r>
                      <a:r>
                        <a:rPr lang="en-US" sz="2200" dirty="0" err="1">
                          <a:solidFill>
                            <a:schemeClr val="tx1"/>
                          </a:solidFill>
                          <a:latin typeface="Times New Roman" pitchFamily="18" charset="0"/>
                          <a:ea typeface="+mn-ea"/>
                          <a:cs typeface="Times New Roman" pitchFamily="18" charset="0"/>
                        </a:rPr>
                        <a:t>anaesthesia</a:t>
                      </a:r>
                      <a:endParaRPr lang="en-US" sz="2200" dirty="0">
                        <a:latin typeface="Times New Roman" pitchFamily="18" charset="0"/>
                        <a:cs typeface="Times New Roman" pitchFamily="18" charset="0"/>
                      </a:endParaRPr>
                    </a:p>
                  </a:txBody>
                  <a:tcPr/>
                </a:tc>
                <a:tc>
                  <a:txBody>
                    <a:bodyPr/>
                    <a:lstStyle/>
                    <a:p>
                      <a:r>
                        <a:rPr lang="en-IN" sz="2200" dirty="0">
                          <a:solidFill>
                            <a:schemeClr val="tx1"/>
                          </a:solidFill>
                          <a:latin typeface="Times New Roman" pitchFamily="18" charset="0"/>
                          <a:ea typeface="+mn-ea"/>
                          <a:cs typeface="Times New Roman" pitchFamily="18" charset="0"/>
                        </a:rPr>
                        <a:t>Non invasive procedure, anaesthesia not</a:t>
                      </a:r>
                      <a:r>
                        <a:rPr lang="en-IN" sz="2200" baseline="0" dirty="0">
                          <a:solidFill>
                            <a:schemeClr val="tx1"/>
                          </a:solidFill>
                          <a:latin typeface="Times New Roman" pitchFamily="18" charset="0"/>
                          <a:ea typeface="+mn-ea"/>
                          <a:cs typeface="Times New Roman" pitchFamily="18" charset="0"/>
                        </a:rPr>
                        <a:t> required</a:t>
                      </a:r>
                      <a:r>
                        <a:rPr lang="en-IN" sz="2200" dirty="0">
                          <a:solidFill>
                            <a:schemeClr val="tx1"/>
                          </a:solidFill>
                          <a:latin typeface="Times New Roman" pitchFamily="18" charset="0"/>
                          <a:ea typeface="+mn-ea"/>
                          <a:cs typeface="Times New Roman" pitchFamily="18" charset="0"/>
                        </a:rPr>
                        <a:t>  					</a:t>
                      </a:r>
                      <a:endParaRPr lang="en-US" sz="22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343400"/>
            <a:ext cx="8229600" cy="1143000"/>
          </a:xfrm>
        </p:spPr>
        <p:txBody>
          <a:bodyPr>
            <a:normAutofit/>
          </a:bodyPr>
          <a:lstStyle/>
          <a:p>
            <a:pPr algn="ctr"/>
            <a:r>
              <a:rPr lang="en-US" sz="4400" dirty="0">
                <a:solidFill>
                  <a:schemeClr val="accent1">
                    <a:lumMod val="75000"/>
                  </a:schemeClr>
                </a:solidFill>
                <a:latin typeface="Times New Roman" pitchFamily="18" charset="0"/>
                <a:cs typeface="Times New Roman" pitchFamily="18" charset="0"/>
              </a:rPr>
              <a:t>PROTOCOL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752599"/>
            <a:ext cx="8229600" cy="4800601"/>
          </a:xfrm>
        </p:spPr>
        <p:txBody>
          <a:bodyPr>
            <a:normAutofit/>
          </a:bodyPr>
          <a:lstStyle/>
          <a:p>
            <a:pPr>
              <a:buNone/>
            </a:pPr>
            <a:r>
              <a:rPr lang="en-US" b="1" u="sng" dirty="0" err="1">
                <a:solidFill>
                  <a:schemeClr val="tx2">
                    <a:lumMod val="75000"/>
                  </a:schemeClr>
                </a:solidFill>
                <a:latin typeface="Times New Roman" pitchFamily="18" charset="0"/>
                <a:cs typeface="Times New Roman" pitchFamily="18" charset="0"/>
              </a:rPr>
              <a:t>Tranducers</a:t>
            </a:r>
            <a:endParaRPr lang="en-US" b="1" u="sng" dirty="0">
              <a:solidFill>
                <a:schemeClr val="tx2">
                  <a:lumMod val="75000"/>
                </a:schemeClr>
              </a:solidFill>
              <a:latin typeface="Times New Roman" pitchFamily="18" charset="0"/>
              <a:cs typeface="Times New Roman" pitchFamily="18" charset="0"/>
            </a:endParaRPr>
          </a:p>
          <a:p>
            <a:pPr>
              <a:buNone/>
            </a:pPr>
            <a:r>
              <a:rPr lang="en-US" sz="2400" b="1" u="sng" dirty="0">
                <a:latin typeface="Times New Roman" pitchFamily="18" charset="0"/>
                <a:cs typeface="Times New Roman" pitchFamily="18" charset="0"/>
              </a:rPr>
              <a:t>Insert ear phones : </a:t>
            </a:r>
            <a:r>
              <a:rPr lang="en-US" sz="2400" dirty="0">
                <a:latin typeface="Times New Roman" pitchFamily="18" charset="0"/>
                <a:cs typeface="Times New Roman" pitchFamily="18" charset="0"/>
              </a:rPr>
              <a:t>are generally used, the advantage of using insert ear phones are</a:t>
            </a:r>
          </a:p>
          <a:p>
            <a:pPr lvl="0">
              <a:buFont typeface="Wingdings" pitchFamily="2" charset="2"/>
              <a:buChar char="§"/>
            </a:pPr>
            <a:r>
              <a:rPr lang="en-US" sz="2400" dirty="0">
                <a:latin typeface="Times New Roman" pitchFamily="18" charset="0"/>
                <a:cs typeface="Times New Roman" pitchFamily="18" charset="0"/>
              </a:rPr>
              <a:t>Waveform analysis can be enhanced by separation of the transducer box from the electrode cite,(through the insert tube) so the artifacts can be easily removed.</a:t>
            </a:r>
          </a:p>
          <a:p>
            <a:pPr lvl="0">
              <a:buFont typeface="Wingdings" pitchFamily="2" charset="2"/>
              <a:buChar char="§"/>
            </a:pPr>
            <a:endParaRPr lang="en-US" sz="2400" dirty="0">
              <a:latin typeface="Times New Roman" pitchFamily="18" charset="0"/>
              <a:cs typeface="Times New Roman" pitchFamily="18" charset="0"/>
            </a:endParaRPr>
          </a:p>
          <a:p>
            <a:pPr lvl="0">
              <a:buFont typeface="Wingdings" pitchFamily="2" charset="2"/>
              <a:buChar char="§"/>
            </a:pPr>
            <a:r>
              <a:rPr lang="en-US" sz="2400" dirty="0">
                <a:latin typeface="Times New Roman" pitchFamily="18" charset="0"/>
                <a:cs typeface="Times New Roman" pitchFamily="18" charset="0"/>
              </a:rPr>
              <a:t>Helps in the quality recording of the </a:t>
            </a:r>
            <a:r>
              <a:rPr lang="en-US" sz="2400" dirty="0" err="1">
                <a:latin typeface="Times New Roman" pitchFamily="18" charset="0"/>
                <a:cs typeface="Times New Roman" pitchFamily="18" charset="0"/>
              </a:rPr>
              <a:t>EcochG</a:t>
            </a:r>
            <a:r>
              <a:rPr lang="en-US" sz="2400" dirty="0">
                <a:latin typeface="Times New Roman" pitchFamily="18" charset="0"/>
                <a:cs typeface="Times New Roman" pitchFamily="18" charset="0"/>
              </a:rPr>
              <a:t>.</a:t>
            </a:r>
          </a:p>
          <a:p>
            <a:pPr lvl="0">
              <a:buFont typeface="Wingdings" pitchFamily="2" charset="2"/>
              <a:buChar char="§"/>
            </a:pPr>
            <a:endParaRPr lang="en-US" sz="2400" dirty="0">
              <a:latin typeface="Times New Roman" pitchFamily="18" charset="0"/>
              <a:cs typeface="Times New Roman" pitchFamily="18" charset="0"/>
            </a:endParaRPr>
          </a:p>
          <a:p>
            <a:pPr lvl="0">
              <a:buFont typeface="Wingdings" pitchFamily="2" charset="2"/>
              <a:buChar char="§"/>
            </a:pPr>
            <a:r>
              <a:rPr lang="en-US" sz="2400" dirty="0">
                <a:latin typeface="Times New Roman" pitchFamily="18" charset="0"/>
                <a:cs typeface="Times New Roman" pitchFamily="18" charset="0"/>
              </a:rPr>
              <a:t>It is advantageous </a:t>
            </a:r>
            <a:r>
              <a:rPr lang="en-IN" sz="2400" dirty="0">
                <a:latin typeface="Times New Roman" pitchFamily="18" charset="0"/>
                <a:cs typeface="Times New Roman" pitchFamily="18" charset="0"/>
              </a:rPr>
              <a:t>intra operative monitoring during surgical procedure over headphones</a:t>
            </a:r>
            <a:endParaRPr lang="en-US" sz="2400" dirty="0">
              <a:latin typeface="Times New Roman" pitchFamily="18" charset="0"/>
              <a:cs typeface="Times New Roman" pitchFamily="18" charset="0"/>
            </a:endParaRPr>
          </a:p>
          <a:p>
            <a:pPr>
              <a:buFont typeface="Wingdings" pitchFamily="2" charset="2"/>
              <a:buChar char="§"/>
            </a:pPr>
            <a:endParaRPr lang="en-US" sz="2400" b="1" dirty="0"/>
          </a:p>
        </p:txBody>
      </p:sp>
      <p:sp>
        <p:nvSpPr>
          <p:cNvPr id="3" name="Title 2"/>
          <p:cNvSpPr>
            <a:spLocks noGrp="1"/>
          </p:cNvSpPr>
          <p:nvPr>
            <p:ph type="title"/>
          </p:nvPr>
        </p:nvSpPr>
        <p:spPr>
          <a:xfrm>
            <a:off x="381000" y="304800"/>
            <a:ext cx="8229600" cy="1143000"/>
          </a:xfrm>
        </p:spPr>
        <p:txBody>
          <a:bodyPr>
            <a:normAutofit fontScale="90000"/>
          </a:bodyPr>
          <a:lstStyle/>
          <a:p>
            <a:br>
              <a:rPr lang="en-US" b="1" dirty="0"/>
            </a:br>
            <a:r>
              <a:rPr lang="en-US" b="1" dirty="0"/>
              <a:t>Stimulus Parameters</a:t>
            </a:r>
            <a:br>
              <a:rPr lang="en-US" dirty="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219200"/>
            <a:ext cx="8229600" cy="4906963"/>
          </a:xfrm>
        </p:spPr>
        <p:txBody>
          <a:bodyPr/>
          <a:lstStyle/>
          <a:p>
            <a:pPr>
              <a:buNone/>
            </a:pPr>
            <a:r>
              <a:rPr lang="en-US" sz="2500" b="1" dirty="0">
                <a:latin typeface="Times New Roman" pitchFamily="18" charset="0"/>
                <a:cs typeface="Times New Roman" pitchFamily="18" charset="0"/>
              </a:rPr>
              <a:t>Bone vibrators</a:t>
            </a:r>
          </a:p>
          <a:p>
            <a:pPr>
              <a:buNone/>
            </a:pPr>
            <a:endParaRPr lang="en-US" sz="2400" dirty="0">
              <a:latin typeface="Times New Roman" pitchFamily="18" charset="0"/>
              <a:cs typeface="Times New Roman" pitchFamily="18" charset="0"/>
            </a:endParaRPr>
          </a:p>
          <a:p>
            <a:pPr algn="just">
              <a:buFont typeface="Wingdings" pitchFamily="2" charset="2"/>
              <a:buChar char="§"/>
            </a:pPr>
            <a:r>
              <a:rPr lang="en-US" sz="2400" dirty="0">
                <a:latin typeface="Times New Roman" pitchFamily="18" charset="0"/>
                <a:cs typeface="Times New Roman" pitchFamily="18" charset="0"/>
              </a:rPr>
              <a:t>Usually doesn’t use, because of major problem in increased artifact. </a:t>
            </a:r>
            <a:r>
              <a:rPr lang="en-IN" sz="2400" dirty="0">
                <a:latin typeface="Times New Roman" pitchFamily="18" charset="0"/>
                <a:cs typeface="Times New Roman" pitchFamily="18" charset="0"/>
              </a:rPr>
              <a:t>the artifacts may extend well into the time period of the response and may obscure the individual components of the response</a:t>
            </a:r>
          </a:p>
          <a:p>
            <a:pPr>
              <a:buFont typeface="Wingdings" pitchFamily="2" charset="2"/>
              <a:buChar char="§"/>
            </a:pPr>
            <a:r>
              <a:rPr lang="en-IN" sz="2400" dirty="0">
                <a:latin typeface="Times New Roman" pitchFamily="18" charset="0"/>
                <a:cs typeface="Times New Roman" pitchFamily="18" charset="0"/>
              </a:rPr>
              <a:t>The disadvantages of bone vibrators are presence of large distortion for high frequency stimulus and excessive electromagnetic stimulus artifacts ( Hall</a:t>
            </a:r>
            <a:endParaRPr lang="en-US" sz="2400" dirty="0">
              <a:latin typeface="Times New Roman" pitchFamily="18" charset="0"/>
              <a:cs typeface="Times New Roman" pitchFamily="18"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43000"/>
            <a:ext cx="8229600" cy="5410200"/>
          </a:xfrm>
        </p:spPr>
        <p:txBody>
          <a:bodyPr>
            <a:normAutofit lnSpcReduction="10000"/>
          </a:bodyPr>
          <a:lstStyle/>
          <a:p>
            <a:pPr>
              <a:buNone/>
            </a:pPr>
            <a:r>
              <a:rPr lang="en-IN" sz="2200" dirty="0">
                <a:latin typeface="Times New Roman" pitchFamily="18" charset="0"/>
                <a:cs typeface="Times New Roman" pitchFamily="18" charset="0"/>
              </a:rPr>
              <a:t> High intensity click </a:t>
            </a:r>
            <a:r>
              <a:rPr lang="en-IN" sz="2200" dirty="0" err="1">
                <a:latin typeface="Times New Roman" pitchFamily="18" charset="0"/>
                <a:cs typeface="Times New Roman" pitchFamily="18" charset="0"/>
              </a:rPr>
              <a:t>stilmuli</a:t>
            </a:r>
            <a:r>
              <a:rPr lang="en-IN" sz="2200" dirty="0">
                <a:latin typeface="Times New Roman" pitchFamily="18" charset="0"/>
                <a:cs typeface="Times New Roman" pitchFamily="18" charset="0"/>
              </a:rPr>
              <a:t> are commonly used stimuli in the recording of the </a:t>
            </a:r>
            <a:r>
              <a:rPr lang="en-IN" sz="2200" dirty="0" err="1">
                <a:latin typeface="Times New Roman" pitchFamily="18" charset="0"/>
                <a:cs typeface="Times New Roman" pitchFamily="18" charset="0"/>
              </a:rPr>
              <a:t>EcochG</a:t>
            </a:r>
            <a:endParaRPr lang="en-IN" sz="2200" dirty="0">
              <a:latin typeface="Times New Roman" pitchFamily="18" charset="0"/>
              <a:cs typeface="Times New Roman" pitchFamily="18" charset="0"/>
            </a:endParaRPr>
          </a:p>
          <a:p>
            <a:pPr>
              <a:buNone/>
            </a:pPr>
            <a:r>
              <a:rPr lang="en-US" sz="2200" b="1" dirty="0">
                <a:latin typeface="Times New Roman" pitchFamily="18" charset="0"/>
                <a:cs typeface="Times New Roman" pitchFamily="18" charset="0"/>
              </a:rPr>
              <a:t>Broad band click: </a:t>
            </a:r>
            <a:r>
              <a:rPr lang="en-US" sz="2200" dirty="0">
                <a:latin typeface="Times New Roman" pitchFamily="18" charset="0"/>
                <a:cs typeface="Times New Roman" pitchFamily="18" charset="0"/>
              </a:rPr>
              <a:t>Most popular stimulus for short latency AEP (excites synchronous discharges from large population of neurons to produce well defined peaks )</a:t>
            </a:r>
          </a:p>
          <a:p>
            <a:r>
              <a:rPr lang="en-US" sz="2200" dirty="0">
                <a:latin typeface="Times New Roman" pitchFamily="18" charset="0"/>
                <a:cs typeface="Times New Roman" pitchFamily="18" charset="0"/>
              </a:rPr>
              <a:t>Click produces a 0.1ms electrical pulses.</a:t>
            </a:r>
          </a:p>
          <a:p>
            <a:r>
              <a:rPr lang="en-US" sz="2200" dirty="0">
                <a:latin typeface="Times New Roman" pitchFamily="18" charset="0"/>
                <a:cs typeface="Times New Roman" pitchFamily="18" charset="0"/>
              </a:rPr>
              <a:t>It enhances the wave 1 component</a:t>
            </a:r>
          </a:p>
          <a:p>
            <a:r>
              <a:rPr lang="en-US" sz="2200" dirty="0">
                <a:latin typeface="Times New Roman" pitchFamily="18" charset="0"/>
                <a:cs typeface="Times New Roman" pitchFamily="18" charset="0"/>
              </a:rPr>
              <a:t>Mostly used in the </a:t>
            </a:r>
            <a:r>
              <a:rPr lang="en-US" sz="2200" dirty="0" err="1">
                <a:latin typeface="Times New Roman" pitchFamily="18" charset="0"/>
                <a:cs typeface="Times New Roman" pitchFamily="18" charset="0"/>
              </a:rPr>
              <a:t>intraoperative</a:t>
            </a:r>
            <a:r>
              <a:rPr lang="en-US" sz="2200" dirty="0">
                <a:latin typeface="Times New Roman" pitchFamily="18" charset="0"/>
                <a:cs typeface="Times New Roman" pitchFamily="18" charset="0"/>
              </a:rPr>
              <a:t> monitoring </a:t>
            </a:r>
          </a:p>
          <a:p>
            <a:endParaRPr lang="en-US" sz="2200" b="1" dirty="0">
              <a:latin typeface="Times New Roman" pitchFamily="18" charset="0"/>
              <a:cs typeface="Times New Roman" pitchFamily="18" charset="0"/>
            </a:endParaRPr>
          </a:p>
          <a:p>
            <a:pPr>
              <a:buNone/>
            </a:pPr>
            <a:r>
              <a:rPr lang="en-US" sz="2200" b="1" dirty="0">
                <a:latin typeface="Times New Roman" pitchFamily="18" charset="0"/>
                <a:cs typeface="Times New Roman" pitchFamily="18" charset="0"/>
              </a:rPr>
              <a:t>Tone burst: </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Tone bust stimulus enhances the detection of the SP component,</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 it persist throughout the stimulus)  and also helps to distinguish between SP and AP components ( high frequency prolonged tone burst) </a:t>
            </a:r>
          </a:p>
          <a:p>
            <a:r>
              <a:rPr lang="en-US" sz="2200" dirty="0">
                <a:latin typeface="Times New Roman" pitchFamily="18" charset="0"/>
                <a:cs typeface="Times New Roman" pitchFamily="18" charset="0"/>
              </a:rPr>
              <a:t>The diagnostic value of the Tone burst stimulus is higher for tone burst stimuli with high frequency( more than 1000Hz) for monitoring cochlear status in progressive disorders (MD/ ELH)</a:t>
            </a:r>
          </a:p>
          <a:p>
            <a:endParaRPr lang="en-US" sz="2200" b="1"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
        <p:nvSpPr>
          <p:cNvPr id="3" name="Title 2"/>
          <p:cNvSpPr>
            <a:spLocks noGrp="1"/>
          </p:cNvSpPr>
          <p:nvPr>
            <p:ph type="title"/>
          </p:nvPr>
        </p:nvSpPr>
        <p:spPr>
          <a:xfrm>
            <a:off x="457200" y="359465"/>
            <a:ext cx="8229600" cy="783535"/>
          </a:xfrm>
        </p:spPr>
        <p:txBody>
          <a:bodyPr>
            <a:normAutofit fontScale="90000"/>
          </a:bodyPr>
          <a:lstStyle/>
          <a:p>
            <a:pPr algn="ctr"/>
            <a:br>
              <a:rPr lang="en-IN" sz="4400" b="1" u="sng" dirty="0">
                <a:solidFill>
                  <a:schemeClr val="accent1">
                    <a:lumMod val="75000"/>
                  </a:schemeClr>
                </a:solidFill>
                <a:latin typeface="Times New Roman" pitchFamily="18" charset="0"/>
                <a:cs typeface="Times New Roman" pitchFamily="18" charset="0"/>
              </a:rPr>
            </a:br>
            <a:br>
              <a:rPr lang="en-IN" sz="4400" b="1" u="sng" dirty="0">
                <a:solidFill>
                  <a:schemeClr val="accent1">
                    <a:lumMod val="75000"/>
                  </a:schemeClr>
                </a:solidFill>
                <a:latin typeface="Times New Roman" pitchFamily="18" charset="0"/>
                <a:cs typeface="Times New Roman" pitchFamily="18" charset="0"/>
              </a:rPr>
            </a:br>
            <a:br>
              <a:rPr lang="en-IN" sz="4400" b="1" u="sng" dirty="0">
                <a:solidFill>
                  <a:schemeClr val="accent1">
                    <a:lumMod val="75000"/>
                  </a:schemeClr>
                </a:solidFill>
                <a:latin typeface="Times New Roman" pitchFamily="18" charset="0"/>
                <a:cs typeface="Times New Roman" pitchFamily="18" charset="0"/>
              </a:rPr>
            </a:br>
            <a:r>
              <a:rPr lang="en-IN" sz="4400" b="1" u="sng" dirty="0">
                <a:solidFill>
                  <a:schemeClr val="accent1">
                    <a:lumMod val="75000"/>
                  </a:schemeClr>
                </a:solidFill>
                <a:latin typeface="Times New Roman" pitchFamily="18" charset="0"/>
                <a:cs typeface="Times New Roman" pitchFamily="18" charset="0"/>
              </a:rPr>
              <a:t>Stimulus used for recording</a:t>
            </a:r>
            <a:r>
              <a:rPr lang="en-IN" sz="4900" b="1" u="sng" dirty="0">
                <a:solidFill>
                  <a:schemeClr val="accent1">
                    <a:lumMod val="75000"/>
                  </a:schemeClr>
                </a:solidFill>
                <a:latin typeface="Times New Roman" pitchFamily="18" charset="0"/>
                <a:cs typeface="Times New Roman" pitchFamily="18" charset="0"/>
              </a:rPr>
              <a:t> </a:t>
            </a:r>
            <a:endParaRPr lang="en-US"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457200" y="359465"/>
            <a:ext cx="8229600" cy="859735"/>
          </a:xfrm>
        </p:spPr>
        <p:txBody>
          <a:bodyPr/>
          <a:lstStyle/>
          <a:p>
            <a:r>
              <a:rPr lang="en-US" b="1" dirty="0">
                <a:solidFill>
                  <a:schemeClr val="accent2">
                    <a:lumMod val="50000"/>
                  </a:schemeClr>
                </a:solidFill>
              </a:rPr>
              <a:t>History of </a:t>
            </a:r>
            <a:r>
              <a:rPr lang="en-US" b="1" dirty="0" err="1">
                <a:solidFill>
                  <a:schemeClr val="accent2">
                    <a:lumMod val="50000"/>
                  </a:schemeClr>
                </a:solidFill>
              </a:rPr>
              <a:t>EcochG</a:t>
            </a:r>
            <a:endParaRPr lang="en-US" b="1" dirty="0">
              <a:solidFill>
                <a:schemeClr val="accent2">
                  <a:lumMod val="50000"/>
                </a:schemeClr>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81000" y="1526214"/>
            <a:ext cx="8458200" cy="495078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IN" sz="2400" dirty="0">
                <a:latin typeface="Times New Roman" pitchFamily="18" charset="0"/>
                <a:cs typeface="Times New Roman" pitchFamily="18" charset="0"/>
              </a:rPr>
              <a:t>Abrupt onset stimulus is required for generation of the </a:t>
            </a:r>
            <a:r>
              <a:rPr lang="en-IN" sz="2400" dirty="0" err="1">
                <a:latin typeface="Times New Roman" pitchFamily="18" charset="0"/>
                <a:cs typeface="Times New Roman" pitchFamily="18" charset="0"/>
              </a:rPr>
              <a:t>EcochG</a:t>
            </a:r>
            <a:r>
              <a:rPr lang="en-IN" sz="2400" dirty="0">
                <a:latin typeface="Times New Roman" pitchFamily="18" charset="0"/>
                <a:cs typeface="Times New Roman" pitchFamily="18" charset="0"/>
              </a:rPr>
              <a:t> component, it is an onset response</a:t>
            </a:r>
            <a:endParaRPr lang="en-US"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shorter duration stimuli are most effective in producing the </a:t>
            </a:r>
            <a:r>
              <a:rPr lang="en-IN" sz="2400" dirty="0" err="1">
                <a:latin typeface="Times New Roman" pitchFamily="18" charset="0"/>
                <a:cs typeface="Times New Roman" pitchFamily="18" charset="0"/>
              </a:rPr>
              <a:t>EcochG</a:t>
            </a:r>
            <a:r>
              <a:rPr lang="en-IN" sz="2400" dirty="0">
                <a:latin typeface="Times New Roman" pitchFamily="18" charset="0"/>
                <a:cs typeface="Times New Roman" pitchFamily="18" charset="0"/>
              </a:rPr>
              <a:t>. </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The response is not detected if stimulus rise time is 10msec or more. </a:t>
            </a:r>
            <a:endParaRPr lang="en-US"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In contrast, the SP is dependent on stimulus duration.</a:t>
            </a:r>
          </a:p>
          <a:p>
            <a:endParaRPr lang="en-IN" sz="2200" dirty="0">
              <a:latin typeface="Times New Roman" pitchFamily="18" charset="0"/>
              <a:cs typeface="Times New Roman" pitchFamily="18" charset="0"/>
            </a:endParaRPr>
          </a:p>
          <a:p>
            <a:r>
              <a:rPr lang="en-IN" sz="2400" dirty="0">
                <a:latin typeface="Times New Roman" pitchFamily="18" charset="0"/>
                <a:cs typeface="Times New Roman" pitchFamily="18" charset="0"/>
              </a:rPr>
              <a:t>CM and SP can be recorded with long rise time and longer duration </a:t>
            </a:r>
            <a:r>
              <a:rPr lang="en-IN" sz="2400" dirty="0" err="1">
                <a:latin typeface="Times New Roman" pitchFamily="18" charset="0"/>
                <a:cs typeface="Times New Roman" pitchFamily="18" charset="0"/>
              </a:rPr>
              <a:t>toneburst</a:t>
            </a:r>
            <a:r>
              <a:rPr lang="en-IN" sz="2400" dirty="0"/>
              <a:t>.</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Measurement of </a:t>
            </a:r>
            <a:r>
              <a:rPr lang="en-IN" sz="2400" dirty="0" err="1">
                <a:latin typeface="Times New Roman" pitchFamily="18" charset="0"/>
                <a:cs typeface="Times New Roman" pitchFamily="18" charset="0"/>
              </a:rPr>
              <a:t>EcochG</a:t>
            </a:r>
            <a:r>
              <a:rPr lang="en-IN" sz="2400" dirty="0">
                <a:latin typeface="Times New Roman" pitchFamily="18" charset="0"/>
                <a:cs typeface="Times New Roman" pitchFamily="18" charset="0"/>
              </a:rPr>
              <a:t> with longer duration TB is useful in </a:t>
            </a:r>
            <a:r>
              <a:rPr lang="en-IN" sz="2400" dirty="0" err="1">
                <a:latin typeface="Times New Roman" pitchFamily="18" charset="0"/>
                <a:cs typeface="Times New Roman" pitchFamily="18" charset="0"/>
              </a:rPr>
              <a:t>diagnosin</a:t>
            </a:r>
            <a:r>
              <a:rPr lang="en-IN" sz="2400" dirty="0">
                <a:latin typeface="Times New Roman" pitchFamily="18" charset="0"/>
                <a:cs typeface="Times New Roman" pitchFamily="18" charset="0"/>
              </a:rPr>
              <a:t> MD. By extending the duration of TB the SP persists for the duration of stimulus. AP appears only after stimulus onset</a:t>
            </a:r>
            <a:endParaRPr lang="en-US" sz="24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IN" b="1" u="sng" dirty="0">
                <a:solidFill>
                  <a:schemeClr val="accent1">
                    <a:lumMod val="75000"/>
                  </a:schemeClr>
                </a:solidFill>
              </a:rPr>
              <a:t>Duration of the stimulus </a:t>
            </a:r>
            <a:endParaRPr lang="en-US" dirty="0">
              <a:solidFill>
                <a:schemeClr val="accent1">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43000"/>
            <a:ext cx="8229600" cy="4983163"/>
          </a:xfrm>
        </p:spPr>
        <p:txBody>
          <a:bodyPr>
            <a:noAutofit/>
          </a:bodyPr>
          <a:lstStyle/>
          <a:p>
            <a:r>
              <a:rPr lang="en-IN" sz="2200" dirty="0">
                <a:latin typeface="Times New Roman" pitchFamily="18" charset="0"/>
                <a:cs typeface="Times New Roman" pitchFamily="18" charset="0"/>
              </a:rPr>
              <a:t>Since CM and SP are not the receptor potentials it is said that their latency is not affected by the intensity level, because neither of them involves a having the synapse.</a:t>
            </a:r>
          </a:p>
          <a:p>
            <a:r>
              <a:rPr lang="en-IN" sz="2200" dirty="0">
                <a:latin typeface="Times New Roman" pitchFamily="18" charset="0"/>
                <a:cs typeface="Times New Roman" pitchFamily="18" charset="0"/>
              </a:rPr>
              <a:t> </a:t>
            </a:r>
            <a:r>
              <a:rPr lang="en-IN" sz="2200" dirty="0" err="1">
                <a:latin typeface="Times New Roman" pitchFamily="18" charset="0"/>
                <a:cs typeface="Times New Roman" pitchFamily="18" charset="0"/>
              </a:rPr>
              <a:t>ie</a:t>
            </a:r>
            <a:r>
              <a:rPr lang="en-IN" sz="2200" dirty="0">
                <a:latin typeface="Times New Roman" pitchFamily="18" charset="0"/>
                <a:cs typeface="Times New Roman" pitchFamily="18" charset="0"/>
              </a:rPr>
              <a:t>: each potentials are generated in the cochlea as soon as the cochlea is activated by the acoustic stimulus</a:t>
            </a:r>
          </a:p>
          <a:p>
            <a:r>
              <a:rPr lang="en-IN" sz="2200" dirty="0">
                <a:latin typeface="Times New Roman" pitchFamily="18" charset="0"/>
                <a:cs typeface="Times New Roman" pitchFamily="18" charset="0"/>
              </a:rPr>
              <a:t>Usually an intensity level range of 70-90 </a:t>
            </a:r>
            <a:r>
              <a:rPr lang="en-IN" sz="2200" dirty="0" err="1">
                <a:latin typeface="Times New Roman" pitchFamily="18" charset="0"/>
                <a:cs typeface="Times New Roman" pitchFamily="18" charset="0"/>
              </a:rPr>
              <a:t>dBnHL</a:t>
            </a:r>
            <a:r>
              <a:rPr lang="en-IN" sz="2200" dirty="0">
                <a:latin typeface="Times New Roman" pitchFamily="18" charset="0"/>
                <a:cs typeface="Times New Roman" pitchFamily="18" charset="0"/>
              </a:rPr>
              <a:t> is using </a:t>
            </a:r>
          </a:p>
          <a:p>
            <a:pPr>
              <a:buNone/>
            </a:pPr>
            <a:r>
              <a:rPr lang="en-I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Since CM follows the vibratory pattern of the </a:t>
            </a:r>
            <a:r>
              <a:rPr lang="en-IN" sz="2200" dirty="0" err="1">
                <a:latin typeface="Times New Roman" pitchFamily="18" charset="0"/>
                <a:cs typeface="Times New Roman" pitchFamily="18" charset="0"/>
              </a:rPr>
              <a:t>BM,the</a:t>
            </a:r>
            <a:r>
              <a:rPr lang="en-IN" sz="2200" dirty="0">
                <a:latin typeface="Times New Roman" pitchFamily="18" charset="0"/>
                <a:cs typeface="Times New Roman" pitchFamily="18" charset="0"/>
              </a:rPr>
              <a:t> amplitude is affected by the stimulus amplitude. As the intensity increases the amplitude of the CM increases</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Summating potential is typically recorded only at high intensity levels (Davis 1958) since IHC are playing an important role in the production of the SP</a:t>
            </a:r>
          </a:p>
          <a:p>
            <a:endParaRPr lang="en-IN" sz="2200" dirty="0">
              <a:latin typeface="Times New Roman" pitchFamily="18" charset="0"/>
              <a:cs typeface="Times New Roman" pitchFamily="18" charset="0"/>
            </a:endParaRPr>
          </a:p>
          <a:p>
            <a:endParaRPr lang="en-IN" sz="2200" dirty="0">
              <a:latin typeface="Times New Roman" pitchFamily="18" charset="0"/>
              <a:cs typeface="Times New Roman" pitchFamily="18" charset="0"/>
            </a:endParaRPr>
          </a:p>
          <a:p>
            <a:pPr>
              <a:buNone/>
            </a:pPr>
            <a:r>
              <a:rPr lang="en-IN" sz="2200" dirty="0">
                <a:latin typeface="Times New Roman" pitchFamily="18" charset="0"/>
                <a:cs typeface="Times New Roman" pitchFamily="18" charset="0"/>
              </a:rPr>
              <a:t> </a:t>
            </a:r>
          </a:p>
          <a:p>
            <a:endParaRPr lang="en-US" sz="2200" dirty="0"/>
          </a:p>
        </p:txBody>
      </p:sp>
      <p:sp>
        <p:nvSpPr>
          <p:cNvPr id="3" name="Title 2"/>
          <p:cNvSpPr>
            <a:spLocks noGrp="1"/>
          </p:cNvSpPr>
          <p:nvPr>
            <p:ph type="title"/>
          </p:nvPr>
        </p:nvSpPr>
        <p:spPr/>
        <p:txBody>
          <a:bodyPr>
            <a:normAutofit fontScale="90000"/>
          </a:bodyPr>
          <a:lstStyle/>
          <a:p>
            <a:r>
              <a:rPr lang="en-IN" b="1" u="sng" dirty="0"/>
              <a:t>Intensity:</a:t>
            </a:r>
            <a:br>
              <a:rPr lang="en-US" dirty="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IN" sz="2200" dirty="0">
                <a:latin typeface="Times New Roman" pitchFamily="18" charset="0"/>
                <a:cs typeface="Times New Roman" pitchFamily="18" charset="0"/>
              </a:rPr>
              <a:t>The amplitude of both CM and SP increases with increases of the intensity</a:t>
            </a:r>
          </a:p>
          <a:p>
            <a:r>
              <a:rPr lang="en-IN" sz="2200" dirty="0">
                <a:latin typeface="Times New Roman" pitchFamily="18" charset="0"/>
                <a:cs typeface="Times New Roman" pitchFamily="18" charset="0"/>
              </a:rPr>
              <a:t>Amplitude of AP increases and latency decreases as stimulus intensity is increased. </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Since synaptic delay is less high intensity </a:t>
            </a:r>
            <a:r>
              <a:rPr lang="en-IN" sz="2200" dirty="0" err="1">
                <a:latin typeface="Times New Roman" pitchFamily="18" charset="0"/>
                <a:cs typeface="Times New Roman" pitchFamily="18" charset="0"/>
              </a:rPr>
              <a:t>stimulus.Also</a:t>
            </a:r>
            <a:r>
              <a:rPr lang="en-IN" sz="2200" dirty="0">
                <a:latin typeface="Times New Roman" pitchFamily="18" charset="0"/>
                <a:cs typeface="Times New Roman" pitchFamily="18" charset="0"/>
              </a:rPr>
              <a:t>, high intensities activate basal end of cochlea. Hence leading to decreased latency for high intensity stimulus</a:t>
            </a:r>
            <a:r>
              <a:rPr lang="en-IN" dirty="0"/>
              <a:t>.</a:t>
            </a:r>
            <a:endParaRPr lang="en-US" dirty="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219200"/>
            <a:ext cx="8229600" cy="5181600"/>
          </a:xfrm>
        </p:spPr>
        <p:txBody>
          <a:bodyPr>
            <a:normAutofit/>
          </a:bodyPr>
          <a:lstStyle/>
          <a:p>
            <a:r>
              <a:rPr lang="en-IN" sz="2200" dirty="0">
                <a:latin typeface="Times New Roman" pitchFamily="18" charset="0"/>
                <a:cs typeface="Times New Roman" pitchFamily="18" charset="0"/>
              </a:rPr>
              <a:t>AP latency increases and amplitude decreases as stimulus rate increases (Wilson and </a:t>
            </a:r>
            <a:r>
              <a:rPr lang="en-IN" sz="2200" dirty="0" err="1">
                <a:latin typeface="Times New Roman" pitchFamily="18" charset="0"/>
                <a:cs typeface="Times New Roman" pitchFamily="18" charset="0"/>
              </a:rPr>
              <a:t>Bowker</a:t>
            </a:r>
            <a:r>
              <a:rPr lang="en-IN" sz="2200" dirty="0">
                <a:latin typeface="Times New Roman" pitchFamily="18" charset="0"/>
                <a:cs typeface="Times New Roman" pitchFamily="18" charset="0"/>
              </a:rPr>
              <a:t> 2002) adaptation phenomenon at the synapse (Eggermont1974)</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As signal rate increases the SP/AP ratio increases, where as CM and SP component of the </a:t>
            </a:r>
            <a:r>
              <a:rPr lang="en-IN" sz="2200" dirty="0" err="1">
                <a:latin typeface="Times New Roman" pitchFamily="18" charset="0"/>
                <a:cs typeface="Times New Roman" pitchFamily="18" charset="0"/>
              </a:rPr>
              <a:t>EcochG</a:t>
            </a:r>
            <a:r>
              <a:rPr lang="en-IN" sz="2200" dirty="0">
                <a:latin typeface="Times New Roman" pitchFamily="18" charset="0"/>
                <a:cs typeface="Times New Roman" pitchFamily="18" charset="0"/>
              </a:rPr>
              <a:t> are remain relatively stable for a wide range of stimulus rate.</a:t>
            </a:r>
          </a:p>
          <a:p>
            <a:endParaRPr lang="en-US"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The use of very fast stimulus RR ,has not proven to be very successful in the clinic, in part because the AP contribution in not completely eliminated and the SP may also be reduced under extreme conditions.(&gt;90/sec).</a:t>
            </a:r>
          </a:p>
          <a:p>
            <a:r>
              <a:rPr lang="en-IN" sz="2200" dirty="0">
                <a:latin typeface="Times New Roman" pitchFamily="18" charset="0"/>
                <a:cs typeface="Times New Roman" pitchFamily="18" charset="0"/>
              </a:rPr>
              <a:t>A very fast stimulus rate ( 91.1)is </a:t>
            </a:r>
            <a:r>
              <a:rPr lang="en-IN" sz="2200" dirty="0" err="1">
                <a:latin typeface="Times New Roman" pitchFamily="18" charset="0"/>
                <a:cs typeface="Times New Roman" pitchFamily="18" charset="0"/>
              </a:rPr>
              <a:t>usefull</a:t>
            </a:r>
            <a:r>
              <a:rPr lang="en-IN" sz="2200" dirty="0">
                <a:latin typeface="Times New Roman" pitchFamily="18" charset="0"/>
                <a:cs typeface="Times New Roman" pitchFamily="18" charset="0"/>
              </a:rPr>
              <a:t> in distinguish the SP from AP, at high rate the amplitude of the SP remain unchanged, detection will be easier.</a:t>
            </a:r>
          </a:p>
          <a:p>
            <a:endParaRPr lang="en-IN" sz="26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a:xfrm>
            <a:off x="457200" y="359465"/>
            <a:ext cx="8229600" cy="859735"/>
          </a:xfrm>
        </p:spPr>
        <p:txBody>
          <a:bodyPr/>
          <a:lstStyle/>
          <a:p>
            <a:r>
              <a:rPr lang="en-US" dirty="0"/>
              <a:t>Repetition rate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IN" sz="2200" dirty="0">
                <a:latin typeface="Times New Roman" pitchFamily="18" charset="0"/>
                <a:cs typeface="Times New Roman" pitchFamily="18" charset="0"/>
              </a:rPr>
              <a:t>The polarity has varying influence on different components of the </a:t>
            </a:r>
            <a:r>
              <a:rPr lang="en-IN" sz="2200" dirty="0" err="1">
                <a:latin typeface="Times New Roman" pitchFamily="18" charset="0"/>
                <a:cs typeface="Times New Roman" pitchFamily="18" charset="0"/>
              </a:rPr>
              <a:t>EcochG</a:t>
            </a:r>
            <a:r>
              <a:rPr lang="en-IN" sz="2200" dirty="0">
                <a:latin typeface="Times New Roman" pitchFamily="18" charset="0"/>
                <a:cs typeface="Times New Roman" pitchFamily="18" charset="0"/>
              </a:rPr>
              <a:t>. The CM component is recorded for single polarity signals (rarefaction and condensation) </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When the alternating polarity used the CM gets cancelled out, so that SP and AP waves can be easily detected</a:t>
            </a:r>
          </a:p>
          <a:p>
            <a:endParaRPr lang="en-IN" sz="2200" dirty="0">
              <a:latin typeface="Times New Roman" pitchFamily="18" charset="0"/>
              <a:cs typeface="Times New Roman" pitchFamily="18" charset="0"/>
            </a:endParaRPr>
          </a:p>
          <a:p>
            <a:r>
              <a:rPr lang="en-IN" sz="2200" dirty="0" err="1">
                <a:latin typeface="Times New Roman" pitchFamily="18" charset="0"/>
                <a:cs typeface="Times New Roman" pitchFamily="18" charset="0"/>
              </a:rPr>
              <a:t>EcochG</a:t>
            </a:r>
            <a:r>
              <a:rPr lang="en-IN" sz="2200" dirty="0">
                <a:latin typeface="Times New Roman" pitchFamily="18" charset="0"/>
                <a:cs typeface="Times New Roman" pitchFamily="18" charset="0"/>
              </a:rPr>
              <a:t> components are elicited single polarity </a:t>
            </a:r>
            <a:r>
              <a:rPr lang="en-IN" sz="2200" dirty="0" err="1">
                <a:latin typeface="Times New Roman" pitchFamily="18" charset="0"/>
                <a:cs typeface="Times New Roman" pitchFamily="18" charset="0"/>
              </a:rPr>
              <a:t>singals</a:t>
            </a:r>
            <a:r>
              <a:rPr lang="en-IN" sz="2200" dirty="0">
                <a:latin typeface="Times New Roman" pitchFamily="18" charset="0"/>
                <a:cs typeface="Times New Roman" pitchFamily="18" charset="0"/>
              </a:rPr>
              <a:t> are true electrophysiological responses, whereas the waveform produced by alternating polarity signals is really derived from the two individual responses. </a:t>
            </a:r>
          </a:p>
          <a:p>
            <a:r>
              <a:rPr lang="en-IN" sz="2200" dirty="0">
                <a:latin typeface="Times New Roman" pitchFamily="18" charset="0"/>
                <a:cs typeface="Times New Roman" pitchFamily="18" charset="0"/>
              </a:rPr>
              <a:t>AP latency shorter for rarefaction polarity signals.</a:t>
            </a:r>
            <a:endParaRPr lang="en-US" sz="22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en-IN" sz="4200" u="sng" dirty="0">
                <a:solidFill>
                  <a:schemeClr val="tx2">
                    <a:lumMod val="75000"/>
                  </a:schemeClr>
                </a:solidFill>
              </a:rPr>
              <a:t>Polarity</a:t>
            </a:r>
            <a:br>
              <a:rPr lang="en-US" dirty="0"/>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0" cy="4678363"/>
          </a:xfrm>
        </p:spPr>
        <p:txBody>
          <a:bodyPr>
            <a:normAutofit/>
          </a:bodyPr>
          <a:lstStyle/>
          <a:p>
            <a:r>
              <a:rPr lang="en-IN" sz="2200" dirty="0">
                <a:latin typeface="Times New Roman" pitchFamily="18" charset="0"/>
                <a:cs typeface="Times New Roman" pitchFamily="18" charset="0"/>
              </a:rPr>
              <a:t>Ease of analysis of the AP latency for signals with </a:t>
            </a:r>
            <a:r>
              <a:rPr lang="en-IN" sz="2200" dirty="0" err="1">
                <a:latin typeface="Times New Roman" pitchFamily="18" charset="0"/>
                <a:cs typeface="Times New Roman" pitchFamily="18" charset="0"/>
              </a:rPr>
              <a:t>rarefractionVs</a:t>
            </a:r>
            <a:r>
              <a:rPr lang="en-IN" sz="2200" dirty="0">
                <a:latin typeface="Times New Roman" pitchFamily="18" charset="0"/>
                <a:cs typeface="Times New Roman" pitchFamily="18" charset="0"/>
              </a:rPr>
              <a:t> condensation polarity Vs identification of the SP and calculation of SP/AP ratio can make an important contribution to the diagnosis of MD/ELH</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There is abnormal latency difference in MD /ELH when recording separate responses for rarefaction and condensation clicks which may provide useful clinical information.</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The latency difference for the two signal polarities is considerably and statistically large (e.g. 0.6/0.7 ms) in </a:t>
            </a:r>
            <a:r>
              <a:rPr lang="en-IN" sz="2200" dirty="0" err="1">
                <a:latin typeface="Times New Roman" pitchFamily="18" charset="0"/>
                <a:cs typeface="Times New Roman" pitchFamily="18" charset="0"/>
              </a:rPr>
              <a:t>Meneier’s</a:t>
            </a:r>
            <a:r>
              <a:rPr lang="en-IN" sz="2200" dirty="0">
                <a:latin typeface="Times New Roman" pitchFamily="18" charset="0"/>
                <a:cs typeface="Times New Roman" pitchFamily="18" charset="0"/>
              </a:rPr>
              <a:t> disease</a:t>
            </a:r>
            <a:endParaRPr lang="en-US" sz="22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lvl="0"/>
            <a:r>
              <a:rPr lang="en-US" sz="2400" b="1" u="sng" dirty="0">
                <a:solidFill>
                  <a:schemeClr val="accent1">
                    <a:lumMod val="75000"/>
                  </a:schemeClr>
                </a:solidFill>
                <a:latin typeface="Times New Roman" pitchFamily="18" charset="0"/>
                <a:cs typeface="Times New Roman" pitchFamily="18" charset="0"/>
              </a:rPr>
              <a:t>Analysis time</a:t>
            </a:r>
          </a:p>
          <a:p>
            <a:pPr lvl="0"/>
            <a:r>
              <a:rPr lang="en-IN" sz="2400" dirty="0">
                <a:latin typeface="Times New Roman" pitchFamily="18" charset="0"/>
                <a:cs typeface="Times New Roman" pitchFamily="18" charset="0"/>
              </a:rPr>
              <a:t>An analysis time of </a:t>
            </a:r>
            <a:r>
              <a:rPr lang="en-IN" sz="2400" i="1" dirty="0">
                <a:latin typeface="Times New Roman" pitchFamily="18" charset="0"/>
                <a:cs typeface="Times New Roman" pitchFamily="18" charset="0"/>
              </a:rPr>
              <a:t>5-10 ms</a:t>
            </a:r>
            <a:r>
              <a:rPr lang="en-IN" sz="2400" dirty="0">
                <a:latin typeface="Times New Roman" pitchFamily="18" charset="0"/>
                <a:cs typeface="Times New Roman" pitchFamily="18" charset="0"/>
              </a:rPr>
              <a:t> is typically used</a:t>
            </a:r>
            <a:endParaRPr lang="en-US" sz="2400" dirty="0">
              <a:latin typeface="Times New Roman" pitchFamily="18" charset="0"/>
              <a:cs typeface="Times New Roman" pitchFamily="18" charset="0"/>
            </a:endParaRPr>
          </a:p>
          <a:p>
            <a:pPr lvl="0"/>
            <a:r>
              <a:rPr lang="en-IN" sz="2400" dirty="0">
                <a:latin typeface="Times New Roman" pitchFamily="18" charset="0"/>
                <a:cs typeface="Times New Roman" pitchFamily="18" charset="0"/>
              </a:rPr>
              <a:t>5 ms is preferable because potentially larger amplitude and later latency brainstem components are eliminated</a:t>
            </a:r>
            <a:endParaRPr lang="en-US" sz="2400" dirty="0">
              <a:latin typeface="Times New Roman" pitchFamily="18" charset="0"/>
              <a:cs typeface="Times New Roman" pitchFamily="18" charset="0"/>
            </a:endParaRPr>
          </a:p>
          <a:p>
            <a:pPr lvl="0"/>
            <a:r>
              <a:rPr lang="en-IN" sz="2400" dirty="0">
                <a:latin typeface="Times New Roman" pitchFamily="18" charset="0"/>
                <a:cs typeface="Times New Roman" pitchFamily="18" charset="0"/>
              </a:rPr>
              <a:t>When ABR recording also doing a time window 10-15 ms is appropriate</a:t>
            </a:r>
          </a:p>
          <a:p>
            <a:pPr lvl="0">
              <a:buNone/>
            </a:pPr>
            <a:r>
              <a:rPr lang="en-US" sz="2400" b="1" u="sng" dirty="0">
                <a:solidFill>
                  <a:schemeClr val="accent1">
                    <a:lumMod val="75000"/>
                  </a:schemeClr>
                </a:solidFill>
                <a:latin typeface="Times New Roman" pitchFamily="18" charset="0"/>
                <a:cs typeface="Times New Roman" pitchFamily="18" charset="0"/>
              </a:rPr>
              <a:t>Filter settings</a:t>
            </a:r>
          </a:p>
          <a:p>
            <a:pPr lvl="0"/>
            <a:r>
              <a:rPr lang="en-IN" sz="2400" dirty="0">
                <a:latin typeface="Times New Roman" pitchFamily="18" charset="0"/>
                <a:cs typeface="Times New Roman" pitchFamily="18" charset="0"/>
              </a:rPr>
              <a:t>The CM components reflects stimulus polarity and frequency, it contains the energy in the region of the stimulus. Filter setting should be wide to encompass these frequencies and avoid the distortion of the CM phase.</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SP is DC potential, it is best recorded with little or no high pass filtering ( 10 TO 30Hz)</a:t>
            </a:r>
          </a:p>
          <a:p>
            <a:endParaRPr lang="en-US" dirty="0"/>
          </a:p>
        </p:txBody>
      </p:sp>
      <p:sp>
        <p:nvSpPr>
          <p:cNvPr id="3" name="Title 2"/>
          <p:cNvSpPr>
            <a:spLocks noGrp="1"/>
          </p:cNvSpPr>
          <p:nvPr>
            <p:ph type="title"/>
          </p:nvPr>
        </p:nvSpPr>
        <p:spPr/>
        <p:txBody>
          <a:bodyPr/>
          <a:lstStyle/>
          <a:p>
            <a:r>
              <a:rPr lang="en-US" b="1" u="sng" dirty="0">
                <a:solidFill>
                  <a:schemeClr val="accent1">
                    <a:lumMod val="75000"/>
                  </a:schemeClr>
                </a:solidFill>
              </a:rPr>
              <a:t>ACQUISTION PARAMETERS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lvl="0"/>
            <a:r>
              <a:rPr lang="en-US" sz="2200" dirty="0">
                <a:latin typeface="Times New Roman" pitchFamily="18" charset="0"/>
                <a:cs typeface="Times New Roman" pitchFamily="18" charset="0"/>
              </a:rPr>
              <a:t>3 or 10 to 1500 or 3000 Hz band pass filter setting is typically used</a:t>
            </a:r>
          </a:p>
          <a:p>
            <a:pPr lvl="0"/>
            <a:r>
              <a:rPr lang="en-US" sz="2200" dirty="0">
                <a:latin typeface="Times New Roman" pitchFamily="18" charset="0"/>
                <a:cs typeface="Times New Roman" pitchFamily="18" charset="0"/>
              </a:rPr>
              <a:t>In case of click evoked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low pass cut off of 5-100 Hz is used (</a:t>
            </a:r>
            <a:r>
              <a:rPr lang="en-US" sz="2200" dirty="0" err="1">
                <a:latin typeface="Times New Roman" pitchFamily="18" charset="0"/>
                <a:cs typeface="Times New Roman" pitchFamily="18" charset="0"/>
              </a:rPr>
              <a:t>Durrant</a:t>
            </a:r>
            <a:r>
              <a:rPr lang="en-US" sz="2200" dirty="0">
                <a:latin typeface="Times New Roman" pitchFamily="18" charset="0"/>
                <a:cs typeface="Times New Roman" pitchFamily="18" charset="0"/>
              </a:rPr>
              <a:t> and Ferraro 1991) with no detectable change in the SP/AP ratio.</a:t>
            </a:r>
          </a:p>
          <a:p>
            <a:r>
              <a:rPr lang="en-US" sz="2200" dirty="0">
                <a:latin typeface="Times New Roman" pitchFamily="18" charset="0"/>
                <a:cs typeface="Times New Roman" pitchFamily="18" charset="0"/>
              </a:rPr>
              <a:t>In case tone burst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low pass cut off should be 10 Hz or lesser, to avoid distortion</a:t>
            </a:r>
          </a:p>
          <a:p>
            <a:pPr>
              <a:buNone/>
            </a:pPr>
            <a:r>
              <a:rPr lang="en-IN" sz="2400" b="1" u="sng" dirty="0"/>
              <a:t>Amplification factor</a:t>
            </a:r>
          </a:p>
          <a:p>
            <a:pPr>
              <a:buFont typeface="Arial" pitchFamily="34" charset="0"/>
              <a:buChar char="•"/>
            </a:pPr>
            <a:r>
              <a:rPr lang="en-US" sz="2200" dirty="0">
                <a:latin typeface="Times New Roman" pitchFamily="18" charset="0"/>
                <a:cs typeface="Times New Roman" pitchFamily="18" charset="0"/>
              </a:rPr>
              <a:t>An amplification of 50000-100000 is used</a:t>
            </a:r>
          </a:p>
          <a:p>
            <a:pPr lvl="0">
              <a:buNone/>
            </a:pPr>
            <a:endParaRPr lang="en-US" sz="2200" dirty="0">
              <a:latin typeface="Times New Roman" pitchFamily="18" charset="0"/>
              <a:cs typeface="Times New Roman" pitchFamily="18" charset="0"/>
            </a:endParaRPr>
          </a:p>
          <a:p>
            <a:pPr lvl="0">
              <a:buNone/>
            </a:pPr>
            <a:r>
              <a:rPr lang="en-US" sz="2200" dirty="0">
                <a:latin typeface="Times New Roman" pitchFamily="18" charset="0"/>
                <a:cs typeface="Times New Roman" pitchFamily="18" charset="0"/>
              </a:rPr>
              <a:t>SP/AP for ET measurements the amplification factor ranges: 20,000-1,00,000. For TT recordings are 5-10 times smaller than ET.</a:t>
            </a:r>
          </a:p>
          <a:p>
            <a:pPr>
              <a:buNone/>
            </a:pPr>
            <a:endParaRPr lang="en-US" sz="22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304800"/>
            <a:ext cx="8229600" cy="5821363"/>
          </a:xfrm>
        </p:spPr>
        <p:txBody>
          <a:bodyPr>
            <a:normAutofit/>
          </a:bodyPr>
          <a:lstStyle/>
          <a:p>
            <a:pPr>
              <a:buNone/>
            </a:pPr>
            <a:r>
              <a:rPr lang="en-IN" b="1" u="sng" dirty="0">
                <a:latin typeface="Times New Roman" pitchFamily="18" charset="0"/>
                <a:cs typeface="Times New Roman" pitchFamily="18" charset="0"/>
              </a:rPr>
              <a:t>Inter electrode impendence</a:t>
            </a:r>
            <a:endParaRPr lang="en-US" dirty="0">
              <a:latin typeface="Times New Roman" pitchFamily="18" charset="0"/>
              <a:cs typeface="Times New Roman" pitchFamily="18" charset="0"/>
            </a:endParaRPr>
          </a:p>
          <a:p>
            <a:pPr lvl="0"/>
            <a:r>
              <a:rPr lang="en-US" sz="2200" dirty="0">
                <a:latin typeface="Times New Roman" pitchFamily="18" charset="0"/>
                <a:cs typeface="Times New Roman" pitchFamily="18" charset="0"/>
              </a:rPr>
              <a:t>Electrode impedance should be measured before and during recording whenever there is a reason to suspect a change in electrode impedance.  Inter electrode impedance should be within </a:t>
            </a:r>
            <a:r>
              <a:rPr lang="en-US" sz="2200" u="sng" dirty="0">
                <a:latin typeface="Times New Roman" pitchFamily="18" charset="0"/>
                <a:cs typeface="Times New Roman" pitchFamily="18" charset="0"/>
              </a:rPr>
              <a:t>+</a:t>
            </a:r>
            <a:r>
              <a:rPr lang="en-US" sz="2200" dirty="0">
                <a:latin typeface="Times New Roman" pitchFamily="18" charset="0"/>
                <a:cs typeface="Times New Roman" pitchFamily="18" charset="0"/>
              </a:rPr>
              <a:t> 2kohms</a:t>
            </a:r>
            <a:r>
              <a:rPr lang="en-US" dirty="0"/>
              <a:t>.</a:t>
            </a:r>
          </a:p>
          <a:p>
            <a:pPr>
              <a:buNone/>
            </a:pPr>
            <a:r>
              <a:rPr lang="en-IN" sz="2200" b="1" u="sng" dirty="0">
                <a:latin typeface="Times New Roman" pitchFamily="18" charset="0"/>
                <a:cs typeface="Times New Roman" pitchFamily="18" charset="0"/>
              </a:rPr>
              <a:t>Electrode Montage</a:t>
            </a:r>
            <a:endParaRPr lang="en-US" sz="2200" dirty="0">
              <a:latin typeface="Times New Roman" pitchFamily="18" charset="0"/>
              <a:cs typeface="Times New Roman" pitchFamily="18" charset="0"/>
            </a:endParaRPr>
          </a:p>
          <a:p>
            <a:r>
              <a:rPr lang="en-IN" sz="2200" b="1" dirty="0">
                <a:latin typeface="Times New Roman" pitchFamily="18" charset="0"/>
                <a:cs typeface="Times New Roman" pitchFamily="18" charset="0"/>
              </a:rPr>
              <a:t>Inverting (-</a:t>
            </a:r>
            <a:r>
              <a:rPr lang="en-IN" sz="2200" b="1" dirty="0" err="1">
                <a:latin typeface="Times New Roman" pitchFamily="18" charset="0"/>
                <a:cs typeface="Times New Roman" pitchFamily="18" charset="0"/>
              </a:rPr>
              <a:t>ve</a:t>
            </a:r>
            <a:r>
              <a:rPr lang="en-IN"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Contralateral</a:t>
            </a:r>
            <a:r>
              <a:rPr lang="en-US" sz="2200" b="1" dirty="0">
                <a:latin typeface="Times New Roman" pitchFamily="18" charset="0"/>
                <a:cs typeface="Times New Roman" pitchFamily="18" charset="0"/>
              </a:rPr>
              <a:t> Mastoid</a:t>
            </a:r>
            <a:endParaRPr lang="en-US" sz="2200" dirty="0">
              <a:latin typeface="Times New Roman" pitchFamily="18" charset="0"/>
              <a:cs typeface="Times New Roman" pitchFamily="18" charset="0"/>
            </a:endParaRPr>
          </a:p>
          <a:p>
            <a:r>
              <a:rPr lang="en-US" sz="2200" b="1" dirty="0">
                <a:latin typeface="Times New Roman" pitchFamily="18" charset="0"/>
                <a:cs typeface="Times New Roman" pitchFamily="18" charset="0"/>
              </a:rPr>
              <a:t>Non-Inverting( +</a:t>
            </a:r>
            <a:r>
              <a:rPr lang="en-US" sz="2200" b="1" dirty="0" err="1">
                <a:latin typeface="Times New Roman" pitchFamily="18" charset="0"/>
                <a:cs typeface="Times New Roman" pitchFamily="18" charset="0"/>
              </a:rPr>
              <a:t>ve</a:t>
            </a:r>
            <a:r>
              <a:rPr lang="en-US" sz="2200" b="1" dirty="0">
                <a:latin typeface="Times New Roman" pitchFamily="18" charset="0"/>
                <a:cs typeface="Times New Roman" pitchFamily="18" charset="0"/>
              </a:rPr>
              <a:t>): Test Ear Canal </a:t>
            </a:r>
            <a:endParaRPr lang="en-US" sz="2200" dirty="0">
              <a:latin typeface="Times New Roman" pitchFamily="18" charset="0"/>
              <a:cs typeface="Times New Roman" pitchFamily="18" charset="0"/>
            </a:endParaRPr>
          </a:p>
          <a:p>
            <a:r>
              <a:rPr lang="en-US" sz="2200" b="1" dirty="0">
                <a:latin typeface="Times New Roman" pitchFamily="18" charset="0"/>
                <a:cs typeface="Times New Roman" pitchFamily="18" charset="0"/>
              </a:rPr>
              <a:t>Ground electrode : Forehead </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When recording from both ears, a </a:t>
            </a:r>
            <a:r>
              <a:rPr lang="en-US" sz="2200" dirty="0" err="1">
                <a:latin typeface="Times New Roman" pitchFamily="18" charset="0"/>
                <a:cs typeface="Times New Roman" pitchFamily="18" charset="0"/>
              </a:rPr>
              <a:t>contralateral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tiptrode</a:t>
            </a:r>
            <a:r>
              <a:rPr lang="en-US" sz="2200" dirty="0">
                <a:latin typeface="Times New Roman" pitchFamily="18" charset="0"/>
                <a:cs typeface="Times New Roman" pitchFamily="18" charset="0"/>
              </a:rPr>
              <a:t> in the ear canal may be used as the non-inverting electrode.</a:t>
            </a:r>
          </a:p>
          <a:p>
            <a:pPr lvl="0"/>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p:nvPr/>
        </p:nvPicPr>
        <p:blipFill>
          <a:blip r:embed="rId2"/>
          <a:srcRect/>
          <a:stretch>
            <a:fillRect/>
          </a:stretch>
        </p:blipFill>
        <p:spPr bwMode="auto">
          <a:xfrm>
            <a:off x="457201" y="1143000"/>
            <a:ext cx="8001000" cy="51053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3400"/>
            <a:ext cx="8229600" cy="5791200"/>
          </a:xfrm>
        </p:spPr>
        <p:txBody>
          <a:bodyPr>
            <a:normAutofit fontScale="92500" lnSpcReduction="10000"/>
          </a:bodyPr>
          <a:lstStyle/>
          <a:p>
            <a:endParaRPr lang="en-US" sz="24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cochlear potentials are the earliest described AEP by Waver and Bray in 1930</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They reported that the electrode in the cat’s auditory nerve near the medulla with grounded electrode elsewhere on the body noted that the an auditory stimulus presented can be transmitted through an electrode to a telephone receiver with great fidelity.</a:t>
            </a:r>
          </a:p>
          <a:p>
            <a:endParaRPr lang="en-US"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They named the discovery as the </a:t>
            </a:r>
            <a:r>
              <a:rPr lang="en-IN" sz="2200" b="1" dirty="0">
                <a:latin typeface="Times New Roman" pitchFamily="18" charset="0"/>
                <a:cs typeface="Times New Roman" pitchFamily="18" charset="0"/>
              </a:rPr>
              <a:t>“</a:t>
            </a:r>
            <a:r>
              <a:rPr lang="en-IN" sz="2200" b="1" dirty="0" err="1">
                <a:latin typeface="Times New Roman" pitchFamily="18" charset="0"/>
                <a:cs typeface="Times New Roman" pitchFamily="18" charset="0"/>
              </a:rPr>
              <a:t>Wever</a:t>
            </a:r>
            <a:r>
              <a:rPr lang="en-IN" sz="2200" b="1" dirty="0">
                <a:latin typeface="Times New Roman" pitchFamily="18" charset="0"/>
                <a:cs typeface="Times New Roman" pitchFamily="18" charset="0"/>
              </a:rPr>
              <a:t>-Bray effect.”</a:t>
            </a:r>
          </a:p>
          <a:p>
            <a:endParaRPr lang="en-IN" sz="2200" b="1" dirty="0">
              <a:latin typeface="Times New Roman" pitchFamily="18" charset="0"/>
              <a:cs typeface="Times New Roman" pitchFamily="18" charset="0"/>
            </a:endParaRPr>
          </a:p>
          <a:p>
            <a:r>
              <a:rPr lang="en-IN" sz="2200" dirty="0">
                <a:latin typeface="Times New Roman" pitchFamily="18" charset="0"/>
                <a:cs typeface="Times New Roman" pitchFamily="18" charset="0"/>
              </a:rPr>
              <a:t>Davis et al reported that it is generated in </a:t>
            </a:r>
            <a:r>
              <a:rPr lang="en-IN" sz="2200" dirty="0" err="1">
                <a:latin typeface="Times New Roman" pitchFamily="18" charset="0"/>
                <a:cs typeface="Times New Roman" pitchFamily="18" charset="0"/>
              </a:rPr>
              <a:t>teh</a:t>
            </a:r>
            <a:r>
              <a:rPr lang="en-IN" sz="2200" dirty="0">
                <a:latin typeface="Times New Roman" pitchFamily="18" charset="0"/>
                <a:cs typeface="Times New Roman" pitchFamily="18" charset="0"/>
              </a:rPr>
              <a:t> cochlea ( 1950)</a:t>
            </a:r>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Fromm et al recorded the first CM in human in 1935</a:t>
            </a: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SP and AP components were described by  Davis (1950) and  Tasaki (1954)</a:t>
            </a:r>
          </a:p>
          <a:p>
            <a:endParaRPr lang="en-US" sz="2200" dirty="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marL="0" marR="0">
              <a:lnSpc>
                <a:spcPct val="115000"/>
              </a:lnSpc>
              <a:spcBef>
                <a:spcPts val="0"/>
              </a:spcBef>
              <a:spcAft>
                <a:spcPts val="1000"/>
              </a:spcAft>
              <a:buNone/>
            </a:pPr>
            <a:endParaRPr lang="en-US" sz="1800" dirty="0">
              <a:latin typeface="Calibri"/>
              <a:ea typeface="Calibri"/>
              <a:cs typeface="Times New Roman"/>
            </a:endParaRPr>
          </a:p>
          <a:p>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029200"/>
            <a:ext cx="8229600" cy="1143000"/>
          </a:xfrm>
        </p:spPr>
        <p:txBody>
          <a:bodyPr/>
          <a:lstStyle/>
          <a:p>
            <a:r>
              <a:rPr lang="en-US" dirty="0"/>
              <a:t>Factors affecting </a:t>
            </a:r>
            <a:r>
              <a:rPr lang="en-US" dirty="0" err="1"/>
              <a:t>EcochG</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457200"/>
            <a:ext cx="8229600" cy="5668963"/>
          </a:xfrm>
        </p:spPr>
        <p:txBody>
          <a:bodyPr>
            <a:normAutofit/>
          </a:bodyPr>
          <a:lstStyle/>
          <a:p>
            <a:pPr algn="ctr">
              <a:buNone/>
            </a:pPr>
            <a:r>
              <a:rPr lang="en-US" sz="3000" b="1" u="sng" dirty="0"/>
              <a:t>Age:</a:t>
            </a:r>
            <a:r>
              <a:rPr lang="en-US" dirty="0"/>
              <a:t> </a:t>
            </a:r>
          </a:p>
          <a:p>
            <a:pPr lvl="0"/>
            <a:r>
              <a:rPr lang="en-US" sz="2400" dirty="0">
                <a:latin typeface="Times New Roman" pitchFamily="18" charset="0"/>
                <a:cs typeface="Times New Roman" pitchFamily="18" charset="0"/>
              </a:rPr>
              <a:t>The effects of age on </a:t>
            </a:r>
            <a:r>
              <a:rPr lang="en-US" sz="2400" dirty="0" err="1">
                <a:latin typeface="Times New Roman" pitchFamily="18" charset="0"/>
                <a:cs typeface="Times New Roman" pitchFamily="18" charset="0"/>
              </a:rPr>
              <a:t>ECochG</a:t>
            </a:r>
            <a:r>
              <a:rPr lang="en-US" sz="2400" dirty="0">
                <a:latin typeface="Times New Roman" pitchFamily="18" charset="0"/>
                <a:cs typeface="Times New Roman" pitchFamily="18" charset="0"/>
              </a:rPr>
              <a:t> have not been studied extensively.</a:t>
            </a:r>
          </a:p>
          <a:p>
            <a:pPr lvl="0"/>
            <a:r>
              <a:rPr lang="en-US" sz="2400" dirty="0">
                <a:latin typeface="Times New Roman" pitchFamily="18" charset="0"/>
                <a:cs typeface="Times New Roman" pitchFamily="18" charset="0"/>
              </a:rPr>
              <a:t>In comparison to adult values, latency is prolonged and amplitude reduced (</a:t>
            </a:r>
            <a:r>
              <a:rPr lang="en-US" sz="2400" dirty="0" err="1">
                <a:latin typeface="Times New Roman" pitchFamily="18" charset="0"/>
                <a:cs typeface="Times New Roman" pitchFamily="18" charset="0"/>
              </a:rPr>
              <a:t>Stockard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Stockard</a:t>
            </a:r>
            <a:r>
              <a:rPr lang="en-US" sz="2400" dirty="0">
                <a:latin typeface="Times New Roman" pitchFamily="18" charset="0"/>
                <a:cs typeface="Times New Roman" pitchFamily="18" charset="0"/>
              </a:rPr>
              <a:t>, &amp;</a:t>
            </a:r>
            <a:r>
              <a:rPr lang="en-US" sz="2400" dirty="0" err="1">
                <a:latin typeface="Times New Roman" pitchFamily="18" charset="0"/>
                <a:cs typeface="Times New Roman" pitchFamily="18" charset="0"/>
              </a:rPr>
              <a:t>Coen</a:t>
            </a:r>
            <a:r>
              <a:rPr lang="en-US" sz="2400" dirty="0">
                <a:latin typeface="Times New Roman" pitchFamily="18" charset="0"/>
                <a:cs typeface="Times New Roman" pitchFamily="18" charset="0"/>
              </a:rPr>
              <a:t>, 1983) In infants</a:t>
            </a:r>
          </a:p>
          <a:p>
            <a:pPr lvl="0"/>
            <a:r>
              <a:rPr lang="en-US" sz="2400" dirty="0">
                <a:latin typeface="Times New Roman" pitchFamily="18" charset="0"/>
                <a:cs typeface="Times New Roman" pitchFamily="18" charset="0"/>
              </a:rPr>
              <a:t>In newborns, particularly premature infants, there is a slight delay in the AP that progressively decreases with maturity. This decrease may reflect maturation of the peripheral system and/or resolution of conductive hearing loss that may be associated with the presence of fluid in the neonatal ear</a:t>
            </a:r>
          </a:p>
          <a:p>
            <a:pPr lvl="0"/>
            <a:r>
              <a:rPr lang="en-US" sz="2400" dirty="0">
                <a:latin typeface="Times New Roman" pitchFamily="18" charset="0"/>
                <a:cs typeface="Times New Roman" pitchFamily="18" charset="0"/>
              </a:rPr>
              <a:t>The CAP amplitude gets smaller with increasing age, mainly in relation to increasing thresholds for 4kHz and 8kHz tones (</a:t>
            </a:r>
            <a:r>
              <a:rPr lang="en-US" sz="2400" dirty="0" err="1">
                <a:latin typeface="Times New Roman" pitchFamily="18" charset="0"/>
                <a:cs typeface="Times New Roman" pitchFamily="18" charset="0"/>
              </a:rPr>
              <a:t>Chatrain</a:t>
            </a:r>
            <a:r>
              <a:rPr lang="en-US" sz="2400" dirty="0">
                <a:latin typeface="Times New Roman" pitchFamily="18" charset="0"/>
                <a:cs typeface="Times New Roman" pitchFamily="18" charset="0"/>
              </a:rPr>
              <a:t> et al., 1985).</a:t>
            </a:r>
          </a:p>
          <a:p>
            <a:pPr lvl="0"/>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lvl="0"/>
            <a:r>
              <a:rPr lang="en-US" sz="2200" dirty="0">
                <a:latin typeface="Times New Roman" pitchFamily="18" charset="0"/>
                <a:cs typeface="Times New Roman" pitchFamily="18" charset="0"/>
              </a:rPr>
              <a:t>Similar ear and gender effects were found by Coats (1986), although his overall amplitudes were larger.</a:t>
            </a:r>
          </a:p>
          <a:p>
            <a:pPr lvl="0"/>
            <a:r>
              <a:rPr lang="en-US" sz="2200" dirty="0">
                <a:latin typeface="Times New Roman" pitchFamily="18" charset="0"/>
                <a:cs typeface="Times New Roman" pitchFamily="18" charset="0"/>
              </a:rPr>
              <a:t>SP amplitude decreased as a function of age.  </a:t>
            </a:r>
          </a:p>
          <a:p>
            <a:pPr lvl="0"/>
            <a:endParaRPr lang="en-US" sz="2200" dirty="0">
              <a:latin typeface="Times New Roman" pitchFamily="18" charset="0"/>
              <a:cs typeface="Times New Roman" pitchFamily="18" charset="0"/>
            </a:endParaRPr>
          </a:p>
          <a:p>
            <a:pPr lvl="0"/>
            <a:r>
              <a:rPr lang="en-US" sz="2200" dirty="0">
                <a:latin typeface="Times New Roman" pitchFamily="18" charset="0"/>
                <a:cs typeface="Times New Roman" pitchFamily="18" charset="0"/>
              </a:rPr>
              <a:t>There was a strong negative correlation between AP amplitude and age and, as a result, a positive correlation between the SP/AP ratio and age.</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With advancing age, amplitude of the AP component decreases relatively more than amplitude of the SP component.  Therefore, the SP/AP ratio increases with age</a:t>
            </a:r>
            <a:br>
              <a:rPr lang="en-US"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lvl="0" algn="just">
              <a:lnSpc>
                <a:spcPct val="115000"/>
              </a:lnSpc>
              <a:buFont typeface="Symbol"/>
              <a:buChar char=""/>
            </a:pPr>
            <a:r>
              <a:rPr lang="en-US" sz="2200" dirty="0">
                <a:latin typeface="Times New Roman" pitchFamily="18" charset="0"/>
                <a:ea typeface="Calibri"/>
                <a:cs typeface="Times New Roman" pitchFamily="18" charset="0"/>
              </a:rPr>
              <a:t>The amplitude of the CAP is significantly larger for female (mean 1.6µV) than for males subjects (mean 1.1 µV) in ear-canal recordings (</a:t>
            </a:r>
            <a:r>
              <a:rPr lang="en-US" sz="2200" dirty="0" err="1">
                <a:latin typeface="Times New Roman" pitchFamily="18" charset="0"/>
                <a:ea typeface="Calibri"/>
                <a:cs typeface="Times New Roman" pitchFamily="18" charset="0"/>
              </a:rPr>
              <a:t>Chatrain</a:t>
            </a:r>
            <a:r>
              <a:rPr lang="en-US" sz="2200" dirty="0">
                <a:latin typeface="Times New Roman" pitchFamily="18" charset="0"/>
                <a:ea typeface="Calibri"/>
                <a:cs typeface="Times New Roman" pitchFamily="18" charset="0"/>
              </a:rPr>
              <a:t> et al., 1985).</a:t>
            </a:r>
          </a:p>
          <a:p>
            <a:pPr lvl="0" algn="just">
              <a:lnSpc>
                <a:spcPct val="115000"/>
              </a:lnSpc>
              <a:buFont typeface="Wingdings"/>
              <a:buChar char=""/>
            </a:pPr>
            <a:r>
              <a:rPr lang="en-US" sz="2200" dirty="0">
                <a:latin typeface="Times New Roman" pitchFamily="18" charset="0"/>
                <a:ea typeface="Calibri"/>
                <a:cs typeface="Times New Roman" pitchFamily="18" charset="0"/>
              </a:rPr>
              <a:t>SP amplitude was significantly larger for females than males, but curiously only for left ear.</a:t>
            </a:r>
          </a:p>
          <a:p>
            <a:pPr lvl="0" algn="just">
              <a:lnSpc>
                <a:spcPct val="115000"/>
              </a:lnSpc>
              <a:spcAft>
                <a:spcPts val="1000"/>
              </a:spcAft>
              <a:buFont typeface="Wingdings"/>
              <a:buChar char=""/>
            </a:pPr>
            <a:r>
              <a:rPr lang="en-US" sz="2200" dirty="0">
                <a:latin typeface="Times New Roman" pitchFamily="18" charset="0"/>
                <a:ea typeface="Calibri"/>
                <a:cs typeface="Times New Roman" pitchFamily="18" charset="0"/>
              </a:rPr>
              <a:t>SP/AP ratio was equivalent between genders (</a:t>
            </a:r>
            <a:r>
              <a:rPr lang="en-US" sz="2200" dirty="0" err="1">
                <a:latin typeface="Times New Roman" pitchFamily="18" charset="0"/>
                <a:ea typeface="Calibri"/>
                <a:cs typeface="Times New Roman" pitchFamily="18" charset="0"/>
              </a:rPr>
              <a:t>Chatrian</a:t>
            </a:r>
            <a:r>
              <a:rPr lang="en-US" sz="2200" dirty="0">
                <a:latin typeface="Times New Roman" pitchFamily="18" charset="0"/>
                <a:ea typeface="Calibri"/>
                <a:cs typeface="Times New Roman" pitchFamily="18" charset="0"/>
              </a:rPr>
              <a:t> et al., 1985) </a:t>
            </a:r>
          </a:p>
          <a:p>
            <a:endParaRPr lang="en-US" dirty="0"/>
          </a:p>
        </p:txBody>
      </p:sp>
      <p:sp>
        <p:nvSpPr>
          <p:cNvPr id="3" name="Title 2"/>
          <p:cNvSpPr>
            <a:spLocks noGrp="1"/>
          </p:cNvSpPr>
          <p:nvPr>
            <p:ph type="title"/>
          </p:nvPr>
        </p:nvSpPr>
        <p:spPr/>
        <p:txBody>
          <a:bodyPr/>
          <a:lstStyle/>
          <a:p>
            <a:r>
              <a:rPr lang="en-US" b="1" u="sng" dirty="0"/>
              <a:t>Gender: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lvl="0"/>
            <a:r>
              <a:rPr lang="en-US" sz="2200" dirty="0">
                <a:latin typeface="Times New Roman" pitchFamily="18" charset="0"/>
                <a:cs typeface="Times New Roman" pitchFamily="18" charset="0"/>
              </a:rPr>
              <a:t>The CAP is slightly larger for clicks presented to the right ear (mean 1.5 µV) compared to left ear (mean 1.2 µV) (</a:t>
            </a:r>
            <a:r>
              <a:rPr lang="en-US" sz="2200" dirty="0" err="1">
                <a:latin typeface="Times New Roman" pitchFamily="18" charset="0"/>
                <a:cs typeface="Times New Roman" pitchFamily="18" charset="0"/>
              </a:rPr>
              <a:t>Chatrain</a:t>
            </a:r>
            <a:r>
              <a:rPr lang="en-US" sz="2200" dirty="0">
                <a:latin typeface="Times New Roman" pitchFamily="18" charset="0"/>
                <a:cs typeface="Times New Roman" pitchFamily="18" charset="0"/>
              </a:rPr>
              <a:t> et al., 1985).</a:t>
            </a:r>
          </a:p>
          <a:p>
            <a:pPr lvl="0"/>
            <a:r>
              <a:rPr lang="en-US" sz="2200" dirty="0">
                <a:latin typeface="Times New Roman" pitchFamily="18" charset="0"/>
                <a:cs typeface="Times New Roman" pitchFamily="18" charset="0"/>
              </a:rPr>
              <a:t>A significantly larger average SP was produced with right than left ear stimulation (</a:t>
            </a:r>
            <a:r>
              <a:rPr lang="en-US" sz="2200" dirty="0" err="1">
                <a:latin typeface="Times New Roman" pitchFamily="18" charset="0"/>
                <a:cs typeface="Times New Roman" pitchFamily="18" charset="0"/>
              </a:rPr>
              <a:t>Chatrain</a:t>
            </a:r>
            <a:r>
              <a:rPr lang="en-US" sz="2200" dirty="0">
                <a:latin typeface="Times New Roman" pitchFamily="18" charset="0"/>
                <a:cs typeface="Times New Roman" pitchFamily="18" charset="0"/>
              </a:rPr>
              <a:t> et al., 1985</a:t>
            </a:r>
          </a:p>
          <a:p>
            <a:pPr lvl="0"/>
            <a:endParaRPr lang="en-US" sz="2200" dirty="0">
              <a:latin typeface="Times New Roman" pitchFamily="18" charset="0"/>
              <a:cs typeface="Times New Roman" pitchFamily="18" charset="0"/>
            </a:endParaRPr>
          </a:p>
          <a:p>
            <a:pPr>
              <a:buNone/>
            </a:pPr>
            <a:r>
              <a:rPr lang="en-US" b="1" u="sng" dirty="0">
                <a:latin typeface="Times New Roman" pitchFamily="18" charset="0"/>
                <a:cs typeface="Times New Roman" pitchFamily="18" charset="0"/>
              </a:rPr>
              <a:t>Temperature</a:t>
            </a:r>
          </a:p>
          <a:p>
            <a:pPr lvl="0"/>
            <a:r>
              <a:rPr lang="en-US" sz="2200" dirty="0">
                <a:latin typeface="Times New Roman" pitchFamily="18" charset="0"/>
                <a:cs typeface="Times New Roman" pitchFamily="18" charset="0"/>
              </a:rPr>
              <a:t>Temperature exceeding + 1 degree from normal value (i.e., 36 degrees centigrade or above 38 degrees) must be considered as a possible factor in AER outcome.</a:t>
            </a:r>
          </a:p>
          <a:p>
            <a:pPr lvl="0"/>
            <a:r>
              <a:rPr lang="en-US" sz="2200" dirty="0">
                <a:latin typeface="Times New Roman" pitchFamily="18" charset="0"/>
                <a:cs typeface="Times New Roman" pitchFamily="18" charset="0"/>
              </a:rPr>
              <a:t>In vitro, depolarization in membrane potentials (a decrease) is recorded in supporting cells (</a:t>
            </a:r>
            <a:r>
              <a:rPr lang="en-US" sz="2200" dirty="0" err="1">
                <a:latin typeface="Times New Roman" pitchFamily="18" charset="0"/>
                <a:cs typeface="Times New Roman" pitchFamily="18" charset="0"/>
              </a:rPr>
              <a:t>Hensen’s</a:t>
            </a:r>
            <a:r>
              <a:rPr lang="en-US" sz="2200" dirty="0">
                <a:latin typeface="Times New Roman" pitchFamily="18" charset="0"/>
                <a:cs typeface="Times New Roman" pitchFamily="18" charset="0"/>
              </a:rPr>
              <a:t>) of the organ of </a:t>
            </a:r>
            <a:r>
              <a:rPr lang="en-US" sz="2200" dirty="0" err="1">
                <a:latin typeface="Times New Roman" pitchFamily="18" charset="0"/>
                <a:cs typeface="Times New Roman" pitchFamily="18" charset="0"/>
              </a:rPr>
              <a:t>Corti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Dantos-Sacchi</a:t>
            </a:r>
            <a:r>
              <a:rPr lang="en-US" sz="2200" dirty="0">
                <a:latin typeface="Times New Roman" pitchFamily="18" charset="0"/>
                <a:cs typeface="Times New Roman" pitchFamily="18" charset="0"/>
              </a:rPr>
              <a:t>, 1986). </a:t>
            </a:r>
          </a:p>
          <a:p>
            <a:pPr>
              <a:buNone/>
            </a:pPr>
            <a:endParaRPr lang="en-US" b="1" u="sng" dirty="0">
              <a:latin typeface="Times New Roman" pitchFamily="18" charset="0"/>
              <a:cs typeface="Times New Roman" pitchFamily="18" charset="0"/>
            </a:endParaRPr>
          </a:p>
          <a:p>
            <a:pPr>
              <a:buNone/>
            </a:pPr>
            <a:endParaRPr lang="en-US" sz="3200" dirty="0">
              <a:latin typeface="Times New Roman" pitchFamily="18" charset="0"/>
              <a:cs typeface="Times New Roman" pitchFamily="18" charset="0"/>
            </a:endParaRPr>
          </a:p>
          <a:p>
            <a:pPr lvl="0"/>
            <a:endParaRPr lang="en-US" sz="22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fontScale="90000"/>
          </a:bodyPr>
          <a:lstStyle/>
          <a:p>
            <a:pPr algn="ctr"/>
            <a:r>
              <a:rPr lang="en-US" b="1" u="sng" dirty="0"/>
              <a:t>Ear effect</a:t>
            </a:r>
            <a:br>
              <a:rPr lang="en-US" dirty="0"/>
            </a:b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3400"/>
            <a:ext cx="8229600" cy="5592763"/>
          </a:xfrm>
        </p:spPr>
        <p:txBody>
          <a:bodyPr>
            <a:normAutofit lnSpcReduction="10000"/>
          </a:bodyPr>
          <a:lstStyle/>
          <a:p>
            <a:pPr lvl="0"/>
            <a:r>
              <a:rPr lang="en-US" sz="2400" dirty="0">
                <a:latin typeface="Times New Roman" pitchFamily="18" charset="0"/>
                <a:cs typeface="Times New Roman" pitchFamily="18" charset="0"/>
              </a:rPr>
              <a:t>CM amplitude is reversibly reduced, while CM latency shows little or no change</a:t>
            </a: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Variable changes during hypothermia are found for the SP.</a:t>
            </a: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Hypothermia also produces a reversible reduction in </a:t>
            </a:r>
            <a:r>
              <a:rPr lang="en-US" sz="2400" dirty="0" err="1">
                <a:latin typeface="Times New Roman" pitchFamily="18" charset="0"/>
                <a:cs typeface="Times New Roman" pitchFamily="18" charset="0"/>
              </a:rPr>
              <a:t>VIIIth</a:t>
            </a:r>
            <a:r>
              <a:rPr lang="en-US" sz="2400" dirty="0">
                <a:latin typeface="Times New Roman" pitchFamily="18" charset="0"/>
                <a:cs typeface="Times New Roman" pitchFamily="18" charset="0"/>
              </a:rPr>
              <a:t> nerve CAP (</a:t>
            </a:r>
            <a:r>
              <a:rPr lang="en-US" sz="2400" dirty="0" err="1">
                <a:latin typeface="Times New Roman" pitchFamily="18" charset="0"/>
                <a:cs typeface="Times New Roman" pitchFamily="18" charset="0"/>
              </a:rPr>
              <a:t>ECochG</a:t>
            </a:r>
            <a:r>
              <a:rPr lang="en-US" sz="2400" dirty="0">
                <a:latin typeface="Times New Roman" pitchFamily="18" charset="0"/>
                <a:cs typeface="Times New Roman" pitchFamily="18" charset="0"/>
              </a:rPr>
              <a:t> N1 component and ABR wave I) amplitude and a reversible increase of N1 (wave I) latency (</a:t>
            </a:r>
            <a:r>
              <a:rPr lang="en-US" sz="2400" dirty="0" err="1">
                <a:latin typeface="Times New Roman" pitchFamily="18" charset="0"/>
                <a:cs typeface="Times New Roman" pitchFamily="18" charset="0"/>
              </a:rPr>
              <a:t>Kahana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Rosenblith</a:t>
            </a:r>
            <a:r>
              <a:rPr lang="en-US" sz="2400" dirty="0">
                <a:latin typeface="Times New Roman" pitchFamily="18" charset="0"/>
                <a:cs typeface="Times New Roman" pitchFamily="18" charset="0"/>
              </a:rPr>
              <a:t>, &amp;</a:t>
            </a:r>
            <a:r>
              <a:rPr lang="en-US" sz="2400" dirty="0" err="1">
                <a:latin typeface="Times New Roman" pitchFamily="18" charset="0"/>
                <a:cs typeface="Times New Roman" pitchFamily="18" charset="0"/>
              </a:rPr>
              <a:t>Galambos</a:t>
            </a:r>
            <a:r>
              <a:rPr lang="en-US" sz="2400" dirty="0">
                <a:latin typeface="Times New Roman" pitchFamily="18" charset="0"/>
                <a:cs typeface="Times New Roman" pitchFamily="18" charset="0"/>
              </a:rPr>
              <a:t>, 1950).</a:t>
            </a: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An initial effect of hypothermia may be the selective loss of auditory sensitivity for HF signals, as estimated </a:t>
            </a:r>
            <a:r>
              <a:rPr lang="en-US" sz="2400" dirty="0" err="1">
                <a:latin typeface="Times New Roman" pitchFamily="18" charset="0"/>
                <a:cs typeface="Times New Roman" pitchFamily="18" charset="0"/>
              </a:rPr>
              <a:t>electrophysiologically</a:t>
            </a:r>
            <a:r>
              <a:rPr lang="en-US" sz="2400" dirty="0">
                <a:latin typeface="Times New Roman" pitchFamily="18" charset="0"/>
                <a:cs typeface="Times New Roman" pitchFamily="18" charset="0"/>
              </a:rPr>
              <a:t> (Manley &amp;</a:t>
            </a:r>
            <a:r>
              <a:rPr lang="en-US" sz="2400" dirty="0" err="1">
                <a:latin typeface="Times New Roman" pitchFamily="18" charset="0"/>
                <a:cs typeface="Times New Roman" pitchFamily="18" charset="0"/>
              </a:rPr>
              <a:t>Johnstone</a:t>
            </a:r>
            <a:r>
              <a:rPr lang="en-US" sz="2400" dirty="0">
                <a:latin typeface="Times New Roman" pitchFamily="18" charset="0"/>
                <a:cs typeface="Times New Roman" pitchFamily="18" charset="0"/>
              </a:rPr>
              <a:t>, 1974).</a:t>
            </a: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Also, synaptic transmission is delayed and axonal conduction velocity is decreased</a:t>
            </a:r>
            <a:r>
              <a:rPr lang="en-US" sz="2400" b="1" u="sng"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pPr lvl="0"/>
            <a:r>
              <a:rPr lang="en-US" sz="2400" dirty="0">
                <a:latin typeface="Times New Roman" pitchFamily="18" charset="0"/>
                <a:cs typeface="Times New Roman" pitchFamily="18" charset="0"/>
              </a:rPr>
              <a:t>In comparison to later latency AERs, the </a:t>
            </a:r>
            <a:r>
              <a:rPr lang="en-US" sz="2400" dirty="0" err="1">
                <a:latin typeface="Times New Roman" pitchFamily="18" charset="0"/>
                <a:cs typeface="Times New Roman" pitchFamily="18" charset="0"/>
              </a:rPr>
              <a:t>ECochG</a:t>
            </a:r>
            <a:r>
              <a:rPr lang="en-US" sz="2400" dirty="0">
                <a:latin typeface="Times New Roman" pitchFamily="18" charset="0"/>
                <a:cs typeface="Times New Roman" pitchFamily="18" charset="0"/>
              </a:rPr>
              <a:t> components occurring within 2 or 3 ms period after a stimulus are minimally affected by muscle activity. </a:t>
            </a: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A quiet patient state contributes to less background noise and facilitates detection of even a small amplitude response.</a:t>
            </a: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Random movement related artifact confounds </a:t>
            </a:r>
            <a:r>
              <a:rPr lang="en-US" sz="2400" dirty="0" err="1">
                <a:latin typeface="Times New Roman" pitchFamily="18" charset="0"/>
                <a:cs typeface="Times New Roman" pitchFamily="18" charset="0"/>
              </a:rPr>
              <a:t>ECochG</a:t>
            </a:r>
            <a:r>
              <a:rPr lang="en-US" sz="2400" dirty="0">
                <a:latin typeface="Times New Roman" pitchFamily="18" charset="0"/>
                <a:cs typeface="Times New Roman" pitchFamily="18" charset="0"/>
              </a:rPr>
              <a:t> interpretation, especially identification of the SP component.  </a:t>
            </a: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The SP often appears as a hump on the upward slope of the AP.  False identification of the SP is more likely when excessive movement artifact is present in the waveform, particularly without strict criteria for reliability.</a:t>
            </a:r>
          </a:p>
          <a:p>
            <a:endParaRPr lang="en-US" dirty="0"/>
          </a:p>
        </p:txBody>
      </p:sp>
      <p:sp>
        <p:nvSpPr>
          <p:cNvPr id="3" name="Title 2"/>
          <p:cNvSpPr>
            <a:spLocks noGrp="1"/>
          </p:cNvSpPr>
          <p:nvPr>
            <p:ph type="title"/>
          </p:nvPr>
        </p:nvSpPr>
        <p:spPr/>
        <p:txBody>
          <a:bodyPr>
            <a:normAutofit fontScale="90000"/>
          </a:bodyPr>
          <a:lstStyle/>
          <a:p>
            <a:r>
              <a:rPr lang="en-US" b="1" u="sng" dirty="0"/>
              <a:t>Muscle movement and artifacts</a:t>
            </a:r>
            <a:br>
              <a:rPr lang="en-US" dirty="0"/>
            </a:b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43000"/>
            <a:ext cx="8229600" cy="4983163"/>
          </a:xfrm>
        </p:spPr>
        <p:txBody>
          <a:bodyPr>
            <a:normAutofit/>
          </a:bodyPr>
          <a:lstStyle/>
          <a:p>
            <a:pPr lvl="0"/>
            <a:r>
              <a:rPr lang="en-US" sz="2200" dirty="0">
                <a:latin typeface="Times New Roman" pitchFamily="18" charset="0"/>
                <a:cs typeface="Times New Roman" pitchFamily="18" charset="0"/>
              </a:rPr>
              <a:t>A substantial number of drugs can affect CNS activity and, consequently, may influence AERs.</a:t>
            </a:r>
          </a:p>
          <a:p>
            <a:pPr lvl="0"/>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a:t>
            </a:r>
            <a:r>
              <a:rPr lang="en-US" sz="2200" dirty="0" err="1">
                <a:latin typeface="Times New Roman" pitchFamily="18" charset="0"/>
                <a:cs typeface="Times New Roman" pitchFamily="18" charset="0"/>
              </a:rPr>
              <a:t>controll</a:t>
            </a:r>
            <a:r>
              <a:rPr lang="en-US" sz="2200" dirty="0">
                <a:latin typeface="Times New Roman" pitchFamily="18" charset="0"/>
                <a:cs typeface="Times New Roman" pitchFamily="18" charset="0"/>
              </a:rPr>
              <a:t> drugs such as the CNS </a:t>
            </a:r>
            <a:r>
              <a:rPr lang="en-US" sz="2200" dirty="0" err="1">
                <a:latin typeface="Times New Roman" pitchFamily="18" charset="0"/>
                <a:cs typeface="Times New Roman" pitchFamily="18" charset="0"/>
              </a:rPr>
              <a:t>depressents</a:t>
            </a:r>
            <a:r>
              <a:rPr lang="en-US" sz="2200" dirty="0">
                <a:latin typeface="Times New Roman" pitchFamily="18" charset="0"/>
                <a:cs typeface="Times New Roman" pitchFamily="18" charset="0"/>
              </a:rPr>
              <a:t> can reduces the neural activity ( </a:t>
            </a:r>
            <a:r>
              <a:rPr lang="en-US" sz="2200" dirty="0" err="1">
                <a:latin typeface="Times New Roman" pitchFamily="18" charset="0"/>
                <a:cs typeface="Times New Roman" pitchFamily="18" charset="0"/>
              </a:rPr>
              <a:t>pentobaribital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secobarbital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demrol</a:t>
            </a:r>
            <a:r>
              <a:rPr lang="en-US" sz="2200" dirty="0">
                <a:latin typeface="Times New Roman" pitchFamily="18" charset="0"/>
                <a:cs typeface="Times New Roman" pitchFamily="18" charset="0"/>
              </a:rPr>
              <a:t>, etc.</a:t>
            </a:r>
          </a:p>
          <a:p>
            <a:r>
              <a:rPr lang="en-US" sz="2200" dirty="0">
                <a:latin typeface="Times New Roman" pitchFamily="18" charset="0"/>
                <a:cs typeface="Times New Roman" pitchFamily="18" charset="0"/>
              </a:rPr>
              <a:t>The </a:t>
            </a:r>
            <a:r>
              <a:rPr lang="en-US" sz="2200" dirty="0" err="1">
                <a:latin typeface="Times New Roman" pitchFamily="18" charset="0"/>
                <a:cs typeface="Times New Roman" pitchFamily="18" charset="0"/>
              </a:rPr>
              <a:t>schedulded</a:t>
            </a:r>
            <a:r>
              <a:rPr lang="en-US" sz="2200" dirty="0">
                <a:latin typeface="Times New Roman" pitchFamily="18" charset="0"/>
                <a:cs typeface="Times New Roman" pitchFamily="18" charset="0"/>
              </a:rPr>
              <a:t> drugs such as </a:t>
            </a:r>
            <a:r>
              <a:rPr lang="en-US" sz="2200" dirty="0" err="1">
                <a:latin typeface="Times New Roman" pitchFamily="18" charset="0"/>
                <a:cs typeface="Times New Roman" pitchFamily="18" charset="0"/>
              </a:rPr>
              <a:t>morphines</a:t>
            </a:r>
            <a:r>
              <a:rPr lang="en-US" sz="2200" dirty="0">
                <a:latin typeface="Times New Roman" pitchFamily="18" charset="0"/>
                <a:cs typeface="Times New Roman" pitchFamily="18" charset="0"/>
              </a:rPr>
              <a:t> ( potential analgesics)  can depress the CNS.</a:t>
            </a:r>
          </a:p>
          <a:p>
            <a:r>
              <a:rPr lang="en-US" sz="2200" dirty="0" err="1">
                <a:latin typeface="Times New Roman" pitchFamily="18" charset="0"/>
                <a:cs typeface="Times New Roman" pitchFamily="18" charset="0"/>
              </a:rPr>
              <a:t>Anaesthetic</a:t>
            </a:r>
            <a:r>
              <a:rPr lang="en-US" sz="2200" dirty="0">
                <a:latin typeface="Times New Roman" pitchFamily="18" charset="0"/>
                <a:cs typeface="Times New Roman" pitchFamily="18" charset="0"/>
              </a:rPr>
              <a:t> agents produce differential effects on AERs.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components, which are dependent on the end organ (cochlea) and eighth nerve, are not seriously influenced by </a:t>
            </a:r>
            <a:r>
              <a:rPr lang="en-US" sz="2200" dirty="0" err="1">
                <a:latin typeface="Times New Roman" pitchFamily="18" charset="0"/>
                <a:cs typeface="Times New Roman" pitchFamily="18" charset="0"/>
              </a:rPr>
              <a:t>anaesthesia</a:t>
            </a:r>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b="1" u="sng" dirty="0"/>
              <a:t>Drugs</a:t>
            </a:r>
            <a:br>
              <a:rPr lang="en-US" dirty="0"/>
            </a:b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buNone/>
            </a:pPr>
            <a:r>
              <a:rPr lang="en-US" sz="2200" b="1" u="sng" dirty="0">
                <a:latin typeface="Times New Roman" pitchFamily="18" charset="0"/>
                <a:cs typeface="Times New Roman" pitchFamily="18" charset="0"/>
              </a:rPr>
              <a:t>Attention and </a:t>
            </a:r>
            <a:r>
              <a:rPr lang="en-US" sz="2200" b="1" u="sng" dirty="0" err="1">
                <a:latin typeface="Times New Roman" pitchFamily="18" charset="0"/>
                <a:cs typeface="Times New Roman" pitchFamily="18" charset="0"/>
              </a:rPr>
              <a:t>aurosal</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most available clinical evidence shows that there is no difference in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recorded in awake and deep sleep stages. But there is always better response </a:t>
            </a:r>
            <a:r>
              <a:rPr lang="en-US" sz="2200" dirty="0" err="1">
                <a:latin typeface="Times New Roman" pitchFamily="18" charset="0"/>
                <a:cs typeface="Times New Roman" pitchFamily="18" charset="0"/>
              </a:rPr>
              <a:t>eliciated</a:t>
            </a:r>
            <a:r>
              <a:rPr lang="en-US" sz="2200" dirty="0">
                <a:latin typeface="Times New Roman" pitchFamily="18" charset="0"/>
                <a:cs typeface="Times New Roman" pitchFamily="18" charset="0"/>
              </a:rPr>
              <a:t> during the deep sleep along with stable EEG.</a:t>
            </a:r>
          </a:p>
          <a:p>
            <a:endParaRPr lang="en-US" sz="2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029200"/>
            <a:ext cx="8229600" cy="1143000"/>
          </a:xfrm>
        </p:spPr>
        <p:txBody>
          <a:bodyPr>
            <a:noAutofit/>
          </a:bodyPr>
          <a:lstStyle/>
          <a:p>
            <a:r>
              <a:rPr lang="en-US" b="1" u="sng" dirty="0">
                <a:solidFill>
                  <a:schemeClr val="tx2">
                    <a:lumMod val="75000"/>
                  </a:schemeClr>
                </a:solidFill>
              </a:rPr>
              <a:t>WAVEFORM ANALYSIS  AND INTERPRETATION</a:t>
            </a:r>
            <a:endParaRPr lang="en-US" dirty="0">
              <a:solidFill>
                <a:schemeClr val="tx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marR="0">
              <a:lnSpc>
                <a:spcPct val="115000"/>
              </a:lnSpc>
              <a:spcBef>
                <a:spcPts val="0"/>
              </a:spcBef>
              <a:spcAft>
                <a:spcPts val="1000"/>
              </a:spcAft>
              <a:buNone/>
            </a:pPr>
            <a:endParaRPr lang="en-IN" dirty="0">
              <a:solidFill>
                <a:srgbClr val="222222"/>
              </a:solidFill>
              <a:latin typeface="Times New Roman"/>
              <a:ea typeface="Calibri"/>
              <a:cs typeface="Times New Roman"/>
            </a:endParaRPr>
          </a:p>
          <a:p>
            <a:pPr marL="0">
              <a:lnSpc>
                <a:spcPct val="115000"/>
              </a:lnSpc>
              <a:spcAft>
                <a:spcPts val="1000"/>
              </a:spcAft>
              <a:buNone/>
            </a:pPr>
            <a:r>
              <a:rPr lang="en-IN" sz="2200" dirty="0">
                <a:latin typeface="Times New Roman" pitchFamily="18" charset="0"/>
                <a:cs typeface="Times New Roman" pitchFamily="18" charset="0"/>
              </a:rPr>
              <a:t>The clinical utility of the </a:t>
            </a:r>
            <a:r>
              <a:rPr lang="en-IN" sz="2200" dirty="0" err="1">
                <a:latin typeface="Times New Roman" pitchFamily="18" charset="0"/>
                <a:cs typeface="Times New Roman" pitchFamily="18" charset="0"/>
              </a:rPr>
              <a:t>EcochG</a:t>
            </a:r>
            <a:r>
              <a:rPr lang="en-IN" sz="2200" dirty="0">
                <a:latin typeface="Times New Roman" pitchFamily="18" charset="0"/>
                <a:cs typeface="Times New Roman" pitchFamily="18" charset="0"/>
              </a:rPr>
              <a:t> was explained by </a:t>
            </a:r>
            <a:r>
              <a:rPr lang="en-IN" sz="2200" dirty="0" err="1">
                <a:latin typeface="Times New Roman" pitchFamily="18" charset="0"/>
                <a:cs typeface="Times New Roman" pitchFamily="18" charset="0"/>
              </a:rPr>
              <a:t>Reuban</a:t>
            </a:r>
            <a:r>
              <a:rPr lang="en-IN" sz="2200" dirty="0">
                <a:latin typeface="Times New Roman" pitchFamily="18" charset="0"/>
                <a:cs typeface="Times New Roman" pitchFamily="18" charset="0"/>
              </a:rPr>
              <a:t> ( 1960) by using it in the intraoperative monitoring </a:t>
            </a:r>
          </a:p>
          <a:p>
            <a:pPr marL="0">
              <a:lnSpc>
                <a:spcPct val="115000"/>
              </a:lnSpc>
              <a:spcAft>
                <a:spcPts val="1000"/>
              </a:spcAft>
              <a:buNone/>
            </a:pPr>
            <a:r>
              <a:rPr lang="en-IN" sz="2200" dirty="0">
                <a:latin typeface="Times New Roman" pitchFamily="18" charset="0"/>
                <a:cs typeface="Times New Roman" pitchFamily="18" charset="0"/>
              </a:rPr>
              <a:t>The </a:t>
            </a:r>
            <a:r>
              <a:rPr lang="en-IN" sz="2200" dirty="0" err="1">
                <a:latin typeface="Times New Roman" pitchFamily="18" charset="0"/>
                <a:cs typeface="Times New Roman" pitchFamily="18" charset="0"/>
              </a:rPr>
              <a:t>transtympanic</a:t>
            </a:r>
            <a:r>
              <a:rPr lang="en-IN" sz="2200" dirty="0">
                <a:latin typeface="Times New Roman" pitchFamily="18" charset="0"/>
                <a:cs typeface="Times New Roman" pitchFamily="18" charset="0"/>
              </a:rPr>
              <a:t> membrane acquisition of high quality </a:t>
            </a:r>
            <a:r>
              <a:rPr lang="en-IN" sz="2200" dirty="0" err="1">
                <a:latin typeface="Times New Roman" pitchFamily="18" charset="0"/>
                <a:cs typeface="Times New Roman" pitchFamily="18" charset="0"/>
              </a:rPr>
              <a:t>EchochG</a:t>
            </a:r>
            <a:r>
              <a:rPr lang="en-IN" sz="2200" dirty="0">
                <a:latin typeface="Times New Roman" pitchFamily="18" charset="0"/>
                <a:cs typeface="Times New Roman" pitchFamily="18" charset="0"/>
              </a:rPr>
              <a:t> CM components were explained by </a:t>
            </a:r>
            <a:r>
              <a:rPr lang="en-IN" sz="2200" dirty="0" err="1">
                <a:latin typeface="Times New Roman" pitchFamily="18" charset="0"/>
                <a:cs typeface="Times New Roman" pitchFamily="18" charset="0"/>
              </a:rPr>
              <a:t>Yoshie</a:t>
            </a:r>
            <a:r>
              <a:rPr lang="en-IN" sz="2200" dirty="0">
                <a:latin typeface="Times New Roman" pitchFamily="18" charset="0"/>
                <a:cs typeface="Times New Roman" pitchFamily="18" charset="0"/>
              </a:rPr>
              <a:t> </a:t>
            </a:r>
            <a:r>
              <a:rPr lang="en-IN" sz="2200" dirty="0" err="1">
                <a:latin typeface="Times New Roman" pitchFamily="18" charset="0"/>
                <a:cs typeface="Times New Roman" pitchFamily="18" charset="0"/>
              </a:rPr>
              <a:t>ohashi</a:t>
            </a:r>
            <a:r>
              <a:rPr lang="en-IN" sz="2200" dirty="0">
                <a:latin typeface="Times New Roman" pitchFamily="18" charset="0"/>
                <a:cs typeface="Times New Roman" pitchFamily="18" charset="0"/>
              </a:rPr>
              <a:t> &amp; </a:t>
            </a:r>
            <a:r>
              <a:rPr lang="en-IN" sz="2200" dirty="0" err="1">
                <a:latin typeface="Times New Roman" pitchFamily="18" charset="0"/>
                <a:cs typeface="Times New Roman" pitchFamily="18" charset="0"/>
              </a:rPr>
              <a:t>susuki</a:t>
            </a:r>
            <a:r>
              <a:rPr lang="en-IN" sz="2200" dirty="0">
                <a:latin typeface="Times New Roman" pitchFamily="18" charset="0"/>
                <a:cs typeface="Times New Roman" pitchFamily="18" charset="0"/>
              </a:rPr>
              <a:t> (1967)</a:t>
            </a:r>
            <a:endParaRPr lang="en-US" sz="2200" dirty="0">
              <a:latin typeface="Times New Roman" pitchFamily="18" charset="0"/>
              <a:cs typeface="Times New Roman" pitchFamily="18" charset="0"/>
            </a:endParaRPr>
          </a:p>
          <a:p>
            <a:pPr marL="0">
              <a:lnSpc>
                <a:spcPct val="115000"/>
              </a:lnSpc>
              <a:spcAft>
                <a:spcPts val="1000"/>
              </a:spcAft>
              <a:buNone/>
            </a:pPr>
            <a:r>
              <a:rPr lang="en-IN" sz="2200" dirty="0">
                <a:latin typeface="Times New Roman" pitchFamily="18" charset="0"/>
                <a:cs typeface="Times New Roman" pitchFamily="18" charset="0"/>
              </a:rPr>
              <a:t>The advanced extra tympanic acquisition of </a:t>
            </a:r>
            <a:r>
              <a:rPr lang="en-IN" sz="2200" dirty="0" err="1">
                <a:latin typeface="Times New Roman" pitchFamily="18" charset="0"/>
                <a:cs typeface="Times New Roman" pitchFamily="18" charset="0"/>
              </a:rPr>
              <a:t>EchochG</a:t>
            </a:r>
            <a:r>
              <a:rPr lang="en-IN" sz="2200" dirty="0">
                <a:latin typeface="Times New Roman" pitchFamily="18" charset="0"/>
                <a:cs typeface="Times New Roman" pitchFamily="18" charset="0"/>
              </a:rPr>
              <a:t> was developed in 1967 and introduced improved ear canal design by Coats </a:t>
            </a:r>
            <a:r>
              <a:rPr lang="en-IN" sz="2200" dirty="0" err="1">
                <a:latin typeface="Times New Roman" pitchFamily="18" charset="0"/>
                <a:cs typeface="Times New Roman" pitchFamily="18" charset="0"/>
              </a:rPr>
              <a:t>Dekey</a:t>
            </a:r>
            <a:r>
              <a:rPr lang="en-IN" sz="2200" dirty="0">
                <a:latin typeface="Times New Roman" pitchFamily="18" charset="0"/>
                <a:cs typeface="Times New Roman" pitchFamily="18" charset="0"/>
              </a:rPr>
              <a:t> (1970).</a:t>
            </a:r>
            <a:endParaRPr lang="en-US" sz="22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200" dirty="0">
                <a:latin typeface="Times New Roman" pitchFamily="18" charset="0"/>
                <a:cs typeface="Times New Roman" pitchFamily="18" charset="0"/>
              </a:rPr>
              <a:t>Calculation of the </a:t>
            </a:r>
            <a:r>
              <a:rPr lang="en-US" sz="2200" b="1" dirty="0">
                <a:latin typeface="Times New Roman" pitchFamily="18" charset="0"/>
                <a:cs typeface="Times New Roman" pitchFamily="18" charset="0"/>
              </a:rPr>
              <a:t>amplitude</a:t>
            </a:r>
            <a:r>
              <a:rPr lang="en-US" sz="2200" dirty="0">
                <a:latin typeface="Times New Roman" pitchFamily="18" charset="0"/>
                <a:cs typeface="Times New Roman" pitchFamily="18" charset="0"/>
              </a:rPr>
              <a:t> of major components and diagnosis of MD, a comparison of relative amplitude for the SP and AP components and the SP/AP ratio</a:t>
            </a:r>
          </a:p>
          <a:p>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Latency analysis</a:t>
            </a:r>
            <a:r>
              <a:rPr lang="en-US" sz="2200" dirty="0">
                <a:latin typeface="Times New Roman" pitchFamily="18" charset="0"/>
                <a:cs typeface="Times New Roman" pitchFamily="18" charset="0"/>
              </a:rPr>
              <a:t> for the AP component and for diagnosis of MD, a comparison of the latency difference for the AP component evoked with signals of </a:t>
            </a:r>
            <a:r>
              <a:rPr lang="en-US" sz="2200" dirty="0" err="1">
                <a:latin typeface="Times New Roman" pitchFamily="18" charset="0"/>
                <a:cs typeface="Times New Roman" pitchFamily="18" charset="0"/>
              </a:rPr>
              <a:t>rarefractionVs</a:t>
            </a:r>
            <a:r>
              <a:rPr lang="en-US" sz="2200" dirty="0">
                <a:latin typeface="Times New Roman" pitchFamily="18" charset="0"/>
                <a:cs typeface="Times New Roman" pitchFamily="18" charset="0"/>
              </a:rPr>
              <a:t> condensation polarity</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Calculation of the </a:t>
            </a:r>
            <a:r>
              <a:rPr lang="en-US" sz="2200" b="1" dirty="0">
                <a:latin typeface="Times New Roman" pitchFamily="18" charset="0"/>
                <a:cs typeface="Times New Roman" pitchFamily="18" charset="0"/>
              </a:rPr>
              <a:t>duration </a:t>
            </a:r>
            <a:r>
              <a:rPr lang="en-US" sz="2200" dirty="0">
                <a:latin typeface="Times New Roman" pitchFamily="18" charset="0"/>
                <a:cs typeface="Times New Roman" pitchFamily="18" charset="0"/>
              </a:rPr>
              <a:t>of the SP and AP complex and calculation of area under SP and AP components</a:t>
            </a:r>
          </a:p>
        </p:txBody>
      </p:sp>
      <p:sp>
        <p:nvSpPr>
          <p:cNvPr id="3" name="Title 2"/>
          <p:cNvSpPr>
            <a:spLocks noGrp="1"/>
          </p:cNvSpPr>
          <p:nvPr>
            <p:ph type="title"/>
          </p:nvPr>
        </p:nvSpPr>
        <p:spPr/>
        <p:txBody>
          <a:bodyPr>
            <a:normAutofit fontScale="90000"/>
          </a:bodyPr>
          <a:lstStyle/>
          <a:p>
            <a:r>
              <a:rPr lang="en-IN" b="1" u="sng" dirty="0"/>
              <a:t>Strategies used in the </a:t>
            </a:r>
            <a:r>
              <a:rPr lang="en-IN" b="1" u="sng" dirty="0" err="1"/>
              <a:t>EcochG</a:t>
            </a:r>
            <a:r>
              <a:rPr lang="en-IN" b="1" u="sng" dirty="0"/>
              <a:t> analysis</a:t>
            </a:r>
            <a:br>
              <a:rPr lang="en-US" dirty="0"/>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200" dirty="0">
                <a:latin typeface="Times New Roman" pitchFamily="18" charset="0"/>
                <a:cs typeface="Times New Roman" pitchFamily="18" charset="0"/>
              </a:rPr>
              <a:t>Calculation of the absolute latency of components of any auditory evoked response is a fundamental analysis strategy</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Latency is measured from stimulus onset to the peak. AP-N latency ranges from 1.3 to 1.7 msec.</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In normal ears, latency is slightly shorter for AP components evoked with </a:t>
            </a:r>
            <a:r>
              <a:rPr lang="en-US" sz="2200" dirty="0" err="1">
                <a:latin typeface="Times New Roman" pitchFamily="18" charset="0"/>
                <a:cs typeface="Times New Roman" pitchFamily="18" charset="0"/>
              </a:rPr>
              <a:t>rarefraction</a:t>
            </a:r>
            <a:r>
              <a:rPr lang="en-US" sz="2200" dirty="0">
                <a:latin typeface="Times New Roman" pitchFamily="18" charset="0"/>
                <a:cs typeface="Times New Roman" pitchFamily="18" charset="0"/>
              </a:rPr>
              <a:t> VS condensation signals. </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This Normal latency difference associated with signal polarity is more pronounced for persons with MD.</a:t>
            </a:r>
          </a:p>
          <a:p>
            <a:endParaRPr lang="en-US" dirty="0"/>
          </a:p>
        </p:txBody>
      </p:sp>
      <p:sp>
        <p:nvSpPr>
          <p:cNvPr id="3" name="Title 2"/>
          <p:cNvSpPr>
            <a:spLocks noGrp="1"/>
          </p:cNvSpPr>
          <p:nvPr>
            <p:ph type="title"/>
          </p:nvPr>
        </p:nvSpPr>
        <p:spPr/>
        <p:txBody>
          <a:bodyPr>
            <a:normAutofit fontScale="90000"/>
          </a:bodyPr>
          <a:lstStyle/>
          <a:p>
            <a:pPr algn="ctr"/>
            <a:r>
              <a:rPr lang="en-US" b="1" u="sng" dirty="0"/>
              <a:t>Latency analysis</a:t>
            </a:r>
            <a:br>
              <a:rPr lang="en-US" dirty="0"/>
            </a:b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sz="2200" dirty="0">
                <a:latin typeface="Times New Roman" pitchFamily="18" charset="0"/>
                <a:cs typeface="Times New Roman" pitchFamily="18" charset="0"/>
              </a:rPr>
              <a:t>Component magnitudes can be measured from a single point or a baseline reference (clicks)</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Typically the peak in SP and AP amplitude in </a:t>
            </a:r>
            <a:r>
              <a:rPr lang="en-US" sz="2200" dirty="0" err="1">
                <a:latin typeface="Times New Roman" pitchFamily="18" charset="0"/>
                <a:cs typeface="Times New Roman" pitchFamily="18" charset="0"/>
              </a:rPr>
              <a:t>microvolts</a:t>
            </a:r>
            <a:r>
              <a:rPr lang="en-US" sz="2200" dirty="0">
                <a:latin typeface="Times New Roman" pitchFamily="18" charset="0"/>
                <a:cs typeface="Times New Roman" pitchFamily="18" charset="0"/>
              </a:rPr>
              <a:t> is calculated from a baseline.  This values used to calculate SP/AP magnitude ratio for click stimuli, which is helpful to diagnose and monitor MD/ELH.</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a:t>
            </a:r>
            <a:r>
              <a:rPr lang="en-US" sz="2200" dirty="0" err="1">
                <a:latin typeface="Times New Roman" pitchFamily="18" charset="0"/>
                <a:cs typeface="Times New Roman" pitchFamily="18" charset="0"/>
              </a:rPr>
              <a:t>ampltude</a:t>
            </a:r>
            <a:r>
              <a:rPr lang="en-US" sz="2200" dirty="0">
                <a:latin typeface="Times New Roman" pitchFamily="18" charset="0"/>
                <a:cs typeface="Times New Roman" pitchFamily="18" charset="0"/>
              </a:rPr>
              <a:t> of the SP and AP can be derived using </a:t>
            </a:r>
            <a:r>
              <a:rPr lang="en-US" sz="2400" dirty="0">
                <a:latin typeface="Times New Roman"/>
                <a:ea typeface="Times New Roman"/>
              </a:rPr>
              <a:t>measure the 'absolute' or peak-to-peak amplitudes of the SP and AP or using a baseline reference (</a:t>
            </a:r>
            <a:r>
              <a:rPr lang="en-US" sz="2200" dirty="0">
                <a:latin typeface="Times New Roman" pitchFamily="18" charset="0"/>
                <a:cs typeface="Times New Roman" pitchFamily="18" charset="0"/>
              </a:rPr>
              <a:t>Margolis, Levine, et al., 1992; Ruth, 1994).</a:t>
            </a:r>
          </a:p>
          <a:p>
            <a:r>
              <a:rPr lang="en-US" sz="2200" dirty="0">
                <a:latin typeface="Times New Roman" pitchFamily="18" charset="0"/>
                <a:cs typeface="Times New Roman" pitchFamily="18" charset="0"/>
              </a:rPr>
              <a:t>The resultant SP/AP value can be represented in both decimal and percentage</a:t>
            </a: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1" u="sng" dirty="0"/>
              <a:t>Amplitude analysis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762000"/>
            <a:ext cx="8229600" cy="5364163"/>
          </a:xfrm>
        </p:spPr>
        <p:txBody>
          <a:bodyPr/>
          <a:lstStyle/>
          <a:p>
            <a:endParaRPr lang="en-US" dirty="0">
              <a:latin typeface="Times New Roman" pitchFamily="18" charset="0"/>
              <a:cs typeface="Times New Roman" pitchFamily="18" charset="0"/>
            </a:endParaRPr>
          </a:p>
          <a:p>
            <a:endParaRPr lang="en-US" dirty="0"/>
          </a:p>
        </p:txBody>
      </p:sp>
      <p:pic>
        <p:nvPicPr>
          <p:cNvPr id="4" name="Picture 3"/>
          <p:cNvPicPr/>
          <p:nvPr/>
        </p:nvPicPr>
        <p:blipFill>
          <a:blip r:embed="rId2"/>
          <a:srcRect/>
          <a:stretch>
            <a:fillRect/>
          </a:stretch>
        </p:blipFill>
        <p:spPr bwMode="auto">
          <a:xfrm>
            <a:off x="457200" y="1524000"/>
            <a:ext cx="7620000" cy="39624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609600"/>
            <a:ext cx="8229600" cy="5516563"/>
          </a:xfrm>
        </p:spPr>
        <p:txBody>
          <a:bodyPr>
            <a:normAutofit/>
          </a:bodyPr>
          <a:lstStyle/>
          <a:p>
            <a:r>
              <a:rPr lang="en-IN" sz="2200" dirty="0">
                <a:latin typeface="Times New Roman" pitchFamily="18" charset="0"/>
                <a:cs typeface="Times New Roman" pitchFamily="18" charset="0"/>
              </a:rPr>
              <a:t>The mean SP/AP amplitude ratio to click stimuli for normal subjects is approximately 0.25 </a:t>
            </a:r>
            <a:r>
              <a:rPr lang="en-IN" sz="2200" u="sng" dirty="0">
                <a:latin typeface="Times New Roman" pitchFamily="18" charset="0"/>
                <a:cs typeface="Times New Roman" pitchFamily="18" charset="0"/>
              </a:rPr>
              <a:t>+</a:t>
            </a:r>
            <a:r>
              <a:rPr lang="en-IN" sz="2200" dirty="0">
                <a:latin typeface="Times New Roman" pitchFamily="18" charset="0"/>
                <a:cs typeface="Times New Roman" pitchFamily="18" charset="0"/>
              </a:rPr>
              <a:t> 0.10 standard deviations (SD).</a:t>
            </a:r>
          </a:p>
          <a:p>
            <a:endParaRPr lang="en-IN" sz="2200" kern="1200" dirty="0">
              <a:solidFill>
                <a:prstClr val="black"/>
              </a:solidFill>
              <a:latin typeface="Times New Roman" pitchFamily="18" charset="0"/>
              <a:ea typeface="+mn-ea"/>
              <a:cs typeface="Times New Roman" pitchFamily="18" charset="0"/>
            </a:endParaRPr>
          </a:p>
          <a:p>
            <a:r>
              <a:rPr lang="en-IN" sz="2200" kern="1200" dirty="0">
                <a:solidFill>
                  <a:prstClr val="black"/>
                </a:solidFill>
                <a:latin typeface="Times New Roman" pitchFamily="18" charset="0"/>
                <a:ea typeface="+mn-ea"/>
                <a:cs typeface="Times New Roman" pitchFamily="18" charset="0"/>
              </a:rPr>
              <a:t>Although the normal range for this value extends from 0.10 – 0.50( an </a:t>
            </a:r>
            <a:r>
              <a:rPr lang="en-IN" sz="2200" kern="1200" dirty="0" err="1">
                <a:solidFill>
                  <a:prstClr val="black"/>
                </a:solidFill>
                <a:latin typeface="Times New Roman" pitchFamily="18" charset="0"/>
                <a:ea typeface="+mn-ea"/>
                <a:cs typeface="Times New Roman" pitchFamily="18" charset="0"/>
              </a:rPr>
              <a:t>avarage</a:t>
            </a:r>
            <a:r>
              <a:rPr lang="en-IN" sz="2200" kern="1200" dirty="0">
                <a:solidFill>
                  <a:prstClr val="black"/>
                </a:solidFill>
                <a:latin typeface="Times New Roman" pitchFamily="18" charset="0"/>
                <a:ea typeface="+mn-ea"/>
                <a:cs typeface="Times New Roman" pitchFamily="18" charset="0"/>
              </a:rPr>
              <a:t> </a:t>
            </a:r>
            <a:r>
              <a:rPr lang="en-US" sz="2200" dirty="0">
                <a:latin typeface="Times New Roman" pitchFamily="18" charset="0"/>
                <a:cs typeface="Times New Roman" pitchFamily="18" charset="0"/>
              </a:rPr>
              <a:t>range of  0.16 to 0.31 irrespective of the placement of the electrode (</a:t>
            </a:r>
            <a:r>
              <a:rPr lang="en-US" sz="2200" dirty="0">
                <a:solidFill>
                  <a:srgbClr val="63666A"/>
                </a:solidFill>
                <a:latin typeface="Times New Roman" pitchFamily="18" charset="0"/>
                <a:cs typeface="Times New Roman" pitchFamily="18" charset="0"/>
              </a:rPr>
              <a:t> </a:t>
            </a:r>
            <a:r>
              <a:rPr lang="en-US" sz="2200" dirty="0">
                <a:solidFill>
                  <a:schemeClr val="tx1"/>
                </a:solidFill>
                <a:latin typeface="Times New Roman" pitchFamily="18" charset="0"/>
                <a:cs typeface="Times New Roman" pitchFamily="18" charset="0"/>
              </a:rPr>
              <a:t>Ferraro, 2000).</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A SP/AP amplitude ratio greater than 45 %  is considered as prolonged ( when the electrode is on the TM), &gt;30% is taken as the prolonged when the electrode is placed on the promontory and more than 50% when the electrode is in </a:t>
            </a:r>
            <a:r>
              <a:rPr lang="en-US" sz="2200" dirty="0" err="1">
                <a:latin typeface="Times New Roman" pitchFamily="18" charset="0"/>
                <a:cs typeface="Times New Roman" pitchFamily="18" charset="0"/>
              </a:rPr>
              <a:t>earcanal</a:t>
            </a:r>
            <a:r>
              <a:rPr lang="en-US" sz="2200" dirty="0">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With tone burst stimuli of extended duration the SP amplitude can be measured from a point on a the SP plateau (SP amplitude is measured at midpoint of response </a:t>
            </a:r>
            <a:r>
              <a:rPr lang="en-US" sz="2200" dirty="0">
                <a:solidFill>
                  <a:schemeClr val="tx1"/>
                </a:solidFill>
                <a:latin typeface="Times New Roman" pitchFamily="18" charset="0"/>
                <a:cs typeface="Times New Roman" pitchFamily="18" charset="0"/>
              </a:rPr>
              <a:t>Ferraro, 2000)</a:t>
            </a:r>
            <a:endParaRPr lang="en-US" sz="2200" dirty="0">
              <a:latin typeface="Times New Roman" pitchFamily="18" charset="0"/>
              <a:cs typeface="Times New Roman" pitchFamily="18" charset="0"/>
            </a:endParaRPr>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IN" sz="2600" kern="1200" dirty="0">
                <a:solidFill>
                  <a:prstClr val="black"/>
                </a:solidFill>
                <a:latin typeface="Perpetua"/>
                <a:ea typeface="+mn-ea"/>
                <a:cs typeface="+mn-cs"/>
              </a:rPr>
              <a:t>Normal </a:t>
            </a:r>
            <a:r>
              <a:rPr lang="en-IN" sz="2600" kern="1200" dirty="0" err="1">
                <a:solidFill>
                  <a:prstClr val="black"/>
                </a:solidFill>
                <a:latin typeface="Perpetua"/>
                <a:ea typeface="+mn-ea"/>
                <a:cs typeface="+mn-cs"/>
              </a:rPr>
              <a:t>electrocochleogram</a:t>
            </a:r>
            <a:r>
              <a:rPr lang="en-IN" sz="2600" kern="1200" dirty="0">
                <a:solidFill>
                  <a:prstClr val="black"/>
                </a:solidFill>
                <a:latin typeface="Perpetua"/>
                <a:ea typeface="+mn-ea"/>
                <a:cs typeface="+mn-cs"/>
              </a:rPr>
              <a:t> from the tympanic membrane to a 2,000 Hz </a:t>
            </a:r>
            <a:r>
              <a:rPr lang="en-IN" sz="2600" kern="1200" dirty="0" err="1">
                <a:solidFill>
                  <a:prstClr val="black"/>
                </a:solidFill>
                <a:latin typeface="Perpetua"/>
                <a:ea typeface="+mn-ea"/>
                <a:cs typeface="+mn-cs"/>
              </a:rPr>
              <a:t>toneburst</a:t>
            </a:r>
            <a:r>
              <a:rPr lang="en-IN" sz="2600" kern="1200" dirty="0">
                <a:solidFill>
                  <a:prstClr val="black"/>
                </a:solidFill>
                <a:latin typeface="Perpetua"/>
                <a:ea typeface="+mn-ea"/>
                <a:cs typeface="+mn-cs"/>
              </a:rPr>
              <a:t> presented in alternating polarity at 80 dB HL</a:t>
            </a:r>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endParaRPr lang="en-US" dirty="0"/>
          </a:p>
        </p:txBody>
      </p:sp>
      <p:pic>
        <p:nvPicPr>
          <p:cNvPr id="4" name="Picture 3" descr="http://audiologyonline.com/resources/article/ferraro4.gif"/>
          <p:cNvPicPr/>
          <p:nvPr/>
        </p:nvPicPr>
        <p:blipFill>
          <a:blip r:embed="rId2"/>
          <a:srcRect/>
          <a:stretch>
            <a:fillRect/>
          </a:stretch>
        </p:blipFill>
        <p:spPr bwMode="auto">
          <a:xfrm>
            <a:off x="1219200" y="1295400"/>
            <a:ext cx="6324600" cy="32766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IN" sz="2300" dirty="0">
                <a:latin typeface="Times New Roman" pitchFamily="18" charset="0"/>
                <a:cs typeface="Times New Roman" pitchFamily="18" charset="0"/>
              </a:rPr>
              <a:t>Duration or width of the SP and AP components in combination is a measurement parameter for the diagnosis of MD (</a:t>
            </a:r>
            <a:r>
              <a:rPr lang="en-IN" sz="2300" dirty="0" err="1">
                <a:latin typeface="Times New Roman" pitchFamily="18" charset="0"/>
                <a:cs typeface="Times New Roman" pitchFamily="18" charset="0"/>
              </a:rPr>
              <a:t>Ge</a:t>
            </a:r>
            <a:r>
              <a:rPr lang="en-IN" sz="2300" dirty="0">
                <a:latin typeface="Times New Roman" pitchFamily="18" charset="0"/>
                <a:cs typeface="Times New Roman" pitchFamily="18" charset="0"/>
              </a:rPr>
              <a:t>&amp; Shea 2002). </a:t>
            </a:r>
          </a:p>
          <a:p>
            <a:endParaRPr lang="en-IN" sz="2300" dirty="0">
              <a:latin typeface="Times New Roman" pitchFamily="18" charset="0"/>
              <a:cs typeface="Times New Roman" pitchFamily="18" charset="0"/>
            </a:endParaRPr>
          </a:p>
          <a:p>
            <a:r>
              <a:rPr lang="en-IN" sz="2300" dirty="0">
                <a:latin typeface="Times New Roman" pitchFamily="18" charset="0"/>
                <a:cs typeface="Times New Roman" pitchFamily="18" charset="0"/>
              </a:rPr>
              <a:t>The width of the SP/AP portion of the wave form, in ms, is defined from the onset to the point where the wave form returns to the baseline.</a:t>
            </a:r>
            <a:endParaRPr lang="en-US" sz="2300" dirty="0">
              <a:latin typeface="Times New Roman" pitchFamily="18" charset="0"/>
              <a:cs typeface="Times New Roman" pitchFamily="18" charset="0"/>
            </a:endParaRPr>
          </a:p>
          <a:p>
            <a:endParaRPr lang="en-IN" sz="2300" dirty="0">
              <a:latin typeface="Times New Roman" pitchFamily="18" charset="0"/>
              <a:cs typeface="Times New Roman" pitchFamily="18" charset="0"/>
            </a:endParaRPr>
          </a:p>
          <a:p>
            <a:r>
              <a:rPr lang="en-IN" sz="2300" dirty="0">
                <a:latin typeface="Times New Roman" pitchFamily="18" charset="0"/>
                <a:cs typeface="Times New Roman" pitchFamily="18" charset="0"/>
              </a:rPr>
              <a:t>The suspected mechanism underlying the prolongation in the SP/AP width at least in MD is slowed velocity of the </a:t>
            </a:r>
            <a:r>
              <a:rPr lang="en-IN" sz="2300" dirty="0" err="1">
                <a:latin typeface="Times New Roman" pitchFamily="18" charset="0"/>
                <a:cs typeface="Times New Roman" pitchFamily="18" charset="0"/>
              </a:rPr>
              <a:t>traveling</a:t>
            </a:r>
            <a:r>
              <a:rPr lang="en-IN" sz="2300" dirty="0">
                <a:latin typeface="Times New Roman" pitchFamily="18" charset="0"/>
                <a:cs typeface="Times New Roman" pitchFamily="18" charset="0"/>
              </a:rPr>
              <a:t> wave within the cochlear secondary to restricted basilar membrane movement with increased loading in ELH (Ferraro and </a:t>
            </a:r>
            <a:r>
              <a:rPr lang="en-IN" sz="2300" dirty="0" err="1">
                <a:latin typeface="Times New Roman" pitchFamily="18" charset="0"/>
                <a:cs typeface="Times New Roman" pitchFamily="18" charset="0"/>
              </a:rPr>
              <a:t>Tibbils</a:t>
            </a:r>
            <a:r>
              <a:rPr lang="en-IN" sz="2300" dirty="0">
                <a:latin typeface="Times New Roman" pitchFamily="18" charset="0"/>
                <a:cs typeface="Times New Roman" pitchFamily="18" charset="0"/>
              </a:rPr>
              <a:t> 1999).</a:t>
            </a:r>
            <a:endParaRPr lang="en-US" sz="23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b="1" u="sng" dirty="0"/>
              <a:t>Duration analysis: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sz="2400" dirty="0">
                <a:latin typeface="Times New Roman" pitchFamily="18" charset="0"/>
                <a:cs typeface="Times New Roman" pitchFamily="18" charset="0"/>
              </a:rPr>
              <a:t>A third analysis strategy involves calculation of the area encompassed by the SP/AP waveform complex or “Area under the curve”.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Ferraro and </a:t>
            </a:r>
            <a:r>
              <a:rPr lang="en-US" sz="2400" dirty="0" err="1">
                <a:latin typeface="Times New Roman" pitchFamily="18" charset="0"/>
                <a:cs typeface="Times New Roman" pitchFamily="18" charset="0"/>
              </a:rPr>
              <a:t>Tibbils</a:t>
            </a:r>
            <a:r>
              <a:rPr lang="en-US" sz="2400" dirty="0">
                <a:latin typeface="Times New Roman" pitchFamily="18" charset="0"/>
                <a:cs typeface="Times New Roman" pitchFamily="18" charset="0"/>
              </a:rPr>
              <a:t> (1999) explored this notion by combining both magnitude and duration features of the response to measures ‘areas’ of the SP and AP.</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Patients with enlarged SP/AP magnitude ratio also have enlarged SP/AP area ratio.  This enlarged area ratio is seen in patients suspected of having MD/ELH but whose SP/AP magnitude ratios were within normal limits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This suggests that SP/AP area ratio may improve sensitivity </a:t>
            </a:r>
            <a:r>
              <a:rPr lang="en-US" sz="2400" dirty="0" err="1">
                <a:latin typeface="Times New Roman" pitchFamily="18" charset="0"/>
                <a:cs typeface="Times New Roman" pitchFamily="18" charset="0"/>
              </a:rPr>
              <a:t>EcochG</a:t>
            </a:r>
            <a:r>
              <a:rPr lang="en-US" dirty="0"/>
              <a:t>.</a:t>
            </a:r>
          </a:p>
          <a:p>
            <a:endParaRPr lang="en-US" dirty="0"/>
          </a:p>
        </p:txBody>
      </p:sp>
      <p:sp>
        <p:nvSpPr>
          <p:cNvPr id="3" name="Title 2"/>
          <p:cNvSpPr>
            <a:spLocks noGrp="1"/>
          </p:cNvSpPr>
          <p:nvPr>
            <p:ph type="title"/>
          </p:nvPr>
        </p:nvSpPr>
        <p:spPr/>
        <p:txBody>
          <a:bodyPr>
            <a:normAutofit fontScale="90000"/>
          </a:bodyPr>
          <a:lstStyle/>
          <a:p>
            <a:r>
              <a:rPr lang="en-US" b="1" u="sng" dirty="0"/>
              <a:t>Area under the curve</a:t>
            </a:r>
            <a:br>
              <a:rPr lang="en-US" dirty="0"/>
            </a:b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200" u="sng" dirty="0">
                <a:latin typeface="Times New Roman" pitchFamily="18" charset="0"/>
                <a:cs typeface="Times New Roman" pitchFamily="18" charset="0"/>
              </a:rPr>
              <a:t>Fig.: </a:t>
            </a:r>
            <a:r>
              <a:rPr lang="en-US" sz="2200" dirty="0">
                <a:latin typeface="Times New Roman" pitchFamily="18" charset="0"/>
                <a:cs typeface="Times New Roman" pitchFamily="18" charset="0"/>
              </a:rPr>
              <a:t>Method of measuring the areas of SP and AP to click stimuli to calculate SP/AP area ratio. Shaded portion is the area of the component. Left :-patients suspected of MD(enlarged S) .Right ;-normal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a:t>
            </a:r>
          </a:p>
          <a:p>
            <a:endParaRPr lang="en-US" dirty="0"/>
          </a:p>
          <a:p>
            <a:endParaRPr lang="en-US" dirty="0"/>
          </a:p>
        </p:txBody>
      </p:sp>
      <p:sp>
        <p:nvSpPr>
          <p:cNvPr id="3" name="Title 2"/>
          <p:cNvSpPr>
            <a:spLocks noGrp="1"/>
          </p:cNvSpPr>
          <p:nvPr>
            <p:ph type="title"/>
          </p:nvPr>
        </p:nvSpPr>
        <p:spPr/>
        <p:txBody>
          <a:bodyPr/>
          <a:lstStyle/>
          <a:p>
            <a:endParaRPr lang="en-US"/>
          </a:p>
        </p:txBody>
      </p:sp>
      <p:pic>
        <p:nvPicPr>
          <p:cNvPr id="4" name="Picture 3"/>
          <p:cNvPicPr/>
          <p:nvPr/>
        </p:nvPicPr>
        <p:blipFill>
          <a:blip r:embed="rId2"/>
          <a:srcRect/>
          <a:stretch>
            <a:fillRect/>
          </a:stretch>
        </p:blipFill>
        <p:spPr bwMode="auto">
          <a:xfrm>
            <a:off x="533400" y="533400"/>
            <a:ext cx="7467600" cy="3962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800600"/>
            <a:ext cx="8229600" cy="1143000"/>
          </a:xfrm>
        </p:spPr>
        <p:txBody>
          <a:bodyPr>
            <a:normAutofit fontScale="90000"/>
          </a:bodyPr>
          <a:lstStyle/>
          <a:p>
            <a:r>
              <a:rPr lang="en-IN" sz="3900" b="1" u="sng" dirty="0">
                <a:solidFill>
                  <a:schemeClr val="tx2">
                    <a:lumMod val="75000"/>
                  </a:schemeClr>
                </a:solidFill>
              </a:rPr>
              <a:t>Clinical Application of the </a:t>
            </a:r>
            <a:r>
              <a:rPr lang="en-IN" sz="3900" b="1" u="sng" dirty="0" err="1">
                <a:solidFill>
                  <a:schemeClr val="tx2">
                    <a:lumMod val="75000"/>
                  </a:schemeClr>
                </a:solidFill>
              </a:rPr>
              <a:t>EcochG</a:t>
            </a: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IN" dirty="0">
                <a:latin typeface="Times New Roman" pitchFamily="18" charset="0"/>
                <a:cs typeface="Times New Roman" pitchFamily="18" charset="0"/>
              </a:rPr>
              <a:t>It is very early potential</a:t>
            </a:r>
          </a:p>
          <a:p>
            <a:r>
              <a:rPr lang="en-US" dirty="0">
                <a:latin typeface="Times New Roman" pitchFamily="18" charset="0"/>
                <a:cs typeface="Times New Roman" pitchFamily="18" charset="0"/>
              </a:rPr>
              <a:t>It is an </a:t>
            </a:r>
            <a:r>
              <a:rPr lang="en-US" dirty="0" err="1">
                <a:latin typeface="Times New Roman" pitchFamily="18" charset="0"/>
                <a:cs typeface="Times New Roman" pitchFamily="18" charset="0"/>
              </a:rPr>
              <a:t>Exogeneous</a:t>
            </a:r>
            <a:r>
              <a:rPr lang="en-US" dirty="0">
                <a:latin typeface="Times New Roman" pitchFamily="18" charset="0"/>
                <a:cs typeface="Times New Roman" pitchFamily="18" charset="0"/>
              </a:rPr>
              <a:t> potential</a:t>
            </a:r>
          </a:p>
          <a:p>
            <a:pPr lvl="0"/>
            <a:r>
              <a:rPr lang="en-IN" dirty="0">
                <a:latin typeface="Times New Roman" pitchFamily="18" charset="0"/>
                <a:cs typeface="Times New Roman" pitchFamily="18" charset="0"/>
              </a:rPr>
              <a:t>It can  acquired by </a:t>
            </a:r>
            <a:r>
              <a:rPr lang="en-US" dirty="0">
                <a:latin typeface="Times New Roman" pitchFamily="18" charset="0"/>
                <a:cs typeface="Times New Roman" pitchFamily="18" charset="0"/>
              </a:rPr>
              <a:t>Near field  or far field ways</a:t>
            </a:r>
          </a:p>
          <a:p>
            <a:pPr lvl="0"/>
            <a:r>
              <a:rPr lang="en-IN" dirty="0">
                <a:latin typeface="Times New Roman" pitchFamily="18" charset="0"/>
                <a:cs typeface="Times New Roman" pitchFamily="18" charset="0"/>
              </a:rPr>
              <a:t>It is a fast response</a:t>
            </a:r>
            <a:r>
              <a:rPr lang="en-US" dirty="0">
                <a:latin typeface="Times New Roman" pitchFamily="18" charset="0"/>
                <a:cs typeface="Times New Roman" pitchFamily="18" charset="0"/>
              </a:rPr>
              <a:t> arising from the cochlea and auditory nerve within the first 2-3 ms after the stimulus.</a:t>
            </a:r>
          </a:p>
          <a:p>
            <a:pPr lvl="0"/>
            <a:endParaRPr lang="en-US" dirty="0">
              <a:latin typeface="Times New Roman" pitchFamily="18" charset="0"/>
              <a:cs typeface="Times New Roman" pitchFamily="18" charset="0"/>
            </a:endParaRPr>
          </a:p>
          <a:p>
            <a:pPr lvl="0"/>
            <a:r>
              <a:rPr lang="en-US" dirty="0">
                <a:latin typeface="Times New Roman" pitchFamily="18" charset="0"/>
                <a:cs typeface="Times New Roman" pitchFamily="18" charset="0"/>
              </a:rPr>
              <a:t>It has major three components</a:t>
            </a:r>
          </a:p>
          <a:p>
            <a:pPr marL="514350" lvl="0" indent="-514350">
              <a:buAutoNum type="arabicPlain"/>
            </a:pPr>
            <a:r>
              <a:rPr lang="en-US" dirty="0">
                <a:latin typeface="Times New Roman" pitchFamily="18" charset="0"/>
                <a:cs typeface="Times New Roman" pitchFamily="18" charset="0"/>
              </a:rPr>
              <a:t>Cochlear </a:t>
            </a:r>
            <a:r>
              <a:rPr lang="en-US" dirty="0" err="1">
                <a:latin typeface="Times New Roman" pitchFamily="18" charset="0"/>
                <a:cs typeface="Times New Roman" pitchFamily="18" charset="0"/>
              </a:rPr>
              <a:t>microphonics</a:t>
            </a:r>
            <a:endParaRPr lang="en-US" dirty="0">
              <a:latin typeface="Times New Roman" pitchFamily="18" charset="0"/>
              <a:cs typeface="Times New Roman" pitchFamily="18" charset="0"/>
            </a:endParaRPr>
          </a:p>
          <a:p>
            <a:pPr marL="514350" lvl="0" indent="-514350">
              <a:buAutoNum type="arabicPlain"/>
            </a:pPr>
            <a:r>
              <a:rPr lang="en-US" dirty="0">
                <a:latin typeface="Times New Roman" pitchFamily="18" charset="0"/>
                <a:cs typeface="Times New Roman" pitchFamily="18" charset="0"/>
              </a:rPr>
              <a:t>Summating Potential</a:t>
            </a:r>
          </a:p>
          <a:p>
            <a:pPr marL="514350" lvl="0" indent="-514350">
              <a:buAutoNum type="arabicPlain"/>
            </a:pPr>
            <a:r>
              <a:rPr lang="en-US" dirty="0">
                <a:latin typeface="Times New Roman" pitchFamily="18" charset="0"/>
                <a:cs typeface="Times New Roman" pitchFamily="18" charset="0"/>
              </a:rPr>
              <a:t>Action </a:t>
            </a:r>
            <a:r>
              <a:rPr lang="en-US" dirty="0" err="1">
                <a:latin typeface="Times New Roman" pitchFamily="18" charset="0"/>
                <a:cs typeface="Times New Roman" pitchFamily="18" charset="0"/>
              </a:rPr>
              <a:t>potentail</a:t>
            </a:r>
            <a:endParaRPr lang="en-US"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dirty="0">
                <a:solidFill>
                  <a:schemeClr val="tx2">
                    <a:lumMod val="75000"/>
                  </a:schemeClr>
                </a:solidFill>
              </a:rPr>
              <a:t>Characteristics of the </a:t>
            </a:r>
            <a:r>
              <a:rPr lang="en-US" dirty="0" err="1">
                <a:solidFill>
                  <a:schemeClr val="tx2">
                    <a:lumMod val="75000"/>
                  </a:schemeClr>
                </a:solidFill>
              </a:rPr>
              <a:t>EcochG</a:t>
            </a:r>
            <a:endParaRPr lang="en-US" dirty="0">
              <a:solidFill>
                <a:schemeClr val="tx2">
                  <a:lumMod val="75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lvl="0"/>
            <a:r>
              <a:rPr lang="en-IN" dirty="0">
                <a:latin typeface="Times New Roman" pitchFamily="18" charset="0"/>
                <a:cs typeface="Times New Roman" pitchFamily="18" charset="0"/>
              </a:rPr>
              <a:t>Assessing the hearing threshold</a:t>
            </a:r>
            <a:endParaRPr lang="en-US" dirty="0">
              <a:latin typeface="Times New Roman" pitchFamily="18" charset="0"/>
              <a:cs typeface="Times New Roman" pitchFamily="18" charset="0"/>
            </a:endParaRPr>
          </a:p>
          <a:p>
            <a:pPr lvl="0"/>
            <a:endParaRPr lang="en-IN" dirty="0">
              <a:latin typeface="Times New Roman" pitchFamily="18" charset="0"/>
              <a:cs typeface="Times New Roman" pitchFamily="18" charset="0"/>
            </a:endParaRPr>
          </a:p>
          <a:p>
            <a:pPr lvl="0"/>
            <a:r>
              <a:rPr lang="en-IN" dirty="0">
                <a:latin typeface="Times New Roman" pitchFamily="18" charset="0"/>
                <a:cs typeface="Times New Roman" pitchFamily="18" charset="0"/>
              </a:rPr>
              <a:t>Monitoring the status of the auditory nerve during the </a:t>
            </a:r>
            <a:r>
              <a:rPr lang="en-IN" dirty="0" err="1">
                <a:latin typeface="Times New Roman" pitchFamily="18" charset="0"/>
                <a:cs typeface="Times New Roman" pitchFamily="18" charset="0"/>
              </a:rPr>
              <a:t>otologic</a:t>
            </a:r>
            <a:r>
              <a:rPr lang="en-IN" dirty="0">
                <a:latin typeface="Times New Roman" pitchFamily="18" charset="0"/>
                <a:cs typeface="Times New Roman" pitchFamily="18" charset="0"/>
              </a:rPr>
              <a:t> surgery</a:t>
            </a:r>
            <a:endParaRPr lang="en-US" dirty="0">
              <a:latin typeface="Times New Roman" pitchFamily="18" charset="0"/>
              <a:cs typeface="Times New Roman" pitchFamily="18" charset="0"/>
            </a:endParaRPr>
          </a:p>
          <a:p>
            <a:pPr lvl="0"/>
            <a:endParaRPr lang="en-IN" dirty="0">
              <a:latin typeface="Times New Roman" pitchFamily="18" charset="0"/>
              <a:cs typeface="Times New Roman" pitchFamily="18" charset="0"/>
            </a:endParaRPr>
          </a:p>
          <a:p>
            <a:pPr lvl="0"/>
            <a:r>
              <a:rPr lang="en-IN" dirty="0">
                <a:latin typeface="Times New Roman" pitchFamily="18" charset="0"/>
                <a:cs typeface="Times New Roman" pitchFamily="18" charset="0"/>
              </a:rPr>
              <a:t>Identifying wave 1 of ABR</a:t>
            </a:r>
            <a:endParaRPr lang="en-US" dirty="0">
              <a:latin typeface="Times New Roman" pitchFamily="18" charset="0"/>
              <a:cs typeface="Times New Roman" pitchFamily="18" charset="0"/>
            </a:endParaRPr>
          </a:p>
          <a:p>
            <a:pPr lvl="0"/>
            <a:endParaRPr lang="en-IN" dirty="0">
              <a:latin typeface="Times New Roman" pitchFamily="18" charset="0"/>
              <a:cs typeface="Times New Roman" pitchFamily="18" charset="0"/>
            </a:endParaRPr>
          </a:p>
          <a:p>
            <a:pPr lvl="0"/>
            <a:r>
              <a:rPr lang="en-IN" dirty="0">
                <a:latin typeface="Times New Roman" pitchFamily="18" charset="0"/>
                <a:cs typeface="Times New Roman" pitchFamily="18" charset="0"/>
              </a:rPr>
              <a:t>Aiding in the assessment, diagnosing and monitoring of the </a:t>
            </a:r>
            <a:r>
              <a:rPr lang="en-IN" dirty="0" err="1">
                <a:latin typeface="Times New Roman" pitchFamily="18" charset="0"/>
                <a:cs typeface="Times New Roman" pitchFamily="18" charset="0"/>
              </a:rPr>
              <a:t>Meniere</a:t>
            </a:r>
            <a:r>
              <a:rPr lang="en-IN" dirty="0">
                <a:latin typeface="Times New Roman" pitchFamily="18" charset="0"/>
                <a:cs typeface="Times New Roman" pitchFamily="18" charset="0"/>
              </a:rPr>
              <a:t> disease.</a:t>
            </a:r>
            <a:endParaRPr lang="en-US"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In the diagnosis of  ANSD</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200" dirty="0">
                <a:latin typeface="Times New Roman" pitchFamily="18" charset="0"/>
                <a:cs typeface="Times New Roman" pitchFamily="18" charset="0"/>
              </a:rPr>
              <a:t>Prior to ABR in 1960s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was the technique of choice for auditory threshold estimation</a:t>
            </a:r>
          </a:p>
          <a:p>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was used by Ruben and colleges in John Hopkins Medical College for threshold estimation in children who could not be assessed with behavioral </a:t>
            </a:r>
            <a:r>
              <a:rPr lang="en-US" sz="2200" dirty="0" err="1">
                <a:latin typeface="Times New Roman" pitchFamily="18" charset="0"/>
                <a:cs typeface="Times New Roman" pitchFamily="18" charset="0"/>
              </a:rPr>
              <a:t>audiometry</a:t>
            </a:r>
            <a:endParaRPr lang="en-US" sz="2200" dirty="0">
              <a:latin typeface="Times New Roman" pitchFamily="18" charset="0"/>
              <a:cs typeface="Times New Roman" pitchFamily="18" charset="0"/>
            </a:endParaRPr>
          </a:p>
          <a:p>
            <a:pPr lvl="0"/>
            <a:endParaRPr lang="en-US" sz="2200" dirty="0">
              <a:latin typeface="Times New Roman" pitchFamily="18" charset="0"/>
              <a:cs typeface="Times New Roman" pitchFamily="18" charset="0"/>
            </a:endParaRPr>
          </a:p>
          <a:p>
            <a:pPr lvl="0"/>
            <a:r>
              <a:rPr lang="en-US" sz="2200" dirty="0">
                <a:latin typeface="Times New Roman" pitchFamily="18" charset="0"/>
                <a:cs typeface="Times New Roman" pitchFamily="18" charset="0"/>
              </a:rPr>
              <a:t>By 1970s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was used to estimate threshold, around the world. With advent of ABR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was abandoned as a procedure in pediatric audiology.</a:t>
            </a:r>
          </a:p>
          <a:p>
            <a:endParaRPr lang="en-US" sz="2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u="sng" dirty="0"/>
              <a:t>Threshold estimation:</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43000"/>
            <a:ext cx="8229600" cy="5181600"/>
          </a:xfrm>
        </p:spPr>
        <p:txBody>
          <a:bodyPr>
            <a:normAutofit/>
          </a:bodyPr>
          <a:lstStyle/>
          <a:p>
            <a:pPr lvl="0">
              <a:buNone/>
            </a:pPr>
            <a:r>
              <a:rPr lang="en-US" sz="2200" dirty="0">
                <a:latin typeface="Times New Roman" pitchFamily="18" charset="0"/>
                <a:cs typeface="Times New Roman" pitchFamily="18" charset="0"/>
              </a:rPr>
              <a:t>This helps surgeon avoid potential trauma to the ear or nerve in an effort to preserve hearing. Mainly used for :</a:t>
            </a:r>
          </a:p>
          <a:p>
            <a:pPr lvl="0">
              <a:buFont typeface="Wingdings" pitchFamily="2" charset="2"/>
              <a:buChar char="§"/>
            </a:pPr>
            <a:endParaRPr lang="en-US" sz="2200" dirty="0">
              <a:latin typeface="Times New Roman" pitchFamily="18" charset="0"/>
              <a:cs typeface="Times New Roman" pitchFamily="18" charset="0"/>
            </a:endParaRPr>
          </a:p>
          <a:p>
            <a:pPr lvl="0">
              <a:buFont typeface="Wingdings" pitchFamily="2" charset="2"/>
              <a:buChar char="§"/>
            </a:pPr>
            <a:r>
              <a:rPr lang="en-US" sz="2200" dirty="0">
                <a:latin typeface="Times New Roman" pitchFamily="18" charset="0"/>
                <a:cs typeface="Times New Roman" pitchFamily="18" charset="0"/>
              </a:rPr>
              <a:t>Vestibular nerve section (for debilitating vertigo)</a:t>
            </a:r>
          </a:p>
          <a:p>
            <a:pPr lvl="0">
              <a:buFont typeface="Wingdings" pitchFamily="2" charset="2"/>
              <a:buChar char="§"/>
            </a:pPr>
            <a:r>
              <a:rPr lang="en-US" sz="2200" dirty="0" err="1">
                <a:latin typeface="Times New Roman" pitchFamily="18" charset="0"/>
                <a:cs typeface="Times New Roman" pitchFamily="18" charset="0"/>
              </a:rPr>
              <a:t>Endolymphatic</a:t>
            </a:r>
            <a:r>
              <a:rPr lang="en-US" sz="2200" dirty="0">
                <a:latin typeface="Times New Roman" pitchFamily="18" charset="0"/>
                <a:cs typeface="Times New Roman" pitchFamily="18" charset="0"/>
              </a:rPr>
              <a:t> sac decompression with or without insertion of a drainage shunt</a:t>
            </a:r>
          </a:p>
          <a:p>
            <a:pPr>
              <a:buNone/>
            </a:pPr>
            <a:endParaRPr lang="en-US" sz="2200" dirty="0">
              <a:latin typeface="Times New Roman" pitchFamily="18" charset="0"/>
              <a:cs typeface="Times New Roman" pitchFamily="18" charset="0"/>
            </a:endParaRPr>
          </a:p>
          <a:p>
            <a:pPr>
              <a:buNone/>
            </a:pPr>
            <a:r>
              <a:rPr lang="en-US" sz="2200" dirty="0">
                <a:latin typeface="Times New Roman" pitchFamily="18" charset="0"/>
                <a:cs typeface="Times New Roman" pitchFamily="18" charset="0"/>
              </a:rPr>
              <a:t>Maintenance of the AP during surgery predicts post-operative preservation of hearing whereas disappearance of the AP indicators that some if not all hearing may be lost</a:t>
            </a:r>
          </a:p>
          <a:p>
            <a:pPr lvl="0">
              <a:buNone/>
            </a:pPr>
            <a:r>
              <a:rPr lang="en-US" sz="2200" dirty="0">
                <a:latin typeface="Times New Roman" pitchFamily="18" charset="0"/>
                <a:cs typeface="Times New Roman" pitchFamily="18" charset="0"/>
              </a:rPr>
              <a:t>Reductions in SP/AP ratio when </a:t>
            </a:r>
            <a:r>
              <a:rPr lang="en-US" sz="2200" dirty="0" err="1">
                <a:latin typeface="Times New Roman" pitchFamily="18" charset="0"/>
                <a:cs typeface="Times New Roman" pitchFamily="18" charset="0"/>
              </a:rPr>
              <a:t>endolympatic</a:t>
            </a:r>
            <a:r>
              <a:rPr lang="en-US" sz="2200" dirty="0">
                <a:latin typeface="Times New Roman" pitchFamily="18" charset="0"/>
                <a:cs typeface="Times New Roman" pitchFamily="18" charset="0"/>
              </a:rPr>
              <a:t> sac is open or shunted are interpreted as predicting successful outcome. However long term predictive value of </a:t>
            </a:r>
            <a:r>
              <a:rPr lang="en-US" sz="2200" dirty="0" err="1">
                <a:latin typeface="Times New Roman" pitchFamily="18" charset="0"/>
                <a:cs typeface="Times New Roman" pitchFamily="18" charset="0"/>
              </a:rPr>
              <a:t>intraoperative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remains questionable.</a:t>
            </a:r>
          </a:p>
          <a:p>
            <a:pPr>
              <a:buNone/>
            </a:pPr>
            <a:endParaRPr lang="en-US" sz="2200" dirty="0">
              <a:latin typeface="Times New Roman" pitchFamily="18" charset="0"/>
              <a:cs typeface="Times New Roman" pitchFamily="18" charset="0"/>
            </a:endParaRPr>
          </a:p>
          <a:p>
            <a:pPr lvl="0">
              <a:buFont typeface="Wingdings" pitchFamily="2" charset="2"/>
              <a:buChar char="§"/>
            </a:pPr>
            <a:endParaRPr lang="en-US" dirty="0"/>
          </a:p>
          <a:p>
            <a:endParaRPr lang="en-US" dirty="0"/>
          </a:p>
        </p:txBody>
      </p:sp>
      <p:sp>
        <p:nvSpPr>
          <p:cNvPr id="3" name="Title 2"/>
          <p:cNvSpPr>
            <a:spLocks noGrp="1"/>
          </p:cNvSpPr>
          <p:nvPr>
            <p:ph type="title"/>
          </p:nvPr>
        </p:nvSpPr>
        <p:spPr>
          <a:xfrm>
            <a:off x="457200" y="609599"/>
            <a:ext cx="8229600" cy="892865"/>
          </a:xfrm>
        </p:spPr>
        <p:txBody>
          <a:bodyPr>
            <a:normAutofit fontScale="90000"/>
          </a:bodyPr>
          <a:lstStyle/>
          <a:p>
            <a:r>
              <a:rPr lang="en-IN" b="1" u="sng" dirty="0"/>
              <a:t>Monitoring the status of the auditory nerve during the </a:t>
            </a:r>
            <a:r>
              <a:rPr lang="en-IN" b="1" u="sng" dirty="0" err="1"/>
              <a:t>otologic</a:t>
            </a:r>
            <a:r>
              <a:rPr lang="en-IN" b="1" u="sng" dirty="0"/>
              <a:t> surgery</a:t>
            </a:r>
            <a:br>
              <a:rPr lang="en-US" dirty="0"/>
            </a:b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r>
              <a:rPr lang="en-US" sz="2200" dirty="0">
                <a:latin typeface="Times New Roman" pitchFamily="18" charset="0"/>
                <a:cs typeface="Times New Roman" pitchFamily="18" charset="0"/>
              </a:rPr>
              <a:t>An ABR recording with a mastoid or, preferably, earlobe inverting electrode site often fails to yield a clear and reliable wave I component, due to the degree of hearing loss and the difficulty presenting a stimulus that is sufficiently above hearing threshold to generated a detectable wave I</a:t>
            </a:r>
          </a:p>
          <a:p>
            <a:pPr lvl="0"/>
            <a:r>
              <a:rPr lang="en-US" sz="2200" dirty="0">
                <a:latin typeface="Times New Roman" pitchFamily="18" charset="0"/>
                <a:cs typeface="Times New Roman" pitchFamily="18" charset="0"/>
              </a:rPr>
              <a:t>Used in conditions like less than optimal' recording conditions (e.g., noisy electrical and/or acoustical environment, restless subject) wave 1 can be easily identified.</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A clear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can certainly be detected with a TT needle electrode located on the promontory, even in the absence of an ABR as recorded with surface electrodes</a:t>
            </a:r>
          </a:p>
          <a:p>
            <a:endParaRPr lang="en-US" dirty="0"/>
          </a:p>
        </p:txBody>
      </p:sp>
      <p:sp>
        <p:nvSpPr>
          <p:cNvPr id="3" name="Title 2"/>
          <p:cNvSpPr>
            <a:spLocks noGrp="1"/>
          </p:cNvSpPr>
          <p:nvPr>
            <p:ph type="title"/>
          </p:nvPr>
        </p:nvSpPr>
        <p:spPr/>
        <p:txBody>
          <a:bodyPr>
            <a:normAutofit fontScale="90000"/>
          </a:bodyPr>
          <a:lstStyle/>
          <a:p>
            <a:r>
              <a:rPr lang="en-IN" b="1" u="sng" dirty="0"/>
              <a:t>Identifying wave 1 of ABR</a:t>
            </a:r>
            <a:br>
              <a:rPr lang="en-US" dirty="0"/>
            </a:b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r>
              <a:rPr lang="en-IN" sz="2200" dirty="0">
                <a:latin typeface="Times New Roman" pitchFamily="18" charset="0"/>
                <a:cs typeface="Times New Roman" pitchFamily="18" charset="0"/>
              </a:rPr>
              <a:t>In </a:t>
            </a:r>
            <a:r>
              <a:rPr lang="en-IN" sz="2200" dirty="0" err="1">
                <a:latin typeface="Times New Roman" pitchFamily="18" charset="0"/>
                <a:cs typeface="Times New Roman" pitchFamily="18" charset="0"/>
              </a:rPr>
              <a:t>pateient</a:t>
            </a:r>
            <a:r>
              <a:rPr lang="en-IN" sz="2200" dirty="0">
                <a:latin typeface="Times New Roman" pitchFamily="18" charset="0"/>
                <a:cs typeface="Times New Roman" pitchFamily="18" charset="0"/>
              </a:rPr>
              <a:t> with </a:t>
            </a:r>
            <a:r>
              <a:rPr lang="en-IN" sz="2200" dirty="0" err="1">
                <a:latin typeface="Times New Roman" pitchFamily="18" charset="0"/>
                <a:cs typeface="Times New Roman" pitchFamily="18" charset="0"/>
              </a:rPr>
              <a:t>Menieres</a:t>
            </a:r>
            <a:r>
              <a:rPr lang="en-IN" sz="2200" dirty="0">
                <a:latin typeface="Times New Roman" pitchFamily="18" charset="0"/>
                <a:cs typeface="Times New Roman" pitchFamily="18" charset="0"/>
              </a:rPr>
              <a:t> disease the abnormally enlarged SP amplitude can be observed ( it is because of the distortion of the basilar membrane movement caused by the increased lymphatic pressure.) </a:t>
            </a:r>
            <a:endParaRPr lang="en-US" sz="2200" dirty="0">
              <a:latin typeface="Times New Roman" pitchFamily="18" charset="0"/>
              <a:cs typeface="Times New Roman" pitchFamily="18" charset="0"/>
            </a:endParaRPr>
          </a:p>
          <a:p>
            <a:pPr lvl="0"/>
            <a:r>
              <a:rPr lang="en-US" sz="2200" dirty="0">
                <a:latin typeface="Times New Roman" pitchFamily="18" charset="0"/>
                <a:cs typeface="Times New Roman" pitchFamily="18" charset="0"/>
              </a:rPr>
              <a:t>The SP/AP ratio is enlarged in patient with </a:t>
            </a:r>
            <a:r>
              <a:rPr lang="en-US" sz="2200" dirty="0" err="1">
                <a:latin typeface="Times New Roman" pitchFamily="18" charset="0"/>
                <a:cs typeface="Times New Roman" pitchFamily="18" charset="0"/>
              </a:rPr>
              <a:t>menieres</a:t>
            </a:r>
            <a:r>
              <a:rPr lang="en-US" sz="2200" dirty="0">
                <a:latin typeface="Times New Roman" pitchFamily="18" charset="0"/>
                <a:cs typeface="Times New Roman" pitchFamily="18" charset="0"/>
              </a:rPr>
              <a:t> disease.( Coats 1981,Dornhoffer 1985)</a:t>
            </a:r>
          </a:p>
          <a:p>
            <a:pPr lvl="0"/>
            <a:r>
              <a:rPr lang="en-US" sz="2200" dirty="0">
                <a:latin typeface="Times New Roman" pitchFamily="18" charset="0"/>
                <a:cs typeface="Times New Roman" pitchFamily="18" charset="0"/>
              </a:rPr>
              <a:t>The latency of the components can be prolonged</a:t>
            </a:r>
          </a:p>
          <a:p>
            <a:endParaRPr lang="en-US" dirty="0"/>
          </a:p>
        </p:txBody>
      </p:sp>
      <p:sp>
        <p:nvSpPr>
          <p:cNvPr id="3" name="Title 2"/>
          <p:cNvSpPr>
            <a:spLocks noGrp="1"/>
          </p:cNvSpPr>
          <p:nvPr>
            <p:ph type="title"/>
          </p:nvPr>
        </p:nvSpPr>
        <p:spPr/>
        <p:txBody>
          <a:bodyPr>
            <a:normAutofit fontScale="90000"/>
          </a:bodyPr>
          <a:lstStyle/>
          <a:p>
            <a:r>
              <a:rPr lang="en-IN" b="1" u="sng" dirty="0"/>
              <a:t>Aiding in the assessment, diagnosing and monitoring of the </a:t>
            </a:r>
            <a:r>
              <a:rPr lang="en-IN" b="1" u="sng" dirty="0" err="1"/>
              <a:t>Meniere</a:t>
            </a:r>
            <a:r>
              <a:rPr lang="en-IN" b="1" u="sng" dirty="0"/>
              <a:t> disease.</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r>
              <a:rPr lang="en-IN" sz="2200" dirty="0">
                <a:latin typeface="Times New Roman" pitchFamily="18" charset="0"/>
                <a:cs typeface="Times New Roman" pitchFamily="18" charset="0"/>
              </a:rPr>
              <a:t>The classical clinical representation of the ANSD is usually associated with normal OAE recording and abnormal or absent ABR.</a:t>
            </a:r>
            <a:endParaRPr lang="en-US" sz="2200" dirty="0">
              <a:latin typeface="Times New Roman" pitchFamily="18" charset="0"/>
              <a:cs typeface="Times New Roman" pitchFamily="18" charset="0"/>
            </a:endParaRPr>
          </a:p>
          <a:p>
            <a:pPr lvl="0"/>
            <a:r>
              <a:rPr lang="en-US" sz="2200" dirty="0">
                <a:latin typeface="Times New Roman" pitchFamily="18" charset="0"/>
                <a:cs typeface="Times New Roman" pitchFamily="18" charset="0"/>
              </a:rPr>
              <a:t>In </a:t>
            </a:r>
            <a:r>
              <a:rPr lang="en-US" sz="2200" dirty="0" err="1">
                <a:latin typeface="Times New Roman" pitchFamily="18" charset="0"/>
                <a:cs typeface="Times New Roman" pitchFamily="18" charset="0"/>
              </a:rPr>
              <a:t>EcochG</a:t>
            </a:r>
            <a:r>
              <a:rPr lang="en-US" sz="2200" dirty="0">
                <a:latin typeface="Times New Roman" pitchFamily="18" charset="0"/>
                <a:cs typeface="Times New Roman" pitchFamily="18" charset="0"/>
              </a:rPr>
              <a:t> CM is clearly recorded with single polarity stimuli. Starr et al(2001) reported larger than normal CM amplitude in AN.</a:t>
            </a:r>
          </a:p>
          <a:p>
            <a:pPr lvl="0"/>
            <a:r>
              <a:rPr lang="en-US" sz="2200" dirty="0">
                <a:latin typeface="Times New Roman" pitchFamily="18" charset="0"/>
                <a:cs typeface="Times New Roman" pitchFamily="18" charset="0"/>
              </a:rPr>
              <a:t>SP may be detected or absent in AN depending on site of auditory dysfunction. Starr et al. (2001) commented on the value of SP as an indicator of IHC function in AN</a:t>
            </a:r>
          </a:p>
          <a:p>
            <a:pPr lvl="0"/>
            <a:endParaRPr lang="en-US" sz="22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The classic </a:t>
            </a:r>
            <a:r>
              <a:rPr lang="en-US" sz="2400" dirty="0" err="1">
                <a:latin typeface="Times New Roman" pitchFamily="18" charset="0"/>
                <a:cs typeface="Times New Roman" pitchFamily="18" charset="0"/>
              </a:rPr>
              <a:t>ECochG</a:t>
            </a:r>
            <a:r>
              <a:rPr lang="en-US" sz="2400" dirty="0">
                <a:latin typeface="Times New Roman" pitchFamily="18" charset="0"/>
                <a:cs typeface="Times New Roman" pitchFamily="18" charset="0"/>
              </a:rPr>
              <a:t> finding in “Auditory Neuropathy” is a clear often very robust CM for single polarity Stimuli, with no subsequent AP and no ABR waves</a:t>
            </a:r>
            <a:endParaRPr lang="en-US" sz="22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fontScale="90000"/>
          </a:bodyPr>
          <a:lstStyle/>
          <a:p>
            <a:r>
              <a:rPr lang="en-IN" b="1" u="sng" dirty="0"/>
              <a:t>Diagnosis of the Auditory neuropathy </a:t>
            </a:r>
            <a:r>
              <a:rPr lang="en-IN" b="1" u="sng" dirty="0" err="1"/>
              <a:t>sprectrum</a:t>
            </a:r>
            <a:r>
              <a:rPr lang="en-IN" b="1" u="sng" dirty="0"/>
              <a:t> disorder</a:t>
            </a:r>
            <a:br>
              <a:rPr lang="en-US" dirty="0"/>
            </a:b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200" dirty="0">
                <a:latin typeface="Times New Roman" pitchFamily="18" charset="0"/>
                <a:cs typeface="Times New Roman" pitchFamily="18" charset="0"/>
              </a:rPr>
              <a:t>If  the  ABR is recorded with alternating polarity stimulation ,the CM for </a:t>
            </a:r>
            <a:r>
              <a:rPr lang="en-US" sz="2200" dirty="0" err="1">
                <a:latin typeface="Times New Roman" pitchFamily="18" charset="0"/>
                <a:cs typeface="Times New Roman" pitchFamily="18" charset="0"/>
              </a:rPr>
              <a:t>rarefraction</a:t>
            </a:r>
            <a:r>
              <a:rPr lang="en-US" sz="2200" dirty="0">
                <a:latin typeface="Times New Roman" pitchFamily="18" charset="0"/>
                <a:cs typeface="Times New Roman" pitchFamily="18" charset="0"/>
              </a:rPr>
              <a:t> and condensation polarity stimuli are consistently cancelled ,and the result will be no ABR.( hair cells are normal but the lesion is there in the auditory nerve.</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10000"/>
          </a:bodyPr>
          <a:lstStyle/>
          <a:p>
            <a:r>
              <a:rPr lang="en-US" dirty="0"/>
              <a:t>1 </a:t>
            </a:r>
            <a:r>
              <a:rPr lang="en-US" dirty="0" err="1"/>
              <a:t>Colletti</a:t>
            </a:r>
            <a:r>
              <a:rPr lang="en-US" dirty="0"/>
              <a:t>, V., </a:t>
            </a:r>
            <a:r>
              <a:rPr lang="en-US" dirty="0" err="1"/>
              <a:t>Fiorino</a:t>
            </a:r>
            <a:r>
              <a:rPr lang="en-US" dirty="0"/>
              <a:t>, F. G., </a:t>
            </a:r>
            <a:r>
              <a:rPr lang="en-US" dirty="0" err="1"/>
              <a:t>Mocella</a:t>
            </a:r>
            <a:r>
              <a:rPr lang="en-US" dirty="0"/>
              <a:t>, S., &amp; </a:t>
            </a:r>
            <a:r>
              <a:rPr lang="en-US" dirty="0" err="1"/>
              <a:t>Policante</a:t>
            </a:r>
            <a:r>
              <a:rPr lang="en-US" dirty="0"/>
              <a:t>, Z. (1998). </a:t>
            </a:r>
            <a:r>
              <a:rPr lang="en-US" dirty="0" err="1"/>
              <a:t>ECochG</a:t>
            </a:r>
            <a:r>
              <a:rPr lang="en-US" dirty="0"/>
              <a:t>, CNAP and ABR monitoring during vestibular </a:t>
            </a:r>
            <a:r>
              <a:rPr lang="en-US" dirty="0" err="1"/>
              <a:t>Schwannoma</a:t>
            </a:r>
            <a:r>
              <a:rPr lang="en-US" dirty="0"/>
              <a:t> surgery. </a:t>
            </a:r>
            <a:r>
              <a:rPr lang="en-US" i="1" dirty="0"/>
              <a:t>Audiology</a:t>
            </a:r>
            <a:r>
              <a:rPr lang="en-US" dirty="0"/>
              <a:t>, </a:t>
            </a:r>
            <a:r>
              <a:rPr lang="en-US" i="1" dirty="0"/>
              <a:t>37</a:t>
            </a:r>
            <a:r>
              <a:rPr lang="en-US" dirty="0"/>
              <a:t>(1), 27-3</a:t>
            </a:r>
          </a:p>
          <a:p>
            <a:r>
              <a:rPr lang="en-US" dirty="0"/>
              <a:t>2 </a:t>
            </a:r>
            <a:r>
              <a:rPr lang="en-US" dirty="0" err="1"/>
              <a:t>Parving</a:t>
            </a:r>
            <a:r>
              <a:rPr lang="en-US" dirty="0"/>
              <a:t>, A., </a:t>
            </a:r>
            <a:r>
              <a:rPr lang="en-US" dirty="0" err="1"/>
              <a:t>Elberling</a:t>
            </a:r>
            <a:r>
              <a:rPr lang="en-US" dirty="0"/>
              <a:t>, C., &amp; Salomon, G. (1981). </a:t>
            </a:r>
            <a:r>
              <a:rPr lang="en-US" dirty="0" err="1"/>
              <a:t>ECochG</a:t>
            </a:r>
            <a:r>
              <a:rPr lang="en-US" dirty="0"/>
              <a:t> and psychoacoustic tests compared in identification of hearing loss in young children. </a:t>
            </a:r>
            <a:r>
              <a:rPr lang="en-US" i="1" dirty="0"/>
              <a:t>Audiology</a:t>
            </a:r>
            <a:r>
              <a:rPr lang="en-US" dirty="0"/>
              <a:t>, </a:t>
            </a:r>
            <a:r>
              <a:rPr lang="en-US" i="1" dirty="0"/>
              <a:t>20</a:t>
            </a:r>
            <a:r>
              <a:rPr lang="en-US" dirty="0"/>
              <a:t>(5), 365-381.</a:t>
            </a:r>
          </a:p>
          <a:p>
            <a:r>
              <a:rPr lang="en-US" dirty="0"/>
              <a:t>3)  - Samuel R </a:t>
            </a:r>
            <a:r>
              <a:rPr lang="en-US" dirty="0" err="1"/>
              <a:t>Atcherson</a:t>
            </a:r>
            <a:r>
              <a:rPr lang="en-US" dirty="0"/>
              <a:t>, Tina M </a:t>
            </a:r>
            <a:r>
              <a:rPr lang="en-US" dirty="0" err="1"/>
              <a:t>Stoody</a:t>
            </a:r>
            <a:r>
              <a:rPr lang="en-US" dirty="0"/>
              <a:t> Auditory electrophysiology ; a clinical guide</a:t>
            </a:r>
          </a:p>
          <a:p>
            <a:r>
              <a:rPr lang="en-US" i="1" dirty="0"/>
              <a:t>4  Hall. New Handbook of Auditory evoked potentials.</a:t>
            </a:r>
            <a:endParaRPr lang="en-US" dirty="0"/>
          </a:p>
          <a:p>
            <a:r>
              <a:rPr lang="en-US" i="1" dirty="0"/>
              <a:t>5 </a:t>
            </a:r>
            <a:r>
              <a:rPr lang="en-US" i="1" dirty="0" err="1"/>
              <a:t>Picton.Human</a:t>
            </a:r>
            <a:r>
              <a:rPr lang="en-US" i="1" dirty="0"/>
              <a:t> auditory evoked potential.</a:t>
            </a:r>
            <a:endParaRPr lang="en-US" dirty="0"/>
          </a:p>
          <a:p>
            <a:r>
              <a:rPr lang="en-US" i="1" dirty="0"/>
              <a:t>6 </a:t>
            </a:r>
            <a:r>
              <a:rPr lang="en-US" i="1" dirty="0" err="1"/>
              <a:t>Roeser</a:t>
            </a:r>
            <a:r>
              <a:rPr lang="en-US" i="1" dirty="0"/>
              <a:t>/</a:t>
            </a:r>
            <a:r>
              <a:rPr lang="en-US" i="1" dirty="0" err="1"/>
              <a:t>Valente</a:t>
            </a:r>
            <a:r>
              <a:rPr lang="en-US" i="1" dirty="0"/>
              <a:t>(2nd edition)-</a:t>
            </a:r>
            <a:r>
              <a:rPr lang="en-US" i="1" dirty="0" err="1"/>
              <a:t>Audiology:Diagnosis</a:t>
            </a:r>
            <a:r>
              <a:rPr lang="en-US" i="1" dirty="0"/>
              <a:t>.</a:t>
            </a:r>
            <a:endParaRPr lang="en-US" dirty="0"/>
          </a:p>
          <a:p>
            <a:r>
              <a:rPr lang="en-US" i="1" dirty="0"/>
              <a:t>7 </a:t>
            </a:r>
            <a:r>
              <a:rPr lang="en-US" dirty="0" err="1"/>
              <a:t>Burkard</a:t>
            </a:r>
            <a:r>
              <a:rPr lang="en-US" dirty="0"/>
              <a:t>, </a:t>
            </a:r>
            <a:r>
              <a:rPr lang="en-US" dirty="0" err="1"/>
              <a:t>Eggermont</a:t>
            </a:r>
            <a:r>
              <a:rPr lang="en-US" dirty="0"/>
              <a:t>;</a:t>
            </a:r>
            <a:r>
              <a:rPr lang="en-US" i="1" dirty="0"/>
              <a:t> Auditory evoked potentials: basic principles and clinical application</a:t>
            </a:r>
            <a:endParaRPr lang="en-US" dirty="0"/>
          </a:p>
          <a:p>
            <a:endParaRPr lang="en-US" dirty="0"/>
          </a:p>
        </p:txBody>
      </p:sp>
      <p:sp>
        <p:nvSpPr>
          <p:cNvPr id="3" name="Title 2"/>
          <p:cNvSpPr>
            <a:spLocks noGrp="1"/>
          </p:cNvSpPr>
          <p:nvPr>
            <p:ph type="title"/>
          </p:nvPr>
        </p:nvSpPr>
        <p:spPr/>
        <p:txBody>
          <a:bodyPr>
            <a:normAutofit/>
          </a:bodyPr>
          <a:lstStyle/>
          <a:p>
            <a:r>
              <a:rPr lang="en-US" sz="4000" dirty="0">
                <a:latin typeface="Times New Romesman"/>
              </a:rPr>
              <a:t>Reference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Rectangle 3"/>
          <p:cNvSpPr/>
          <p:nvPr/>
        </p:nvSpPr>
        <p:spPr>
          <a:xfrm>
            <a:off x="2195965" y="2967335"/>
            <a:ext cx="4059253" cy="923330"/>
          </a:xfrm>
          <a:prstGeom prst="rect">
            <a:avLst/>
          </a:prstGeom>
          <a:noFill/>
        </p:spPr>
        <p:txBody>
          <a:bodyPr wrap="none" lIns="91440" tIns="45720" rIns="91440" bIns="45720">
            <a:spAutoFit/>
          </a:bodyPr>
          <a:lstStyle/>
          <a:p>
            <a:pPr algn="ctr"/>
            <a:r>
              <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C:\Users\user\Desktop\Electrocochleography-ECoG-Test-results.jpg"/>
          <p:cNvPicPr>
            <a:picLocks noChangeAspect="1" noChangeArrowheads="1"/>
          </p:cNvPicPr>
          <p:nvPr/>
        </p:nvPicPr>
        <p:blipFill>
          <a:blip r:embed="rId2"/>
          <a:srcRect/>
          <a:stretch>
            <a:fillRect/>
          </a:stretch>
        </p:blipFill>
        <p:spPr bwMode="auto">
          <a:xfrm>
            <a:off x="609600" y="1524000"/>
            <a:ext cx="7772400" cy="4800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0" cy="4678363"/>
          </a:xfrm>
        </p:spPr>
        <p:txBody>
          <a:bodyPr>
            <a:normAutofit lnSpcReduction="10000"/>
          </a:bodyPr>
          <a:lstStyle/>
          <a:p>
            <a:r>
              <a:rPr lang="en-US" sz="2200" dirty="0">
                <a:latin typeface="Times New Roman" pitchFamily="18" charset="0"/>
                <a:cs typeface="Times New Roman" pitchFamily="18" charset="0"/>
              </a:rPr>
              <a:t>CM is an AC potential,</a:t>
            </a:r>
            <a:r>
              <a:rPr lang="en-IN" sz="2200" dirty="0">
                <a:latin typeface="Times New Roman" pitchFamily="18" charset="0"/>
                <a:cs typeface="Times New Roman" pitchFamily="18" charset="0"/>
              </a:rPr>
              <a:t> It directly reflects the oscillation of the basilar membrane induced by the stimulus.</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It is generated at the </a:t>
            </a:r>
            <a:r>
              <a:rPr lang="en-IN" sz="2200" dirty="0" err="1">
                <a:latin typeface="Times New Roman" pitchFamily="18" charset="0"/>
                <a:cs typeface="Times New Roman" pitchFamily="18" charset="0"/>
              </a:rPr>
              <a:t>haircell</a:t>
            </a:r>
            <a:r>
              <a:rPr lang="en-IN" sz="2200" dirty="0">
                <a:latin typeface="Times New Roman" pitchFamily="18" charset="0"/>
                <a:cs typeface="Times New Roman" pitchFamily="18" charset="0"/>
              </a:rPr>
              <a:t> level in the cochlea </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With single polarity stimulus  ( rarefaction or condensation) the CM appears as the waveform with series of repeated upward and ten downward peaks</a:t>
            </a:r>
          </a:p>
          <a:p>
            <a:endParaRPr lang="en-IN" sz="2200" dirty="0">
              <a:latin typeface="Times New Roman" pitchFamily="18" charset="0"/>
              <a:cs typeface="Times New Roman" pitchFamily="18" charset="0"/>
            </a:endParaRPr>
          </a:p>
          <a:p>
            <a:r>
              <a:rPr lang="en-IN" sz="2200" dirty="0">
                <a:latin typeface="Times New Roman" pitchFamily="18" charset="0"/>
                <a:cs typeface="Times New Roman" pitchFamily="18" charset="0"/>
              </a:rPr>
              <a:t>CM </a:t>
            </a:r>
            <a:r>
              <a:rPr lang="en-IN" sz="2200" dirty="0" err="1">
                <a:latin typeface="Times New Roman" pitchFamily="18" charset="0"/>
                <a:cs typeface="Times New Roman" pitchFamily="18" charset="0"/>
              </a:rPr>
              <a:t>componets</a:t>
            </a:r>
            <a:r>
              <a:rPr lang="en-IN" sz="2200" dirty="0">
                <a:latin typeface="Times New Roman" pitchFamily="18" charset="0"/>
                <a:cs typeface="Times New Roman" pitchFamily="18" charset="0"/>
              </a:rPr>
              <a:t> can obscure the later components of </a:t>
            </a:r>
            <a:r>
              <a:rPr lang="en-IN" sz="2200" dirty="0" err="1">
                <a:latin typeface="Times New Roman" pitchFamily="18" charset="0"/>
                <a:cs typeface="Times New Roman" pitchFamily="18" charset="0"/>
              </a:rPr>
              <a:t>EcochG</a:t>
            </a:r>
            <a:r>
              <a:rPr lang="en-IN" sz="2200" dirty="0">
                <a:latin typeface="Times New Roman" pitchFamily="18" charset="0"/>
                <a:cs typeface="Times New Roman" pitchFamily="18" charset="0"/>
              </a:rPr>
              <a:t> wave </a:t>
            </a:r>
            <a:r>
              <a:rPr lang="en-IN" sz="2200" dirty="0" err="1">
                <a:latin typeface="Times New Roman" pitchFamily="18" charset="0"/>
                <a:cs typeface="Times New Roman" pitchFamily="18" charset="0"/>
              </a:rPr>
              <a:t>form,,because</a:t>
            </a:r>
            <a:r>
              <a:rPr lang="en-IN" sz="2200" dirty="0">
                <a:latin typeface="Times New Roman" pitchFamily="18" charset="0"/>
                <a:cs typeface="Times New Roman" pitchFamily="18" charset="0"/>
              </a:rPr>
              <a:t> it is </a:t>
            </a:r>
            <a:r>
              <a:rPr lang="en-IN" sz="2200" dirty="0" err="1">
                <a:latin typeface="Times New Roman" pitchFamily="18" charset="0"/>
                <a:cs typeface="Times New Roman" pitchFamily="18" charset="0"/>
              </a:rPr>
              <a:t>continous</a:t>
            </a:r>
            <a:r>
              <a:rPr lang="en-IN" sz="2200" dirty="0">
                <a:latin typeface="Times New Roman" pitchFamily="18" charset="0"/>
                <a:cs typeface="Times New Roman" pitchFamily="18" charset="0"/>
              </a:rPr>
              <a:t> as long as the stimulus presented.</a:t>
            </a:r>
          </a:p>
          <a:p>
            <a:pPr>
              <a:buNone/>
            </a:pPr>
            <a:r>
              <a:rPr lang="en-IN" sz="2200" dirty="0">
                <a:latin typeface="Times New Roman" pitchFamily="18" charset="0"/>
                <a:cs typeface="Times New Roman" pitchFamily="18" charset="0"/>
              </a:rPr>
              <a:t> </a:t>
            </a:r>
          </a:p>
          <a:p>
            <a:pPr>
              <a:buNone/>
            </a:pPr>
            <a:endParaRPr lang="en-IN" sz="22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pPr>
              <a:buNone/>
            </a:pPr>
            <a:r>
              <a:rPr lang="en-IN" sz="2200" dirty="0">
                <a:latin typeface="Times New Roman" pitchFamily="18" charset="0"/>
                <a:cs typeface="Times New Roman" pitchFamily="18" charset="0"/>
              </a:rPr>
              <a:t> </a:t>
            </a:r>
          </a:p>
          <a:p>
            <a:endParaRPr lang="en-IN" sz="22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lvl="0" algn="ctr"/>
            <a:r>
              <a:rPr lang="en-IN" b="1" dirty="0">
                <a:solidFill>
                  <a:schemeClr val="tx2">
                    <a:lumMod val="75000"/>
                  </a:schemeClr>
                </a:solidFill>
              </a:rPr>
              <a:t>Cochlear </a:t>
            </a:r>
            <a:r>
              <a:rPr lang="en-IN" b="1" dirty="0" err="1">
                <a:solidFill>
                  <a:schemeClr val="tx2">
                    <a:lumMod val="75000"/>
                  </a:schemeClr>
                </a:solidFill>
              </a:rPr>
              <a:t>microphonic</a:t>
            </a:r>
            <a:r>
              <a:rPr lang="en-IN" b="1" dirty="0">
                <a:solidFill>
                  <a:schemeClr val="tx2">
                    <a:lumMod val="75000"/>
                  </a:schemeClr>
                </a:solidFill>
              </a:rPr>
              <a:t>(CM)</a:t>
            </a:r>
            <a:br>
              <a:rPr lang="en-US" dirty="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200" b="1" dirty="0">
                <a:latin typeface="Times New Roman" pitchFamily="18" charset="0"/>
                <a:cs typeface="Times New Roman" pitchFamily="18" charset="0"/>
              </a:rPr>
              <a:t>The </a:t>
            </a:r>
            <a:r>
              <a:rPr lang="en-US" sz="2200" dirty="0">
                <a:latin typeface="Times New Roman" pitchFamily="18" charset="0"/>
                <a:cs typeface="Times New Roman" pitchFamily="18" charset="0"/>
              </a:rPr>
              <a:t>summating potentials are also derived from cochlear hair cells, both types of hair cells plays important role in the production of SP</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SP is a Direct current (DC) voltage; it is reflect the extracellular activity of the hair cells during acoustic stimulation (Davis  1958)</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SP is a complex response made up of several components. </a:t>
            </a:r>
          </a:p>
          <a:p>
            <a:endParaRPr lang="en-IN" sz="2400" dirty="0"/>
          </a:p>
          <a:p>
            <a:r>
              <a:rPr lang="en-IN" sz="2200" dirty="0">
                <a:latin typeface="Times New Roman" pitchFamily="18" charset="0"/>
                <a:cs typeface="Times New Roman" pitchFamily="18" charset="0"/>
              </a:rPr>
              <a:t>SP appears as the unidirectional voltage deflection (usually negative), from baseline( Ferraro and Durrent2006). This may be due to the distortion product caused by the BM not moving equally in all the direction( </a:t>
            </a:r>
            <a:r>
              <a:rPr lang="en-IN" sz="2200" dirty="0" err="1">
                <a:latin typeface="Times New Roman" pitchFamily="18" charset="0"/>
                <a:cs typeface="Times New Roman" pitchFamily="18" charset="0"/>
              </a:rPr>
              <a:t>Moller</a:t>
            </a:r>
            <a:r>
              <a:rPr lang="en-IN" sz="2200" dirty="0">
                <a:latin typeface="Times New Roman" pitchFamily="18" charset="0"/>
                <a:cs typeface="Times New Roman" pitchFamily="18" charset="0"/>
              </a:rPr>
              <a:t> 2006)</a:t>
            </a:r>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lvl="0" algn="ctr"/>
            <a:r>
              <a:rPr lang="en-US" sz="4000" b="1" dirty="0">
                <a:solidFill>
                  <a:schemeClr val="tx2">
                    <a:lumMod val="75000"/>
                  </a:schemeClr>
                </a:solidFill>
                <a:latin typeface="Times New Roman" pitchFamily="18" charset="0"/>
                <a:cs typeface="Times New Roman" pitchFamily="18" charset="0"/>
              </a:rPr>
              <a:t>Summating Potential</a:t>
            </a:r>
            <a:br>
              <a:rPr lang="en-US" b="1" dirty="0">
                <a:solidFill>
                  <a:schemeClr val="accent2">
                    <a:lumMod val="50000"/>
                  </a:schemeClr>
                </a:solidFill>
                <a:latin typeface="Times New Roman" pitchFamily="18" charset="0"/>
                <a:cs typeface="Times New Roman" pitchFamily="18" charset="0"/>
              </a:rPr>
            </a:br>
            <a:endParaRPr lang="en-US" b="1" dirty="0">
              <a:solidFill>
                <a:schemeClr val="accent2">
                  <a:lumMod val="50000"/>
                </a:schemeClr>
              </a:solidFill>
            </a:endParaRPr>
          </a:p>
        </p:txBody>
      </p:sp>
    </p:spTree>
  </p:cSld>
  <p:clrMapOvr>
    <a:masterClrMapping/>
  </p:clrMapOvr>
</p:sld>
</file>

<file path=ppt/theme/theme1.xml><?xml version="1.0" encoding="utf-8"?>
<a:theme xmlns:a="http://schemas.openxmlformats.org/drawingml/2006/main" name="tf1007384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english</DirectSourceMarket>
    <MarketSpecific xmlns="4873beb7-5857-4685-be1f-d57550cc96cc" xsi:nil="true"/>
    <ApprovalStatus xmlns="4873beb7-5857-4685-be1f-d57550cc96cc">InProgress</ApprovalStatus>
    <PrimaryImageGen xmlns="4873beb7-5857-4685-be1f-d57550cc96cc">true</PrimaryImageGen>
    <ThumbnailAssetId xmlns="4873beb7-5857-4685-be1f-d57550cc96cc" xsi:nil="true"/>
    <NumericId xmlns="4873beb7-5857-4685-be1f-d57550cc96cc">-1</NumericId>
    <TPFriendlyName xmlns="4873beb7-5857-4685-be1f-d57550cc96cc">Contemporary blue design template</TPFriendlyName>
    <BusinessGroup xmlns="4873beb7-5857-4685-be1f-d57550cc96cc" xsi:nil="true"/>
    <APEditor xmlns="4873beb7-5857-4685-be1f-d57550cc96cc">
      <UserInfo>
        <DisplayName>REDMOND\v-luannv</DisplayName>
        <AccountId>92</AccountId>
        <AccountType/>
      </UserInfo>
    </APEditor>
    <SourceTitle xmlns="4873beb7-5857-4685-be1f-d57550cc96cc">Contemporary blue design template</SourceTitle>
    <OpenTemplate xmlns="4873beb7-5857-4685-be1f-d57550cc96cc">true</OpenTemplate>
    <UALocComments xmlns="4873beb7-5857-4685-be1f-d57550cc96cc" xsi:nil="true"/>
    <ParentAssetId xmlns="4873beb7-5857-4685-be1f-d57550cc96cc" xsi:nil="true"/>
    <PublishStatusLookup xmlns="4873beb7-5857-4685-be1f-d57550cc96cc">
      <Value>71365</Value>
      <Value>1583080</Value>
    </PublishStatusLookup>
    <IntlLangReviewDate xmlns="4873beb7-5857-4685-be1f-d57550cc96cc" xsi:nil="true"/>
    <MachineTranslated xmlns="4873beb7-5857-4685-be1f-d57550cc96cc">false</MachineTranslated>
    <OriginalSourceMarket xmlns="4873beb7-5857-4685-be1f-d57550cc96cc">english</OriginalSourceMarket>
    <TPInstallLocation xmlns="4873beb7-5857-4685-be1f-d57550cc96cc">{My Templates}</TPInstallLocation>
    <APDescription xmlns="4873beb7-5857-4685-be1f-d57550cc96cc" xsi:nil="true"/>
    <IntlLangReview xmlns="4873beb7-5857-4685-be1f-d57550cc96cc" xsi:nil="true"/>
    <UAProjectedTotalWords xmlns="4873beb7-5857-4685-be1f-d57550cc96cc" xsi:nil="true"/>
    <OutputCachingOn xmlns="4873beb7-5857-4685-be1f-d57550cc96cc">false</OutputCachingOn>
    <ContentItem xmlns="4873beb7-5857-4685-be1f-d57550cc96cc" xsi:nil="true"/>
    <ClipArtFilename xmlns="4873beb7-5857-4685-be1f-d57550cc96cc" xsi:nil="true"/>
    <AverageRating xmlns="4873beb7-5857-4685-be1f-d57550cc96cc" xsi:nil="true"/>
    <APAuthor xmlns="4873beb7-5857-4685-be1f-d57550cc96cc">
      <UserInfo>
        <DisplayName>REDMOND\cynvey</DisplayName>
        <AccountId>191</AccountId>
        <AccountType/>
      </UserInfo>
    </APAuthor>
    <TPAppVersion xmlns="4873beb7-5857-4685-be1f-d57550cc96cc">12</TPAppVersion>
    <TPCommandLine xmlns="4873beb7-5857-4685-be1f-d57550cc96cc">{PP} /n {FilePath}</TPCommandLine>
    <PublishTargets xmlns="4873beb7-5857-4685-be1f-d57550cc96cc">OfficeOnline</PublishTargets>
    <TPLaunchHelpLinkType xmlns="4873beb7-5857-4685-be1f-d57550cc96cc">Template</TPLaunchHelpLinkType>
    <EditorialStatus xmlns="4873beb7-5857-4685-be1f-d57550cc96cc" xsi:nil="true"/>
    <LastModifiedDateTime xmlns="4873beb7-5857-4685-be1f-d57550cc96cc" xsi:nil="true"/>
    <TimesCloned xmlns="4873beb7-5857-4685-be1f-d57550cc96cc" xsi:nil="true"/>
    <Provider xmlns="4873beb7-5857-4685-be1f-d57550cc96cc">EY006220130</Provider>
    <AcquiredFrom xmlns="4873beb7-5857-4685-be1f-d57550cc96cc" xsi:nil="true"/>
    <AssetStart xmlns="4873beb7-5857-4685-be1f-d57550cc96cc">2009-05-30T20:29:00+00:00</AssetStart>
    <LastHandOff xmlns="4873beb7-5857-4685-be1f-d57550cc96cc" xsi:nil="true"/>
    <TPClientViewer xmlns="4873beb7-5857-4685-be1f-d57550cc96cc">Microsoft Office PowerPoint</TPClientViewer>
    <ArtSampleDocs xmlns="4873beb7-5857-4685-be1f-d57550cc96cc" xsi:nil="true"/>
    <UACurrentWords xmlns="4873beb7-5857-4685-be1f-d57550cc96cc">0</UACurrentWords>
    <UALocRecommendation xmlns="4873beb7-5857-4685-be1f-d57550cc96cc">Localize</UALocRecommendation>
    <IsDeleted xmlns="4873beb7-5857-4685-be1f-d57550cc96cc">false</IsDeleted>
    <ShowIn xmlns="4873beb7-5857-4685-be1f-d57550cc96cc">Show everywhere</ShowIn>
    <UANotes xmlns="4873beb7-5857-4685-be1f-d57550cc96cc">online only. Removed PPT 12 design template appver per bug AWS Intl Support bug 22543 as it was causing problems with download.. O14_beta1FedEx</UANotes>
    <TemplateStatus xmlns="4873beb7-5857-4685-be1f-d57550cc96cc">Complete</TemplateStatus>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TPExecutable xmlns="4873beb7-5857-4685-be1f-d57550cc96cc" xsi:nil="true"/>
    <SubmitterId xmlns="4873beb7-5857-4685-be1f-d57550cc96cc" xsi:nil="true"/>
    <AssetType xmlns="4873beb7-5857-4685-be1f-d57550cc96cc">TP</AssetType>
    <BugNumber xmlns="4873beb7-5857-4685-be1f-d57550cc96cc">426091. 537272</BugNumber>
    <CSXSubmissionDate xmlns="4873beb7-5857-4685-be1f-d57550cc96cc" xsi:nil="true"/>
    <CSXUpdate xmlns="4873beb7-5857-4685-be1f-d57550cc96cc">false</CSXUpdate>
    <ApprovalLog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TP010073846</AssetId>
    <TPApplication xmlns="4873beb7-5857-4685-be1f-d57550cc96cc">PowerPoint</TPApplication>
    <TPLaunchHelpLink xmlns="4873beb7-5857-4685-be1f-d57550cc96cc" xsi:nil="true"/>
    <IntlLocPriority xmlns="4873beb7-5857-4685-be1f-d57550cc96cc" xsi:nil="true"/>
    <HandoffToMSDN xmlns="4873beb7-5857-4685-be1f-d57550cc96cc" xsi:nil="true"/>
    <PlannedPubDate xmlns="4873beb7-5857-4685-be1f-d57550cc96cc" xsi:nil="true"/>
    <CrawlForDependencies xmlns="4873beb7-5857-4685-be1f-d57550cc96cc">false</CrawlForDependencies>
    <IntlLangReviewer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118287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Props1.xml><?xml version="1.0" encoding="utf-8"?>
<ds:datastoreItem xmlns:ds="http://schemas.openxmlformats.org/officeDocument/2006/customXml" ds:itemID="{D8FD1B72-46CC-4A99-8A37-DBF68CD60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B57212-D278-4F09-9602-9B26806117BE}">
  <ds:schemaRefs>
    <ds:schemaRef ds:uri="http://schemas.microsoft.com/sharepoint/v3/contenttype/forms"/>
  </ds:schemaRefs>
</ds:datastoreItem>
</file>

<file path=customXml/itemProps3.xml><?xml version="1.0" encoding="utf-8"?>
<ds:datastoreItem xmlns:ds="http://schemas.openxmlformats.org/officeDocument/2006/customXml" ds:itemID="{ADA6A27F-3C5D-4FBA-9D24-506479B57DAA}">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tf10073846</Template>
  <TotalTime>0</TotalTime>
  <Words>4744</Words>
  <Application>Microsoft Office PowerPoint</Application>
  <PresentationFormat>On-screen Show (4:3)</PresentationFormat>
  <Paragraphs>424</Paragraphs>
  <Slides>68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Corbel</vt:lpstr>
      <vt:lpstr>Perpetua</vt:lpstr>
      <vt:lpstr>Symbol</vt:lpstr>
      <vt:lpstr>Times New Roman</vt:lpstr>
      <vt:lpstr>Times New Romesman</vt:lpstr>
      <vt:lpstr>Wingdings</vt:lpstr>
      <vt:lpstr>tf10073846</vt:lpstr>
      <vt:lpstr>Electrocochleography (EcochG) </vt:lpstr>
      <vt:lpstr>  Electrocochleography (EocochG) </vt:lpstr>
      <vt:lpstr>History of EcochG</vt:lpstr>
      <vt:lpstr>PowerPoint Presentation</vt:lpstr>
      <vt:lpstr>PowerPoint Presentation</vt:lpstr>
      <vt:lpstr>Characteristics of the EcochG</vt:lpstr>
      <vt:lpstr>PowerPoint Presentation</vt:lpstr>
      <vt:lpstr>Cochlear microphonic(CM) </vt:lpstr>
      <vt:lpstr>Summating Potential </vt:lpstr>
      <vt:lpstr>PowerPoint Presentation</vt:lpstr>
      <vt:lpstr>COMPOUND ACTION POTENTIAL (CAP) </vt:lpstr>
      <vt:lpstr>Recording  Electrocochleography</vt:lpstr>
      <vt:lpstr>Electrode type and location </vt:lpstr>
      <vt:lpstr>PowerPoint Presentation</vt:lpstr>
      <vt:lpstr>PowerPoint Presentation</vt:lpstr>
      <vt:lpstr>PowerPoint Presentation</vt:lpstr>
      <vt:lpstr>Sub dermal Needle electrodes </vt:lpstr>
      <vt:lpstr>Extratympanic electrode method</vt:lpstr>
      <vt:lpstr>Tympanic membrane electrodes </vt:lpstr>
      <vt:lpstr>PowerPoint Presentation</vt:lpstr>
      <vt:lpstr>   Tiptrode </vt:lpstr>
      <vt:lpstr>PowerPoint Presentation</vt:lpstr>
      <vt:lpstr>PowerPoint Presentation</vt:lpstr>
      <vt:lpstr>Surface electrodes </vt:lpstr>
      <vt:lpstr>PowerPoint Presentation</vt:lpstr>
      <vt:lpstr>PROTOCOL</vt:lpstr>
      <vt:lpstr> Stimulus Parameters </vt:lpstr>
      <vt:lpstr>PowerPoint Presentation</vt:lpstr>
      <vt:lpstr>   Stimulus used for recording </vt:lpstr>
      <vt:lpstr>Duration of the stimulus </vt:lpstr>
      <vt:lpstr>Intensity: </vt:lpstr>
      <vt:lpstr>PowerPoint Presentation</vt:lpstr>
      <vt:lpstr>Repetition rate</vt:lpstr>
      <vt:lpstr>Polarity </vt:lpstr>
      <vt:lpstr>PowerPoint Presentation</vt:lpstr>
      <vt:lpstr>ACQUISTION PARAMETERS</vt:lpstr>
      <vt:lpstr>PowerPoint Presentation</vt:lpstr>
      <vt:lpstr>PowerPoint Presentation</vt:lpstr>
      <vt:lpstr>PowerPoint Presentation</vt:lpstr>
      <vt:lpstr>Factors affecting EcochG</vt:lpstr>
      <vt:lpstr>PowerPoint Presentation</vt:lpstr>
      <vt:lpstr>PowerPoint Presentation</vt:lpstr>
      <vt:lpstr>Gender:</vt:lpstr>
      <vt:lpstr>Ear effect </vt:lpstr>
      <vt:lpstr>PowerPoint Presentation</vt:lpstr>
      <vt:lpstr>Muscle movement and artifacts </vt:lpstr>
      <vt:lpstr>Drugs </vt:lpstr>
      <vt:lpstr>PowerPoint Presentation</vt:lpstr>
      <vt:lpstr>WAVEFORM ANALYSIS  AND INTERPRETATION</vt:lpstr>
      <vt:lpstr>Strategies used in the EcochG analysis </vt:lpstr>
      <vt:lpstr>Latency analysis </vt:lpstr>
      <vt:lpstr>Amplitude analysis</vt:lpstr>
      <vt:lpstr>PowerPoint Presentation</vt:lpstr>
      <vt:lpstr>PowerPoint Presentation</vt:lpstr>
      <vt:lpstr>PowerPoint Presentation</vt:lpstr>
      <vt:lpstr>Duration analysis:</vt:lpstr>
      <vt:lpstr>Area under the curve </vt:lpstr>
      <vt:lpstr>PowerPoint Presentation</vt:lpstr>
      <vt:lpstr>Clinical Application of the EcochG </vt:lpstr>
      <vt:lpstr>PowerPoint Presentation</vt:lpstr>
      <vt:lpstr>Threshold estimation:</vt:lpstr>
      <vt:lpstr>Monitoring the status of the auditory nerve during the otologic surgery </vt:lpstr>
      <vt:lpstr>Identifying wave 1 of ABR </vt:lpstr>
      <vt:lpstr>Aiding in the assessment, diagnosing and monitoring of the Meniere disease.</vt:lpstr>
      <vt:lpstr>Diagnosis of the Auditory neuropathy sprectrum disorder </vt:lpstr>
      <vt:lpstr>PowerPoint Presentation</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2018-02-03T11:31:44Z</dcterms:created>
  <dcterms:modified xsi:type="dcterms:W3CDTF">2025-08-22T08:53:07Z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Applications">
    <vt:lpwstr>65;#zpp120;#439;#tpl140;#79;#tpl120;#419;#zpp140;#496;#ppd140;#67;#ppd120</vt:lpwstr>
  </property>
  <property fmtid="{D5CDD505-2E9C-101B-9397-08002B2CF9AE}" pid="4" name="APTrustLevel">
    <vt:r8>1</vt:r8>
  </property>
</Properties>
</file>