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7" r:id="rId3"/>
    <p:sldId id="258" r:id="rId4"/>
    <p:sldId id="266" r:id="rId5"/>
    <p:sldId id="259" r:id="rId6"/>
    <p:sldId id="260" r:id="rId7"/>
    <p:sldId id="262" r:id="rId8"/>
    <p:sldId id="263" r:id="rId9"/>
    <p:sldId id="264" r:id="rId10"/>
    <p:sldId id="267" r:id="rId11"/>
    <p:sldId id="265" r:id="rId12"/>
    <p:sldId id="268" r:id="rId13"/>
    <p:sldId id="269" r:id="rId14"/>
    <p:sldId id="270" r:id="rId15"/>
    <p:sldId id="271" r:id="rId16"/>
    <p:sldId id="272" r:id="rId17"/>
    <p:sldId id="273" r:id="rId18"/>
    <p:sldId id="274" r:id="rId19"/>
    <p:sldId id="278" r:id="rId20"/>
    <p:sldId id="275" r:id="rId21"/>
    <p:sldId id="276" r:id="rId22"/>
    <p:sldId id="277" r:id="rId23"/>
    <p:sldId id="280" r:id="rId24"/>
    <p:sldId id="281" r:id="rId25"/>
    <p:sldId id="279"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556036A-CC4C-48C0-9F4F-9874896434D6}"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5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2A669-CC2E-41D1-BE45-4B052DD4ED10}" type="datetimeFigureOut">
              <a:rPr lang="en-IN" smtClean="0"/>
              <a:t>22-08-2025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289224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35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780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282558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30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43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1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76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185164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186585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22A669-CC2E-41D1-BE45-4B052DD4ED10}" type="datetimeFigureOut">
              <a:rPr lang="en-IN" smtClean="0"/>
              <a:t>22-08-2025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556036A-CC4C-48C0-9F4F-9874896434D6}"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86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22A669-CC2E-41D1-BE45-4B052DD4ED10}" type="datetimeFigureOut">
              <a:rPr lang="en-IN" smtClean="0"/>
              <a:t>22-08-2025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163254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22A669-CC2E-41D1-BE45-4B052DD4ED10}" type="datetimeFigureOut">
              <a:rPr lang="en-IN" smtClean="0"/>
              <a:t>22-08-2025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556036A-CC4C-48C0-9F4F-9874896434D6}"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89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22A669-CC2E-41D1-BE45-4B052DD4ED10}" type="datetimeFigureOut">
              <a:rPr lang="en-IN" smtClean="0"/>
              <a:t>22-08-2025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556036A-CC4C-48C0-9F4F-9874896434D6}"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60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2A669-CC2E-41D1-BE45-4B052DD4ED10}" type="datetimeFigureOut">
              <a:rPr lang="en-IN" smtClean="0"/>
              <a:t>22-08-2025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38286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2A669-CC2E-41D1-BE45-4B052DD4ED10}" type="datetimeFigureOut">
              <a:rPr lang="en-IN" smtClean="0"/>
              <a:t>22-08-2025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56036A-CC4C-48C0-9F4F-9874896434D6}"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3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22A669-CC2E-41D1-BE45-4B052DD4ED10}" type="datetimeFigureOut">
              <a:rPr lang="en-IN" smtClean="0"/>
              <a:t>22-08-2025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556036A-CC4C-48C0-9F4F-9874896434D6}" type="slidenum">
              <a:rPr lang="en-IN" smtClean="0"/>
              <a:t>‹#›</a:t>
            </a:fld>
            <a:endParaRPr lang="en-IN"/>
          </a:p>
        </p:txBody>
      </p:sp>
    </p:spTree>
    <p:extLst>
      <p:ext uri="{BB962C8B-B14F-4D97-AF65-F5344CB8AC3E}">
        <p14:creationId xmlns:p14="http://schemas.microsoft.com/office/powerpoint/2010/main" val="375528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22A669-CC2E-41D1-BE45-4B052DD4ED10}" type="datetimeFigureOut">
              <a:rPr lang="en-IN" smtClean="0"/>
              <a:t>22-08-2025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56036A-CC4C-48C0-9F4F-9874896434D6}" type="slidenum">
              <a:rPr lang="en-IN" smtClean="0"/>
              <a:t>‹#›</a:t>
            </a:fld>
            <a:endParaRPr lang="en-IN"/>
          </a:p>
        </p:txBody>
      </p:sp>
    </p:spTree>
    <p:extLst>
      <p:ext uri="{BB962C8B-B14F-4D97-AF65-F5344CB8AC3E}">
        <p14:creationId xmlns:p14="http://schemas.microsoft.com/office/powerpoint/2010/main" val="16658327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B133-7AB5-6DED-BCBF-977568E87C6B}"/>
              </a:ext>
            </a:extLst>
          </p:cNvPr>
          <p:cNvSpPr>
            <a:spLocks noGrp="1"/>
          </p:cNvSpPr>
          <p:nvPr>
            <p:ph type="ctrTitle"/>
          </p:nvPr>
        </p:nvSpPr>
        <p:spPr/>
        <p:txBody>
          <a:bodyPr/>
          <a:lstStyle/>
          <a:p>
            <a:r>
              <a:rPr lang="en-IN" dirty="0"/>
              <a:t>Unit 1</a:t>
            </a:r>
            <a:br>
              <a:rPr lang="en-IN" dirty="0"/>
            </a:br>
            <a:r>
              <a:rPr lang="en-IN" dirty="0"/>
              <a:t>Differential Sensitivity</a:t>
            </a:r>
          </a:p>
        </p:txBody>
      </p:sp>
      <p:sp>
        <p:nvSpPr>
          <p:cNvPr id="4" name="Content Placeholder 1">
            <a:extLst>
              <a:ext uri="{FF2B5EF4-FFF2-40B4-BE49-F238E27FC236}">
                <a16:creationId xmlns:a16="http://schemas.microsoft.com/office/drawing/2014/main" id="{8B8F24C9-6B8A-92EE-B67F-3A0DE08E9D62}"/>
              </a:ext>
            </a:extLst>
          </p:cNvPr>
          <p:cNvSpPr>
            <a:spLocks noGrp="1"/>
          </p:cNvSpPr>
          <p:nvPr>
            <p:ph type="subTitle" idx="1"/>
          </p:nvPr>
        </p:nvSpPr>
        <p:spPr>
          <a:xfrm>
            <a:off x="2692400" y="3657600"/>
            <a:ext cx="6815138" cy="1779104"/>
          </a:xfrm>
        </p:spPr>
        <p:txBody>
          <a:bodyPr>
            <a:noAutofit/>
          </a:bodyPr>
          <a:lstStyle/>
          <a:p>
            <a:pPr marL="69850" indent="0" algn="ctr" eaLnBrk="1" hangingPunct="1">
              <a:buFont typeface="Wingdings 2" panose="05020102010507070707" pitchFamily="18" charset="2"/>
              <a:buNone/>
            </a:pPr>
            <a:r>
              <a:rPr lang="en-IN" altLang="en-US" sz="1400" b="1" dirty="0">
                <a:latin typeface="Arial" panose="020B0604020202020204" pitchFamily="34" charset="0"/>
                <a:cs typeface="Arial" panose="020B0604020202020204" pitchFamily="34" charset="0"/>
              </a:rPr>
              <a:t>Ms. </a:t>
            </a:r>
            <a:r>
              <a:rPr lang="en-IN" altLang="en-US" sz="1400" b="1" dirty="0" err="1">
                <a:latin typeface="Arial" panose="020B0604020202020204" pitchFamily="34" charset="0"/>
                <a:cs typeface="Arial" panose="020B0604020202020204" pitchFamily="34" charset="0"/>
              </a:rPr>
              <a:t>Rajeshvariba</a:t>
            </a:r>
            <a:r>
              <a:rPr lang="en-IN" altLang="en-US" sz="1400" b="1" dirty="0">
                <a:latin typeface="Arial" panose="020B0604020202020204" pitchFamily="34" charset="0"/>
                <a:cs typeface="Arial" panose="020B0604020202020204" pitchFamily="34" charset="0"/>
              </a:rPr>
              <a:t> Jadeja</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Assistant Professor</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Dept. of Audiology and Speech Language Pathology</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Sumandeep Vidyapeeth Deemed to be University</a:t>
            </a:r>
          </a:p>
          <a:p>
            <a:pPr marL="69850" indent="0" algn="ctr" eaLnBrk="1" hangingPunct="1">
              <a:buFont typeface="Wingdings 2" panose="05020102010507070707" pitchFamily="18" charset="2"/>
              <a:buNone/>
            </a:pPr>
            <a:r>
              <a:rPr lang="en-IN" altLang="en-US" sz="1400" dirty="0">
                <a:latin typeface="Arial" panose="020B0604020202020204" pitchFamily="34" charset="0"/>
                <a:cs typeface="Arial" panose="020B0604020202020204" pitchFamily="34" charset="0"/>
              </a:rPr>
              <a:t>Vadodara, Gujarat</a:t>
            </a:r>
          </a:p>
        </p:txBody>
      </p:sp>
    </p:spTree>
    <p:extLst>
      <p:ext uri="{BB962C8B-B14F-4D97-AF65-F5344CB8AC3E}">
        <p14:creationId xmlns:p14="http://schemas.microsoft.com/office/powerpoint/2010/main" val="3817532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60B7-1F72-2A71-0DCE-B71CB10F952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1506324-90DC-4BCC-7734-569936F4E9E1}"/>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8022" t="26899" r="48030" b="42961"/>
          <a:stretch/>
        </p:blipFill>
        <p:spPr bwMode="auto">
          <a:xfrm>
            <a:off x="2925909" y="2690447"/>
            <a:ext cx="6151830" cy="27429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2350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5CB9-E7FE-2AFA-5275-4DF09415A6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19CDC7-B6E9-434F-B155-641114649856}"/>
              </a:ext>
            </a:extLst>
          </p:cNvPr>
          <p:cNvSpPr>
            <a:spLocks noGrp="1"/>
          </p:cNvSpPr>
          <p:nvPr>
            <p:ph sz="quarter" idx="13"/>
          </p:nvPr>
        </p:nvSpPr>
        <p:spPr/>
        <p:txBody>
          <a:bodyPr/>
          <a:lstStyle/>
          <a:p>
            <a:r>
              <a:rPr lang="en-US" b="1" dirty="0"/>
              <a:t>Denes-</a:t>
            </a:r>
            <a:r>
              <a:rPr lang="en-US" b="1" dirty="0" err="1"/>
              <a:t>Nauton</a:t>
            </a:r>
            <a:r>
              <a:rPr lang="en-US" b="1" dirty="0"/>
              <a:t> test (1950) </a:t>
            </a:r>
          </a:p>
          <a:p>
            <a:r>
              <a:rPr lang="en-US" dirty="0"/>
              <a:t>In this test the patient is presented with a pair of tones one after the other and has to decide whether they were equal or if one is louder than the other. </a:t>
            </a:r>
          </a:p>
          <a:p>
            <a:r>
              <a:rPr lang="en-US" dirty="0"/>
              <a:t>Many pairs of tones are presented to the patient to find the DLI. The first tone is always kept at same level, but the second tone would be changed in </a:t>
            </a:r>
            <a:r>
              <a:rPr lang="en-US"/>
              <a:t>level.</a:t>
            </a:r>
          </a:p>
          <a:p>
            <a:r>
              <a:rPr lang="en-US"/>
              <a:t> </a:t>
            </a:r>
            <a:r>
              <a:rPr lang="en-US" dirty="0"/>
              <a:t>This procedure is continued until clinician found the smallest level difference that the patient could detect.</a:t>
            </a:r>
            <a:endParaRPr lang="en-IN" dirty="0"/>
          </a:p>
        </p:txBody>
      </p:sp>
    </p:spTree>
    <p:extLst>
      <p:ext uri="{BB962C8B-B14F-4D97-AF65-F5344CB8AC3E}">
        <p14:creationId xmlns:p14="http://schemas.microsoft.com/office/powerpoint/2010/main" val="319663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BC1C-C39C-CF78-A7E5-D38FF00415CD}"/>
              </a:ext>
            </a:extLst>
          </p:cNvPr>
          <p:cNvSpPr>
            <a:spLocks noGrp="1"/>
          </p:cNvSpPr>
          <p:nvPr>
            <p:ph type="title"/>
          </p:nvPr>
        </p:nvSpPr>
        <p:spPr/>
        <p:txBody>
          <a:bodyPr>
            <a:normAutofit/>
          </a:bodyPr>
          <a:lstStyle/>
          <a:p>
            <a:r>
              <a:rPr lang="en-IN" sz="3200" b="1" dirty="0">
                <a:effectLst/>
                <a:latin typeface="Times New Roman" panose="02020603050405020304" pitchFamily="18" charset="0"/>
                <a:ea typeface="Times New Roman" panose="02020603050405020304" pitchFamily="18" charset="0"/>
              </a:rPr>
              <a:t>Frequency discrimination</a:t>
            </a:r>
            <a:br>
              <a:rPr lang="en-IN" sz="3200" dirty="0">
                <a:effectLst/>
                <a:latin typeface="Times New Roman" panose="02020603050405020304" pitchFamily="18" charset="0"/>
                <a:ea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27969168-EE36-D1A4-6701-4E5CF0880637}"/>
              </a:ext>
            </a:extLst>
          </p:cNvPr>
          <p:cNvSpPr>
            <a:spLocks noGrp="1"/>
          </p:cNvSpPr>
          <p:nvPr>
            <p:ph sz="quarter" idx="13"/>
          </p:nvPr>
        </p:nvSpPr>
        <p:spPr/>
        <p:txBody>
          <a:bodyPr>
            <a:normAutofit/>
          </a:bodyPr>
          <a:lstStyle/>
          <a:p>
            <a:r>
              <a:rPr lang="en-IN" sz="2800" dirty="0"/>
              <a:t> </a:t>
            </a:r>
            <a:r>
              <a:rPr lang="en-IN" sz="2800" dirty="0">
                <a:effectLst/>
                <a:latin typeface="Times New Roman" panose="02020603050405020304" pitchFamily="18" charset="0"/>
                <a:ea typeface="Times New Roman" panose="02020603050405020304" pitchFamily="18" charset="0"/>
              </a:rPr>
              <a:t>The difference limen for frequency, </a:t>
            </a:r>
            <a:r>
              <a:rPr lang="en-IN" sz="2800" b="1" dirty="0" err="1">
                <a:effectLst/>
                <a:latin typeface="Times New Roman" panose="02020603050405020304" pitchFamily="18" charset="0"/>
                <a:ea typeface="Times New Roman" panose="02020603050405020304" pitchFamily="18" charset="0"/>
              </a:rPr>
              <a:t>D</a:t>
            </a:r>
            <a:r>
              <a:rPr lang="en-IN" sz="2800" dirty="0" err="1">
                <a:effectLst/>
                <a:latin typeface="Times New Roman" panose="02020603050405020304" pitchFamily="18" charset="0"/>
                <a:ea typeface="Times New Roman" panose="02020603050405020304" pitchFamily="18" charset="0"/>
              </a:rPr>
              <a:t>f</a:t>
            </a:r>
            <a:r>
              <a:rPr lang="en-IN" sz="2800" dirty="0">
                <a:effectLst/>
                <a:latin typeface="Times New Roman" panose="02020603050405020304" pitchFamily="18" charset="0"/>
                <a:ea typeface="Times New Roman" panose="02020603050405020304" pitchFamily="18" charset="0"/>
              </a:rPr>
              <a:t>, is the smallest discernible difference between the frequencies of two sounds, f and f + </a:t>
            </a:r>
            <a:r>
              <a:rPr lang="en-IN" sz="2800" b="1" dirty="0" err="1">
                <a:effectLst/>
                <a:latin typeface="Times New Roman" panose="02020603050405020304" pitchFamily="18" charset="0"/>
                <a:ea typeface="Times New Roman" panose="02020603050405020304" pitchFamily="18" charset="0"/>
              </a:rPr>
              <a:t>D</a:t>
            </a:r>
            <a:r>
              <a:rPr lang="en-IN" sz="2800" dirty="0" err="1">
                <a:effectLst/>
                <a:latin typeface="Times New Roman" panose="02020603050405020304" pitchFamily="18" charset="0"/>
                <a:ea typeface="Times New Roman" panose="02020603050405020304" pitchFamily="18" charset="0"/>
              </a:rPr>
              <a:t>f</a:t>
            </a:r>
            <a:r>
              <a:rPr lang="en-IN" sz="2800" dirty="0">
                <a:effectLst/>
                <a:latin typeface="Times New Roman" panose="02020603050405020304" pitchFamily="18" charset="0"/>
                <a:ea typeface="Times New Roman" panose="02020603050405020304" pitchFamily="18" charset="0"/>
              </a:rPr>
              <a:t>. The difference limen for frequency becomes larger (wider) as frequency increases and also as sensation level decreases (Wier, </a:t>
            </a:r>
            <a:r>
              <a:rPr lang="en-IN" sz="2800" dirty="0" err="1">
                <a:effectLst/>
                <a:latin typeface="Times New Roman" panose="02020603050405020304" pitchFamily="18" charset="0"/>
                <a:ea typeface="Times New Roman" panose="02020603050405020304" pitchFamily="18" charset="0"/>
              </a:rPr>
              <a:t>Jesteadt</a:t>
            </a:r>
            <a:r>
              <a:rPr lang="en-IN" sz="2800" dirty="0">
                <a:effectLst/>
                <a:latin typeface="Times New Roman" panose="02020603050405020304" pitchFamily="18" charset="0"/>
                <a:ea typeface="Times New Roman" panose="02020603050405020304" pitchFamily="18" charset="0"/>
              </a:rPr>
              <a:t>, &amp; Green 1977). </a:t>
            </a:r>
            <a:endParaRPr lang="en-IN" sz="2800" dirty="0"/>
          </a:p>
        </p:txBody>
      </p:sp>
    </p:spTree>
    <p:extLst>
      <p:ext uri="{BB962C8B-B14F-4D97-AF65-F5344CB8AC3E}">
        <p14:creationId xmlns:p14="http://schemas.microsoft.com/office/powerpoint/2010/main" val="70494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97D7-BC1C-C3C3-CBC4-B794E9C6F60B}"/>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8FA8D13-902F-CCA9-23B8-D1D0F7111E1A}"/>
              </a:ext>
            </a:extLst>
          </p:cNvPr>
          <p:cNvSpPr>
            <a:spLocks noGrp="1"/>
          </p:cNvSpPr>
          <p:nvPr>
            <p:ph sz="quarter" idx="13"/>
          </p:nvPr>
        </p:nvSpPr>
        <p:spPr/>
        <p:txBody>
          <a:bodyPr>
            <a:noAutofit/>
          </a:bodyPr>
          <a:lstStyle/>
          <a:p>
            <a:pPr marL="0" indent="0">
              <a:buNone/>
            </a:pPr>
            <a:r>
              <a:rPr lang="en-IN" dirty="0">
                <a:effectLst/>
                <a:latin typeface="Times New Roman" panose="02020603050405020304" pitchFamily="18" charset="0"/>
                <a:ea typeface="Times New Roman" panose="02020603050405020304" pitchFamily="18" charset="0"/>
              </a:rPr>
              <a:t> At the readily audible and comfortable level of 40 dB SL, the size of </a:t>
            </a:r>
            <a:r>
              <a:rPr lang="en-IN" b="1" dirty="0" err="1">
                <a:effectLst/>
                <a:latin typeface="Times New Roman" panose="02020603050405020304" pitchFamily="18" charset="0"/>
                <a:ea typeface="Times New Roman" panose="02020603050405020304" pitchFamily="18" charset="0"/>
              </a:rPr>
              <a:t>D</a:t>
            </a:r>
            <a:r>
              <a:rPr lang="en-IN" dirty="0" err="1">
                <a:effectLst/>
                <a:latin typeface="Times New Roman" panose="02020603050405020304" pitchFamily="18" charset="0"/>
                <a:ea typeface="Times New Roman" panose="02020603050405020304" pitchFamily="18" charset="0"/>
              </a:rPr>
              <a:t>f</a:t>
            </a:r>
            <a:r>
              <a:rPr lang="en-IN" dirty="0">
                <a:effectLst/>
                <a:latin typeface="Times New Roman" panose="02020603050405020304" pitchFamily="18" charset="0"/>
                <a:ea typeface="Times New Roman" panose="02020603050405020304" pitchFamily="18" charset="0"/>
              </a:rPr>
              <a:t> is ~ 1 Hz at 200 Hz and 400 Hz  and 2 Hz at 1 </a:t>
            </a:r>
            <a:r>
              <a:rPr lang="en-IN" dirty="0" err="1">
                <a:effectLst/>
                <a:latin typeface="Times New Roman" panose="02020603050405020304" pitchFamily="18" charset="0"/>
                <a:ea typeface="Times New Roman" panose="02020603050405020304" pitchFamily="18" charset="0"/>
              </a:rPr>
              <a:t>KHz</a:t>
            </a:r>
            <a:r>
              <a:rPr lang="en-IN" dirty="0">
                <a:effectLst/>
                <a:latin typeface="Times New Roman" panose="02020603050405020304" pitchFamily="18" charset="0"/>
                <a:ea typeface="Times New Roman" panose="02020603050405020304" pitchFamily="18" charset="0"/>
              </a:rPr>
              <a:t> and  3 Hz at 2 </a:t>
            </a:r>
            <a:r>
              <a:rPr lang="en-IN" dirty="0" err="1">
                <a:effectLst/>
                <a:latin typeface="Times New Roman" panose="02020603050405020304" pitchFamily="18" charset="0"/>
                <a:ea typeface="Times New Roman" panose="02020603050405020304" pitchFamily="18" charset="0"/>
              </a:rPr>
              <a:t>KHz</a:t>
            </a:r>
            <a:r>
              <a:rPr lang="en-IN" dirty="0">
                <a:effectLst/>
                <a:latin typeface="Times New Roman" panose="02020603050405020304" pitchFamily="18" charset="0"/>
                <a:ea typeface="Times New Roman" panose="02020603050405020304" pitchFamily="18" charset="0"/>
              </a:rPr>
              <a:t> ,16 Hz at 4000 Hz, and 68 Hz at 8000 Hz. </a:t>
            </a:r>
          </a:p>
          <a:p>
            <a:pPr marL="0" indent="0">
              <a:buNone/>
            </a:pPr>
            <a:r>
              <a:rPr lang="en-IN" dirty="0">
                <a:effectLst/>
                <a:latin typeface="Times New Roman" panose="02020603050405020304" pitchFamily="18" charset="0"/>
                <a:ea typeface="Times New Roman" panose="02020603050405020304" pitchFamily="18" charset="0"/>
              </a:rPr>
              <a:t>In terms of the Weber fraction, </a:t>
            </a:r>
            <a:r>
              <a:rPr lang="en-IN" b="1" dirty="0" err="1">
                <a:effectLst/>
                <a:latin typeface="Times New Roman" panose="02020603050405020304" pitchFamily="18" charset="0"/>
                <a:ea typeface="Times New Roman" panose="02020603050405020304" pitchFamily="18" charset="0"/>
              </a:rPr>
              <a:t>D</a:t>
            </a:r>
            <a:r>
              <a:rPr lang="en-IN" dirty="0" err="1">
                <a:effectLst/>
                <a:latin typeface="Times New Roman" panose="02020603050405020304" pitchFamily="18" charset="0"/>
                <a:ea typeface="Times New Roman" panose="02020603050405020304" pitchFamily="18" charset="0"/>
              </a:rPr>
              <a:t>f</a:t>
            </a:r>
            <a:r>
              <a:rPr lang="en-IN" dirty="0">
                <a:effectLst/>
                <a:latin typeface="Times New Roman" panose="02020603050405020304" pitchFamily="18" charset="0"/>
                <a:ea typeface="Times New Roman" panose="02020603050405020304" pitchFamily="18" charset="0"/>
              </a:rPr>
              <a:t>/f is smallest (~ 0.002) between 600 Hz and 2000 Hz, and gets larger for the frequencies below and above this range. </a:t>
            </a:r>
          </a:p>
          <a:p>
            <a:pPr marL="0" indent="0">
              <a:buNone/>
            </a:pPr>
            <a:r>
              <a:rPr lang="en-IN" dirty="0">
                <a:effectLst/>
                <a:latin typeface="Times New Roman" panose="02020603050405020304" pitchFamily="18" charset="0"/>
                <a:ea typeface="Times New Roman" panose="02020603050405020304" pitchFamily="18" charset="0"/>
              </a:rPr>
              <a:t>All of these values become larger (poorer) as the intensity decreases toward threshold. The DL increases substantially above about 1000 Hz so that </a:t>
            </a:r>
            <a:r>
              <a:rPr lang="en-IN" dirty="0">
                <a:effectLst/>
                <a:latin typeface="Times New Roman" panose="02020603050405020304" pitchFamily="18" charset="0"/>
                <a:ea typeface="Times New Roman" panose="02020603050405020304" pitchFamily="18" charset="0"/>
                <a:sym typeface="Symbol" panose="05050102010706020507" pitchFamily="18" charset="2"/>
              </a:rPr>
              <a:t></a:t>
            </a:r>
            <a:r>
              <a:rPr lang="en-IN" dirty="0">
                <a:effectLst/>
                <a:latin typeface="Times New Roman" panose="02020603050405020304" pitchFamily="18" charset="0"/>
                <a:ea typeface="Times New Roman" panose="02020603050405020304" pitchFamily="18" charset="0"/>
              </a:rPr>
              <a:t>f at 40 dB SL is roughly 16 Hz at 4000 Hz and 68 Hz by 8000 Hz. </a:t>
            </a:r>
          </a:p>
          <a:p>
            <a:pPr marL="0" indent="0">
              <a:buNone/>
            </a:pPr>
            <a:r>
              <a:rPr lang="en-IN" dirty="0">
                <a:effectLst/>
                <a:latin typeface="Times New Roman" panose="02020603050405020304" pitchFamily="18" charset="0"/>
                <a:ea typeface="Times New Roman" panose="02020603050405020304" pitchFamily="18" charset="0"/>
              </a:rPr>
              <a:t> </a:t>
            </a:r>
            <a:endParaRPr lang="en-IN" dirty="0"/>
          </a:p>
        </p:txBody>
      </p:sp>
    </p:spTree>
    <p:extLst>
      <p:ext uri="{BB962C8B-B14F-4D97-AF65-F5344CB8AC3E}">
        <p14:creationId xmlns:p14="http://schemas.microsoft.com/office/powerpoint/2010/main" val="3391723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E747-1558-5DA6-929F-0EA70C974D48}"/>
              </a:ext>
            </a:extLst>
          </p:cNvPr>
          <p:cNvSpPr>
            <a:spLocks noGrp="1"/>
          </p:cNvSpPr>
          <p:nvPr>
            <p:ph type="title"/>
          </p:nvPr>
        </p:nvSpPr>
        <p:spPr/>
        <p:txBody>
          <a:bodyPr>
            <a:normAutofit/>
          </a:bodyPr>
          <a:lstStyle/>
          <a:p>
            <a:r>
              <a:rPr lang="en-IN" sz="2400" b="1" dirty="0">
                <a:effectLst/>
                <a:latin typeface="Times New Roman" panose="02020603050405020304" pitchFamily="18" charset="0"/>
                <a:ea typeface="Times New Roman" panose="02020603050405020304" pitchFamily="18" charset="0"/>
              </a:rPr>
              <a:t>Duration discrimination and temporal resolution</a:t>
            </a:r>
            <a:br>
              <a:rPr lang="en-IN" sz="2400" dirty="0">
                <a:effectLst/>
                <a:latin typeface="Times New Roman" panose="02020603050405020304" pitchFamily="18" charset="0"/>
                <a:ea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D53CE346-15EE-D6EE-DF0D-58A609270D64}"/>
              </a:ext>
            </a:extLst>
          </p:cNvPr>
          <p:cNvSpPr>
            <a:spLocks noGrp="1"/>
          </p:cNvSpPr>
          <p:nvPr>
            <p:ph sz="quarter" idx="13"/>
          </p:nvPr>
        </p:nvSpPr>
        <p:spPr/>
        <p:txBody>
          <a:bodyPr>
            <a:normAutofit fontScale="92500"/>
          </a:bodyPr>
          <a:lstStyle/>
          <a:p>
            <a:r>
              <a:rPr lang="en-IN" dirty="0">
                <a:effectLst/>
                <a:latin typeface="Times New Roman" panose="02020603050405020304" pitchFamily="18" charset="0"/>
                <a:ea typeface="Times New Roman" panose="02020603050405020304" pitchFamily="18" charset="0"/>
              </a:rPr>
              <a:t>Here the subject must determine which one of two signals lasted for a longer period of time. The difference limen for duration (Dt) becomes larger (longer) as the overall duration of the signal (t) increases and the Weber fraction, Dt/t, is not constant. </a:t>
            </a:r>
          </a:p>
          <a:p>
            <a:r>
              <a:rPr lang="en-IN" b="1" dirty="0">
                <a:effectLst/>
                <a:latin typeface="Times New Roman" panose="02020603050405020304" pitchFamily="18" charset="0"/>
                <a:ea typeface="Times New Roman" panose="02020603050405020304" pitchFamily="18" charset="0"/>
              </a:rPr>
              <a:t>Temporal resolution </a:t>
            </a:r>
            <a:r>
              <a:rPr lang="en-IN" dirty="0">
                <a:effectLst/>
                <a:latin typeface="Times New Roman" panose="02020603050405020304" pitchFamily="18" charset="0"/>
                <a:ea typeface="Times New Roman" panose="02020603050405020304" pitchFamily="18" charset="0"/>
              </a:rPr>
              <a:t>refers to the shortest period of time over which the ear can discriminate two signals. </a:t>
            </a:r>
          </a:p>
          <a:p>
            <a:r>
              <a:rPr lang="en-IN" dirty="0">
                <a:effectLst/>
                <a:latin typeface="Times New Roman" panose="02020603050405020304" pitchFamily="18" charset="0"/>
                <a:ea typeface="Times New Roman" panose="02020603050405020304" pitchFamily="18" charset="0"/>
              </a:rPr>
              <a:t>The shortest perceptible time interval or </a:t>
            </a:r>
            <a:r>
              <a:rPr lang="en-IN" b="1" dirty="0">
                <a:effectLst/>
                <a:latin typeface="Times New Roman" panose="02020603050405020304" pitchFamily="18" charset="0"/>
                <a:ea typeface="Times New Roman" panose="02020603050405020304" pitchFamily="18" charset="0"/>
              </a:rPr>
              <a:t>temporal resolution </a:t>
            </a:r>
            <a:r>
              <a:rPr lang="en-IN" dirty="0">
                <a:effectLst/>
                <a:latin typeface="Times New Roman" panose="02020603050405020304" pitchFamily="18" charset="0"/>
                <a:ea typeface="Times New Roman" panose="02020603050405020304" pitchFamily="18" charset="0"/>
              </a:rPr>
              <a:t>is typically on the order of 2 to 3 milliseconds in young, normal individuals, and can be measured by gap detection as well as other approaches. </a:t>
            </a:r>
          </a:p>
          <a:p>
            <a:endParaRPr lang="en-IN" dirty="0"/>
          </a:p>
        </p:txBody>
      </p:sp>
    </p:spTree>
    <p:extLst>
      <p:ext uri="{BB962C8B-B14F-4D97-AF65-F5344CB8AC3E}">
        <p14:creationId xmlns:p14="http://schemas.microsoft.com/office/powerpoint/2010/main" val="355770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EC46-DCCD-4856-8C19-77D73629851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63A0BA-69F5-FE4E-77A7-B38CE13EF51F}"/>
              </a:ext>
            </a:extLst>
          </p:cNvPr>
          <p:cNvSpPr>
            <a:spLocks noGrp="1"/>
          </p:cNvSpPr>
          <p:nvPr>
            <p:ph sz="quarter" idx="13"/>
          </p:nvPr>
        </p:nvSpPr>
        <p:spPr/>
        <p:txBody>
          <a:bodyPr>
            <a:normAutofit/>
          </a:bodyPr>
          <a:lstStyle/>
          <a:p>
            <a:r>
              <a:rPr lang="en-IN" dirty="0"/>
              <a:t>1. </a:t>
            </a:r>
            <a:r>
              <a:rPr lang="en-IN" b="1" i="1" dirty="0">
                <a:effectLst/>
                <a:latin typeface="Times New Roman" panose="02020603050405020304" pitchFamily="18" charset="0"/>
                <a:ea typeface="Times New Roman" panose="02020603050405020304" pitchFamily="18" charset="0"/>
              </a:rPr>
              <a:t>Gap detection test</a:t>
            </a:r>
          </a:p>
          <a:p>
            <a:r>
              <a:rPr lang="en-IN" dirty="0">
                <a:effectLst/>
                <a:latin typeface="Times New Roman" panose="02020603050405020304" pitchFamily="18" charset="0"/>
                <a:ea typeface="Times New Roman" panose="02020603050405020304" pitchFamily="18" charset="0"/>
              </a:rPr>
              <a:t>The shortest discernible gap is the </a:t>
            </a:r>
            <a:r>
              <a:rPr lang="en-IN" b="1" dirty="0">
                <a:effectLst/>
                <a:latin typeface="Times New Roman" panose="02020603050405020304" pitchFamily="18" charset="0"/>
                <a:ea typeface="Times New Roman" panose="02020603050405020304" pitchFamily="18" charset="0"/>
              </a:rPr>
              <a:t>gap detection threshold</a:t>
            </a:r>
            <a:r>
              <a:rPr lang="en-IN" dirty="0">
                <a:effectLst/>
                <a:latin typeface="Times New Roman" panose="02020603050405020304" pitchFamily="18" charset="0"/>
                <a:ea typeface="Times New Roman" panose="02020603050405020304" pitchFamily="18" charset="0"/>
              </a:rPr>
              <a:t>. </a:t>
            </a:r>
          </a:p>
          <a:p>
            <a:r>
              <a:rPr lang="en-IN" dirty="0">
                <a:effectLst/>
                <a:latin typeface="Times New Roman" panose="02020603050405020304" pitchFamily="18" charset="0"/>
                <a:ea typeface="Times New Roman" panose="02020603050405020304" pitchFamily="18" charset="0"/>
              </a:rPr>
              <a:t>The stimulus used for </a:t>
            </a:r>
            <a:r>
              <a:rPr lang="en-IN" b="1" dirty="0">
                <a:effectLst/>
                <a:latin typeface="Times New Roman" panose="02020603050405020304" pitchFamily="18" charset="0"/>
                <a:ea typeface="Times New Roman" panose="02020603050405020304" pitchFamily="18" charset="0"/>
              </a:rPr>
              <a:t>gap detection testing </a:t>
            </a:r>
            <a:r>
              <a:rPr lang="en-IN" dirty="0">
                <a:effectLst/>
                <a:latin typeface="Times New Roman" panose="02020603050405020304" pitchFamily="18" charset="0"/>
                <a:ea typeface="Times New Roman" panose="02020603050405020304" pitchFamily="18" charset="0"/>
              </a:rPr>
              <a:t>is usually a pair of noises that are presented in rapid succession, separated by a very short break or gap.</a:t>
            </a:r>
          </a:p>
          <a:p>
            <a:r>
              <a:rPr lang="en-IN" dirty="0">
                <a:effectLst/>
                <a:latin typeface="Times New Roman" panose="02020603050405020304" pitchFamily="18" charset="0"/>
                <a:ea typeface="Times New Roman" panose="02020603050405020304" pitchFamily="18" charset="0"/>
              </a:rPr>
              <a:t> The duration of this gap is varied according to an appropriate method of measurement, and the subject’s task is to determine whether a gap can or cannot be heard. These principles are illustrated in</a:t>
            </a:r>
            <a:endParaRPr lang="en-IN" b="1" i="1"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05955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9E80-370A-999D-6872-F3E6D40C1C8B}"/>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73E1FC0A-A0D7-389A-E26E-9E7CCB5CD443}"/>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45516" t="22008" r="23401" b="35351"/>
          <a:stretch/>
        </p:blipFill>
        <p:spPr bwMode="auto">
          <a:xfrm>
            <a:off x="3472071" y="2067339"/>
            <a:ext cx="5632172" cy="32767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697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3986-6F09-E4B9-C6F0-E03CB37D5D83}"/>
              </a:ext>
            </a:extLst>
          </p:cNvPr>
          <p:cNvSpPr>
            <a:spLocks noGrp="1"/>
          </p:cNvSpPr>
          <p:nvPr>
            <p:ph type="title"/>
          </p:nvPr>
        </p:nvSpPr>
        <p:spPr/>
        <p:txBody>
          <a:bodyPr>
            <a:normAutofit/>
          </a:bodyPr>
          <a:lstStyle/>
          <a:p>
            <a:r>
              <a:rPr lang="en-IN" sz="2400" b="1" dirty="0">
                <a:solidFill>
                  <a:srgbClr val="000000"/>
                </a:solidFill>
                <a:effectLst/>
                <a:latin typeface="Times New Roman" panose="02020603050405020304" pitchFamily="18" charset="0"/>
                <a:ea typeface="Times New Roman" panose="02020603050405020304" pitchFamily="18" charset="0"/>
              </a:rPr>
              <a:t>Application of </a:t>
            </a:r>
            <a:r>
              <a:rPr lang="en-IN" sz="2400" b="1" dirty="0" err="1">
                <a:solidFill>
                  <a:srgbClr val="000000"/>
                </a:solidFill>
                <a:effectLst/>
                <a:latin typeface="Times New Roman" panose="02020603050405020304" pitchFamily="18" charset="0"/>
                <a:ea typeface="Times New Roman" panose="02020603050405020304" pitchFamily="18" charset="0"/>
              </a:rPr>
              <a:t>jnd</a:t>
            </a:r>
            <a:br>
              <a:rPr lang="en-IN" sz="2400" dirty="0">
                <a:effectLst/>
                <a:latin typeface="Times New Roman" panose="02020603050405020304" pitchFamily="18" charset="0"/>
                <a:ea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0D99115F-A9D6-9645-D912-E82B8488BC1E}"/>
              </a:ext>
            </a:extLst>
          </p:cNvPr>
          <p:cNvSpPr>
            <a:spLocks noGrp="1"/>
          </p:cNvSpPr>
          <p:nvPr>
            <p:ph sz="quarter" idx="13"/>
          </p:nvPr>
        </p:nvSpPr>
        <p:spPr/>
        <p:txBody>
          <a:bodyPr>
            <a:noAutofit/>
          </a:bodyPr>
          <a:lstStyle/>
          <a:p>
            <a:pPr marL="342900" lvl="0" indent="-342900" algn="just">
              <a:lnSpc>
                <a:spcPct val="150000"/>
              </a:lnSpc>
              <a:buFont typeface="Arial" panose="020B0604020202020204" pitchFamily="34" charset="0"/>
              <a:buChar char="•"/>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DLI can be used as a test to differentiate between cochlear and retrocochlear pathology as the DLIs are very small in individuals with CP (that is, even a slightest change in intensity can be detected by individuals with recruitment).</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DLF helps in understanding widening of frequency bandwidth which happens in hearing loss (increased critical bandwidth).</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45270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FE06-CE53-F124-22A1-673FB81C3DA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2593FE9-BCB2-50F2-D1C4-DDCDA08D1BB0}"/>
              </a:ext>
            </a:extLst>
          </p:cNvPr>
          <p:cNvSpPr>
            <a:spLocks noGrp="1"/>
          </p:cNvSpPr>
          <p:nvPr>
            <p:ph sz="quarter" idx="13"/>
          </p:nvPr>
        </p:nvSpPr>
        <p:spPr/>
        <p:txBody>
          <a:bodyPr>
            <a:normAutofit/>
          </a:bodyPr>
          <a:lstStyle/>
          <a:p>
            <a:pPr marL="342900" lvl="0" indent="-342900" algn="just">
              <a:lnSpc>
                <a:spcPct val="150000"/>
              </a:lnSpc>
              <a:buFont typeface="Arial" panose="020B0604020202020204" pitchFamily="34" charset="0"/>
              <a:buChar char="•"/>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GDT, a measure of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jnd</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in the temporal domain has multiple application:</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is usually affected in RCP as auditory nerve is the major contributor for temporal precision.</a:t>
            </a:r>
          </a:p>
          <a:p>
            <a:pPr lvl="1" algn="just">
              <a:lnSpc>
                <a:spcPct val="150000"/>
              </a:lnSpc>
              <a:buFont typeface="Arial" panose="020B0604020202020204" pitchFamily="34" charset="0"/>
              <a:buChar char="•"/>
              <a:tabLst>
                <a:tab pos="9144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Used as a measure for temporal processing in diagnosing individuals with central auditory processing disorder.</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buFont typeface="Arial" panose="020B0604020202020204" pitchFamily="34" charset="0"/>
              <a:buChar char="•"/>
              <a:tabLst>
                <a:tab pos="914400" algn="l"/>
              </a:tabLst>
            </a:pP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8870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29723-DBAB-9BBE-68B5-F9A91A401099}"/>
              </a:ext>
            </a:extLst>
          </p:cNvPr>
          <p:cNvSpPr>
            <a:spLocks noGrp="1"/>
          </p:cNvSpPr>
          <p:nvPr>
            <p:ph sz="quarter" idx="13"/>
          </p:nvPr>
        </p:nvSpPr>
        <p:spPr/>
        <p:txBody>
          <a:bodyPr>
            <a:normAutofit/>
          </a:bodyPr>
          <a:lstStyle/>
          <a:p>
            <a:pPr algn="just">
              <a:lnSpc>
                <a:spcPct val="150000"/>
              </a:lnSpc>
            </a:pPr>
            <a:r>
              <a:rPr lang="en-IN" b="1" dirty="0">
                <a:effectLst/>
                <a:latin typeface="Times New Roman" panose="02020603050405020304" pitchFamily="18" charset="0"/>
                <a:ea typeface="Times New Roman" panose="02020603050405020304" pitchFamily="18" charset="0"/>
              </a:rPr>
              <a:t>Loudness</a:t>
            </a:r>
            <a:endParaRPr lang="en-IN" dirty="0">
              <a:effectLst/>
              <a:latin typeface="Times New Roman" panose="02020603050405020304" pitchFamily="18" charset="0"/>
              <a:ea typeface="Times New Roman" panose="02020603050405020304" pitchFamily="18" charset="0"/>
            </a:endParaRPr>
          </a:p>
          <a:p>
            <a:pPr indent="457200" algn="just">
              <a:lnSpc>
                <a:spcPct val="150000"/>
              </a:lnSpc>
            </a:pPr>
            <a:r>
              <a:rPr lang="en-IN" dirty="0">
                <a:effectLst/>
                <a:latin typeface="Times New Roman" panose="02020603050405020304" pitchFamily="18" charset="0"/>
                <a:ea typeface="Times New Roman" panose="02020603050405020304" pitchFamily="18" charset="0"/>
              </a:rPr>
              <a:t>The perception of intensity is called </a:t>
            </a:r>
            <a:r>
              <a:rPr lang="en-IN" b="1" dirty="0">
                <a:effectLst/>
                <a:latin typeface="Times New Roman" panose="02020603050405020304" pitchFamily="18" charset="0"/>
                <a:ea typeface="Times New Roman" panose="02020603050405020304" pitchFamily="18" charset="0"/>
              </a:rPr>
              <a:t>loudness</a:t>
            </a:r>
            <a:r>
              <a:rPr lang="en-IN" dirty="0">
                <a:effectLst/>
                <a:latin typeface="Times New Roman" panose="02020603050405020304" pitchFamily="18" charset="0"/>
                <a:ea typeface="Times New Roman" panose="02020603050405020304" pitchFamily="18" charset="0"/>
              </a:rPr>
              <a:t>; generally speaking, low intensities are perceived as “soft” and high intensities as “loud.” In other words, intensity is the physical parameter of the stimulus and loudness is the percept associated with that parameter. </a:t>
            </a:r>
          </a:p>
          <a:p>
            <a:endParaRPr lang="en-IN" dirty="0"/>
          </a:p>
        </p:txBody>
      </p:sp>
      <p:sp>
        <p:nvSpPr>
          <p:cNvPr id="5" name="Title 4">
            <a:extLst>
              <a:ext uri="{FF2B5EF4-FFF2-40B4-BE49-F238E27FC236}">
                <a16:creationId xmlns:a16="http://schemas.microsoft.com/office/drawing/2014/main" id="{3BF3D60F-B718-6897-8B47-43A0FF13A001}"/>
              </a:ext>
            </a:extLst>
          </p:cNvPr>
          <p:cNvSpPr>
            <a:spLocks noGrp="1"/>
          </p:cNvSpPr>
          <p:nvPr>
            <p:ph type="title"/>
          </p:nvPr>
        </p:nvSpPr>
        <p:spPr/>
        <p:txBody>
          <a:bodyPr/>
          <a:lstStyle/>
          <a:p>
            <a:r>
              <a:rPr lang="en-IN" dirty="0"/>
              <a:t>LOUDNESS</a:t>
            </a:r>
          </a:p>
        </p:txBody>
      </p:sp>
    </p:spTree>
    <p:extLst>
      <p:ext uri="{BB962C8B-B14F-4D97-AF65-F5344CB8AC3E}">
        <p14:creationId xmlns:p14="http://schemas.microsoft.com/office/powerpoint/2010/main" val="38807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6CCF8-E90E-4FBF-7F93-46471AFC95EB}"/>
              </a:ext>
            </a:extLst>
          </p:cNvPr>
          <p:cNvSpPr>
            <a:spLocks noGrp="1"/>
          </p:cNvSpPr>
          <p:nvPr>
            <p:ph type="title"/>
          </p:nvPr>
        </p:nvSpPr>
        <p:spPr/>
        <p:txBody>
          <a:bodyPr/>
          <a:lstStyle/>
          <a:p>
            <a:r>
              <a:rPr lang="en-IN" dirty="0"/>
              <a:t>Differential Sensitivity</a:t>
            </a:r>
          </a:p>
        </p:txBody>
      </p:sp>
      <p:sp>
        <p:nvSpPr>
          <p:cNvPr id="3" name="Content Placeholder 2">
            <a:extLst>
              <a:ext uri="{FF2B5EF4-FFF2-40B4-BE49-F238E27FC236}">
                <a16:creationId xmlns:a16="http://schemas.microsoft.com/office/drawing/2014/main" id="{65C85E51-79B9-3A37-A2DC-D7D95C8ADF2A}"/>
              </a:ext>
            </a:extLst>
          </p:cNvPr>
          <p:cNvSpPr>
            <a:spLocks noGrp="1"/>
          </p:cNvSpPr>
          <p:nvPr>
            <p:ph sz="quarter" idx="13"/>
          </p:nvPr>
        </p:nvSpPr>
        <p:spPr/>
        <p:txBody>
          <a:bodyPr>
            <a:normAutofit/>
          </a:bodyPr>
          <a:lstStyle/>
          <a:p>
            <a:r>
              <a:rPr lang="en-US" dirty="0"/>
              <a:t>The smallest perceivable difference between two sounds is called either the difference limen (DL) or the just noticeable difference (</a:t>
            </a:r>
            <a:r>
              <a:rPr lang="en-US" dirty="0" err="1"/>
              <a:t>jnd</a:t>
            </a:r>
            <a:r>
              <a:rPr lang="en-US" dirty="0"/>
              <a:t>). </a:t>
            </a:r>
          </a:p>
          <a:p>
            <a:r>
              <a:rPr lang="en-US" dirty="0"/>
              <a:t>The DL is the smallest perceivable difference in dB between two intensities (∆ I) or the smallest perceivable change in hertz between two frequencies (∆ f). </a:t>
            </a:r>
            <a:endParaRPr lang="en-IN" dirty="0"/>
          </a:p>
        </p:txBody>
      </p:sp>
    </p:spTree>
    <p:extLst>
      <p:ext uri="{BB962C8B-B14F-4D97-AF65-F5344CB8AC3E}">
        <p14:creationId xmlns:p14="http://schemas.microsoft.com/office/powerpoint/2010/main" val="172416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315B-81F1-13D1-823C-48DB9B299BFE}"/>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Times New Roman" panose="02020603050405020304" pitchFamily="18" charset="0"/>
              </a:rPr>
              <a:t>Magnitude estimation and production </a:t>
            </a:r>
            <a:br>
              <a:rPr lang="en-IN" sz="2800" dirty="0">
                <a:effectLst/>
                <a:latin typeface="Times New Roman" panose="02020603050405020304" pitchFamily="18" charset="0"/>
                <a:ea typeface="Times New Roman" panose="02020603050405020304" pitchFamily="18" charset="0"/>
              </a:rPr>
            </a:br>
            <a:endParaRPr lang="en-IN" sz="2800" dirty="0"/>
          </a:p>
        </p:txBody>
      </p:sp>
      <p:sp>
        <p:nvSpPr>
          <p:cNvPr id="3" name="Content Placeholder 2">
            <a:extLst>
              <a:ext uri="{FF2B5EF4-FFF2-40B4-BE49-F238E27FC236}">
                <a16:creationId xmlns:a16="http://schemas.microsoft.com/office/drawing/2014/main" id="{63977F64-4186-6A5F-46DF-3B75D3371608}"/>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There are two major variations of the magnitude estimation method.</a:t>
            </a:r>
          </a:p>
          <a:p>
            <a:r>
              <a:rPr lang="en-IN" dirty="0">
                <a:effectLst/>
                <a:latin typeface="Times New Roman" panose="02020603050405020304" pitchFamily="18" charset="0"/>
                <a:ea typeface="Times New Roman" panose="02020603050405020304" pitchFamily="18" charset="0"/>
              </a:rPr>
              <a:t> In one approach the subject is presented with a “standard” tone called a </a:t>
            </a:r>
            <a:r>
              <a:rPr lang="en-IN" b="1" dirty="0">
                <a:effectLst/>
                <a:latin typeface="Times New Roman" panose="02020603050405020304" pitchFamily="18" charset="0"/>
                <a:ea typeface="Times New Roman" panose="02020603050405020304" pitchFamily="18" charset="0"/>
              </a:rPr>
              <a:t>modulus </a:t>
            </a:r>
            <a:r>
              <a:rPr lang="en-IN" dirty="0">
                <a:effectLst/>
                <a:latin typeface="Times New Roman" panose="02020603050405020304" pitchFamily="18" charset="0"/>
                <a:ea typeface="Times New Roman" panose="02020603050405020304" pitchFamily="18" charset="0"/>
              </a:rPr>
              <a:t>and is told that it has a magnitude of, say, “10.” She then hears other tones at other intensities and is asked to describe (estimate) their magnitudes with numbers that are proportional to the modulus. A tone that is twice as loud as the modulus is rated 20; 40 means four times louder.</a:t>
            </a:r>
          </a:p>
          <a:p>
            <a:endParaRPr lang="en-IN" dirty="0"/>
          </a:p>
        </p:txBody>
      </p:sp>
    </p:spTree>
    <p:extLst>
      <p:ext uri="{BB962C8B-B14F-4D97-AF65-F5344CB8AC3E}">
        <p14:creationId xmlns:p14="http://schemas.microsoft.com/office/powerpoint/2010/main" val="424667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F91F-C3F9-21C1-78CE-0090CF8563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26604E1-B995-88DD-3AE7-2CEAED2A9D09}"/>
              </a:ext>
            </a:extLst>
          </p:cNvPr>
          <p:cNvSpPr>
            <a:spLocks noGrp="1"/>
          </p:cNvSpPr>
          <p:nvPr>
            <p:ph sz="quarter" idx="13"/>
          </p:nvPr>
        </p:nvSpPr>
        <p:spPr/>
        <p:txBody>
          <a:bodyPr/>
          <a:lstStyle/>
          <a:p>
            <a:r>
              <a:rPr lang="en-IN" sz="2400" dirty="0">
                <a:effectLst/>
                <a:latin typeface="Times New Roman" panose="02020603050405020304" pitchFamily="18" charset="0"/>
                <a:ea typeface="Times New Roman" panose="02020603050405020304" pitchFamily="18" charset="0"/>
              </a:rPr>
              <a:t>The alternative approach is to omit the modulus. In this case the subject is asked to provide a rating for each sound using numbers that represent how they are perceived. </a:t>
            </a:r>
          </a:p>
          <a:p>
            <a:r>
              <a:rPr lang="en-IN" sz="2400" dirty="0">
                <a:effectLst/>
                <a:latin typeface="Times New Roman" panose="02020603050405020304" pitchFamily="18" charset="0"/>
                <a:ea typeface="Times New Roman" panose="02020603050405020304" pitchFamily="18" charset="0"/>
              </a:rPr>
              <a:t>The opposite of magnitude estimation is </a:t>
            </a:r>
            <a:r>
              <a:rPr lang="en-IN" sz="2400" b="1" dirty="0">
                <a:effectLst/>
                <a:latin typeface="Times New Roman" panose="02020603050405020304" pitchFamily="18" charset="0"/>
                <a:ea typeface="Times New Roman" panose="02020603050405020304" pitchFamily="18" charset="0"/>
              </a:rPr>
              <a:t>magnitude production</a:t>
            </a:r>
            <a:r>
              <a:rPr lang="en-IN" sz="2400" dirty="0">
                <a:effectLst/>
                <a:latin typeface="Times New Roman" panose="02020603050405020304" pitchFamily="18" charset="0"/>
                <a:ea typeface="Times New Roman" panose="02020603050405020304" pitchFamily="18" charset="0"/>
              </a:rPr>
              <a:t>. Here the subject is presented with numbers and must adjust the intensity (or frequency) to produce a tone with the corresponding loudness (or pitch). </a:t>
            </a:r>
          </a:p>
          <a:p>
            <a:endParaRPr lang="en-IN" dirty="0"/>
          </a:p>
        </p:txBody>
      </p:sp>
    </p:spTree>
    <p:extLst>
      <p:ext uri="{BB962C8B-B14F-4D97-AF65-F5344CB8AC3E}">
        <p14:creationId xmlns:p14="http://schemas.microsoft.com/office/powerpoint/2010/main" val="22923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6041-4138-6C2C-0814-4242073555C1}"/>
              </a:ext>
            </a:extLst>
          </p:cNvPr>
          <p:cNvSpPr>
            <a:spLocks noGrp="1"/>
          </p:cNvSpPr>
          <p:nvPr>
            <p:ph type="title"/>
          </p:nvPr>
        </p:nvSpPr>
        <p:spPr/>
        <p:txBody>
          <a:bodyPr>
            <a:normAutofit/>
          </a:bodyPr>
          <a:lstStyle/>
          <a:p>
            <a:r>
              <a:rPr lang="en-IN" sz="2400" b="1" i="1" dirty="0">
                <a:effectLst/>
                <a:latin typeface="Times New Roman" panose="02020603050405020304" pitchFamily="18" charset="0"/>
                <a:ea typeface="Times New Roman" panose="02020603050405020304" pitchFamily="18" charset="0"/>
              </a:rPr>
              <a:t>Equal loudness contours</a:t>
            </a:r>
            <a:br>
              <a:rPr lang="en-IN" sz="2400" dirty="0">
                <a:effectLst/>
                <a:latin typeface="Times New Roman" panose="02020603050405020304" pitchFamily="18" charset="0"/>
                <a:ea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7B7B8ECC-D7A6-A7AE-36E0-2B887574A1E5}"/>
              </a:ext>
            </a:extLst>
          </p:cNvPr>
          <p:cNvSpPr>
            <a:spLocks noGrp="1"/>
          </p:cNvSpPr>
          <p:nvPr>
            <p:ph sz="quarter" idx="13"/>
          </p:nvPr>
        </p:nvSpPr>
        <p:spPr/>
        <p:txBody>
          <a:bodyPr>
            <a:normAutofit/>
          </a:bodyPr>
          <a:lstStyle/>
          <a:p>
            <a:r>
              <a:rPr lang="en-IN" sz="2800" dirty="0">
                <a:effectLst/>
                <a:latin typeface="Times New Roman" panose="02020603050405020304" pitchFamily="18" charset="0"/>
                <a:ea typeface="Times New Roman" panose="02020603050405020304" pitchFamily="18" charset="0"/>
              </a:rPr>
              <a:t>The ear is not equally sensitive to all the frequencies, particularly in the low and high frequency ranges. </a:t>
            </a:r>
          </a:p>
          <a:p>
            <a:r>
              <a:rPr lang="en-IN" sz="2800" dirty="0">
                <a:effectLst/>
                <a:latin typeface="Times New Roman" panose="02020603050405020304" pitchFamily="18" charset="0"/>
                <a:ea typeface="Times New Roman" panose="02020603050405020304" pitchFamily="18" charset="0"/>
              </a:rPr>
              <a:t>The response to frequencies over the entire audio range has been charted, originally by Fletcher and Munson in 1933, with later revisions by other authors, as a set of curves showing the SPLs of pure tones that are perceived as being equally loud. </a:t>
            </a:r>
          </a:p>
        </p:txBody>
      </p:sp>
    </p:spTree>
    <p:extLst>
      <p:ext uri="{BB962C8B-B14F-4D97-AF65-F5344CB8AC3E}">
        <p14:creationId xmlns:p14="http://schemas.microsoft.com/office/powerpoint/2010/main" val="1946668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1A6D-3DE8-04CF-310D-DB8BB64BD01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24B119A-A725-11CD-ED73-940BF2E79634}"/>
              </a:ext>
            </a:extLst>
          </p:cNvPr>
          <p:cNvSpPr>
            <a:spLocks noGrp="1"/>
          </p:cNvSpPr>
          <p:nvPr>
            <p:ph sz="quarter" idx="13"/>
          </p:nvPr>
        </p:nvSpPr>
        <p:spPr/>
        <p:txBody>
          <a:bodyPr>
            <a:noAutofit/>
          </a:bodyPr>
          <a:lstStyle/>
          <a:p>
            <a:r>
              <a:rPr lang="en-IN" sz="2800" dirty="0">
                <a:effectLst/>
                <a:latin typeface="Times New Roman" panose="02020603050405020304" pitchFamily="18" charset="0"/>
                <a:ea typeface="Times New Roman" panose="02020603050405020304" pitchFamily="18" charset="0"/>
              </a:rPr>
              <a:t>In their experiment, Fletcher and Munson fixed the level of a 1000-Hz reference tone and, using loudness balancing, asked listeners to adjust the level of a test tone until it was perceived as being equally loud to the reference tone. </a:t>
            </a:r>
          </a:p>
          <a:p>
            <a:r>
              <a:rPr lang="en-IN" sz="2800" dirty="0">
                <a:effectLst/>
                <a:latin typeface="Times New Roman" panose="02020603050405020304" pitchFamily="18" charset="0"/>
                <a:ea typeface="Times New Roman" panose="02020603050405020304" pitchFamily="18" charset="0"/>
              </a:rPr>
              <a:t>They repeated this measurement for multiple frequencies and reference levels. For a given reference level, then, they achieved a single equal-loudness contour. </a:t>
            </a:r>
            <a:endParaRPr lang="en-IN" sz="2800" dirty="0"/>
          </a:p>
        </p:txBody>
      </p:sp>
    </p:spTree>
    <p:extLst>
      <p:ext uri="{BB962C8B-B14F-4D97-AF65-F5344CB8AC3E}">
        <p14:creationId xmlns:p14="http://schemas.microsoft.com/office/powerpoint/2010/main" val="61672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4A3-A08C-954D-F552-67BFCD0A381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0206A73-CE0F-F242-ED25-1F193B27995A}"/>
              </a:ext>
            </a:extLst>
          </p:cNvPr>
          <p:cNvSpPr>
            <a:spLocks noGrp="1"/>
          </p:cNvSpPr>
          <p:nvPr>
            <p:ph sz="quarter" idx="13"/>
          </p:nvPr>
        </p:nvSpPr>
        <p:spPr/>
        <p:txBody>
          <a:bodyPr/>
          <a:lstStyle/>
          <a:p>
            <a:r>
              <a:rPr lang="en-IN" sz="2400" dirty="0">
                <a:effectLst/>
                <a:latin typeface="Times New Roman" panose="02020603050405020304" pitchFamily="18" charset="0"/>
                <a:ea typeface="Times New Roman" panose="02020603050405020304" pitchFamily="18" charset="0"/>
              </a:rPr>
              <a:t>The curves are plotted for each 10 dB rise in level with reference tone being 1kHz. Also called loudness level contours and the Fletcher-Munson curves.</a:t>
            </a:r>
          </a:p>
          <a:p>
            <a:r>
              <a:rPr lang="en-IN" dirty="0"/>
              <a:t>The </a:t>
            </a:r>
            <a:r>
              <a:rPr lang="en-IN" sz="2400" dirty="0">
                <a:effectLst/>
                <a:latin typeface="Times New Roman" panose="02020603050405020304" pitchFamily="18" charset="0"/>
                <a:ea typeface="Times New Roman" panose="02020603050405020304" pitchFamily="18" charset="0"/>
              </a:rPr>
              <a:t>curves are lowest in the range from 1 to 5 kHz, with a dip at 4 kHz, indicating that the ear is most sensitive to frequencies in this range.  </a:t>
            </a:r>
          </a:p>
          <a:p>
            <a:r>
              <a:rPr lang="en-IN" sz="2400" dirty="0">
                <a:effectLst/>
                <a:latin typeface="Times New Roman" panose="02020603050405020304" pitchFamily="18" charset="0"/>
                <a:ea typeface="Times New Roman" panose="02020603050405020304" pitchFamily="18" charset="0"/>
              </a:rPr>
              <a:t> </a:t>
            </a:r>
            <a:endParaRPr lang="en-IN" sz="2400" dirty="0"/>
          </a:p>
          <a:p>
            <a:endParaRPr lang="en-IN" dirty="0"/>
          </a:p>
        </p:txBody>
      </p:sp>
    </p:spTree>
    <p:extLst>
      <p:ext uri="{BB962C8B-B14F-4D97-AF65-F5344CB8AC3E}">
        <p14:creationId xmlns:p14="http://schemas.microsoft.com/office/powerpoint/2010/main" val="6958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2FFE-C4FB-2C3D-AA37-86CA9EE7784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A742975-9219-E9A3-3AE1-9532B9DD6D71}"/>
              </a:ext>
            </a:extLst>
          </p:cNvPr>
          <p:cNvSpPr>
            <a:spLocks noGrp="1"/>
          </p:cNvSpPr>
          <p:nvPr>
            <p:ph sz="quarter" idx="13"/>
          </p:nvPr>
        </p:nvSpPr>
        <p:spPr/>
        <p:txBody>
          <a:bodyPr>
            <a:noAutofit/>
          </a:bodyPr>
          <a:lstStyle/>
          <a:p>
            <a:pPr algn="just">
              <a:lnSpc>
                <a:spcPct val="150000"/>
              </a:lnSpc>
            </a:pPr>
            <a:r>
              <a:rPr lang="en-IN" sz="2000" dirty="0">
                <a:effectLst/>
                <a:latin typeface="Times New Roman" panose="02020603050405020304" pitchFamily="18" charset="0"/>
                <a:ea typeface="Times New Roman" panose="02020603050405020304" pitchFamily="18" charset="0"/>
              </a:rPr>
              <a:t>Consider the following tones, they </a:t>
            </a:r>
            <a:r>
              <a:rPr lang="en-IN" sz="2000" i="1" dirty="0">
                <a:effectLst/>
                <a:latin typeface="Times New Roman" panose="02020603050405020304" pitchFamily="18" charset="0"/>
                <a:ea typeface="Times New Roman" panose="02020603050405020304" pitchFamily="18" charset="0"/>
              </a:rPr>
              <a:t>sound equally loud </a:t>
            </a:r>
            <a:r>
              <a:rPr lang="en-IN" sz="2000" dirty="0">
                <a:effectLst/>
                <a:latin typeface="Times New Roman" panose="02020603050405020304" pitchFamily="18" charset="0"/>
                <a:ea typeface="Times New Roman" panose="02020603050405020304" pitchFamily="18" charset="0"/>
              </a:rPr>
              <a:t>even though their SPLs are different: </a:t>
            </a:r>
          </a:p>
          <a:p>
            <a:pPr>
              <a:lnSpc>
                <a:spcPct val="150000"/>
              </a:lnSpc>
            </a:pPr>
            <a:r>
              <a:rPr lang="en-IN" sz="2000" dirty="0">
                <a:effectLst/>
                <a:latin typeface="Times New Roman" panose="02020603050405020304" pitchFamily="18" charset="0"/>
                <a:ea typeface="Times New Roman" panose="02020603050405020304" pitchFamily="18" charset="0"/>
              </a:rPr>
              <a:t>78 dB at 50 Hz</a:t>
            </a:r>
            <a:br>
              <a:rPr lang="en-IN" sz="2000" dirty="0">
                <a:effectLst/>
                <a:latin typeface="Times New Roman" panose="02020603050405020304" pitchFamily="18" charset="0"/>
                <a:ea typeface="Times New Roman" panose="02020603050405020304" pitchFamily="18" charset="0"/>
              </a:rPr>
            </a:br>
            <a:r>
              <a:rPr lang="en-IN" sz="2000" dirty="0">
                <a:effectLst/>
                <a:latin typeface="Times New Roman" panose="02020603050405020304" pitchFamily="18" charset="0"/>
                <a:ea typeface="Times New Roman" panose="02020603050405020304" pitchFamily="18" charset="0"/>
              </a:rPr>
              <a:t>54 dB at 200 Hz</a:t>
            </a:r>
            <a:br>
              <a:rPr lang="en-IN" sz="2000" dirty="0">
                <a:effectLst/>
                <a:latin typeface="Times New Roman" panose="02020603050405020304" pitchFamily="18" charset="0"/>
                <a:ea typeface="Times New Roman" panose="02020603050405020304" pitchFamily="18" charset="0"/>
              </a:rPr>
            </a:br>
            <a:r>
              <a:rPr lang="en-IN" sz="2000" dirty="0">
                <a:effectLst/>
                <a:latin typeface="Times New Roman" panose="02020603050405020304" pitchFamily="18" charset="0"/>
                <a:ea typeface="Times New Roman" panose="02020603050405020304" pitchFamily="18" charset="0"/>
              </a:rPr>
              <a:t>43 dB at 500 Hz</a:t>
            </a:r>
            <a:br>
              <a:rPr lang="en-IN" sz="2000" dirty="0">
                <a:effectLst/>
                <a:latin typeface="Times New Roman" panose="02020603050405020304" pitchFamily="18" charset="0"/>
                <a:ea typeface="Times New Roman" panose="02020603050405020304" pitchFamily="18" charset="0"/>
              </a:rPr>
            </a:br>
            <a:r>
              <a:rPr lang="en-IN" sz="2000" dirty="0">
                <a:effectLst/>
                <a:latin typeface="Times New Roman" panose="02020603050405020304" pitchFamily="18" charset="0"/>
                <a:ea typeface="Times New Roman" panose="02020603050405020304" pitchFamily="18" charset="0"/>
              </a:rPr>
              <a:t>40 dB at 1000 Hz (</a:t>
            </a:r>
            <a:r>
              <a:rPr lang="en-IN" sz="2000" i="1" dirty="0">
                <a:effectLst/>
                <a:latin typeface="Times New Roman" panose="02020603050405020304" pitchFamily="18" charset="0"/>
                <a:ea typeface="Times New Roman" panose="02020603050405020304" pitchFamily="18" charset="0"/>
              </a:rPr>
              <a:t>the reference</a:t>
            </a:r>
            <a:r>
              <a:rPr lang="en-IN" sz="2000" dirty="0">
                <a:effectLst/>
                <a:latin typeface="Times New Roman" panose="02020603050405020304" pitchFamily="18" charset="0"/>
                <a:ea typeface="Times New Roman" panose="02020603050405020304" pitchFamily="18" charset="0"/>
              </a:rPr>
              <a:t>)</a:t>
            </a:r>
          </a:p>
          <a:p>
            <a:pPr>
              <a:lnSpc>
                <a:spcPct val="150000"/>
              </a:lnSpc>
            </a:pPr>
            <a:r>
              <a:rPr lang="en-IN" sz="2000" dirty="0">
                <a:effectLst/>
                <a:latin typeface="Times New Roman" panose="02020603050405020304" pitchFamily="18" charset="0"/>
                <a:ea typeface="Times New Roman" panose="02020603050405020304" pitchFamily="18" charset="0"/>
              </a:rPr>
              <a:t>39 dB at 2000 Hz </a:t>
            </a:r>
          </a:p>
          <a:p>
            <a:pPr>
              <a:lnSpc>
                <a:spcPct val="150000"/>
              </a:lnSpc>
            </a:pPr>
            <a:r>
              <a:rPr lang="en-IN" sz="2000" dirty="0">
                <a:effectLst/>
                <a:latin typeface="Times New Roman" panose="02020603050405020304" pitchFamily="18" charset="0"/>
                <a:ea typeface="Times New Roman" panose="02020603050405020304" pitchFamily="18" charset="0"/>
              </a:rPr>
              <a:t>40 dB at 5000 Hz </a:t>
            </a:r>
          </a:p>
          <a:p>
            <a:endParaRPr lang="en-IN" sz="2000" dirty="0"/>
          </a:p>
        </p:txBody>
      </p:sp>
    </p:spTree>
    <p:extLst>
      <p:ext uri="{BB962C8B-B14F-4D97-AF65-F5344CB8AC3E}">
        <p14:creationId xmlns:p14="http://schemas.microsoft.com/office/powerpoint/2010/main" val="52423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6E016-C52D-82B7-818D-0717287F192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42CC3C5-3E4A-8170-4F8D-71F0A6ADD621}"/>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Because all of these sounds are equally loud we say they have the same </a:t>
            </a:r>
            <a:r>
              <a:rPr lang="en-IN" b="1" dirty="0">
                <a:effectLst/>
                <a:latin typeface="Times New Roman" panose="02020603050405020304" pitchFamily="18" charset="0"/>
                <a:ea typeface="Times New Roman" panose="02020603050405020304" pitchFamily="18" charset="0"/>
              </a:rPr>
              <a:t>loudness level</a:t>
            </a:r>
            <a:r>
              <a:rPr lang="en-IN" dirty="0">
                <a:effectLst/>
                <a:latin typeface="Times New Roman" panose="02020603050405020304" pitchFamily="18" charset="0"/>
                <a:ea typeface="Times New Roman" panose="02020603050405020304" pitchFamily="18" charset="0"/>
              </a:rPr>
              <a:t>. The loudness level curve is called a </a:t>
            </a:r>
            <a:r>
              <a:rPr lang="en-IN" b="1" dirty="0">
                <a:effectLst/>
                <a:latin typeface="Times New Roman" panose="02020603050405020304" pitchFamily="18" charset="0"/>
                <a:ea typeface="Times New Roman" panose="02020603050405020304" pitchFamily="18" charset="0"/>
              </a:rPr>
              <a:t>loudness level contour</a:t>
            </a:r>
            <a:r>
              <a:rPr lang="en-IN" dirty="0">
                <a:effectLst/>
                <a:latin typeface="Times New Roman" panose="02020603050405020304" pitchFamily="18" charset="0"/>
                <a:ea typeface="Times New Roman" panose="02020603050405020304" pitchFamily="18" charset="0"/>
              </a:rPr>
              <a:t>, </a:t>
            </a:r>
            <a:r>
              <a:rPr lang="en-IN" b="1" dirty="0">
                <a:effectLst/>
                <a:latin typeface="Times New Roman" panose="02020603050405020304" pitchFamily="18" charset="0"/>
                <a:ea typeface="Times New Roman" panose="02020603050405020304" pitchFamily="18" charset="0"/>
              </a:rPr>
              <a:t>equal loudness contour</a:t>
            </a:r>
            <a:r>
              <a:rPr lang="en-IN" dirty="0">
                <a:effectLst/>
                <a:latin typeface="Times New Roman" panose="02020603050405020304" pitchFamily="18" charset="0"/>
                <a:ea typeface="Times New Roman" panose="02020603050405020304" pitchFamily="18" charset="0"/>
              </a:rPr>
              <a:t>, or </a:t>
            </a:r>
            <a:r>
              <a:rPr lang="en-IN" b="1" dirty="0">
                <a:effectLst/>
                <a:latin typeface="Times New Roman" panose="02020603050405020304" pitchFamily="18" charset="0"/>
                <a:ea typeface="Times New Roman" panose="02020603050405020304" pitchFamily="18" charset="0"/>
              </a:rPr>
              <a:t>Fletcher-Munson curve</a:t>
            </a:r>
            <a:r>
              <a:rPr lang="en-IN" dirty="0">
                <a:effectLst/>
                <a:latin typeface="Times New Roman" panose="02020603050405020304" pitchFamily="18" charset="0"/>
                <a:ea typeface="Times New Roman" panose="02020603050405020304" pitchFamily="18" charset="0"/>
              </a:rPr>
              <a:t>. </a:t>
            </a:r>
          </a:p>
          <a:p>
            <a:endParaRPr lang="en-IN" dirty="0"/>
          </a:p>
        </p:txBody>
      </p:sp>
    </p:spTree>
    <p:extLst>
      <p:ext uri="{BB962C8B-B14F-4D97-AF65-F5344CB8AC3E}">
        <p14:creationId xmlns:p14="http://schemas.microsoft.com/office/powerpoint/2010/main" val="194499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BE5D-F035-8CFE-1565-19227D7FF047}"/>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9A9FA87-B97E-3608-AF77-668E65EFB3C2}"/>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7176" t="36135" r="22555" b="23668"/>
          <a:stretch/>
        </p:blipFill>
        <p:spPr bwMode="auto">
          <a:xfrm>
            <a:off x="2531166" y="1908314"/>
            <a:ext cx="7527233" cy="41245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213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19E8-A470-B6D9-C3FC-4021AF054E5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58B537D-B273-7D9B-E162-D9AEFD039BB6}"/>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The contour </a:t>
            </a:r>
            <a:r>
              <a:rPr lang="en-IN" dirty="0" err="1">
                <a:effectLst/>
                <a:latin typeface="Times New Roman" panose="02020603050405020304" pitchFamily="18" charset="0"/>
                <a:ea typeface="Times New Roman" panose="02020603050405020304" pitchFamily="18" charset="0"/>
              </a:rPr>
              <a:t>labeled</a:t>
            </a:r>
            <a:r>
              <a:rPr lang="en-IN" dirty="0">
                <a:effectLst/>
                <a:latin typeface="Times New Roman" panose="02020603050405020304" pitchFamily="18" charset="0"/>
                <a:ea typeface="Times New Roman" panose="02020603050405020304" pitchFamily="18" charset="0"/>
              </a:rPr>
              <a:t> “40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shows the sound pressure levels needed at each frequency for a tone to sound equal in loudness to a 1000-Hz reference tone presented at 40 dB SPL. Thus, any sound that is equal in loudness to a 1000-Hz tone at 40 dB has a loudness level of 40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a:t>
            </a:r>
          </a:p>
          <a:p>
            <a:r>
              <a:rPr lang="en-IN" dirty="0">
                <a:effectLst/>
                <a:latin typeface="Times New Roman" panose="02020603050405020304" pitchFamily="18" charset="0"/>
                <a:ea typeface="Times New Roman" panose="02020603050405020304" pitchFamily="18" charset="0"/>
              </a:rPr>
              <a:t> A tone that is as loud as a 1000-Hz tone at 50 dB has a loudness level of 50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one that is as loud as a 1000-Hz tone at 80 dB has a loudness level of 80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etc. </a:t>
            </a:r>
          </a:p>
          <a:p>
            <a:endParaRPr lang="en-IN" dirty="0"/>
          </a:p>
        </p:txBody>
      </p:sp>
    </p:spTree>
    <p:extLst>
      <p:ext uri="{BB962C8B-B14F-4D97-AF65-F5344CB8AC3E}">
        <p14:creationId xmlns:p14="http://schemas.microsoft.com/office/powerpoint/2010/main" val="1322570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ADAD-66A8-A7E6-4DCA-97026E43DFE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E37AAD9-79B5-E3BF-8DF8-E35E4CAF9A82}"/>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At low loudness levels, the </a:t>
            </a:r>
            <a:r>
              <a:rPr lang="en-IN" dirty="0" err="1">
                <a:effectLst/>
                <a:latin typeface="Times New Roman" panose="02020603050405020304" pitchFamily="18" charset="0"/>
                <a:ea typeface="Times New Roman" panose="02020603050405020304" pitchFamily="18" charset="0"/>
              </a:rPr>
              <a:t>phon</a:t>
            </a:r>
            <a:r>
              <a:rPr lang="en-IN" dirty="0">
                <a:effectLst/>
                <a:latin typeface="Times New Roman" panose="02020603050405020304" pitchFamily="18" charset="0"/>
                <a:ea typeface="Times New Roman" panose="02020603050405020304" pitchFamily="18" charset="0"/>
              </a:rPr>
              <a:t> curves are quite similar in shape to the minimum audible field (MAF) curve. Thus, considerably more intensity is needed to achieve equal loudness for lower frequencies than for higher ones.</a:t>
            </a:r>
          </a:p>
          <a:p>
            <a:r>
              <a:rPr lang="en-IN" dirty="0">
                <a:effectLst/>
                <a:latin typeface="Times New Roman" panose="02020603050405020304" pitchFamily="18" charset="0"/>
                <a:ea typeface="Times New Roman" panose="02020603050405020304" pitchFamily="18" charset="0"/>
              </a:rPr>
              <a:t> However, notice that the </a:t>
            </a:r>
            <a:r>
              <a:rPr lang="en-IN" dirty="0" err="1">
                <a:effectLst/>
                <a:latin typeface="Times New Roman" panose="02020603050405020304" pitchFamily="18" charset="0"/>
                <a:ea typeface="Times New Roman" panose="02020603050405020304" pitchFamily="18" charset="0"/>
              </a:rPr>
              <a:t>phon</a:t>
            </a:r>
            <a:r>
              <a:rPr lang="en-IN" dirty="0">
                <a:effectLst/>
                <a:latin typeface="Times New Roman" panose="02020603050405020304" pitchFamily="18" charset="0"/>
                <a:ea typeface="Times New Roman" panose="02020603050405020304" pitchFamily="18" charset="0"/>
              </a:rPr>
              <a:t> curves tend to become flatter for higher loudness levels, indicating that the lower frequencies grow in loudness at a faster rate than the higher frequencies.</a:t>
            </a:r>
          </a:p>
          <a:p>
            <a:endParaRPr lang="en-IN" dirty="0"/>
          </a:p>
        </p:txBody>
      </p:sp>
    </p:spTree>
    <p:extLst>
      <p:ext uri="{BB962C8B-B14F-4D97-AF65-F5344CB8AC3E}">
        <p14:creationId xmlns:p14="http://schemas.microsoft.com/office/powerpoint/2010/main" val="2640567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9D8A-D7F8-3BB0-0589-545F7CE5459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3FC977D-2DB9-95E0-97C7-8095C0684C12}"/>
              </a:ext>
            </a:extLst>
          </p:cNvPr>
          <p:cNvSpPr>
            <a:spLocks noGrp="1"/>
          </p:cNvSpPr>
          <p:nvPr>
            <p:ph sz="quarter" idx="13"/>
          </p:nvPr>
        </p:nvSpPr>
        <p:spPr/>
        <p:txBody>
          <a:bodyPr/>
          <a:lstStyle/>
          <a:p>
            <a:r>
              <a:rPr lang="en-US" dirty="0"/>
              <a:t>Because delta (∆) is the symbol for “change,” the intensity DL is often called ∆I. If ∆I is the intensity difference needed to tell two sounds apart, then one of those sounds has an intensity of I and the other one has an intensity of I + ∆I.</a:t>
            </a:r>
          </a:p>
          <a:p>
            <a:r>
              <a:rPr lang="en-US" dirty="0"/>
              <a:t> The values of ∆I and </a:t>
            </a:r>
            <a:r>
              <a:rPr lang="en-US" dirty="0" err="1"/>
              <a:t>Df</a:t>
            </a:r>
            <a:r>
              <a:rPr lang="en-US" dirty="0"/>
              <a:t> are absolute difference limens because they specify the actual physical difference needed to tell two sounds apart.</a:t>
            </a:r>
            <a:endParaRPr lang="en-IN" dirty="0"/>
          </a:p>
        </p:txBody>
      </p:sp>
    </p:spTree>
    <p:extLst>
      <p:ext uri="{BB962C8B-B14F-4D97-AF65-F5344CB8AC3E}">
        <p14:creationId xmlns:p14="http://schemas.microsoft.com/office/powerpoint/2010/main" val="2135378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BF14-BE07-9FA6-DB58-00407454CB74}"/>
              </a:ext>
            </a:extLst>
          </p:cNvPr>
          <p:cNvSpPr>
            <a:spLocks noGrp="1"/>
          </p:cNvSpPr>
          <p:nvPr>
            <p:ph type="title"/>
          </p:nvPr>
        </p:nvSpPr>
        <p:spPr/>
        <p:txBody>
          <a:bodyPr/>
          <a:lstStyle/>
          <a:p>
            <a:r>
              <a:rPr lang="en-IN" dirty="0"/>
              <a:t>Loudness scale </a:t>
            </a:r>
          </a:p>
        </p:txBody>
      </p:sp>
      <p:sp>
        <p:nvSpPr>
          <p:cNvPr id="3" name="Content Placeholder 2">
            <a:extLst>
              <a:ext uri="{FF2B5EF4-FFF2-40B4-BE49-F238E27FC236}">
                <a16:creationId xmlns:a16="http://schemas.microsoft.com/office/drawing/2014/main" id="{853250B8-B44C-72F9-3F85-399DCBEB615F}"/>
              </a:ext>
            </a:extLst>
          </p:cNvPr>
          <p:cNvSpPr>
            <a:spLocks noGrp="1"/>
          </p:cNvSpPr>
          <p:nvPr>
            <p:ph sz="quarter" idx="13"/>
          </p:nvPr>
        </p:nvSpPr>
        <p:spPr/>
        <p:txBody>
          <a:bodyPr>
            <a:normAutofit/>
          </a:bodyPr>
          <a:lstStyle/>
          <a:p>
            <a:r>
              <a:rPr lang="en-IN" b="1" dirty="0">
                <a:effectLst/>
                <a:latin typeface="Times New Roman" panose="02020603050405020304" pitchFamily="18" charset="0"/>
                <a:ea typeface="Times New Roman" panose="02020603050405020304" pitchFamily="18" charset="0"/>
              </a:rPr>
              <a:t>Loudness scales </a:t>
            </a:r>
            <a:r>
              <a:rPr lang="en-IN" dirty="0">
                <a:effectLst/>
                <a:latin typeface="Times New Roman" panose="02020603050405020304" pitchFamily="18" charset="0"/>
                <a:ea typeface="Times New Roman" panose="02020603050405020304" pitchFamily="18" charset="0"/>
              </a:rPr>
              <a:t>show how the loudness percept is related to the level of the sound stimulus. </a:t>
            </a:r>
          </a:p>
          <a:p>
            <a:r>
              <a:rPr lang="en-IN" dirty="0">
                <a:effectLst/>
                <a:latin typeface="Times New Roman" panose="02020603050405020304" pitchFamily="18" charset="0"/>
                <a:ea typeface="Times New Roman" panose="02020603050405020304" pitchFamily="18" charset="0"/>
              </a:rPr>
              <a:t>The unit of loudness is called the </a:t>
            </a:r>
            <a:r>
              <a:rPr lang="en-IN" b="1" dirty="0">
                <a:effectLst/>
                <a:latin typeface="Times New Roman" panose="02020603050405020304" pitchFamily="18" charset="0"/>
                <a:ea typeface="Times New Roman" panose="02020603050405020304" pitchFamily="18" charset="0"/>
              </a:rPr>
              <a:t>sone </a:t>
            </a:r>
            <a:r>
              <a:rPr lang="en-IN" dirty="0">
                <a:effectLst/>
                <a:latin typeface="Times New Roman" panose="02020603050405020304" pitchFamily="18" charset="0"/>
                <a:ea typeface="Times New Roman" panose="02020603050405020304" pitchFamily="18" charset="0"/>
              </a:rPr>
              <a:t>(Stevens, 1936), such that one sone is the </a:t>
            </a:r>
            <a:r>
              <a:rPr lang="en-IN" b="1" dirty="0">
                <a:effectLst/>
                <a:latin typeface="Times New Roman" panose="02020603050405020304" pitchFamily="18" charset="0"/>
                <a:ea typeface="Times New Roman" panose="02020603050405020304" pitchFamily="18" charset="0"/>
              </a:rPr>
              <a:t>loudness </a:t>
            </a:r>
            <a:r>
              <a:rPr lang="en-IN" dirty="0">
                <a:effectLst/>
                <a:latin typeface="Times New Roman" panose="02020603050405020304" pitchFamily="18" charset="0"/>
                <a:ea typeface="Times New Roman" panose="02020603050405020304" pitchFamily="18" charset="0"/>
              </a:rPr>
              <a:t>of a 1000-Hz tone presented at 40 dB SPL.</a:t>
            </a:r>
          </a:p>
          <a:p>
            <a:r>
              <a:rPr lang="en-IN" dirty="0">
                <a:effectLst/>
                <a:latin typeface="Times New Roman" panose="02020603050405020304" pitchFamily="18" charset="0"/>
                <a:ea typeface="Times New Roman" panose="02020603050405020304" pitchFamily="18" charset="0"/>
              </a:rPr>
              <a:t> Since sound pressure level in decibels and loudness level in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are equivalent at 1000 Hz, we may also define one </a:t>
            </a:r>
            <a:r>
              <a:rPr lang="en-IN" i="1" dirty="0">
                <a:effectLst/>
                <a:latin typeface="Times New Roman" panose="02020603050405020304" pitchFamily="18" charset="0"/>
                <a:ea typeface="Times New Roman" panose="02020603050405020304" pitchFamily="18" charset="0"/>
              </a:rPr>
              <a:t>sone </a:t>
            </a:r>
            <a:r>
              <a:rPr lang="en-IN" dirty="0">
                <a:effectLst/>
                <a:latin typeface="Times New Roman" panose="02020603050405020304" pitchFamily="18" charset="0"/>
                <a:ea typeface="Times New Roman" panose="02020603050405020304" pitchFamily="18" charset="0"/>
              </a:rPr>
              <a:t>as the </a:t>
            </a:r>
            <a:r>
              <a:rPr lang="en-IN" i="1" dirty="0">
                <a:effectLst/>
                <a:latin typeface="Times New Roman" panose="02020603050405020304" pitchFamily="18" charset="0"/>
                <a:ea typeface="Times New Roman" panose="02020603050405020304" pitchFamily="18" charset="0"/>
              </a:rPr>
              <a:t>loudness </a:t>
            </a:r>
            <a:r>
              <a:rPr lang="en-IN" dirty="0">
                <a:effectLst/>
                <a:latin typeface="Times New Roman" panose="02020603050405020304" pitchFamily="18" charset="0"/>
                <a:ea typeface="Times New Roman" panose="02020603050405020304" pitchFamily="18" charset="0"/>
              </a:rPr>
              <a:t>corresponding to a </a:t>
            </a:r>
            <a:r>
              <a:rPr lang="en-IN" i="1" dirty="0">
                <a:effectLst/>
                <a:latin typeface="Times New Roman" panose="02020603050405020304" pitchFamily="18" charset="0"/>
                <a:ea typeface="Times New Roman" panose="02020603050405020304" pitchFamily="18" charset="0"/>
              </a:rPr>
              <a:t>loudness level </a:t>
            </a:r>
            <a:r>
              <a:rPr lang="en-IN" dirty="0">
                <a:effectLst/>
                <a:latin typeface="Times New Roman" panose="02020603050405020304" pitchFamily="18" charset="0"/>
                <a:ea typeface="Times New Roman" panose="02020603050405020304" pitchFamily="18" charset="0"/>
              </a:rPr>
              <a:t>of 40 </a:t>
            </a:r>
            <a:r>
              <a:rPr lang="en-IN" i="1"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a:t>
            </a:r>
          </a:p>
          <a:p>
            <a:endParaRPr lang="en-IN" dirty="0"/>
          </a:p>
        </p:txBody>
      </p:sp>
    </p:spTree>
    <p:extLst>
      <p:ext uri="{BB962C8B-B14F-4D97-AF65-F5344CB8AC3E}">
        <p14:creationId xmlns:p14="http://schemas.microsoft.com/office/powerpoint/2010/main" val="816965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F94C-D007-ACB5-5C06-F305795E79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C8D026E-76BB-B11F-4CFE-65D9C1489373}"/>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The </a:t>
            </a:r>
            <a:r>
              <a:rPr lang="en-IN" b="1" dirty="0" err="1">
                <a:effectLst/>
                <a:latin typeface="Times New Roman" panose="02020603050405020304" pitchFamily="18" charset="0"/>
                <a:ea typeface="Times New Roman" panose="02020603050405020304" pitchFamily="18" charset="0"/>
              </a:rPr>
              <a:t>phon</a:t>
            </a:r>
            <a:r>
              <a:rPr lang="en-IN" b="1" dirty="0">
                <a:effectLst/>
                <a:latin typeface="Times New Roman" panose="02020603050405020304" pitchFamily="18" charset="0"/>
                <a:ea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rPr>
              <a:t>is the </a:t>
            </a:r>
            <a:r>
              <a:rPr lang="en-IN" i="1" dirty="0">
                <a:effectLst/>
                <a:latin typeface="Times New Roman" panose="02020603050405020304" pitchFamily="18" charset="0"/>
                <a:ea typeface="Times New Roman" panose="02020603050405020304" pitchFamily="18" charset="0"/>
              </a:rPr>
              <a:t>unit of </a:t>
            </a:r>
            <a:r>
              <a:rPr lang="en-IN" dirty="0">
                <a:effectLst/>
                <a:latin typeface="Times New Roman" panose="02020603050405020304" pitchFamily="18" charset="0"/>
                <a:ea typeface="Times New Roman" panose="02020603050405020304" pitchFamily="18" charset="0"/>
              </a:rPr>
              <a:t>loudness level.</a:t>
            </a:r>
            <a:r>
              <a:rPr lang="en-IN" i="1" dirty="0">
                <a:effectLst/>
                <a:latin typeface="Times New Roman" panose="02020603050405020304" pitchFamily="18" charset="0"/>
                <a:ea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rPr>
              <a:t>Loudness level in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refers to sounds that are equally loud. By convention, the number of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corresponds to the number of decibels </a:t>
            </a:r>
            <a:r>
              <a:rPr lang="en-IN" i="1" dirty="0">
                <a:effectLst/>
                <a:latin typeface="Times New Roman" panose="02020603050405020304" pitchFamily="18" charset="0"/>
                <a:ea typeface="Times New Roman" panose="02020603050405020304" pitchFamily="18" charset="0"/>
              </a:rPr>
              <a:t>at </a:t>
            </a:r>
            <a:r>
              <a:rPr lang="en-IN" dirty="0">
                <a:effectLst/>
                <a:latin typeface="Times New Roman" panose="02020603050405020304" pitchFamily="18" charset="0"/>
                <a:ea typeface="Times New Roman" panose="02020603050405020304" pitchFamily="18" charset="0"/>
              </a:rPr>
              <a:t>1000 Hz. As a result, an equal-loudness contour is also called a </a:t>
            </a:r>
            <a:r>
              <a:rPr lang="en-IN" b="1" dirty="0" err="1">
                <a:effectLst/>
                <a:latin typeface="Times New Roman" panose="02020603050405020304" pitchFamily="18" charset="0"/>
                <a:ea typeface="Times New Roman" panose="02020603050405020304" pitchFamily="18" charset="0"/>
              </a:rPr>
              <a:t>phon</a:t>
            </a:r>
            <a:r>
              <a:rPr lang="en-IN" b="1" dirty="0">
                <a:effectLst/>
                <a:latin typeface="Times New Roman" panose="02020603050405020304" pitchFamily="18" charset="0"/>
                <a:ea typeface="Times New Roman" panose="02020603050405020304" pitchFamily="18" charset="0"/>
              </a:rPr>
              <a:t> curve</a:t>
            </a:r>
            <a:r>
              <a:rPr lang="en-IN" dirty="0">
                <a:effectLst/>
                <a:latin typeface="Times New Roman" panose="02020603050405020304" pitchFamily="18" charset="0"/>
                <a:ea typeface="Times New Roman" panose="02020603050405020304" pitchFamily="18" charset="0"/>
              </a:rPr>
              <a:t>. </a:t>
            </a:r>
          </a:p>
          <a:p>
            <a:endParaRPr lang="en-IN" dirty="0"/>
          </a:p>
        </p:txBody>
      </p:sp>
    </p:spTree>
    <p:extLst>
      <p:ext uri="{BB962C8B-B14F-4D97-AF65-F5344CB8AC3E}">
        <p14:creationId xmlns:p14="http://schemas.microsoft.com/office/powerpoint/2010/main" val="4089217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0749E-E568-9F9D-B455-3C6CF1AF950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AB586E2-BABD-3769-6440-F2C6D758DAA5}"/>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The </a:t>
            </a:r>
            <a:r>
              <a:rPr lang="en-IN" b="1" dirty="0">
                <a:effectLst/>
                <a:latin typeface="Times New Roman" panose="02020603050405020304" pitchFamily="18" charset="0"/>
                <a:ea typeface="Times New Roman" panose="02020603050405020304" pitchFamily="18" charset="0"/>
              </a:rPr>
              <a:t>sone scale </a:t>
            </a:r>
            <a:r>
              <a:rPr lang="en-IN" dirty="0">
                <a:effectLst/>
                <a:latin typeface="Times New Roman" panose="02020603050405020304" pitchFamily="18" charset="0"/>
                <a:ea typeface="Times New Roman" panose="02020603050405020304" pitchFamily="18" charset="0"/>
              </a:rPr>
              <a:t>is illustrated in Fig. 3.9 and is easily understood. Having assigned a value of one sone to the reference sound, we assign a loudness of two sones to the intensity that sounds twice as loud as the reference, 0.5 sones to the level that sounds half as loud, etc. </a:t>
            </a:r>
          </a:p>
          <a:p>
            <a:r>
              <a:rPr lang="en-IN" dirty="0">
                <a:effectLst/>
                <a:latin typeface="Times New Roman" panose="02020603050405020304" pitchFamily="18" charset="0"/>
                <a:ea typeface="Times New Roman" panose="02020603050405020304" pitchFamily="18" charset="0"/>
              </a:rPr>
              <a:t>For the most part, loudness in sones is a straight line when plotted as a function of sound level on log–log coordinates, revealing a </a:t>
            </a:r>
            <a:r>
              <a:rPr lang="en-IN" b="1" dirty="0">
                <a:effectLst/>
                <a:latin typeface="Times New Roman" panose="02020603050405020304" pitchFamily="18" charset="0"/>
                <a:ea typeface="Times New Roman" panose="02020603050405020304" pitchFamily="18" charset="0"/>
              </a:rPr>
              <a:t>power function </a:t>
            </a:r>
            <a:r>
              <a:rPr lang="en-IN" dirty="0">
                <a:effectLst/>
                <a:latin typeface="Times New Roman" panose="02020603050405020304" pitchFamily="18" charset="0"/>
                <a:ea typeface="Times New Roman" panose="02020603050405020304" pitchFamily="18" charset="0"/>
              </a:rPr>
              <a:t>relationship. </a:t>
            </a:r>
            <a:endParaRPr lang="en-IN" dirty="0"/>
          </a:p>
        </p:txBody>
      </p:sp>
    </p:spTree>
    <p:extLst>
      <p:ext uri="{BB962C8B-B14F-4D97-AF65-F5344CB8AC3E}">
        <p14:creationId xmlns:p14="http://schemas.microsoft.com/office/powerpoint/2010/main" val="526427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2E21-8B32-4366-EC40-0C310F9561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060FBD-5308-F747-AA3D-1809C2577E4E}"/>
              </a:ext>
            </a:extLst>
          </p:cNvPr>
          <p:cNvSpPr>
            <a:spLocks noGrp="1"/>
          </p:cNvSpPr>
          <p:nvPr>
            <p:ph sz="quarter" idx="13"/>
          </p:nvPr>
        </p:nvSpPr>
        <p:spPr/>
        <p:txBody>
          <a:bodyPr>
            <a:normAutofit/>
          </a:bodyPr>
          <a:lstStyle/>
          <a:p>
            <a:pPr indent="457200" algn="just">
              <a:lnSpc>
                <a:spcPct val="150000"/>
              </a:lnSpc>
            </a:pPr>
            <a:r>
              <a:rPr lang="en-IN" dirty="0">
                <a:effectLst/>
                <a:latin typeface="Times New Roman" panose="02020603050405020304" pitchFamily="18" charset="0"/>
                <a:ea typeface="Times New Roman" panose="02020603050405020304" pitchFamily="18" charset="0"/>
              </a:rPr>
              <a:t>In other words, the perception of loudness (L) may be expressed as a power (e) of the physical stimulus level (I), according to the formula </a:t>
            </a:r>
          </a:p>
          <a:p>
            <a:pPr algn="ctr">
              <a:lnSpc>
                <a:spcPct val="150000"/>
              </a:lnSpc>
            </a:pPr>
            <a:r>
              <a:rPr lang="en-IN" dirty="0">
                <a:effectLst/>
                <a:latin typeface="Times New Roman" panose="02020603050405020304" pitchFamily="18" charset="0"/>
                <a:ea typeface="Times New Roman" panose="02020603050405020304" pitchFamily="18" charset="0"/>
              </a:rPr>
              <a:t>L = </a:t>
            </a:r>
            <a:r>
              <a:rPr lang="en-IN" dirty="0" err="1">
                <a:effectLst/>
                <a:latin typeface="Times New Roman" panose="02020603050405020304" pitchFamily="18" charset="0"/>
                <a:ea typeface="Times New Roman" panose="02020603050405020304" pitchFamily="18" charset="0"/>
              </a:rPr>
              <a:t>kIe</a:t>
            </a:r>
            <a:endParaRPr lang="en-IN" dirty="0">
              <a:effectLst/>
              <a:latin typeface="Times New Roman" panose="02020603050405020304" pitchFamily="18" charset="0"/>
              <a:ea typeface="Times New Roman" panose="02020603050405020304" pitchFamily="18" charset="0"/>
            </a:endParaRPr>
          </a:p>
          <a:p>
            <a:pPr algn="ctr">
              <a:lnSpc>
                <a:spcPct val="150000"/>
              </a:lnSpc>
            </a:pPr>
            <a:r>
              <a:rPr lang="en-IN" sz="1800" dirty="0">
                <a:effectLst/>
                <a:latin typeface="Times New Roman" panose="02020603050405020304" pitchFamily="18" charset="0"/>
                <a:ea typeface="Times New Roman" panose="02020603050405020304" pitchFamily="18" charset="0"/>
              </a:rPr>
              <a:t>where k is a constant. (The value of the constant k depends upon the units used to express the magnitudes.)</a:t>
            </a:r>
            <a:endParaRPr lang="en-IN" dirty="0">
              <a:effectLs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39831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E2558-9F07-EC17-09B8-9715DF77167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790487A-8709-0784-4BF6-B0C53E21BF05}"/>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7175" t="25538" r="41238" b="15226"/>
          <a:stretch/>
        </p:blipFill>
        <p:spPr bwMode="auto">
          <a:xfrm>
            <a:off x="3220279" y="874643"/>
            <a:ext cx="5208104" cy="5001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9096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6B97-BD4A-3BC8-4313-3B262DC18D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BC5F32-0A00-C5ED-AEA5-5D2153461C69}"/>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The manner in which loudness is related to the intensity of a sound is usually considered to be a case of </a:t>
            </a:r>
            <a:r>
              <a:rPr lang="en-IN" b="1" dirty="0">
                <a:effectLst/>
                <a:latin typeface="Times New Roman" panose="02020603050405020304" pitchFamily="18" charset="0"/>
                <a:ea typeface="Times New Roman" panose="02020603050405020304" pitchFamily="18" charset="0"/>
              </a:rPr>
              <a:t>Stevens’ power law </a:t>
            </a:r>
            <a:r>
              <a:rPr lang="en-IN" dirty="0">
                <a:effectLst/>
                <a:latin typeface="Times New Roman" panose="02020603050405020304" pitchFamily="18" charset="0"/>
                <a:ea typeface="Times New Roman" panose="02020603050405020304" pitchFamily="18" charset="0"/>
              </a:rPr>
              <a:t>(1957b), which states that the magnitude of a perception is equal to a power (exponent) of the magnitude of the stimulus. </a:t>
            </a:r>
          </a:p>
          <a:p>
            <a:r>
              <a:rPr lang="en-IN" dirty="0">
                <a:effectLst/>
                <a:latin typeface="Times New Roman" panose="02020603050405020304" pitchFamily="18" charset="0"/>
                <a:ea typeface="Times New Roman" panose="02020603050405020304" pitchFamily="18" charset="0"/>
              </a:rPr>
              <a:t>This means that sensation grows as a function of stimulus level. Stevens’s original work says that the exponent </a:t>
            </a:r>
            <a:r>
              <a:rPr lang="en-IN" i="1" dirty="0">
                <a:effectLst/>
                <a:latin typeface="Times New Roman" panose="02020603050405020304" pitchFamily="18" charset="0"/>
                <a:ea typeface="Times New Roman" panose="02020603050405020304" pitchFamily="18" charset="0"/>
              </a:rPr>
              <a:t>e </a:t>
            </a:r>
            <a:r>
              <a:rPr lang="en-IN" dirty="0">
                <a:effectLst/>
                <a:latin typeface="Times New Roman" panose="02020603050405020304" pitchFamily="18" charset="0"/>
                <a:ea typeface="Times New Roman" panose="02020603050405020304" pitchFamily="18" charset="0"/>
              </a:rPr>
              <a:t>is about 0.6, which works out to loudness doubling every 10 </a:t>
            </a:r>
            <a:r>
              <a:rPr lang="en-IN" dirty="0" err="1">
                <a:effectLst/>
                <a:latin typeface="Times New Roman" panose="02020603050405020304" pitchFamily="18" charset="0"/>
                <a:ea typeface="Times New Roman" panose="02020603050405020304" pitchFamily="18" charset="0"/>
              </a:rPr>
              <a:t>dB.</a:t>
            </a:r>
            <a:r>
              <a:rPr lang="en-IN" dirty="0">
                <a:effectLst/>
                <a:latin typeface="Times New Roman" panose="02020603050405020304" pitchFamily="18" charset="0"/>
                <a:ea typeface="Times New Roman" panose="02020603050405020304" pitchFamily="18" charset="0"/>
              </a:rPr>
              <a:t> </a:t>
            </a:r>
          </a:p>
          <a:p>
            <a:endParaRPr lang="en-IN" dirty="0"/>
          </a:p>
        </p:txBody>
      </p:sp>
    </p:spTree>
    <p:extLst>
      <p:ext uri="{BB962C8B-B14F-4D97-AF65-F5344CB8AC3E}">
        <p14:creationId xmlns:p14="http://schemas.microsoft.com/office/powerpoint/2010/main" val="1836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0E01-AAE7-CA5D-F47F-D2DD385B6C1B}"/>
              </a:ext>
            </a:extLst>
          </p:cNvPr>
          <p:cNvSpPr>
            <a:spLocks noGrp="1"/>
          </p:cNvSpPr>
          <p:nvPr>
            <p:ph type="title"/>
          </p:nvPr>
        </p:nvSpPr>
        <p:spPr/>
        <p:txBody>
          <a:bodyPr>
            <a:normAutofit/>
          </a:bodyPr>
          <a:lstStyle/>
          <a:p>
            <a:r>
              <a:rPr lang="en-IN" sz="2400" b="1" dirty="0">
                <a:effectLst/>
                <a:latin typeface="Times New Roman" panose="02020603050405020304" pitchFamily="18" charset="0"/>
                <a:ea typeface="Times New Roman" panose="02020603050405020304" pitchFamily="18" charset="0"/>
              </a:rPr>
              <a:t>Pitch</a:t>
            </a:r>
            <a:br>
              <a:rPr lang="en-IN" sz="2400" dirty="0">
                <a:effectLst/>
                <a:latin typeface="Times New Roman" panose="02020603050405020304" pitchFamily="18" charset="0"/>
                <a:ea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5B4CF175-B70D-CD7C-3A68-DFE4877E49CD}"/>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Pitch is generally described as the psychological correlate of frequency, such that high-frequency tones are heard as being “high” in pitch and low frequencies are associated with “low” pitches (ANSI, 2004). </a:t>
            </a:r>
          </a:p>
          <a:p>
            <a:endParaRPr lang="en-IN" dirty="0"/>
          </a:p>
        </p:txBody>
      </p:sp>
    </p:spTree>
    <p:extLst>
      <p:ext uri="{BB962C8B-B14F-4D97-AF65-F5344CB8AC3E}">
        <p14:creationId xmlns:p14="http://schemas.microsoft.com/office/powerpoint/2010/main" val="417335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3142-95EA-E646-9036-F739A46FE31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5FE10FA-0D4D-252C-1588-6502AC7E35D0}"/>
              </a:ext>
            </a:extLst>
          </p:cNvPr>
          <p:cNvSpPr>
            <a:spLocks noGrp="1"/>
          </p:cNvSpPr>
          <p:nvPr>
            <p:ph sz="quarter" idx="13"/>
          </p:nvPr>
        </p:nvSpPr>
        <p:spPr/>
        <p:txBody>
          <a:bodyPr>
            <a:noAutofit/>
          </a:bodyPr>
          <a:lstStyle/>
          <a:p>
            <a:pPr algn="just">
              <a:lnSpc>
                <a:spcPct val="150000"/>
              </a:lnSpc>
            </a:pPr>
            <a:r>
              <a:rPr lang="en-IN" b="1" i="1" dirty="0">
                <a:effectLst/>
                <a:latin typeface="Times New Roman" panose="02020603050405020304" pitchFamily="18" charset="0"/>
                <a:ea typeface="Times New Roman" panose="02020603050405020304" pitchFamily="18" charset="0"/>
              </a:rPr>
              <a:t>Mel scale</a:t>
            </a:r>
            <a:endParaRPr lang="en-IN" dirty="0">
              <a:effectLst/>
              <a:latin typeface="Times New Roman" panose="02020603050405020304" pitchFamily="18" charset="0"/>
              <a:ea typeface="Times New Roman" panose="02020603050405020304" pitchFamily="18" charset="0"/>
            </a:endParaRPr>
          </a:p>
          <a:p>
            <a:pPr indent="0" algn="just">
              <a:lnSpc>
                <a:spcPct val="150000"/>
              </a:lnSpc>
              <a:buNone/>
            </a:pPr>
            <a:r>
              <a:rPr lang="en-IN" dirty="0">
                <a:effectLst/>
                <a:latin typeface="Times New Roman" panose="02020603050405020304" pitchFamily="18" charset="0"/>
                <a:ea typeface="Times New Roman" panose="02020603050405020304" pitchFamily="18" charset="0"/>
              </a:rPr>
              <a:t>Just as the sone scale relates intensity and loudness, the relationship between pitch and frequency is depicted by the </a:t>
            </a:r>
            <a:r>
              <a:rPr lang="en-IN" b="1" dirty="0" err="1">
                <a:effectLst/>
                <a:latin typeface="Times New Roman" panose="02020603050405020304" pitchFamily="18" charset="0"/>
                <a:ea typeface="Times New Roman" panose="02020603050405020304" pitchFamily="18" charset="0"/>
              </a:rPr>
              <a:t>mel</a:t>
            </a:r>
            <a:r>
              <a:rPr lang="en-IN" b="1" dirty="0">
                <a:effectLst/>
                <a:latin typeface="Times New Roman" panose="02020603050405020304" pitchFamily="18" charset="0"/>
                <a:ea typeface="Times New Roman" panose="02020603050405020304" pitchFamily="18" charset="0"/>
              </a:rPr>
              <a:t> scale</a:t>
            </a:r>
            <a:r>
              <a:rPr lang="en-IN" dirty="0">
                <a:effectLst/>
                <a:latin typeface="Times New Roman" panose="02020603050405020304" pitchFamily="18" charset="0"/>
                <a:ea typeface="Times New Roman" panose="02020603050405020304" pitchFamily="18" charset="0"/>
              </a:rPr>
              <a:t>, in which the </a:t>
            </a:r>
            <a:r>
              <a:rPr lang="en-IN" i="1" dirty="0">
                <a:effectLst/>
                <a:latin typeface="Times New Roman" panose="02020603050405020304" pitchFamily="18" charset="0"/>
                <a:ea typeface="Times New Roman" panose="02020603050405020304" pitchFamily="18" charset="0"/>
              </a:rPr>
              <a:t>unit of pitch </a:t>
            </a:r>
            <a:r>
              <a:rPr lang="en-IN" dirty="0">
                <a:effectLst/>
                <a:latin typeface="Times New Roman" panose="02020603050405020304" pitchFamily="18" charset="0"/>
                <a:ea typeface="Times New Roman" panose="02020603050405020304" pitchFamily="18" charset="0"/>
              </a:rPr>
              <a:t>is the </a:t>
            </a:r>
            <a:r>
              <a:rPr lang="en-IN" b="1" dirty="0" err="1">
                <a:effectLst/>
                <a:latin typeface="Times New Roman" panose="02020603050405020304" pitchFamily="18" charset="0"/>
                <a:ea typeface="Times New Roman" panose="02020603050405020304" pitchFamily="18" charset="0"/>
              </a:rPr>
              <a:t>mel</a:t>
            </a:r>
            <a:r>
              <a:rPr lang="en-IN" b="1" dirty="0">
                <a:effectLst/>
                <a:latin typeface="Times New Roman" panose="02020603050405020304" pitchFamily="18" charset="0"/>
                <a:ea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rPr>
              <a:t>(Stevens 1975). The reference point for the </a:t>
            </a:r>
            <a:r>
              <a:rPr lang="en-IN" dirty="0" err="1">
                <a:effectLst/>
                <a:latin typeface="Times New Roman" panose="02020603050405020304" pitchFamily="18" charset="0"/>
                <a:ea typeface="Times New Roman" panose="02020603050405020304" pitchFamily="18" charset="0"/>
              </a:rPr>
              <a:t>mel</a:t>
            </a:r>
            <a:r>
              <a:rPr lang="en-IN" dirty="0">
                <a:effectLst/>
                <a:latin typeface="Times New Roman" panose="02020603050405020304" pitchFamily="18" charset="0"/>
                <a:ea typeface="Times New Roman" panose="02020603050405020304" pitchFamily="18" charset="0"/>
              </a:rPr>
              <a:t> scale is a 1000 Hz tone at 40 </a:t>
            </a:r>
            <a:r>
              <a:rPr lang="en-IN" dirty="0" err="1">
                <a:effectLst/>
                <a:latin typeface="Times New Roman" panose="02020603050405020304" pitchFamily="18" charset="0"/>
                <a:ea typeface="Times New Roman" panose="02020603050405020304" pitchFamily="18" charset="0"/>
              </a:rPr>
              <a:t>phons</a:t>
            </a:r>
            <a:r>
              <a:rPr lang="en-IN" dirty="0">
                <a:effectLst/>
                <a:latin typeface="Times New Roman" panose="02020603050405020304" pitchFamily="18" charset="0"/>
                <a:ea typeface="Times New Roman" panose="02020603050405020304" pitchFamily="18" charset="0"/>
              </a:rPr>
              <a:t>, which has a pitch of 1000 </a:t>
            </a:r>
            <a:r>
              <a:rPr lang="en-IN" dirty="0" err="1">
                <a:effectLst/>
                <a:latin typeface="Times New Roman" panose="02020603050405020304" pitchFamily="18" charset="0"/>
                <a:ea typeface="Times New Roman" panose="02020603050405020304" pitchFamily="18" charset="0"/>
              </a:rPr>
              <a:t>mels</a:t>
            </a:r>
            <a:r>
              <a:rPr lang="en-IN" i="1" dirty="0">
                <a:effectLst/>
                <a:latin typeface="Times New Roman" panose="02020603050405020304" pitchFamily="18" charset="0"/>
                <a:ea typeface="Times New Roman" panose="02020603050405020304" pitchFamily="18" charset="0"/>
              </a:rPr>
              <a:t>. </a:t>
            </a:r>
            <a:r>
              <a:rPr lang="en-IN" dirty="0">
                <a:effectLst/>
                <a:latin typeface="Times New Roman" panose="02020603050405020304" pitchFamily="18" charset="0"/>
                <a:ea typeface="Times New Roman" panose="02020603050405020304" pitchFamily="18" charset="0"/>
              </a:rPr>
              <a:t>Following what we know about the nature of ratio scales, 2000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is twice as high as (twice the pitch of) 1000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500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is half as high, etc. </a:t>
            </a:r>
          </a:p>
          <a:p>
            <a:endParaRPr lang="en-IN" dirty="0"/>
          </a:p>
        </p:txBody>
      </p:sp>
    </p:spTree>
    <p:extLst>
      <p:ext uri="{BB962C8B-B14F-4D97-AF65-F5344CB8AC3E}">
        <p14:creationId xmlns:p14="http://schemas.microsoft.com/office/powerpoint/2010/main" val="254521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15E4-65E9-B3DF-35E8-2FCFA4A68D8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07D1D38-5B53-2B66-4A00-5175EADFE55A}"/>
              </a:ext>
            </a:extLst>
          </p:cNvPr>
          <p:cNvSpPr>
            <a:spLocks noGrp="1"/>
          </p:cNvSpPr>
          <p:nvPr>
            <p:ph sz="quarter" idx="13"/>
          </p:nvPr>
        </p:nvSpPr>
        <p:spPr/>
        <p:txBody>
          <a:bodyPr>
            <a:normAutofit/>
          </a:bodyPr>
          <a:lstStyle/>
          <a:p>
            <a:r>
              <a:rPr lang="en-IN" dirty="0">
                <a:effectLst/>
                <a:latin typeface="Times New Roman" panose="02020603050405020304" pitchFamily="18" charset="0"/>
                <a:ea typeface="Times New Roman" panose="02020603050405020304" pitchFamily="18" charset="0"/>
              </a:rPr>
              <a:t>Notice that the relation between frequency and pitch is somewhat S-shaped rather than linear, and that the frequency range of 16,000 Hz is “compressed” into a pitch range of only ~ 3300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A doubling of pitch from 1000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to 2000 </a:t>
            </a:r>
            <a:r>
              <a:rPr lang="en-IN" dirty="0" err="1">
                <a:effectLst/>
                <a:latin typeface="Times New Roman" panose="02020603050405020304" pitchFamily="18" charset="0"/>
                <a:ea typeface="Times New Roman" panose="02020603050405020304" pitchFamily="18" charset="0"/>
              </a:rPr>
              <a:t>mels</a:t>
            </a:r>
            <a:r>
              <a:rPr lang="en-IN" dirty="0">
                <a:effectLst/>
                <a:latin typeface="Times New Roman" panose="02020603050405020304" pitchFamily="18" charset="0"/>
                <a:ea typeface="Times New Roman" panose="02020603050405020304" pitchFamily="18" charset="0"/>
              </a:rPr>
              <a:t> corresponds to a tripling of frequency from 1000 Hz to roughly 3000 Hz.</a:t>
            </a:r>
          </a:p>
          <a:p>
            <a:r>
              <a:rPr lang="en-IN" dirty="0">
                <a:effectLst/>
                <a:latin typeface="Times New Roman" panose="02020603050405020304" pitchFamily="18" charset="0"/>
                <a:ea typeface="Times New Roman" panose="02020603050405020304" pitchFamily="18" charset="0"/>
              </a:rPr>
              <a:t> One feature of these data is that clearly </a:t>
            </a:r>
            <a:r>
              <a:rPr lang="en-IN" b="1" dirty="0">
                <a:effectLst/>
                <a:latin typeface="Times New Roman" panose="02020603050405020304" pitchFamily="18" charset="0"/>
                <a:ea typeface="Times New Roman" panose="02020603050405020304" pitchFamily="18" charset="0"/>
              </a:rPr>
              <a:t>doubling frequency causes less than a doubling of pitch</a:t>
            </a:r>
            <a:r>
              <a:rPr lang="en-IN" dirty="0">
                <a:effectLst/>
                <a:latin typeface="Times New Roman" panose="02020603050405020304" pitchFamily="18" charset="0"/>
                <a:ea typeface="Times New Roman" panose="02020603050405020304" pitchFamily="18" charset="0"/>
              </a:rPr>
              <a:t>. </a:t>
            </a:r>
          </a:p>
          <a:p>
            <a:endParaRPr lang="en-IN" dirty="0"/>
          </a:p>
        </p:txBody>
      </p:sp>
    </p:spTree>
    <p:extLst>
      <p:ext uri="{BB962C8B-B14F-4D97-AF65-F5344CB8AC3E}">
        <p14:creationId xmlns:p14="http://schemas.microsoft.com/office/powerpoint/2010/main" val="352410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AEFC-7A76-CF82-9304-0671121E207B}"/>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368FE7E9-3891-F141-FE8B-95FB15A5FBA5}"/>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1231" t="29881" r="30706" b="20688"/>
          <a:stretch/>
        </p:blipFill>
        <p:spPr bwMode="auto">
          <a:xfrm>
            <a:off x="2345635" y="2063750"/>
            <a:ext cx="7368207" cy="38121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865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901-55C5-B67D-F2C7-0D75AD65FA77}"/>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8B1BFD5-7971-AC39-D658-8690D6D41100}"/>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30163" t="30700" r="52997" b="37074"/>
          <a:stretch/>
        </p:blipFill>
        <p:spPr bwMode="auto">
          <a:xfrm>
            <a:off x="4784035" y="2491702"/>
            <a:ext cx="3074504" cy="36175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95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2B0378-C521-0B4B-973A-FC3B8FFAD8CB}"/>
              </a:ext>
            </a:extLst>
          </p:cNvPr>
          <p:cNvSpPr>
            <a:spLocks noGrp="1"/>
          </p:cNvSpPr>
          <p:nvPr>
            <p:ph sz="quarter" idx="13"/>
          </p:nvPr>
        </p:nvSpPr>
        <p:spPr>
          <a:xfrm>
            <a:off x="685800" y="887896"/>
            <a:ext cx="10394707" cy="4486689"/>
          </a:xfrm>
        </p:spPr>
        <p:txBody>
          <a:bodyPr>
            <a:noAutofit/>
          </a:bodyPr>
          <a:lstStyle/>
          <a:p>
            <a:r>
              <a:rPr lang="en-IN" b="1" i="1" dirty="0">
                <a:effectLst/>
                <a:latin typeface="Times New Roman" panose="02020603050405020304" pitchFamily="18" charset="0"/>
                <a:ea typeface="Times New Roman" panose="02020603050405020304" pitchFamily="18" charset="0"/>
              </a:rPr>
              <a:t>Bark scale</a:t>
            </a:r>
            <a:endParaRPr lang="en-IN" dirty="0">
              <a:effectLst/>
              <a:latin typeface="Times New Roman" panose="02020603050405020304" pitchFamily="18" charset="0"/>
              <a:ea typeface="Times New Roman" panose="02020603050405020304" pitchFamily="18" charset="0"/>
            </a:endParaRPr>
          </a:p>
          <a:p>
            <a:r>
              <a:rPr lang="en-IN" dirty="0">
                <a:effectLst/>
                <a:latin typeface="Times New Roman" panose="02020603050405020304" pitchFamily="18" charset="0"/>
                <a:ea typeface="Times New Roman" panose="02020603050405020304" pitchFamily="18" charset="0"/>
              </a:rPr>
              <a:t>Another method for describing the perception of pitch uses the </a:t>
            </a:r>
            <a:r>
              <a:rPr lang="en-IN" b="1" dirty="0">
                <a:effectLst/>
                <a:latin typeface="Times New Roman" panose="02020603050405020304" pitchFamily="18" charset="0"/>
                <a:ea typeface="Times New Roman" panose="02020603050405020304" pitchFamily="18" charset="0"/>
              </a:rPr>
              <a:t>bark </a:t>
            </a:r>
            <a:r>
              <a:rPr lang="en-IN" dirty="0">
                <a:effectLst/>
                <a:latin typeface="Times New Roman" panose="02020603050405020304" pitchFamily="18" charset="0"/>
                <a:ea typeface="Times New Roman" panose="02020603050405020304" pitchFamily="18" charset="0"/>
              </a:rPr>
              <a:t>scale.</a:t>
            </a:r>
          </a:p>
          <a:p>
            <a:r>
              <a:rPr lang="en-IN" dirty="0">
                <a:effectLst/>
                <a:latin typeface="Times New Roman" panose="02020603050405020304" pitchFamily="18" charset="0"/>
                <a:ea typeface="Times New Roman" panose="02020603050405020304" pitchFamily="18" charset="0"/>
              </a:rPr>
              <a:t> </a:t>
            </a:r>
            <a:r>
              <a:rPr lang="en-IN" b="1" dirty="0">
                <a:effectLst/>
                <a:latin typeface="Times New Roman" panose="02020603050405020304" pitchFamily="18" charset="0"/>
                <a:ea typeface="Times New Roman" panose="02020603050405020304" pitchFamily="18" charset="0"/>
              </a:rPr>
              <a:t>One bark is equal to the frequencies that make up a critical band. Frequencies within a critical band are close enough in frequency to mask each other</a:t>
            </a:r>
            <a:r>
              <a:rPr lang="en-IN" dirty="0">
                <a:effectLst/>
                <a:latin typeface="Times New Roman" panose="02020603050405020304" pitchFamily="18" charset="0"/>
                <a:ea typeface="Times New Roman" panose="02020603050405020304" pitchFamily="18" charset="0"/>
              </a:rPr>
              <a:t>. </a:t>
            </a:r>
          </a:p>
          <a:p>
            <a:r>
              <a:rPr lang="en-IN" dirty="0">
                <a:effectLst/>
                <a:latin typeface="Times New Roman" panose="02020603050405020304" pitchFamily="18" charset="0"/>
                <a:ea typeface="Times New Roman" panose="02020603050405020304" pitchFamily="18" charset="0"/>
              </a:rPr>
              <a:t>That is, the presence of one tone can keep you from detecting another tone of similar frequency. For example, frequencies from about 900 to 1060 Hz can easily mask 980 Hz; </a:t>
            </a:r>
            <a:r>
              <a:rPr lang="en-IN" dirty="0" err="1">
                <a:effectLst/>
                <a:latin typeface="Times New Roman" panose="02020603050405020304" pitchFamily="18" charset="0"/>
                <a:ea typeface="Times New Roman" panose="02020603050405020304" pitchFamily="18" charset="0"/>
              </a:rPr>
              <a:t>fre</a:t>
            </a:r>
            <a:r>
              <a:rPr lang="en-IN" dirty="0">
                <a:effectLst/>
                <a:latin typeface="Times New Roman" panose="02020603050405020304" pitchFamily="18" charset="0"/>
                <a:ea typeface="Times New Roman" panose="02020603050405020304" pitchFamily="18" charset="0"/>
              </a:rPr>
              <a:t>- </a:t>
            </a:r>
            <a:r>
              <a:rPr lang="en-IN" dirty="0" err="1">
                <a:effectLst/>
                <a:latin typeface="Times New Roman" panose="02020603050405020304" pitchFamily="18" charset="0"/>
                <a:ea typeface="Times New Roman" panose="02020603050405020304" pitchFamily="18" charset="0"/>
              </a:rPr>
              <a:t>quencies</a:t>
            </a:r>
            <a:r>
              <a:rPr lang="en-IN" dirty="0">
                <a:effectLst/>
                <a:latin typeface="Times New Roman" panose="02020603050405020304" pitchFamily="18" charset="0"/>
                <a:ea typeface="Times New Roman" panose="02020603050405020304" pitchFamily="18" charset="0"/>
              </a:rPr>
              <a:t> more distant, such as 850 Hz or 1100 Hz, would have to be more intense to mask the 980-Hz tone. </a:t>
            </a:r>
          </a:p>
          <a:p>
            <a:r>
              <a:rPr lang="en-IN" dirty="0">
                <a:effectLst/>
                <a:latin typeface="Times New Roman" panose="02020603050405020304" pitchFamily="18" charset="0"/>
                <a:ea typeface="Times New Roman" panose="02020603050405020304" pitchFamily="18" charset="0"/>
              </a:rPr>
              <a:t>If 1060 Hz is the edge of one critical band, and the next critical band ranges from 1060 to 1250 Hz, that range is also equal to 1 bark. </a:t>
            </a:r>
          </a:p>
          <a:p>
            <a:endParaRPr lang="en-IN" dirty="0"/>
          </a:p>
        </p:txBody>
      </p:sp>
    </p:spTree>
    <p:extLst>
      <p:ext uri="{BB962C8B-B14F-4D97-AF65-F5344CB8AC3E}">
        <p14:creationId xmlns:p14="http://schemas.microsoft.com/office/powerpoint/2010/main" val="352982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AB2A-D2AD-E1F3-5B1A-8ABC74877C7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730CAEF-F057-BB51-B3FB-530977EB128E}"/>
              </a:ext>
            </a:extLst>
          </p:cNvPr>
          <p:cNvSpPr>
            <a:spLocks noGrp="1"/>
          </p:cNvSpPr>
          <p:nvPr>
            <p:ph sz="quarter" idx="13"/>
          </p:nvPr>
        </p:nvSpPr>
        <p:spPr/>
        <p:txBody>
          <a:bodyPr/>
          <a:lstStyle/>
          <a:p>
            <a:r>
              <a:rPr lang="en-US" dirty="0" err="1"/>
              <a:t>Jnd</a:t>
            </a:r>
            <a:r>
              <a:rPr lang="en-US" dirty="0"/>
              <a:t> maybe thought in two ways. </a:t>
            </a:r>
          </a:p>
          <a:p>
            <a:r>
              <a:rPr lang="en-US" dirty="0"/>
              <a:t>One is as the absolute difference between two sounds, and the other is as the relative difference between them. </a:t>
            </a:r>
          </a:p>
          <a:p>
            <a:r>
              <a:rPr lang="en-US" dirty="0"/>
              <a:t>The relative difference is obtained by dividing the absolute DL by the value of the starting level. </a:t>
            </a:r>
          </a:p>
          <a:p>
            <a:r>
              <a:rPr lang="en-US" dirty="0"/>
              <a:t>Thus, if the starting level I is 1000 units and the DL or ∆ I is 50 units, then the relative DL ∆ I/I is 50/1000 = 0.05. This ratio, ∆ I/I, is called the </a:t>
            </a:r>
            <a:r>
              <a:rPr lang="en-US" b="1" dirty="0"/>
              <a:t>Weber fraction</a:t>
            </a:r>
            <a:r>
              <a:rPr lang="en-US" dirty="0"/>
              <a:t>.</a:t>
            </a:r>
            <a:endParaRPr lang="en-IN" dirty="0"/>
          </a:p>
        </p:txBody>
      </p:sp>
    </p:spTree>
    <p:extLst>
      <p:ext uri="{BB962C8B-B14F-4D97-AF65-F5344CB8AC3E}">
        <p14:creationId xmlns:p14="http://schemas.microsoft.com/office/powerpoint/2010/main" val="380188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409B-DA41-EBE7-ECDA-8693CC0D748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B89292E-59EB-DCD7-4B52-5038D6D73407}"/>
              </a:ext>
            </a:extLst>
          </p:cNvPr>
          <p:cNvSpPr>
            <a:spLocks noGrp="1"/>
          </p:cNvSpPr>
          <p:nvPr>
            <p:ph sz="quarter" idx="13"/>
          </p:nvPr>
        </p:nvSpPr>
        <p:spPr/>
        <p:txBody>
          <a:bodyPr/>
          <a:lstStyle/>
          <a:p>
            <a:r>
              <a:rPr lang="en-US" dirty="0"/>
              <a:t>Weber’s law states that the value of  ∆ I/I (the Weber fraction) is a constant (k) regardless of stimulus level, </a:t>
            </a:r>
          </a:p>
          <a:p>
            <a:endParaRPr lang="en-US" dirty="0"/>
          </a:p>
          <a:p>
            <a:pPr marL="0" indent="0">
              <a:buNone/>
            </a:pPr>
            <a:r>
              <a:rPr lang="en-US" dirty="0"/>
              <a:t> ∆ I/I = K</a:t>
            </a:r>
          </a:p>
          <a:p>
            <a:r>
              <a:rPr lang="en-US" dirty="0"/>
              <a:t>Weber fraction decreases with increasing intensity from about 1.7 dB at a sensation level (SL) of 5 dB to about 0.5 dB at 80 dB SL. This slight deviation from Weber’s law has come to be known as the near miss to Weber’s law.</a:t>
            </a:r>
            <a:endParaRPr lang="en-IN" dirty="0"/>
          </a:p>
        </p:txBody>
      </p:sp>
    </p:spTree>
    <p:extLst>
      <p:ext uri="{BB962C8B-B14F-4D97-AF65-F5344CB8AC3E}">
        <p14:creationId xmlns:p14="http://schemas.microsoft.com/office/powerpoint/2010/main" val="106787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7CE7-A098-9BBB-6FAC-1A6EFF64B45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EFDEDF-BA5C-0561-4E61-523E85B325DE}"/>
              </a:ext>
            </a:extLst>
          </p:cNvPr>
          <p:cNvSpPr>
            <a:spLocks noGrp="1"/>
          </p:cNvSpPr>
          <p:nvPr>
            <p:ph sz="quarter" idx="13"/>
          </p:nvPr>
        </p:nvSpPr>
        <p:spPr/>
        <p:txBody>
          <a:bodyPr/>
          <a:lstStyle/>
          <a:p>
            <a:r>
              <a:rPr lang="en-US" dirty="0"/>
              <a:t>Methods for obtaining intensity difference limen (DLI) </a:t>
            </a:r>
          </a:p>
          <a:p>
            <a:r>
              <a:rPr lang="en-US" b="1" dirty="0"/>
              <a:t>1. Amplitude modulation </a:t>
            </a:r>
          </a:p>
          <a:p>
            <a:pPr marL="0" indent="0">
              <a:buNone/>
            </a:pPr>
            <a:r>
              <a:rPr lang="en-US" dirty="0"/>
              <a:t>• Amplitude modulation is the modulation of a wave by varying its amplitude.</a:t>
            </a:r>
          </a:p>
          <a:p>
            <a:pPr marL="0" indent="0">
              <a:buNone/>
            </a:pPr>
            <a:r>
              <a:rPr lang="en-US" dirty="0"/>
              <a:t>In one interval, the stimulus is unmodulated and in the other it is amplitude modulated.</a:t>
            </a:r>
          </a:p>
          <a:p>
            <a:pPr marL="0" indent="0">
              <a:buNone/>
            </a:pPr>
            <a:r>
              <a:rPr lang="en-US" dirty="0"/>
              <a:t> • Subject is to indicate which interval contained the modulation.</a:t>
            </a:r>
            <a:endParaRPr lang="en-IN" dirty="0"/>
          </a:p>
        </p:txBody>
      </p:sp>
    </p:spTree>
    <p:extLst>
      <p:ext uri="{BB962C8B-B14F-4D97-AF65-F5344CB8AC3E}">
        <p14:creationId xmlns:p14="http://schemas.microsoft.com/office/powerpoint/2010/main" val="397842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8B4-85C0-0714-3261-16AEF6917E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65B4C4C-77A3-AEE5-067C-6A2C91B4E0A0}"/>
              </a:ext>
            </a:extLst>
          </p:cNvPr>
          <p:cNvSpPr>
            <a:spLocks noGrp="1"/>
          </p:cNvSpPr>
          <p:nvPr>
            <p:ph sz="quarter" idx="13"/>
          </p:nvPr>
        </p:nvSpPr>
        <p:spPr/>
        <p:txBody>
          <a:bodyPr>
            <a:normAutofit/>
          </a:bodyPr>
          <a:lstStyle/>
          <a:p>
            <a:r>
              <a:rPr lang="en-US" b="1" dirty="0"/>
              <a:t>2. Gated pedestal </a:t>
            </a:r>
          </a:p>
          <a:p>
            <a:pPr marL="0" indent="0">
              <a:buNone/>
            </a:pPr>
            <a:r>
              <a:rPr lang="en-US" dirty="0"/>
              <a:t>• Two separate pulses are presented successively, one is more intense than the other.</a:t>
            </a:r>
          </a:p>
          <a:p>
            <a:pPr marL="0" indent="0">
              <a:buNone/>
            </a:pPr>
            <a:r>
              <a:rPr lang="en-US" dirty="0"/>
              <a:t> • Subject indicates which sound was more intense. </a:t>
            </a:r>
          </a:p>
          <a:p>
            <a:pPr marL="0" indent="0">
              <a:buNone/>
            </a:pPr>
            <a:endParaRPr lang="en-IN" dirty="0"/>
          </a:p>
        </p:txBody>
      </p:sp>
    </p:spTree>
    <p:extLst>
      <p:ext uri="{BB962C8B-B14F-4D97-AF65-F5344CB8AC3E}">
        <p14:creationId xmlns:p14="http://schemas.microsoft.com/office/powerpoint/2010/main" val="114725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7686-EEDF-9D85-3108-2CDD021A47F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5503538-7FCA-CBC6-86C2-2901BEA599B9}"/>
              </a:ext>
            </a:extLst>
          </p:cNvPr>
          <p:cNvSpPr>
            <a:spLocks noGrp="1"/>
          </p:cNvSpPr>
          <p:nvPr>
            <p:ph sz="quarter" idx="13"/>
          </p:nvPr>
        </p:nvSpPr>
        <p:spPr/>
        <p:txBody>
          <a:bodyPr/>
          <a:lstStyle/>
          <a:p>
            <a:pPr marL="0" indent="0">
              <a:buNone/>
            </a:pPr>
            <a:r>
              <a:rPr lang="en-US" b="1" dirty="0"/>
              <a:t>3. Continuous pedestal</a:t>
            </a:r>
          </a:p>
          <a:p>
            <a:pPr marL="0" indent="0">
              <a:buNone/>
            </a:pPr>
            <a:r>
              <a:rPr lang="en-US" dirty="0"/>
              <a:t> • Continuous background stimulus is presented and increment in level is imposed on the background stimulus. </a:t>
            </a:r>
          </a:p>
          <a:p>
            <a:pPr marL="0" indent="0">
              <a:buNone/>
            </a:pPr>
            <a:r>
              <a:rPr lang="en-US" dirty="0"/>
              <a:t>• Subject indicates when the increment is perceived.</a:t>
            </a:r>
            <a:endParaRPr lang="en-IN" dirty="0"/>
          </a:p>
        </p:txBody>
      </p:sp>
    </p:spTree>
    <p:extLst>
      <p:ext uri="{BB962C8B-B14F-4D97-AF65-F5344CB8AC3E}">
        <p14:creationId xmlns:p14="http://schemas.microsoft.com/office/powerpoint/2010/main" val="5323598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136</TotalTime>
  <Words>2460</Words>
  <Application>Microsoft Office PowerPoint</Application>
  <PresentationFormat>Widescreen</PresentationFormat>
  <Paragraphs>102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Garamond</vt:lpstr>
      <vt:lpstr>Times New Roman</vt:lpstr>
      <vt:lpstr>Wingdings 2</vt:lpstr>
      <vt:lpstr>Organic</vt:lpstr>
      <vt:lpstr>Unit 1 Differential Sensitivity</vt:lpstr>
      <vt:lpstr>Differential Sensitivity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Frequency discrimination </vt:lpstr>
      <vt:lpstr>PowerPoint Presentation</vt:lpstr>
      <vt:lpstr>Duration discrimination and temporal resolution </vt:lpstr>
      <vt:lpstr>PowerPoint Presentation</vt:lpstr>
      <vt:lpstr>PowerPoint Presentation</vt:lpstr>
      <vt:lpstr>Application of jnd </vt:lpstr>
      <vt:lpstr>PowerPoint Presentation</vt:lpstr>
      <vt:lpstr>LOUDNESS</vt:lpstr>
      <vt:lpstr>Magnitude estimation and production  </vt:lpstr>
      <vt:lpstr>PowerPoint Presentation</vt:lpstr>
      <vt:lpstr>Equal loudness contours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Loudness scale </vt:lpstr>
      <vt:lpstr>PowerPoint Presentation</vt:lpstr>
      <vt:lpstr>PowerPoint Presentation</vt:lpstr>
      <vt:lpstr>PowerPoint Presentation</vt:lpstr>
      <vt:lpstr>PowerPoint Presentation</vt:lpstr>
      <vt:lpstr>PowerPoint Presentation</vt:lpstr>
      <vt:lpstr>Pitch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rajeshvariba jadeja</dc:creator>
  <cp:lastModifiedBy>Sanket Bhalerao</cp:lastModifiedBy>
  <cp:revision>33</cp:revision>
  <dcterms:created xsi:type="dcterms:W3CDTF">2023-05-04T04:43:17Z</dcterms:created>
  <dcterms:modified xsi:type="dcterms:W3CDTF">2025-08-22T08:46:35Z</dcterms:modified>
</cp:coreProperties>
</file>