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8" r:id="rId4"/>
    <p:sldId id="259" r:id="rId5"/>
    <p:sldId id="260" r:id="rId6"/>
    <p:sldId id="272" r:id="rId7"/>
    <p:sldId id="267" r:id="rId8"/>
    <p:sldId id="261" r:id="rId9"/>
    <p:sldId id="268" r:id="rId10"/>
    <p:sldId id="269" r:id="rId11"/>
    <p:sldId id="262" r:id="rId12"/>
    <p:sldId id="270" r:id="rId13"/>
    <p:sldId id="265" r:id="rId14"/>
    <p:sldId id="263" r:id="rId15"/>
    <p:sldId id="266" r:id="rId16"/>
    <p:sldId id="264"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388" y="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05F0B3-C59D-47B2-AB7B-0FED0DB0A765}" type="datetimeFigureOut">
              <a:rPr lang="en-US" smtClean="0"/>
              <a:pPr/>
              <a:t>8/22/2025</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4E9C6D-523B-4728-9336-FE3D0DED65AE}"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B54E9C6D-523B-4728-9336-FE3D0DED65AE}" type="slidenum">
              <a:rPr lang="en-IN" smtClean="0"/>
              <a:pPr/>
              <a:t>14</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2124" r="323" b="422"/>
          <a:stretch/>
        </p:blipFill>
        <p:spPr>
          <a:xfrm>
            <a:off x="1143" y="1"/>
            <a:ext cx="9141714" cy="6858000"/>
          </a:xfrm>
          <a:prstGeom prst="rect">
            <a:avLst/>
          </a:prstGeom>
        </p:spPr>
      </p:pic>
      <p:sp>
        <p:nvSpPr>
          <p:cNvPr id="2" name="Title 1"/>
          <p:cNvSpPr>
            <a:spLocks noGrp="1"/>
          </p:cNvSpPr>
          <p:nvPr>
            <p:ph type="ctrTitle"/>
          </p:nvPr>
        </p:nvSpPr>
        <p:spPr>
          <a:xfrm>
            <a:off x="628650" y="533400"/>
            <a:ext cx="6343650" cy="1828800"/>
          </a:xfrm>
        </p:spPr>
        <p:txBody>
          <a:bodyPr anchor="b">
            <a:normAutofit/>
          </a:bodyPr>
          <a:lstStyle>
            <a:lvl1pPr algn="l">
              <a:defRPr sz="4400"/>
            </a:lvl1pPr>
          </a:lstStyle>
          <a:p>
            <a:r>
              <a:rPr lang="en-US"/>
              <a:t>Click to edit Master title style</a:t>
            </a:r>
            <a:endParaRPr lang="en-US" dirty="0"/>
          </a:p>
        </p:txBody>
      </p:sp>
      <p:sp>
        <p:nvSpPr>
          <p:cNvPr id="3" name="Subtitle 2"/>
          <p:cNvSpPr>
            <a:spLocks noGrp="1"/>
          </p:cNvSpPr>
          <p:nvPr>
            <p:ph type="subTitle" idx="1"/>
          </p:nvPr>
        </p:nvSpPr>
        <p:spPr>
          <a:xfrm>
            <a:off x="628650" y="2438400"/>
            <a:ext cx="5314950" cy="914400"/>
          </a:xfrm>
        </p:spPr>
        <p:txBody>
          <a:bodyPr>
            <a:normAutofit/>
          </a:bodyPr>
          <a:lstStyle>
            <a:lvl1pPr marL="0" indent="0" algn="l">
              <a:spcBef>
                <a:spcPts val="1200"/>
              </a:spcBef>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4154451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wo Pictures with Captions">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1" y="1716"/>
            <a:ext cx="9141714" cy="6856284"/>
          </a:xfrm>
          <a:prstGeom prst="rect">
            <a:avLst/>
          </a:prstGeom>
        </p:spPr>
      </p:pic>
      <p:sp>
        <p:nvSpPr>
          <p:cNvPr id="7" name="Freeform 5"/>
          <p:cNvSpPr>
            <a:spLocks/>
          </p:cNvSpPr>
          <p:nvPr/>
        </p:nvSpPr>
        <p:spPr bwMode="gray">
          <a:xfrm>
            <a:off x="571500" y="933450"/>
            <a:ext cx="30861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5" name="Picture Placeholder 14"/>
          <p:cNvSpPr>
            <a:spLocks noGrp="1"/>
          </p:cNvSpPr>
          <p:nvPr>
            <p:ph type="pic" sz="quarter" idx="13"/>
          </p:nvPr>
        </p:nvSpPr>
        <p:spPr>
          <a:xfrm>
            <a:off x="744327" y="1113023"/>
            <a:ext cx="2728840"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a:noAutofit/>
          </a:bodyPr>
          <a:lstStyle>
            <a:lvl1pPr marL="0" indent="0" algn="ctr">
              <a:buNone/>
              <a:defRPr/>
            </a:lvl1pPr>
          </a:lstStyle>
          <a:p>
            <a:r>
              <a:rPr lang="en-US"/>
              <a:t>Click icon to add picture</a:t>
            </a:r>
          </a:p>
        </p:txBody>
      </p:sp>
      <p:sp>
        <p:nvSpPr>
          <p:cNvPr id="18" name="Freeform 5"/>
          <p:cNvSpPr>
            <a:spLocks/>
          </p:cNvSpPr>
          <p:nvPr/>
        </p:nvSpPr>
        <p:spPr bwMode="gray">
          <a:xfrm>
            <a:off x="3975100" y="933450"/>
            <a:ext cx="30861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9" name="Picture Placeholder 18"/>
          <p:cNvSpPr>
            <a:spLocks noGrp="1"/>
          </p:cNvSpPr>
          <p:nvPr>
            <p:ph type="pic" sz="quarter" idx="15"/>
          </p:nvPr>
        </p:nvSpPr>
        <p:spPr>
          <a:xfrm>
            <a:off x="4147926" y="1113023"/>
            <a:ext cx="2728840"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a:noAutofit/>
          </a:bodyPr>
          <a:lstStyle>
            <a:lvl1pPr marL="0" indent="0" algn="ctr">
              <a:buNone/>
              <a:defRPr/>
            </a:lvl1pPr>
          </a:lstStyle>
          <a:p>
            <a:r>
              <a:rPr lang="en-US"/>
              <a:t>Click icon to add picture</a:t>
            </a:r>
          </a:p>
        </p:txBody>
      </p:sp>
      <p:sp>
        <p:nvSpPr>
          <p:cNvPr id="17" name="Text Placeholder 16"/>
          <p:cNvSpPr>
            <a:spLocks noGrp="1"/>
          </p:cNvSpPr>
          <p:nvPr>
            <p:ph type="body" sz="quarter" idx="14"/>
          </p:nvPr>
        </p:nvSpPr>
        <p:spPr>
          <a:xfrm>
            <a:off x="771436" y="5305425"/>
            <a:ext cx="2674620" cy="1097280"/>
          </a:xfrm>
        </p:spPr>
        <p:txBody>
          <a:bodyPr>
            <a:normAutofit/>
          </a:bodyPr>
          <a:lstStyle>
            <a:lvl1pPr marL="0" indent="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a:r>
              <a:rPr lang="en-US"/>
              <a:t>Click to edit Master text styles</a:t>
            </a:r>
          </a:p>
        </p:txBody>
      </p:sp>
      <p:sp>
        <p:nvSpPr>
          <p:cNvPr id="20" name="Text Placeholder 16"/>
          <p:cNvSpPr>
            <a:spLocks noGrp="1"/>
          </p:cNvSpPr>
          <p:nvPr>
            <p:ph type="body" sz="quarter" idx="16"/>
          </p:nvPr>
        </p:nvSpPr>
        <p:spPr>
          <a:xfrm>
            <a:off x="4175036" y="5305425"/>
            <a:ext cx="2674620" cy="1097280"/>
          </a:xfrm>
        </p:spPr>
        <p:txBody>
          <a:bodyPr>
            <a:normAutofit/>
          </a:bodyPr>
          <a:lstStyle>
            <a:lvl1pPr marL="0" indent="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a:r>
              <a:rPr lang="en-US"/>
              <a:t>Click to edit Master text styles</a:t>
            </a:r>
          </a:p>
        </p:txBody>
      </p:sp>
    </p:spTree>
    <p:extLst>
      <p:ext uri="{BB962C8B-B14F-4D97-AF65-F5344CB8AC3E}">
        <p14:creationId xmlns:p14="http://schemas.microsoft.com/office/powerpoint/2010/main" val="203777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hree Pictures with Caption">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1" y="1716"/>
            <a:ext cx="9141714" cy="6856284"/>
          </a:xfrm>
          <a:prstGeom prst="rect">
            <a:avLst/>
          </a:prstGeom>
        </p:spPr>
      </p:pic>
      <p:sp>
        <p:nvSpPr>
          <p:cNvPr id="7" name="Freeform 5"/>
          <p:cNvSpPr>
            <a:spLocks/>
          </p:cNvSpPr>
          <p:nvPr/>
        </p:nvSpPr>
        <p:spPr bwMode="gray">
          <a:xfrm>
            <a:off x="571500" y="933450"/>
            <a:ext cx="40005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5" name="Picture Placeholder 14"/>
          <p:cNvSpPr>
            <a:spLocks noGrp="1"/>
          </p:cNvSpPr>
          <p:nvPr>
            <p:ph type="pic" sz="quarter" idx="13"/>
          </p:nvPr>
        </p:nvSpPr>
        <p:spPr>
          <a:xfrm>
            <a:off x="743916" y="1113023"/>
            <a:ext cx="3655668"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a:noAutofit/>
          </a:bodyPr>
          <a:lstStyle>
            <a:lvl1pPr marL="0" indent="0" algn="ctr">
              <a:buNone/>
              <a:defRPr/>
            </a:lvl1pPr>
          </a:lstStyle>
          <a:p>
            <a:r>
              <a:rPr lang="en-US"/>
              <a:t>Click icon to add picture</a:t>
            </a:r>
          </a:p>
        </p:txBody>
      </p:sp>
      <p:sp>
        <p:nvSpPr>
          <p:cNvPr id="18" name="Freeform 5"/>
          <p:cNvSpPr>
            <a:spLocks/>
          </p:cNvSpPr>
          <p:nvPr/>
        </p:nvSpPr>
        <p:spPr bwMode="gray">
          <a:xfrm>
            <a:off x="4742905" y="967316"/>
            <a:ext cx="2243207" cy="1934384"/>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9" name="Picture Placeholder 18"/>
          <p:cNvSpPr>
            <a:spLocks noGrp="1"/>
          </p:cNvSpPr>
          <p:nvPr>
            <p:ph type="pic" sz="quarter" idx="15"/>
          </p:nvPr>
        </p:nvSpPr>
        <p:spPr>
          <a:xfrm>
            <a:off x="4879519" y="1109743"/>
            <a:ext cx="1969979" cy="1649530"/>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a:noAutofit/>
          </a:bodyPr>
          <a:lstStyle>
            <a:lvl1pPr marL="0" indent="0" algn="ctr">
              <a:buNone/>
              <a:defRPr/>
            </a:lvl1pPr>
          </a:lstStyle>
          <a:p>
            <a:r>
              <a:rPr lang="en-US"/>
              <a:t>Click icon to add picture</a:t>
            </a:r>
          </a:p>
        </p:txBody>
      </p:sp>
      <p:sp>
        <p:nvSpPr>
          <p:cNvPr id="17" name="Text Placeholder 16"/>
          <p:cNvSpPr>
            <a:spLocks noGrp="1"/>
          </p:cNvSpPr>
          <p:nvPr>
            <p:ph type="body" sz="quarter" idx="14"/>
          </p:nvPr>
        </p:nvSpPr>
        <p:spPr>
          <a:xfrm>
            <a:off x="771436" y="5919255"/>
            <a:ext cx="6078062" cy="497420"/>
          </a:xfrm>
        </p:spPr>
        <p:txBody>
          <a:bodyPr>
            <a:normAutofit/>
          </a:bodyPr>
          <a:lstStyle>
            <a:lvl1pPr marL="0" indent="0">
              <a:spcBef>
                <a:spcPts val="0"/>
              </a:spcBef>
              <a:buNone/>
              <a:defRPr sz="16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a:r>
              <a:rPr lang="en-US"/>
              <a:t>Click to edit Master text styles</a:t>
            </a:r>
          </a:p>
        </p:txBody>
      </p:sp>
      <p:sp>
        <p:nvSpPr>
          <p:cNvPr id="12" name="Freeform 5"/>
          <p:cNvSpPr>
            <a:spLocks/>
          </p:cNvSpPr>
          <p:nvPr/>
        </p:nvSpPr>
        <p:spPr bwMode="gray">
          <a:xfrm>
            <a:off x="4742905" y="3060954"/>
            <a:ext cx="2243207" cy="1934384"/>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3" name="Picture Placeholder 12"/>
          <p:cNvSpPr>
            <a:spLocks noGrp="1"/>
          </p:cNvSpPr>
          <p:nvPr>
            <p:ph type="pic" sz="quarter" idx="16"/>
          </p:nvPr>
        </p:nvSpPr>
        <p:spPr>
          <a:xfrm>
            <a:off x="4879519" y="3203381"/>
            <a:ext cx="1969979" cy="1649530"/>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a:noAutofit/>
          </a:bodyPr>
          <a:lstStyle>
            <a:lvl1pPr marL="0" indent="0" algn="ctr">
              <a:buNone/>
              <a:defRPr/>
            </a:lvl1pPr>
          </a:lstStyle>
          <a:p>
            <a:r>
              <a:rPr lang="en-US"/>
              <a:t>Click icon to add picture</a:t>
            </a:r>
          </a:p>
        </p:txBody>
      </p:sp>
      <p:sp>
        <p:nvSpPr>
          <p:cNvPr id="2" name="Title 1"/>
          <p:cNvSpPr>
            <a:spLocks noGrp="1"/>
          </p:cNvSpPr>
          <p:nvPr>
            <p:ph type="title"/>
          </p:nvPr>
        </p:nvSpPr>
        <p:spPr>
          <a:xfrm>
            <a:off x="771436" y="5305425"/>
            <a:ext cx="6078062" cy="579921"/>
          </a:xfrm>
        </p:spPr>
        <p:txBody>
          <a:bodyPr>
            <a:normAutofit/>
          </a:bodyPr>
          <a:lstStyle>
            <a:lvl1pPr>
              <a:defRPr sz="2400">
                <a:solidFill>
                  <a:schemeClr val="accent1"/>
                </a:solidFill>
              </a:defRPr>
            </a:lvl1pPr>
          </a:lstStyle>
          <a:p>
            <a:r>
              <a:rPr lang="en-US"/>
              <a:t>Click to edit Master title style</a:t>
            </a:r>
            <a:endParaRPr lang="en-US" dirty="0"/>
          </a:p>
        </p:txBody>
      </p:sp>
    </p:spTree>
    <p:extLst>
      <p:ext uri="{BB962C8B-B14F-4D97-AF65-F5344CB8AC3E}">
        <p14:creationId xmlns:p14="http://schemas.microsoft.com/office/powerpoint/2010/main" val="1017792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Five Pictures">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72" y="284"/>
            <a:ext cx="9141714" cy="6859715"/>
          </a:xfrm>
          <a:prstGeom prst="rect">
            <a:avLst/>
          </a:prstGeom>
        </p:spPr>
      </p:pic>
      <p:sp>
        <p:nvSpPr>
          <p:cNvPr id="8" name="Freeform 5"/>
          <p:cNvSpPr>
            <a:spLocks/>
          </p:cNvSpPr>
          <p:nvPr/>
        </p:nvSpPr>
        <p:spPr bwMode="gray">
          <a:xfrm>
            <a:off x="3136900" y="265045"/>
            <a:ext cx="39242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9" name="Picture Placeholder 8"/>
          <p:cNvSpPr>
            <a:spLocks noGrp="1"/>
          </p:cNvSpPr>
          <p:nvPr>
            <p:ph type="pic" sz="quarter" idx="13"/>
          </p:nvPr>
        </p:nvSpPr>
        <p:spPr>
          <a:xfrm>
            <a:off x="3318326" y="436316"/>
            <a:ext cx="3561446"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a:noAutofit/>
          </a:bodyPr>
          <a:lstStyle>
            <a:lvl1pPr marL="0" indent="0" algn="ctr">
              <a:buNone/>
              <a:defRPr/>
            </a:lvl1pPr>
          </a:lstStyle>
          <a:p>
            <a:r>
              <a:rPr lang="en-US"/>
              <a:t>Click icon to add picture</a:t>
            </a:r>
          </a:p>
        </p:txBody>
      </p:sp>
      <p:sp>
        <p:nvSpPr>
          <p:cNvPr id="10" name="Freeform 5"/>
          <p:cNvSpPr>
            <a:spLocks/>
          </p:cNvSpPr>
          <p:nvPr/>
        </p:nvSpPr>
        <p:spPr bwMode="gray">
          <a:xfrm>
            <a:off x="612141" y="384724"/>
            <a:ext cx="2359659"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1" name="Picture Placeholder 10"/>
          <p:cNvSpPr>
            <a:spLocks noGrp="1"/>
          </p:cNvSpPr>
          <p:nvPr>
            <p:ph type="pic" sz="quarter" idx="15"/>
          </p:nvPr>
        </p:nvSpPr>
        <p:spPr>
          <a:xfrm>
            <a:off x="759767" y="538232"/>
            <a:ext cx="2064409"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a:noAutofit/>
          </a:bodyPr>
          <a:lstStyle>
            <a:lvl1pPr marL="0" indent="0" algn="ctr">
              <a:buNone/>
              <a:defRPr/>
            </a:lvl1pPr>
          </a:lstStyle>
          <a:p>
            <a:r>
              <a:rPr lang="en-US"/>
              <a:t>Click icon to add picture</a:t>
            </a:r>
          </a:p>
        </p:txBody>
      </p:sp>
      <p:sp>
        <p:nvSpPr>
          <p:cNvPr id="12" name="Freeform 5"/>
          <p:cNvSpPr>
            <a:spLocks/>
          </p:cNvSpPr>
          <p:nvPr/>
        </p:nvSpPr>
        <p:spPr bwMode="gray">
          <a:xfrm>
            <a:off x="612141" y="2478362"/>
            <a:ext cx="2359659"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3" name="Picture Placeholder 12"/>
          <p:cNvSpPr>
            <a:spLocks noGrp="1"/>
          </p:cNvSpPr>
          <p:nvPr>
            <p:ph type="pic" sz="quarter" idx="16"/>
          </p:nvPr>
        </p:nvSpPr>
        <p:spPr>
          <a:xfrm>
            <a:off x="759767" y="2631870"/>
            <a:ext cx="2064409"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a:noAutofit/>
          </a:bodyPr>
          <a:lstStyle>
            <a:lvl1pPr marL="0" indent="0" algn="ctr">
              <a:buNone/>
              <a:defRPr/>
            </a:lvl1pPr>
          </a:lstStyle>
          <a:p>
            <a:r>
              <a:rPr lang="en-US"/>
              <a:t>Click icon to add picture</a:t>
            </a:r>
          </a:p>
        </p:txBody>
      </p:sp>
      <p:sp>
        <p:nvSpPr>
          <p:cNvPr id="14" name="Freeform 5"/>
          <p:cNvSpPr>
            <a:spLocks/>
          </p:cNvSpPr>
          <p:nvPr/>
        </p:nvSpPr>
        <p:spPr bwMode="gray">
          <a:xfrm>
            <a:off x="612141" y="4572000"/>
            <a:ext cx="2359659"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5" name="Picture Placeholder 14"/>
          <p:cNvSpPr>
            <a:spLocks noGrp="1"/>
          </p:cNvSpPr>
          <p:nvPr>
            <p:ph type="pic" sz="quarter" idx="17"/>
          </p:nvPr>
        </p:nvSpPr>
        <p:spPr>
          <a:xfrm>
            <a:off x="759767" y="4725508"/>
            <a:ext cx="2064409"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a:noAutofit/>
          </a:bodyPr>
          <a:lstStyle>
            <a:lvl1pPr marL="0" indent="0" algn="ctr">
              <a:buNone/>
              <a:defRPr/>
            </a:lvl1pPr>
          </a:lstStyle>
          <a:p>
            <a:r>
              <a:rPr lang="en-US"/>
              <a:t>Click icon to add picture</a:t>
            </a:r>
          </a:p>
        </p:txBody>
      </p:sp>
      <p:sp>
        <p:nvSpPr>
          <p:cNvPr id="20" name="Freeform 5"/>
          <p:cNvSpPr>
            <a:spLocks/>
          </p:cNvSpPr>
          <p:nvPr/>
        </p:nvSpPr>
        <p:spPr bwMode="gray">
          <a:xfrm>
            <a:off x="3136900" y="3448512"/>
            <a:ext cx="39242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1" name="Picture Placeholder 20"/>
          <p:cNvSpPr>
            <a:spLocks noGrp="1"/>
          </p:cNvSpPr>
          <p:nvPr>
            <p:ph type="pic" sz="quarter" idx="18"/>
          </p:nvPr>
        </p:nvSpPr>
        <p:spPr>
          <a:xfrm>
            <a:off x="3318326" y="3619783"/>
            <a:ext cx="3561446"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a:noAutofit/>
          </a:bodyPr>
          <a:lstStyle>
            <a:lvl1pPr marL="0" indent="0" algn="ctr">
              <a:buNone/>
              <a:defRPr/>
            </a:lvl1pPr>
          </a:lstStyle>
          <a:p>
            <a:r>
              <a:rPr lang="en-US"/>
              <a:t>Click icon to add picture</a:t>
            </a:r>
          </a:p>
        </p:txBody>
      </p:sp>
    </p:spTree>
    <p:extLst>
      <p:ext uri="{BB962C8B-B14F-4D97-AF65-F5344CB8AC3E}">
        <p14:creationId xmlns:p14="http://schemas.microsoft.com/office/powerpoint/2010/main" val="864672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8DCCBA-0B75-4A0D-A746-6DF3FF20D451}" type="datetimeFigureOut">
              <a:rPr lang="en-US" smtClean="0"/>
              <a:pPr/>
              <a:t>8/22/2025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B361C61-5658-4174-9D08-76A1910E3F4C}" type="slidenum">
              <a:rPr lang="en-IN" smtClean="0"/>
              <a:pPr/>
              <a:t>‹#›</a:t>
            </a:fld>
            <a:endParaRPr lang="en-IN"/>
          </a:p>
        </p:txBody>
      </p:sp>
    </p:spTree>
    <p:extLst>
      <p:ext uri="{BB962C8B-B14F-4D97-AF65-F5344CB8AC3E}">
        <p14:creationId xmlns:p14="http://schemas.microsoft.com/office/powerpoint/2010/main" val="1443261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365125"/>
            <a:ext cx="1371599" cy="49403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365125"/>
            <a:ext cx="5143500" cy="4940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8DCCBA-0B75-4A0D-A746-6DF3FF20D451}" type="datetimeFigureOut">
              <a:rPr lang="en-US" smtClean="0"/>
              <a:pPr/>
              <a:t>8/22/2025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B361C61-5658-4174-9D08-76A1910E3F4C}" type="slidenum">
              <a:rPr lang="en-IN" smtClean="0"/>
              <a:pPr/>
              <a:t>‹#›</a:t>
            </a:fld>
            <a:endParaRPr lang="en-IN"/>
          </a:p>
        </p:txBody>
      </p:sp>
    </p:spTree>
    <p:extLst>
      <p:ext uri="{BB962C8B-B14F-4D97-AF65-F5344CB8AC3E}">
        <p14:creationId xmlns:p14="http://schemas.microsoft.com/office/powerpoint/2010/main" val="3926244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8DCCBA-0B75-4A0D-A746-6DF3FF20D451}" type="datetimeFigureOut">
              <a:rPr lang="en-US" smtClean="0"/>
              <a:pPr/>
              <a:t>8/22/2025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B361C61-5658-4174-9D08-76A1910E3F4C}" type="slidenum">
              <a:rPr lang="en-IN" smtClean="0"/>
              <a:pPr/>
              <a:t>‹#›</a:t>
            </a:fld>
            <a:endParaRPr lang="en-IN"/>
          </a:p>
        </p:txBody>
      </p:sp>
    </p:spTree>
    <p:extLst>
      <p:ext uri="{BB962C8B-B14F-4D97-AF65-F5344CB8AC3E}">
        <p14:creationId xmlns:p14="http://schemas.microsoft.com/office/powerpoint/2010/main" val="1035739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434" t="422"/>
          <a:stretch/>
        </p:blipFill>
        <p:spPr>
          <a:xfrm>
            <a:off x="0" y="0"/>
            <a:ext cx="9141714" cy="6857176"/>
          </a:xfrm>
          <a:prstGeom prst="rect">
            <a:avLst/>
          </a:prstGeom>
        </p:spPr>
      </p:pic>
      <p:sp>
        <p:nvSpPr>
          <p:cNvPr id="2" name="Title 1"/>
          <p:cNvSpPr>
            <a:spLocks noGrp="1"/>
          </p:cNvSpPr>
          <p:nvPr>
            <p:ph type="title"/>
          </p:nvPr>
        </p:nvSpPr>
        <p:spPr>
          <a:xfrm>
            <a:off x="2514600" y="533400"/>
            <a:ext cx="5486400" cy="1828800"/>
          </a:xfrm>
        </p:spPr>
        <p:txBody>
          <a:bodyPr anchor="b">
            <a:normAutofit/>
          </a:bodyPr>
          <a:lstStyle>
            <a:lvl1pPr>
              <a:defRPr sz="4400"/>
            </a:lvl1pPr>
          </a:lstStyle>
          <a:p>
            <a:r>
              <a:rPr lang="en-US"/>
              <a:t>Click to edit Master title style</a:t>
            </a:r>
          </a:p>
        </p:txBody>
      </p:sp>
      <p:sp>
        <p:nvSpPr>
          <p:cNvPr id="3" name="Text Placeholder 2"/>
          <p:cNvSpPr>
            <a:spLocks noGrp="1"/>
          </p:cNvSpPr>
          <p:nvPr>
            <p:ph type="body" idx="1"/>
          </p:nvPr>
        </p:nvSpPr>
        <p:spPr>
          <a:xfrm>
            <a:off x="2514600" y="2438400"/>
            <a:ext cx="4114800" cy="914400"/>
          </a:xfrm>
        </p:spPr>
        <p:txBody>
          <a:bodyPr>
            <a:normAutofit/>
          </a:bodyPr>
          <a:lstStyle>
            <a:lvl1pPr marL="0" indent="0">
              <a:spcBef>
                <a:spcPts val="1200"/>
              </a:spcBef>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279508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43000" y="1825625"/>
            <a:ext cx="329184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9160" y="1825625"/>
            <a:ext cx="329184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8DCCBA-0B75-4A0D-A746-6DF3FF20D451}" type="datetimeFigureOut">
              <a:rPr lang="en-US" smtClean="0"/>
              <a:pPr/>
              <a:t>8/22/2025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B361C61-5658-4174-9D08-76A1910E3F4C}" type="slidenum">
              <a:rPr lang="en-IN" smtClean="0"/>
              <a:pPr/>
              <a:t>‹#›</a:t>
            </a:fld>
            <a:endParaRPr lang="en-IN"/>
          </a:p>
        </p:txBody>
      </p:sp>
    </p:spTree>
    <p:extLst>
      <p:ext uri="{BB962C8B-B14F-4D97-AF65-F5344CB8AC3E}">
        <p14:creationId xmlns:p14="http://schemas.microsoft.com/office/powerpoint/2010/main" val="1625302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143000" y="1828800"/>
            <a:ext cx="3291840" cy="795867"/>
          </a:xfrm>
        </p:spPr>
        <p:txBody>
          <a:bodyPr anchor="ctr">
            <a:normAutofit/>
          </a:bodyPr>
          <a:lstStyle>
            <a:lvl1pPr marL="0" indent="0">
              <a:spcBef>
                <a:spcPts val="0"/>
              </a:spcBef>
              <a:buNone/>
              <a:defRPr sz="2400" b="0">
                <a:solidFill>
                  <a:schemeClr val="accent4">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624666"/>
            <a:ext cx="3291840" cy="26754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9160" y="1828800"/>
            <a:ext cx="3291840" cy="795867"/>
          </a:xfrm>
        </p:spPr>
        <p:txBody>
          <a:bodyPr anchor="ctr">
            <a:normAutofit/>
          </a:bodyPr>
          <a:lstStyle>
            <a:lvl1pPr marL="0" indent="0">
              <a:spcBef>
                <a:spcPts val="0"/>
              </a:spcBef>
              <a:buNone/>
              <a:defRPr sz="2400" b="0">
                <a:solidFill>
                  <a:schemeClr val="accent4">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09160" y="2624666"/>
            <a:ext cx="3291840" cy="26754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8DCCBA-0B75-4A0D-A746-6DF3FF20D451}" type="datetimeFigureOut">
              <a:rPr lang="en-US" smtClean="0"/>
              <a:pPr/>
              <a:t>8/22/2025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B361C61-5658-4174-9D08-76A1910E3F4C}" type="slidenum">
              <a:rPr lang="en-IN" smtClean="0"/>
              <a:pPr/>
              <a:t>‹#›</a:t>
            </a:fld>
            <a:endParaRPr lang="en-IN"/>
          </a:p>
        </p:txBody>
      </p:sp>
    </p:spTree>
    <p:extLst>
      <p:ext uri="{BB962C8B-B14F-4D97-AF65-F5344CB8AC3E}">
        <p14:creationId xmlns:p14="http://schemas.microsoft.com/office/powerpoint/2010/main" val="2900086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8DCCBA-0B75-4A0D-A746-6DF3FF20D451}" type="datetimeFigureOut">
              <a:rPr lang="en-US" smtClean="0"/>
              <a:pPr/>
              <a:t>8/22/2025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B361C61-5658-4174-9D08-76A1910E3F4C}" type="slidenum">
              <a:rPr lang="en-IN" smtClean="0"/>
              <a:pPr/>
              <a:t>‹#›</a:t>
            </a:fld>
            <a:endParaRPr lang="en-IN"/>
          </a:p>
        </p:txBody>
      </p:sp>
    </p:spTree>
    <p:extLst>
      <p:ext uri="{BB962C8B-B14F-4D97-AF65-F5344CB8AC3E}">
        <p14:creationId xmlns:p14="http://schemas.microsoft.com/office/powerpoint/2010/main" val="645025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8DCCBA-0B75-4A0D-A746-6DF3FF20D451}" type="datetimeFigureOut">
              <a:rPr lang="en-US" smtClean="0"/>
              <a:pPr/>
              <a:t>8/22/2025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B361C61-5658-4174-9D08-76A1910E3F4C}" type="slidenum">
              <a:rPr lang="en-IN" smtClean="0"/>
              <a:pPr/>
              <a:t>‹#›</a:t>
            </a:fld>
            <a:endParaRPr lang="en-IN"/>
          </a:p>
        </p:txBody>
      </p:sp>
    </p:spTree>
    <p:extLst>
      <p:ext uri="{BB962C8B-B14F-4D97-AF65-F5344CB8AC3E}">
        <p14:creationId xmlns:p14="http://schemas.microsoft.com/office/powerpoint/2010/main" val="3580071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543300" y="1828801"/>
            <a:ext cx="4457700" cy="3476625"/>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2999" y="1828801"/>
            <a:ext cx="2194560" cy="3476625"/>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8DCCBA-0B75-4A0D-A746-6DF3FF20D451}" type="datetimeFigureOut">
              <a:rPr lang="en-US" smtClean="0"/>
              <a:pPr/>
              <a:t>8/22/2025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B361C61-5658-4174-9D08-76A1910E3F4C}" type="slidenum">
              <a:rPr lang="en-IN" smtClean="0"/>
              <a:pPr/>
              <a:t>‹#›</a:t>
            </a:fld>
            <a:endParaRPr lang="en-IN"/>
          </a:p>
        </p:txBody>
      </p:sp>
    </p:spTree>
    <p:extLst>
      <p:ext uri="{BB962C8B-B14F-4D97-AF65-F5344CB8AC3E}">
        <p14:creationId xmlns:p14="http://schemas.microsoft.com/office/powerpoint/2010/main" val="807354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5257800" y="2245995"/>
            <a:ext cx="2743200" cy="219456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8DCCBA-0B75-4A0D-A746-6DF3FF20D451}" type="datetimeFigureOut">
              <a:rPr lang="en-US" smtClean="0"/>
              <a:pPr/>
              <a:t>8/22/2025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B361C61-5658-4174-9D08-76A1910E3F4C}" type="slidenum">
              <a:rPr lang="en-IN" smtClean="0"/>
              <a:pPr/>
              <a:t>‹#›</a:t>
            </a:fld>
            <a:endParaRPr lang="en-IN"/>
          </a:p>
        </p:txBody>
      </p:sp>
      <p:sp>
        <p:nvSpPr>
          <p:cNvPr id="8" name="Freeform 5"/>
          <p:cNvSpPr>
            <a:spLocks/>
          </p:cNvSpPr>
          <p:nvPr/>
        </p:nvSpPr>
        <p:spPr bwMode="gray">
          <a:xfrm>
            <a:off x="603250" y="1695450"/>
            <a:ext cx="4197350" cy="3295650"/>
          </a:xfrm>
          <a:custGeom>
            <a:avLst/>
            <a:gdLst>
              <a:gd name="T0" fmla="*/ 1279 w 1347"/>
              <a:gd name="T1" fmla="*/ 919 h 986"/>
              <a:gd name="T2" fmla="*/ 65 w 1347"/>
              <a:gd name="T3" fmla="*/ 919 h 986"/>
              <a:gd name="T4" fmla="*/ 65 w 1347"/>
              <a:gd name="T5" fmla="*/ 64 h 986"/>
              <a:gd name="T6" fmla="*/ 1279 w 1347"/>
              <a:gd name="T7" fmla="*/ 64 h 986"/>
              <a:gd name="T8" fmla="*/ 1279 w 1347"/>
              <a:gd name="T9" fmla="*/ 919 h 986"/>
            </a:gdLst>
            <a:ahLst/>
            <a:cxnLst>
              <a:cxn ang="0">
                <a:pos x="T0" y="T1"/>
              </a:cxn>
              <a:cxn ang="0">
                <a:pos x="T2" y="T3"/>
              </a:cxn>
              <a:cxn ang="0">
                <a:pos x="T4" y="T5"/>
              </a:cxn>
              <a:cxn ang="0">
                <a:pos x="T6" y="T7"/>
              </a:cxn>
              <a:cxn ang="0">
                <a:pos x="T8" y="T9"/>
              </a:cxn>
            </a:cxnLst>
            <a:rect l="0" t="0" r="r" b="b"/>
            <a:pathLst>
              <a:path w="1347" h="986">
                <a:moveTo>
                  <a:pt x="1279" y="919"/>
                </a:moveTo>
                <a:cubicBezTo>
                  <a:pt x="1211" y="986"/>
                  <a:pt x="121" y="974"/>
                  <a:pt x="65" y="919"/>
                </a:cubicBezTo>
                <a:cubicBezTo>
                  <a:pt x="9" y="863"/>
                  <a:pt x="0" y="128"/>
                  <a:pt x="65" y="64"/>
                </a:cubicBezTo>
                <a:cubicBezTo>
                  <a:pt x="130" y="0"/>
                  <a:pt x="1217" y="3"/>
                  <a:pt x="1279" y="64"/>
                </a:cubicBezTo>
                <a:cubicBezTo>
                  <a:pt x="1341" y="125"/>
                  <a:pt x="1347" y="852"/>
                  <a:pt x="1279" y="919"/>
                </a:cubicBezTo>
                <a:close/>
              </a:path>
            </a:pathLst>
          </a:custGeom>
          <a:solidFill>
            <a:srgbClr val="FFFFFF"/>
          </a:solidFill>
          <a:ln>
            <a:noFill/>
          </a:ln>
          <a:effectLst>
            <a:outerShdw blurRad="317500" dist="63500" dir="2700000" algn="tl" rotWithShape="0">
              <a:prstClr val="black">
                <a:alpha val="3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2" name="Picture Placeholder 11"/>
          <p:cNvSpPr>
            <a:spLocks noGrp="1"/>
          </p:cNvSpPr>
          <p:nvPr>
            <p:ph type="pic" idx="1"/>
          </p:nvPr>
        </p:nvSpPr>
        <p:spPr>
          <a:xfrm>
            <a:off x="754517" y="1874520"/>
            <a:ext cx="3894817" cy="2937510"/>
          </a:xfrm>
          <a:custGeom>
            <a:avLst/>
            <a:gdLst>
              <a:gd name="connsiteX0" fmla="*/ 2531359 w 5066932"/>
              <a:gd name="connsiteY0" fmla="*/ 21 h 2945784"/>
              <a:gd name="connsiteX1" fmla="*/ 4878015 w 5066932"/>
              <a:gd name="connsiteY1" fmla="*/ 145719 h 2945784"/>
              <a:gd name="connsiteX2" fmla="*/ 4878015 w 5066932"/>
              <a:gd name="connsiteY2" fmla="*/ 2803241 h 2945784"/>
              <a:gd name="connsiteX3" fmla="*/ 175988 w 5066932"/>
              <a:gd name="connsiteY3" fmla="*/ 2803241 h 2945784"/>
              <a:gd name="connsiteX4" fmla="*/ 175988 w 5066932"/>
              <a:gd name="connsiteY4" fmla="*/ 145719 h 2945784"/>
              <a:gd name="connsiteX5" fmla="*/ 2531359 w 5066932"/>
              <a:gd name="connsiteY5" fmla="*/ 21 h 2945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66932" h="2945784">
                <a:moveTo>
                  <a:pt x="2531359" y="21"/>
                </a:moveTo>
                <a:cubicBezTo>
                  <a:pt x="3645379" y="1187"/>
                  <a:pt x="4757946" y="50918"/>
                  <a:pt x="4878015" y="145719"/>
                </a:cubicBezTo>
                <a:cubicBezTo>
                  <a:pt x="5118151" y="335320"/>
                  <a:pt x="5141390" y="2594991"/>
                  <a:pt x="4878015" y="2803241"/>
                </a:cubicBezTo>
                <a:cubicBezTo>
                  <a:pt x="4614639" y="3011491"/>
                  <a:pt x="392886" y="2974193"/>
                  <a:pt x="175988" y="2803241"/>
                </a:cubicBezTo>
                <a:cubicBezTo>
                  <a:pt x="-40909" y="2629181"/>
                  <a:pt x="-75768" y="344644"/>
                  <a:pt x="175988" y="145719"/>
                </a:cubicBezTo>
                <a:cubicBezTo>
                  <a:pt x="301866" y="46256"/>
                  <a:pt x="1417339" y="-1144"/>
                  <a:pt x="2531359" y="21"/>
                </a:cubicBezTo>
                <a:close/>
              </a:path>
            </a:pathLst>
          </a:custGeom>
          <a:solidFill>
            <a:schemeClr val="accent2">
              <a:lumMod val="20000"/>
              <a:lumOff val="80000"/>
            </a:schemeClr>
          </a:solidFill>
        </p:spPr>
        <p:txBody>
          <a:bodyPr wrap="square" tIns="365760">
            <a:no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Tree>
    <p:extLst>
      <p:ext uri="{BB962C8B-B14F-4D97-AF65-F5344CB8AC3E}">
        <p14:creationId xmlns:p14="http://schemas.microsoft.com/office/powerpoint/2010/main" val="651318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6" cstate="print">
            <a:extLst>
              <a:ext uri="{28A0092B-C50C-407E-A947-70E740481C1C}">
                <a14:useLocalDpi xmlns:a14="http://schemas.microsoft.com/office/drawing/2010/main" val="0"/>
              </a:ext>
            </a:extLst>
          </a:blip>
          <a:srcRect l="525" t="511" r="525" b="2999"/>
          <a:stretch/>
        </p:blipFill>
        <p:spPr>
          <a:xfrm>
            <a:off x="0" y="0"/>
            <a:ext cx="9141620" cy="6858000"/>
          </a:xfrm>
          <a:prstGeom prst="rect">
            <a:avLst/>
          </a:prstGeom>
        </p:spPr>
      </p:pic>
      <p:sp>
        <p:nvSpPr>
          <p:cNvPr id="2" name="Title Placeholder 1"/>
          <p:cNvSpPr>
            <a:spLocks noGrp="1"/>
          </p:cNvSpPr>
          <p:nvPr>
            <p:ph type="title"/>
          </p:nvPr>
        </p:nvSpPr>
        <p:spPr>
          <a:xfrm>
            <a:off x="628650" y="365126"/>
            <a:ext cx="7372350" cy="1082674"/>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143000" y="1828800"/>
            <a:ext cx="6858000" cy="34747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257800" y="6416676"/>
            <a:ext cx="1028700" cy="365125"/>
          </a:xfrm>
          <a:prstGeom prst="rect">
            <a:avLst/>
          </a:prstGeom>
        </p:spPr>
        <p:txBody>
          <a:bodyPr vert="horz" lIns="91440" tIns="45720" rIns="91440" bIns="45720" rtlCol="0" anchor="ctr"/>
          <a:lstStyle>
            <a:lvl1pPr algn="r">
              <a:defRPr sz="1000">
                <a:solidFill>
                  <a:schemeClr val="tx1"/>
                </a:solidFill>
              </a:defRPr>
            </a:lvl1pPr>
          </a:lstStyle>
          <a:p>
            <a:fld id="{978DCCBA-0B75-4A0D-A746-6DF3FF20D451}" type="datetimeFigureOut">
              <a:rPr lang="en-US" smtClean="0"/>
              <a:pPr/>
              <a:t>8/22/2025</a:t>
            </a:fld>
            <a:endParaRPr lang="en-IN"/>
          </a:p>
        </p:txBody>
      </p:sp>
      <p:sp>
        <p:nvSpPr>
          <p:cNvPr id="5" name="Footer Placeholder 4"/>
          <p:cNvSpPr>
            <a:spLocks noGrp="1"/>
          </p:cNvSpPr>
          <p:nvPr>
            <p:ph type="ftr" sz="quarter" idx="3"/>
          </p:nvPr>
        </p:nvSpPr>
        <p:spPr>
          <a:xfrm>
            <a:off x="1657350" y="6416676"/>
            <a:ext cx="3429000" cy="365125"/>
          </a:xfrm>
          <a:prstGeom prst="rect">
            <a:avLst/>
          </a:prstGeom>
        </p:spPr>
        <p:txBody>
          <a:bodyPr vert="horz" lIns="91440" tIns="45720" rIns="91440" bIns="45720" rtlCol="0" anchor="ctr"/>
          <a:lstStyle>
            <a:lvl1pPr algn="l">
              <a:defRPr sz="1000">
                <a:solidFill>
                  <a:schemeClr val="tx1"/>
                </a:solidFill>
              </a:defRPr>
            </a:lvl1pPr>
          </a:lstStyle>
          <a:p>
            <a:endParaRPr lang="en-IN"/>
          </a:p>
        </p:txBody>
      </p:sp>
      <p:sp>
        <p:nvSpPr>
          <p:cNvPr id="6" name="Slide Number Placeholder 5"/>
          <p:cNvSpPr>
            <a:spLocks noGrp="1"/>
          </p:cNvSpPr>
          <p:nvPr>
            <p:ph type="sldNum" sz="quarter" idx="4"/>
          </p:nvPr>
        </p:nvSpPr>
        <p:spPr>
          <a:xfrm>
            <a:off x="6457950" y="6416676"/>
            <a:ext cx="628650" cy="365125"/>
          </a:xfrm>
          <a:prstGeom prst="rect">
            <a:avLst/>
          </a:prstGeom>
        </p:spPr>
        <p:txBody>
          <a:bodyPr vert="horz" lIns="91440" tIns="45720" rIns="91440" bIns="45720" rtlCol="0" anchor="ctr"/>
          <a:lstStyle>
            <a:lvl1pPr algn="r">
              <a:defRPr sz="1000">
                <a:solidFill>
                  <a:schemeClr val="tx1"/>
                </a:solidFill>
              </a:defRPr>
            </a:lvl1pPr>
          </a:lstStyle>
          <a:p>
            <a:fld id="{8B361C61-5658-4174-9D08-76A1910E3F4C}" type="slidenum">
              <a:rPr lang="en-IN" smtClean="0"/>
              <a:pPr/>
              <a:t>‹#›</a:t>
            </a:fld>
            <a:endParaRPr lang="en-IN"/>
          </a:p>
        </p:txBody>
      </p:sp>
    </p:spTree>
    <p:extLst>
      <p:ext uri="{BB962C8B-B14F-4D97-AF65-F5344CB8AC3E}">
        <p14:creationId xmlns:p14="http://schemas.microsoft.com/office/powerpoint/2010/main" val="3616545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Arial" panose="020B0604020202020204"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Font typeface="Arial" panose="020B0604020202020204" pitchFamily="34" charset="0"/>
        <a:buChar char="•"/>
        <a:defRPr sz="1800" kern="1200">
          <a:solidFill>
            <a:schemeClr val="tx1"/>
          </a:solidFill>
          <a:latin typeface="+mn-lt"/>
          <a:ea typeface="+mn-ea"/>
          <a:cs typeface="+mn-cs"/>
        </a:defRPr>
      </a:lvl2pPr>
      <a:lvl3pPr marL="685800" indent="-182880" algn="l" defTabSz="914400" rtl="0" eaLnBrk="1" latinLnBrk="0" hangingPunct="1">
        <a:lnSpc>
          <a:spcPct val="90000"/>
        </a:lnSpc>
        <a:spcBef>
          <a:spcPts val="600"/>
        </a:spcBef>
        <a:buFont typeface="Arial" panose="020B0604020202020204"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4pPr>
      <a:lvl5pPr marL="11430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6pPr>
      <a:lvl7pPr marL="16002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8pPr>
      <a:lvl9pPr marL="2057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16632"/>
            <a:ext cx="8208912" cy="1828800"/>
          </a:xfrm>
        </p:spPr>
        <p:txBody>
          <a:bodyPr>
            <a:normAutofit/>
          </a:bodyPr>
          <a:lstStyle/>
          <a:p>
            <a:pPr algn="ctr"/>
            <a:r>
              <a:rPr lang="en-IN" dirty="0"/>
              <a:t>CLINICAL DOCUMENTATION AND REFERRAL REPORTS</a:t>
            </a:r>
          </a:p>
        </p:txBody>
      </p:sp>
      <p:sp>
        <p:nvSpPr>
          <p:cNvPr id="3" name="Subtitle 2"/>
          <p:cNvSpPr>
            <a:spLocks noGrp="1"/>
          </p:cNvSpPr>
          <p:nvPr>
            <p:ph type="subTitle" idx="1"/>
          </p:nvPr>
        </p:nvSpPr>
        <p:spPr>
          <a:xfrm>
            <a:off x="2339752" y="3284984"/>
            <a:ext cx="4896544" cy="1296144"/>
          </a:xfrm>
        </p:spPr>
        <p:txBody>
          <a:bodyPr>
            <a:normAutofit fontScale="70000" lnSpcReduction="20000"/>
          </a:bodyPr>
          <a:lstStyle/>
          <a:p>
            <a:pPr algn="ctr"/>
            <a:r>
              <a:rPr lang="en-US" sz="3800" b="1" dirty="0">
                <a:solidFill>
                  <a:schemeClr val="tx2"/>
                </a:solidFill>
                <a:latin typeface="Times New Roman" pitchFamily="18" charset="0"/>
                <a:cs typeface="Times New Roman" pitchFamily="18" charset="0"/>
              </a:rPr>
              <a:t>Mr. Naveen Soni</a:t>
            </a:r>
          </a:p>
          <a:p>
            <a:pPr algn="ctr"/>
            <a:r>
              <a:rPr lang="en-US" sz="3800" dirty="0">
                <a:solidFill>
                  <a:schemeClr val="tx2"/>
                </a:solidFill>
                <a:latin typeface="Times New Roman" pitchFamily="18" charset="0"/>
                <a:cs typeface="Times New Roman" pitchFamily="18" charset="0"/>
              </a:rPr>
              <a:t>Assistant Professor</a:t>
            </a:r>
          </a:p>
          <a:p>
            <a:pPr algn="ctr"/>
            <a:r>
              <a:rPr lang="en-US" sz="3800" dirty="0">
                <a:solidFill>
                  <a:schemeClr val="tx2"/>
                </a:solidFill>
                <a:latin typeface="Times New Roman" pitchFamily="18" charset="0"/>
                <a:cs typeface="Times New Roman" pitchFamily="18" charset="0"/>
              </a:rPr>
              <a:t>DASLP, SVDU </a:t>
            </a:r>
          </a:p>
          <a:p>
            <a:endParaRPr lang="en-IN" dirty="0">
              <a:solidFill>
                <a:schemeClr val="tx2"/>
              </a:solidFill>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Evaluation Report</a:t>
            </a:r>
            <a:br>
              <a:rPr lang="en-IN" sz="2800" dirty="0"/>
            </a:br>
            <a:endParaRPr lang="en-IN" dirty="0"/>
          </a:p>
        </p:txBody>
      </p:sp>
      <p:sp>
        <p:nvSpPr>
          <p:cNvPr id="3" name="Content Placeholder 2"/>
          <p:cNvSpPr>
            <a:spLocks noGrp="1"/>
          </p:cNvSpPr>
          <p:nvPr>
            <p:ph idx="1"/>
          </p:nvPr>
        </p:nvSpPr>
        <p:spPr>
          <a:xfrm>
            <a:off x="1143000" y="1828800"/>
            <a:ext cx="7072338" cy="4814910"/>
          </a:xfrm>
        </p:spPr>
        <p:txBody>
          <a:bodyPr>
            <a:normAutofit fontScale="77500" lnSpcReduction="20000"/>
          </a:bodyPr>
          <a:lstStyle/>
          <a:p>
            <a:pPr>
              <a:buNone/>
            </a:pPr>
            <a:r>
              <a:rPr lang="en-IN" dirty="0"/>
              <a:t>The evaluation report typically is a summary of the evaluation process, any resulting diagnosis, and a plan for service and may include the following elements</a:t>
            </a:r>
            <a:endParaRPr lang="en-IN" sz="1800" dirty="0"/>
          </a:p>
          <a:p>
            <a:pPr lvl="0"/>
            <a:r>
              <a:rPr lang="en-IN" dirty="0"/>
              <a:t>Reasons for referral;</a:t>
            </a:r>
            <a:endParaRPr lang="en-IN" sz="1800" dirty="0"/>
          </a:p>
          <a:p>
            <a:pPr lvl="0"/>
            <a:r>
              <a:rPr lang="en-IN" dirty="0"/>
              <a:t>Case history, including prior level of function, medical complexities, and </a:t>
            </a:r>
            <a:r>
              <a:rPr lang="en-IN" dirty="0" err="1"/>
              <a:t>comorbidities</a:t>
            </a:r>
            <a:r>
              <a:rPr lang="en-IN" dirty="0"/>
              <a:t>;</a:t>
            </a:r>
            <a:endParaRPr lang="en-IN" sz="1800" dirty="0"/>
          </a:p>
          <a:p>
            <a:pPr lvl="0"/>
            <a:r>
              <a:rPr lang="en-IN" dirty="0"/>
              <a:t>Review of auditory, visual, motor, and cognitive status;</a:t>
            </a:r>
            <a:endParaRPr lang="en-IN" sz="1800" dirty="0"/>
          </a:p>
          <a:p>
            <a:pPr lvl="0"/>
            <a:r>
              <a:rPr lang="en-IN" dirty="0"/>
              <a:t>Standardized and/or </a:t>
            </a:r>
            <a:r>
              <a:rPr lang="en-IN" dirty="0" err="1"/>
              <a:t>nonstandardized</a:t>
            </a:r>
            <a:r>
              <a:rPr lang="en-IN" dirty="0"/>
              <a:t> methods of evaluation;</a:t>
            </a:r>
            <a:endParaRPr lang="en-IN" sz="1800" dirty="0"/>
          </a:p>
          <a:p>
            <a:pPr lvl="0"/>
            <a:r>
              <a:rPr lang="en-IN" dirty="0"/>
              <a:t>Diagnosis;</a:t>
            </a:r>
            <a:endParaRPr lang="en-IN" sz="1800" dirty="0"/>
          </a:p>
          <a:p>
            <a:pPr lvl="0"/>
            <a:r>
              <a:rPr lang="en-IN" dirty="0"/>
              <a:t>Analysis and integration of information to develop </a:t>
            </a:r>
            <a:r>
              <a:rPr lang="en-IN" dirty="0" err="1"/>
              <a:t>prognosis,including</a:t>
            </a:r>
            <a:r>
              <a:rPr lang="en-IN" dirty="0"/>
              <a:t> outcomes measures and projected outcomes;</a:t>
            </a:r>
            <a:endParaRPr lang="en-IN" sz="1800" dirty="0"/>
          </a:p>
          <a:p>
            <a:pPr lvl="0"/>
            <a:r>
              <a:rPr lang="en-IN" dirty="0"/>
              <a:t>Recommendations, including</a:t>
            </a:r>
            <a:endParaRPr lang="en-IN" sz="1800" dirty="0"/>
          </a:p>
          <a:p>
            <a:pPr lvl="1"/>
            <a:r>
              <a:rPr lang="en-IN" dirty="0"/>
              <a:t>Referrals to other professionals as needed,</a:t>
            </a:r>
          </a:p>
          <a:p>
            <a:pPr lvl="1"/>
            <a:r>
              <a:rPr lang="en-IN" dirty="0"/>
              <a:t>Plan of care—</a:t>
            </a:r>
            <a:endParaRPr lang="en-IN" sz="1600" dirty="0"/>
          </a:p>
          <a:p>
            <a:pPr lvl="2"/>
            <a:r>
              <a:rPr lang="en-IN" dirty="0"/>
              <a:t>Treatment amount, frequency, and duration;</a:t>
            </a:r>
            <a:endParaRPr lang="en-IN" sz="1400" dirty="0"/>
          </a:p>
          <a:p>
            <a:pPr lvl="2"/>
            <a:r>
              <a:rPr lang="en-IN" dirty="0"/>
              <a:t>Long- and short-term functional goals </a:t>
            </a:r>
            <a:endParaRPr lang="en-IN" sz="1400" dirty="0"/>
          </a:p>
          <a:p>
            <a:pPr lvl="1"/>
            <a:endParaRPr lang="en-IN" sz="1600" dirty="0"/>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The treatment plan</a:t>
            </a:r>
          </a:p>
        </p:txBody>
      </p:sp>
      <p:sp>
        <p:nvSpPr>
          <p:cNvPr id="3" name="Content Placeholder 2"/>
          <p:cNvSpPr>
            <a:spLocks noGrp="1"/>
          </p:cNvSpPr>
          <p:nvPr>
            <p:ph idx="1"/>
          </p:nvPr>
        </p:nvSpPr>
        <p:spPr/>
        <p:txBody>
          <a:bodyPr>
            <a:normAutofit fontScale="85000" lnSpcReduction="20000"/>
          </a:bodyPr>
          <a:lstStyle/>
          <a:p>
            <a:r>
              <a:rPr lang="en-IN" dirty="0"/>
              <a:t>The treatment plan may be called a care plan, plan of care, or plan of treatment</a:t>
            </a:r>
          </a:p>
          <a:p>
            <a:r>
              <a:rPr lang="en-IN" dirty="0"/>
              <a:t>. It clearly defines what problem(s) you are addressing, what you plan to do,</a:t>
            </a:r>
          </a:p>
          <a:p>
            <a:r>
              <a:rPr lang="en-IN" dirty="0"/>
              <a:t> and how long it should take. </a:t>
            </a:r>
          </a:p>
          <a:p>
            <a:r>
              <a:rPr lang="en-IN" dirty="0"/>
              <a:t>The essentials are identifying information,</a:t>
            </a:r>
          </a:p>
          <a:p>
            <a:r>
              <a:rPr lang="en-IN" dirty="0"/>
              <a:t> long-term treatment goals in functional terms, short-term goals in functional terms,</a:t>
            </a:r>
          </a:p>
          <a:p>
            <a:r>
              <a:rPr lang="en-IN" dirty="0"/>
              <a:t> type and amount of therapy services,</a:t>
            </a:r>
          </a:p>
          <a:p>
            <a:r>
              <a:rPr lang="en-IN" dirty="0"/>
              <a:t>the signature, date and professional identity of the person establishing the plan.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pPr lvl="0"/>
            <a:r>
              <a:rPr lang="en-IN" dirty="0"/>
              <a:t>Date;</a:t>
            </a:r>
          </a:p>
          <a:p>
            <a:pPr lvl="0"/>
            <a:r>
              <a:rPr lang="en-IN" dirty="0"/>
              <a:t>Location;</a:t>
            </a:r>
          </a:p>
          <a:p>
            <a:pPr lvl="0"/>
            <a:r>
              <a:rPr lang="en-IN" dirty="0"/>
              <a:t>Patient response;</a:t>
            </a:r>
          </a:p>
          <a:p>
            <a:pPr lvl="0"/>
            <a:r>
              <a:rPr lang="en-IN" dirty="0"/>
              <a:t>Objective data on progress toward functional goals </a:t>
            </a:r>
            <a:r>
              <a:rPr lang="en-IN" dirty="0" err="1"/>
              <a:t>withcomparison</a:t>
            </a:r>
            <a:r>
              <a:rPr lang="en-IN" dirty="0"/>
              <a:t> to prior sessions;</a:t>
            </a:r>
          </a:p>
          <a:p>
            <a:pPr lvl="0"/>
            <a:r>
              <a:rPr lang="en-IN" dirty="0"/>
              <a:t>Skilled services provided (e.g., materials and </a:t>
            </a:r>
            <a:r>
              <a:rPr lang="en-IN" dirty="0" err="1"/>
              <a:t>strategies,patient</a:t>
            </a:r>
            <a:r>
              <a:rPr lang="en-IN" dirty="0"/>
              <a:t>/family education, analysis and assessment of </a:t>
            </a:r>
            <a:r>
              <a:rPr lang="en-IN" dirty="0" err="1"/>
              <a:t>patientperformance</a:t>
            </a:r>
            <a:r>
              <a:rPr lang="en-IN" dirty="0"/>
              <a:t>, modification for progression of treatment);</a:t>
            </a:r>
          </a:p>
          <a:p>
            <a:pPr lvl="0"/>
            <a:r>
              <a:rPr lang="en-IN" dirty="0"/>
              <a:t>Session length and/or start and stop time, as required.</a:t>
            </a: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Daily Notes </a:t>
            </a:r>
            <a:br>
              <a:rPr lang="en-IN" dirty="0"/>
            </a:br>
            <a:endParaRPr lang="en-IN" dirty="0"/>
          </a:p>
        </p:txBody>
      </p:sp>
      <p:sp>
        <p:nvSpPr>
          <p:cNvPr id="3" name="Content Placeholder 2"/>
          <p:cNvSpPr>
            <a:spLocks noGrp="1"/>
          </p:cNvSpPr>
          <p:nvPr>
            <p:ph idx="1"/>
          </p:nvPr>
        </p:nvSpPr>
        <p:spPr/>
        <p:txBody>
          <a:bodyPr/>
          <a:lstStyle/>
          <a:p>
            <a:r>
              <a:rPr lang="en-IN" dirty="0"/>
              <a:t>Daily Notes </a:t>
            </a:r>
          </a:p>
          <a:p>
            <a:r>
              <a:rPr lang="en-IN" dirty="0"/>
              <a:t>Documentation may include daily notes, such as in a SOAP (Subjective, Objective, Assessment, </a:t>
            </a:r>
          </a:p>
          <a:p>
            <a:r>
              <a:rPr lang="en-IN" dirty="0"/>
              <a:t>and Plan) format that reports the activities for the noted session.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progress note</a:t>
            </a:r>
          </a:p>
        </p:txBody>
      </p:sp>
      <p:sp>
        <p:nvSpPr>
          <p:cNvPr id="3" name="Content Placeholder 2"/>
          <p:cNvSpPr>
            <a:spLocks noGrp="1"/>
          </p:cNvSpPr>
          <p:nvPr>
            <p:ph idx="1"/>
          </p:nvPr>
        </p:nvSpPr>
        <p:spPr>
          <a:xfrm>
            <a:off x="1143000" y="1828800"/>
            <a:ext cx="6858000" cy="4029092"/>
          </a:xfrm>
        </p:spPr>
        <p:txBody>
          <a:bodyPr>
            <a:normAutofit lnSpcReduction="10000"/>
          </a:bodyPr>
          <a:lstStyle/>
          <a:p>
            <a:r>
              <a:rPr lang="en-IN" dirty="0"/>
              <a:t>A progress note reflects what was done in a specific session. The SOAP format is commonly used in health care settings for the progress note. That is, the note should include subjective, objective, assessment, and plan data.</a:t>
            </a:r>
          </a:p>
          <a:p>
            <a:r>
              <a:rPr lang="en-IN" dirty="0"/>
              <a:t>S:    Subjective statements. For example, "client reports completion of practice voice exercises."</a:t>
            </a:r>
            <a:br>
              <a:rPr lang="en-IN" dirty="0"/>
            </a:br>
            <a:r>
              <a:rPr lang="en-IN" dirty="0"/>
              <a:t>O:    Objective data about what happened in the therapy session—include measurable statements.</a:t>
            </a:r>
            <a:br>
              <a:rPr lang="en-IN" dirty="0"/>
            </a:br>
            <a:r>
              <a:rPr lang="en-IN" dirty="0"/>
              <a:t>A:     Your analysis of how the session went. Did the patient       improve in functional terms? What worked?</a:t>
            </a:r>
            <a:br>
              <a:rPr lang="en-IN" dirty="0"/>
            </a:br>
            <a:r>
              <a:rPr lang="en-IN" dirty="0"/>
              <a:t>P:    Your plan. When is the next visit? What will be addressed? What should the patient practice in the meantime?</a:t>
            </a:r>
          </a:p>
          <a:p>
            <a:pPr>
              <a:buNone/>
            </a:pPr>
            <a:endParaRPr lang="en-IN" dirty="0"/>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0" y="1428736"/>
            <a:ext cx="8858280" cy="5429264"/>
          </a:xfrm>
        </p:spPr>
        <p:txBody>
          <a:bodyPr>
            <a:normAutofit fontScale="85000" lnSpcReduction="20000"/>
          </a:bodyPr>
          <a:lstStyle/>
          <a:p>
            <a:r>
              <a:rPr lang="en-IN" dirty="0"/>
              <a:t> initial functional communication level of the patient </a:t>
            </a:r>
          </a:p>
          <a:p>
            <a:r>
              <a:rPr lang="en-IN" dirty="0"/>
              <a:t> present functional level of the patient and progress (or lack of progress) specific to the </a:t>
            </a:r>
          </a:p>
          <a:p>
            <a:r>
              <a:rPr lang="en-IN" dirty="0"/>
              <a:t>reporting period </a:t>
            </a:r>
          </a:p>
          <a:p>
            <a:r>
              <a:rPr lang="en-IN" dirty="0"/>
              <a:t> patient's expected rehabilitation potential </a:t>
            </a:r>
          </a:p>
          <a:p>
            <a:r>
              <a:rPr lang="en-IN" dirty="0"/>
              <a:t> changes in the plan of treatment. </a:t>
            </a:r>
          </a:p>
          <a:p>
            <a:r>
              <a:rPr lang="en-IN" dirty="0"/>
              <a:t> </a:t>
            </a:r>
          </a:p>
          <a:p>
            <a:r>
              <a:rPr lang="en-IN" dirty="0"/>
              <a:t>Electronic documentation systems (paperless) are acceptable if supported with appropriate </a:t>
            </a:r>
          </a:p>
          <a:p>
            <a:pPr lvl="0"/>
            <a:r>
              <a:rPr lang="en-IN" dirty="0"/>
              <a:t>technology to ensure accessibility, usability, and </a:t>
            </a:r>
            <a:r>
              <a:rPr lang="en-IN" dirty="0" err="1"/>
              <a:t>privacyNumber</a:t>
            </a:r>
            <a:r>
              <a:rPr lang="en-IN" dirty="0"/>
              <a:t> of sessions, location, attendance;</a:t>
            </a:r>
          </a:p>
          <a:p>
            <a:pPr lvl="0"/>
            <a:r>
              <a:rPr lang="en-IN" dirty="0"/>
              <a:t>Patient response, including home programming;</a:t>
            </a:r>
          </a:p>
          <a:p>
            <a:pPr lvl="0"/>
            <a:r>
              <a:rPr lang="en-IN" dirty="0"/>
              <a:t>Skilled services provided (see above, Skilled Services);</a:t>
            </a:r>
          </a:p>
          <a:p>
            <a:pPr lvl="0"/>
            <a:r>
              <a:rPr lang="en-IN" dirty="0"/>
              <a:t>Objective measures of progress toward functional goals;</a:t>
            </a:r>
          </a:p>
          <a:p>
            <a:r>
              <a:rPr lang="en-IN" dirty="0"/>
              <a:t>Changes to the goals or plan of care, if appropriate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discharge summary</a:t>
            </a:r>
          </a:p>
        </p:txBody>
      </p:sp>
      <p:sp>
        <p:nvSpPr>
          <p:cNvPr id="3" name="Content Placeholder 2"/>
          <p:cNvSpPr>
            <a:spLocks noGrp="1"/>
          </p:cNvSpPr>
          <p:nvPr>
            <p:ph idx="1"/>
          </p:nvPr>
        </p:nvSpPr>
        <p:spPr/>
        <p:txBody>
          <a:bodyPr/>
          <a:lstStyle/>
          <a:p>
            <a:r>
              <a:rPr lang="en-IN" dirty="0"/>
              <a:t>The discharge summary is your succinct description of what occurred during treatment. It clearly states the progress made on each goal and any recommendations for further intervention. This discharge summary should be shared with the referral source and others involved in the care of the patient.</a:t>
            </a: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pPr lvl="0"/>
            <a:r>
              <a:rPr lang="en-IN" dirty="0"/>
              <a:t>Dates of treatment;</a:t>
            </a:r>
          </a:p>
          <a:p>
            <a:pPr lvl="0"/>
            <a:r>
              <a:rPr lang="en-IN" dirty="0"/>
              <a:t>Goals and progress toward goals;</a:t>
            </a:r>
          </a:p>
          <a:p>
            <a:pPr lvl="0"/>
            <a:r>
              <a:rPr lang="en-IN" dirty="0"/>
              <a:t>Treatment provided; </a:t>
            </a:r>
          </a:p>
          <a:p>
            <a:pPr lvl="0"/>
            <a:r>
              <a:rPr lang="en-IN" dirty="0"/>
              <a:t>Objective measures (e.g., pre- and post-treatment evaluation results, outcomes measures); functional status ;</a:t>
            </a:r>
          </a:p>
          <a:p>
            <a:pPr lvl="0"/>
            <a:r>
              <a:rPr lang="en-IN" dirty="0"/>
              <a:t>Patient/caregiver education provided;</a:t>
            </a:r>
          </a:p>
          <a:p>
            <a:pPr lvl="0"/>
            <a:r>
              <a:rPr lang="en-IN" dirty="0"/>
              <a:t>Reason for discharge;</a:t>
            </a:r>
          </a:p>
          <a:p>
            <a:pPr lvl="0"/>
            <a:r>
              <a:rPr lang="en-IN" dirty="0"/>
              <a:t>Recommendations for follow-up.</a:t>
            </a: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WHY TO </a:t>
            </a:r>
            <a:r>
              <a:rPr lang="en-IN"/>
              <a:t>DO DOCUMENTATION</a:t>
            </a:r>
            <a:br>
              <a:rPr lang="en-IN" dirty="0"/>
            </a:br>
            <a:r>
              <a:rPr lang="en-IN" dirty="0"/>
              <a:t>If it wasn't documented, it wasn't done."</a:t>
            </a:r>
          </a:p>
        </p:txBody>
      </p:sp>
      <p:sp>
        <p:nvSpPr>
          <p:cNvPr id="3" name="Content Placeholder 2"/>
          <p:cNvSpPr>
            <a:spLocks noGrp="1"/>
          </p:cNvSpPr>
          <p:nvPr>
            <p:ph idx="1"/>
          </p:nvPr>
        </p:nvSpPr>
        <p:spPr/>
        <p:txBody>
          <a:bodyPr>
            <a:normAutofit/>
          </a:bodyPr>
          <a:lstStyle/>
          <a:p>
            <a:r>
              <a:rPr lang="en-IN" dirty="0"/>
              <a:t>Communicating tool between the team members</a:t>
            </a:r>
          </a:p>
          <a:p>
            <a:r>
              <a:rPr lang="en-IN" dirty="0"/>
              <a:t>Support diagnosis and treatment (including medical necessity and need for skilled services)</a:t>
            </a:r>
          </a:p>
          <a:p>
            <a:r>
              <a:rPr lang="en-IN" dirty="0"/>
              <a:t>Describe client progress</a:t>
            </a:r>
          </a:p>
          <a:p>
            <a:r>
              <a:rPr lang="en-IN" dirty="0"/>
              <a:t>documentation describes the care you provided</a:t>
            </a:r>
          </a:p>
          <a:p>
            <a:r>
              <a:rPr lang="en-IN" dirty="0"/>
              <a:t>Describe client response to interventions</a:t>
            </a:r>
          </a:p>
          <a:p>
            <a:r>
              <a:rPr lang="en-IN" dirty="0"/>
              <a:t>Justify discharge from care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20000"/>
          </a:bodyPr>
          <a:lstStyle/>
          <a:p>
            <a:r>
              <a:rPr lang="en-IN" dirty="0"/>
              <a:t>Communicate with other practitioners</a:t>
            </a:r>
          </a:p>
          <a:p>
            <a:r>
              <a:rPr lang="en-IN" dirty="0"/>
              <a:t>Facilitate quality improvement</a:t>
            </a:r>
          </a:p>
          <a:p>
            <a:r>
              <a:rPr lang="en-IN" dirty="0"/>
              <a:t>Justify clinical decisions</a:t>
            </a:r>
          </a:p>
          <a:p>
            <a:r>
              <a:rPr lang="en-IN" dirty="0"/>
              <a:t>Document communication among involved parties (practitioners, client, caregivers, or legally responsible parties)</a:t>
            </a:r>
          </a:p>
          <a:p>
            <a:r>
              <a:rPr lang="en-IN" dirty="0"/>
              <a:t>Protect legal interests of client, service provider, and facility</a:t>
            </a:r>
          </a:p>
          <a:p>
            <a:r>
              <a:rPr lang="en-IN" dirty="0"/>
              <a:t>Serve as evidence in a court of law</a:t>
            </a:r>
          </a:p>
          <a:p>
            <a:r>
              <a:rPr lang="en-IN" dirty="0"/>
              <a:t>Provide data for continuing education</a:t>
            </a:r>
          </a:p>
          <a:p>
            <a:r>
              <a:rPr lang="en-IN" dirty="0"/>
              <a:t>Provide data for research (i.e., efficacy</a:t>
            </a: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How should be documentation</a:t>
            </a:r>
            <a:br>
              <a:rPr lang="en-IN" dirty="0"/>
            </a:br>
            <a:endParaRPr lang="en-IN" dirty="0"/>
          </a:p>
        </p:txBody>
      </p:sp>
      <p:sp>
        <p:nvSpPr>
          <p:cNvPr id="3" name="Content Placeholder 2"/>
          <p:cNvSpPr>
            <a:spLocks noGrp="1"/>
          </p:cNvSpPr>
          <p:nvPr>
            <p:ph idx="1"/>
          </p:nvPr>
        </p:nvSpPr>
        <p:spPr>
          <a:xfrm>
            <a:off x="285720" y="1285860"/>
            <a:ext cx="8429684" cy="5143536"/>
          </a:xfrm>
        </p:spPr>
        <p:txBody>
          <a:bodyPr>
            <a:normAutofit fontScale="92500" lnSpcReduction="20000"/>
          </a:bodyPr>
          <a:lstStyle/>
          <a:p>
            <a:r>
              <a:rPr lang="en-IN" dirty="0">
                <a:latin typeface="+mj-lt"/>
              </a:rPr>
              <a:t>Use terminology that reflects the clinician's technical knowledge.</a:t>
            </a:r>
          </a:p>
          <a:p>
            <a:r>
              <a:rPr lang="en-IN" dirty="0">
                <a:latin typeface="+mj-lt"/>
              </a:rPr>
              <a:t>The acronym ACUTE can be used as a mnemonic—documentation should be accurate, code-able, understandable, timely, and error free. </a:t>
            </a:r>
          </a:p>
          <a:p>
            <a:r>
              <a:rPr lang="en-IN" dirty="0">
                <a:latin typeface="+mj-lt"/>
              </a:rPr>
              <a:t>Indicate the </a:t>
            </a:r>
            <a:r>
              <a:rPr lang="en-IN" b="1" dirty="0">
                <a:latin typeface="+mj-lt"/>
              </a:rPr>
              <a:t>rationale  type, and complexity of activity</a:t>
            </a:r>
            <a:r>
              <a:rPr lang="en-IN" dirty="0">
                <a:latin typeface="+mj-lt"/>
              </a:rPr>
              <a:t>.</a:t>
            </a:r>
          </a:p>
          <a:p>
            <a:r>
              <a:rPr lang="en-IN" dirty="0">
                <a:latin typeface="+mj-lt"/>
              </a:rPr>
              <a:t>Report objective data showing progress toward goal, such as</a:t>
            </a:r>
          </a:p>
          <a:p>
            <a:pPr lvl="1"/>
            <a:r>
              <a:rPr lang="en-IN" b="1" dirty="0">
                <a:latin typeface="+mj-lt"/>
              </a:rPr>
              <a:t>accuracy of task </a:t>
            </a:r>
            <a:r>
              <a:rPr lang="en-IN" dirty="0">
                <a:latin typeface="+mj-lt"/>
              </a:rPr>
              <a:t>performance </a:t>
            </a:r>
          </a:p>
          <a:p>
            <a:pPr lvl="1"/>
            <a:r>
              <a:rPr lang="en-IN" b="1" dirty="0">
                <a:latin typeface="+mj-lt"/>
              </a:rPr>
              <a:t>speed of response/response </a:t>
            </a:r>
            <a:r>
              <a:rPr lang="en-IN" dirty="0">
                <a:latin typeface="+mj-lt"/>
              </a:rPr>
              <a:t>latency (e.g., patient demonstrated 7–10 seconds of delay for auditory processing of sentence level information; delay reduced to 3 seconds with supplemental written cues);</a:t>
            </a:r>
          </a:p>
          <a:p>
            <a:pPr lvl="1"/>
            <a:r>
              <a:rPr lang="en-IN" b="1" dirty="0">
                <a:latin typeface="+mj-lt"/>
              </a:rPr>
              <a:t>frequency/number of responses </a:t>
            </a:r>
            <a:r>
              <a:rPr lang="en-IN" dirty="0">
                <a:latin typeface="+mj-lt"/>
              </a:rPr>
              <a:t>or occurrences (e.g., patient swallowed 6/10 PO trials of ½ tsp boluses of puree textures with no delay in swallow initiation);</a:t>
            </a:r>
          </a:p>
          <a:p>
            <a:pPr lvl="1"/>
            <a:r>
              <a:rPr lang="en-IN" b="1" dirty="0">
                <a:latin typeface="+mj-lt"/>
              </a:rPr>
              <a:t>number/type of cues </a:t>
            </a:r>
            <a:r>
              <a:rPr lang="en-IN" dirty="0">
                <a:latin typeface="+mj-lt"/>
              </a:rPr>
              <a:t>(e.g., initial phoneme cues provided on half of the trials);</a:t>
            </a:r>
          </a:p>
          <a:p>
            <a:pPr lvl="1"/>
            <a:r>
              <a:rPr lang="en-IN" b="1" dirty="0">
                <a:latin typeface="+mj-lt"/>
              </a:rPr>
              <a:t>level of independence in task completion </a:t>
            </a:r>
            <a:r>
              <a:rPr lang="en-IN" dirty="0">
                <a:latin typeface="+mj-lt"/>
              </a:rPr>
              <a:t>(e.g., patient verbally described all compensatory strategies to maximize swallow safety independently, but required minimal verbal cues from SLP/caregiver to safely implement them at mealtimes);</a:t>
            </a:r>
          </a:p>
          <a:p>
            <a:pPr lvl="1"/>
            <a:r>
              <a:rPr lang="en-IN" b="1" dirty="0">
                <a:latin typeface="+mj-lt"/>
              </a:rPr>
              <a:t>physiological variations in the activity </a:t>
            </a:r>
            <a:r>
              <a:rPr lang="en-IN" dirty="0">
                <a:latin typeface="+mj-lt"/>
              </a:rPr>
              <a:t>(e.g., patient demonstrated increased fatigue characterized by increasingly longer pauses between utterances).</a:t>
            </a: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r>
              <a:rPr lang="en-IN" b="1" dirty="0"/>
              <a:t>Specify feedback provided to patient/caregiver about </a:t>
            </a:r>
            <a:r>
              <a:rPr lang="en-IN" dirty="0"/>
              <a:t>performance</a:t>
            </a:r>
          </a:p>
          <a:p>
            <a:r>
              <a:rPr lang="en-IN" dirty="0"/>
              <a:t>Explain decision making that result in modifications to treatment activities</a:t>
            </a:r>
          </a:p>
          <a:p>
            <a:pPr lvl="1"/>
            <a:r>
              <a:rPr lang="en-IN" sz="2000" dirty="0"/>
              <a:t>Explain how modifications resulted in a functional change (e.g., patient's attention is enhanced by environmental cues and restructuring during mealtime, allowing her to consume at least 50% of meal without redirection).</a:t>
            </a:r>
          </a:p>
          <a:p>
            <a:pPr lvl="1"/>
            <a:r>
              <a:rPr lang="en-IN" sz="2000" dirty="0"/>
              <a:t>Explain advances based on functional change (e.g., coughing has decreased to less than 2x/6 oz. drink; liquids upgraded from nectar to thin).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28596" y="1428736"/>
            <a:ext cx="8501122" cy="4500594"/>
          </a:xfrm>
        </p:spPr>
        <p:txBody>
          <a:bodyPr>
            <a:normAutofit fontScale="92500" lnSpcReduction="10000"/>
          </a:bodyPr>
          <a:lstStyle/>
          <a:p>
            <a:pPr lvl="1"/>
            <a:r>
              <a:rPr lang="en-IN" sz="2100" dirty="0"/>
              <a:t>Indicate </a:t>
            </a:r>
            <a:r>
              <a:rPr lang="en-IN" sz="2100" b="1" dirty="0"/>
              <a:t>additional goals or activities </a:t>
            </a:r>
            <a:r>
              <a:rPr lang="en-IN" sz="2100" dirty="0"/>
              <a:t>(e.g., speech intelligibility remains impaired due to flexed neck and trunk posture and reduced volume; goals for diaphragmatic breathing will be added to POC to encourage improved respiratory support for verbal communication and increased volume of phonation).</a:t>
            </a:r>
          </a:p>
          <a:p>
            <a:pPr lvl="2"/>
            <a:r>
              <a:rPr lang="en-IN" sz="2100" dirty="0"/>
              <a:t>Indicate </a:t>
            </a:r>
            <a:r>
              <a:rPr lang="en-IN" sz="2100" b="1" dirty="0"/>
              <a:t>dropped or reduced activities </a:t>
            </a:r>
            <a:r>
              <a:rPr lang="en-IN" sz="2100" dirty="0"/>
              <a:t>(e.g., cuing hierarchy was modified to limit tactile cues to enable greater independence in patient's use of compensatory strategies at mealtimes).</a:t>
            </a:r>
          </a:p>
          <a:p>
            <a:r>
              <a:rPr lang="en-IN" sz="2100" b="1" dirty="0"/>
              <a:t>Elaborate on patient/caregiver education or training </a:t>
            </a:r>
            <a:r>
              <a:rPr lang="en-IN" sz="2100" dirty="0"/>
              <a:t>(e.g., trained spouse to present two-step instructions in the home and to provide feedback to this clinician on patient’s performance).</a:t>
            </a:r>
          </a:p>
          <a:p>
            <a:r>
              <a:rPr lang="en-IN" sz="2100" dirty="0"/>
              <a:t>Evaluate </a:t>
            </a:r>
            <a:r>
              <a:rPr lang="en-IN" sz="2100" b="1" dirty="0"/>
              <a:t>patient’s/caregiver’s response to training </a:t>
            </a:r>
            <a:r>
              <a:rPr lang="en-IN" sz="2100" dirty="0"/>
              <a:t>(e.g., after demonstration of cuing techniques, caregiver was able to use similar cuing techniques on the next five stimuli).</a:t>
            </a:r>
          </a:p>
          <a:p>
            <a:r>
              <a:rPr lang="en-IN" sz="2100" dirty="0"/>
              <a:t> normative data or interpretive statements so</a:t>
            </a: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7500" lnSpcReduction="20000"/>
          </a:bodyPr>
          <a:lstStyle/>
          <a:p>
            <a:r>
              <a:rPr lang="en-IN" b="1" dirty="0"/>
              <a:t>Examples of documentation that do not describe a skilled service are listed below:</a:t>
            </a:r>
            <a:endParaRPr lang="en-IN" dirty="0"/>
          </a:p>
          <a:p>
            <a:pPr lvl="0"/>
            <a:r>
              <a:rPr lang="en-IN" dirty="0"/>
              <a:t>Reporting on performance during activities </a:t>
            </a:r>
            <a:r>
              <a:rPr lang="en-IN" b="1" dirty="0"/>
              <a:t>without describing modification, feedback, or caregiver training that was </a:t>
            </a:r>
            <a:r>
              <a:rPr lang="en-IN" b="1" dirty="0" err="1"/>
              <a:t>providedduring</a:t>
            </a:r>
            <a:r>
              <a:rPr lang="en-IN" b="1" dirty="0"/>
              <a:t> </a:t>
            </a:r>
            <a:r>
              <a:rPr lang="en-IN" dirty="0"/>
              <a:t>the session (e.g., patient was 80% accurate on </a:t>
            </a:r>
            <a:r>
              <a:rPr lang="en-IN" dirty="0" err="1"/>
              <a:t>divergenttask</a:t>
            </a:r>
            <a:r>
              <a:rPr lang="en-IN" dirty="0"/>
              <a:t>; patient tolerated diet [or treatment] well);</a:t>
            </a:r>
          </a:p>
          <a:p>
            <a:pPr lvl="0"/>
            <a:r>
              <a:rPr lang="en-IN" dirty="0"/>
              <a:t>Repeating </a:t>
            </a:r>
            <a:r>
              <a:rPr lang="en-IN" b="1" dirty="0"/>
              <a:t>the same activities as in previous sessions </a:t>
            </a:r>
            <a:r>
              <a:rPr lang="en-IN" dirty="0" err="1"/>
              <a:t>withoutnoting</a:t>
            </a:r>
            <a:r>
              <a:rPr lang="en-IN" dirty="0"/>
              <a:t> modifications or observations that would alter </a:t>
            </a:r>
            <a:r>
              <a:rPr lang="en-IN" dirty="0" err="1"/>
              <a:t>futuresessions</a:t>
            </a:r>
            <a:r>
              <a:rPr lang="en-IN" dirty="0"/>
              <a:t>, length of treatment, or POC (e.g., continue per POC, </a:t>
            </a:r>
            <a:r>
              <a:rPr lang="en-IN" dirty="0" err="1"/>
              <a:t>asabove</a:t>
            </a:r>
            <a:r>
              <a:rPr lang="en-IN" dirty="0"/>
              <a:t>);</a:t>
            </a:r>
          </a:p>
          <a:p>
            <a:pPr lvl="0"/>
            <a:r>
              <a:rPr lang="en-IN" dirty="0"/>
              <a:t>Reporting on an activity without </a:t>
            </a:r>
            <a:r>
              <a:rPr lang="en-IN" b="1" dirty="0"/>
              <a:t>connecting the task to the </a:t>
            </a:r>
            <a:r>
              <a:rPr lang="en-IN" b="1" dirty="0" err="1"/>
              <a:t>longorshort</a:t>
            </a:r>
            <a:r>
              <a:rPr lang="en-IN" b="1" dirty="0"/>
              <a:t>-term functional goals </a:t>
            </a:r>
            <a:r>
              <a:rPr lang="en-IN" dirty="0"/>
              <a:t>(e.g., patient has treatment plan </a:t>
            </a:r>
            <a:r>
              <a:rPr lang="en-IN" dirty="0" err="1"/>
              <a:t>toaddress</a:t>
            </a:r>
            <a:r>
              <a:rPr lang="en-IN" dirty="0"/>
              <a:t> intelligibility related to </a:t>
            </a:r>
            <a:r>
              <a:rPr lang="en-IN" dirty="0" err="1"/>
              <a:t>dysarthria</a:t>
            </a:r>
            <a:r>
              <a:rPr lang="en-IN" dirty="0"/>
              <a:t>, but the note </a:t>
            </a:r>
            <a:r>
              <a:rPr lang="en-IN" dirty="0" err="1"/>
              <a:t>simplystates</a:t>
            </a:r>
            <a:r>
              <a:rPr lang="en-IN" dirty="0"/>
              <a:t> "patient able to read a sentence and fill in the blank on90% of trials");observing caregivers without providing education or </a:t>
            </a:r>
            <a:r>
              <a:rPr lang="en-IN" dirty="0" err="1"/>
              <a:t>feedbackand</a:t>
            </a:r>
            <a:r>
              <a:rPr lang="en-IN" dirty="0"/>
              <a:t>/or without modifying plan.</a:t>
            </a: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a:t>Dont</a:t>
            </a:r>
            <a:r>
              <a:rPr lang="en-IN" dirty="0"/>
              <a:t> in documentation</a:t>
            </a:r>
          </a:p>
        </p:txBody>
      </p:sp>
      <p:sp>
        <p:nvSpPr>
          <p:cNvPr id="3" name="Content Placeholder 2"/>
          <p:cNvSpPr>
            <a:spLocks noGrp="1"/>
          </p:cNvSpPr>
          <p:nvPr>
            <p:ph idx="1"/>
          </p:nvPr>
        </p:nvSpPr>
        <p:spPr>
          <a:xfrm>
            <a:off x="500034" y="1828800"/>
            <a:ext cx="8358246" cy="5029200"/>
          </a:xfrm>
        </p:spPr>
        <p:txBody>
          <a:bodyPr>
            <a:normAutofit fontScale="92500" lnSpcReduction="10000"/>
          </a:bodyPr>
          <a:lstStyle/>
          <a:p>
            <a:pPr>
              <a:buNone/>
            </a:pPr>
            <a:r>
              <a:rPr lang="en-IN" dirty="0"/>
              <a:t>SLP jargon,</a:t>
            </a:r>
          </a:p>
          <a:p>
            <a:r>
              <a:rPr lang="en-IN" dirty="0"/>
              <a:t>Don't alter a patient's record--this is a criminal offense. </a:t>
            </a:r>
          </a:p>
          <a:p>
            <a:r>
              <a:rPr lang="en-IN" dirty="0"/>
              <a:t>Don't use shorthand or abbreviations that aren't widely accepted.</a:t>
            </a:r>
          </a:p>
          <a:p>
            <a:r>
              <a:rPr lang="en-IN" dirty="0"/>
              <a:t>Don't write imprecise descriptions, such as "bed soaked" or "a large amount."</a:t>
            </a:r>
          </a:p>
          <a:p>
            <a:r>
              <a:rPr lang="en-IN" dirty="0"/>
              <a:t>Don't give excuses, such as "Medication not given because not available."</a:t>
            </a:r>
          </a:p>
          <a:p>
            <a:r>
              <a:rPr lang="en-IN" dirty="0"/>
              <a:t>Don't chart what someone else said, heard, felt, or smelled unless the information is critical. In that case, use quotations and attribute the remarks appropriately.</a:t>
            </a:r>
          </a:p>
          <a:p>
            <a:r>
              <a:rPr lang="en-IN" dirty="0"/>
              <a:t>Don't chart care ahead of time--something may happen and you may be unable to actually give the care you've charted. Charting care that you haven't done is considered fraud.</a:t>
            </a:r>
          </a:p>
          <a:p>
            <a:br>
              <a:rPr lang="en-IN" dirty="0"/>
            </a:br>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Components of Clinical Documentation </a:t>
            </a:r>
            <a:br>
              <a:rPr lang="en-IN" dirty="0"/>
            </a:br>
            <a:endParaRPr lang="en-IN" dirty="0"/>
          </a:p>
        </p:txBody>
      </p:sp>
      <p:sp>
        <p:nvSpPr>
          <p:cNvPr id="3" name="Content Placeholder 2"/>
          <p:cNvSpPr>
            <a:spLocks noGrp="1"/>
          </p:cNvSpPr>
          <p:nvPr>
            <p:ph idx="1"/>
          </p:nvPr>
        </p:nvSpPr>
        <p:spPr/>
        <p:txBody>
          <a:bodyPr/>
          <a:lstStyle/>
          <a:p>
            <a:r>
              <a:rPr lang="en-IN" dirty="0"/>
              <a:t>All documentation must be signed and dated and must include the credentials of the clinician providing services. </a:t>
            </a:r>
          </a:p>
          <a:p>
            <a:r>
              <a:rPr lang="en-IN" b="1" dirty="0"/>
              <a:t>Documentation of clinical interactions should present the </a:t>
            </a:r>
          </a:p>
          <a:p>
            <a:r>
              <a:rPr lang="en-IN" dirty="0"/>
              <a:t>events of a session and patient/client interactions,</a:t>
            </a:r>
          </a:p>
          <a:p>
            <a:r>
              <a:rPr lang="en-IN" dirty="0"/>
              <a:t> the type of therapy (e.g., group/individual/co-treatment, etc.),</a:t>
            </a:r>
          </a:p>
          <a:p>
            <a:r>
              <a:rPr lang="en-IN" dirty="0"/>
              <a:t> as well as any accommodations and modifications to clinical procedures. </a:t>
            </a:r>
          </a:p>
          <a:p>
            <a:endParaRPr lang="en-IN"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hildren Friends 16x9">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6" id="{CDF1CE40-D12A-4BBA-8E29-FD301E3A737A}" vid="{E44D8D76-07A2-4151-9426-1A858C999D6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tf00001118 (1)</Template>
  <TotalTime>97</TotalTime>
  <Words>1555</Words>
  <Application>Microsoft Office PowerPoint</Application>
  <PresentationFormat>On-screen Show (4:3)</PresentationFormat>
  <Paragraphs>114</Paragraphs>
  <Slides>17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Times New Roman</vt:lpstr>
      <vt:lpstr>Children Friends 16x9</vt:lpstr>
      <vt:lpstr>CLINICAL DOCUMENTATION AND REFERRAL REPORTS</vt:lpstr>
      <vt:lpstr>WHY TO DO DOCUMENTATION If it wasn't documented, it wasn't done."</vt:lpstr>
      <vt:lpstr>PowerPoint Presentation</vt:lpstr>
      <vt:lpstr>How should be documentation </vt:lpstr>
      <vt:lpstr>PowerPoint Presentation</vt:lpstr>
      <vt:lpstr>PowerPoint Presentation</vt:lpstr>
      <vt:lpstr>PowerPoint Presentation</vt:lpstr>
      <vt:lpstr>Dont in documentation</vt:lpstr>
      <vt:lpstr>Components of Clinical Documentation  </vt:lpstr>
      <vt:lpstr>Evaluation Report </vt:lpstr>
      <vt:lpstr>The treatment plan</vt:lpstr>
      <vt:lpstr>PowerPoint Presentation</vt:lpstr>
      <vt:lpstr>Daily Notes  </vt:lpstr>
      <vt:lpstr>progress note</vt:lpstr>
      <vt:lpstr>PowerPoint Presentation</vt:lpstr>
      <vt:lpstr>discharge summary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DOCUMENTATION AND REFARAL REPORTS.</dc:title>
  <dc:creator>admin</dc:creator>
  <cp:lastModifiedBy>Sanket Bhalerao</cp:lastModifiedBy>
  <cp:revision>20</cp:revision>
  <dcterms:created xsi:type="dcterms:W3CDTF">2017-05-19T17:28:47Z</dcterms:created>
  <dcterms:modified xsi:type="dcterms:W3CDTF">2025-08-22T09:06:32Z</dcterms:modified>
</cp:coreProperties>
</file>