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9144000" cy="6858000" type="screen4x3"/>
  <p:notesSz cx="6858000" cy="9144000"/>
  <p:embeddedFontLst>
    <p:embeddedFont>
      <p:font typeface="Merriweather" charset="0"/>
      <p:regular r:id="rId88"/>
      <p:bold r:id="rId89"/>
      <p:italic r:id="rId90"/>
      <p:boldItalic r:id="rId91"/>
    </p:embeddedFont>
    <p:embeddedFont>
      <p:font typeface="Calibri" pitchFamily="34"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6" roundtripDataSignature="AMtx7mhhUe0r01MlhwnUx96JJ5W1LSAA3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8E5EDF2-0392-41D6-B7ED-97937D52E0B2}">
  <a:tblStyle styleId="{28E5EDF2-0392-41D6-B7ED-97937D52E0B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2.fntdata"/><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3.fntdata"/><Relationship Id="rId95"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6.fntdata"/><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1.fntdata"/><Relationship Id="rId91" Type="http://schemas.openxmlformats.org/officeDocument/2006/relationships/font" Target="fonts/font4.fntdata"/><Relationship Id="rId9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7.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9" name="Google Shape;28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 adults thses reflexes may apper due to cerebral damage. If they are not suppressed properly they are called </a:t>
            </a:r>
            <a:r>
              <a:rPr lang="en-US" b="1"/>
              <a:t>frontal release signs </a:t>
            </a:r>
            <a:endParaRPr b="1"/>
          </a:p>
        </p:txBody>
      </p:sp>
      <p:sp>
        <p:nvSpPr>
          <p:cNvPr id="185" name="Google Shape;18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5" name="Google Shape;625;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7"/>
          <p:cNvSpPr txBox="1">
            <a:spLocks noGrp="1"/>
          </p:cNvSpPr>
          <p:nvPr>
            <p:ph type="ctrTitle"/>
          </p:nvPr>
        </p:nvSpPr>
        <p:spPr>
          <a:xfrm>
            <a:off x="685800" y="2130425"/>
            <a:ext cx="7772400" cy="147002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7"/>
          <p:cNvSpPr txBox="1">
            <a:spLocks noGrp="1"/>
          </p:cNvSpPr>
          <p:nvPr>
            <p:ph type="subTitle" idx="1"/>
          </p:nvPr>
        </p:nvSpPr>
        <p:spPr>
          <a:xfrm>
            <a:off x="1371600" y="3886200"/>
            <a:ext cx="6400800" cy="1752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lvl="0" algn="r">
              <a:lnSpc>
                <a:spcPct val="150000"/>
              </a:lnSpc>
              <a:spcBef>
                <a:spcPts val="520"/>
              </a:spcBef>
              <a:spcAft>
                <a:spcPts val="0"/>
              </a:spcAft>
              <a:buClr>
                <a:schemeClr val="dk1"/>
              </a:buClr>
              <a:buSzPts val="2600"/>
              <a:buNone/>
              <a:defRPr>
                <a:solidFill>
                  <a:schemeClr val="dk1"/>
                </a:solidFill>
              </a:defRPr>
            </a:lvl1pPr>
            <a:lvl2pPr lvl="1" algn="ctr">
              <a:lnSpc>
                <a:spcPct val="150000"/>
              </a:lnSpc>
              <a:spcBef>
                <a:spcPts val="520"/>
              </a:spcBef>
              <a:spcAft>
                <a:spcPts val="0"/>
              </a:spcAft>
              <a:buClr>
                <a:srgbClr val="888888"/>
              </a:buClr>
              <a:buSzPts val="2600"/>
              <a:buNone/>
              <a:defRPr>
                <a:solidFill>
                  <a:srgbClr val="888888"/>
                </a:solidFill>
              </a:defRPr>
            </a:lvl2pPr>
            <a:lvl3pPr lvl="2" algn="ctr">
              <a:lnSpc>
                <a:spcPct val="150000"/>
              </a:lnSpc>
              <a:spcBef>
                <a:spcPts val="520"/>
              </a:spcBef>
              <a:spcAft>
                <a:spcPts val="0"/>
              </a:spcAft>
              <a:buClr>
                <a:srgbClr val="888888"/>
              </a:buClr>
              <a:buSzPts val="2600"/>
              <a:buNone/>
              <a:defRPr>
                <a:solidFill>
                  <a:srgbClr val="888888"/>
                </a:solidFill>
              </a:defRPr>
            </a:lvl3pPr>
            <a:lvl4pPr lvl="3" algn="ctr">
              <a:lnSpc>
                <a:spcPct val="150000"/>
              </a:lnSpc>
              <a:spcBef>
                <a:spcPts val="520"/>
              </a:spcBef>
              <a:spcAft>
                <a:spcPts val="0"/>
              </a:spcAft>
              <a:buClr>
                <a:srgbClr val="888888"/>
              </a:buClr>
              <a:buSzPts val="2600"/>
              <a:buNone/>
              <a:defRPr>
                <a:solidFill>
                  <a:srgbClr val="888888"/>
                </a:solidFill>
              </a:defRPr>
            </a:lvl4pPr>
            <a:lvl5pPr lvl="4" algn="ctr">
              <a:lnSpc>
                <a:spcPct val="150000"/>
              </a:lnSpc>
              <a:spcBef>
                <a:spcPts val="520"/>
              </a:spcBef>
              <a:spcAft>
                <a:spcPts val="0"/>
              </a:spcAft>
              <a:buClr>
                <a:srgbClr val="888888"/>
              </a:buClr>
              <a:buSzPts val="2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6"/>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6"/>
          <p:cNvSpPr txBox="1">
            <a:spLocks noGrp="1"/>
          </p:cNvSpPr>
          <p:nvPr>
            <p:ph type="body" idx="1"/>
          </p:nvPr>
        </p:nvSpPr>
        <p:spPr>
          <a:xfrm rot="5400000">
            <a:off x="2309018" y="-251619"/>
            <a:ext cx="4525963" cy="8229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lnSpc>
                <a:spcPct val="150000"/>
              </a:lnSpc>
              <a:spcBef>
                <a:spcPts val="360"/>
              </a:spcBef>
              <a:spcAft>
                <a:spcPts val="0"/>
              </a:spcAft>
              <a:buClr>
                <a:schemeClr val="dk1"/>
              </a:buClr>
              <a:buSzPts val="1800"/>
              <a:buChar char="–"/>
              <a:defRPr/>
            </a:lvl2pPr>
            <a:lvl3pPr marL="1371600" lvl="2" indent="-342900" algn="l">
              <a:lnSpc>
                <a:spcPct val="150000"/>
              </a:lnSpc>
              <a:spcBef>
                <a:spcPts val="360"/>
              </a:spcBef>
              <a:spcAft>
                <a:spcPts val="0"/>
              </a:spcAft>
              <a:buClr>
                <a:schemeClr val="dk1"/>
              </a:buClr>
              <a:buSzPts val="1800"/>
              <a:buChar char="•"/>
              <a:defRPr/>
            </a:lvl3pPr>
            <a:lvl4pPr marL="1828800" lvl="3" indent="-342900" algn="l">
              <a:lnSpc>
                <a:spcPct val="150000"/>
              </a:lnSpc>
              <a:spcBef>
                <a:spcPts val="360"/>
              </a:spcBef>
              <a:spcAft>
                <a:spcPts val="0"/>
              </a:spcAft>
              <a:buClr>
                <a:schemeClr val="dk1"/>
              </a:buClr>
              <a:buSzPts val="1800"/>
              <a:buChar char="–"/>
              <a:defRPr/>
            </a:lvl4pPr>
            <a:lvl5pPr marL="2286000" lvl="4" indent="-342900" algn="l">
              <a:lnSpc>
                <a:spcPct val="15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7"/>
          <p:cNvSpPr txBox="1">
            <a:spLocks noGrp="1"/>
          </p:cNvSpPr>
          <p:nvPr>
            <p:ph type="title"/>
          </p:nvPr>
        </p:nvSpPr>
        <p:spPr>
          <a:xfrm rot="5400000">
            <a:off x="4732337" y="2171700"/>
            <a:ext cx="5851525" cy="2057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7"/>
          <p:cNvSpPr txBox="1">
            <a:spLocks noGrp="1"/>
          </p:cNvSpPr>
          <p:nvPr>
            <p:ph type="body" idx="1"/>
          </p:nvPr>
        </p:nvSpPr>
        <p:spPr>
          <a:xfrm rot="5400000">
            <a:off x="541338" y="190501"/>
            <a:ext cx="5851525" cy="6019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lnSpc>
                <a:spcPct val="150000"/>
              </a:lnSpc>
              <a:spcBef>
                <a:spcPts val="360"/>
              </a:spcBef>
              <a:spcAft>
                <a:spcPts val="0"/>
              </a:spcAft>
              <a:buClr>
                <a:schemeClr val="dk1"/>
              </a:buClr>
              <a:buSzPts val="1800"/>
              <a:buChar char="–"/>
              <a:defRPr/>
            </a:lvl2pPr>
            <a:lvl3pPr marL="1371600" lvl="2" indent="-342900" algn="l">
              <a:lnSpc>
                <a:spcPct val="150000"/>
              </a:lnSpc>
              <a:spcBef>
                <a:spcPts val="360"/>
              </a:spcBef>
              <a:spcAft>
                <a:spcPts val="0"/>
              </a:spcAft>
              <a:buClr>
                <a:schemeClr val="dk1"/>
              </a:buClr>
              <a:buSzPts val="1800"/>
              <a:buChar char="•"/>
              <a:defRPr/>
            </a:lvl3pPr>
            <a:lvl4pPr marL="1828800" lvl="3" indent="-342900" algn="l">
              <a:lnSpc>
                <a:spcPct val="150000"/>
              </a:lnSpc>
              <a:spcBef>
                <a:spcPts val="360"/>
              </a:spcBef>
              <a:spcAft>
                <a:spcPts val="0"/>
              </a:spcAft>
              <a:buClr>
                <a:schemeClr val="dk1"/>
              </a:buClr>
              <a:buSzPts val="1800"/>
              <a:buChar char="–"/>
              <a:defRPr/>
            </a:lvl4pPr>
            <a:lvl5pPr marL="2286000" lvl="4" indent="-342900" algn="l">
              <a:lnSpc>
                <a:spcPct val="15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8"/>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8"/>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lnSpc>
                <a:spcPct val="150000"/>
              </a:lnSpc>
              <a:spcBef>
                <a:spcPts val="360"/>
              </a:spcBef>
              <a:spcAft>
                <a:spcPts val="0"/>
              </a:spcAft>
              <a:buClr>
                <a:schemeClr val="dk1"/>
              </a:buClr>
              <a:buSzPts val="1800"/>
              <a:buChar char="–"/>
              <a:defRPr/>
            </a:lvl2pPr>
            <a:lvl3pPr marL="1371600" lvl="2" indent="-342900" algn="l">
              <a:lnSpc>
                <a:spcPct val="150000"/>
              </a:lnSpc>
              <a:spcBef>
                <a:spcPts val="360"/>
              </a:spcBef>
              <a:spcAft>
                <a:spcPts val="0"/>
              </a:spcAft>
              <a:buClr>
                <a:schemeClr val="dk1"/>
              </a:buClr>
              <a:buSzPts val="1800"/>
              <a:buChar char="•"/>
              <a:defRPr/>
            </a:lvl3pPr>
            <a:lvl4pPr marL="1828800" lvl="3" indent="-342900" algn="l">
              <a:lnSpc>
                <a:spcPct val="150000"/>
              </a:lnSpc>
              <a:spcBef>
                <a:spcPts val="360"/>
              </a:spcBef>
              <a:spcAft>
                <a:spcPts val="0"/>
              </a:spcAft>
              <a:buClr>
                <a:schemeClr val="dk1"/>
              </a:buClr>
              <a:buSzPts val="1800"/>
              <a:buChar char="–"/>
              <a:defRPr/>
            </a:lvl4pPr>
            <a:lvl5pPr marL="2286000" lvl="4" indent="-342900" algn="l">
              <a:lnSpc>
                <a:spcPct val="150000"/>
              </a:lnSpc>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89"/>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Merriweathe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9"/>
          <p:cNvSpPr txBox="1">
            <a:spLocks noGrp="1"/>
          </p:cNvSpPr>
          <p:nvPr>
            <p:ph type="body" idx="1"/>
          </p:nvPr>
        </p:nvSpPr>
        <p:spPr>
          <a:xfrm>
            <a:off x="457200" y="1535113"/>
            <a:ext cx="4040188" cy="6397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lvl1pPr marL="457200" lvl="0" indent="-228600" algn="l">
              <a:lnSpc>
                <a:spcPct val="150000"/>
              </a:lnSpc>
              <a:spcBef>
                <a:spcPts val="480"/>
              </a:spcBef>
              <a:spcAft>
                <a:spcPts val="0"/>
              </a:spcAft>
              <a:buClr>
                <a:schemeClr val="dk1"/>
              </a:buClr>
              <a:buSzPts val="2400"/>
              <a:buNone/>
              <a:defRPr sz="2400" b="1"/>
            </a:lvl1pPr>
            <a:lvl2pPr marL="914400" lvl="1" indent="-228600" algn="l">
              <a:lnSpc>
                <a:spcPct val="150000"/>
              </a:lnSpc>
              <a:spcBef>
                <a:spcPts val="400"/>
              </a:spcBef>
              <a:spcAft>
                <a:spcPts val="0"/>
              </a:spcAft>
              <a:buClr>
                <a:schemeClr val="dk1"/>
              </a:buClr>
              <a:buSzPts val="2000"/>
              <a:buNone/>
              <a:defRPr sz="2000" b="1"/>
            </a:lvl2pPr>
            <a:lvl3pPr marL="1371600" lvl="2" indent="-228600" algn="l">
              <a:lnSpc>
                <a:spcPct val="150000"/>
              </a:lnSpc>
              <a:spcBef>
                <a:spcPts val="360"/>
              </a:spcBef>
              <a:spcAft>
                <a:spcPts val="0"/>
              </a:spcAft>
              <a:buClr>
                <a:schemeClr val="dk1"/>
              </a:buClr>
              <a:buSzPts val="1800"/>
              <a:buNone/>
              <a:defRPr sz="1800" b="1"/>
            </a:lvl3pPr>
            <a:lvl4pPr marL="1828800" lvl="3" indent="-228600" algn="l">
              <a:lnSpc>
                <a:spcPct val="150000"/>
              </a:lnSpc>
              <a:spcBef>
                <a:spcPts val="320"/>
              </a:spcBef>
              <a:spcAft>
                <a:spcPts val="0"/>
              </a:spcAft>
              <a:buClr>
                <a:schemeClr val="dk1"/>
              </a:buClr>
              <a:buSzPts val="1600"/>
              <a:buNone/>
              <a:defRPr sz="1600" b="1"/>
            </a:lvl4pPr>
            <a:lvl5pPr marL="2286000" lvl="4" indent="-228600" algn="l">
              <a:lnSpc>
                <a:spcPct val="150000"/>
              </a:lnSpc>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89"/>
          <p:cNvSpPr txBox="1">
            <a:spLocks noGrp="1"/>
          </p:cNvSpPr>
          <p:nvPr>
            <p:ph type="body" idx="2"/>
          </p:nvPr>
        </p:nvSpPr>
        <p:spPr>
          <a:xfrm>
            <a:off x="457200" y="2174875"/>
            <a:ext cx="4040188" cy="395128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381000" algn="l">
              <a:lnSpc>
                <a:spcPct val="150000"/>
              </a:lnSpc>
              <a:spcBef>
                <a:spcPts val="480"/>
              </a:spcBef>
              <a:spcAft>
                <a:spcPts val="0"/>
              </a:spcAft>
              <a:buClr>
                <a:schemeClr val="dk1"/>
              </a:buClr>
              <a:buSzPts val="2400"/>
              <a:buChar char="•"/>
              <a:defRPr sz="2400"/>
            </a:lvl1pPr>
            <a:lvl2pPr marL="914400" lvl="1" indent="-355600" algn="l">
              <a:lnSpc>
                <a:spcPct val="150000"/>
              </a:lnSpc>
              <a:spcBef>
                <a:spcPts val="400"/>
              </a:spcBef>
              <a:spcAft>
                <a:spcPts val="0"/>
              </a:spcAft>
              <a:buClr>
                <a:schemeClr val="dk1"/>
              </a:buClr>
              <a:buSzPts val="2000"/>
              <a:buChar char="–"/>
              <a:defRPr sz="2000"/>
            </a:lvl2pPr>
            <a:lvl3pPr marL="1371600" lvl="2" indent="-342900" algn="l">
              <a:lnSpc>
                <a:spcPct val="150000"/>
              </a:lnSpc>
              <a:spcBef>
                <a:spcPts val="360"/>
              </a:spcBef>
              <a:spcAft>
                <a:spcPts val="0"/>
              </a:spcAft>
              <a:buClr>
                <a:schemeClr val="dk1"/>
              </a:buClr>
              <a:buSzPts val="1800"/>
              <a:buChar char="•"/>
              <a:defRPr sz="1800"/>
            </a:lvl3pPr>
            <a:lvl4pPr marL="1828800" lvl="3" indent="-330200" algn="l">
              <a:lnSpc>
                <a:spcPct val="150000"/>
              </a:lnSpc>
              <a:spcBef>
                <a:spcPts val="320"/>
              </a:spcBef>
              <a:spcAft>
                <a:spcPts val="0"/>
              </a:spcAft>
              <a:buClr>
                <a:schemeClr val="dk1"/>
              </a:buClr>
              <a:buSzPts val="1600"/>
              <a:buChar char="–"/>
              <a:defRPr sz="1600"/>
            </a:lvl4pPr>
            <a:lvl5pPr marL="2286000" lvl="4" indent="-330200" algn="l">
              <a:lnSpc>
                <a:spcPct val="150000"/>
              </a:lnSpc>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 name="Google Shape;31;p89"/>
          <p:cNvSpPr txBox="1">
            <a:spLocks noGrp="1"/>
          </p:cNvSpPr>
          <p:nvPr>
            <p:ph type="body" idx="3"/>
          </p:nvPr>
        </p:nvSpPr>
        <p:spPr>
          <a:xfrm>
            <a:off x="4645025" y="1535113"/>
            <a:ext cx="4041775" cy="6397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lvl1pPr marL="457200" lvl="0" indent="-228600" algn="l">
              <a:lnSpc>
                <a:spcPct val="150000"/>
              </a:lnSpc>
              <a:spcBef>
                <a:spcPts val="480"/>
              </a:spcBef>
              <a:spcAft>
                <a:spcPts val="0"/>
              </a:spcAft>
              <a:buClr>
                <a:schemeClr val="dk1"/>
              </a:buClr>
              <a:buSzPts val="2400"/>
              <a:buNone/>
              <a:defRPr sz="2400" b="1"/>
            </a:lvl1pPr>
            <a:lvl2pPr marL="914400" lvl="1" indent="-228600" algn="l">
              <a:lnSpc>
                <a:spcPct val="150000"/>
              </a:lnSpc>
              <a:spcBef>
                <a:spcPts val="400"/>
              </a:spcBef>
              <a:spcAft>
                <a:spcPts val="0"/>
              </a:spcAft>
              <a:buClr>
                <a:schemeClr val="dk1"/>
              </a:buClr>
              <a:buSzPts val="2000"/>
              <a:buNone/>
              <a:defRPr sz="2000" b="1"/>
            </a:lvl2pPr>
            <a:lvl3pPr marL="1371600" lvl="2" indent="-228600" algn="l">
              <a:lnSpc>
                <a:spcPct val="150000"/>
              </a:lnSpc>
              <a:spcBef>
                <a:spcPts val="360"/>
              </a:spcBef>
              <a:spcAft>
                <a:spcPts val="0"/>
              </a:spcAft>
              <a:buClr>
                <a:schemeClr val="dk1"/>
              </a:buClr>
              <a:buSzPts val="1800"/>
              <a:buNone/>
              <a:defRPr sz="1800" b="1"/>
            </a:lvl3pPr>
            <a:lvl4pPr marL="1828800" lvl="3" indent="-228600" algn="l">
              <a:lnSpc>
                <a:spcPct val="150000"/>
              </a:lnSpc>
              <a:spcBef>
                <a:spcPts val="320"/>
              </a:spcBef>
              <a:spcAft>
                <a:spcPts val="0"/>
              </a:spcAft>
              <a:buClr>
                <a:schemeClr val="dk1"/>
              </a:buClr>
              <a:buSzPts val="1600"/>
              <a:buNone/>
              <a:defRPr sz="1600" b="1"/>
            </a:lvl4pPr>
            <a:lvl5pPr marL="2286000" lvl="4" indent="-228600" algn="l">
              <a:lnSpc>
                <a:spcPct val="150000"/>
              </a:lnSpc>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2" name="Google Shape;32;p89"/>
          <p:cNvSpPr txBox="1">
            <a:spLocks noGrp="1"/>
          </p:cNvSpPr>
          <p:nvPr>
            <p:ph type="body" idx="4"/>
          </p:nvPr>
        </p:nvSpPr>
        <p:spPr>
          <a:xfrm>
            <a:off x="4645025" y="2174875"/>
            <a:ext cx="4041775" cy="395128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381000" algn="l">
              <a:lnSpc>
                <a:spcPct val="150000"/>
              </a:lnSpc>
              <a:spcBef>
                <a:spcPts val="480"/>
              </a:spcBef>
              <a:spcAft>
                <a:spcPts val="0"/>
              </a:spcAft>
              <a:buClr>
                <a:schemeClr val="dk1"/>
              </a:buClr>
              <a:buSzPts val="2400"/>
              <a:buChar char="•"/>
              <a:defRPr sz="2400"/>
            </a:lvl1pPr>
            <a:lvl2pPr marL="914400" lvl="1" indent="-355600" algn="l">
              <a:lnSpc>
                <a:spcPct val="150000"/>
              </a:lnSpc>
              <a:spcBef>
                <a:spcPts val="400"/>
              </a:spcBef>
              <a:spcAft>
                <a:spcPts val="0"/>
              </a:spcAft>
              <a:buClr>
                <a:schemeClr val="dk1"/>
              </a:buClr>
              <a:buSzPts val="2000"/>
              <a:buChar char="–"/>
              <a:defRPr sz="2000"/>
            </a:lvl2pPr>
            <a:lvl3pPr marL="1371600" lvl="2" indent="-342900" algn="l">
              <a:lnSpc>
                <a:spcPct val="150000"/>
              </a:lnSpc>
              <a:spcBef>
                <a:spcPts val="360"/>
              </a:spcBef>
              <a:spcAft>
                <a:spcPts val="0"/>
              </a:spcAft>
              <a:buClr>
                <a:schemeClr val="dk1"/>
              </a:buClr>
              <a:buSzPts val="1800"/>
              <a:buChar char="•"/>
              <a:defRPr sz="1800"/>
            </a:lvl3pPr>
            <a:lvl4pPr marL="1828800" lvl="3" indent="-330200" algn="l">
              <a:lnSpc>
                <a:spcPct val="150000"/>
              </a:lnSpc>
              <a:spcBef>
                <a:spcPts val="320"/>
              </a:spcBef>
              <a:spcAft>
                <a:spcPts val="0"/>
              </a:spcAft>
              <a:buClr>
                <a:schemeClr val="dk1"/>
              </a:buClr>
              <a:buSzPts val="1600"/>
              <a:buChar char="–"/>
              <a:defRPr sz="1600"/>
            </a:lvl4pPr>
            <a:lvl5pPr marL="2286000" lvl="4" indent="-330200" algn="l">
              <a:lnSpc>
                <a:spcPct val="150000"/>
              </a:lnSpc>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 name="Google Shape;33;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90"/>
          <p:cNvSpPr txBox="1">
            <a:spLocks noGrp="1"/>
          </p:cNvSpPr>
          <p:nvPr>
            <p:ph type="title"/>
          </p:nvPr>
        </p:nvSpPr>
        <p:spPr>
          <a:xfrm>
            <a:off x="722313" y="4406900"/>
            <a:ext cx="7772400" cy="136207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Merriweather"/>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0"/>
          <p:cNvSpPr txBox="1">
            <a:spLocks noGrp="1"/>
          </p:cNvSpPr>
          <p:nvPr>
            <p:ph type="body" idx="1"/>
          </p:nvPr>
        </p:nvSpPr>
        <p:spPr>
          <a:xfrm>
            <a:off x="722313" y="2906713"/>
            <a:ext cx="7772400" cy="150018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lvl1pPr marL="457200" lvl="0" indent="-228600" algn="l">
              <a:lnSpc>
                <a:spcPct val="150000"/>
              </a:lnSpc>
              <a:spcBef>
                <a:spcPts val="400"/>
              </a:spcBef>
              <a:spcAft>
                <a:spcPts val="0"/>
              </a:spcAft>
              <a:buClr>
                <a:srgbClr val="888888"/>
              </a:buClr>
              <a:buSzPts val="2000"/>
              <a:buNone/>
              <a:defRPr sz="2000">
                <a:solidFill>
                  <a:srgbClr val="888888"/>
                </a:solidFill>
              </a:defRPr>
            </a:lvl1pPr>
            <a:lvl2pPr marL="914400" lvl="1" indent="-228600" algn="l">
              <a:lnSpc>
                <a:spcPct val="150000"/>
              </a:lnSpc>
              <a:spcBef>
                <a:spcPts val="360"/>
              </a:spcBef>
              <a:spcAft>
                <a:spcPts val="0"/>
              </a:spcAft>
              <a:buClr>
                <a:srgbClr val="888888"/>
              </a:buClr>
              <a:buSzPts val="1800"/>
              <a:buNone/>
              <a:defRPr sz="1800">
                <a:solidFill>
                  <a:srgbClr val="888888"/>
                </a:solidFill>
              </a:defRPr>
            </a:lvl2pPr>
            <a:lvl3pPr marL="1371600" lvl="2" indent="-228600" algn="l">
              <a:lnSpc>
                <a:spcPct val="150000"/>
              </a:lnSpc>
              <a:spcBef>
                <a:spcPts val="320"/>
              </a:spcBef>
              <a:spcAft>
                <a:spcPts val="0"/>
              </a:spcAft>
              <a:buClr>
                <a:srgbClr val="888888"/>
              </a:buClr>
              <a:buSzPts val="1600"/>
              <a:buNone/>
              <a:defRPr sz="1600">
                <a:solidFill>
                  <a:srgbClr val="888888"/>
                </a:solidFill>
              </a:defRPr>
            </a:lvl3pPr>
            <a:lvl4pPr marL="1828800" lvl="3" indent="-228600" algn="l">
              <a:lnSpc>
                <a:spcPct val="150000"/>
              </a:lnSpc>
              <a:spcBef>
                <a:spcPts val="280"/>
              </a:spcBef>
              <a:spcAft>
                <a:spcPts val="0"/>
              </a:spcAft>
              <a:buClr>
                <a:srgbClr val="888888"/>
              </a:buClr>
              <a:buSzPts val="1400"/>
              <a:buNone/>
              <a:defRPr sz="1400">
                <a:solidFill>
                  <a:srgbClr val="888888"/>
                </a:solidFill>
              </a:defRPr>
            </a:lvl4pPr>
            <a:lvl5pPr marL="2286000" lvl="4" indent="-228600" algn="l">
              <a:lnSpc>
                <a:spcPct val="150000"/>
              </a:lnSpc>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91"/>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91"/>
          <p:cNvSpPr txBox="1">
            <a:spLocks noGrp="1"/>
          </p:cNvSpPr>
          <p:nvPr>
            <p:ph type="body" idx="1"/>
          </p:nvPr>
        </p:nvSpPr>
        <p:spPr>
          <a:xfrm>
            <a:off x="457200" y="1600200"/>
            <a:ext cx="4038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406400" algn="l">
              <a:lnSpc>
                <a:spcPct val="150000"/>
              </a:lnSpc>
              <a:spcBef>
                <a:spcPts val="560"/>
              </a:spcBef>
              <a:spcAft>
                <a:spcPts val="0"/>
              </a:spcAft>
              <a:buClr>
                <a:schemeClr val="dk1"/>
              </a:buClr>
              <a:buSzPts val="2800"/>
              <a:buChar char="•"/>
              <a:defRPr sz="2800"/>
            </a:lvl1pPr>
            <a:lvl2pPr marL="914400" lvl="1" indent="-381000" algn="l">
              <a:lnSpc>
                <a:spcPct val="150000"/>
              </a:lnSpc>
              <a:spcBef>
                <a:spcPts val="480"/>
              </a:spcBef>
              <a:spcAft>
                <a:spcPts val="0"/>
              </a:spcAft>
              <a:buClr>
                <a:schemeClr val="dk1"/>
              </a:buClr>
              <a:buSzPts val="2400"/>
              <a:buChar char="–"/>
              <a:defRPr sz="2400"/>
            </a:lvl2pPr>
            <a:lvl3pPr marL="1371600" lvl="2" indent="-355600" algn="l">
              <a:lnSpc>
                <a:spcPct val="150000"/>
              </a:lnSpc>
              <a:spcBef>
                <a:spcPts val="400"/>
              </a:spcBef>
              <a:spcAft>
                <a:spcPts val="0"/>
              </a:spcAft>
              <a:buClr>
                <a:schemeClr val="dk1"/>
              </a:buClr>
              <a:buSzPts val="2000"/>
              <a:buChar char="•"/>
              <a:defRPr sz="2000"/>
            </a:lvl3pPr>
            <a:lvl4pPr marL="1828800" lvl="3" indent="-342900" algn="l">
              <a:lnSpc>
                <a:spcPct val="150000"/>
              </a:lnSpc>
              <a:spcBef>
                <a:spcPts val="360"/>
              </a:spcBef>
              <a:spcAft>
                <a:spcPts val="0"/>
              </a:spcAft>
              <a:buClr>
                <a:schemeClr val="dk1"/>
              </a:buClr>
              <a:buSzPts val="1800"/>
              <a:buChar char="–"/>
              <a:defRPr sz="1800"/>
            </a:lvl4pPr>
            <a:lvl5pPr marL="2286000" lvl="4" indent="-342900" algn="l">
              <a:lnSpc>
                <a:spcPct val="150000"/>
              </a:lnSpc>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91"/>
          <p:cNvSpPr txBox="1">
            <a:spLocks noGrp="1"/>
          </p:cNvSpPr>
          <p:nvPr>
            <p:ph type="body" idx="2"/>
          </p:nvPr>
        </p:nvSpPr>
        <p:spPr>
          <a:xfrm>
            <a:off x="4648200" y="1600200"/>
            <a:ext cx="4038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406400" algn="l">
              <a:lnSpc>
                <a:spcPct val="150000"/>
              </a:lnSpc>
              <a:spcBef>
                <a:spcPts val="560"/>
              </a:spcBef>
              <a:spcAft>
                <a:spcPts val="0"/>
              </a:spcAft>
              <a:buClr>
                <a:schemeClr val="dk1"/>
              </a:buClr>
              <a:buSzPts val="2800"/>
              <a:buChar char="•"/>
              <a:defRPr sz="2800"/>
            </a:lvl1pPr>
            <a:lvl2pPr marL="914400" lvl="1" indent="-381000" algn="l">
              <a:lnSpc>
                <a:spcPct val="150000"/>
              </a:lnSpc>
              <a:spcBef>
                <a:spcPts val="480"/>
              </a:spcBef>
              <a:spcAft>
                <a:spcPts val="0"/>
              </a:spcAft>
              <a:buClr>
                <a:schemeClr val="dk1"/>
              </a:buClr>
              <a:buSzPts val="2400"/>
              <a:buChar char="–"/>
              <a:defRPr sz="2400"/>
            </a:lvl2pPr>
            <a:lvl3pPr marL="1371600" lvl="2" indent="-355600" algn="l">
              <a:lnSpc>
                <a:spcPct val="150000"/>
              </a:lnSpc>
              <a:spcBef>
                <a:spcPts val="400"/>
              </a:spcBef>
              <a:spcAft>
                <a:spcPts val="0"/>
              </a:spcAft>
              <a:buClr>
                <a:schemeClr val="dk1"/>
              </a:buClr>
              <a:buSzPts val="2000"/>
              <a:buChar char="•"/>
              <a:defRPr sz="2000"/>
            </a:lvl3pPr>
            <a:lvl4pPr marL="1828800" lvl="3" indent="-342900" algn="l">
              <a:lnSpc>
                <a:spcPct val="150000"/>
              </a:lnSpc>
              <a:spcBef>
                <a:spcPts val="360"/>
              </a:spcBef>
              <a:spcAft>
                <a:spcPts val="0"/>
              </a:spcAft>
              <a:buClr>
                <a:schemeClr val="dk1"/>
              </a:buClr>
              <a:buSzPts val="1800"/>
              <a:buChar char="–"/>
              <a:defRPr sz="1800"/>
            </a:lvl4pPr>
            <a:lvl5pPr marL="2286000" lvl="4" indent="-342900" algn="l">
              <a:lnSpc>
                <a:spcPct val="150000"/>
              </a:lnSpc>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2"/>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4"/>
          <p:cNvSpPr txBox="1">
            <a:spLocks noGrp="1"/>
          </p:cNvSpPr>
          <p:nvPr>
            <p:ph type="title"/>
          </p:nvPr>
        </p:nvSpPr>
        <p:spPr>
          <a:xfrm>
            <a:off x="457200" y="273050"/>
            <a:ext cx="3008313" cy="116205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Merriweather"/>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4"/>
          <p:cNvSpPr txBox="1">
            <a:spLocks noGrp="1"/>
          </p:cNvSpPr>
          <p:nvPr>
            <p:ph type="body" idx="1"/>
          </p:nvPr>
        </p:nvSpPr>
        <p:spPr>
          <a:xfrm>
            <a:off x="3575050" y="273050"/>
            <a:ext cx="5111750" cy="585311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431800" algn="l">
              <a:lnSpc>
                <a:spcPct val="150000"/>
              </a:lnSpc>
              <a:spcBef>
                <a:spcPts val="640"/>
              </a:spcBef>
              <a:spcAft>
                <a:spcPts val="0"/>
              </a:spcAft>
              <a:buClr>
                <a:schemeClr val="dk1"/>
              </a:buClr>
              <a:buSzPts val="3200"/>
              <a:buChar char="•"/>
              <a:defRPr sz="3200"/>
            </a:lvl1pPr>
            <a:lvl2pPr marL="914400" lvl="1" indent="-406400" algn="l">
              <a:lnSpc>
                <a:spcPct val="150000"/>
              </a:lnSpc>
              <a:spcBef>
                <a:spcPts val="560"/>
              </a:spcBef>
              <a:spcAft>
                <a:spcPts val="0"/>
              </a:spcAft>
              <a:buClr>
                <a:schemeClr val="dk1"/>
              </a:buClr>
              <a:buSzPts val="2800"/>
              <a:buChar char="–"/>
              <a:defRPr sz="2800"/>
            </a:lvl2pPr>
            <a:lvl3pPr marL="1371600" lvl="2" indent="-381000" algn="l">
              <a:lnSpc>
                <a:spcPct val="150000"/>
              </a:lnSpc>
              <a:spcBef>
                <a:spcPts val="480"/>
              </a:spcBef>
              <a:spcAft>
                <a:spcPts val="0"/>
              </a:spcAft>
              <a:buClr>
                <a:schemeClr val="dk1"/>
              </a:buClr>
              <a:buSzPts val="2400"/>
              <a:buChar char="•"/>
              <a:defRPr sz="2400"/>
            </a:lvl3pPr>
            <a:lvl4pPr marL="1828800" lvl="3" indent="-355600" algn="l">
              <a:lnSpc>
                <a:spcPct val="150000"/>
              </a:lnSpc>
              <a:spcBef>
                <a:spcPts val="400"/>
              </a:spcBef>
              <a:spcAft>
                <a:spcPts val="0"/>
              </a:spcAft>
              <a:buClr>
                <a:schemeClr val="dk1"/>
              </a:buClr>
              <a:buSzPts val="2000"/>
              <a:buChar char="–"/>
              <a:defRPr sz="2000"/>
            </a:lvl4pPr>
            <a:lvl5pPr marL="2286000" lvl="4" indent="-355600" algn="l">
              <a:lnSpc>
                <a:spcPct val="150000"/>
              </a:lnSpc>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4"/>
          <p:cNvSpPr txBox="1">
            <a:spLocks noGrp="1"/>
          </p:cNvSpPr>
          <p:nvPr>
            <p:ph type="body" idx="2"/>
          </p:nvPr>
        </p:nvSpPr>
        <p:spPr>
          <a:xfrm>
            <a:off x="457200" y="1435100"/>
            <a:ext cx="3008313" cy="46910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50000"/>
              </a:lnSpc>
              <a:spcBef>
                <a:spcPts val="280"/>
              </a:spcBef>
              <a:spcAft>
                <a:spcPts val="0"/>
              </a:spcAft>
              <a:buClr>
                <a:schemeClr val="dk1"/>
              </a:buClr>
              <a:buSzPts val="1400"/>
              <a:buNone/>
              <a:defRPr sz="1400"/>
            </a:lvl1pPr>
            <a:lvl2pPr marL="914400" lvl="1" indent="-228600" algn="l">
              <a:lnSpc>
                <a:spcPct val="150000"/>
              </a:lnSpc>
              <a:spcBef>
                <a:spcPts val="240"/>
              </a:spcBef>
              <a:spcAft>
                <a:spcPts val="0"/>
              </a:spcAft>
              <a:buClr>
                <a:schemeClr val="dk1"/>
              </a:buClr>
              <a:buSzPts val="1200"/>
              <a:buNone/>
              <a:defRPr sz="1200"/>
            </a:lvl2pPr>
            <a:lvl3pPr marL="1371600" lvl="2" indent="-228600" algn="l">
              <a:lnSpc>
                <a:spcPct val="150000"/>
              </a:lnSpc>
              <a:spcBef>
                <a:spcPts val="200"/>
              </a:spcBef>
              <a:spcAft>
                <a:spcPts val="0"/>
              </a:spcAft>
              <a:buClr>
                <a:schemeClr val="dk1"/>
              </a:buClr>
              <a:buSzPts val="1000"/>
              <a:buNone/>
              <a:defRPr sz="1000"/>
            </a:lvl3pPr>
            <a:lvl4pPr marL="1828800" lvl="3" indent="-228600" algn="l">
              <a:lnSpc>
                <a:spcPct val="150000"/>
              </a:lnSpc>
              <a:spcBef>
                <a:spcPts val="180"/>
              </a:spcBef>
              <a:spcAft>
                <a:spcPts val="0"/>
              </a:spcAft>
              <a:buClr>
                <a:schemeClr val="dk1"/>
              </a:buClr>
              <a:buSzPts val="900"/>
              <a:buNone/>
              <a:defRPr sz="900"/>
            </a:lvl4pPr>
            <a:lvl5pPr marL="2286000" lvl="4" indent="-228600" algn="l">
              <a:lnSpc>
                <a:spcPct val="150000"/>
              </a:lnSpc>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95"/>
          <p:cNvSpPr txBox="1">
            <a:spLocks noGrp="1"/>
          </p:cNvSpPr>
          <p:nvPr>
            <p:ph type="title"/>
          </p:nvPr>
        </p:nvSpPr>
        <p:spPr>
          <a:xfrm>
            <a:off x="1792288" y="4800600"/>
            <a:ext cx="5486400" cy="56673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Merriweather"/>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5"/>
          <p:cNvSpPr>
            <a:spLocks noGrp="1"/>
          </p:cNvSpPr>
          <p:nvPr>
            <p:ph type="pic" idx="2"/>
          </p:nvPr>
        </p:nvSpPr>
        <p:spPr>
          <a:xfrm>
            <a:off x="1792288" y="612775"/>
            <a:ext cx="5486400" cy="4114800"/>
          </a:xfrm>
          <a:prstGeom prst="rect">
            <a:avLst/>
          </a:prstGeom>
          <a:solidFill>
            <a:schemeClr val="lt1"/>
          </a:solidFill>
          <a:ln w="25400" cap="flat" cmpd="sng">
            <a:solidFill>
              <a:schemeClr val="dk1"/>
            </a:solidFill>
            <a:prstDash val="solid"/>
            <a:round/>
            <a:headEnd type="none" w="sm" len="sm"/>
            <a:tailEnd type="none" w="sm" len="sm"/>
          </a:ln>
        </p:spPr>
      </p:sp>
      <p:sp>
        <p:nvSpPr>
          <p:cNvPr id="68" name="Google Shape;68;p95"/>
          <p:cNvSpPr txBox="1">
            <a:spLocks noGrp="1"/>
          </p:cNvSpPr>
          <p:nvPr>
            <p:ph type="body" idx="1"/>
          </p:nvPr>
        </p:nvSpPr>
        <p:spPr>
          <a:xfrm>
            <a:off x="1792288" y="5367338"/>
            <a:ext cx="5486400" cy="8048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lvl="0" indent="-228600" algn="l">
              <a:lnSpc>
                <a:spcPct val="150000"/>
              </a:lnSpc>
              <a:spcBef>
                <a:spcPts val="280"/>
              </a:spcBef>
              <a:spcAft>
                <a:spcPts val="0"/>
              </a:spcAft>
              <a:buClr>
                <a:schemeClr val="dk1"/>
              </a:buClr>
              <a:buSzPts val="1400"/>
              <a:buNone/>
              <a:defRPr sz="1400"/>
            </a:lvl1pPr>
            <a:lvl2pPr marL="914400" lvl="1" indent="-228600" algn="l">
              <a:lnSpc>
                <a:spcPct val="150000"/>
              </a:lnSpc>
              <a:spcBef>
                <a:spcPts val="240"/>
              </a:spcBef>
              <a:spcAft>
                <a:spcPts val="0"/>
              </a:spcAft>
              <a:buClr>
                <a:schemeClr val="dk1"/>
              </a:buClr>
              <a:buSzPts val="1200"/>
              <a:buNone/>
              <a:defRPr sz="1200"/>
            </a:lvl2pPr>
            <a:lvl3pPr marL="1371600" lvl="2" indent="-228600" algn="l">
              <a:lnSpc>
                <a:spcPct val="150000"/>
              </a:lnSpc>
              <a:spcBef>
                <a:spcPts val="200"/>
              </a:spcBef>
              <a:spcAft>
                <a:spcPts val="0"/>
              </a:spcAft>
              <a:buClr>
                <a:schemeClr val="dk1"/>
              </a:buClr>
              <a:buSzPts val="1000"/>
              <a:buNone/>
              <a:defRPr sz="1000"/>
            </a:lvl3pPr>
            <a:lvl4pPr marL="1828800" lvl="3" indent="-228600" algn="l">
              <a:lnSpc>
                <a:spcPct val="150000"/>
              </a:lnSpc>
              <a:spcBef>
                <a:spcPts val="180"/>
              </a:spcBef>
              <a:spcAft>
                <a:spcPts val="0"/>
              </a:spcAft>
              <a:buClr>
                <a:schemeClr val="dk1"/>
              </a:buClr>
              <a:buSzPts val="900"/>
              <a:buNone/>
              <a:defRPr sz="900"/>
            </a:lvl4pPr>
            <a:lvl5pPr marL="2286000" lvl="4" indent="-228600" algn="l">
              <a:lnSpc>
                <a:spcPct val="150000"/>
              </a:lnSpc>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6"/>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200"/>
              <a:buFont typeface="Merriweather"/>
              <a:buNone/>
              <a:defRPr sz="3200" b="1" i="0" u="none" strike="noStrike" cap="none">
                <a:solidFill>
                  <a:schemeClr val="dk1"/>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6"/>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lvl1pPr marL="457200" marR="0" lvl="0" indent="-393700" algn="l" rtl="0">
              <a:lnSpc>
                <a:spcPct val="150000"/>
              </a:lnSpc>
              <a:spcBef>
                <a:spcPts val="520"/>
              </a:spcBef>
              <a:spcAft>
                <a:spcPts val="0"/>
              </a:spcAft>
              <a:buClr>
                <a:schemeClr val="dk1"/>
              </a:buClr>
              <a:buSzPts val="2600"/>
              <a:buFont typeface="Arial"/>
              <a:buChar char="•"/>
              <a:defRPr sz="2600" b="0" i="0" u="none" strike="noStrike" cap="none">
                <a:solidFill>
                  <a:schemeClr val="dk1"/>
                </a:solidFill>
                <a:latin typeface="Merriweather"/>
                <a:ea typeface="Merriweather"/>
                <a:cs typeface="Merriweather"/>
                <a:sym typeface="Merriweather"/>
              </a:defRPr>
            </a:lvl1pPr>
            <a:lvl2pPr marL="914400" marR="0" lvl="1" indent="-393700" algn="l" rtl="0">
              <a:lnSpc>
                <a:spcPct val="150000"/>
              </a:lnSpc>
              <a:spcBef>
                <a:spcPts val="520"/>
              </a:spcBef>
              <a:spcAft>
                <a:spcPts val="0"/>
              </a:spcAft>
              <a:buClr>
                <a:schemeClr val="dk1"/>
              </a:buClr>
              <a:buSzPts val="2600"/>
              <a:buFont typeface="Arial"/>
              <a:buChar char="–"/>
              <a:defRPr sz="2600" b="0" i="0" u="none" strike="noStrike" cap="none">
                <a:solidFill>
                  <a:schemeClr val="dk1"/>
                </a:solidFill>
                <a:latin typeface="Merriweather"/>
                <a:ea typeface="Merriweather"/>
                <a:cs typeface="Merriweather"/>
                <a:sym typeface="Merriweather"/>
              </a:defRPr>
            </a:lvl2pPr>
            <a:lvl3pPr marL="1371600" marR="0" lvl="2" indent="-393700" algn="l" rtl="0">
              <a:lnSpc>
                <a:spcPct val="150000"/>
              </a:lnSpc>
              <a:spcBef>
                <a:spcPts val="520"/>
              </a:spcBef>
              <a:spcAft>
                <a:spcPts val="0"/>
              </a:spcAft>
              <a:buClr>
                <a:schemeClr val="dk1"/>
              </a:buClr>
              <a:buSzPts val="2600"/>
              <a:buFont typeface="Arial"/>
              <a:buChar char="•"/>
              <a:defRPr sz="2600" b="0" i="0" u="none" strike="noStrike" cap="none">
                <a:solidFill>
                  <a:schemeClr val="dk1"/>
                </a:solidFill>
                <a:latin typeface="Merriweather"/>
                <a:ea typeface="Merriweather"/>
                <a:cs typeface="Merriweather"/>
                <a:sym typeface="Merriweather"/>
              </a:defRPr>
            </a:lvl3pPr>
            <a:lvl4pPr marL="1828800" marR="0" lvl="3" indent="-393700" algn="l" rtl="0">
              <a:lnSpc>
                <a:spcPct val="150000"/>
              </a:lnSpc>
              <a:spcBef>
                <a:spcPts val="520"/>
              </a:spcBef>
              <a:spcAft>
                <a:spcPts val="0"/>
              </a:spcAft>
              <a:buClr>
                <a:schemeClr val="dk1"/>
              </a:buClr>
              <a:buSzPts val="2600"/>
              <a:buFont typeface="Arial"/>
              <a:buChar char="–"/>
              <a:defRPr sz="2600" b="0" i="0" u="none" strike="noStrike" cap="none">
                <a:solidFill>
                  <a:schemeClr val="dk1"/>
                </a:solidFill>
                <a:latin typeface="Merriweather"/>
                <a:ea typeface="Merriweather"/>
                <a:cs typeface="Merriweather"/>
                <a:sym typeface="Merriweather"/>
              </a:defRPr>
            </a:lvl4pPr>
            <a:lvl5pPr marL="2286000" marR="0" lvl="4" indent="-393700" algn="l" rtl="0">
              <a:lnSpc>
                <a:spcPct val="150000"/>
              </a:lnSpc>
              <a:spcBef>
                <a:spcPts val="520"/>
              </a:spcBef>
              <a:spcAft>
                <a:spcPts val="0"/>
              </a:spcAft>
              <a:buClr>
                <a:schemeClr val="dk1"/>
              </a:buClr>
              <a:buSzPts val="2600"/>
              <a:buFont typeface="Arial"/>
              <a:buChar char="»"/>
              <a:defRPr sz="2600" b="0" i="0" u="none" strike="noStrike" cap="none">
                <a:solidFill>
                  <a:schemeClr val="dk1"/>
                </a:solidFill>
                <a:latin typeface="Merriweather"/>
                <a:ea typeface="Merriweather"/>
                <a:cs typeface="Merriweather"/>
                <a:sym typeface="Merriweathe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PTz-iVI2mf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_mJX5RkYq1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idY4XPnFU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800" y="1063625"/>
            <a:ext cx="7620000" cy="282257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150000"/>
              </a:lnSpc>
              <a:spcBef>
                <a:spcPts val="0"/>
              </a:spcBef>
              <a:spcAft>
                <a:spcPts val="0"/>
              </a:spcAft>
              <a:buClr>
                <a:schemeClr val="dk1"/>
              </a:buClr>
              <a:buSzPct val="100000"/>
              <a:buFont typeface="Merriweather"/>
              <a:buNone/>
            </a:pPr>
            <a:r>
              <a:rPr lang="en-US" sz="4400"/>
              <a:t>Primitive reflexes and Neurologic disorders, Diagnosis and Management</a:t>
            </a:r>
            <a:endParaRPr sz="4400"/>
          </a:p>
        </p:txBody>
      </p:sp>
      <p:sp>
        <p:nvSpPr>
          <p:cNvPr id="89" name="Google Shape;89;p1"/>
          <p:cNvSpPr txBox="1">
            <a:spLocks noGrp="1"/>
          </p:cNvSpPr>
          <p:nvPr>
            <p:ph type="subTitle" idx="1"/>
          </p:nvPr>
        </p:nvSpPr>
        <p:spPr>
          <a:xfrm>
            <a:off x="2133600" y="4495800"/>
            <a:ext cx="5029200" cy="1600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ctr" rtl="0">
              <a:lnSpc>
                <a:spcPct val="150000"/>
              </a:lnSpc>
              <a:spcBef>
                <a:spcPts val="0"/>
              </a:spcBef>
              <a:spcAft>
                <a:spcPts val="0"/>
              </a:spcAft>
              <a:buClr>
                <a:schemeClr val="dk1"/>
              </a:buClr>
              <a:buSzPct val="100000"/>
              <a:buNone/>
            </a:pPr>
            <a:r>
              <a:rPr lang="en-US" sz="2400" b="1" dirty="0" smtClean="0"/>
              <a:t>Mr. </a:t>
            </a:r>
            <a:r>
              <a:rPr lang="en-US" sz="2400" b="1" dirty="0" err="1" smtClean="0"/>
              <a:t>Naveen</a:t>
            </a:r>
            <a:r>
              <a:rPr lang="en-US" sz="2400" b="1" dirty="0" smtClean="0"/>
              <a:t> </a:t>
            </a:r>
            <a:r>
              <a:rPr lang="en-US" sz="2400" b="1" dirty="0" err="1" smtClean="0"/>
              <a:t>Soni</a:t>
            </a:r>
            <a:r>
              <a:rPr lang="en-US" sz="2400" b="1" dirty="0" smtClean="0"/>
              <a:t> </a:t>
            </a:r>
            <a:endParaRPr dirty="0"/>
          </a:p>
          <a:p>
            <a:pPr marL="0" lvl="0" indent="0" algn="ctr" rtl="0">
              <a:lnSpc>
                <a:spcPct val="150000"/>
              </a:lnSpc>
              <a:spcBef>
                <a:spcPts val="444"/>
              </a:spcBef>
              <a:spcAft>
                <a:spcPts val="0"/>
              </a:spcAft>
              <a:buClr>
                <a:schemeClr val="dk1"/>
              </a:buClr>
              <a:buSzPct val="100000"/>
              <a:buNone/>
            </a:pPr>
            <a:r>
              <a:rPr lang="en-US" sz="2400" b="1" dirty="0"/>
              <a:t>Assistant </a:t>
            </a:r>
            <a:r>
              <a:rPr lang="en-US" sz="2400" b="1" dirty="0" smtClean="0"/>
              <a:t>Professor</a:t>
            </a:r>
            <a:endParaRPr lang="en-US" dirty="0"/>
          </a:p>
          <a:p>
            <a:pPr marL="0" lvl="0" indent="0" algn="ctr" rtl="0">
              <a:lnSpc>
                <a:spcPct val="150000"/>
              </a:lnSpc>
              <a:spcBef>
                <a:spcPts val="444"/>
              </a:spcBef>
              <a:spcAft>
                <a:spcPts val="0"/>
              </a:spcAft>
              <a:buClr>
                <a:schemeClr val="dk1"/>
              </a:buClr>
              <a:buSzPct val="100000"/>
              <a:buNone/>
            </a:pPr>
            <a:r>
              <a:rPr lang="en-US" dirty="0" smtClean="0"/>
              <a:t>DASLP, SVDU </a:t>
            </a:r>
            <a:endParaRPr dirty="0"/>
          </a:p>
          <a:p>
            <a:pPr marL="0" lvl="0" indent="0" algn="ctr" rtl="0">
              <a:lnSpc>
                <a:spcPct val="150000"/>
              </a:lnSpc>
              <a:spcBef>
                <a:spcPts val="481"/>
              </a:spcBef>
              <a:spcAft>
                <a:spcPts val="0"/>
              </a:spcAft>
              <a:buClr>
                <a:schemeClr val="dk1"/>
              </a:buClr>
              <a:buSzPct val="100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BDD1F9"/>
              </a:buClr>
              <a:buSzPts val="3200"/>
              <a:buFont typeface="Merriweather"/>
              <a:buNone/>
            </a:pPr>
            <a:r>
              <a:rPr lang="en-US" b="1">
                <a:solidFill>
                  <a:srgbClr val="BDD1F9"/>
                </a:solidFill>
              </a:rPr>
              <a:t>Role of reflexes </a:t>
            </a:r>
            <a:endParaRPr b="1">
              <a:solidFill>
                <a:srgbClr val="BDD1F9"/>
              </a:solidFill>
            </a:endParaRPr>
          </a:p>
        </p:txBody>
      </p:sp>
      <p:sp>
        <p:nvSpPr>
          <p:cNvPr id="200" name="Google Shape;200;p10"/>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342900" lvl="0" indent="-342900" algn="l" rtl="0">
              <a:lnSpc>
                <a:spcPct val="150000"/>
              </a:lnSpc>
              <a:spcBef>
                <a:spcPts val="0"/>
              </a:spcBef>
              <a:spcAft>
                <a:spcPts val="0"/>
              </a:spcAft>
              <a:buClr>
                <a:srgbClr val="5F497A"/>
              </a:buClr>
              <a:buSzPts val="2600"/>
              <a:buChar char="•"/>
            </a:pPr>
            <a:r>
              <a:rPr lang="en-US" b="1">
                <a:solidFill>
                  <a:srgbClr val="5F497A"/>
                </a:solidFill>
                <a:latin typeface="Aparajita"/>
                <a:ea typeface="Aparajita"/>
                <a:cs typeface="Aparajita"/>
                <a:sym typeface="Aparajita"/>
              </a:rPr>
              <a:t>Nutrition</a:t>
            </a:r>
            <a:r>
              <a:rPr lang="en-US">
                <a:latin typeface="Aparajita"/>
                <a:ea typeface="Aparajita"/>
                <a:cs typeface="Aparajita"/>
                <a:sym typeface="Aparajita"/>
              </a:rPr>
              <a:t>( sucking , suckling, swallowing, rooting)</a:t>
            </a:r>
            <a:endParaRPr/>
          </a:p>
          <a:p>
            <a:pPr marL="342900" lvl="0" indent="-177800" algn="l" rtl="0">
              <a:lnSpc>
                <a:spcPct val="150000"/>
              </a:lnSpc>
              <a:spcBef>
                <a:spcPts val="520"/>
              </a:spcBef>
              <a:spcAft>
                <a:spcPts val="0"/>
              </a:spcAft>
              <a:buClr>
                <a:schemeClr val="dk1"/>
              </a:buClr>
              <a:buSzPts val="2600"/>
              <a:buNone/>
            </a:pPr>
            <a:endParaRPr b="1">
              <a:solidFill>
                <a:srgbClr val="5F497A"/>
              </a:solidFill>
              <a:latin typeface="Aparajita"/>
              <a:ea typeface="Aparajita"/>
              <a:cs typeface="Aparajita"/>
              <a:sym typeface="Aparajita"/>
            </a:endParaRPr>
          </a:p>
          <a:p>
            <a:pPr marL="342900" lvl="0" indent="-342900" algn="l" rtl="0">
              <a:lnSpc>
                <a:spcPct val="150000"/>
              </a:lnSpc>
              <a:spcBef>
                <a:spcPts val="520"/>
              </a:spcBef>
              <a:spcAft>
                <a:spcPts val="0"/>
              </a:spcAft>
              <a:buClr>
                <a:srgbClr val="5F497A"/>
              </a:buClr>
              <a:buSzPts val="2600"/>
              <a:buChar char="•"/>
            </a:pPr>
            <a:r>
              <a:rPr lang="en-US" b="1">
                <a:solidFill>
                  <a:srgbClr val="5F497A"/>
                </a:solidFill>
                <a:latin typeface="Aparajita"/>
                <a:ea typeface="Aparajita"/>
                <a:cs typeface="Aparajita"/>
                <a:sym typeface="Aparajita"/>
              </a:rPr>
              <a:t>Balance and equilibrium </a:t>
            </a:r>
            <a:r>
              <a:rPr lang="en-US">
                <a:latin typeface="Aparajita"/>
                <a:ea typeface="Aparajita"/>
                <a:cs typeface="Aparajita"/>
                <a:sym typeface="Aparajita"/>
              </a:rPr>
              <a:t>(labyrinthine reflex )</a:t>
            </a:r>
            <a:endParaRPr/>
          </a:p>
          <a:p>
            <a:pPr marL="342900" lvl="0" indent="-177800" algn="l" rtl="0">
              <a:lnSpc>
                <a:spcPct val="150000"/>
              </a:lnSpc>
              <a:spcBef>
                <a:spcPts val="520"/>
              </a:spcBef>
              <a:spcAft>
                <a:spcPts val="0"/>
              </a:spcAft>
              <a:buClr>
                <a:schemeClr val="dk1"/>
              </a:buClr>
              <a:buSzPts val="2600"/>
              <a:buNone/>
            </a:pPr>
            <a:endParaRPr b="1">
              <a:solidFill>
                <a:srgbClr val="5F497A"/>
              </a:solidFill>
              <a:latin typeface="Aparajita"/>
              <a:ea typeface="Aparajita"/>
              <a:cs typeface="Aparajita"/>
              <a:sym typeface="Aparajita"/>
            </a:endParaRPr>
          </a:p>
          <a:p>
            <a:pPr marL="342900" lvl="0" indent="-342900" algn="l" rtl="0">
              <a:lnSpc>
                <a:spcPct val="150000"/>
              </a:lnSpc>
              <a:spcBef>
                <a:spcPts val="520"/>
              </a:spcBef>
              <a:spcAft>
                <a:spcPts val="0"/>
              </a:spcAft>
              <a:buClr>
                <a:srgbClr val="5F497A"/>
              </a:buClr>
              <a:buSzPts val="2600"/>
              <a:buChar char="•"/>
            </a:pPr>
            <a:r>
              <a:rPr lang="en-US" b="1">
                <a:solidFill>
                  <a:srgbClr val="5F497A"/>
                </a:solidFill>
                <a:latin typeface="Aparajita"/>
                <a:ea typeface="Aparajita"/>
                <a:cs typeface="Aparajita"/>
                <a:sym typeface="Aparajita"/>
              </a:rPr>
              <a:t>Protection</a:t>
            </a:r>
            <a:r>
              <a:rPr lang="en-US">
                <a:latin typeface="Aparajita"/>
                <a:ea typeface="Aparajita"/>
                <a:cs typeface="Aparajita"/>
                <a:sym typeface="Aparajita"/>
              </a:rPr>
              <a:t> (exhibited by the LMN and suppressed by UMN which gets modified as sophisticated movements which are used for future voluntary movements </a:t>
            </a:r>
            <a:endParaRPr>
              <a:latin typeface="Aparajita"/>
              <a:ea typeface="Aparajita"/>
              <a:cs typeface="Aparajita"/>
              <a:sym typeface="Aparajit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11"/>
          <p:cNvGraphicFramePr/>
          <p:nvPr/>
        </p:nvGraphicFramePr>
        <p:xfrm>
          <a:off x="467544" y="692696"/>
          <a:ext cx="8229600" cy="3017570"/>
        </p:xfrm>
        <a:graphic>
          <a:graphicData uri="http://schemas.openxmlformats.org/drawingml/2006/table">
            <a:tbl>
              <a:tblPr firstRow="1" bandRow="1">
                <a:noFill/>
                <a:tableStyleId>{28E5EDF2-0392-41D6-B7ED-97937D52E0B2}</a:tableStyleId>
              </a:tblPr>
              <a:tblGrid>
                <a:gridCol w="4114800"/>
                <a:gridCol w="4114800"/>
              </a:tblGrid>
              <a:tr h="370850">
                <a:tc>
                  <a:txBody>
                    <a:bodyPr/>
                    <a:lstStyle/>
                    <a:p>
                      <a:pPr marL="0" marR="0" lvl="0" indent="0" algn="ctr" rtl="0">
                        <a:spcBef>
                          <a:spcPts val="0"/>
                        </a:spcBef>
                        <a:spcAft>
                          <a:spcPts val="0"/>
                        </a:spcAft>
                        <a:buNone/>
                      </a:pPr>
                      <a:endParaRPr sz="2800" u="none" strike="noStrike" cap="none">
                        <a:solidFill>
                          <a:srgbClr val="D8D8D8"/>
                        </a:solidFill>
                        <a:latin typeface="Aparajita"/>
                        <a:ea typeface="Aparajita"/>
                        <a:cs typeface="Aparajita"/>
                        <a:sym typeface="Aparajita"/>
                      </a:endParaRPr>
                    </a:p>
                    <a:p>
                      <a:pPr marL="0" marR="0" lvl="0" indent="0" algn="ctr" rtl="0">
                        <a:spcBef>
                          <a:spcPts val="0"/>
                        </a:spcBef>
                        <a:spcAft>
                          <a:spcPts val="0"/>
                        </a:spcAft>
                        <a:buNone/>
                      </a:pPr>
                      <a:r>
                        <a:rPr lang="en-US" sz="2800" u="none" strike="noStrike" cap="none">
                          <a:solidFill>
                            <a:srgbClr val="D8D8D8"/>
                          </a:solidFill>
                          <a:latin typeface="Aparajita"/>
                          <a:ea typeface="Aparajita"/>
                          <a:cs typeface="Aparajita"/>
                          <a:sym typeface="Aparajita"/>
                        </a:rPr>
                        <a:t>Infant reflex </a:t>
                      </a:r>
                      <a:endParaRPr sz="2800" u="none" strike="noStrike" cap="none">
                        <a:solidFill>
                          <a:srgbClr val="D8D8D8"/>
                        </a:solidFill>
                        <a:latin typeface="Aparajita"/>
                        <a:ea typeface="Aparajita"/>
                        <a:cs typeface="Aparajita"/>
                        <a:sym typeface="Aparajita"/>
                      </a:endParaRPr>
                    </a:p>
                  </a:txBody>
                  <a:tcPr marL="91450" marR="91450" marT="45725" marB="45725"/>
                </a:tc>
                <a:tc>
                  <a:txBody>
                    <a:bodyPr/>
                    <a:lstStyle/>
                    <a:p>
                      <a:pPr marL="0" marR="0" lvl="0" indent="0" algn="ctr" rtl="0">
                        <a:spcBef>
                          <a:spcPts val="0"/>
                        </a:spcBef>
                        <a:spcAft>
                          <a:spcPts val="0"/>
                        </a:spcAft>
                        <a:buNone/>
                      </a:pPr>
                      <a:endParaRPr sz="2800" u="none" strike="noStrike" cap="none">
                        <a:solidFill>
                          <a:srgbClr val="D8D8D8"/>
                        </a:solidFill>
                        <a:latin typeface="Aparajita"/>
                        <a:ea typeface="Aparajita"/>
                        <a:cs typeface="Aparajita"/>
                        <a:sym typeface="Aparajita"/>
                      </a:endParaRPr>
                    </a:p>
                    <a:p>
                      <a:pPr marL="0" marR="0" lvl="0" indent="0" algn="ctr" rtl="0">
                        <a:spcBef>
                          <a:spcPts val="0"/>
                        </a:spcBef>
                        <a:spcAft>
                          <a:spcPts val="0"/>
                        </a:spcAft>
                        <a:buNone/>
                      </a:pPr>
                      <a:r>
                        <a:rPr lang="en-US" sz="2800" u="none" strike="noStrike" cap="none">
                          <a:solidFill>
                            <a:srgbClr val="D8D8D8"/>
                          </a:solidFill>
                          <a:latin typeface="Aparajita"/>
                          <a:ea typeface="Aparajita"/>
                          <a:cs typeface="Aparajita"/>
                          <a:sym typeface="Aparajita"/>
                        </a:rPr>
                        <a:t>Future voluntary reflex </a:t>
                      </a:r>
                      <a:endParaRPr sz="2800" u="none" strike="noStrike" cap="none">
                        <a:solidFill>
                          <a:srgbClr val="D8D8D8"/>
                        </a:solidFill>
                        <a:latin typeface="Aparajita"/>
                        <a:ea typeface="Aparajita"/>
                        <a:cs typeface="Aparajita"/>
                        <a:sym typeface="Aparajita"/>
                      </a:endParaRPr>
                    </a:p>
                  </a:txBody>
                  <a:tcPr marL="91450" marR="91450" marT="45725" marB="45725"/>
                </a:tc>
              </a:tr>
              <a:tr h="370850">
                <a:tc>
                  <a:txBody>
                    <a:bodyPr/>
                    <a:lstStyle/>
                    <a:p>
                      <a:pPr marL="0" marR="0" lvl="0" indent="0" algn="ctr" rtl="0">
                        <a:spcBef>
                          <a:spcPts val="0"/>
                        </a:spcBef>
                        <a:spcAft>
                          <a:spcPts val="0"/>
                        </a:spcAft>
                        <a:buNone/>
                      </a:pPr>
                      <a:r>
                        <a:rPr lang="en-US" sz="2800" u="none" strike="noStrike" cap="none">
                          <a:solidFill>
                            <a:srgbClr val="002060"/>
                          </a:solidFill>
                          <a:latin typeface="Aparajita"/>
                          <a:ea typeface="Aparajita"/>
                          <a:cs typeface="Aparajita"/>
                          <a:sym typeface="Aparajita"/>
                        </a:rPr>
                        <a:t>Crawling </a:t>
                      </a:r>
                      <a:endParaRPr sz="2800" u="none" strike="noStrike" cap="none">
                        <a:solidFill>
                          <a:srgbClr val="002060"/>
                        </a:solidFill>
                        <a:latin typeface="Aparajita"/>
                        <a:ea typeface="Aparajita"/>
                        <a:cs typeface="Aparajita"/>
                        <a:sym typeface="Aparajita"/>
                      </a:endParaRPr>
                    </a:p>
                  </a:txBody>
                  <a:tcPr marL="91450" marR="91450" marT="45725" marB="45725"/>
                </a:tc>
                <a:tc>
                  <a:txBody>
                    <a:bodyPr/>
                    <a:lstStyle/>
                    <a:p>
                      <a:pPr marL="0" marR="0" lvl="0" indent="0" algn="ctr" rtl="0">
                        <a:spcBef>
                          <a:spcPts val="0"/>
                        </a:spcBef>
                        <a:spcAft>
                          <a:spcPts val="0"/>
                        </a:spcAft>
                        <a:buNone/>
                      </a:pPr>
                      <a:r>
                        <a:rPr lang="en-US" sz="2800" u="none" strike="noStrike" cap="none">
                          <a:solidFill>
                            <a:srgbClr val="002060"/>
                          </a:solidFill>
                          <a:latin typeface="Aparajita"/>
                          <a:ea typeface="Aparajita"/>
                          <a:cs typeface="Aparajita"/>
                          <a:sym typeface="Aparajita"/>
                        </a:rPr>
                        <a:t>Crawling </a:t>
                      </a:r>
                      <a:endParaRPr sz="2800" u="none" strike="noStrike" cap="none">
                        <a:solidFill>
                          <a:srgbClr val="002060"/>
                        </a:solidFill>
                        <a:latin typeface="Aparajita"/>
                        <a:ea typeface="Aparajita"/>
                        <a:cs typeface="Aparajita"/>
                        <a:sym typeface="Aparajita"/>
                      </a:endParaRPr>
                    </a:p>
                  </a:txBody>
                  <a:tcPr marL="91450" marR="91450" marT="45725" marB="45725"/>
                </a:tc>
              </a:tr>
              <a:tr h="370850">
                <a:tc>
                  <a:txBody>
                    <a:bodyPr/>
                    <a:lstStyle/>
                    <a:p>
                      <a:pPr marL="0" marR="0" lvl="0" indent="0" algn="ctr" rtl="0">
                        <a:spcBef>
                          <a:spcPts val="0"/>
                        </a:spcBef>
                        <a:spcAft>
                          <a:spcPts val="0"/>
                        </a:spcAft>
                        <a:buNone/>
                      </a:pPr>
                      <a:r>
                        <a:rPr lang="en-US" sz="2800" u="none" strike="noStrike" cap="none">
                          <a:solidFill>
                            <a:srgbClr val="002060"/>
                          </a:solidFill>
                          <a:latin typeface="Aparajita"/>
                          <a:ea typeface="Aparajita"/>
                          <a:cs typeface="Aparajita"/>
                          <a:sym typeface="Aparajita"/>
                        </a:rPr>
                        <a:t>Labyrinthine </a:t>
                      </a:r>
                      <a:endParaRPr sz="2800" u="none" strike="noStrike" cap="none">
                        <a:solidFill>
                          <a:srgbClr val="002060"/>
                        </a:solidFill>
                        <a:latin typeface="Aparajita"/>
                        <a:ea typeface="Aparajita"/>
                        <a:cs typeface="Aparajita"/>
                        <a:sym typeface="Aparajita"/>
                      </a:endParaRPr>
                    </a:p>
                  </a:txBody>
                  <a:tcPr marL="91450" marR="91450" marT="45725" marB="45725"/>
                </a:tc>
                <a:tc>
                  <a:txBody>
                    <a:bodyPr/>
                    <a:lstStyle/>
                    <a:p>
                      <a:pPr marL="0" marR="0" lvl="0" indent="0" algn="ctr" rtl="0">
                        <a:spcBef>
                          <a:spcPts val="0"/>
                        </a:spcBef>
                        <a:spcAft>
                          <a:spcPts val="0"/>
                        </a:spcAft>
                        <a:buNone/>
                      </a:pPr>
                      <a:r>
                        <a:rPr lang="en-US" sz="2800" u="none" strike="noStrike" cap="none">
                          <a:solidFill>
                            <a:srgbClr val="002060"/>
                          </a:solidFill>
                          <a:latin typeface="Aparajita"/>
                          <a:ea typeface="Aparajita"/>
                          <a:cs typeface="Aparajita"/>
                          <a:sym typeface="Aparajita"/>
                        </a:rPr>
                        <a:t>Upright posture </a:t>
                      </a:r>
                      <a:endParaRPr sz="2800" u="none" strike="noStrike" cap="none">
                        <a:solidFill>
                          <a:srgbClr val="002060"/>
                        </a:solidFill>
                        <a:latin typeface="Aparajita"/>
                        <a:ea typeface="Aparajita"/>
                        <a:cs typeface="Aparajita"/>
                        <a:sym typeface="Aparajita"/>
                      </a:endParaRPr>
                    </a:p>
                  </a:txBody>
                  <a:tcPr marL="91450" marR="91450" marT="45725" marB="45725"/>
                </a:tc>
              </a:tr>
              <a:tr h="370850">
                <a:tc>
                  <a:txBody>
                    <a:bodyPr/>
                    <a:lstStyle/>
                    <a:p>
                      <a:pPr marL="0" marR="0" lvl="0" indent="0" algn="ctr" rtl="0">
                        <a:spcBef>
                          <a:spcPts val="0"/>
                        </a:spcBef>
                        <a:spcAft>
                          <a:spcPts val="0"/>
                        </a:spcAft>
                        <a:buNone/>
                      </a:pPr>
                      <a:r>
                        <a:rPr lang="en-US" sz="2800" u="none" strike="noStrike" cap="none">
                          <a:solidFill>
                            <a:srgbClr val="002060"/>
                          </a:solidFill>
                          <a:latin typeface="Aparajita"/>
                          <a:ea typeface="Aparajita"/>
                          <a:cs typeface="Aparajita"/>
                          <a:sym typeface="Aparajita"/>
                        </a:rPr>
                        <a:t>Palmar Grasp</a:t>
                      </a:r>
                      <a:endParaRPr sz="2800" u="none" strike="noStrike" cap="none">
                        <a:solidFill>
                          <a:srgbClr val="002060"/>
                        </a:solidFill>
                        <a:latin typeface="Aparajita"/>
                        <a:ea typeface="Aparajita"/>
                        <a:cs typeface="Aparajita"/>
                        <a:sym typeface="Aparajita"/>
                      </a:endParaRPr>
                    </a:p>
                  </a:txBody>
                  <a:tcPr marL="91450" marR="91450" marT="45725" marB="45725"/>
                </a:tc>
                <a:tc>
                  <a:txBody>
                    <a:bodyPr/>
                    <a:lstStyle/>
                    <a:p>
                      <a:pPr marL="0" marR="0" lvl="0" indent="0" algn="ctr" rtl="0">
                        <a:spcBef>
                          <a:spcPts val="0"/>
                        </a:spcBef>
                        <a:spcAft>
                          <a:spcPts val="0"/>
                        </a:spcAft>
                        <a:buNone/>
                      </a:pPr>
                      <a:r>
                        <a:rPr lang="en-US" sz="2800" u="none" strike="noStrike" cap="none">
                          <a:solidFill>
                            <a:srgbClr val="002060"/>
                          </a:solidFill>
                          <a:latin typeface="Aparajita"/>
                          <a:ea typeface="Aparajita"/>
                          <a:cs typeface="Aparajita"/>
                          <a:sym typeface="Aparajita"/>
                        </a:rPr>
                        <a:t>Grasping </a:t>
                      </a:r>
                      <a:endParaRPr sz="2800" u="none" strike="noStrike" cap="none">
                        <a:solidFill>
                          <a:srgbClr val="002060"/>
                        </a:solidFill>
                        <a:latin typeface="Aparajita"/>
                        <a:ea typeface="Aparajita"/>
                        <a:cs typeface="Aparajita"/>
                        <a:sym typeface="Aparajita"/>
                      </a:endParaRPr>
                    </a:p>
                  </a:txBody>
                  <a:tcPr marL="91450" marR="91450" marT="45725" marB="45725"/>
                </a:tc>
              </a:tr>
              <a:tr h="370850">
                <a:tc>
                  <a:txBody>
                    <a:bodyPr/>
                    <a:lstStyle/>
                    <a:p>
                      <a:pPr marL="0" marR="0" lvl="0" indent="0" algn="ctr" rtl="0">
                        <a:spcBef>
                          <a:spcPts val="0"/>
                        </a:spcBef>
                        <a:spcAft>
                          <a:spcPts val="0"/>
                        </a:spcAft>
                        <a:buNone/>
                      </a:pPr>
                      <a:r>
                        <a:rPr lang="en-US" sz="2800" u="none" strike="noStrike" cap="none">
                          <a:solidFill>
                            <a:srgbClr val="002060"/>
                          </a:solidFill>
                          <a:latin typeface="Aparajita"/>
                          <a:ea typeface="Aparajita"/>
                          <a:cs typeface="Aparajita"/>
                          <a:sym typeface="Aparajita"/>
                        </a:rPr>
                        <a:t>Planter grasp </a:t>
                      </a:r>
                      <a:endParaRPr sz="2800" u="none" strike="noStrike" cap="none">
                        <a:solidFill>
                          <a:srgbClr val="002060"/>
                        </a:solidFill>
                        <a:latin typeface="Aparajita"/>
                        <a:ea typeface="Aparajita"/>
                        <a:cs typeface="Aparajita"/>
                        <a:sym typeface="Aparajita"/>
                      </a:endParaRPr>
                    </a:p>
                  </a:txBody>
                  <a:tcPr marL="91450" marR="91450" marT="45725" marB="45725"/>
                </a:tc>
                <a:tc>
                  <a:txBody>
                    <a:bodyPr/>
                    <a:lstStyle/>
                    <a:p>
                      <a:pPr marL="0" marR="0" lvl="0" indent="0" algn="ctr" rtl="0">
                        <a:spcBef>
                          <a:spcPts val="0"/>
                        </a:spcBef>
                        <a:spcAft>
                          <a:spcPts val="0"/>
                        </a:spcAft>
                        <a:buNone/>
                      </a:pPr>
                      <a:r>
                        <a:rPr lang="en-US" sz="2800" u="none" strike="noStrike" cap="none">
                          <a:solidFill>
                            <a:srgbClr val="002060"/>
                          </a:solidFill>
                          <a:latin typeface="Aparajita"/>
                          <a:ea typeface="Aparajita"/>
                          <a:cs typeface="Aparajita"/>
                          <a:sym typeface="Aparajita"/>
                        </a:rPr>
                        <a:t>Standing and walking </a:t>
                      </a:r>
                      <a:endParaRPr sz="2800" u="none" strike="noStrike" cap="none">
                        <a:solidFill>
                          <a:srgbClr val="002060"/>
                        </a:solidFill>
                        <a:latin typeface="Aparajita"/>
                        <a:ea typeface="Aparajita"/>
                        <a:cs typeface="Aparajita"/>
                        <a:sym typeface="Aparajita"/>
                      </a:endParaRPr>
                    </a:p>
                  </a:txBody>
                  <a:tcPr marL="91450" marR="91450" marT="45725" marB="45725"/>
                </a:tc>
              </a:tr>
            </a:tbl>
          </a:graphicData>
        </a:graphic>
      </p:graphicFrame>
      <p:sp>
        <p:nvSpPr>
          <p:cNvPr id="206" name="Google Shape;206;p11"/>
          <p:cNvSpPr/>
          <p:nvPr/>
        </p:nvSpPr>
        <p:spPr>
          <a:xfrm>
            <a:off x="467544" y="4725144"/>
            <a:ext cx="8352928" cy="1728192"/>
          </a:xfrm>
          <a:prstGeom prst="rect">
            <a:avLst/>
          </a:prstGeom>
          <a:blipFill rotWithShape="1">
            <a:blip r:embed="rId3">
              <a:alphaModFix/>
            </a:blip>
            <a:tile tx="0" ty="0" sx="100000" sy="100000" flip="none" algn="tl"/>
          </a:blip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rgbClr val="002060"/>
                </a:solidFill>
                <a:latin typeface="Aparajita"/>
                <a:ea typeface="Aparajita"/>
                <a:cs typeface="Aparajita"/>
                <a:sym typeface="Aparajita"/>
              </a:rPr>
              <a:t>Diagnostic tool: helps determining neurological maturation </a:t>
            </a:r>
            <a:endParaRPr sz="3200" b="0" i="0" u="none" strike="noStrike" cap="none">
              <a:solidFill>
                <a:srgbClr val="002060"/>
              </a:solidFill>
              <a:latin typeface="Aparajita"/>
              <a:ea typeface="Aparajita"/>
              <a:cs typeface="Aparajita"/>
              <a:sym typeface="Aparajit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FFA15D"/>
              </a:buClr>
              <a:buSzPts val="3200"/>
              <a:buFont typeface="Merriweather"/>
              <a:buNone/>
            </a:pPr>
            <a:r>
              <a:rPr lang="en-US" b="1">
                <a:solidFill>
                  <a:srgbClr val="FFA15D"/>
                </a:solidFill>
              </a:rPr>
              <a:t>Moro reflex  </a:t>
            </a:r>
            <a:endParaRPr sz="2800" b="1">
              <a:solidFill>
                <a:srgbClr val="FFA15D"/>
              </a:solidFill>
            </a:endParaRPr>
          </a:p>
        </p:txBody>
      </p:sp>
      <p:pic>
        <p:nvPicPr>
          <p:cNvPr id="212" name="Google Shape;212;p12" descr="Image result for moro reflex"/>
          <p:cNvPicPr preferRelativeResize="0">
            <a:picLocks noGrp="1"/>
          </p:cNvPicPr>
          <p:nvPr>
            <p:ph type="body" idx="1"/>
          </p:nvPr>
        </p:nvPicPr>
        <p:blipFill rotWithShape="1">
          <a:blip r:embed="rId3">
            <a:alphaModFix/>
          </a:blip>
          <a:srcRect/>
          <a:stretch/>
        </p:blipFill>
        <p:spPr>
          <a:xfrm>
            <a:off x="609600" y="2438400"/>
            <a:ext cx="3950171" cy="3803868"/>
          </a:xfrm>
          <a:prstGeom prst="rect">
            <a:avLst/>
          </a:prstGeom>
          <a:noFill/>
          <a:ln w="25400" cap="flat" cmpd="sng">
            <a:solidFill>
              <a:schemeClr val="dk1"/>
            </a:solidFill>
            <a:prstDash val="solid"/>
            <a:round/>
            <a:headEnd type="none" w="sm" len="sm"/>
            <a:tailEnd type="none" w="sm" len="sm"/>
          </a:ln>
        </p:spPr>
      </p:pic>
      <p:cxnSp>
        <p:nvCxnSpPr>
          <p:cNvPr id="213" name="Google Shape;213;p12"/>
          <p:cNvCxnSpPr/>
          <p:nvPr/>
        </p:nvCxnSpPr>
        <p:spPr>
          <a:xfrm>
            <a:off x="4724400" y="2133600"/>
            <a:ext cx="0" cy="3888432"/>
          </a:xfrm>
          <a:prstGeom prst="straightConnector1">
            <a:avLst/>
          </a:prstGeom>
          <a:noFill/>
          <a:ln w="38100" cap="flat" cmpd="sng">
            <a:solidFill>
              <a:schemeClr val="dk1"/>
            </a:solidFill>
            <a:prstDash val="solid"/>
            <a:round/>
            <a:headEnd type="none" w="sm" len="sm"/>
            <a:tailEnd type="stealth" w="med" len="med"/>
          </a:ln>
          <a:effectLst>
            <a:outerShdw blurRad="40000" dist="23000" dir="5400000" rotWithShape="0">
              <a:srgbClr val="000000">
                <a:alpha val="34901"/>
              </a:srgbClr>
            </a:outerShdw>
          </a:effectLst>
        </p:spPr>
      </p:cxnSp>
      <p:sp>
        <p:nvSpPr>
          <p:cNvPr id="214" name="Google Shape;214;p12"/>
          <p:cNvSpPr txBox="1"/>
          <p:nvPr/>
        </p:nvSpPr>
        <p:spPr>
          <a:xfrm>
            <a:off x="4953000" y="1752600"/>
            <a:ext cx="30243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Sudden lowering of head </a:t>
            </a:r>
            <a:endParaRPr sz="1800">
              <a:solidFill>
                <a:schemeClr val="dk1"/>
              </a:solidFill>
              <a:latin typeface="Calibri"/>
              <a:ea typeface="Calibri"/>
              <a:cs typeface="Calibri"/>
              <a:sym typeface="Calibri"/>
            </a:endParaRPr>
          </a:p>
        </p:txBody>
      </p:sp>
      <p:sp>
        <p:nvSpPr>
          <p:cNvPr id="215" name="Google Shape;215;p12"/>
          <p:cNvSpPr txBox="1"/>
          <p:nvPr/>
        </p:nvSpPr>
        <p:spPr>
          <a:xfrm>
            <a:off x="4788024" y="2564904"/>
            <a:ext cx="30243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Lateral and symmetrical abduction </a:t>
            </a:r>
            <a:endParaRPr sz="1800">
              <a:solidFill>
                <a:schemeClr val="dk1"/>
              </a:solidFill>
              <a:latin typeface="Calibri"/>
              <a:ea typeface="Calibri"/>
              <a:cs typeface="Calibri"/>
              <a:sym typeface="Calibri"/>
            </a:endParaRPr>
          </a:p>
        </p:txBody>
      </p:sp>
      <p:sp>
        <p:nvSpPr>
          <p:cNvPr id="216" name="Google Shape;216;p12"/>
          <p:cNvSpPr txBox="1"/>
          <p:nvPr/>
        </p:nvSpPr>
        <p:spPr>
          <a:xfrm>
            <a:off x="4788024" y="3212976"/>
            <a:ext cx="302433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Upward movements of hands and arms open  and gradual flexion </a:t>
            </a:r>
            <a:endParaRPr sz="1800">
              <a:solidFill>
                <a:schemeClr val="dk1"/>
              </a:solidFill>
              <a:latin typeface="Calibri"/>
              <a:ea typeface="Calibri"/>
              <a:cs typeface="Calibri"/>
              <a:sym typeface="Calibri"/>
            </a:endParaRPr>
          </a:p>
        </p:txBody>
      </p:sp>
      <p:sp>
        <p:nvSpPr>
          <p:cNvPr id="217" name="Google Shape;217;p12"/>
          <p:cNvSpPr txBox="1"/>
          <p:nvPr/>
        </p:nvSpPr>
        <p:spPr>
          <a:xfrm>
            <a:off x="4860032" y="4725144"/>
            <a:ext cx="30243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Lower limit exhibit extend and flex </a:t>
            </a:r>
            <a:endParaRPr sz="1800">
              <a:solidFill>
                <a:schemeClr val="dk1"/>
              </a:solidFill>
              <a:latin typeface="Calibri"/>
              <a:ea typeface="Calibri"/>
              <a:cs typeface="Calibri"/>
              <a:sym typeface="Calibri"/>
            </a:endParaRPr>
          </a:p>
        </p:txBody>
      </p:sp>
      <p:sp>
        <p:nvSpPr>
          <p:cNvPr id="218" name="Google Shape;218;p12"/>
          <p:cNvSpPr txBox="1"/>
          <p:nvPr/>
        </p:nvSpPr>
        <p:spPr>
          <a:xfrm>
            <a:off x="5004048" y="5805264"/>
            <a:ext cx="3600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https://www.youtube.com/watch?v=PTz-iVI2mf4</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endParaRPr/>
          </a:p>
        </p:txBody>
      </p:sp>
      <p:pic>
        <p:nvPicPr>
          <p:cNvPr id="224" name="Google Shape;224;p13" descr="Related image"/>
          <p:cNvPicPr preferRelativeResize="0">
            <a:picLocks noGrp="1"/>
          </p:cNvPicPr>
          <p:nvPr>
            <p:ph type="body" idx="1"/>
          </p:nvPr>
        </p:nvPicPr>
        <p:blipFill rotWithShape="1">
          <a:blip r:embed="rId3">
            <a:alphaModFix/>
          </a:blip>
          <a:srcRect/>
          <a:stretch/>
        </p:blipFill>
        <p:spPr>
          <a:xfrm>
            <a:off x="0" y="0"/>
            <a:ext cx="9144000" cy="5661248"/>
          </a:xfrm>
          <a:prstGeom prst="rect">
            <a:avLst/>
          </a:prstGeom>
          <a:noFill/>
          <a:ln w="25400" cap="flat" cmpd="sng">
            <a:solidFill>
              <a:schemeClr val="dk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Moro reflex-</a:t>
            </a:r>
            <a:r>
              <a:rPr lang="en-US" b="1">
                <a:solidFill>
                  <a:srgbClr val="FFA15D"/>
                </a:solidFill>
              </a:rPr>
              <a:t> </a:t>
            </a:r>
            <a:r>
              <a:rPr lang="en-US">
                <a:latin typeface="Aparajita"/>
                <a:ea typeface="Aparajita"/>
                <a:cs typeface="Aparajita"/>
                <a:sym typeface="Aparajita"/>
              </a:rPr>
              <a:t>till 2 months must disappear by 4-6 months above indicates of pathology (CP/ID)</a:t>
            </a:r>
            <a:endParaRPr>
              <a:latin typeface="Aparajita"/>
              <a:ea typeface="Aparajita"/>
              <a:cs typeface="Aparajita"/>
              <a:sym typeface="Aparajita"/>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Moro reflex precedes </a:t>
            </a:r>
            <a:r>
              <a:rPr lang="en-US">
                <a:solidFill>
                  <a:srgbClr val="7030A0"/>
                </a:solidFill>
                <a:latin typeface="Aparajita"/>
                <a:ea typeface="Aparajita"/>
                <a:cs typeface="Aparajita"/>
                <a:sym typeface="Aparajita"/>
              </a:rPr>
              <a:t>startle reflex </a:t>
            </a:r>
            <a:r>
              <a:rPr lang="en-US">
                <a:latin typeface="Aparajita"/>
                <a:ea typeface="Aparajita"/>
                <a:cs typeface="Aparajita"/>
                <a:sym typeface="Aparajita"/>
              </a:rPr>
              <a:t>doesn’t appear before 2 months of age extension or flexion of upper and lower extremities </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Duration: 2-3 months after moro; disappears by 1 year</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Less severe startle reflexes elicited through lifespan </a:t>
            </a:r>
            <a:endParaRPr/>
          </a:p>
          <a:p>
            <a:pPr marL="342900" lvl="0" indent="-177800" algn="l" rtl="0">
              <a:lnSpc>
                <a:spcPct val="150000"/>
              </a:lnSpc>
              <a:spcBef>
                <a:spcPts val="520"/>
              </a:spcBef>
              <a:spcAft>
                <a:spcPts val="0"/>
              </a:spcAft>
              <a:buClr>
                <a:schemeClr val="dk1"/>
              </a:buClr>
              <a:buSzPts val="2600"/>
              <a:buNone/>
            </a:pPr>
            <a:endParaRPr>
              <a:latin typeface="Aparajita"/>
              <a:ea typeface="Aparajita"/>
              <a:cs typeface="Aparajita"/>
              <a:sym typeface="Aparajit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BDD1F9"/>
              </a:buClr>
              <a:buSzPts val="3200"/>
              <a:buFont typeface="Merriweather"/>
              <a:buNone/>
            </a:pPr>
            <a:r>
              <a:rPr lang="en-US" b="1">
                <a:solidFill>
                  <a:srgbClr val="BDD1F9"/>
                </a:solidFill>
              </a:rPr>
              <a:t>Palmar mandibular reflex/Babkin </a:t>
            </a:r>
            <a:endParaRPr b="1">
              <a:solidFill>
                <a:srgbClr val="BDD1F9"/>
              </a:solidFill>
            </a:endParaRPr>
          </a:p>
        </p:txBody>
      </p:sp>
      <p:sp>
        <p:nvSpPr>
          <p:cNvPr id="235" name="Google Shape;235;p15"/>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177800" algn="l" rtl="0">
              <a:lnSpc>
                <a:spcPct val="150000"/>
              </a:lnSpc>
              <a:spcBef>
                <a:spcPts val="0"/>
              </a:spcBef>
              <a:spcAft>
                <a:spcPts val="0"/>
              </a:spcAft>
              <a:buClr>
                <a:schemeClr val="dk1"/>
              </a:buClr>
              <a:buSzPts val="2600"/>
              <a:buNone/>
            </a:pPr>
            <a:endParaRPr/>
          </a:p>
        </p:txBody>
      </p:sp>
      <p:sp>
        <p:nvSpPr>
          <p:cNvPr id="236" name="Google Shape;236;p15"/>
          <p:cNvSpPr txBox="1"/>
          <p:nvPr/>
        </p:nvSpPr>
        <p:spPr>
          <a:xfrm>
            <a:off x="5364088" y="2204864"/>
            <a:ext cx="3600400"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parajita"/>
                <a:ea typeface="Aparajita"/>
                <a:cs typeface="Aparajita"/>
                <a:sym typeface="Aparajita"/>
              </a:rPr>
              <a:t>Applying pressure on palm of the child </a:t>
            </a:r>
            <a:endParaRPr/>
          </a:p>
          <a:p>
            <a:pPr marL="0" marR="0" lvl="0" indent="0" algn="l" rtl="0">
              <a:spcBef>
                <a:spcPts val="0"/>
              </a:spcBef>
              <a:spcAft>
                <a:spcPts val="0"/>
              </a:spcAft>
              <a:buNone/>
            </a:pPr>
            <a:endParaRPr sz="2400">
              <a:solidFill>
                <a:schemeClr val="dk1"/>
              </a:solidFill>
              <a:latin typeface="Aparajita"/>
              <a:ea typeface="Aparajita"/>
              <a:cs typeface="Aparajita"/>
              <a:sym typeface="Aparajita"/>
            </a:endParaRPr>
          </a:p>
          <a:p>
            <a:pPr marL="0" marR="0" lvl="0" indent="0" algn="l" rtl="0">
              <a:spcBef>
                <a:spcPts val="0"/>
              </a:spcBef>
              <a:spcAft>
                <a:spcPts val="0"/>
              </a:spcAft>
              <a:buNone/>
            </a:pPr>
            <a:r>
              <a:rPr lang="en-US" sz="2400">
                <a:solidFill>
                  <a:schemeClr val="dk1"/>
                </a:solidFill>
                <a:latin typeface="Aparajita"/>
                <a:ea typeface="Aparajita"/>
                <a:cs typeface="Aparajita"/>
                <a:sym typeface="Aparajita"/>
              </a:rPr>
              <a:t>( Birth – 3- 4 months )</a:t>
            </a:r>
            <a:endParaRPr/>
          </a:p>
          <a:p>
            <a:pPr marL="0" marR="0" lvl="0" indent="0" algn="l" rtl="0">
              <a:spcBef>
                <a:spcPts val="0"/>
              </a:spcBef>
              <a:spcAft>
                <a:spcPts val="0"/>
              </a:spcAft>
              <a:buNone/>
            </a:pPr>
            <a:endParaRPr sz="2400">
              <a:solidFill>
                <a:schemeClr val="dk1"/>
              </a:solidFill>
              <a:latin typeface="Aparajita"/>
              <a:ea typeface="Aparajita"/>
              <a:cs typeface="Aparajita"/>
              <a:sym typeface="Aparajita"/>
            </a:endParaRPr>
          </a:p>
          <a:p>
            <a:pPr marL="0" marR="0" lvl="0" indent="0" algn="l" rtl="0">
              <a:spcBef>
                <a:spcPts val="0"/>
              </a:spcBef>
              <a:spcAft>
                <a:spcPts val="0"/>
              </a:spcAft>
              <a:buNone/>
            </a:pPr>
            <a:r>
              <a:rPr lang="en-US" sz="2400">
                <a:solidFill>
                  <a:schemeClr val="dk1"/>
                </a:solidFill>
                <a:latin typeface="Aparajita"/>
                <a:ea typeface="Aparajita"/>
                <a:cs typeface="Aparajita"/>
                <a:sym typeface="Aparajita"/>
              </a:rPr>
              <a:t>Response : </a:t>
            </a:r>
            <a:endParaRPr/>
          </a:p>
          <a:p>
            <a:pPr marL="0" marR="0" lvl="0" indent="0" algn="l" rtl="0">
              <a:spcBef>
                <a:spcPts val="0"/>
              </a:spcBef>
              <a:spcAft>
                <a:spcPts val="0"/>
              </a:spcAft>
              <a:buNone/>
            </a:pPr>
            <a:r>
              <a:rPr lang="en-US" sz="2400">
                <a:solidFill>
                  <a:schemeClr val="dk1"/>
                </a:solidFill>
                <a:latin typeface="Aparajita"/>
                <a:ea typeface="Aparajita"/>
                <a:cs typeface="Aparajita"/>
                <a:sym typeface="Aparajita"/>
              </a:rPr>
              <a:t>opening of the mouth</a:t>
            </a:r>
            <a:endParaRPr/>
          </a:p>
          <a:p>
            <a:pPr marL="0" marR="0" lvl="0" indent="0" algn="l" rtl="0">
              <a:spcBef>
                <a:spcPts val="0"/>
              </a:spcBef>
              <a:spcAft>
                <a:spcPts val="0"/>
              </a:spcAft>
              <a:buNone/>
            </a:pPr>
            <a:r>
              <a:rPr lang="en-US" sz="2400">
                <a:solidFill>
                  <a:schemeClr val="dk1"/>
                </a:solidFill>
                <a:latin typeface="Aparajita"/>
                <a:ea typeface="Aparajita"/>
                <a:cs typeface="Aparajita"/>
                <a:sym typeface="Aparajita"/>
              </a:rPr>
              <a:t>Eyes closes,</a:t>
            </a:r>
            <a:endParaRPr/>
          </a:p>
          <a:p>
            <a:pPr marL="0" marR="0" lvl="0" indent="0" algn="l" rtl="0">
              <a:spcBef>
                <a:spcPts val="0"/>
              </a:spcBef>
              <a:spcAft>
                <a:spcPts val="0"/>
              </a:spcAft>
              <a:buNone/>
            </a:pPr>
            <a:r>
              <a:rPr lang="en-US" sz="2400">
                <a:solidFill>
                  <a:schemeClr val="dk1"/>
                </a:solidFill>
                <a:latin typeface="Aparajita"/>
                <a:ea typeface="Aparajita"/>
                <a:cs typeface="Aparajita"/>
                <a:sym typeface="Aparajita"/>
              </a:rPr>
              <a:t>neck flexes by moving the head forward </a:t>
            </a:r>
            <a:endParaRPr sz="2400">
              <a:solidFill>
                <a:schemeClr val="dk1"/>
              </a:solidFill>
              <a:latin typeface="Aparajita"/>
              <a:ea typeface="Aparajita"/>
              <a:cs typeface="Aparajita"/>
              <a:sym typeface="Aparajita"/>
            </a:endParaRPr>
          </a:p>
        </p:txBody>
      </p:sp>
      <p:pic>
        <p:nvPicPr>
          <p:cNvPr id="237" name="Google Shape;237;p15" descr="Image result for palmar mandibular reflex"/>
          <p:cNvPicPr preferRelativeResize="0"/>
          <p:nvPr/>
        </p:nvPicPr>
        <p:blipFill rotWithShape="1">
          <a:blip r:embed="rId3">
            <a:alphaModFix/>
          </a:blip>
          <a:srcRect/>
          <a:stretch/>
        </p:blipFill>
        <p:spPr>
          <a:xfrm>
            <a:off x="467544" y="2204864"/>
            <a:ext cx="4572000" cy="3429001"/>
          </a:xfrm>
          <a:prstGeom prst="rect">
            <a:avLst/>
          </a:prstGeom>
          <a:noFill/>
          <a:ln>
            <a:noFill/>
          </a:ln>
        </p:spPr>
      </p:pic>
      <p:sp>
        <p:nvSpPr>
          <p:cNvPr id="238" name="Google Shape;238;p15"/>
          <p:cNvSpPr txBox="1"/>
          <p:nvPr/>
        </p:nvSpPr>
        <p:spPr>
          <a:xfrm>
            <a:off x="467544" y="5733256"/>
            <a:ext cx="45365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https://www.youtube.com/watch?v=_mJX5RkYq1A</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BDD1F9"/>
              </a:buClr>
              <a:buSzPts val="3200"/>
              <a:buFont typeface="Merriweather"/>
              <a:buNone/>
            </a:pPr>
            <a:r>
              <a:rPr lang="en-US" b="1">
                <a:solidFill>
                  <a:srgbClr val="BDD1F9"/>
                </a:solidFill>
              </a:rPr>
              <a:t>Palmar reflex </a:t>
            </a:r>
            <a:endParaRPr b="1">
              <a:solidFill>
                <a:srgbClr val="BDD1F9"/>
              </a:solidFill>
            </a:endParaRPr>
          </a:p>
        </p:txBody>
      </p:sp>
      <p:sp>
        <p:nvSpPr>
          <p:cNvPr id="244" name="Google Shape;244;p16"/>
          <p:cNvSpPr txBox="1">
            <a:spLocks noGrp="1"/>
          </p:cNvSpPr>
          <p:nvPr>
            <p:ph type="body" idx="1"/>
          </p:nvPr>
        </p:nvSpPr>
        <p:spPr>
          <a:xfrm>
            <a:off x="4860032" y="1600200"/>
            <a:ext cx="3826768"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When object is placed on the Childs hand the child closes the finger around </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 Birth – 3- 4 months )</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-ve grasp🡪 neurological problem - Spasticity</a:t>
            </a:r>
            <a:endParaRPr>
              <a:latin typeface="Aparajita"/>
              <a:ea typeface="Aparajita"/>
              <a:cs typeface="Aparajita"/>
              <a:sym typeface="Aparajita"/>
            </a:endParaRPr>
          </a:p>
        </p:txBody>
      </p:sp>
      <p:sp>
        <p:nvSpPr>
          <p:cNvPr id="245" name="Google Shape;245;p16"/>
          <p:cNvSpPr txBox="1"/>
          <p:nvPr/>
        </p:nvSpPr>
        <p:spPr>
          <a:xfrm>
            <a:off x="5220072" y="6172200"/>
            <a:ext cx="324036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https://www.youtube.com/watch?v=TidY4XPnFUM</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6" name="Google Shape;246;p16" descr="Image result for palmar reflex"/>
          <p:cNvPicPr preferRelativeResize="0"/>
          <p:nvPr/>
        </p:nvPicPr>
        <p:blipFill rotWithShape="1">
          <a:blip r:embed="rId4">
            <a:alphaModFix/>
          </a:blip>
          <a:srcRect/>
          <a:stretch/>
        </p:blipFill>
        <p:spPr>
          <a:xfrm>
            <a:off x="467543" y="1772816"/>
            <a:ext cx="3984441" cy="40324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BDD1F9"/>
              </a:buClr>
              <a:buSzPts val="3200"/>
              <a:buFont typeface="Merriweather"/>
              <a:buNone/>
            </a:pPr>
            <a:r>
              <a:rPr lang="en-US" b="1">
                <a:solidFill>
                  <a:srgbClr val="BDD1F9"/>
                </a:solidFill>
              </a:rPr>
              <a:t>Plantar reflex </a:t>
            </a:r>
            <a:endParaRPr b="1">
              <a:solidFill>
                <a:srgbClr val="BDD1F9"/>
              </a:solidFill>
            </a:endParaRPr>
          </a:p>
        </p:txBody>
      </p:sp>
      <p:pic>
        <p:nvPicPr>
          <p:cNvPr id="252" name="Google Shape;252;p17" descr="Image result for Plantar reflex"/>
          <p:cNvPicPr preferRelativeResize="0">
            <a:picLocks noGrp="1"/>
          </p:cNvPicPr>
          <p:nvPr>
            <p:ph type="body" idx="1"/>
          </p:nvPr>
        </p:nvPicPr>
        <p:blipFill rotWithShape="1">
          <a:blip r:embed="rId3">
            <a:alphaModFix/>
          </a:blip>
          <a:srcRect/>
          <a:stretch/>
        </p:blipFill>
        <p:spPr>
          <a:xfrm>
            <a:off x="539552" y="1721514"/>
            <a:ext cx="7776864" cy="4374486"/>
          </a:xfrm>
          <a:prstGeom prst="rect">
            <a:avLst/>
          </a:prstGeom>
          <a:noFill/>
          <a:ln w="25400"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8"/>
          <p:cNvSpPr txBox="1">
            <a:spLocks noGrp="1"/>
          </p:cNvSpPr>
          <p:nvPr>
            <p:ph type="body" idx="1"/>
          </p:nvPr>
        </p:nvSpPr>
        <p:spPr>
          <a:xfrm>
            <a:off x="395536" y="764704"/>
            <a:ext cx="8229600" cy="56166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342900" algn="l" rtl="0">
              <a:lnSpc>
                <a:spcPct val="150000"/>
              </a:lnSpc>
              <a:spcBef>
                <a:spcPts val="0"/>
              </a:spcBef>
              <a:spcAft>
                <a:spcPts val="0"/>
              </a:spcAft>
              <a:buClr>
                <a:schemeClr val="dk1"/>
              </a:buClr>
              <a:buSzPct val="100000"/>
              <a:buChar char="•"/>
            </a:pPr>
            <a:r>
              <a:rPr lang="en-US" b="1">
                <a:latin typeface="Aparajita"/>
                <a:ea typeface="Aparajita"/>
                <a:cs typeface="Aparajita"/>
                <a:sym typeface="Aparajita"/>
              </a:rPr>
              <a:t>Stimulus</a:t>
            </a:r>
            <a:r>
              <a:rPr lang="en-US">
                <a:latin typeface="Aparajita"/>
                <a:ea typeface="Aparajita"/>
                <a:cs typeface="Aparajita"/>
                <a:sym typeface="Aparajita"/>
              </a:rPr>
              <a:t>: touching the foot with a ball </a:t>
            </a:r>
            <a:endParaRPr/>
          </a:p>
          <a:p>
            <a:pPr marL="342900" lvl="0" indent="-214947" algn="l" rtl="0">
              <a:lnSpc>
                <a:spcPct val="150000"/>
              </a:lnSpc>
              <a:spcBef>
                <a:spcPts val="403"/>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03"/>
              </a:spcBef>
              <a:spcAft>
                <a:spcPts val="0"/>
              </a:spcAft>
              <a:buClr>
                <a:schemeClr val="dk1"/>
              </a:buClr>
              <a:buSzPct val="100000"/>
              <a:buChar char="•"/>
            </a:pPr>
            <a:r>
              <a:rPr lang="en-US" b="1">
                <a:latin typeface="Aparajita"/>
                <a:ea typeface="Aparajita"/>
                <a:cs typeface="Aparajita"/>
                <a:sym typeface="Aparajita"/>
              </a:rPr>
              <a:t>Response</a:t>
            </a:r>
            <a:r>
              <a:rPr lang="en-US">
                <a:latin typeface="Aparajita"/>
                <a:ea typeface="Aparajita"/>
                <a:cs typeface="Aparajita"/>
                <a:sym typeface="Aparajita"/>
              </a:rPr>
              <a:t> : toes appear to be grasping </a:t>
            </a:r>
            <a:endParaRPr/>
          </a:p>
          <a:p>
            <a:pPr marL="342900" lvl="0" indent="-342900" algn="l" rtl="0">
              <a:lnSpc>
                <a:spcPct val="150000"/>
              </a:lnSpc>
              <a:spcBef>
                <a:spcPts val="403"/>
              </a:spcBef>
              <a:spcAft>
                <a:spcPts val="0"/>
              </a:spcAft>
              <a:buClr>
                <a:schemeClr val="dk1"/>
              </a:buClr>
              <a:buSzPct val="100000"/>
              <a:buChar char="•"/>
            </a:pPr>
            <a:r>
              <a:rPr lang="en-US">
                <a:latin typeface="Aparajita"/>
                <a:ea typeface="Aparajita"/>
                <a:cs typeface="Aparajita"/>
                <a:sym typeface="Aparajita"/>
              </a:rPr>
              <a:t>Duration: birth – 1year</a:t>
            </a:r>
            <a:endParaRPr/>
          </a:p>
          <a:p>
            <a:pPr marL="342900" lvl="0" indent="-214947" algn="l" rtl="0">
              <a:lnSpc>
                <a:spcPct val="150000"/>
              </a:lnSpc>
              <a:spcBef>
                <a:spcPts val="403"/>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03"/>
              </a:spcBef>
              <a:spcAft>
                <a:spcPts val="0"/>
              </a:spcAft>
              <a:buClr>
                <a:schemeClr val="dk1"/>
              </a:buClr>
              <a:buSzPct val="100000"/>
              <a:buChar char="•"/>
            </a:pPr>
            <a:r>
              <a:rPr lang="en-US">
                <a:latin typeface="Aparajita"/>
                <a:ea typeface="Aparajita"/>
                <a:cs typeface="Aparajita"/>
                <a:sym typeface="Aparajita"/>
              </a:rPr>
              <a:t>This facilitates kicking movement, muscle tone, provides vestibular stimulation, provides balance</a:t>
            </a:r>
            <a:endParaRPr/>
          </a:p>
          <a:p>
            <a:pPr marL="342900" lvl="0" indent="-214947" algn="l" rtl="0">
              <a:lnSpc>
                <a:spcPct val="150000"/>
              </a:lnSpc>
              <a:spcBef>
                <a:spcPts val="403"/>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03"/>
              </a:spcBef>
              <a:spcAft>
                <a:spcPts val="0"/>
              </a:spcAft>
              <a:buClr>
                <a:schemeClr val="dk1"/>
              </a:buClr>
              <a:buSzPct val="100000"/>
              <a:buChar char="•"/>
            </a:pPr>
            <a:r>
              <a:rPr lang="en-US" b="1">
                <a:latin typeface="Aparajita"/>
                <a:ea typeface="Aparajita"/>
                <a:cs typeface="Aparajita"/>
                <a:sym typeface="Aparajita"/>
              </a:rPr>
              <a:t>Retained</a:t>
            </a:r>
            <a:r>
              <a:rPr lang="en-US">
                <a:latin typeface="Aparajita"/>
                <a:ea typeface="Aparajita"/>
                <a:cs typeface="Aparajita"/>
                <a:sym typeface="Aparajita"/>
              </a:rPr>
              <a:t>🡪 impede crawling, Affects Visual perception and hand writing difficulties </a:t>
            </a:r>
            <a:endParaRPr/>
          </a:p>
          <a:p>
            <a:pPr marL="342900" lvl="0" indent="-342900" algn="l" rtl="0">
              <a:lnSpc>
                <a:spcPct val="150000"/>
              </a:lnSpc>
              <a:spcBef>
                <a:spcPts val="403"/>
              </a:spcBef>
              <a:spcAft>
                <a:spcPts val="0"/>
              </a:spcAft>
              <a:buClr>
                <a:schemeClr val="dk1"/>
              </a:buClr>
              <a:buSzPct val="100000"/>
              <a:buChar char="•"/>
            </a:pPr>
            <a:r>
              <a:rPr lang="en-US" b="1">
                <a:latin typeface="Aparajita"/>
                <a:ea typeface="Aparajita"/>
                <a:cs typeface="Aparajita"/>
                <a:sym typeface="Aparajita"/>
              </a:rPr>
              <a:t>Important for </a:t>
            </a:r>
            <a:r>
              <a:rPr lang="en-US">
                <a:latin typeface="Aparajita"/>
                <a:ea typeface="Aparajita"/>
                <a:cs typeface="Aparajita"/>
                <a:sym typeface="Aparajita"/>
              </a:rPr>
              <a:t>hand –eye coordination, Integration of vestibular information with other sense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BDD1F9"/>
              </a:buClr>
              <a:buSzPts val="3200"/>
              <a:buFont typeface="Aparajita"/>
              <a:buNone/>
            </a:pPr>
            <a:r>
              <a:rPr lang="en-US" b="1">
                <a:solidFill>
                  <a:srgbClr val="BDD1F9"/>
                </a:solidFill>
                <a:latin typeface="Aparajita"/>
                <a:ea typeface="Aparajita"/>
                <a:cs typeface="Aparajita"/>
                <a:sym typeface="Aparajita"/>
              </a:rPr>
              <a:t>Asymmetrical Tonic Neck Reflex </a:t>
            </a:r>
            <a:endParaRPr b="1">
              <a:solidFill>
                <a:srgbClr val="BDD1F9"/>
              </a:solidFill>
              <a:latin typeface="Aparajita"/>
              <a:ea typeface="Aparajita"/>
              <a:cs typeface="Aparajita"/>
              <a:sym typeface="Aparajita"/>
            </a:endParaRPr>
          </a:p>
        </p:txBody>
      </p:sp>
      <p:pic>
        <p:nvPicPr>
          <p:cNvPr id="263" name="Google Shape;263;p19" descr="Image result for ATNR"/>
          <p:cNvPicPr preferRelativeResize="0">
            <a:picLocks noGrp="1"/>
          </p:cNvPicPr>
          <p:nvPr>
            <p:ph type="body" idx="1"/>
          </p:nvPr>
        </p:nvPicPr>
        <p:blipFill rotWithShape="1">
          <a:blip r:embed="rId3">
            <a:alphaModFix/>
          </a:blip>
          <a:srcRect b="13644"/>
          <a:stretch/>
        </p:blipFill>
        <p:spPr>
          <a:xfrm>
            <a:off x="533400" y="1676400"/>
            <a:ext cx="3353147" cy="4114800"/>
          </a:xfrm>
          <a:prstGeom prst="rect">
            <a:avLst/>
          </a:prstGeom>
          <a:solidFill>
            <a:schemeClr val="lt1"/>
          </a:solid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64" name="Google Shape;264;p19"/>
          <p:cNvSpPr txBox="1"/>
          <p:nvPr/>
        </p:nvSpPr>
        <p:spPr>
          <a:xfrm>
            <a:off x="4139952" y="1526500"/>
            <a:ext cx="4392488" cy="289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Merriweather"/>
                <a:ea typeface="Merriweather"/>
                <a:cs typeface="Merriweather"/>
                <a:sym typeface="Merriweather"/>
              </a:rPr>
              <a:t>Make the child lye on </a:t>
            </a:r>
            <a:r>
              <a:rPr lang="en-US" sz="2600">
                <a:solidFill>
                  <a:srgbClr val="7030A0"/>
                </a:solidFill>
                <a:latin typeface="Merriweather"/>
                <a:ea typeface="Merriweather"/>
                <a:cs typeface="Merriweather"/>
                <a:sym typeface="Merriweather"/>
              </a:rPr>
              <a:t>supine position </a:t>
            </a:r>
            <a:r>
              <a:rPr lang="en-US" sz="2600">
                <a:solidFill>
                  <a:schemeClr val="dk1"/>
                </a:solidFill>
                <a:latin typeface="Merriweather"/>
                <a:ea typeface="Merriweather"/>
                <a:cs typeface="Merriweather"/>
                <a:sym typeface="Merriweather"/>
              </a:rPr>
              <a:t>and </a:t>
            </a:r>
            <a:r>
              <a:rPr lang="en-US" sz="2600">
                <a:solidFill>
                  <a:srgbClr val="7030A0"/>
                </a:solidFill>
                <a:latin typeface="Merriweather"/>
                <a:ea typeface="Merriweather"/>
                <a:cs typeface="Merriweather"/>
                <a:sym typeface="Merriweather"/>
              </a:rPr>
              <a:t>turn</a:t>
            </a:r>
            <a:r>
              <a:rPr lang="en-US" sz="2600">
                <a:solidFill>
                  <a:schemeClr val="dk1"/>
                </a:solidFill>
                <a:latin typeface="Merriweather"/>
                <a:ea typeface="Merriweather"/>
                <a:cs typeface="Merriweather"/>
                <a:sym typeface="Merriweather"/>
              </a:rPr>
              <a:t> the head </a:t>
            </a:r>
            <a:r>
              <a:rPr lang="en-US" sz="2600">
                <a:solidFill>
                  <a:srgbClr val="7030A0"/>
                </a:solidFill>
                <a:latin typeface="Merriweather"/>
                <a:ea typeface="Merriweather"/>
                <a:cs typeface="Merriweather"/>
                <a:sym typeface="Merriweather"/>
              </a:rPr>
              <a:t>180 degree </a:t>
            </a:r>
            <a:r>
              <a:rPr lang="en-US" sz="2600">
                <a:solidFill>
                  <a:schemeClr val="dk1"/>
                </a:solidFill>
                <a:latin typeface="Merriweather"/>
                <a:ea typeface="Merriweather"/>
                <a:cs typeface="Merriweather"/>
                <a:sym typeface="Merriweather"/>
              </a:rPr>
              <a:t>to each side and </a:t>
            </a:r>
            <a:r>
              <a:rPr lang="en-US" sz="2600">
                <a:solidFill>
                  <a:srgbClr val="7030A0"/>
                </a:solidFill>
                <a:latin typeface="Merriweather"/>
                <a:ea typeface="Merriweather"/>
                <a:cs typeface="Merriweather"/>
                <a:sym typeface="Merriweather"/>
              </a:rPr>
              <a:t>hold</a:t>
            </a:r>
            <a:r>
              <a:rPr lang="en-US" sz="2600">
                <a:solidFill>
                  <a:schemeClr val="dk1"/>
                </a:solidFill>
                <a:latin typeface="Merriweather"/>
                <a:ea typeface="Merriweather"/>
                <a:cs typeface="Merriweather"/>
                <a:sym typeface="Merriweather"/>
              </a:rPr>
              <a:t> it in that position </a:t>
            </a:r>
            <a:r>
              <a:rPr lang="en-US" sz="2600">
                <a:solidFill>
                  <a:srgbClr val="7030A0"/>
                </a:solidFill>
                <a:latin typeface="Merriweather"/>
                <a:ea typeface="Merriweather"/>
                <a:cs typeface="Merriweather"/>
                <a:sym typeface="Merriweather"/>
              </a:rPr>
              <a:t>for 5 seconds </a:t>
            </a:r>
            <a:r>
              <a:rPr lang="en-US" sz="2600">
                <a:solidFill>
                  <a:schemeClr val="dk1"/>
                </a:solidFill>
                <a:latin typeface="Merriweather"/>
                <a:ea typeface="Merriweather"/>
                <a:cs typeface="Merriweather"/>
                <a:sym typeface="Merriweather"/>
              </a:rPr>
              <a:t>and repeat this activity 5 times to confirm the results</a:t>
            </a:r>
            <a:endParaRPr sz="2600">
              <a:solidFill>
                <a:schemeClr val="dk1"/>
              </a:solidFill>
              <a:latin typeface="Merriweather"/>
              <a:ea typeface="Merriweather"/>
              <a:cs typeface="Merriweather"/>
              <a:sym typeface="Merriweather"/>
            </a:endParaRPr>
          </a:p>
        </p:txBody>
      </p:sp>
      <p:sp>
        <p:nvSpPr>
          <p:cNvPr id="265" name="Google Shape;265;p19"/>
          <p:cNvSpPr txBox="1"/>
          <p:nvPr/>
        </p:nvSpPr>
        <p:spPr>
          <a:xfrm>
            <a:off x="4114800" y="4343400"/>
            <a:ext cx="4724400"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chemeClr val="dk1"/>
                </a:solidFill>
                <a:latin typeface="Merriweather"/>
                <a:ea typeface="Merriweather"/>
                <a:cs typeface="Merriweather"/>
                <a:sym typeface="Merriweather"/>
              </a:rPr>
              <a:t>Extension of  upper and lower limb on the chin side  and flexion on the other side </a:t>
            </a:r>
            <a:endParaRPr/>
          </a:p>
          <a:p>
            <a:pPr marL="0" marR="0" lvl="0" indent="0" algn="l" rtl="0">
              <a:spcBef>
                <a:spcPts val="0"/>
              </a:spcBef>
              <a:spcAft>
                <a:spcPts val="0"/>
              </a:spcAft>
              <a:buNone/>
            </a:pPr>
            <a:endParaRPr sz="2600">
              <a:solidFill>
                <a:schemeClr val="dk1"/>
              </a:solidFill>
              <a:latin typeface="Merriweather"/>
              <a:ea typeface="Merriweather"/>
              <a:cs typeface="Merriweather"/>
              <a:sym typeface="Merriweather"/>
            </a:endParaRPr>
          </a:p>
          <a:p>
            <a:pPr marL="0" marR="0" lvl="0" indent="0" algn="l" rtl="0">
              <a:spcBef>
                <a:spcPts val="0"/>
              </a:spcBef>
              <a:spcAft>
                <a:spcPts val="0"/>
              </a:spcAft>
              <a:buNone/>
            </a:pPr>
            <a:r>
              <a:rPr lang="en-US" sz="2600">
                <a:solidFill>
                  <a:schemeClr val="dk1"/>
                </a:solidFill>
                <a:latin typeface="Merriweather"/>
                <a:ea typeface="Merriweather"/>
                <a:cs typeface="Merriweather"/>
                <a:sym typeface="Merriweather"/>
              </a:rPr>
              <a:t>This position is called as Fencer position </a:t>
            </a:r>
            <a:endParaRPr sz="2600">
              <a:solidFill>
                <a:schemeClr val="dk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Primitive reflexes (PRs) </a:t>
            </a:r>
            <a:endParaRPr/>
          </a:p>
        </p:txBody>
      </p:sp>
      <p:sp>
        <p:nvSpPr>
          <p:cNvPr id="95" name="Google Shape;95;p2"/>
          <p:cNvSpPr txBox="1">
            <a:spLocks noGrp="1"/>
          </p:cNvSpPr>
          <p:nvPr>
            <p:ph type="body" idx="1"/>
          </p:nvPr>
        </p:nvSpPr>
        <p:spPr>
          <a:xfrm>
            <a:off x="457200" y="1600200"/>
            <a:ext cx="8305800" cy="495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330517" algn="l" rtl="0">
              <a:lnSpc>
                <a:spcPct val="150000"/>
              </a:lnSpc>
              <a:spcBef>
                <a:spcPts val="0"/>
              </a:spcBef>
              <a:spcAft>
                <a:spcPts val="0"/>
              </a:spcAft>
              <a:buClr>
                <a:schemeClr val="dk1"/>
              </a:buClr>
              <a:buSzPct val="100000"/>
              <a:buChar char="•"/>
            </a:pPr>
            <a:r>
              <a:rPr lang="en-US"/>
              <a:t>Complex automatic movement patterns present </a:t>
            </a:r>
            <a:r>
              <a:rPr lang="en-US" b="1"/>
              <a:t>in full-term infants which originate in the central nervous system and are brain</a:t>
            </a:r>
            <a:r>
              <a:rPr lang="en-US"/>
              <a:t>stem mediated.</a:t>
            </a:r>
            <a:endParaRPr baseline="30000"/>
          </a:p>
          <a:p>
            <a:pPr marL="342900" lvl="0" indent="-330517" algn="l" rtl="0">
              <a:lnSpc>
                <a:spcPct val="150000"/>
              </a:lnSpc>
              <a:spcBef>
                <a:spcPts val="403"/>
              </a:spcBef>
              <a:spcAft>
                <a:spcPts val="0"/>
              </a:spcAft>
              <a:buClr>
                <a:schemeClr val="dk1"/>
              </a:buClr>
              <a:buSzPct val="100000"/>
              <a:buChar char="•"/>
            </a:pPr>
            <a:r>
              <a:rPr lang="en-US"/>
              <a:t>These reflexes become more </a:t>
            </a:r>
            <a:r>
              <a:rPr lang="en-US" b="1"/>
              <a:t>difficult to elicit later in the 1</a:t>
            </a:r>
            <a:r>
              <a:rPr lang="en-US" b="1" baseline="30000"/>
              <a:t>st</a:t>
            </a:r>
            <a:r>
              <a:rPr lang="en-US" b="1"/>
              <a:t> year of life, when voluntary motor activity emerges.</a:t>
            </a:r>
            <a:endParaRPr b="1" baseline="30000"/>
          </a:p>
          <a:p>
            <a:pPr marL="342900" lvl="0" indent="-330517" algn="l" rtl="0">
              <a:lnSpc>
                <a:spcPct val="150000"/>
              </a:lnSpc>
              <a:spcBef>
                <a:spcPts val="403"/>
              </a:spcBef>
              <a:spcAft>
                <a:spcPts val="0"/>
              </a:spcAft>
              <a:buClr>
                <a:schemeClr val="dk1"/>
              </a:buClr>
              <a:buSzPct val="100000"/>
              <a:buChar char="•"/>
            </a:pPr>
            <a:r>
              <a:rPr lang="en-US"/>
              <a:t>Evaluation of the PRs is </a:t>
            </a:r>
            <a:r>
              <a:rPr lang="en-US" b="1"/>
              <a:t>one of the simplest and frequently used assessment tools among health-care professionals</a:t>
            </a:r>
            <a:r>
              <a:rPr lang="en-US"/>
              <a:t>. The responses of PRs have been categorized as normal/abnormal or present/absent.</a:t>
            </a:r>
            <a:endParaRPr baseline="30000"/>
          </a:p>
          <a:p>
            <a:pPr marL="342900" lvl="0" indent="-330517" algn="l" rtl="0">
              <a:lnSpc>
                <a:spcPct val="150000"/>
              </a:lnSpc>
              <a:spcBef>
                <a:spcPts val="403"/>
              </a:spcBef>
              <a:spcAft>
                <a:spcPts val="0"/>
              </a:spcAft>
              <a:buClr>
                <a:schemeClr val="dk1"/>
              </a:buClr>
              <a:buSzPct val="100000"/>
              <a:buChar char="•"/>
            </a:pPr>
            <a:r>
              <a:rPr lang="en-US"/>
              <a:t>In general, </a:t>
            </a:r>
            <a:r>
              <a:rPr lang="en-US" b="1"/>
              <a:t>a PR in infants is regarded as abnormal when it is absent, exaggerated, or diminished during the elicitation period </a:t>
            </a:r>
            <a:r>
              <a:rPr lang="en-US"/>
              <a:t>or when it lasts beyond the normal age limit for its disappearance.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0" descr="Image result for ATNR"/>
          <p:cNvPicPr preferRelativeResize="0">
            <a:picLocks noGrp="1"/>
          </p:cNvPicPr>
          <p:nvPr>
            <p:ph type="body" idx="1"/>
          </p:nvPr>
        </p:nvPicPr>
        <p:blipFill rotWithShape="1">
          <a:blip r:embed="rId3">
            <a:alphaModFix/>
          </a:blip>
          <a:srcRect l="13902" t="8889" r="4228" b="8727"/>
          <a:stretch/>
        </p:blipFill>
        <p:spPr>
          <a:xfrm>
            <a:off x="304800" y="1219200"/>
            <a:ext cx="4038600" cy="3048000"/>
          </a:xfrm>
          <a:prstGeom prst="rect">
            <a:avLst/>
          </a:prstGeom>
          <a:noFill/>
          <a:ln w="25400" cap="flat" cmpd="sng">
            <a:solidFill>
              <a:schemeClr val="dk1"/>
            </a:solidFill>
            <a:prstDash val="solid"/>
            <a:round/>
            <a:headEnd type="none" w="sm" len="sm"/>
            <a:tailEnd type="none" w="sm" len="sm"/>
          </a:ln>
        </p:spPr>
      </p:pic>
      <p:sp>
        <p:nvSpPr>
          <p:cNvPr id="271" name="Google Shape;271;p20"/>
          <p:cNvSpPr txBox="1"/>
          <p:nvPr/>
        </p:nvSpPr>
        <p:spPr>
          <a:xfrm>
            <a:off x="324544" y="4643497"/>
            <a:ext cx="8514656" cy="206210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Merriweather"/>
                <a:ea typeface="Merriweather"/>
                <a:cs typeface="Merriweather"/>
                <a:sym typeface="Merriweather"/>
              </a:rPr>
              <a:t>Present in various types of CP. But not used in differentiating between </a:t>
            </a:r>
            <a:r>
              <a:rPr lang="en-US" sz="3200">
                <a:solidFill>
                  <a:srgbClr val="7030A0"/>
                </a:solidFill>
                <a:latin typeface="Merriweather"/>
                <a:ea typeface="Merriweather"/>
                <a:cs typeface="Merriweather"/>
                <a:sym typeface="Merriweather"/>
              </a:rPr>
              <a:t>dyskinetic and spastic CP. </a:t>
            </a:r>
            <a:endParaRPr/>
          </a:p>
          <a:p>
            <a:pPr marL="0" marR="0" lvl="0" indent="0" algn="l" rtl="0">
              <a:spcBef>
                <a:spcPts val="0"/>
              </a:spcBef>
              <a:spcAft>
                <a:spcPts val="0"/>
              </a:spcAft>
              <a:buNone/>
            </a:pPr>
            <a:r>
              <a:rPr lang="en-US" sz="3200">
                <a:solidFill>
                  <a:schemeClr val="dk1"/>
                </a:solidFill>
                <a:latin typeface="Merriweather"/>
                <a:ea typeface="Merriweather"/>
                <a:cs typeface="Merriweather"/>
                <a:sym typeface="Merriweather"/>
              </a:rPr>
              <a:t>More than </a:t>
            </a:r>
            <a:r>
              <a:rPr lang="en-US" sz="3200">
                <a:solidFill>
                  <a:srgbClr val="7030A0"/>
                </a:solidFill>
                <a:latin typeface="Merriweather"/>
                <a:ea typeface="Merriweather"/>
                <a:cs typeface="Merriweather"/>
                <a:sym typeface="Merriweather"/>
              </a:rPr>
              <a:t>8 months </a:t>
            </a:r>
            <a:r>
              <a:rPr lang="en-US" sz="3200">
                <a:solidFill>
                  <a:schemeClr val="dk1"/>
                </a:solidFill>
                <a:latin typeface="Merriweather"/>
                <a:ea typeface="Merriweather"/>
                <a:cs typeface="Merriweather"/>
                <a:sym typeface="Merriweather"/>
              </a:rPr>
              <a:t>present indicates </a:t>
            </a:r>
            <a:r>
              <a:rPr lang="en-US" sz="3200">
                <a:solidFill>
                  <a:srgbClr val="7030A0"/>
                </a:solidFill>
                <a:latin typeface="Merriweather"/>
                <a:ea typeface="Merriweather"/>
                <a:cs typeface="Merriweather"/>
                <a:sym typeface="Merriweather"/>
              </a:rPr>
              <a:t>Spastic CP</a:t>
            </a:r>
            <a:endParaRPr sz="3200">
              <a:solidFill>
                <a:srgbClr val="7030A0"/>
              </a:solidFill>
              <a:latin typeface="Merriweather"/>
              <a:ea typeface="Merriweather"/>
              <a:cs typeface="Merriweather"/>
              <a:sym typeface="Merriweather"/>
            </a:endParaRPr>
          </a:p>
        </p:txBody>
      </p:sp>
      <p:pic>
        <p:nvPicPr>
          <p:cNvPr id="272" name="Google Shape;272;p20" descr="ATNR-768x509.jpg"/>
          <p:cNvPicPr preferRelativeResize="0"/>
          <p:nvPr/>
        </p:nvPicPr>
        <p:blipFill rotWithShape="1">
          <a:blip r:embed="rId4">
            <a:alphaModFix/>
          </a:blip>
          <a:srcRect/>
          <a:stretch/>
        </p:blipFill>
        <p:spPr>
          <a:xfrm rot="-5400000">
            <a:off x="3955256" y="1302544"/>
            <a:ext cx="3733800" cy="28051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a:spLocks noGrp="1"/>
          </p:cNvSpPr>
          <p:nvPr>
            <p:ph type="title"/>
          </p:nvPr>
        </p:nvSpPr>
        <p:spPr>
          <a:xfrm>
            <a:off x="457200" y="274638"/>
            <a:ext cx="64008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STNR </a:t>
            </a:r>
            <a:endParaRPr>
              <a:latin typeface="Aparajita"/>
              <a:ea typeface="Aparajita"/>
              <a:cs typeface="Aparajita"/>
              <a:sym typeface="Aparajita"/>
            </a:endParaRPr>
          </a:p>
        </p:txBody>
      </p:sp>
      <p:sp>
        <p:nvSpPr>
          <p:cNvPr id="278" name="Google Shape;278;p21"/>
          <p:cNvSpPr txBox="1">
            <a:spLocks noGrp="1"/>
          </p:cNvSpPr>
          <p:nvPr>
            <p:ph type="body" idx="1"/>
          </p:nvPr>
        </p:nvSpPr>
        <p:spPr>
          <a:xfrm>
            <a:off x="4191000" y="1600200"/>
            <a:ext cx="4495800" cy="4800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342900" algn="l" rtl="0">
              <a:lnSpc>
                <a:spcPct val="150000"/>
              </a:lnSpc>
              <a:spcBef>
                <a:spcPts val="0"/>
              </a:spcBef>
              <a:spcAft>
                <a:spcPts val="0"/>
              </a:spcAft>
              <a:buClr>
                <a:schemeClr val="dk1"/>
              </a:buClr>
              <a:buSzPct val="100000"/>
              <a:buChar char="•"/>
            </a:pPr>
            <a:r>
              <a:rPr lang="en-US">
                <a:solidFill>
                  <a:schemeClr val="dk1"/>
                </a:solidFill>
                <a:latin typeface="Merriweather"/>
                <a:ea typeface="Merriweather"/>
                <a:cs typeface="Merriweather"/>
                <a:sym typeface="Merriweather"/>
              </a:rPr>
              <a:t>Head is manipulated in midline (up/down) there is difference in response from upper and lower limbs </a:t>
            </a:r>
            <a:endParaRPr/>
          </a:p>
          <a:p>
            <a:pPr marL="342900" lvl="0" indent="-214947" algn="l" rtl="0">
              <a:lnSpc>
                <a:spcPct val="150000"/>
              </a:lnSpc>
              <a:spcBef>
                <a:spcPts val="403"/>
              </a:spcBef>
              <a:spcAft>
                <a:spcPts val="0"/>
              </a:spcAft>
              <a:buClr>
                <a:schemeClr val="dk1"/>
              </a:buClr>
              <a:buSzPct val="100000"/>
              <a:buNone/>
            </a:pPr>
            <a:endParaRPr>
              <a:latin typeface="Merriweather"/>
              <a:ea typeface="Merriweather"/>
              <a:cs typeface="Merriweather"/>
              <a:sym typeface="Merriweather"/>
            </a:endParaRPr>
          </a:p>
          <a:p>
            <a:pPr marL="342900" lvl="0" indent="-342900" algn="l" rtl="0">
              <a:lnSpc>
                <a:spcPct val="150000"/>
              </a:lnSpc>
              <a:spcBef>
                <a:spcPts val="403"/>
              </a:spcBef>
              <a:spcAft>
                <a:spcPts val="0"/>
              </a:spcAft>
              <a:buClr>
                <a:schemeClr val="dk1"/>
              </a:buClr>
              <a:buSzPct val="100000"/>
              <a:buChar char="•"/>
            </a:pPr>
            <a:r>
              <a:rPr lang="en-US">
                <a:solidFill>
                  <a:schemeClr val="dk1"/>
                </a:solidFill>
                <a:latin typeface="Merriweather"/>
                <a:ea typeface="Merriweather"/>
                <a:cs typeface="Merriweather"/>
                <a:sym typeface="Merriweather"/>
              </a:rPr>
              <a:t>Head is bent forward(flex)</a:t>
            </a:r>
            <a:endParaRPr/>
          </a:p>
          <a:p>
            <a:pPr marL="342900" lvl="0" indent="-342900" algn="l" rtl="0">
              <a:lnSpc>
                <a:spcPct val="150000"/>
              </a:lnSpc>
              <a:spcBef>
                <a:spcPts val="403"/>
              </a:spcBef>
              <a:spcAft>
                <a:spcPts val="0"/>
              </a:spcAft>
              <a:buClr>
                <a:schemeClr val="dk1"/>
              </a:buClr>
              <a:buSzPct val="100000"/>
              <a:buChar char="•"/>
            </a:pPr>
            <a:r>
              <a:rPr lang="en-US">
                <a:solidFill>
                  <a:schemeClr val="dk1"/>
                </a:solidFill>
                <a:latin typeface="Merriweather"/>
                <a:ea typeface="Merriweather"/>
                <a:cs typeface="Merriweather"/>
                <a:sym typeface="Merriweather"/>
              </a:rPr>
              <a:t>Response : Upper limb flex and lower limb extend </a:t>
            </a:r>
            <a:endParaRPr/>
          </a:p>
          <a:p>
            <a:pPr marL="342900" lvl="0" indent="-342900" algn="l" rtl="0">
              <a:lnSpc>
                <a:spcPct val="150000"/>
              </a:lnSpc>
              <a:spcBef>
                <a:spcPts val="403"/>
              </a:spcBef>
              <a:spcAft>
                <a:spcPts val="0"/>
              </a:spcAft>
              <a:buClr>
                <a:schemeClr val="dk1"/>
              </a:buClr>
              <a:buSzPct val="100000"/>
              <a:buChar char="•"/>
            </a:pPr>
            <a:r>
              <a:rPr lang="en-US">
                <a:solidFill>
                  <a:schemeClr val="dk1"/>
                </a:solidFill>
                <a:latin typeface="Merriweather"/>
                <a:ea typeface="Merriweather"/>
                <a:cs typeface="Merriweather"/>
                <a:sym typeface="Merriweather"/>
              </a:rPr>
              <a:t>Vice versa </a:t>
            </a:r>
            <a:endParaRPr/>
          </a:p>
          <a:p>
            <a:pPr marL="342900" lvl="0" indent="-342900" algn="l" rtl="0">
              <a:lnSpc>
                <a:spcPct val="150000"/>
              </a:lnSpc>
              <a:spcBef>
                <a:spcPts val="403"/>
              </a:spcBef>
              <a:spcAft>
                <a:spcPts val="0"/>
              </a:spcAft>
              <a:buClr>
                <a:schemeClr val="dk1"/>
              </a:buClr>
              <a:buSzPct val="100000"/>
              <a:buChar char="•"/>
            </a:pPr>
            <a:r>
              <a:rPr lang="en-US">
                <a:solidFill>
                  <a:schemeClr val="dk1"/>
                </a:solidFill>
                <a:latin typeface="Merriweather"/>
                <a:ea typeface="Merriweather"/>
                <a:cs typeface="Merriweather"/>
                <a:sym typeface="Merriweather"/>
              </a:rPr>
              <a:t>Disappears by 5-6 months extends🡪 abnormalities </a:t>
            </a:r>
            <a:endParaRPr>
              <a:latin typeface="Merriweather"/>
              <a:ea typeface="Merriweather"/>
              <a:cs typeface="Merriweather"/>
              <a:sym typeface="Merriweather"/>
            </a:endParaRPr>
          </a:p>
        </p:txBody>
      </p:sp>
      <p:pic>
        <p:nvPicPr>
          <p:cNvPr id="279" name="Google Shape;279;p21" descr="Image result for STNR"/>
          <p:cNvPicPr preferRelativeResize="0"/>
          <p:nvPr/>
        </p:nvPicPr>
        <p:blipFill rotWithShape="1">
          <a:blip r:embed="rId3">
            <a:alphaModFix/>
          </a:blip>
          <a:srcRect/>
          <a:stretch/>
        </p:blipFill>
        <p:spPr>
          <a:xfrm>
            <a:off x="467544" y="1556792"/>
            <a:ext cx="3342456" cy="484442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2" descr="Image result for symmetrical tonic neck reflex"/>
          <p:cNvPicPr preferRelativeResize="0"/>
          <p:nvPr/>
        </p:nvPicPr>
        <p:blipFill rotWithShape="1">
          <a:blip r:embed="rId3">
            <a:alphaModFix/>
          </a:blip>
          <a:srcRect l="5073" r="7002"/>
          <a:stretch/>
        </p:blipFill>
        <p:spPr>
          <a:xfrm>
            <a:off x="152400" y="685800"/>
            <a:ext cx="6553200" cy="1988840"/>
          </a:xfrm>
          <a:prstGeom prst="rect">
            <a:avLst/>
          </a:prstGeom>
          <a:noFill/>
          <a:ln>
            <a:noFill/>
          </a:ln>
        </p:spPr>
      </p:pic>
      <p:pic>
        <p:nvPicPr>
          <p:cNvPr id="285" name="Google Shape;285;p22" descr="Image result for tonic labyrinthine reflex"/>
          <p:cNvPicPr preferRelativeResize="0"/>
          <p:nvPr/>
        </p:nvPicPr>
        <p:blipFill rotWithShape="1">
          <a:blip r:embed="rId4">
            <a:alphaModFix/>
          </a:blip>
          <a:srcRect t="28239" b="9112"/>
          <a:stretch/>
        </p:blipFill>
        <p:spPr>
          <a:xfrm>
            <a:off x="228600" y="2514600"/>
            <a:ext cx="8586369" cy="4038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3"/>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BDD1F9"/>
              </a:buClr>
              <a:buSzPts val="3200"/>
              <a:buFont typeface="Aparajita"/>
              <a:buNone/>
            </a:pPr>
            <a:r>
              <a:rPr lang="en-US" b="1">
                <a:solidFill>
                  <a:srgbClr val="BDD1F9"/>
                </a:solidFill>
                <a:latin typeface="Aparajita"/>
                <a:ea typeface="Aparajita"/>
                <a:cs typeface="Aparajita"/>
                <a:sym typeface="Aparajita"/>
              </a:rPr>
              <a:t>Postural reflex </a:t>
            </a:r>
            <a:endParaRPr b="1">
              <a:solidFill>
                <a:srgbClr val="BDD1F9"/>
              </a:solidFill>
              <a:latin typeface="Aparajita"/>
              <a:ea typeface="Aparajita"/>
              <a:cs typeface="Aparajita"/>
              <a:sym typeface="Aparajita"/>
            </a:endParaRPr>
          </a:p>
        </p:txBody>
      </p:sp>
      <p:sp>
        <p:nvSpPr>
          <p:cNvPr id="292" name="Google Shape;292;p23"/>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chemeClr val="dk1"/>
              </a:buClr>
              <a:buSzPct val="100000"/>
              <a:buChar char="•"/>
            </a:pPr>
            <a:r>
              <a:rPr lang="en-US">
                <a:latin typeface="Aparajita"/>
                <a:ea typeface="Aparajita"/>
                <a:cs typeface="Aparajita"/>
                <a:sym typeface="Aparajita"/>
              </a:rPr>
              <a:t>They are higher order automated involvement </a:t>
            </a:r>
            <a:endParaRPr/>
          </a:p>
          <a:p>
            <a:pPr marL="342900" lvl="0" indent="-190182" algn="l" rtl="0">
              <a:lnSpc>
                <a:spcPct val="150000"/>
              </a:lnSpc>
              <a:spcBef>
                <a:spcPts val="481"/>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Foundation for later voluntary movements </a:t>
            </a:r>
            <a:endParaRPr/>
          </a:p>
          <a:p>
            <a:pPr marL="342900" lvl="0" indent="-190182" algn="l" rtl="0">
              <a:lnSpc>
                <a:spcPct val="150000"/>
              </a:lnSpc>
              <a:spcBef>
                <a:spcPts val="481"/>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Controlled by midbrain. Indicating cortical involvement that allows some voluntary inhibition of otherwise “automatic responses” to stimulus</a:t>
            </a:r>
            <a:endParaRPr/>
          </a:p>
          <a:p>
            <a:pPr marL="342900" lvl="0" indent="-190182" algn="l" rtl="0">
              <a:lnSpc>
                <a:spcPct val="150000"/>
              </a:lnSpc>
              <a:spcBef>
                <a:spcPts val="481"/>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They pave the way for the dependent infant to become an independent adult </a:t>
            </a:r>
            <a:endParaRPr>
              <a:latin typeface="Aparajita"/>
              <a:ea typeface="Aparajita"/>
              <a:cs typeface="Aparajita"/>
              <a:sym typeface="Aparajit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TLR </a:t>
            </a:r>
            <a:endParaRPr>
              <a:latin typeface="Aparajita"/>
              <a:ea typeface="Aparajita"/>
              <a:cs typeface="Aparajita"/>
              <a:sym typeface="Aparajita"/>
            </a:endParaRPr>
          </a:p>
        </p:txBody>
      </p:sp>
      <p:sp>
        <p:nvSpPr>
          <p:cNvPr id="298" name="Google Shape;298;p24"/>
          <p:cNvSpPr txBox="1">
            <a:spLocks noGrp="1"/>
          </p:cNvSpPr>
          <p:nvPr>
            <p:ph type="body" idx="1"/>
          </p:nvPr>
        </p:nvSpPr>
        <p:spPr>
          <a:xfrm>
            <a:off x="457200" y="1600200"/>
            <a:ext cx="8229600" cy="478112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a:bodyPr>
          <a:lstStyle/>
          <a:p>
            <a:pPr marL="342900" lvl="0" indent="-342900" algn="l" rtl="0">
              <a:lnSpc>
                <a:spcPct val="150000"/>
              </a:lnSpc>
              <a:spcBef>
                <a:spcPts val="0"/>
              </a:spcBef>
              <a:spcAft>
                <a:spcPts val="0"/>
              </a:spcAft>
              <a:buClr>
                <a:schemeClr val="dk1"/>
              </a:buClr>
              <a:buSzPct val="100000"/>
              <a:buChar char="•"/>
            </a:pPr>
            <a:r>
              <a:rPr lang="en-US">
                <a:latin typeface="Aparajita"/>
                <a:ea typeface="Aparajita"/>
                <a:cs typeface="Aparajita"/>
                <a:sym typeface="Aparajita"/>
              </a:rPr>
              <a:t>W.r.t the orientation of labyrinth in the inner ear, tested in supine and prone position.</a:t>
            </a:r>
            <a:endParaRPr/>
          </a:p>
          <a:p>
            <a:pPr marL="342900" lvl="0" indent="-190182" algn="l" rtl="0">
              <a:lnSpc>
                <a:spcPct val="150000"/>
              </a:lnSpc>
              <a:spcBef>
                <a:spcPts val="481"/>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In prone position: head is pulled back by 45 degree and also flexed(head forward) : changes seen in extremities.</a:t>
            </a:r>
            <a:endParaRPr/>
          </a:p>
          <a:p>
            <a:pPr marL="342900" lvl="0" indent="-190182" algn="l" rtl="0">
              <a:lnSpc>
                <a:spcPct val="150000"/>
              </a:lnSpc>
              <a:spcBef>
                <a:spcPts val="481"/>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Head is flexed(head forward): protection of shoulders, flexion of upper and lower limbs and vice versa when there is extension of neck </a:t>
            </a:r>
            <a:endParaRPr>
              <a:latin typeface="Aparajita"/>
              <a:ea typeface="Aparajita"/>
              <a:cs typeface="Aparajita"/>
              <a:sym typeface="Aparajita"/>
            </a:endParaRPr>
          </a:p>
          <a:p>
            <a:pPr marL="342900" lvl="0" indent="-190182" algn="l" rtl="0">
              <a:lnSpc>
                <a:spcPct val="150000"/>
              </a:lnSpc>
              <a:spcBef>
                <a:spcPts val="481"/>
              </a:spcBef>
              <a:spcAft>
                <a:spcPts val="0"/>
              </a:spcAft>
              <a:buClr>
                <a:schemeClr val="dk1"/>
              </a:buClr>
              <a:buSzPct val="100000"/>
              <a:buNone/>
            </a:pPr>
            <a:endParaRPr>
              <a:latin typeface="Aparajita"/>
              <a:ea typeface="Aparajita"/>
              <a:cs typeface="Aparajita"/>
              <a:sym typeface="Aparajit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5"/>
          <p:cNvSpPr txBox="1">
            <a:spLocks noGrp="1"/>
          </p:cNvSpPr>
          <p:nvPr>
            <p:ph type="body" idx="1"/>
          </p:nvPr>
        </p:nvSpPr>
        <p:spPr>
          <a:xfrm>
            <a:off x="467544" y="260648"/>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177800" algn="l" rtl="0">
              <a:lnSpc>
                <a:spcPct val="150000"/>
              </a:lnSpc>
              <a:spcBef>
                <a:spcPts val="0"/>
              </a:spcBef>
              <a:spcAft>
                <a:spcPts val="0"/>
              </a:spcAft>
              <a:buClr>
                <a:schemeClr val="dk1"/>
              </a:buClr>
              <a:buSzPts val="2600"/>
              <a:buNone/>
            </a:pPr>
            <a:endParaRPr>
              <a:latin typeface="Aparajita"/>
              <a:ea typeface="Aparajita"/>
              <a:cs typeface="Aparajita"/>
              <a:sym typeface="Aparajita"/>
            </a:endParaRPr>
          </a:p>
        </p:txBody>
      </p:sp>
      <p:pic>
        <p:nvPicPr>
          <p:cNvPr id="304" name="Google Shape;304;p25" descr="Image result for TLR reflex"/>
          <p:cNvPicPr preferRelativeResize="0"/>
          <p:nvPr/>
        </p:nvPicPr>
        <p:blipFill rotWithShape="1">
          <a:blip r:embed="rId3">
            <a:alphaModFix/>
          </a:blip>
          <a:srcRect/>
          <a:stretch/>
        </p:blipFill>
        <p:spPr>
          <a:xfrm>
            <a:off x="323527" y="0"/>
            <a:ext cx="8821307" cy="5589240"/>
          </a:xfrm>
          <a:prstGeom prst="rect">
            <a:avLst/>
          </a:prstGeom>
          <a:noFill/>
          <a:ln>
            <a:noFill/>
          </a:ln>
        </p:spPr>
      </p:pic>
      <p:sp>
        <p:nvSpPr>
          <p:cNvPr id="305" name="Google Shape;305;p25"/>
          <p:cNvSpPr/>
          <p:nvPr/>
        </p:nvSpPr>
        <p:spPr>
          <a:xfrm>
            <a:off x="4427984" y="3284984"/>
            <a:ext cx="4716016" cy="2520280"/>
          </a:xfrm>
          <a:prstGeom prst="ellipse">
            <a:avLst/>
          </a:prstGeom>
          <a:no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6"/>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Abnormal: extensor hypertonia 🡪 prevents infant from rolling over only</a:t>
            </a:r>
            <a:endParaRPr/>
          </a:p>
          <a:p>
            <a:pPr marL="342900" lvl="0" indent="-177800" algn="l" rtl="0">
              <a:lnSpc>
                <a:spcPct val="150000"/>
              </a:lnSpc>
              <a:spcBef>
                <a:spcPts val="520"/>
              </a:spcBef>
              <a:spcAft>
                <a:spcPts val="0"/>
              </a:spcAft>
              <a:buClr>
                <a:schemeClr val="dk1"/>
              </a:buClr>
              <a:buSzPts val="2600"/>
              <a:buNone/>
            </a:pPr>
            <a:endParaRPr>
              <a:latin typeface="Aparajita"/>
              <a:ea typeface="Aparajita"/>
              <a:cs typeface="Aparajita"/>
              <a:sym typeface="Aparajita"/>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Pathological response: leg rigid or tongue thrust may occur in children with CP</a:t>
            </a:r>
            <a:endParaRPr>
              <a:latin typeface="Aparajita"/>
              <a:ea typeface="Aparajita"/>
              <a:cs typeface="Aparajita"/>
              <a:sym typeface="Aparajit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7"/>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Positive support reflex </a:t>
            </a:r>
            <a:endParaRPr>
              <a:latin typeface="Aparajita"/>
              <a:ea typeface="Aparajita"/>
              <a:cs typeface="Aparajita"/>
              <a:sym typeface="Aparajita"/>
            </a:endParaRPr>
          </a:p>
        </p:txBody>
      </p:sp>
      <p:sp>
        <p:nvSpPr>
          <p:cNvPr id="316" name="Google Shape;316;p27"/>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a:bodyPr>
          <a:lstStyle/>
          <a:p>
            <a:pPr marL="342900" lvl="0" indent="-342900" algn="l" rtl="0">
              <a:lnSpc>
                <a:spcPct val="150000"/>
              </a:lnSpc>
              <a:spcBef>
                <a:spcPts val="0"/>
              </a:spcBef>
              <a:spcAft>
                <a:spcPts val="0"/>
              </a:spcAft>
              <a:buClr>
                <a:schemeClr val="dk1"/>
              </a:buClr>
              <a:buSzPct val="100000"/>
              <a:buChar char="•"/>
            </a:pPr>
            <a:r>
              <a:rPr lang="en-US">
                <a:latin typeface="Aparajita"/>
                <a:ea typeface="Aparajita"/>
                <a:cs typeface="Aparajita"/>
                <a:sym typeface="Aparajita"/>
              </a:rPr>
              <a:t>Important for erect posture</a:t>
            </a:r>
            <a:endParaRPr/>
          </a:p>
          <a:p>
            <a:pPr marL="342900" lvl="0" indent="-190182" algn="l" rtl="0">
              <a:lnSpc>
                <a:spcPct val="150000"/>
              </a:lnSpc>
              <a:spcBef>
                <a:spcPts val="481"/>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The knee or the leg are stimulated. And the contraction of the muscle group to fix the joints of the lower extremities so that they bare the weight. The child is suspended around the trunk and bounced on the balls of the feet 5 times and degree to which the infant can support the weight is assessed </a:t>
            </a:r>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Beyond 4 months  </a:t>
            </a:r>
            <a:endParaRPr>
              <a:latin typeface="Aparajita"/>
              <a:ea typeface="Aparajita"/>
              <a:cs typeface="Aparajita"/>
              <a:sym typeface="Aparajit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8"/>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endParaRPr/>
          </a:p>
        </p:txBody>
      </p:sp>
      <p:pic>
        <p:nvPicPr>
          <p:cNvPr id="322" name="Google Shape;322;p28" descr="Image result for Positive support reflex"/>
          <p:cNvPicPr preferRelativeResize="0">
            <a:picLocks noGrp="1"/>
          </p:cNvPicPr>
          <p:nvPr>
            <p:ph type="body" idx="1"/>
          </p:nvPr>
        </p:nvPicPr>
        <p:blipFill rotWithShape="1">
          <a:blip r:embed="rId3">
            <a:alphaModFix/>
          </a:blip>
          <a:srcRect/>
          <a:stretch/>
        </p:blipFill>
        <p:spPr>
          <a:xfrm>
            <a:off x="0" y="0"/>
            <a:ext cx="9144000" cy="6865166"/>
          </a:xfrm>
          <a:prstGeom prst="rect">
            <a:avLst/>
          </a:prstGeom>
          <a:noFill/>
          <a:ln w="25400" cap="flat" cmpd="sng">
            <a:solidFill>
              <a:schemeClr val="dk1"/>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Segmental rolling reflex </a:t>
            </a:r>
            <a:endParaRPr/>
          </a:p>
        </p:txBody>
      </p:sp>
      <p:pic>
        <p:nvPicPr>
          <p:cNvPr id="328" name="Google Shape;328;p29" descr="Image result for Segmental rolling reflex"/>
          <p:cNvPicPr preferRelativeResize="0">
            <a:picLocks noGrp="1"/>
          </p:cNvPicPr>
          <p:nvPr>
            <p:ph type="body" idx="1"/>
          </p:nvPr>
        </p:nvPicPr>
        <p:blipFill rotWithShape="1">
          <a:blip r:embed="rId3">
            <a:alphaModFix/>
          </a:blip>
          <a:srcRect/>
          <a:stretch/>
        </p:blipFill>
        <p:spPr>
          <a:xfrm>
            <a:off x="2195736" y="1447800"/>
            <a:ext cx="6120680" cy="2304256"/>
          </a:xfrm>
          <a:prstGeom prst="rect">
            <a:avLst/>
          </a:prstGeom>
          <a:noFill/>
          <a:ln w="25400" cap="flat" cmpd="sng">
            <a:solidFill>
              <a:schemeClr val="dk1"/>
            </a:solidFill>
            <a:prstDash val="solid"/>
            <a:round/>
            <a:headEnd type="none" w="sm" len="sm"/>
            <a:tailEnd type="none" w="sm" len="sm"/>
          </a:ln>
        </p:spPr>
      </p:pic>
      <p:pic>
        <p:nvPicPr>
          <p:cNvPr id="329" name="Google Shape;329;p29" descr="Related image"/>
          <p:cNvPicPr preferRelativeResize="0"/>
          <p:nvPr/>
        </p:nvPicPr>
        <p:blipFill rotWithShape="1">
          <a:blip r:embed="rId4">
            <a:alphaModFix/>
          </a:blip>
          <a:srcRect/>
          <a:stretch/>
        </p:blipFill>
        <p:spPr>
          <a:xfrm>
            <a:off x="1" y="3544250"/>
            <a:ext cx="3733800" cy="331374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609600" y="274638"/>
            <a:ext cx="71628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b="1" cap="none"/>
              <a:t>REFLEX PROFILE </a:t>
            </a:r>
            <a:endParaRPr/>
          </a:p>
        </p:txBody>
      </p:sp>
      <p:pic>
        <p:nvPicPr>
          <p:cNvPr id="101" name="Google Shape;101;p3" descr="Image result for infant reflex"/>
          <p:cNvPicPr preferRelativeResize="0">
            <a:picLocks noGrp="1"/>
          </p:cNvPicPr>
          <p:nvPr>
            <p:ph type="body" idx="1"/>
          </p:nvPr>
        </p:nvPicPr>
        <p:blipFill rotWithShape="1">
          <a:blip r:embed="rId3">
            <a:alphaModFix/>
          </a:blip>
          <a:srcRect/>
          <a:stretch/>
        </p:blipFill>
        <p:spPr>
          <a:xfrm>
            <a:off x="683568" y="1565412"/>
            <a:ext cx="7056784" cy="5292588"/>
          </a:xfrm>
          <a:prstGeom prst="rect">
            <a:avLst/>
          </a:prstGeom>
          <a:noFill/>
          <a:ln w="25400"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0"/>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Rotation of head produces a reaction in which  the infant attempts to undo the applied rotation by twisting the body at the waist allowing only one segment to roll over</a:t>
            </a:r>
            <a:endParaRPr/>
          </a:p>
          <a:p>
            <a:pPr marL="342900" lvl="0" indent="-342900" algn="l" rtl="0">
              <a:lnSpc>
                <a:spcPct val="150000"/>
              </a:lnSpc>
              <a:spcBef>
                <a:spcPts val="520"/>
              </a:spcBef>
              <a:spcAft>
                <a:spcPts val="0"/>
              </a:spcAft>
              <a:buClr>
                <a:schemeClr val="dk1"/>
              </a:buClr>
              <a:buSzPts val="2600"/>
              <a:buNone/>
            </a:pPr>
            <a:r>
              <a:rPr lang="en-US">
                <a:latin typeface="Aparajita"/>
                <a:ea typeface="Aparajita"/>
                <a:cs typeface="Aparajita"/>
                <a:sym typeface="Aparajita"/>
              </a:rPr>
              <a:t>(minimal effort required only one segment rolled over time )</a:t>
            </a:r>
            <a:endParaRPr/>
          </a:p>
          <a:p>
            <a:pPr marL="342900" lvl="0" indent="-177800" algn="l" rtl="0">
              <a:lnSpc>
                <a:spcPct val="150000"/>
              </a:lnSpc>
              <a:spcBef>
                <a:spcPts val="520"/>
              </a:spcBef>
              <a:spcAft>
                <a:spcPts val="0"/>
              </a:spcAft>
              <a:buClr>
                <a:schemeClr val="dk1"/>
              </a:buClr>
              <a:buSzPts val="2600"/>
              <a:buNone/>
            </a:pPr>
            <a:endParaRPr>
              <a:latin typeface="Aparajita"/>
              <a:ea typeface="Aparajita"/>
              <a:cs typeface="Aparajita"/>
              <a:sym typeface="Aparajita"/>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Abnormalities: no segmental control </a:t>
            </a:r>
            <a:endParaRPr>
              <a:latin typeface="Aparajita"/>
              <a:ea typeface="Aparajita"/>
              <a:cs typeface="Aparajita"/>
              <a:sym typeface="Aparajit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1"/>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b="1">
                <a:latin typeface="Aparajita"/>
                <a:ea typeface="Aparajita"/>
                <a:cs typeface="Aparajita"/>
                <a:sym typeface="Aparajita"/>
              </a:rPr>
              <a:t>Rotating child from head</a:t>
            </a:r>
            <a:r>
              <a:rPr lang="en-US">
                <a:latin typeface="Aparajita"/>
                <a:ea typeface="Aparajita"/>
                <a:cs typeface="Aparajita"/>
                <a:sym typeface="Aparajita"/>
              </a:rPr>
              <a:t>: rotate by flexion of the head by 45 degree which produces rotation of the shoulder and other segments finally rotation is observed </a:t>
            </a:r>
            <a:endParaRPr/>
          </a:p>
          <a:p>
            <a:pPr marL="342900" lvl="0" indent="-177800" algn="l" rtl="0">
              <a:lnSpc>
                <a:spcPct val="150000"/>
              </a:lnSpc>
              <a:spcBef>
                <a:spcPts val="520"/>
              </a:spcBef>
              <a:spcAft>
                <a:spcPts val="0"/>
              </a:spcAft>
              <a:buClr>
                <a:schemeClr val="dk1"/>
              </a:buClr>
              <a:buSzPts val="2600"/>
              <a:buNone/>
            </a:pPr>
            <a:endParaRPr>
              <a:latin typeface="Aparajita"/>
              <a:ea typeface="Aparajita"/>
              <a:cs typeface="Aparajita"/>
              <a:sym typeface="Aparajita"/>
            </a:endParaRPr>
          </a:p>
          <a:p>
            <a:pPr marL="342900" lvl="0" indent="-342900" algn="l" rtl="0">
              <a:lnSpc>
                <a:spcPct val="150000"/>
              </a:lnSpc>
              <a:spcBef>
                <a:spcPts val="520"/>
              </a:spcBef>
              <a:spcAft>
                <a:spcPts val="0"/>
              </a:spcAft>
              <a:buClr>
                <a:schemeClr val="dk1"/>
              </a:buClr>
              <a:buSzPts val="2600"/>
              <a:buChar char="•"/>
            </a:pPr>
            <a:r>
              <a:rPr lang="en-US" b="1">
                <a:latin typeface="Aparajita"/>
                <a:ea typeface="Aparajita"/>
                <a:cs typeface="Aparajita"/>
                <a:sym typeface="Aparajita"/>
              </a:rPr>
              <a:t>Rotating child from leg: </a:t>
            </a:r>
            <a:r>
              <a:rPr lang="en-US">
                <a:latin typeface="Aparajita"/>
                <a:ea typeface="Aparajita"/>
                <a:cs typeface="Aparajita"/>
                <a:sym typeface="Aparajita"/>
              </a:rPr>
              <a:t>legs are flexed at the level of knee and rotated then pelvis moves to midline and rotation is observed </a:t>
            </a:r>
            <a:endParaRPr>
              <a:latin typeface="Aparajita"/>
              <a:ea typeface="Aparajita"/>
              <a:cs typeface="Aparajita"/>
              <a:sym typeface="Aparajit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2"/>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Galants reflux </a:t>
            </a:r>
            <a:endParaRPr>
              <a:latin typeface="Aparajita"/>
              <a:ea typeface="Aparajita"/>
              <a:cs typeface="Aparajita"/>
              <a:sym typeface="Aparajita"/>
            </a:endParaRPr>
          </a:p>
        </p:txBody>
      </p:sp>
      <p:sp>
        <p:nvSpPr>
          <p:cNvPr id="345" name="Google Shape;345;p32"/>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Arching of the infants body towards the stimulus when the skin of the back is stored at the level of the vertebral column. If the body moves inwards it is invading U/L response 🡪 athetosis,</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Duration: birth – 2 months of age</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The reflex is associated with delay of trunk stabilization and head control in athetoid CP. Persistence beyond 6 months will affect sitting behavior </a:t>
            </a:r>
            <a:endParaRPr>
              <a:latin typeface="Aparajita"/>
              <a:ea typeface="Aparajita"/>
              <a:cs typeface="Aparajita"/>
              <a:sym typeface="Aparajit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3"/>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177800" algn="l" rtl="0">
              <a:lnSpc>
                <a:spcPct val="150000"/>
              </a:lnSpc>
              <a:spcBef>
                <a:spcPts val="0"/>
              </a:spcBef>
              <a:spcAft>
                <a:spcPts val="0"/>
              </a:spcAft>
              <a:buClr>
                <a:schemeClr val="dk1"/>
              </a:buClr>
              <a:buSzPts val="2600"/>
              <a:buNone/>
            </a:pPr>
            <a:endParaRPr/>
          </a:p>
        </p:txBody>
      </p:sp>
      <p:pic>
        <p:nvPicPr>
          <p:cNvPr id="351" name="Google Shape;351;p33" descr="Image result for Galants reflex"/>
          <p:cNvPicPr preferRelativeResize="0"/>
          <p:nvPr/>
        </p:nvPicPr>
        <p:blipFill rotWithShape="1">
          <a:blip r:embed="rId3">
            <a:alphaModFix/>
          </a:blip>
          <a:srcRect/>
          <a:stretch/>
        </p:blipFill>
        <p:spPr>
          <a:xfrm>
            <a:off x="2267744" y="1988840"/>
            <a:ext cx="4572000" cy="34290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Oral and pharyngeal reflexes </a:t>
            </a:r>
            <a:endParaRPr/>
          </a:p>
        </p:txBody>
      </p:sp>
      <p:sp>
        <p:nvSpPr>
          <p:cNvPr id="357" name="Google Shape;357;p34"/>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t>Persistant abnormal oral reflexes</a:t>
            </a:r>
            <a:endParaRPr/>
          </a:p>
          <a:p>
            <a:pPr marL="342900" lvl="0" indent="-177800" algn="l" rtl="0">
              <a:lnSpc>
                <a:spcPct val="150000"/>
              </a:lnSpc>
              <a:spcBef>
                <a:spcPts val="520"/>
              </a:spcBef>
              <a:spcAft>
                <a:spcPts val="0"/>
              </a:spcAft>
              <a:buClr>
                <a:schemeClr val="dk1"/>
              </a:buClr>
              <a:buSzPts val="2600"/>
              <a:buNone/>
            </a:pPr>
            <a:endParaRPr/>
          </a:p>
          <a:p>
            <a:pPr marL="342900" lvl="0" indent="-342900" algn="l" rtl="0">
              <a:lnSpc>
                <a:spcPct val="150000"/>
              </a:lnSpc>
              <a:spcBef>
                <a:spcPts val="520"/>
              </a:spcBef>
              <a:spcAft>
                <a:spcPts val="0"/>
              </a:spcAft>
              <a:buClr>
                <a:schemeClr val="dk1"/>
              </a:buClr>
              <a:buSzPts val="2600"/>
              <a:buChar char="•"/>
            </a:pPr>
            <a:r>
              <a:rPr lang="en-US"/>
              <a:t>To select AAC systems with non speaking motor handicapped child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5"/>
          <p:cNvSpPr txBox="1">
            <a:spLocks noGrp="1"/>
          </p:cNvSpPr>
          <p:nvPr>
            <p:ph type="title"/>
          </p:nvPr>
        </p:nvSpPr>
        <p:spPr>
          <a:xfrm>
            <a:off x="457200" y="274638"/>
            <a:ext cx="8229600" cy="7921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Rooting reflex</a:t>
            </a:r>
            <a:endParaRPr>
              <a:latin typeface="Aparajita"/>
              <a:ea typeface="Aparajita"/>
              <a:cs typeface="Aparajita"/>
              <a:sym typeface="Aparajita"/>
            </a:endParaRPr>
          </a:p>
        </p:txBody>
      </p:sp>
      <p:sp>
        <p:nvSpPr>
          <p:cNvPr id="363" name="Google Shape;363;p35"/>
          <p:cNvSpPr txBox="1">
            <a:spLocks noGrp="1"/>
          </p:cNvSpPr>
          <p:nvPr>
            <p:ph type="body" idx="1"/>
          </p:nvPr>
        </p:nvSpPr>
        <p:spPr>
          <a:xfrm>
            <a:off x="457200" y="1268760"/>
            <a:ext cx="8229600" cy="558924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Gentle tap/ touch /brushed on the corner of the mouth / surrounding mouth- : head moves towards and then away from stimulus. </a:t>
            </a:r>
            <a:r>
              <a:rPr lang="en-US" b="1">
                <a:latin typeface="Aparajita"/>
                <a:ea typeface="Aparajita"/>
                <a:cs typeface="Aparajita"/>
                <a:sym typeface="Aparajita"/>
              </a:rPr>
              <a:t>Duration</a:t>
            </a:r>
            <a:r>
              <a:rPr lang="en-US">
                <a:latin typeface="Aparajita"/>
                <a:ea typeface="Aparajita"/>
                <a:cs typeface="Aparajita"/>
                <a:sym typeface="Aparajita"/>
              </a:rPr>
              <a:t>: till 1month and later replaced by </a:t>
            </a:r>
            <a:r>
              <a:rPr lang="en-US" b="1">
                <a:latin typeface="Aparajita"/>
                <a:ea typeface="Aparajita"/>
                <a:cs typeface="Aparajita"/>
                <a:sym typeface="Aparajita"/>
              </a:rPr>
              <a:t>direct head turn response.</a:t>
            </a:r>
            <a:endParaRPr b="1">
              <a:latin typeface="Aparajita"/>
              <a:ea typeface="Aparajita"/>
              <a:cs typeface="Aparajita"/>
              <a:sym typeface="Aparajita"/>
            </a:endParaRPr>
          </a:p>
        </p:txBody>
      </p:sp>
      <p:pic>
        <p:nvPicPr>
          <p:cNvPr id="364" name="Google Shape;364;p35" descr="Image result for rooting reflex"/>
          <p:cNvPicPr preferRelativeResize="0"/>
          <p:nvPr/>
        </p:nvPicPr>
        <p:blipFill rotWithShape="1">
          <a:blip r:embed="rId3">
            <a:alphaModFix/>
          </a:blip>
          <a:srcRect/>
          <a:stretch/>
        </p:blipFill>
        <p:spPr>
          <a:xfrm>
            <a:off x="2339752" y="3669838"/>
            <a:ext cx="4896544" cy="32643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b="1">
                <a:latin typeface="Aparajita"/>
                <a:ea typeface="Aparajita"/>
                <a:cs typeface="Aparajita"/>
                <a:sym typeface="Aparajita"/>
              </a:rPr>
              <a:t>Direct head turn response: </a:t>
            </a:r>
            <a:r>
              <a:rPr lang="en-US">
                <a:latin typeface="Aparajita"/>
                <a:ea typeface="Aparajita"/>
                <a:cs typeface="Aparajita"/>
                <a:sym typeface="Aparajita"/>
              </a:rPr>
              <a:t>response to stimulus when applied in corners of mouth, the lower lip and tongue moves towards the direction of stim ulus. </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Duration: birth  till 6 months (CN impulses in this reflex are V, VII, XI,XII and is mediated by pons , medulla and cervical spinal cord.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7"/>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Suckling</a:t>
            </a:r>
            <a:endParaRPr>
              <a:latin typeface="Aparajita"/>
              <a:ea typeface="Aparajita"/>
              <a:cs typeface="Aparajita"/>
              <a:sym typeface="Aparajita"/>
            </a:endParaRPr>
          </a:p>
        </p:txBody>
      </p:sp>
      <p:sp>
        <p:nvSpPr>
          <p:cNvPr id="375" name="Google Shape;375;p37"/>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One of the 1</a:t>
            </a:r>
            <a:r>
              <a:rPr lang="en-US" baseline="30000">
                <a:latin typeface="Aparajita"/>
                <a:ea typeface="Aparajita"/>
                <a:cs typeface="Aparajita"/>
                <a:sym typeface="Aparajita"/>
              </a:rPr>
              <a:t>st</a:t>
            </a:r>
            <a:r>
              <a:rPr lang="en-US">
                <a:latin typeface="Aparajita"/>
                <a:ea typeface="Aparajita"/>
                <a:cs typeface="Aparajita"/>
                <a:sym typeface="Aparajita"/>
              </a:rPr>
              <a:t> reflex to be observed in infant. Observed at 4-5 months of age and disappears by 6 months to 1 year. </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More of involuentary act</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CN involved are 🡪 V, VII, IX, XII, it is mediated at pons and medulla oblongata </a:t>
            </a:r>
            <a:endParaRPr>
              <a:latin typeface="Aparajita"/>
              <a:ea typeface="Aparajita"/>
              <a:cs typeface="Aparajita"/>
              <a:sym typeface="Aparajit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8"/>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Sucking </a:t>
            </a:r>
            <a:endParaRPr>
              <a:latin typeface="Aparajita"/>
              <a:ea typeface="Aparajita"/>
              <a:cs typeface="Aparajita"/>
              <a:sym typeface="Aparajita"/>
            </a:endParaRPr>
          </a:p>
        </p:txBody>
      </p:sp>
      <p:sp>
        <p:nvSpPr>
          <p:cNvPr id="381" name="Google Shape;381;p38"/>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Rhythmic pumping and squirting action of tongue, mandible and soft palate. It is similar to sukling but not a continuous process</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In sucking liquid is accumulated in oral cavity and action is interrupted by breathing and swallowing pattern. It occurs with development of negative pressure.</a:t>
            </a:r>
            <a:endParaRPr>
              <a:latin typeface="Aparajita"/>
              <a:ea typeface="Aparajita"/>
              <a:cs typeface="Aparajita"/>
              <a:sym typeface="Aparajita"/>
            </a:endParaRPr>
          </a:p>
        </p:txBody>
      </p:sp>
      <p:pic>
        <p:nvPicPr>
          <p:cNvPr id="382" name="Google Shape;382;p38" descr="Image result for sucking reflex"/>
          <p:cNvPicPr preferRelativeResize="0"/>
          <p:nvPr/>
        </p:nvPicPr>
        <p:blipFill rotWithShape="1">
          <a:blip r:embed="rId3">
            <a:alphaModFix/>
          </a:blip>
          <a:srcRect/>
          <a:stretch/>
        </p:blipFill>
        <p:spPr>
          <a:xfrm>
            <a:off x="5868144" y="4797152"/>
            <a:ext cx="2667000" cy="17811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9"/>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Tongue reflex </a:t>
            </a:r>
            <a:endParaRPr>
              <a:latin typeface="Aparajita"/>
              <a:ea typeface="Aparajita"/>
              <a:cs typeface="Aparajita"/>
              <a:sym typeface="Aparajita"/>
            </a:endParaRPr>
          </a:p>
        </p:txBody>
      </p:sp>
      <p:sp>
        <p:nvSpPr>
          <p:cNvPr id="388" name="Google Shape;388;p39"/>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It is considered as a part of suck swallow reaction. Tongue trust between lips. It is persistant beyond 18 months. Or if there is excessive thrust . It is abnormal, it is mediated at the level of medulla </a:t>
            </a:r>
            <a:endParaRPr>
              <a:latin typeface="Aparajita"/>
              <a:ea typeface="Aparajita"/>
              <a:cs typeface="Aparajita"/>
              <a:sym typeface="Aparajita"/>
            </a:endParaRPr>
          </a:p>
        </p:txBody>
      </p:sp>
      <p:pic>
        <p:nvPicPr>
          <p:cNvPr id="389" name="Google Shape;389;p39" descr="Image result for tongue thrust"/>
          <p:cNvPicPr preferRelativeResize="0"/>
          <p:nvPr/>
        </p:nvPicPr>
        <p:blipFill rotWithShape="1">
          <a:blip r:embed="rId3">
            <a:alphaModFix/>
          </a:blip>
          <a:srcRect/>
          <a:stretch/>
        </p:blipFill>
        <p:spPr>
          <a:xfrm>
            <a:off x="3203848" y="4437112"/>
            <a:ext cx="2590800" cy="1771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Control of reflexes </a:t>
            </a:r>
            <a:endParaRPr/>
          </a:p>
        </p:txBody>
      </p:sp>
      <p:grpSp>
        <p:nvGrpSpPr>
          <p:cNvPr id="107" name="Google Shape;107;p4"/>
          <p:cNvGrpSpPr/>
          <p:nvPr/>
        </p:nvGrpSpPr>
        <p:grpSpPr>
          <a:xfrm>
            <a:off x="736074" y="1600200"/>
            <a:ext cx="7671851" cy="4525963"/>
            <a:chOff x="278874" y="0"/>
            <a:chExt cx="7671851" cy="4525963"/>
          </a:xfrm>
        </p:grpSpPr>
        <p:sp>
          <p:nvSpPr>
            <p:cNvPr id="108" name="Google Shape;108;p4"/>
            <p:cNvSpPr/>
            <p:nvPr/>
          </p:nvSpPr>
          <p:spPr>
            <a:xfrm>
              <a:off x="617219" y="0"/>
              <a:ext cx="6995160" cy="4525963"/>
            </a:xfrm>
            <a:prstGeom prst="rightArrow">
              <a:avLst>
                <a:gd name="adj1" fmla="val 50000"/>
                <a:gd name="adj2" fmla="val 50000"/>
              </a:avLst>
            </a:prstGeom>
            <a:gradFill>
              <a:gsLst>
                <a:gs pos="0">
                  <a:srgbClr val="AC9595"/>
                </a:gs>
                <a:gs pos="80000">
                  <a:srgbClr val="E2C4C4"/>
                </a:gs>
                <a:gs pos="100000">
                  <a:srgbClr val="E4C4C4"/>
                </a:gs>
              </a:gsLst>
              <a:lin ang="162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78874" y="1357788"/>
              <a:ext cx="2468880" cy="1810385"/>
            </a:xfrm>
            <a:prstGeom prst="roundRect">
              <a:avLst>
                <a:gd name="adj" fmla="val 16667"/>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txBox="1"/>
            <p:nvPr/>
          </p:nvSpPr>
          <p:spPr>
            <a:xfrm>
              <a:off x="278874" y="1357788"/>
              <a:ext cx="2468880" cy="18103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None/>
              </a:pPr>
              <a:r>
                <a:rPr lang="en-US" sz="2900" b="0" i="0" u="none" strike="noStrike" cap="none">
                  <a:solidFill>
                    <a:schemeClr val="lt1"/>
                  </a:solidFill>
                  <a:latin typeface="Calibri"/>
                  <a:ea typeface="Calibri"/>
                  <a:cs typeface="Calibri"/>
                  <a:sym typeface="Calibri"/>
                </a:rPr>
                <a:t>Primitive reflex control</a:t>
              </a:r>
              <a:endParaRPr/>
            </a:p>
            <a:p>
              <a:pPr marL="0" marR="0" lvl="0" indent="0" algn="ctr" rtl="0">
                <a:lnSpc>
                  <a:spcPct val="90000"/>
                </a:lnSpc>
                <a:spcBef>
                  <a:spcPts val="1015"/>
                </a:spcBef>
                <a:spcAft>
                  <a:spcPts val="0"/>
                </a:spcAft>
                <a:buNone/>
              </a:pPr>
              <a:r>
                <a:rPr lang="en-US" sz="2900" b="0" i="0" u="none" strike="noStrike" cap="none">
                  <a:solidFill>
                    <a:schemeClr val="lt1"/>
                  </a:solidFill>
                  <a:latin typeface="Calibri"/>
                  <a:ea typeface="Calibri"/>
                  <a:cs typeface="Calibri"/>
                  <a:sym typeface="Calibri"/>
                </a:rPr>
                <a:t>BS</a:t>
              </a:r>
              <a:endParaRPr sz="2900" b="0" i="0" u="none" strike="noStrike" cap="none">
                <a:solidFill>
                  <a:schemeClr val="lt1"/>
                </a:solidFill>
                <a:latin typeface="Calibri"/>
                <a:ea typeface="Calibri"/>
                <a:cs typeface="Calibri"/>
                <a:sym typeface="Calibri"/>
              </a:endParaRPr>
            </a:p>
          </p:txBody>
        </p:sp>
        <p:sp>
          <p:nvSpPr>
            <p:cNvPr id="111" name="Google Shape;111;p4"/>
            <p:cNvSpPr/>
            <p:nvPr/>
          </p:nvSpPr>
          <p:spPr>
            <a:xfrm>
              <a:off x="2880359" y="1357788"/>
              <a:ext cx="2468880" cy="1810385"/>
            </a:xfrm>
            <a:prstGeom prst="roundRect">
              <a:avLst>
                <a:gd name="adj" fmla="val 16667"/>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txBox="1"/>
            <p:nvPr/>
          </p:nvSpPr>
          <p:spPr>
            <a:xfrm>
              <a:off x="2880359" y="1357788"/>
              <a:ext cx="2468880" cy="18103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None/>
              </a:pPr>
              <a:r>
                <a:rPr lang="en-US" sz="2900" b="0" i="0" u="none" strike="noStrike" cap="none">
                  <a:solidFill>
                    <a:schemeClr val="lt1"/>
                  </a:solidFill>
                  <a:latin typeface="Calibri"/>
                  <a:ea typeface="Calibri"/>
                  <a:cs typeface="Calibri"/>
                  <a:sym typeface="Calibri"/>
                </a:rPr>
                <a:t>Postural reflex control</a:t>
              </a:r>
              <a:endParaRPr/>
            </a:p>
            <a:p>
              <a:pPr marL="0" marR="0" lvl="0" indent="0" algn="ctr" rtl="0">
                <a:lnSpc>
                  <a:spcPct val="90000"/>
                </a:lnSpc>
                <a:spcBef>
                  <a:spcPts val="1015"/>
                </a:spcBef>
                <a:spcAft>
                  <a:spcPts val="0"/>
                </a:spcAft>
                <a:buNone/>
              </a:pPr>
              <a:r>
                <a:rPr lang="en-US" sz="2900" b="0" i="0" u="none" strike="noStrike" cap="none">
                  <a:solidFill>
                    <a:schemeClr val="lt1"/>
                  </a:solidFill>
                  <a:latin typeface="Calibri"/>
                  <a:ea typeface="Calibri"/>
                  <a:cs typeface="Calibri"/>
                  <a:sym typeface="Calibri"/>
                </a:rPr>
                <a:t>MB</a:t>
              </a:r>
              <a:endParaRPr sz="2900" b="0" i="0" u="none" strike="noStrike" cap="none">
                <a:solidFill>
                  <a:schemeClr val="lt1"/>
                </a:solidFill>
                <a:latin typeface="Calibri"/>
                <a:ea typeface="Calibri"/>
                <a:cs typeface="Calibri"/>
                <a:sym typeface="Calibri"/>
              </a:endParaRPr>
            </a:p>
          </p:txBody>
        </p:sp>
        <p:sp>
          <p:nvSpPr>
            <p:cNvPr id="113" name="Google Shape;113;p4"/>
            <p:cNvSpPr/>
            <p:nvPr/>
          </p:nvSpPr>
          <p:spPr>
            <a:xfrm>
              <a:off x="5481845" y="1357788"/>
              <a:ext cx="2468880" cy="1810385"/>
            </a:xfrm>
            <a:prstGeom prst="roundRect">
              <a:avLst>
                <a:gd name="adj" fmla="val 16667"/>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p:nvPr/>
          </p:nvSpPr>
          <p:spPr>
            <a:xfrm>
              <a:off x="5481845" y="1357788"/>
              <a:ext cx="2468880" cy="1810385"/>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None/>
              </a:pPr>
              <a:r>
                <a:rPr lang="en-US" sz="2900" b="0" i="0" u="none" strike="noStrike" cap="none">
                  <a:solidFill>
                    <a:schemeClr val="lt1"/>
                  </a:solidFill>
                  <a:latin typeface="Calibri"/>
                  <a:ea typeface="Calibri"/>
                  <a:cs typeface="Calibri"/>
                  <a:sym typeface="Calibri"/>
                </a:rPr>
                <a:t>Adult Scema </a:t>
              </a:r>
              <a:endParaRPr/>
            </a:p>
            <a:p>
              <a:pPr marL="0" marR="0" lvl="0" indent="0" algn="ctr" rtl="0">
                <a:lnSpc>
                  <a:spcPct val="90000"/>
                </a:lnSpc>
                <a:spcBef>
                  <a:spcPts val="1015"/>
                </a:spcBef>
                <a:spcAft>
                  <a:spcPts val="0"/>
                </a:spcAft>
                <a:buNone/>
              </a:pPr>
              <a:r>
                <a:rPr lang="en-US" sz="2900" b="0" i="0" u="none" strike="noStrike" cap="none">
                  <a:solidFill>
                    <a:schemeClr val="lt1"/>
                  </a:solidFill>
                  <a:latin typeface="Calibri"/>
                  <a:ea typeface="Calibri"/>
                  <a:cs typeface="Calibri"/>
                  <a:sym typeface="Calibri"/>
                </a:rPr>
                <a:t>Cortical control </a:t>
              </a:r>
              <a:endParaRPr sz="29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0"/>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Bite reflex </a:t>
            </a:r>
            <a:endParaRPr>
              <a:latin typeface="Aparajita"/>
              <a:ea typeface="Aparajita"/>
              <a:cs typeface="Aparajita"/>
              <a:sym typeface="Aparajita"/>
            </a:endParaRPr>
          </a:p>
        </p:txBody>
      </p:sp>
      <p:sp>
        <p:nvSpPr>
          <p:cNvPr id="395" name="Google Shape;395;p40"/>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latin typeface="Aparajita"/>
                <a:ea typeface="Aparajita"/>
                <a:cs typeface="Aparajita"/>
                <a:sym typeface="Aparajita"/>
              </a:rPr>
              <a:t>Duration: Birth to 12 months of age.</a:t>
            </a:r>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Moderate pressure on gums elicits jaw closure and a bite response. This is replaced by more matured chewing patterns </a:t>
            </a:r>
            <a:endParaRPr/>
          </a:p>
          <a:p>
            <a:pPr marL="342900" lvl="0" indent="-177800" algn="l" rtl="0">
              <a:lnSpc>
                <a:spcPct val="150000"/>
              </a:lnSpc>
              <a:spcBef>
                <a:spcPts val="520"/>
              </a:spcBef>
              <a:spcAft>
                <a:spcPts val="0"/>
              </a:spcAft>
              <a:buClr>
                <a:schemeClr val="dk1"/>
              </a:buClr>
              <a:buSzPts val="2600"/>
              <a:buNone/>
            </a:pPr>
            <a:endParaRPr>
              <a:latin typeface="Aparajita"/>
              <a:ea typeface="Aparajita"/>
              <a:cs typeface="Aparajita"/>
              <a:sym typeface="Aparajita"/>
            </a:endParaRPr>
          </a:p>
          <a:p>
            <a:pPr marL="342900" lvl="0" indent="-342900" algn="l" rtl="0">
              <a:lnSpc>
                <a:spcPct val="150000"/>
              </a:lnSpc>
              <a:spcBef>
                <a:spcPts val="520"/>
              </a:spcBef>
              <a:spcAft>
                <a:spcPts val="0"/>
              </a:spcAft>
              <a:buClr>
                <a:schemeClr val="dk1"/>
              </a:buClr>
              <a:buSzPts val="2600"/>
              <a:buChar char="•"/>
            </a:pPr>
            <a:r>
              <a:rPr lang="en-US">
                <a:latin typeface="Aparajita"/>
                <a:ea typeface="Aparajita"/>
                <a:cs typeface="Aparajita"/>
                <a:sym typeface="Aparajita"/>
              </a:rPr>
              <a:t>Weak bite reflex: brainstem lesion. If its exaggerated it is corticobulbar lesion. CN involved in V mediated through lower mid brain and pons </a:t>
            </a:r>
            <a:endParaRPr>
              <a:latin typeface="Aparajita"/>
              <a:ea typeface="Aparajita"/>
              <a:cs typeface="Aparajita"/>
              <a:sym typeface="Aparajit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41" descr="Image result for Bite reflex"/>
          <p:cNvPicPr preferRelativeResize="0"/>
          <p:nvPr/>
        </p:nvPicPr>
        <p:blipFill rotWithShape="1">
          <a:blip r:embed="rId3">
            <a:alphaModFix/>
          </a:blip>
          <a:srcRect t="5720"/>
          <a:stretch/>
        </p:blipFill>
        <p:spPr>
          <a:xfrm>
            <a:off x="755576" y="381000"/>
            <a:ext cx="7525344" cy="628024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42"/>
          <p:cNvPicPr preferRelativeResize="0">
            <a:picLocks noGrp="1"/>
          </p:cNvPicPr>
          <p:nvPr>
            <p:ph type="body" idx="1"/>
          </p:nvPr>
        </p:nvPicPr>
        <p:blipFill rotWithShape="1">
          <a:blip r:embed="rId3">
            <a:alphaModFix/>
          </a:blip>
          <a:srcRect l="24814" t="42311" r="34148" b="12976"/>
          <a:stretch/>
        </p:blipFill>
        <p:spPr>
          <a:xfrm>
            <a:off x="847796" y="1295400"/>
            <a:ext cx="6825968" cy="4648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3"/>
          <p:cNvSpPr txBox="1">
            <a:spLocks noGrp="1"/>
          </p:cNvSpPr>
          <p:nvPr>
            <p:ph type="title"/>
          </p:nvPr>
        </p:nvSpPr>
        <p:spPr>
          <a:xfrm>
            <a:off x="457200" y="274638"/>
            <a:ext cx="57150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What happens if Primitive Reflexes don’t go away? </a:t>
            </a:r>
            <a:endParaRPr/>
          </a:p>
        </p:txBody>
      </p:sp>
      <p:sp>
        <p:nvSpPr>
          <p:cNvPr id="411" name="Google Shape;411;p43"/>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342900" algn="l" rtl="0">
              <a:lnSpc>
                <a:spcPct val="150000"/>
              </a:lnSpc>
              <a:spcBef>
                <a:spcPts val="0"/>
              </a:spcBef>
              <a:spcAft>
                <a:spcPts val="0"/>
              </a:spcAft>
              <a:buClr>
                <a:schemeClr val="dk1"/>
              </a:buClr>
              <a:buSzPct val="100000"/>
              <a:buChar char="•"/>
            </a:pPr>
            <a:r>
              <a:rPr lang="en-US"/>
              <a:t>If the Primitive Reflexes are retained past the first year of life (at the very latest) they </a:t>
            </a:r>
            <a:r>
              <a:rPr lang="en-US" b="1"/>
              <a:t>can interfere with social, academic, and motor learning. </a:t>
            </a:r>
            <a:endParaRPr b="1"/>
          </a:p>
          <a:p>
            <a:pPr marL="342900" lvl="0" indent="-342900" algn="l" rtl="0">
              <a:lnSpc>
                <a:spcPct val="150000"/>
              </a:lnSpc>
              <a:spcBef>
                <a:spcPts val="403"/>
              </a:spcBef>
              <a:spcAft>
                <a:spcPts val="0"/>
              </a:spcAft>
              <a:buClr>
                <a:schemeClr val="dk1"/>
              </a:buClr>
              <a:buSzPct val="100000"/>
              <a:buChar char="•"/>
            </a:pPr>
            <a:r>
              <a:rPr lang="en-US"/>
              <a:t>Basically, the perception of our inner and outer environment and our response to it may be disturbed;  that is, conscious life may be disturbed </a:t>
            </a:r>
            <a:endParaRPr/>
          </a:p>
          <a:p>
            <a:pPr marL="342900" lvl="0" indent="-342900" algn="l" rtl="0">
              <a:lnSpc>
                <a:spcPct val="150000"/>
              </a:lnSpc>
              <a:spcBef>
                <a:spcPts val="403"/>
              </a:spcBef>
              <a:spcAft>
                <a:spcPts val="0"/>
              </a:spcAft>
              <a:buClr>
                <a:schemeClr val="dk1"/>
              </a:buClr>
              <a:buSzPct val="100000"/>
              <a:buChar char="•"/>
            </a:pPr>
            <a:r>
              <a:rPr lang="en-US"/>
              <a:t>Children with </a:t>
            </a:r>
            <a:r>
              <a:rPr lang="en-US" b="1"/>
              <a:t>learning disorders, ADHD, Autism Spectrum, and various other neurodevelopmental disorders </a:t>
            </a:r>
            <a:r>
              <a:rPr lang="en-US"/>
              <a:t>are known to have retained primitive reflexes contributing to their symptoms and level of dysfunctions, conscious life may be disturbed.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4"/>
          <p:cNvSpPr txBox="1">
            <a:spLocks noGrp="1"/>
          </p:cNvSpPr>
          <p:nvPr>
            <p:ph type="title"/>
          </p:nvPr>
        </p:nvSpPr>
        <p:spPr>
          <a:xfrm>
            <a:off x="457200" y="274638"/>
            <a:ext cx="62484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i="1"/>
              <a:t>Sensory Processing Disorder</a:t>
            </a:r>
            <a:endParaRPr/>
          </a:p>
        </p:txBody>
      </p:sp>
      <p:sp>
        <p:nvSpPr>
          <p:cNvPr id="417" name="Google Shape;417;p44"/>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342900" lvl="0" indent="-342900" algn="l" rtl="0">
              <a:lnSpc>
                <a:spcPct val="150000"/>
              </a:lnSpc>
              <a:spcBef>
                <a:spcPts val="0"/>
              </a:spcBef>
              <a:spcAft>
                <a:spcPts val="0"/>
              </a:spcAft>
              <a:buClr>
                <a:schemeClr val="dk1"/>
              </a:buClr>
              <a:buSzPct val="100000"/>
              <a:buChar char="•"/>
            </a:pPr>
            <a:r>
              <a:rPr lang="en-US"/>
              <a:t> Each reflex is associated with one or more of the Sensory Processing Systems: </a:t>
            </a:r>
            <a:r>
              <a:rPr lang="en-US" b="1"/>
              <a:t>Auditory, Taste, Tactile, Smell, Visual, Vestibular, Proprioceptive and/or Interoceptive</a:t>
            </a:r>
            <a:r>
              <a:rPr lang="en-US"/>
              <a:t>. </a:t>
            </a:r>
            <a:endParaRPr/>
          </a:p>
          <a:p>
            <a:pPr marL="342900" lvl="0" indent="-342900" algn="l" rtl="0">
              <a:lnSpc>
                <a:spcPct val="150000"/>
              </a:lnSpc>
              <a:spcBef>
                <a:spcPts val="481"/>
              </a:spcBef>
              <a:spcAft>
                <a:spcPts val="0"/>
              </a:spcAft>
              <a:buClr>
                <a:schemeClr val="dk1"/>
              </a:buClr>
              <a:buSzPct val="100000"/>
              <a:buChar char="•"/>
            </a:pPr>
            <a:r>
              <a:rPr lang="en-US"/>
              <a:t>Therefore, if retained, a child/person may experience dysfunction within one or several of the sensory processing systems. </a:t>
            </a:r>
            <a:endParaRPr/>
          </a:p>
          <a:p>
            <a:pPr marL="342900" lvl="0" indent="-342900" algn="l" rtl="0">
              <a:lnSpc>
                <a:spcPct val="150000"/>
              </a:lnSpc>
              <a:spcBef>
                <a:spcPts val="481"/>
              </a:spcBef>
              <a:spcAft>
                <a:spcPts val="0"/>
              </a:spcAft>
              <a:buClr>
                <a:schemeClr val="dk1"/>
              </a:buClr>
              <a:buSzPct val="100000"/>
              <a:buChar char="•"/>
            </a:pPr>
            <a:r>
              <a:rPr lang="en-US"/>
              <a:t>This can lead to what is known as </a:t>
            </a:r>
            <a:r>
              <a:rPr lang="en-US" b="1" i="1"/>
              <a:t>Sensory Processing Disorder. </a:t>
            </a:r>
            <a:endParaRPr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5"/>
          <p:cNvSpPr txBox="1">
            <a:spLocks noGrp="1"/>
          </p:cNvSpPr>
          <p:nvPr>
            <p:ph type="title"/>
          </p:nvPr>
        </p:nvSpPr>
        <p:spPr>
          <a:xfrm>
            <a:off x="381000" y="304800"/>
            <a:ext cx="7772400" cy="838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Quick Screening Questionnaire</a:t>
            </a:r>
            <a:endParaRPr/>
          </a:p>
        </p:txBody>
      </p:sp>
      <p:sp>
        <p:nvSpPr>
          <p:cNvPr id="423" name="Google Shape;423;p45"/>
          <p:cNvSpPr txBox="1">
            <a:spLocks noGrp="1"/>
          </p:cNvSpPr>
          <p:nvPr>
            <p:ph type="body" idx="1"/>
          </p:nvPr>
        </p:nvSpPr>
        <p:spPr>
          <a:xfrm>
            <a:off x="304800" y="1295400"/>
            <a:ext cx="8382000" cy="5257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62500" lnSpcReduction="20000"/>
          </a:bodyPr>
          <a:lstStyle/>
          <a:p>
            <a:pPr marL="342900" lvl="0" indent="-342900" algn="l" rtl="0">
              <a:lnSpc>
                <a:spcPct val="150000"/>
              </a:lnSpc>
              <a:spcBef>
                <a:spcPts val="0"/>
              </a:spcBef>
              <a:spcAft>
                <a:spcPts val="0"/>
              </a:spcAft>
              <a:buClr>
                <a:schemeClr val="dk1"/>
              </a:buClr>
              <a:buSzPct val="100000"/>
              <a:buChar char="•"/>
            </a:pPr>
            <a:r>
              <a:rPr lang="en-US"/>
              <a:t>This “quiz” should not be used as an official diagnosis; however, if your child presents with a “cluster” of “yes” answers to the following, they should be screened by a trained health professional knowledgeable in the retainment of Primitive Reflexes, their meaning, and recommended treatment. </a:t>
            </a:r>
            <a:endParaRPr/>
          </a:p>
          <a:p>
            <a:pPr marL="342900" lvl="0" indent="-342900" algn="l" rtl="0">
              <a:lnSpc>
                <a:spcPct val="150000"/>
              </a:lnSpc>
              <a:spcBef>
                <a:spcPts val="325"/>
              </a:spcBef>
              <a:spcAft>
                <a:spcPts val="0"/>
              </a:spcAft>
              <a:buClr>
                <a:schemeClr val="dk1"/>
              </a:buClr>
              <a:buSzPct val="100000"/>
              <a:buChar char="•"/>
            </a:pPr>
            <a:r>
              <a:rPr lang="en-US" b="1"/>
              <a:t>Part I: Pregnancy &amp; Birth History </a:t>
            </a:r>
            <a:endParaRPr/>
          </a:p>
          <a:p>
            <a:pPr marL="342900" lvl="0" indent="-342900" algn="l" rtl="0">
              <a:lnSpc>
                <a:spcPct val="150000"/>
              </a:lnSpc>
              <a:spcBef>
                <a:spcPts val="325"/>
              </a:spcBef>
              <a:spcAft>
                <a:spcPts val="0"/>
              </a:spcAft>
              <a:buClr>
                <a:schemeClr val="dk1"/>
              </a:buClr>
              <a:buSzPct val="100000"/>
              <a:buChar char="•"/>
            </a:pPr>
            <a:r>
              <a:rPr lang="en-US"/>
              <a:t>1. Did the mother have a viral infection in the first trimester of pregnancy? </a:t>
            </a:r>
            <a:endParaRPr/>
          </a:p>
          <a:p>
            <a:pPr marL="342900" lvl="0" indent="-239712" algn="l" rtl="0">
              <a:lnSpc>
                <a:spcPct val="150000"/>
              </a:lnSpc>
              <a:spcBef>
                <a:spcPts val="325"/>
              </a:spcBef>
              <a:spcAft>
                <a:spcPts val="0"/>
              </a:spcAft>
              <a:buClr>
                <a:schemeClr val="dk1"/>
              </a:buClr>
              <a:buSzPct val="100000"/>
              <a:buNone/>
            </a:pPr>
            <a:endParaRPr/>
          </a:p>
          <a:p>
            <a:pPr marL="342900" lvl="0" indent="-342900" algn="l" rtl="0">
              <a:lnSpc>
                <a:spcPct val="150000"/>
              </a:lnSpc>
              <a:spcBef>
                <a:spcPts val="325"/>
              </a:spcBef>
              <a:spcAft>
                <a:spcPts val="0"/>
              </a:spcAft>
              <a:buClr>
                <a:schemeClr val="dk1"/>
              </a:buClr>
              <a:buSzPct val="100000"/>
              <a:buChar char="•"/>
            </a:pPr>
            <a:r>
              <a:rPr lang="en-US"/>
              <a:t>2. Were there any medical problems during pregnancy such as threatened miscarriage, high blood pressure, or excessive morning sickness? </a:t>
            </a:r>
            <a:endParaRPr/>
          </a:p>
          <a:p>
            <a:pPr marL="342900" lvl="0" indent="-239712" algn="l" rtl="0">
              <a:lnSpc>
                <a:spcPct val="150000"/>
              </a:lnSpc>
              <a:spcBef>
                <a:spcPts val="325"/>
              </a:spcBef>
              <a:spcAft>
                <a:spcPts val="0"/>
              </a:spcAft>
              <a:buClr>
                <a:schemeClr val="dk1"/>
              </a:buClr>
              <a:buSzPct val="100000"/>
              <a:buNone/>
            </a:pPr>
            <a:endParaRPr/>
          </a:p>
          <a:p>
            <a:pPr marL="342900" lvl="0" indent="-342900" algn="l" rtl="0">
              <a:lnSpc>
                <a:spcPct val="150000"/>
              </a:lnSpc>
              <a:spcBef>
                <a:spcPts val="325"/>
              </a:spcBef>
              <a:spcAft>
                <a:spcPts val="0"/>
              </a:spcAft>
              <a:buClr>
                <a:schemeClr val="dk1"/>
              </a:buClr>
              <a:buSzPct val="100000"/>
              <a:buChar char="•"/>
            </a:pPr>
            <a:r>
              <a:rPr lang="en-US"/>
              <a:t>3. Was the mother under severe emotional stress between the 23rd and 28th week of pregnancy? </a:t>
            </a:r>
            <a:endParaRPr/>
          </a:p>
          <a:p>
            <a:pPr marL="342900" lvl="0" indent="-239712" algn="l" rtl="0">
              <a:lnSpc>
                <a:spcPct val="150000"/>
              </a:lnSpc>
              <a:spcBef>
                <a:spcPts val="325"/>
              </a:spcBef>
              <a:spcAft>
                <a:spcPts val="0"/>
              </a:spcAft>
              <a:buClr>
                <a:schemeClr val="dk1"/>
              </a:buClr>
              <a:buSzPct val="100000"/>
              <a:buNone/>
            </a:pPr>
            <a:endParaRPr/>
          </a:p>
          <a:p>
            <a:pPr marL="342900" lvl="0" indent="-342900" algn="l" rtl="0">
              <a:lnSpc>
                <a:spcPct val="150000"/>
              </a:lnSpc>
              <a:spcBef>
                <a:spcPts val="325"/>
              </a:spcBef>
              <a:spcAft>
                <a:spcPts val="0"/>
              </a:spcAft>
              <a:buClr>
                <a:schemeClr val="dk1"/>
              </a:buClr>
              <a:buSzPct val="100000"/>
              <a:buChar char="•"/>
            </a:pPr>
            <a:r>
              <a:rPr lang="en-US"/>
              <a:t>4. Were there any complications during pregnancy or delivery; prolonged labor, fetal distress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6"/>
          <p:cNvSpPr txBox="1">
            <a:spLocks noGrp="1"/>
          </p:cNvSpPr>
          <p:nvPr>
            <p:ph type="body" idx="1"/>
          </p:nvPr>
        </p:nvSpPr>
        <p:spPr>
          <a:xfrm>
            <a:off x="228600" y="914400"/>
            <a:ext cx="8686800" cy="5715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342900" lvl="0" indent="-227330" algn="l" rtl="0">
              <a:lnSpc>
                <a:spcPct val="150000"/>
              </a:lnSpc>
              <a:spcBef>
                <a:spcPts val="0"/>
              </a:spcBef>
              <a:spcAft>
                <a:spcPts val="0"/>
              </a:spcAft>
              <a:buClr>
                <a:schemeClr val="dk1"/>
              </a:buClr>
              <a:buSzPct val="100000"/>
              <a:buNone/>
            </a:pPr>
            <a:endParaRPr/>
          </a:p>
          <a:p>
            <a:pPr marL="342900" lvl="0" indent="-342900" algn="l" rtl="0">
              <a:lnSpc>
                <a:spcPct val="150000"/>
              </a:lnSpc>
              <a:spcBef>
                <a:spcPts val="364"/>
              </a:spcBef>
              <a:spcAft>
                <a:spcPts val="0"/>
              </a:spcAft>
              <a:buClr>
                <a:schemeClr val="dk1"/>
              </a:buClr>
              <a:buSzPct val="100000"/>
              <a:buChar char="•"/>
            </a:pPr>
            <a:r>
              <a:rPr lang="en-US"/>
              <a:t>5. At any time during the pregnancy/delivery was the child said to be in a breech position? </a:t>
            </a:r>
            <a:endParaRPr/>
          </a:p>
          <a:p>
            <a:pPr marL="342900" lvl="0" indent="-342900" algn="l" rtl="0">
              <a:lnSpc>
                <a:spcPct val="150000"/>
              </a:lnSpc>
              <a:spcBef>
                <a:spcPts val="364"/>
              </a:spcBef>
              <a:spcAft>
                <a:spcPts val="0"/>
              </a:spcAft>
              <a:buClr>
                <a:schemeClr val="dk1"/>
              </a:buClr>
              <a:buSzPct val="100000"/>
              <a:buChar char="•"/>
            </a:pPr>
            <a:r>
              <a:rPr lang="en-US"/>
              <a:t>6. Was there use of forceps or suction delivery? </a:t>
            </a:r>
            <a:endParaRPr/>
          </a:p>
          <a:p>
            <a:pPr marL="342900" lvl="0" indent="-342900" algn="l" rtl="0">
              <a:lnSpc>
                <a:spcPct val="150000"/>
              </a:lnSpc>
              <a:spcBef>
                <a:spcPts val="364"/>
              </a:spcBef>
              <a:spcAft>
                <a:spcPts val="0"/>
              </a:spcAft>
              <a:buClr>
                <a:schemeClr val="dk1"/>
              </a:buClr>
              <a:buSzPct val="100000"/>
              <a:buChar char="•"/>
            </a:pPr>
            <a:r>
              <a:rPr lang="en-US"/>
              <a:t>7. Was a caesarian section performed? </a:t>
            </a:r>
            <a:endParaRPr/>
          </a:p>
          <a:p>
            <a:pPr marL="342900" lvl="0" indent="-342900" algn="l" rtl="0">
              <a:lnSpc>
                <a:spcPct val="150000"/>
              </a:lnSpc>
              <a:spcBef>
                <a:spcPts val="364"/>
              </a:spcBef>
              <a:spcAft>
                <a:spcPts val="0"/>
              </a:spcAft>
              <a:buClr>
                <a:schemeClr val="dk1"/>
              </a:buClr>
              <a:buSzPct val="100000"/>
              <a:buChar char="•"/>
            </a:pPr>
            <a:r>
              <a:rPr lang="en-US"/>
              <a:t>8. Was the child more than 2 weeks pre-mature or 2 weeks late? </a:t>
            </a:r>
            <a:endParaRPr/>
          </a:p>
          <a:p>
            <a:pPr marL="342900" lvl="0" indent="-342900" algn="l" rtl="0">
              <a:lnSpc>
                <a:spcPct val="150000"/>
              </a:lnSpc>
              <a:spcBef>
                <a:spcPts val="364"/>
              </a:spcBef>
              <a:spcAft>
                <a:spcPts val="0"/>
              </a:spcAft>
              <a:buClr>
                <a:schemeClr val="dk1"/>
              </a:buClr>
              <a:buSzPct val="100000"/>
              <a:buChar char="•"/>
            </a:pPr>
            <a:r>
              <a:rPr lang="en-US"/>
              <a:t>9. Were excessive ultra sounds performed during pregnancy? </a:t>
            </a:r>
            <a:endParaRPr/>
          </a:p>
          <a:p>
            <a:pPr marL="342900" lvl="0" indent="-342900" algn="l" rtl="0">
              <a:lnSpc>
                <a:spcPct val="150000"/>
              </a:lnSpc>
              <a:spcBef>
                <a:spcPts val="364"/>
              </a:spcBef>
              <a:spcAft>
                <a:spcPts val="0"/>
              </a:spcAft>
              <a:buClr>
                <a:schemeClr val="dk1"/>
              </a:buClr>
              <a:buSzPct val="100000"/>
              <a:buChar char="•"/>
            </a:pPr>
            <a:r>
              <a:rPr lang="en-US" b="1"/>
              <a:t>Part II: Family &amp; Health History </a:t>
            </a:r>
            <a:endParaRPr/>
          </a:p>
          <a:p>
            <a:pPr marL="342900" lvl="0" indent="-342900" algn="l" rtl="0">
              <a:lnSpc>
                <a:spcPct val="150000"/>
              </a:lnSpc>
              <a:spcBef>
                <a:spcPts val="364"/>
              </a:spcBef>
              <a:spcAft>
                <a:spcPts val="0"/>
              </a:spcAft>
              <a:buClr>
                <a:schemeClr val="dk1"/>
              </a:buClr>
              <a:buSzPct val="100000"/>
              <a:buChar char="•"/>
            </a:pPr>
            <a:r>
              <a:rPr lang="en-US"/>
              <a:t>1. Is there any history of learning difficulties in the family or either parents' family? </a:t>
            </a:r>
            <a:endParaRPr/>
          </a:p>
          <a:p>
            <a:pPr marL="342900" lvl="0" indent="-342900" algn="l" rtl="0">
              <a:lnSpc>
                <a:spcPct val="150000"/>
              </a:lnSpc>
              <a:spcBef>
                <a:spcPts val="364"/>
              </a:spcBef>
              <a:spcAft>
                <a:spcPts val="0"/>
              </a:spcAft>
              <a:buClr>
                <a:schemeClr val="dk1"/>
              </a:buClr>
              <a:buSzPct val="100000"/>
              <a:buChar char="•"/>
            </a:pPr>
            <a:r>
              <a:rPr lang="en-US"/>
              <a:t>2. Has the child been diagnosed with a learning disability? </a:t>
            </a:r>
            <a:endParaRPr/>
          </a:p>
          <a:p>
            <a:pPr marL="342900" lvl="0" indent="-342900" algn="l" rtl="0">
              <a:lnSpc>
                <a:spcPct val="150000"/>
              </a:lnSpc>
              <a:spcBef>
                <a:spcPts val="364"/>
              </a:spcBef>
              <a:spcAft>
                <a:spcPts val="0"/>
              </a:spcAft>
              <a:buClr>
                <a:schemeClr val="dk1"/>
              </a:buClr>
              <a:buSzPct val="100000"/>
              <a:buChar char="•"/>
            </a:pPr>
            <a:r>
              <a:rPr lang="en-US"/>
              <a:t>3. Has the child been diagnosed with ADD/ADHD or Autism Spectrum Disorder? </a:t>
            </a:r>
            <a:endParaRPr/>
          </a:p>
          <a:p>
            <a:pPr marL="342900" lvl="0" indent="-227330" algn="l" rtl="0">
              <a:lnSpc>
                <a:spcPct val="150000"/>
              </a:lnSpc>
              <a:spcBef>
                <a:spcPts val="364"/>
              </a:spcBef>
              <a:spcAft>
                <a:spcPts val="0"/>
              </a:spcAft>
              <a:buClr>
                <a:schemeClr val="dk1"/>
              </a:buClr>
              <a:buSzPct val="10000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7"/>
          <p:cNvSpPr txBox="1">
            <a:spLocks noGrp="1"/>
          </p:cNvSpPr>
          <p:nvPr>
            <p:ph type="body" idx="1"/>
          </p:nvPr>
        </p:nvSpPr>
        <p:spPr>
          <a:xfrm>
            <a:off x="228600" y="990600"/>
            <a:ext cx="8458200" cy="5562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241300" algn="l" rtl="0">
              <a:lnSpc>
                <a:spcPct val="150000"/>
              </a:lnSpc>
              <a:spcBef>
                <a:spcPts val="0"/>
              </a:spcBef>
              <a:spcAft>
                <a:spcPts val="0"/>
              </a:spcAft>
              <a:buClr>
                <a:schemeClr val="dk1"/>
              </a:buClr>
              <a:buSzPts val="1600"/>
              <a:buNone/>
            </a:pPr>
            <a:endParaRPr sz="1600"/>
          </a:p>
          <a:p>
            <a:pPr marL="342900" lvl="0" indent="-342900" algn="l" rtl="0">
              <a:lnSpc>
                <a:spcPct val="150000"/>
              </a:lnSpc>
              <a:spcBef>
                <a:spcPts val="320"/>
              </a:spcBef>
              <a:spcAft>
                <a:spcPts val="0"/>
              </a:spcAft>
              <a:buClr>
                <a:schemeClr val="dk1"/>
              </a:buClr>
              <a:buSzPts val="1600"/>
              <a:buChar char="•"/>
            </a:pPr>
            <a:r>
              <a:rPr lang="en-US" sz="1600"/>
              <a:t>4. Did/does the child suffer from chronic ear infections? </a:t>
            </a:r>
            <a:endParaRPr/>
          </a:p>
          <a:p>
            <a:pPr marL="342900" lvl="0" indent="-342900" algn="l" rtl="0">
              <a:lnSpc>
                <a:spcPct val="150000"/>
              </a:lnSpc>
              <a:spcBef>
                <a:spcPts val="320"/>
              </a:spcBef>
              <a:spcAft>
                <a:spcPts val="0"/>
              </a:spcAft>
              <a:buClr>
                <a:schemeClr val="dk1"/>
              </a:buClr>
              <a:buSzPts val="1600"/>
              <a:buChar char="•"/>
            </a:pPr>
            <a:r>
              <a:rPr lang="en-US" sz="1600"/>
              <a:t>5. Did/does the child have a history of allergies, asthma, or frequent illnesses? </a:t>
            </a:r>
            <a:endParaRPr/>
          </a:p>
          <a:p>
            <a:pPr marL="342900" lvl="0" indent="-342900" algn="l" rtl="0">
              <a:lnSpc>
                <a:spcPct val="150000"/>
              </a:lnSpc>
              <a:spcBef>
                <a:spcPts val="320"/>
              </a:spcBef>
              <a:spcAft>
                <a:spcPts val="0"/>
              </a:spcAft>
              <a:buClr>
                <a:schemeClr val="dk1"/>
              </a:buClr>
              <a:buSzPts val="1600"/>
              <a:buChar char="•"/>
            </a:pPr>
            <a:r>
              <a:rPr lang="en-US" sz="1600"/>
              <a:t>6. Does the child have chronic digestive disorders? </a:t>
            </a:r>
            <a:endParaRPr/>
          </a:p>
          <a:p>
            <a:pPr marL="342900" lvl="0" indent="-342900" algn="l" rtl="0">
              <a:lnSpc>
                <a:spcPct val="150000"/>
              </a:lnSpc>
              <a:spcBef>
                <a:spcPts val="320"/>
              </a:spcBef>
              <a:spcAft>
                <a:spcPts val="0"/>
              </a:spcAft>
              <a:buClr>
                <a:schemeClr val="dk1"/>
              </a:buClr>
              <a:buSzPts val="1600"/>
              <a:buChar char="•"/>
            </a:pPr>
            <a:r>
              <a:rPr lang="en-US" sz="1600"/>
              <a:t>7. Is/was the child a bed wetter past the age of 5 years? </a:t>
            </a:r>
            <a:endParaRPr/>
          </a:p>
          <a:p>
            <a:pPr marL="342900" lvl="0" indent="-342900" algn="l" rtl="0">
              <a:lnSpc>
                <a:spcPct val="150000"/>
              </a:lnSpc>
              <a:spcBef>
                <a:spcPts val="320"/>
              </a:spcBef>
              <a:spcAft>
                <a:spcPts val="0"/>
              </a:spcAft>
              <a:buClr>
                <a:schemeClr val="dk1"/>
              </a:buClr>
              <a:buSzPts val="1600"/>
              <a:buChar char="•"/>
            </a:pPr>
            <a:r>
              <a:rPr lang="en-US" sz="1600"/>
              <a:t>8. Does the child suffer from motion sickness? </a:t>
            </a:r>
            <a:endParaRPr/>
          </a:p>
          <a:p>
            <a:pPr marL="342900" lvl="0" indent="-342900" algn="l" rtl="0">
              <a:lnSpc>
                <a:spcPct val="150000"/>
              </a:lnSpc>
              <a:spcBef>
                <a:spcPts val="320"/>
              </a:spcBef>
              <a:spcAft>
                <a:spcPts val="0"/>
              </a:spcAft>
              <a:buClr>
                <a:schemeClr val="dk1"/>
              </a:buClr>
              <a:buSzPts val="1600"/>
              <a:buChar char="•"/>
            </a:pPr>
            <a:r>
              <a:rPr lang="en-US" sz="1600"/>
              <a:t>9. Did the child suffer from a head injury? </a:t>
            </a:r>
            <a:endParaRPr/>
          </a:p>
          <a:p>
            <a:pPr marL="342900" lvl="0" indent="-342900" algn="l" rtl="0">
              <a:lnSpc>
                <a:spcPct val="150000"/>
              </a:lnSpc>
              <a:spcBef>
                <a:spcPts val="320"/>
              </a:spcBef>
              <a:spcAft>
                <a:spcPts val="0"/>
              </a:spcAft>
              <a:buClr>
                <a:schemeClr val="dk1"/>
              </a:buClr>
              <a:buSzPts val="1600"/>
              <a:buChar char="•"/>
            </a:pPr>
            <a:r>
              <a:rPr lang="en-US" sz="1600" b="1"/>
              <a:t>Part III: Learning &amp; Developmental History </a:t>
            </a:r>
            <a:endParaRPr/>
          </a:p>
          <a:p>
            <a:pPr marL="342900" lvl="0" indent="-342900" algn="l" rtl="0">
              <a:lnSpc>
                <a:spcPct val="150000"/>
              </a:lnSpc>
              <a:spcBef>
                <a:spcPts val="320"/>
              </a:spcBef>
              <a:spcAft>
                <a:spcPts val="0"/>
              </a:spcAft>
              <a:buClr>
                <a:schemeClr val="dk1"/>
              </a:buClr>
              <a:buSzPts val="1600"/>
              <a:buChar char="•"/>
            </a:pPr>
            <a:r>
              <a:rPr lang="en-US" sz="1600"/>
              <a:t>1. Was there lack of, or little, creeping or crawling </a:t>
            </a:r>
            <a:r>
              <a:rPr lang="en-US" sz="1600" b="1"/>
              <a:t>on all fours with this child? </a:t>
            </a:r>
            <a:endParaRPr sz="1600"/>
          </a:p>
          <a:p>
            <a:pPr marL="342900" lvl="0" indent="-342900" algn="l" rtl="0">
              <a:lnSpc>
                <a:spcPct val="150000"/>
              </a:lnSpc>
              <a:spcBef>
                <a:spcPts val="320"/>
              </a:spcBef>
              <a:spcAft>
                <a:spcPts val="0"/>
              </a:spcAft>
              <a:buClr>
                <a:schemeClr val="dk1"/>
              </a:buClr>
              <a:buSzPts val="1600"/>
              <a:buChar char="•"/>
            </a:pPr>
            <a:r>
              <a:rPr lang="en-US" sz="1600"/>
              <a:t>2. Were there any troubles with feeding or latching on in the first 3 months? </a:t>
            </a:r>
            <a:endParaRPr/>
          </a:p>
          <a:p>
            <a:pPr marL="342900" lvl="0" indent="-342900" algn="l" rtl="0">
              <a:lnSpc>
                <a:spcPct val="150000"/>
              </a:lnSpc>
              <a:spcBef>
                <a:spcPts val="320"/>
              </a:spcBef>
              <a:spcAft>
                <a:spcPts val="0"/>
              </a:spcAft>
              <a:buClr>
                <a:schemeClr val="dk1"/>
              </a:buClr>
              <a:buSzPts val="1600"/>
              <a:buChar char="•"/>
            </a:pPr>
            <a:r>
              <a:rPr lang="en-US" sz="1600"/>
              <a:t>3. Did/does this child have difficulty distinguishing right from left? </a:t>
            </a:r>
            <a:endParaRPr/>
          </a:p>
          <a:p>
            <a:pPr marL="342900" lvl="0" indent="-342900" algn="l" rtl="0">
              <a:lnSpc>
                <a:spcPct val="150000"/>
              </a:lnSpc>
              <a:spcBef>
                <a:spcPts val="320"/>
              </a:spcBef>
              <a:spcAft>
                <a:spcPts val="0"/>
              </a:spcAft>
              <a:buClr>
                <a:schemeClr val="dk1"/>
              </a:buClr>
              <a:buSzPts val="1600"/>
              <a:buChar char="•"/>
            </a:pPr>
            <a:r>
              <a:rPr lang="en-US" sz="1600"/>
              <a:t>4. Is, or did, the child have difficulty deciding which hand they would use as their dominant hand?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8"/>
          <p:cNvSpPr txBox="1">
            <a:spLocks noGrp="1"/>
          </p:cNvSpPr>
          <p:nvPr>
            <p:ph type="body" idx="1"/>
          </p:nvPr>
        </p:nvSpPr>
        <p:spPr>
          <a:xfrm>
            <a:off x="457200" y="1524000"/>
            <a:ext cx="8382000" cy="5029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342900" lvl="0" indent="-342900" algn="l" rtl="0">
              <a:lnSpc>
                <a:spcPct val="150000"/>
              </a:lnSpc>
              <a:spcBef>
                <a:spcPts val="0"/>
              </a:spcBef>
              <a:spcAft>
                <a:spcPts val="0"/>
              </a:spcAft>
              <a:buClr>
                <a:schemeClr val="dk1"/>
              </a:buClr>
              <a:buSzPct val="100000"/>
              <a:buNone/>
            </a:pPr>
            <a:endParaRPr/>
          </a:p>
          <a:p>
            <a:pPr marL="342900" lvl="0" indent="-342900" algn="l" rtl="0">
              <a:lnSpc>
                <a:spcPct val="150000"/>
              </a:lnSpc>
              <a:spcBef>
                <a:spcPts val="364"/>
              </a:spcBef>
              <a:spcAft>
                <a:spcPts val="0"/>
              </a:spcAft>
              <a:buClr>
                <a:schemeClr val="dk1"/>
              </a:buClr>
              <a:buSzPct val="100000"/>
              <a:buChar char="•"/>
            </a:pPr>
            <a:r>
              <a:rPr lang="en-US"/>
              <a:t>5. Does the child have difficulties sitting still and/or paying attention? </a:t>
            </a:r>
            <a:endParaRPr/>
          </a:p>
          <a:p>
            <a:pPr marL="342900" lvl="0" indent="-342900" algn="l" rtl="0">
              <a:lnSpc>
                <a:spcPct val="150000"/>
              </a:lnSpc>
              <a:spcBef>
                <a:spcPts val="364"/>
              </a:spcBef>
              <a:spcAft>
                <a:spcPts val="0"/>
              </a:spcAft>
              <a:buClr>
                <a:schemeClr val="dk1"/>
              </a:buClr>
              <a:buSzPct val="100000"/>
              <a:buChar char="•"/>
            </a:pPr>
            <a:r>
              <a:rPr lang="en-US"/>
              <a:t>6. Does the child have difficulty tying shoelaces or doing up buttons? </a:t>
            </a:r>
            <a:endParaRPr/>
          </a:p>
          <a:p>
            <a:pPr marL="342900" lvl="0" indent="-342900" algn="l" rtl="0">
              <a:lnSpc>
                <a:spcPct val="150000"/>
              </a:lnSpc>
              <a:spcBef>
                <a:spcPts val="364"/>
              </a:spcBef>
              <a:spcAft>
                <a:spcPts val="0"/>
              </a:spcAft>
              <a:buClr>
                <a:schemeClr val="dk1"/>
              </a:buClr>
              <a:buSzPct val="100000"/>
              <a:buChar char="•"/>
            </a:pPr>
            <a:r>
              <a:rPr lang="en-US"/>
              <a:t>7. Does the child have reading difficulties? </a:t>
            </a:r>
            <a:endParaRPr/>
          </a:p>
          <a:p>
            <a:pPr marL="342900" lvl="0" indent="-342900" algn="l" rtl="0">
              <a:lnSpc>
                <a:spcPct val="150000"/>
              </a:lnSpc>
              <a:spcBef>
                <a:spcPts val="364"/>
              </a:spcBef>
              <a:spcAft>
                <a:spcPts val="0"/>
              </a:spcAft>
              <a:buClr>
                <a:schemeClr val="dk1"/>
              </a:buClr>
              <a:buSzPct val="100000"/>
              <a:buChar char="•"/>
            </a:pPr>
            <a:r>
              <a:rPr lang="en-US"/>
              <a:t>8. Does the child occasionally reverse letters when writing? </a:t>
            </a:r>
            <a:endParaRPr/>
          </a:p>
          <a:p>
            <a:pPr marL="342900" lvl="0" indent="-342900" algn="l" rtl="0">
              <a:lnSpc>
                <a:spcPct val="150000"/>
              </a:lnSpc>
              <a:spcBef>
                <a:spcPts val="364"/>
              </a:spcBef>
              <a:spcAft>
                <a:spcPts val="0"/>
              </a:spcAft>
              <a:buClr>
                <a:schemeClr val="dk1"/>
              </a:buClr>
              <a:buSzPct val="100000"/>
              <a:buChar char="•"/>
            </a:pPr>
            <a:r>
              <a:rPr lang="en-US"/>
              <a:t>9. Does the child have difficulty writing or is their writing very messy? </a:t>
            </a:r>
            <a:endParaRPr/>
          </a:p>
          <a:p>
            <a:pPr marL="342900" lvl="0" indent="-342900" algn="l" rtl="0">
              <a:lnSpc>
                <a:spcPct val="150000"/>
              </a:lnSpc>
              <a:spcBef>
                <a:spcPts val="364"/>
              </a:spcBef>
              <a:spcAft>
                <a:spcPts val="0"/>
              </a:spcAft>
              <a:buClr>
                <a:schemeClr val="dk1"/>
              </a:buClr>
              <a:buSzPct val="100000"/>
              <a:buChar char="•"/>
            </a:pPr>
            <a:r>
              <a:rPr lang="en-US"/>
              <a:t>10. Does this child have difficulty catching a ball or have poor hand-eye coordination? </a:t>
            </a:r>
            <a:endParaRPr/>
          </a:p>
          <a:p>
            <a:pPr marL="342900" lvl="0" indent="-342900" algn="l" rtl="0">
              <a:lnSpc>
                <a:spcPct val="150000"/>
              </a:lnSpc>
              <a:spcBef>
                <a:spcPts val="364"/>
              </a:spcBef>
              <a:spcAft>
                <a:spcPts val="0"/>
              </a:spcAft>
              <a:buClr>
                <a:schemeClr val="dk1"/>
              </a:buClr>
              <a:buSzPct val="100000"/>
              <a:buChar char="•"/>
            </a:pPr>
            <a:r>
              <a:rPr lang="en-US"/>
              <a:t>11. Does this child seem awkward in P.E., dance, gymnastics, etc? </a:t>
            </a:r>
            <a:endParaRPr/>
          </a:p>
          <a:p>
            <a:pPr marL="342900" lvl="0" indent="-342900" algn="l" rtl="0">
              <a:lnSpc>
                <a:spcPct val="150000"/>
              </a:lnSpc>
              <a:spcBef>
                <a:spcPts val="364"/>
              </a:spcBef>
              <a:spcAft>
                <a:spcPts val="0"/>
              </a:spcAft>
              <a:buClr>
                <a:schemeClr val="dk1"/>
              </a:buClr>
              <a:buSzPct val="100000"/>
              <a:buChar char="•"/>
            </a:pPr>
            <a:r>
              <a:rPr lang="en-US"/>
              <a:t>12. Does/did the child have difficulty learning to ride a bicycle, swim, or swing? </a:t>
            </a:r>
            <a:endParaRPr/>
          </a:p>
          <a:p>
            <a:pPr marL="342900" lvl="0" indent="-342900" algn="l" rtl="0">
              <a:lnSpc>
                <a:spcPct val="150000"/>
              </a:lnSpc>
              <a:spcBef>
                <a:spcPts val="364"/>
              </a:spcBef>
              <a:spcAft>
                <a:spcPts val="0"/>
              </a:spcAft>
              <a:buClr>
                <a:schemeClr val="dk1"/>
              </a:buClr>
              <a:buSzPct val="100000"/>
              <a:buChar char="•"/>
            </a:pPr>
            <a:r>
              <a:rPr lang="en-US"/>
              <a:t>13. Does the child have any speech/articulation difficulties? </a:t>
            </a:r>
            <a:endParaRPr/>
          </a:p>
          <a:p>
            <a:pPr marL="342900" lvl="0" indent="-227330" algn="l" rtl="0">
              <a:lnSpc>
                <a:spcPct val="150000"/>
              </a:lnSpc>
              <a:spcBef>
                <a:spcPts val="364"/>
              </a:spcBef>
              <a:spcAft>
                <a:spcPts val="0"/>
              </a:spcAft>
              <a:buClr>
                <a:schemeClr val="dk1"/>
              </a:buClr>
              <a:buSzPct val="100000"/>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9"/>
          <p:cNvSpPr txBox="1">
            <a:spLocks noGrp="1"/>
          </p:cNvSpPr>
          <p:nvPr>
            <p:ph type="title"/>
          </p:nvPr>
        </p:nvSpPr>
        <p:spPr>
          <a:xfrm>
            <a:off x="457200" y="274638"/>
            <a:ext cx="6248400" cy="8683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Clinical Significance</a:t>
            </a:r>
            <a:endParaRPr/>
          </a:p>
        </p:txBody>
      </p:sp>
      <p:sp>
        <p:nvSpPr>
          <p:cNvPr id="444" name="Google Shape;444;p49"/>
          <p:cNvSpPr txBox="1">
            <a:spLocks noGrp="1"/>
          </p:cNvSpPr>
          <p:nvPr>
            <p:ph type="body" idx="1"/>
          </p:nvPr>
        </p:nvSpPr>
        <p:spPr>
          <a:xfrm>
            <a:off x="457200" y="1295400"/>
            <a:ext cx="8229600" cy="5105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10000"/>
          </a:bodyPr>
          <a:lstStyle/>
          <a:p>
            <a:pPr marL="342900" lvl="0" indent="-342900" algn="l" rtl="0">
              <a:lnSpc>
                <a:spcPct val="150000"/>
              </a:lnSpc>
              <a:spcBef>
                <a:spcPts val="0"/>
              </a:spcBef>
              <a:spcAft>
                <a:spcPts val="0"/>
              </a:spcAft>
              <a:buClr>
                <a:schemeClr val="dk1"/>
              </a:buClr>
              <a:buSzPct val="100000"/>
              <a:buNone/>
            </a:pPr>
            <a:r>
              <a:rPr lang="en-US" b="1"/>
              <a:t>Infants</a:t>
            </a:r>
            <a:endParaRPr/>
          </a:p>
          <a:p>
            <a:pPr marL="342900" lvl="0" indent="-342900" algn="l" rtl="0">
              <a:lnSpc>
                <a:spcPct val="150000"/>
              </a:lnSpc>
              <a:spcBef>
                <a:spcPts val="442"/>
              </a:spcBef>
              <a:spcAft>
                <a:spcPts val="0"/>
              </a:spcAft>
              <a:buClr>
                <a:schemeClr val="dk1"/>
              </a:buClr>
              <a:buSzPct val="100000"/>
              <a:buChar char="•"/>
            </a:pPr>
            <a:r>
              <a:rPr lang="en-US"/>
              <a:t>Primitive reflexes are important in the newborn neurological examination. </a:t>
            </a:r>
            <a:endParaRPr/>
          </a:p>
          <a:p>
            <a:pPr marL="342900" lvl="0" indent="-342900" algn="l" rtl="0">
              <a:lnSpc>
                <a:spcPct val="150000"/>
              </a:lnSpc>
              <a:spcBef>
                <a:spcPts val="442"/>
              </a:spcBef>
              <a:spcAft>
                <a:spcPts val="0"/>
              </a:spcAft>
              <a:buClr>
                <a:schemeClr val="dk1"/>
              </a:buClr>
              <a:buSzPct val="100000"/>
              <a:buChar char="•"/>
            </a:pPr>
            <a:r>
              <a:rPr lang="en-US"/>
              <a:t>An absent or abnormal sucking reflex is an indirect </a:t>
            </a:r>
            <a:r>
              <a:rPr lang="en-US" b="1"/>
              <a:t>indicator of neurological maturity in newborn infants</a:t>
            </a:r>
            <a:r>
              <a:rPr lang="en-US"/>
              <a:t>. </a:t>
            </a:r>
            <a:endParaRPr/>
          </a:p>
          <a:p>
            <a:pPr marL="342900" lvl="0" indent="-342900" algn="l" rtl="0">
              <a:lnSpc>
                <a:spcPct val="150000"/>
              </a:lnSpc>
              <a:spcBef>
                <a:spcPts val="442"/>
              </a:spcBef>
              <a:spcAft>
                <a:spcPts val="0"/>
              </a:spcAft>
              <a:buClr>
                <a:schemeClr val="dk1"/>
              </a:buClr>
              <a:buSzPct val="100000"/>
              <a:buChar char="•"/>
            </a:pPr>
            <a:r>
              <a:rPr lang="en-US"/>
              <a:t>When an </a:t>
            </a:r>
            <a:r>
              <a:rPr lang="en-US" b="1"/>
              <a:t>abnormal sucking reflex is associated with other signs of CNS involvement,</a:t>
            </a:r>
            <a:r>
              <a:rPr lang="en-US"/>
              <a:t> it suggests </a:t>
            </a:r>
            <a:r>
              <a:rPr lang="en-US" b="1"/>
              <a:t>basal ganglia or brainstem dysfunction</a:t>
            </a:r>
            <a:r>
              <a:rPr lang="en-US"/>
              <a:t>. </a:t>
            </a:r>
            <a:endParaRPr/>
          </a:p>
          <a:p>
            <a:pPr marL="342900" lvl="0" indent="-342900" algn="l" rtl="0">
              <a:lnSpc>
                <a:spcPct val="150000"/>
              </a:lnSpc>
              <a:spcBef>
                <a:spcPts val="442"/>
              </a:spcBef>
              <a:spcAft>
                <a:spcPts val="0"/>
              </a:spcAft>
              <a:buClr>
                <a:schemeClr val="dk1"/>
              </a:buClr>
              <a:buSzPct val="100000"/>
              <a:buChar char="•"/>
            </a:pPr>
            <a:r>
              <a:rPr lang="en-US"/>
              <a:t>In a 2011 study, morbidity-related factors statistically correlated with the </a:t>
            </a:r>
            <a:r>
              <a:rPr lang="en-US" b="1"/>
              <a:t>sucking and Babinski reflexes.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Primitive Reflexes</a:t>
            </a:r>
            <a:endParaRPr b="1" cap="none">
              <a:solidFill>
                <a:srgbClr val="3A1A62"/>
              </a:solidFill>
            </a:endParaRPr>
          </a:p>
        </p:txBody>
      </p:sp>
      <p:sp>
        <p:nvSpPr>
          <p:cNvPr id="120" name="Google Shape;120;p5"/>
          <p:cNvSpPr txBox="1">
            <a:spLocks noGrp="1"/>
          </p:cNvSpPr>
          <p:nvPr>
            <p:ph type="body" idx="1"/>
          </p:nvPr>
        </p:nvSpPr>
        <p:spPr>
          <a:xfrm>
            <a:off x="457200" y="1600200"/>
            <a:ext cx="8229600" cy="5105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ctr" rtl="0">
              <a:lnSpc>
                <a:spcPct val="150000"/>
              </a:lnSpc>
              <a:spcBef>
                <a:spcPts val="0"/>
              </a:spcBef>
              <a:spcAft>
                <a:spcPts val="0"/>
              </a:spcAft>
              <a:buClr>
                <a:schemeClr val="dk1"/>
              </a:buClr>
              <a:buSzPts val="2600"/>
              <a:buNone/>
            </a:pPr>
            <a:endParaRPr>
              <a:latin typeface="Aparajita"/>
              <a:ea typeface="Aparajita"/>
              <a:cs typeface="Aparajita"/>
              <a:sym typeface="Aparajita"/>
            </a:endParaRPr>
          </a:p>
          <a:p>
            <a:pPr marL="342900" lvl="0" indent="-177800" algn="ctr" rtl="0">
              <a:lnSpc>
                <a:spcPct val="150000"/>
              </a:lnSpc>
              <a:spcBef>
                <a:spcPts val="520"/>
              </a:spcBef>
              <a:spcAft>
                <a:spcPts val="0"/>
              </a:spcAft>
              <a:buClr>
                <a:schemeClr val="dk1"/>
              </a:buClr>
              <a:buSzPts val="2600"/>
              <a:buNone/>
            </a:pPr>
            <a:endParaRPr>
              <a:latin typeface="Aparajita"/>
              <a:ea typeface="Aparajita"/>
              <a:cs typeface="Aparajita"/>
              <a:sym typeface="Aparajita"/>
            </a:endParaRPr>
          </a:p>
        </p:txBody>
      </p:sp>
      <p:grpSp>
        <p:nvGrpSpPr>
          <p:cNvPr id="121" name="Google Shape;121;p5"/>
          <p:cNvGrpSpPr/>
          <p:nvPr/>
        </p:nvGrpSpPr>
        <p:grpSpPr>
          <a:xfrm>
            <a:off x="2320131" y="2422872"/>
            <a:ext cx="4263032" cy="4060031"/>
            <a:chOff x="916483" y="1984"/>
            <a:chExt cx="4263032" cy="4060031"/>
          </a:xfrm>
        </p:grpSpPr>
        <p:sp>
          <p:nvSpPr>
            <p:cNvPr id="122" name="Google Shape;122;p5"/>
            <p:cNvSpPr/>
            <p:nvPr/>
          </p:nvSpPr>
          <p:spPr>
            <a:xfrm>
              <a:off x="916483" y="1984"/>
              <a:ext cx="2030015" cy="1218009"/>
            </a:xfrm>
            <a:prstGeom prst="rect">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txBox="1"/>
            <p:nvPr/>
          </p:nvSpPr>
          <p:spPr>
            <a:xfrm>
              <a:off x="916483" y="1984"/>
              <a:ext cx="2030015" cy="1218009"/>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None/>
              </a:pPr>
              <a:r>
                <a:rPr lang="en-US" sz="3400" b="0" i="0" u="none" strike="noStrike" cap="none">
                  <a:solidFill>
                    <a:schemeClr val="lt1"/>
                  </a:solidFill>
                  <a:latin typeface="Calibri"/>
                  <a:ea typeface="Calibri"/>
                  <a:cs typeface="Calibri"/>
                  <a:sym typeface="Calibri"/>
                </a:rPr>
                <a:t>Moro reflex</a:t>
              </a:r>
              <a:endParaRPr sz="3400" b="0" i="0" u="none" strike="noStrike" cap="none">
                <a:solidFill>
                  <a:schemeClr val="lt1"/>
                </a:solidFill>
                <a:latin typeface="Calibri"/>
                <a:ea typeface="Calibri"/>
                <a:cs typeface="Calibri"/>
                <a:sym typeface="Calibri"/>
              </a:endParaRPr>
            </a:p>
          </p:txBody>
        </p:sp>
        <p:sp>
          <p:nvSpPr>
            <p:cNvPr id="124" name="Google Shape;124;p5"/>
            <p:cNvSpPr/>
            <p:nvPr/>
          </p:nvSpPr>
          <p:spPr>
            <a:xfrm>
              <a:off x="3149500" y="1984"/>
              <a:ext cx="2030015" cy="1218009"/>
            </a:xfrm>
            <a:prstGeom prst="rect">
              <a:avLst/>
            </a:prstGeom>
            <a:gradFill>
              <a:gsLst>
                <a:gs pos="0">
                  <a:srgbClr val="974A2D"/>
                </a:gs>
                <a:gs pos="80000">
                  <a:srgbClr val="C5613C"/>
                </a:gs>
                <a:gs pos="100000">
                  <a:srgbClr val="C9603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txBox="1"/>
            <p:nvPr/>
          </p:nvSpPr>
          <p:spPr>
            <a:xfrm>
              <a:off x="3149500" y="1984"/>
              <a:ext cx="2030015" cy="1218009"/>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None/>
              </a:pPr>
              <a:r>
                <a:rPr lang="en-US" sz="3400" b="0" i="0" u="none" strike="noStrike" cap="none">
                  <a:solidFill>
                    <a:schemeClr val="lt1"/>
                  </a:solidFill>
                  <a:latin typeface="Calibri"/>
                  <a:ea typeface="Calibri"/>
                  <a:cs typeface="Calibri"/>
                  <a:sym typeface="Calibri"/>
                </a:rPr>
                <a:t>Startle reflex </a:t>
              </a:r>
              <a:endParaRPr/>
            </a:p>
          </p:txBody>
        </p:sp>
        <p:sp>
          <p:nvSpPr>
            <p:cNvPr id="126" name="Google Shape;126;p5"/>
            <p:cNvSpPr/>
            <p:nvPr/>
          </p:nvSpPr>
          <p:spPr>
            <a:xfrm>
              <a:off x="916483" y="1422995"/>
              <a:ext cx="2030015" cy="1218009"/>
            </a:xfrm>
            <a:prstGeom prst="rect">
              <a:avLst/>
            </a:prstGeom>
            <a:gradFill>
              <a:gsLst>
                <a:gs pos="0">
                  <a:srgbClr val="95672F"/>
                </a:gs>
                <a:gs pos="80000">
                  <a:srgbClr val="C4873E"/>
                </a:gs>
                <a:gs pos="100000">
                  <a:srgbClr val="C8883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txBox="1"/>
            <p:nvPr/>
          </p:nvSpPr>
          <p:spPr>
            <a:xfrm>
              <a:off x="916483" y="1422995"/>
              <a:ext cx="2030015" cy="1218009"/>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None/>
              </a:pPr>
              <a:r>
                <a:rPr lang="en-US" sz="3400" b="0" i="0" u="none" strike="noStrike" cap="none">
                  <a:solidFill>
                    <a:schemeClr val="lt1"/>
                  </a:solidFill>
                  <a:latin typeface="Calibri"/>
                  <a:ea typeface="Calibri"/>
                  <a:cs typeface="Calibri"/>
                  <a:sym typeface="Calibri"/>
                </a:rPr>
                <a:t>Palmar </a:t>
              </a:r>
              <a:endParaRPr/>
            </a:p>
          </p:txBody>
        </p:sp>
        <p:sp>
          <p:nvSpPr>
            <p:cNvPr id="128" name="Google Shape;128;p5"/>
            <p:cNvSpPr/>
            <p:nvPr/>
          </p:nvSpPr>
          <p:spPr>
            <a:xfrm>
              <a:off x="3149500" y="1422995"/>
              <a:ext cx="2030015" cy="1218009"/>
            </a:xfrm>
            <a:prstGeom prst="rect">
              <a:avLst/>
            </a:prstGeom>
            <a:gradFill>
              <a:gsLst>
                <a:gs pos="0">
                  <a:srgbClr val="948031"/>
                </a:gs>
                <a:gs pos="80000">
                  <a:srgbClr val="C2AA42"/>
                </a:gs>
                <a:gs pos="100000">
                  <a:srgbClr val="C6AC3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txBox="1"/>
            <p:nvPr/>
          </p:nvSpPr>
          <p:spPr>
            <a:xfrm>
              <a:off x="3149500" y="1422995"/>
              <a:ext cx="2030015" cy="1218009"/>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None/>
              </a:pPr>
              <a:r>
                <a:rPr lang="en-US" sz="3400" b="0" i="0" u="none" strike="noStrike" cap="none">
                  <a:solidFill>
                    <a:schemeClr val="lt1"/>
                  </a:solidFill>
                  <a:latin typeface="Calibri"/>
                  <a:ea typeface="Calibri"/>
                  <a:cs typeface="Calibri"/>
                  <a:sym typeface="Calibri"/>
                </a:rPr>
                <a:t>Planter</a:t>
              </a:r>
              <a:endParaRPr/>
            </a:p>
          </p:txBody>
        </p:sp>
        <p:sp>
          <p:nvSpPr>
            <p:cNvPr id="130" name="Google Shape;130;p5"/>
            <p:cNvSpPr/>
            <p:nvPr/>
          </p:nvSpPr>
          <p:spPr>
            <a:xfrm>
              <a:off x="916483" y="2844006"/>
              <a:ext cx="2030015" cy="1218009"/>
            </a:xfrm>
            <a:prstGeom prst="rect">
              <a:avLst/>
            </a:prstGeom>
            <a:gradFill>
              <a:gsLst>
                <a:gs pos="0">
                  <a:srgbClr val="8D9332"/>
                </a:gs>
                <a:gs pos="80000">
                  <a:srgbClr val="BBC143"/>
                </a:gs>
                <a:gs pos="100000">
                  <a:srgbClr val="BEC540"/>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p:nvPr/>
          </p:nvSpPr>
          <p:spPr>
            <a:xfrm>
              <a:off x="916483" y="2844006"/>
              <a:ext cx="2030015" cy="1218009"/>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None/>
              </a:pPr>
              <a:r>
                <a:rPr lang="en-US" sz="3400" b="0" i="0" u="none" strike="noStrike" cap="none">
                  <a:solidFill>
                    <a:schemeClr val="lt1"/>
                  </a:solidFill>
                  <a:latin typeface="Calibri"/>
                  <a:ea typeface="Calibri"/>
                  <a:cs typeface="Calibri"/>
                  <a:sym typeface="Calibri"/>
                </a:rPr>
                <a:t>ATNR</a:t>
              </a:r>
              <a:endParaRPr/>
            </a:p>
          </p:txBody>
        </p:sp>
        <p:sp>
          <p:nvSpPr>
            <p:cNvPr id="132" name="Google Shape;132;p5"/>
            <p:cNvSpPr/>
            <p:nvPr/>
          </p:nvSpPr>
          <p:spPr>
            <a:xfrm>
              <a:off x="3149500" y="2844006"/>
              <a:ext cx="2030015" cy="1218009"/>
            </a:xfrm>
            <a:prstGeom prst="rect">
              <a:avLst/>
            </a:prstGeom>
            <a:gradFill>
              <a:gsLst>
                <a:gs pos="0">
                  <a:srgbClr val="739235"/>
                </a:gs>
                <a:gs pos="80000">
                  <a:srgbClr val="98BF47"/>
                </a:gs>
                <a:gs pos="100000">
                  <a:srgbClr val="99C34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txBox="1"/>
            <p:nvPr/>
          </p:nvSpPr>
          <p:spPr>
            <a:xfrm>
              <a:off x="3149500" y="2844006"/>
              <a:ext cx="2030015" cy="1218009"/>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None/>
              </a:pPr>
              <a:r>
                <a:rPr lang="en-US" sz="3400" b="0" i="0" u="none" strike="noStrike" cap="none">
                  <a:solidFill>
                    <a:schemeClr val="lt1"/>
                  </a:solidFill>
                  <a:latin typeface="Calibri"/>
                  <a:ea typeface="Calibri"/>
                  <a:cs typeface="Calibri"/>
                  <a:sym typeface="Calibri"/>
                </a:rPr>
                <a:t>STNR</a:t>
              </a:r>
              <a:endParaRPr sz="3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0"/>
          <p:cNvSpPr txBox="1">
            <a:spLocks noGrp="1"/>
          </p:cNvSpPr>
          <p:nvPr>
            <p:ph type="body" idx="1"/>
          </p:nvPr>
        </p:nvSpPr>
        <p:spPr>
          <a:xfrm>
            <a:off x="457200" y="1295400"/>
            <a:ext cx="8229600" cy="48307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342900" algn="l" rtl="0">
              <a:lnSpc>
                <a:spcPct val="150000"/>
              </a:lnSpc>
              <a:spcBef>
                <a:spcPts val="0"/>
              </a:spcBef>
              <a:spcAft>
                <a:spcPts val="0"/>
              </a:spcAft>
              <a:buClr>
                <a:schemeClr val="dk1"/>
              </a:buClr>
              <a:buSzPct val="100000"/>
              <a:buChar char="•"/>
            </a:pPr>
            <a:r>
              <a:rPr lang="en-US" b="1"/>
              <a:t>Moro reflex is weak in preterm infants compared to full-term infants </a:t>
            </a:r>
            <a:r>
              <a:rPr lang="en-US"/>
              <a:t>due to their </a:t>
            </a:r>
            <a:r>
              <a:rPr lang="en-US" b="1"/>
              <a:t>poor muscle tone and resistance </a:t>
            </a:r>
            <a:r>
              <a:rPr lang="en-US"/>
              <a:t>to passive movements</a:t>
            </a:r>
            <a:endParaRPr/>
          </a:p>
          <a:p>
            <a:pPr marL="342900" lvl="0" indent="-342900" algn="l" rtl="0">
              <a:lnSpc>
                <a:spcPct val="150000"/>
              </a:lnSpc>
              <a:spcBef>
                <a:spcPts val="403"/>
              </a:spcBef>
              <a:spcAft>
                <a:spcPts val="0"/>
              </a:spcAft>
              <a:buClr>
                <a:schemeClr val="dk1"/>
              </a:buClr>
              <a:buSzPct val="100000"/>
              <a:buChar char="•"/>
            </a:pPr>
            <a:r>
              <a:rPr lang="en-US"/>
              <a:t>This response correlates with a </a:t>
            </a:r>
            <a:r>
              <a:rPr lang="en-US" b="1"/>
              <a:t>delay in motor development </a:t>
            </a:r>
            <a:r>
              <a:rPr lang="en-US"/>
              <a:t>in very low </a:t>
            </a:r>
            <a:r>
              <a:rPr lang="en-US" b="1"/>
              <a:t>birth weight infants</a:t>
            </a:r>
            <a:r>
              <a:rPr lang="en-US"/>
              <a:t>. The absence of the Moro reflex suggests CNS dysfunction</a:t>
            </a:r>
            <a:endParaRPr/>
          </a:p>
          <a:p>
            <a:pPr marL="342900" lvl="0" indent="-342900" algn="l" rtl="0">
              <a:lnSpc>
                <a:spcPct val="150000"/>
              </a:lnSpc>
              <a:spcBef>
                <a:spcPts val="403"/>
              </a:spcBef>
              <a:spcAft>
                <a:spcPts val="0"/>
              </a:spcAft>
              <a:buClr>
                <a:schemeClr val="dk1"/>
              </a:buClr>
              <a:buSzPct val="100000"/>
              <a:buChar char="•"/>
            </a:pPr>
            <a:r>
              <a:rPr lang="en-US" b="1"/>
              <a:t>Persistence of primitive reflexes past 4 to 6 months or absence </a:t>
            </a:r>
            <a:r>
              <a:rPr lang="en-US"/>
              <a:t>before this time when they should have been present is </a:t>
            </a:r>
            <a:r>
              <a:rPr lang="en-US" b="1"/>
              <a:t>predictive of cerebral palsy</a:t>
            </a:r>
            <a:endParaRPr/>
          </a:p>
          <a:p>
            <a:pPr marL="342900" lvl="0" indent="-342900" algn="l" rtl="0">
              <a:lnSpc>
                <a:spcPct val="150000"/>
              </a:lnSpc>
              <a:spcBef>
                <a:spcPts val="403"/>
              </a:spcBef>
              <a:spcAft>
                <a:spcPts val="0"/>
              </a:spcAft>
              <a:buClr>
                <a:schemeClr val="dk1"/>
              </a:buClr>
              <a:buSzPct val="100000"/>
              <a:buChar char="•"/>
            </a:pPr>
            <a:r>
              <a:rPr lang="en-US"/>
              <a:t>The presence of </a:t>
            </a:r>
            <a:r>
              <a:rPr lang="en-US" b="1"/>
              <a:t>5 or more abnormal reflexes correlated with the development of cerebral palsy </a:t>
            </a:r>
            <a:r>
              <a:rPr lang="en-US"/>
              <a:t>or mental delays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1"/>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Moro reflex evaluation- low birth weight (VLBW) premature infants</a:t>
            </a:r>
            <a:endParaRPr/>
          </a:p>
        </p:txBody>
      </p:sp>
      <p:sp>
        <p:nvSpPr>
          <p:cNvPr id="455" name="Google Shape;455;p51"/>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342900" lvl="0" indent="-342900" algn="l" rtl="0">
              <a:lnSpc>
                <a:spcPct val="150000"/>
              </a:lnSpc>
              <a:spcBef>
                <a:spcPts val="0"/>
              </a:spcBef>
              <a:spcAft>
                <a:spcPts val="0"/>
              </a:spcAft>
              <a:buClr>
                <a:schemeClr val="dk1"/>
              </a:buClr>
              <a:buSzPct val="100000"/>
              <a:buChar char="•"/>
            </a:pPr>
            <a:r>
              <a:rPr lang="en-US" u="sng"/>
              <a:t>. The authors found that VLBW infants exhibited retention of PRs, and this interfered with early motor development. </a:t>
            </a:r>
            <a:endParaRPr u="sng"/>
          </a:p>
          <a:p>
            <a:pPr marL="342900" lvl="0" indent="-342900" algn="l" rtl="0">
              <a:lnSpc>
                <a:spcPct val="150000"/>
              </a:lnSpc>
              <a:spcBef>
                <a:spcPts val="364"/>
              </a:spcBef>
              <a:spcAft>
                <a:spcPts val="0"/>
              </a:spcAft>
              <a:buClr>
                <a:schemeClr val="dk1"/>
              </a:buClr>
              <a:buSzPct val="100000"/>
              <a:buChar char="•"/>
            </a:pPr>
            <a:r>
              <a:rPr lang="en-US" u="sng"/>
              <a:t>A higher incidence of motor delay was seen in preterm VLBW infants than normal term infants</a:t>
            </a:r>
            <a:endParaRPr/>
          </a:p>
          <a:p>
            <a:pPr marL="342900" lvl="0" indent="-342900" algn="l" rtl="0">
              <a:lnSpc>
                <a:spcPct val="150000"/>
              </a:lnSpc>
              <a:spcBef>
                <a:spcPts val="364"/>
              </a:spcBef>
              <a:spcAft>
                <a:spcPts val="0"/>
              </a:spcAft>
              <a:buClr>
                <a:schemeClr val="dk1"/>
              </a:buClr>
              <a:buSzPct val="100000"/>
              <a:buChar char="•"/>
            </a:pPr>
            <a:r>
              <a:rPr lang="en-US" u="sng"/>
              <a:t>The study by Allen and Capute described the pattern of appearance of eight PRs including Moro reflex, in 47 viable extremely premature infants. They found that the Moro reflex was present in some premature infants as early as 25 week PCA, and in the majority (80%) by 30 weeks PCA, which further strengthens with increasing PCA. </a:t>
            </a:r>
            <a:endParaRPr u="sng"/>
          </a:p>
          <a:p>
            <a:pPr marL="342900" lvl="0" indent="-342900" algn="l" rtl="0">
              <a:lnSpc>
                <a:spcPct val="150000"/>
              </a:lnSpc>
              <a:spcBef>
                <a:spcPts val="364"/>
              </a:spcBef>
              <a:spcAft>
                <a:spcPts val="0"/>
              </a:spcAft>
              <a:buClr>
                <a:schemeClr val="dk1"/>
              </a:buClr>
              <a:buSzPct val="100000"/>
              <a:buChar char="•"/>
            </a:pPr>
            <a:r>
              <a:rPr lang="en-US" u="sng"/>
              <a:t>They concluded that the pattern of PRs in the premature infant at term (40 weeks PCA) was similar to that of full-term newborns</a:t>
            </a:r>
            <a:endParaRPr/>
          </a:p>
          <a:p>
            <a:pPr marL="342900" lvl="0" indent="-227330" algn="l" rtl="0">
              <a:lnSpc>
                <a:spcPct val="150000"/>
              </a:lnSpc>
              <a:spcBef>
                <a:spcPts val="364"/>
              </a:spcBef>
              <a:spcAft>
                <a:spcPts val="0"/>
              </a:spcAft>
              <a:buClr>
                <a:schemeClr val="dk1"/>
              </a:buClr>
              <a:buSzPct val="1000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2"/>
          <p:cNvSpPr txBox="1">
            <a:spLocks noGrp="1"/>
          </p:cNvSpPr>
          <p:nvPr>
            <p:ph type="title"/>
          </p:nvPr>
        </p:nvSpPr>
        <p:spPr>
          <a:xfrm>
            <a:off x="457200" y="274638"/>
            <a:ext cx="60960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Moro reflex and CP</a:t>
            </a:r>
            <a:endParaRPr/>
          </a:p>
        </p:txBody>
      </p:sp>
      <p:sp>
        <p:nvSpPr>
          <p:cNvPr id="461" name="Google Shape;461;p52"/>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10000"/>
          </a:bodyPr>
          <a:lstStyle/>
          <a:p>
            <a:pPr marL="342900" lvl="0" indent="-342900" algn="l" rtl="0">
              <a:lnSpc>
                <a:spcPct val="150000"/>
              </a:lnSpc>
              <a:spcBef>
                <a:spcPts val="0"/>
              </a:spcBef>
              <a:spcAft>
                <a:spcPts val="0"/>
              </a:spcAft>
              <a:buClr>
                <a:schemeClr val="dk1"/>
              </a:buClr>
              <a:buSzPct val="100000"/>
              <a:buChar char="•"/>
            </a:pPr>
            <a:r>
              <a:rPr lang="en-US"/>
              <a:t>Burns et al. found that the assessment of</a:t>
            </a:r>
            <a:r>
              <a:rPr lang="en-US" b="1"/>
              <a:t> Moro reflex at 1 and 4 months failed to identify infants with CP</a:t>
            </a:r>
            <a:r>
              <a:rPr lang="en-US"/>
              <a:t>, however a subsequent assessment at </a:t>
            </a:r>
            <a:r>
              <a:rPr lang="en-US" b="1"/>
              <a:t>8th month </a:t>
            </a:r>
            <a:r>
              <a:rPr lang="en-US"/>
              <a:t>helped in identifying them. </a:t>
            </a:r>
            <a:endParaRPr/>
          </a:p>
          <a:p>
            <a:pPr marL="342900" lvl="0" indent="-342900" algn="l" rtl="0">
              <a:lnSpc>
                <a:spcPct val="150000"/>
              </a:lnSpc>
              <a:spcBef>
                <a:spcPts val="442"/>
              </a:spcBef>
              <a:spcAft>
                <a:spcPts val="0"/>
              </a:spcAft>
              <a:buClr>
                <a:schemeClr val="dk1"/>
              </a:buClr>
              <a:buSzPct val="100000"/>
              <a:buChar char="•"/>
            </a:pPr>
            <a:r>
              <a:rPr lang="en-US"/>
              <a:t>Further, they recommended that </a:t>
            </a:r>
            <a:r>
              <a:rPr lang="en-US" b="1"/>
              <a:t>the identification should be based on a combination of assessments including motor, neurological, and PRs. </a:t>
            </a:r>
            <a:endParaRPr/>
          </a:p>
          <a:p>
            <a:pPr marL="342900" lvl="0" indent="-342900" algn="l" rtl="0">
              <a:lnSpc>
                <a:spcPct val="150000"/>
              </a:lnSpc>
              <a:spcBef>
                <a:spcPts val="442"/>
              </a:spcBef>
              <a:spcAft>
                <a:spcPts val="0"/>
              </a:spcAft>
              <a:buClr>
                <a:schemeClr val="dk1"/>
              </a:buClr>
              <a:buSzPct val="100000"/>
              <a:buChar char="•"/>
            </a:pPr>
            <a:r>
              <a:rPr lang="en-US"/>
              <a:t>Similar finding was observed in </a:t>
            </a:r>
            <a:r>
              <a:rPr lang="en-US" b="1"/>
              <a:t>Harris's study, where in they found that in high-risk populations a present Moro response </a:t>
            </a:r>
            <a:r>
              <a:rPr lang="en-US"/>
              <a:t>at 4 months was not associated with CP</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3"/>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t>Moro reflex, that high-risk infants exhibited abnormal or absent reflex which is an indicator of a motor delay.</a:t>
            </a:r>
            <a:endParaRPr/>
          </a:p>
          <a:p>
            <a:pPr marL="342900" lvl="0" indent="-342900" algn="l" rtl="0">
              <a:lnSpc>
                <a:spcPct val="150000"/>
              </a:lnSpc>
              <a:spcBef>
                <a:spcPts val="520"/>
              </a:spcBef>
              <a:spcAft>
                <a:spcPts val="0"/>
              </a:spcAft>
              <a:buClr>
                <a:schemeClr val="dk1"/>
              </a:buClr>
              <a:buSzPts val="2600"/>
              <a:buChar char="•"/>
            </a:pPr>
            <a:r>
              <a:rPr lang="en-US"/>
              <a:t>These studies also signify the importance of inclusion of Moro reflex in the newborn assessment and indicate that the assessment should be made periodically and should be done along with other relevant assessments.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4"/>
          <p:cNvSpPr txBox="1">
            <a:spLocks noGrp="1"/>
          </p:cNvSpPr>
          <p:nvPr>
            <p:ph type="title"/>
          </p:nvPr>
        </p:nvSpPr>
        <p:spPr>
          <a:xfrm>
            <a:off x="457200" y="274638"/>
            <a:ext cx="60960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Adults</a:t>
            </a:r>
            <a:endParaRPr/>
          </a:p>
        </p:txBody>
      </p:sp>
      <p:sp>
        <p:nvSpPr>
          <p:cNvPr id="472" name="Google Shape;472;p54"/>
          <p:cNvSpPr txBox="1">
            <a:spLocks noGrp="1"/>
          </p:cNvSpPr>
          <p:nvPr>
            <p:ph type="body" idx="1"/>
          </p:nvPr>
        </p:nvSpPr>
        <p:spPr>
          <a:xfrm>
            <a:off x="457200" y="1600200"/>
            <a:ext cx="8305800" cy="5029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342900" lvl="0" indent="-342900" algn="l" rtl="0">
              <a:lnSpc>
                <a:spcPct val="150000"/>
              </a:lnSpc>
              <a:spcBef>
                <a:spcPts val="0"/>
              </a:spcBef>
              <a:spcAft>
                <a:spcPts val="0"/>
              </a:spcAft>
              <a:buClr>
                <a:schemeClr val="dk1"/>
              </a:buClr>
              <a:buSzPct val="100000"/>
              <a:buChar char="•"/>
            </a:pPr>
            <a:r>
              <a:rPr lang="en-US"/>
              <a:t>Primitive reflexes, also known as </a:t>
            </a:r>
            <a:r>
              <a:rPr lang="en-US" b="1"/>
              <a:t>frontal release signs</a:t>
            </a:r>
            <a:r>
              <a:rPr lang="en-US"/>
              <a:t>, can be normal in the adult population. </a:t>
            </a:r>
            <a:endParaRPr/>
          </a:p>
          <a:p>
            <a:pPr marL="342900" lvl="0" indent="-342900" algn="l" rtl="0">
              <a:lnSpc>
                <a:spcPct val="150000"/>
              </a:lnSpc>
              <a:spcBef>
                <a:spcPts val="481"/>
              </a:spcBef>
              <a:spcAft>
                <a:spcPts val="0"/>
              </a:spcAft>
              <a:buClr>
                <a:schemeClr val="dk1"/>
              </a:buClr>
              <a:buSzPct val="100000"/>
              <a:buChar char="•"/>
            </a:pPr>
            <a:r>
              <a:rPr lang="en-US" b="1"/>
              <a:t>Multiple frontal release signs </a:t>
            </a:r>
            <a:r>
              <a:rPr lang="en-US"/>
              <a:t>observed on neurological examination </a:t>
            </a:r>
            <a:r>
              <a:rPr lang="en-US" b="1"/>
              <a:t>correlate with frontal lobe brain pathology, including Alzheimer disease, multiple sclerosis, and schizophrenia</a:t>
            </a:r>
            <a:endParaRPr/>
          </a:p>
          <a:p>
            <a:pPr marL="342900" lvl="0" indent="-342900" algn="l" rtl="0">
              <a:lnSpc>
                <a:spcPct val="150000"/>
              </a:lnSpc>
              <a:spcBef>
                <a:spcPts val="481"/>
              </a:spcBef>
              <a:spcAft>
                <a:spcPts val="0"/>
              </a:spcAft>
              <a:buClr>
                <a:schemeClr val="dk1"/>
              </a:buClr>
              <a:buSzPct val="100000"/>
              <a:buChar char="•"/>
            </a:pPr>
            <a:r>
              <a:rPr lang="en-US"/>
              <a:t>Patients with schizophrenia were found to have more </a:t>
            </a:r>
            <a:r>
              <a:rPr lang="en-US" b="1"/>
              <a:t>frontal release signs than their unaffected siblings and the control group</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5"/>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chemeClr val="dk1"/>
              </a:buClr>
              <a:buSzPct val="100000"/>
              <a:buChar char="•"/>
            </a:pPr>
            <a:r>
              <a:rPr lang="en-US"/>
              <a:t>In a 2005 study, researchers detected </a:t>
            </a:r>
            <a:r>
              <a:rPr lang="en-US" b="1"/>
              <a:t>grasp and Babinski reflex responses in patients with dementia</a:t>
            </a:r>
            <a:r>
              <a:rPr lang="en-US"/>
              <a:t>.</a:t>
            </a:r>
            <a:endParaRPr/>
          </a:p>
          <a:p>
            <a:pPr marL="342900" lvl="0" indent="-342900" algn="l" rtl="0">
              <a:lnSpc>
                <a:spcPct val="150000"/>
              </a:lnSpc>
              <a:spcBef>
                <a:spcPts val="481"/>
              </a:spcBef>
              <a:spcAft>
                <a:spcPts val="0"/>
              </a:spcAft>
              <a:buClr>
                <a:schemeClr val="dk1"/>
              </a:buClr>
              <a:buSzPct val="100000"/>
              <a:buChar char="•"/>
            </a:pPr>
            <a:r>
              <a:rPr lang="en-US"/>
              <a:t> A present Babinski reflex is important in the evaluation of a suspected </a:t>
            </a:r>
            <a:r>
              <a:rPr lang="en-US" b="1"/>
              <a:t>pyramidal tract lesion and is an upper motor neuron damage sign</a:t>
            </a:r>
            <a:r>
              <a:rPr lang="en-US"/>
              <a:t>. </a:t>
            </a:r>
            <a:endParaRPr/>
          </a:p>
          <a:p>
            <a:pPr marL="342900" lvl="0" indent="-342900" algn="l" rtl="0">
              <a:lnSpc>
                <a:spcPct val="150000"/>
              </a:lnSpc>
              <a:spcBef>
                <a:spcPts val="481"/>
              </a:spcBef>
              <a:spcAft>
                <a:spcPts val="0"/>
              </a:spcAft>
              <a:buClr>
                <a:schemeClr val="dk1"/>
              </a:buClr>
              <a:buSzPct val="100000"/>
              <a:buChar char="•"/>
            </a:pPr>
            <a:r>
              <a:rPr lang="en-US"/>
              <a:t>The </a:t>
            </a:r>
            <a:r>
              <a:rPr lang="en-US" b="1"/>
              <a:t>reappearance of the grasp reflex </a:t>
            </a:r>
            <a:r>
              <a:rPr lang="en-US"/>
              <a:t>has been associated with </a:t>
            </a:r>
            <a:r>
              <a:rPr lang="en-US" b="1"/>
              <a:t>frontal lobe lesions and can be an early sign in corticobasal syndrome, Lewy body dementia, and progressive supranuclear palsy</a:t>
            </a:r>
            <a:r>
              <a:rPr lang="en-US"/>
              <a: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6"/>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endParaRPr/>
          </a:p>
        </p:txBody>
      </p:sp>
      <p:sp>
        <p:nvSpPr>
          <p:cNvPr id="483" name="Google Shape;483;p56"/>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342900" lvl="0" indent="-342900" algn="l" rtl="0">
              <a:lnSpc>
                <a:spcPct val="150000"/>
              </a:lnSpc>
              <a:spcBef>
                <a:spcPts val="0"/>
              </a:spcBef>
              <a:spcAft>
                <a:spcPts val="0"/>
              </a:spcAft>
              <a:buClr>
                <a:schemeClr val="dk1"/>
              </a:buClr>
              <a:buSzPct val="100000"/>
              <a:buChar char="•"/>
            </a:pPr>
            <a:r>
              <a:rPr lang="en-US"/>
              <a:t>The </a:t>
            </a:r>
            <a:r>
              <a:rPr lang="en-US" b="1"/>
              <a:t>glabellar tap and palmomental reflexes </a:t>
            </a:r>
            <a:r>
              <a:rPr lang="en-US"/>
              <a:t>can be seen as an </a:t>
            </a:r>
            <a:r>
              <a:rPr lang="en-US" b="1"/>
              <a:t>early sign of Parkinsonian disorders </a:t>
            </a:r>
            <a:r>
              <a:rPr lang="en-US"/>
              <a:t>as well.</a:t>
            </a:r>
            <a:endParaRPr/>
          </a:p>
          <a:p>
            <a:pPr marL="342900" lvl="0" indent="-342900" algn="l" rtl="0">
              <a:lnSpc>
                <a:spcPct val="150000"/>
              </a:lnSpc>
              <a:spcBef>
                <a:spcPts val="481"/>
              </a:spcBef>
              <a:spcAft>
                <a:spcPts val="0"/>
              </a:spcAft>
              <a:buClr>
                <a:schemeClr val="dk1"/>
              </a:buClr>
              <a:buSzPct val="100000"/>
              <a:buChar char="•"/>
            </a:pPr>
            <a:r>
              <a:rPr lang="en-US"/>
              <a:t>The presence of </a:t>
            </a:r>
            <a:r>
              <a:rPr lang="en-US" b="1"/>
              <a:t>primitive oral reflexes </a:t>
            </a:r>
            <a:r>
              <a:rPr lang="en-US"/>
              <a:t>must be distinguished from </a:t>
            </a:r>
            <a:r>
              <a:rPr lang="en-US" b="1"/>
              <a:t>tardive dyskinesia in patients exposed to neuroleptics</a:t>
            </a:r>
            <a:r>
              <a:rPr lang="en-US"/>
              <a:t>. </a:t>
            </a:r>
            <a:endParaRPr/>
          </a:p>
          <a:p>
            <a:pPr marL="342900" lvl="0" indent="-342900" algn="l" rtl="0">
              <a:lnSpc>
                <a:spcPct val="150000"/>
              </a:lnSpc>
              <a:spcBef>
                <a:spcPts val="481"/>
              </a:spcBef>
              <a:spcAft>
                <a:spcPts val="0"/>
              </a:spcAft>
              <a:buClr>
                <a:schemeClr val="dk1"/>
              </a:buClr>
              <a:buSzPct val="100000"/>
              <a:buChar char="•"/>
            </a:pPr>
            <a:r>
              <a:rPr lang="en-US"/>
              <a:t>The </a:t>
            </a:r>
            <a:r>
              <a:rPr lang="en-US" b="1"/>
              <a:t>sucking and rooting reflexes may indicate diffuse cerebral atrophy</a:t>
            </a:r>
            <a:r>
              <a:rPr lang="en-US"/>
              <a:t>, while </a:t>
            </a:r>
            <a:r>
              <a:rPr lang="en-US" b="1"/>
              <a:t>snout reflex suggests a frontal lobe lesion</a:t>
            </a:r>
            <a:endParaRPr b="1"/>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7"/>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342900" lvl="0" indent="-342900" algn="l" rtl="0">
              <a:lnSpc>
                <a:spcPct val="150000"/>
              </a:lnSpc>
              <a:spcBef>
                <a:spcPts val="0"/>
              </a:spcBef>
              <a:spcAft>
                <a:spcPts val="0"/>
              </a:spcAft>
              <a:buClr>
                <a:schemeClr val="dk1"/>
              </a:buClr>
              <a:buSzPct val="100000"/>
              <a:buChar char="•"/>
            </a:pPr>
            <a:r>
              <a:rPr lang="en-US"/>
              <a:t>If retained, the child/adult may be hypersensitive to other senses and may over-react to stimulation and be in constant ‘fight or flight’. </a:t>
            </a:r>
            <a:endParaRPr/>
          </a:p>
          <a:p>
            <a:pPr marL="342900" lvl="0" indent="-342900" algn="l" rtl="0">
              <a:lnSpc>
                <a:spcPct val="150000"/>
              </a:lnSpc>
              <a:spcBef>
                <a:spcPts val="364"/>
              </a:spcBef>
              <a:spcAft>
                <a:spcPts val="0"/>
              </a:spcAft>
              <a:buClr>
                <a:schemeClr val="dk1"/>
              </a:buClr>
              <a:buSzPct val="100000"/>
              <a:buChar char="•"/>
            </a:pPr>
            <a:r>
              <a:rPr lang="en-US"/>
              <a:t>This will lead to over activity of the sympathetic nervous system and the Adrenal Glands. </a:t>
            </a:r>
            <a:endParaRPr/>
          </a:p>
          <a:p>
            <a:pPr marL="342900" lvl="0" indent="-342900" algn="l" rtl="0">
              <a:lnSpc>
                <a:spcPct val="150000"/>
              </a:lnSpc>
              <a:spcBef>
                <a:spcPts val="364"/>
              </a:spcBef>
              <a:spcAft>
                <a:spcPts val="0"/>
              </a:spcAft>
              <a:buClr>
                <a:schemeClr val="dk1"/>
              </a:buClr>
              <a:buSzPct val="100000"/>
              <a:buChar char="•"/>
            </a:pPr>
            <a:r>
              <a:rPr lang="en-US"/>
              <a:t>Due to the constant demands on the adrenal glands, they may become fatigued and a child/person may suffer with allergies, asthma, depressed immune system, and chronic illnesses</a:t>
            </a:r>
            <a:endParaRPr/>
          </a:p>
          <a:p>
            <a:pPr marL="342900" lvl="0" indent="-342900" algn="l" rtl="0">
              <a:lnSpc>
                <a:spcPct val="150000"/>
              </a:lnSpc>
              <a:spcBef>
                <a:spcPts val="364"/>
              </a:spcBef>
              <a:spcAft>
                <a:spcPts val="0"/>
              </a:spcAft>
              <a:buClr>
                <a:schemeClr val="dk1"/>
              </a:buClr>
              <a:buSzPct val="100000"/>
              <a:buChar char="•"/>
            </a:pPr>
            <a:r>
              <a:rPr lang="en-US"/>
              <a:t>Other observable social/learning problems associated with a retained Moro reflex are: unable to focus on one thing at a time, poor impulse control, emotional immaturity, withdrawn or timid, easily distracted, difficulty playing ball games, aggressive, anxious, and/or highly excitable.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8"/>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
            </a:r>
            <a:br>
              <a:rPr lang="en-US"/>
            </a:br>
            <a:r>
              <a:rPr lang="en-US"/>
              <a:t>The Rooting Reflex</a:t>
            </a:r>
            <a:endParaRPr/>
          </a:p>
        </p:txBody>
      </p:sp>
      <p:sp>
        <p:nvSpPr>
          <p:cNvPr id="494" name="Google Shape;494;p58"/>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177800" algn="l" rtl="0">
              <a:lnSpc>
                <a:spcPct val="150000"/>
              </a:lnSpc>
              <a:spcBef>
                <a:spcPts val="0"/>
              </a:spcBef>
              <a:spcAft>
                <a:spcPts val="0"/>
              </a:spcAft>
              <a:buClr>
                <a:schemeClr val="dk1"/>
              </a:buClr>
              <a:buSzPts val="2600"/>
              <a:buNone/>
            </a:pPr>
            <a:endParaRPr/>
          </a:p>
          <a:p>
            <a:pPr marL="342900" lvl="0" indent="-342900" algn="l" rtl="0">
              <a:lnSpc>
                <a:spcPct val="150000"/>
              </a:lnSpc>
              <a:spcBef>
                <a:spcPts val="520"/>
              </a:spcBef>
              <a:spcAft>
                <a:spcPts val="0"/>
              </a:spcAft>
              <a:buClr>
                <a:schemeClr val="dk1"/>
              </a:buClr>
              <a:buSzPts val="2600"/>
              <a:buChar char="•"/>
            </a:pPr>
            <a:r>
              <a:rPr lang="en-US"/>
              <a:t>Observable social/learning problems associated with a retained Rooting reflex include: poor articulation, tactile sensitivity around the face, messy eaters, and poor manual dexterity.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9"/>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Assessment of Sucking Reflex- Findings</a:t>
            </a:r>
            <a:endParaRPr/>
          </a:p>
        </p:txBody>
      </p:sp>
      <p:sp>
        <p:nvSpPr>
          <p:cNvPr id="500" name="Google Shape;500;p59"/>
          <p:cNvSpPr txBox="1">
            <a:spLocks noGrp="1"/>
          </p:cNvSpPr>
          <p:nvPr>
            <p:ph type="body" idx="1"/>
          </p:nvPr>
        </p:nvSpPr>
        <p:spPr>
          <a:xfrm>
            <a:off x="457200" y="1600200"/>
            <a:ext cx="8229600" cy="5105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342900" algn="l" rtl="0">
              <a:lnSpc>
                <a:spcPct val="150000"/>
              </a:lnSpc>
              <a:spcBef>
                <a:spcPts val="0"/>
              </a:spcBef>
              <a:spcAft>
                <a:spcPts val="0"/>
              </a:spcAft>
              <a:buClr>
                <a:schemeClr val="dk1"/>
              </a:buClr>
              <a:buSzPct val="100000"/>
              <a:buChar char="•"/>
            </a:pPr>
            <a:r>
              <a:rPr lang="en-US"/>
              <a:t>Sohn et al. investigated the sucking reflex in high-risk infants. Their study consisted of two high-risk groups (physiological risk group which consisted of 22 preterm newborns, without any pathologic conditions and pathologic risk group which consisted of 41 newborns, with respiratory distress syndrome, transient tachypnea or intrauterine growth retardation in addition to prematurity). </a:t>
            </a:r>
            <a:endParaRPr/>
          </a:p>
          <a:p>
            <a:pPr marL="342900" lvl="0" indent="-342900" algn="l" rtl="0">
              <a:lnSpc>
                <a:spcPct val="150000"/>
              </a:lnSpc>
              <a:spcBef>
                <a:spcPts val="403"/>
              </a:spcBef>
              <a:spcAft>
                <a:spcPts val="0"/>
              </a:spcAft>
              <a:buClr>
                <a:schemeClr val="dk1"/>
              </a:buClr>
              <a:buSzPct val="100000"/>
              <a:buChar char="•"/>
            </a:pPr>
            <a:r>
              <a:rPr lang="en-US"/>
              <a:t>They found that </a:t>
            </a:r>
            <a:r>
              <a:rPr lang="en-US" b="1"/>
              <a:t>36% among 63 high-risk newborns presented </a:t>
            </a:r>
            <a:r>
              <a:rPr lang="en-US"/>
              <a:t>with an </a:t>
            </a:r>
            <a:r>
              <a:rPr lang="en-US" b="1"/>
              <a:t>abnormal or absent sucking reflex</a:t>
            </a:r>
            <a:r>
              <a:rPr lang="en-US"/>
              <a:t>, which was attributed with </a:t>
            </a:r>
            <a:r>
              <a:rPr lang="en-US" b="1"/>
              <a:t>respiratory difficulties and decreased mental status</a:t>
            </a:r>
            <a:r>
              <a:rPr lang="en-US"/>
              <a:t>. </a:t>
            </a:r>
            <a:endParaRPr/>
          </a:p>
          <a:p>
            <a:pPr marL="342900" lvl="0" indent="-342900" algn="l" rtl="0">
              <a:lnSpc>
                <a:spcPct val="150000"/>
              </a:lnSpc>
              <a:spcBef>
                <a:spcPts val="403"/>
              </a:spcBef>
              <a:spcAft>
                <a:spcPts val="0"/>
              </a:spcAft>
              <a:buClr>
                <a:schemeClr val="dk1"/>
              </a:buClr>
              <a:buSzPct val="100000"/>
              <a:buChar char="•"/>
            </a:pPr>
            <a:r>
              <a:rPr lang="en-US"/>
              <a:t>The results of this study implied that an abnormal or absent sucking reflex may indicate a neurologic impairment in the high-risk newborns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467544" y="152400"/>
            <a:ext cx="8219256"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Aparajita"/>
              <a:buNone/>
            </a:pPr>
            <a:r>
              <a:rPr lang="en-US">
                <a:latin typeface="Aparajita"/>
                <a:ea typeface="Aparajita"/>
                <a:cs typeface="Aparajita"/>
                <a:sym typeface="Aparajita"/>
              </a:rPr>
              <a:t>Postural reflex </a:t>
            </a:r>
            <a:endParaRPr>
              <a:latin typeface="Aparajita"/>
              <a:ea typeface="Aparajita"/>
              <a:cs typeface="Aparajita"/>
              <a:sym typeface="Aparajita"/>
            </a:endParaRPr>
          </a:p>
        </p:txBody>
      </p:sp>
      <p:grpSp>
        <p:nvGrpSpPr>
          <p:cNvPr id="139" name="Google Shape;139;p6"/>
          <p:cNvGrpSpPr/>
          <p:nvPr/>
        </p:nvGrpSpPr>
        <p:grpSpPr>
          <a:xfrm>
            <a:off x="535446" y="1449275"/>
            <a:ext cx="8073106" cy="5069161"/>
            <a:chOff x="535446" y="1475"/>
            <a:chExt cx="8073106" cy="5069161"/>
          </a:xfrm>
        </p:grpSpPr>
        <p:sp>
          <p:nvSpPr>
            <p:cNvPr id="140" name="Google Shape;140;p6"/>
            <p:cNvSpPr/>
            <p:nvPr/>
          </p:nvSpPr>
          <p:spPr>
            <a:xfrm>
              <a:off x="535446" y="1475"/>
              <a:ext cx="1877466" cy="1126480"/>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535446" y="1475"/>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rgbClr val="FFFF00"/>
                  </a:solidFill>
                  <a:latin typeface="Calibri"/>
                  <a:ea typeface="Calibri"/>
                  <a:cs typeface="Calibri"/>
                  <a:sym typeface="Calibri"/>
                </a:rPr>
                <a:t>TLR</a:t>
              </a:r>
              <a:endParaRPr sz="2200" b="0" i="0" u="none" strike="noStrike" cap="none">
                <a:solidFill>
                  <a:srgbClr val="FFFF00"/>
                </a:solidFill>
                <a:latin typeface="Calibri"/>
                <a:ea typeface="Calibri"/>
                <a:cs typeface="Calibri"/>
                <a:sym typeface="Calibri"/>
              </a:endParaRPr>
            </a:p>
          </p:txBody>
        </p:sp>
        <p:sp>
          <p:nvSpPr>
            <p:cNvPr id="142" name="Google Shape;142;p6"/>
            <p:cNvSpPr/>
            <p:nvPr/>
          </p:nvSpPr>
          <p:spPr>
            <a:xfrm>
              <a:off x="2600659" y="1475"/>
              <a:ext cx="1877466" cy="1126480"/>
            </a:xfrm>
            <a:prstGeom prst="rect">
              <a:avLst/>
            </a:prstGeom>
            <a:gradFill>
              <a:gsLst>
                <a:gs pos="0">
                  <a:srgbClr val="553F7F"/>
                </a:gs>
                <a:gs pos="80000">
                  <a:srgbClr val="7153A7"/>
                </a:gs>
                <a:gs pos="100000">
                  <a:srgbClr val="7052AA"/>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txBox="1"/>
            <p:nvPr/>
          </p:nvSpPr>
          <p:spPr>
            <a:xfrm>
              <a:off x="2600659" y="1475"/>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Calibri"/>
                  <a:ea typeface="Calibri"/>
                  <a:cs typeface="Calibri"/>
                  <a:sym typeface="Calibri"/>
                </a:rPr>
                <a:t>Optical Reflexes </a:t>
              </a:r>
              <a:endParaRPr sz="2200" b="0" i="0" u="none" strike="noStrike" cap="none">
                <a:solidFill>
                  <a:schemeClr val="lt1"/>
                </a:solidFill>
                <a:latin typeface="Calibri"/>
                <a:ea typeface="Calibri"/>
                <a:cs typeface="Calibri"/>
                <a:sym typeface="Calibri"/>
              </a:endParaRPr>
            </a:p>
          </p:txBody>
        </p:sp>
        <p:sp>
          <p:nvSpPr>
            <p:cNvPr id="144" name="Google Shape;144;p6"/>
            <p:cNvSpPr/>
            <p:nvPr/>
          </p:nvSpPr>
          <p:spPr>
            <a:xfrm>
              <a:off x="4665873" y="1475"/>
              <a:ext cx="1877466" cy="1126480"/>
            </a:xfrm>
            <a:prstGeom prst="rect">
              <a:avLst/>
            </a:prstGeom>
            <a:gradFill>
              <a:gsLst>
                <a:gs pos="0">
                  <a:srgbClr val="4F3D81"/>
                </a:gs>
                <a:gs pos="80000">
                  <a:srgbClr val="6750AB"/>
                </a:gs>
                <a:gs pos="100000">
                  <a:srgbClr val="664FAE"/>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txBox="1"/>
            <p:nvPr/>
          </p:nvSpPr>
          <p:spPr>
            <a:xfrm>
              <a:off x="4665873" y="1475"/>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rgbClr val="FFFF00"/>
                  </a:solidFill>
                  <a:latin typeface="Calibri"/>
                  <a:ea typeface="Calibri"/>
                  <a:cs typeface="Calibri"/>
                  <a:sym typeface="Calibri"/>
                </a:rPr>
                <a:t>Positive support reflex</a:t>
              </a:r>
              <a:endParaRPr sz="2200" b="0" i="0" u="none" strike="noStrike" cap="none">
                <a:solidFill>
                  <a:srgbClr val="FFFF00"/>
                </a:solidFill>
                <a:latin typeface="Calibri"/>
                <a:ea typeface="Calibri"/>
                <a:cs typeface="Calibri"/>
                <a:sym typeface="Calibri"/>
              </a:endParaRPr>
            </a:p>
          </p:txBody>
        </p:sp>
        <p:sp>
          <p:nvSpPr>
            <p:cNvPr id="146" name="Google Shape;146;p6"/>
            <p:cNvSpPr/>
            <p:nvPr/>
          </p:nvSpPr>
          <p:spPr>
            <a:xfrm>
              <a:off x="6731086" y="1475"/>
              <a:ext cx="1877466" cy="1126480"/>
            </a:xfrm>
            <a:prstGeom prst="rect">
              <a:avLst/>
            </a:prstGeom>
            <a:gradFill>
              <a:gsLst>
                <a:gs pos="0">
                  <a:srgbClr val="443A85"/>
                </a:gs>
                <a:gs pos="80000">
                  <a:srgbClr val="594DAF"/>
                </a:gs>
                <a:gs pos="100000">
                  <a:srgbClr val="594BB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txBox="1"/>
            <p:nvPr/>
          </p:nvSpPr>
          <p:spPr>
            <a:xfrm>
              <a:off x="6731086" y="1475"/>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rgbClr val="FFFF00"/>
                  </a:solidFill>
                  <a:latin typeface="Calibri"/>
                  <a:ea typeface="Calibri"/>
                  <a:cs typeface="Calibri"/>
                  <a:sym typeface="Calibri"/>
                </a:rPr>
                <a:t>Segmental rolling/neck righting reflex</a:t>
              </a:r>
              <a:endParaRPr sz="2200" b="0" i="0" u="none" strike="noStrike" cap="none">
                <a:solidFill>
                  <a:srgbClr val="FFFF00"/>
                </a:solidFill>
                <a:latin typeface="Calibri"/>
                <a:ea typeface="Calibri"/>
                <a:cs typeface="Calibri"/>
                <a:sym typeface="Calibri"/>
              </a:endParaRPr>
            </a:p>
          </p:txBody>
        </p:sp>
        <p:sp>
          <p:nvSpPr>
            <p:cNvPr id="148" name="Google Shape;148;p6"/>
            <p:cNvSpPr/>
            <p:nvPr/>
          </p:nvSpPr>
          <p:spPr>
            <a:xfrm>
              <a:off x="535446" y="1315702"/>
              <a:ext cx="1877466" cy="1126480"/>
            </a:xfrm>
            <a:prstGeom prst="rect">
              <a:avLst/>
            </a:prstGeom>
            <a:gradFill>
              <a:gsLst>
                <a:gs pos="0">
                  <a:srgbClr val="3B3889"/>
                </a:gs>
                <a:gs pos="80000">
                  <a:srgbClr val="4D4AB4"/>
                </a:gs>
                <a:gs pos="100000">
                  <a:srgbClr val="4C48B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txBox="1"/>
            <p:nvPr/>
          </p:nvSpPr>
          <p:spPr>
            <a:xfrm>
              <a:off x="535446" y="1315702"/>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Calibri"/>
                  <a:ea typeface="Calibri"/>
                  <a:cs typeface="Calibri"/>
                  <a:sym typeface="Calibri"/>
                </a:rPr>
                <a:t>Head righting </a:t>
              </a:r>
              <a:endParaRPr sz="2200" b="0" i="0" u="none" strike="noStrike" cap="none">
                <a:solidFill>
                  <a:schemeClr val="lt1"/>
                </a:solidFill>
                <a:latin typeface="Calibri"/>
                <a:ea typeface="Calibri"/>
                <a:cs typeface="Calibri"/>
                <a:sym typeface="Calibri"/>
              </a:endParaRPr>
            </a:p>
          </p:txBody>
        </p:sp>
        <p:sp>
          <p:nvSpPr>
            <p:cNvPr id="150" name="Google Shape;150;p6"/>
            <p:cNvSpPr/>
            <p:nvPr/>
          </p:nvSpPr>
          <p:spPr>
            <a:xfrm>
              <a:off x="2600659" y="1315702"/>
              <a:ext cx="1877466" cy="1126480"/>
            </a:xfrm>
            <a:prstGeom prst="rect">
              <a:avLst/>
            </a:prstGeom>
            <a:gradFill>
              <a:gsLst>
                <a:gs pos="0">
                  <a:srgbClr val="373C8A"/>
                </a:gs>
                <a:gs pos="80000">
                  <a:srgbClr val="494EB6"/>
                </a:gs>
                <a:gs pos="100000">
                  <a:srgbClr val="474DB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txBox="1"/>
            <p:nvPr/>
          </p:nvSpPr>
          <p:spPr>
            <a:xfrm>
              <a:off x="2600659" y="1315702"/>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Calibri"/>
                  <a:ea typeface="Calibri"/>
                  <a:cs typeface="Calibri"/>
                  <a:sym typeface="Calibri"/>
                </a:rPr>
                <a:t>Body righting </a:t>
              </a:r>
              <a:endParaRPr sz="2200" b="0" i="0" u="none" strike="noStrike" cap="none">
                <a:solidFill>
                  <a:schemeClr val="lt1"/>
                </a:solidFill>
                <a:latin typeface="Calibri"/>
                <a:ea typeface="Calibri"/>
                <a:cs typeface="Calibri"/>
                <a:sym typeface="Calibri"/>
              </a:endParaRPr>
            </a:p>
          </p:txBody>
        </p:sp>
        <p:sp>
          <p:nvSpPr>
            <p:cNvPr id="152" name="Google Shape;152;p6"/>
            <p:cNvSpPr/>
            <p:nvPr/>
          </p:nvSpPr>
          <p:spPr>
            <a:xfrm>
              <a:off x="4665873" y="1315702"/>
              <a:ext cx="1877466" cy="1126480"/>
            </a:xfrm>
            <a:prstGeom prst="rect">
              <a:avLst/>
            </a:prstGeom>
            <a:gradFill>
              <a:gsLst>
                <a:gs pos="0">
                  <a:srgbClr val="34438D"/>
                </a:gs>
                <a:gs pos="80000">
                  <a:srgbClr val="4557BA"/>
                </a:gs>
                <a:gs pos="100000">
                  <a:srgbClr val="4357BD"/>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txBox="1"/>
            <p:nvPr/>
          </p:nvSpPr>
          <p:spPr>
            <a:xfrm>
              <a:off x="4665873" y="1315702"/>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Calibri"/>
                  <a:ea typeface="Calibri"/>
                  <a:cs typeface="Calibri"/>
                  <a:sym typeface="Calibri"/>
                </a:rPr>
                <a:t>Traction reflex </a:t>
              </a:r>
              <a:endParaRPr sz="2200" b="0" i="0" u="none" strike="noStrike" cap="none">
                <a:solidFill>
                  <a:schemeClr val="lt1"/>
                </a:solidFill>
                <a:latin typeface="Calibri"/>
                <a:ea typeface="Calibri"/>
                <a:cs typeface="Calibri"/>
                <a:sym typeface="Calibri"/>
              </a:endParaRPr>
            </a:p>
          </p:txBody>
        </p:sp>
        <p:sp>
          <p:nvSpPr>
            <p:cNvPr id="154" name="Google Shape;154;p6"/>
            <p:cNvSpPr/>
            <p:nvPr/>
          </p:nvSpPr>
          <p:spPr>
            <a:xfrm>
              <a:off x="6731086" y="1315702"/>
              <a:ext cx="1877466" cy="1126480"/>
            </a:xfrm>
            <a:prstGeom prst="rect">
              <a:avLst/>
            </a:prstGeom>
            <a:gradFill>
              <a:gsLst>
                <a:gs pos="0">
                  <a:srgbClr val="324A90"/>
                </a:gs>
                <a:gs pos="80000">
                  <a:srgbClr val="4261BE"/>
                </a:gs>
                <a:gs pos="100000">
                  <a:srgbClr val="4060C0"/>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txBox="1"/>
            <p:nvPr/>
          </p:nvSpPr>
          <p:spPr>
            <a:xfrm>
              <a:off x="6731086" y="1315702"/>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Calibri"/>
                  <a:ea typeface="Calibri"/>
                  <a:cs typeface="Calibri"/>
                  <a:sym typeface="Calibri"/>
                </a:rPr>
                <a:t>Paradrute </a:t>
              </a:r>
              <a:endParaRPr sz="2200" b="0" i="0" u="none" strike="noStrike" cap="none">
                <a:solidFill>
                  <a:schemeClr val="lt1"/>
                </a:solidFill>
                <a:latin typeface="Calibri"/>
                <a:ea typeface="Calibri"/>
                <a:cs typeface="Calibri"/>
                <a:sym typeface="Calibri"/>
              </a:endParaRPr>
            </a:p>
          </p:txBody>
        </p:sp>
        <p:sp>
          <p:nvSpPr>
            <p:cNvPr id="156" name="Google Shape;156;p6"/>
            <p:cNvSpPr/>
            <p:nvPr/>
          </p:nvSpPr>
          <p:spPr>
            <a:xfrm>
              <a:off x="535446" y="2629929"/>
              <a:ext cx="1877466" cy="1126480"/>
            </a:xfrm>
            <a:prstGeom prst="rect">
              <a:avLst/>
            </a:prstGeom>
            <a:gradFill>
              <a:gsLst>
                <a:gs pos="0">
                  <a:srgbClr val="305693"/>
                </a:gs>
                <a:gs pos="80000">
                  <a:srgbClr val="3F71C2"/>
                </a:gs>
                <a:gs pos="100000">
                  <a:srgbClr val="3D70C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txBox="1"/>
            <p:nvPr/>
          </p:nvSpPr>
          <p:spPr>
            <a:xfrm>
              <a:off x="535446" y="2629929"/>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Calibri"/>
                  <a:ea typeface="Calibri"/>
                  <a:cs typeface="Calibri"/>
                  <a:sym typeface="Calibri"/>
                </a:rPr>
                <a:t>Landau reflex </a:t>
              </a:r>
              <a:endParaRPr sz="2200" b="0" i="0" u="none" strike="noStrike" cap="none">
                <a:solidFill>
                  <a:schemeClr val="lt1"/>
                </a:solidFill>
                <a:latin typeface="Calibri"/>
                <a:ea typeface="Calibri"/>
                <a:cs typeface="Calibri"/>
                <a:sym typeface="Calibri"/>
              </a:endParaRPr>
            </a:p>
          </p:txBody>
        </p:sp>
        <p:sp>
          <p:nvSpPr>
            <p:cNvPr id="158" name="Google Shape;158;p6"/>
            <p:cNvSpPr/>
            <p:nvPr/>
          </p:nvSpPr>
          <p:spPr>
            <a:xfrm>
              <a:off x="2600659" y="2629929"/>
              <a:ext cx="1877466" cy="1126480"/>
            </a:xfrm>
            <a:prstGeom prst="rect">
              <a:avLst/>
            </a:prstGeom>
            <a:gradFill>
              <a:gsLst>
                <a:gs pos="0">
                  <a:srgbClr val="2D5F97"/>
                </a:gs>
                <a:gs pos="80000">
                  <a:srgbClr val="3C7DC5"/>
                </a:gs>
                <a:gs pos="100000">
                  <a:srgbClr val="397EC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txBox="1"/>
            <p:nvPr/>
          </p:nvSpPr>
          <p:spPr>
            <a:xfrm>
              <a:off x="2600659" y="2629929"/>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rgbClr val="FFFF00"/>
                  </a:solidFill>
                  <a:latin typeface="Calibri"/>
                  <a:ea typeface="Calibri"/>
                  <a:cs typeface="Calibri"/>
                  <a:sym typeface="Calibri"/>
                </a:rPr>
                <a:t>Galant’s reflex </a:t>
              </a:r>
              <a:endParaRPr sz="2200" b="0" i="0" u="none" strike="noStrike" cap="none">
                <a:solidFill>
                  <a:srgbClr val="FFFF00"/>
                </a:solidFill>
                <a:latin typeface="Calibri"/>
                <a:ea typeface="Calibri"/>
                <a:cs typeface="Calibri"/>
                <a:sym typeface="Calibri"/>
              </a:endParaRPr>
            </a:p>
          </p:txBody>
        </p:sp>
        <p:sp>
          <p:nvSpPr>
            <p:cNvPr id="160" name="Google Shape;160;p6"/>
            <p:cNvSpPr/>
            <p:nvPr/>
          </p:nvSpPr>
          <p:spPr>
            <a:xfrm>
              <a:off x="4665873" y="2629929"/>
              <a:ext cx="1877466" cy="1126480"/>
            </a:xfrm>
            <a:prstGeom prst="rect">
              <a:avLst/>
            </a:prstGeom>
            <a:gradFill>
              <a:gsLst>
                <a:gs pos="0">
                  <a:srgbClr val="2C6C98"/>
                </a:gs>
                <a:gs pos="80000">
                  <a:srgbClr val="3A8DC8"/>
                </a:gs>
                <a:gs pos="100000">
                  <a:srgbClr val="378FCC"/>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p:nvPr/>
          </p:nvSpPr>
          <p:spPr>
            <a:xfrm>
              <a:off x="4665873" y="2629929"/>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Calibri"/>
                  <a:ea typeface="Calibri"/>
                  <a:cs typeface="Calibri"/>
                  <a:sym typeface="Calibri"/>
                </a:rPr>
                <a:t>Crawling</a:t>
              </a:r>
              <a:endParaRPr sz="2200" b="0" i="0" u="none" strike="noStrike" cap="none">
                <a:solidFill>
                  <a:schemeClr val="lt1"/>
                </a:solidFill>
                <a:latin typeface="Calibri"/>
                <a:ea typeface="Calibri"/>
                <a:cs typeface="Calibri"/>
                <a:sym typeface="Calibri"/>
              </a:endParaRPr>
            </a:p>
          </p:txBody>
        </p:sp>
        <p:sp>
          <p:nvSpPr>
            <p:cNvPr id="162" name="Google Shape;162;p6"/>
            <p:cNvSpPr/>
            <p:nvPr/>
          </p:nvSpPr>
          <p:spPr>
            <a:xfrm>
              <a:off x="6731086" y="2629929"/>
              <a:ext cx="1877466" cy="1126480"/>
            </a:xfrm>
            <a:prstGeom prst="rect">
              <a:avLst/>
            </a:prstGeom>
            <a:gradFill>
              <a:gsLst>
                <a:gs pos="0">
                  <a:srgbClr val="29769B"/>
                </a:gs>
                <a:gs pos="80000">
                  <a:srgbClr val="379CCC"/>
                </a:gs>
                <a:gs pos="100000">
                  <a:srgbClr val="349ED0"/>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txBox="1"/>
            <p:nvPr/>
          </p:nvSpPr>
          <p:spPr>
            <a:xfrm>
              <a:off x="6731086" y="2629929"/>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Calibri"/>
                  <a:ea typeface="Calibri"/>
                  <a:cs typeface="Calibri"/>
                  <a:sym typeface="Calibri"/>
                </a:rPr>
                <a:t>Stepping </a:t>
              </a:r>
              <a:endParaRPr sz="2200" b="0" i="0" u="none" strike="noStrike" cap="none">
                <a:solidFill>
                  <a:schemeClr val="lt1"/>
                </a:solidFill>
                <a:latin typeface="Calibri"/>
                <a:ea typeface="Calibri"/>
                <a:cs typeface="Calibri"/>
                <a:sym typeface="Calibri"/>
              </a:endParaRPr>
            </a:p>
          </p:txBody>
        </p:sp>
        <p:sp>
          <p:nvSpPr>
            <p:cNvPr id="164" name="Google Shape;164;p6"/>
            <p:cNvSpPr/>
            <p:nvPr/>
          </p:nvSpPr>
          <p:spPr>
            <a:xfrm>
              <a:off x="3633266" y="3944156"/>
              <a:ext cx="1877466" cy="1126480"/>
            </a:xfrm>
            <a:prstGeom prst="rect">
              <a:avLst/>
            </a:prstGeom>
            <a:gradFill>
              <a:gsLst>
                <a:gs pos="0">
                  <a:srgbClr val="28839E"/>
                </a:gs>
                <a:gs pos="80000">
                  <a:srgbClr val="35ACCF"/>
                </a:gs>
                <a:gs pos="100000">
                  <a:srgbClr val="31AF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txBox="1"/>
            <p:nvPr/>
          </p:nvSpPr>
          <p:spPr>
            <a:xfrm>
              <a:off x="3633266" y="3944156"/>
              <a:ext cx="1877466" cy="112648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Calibri"/>
                  <a:ea typeface="Calibri"/>
                  <a:cs typeface="Calibri"/>
                  <a:sym typeface="Calibri"/>
                </a:rPr>
                <a:t>Swimming</a:t>
              </a:r>
              <a:endParaRPr sz="2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0"/>
          <p:cNvSpPr txBox="1">
            <a:spLocks noGrp="1"/>
          </p:cNvSpPr>
          <p:nvPr>
            <p:ph type="title"/>
          </p:nvPr>
        </p:nvSpPr>
        <p:spPr>
          <a:xfrm>
            <a:off x="457200" y="274638"/>
            <a:ext cx="7467600" cy="11731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Babinski reflex</a:t>
            </a:r>
            <a:endParaRPr/>
          </a:p>
        </p:txBody>
      </p:sp>
      <p:sp>
        <p:nvSpPr>
          <p:cNvPr id="506" name="Google Shape;506;p60"/>
          <p:cNvSpPr txBox="1">
            <a:spLocks noGrp="1"/>
          </p:cNvSpPr>
          <p:nvPr>
            <p:ph type="body" idx="1"/>
          </p:nvPr>
        </p:nvSpPr>
        <p:spPr>
          <a:xfrm>
            <a:off x="457200" y="1600200"/>
            <a:ext cx="8153400" cy="5105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Char char="•"/>
            </a:pPr>
            <a:r>
              <a:rPr lang="en-US" sz="2200"/>
              <a:t>Sohn et al. also found that one-third of 67 high-risk infants presented an abnormal Babinski reflex (33.3%). </a:t>
            </a:r>
            <a:endParaRPr sz="2200"/>
          </a:p>
          <a:p>
            <a:pPr marL="342900" lvl="0" indent="-342900" algn="l" rtl="0">
              <a:lnSpc>
                <a:spcPct val="150000"/>
              </a:lnSpc>
              <a:spcBef>
                <a:spcPts val="440"/>
              </a:spcBef>
              <a:spcAft>
                <a:spcPts val="0"/>
              </a:spcAft>
              <a:buClr>
                <a:schemeClr val="dk1"/>
              </a:buClr>
              <a:buSzPts val="2200"/>
              <a:buChar char="•"/>
            </a:pPr>
            <a:r>
              <a:rPr lang="en-US" sz="2200"/>
              <a:t>Babinski reflex was absent in 7.9% of the infants. Factors such as length of hospitalization, Apgar scores, and total scores on the Infant Coma Scale (mental status) were statistically associated with the Babinski reflex. </a:t>
            </a:r>
            <a:endParaRPr sz="2200"/>
          </a:p>
          <a:p>
            <a:pPr marL="342900" lvl="0" indent="-342900" algn="l" rtl="0">
              <a:lnSpc>
                <a:spcPct val="150000"/>
              </a:lnSpc>
              <a:spcBef>
                <a:spcPts val="440"/>
              </a:spcBef>
              <a:spcAft>
                <a:spcPts val="0"/>
              </a:spcAft>
              <a:buClr>
                <a:schemeClr val="dk1"/>
              </a:buClr>
              <a:buSzPts val="2200"/>
              <a:buChar char="•"/>
            </a:pPr>
            <a:r>
              <a:rPr lang="en-US" sz="2200"/>
              <a:t>The findings of the selected studies on </a:t>
            </a:r>
            <a:r>
              <a:rPr lang="en-US" sz="2200" b="1"/>
              <a:t>plantar reflex clearly show that a negative or diminished response of this reflex </a:t>
            </a:r>
            <a:r>
              <a:rPr lang="en-US" sz="2200"/>
              <a:t>during early infancy is highly suggestive of neurologic abnormalities, especially spasticity.</a:t>
            </a:r>
            <a:endParaRPr sz="22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1"/>
          <p:cNvSpPr txBox="1">
            <a:spLocks noGrp="1"/>
          </p:cNvSpPr>
          <p:nvPr>
            <p:ph type="title"/>
          </p:nvPr>
        </p:nvSpPr>
        <p:spPr>
          <a:xfrm>
            <a:off x="457200" y="274638"/>
            <a:ext cx="45720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
            </a:r>
            <a:br>
              <a:rPr lang="en-US"/>
            </a:br>
            <a:r>
              <a:rPr lang="en-US"/>
              <a:t>The Palmar Reflex</a:t>
            </a:r>
            <a:endParaRPr/>
          </a:p>
        </p:txBody>
      </p:sp>
      <p:sp>
        <p:nvSpPr>
          <p:cNvPr id="512" name="Google Shape;512;p61"/>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a:bodyPr>
          <a:lstStyle/>
          <a:p>
            <a:pPr marL="342900" lvl="0" indent="-342900" algn="l" rtl="0">
              <a:lnSpc>
                <a:spcPct val="150000"/>
              </a:lnSpc>
              <a:spcBef>
                <a:spcPts val="0"/>
              </a:spcBef>
              <a:spcAft>
                <a:spcPts val="0"/>
              </a:spcAft>
              <a:buClr>
                <a:schemeClr val="dk1"/>
              </a:buClr>
              <a:buSzPct val="100000"/>
              <a:buChar char="•"/>
            </a:pPr>
            <a:r>
              <a:rPr lang="en-US"/>
              <a:t>Observable social/learning problems associated with a retained Palmar reflex include: poor manual dexterity, poor pencil grip, difficulty with writing, intertwined speech and hand movements which can lead to difficulty with speech. </a:t>
            </a:r>
            <a:endParaRPr/>
          </a:p>
          <a:p>
            <a:pPr marL="342900" lvl="0" indent="-342900" algn="l" rtl="0">
              <a:lnSpc>
                <a:spcPct val="150000"/>
              </a:lnSpc>
              <a:spcBef>
                <a:spcPts val="481"/>
              </a:spcBef>
              <a:spcAft>
                <a:spcPts val="0"/>
              </a:spcAft>
              <a:buClr>
                <a:schemeClr val="dk1"/>
              </a:buClr>
              <a:buSzPct val="100000"/>
              <a:buChar char="•"/>
            </a:pPr>
            <a:r>
              <a:rPr lang="en-US" b="1"/>
              <a:t>Clinical significance: Spastic form of cerebral palsy and Kernicterus show exceptionally strong grasp reflex whereas it is asymmetrical in cerebral damage and hemiplegia.</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2"/>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Palmar reflex in high-risk infants. </a:t>
            </a:r>
            <a:endParaRPr/>
          </a:p>
        </p:txBody>
      </p:sp>
      <p:sp>
        <p:nvSpPr>
          <p:cNvPr id="518" name="Google Shape;518;p62"/>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342900" lvl="0" indent="-342900" algn="l" rtl="0">
              <a:lnSpc>
                <a:spcPct val="150000"/>
              </a:lnSpc>
              <a:spcBef>
                <a:spcPts val="0"/>
              </a:spcBef>
              <a:spcAft>
                <a:spcPts val="0"/>
              </a:spcAft>
              <a:buClr>
                <a:schemeClr val="dk1"/>
              </a:buClr>
              <a:buSzPct val="100000"/>
              <a:buChar char="•"/>
            </a:pPr>
            <a:r>
              <a:rPr lang="en-US"/>
              <a:t>Allen and Capute found that grasp reflex was present in all premature infants, from 25 week PCA and beyond.</a:t>
            </a:r>
            <a:endParaRPr/>
          </a:p>
          <a:p>
            <a:pPr marL="342900" lvl="0" indent="-342900" algn="l" rtl="0">
              <a:lnSpc>
                <a:spcPct val="150000"/>
              </a:lnSpc>
              <a:spcBef>
                <a:spcPts val="481"/>
              </a:spcBef>
              <a:spcAft>
                <a:spcPts val="0"/>
              </a:spcAft>
              <a:buClr>
                <a:schemeClr val="dk1"/>
              </a:buClr>
              <a:buSzPct val="100000"/>
              <a:buNone/>
            </a:pPr>
            <a:endParaRPr/>
          </a:p>
          <a:p>
            <a:pPr marL="342900" lvl="0" indent="-342900" algn="l" rtl="0">
              <a:lnSpc>
                <a:spcPct val="150000"/>
              </a:lnSpc>
              <a:spcBef>
                <a:spcPts val="481"/>
              </a:spcBef>
              <a:spcAft>
                <a:spcPts val="0"/>
              </a:spcAft>
              <a:buClr>
                <a:schemeClr val="dk1"/>
              </a:buClr>
              <a:buSzPct val="100000"/>
              <a:buChar char="•"/>
            </a:pPr>
            <a:r>
              <a:rPr lang="en-US"/>
              <a:t>They reported that the pattern of PRs in the premature infant at term (40 week PCA) was similar to that of full-term newborns and thereby recommended sequential or periodic assessment of the PRs in extremely premature infants prior to term</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3"/>
          <p:cNvSpPr txBox="1">
            <a:spLocks noGrp="1"/>
          </p:cNvSpPr>
          <p:nvPr>
            <p:ph type="title"/>
          </p:nvPr>
        </p:nvSpPr>
        <p:spPr>
          <a:xfrm>
            <a:off x="457200" y="274638"/>
            <a:ext cx="65532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The study by Zafeiriou et al. </a:t>
            </a:r>
            <a:endParaRPr/>
          </a:p>
        </p:txBody>
      </p:sp>
      <p:sp>
        <p:nvSpPr>
          <p:cNvPr id="524" name="Google Shape;524;p63"/>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342900" algn="l" rtl="0">
              <a:lnSpc>
                <a:spcPct val="150000"/>
              </a:lnSpc>
              <a:spcBef>
                <a:spcPts val="0"/>
              </a:spcBef>
              <a:spcAft>
                <a:spcPts val="0"/>
              </a:spcAft>
              <a:buClr>
                <a:schemeClr val="dk1"/>
              </a:buClr>
              <a:buSzPct val="100000"/>
              <a:buChar char="•"/>
            </a:pPr>
            <a:r>
              <a:rPr lang="en-US"/>
              <a:t>Found that the palmar grasp reflex </a:t>
            </a:r>
            <a:r>
              <a:rPr lang="en-US" b="1"/>
              <a:t>was preserved until age 5 months in majority of normal infants</a:t>
            </a:r>
            <a:r>
              <a:rPr lang="en-US"/>
              <a:t>, after which it began to disappear. However, most </a:t>
            </a:r>
            <a:r>
              <a:rPr lang="en-US" b="1"/>
              <a:t>spastic children exhibited full activity of the reflex until 11 months of age. </a:t>
            </a:r>
            <a:endParaRPr/>
          </a:p>
          <a:p>
            <a:pPr marL="342900" lvl="0" indent="-342900" algn="l" rtl="0">
              <a:lnSpc>
                <a:spcPct val="150000"/>
              </a:lnSpc>
              <a:spcBef>
                <a:spcPts val="403"/>
              </a:spcBef>
              <a:spcAft>
                <a:spcPts val="0"/>
              </a:spcAft>
              <a:buClr>
                <a:schemeClr val="dk1"/>
              </a:buClr>
              <a:buSzPct val="100000"/>
              <a:buChar char="•"/>
            </a:pPr>
            <a:r>
              <a:rPr lang="en-US"/>
              <a:t>They concluded that </a:t>
            </a:r>
            <a:r>
              <a:rPr lang="en-US" b="1"/>
              <a:t>the presence of positive palmar grasp reflex after 7 months can be used as an early diagnostic clue </a:t>
            </a:r>
            <a:r>
              <a:rPr lang="en-US"/>
              <a:t>to confirm whether a high-risk infants will become normal or abnormal at 2 years of age.</a:t>
            </a:r>
            <a:endParaRPr/>
          </a:p>
          <a:p>
            <a:pPr marL="342900" lvl="0" indent="-342900" algn="l" rtl="0">
              <a:lnSpc>
                <a:spcPct val="150000"/>
              </a:lnSpc>
              <a:spcBef>
                <a:spcPts val="403"/>
              </a:spcBef>
              <a:spcAft>
                <a:spcPts val="0"/>
              </a:spcAft>
              <a:buClr>
                <a:schemeClr val="dk1"/>
              </a:buClr>
              <a:buSzPct val="100000"/>
              <a:buChar char="•"/>
            </a:pPr>
            <a:r>
              <a:rPr lang="en-US"/>
              <a:t> Thus, the manifestation of palmar grasp reflex </a:t>
            </a:r>
            <a:r>
              <a:rPr lang="en-US" b="1"/>
              <a:t>in infants &gt;4 months of age is predictive of damage in the central nervous system</a:t>
            </a:r>
            <a:r>
              <a:rPr lang="en-US"/>
              <a:t>, caused by anoxia, neural degenerations, trauma, among other etiological factors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4"/>
          <p:cNvSpPr txBox="1">
            <a:spLocks noGrp="1"/>
          </p:cNvSpPr>
          <p:nvPr>
            <p:ph type="title"/>
          </p:nvPr>
        </p:nvSpPr>
        <p:spPr>
          <a:xfrm>
            <a:off x="457200" y="274638"/>
            <a:ext cx="72390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Stepping Reflex</a:t>
            </a:r>
            <a:endParaRPr/>
          </a:p>
        </p:txBody>
      </p:sp>
      <p:sp>
        <p:nvSpPr>
          <p:cNvPr id="530" name="Google Shape;530;p64"/>
          <p:cNvSpPr txBox="1">
            <a:spLocks noGrp="1"/>
          </p:cNvSpPr>
          <p:nvPr>
            <p:ph type="body" idx="1"/>
          </p:nvPr>
        </p:nvSpPr>
        <p:spPr>
          <a:xfrm>
            <a:off x="457200" y="1600200"/>
            <a:ext cx="71628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b="1"/>
              <a:t>Clinical significance: The mature infants walk in heel–toe pattern whereas those who are premature have toe-heel pattern of walking.</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5"/>
          <p:cNvSpPr txBox="1">
            <a:spLocks noGrp="1"/>
          </p:cNvSpPr>
          <p:nvPr>
            <p:ph type="title"/>
          </p:nvPr>
        </p:nvSpPr>
        <p:spPr>
          <a:xfrm>
            <a:off x="457200" y="274638"/>
            <a:ext cx="5943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ATNR</a:t>
            </a:r>
            <a:endParaRPr/>
          </a:p>
        </p:txBody>
      </p:sp>
      <p:sp>
        <p:nvSpPr>
          <p:cNvPr id="536" name="Google Shape;536;p65"/>
          <p:cNvSpPr txBox="1">
            <a:spLocks noGrp="1"/>
          </p:cNvSpPr>
          <p:nvPr>
            <p:ph type="body" idx="1"/>
          </p:nvPr>
        </p:nvSpPr>
        <p:spPr>
          <a:xfrm>
            <a:off x="381000" y="1600200"/>
            <a:ext cx="8382000" cy="495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342900" algn="l" rtl="0">
              <a:lnSpc>
                <a:spcPct val="150000"/>
              </a:lnSpc>
              <a:spcBef>
                <a:spcPts val="0"/>
              </a:spcBef>
              <a:spcAft>
                <a:spcPts val="0"/>
              </a:spcAft>
              <a:buClr>
                <a:schemeClr val="dk1"/>
              </a:buClr>
              <a:buSzPct val="100000"/>
              <a:buChar char="•"/>
            </a:pPr>
            <a:r>
              <a:rPr lang="en-US"/>
              <a:t>Observable social/learning signs of a retained ATNR include</a:t>
            </a:r>
            <a:r>
              <a:rPr lang="en-US" b="1"/>
              <a:t>: possible scoliosis, poor handwriting, difficulty expressing ideas in written form, difficulty with eye tracking, difficulty with hand-eye coordination, difficulty with tasks </a:t>
            </a:r>
            <a:r>
              <a:rPr lang="en-US"/>
              <a:t>that require crossing the mid-line (reading/writing), difficulty with tasks that require both sides of the body. Every time the head turns, the arm may follow it and the fingers open. </a:t>
            </a:r>
            <a:endParaRPr/>
          </a:p>
          <a:p>
            <a:pPr marL="342900" lvl="0" indent="-342900" algn="l" rtl="0">
              <a:lnSpc>
                <a:spcPct val="150000"/>
              </a:lnSpc>
              <a:spcBef>
                <a:spcPts val="403"/>
              </a:spcBef>
              <a:spcAft>
                <a:spcPts val="0"/>
              </a:spcAft>
              <a:buClr>
                <a:schemeClr val="dk1"/>
              </a:buClr>
              <a:buSzPct val="100000"/>
              <a:buChar char="•"/>
            </a:pPr>
            <a:r>
              <a:rPr lang="en-US"/>
              <a:t>Therefore, it takes a lot of effort and concentration to try and hold the hand still while writing when the head has to move to look at another paper or the white board. </a:t>
            </a:r>
            <a:endParaRPr/>
          </a:p>
          <a:p>
            <a:pPr marL="342900" lvl="0" indent="-342900" algn="l" rtl="0">
              <a:lnSpc>
                <a:spcPct val="150000"/>
              </a:lnSpc>
              <a:spcBef>
                <a:spcPts val="403"/>
              </a:spcBef>
              <a:spcAft>
                <a:spcPts val="0"/>
              </a:spcAft>
              <a:buClr>
                <a:schemeClr val="dk1"/>
              </a:buClr>
              <a:buSzPct val="100000"/>
              <a:buChar char="•"/>
            </a:pPr>
            <a:r>
              <a:rPr lang="en-US"/>
              <a:t>The older child or adult may complain of chronic or recurrent shoulder or neck injury/pain; often times always on the same side.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6"/>
          <p:cNvSpPr txBox="1">
            <a:spLocks noGrp="1"/>
          </p:cNvSpPr>
          <p:nvPr>
            <p:ph type="title"/>
          </p:nvPr>
        </p:nvSpPr>
        <p:spPr>
          <a:xfrm>
            <a:off x="457200" y="76200"/>
            <a:ext cx="4724400" cy="1219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Merriweather"/>
              <a:buNone/>
            </a:pPr>
            <a:r>
              <a:rPr lang="en-US"/>
              <a:t/>
            </a:r>
            <a:br>
              <a:rPr lang="en-US"/>
            </a:br>
            <a:r>
              <a:rPr lang="en-US"/>
              <a:t>Tonic Labyrinthine Reflex (TLR)</a:t>
            </a:r>
            <a:endParaRPr/>
          </a:p>
        </p:txBody>
      </p:sp>
      <p:sp>
        <p:nvSpPr>
          <p:cNvPr id="542" name="Google Shape;542;p66"/>
          <p:cNvSpPr txBox="1">
            <a:spLocks noGrp="1"/>
          </p:cNvSpPr>
          <p:nvPr>
            <p:ph type="body" idx="1"/>
          </p:nvPr>
        </p:nvSpPr>
        <p:spPr>
          <a:xfrm>
            <a:off x="457200" y="1371600"/>
            <a:ext cx="6477000" cy="5257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1800"/>
              <a:buChar char="•"/>
            </a:pPr>
            <a:r>
              <a:rPr lang="en-US" sz="1800"/>
              <a:t>With this reflex, tilting the head back while lying on the back causes the back to stiffen and even arch backwards, causes the legs to straighten, stiffen, and push together, causes the toes to point, causes the arms to bend at the elbows and wrists, and causes the hands to become fisted or the fingers to curl. </a:t>
            </a:r>
            <a:endParaRPr sz="1800"/>
          </a:p>
          <a:p>
            <a:pPr marL="342900" lvl="0" indent="-342900" algn="l" rtl="0">
              <a:lnSpc>
                <a:spcPct val="150000"/>
              </a:lnSpc>
              <a:spcBef>
                <a:spcPts val="360"/>
              </a:spcBef>
              <a:spcAft>
                <a:spcPts val="0"/>
              </a:spcAft>
              <a:buClr>
                <a:schemeClr val="dk1"/>
              </a:buClr>
              <a:buSzPts val="1800"/>
              <a:buChar char="•"/>
            </a:pPr>
            <a:r>
              <a:rPr lang="en-US" sz="1800"/>
              <a:t>This reflex prepares the baby for movements of rolling over, crawling on all fours, standing and walking. The presence of this reflex beyond the newborn stage is also referred to as abnormal extension pattern or extensor tone. </a:t>
            </a:r>
            <a:endParaRPr sz="1800"/>
          </a:p>
          <a:p>
            <a:pPr marL="342900" lvl="0" indent="-342900" algn="l" rtl="0">
              <a:lnSpc>
                <a:spcPct val="150000"/>
              </a:lnSpc>
              <a:spcBef>
                <a:spcPts val="360"/>
              </a:spcBef>
              <a:spcAft>
                <a:spcPts val="0"/>
              </a:spcAft>
              <a:buClr>
                <a:schemeClr val="dk1"/>
              </a:buClr>
              <a:buSzPts val="1800"/>
              <a:buChar char="•"/>
            </a:pPr>
            <a:r>
              <a:rPr lang="en-US" sz="1800" b="1"/>
              <a:t>Inhibition of the tonic labyrinthine reflex is a gradual process involving the maturation of other systems</a:t>
            </a:r>
            <a:r>
              <a:rPr lang="en-US" sz="1800"/>
              <a:t>. This reflex should be gone by three and a half years of age.</a:t>
            </a:r>
            <a:endParaRPr sz="1800"/>
          </a:p>
        </p:txBody>
      </p:sp>
      <p:pic>
        <p:nvPicPr>
          <p:cNvPr id="543" name="Google Shape;543;p66"/>
          <p:cNvPicPr preferRelativeResize="0"/>
          <p:nvPr/>
        </p:nvPicPr>
        <p:blipFill rotWithShape="1">
          <a:blip r:embed="rId3">
            <a:alphaModFix/>
          </a:blip>
          <a:srcRect l="13333" t="48000" r="73036" b="31554"/>
          <a:stretch/>
        </p:blipFill>
        <p:spPr>
          <a:xfrm>
            <a:off x="6705600" y="2133600"/>
            <a:ext cx="2438400" cy="22860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7"/>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TLR</a:t>
            </a:r>
            <a:endParaRPr/>
          </a:p>
        </p:txBody>
      </p:sp>
      <p:sp>
        <p:nvSpPr>
          <p:cNvPr id="549" name="Google Shape;549;p67"/>
          <p:cNvSpPr txBox="1">
            <a:spLocks noGrp="1"/>
          </p:cNvSpPr>
          <p:nvPr>
            <p:ph type="body" idx="1"/>
          </p:nvPr>
        </p:nvSpPr>
        <p:spPr>
          <a:xfrm>
            <a:off x="457200" y="1600200"/>
            <a:ext cx="8229600" cy="495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a:bodyPr>
          <a:lstStyle/>
          <a:p>
            <a:pPr marL="342900" lvl="0" indent="-342900" algn="l" rtl="0">
              <a:lnSpc>
                <a:spcPct val="150000"/>
              </a:lnSpc>
              <a:spcBef>
                <a:spcPts val="0"/>
              </a:spcBef>
              <a:spcAft>
                <a:spcPts val="0"/>
              </a:spcAft>
              <a:buClr>
                <a:schemeClr val="dk1"/>
              </a:buClr>
              <a:buSzPct val="100000"/>
              <a:buChar char="•"/>
            </a:pPr>
            <a:r>
              <a:rPr lang="en-US"/>
              <a:t>Observable social/learning problems associated with this reflex include: difficulty keeping the head in a flexed position, trouble paying attention when sitting at a desk and/or reading, poor posture, </a:t>
            </a:r>
            <a:endParaRPr/>
          </a:p>
          <a:p>
            <a:pPr marL="342900" lvl="0" indent="-342900" algn="l" rtl="0">
              <a:lnSpc>
                <a:spcPct val="150000"/>
              </a:lnSpc>
              <a:spcBef>
                <a:spcPts val="481"/>
              </a:spcBef>
              <a:spcAft>
                <a:spcPts val="0"/>
              </a:spcAft>
              <a:buClr>
                <a:schemeClr val="dk1"/>
              </a:buClr>
              <a:buSzPct val="100000"/>
              <a:buChar char="•"/>
            </a:pPr>
            <a:r>
              <a:rPr lang="en-US"/>
              <a:t>poor balance, motion sickness, dyspraxia, toe walkers, hypo or hyper-tonus (muscle tone), dislike of physical education (PE), poor sense of rhythm/timing, oculo-motor difficulties (reading/writing), orientation and spatial difficulties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8"/>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Clinical significance: </a:t>
            </a:r>
            <a:endParaRPr/>
          </a:p>
        </p:txBody>
      </p:sp>
      <p:sp>
        <p:nvSpPr>
          <p:cNvPr id="555" name="Google Shape;555;p68"/>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a:bodyPr>
          <a:lstStyle/>
          <a:p>
            <a:pPr marL="342900" lvl="0" indent="-342900" algn="l" rtl="0">
              <a:lnSpc>
                <a:spcPct val="150000"/>
              </a:lnSpc>
              <a:spcBef>
                <a:spcPts val="0"/>
              </a:spcBef>
              <a:spcAft>
                <a:spcPts val="0"/>
              </a:spcAft>
              <a:buClr>
                <a:schemeClr val="dk1"/>
              </a:buClr>
              <a:buSzPct val="100000"/>
              <a:buChar char="•"/>
            </a:pPr>
            <a:r>
              <a:rPr lang="en-US"/>
              <a:t>Retained reflex leads to spatial problems, motion sickness, poor posture, muscle tone, and visual perception difficulties. </a:t>
            </a:r>
            <a:endParaRPr/>
          </a:p>
          <a:p>
            <a:pPr marL="342900" lvl="0" indent="-342900" algn="l" rtl="0">
              <a:lnSpc>
                <a:spcPct val="150000"/>
              </a:lnSpc>
              <a:spcBef>
                <a:spcPts val="481"/>
              </a:spcBef>
              <a:spcAft>
                <a:spcPts val="0"/>
              </a:spcAft>
              <a:buClr>
                <a:schemeClr val="dk1"/>
              </a:buClr>
              <a:buSzPct val="100000"/>
              <a:buChar char="•"/>
            </a:pPr>
            <a:r>
              <a:rPr lang="en-US"/>
              <a:t>In prone position, the child is in excessive flexion and may not be able to lift or turn the head to clear the air passage.</a:t>
            </a:r>
            <a:endParaRPr/>
          </a:p>
          <a:p>
            <a:pPr marL="342900" lvl="0" indent="-342900" algn="l" rtl="0">
              <a:lnSpc>
                <a:spcPct val="150000"/>
              </a:lnSpc>
              <a:spcBef>
                <a:spcPts val="481"/>
              </a:spcBef>
              <a:spcAft>
                <a:spcPts val="0"/>
              </a:spcAft>
              <a:buClr>
                <a:schemeClr val="dk1"/>
              </a:buClr>
              <a:buSzPct val="100000"/>
              <a:buChar char="•"/>
            </a:pPr>
            <a:r>
              <a:rPr lang="en-US"/>
              <a:t>In supine position, the severely involved child is in stiff extension and cannot lift head, bring hands to midline or turn over</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9"/>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
            </a:r>
            <a:br>
              <a:rPr lang="en-US"/>
            </a:br>
            <a:r>
              <a:rPr lang="en-US"/>
              <a:t>Symmetrical Tonic Neck Reflex (STNR)</a:t>
            </a:r>
            <a:endParaRPr/>
          </a:p>
        </p:txBody>
      </p:sp>
      <p:sp>
        <p:nvSpPr>
          <p:cNvPr id="561" name="Google Shape;561;p69"/>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chemeClr val="dk1"/>
              </a:buClr>
              <a:buSzPct val="100000"/>
              <a:buChar char="•"/>
            </a:pPr>
            <a:r>
              <a:rPr lang="en-US"/>
              <a:t>Observable social/learning problems associated with a retained STNR: </a:t>
            </a:r>
            <a:r>
              <a:rPr lang="en-US" b="1"/>
              <a:t>poor posture, tendency to slump when sitting, sits in a “W” position with their knees</a:t>
            </a:r>
            <a:r>
              <a:rPr lang="en-US"/>
              <a:t>, Simian (ape-like) walk, poor eye-hand coordination, messy eater,  clumsy child, difficulties with readjustment of binocular vision (child cannot change focus easily from blackboard to desk), slowness at copying tasks, poor swimming skills. </a:t>
            </a:r>
            <a:endParaRPr/>
          </a:p>
          <a:p>
            <a:pPr marL="342900" lvl="0" indent="-342900" algn="l" rtl="0">
              <a:lnSpc>
                <a:spcPct val="150000"/>
              </a:lnSpc>
              <a:spcBef>
                <a:spcPts val="481"/>
              </a:spcBef>
              <a:spcAft>
                <a:spcPts val="0"/>
              </a:spcAft>
              <a:buClr>
                <a:schemeClr val="dk1"/>
              </a:buClr>
              <a:buSzPct val="100000"/>
              <a:buChar char="•"/>
            </a:pPr>
            <a:r>
              <a:rPr lang="en-US"/>
              <a:t>Associated sensory systems: vestibular, proprioceptive, and visual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304800" y="533400"/>
            <a:ext cx="65532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Oral and pharyngeal reflex </a:t>
            </a:r>
            <a:endParaRPr/>
          </a:p>
        </p:txBody>
      </p:sp>
      <p:grpSp>
        <p:nvGrpSpPr>
          <p:cNvPr id="171" name="Google Shape;171;p7"/>
          <p:cNvGrpSpPr/>
          <p:nvPr/>
        </p:nvGrpSpPr>
        <p:grpSpPr>
          <a:xfrm>
            <a:off x="2135683" y="2059384"/>
            <a:ext cx="4263032" cy="4060031"/>
            <a:chOff x="916483" y="1984"/>
            <a:chExt cx="4263032" cy="4060031"/>
          </a:xfrm>
        </p:grpSpPr>
        <p:sp>
          <p:nvSpPr>
            <p:cNvPr id="172" name="Google Shape;172;p7"/>
            <p:cNvSpPr/>
            <p:nvPr/>
          </p:nvSpPr>
          <p:spPr>
            <a:xfrm>
              <a:off x="916483" y="1984"/>
              <a:ext cx="2030015" cy="1218009"/>
            </a:xfrm>
            <a:prstGeom prst="rect">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txBox="1"/>
            <p:nvPr/>
          </p:nvSpPr>
          <p:spPr>
            <a:xfrm>
              <a:off x="916483" y="1984"/>
              <a:ext cx="2030015" cy="1218009"/>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None/>
              </a:pPr>
              <a:r>
                <a:rPr lang="en-US" sz="3700" b="1" i="0" u="none" strike="noStrike" cap="none">
                  <a:solidFill>
                    <a:schemeClr val="dk1"/>
                  </a:solidFill>
                  <a:latin typeface="Merriweather"/>
                  <a:ea typeface="Merriweather"/>
                  <a:cs typeface="Merriweather"/>
                  <a:sym typeface="Merriweather"/>
                </a:rPr>
                <a:t>Sucking</a:t>
              </a:r>
              <a:endParaRPr/>
            </a:p>
          </p:txBody>
        </p:sp>
        <p:sp>
          <p:nvSpPr>
            <p:cNvPr id="174" name="Google Shape;174;p7"/>
            <p:cNvSpPr/>
            <p:nvPr/>
          </p:nvSpPr>
          <p:spPr>
            <a:xfrm>
              <a:off x="3149500" y="1984"/>
              <a:ext cx="2030015" cy="1218009"/>
            </a:xfrm>
            <a:prstGeom prst="rect">
              <a:avLst/>
            </a:prstGeom>
            <a:gradFill>
              <a:gsLst>
                <a:gs pos="0">
                  <a:srgbClr val="24A96A"/>
                </a:gs>
                <a:gs pos="80000">
                  <a:srgbClr val="2FDF8C"/>
                </a:gs>
                <a:gs pos="100000">
                  <a:srgbClr val="2DE38D"/>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txBox="1"/>
            <p:nvPr/>
          </p:nvSpPr>
          <p:spPr>
            <a:xfrm>
              <a:off x="3149500" y="1984"/>
              <a:ext cx="2030015" cy="1218009"/>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None/>
              </a:pPr>
              <a:r>
                <a:rPr lang="en-US" sz="3700" b="1" i="0" u="none" strike="noStrike" cap="none">
                  <a:solidFill>
                    <a:schemeClr val="dk1"/>
                  </a:solidFill>
                  <a:latin typeface="Merriweather"/>
                  <a:ea typeface="Merriweather"/>
                  <a:cs typeface="Merriweather"/>
                  <a:sym typeface="Merriweather"/>
                </a:rPr>
                <a:t>Suckling</a:t>
              </a:r>
              <a:endParaRPr/>
            </a:p>
          </p:txBody>
        </p:sp>
        <p:sp>
          <p:nvSpPr>
            <p:cNvPr id="176" name="Google Shape;176;p7"/>
            <p:cNvSpPr/>
            <p:nvPr/>
          </p:nvSpPr>
          <p:spPr>
            <a:xfrm>
              <a:off x="916483" y="1422995"/>
              <a:ext cx="2030015" cy="1218009"/>
            </a:xfrm>
            <a:prstGeom prst="rect">
              <a:avLst/>
            </a:prstGeom>
            <a:gradFill>
              <a:gsLst>
                <a:gs pos="0">
                  <a:srgbClr val="39B520"/>
                </a:gs>
                <a:gs pos="80000">
                  <a:srgbClr val="4CED2B"/>
                </a:gs>
                <a:gs pos="100000">
                  <a:srgbClr val="4AF228"/>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txBox="1"/>
            <p:nvPr/>
          </p:nvSpPr>
          <p:spPr>
            <a:xfrm>
              <a:off x="916483" y="1422995"/>
              <a:ext cx="2030015" cy="1218009"/>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None/>
              </a:pPr>
              <a:r>
                <a:rPr lang="en-US" sz="3700" b="1" i="0" u="none" strike="noStrike" cap="none">
                  <a:solidFill>
                    <a:schemeClr val="dk1"/>
                  </a:solidFill>
                  <a:latin typeface="Merriweather"/>
                  <a:ea typeface="Merriweather"/>
                  <a:cs typeface="Merriweather"/>
                  <a:sym typeface="Merriweather"/>
                </a:rPr>
                <a:t>Routing</a:t>
              </a:r>
              <a:endParaRPr/>
            </a:p>
          </p:txBody>
        </p:sp>
        <p:sp>
          <p:nvSpPr>
            <p:cNvPr id="178" name="Google Shape;178;p7"/>
            <p:cNvSpPr/>
            <p:nvPr/>
          </p:nvSpPr>
          <p:spPr>
            <a:xfrm>
              <a:off x="3149500" y="1422995"/>
              <a:ext cx="2030015" cy="1218009"/>
            </a:xfrm>
            <a:prstGeom prst="rect">
              <a:avLst/>
            </a:prstGeom>
            <a:gradFill>
              <a:gsLst>
                <a:gs pos="0">
                  <a:srgbClr val="A8BF1F"/>
                </a:gs>
                <a:gs pos="80000">
                  <a:srgbClr val="DDFB28"/>
                </a:gs>
                <a:gs pos="100000">
                  <a:srgbClr val="E1FF2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txBox="1"/>
            <p:nvPr/>
          </p:nvSpPr>
          <p:spPr>
            <a:xfrm>
              <a:off x="3149500" y="1422995"/>
              <a:ext cx="2030015" cy="1218009"/>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None/>
              </a:pPr>
              <a:r>
                <a:rPr lang="en-US" sz="3700" b="1" i="0" u="none" strike="noStrike" cap="none">
                  <a:solidFill>
                    <a:schemeClr val="dk1"/>
                  </a:solidFill>
                  <a:latin typeface="Merriweather"/>
                  <a:ea typeface="Merriweather"/>
                  <a:cs typeface="Merriweather"/>
                  <a:sym typeface="Merriweather"/>
                </a:rPr>
                <a:t>Gag</a:t>
              </a:r>
              <a:endParaRPr/>
            </a:p>
          </p:txBody>
        </p:sp>
        <p:sp>
          <p:nvSpPr>
            <p:cNvPr id="180" name="Google Shape;180;p7"/>
            <p:cNvSpPr/>
            <p:nvPr/>
          </p:nvSpPr>
          <p:spPr>
            <a:xfrm>
              <a:off x="2032992" y="2844006"/>
              <a:ext cx="2030015" cy="1218009"/>
            </a:xfrm>
            <a:prstGeom prst="rect">
              <a:avLst/>
            </a:prstGeom>
            <a:gradFill>
              <a:gsLst>
                <a:gs pos="0">
                  <a:srgbClr val="C8691E"/>
                </a:gs>
                <a:gs pos="80000">
                  <a:srgbClr val="FF8C27"/>
                </a:gs>
                <a:gs pos="100000">
                  <a:srgbClr val="FF8B2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txBox="1"/>
            <p:nvPr/>
          </p:nvSpPr>
          <p:spPr>
            <a:xfrm>
              <a:off x="2032992" y="2844006"/>
              <a:ext cx="2030015" cy="1218009"/>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None/>
              </a:pPr>
              <a:r>
                <a:rPr lang="en-US" sz="3700" b="1" i="0" u="none" strike="noStrike" cap="none">
                  <a:solidFill>
                    <a:schemeClr val="dk1"/>
                  </a:solidFill>
                  <a:latin typeface="Merriweather"/>
                  <a:ea typeface="Merriweather"/>
                  <a:cs typeface="Merriweather"/>
                  <a:sym typeface="Merriweather"/>
                </a:rPr>
                <a:t>Biting</a:t>
              </a:r>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0"/>
          <p:cNvSpPr txBox="1">
            <a:spLocks noGrp="1"/>
          </p:cNvSpPr>
          <p:nvPr>
            <p:ph type="title"/>
          </p:nvPr>
        </p:nvSpPr>
        <p:spPr>
          <a:xfrm>
            <a:off x="457200" y="274638"/>
            <a:ext cx="56388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Parachute reflex </a:t>
            </a:r>
            <a:endParaRPr/>
          </a:p>
        </p:txBody>
      </p:sp>
      <p:sp>
        <p:nvSpPr>
          <p:cNvPr id="567" name="Google Shape;567;p70"/>
          <p:cNvSpPr txBox="1">
            <a:spLocks noGrp="1"/>
          </p:cNvSpPr>
          <p:nvPr>
            <p:ph type="body" idx="1"/>
          </p:nvPr>
        </p:nvSpPr>
        <p:spPr>
          <a:xfrm>
            <a:off x="457200" y="1600200"/>
            <a:ext cx="8382000" cy="5029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342900" lvl="0" indent="-342900" algn="l" rtl="0">
              <a:lnSpc>
                <a:spcPct val="150000"/>
              </a:lnSpc>
              <a:spcBef>
                <a:spcPts val="0"/>
              </a:spcBef>
              <a:spcAft>
                <a:spcPts val="0"/>
              </a:spcAft>
              <a:buClr>
                <a:schemeClr val="dk1"/>
              </a:buClr>
              <a:buSzPct val="100000"/>
              <a:buChar char="•"/>
            </a:pPr>
            <a:r>
              <a:rPr lang="en-US"/>
              <a:t>It is a protective reflex that appears at about 6-9 months of age &amp; persists thereafter. </a:t>
            </a:r>
            <a:endParaRPr/>
          </a:p>
          <a:p>
            <a:pPr marL="342900" lvl="0" indent="-342900" algn="l" rtl="0">
              <a:lnSpc>
                <a:spcPct val="150000"/>
              </a:lnSpc>
              <a:spcBef>
                <a:spcPts val="481"/>
              </a:spcBef>
              <a:spcAft>
                <a:spcPts val="0"/>
              </a:spcAft>
              <a:buClr>
                <a:schemeClr val="dk1"/>
              </a:buClr>
              <a:buSzPct val="100000"/>
              <a:buChar char="•"/>
            </a:pPr>
            <a:r>
              <a:rPr lang="en-US"/>
              <a:t>The reflex is elicited by holding the child in ventral suspension and suddenly lowering him to couch. The arms are reflexively extended forward towards couch as defensive reaction. </a:t>
            </a:r>
            <a:endParaRPr/>
          </a:p>
          <a:p>
            <a:pPr marL="342900" lvl="0" indent="-342900" algn="l" rtl="0">
              <a:lnSpc>
                <a:spcPct val="150000"/>
              </a:lnSpc>
              <a:spcBef>
                <a:spcPts val="481"/>
              </a:spcBef>
              <a:spcAft>
                <a:spcPts val="0"/>
              </a:spcAft>
              <a:buClr>
                <a:schemeClr val="dk1"/>
              </a:buClr>
              <a:buSzPct val="100000"/>
              <a:buChar char="•"/>
            </a:pPr>
            <a:r>
              <a:rPr lang="en-US" b="1"/>
              <a:t>Clinical significance: </a:t>
            </a:r>
            <a:r>
              <a:rPr lang="en-US"/>
              <a:t>In children with cerebral palsy, the reflex may be absent or abnormal. It would be asymmetrical in spastic hemiplegia.</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1"/>
          <p:cNvSpPr txBox="1">
            <a:spLocks noGrp="1"/>
          </p:cNvSpPr>
          <p:nvPr>
            <p:ph type="title"/>
          </p:nvPr>
        </p:nvSpPr>
        <p:spPr>
          <a:xfrm>
            <a:off x="457200" y="274638"/>
            <a:ext cx="5638800" cy="7159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Assessment of PRs</a:t>
            </a:r>
            <a:endParaRPr/>
          </a:p>
        </p:txBody>
      </p:sp>
      <p:sp>
        <p:nvSpPr>
          <p:cNvPr id="573" name="Google Shape;573;p71"/>
          <p:cNvSpPr txBox="1">
            <a:spLocks noGrp="1"/>
          </p:cNvSpPr>
          <p:nvPr>
            <p:ph type="body" idx="1"/>
          </p:nvPr>
        </p:nvSpPr>
        <p:spPr>
          <a:xfrm>
            <a:off x="381000" y="1066800"/>
            <a:ext cx="8458200" cy="5486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000"/>
              <a:buChar char="•"/>
            </a:pPr>
            <a:r>
              <a:rPr lang="en-US" sz="2000"/>
              <a:t>the assessment of PRs in the newborn screening protocol. However, the studies included in the review suggest that it is not necessary that all high risk infants should exhibit absent PRs, which highlights the fact that </a:t>
            </a:r>
            <a:r>
              <a:rPr lang="en-US" sz="2000" b="1"/>
              <a:t>PR assessment should be done in conjunction with other relevant assessments. </a:t>
            </a:r>
            <a:endParaRPr sz="2000" b="1"/>
          </a:p>
          <a:p>
            <a:pPr marL="342900" lvl="0" indent="-342900" algn="l" rtl="0">
              <a:lnSpc>
                <a:spcPct val="150000"/>
              </a:lnSpc>
              <a:spcBef>
                <a:spcPts val="400"/>
              </a:spcBef>
              <a:spcAft>
                <a:spcPts val="0"/>
              </a:spcAft>
              <a:buClr>
                <a:schemeClr val="dk1"/>
              </a:buClr>
              <a:buSzPts val="2000"/>
              <a:buChar char="•"/>
            </a:pPr>
            <a:r>
              <a:rPr lang="en-US" sz="2000"/>
              <a:t>Infants exhibiting a marked </a:t>
            </a:r>
            <a:r>
              <a:rPr lang="en-US" sz="2000" b="1"/>
              <a:t>variation in the reflex patterns and persistence of these reflexes beyond the specified age of disappearance of each reflex </a:t>
            </a:r>
            <a:r>
              <a:rPr lang="en-US" sz="2000"/>
              <a:t>should carefully be observed for the development of any neurological abnormalities.</a:t>
            </a:r>
            <a:endParaRPr/>
          </a:p>
          <a:p>
            <a:pPr marL="342900" lvl="0" indent="-342900" algn="l" rtl="0">
              <a:lnSpc>
                <a:spcPct val="150000"/>
              </a:lnSpc>
              <a:spcBef>
                <a:spcPts val="400"/>
              </a:spcBef>
              <a:spcAft>
                <a:spcPts val="0"/>
              </a:spcAft>
              <a:buClr>
                <a:schemeClr val="dk1"/>
              </a:buClr>
              <a:buSzPts val="2000"/>
              <a:buChar char="•"/>
            </a:pPr>
            <a:r>
              <a:rPr lang="en-US" sz="2000"/>
              <a:t>The subtle variations in all these reflexes and its persistence can affect the infant's motor, speech as well language development in the later life</a:t>
            </a:r>
            <a:br>
              <a:rPr lang="en-US" sz="2000"/>
            </a:br>
            <a:endParaRPr sz="20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2"/>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342900" algn="l" rtl="0">
              <a:lnSpc>
                <a:spcPct val="150000"/>
              </a:lnSpc>
              <a:spcBef>
                <a:spcPts val="0"/>
              </a:spcBef>
              <a:spcAft>
                <a:spcPts val="0"/>
              </a:spcAft>
              <a:buClr>
                <a:schemeClr val="dk1"/>
              </a:buClr>
              <a:buSzPct val="100000"/>
              <a:buChar char="•"/>
            </a:pPr>
            <a:r>
              <a:rPr lang="en-US"/>
              <a:t>Hence, speech-language pathologists should recognize their significance, learn to elicit these reflexes and analyze the responses associated with these reflexes, as it will aid in the early identification of developmental disabilities. </a:t>
            </a:r>
            <a:endParaRPr/>
          </a:p>
          <a:p>
            <a:pPr marL="342900" lvl="0" indent="-342900" algn="l" rtl="0">
              <a:lnSpc>
                <a:spcPct val="150000"/>
              </a:lnSpc>
              <a:spcBef>
                <a:spcPts val="403"/>
              </a:spcBef>
              <a:spcAft>
                <a:spcPts val="0"/>
              </a:spcAft>
              <a:buClr>
                <a:schemeClr val="dk1"/>
              </a:buClr>
              <a:buSzPct val="100000"/>
              <a:buChar char="•"/>
            </a:pPr>
            <a:r>
              <a:rPr lang="en-US"/>
              <a:t>more number of studies are required that is aimed at investigating the efficacy of these PRs in identifying children with developmental disabilities and to check which of these or a combination of these are more sensitive indicators of neurological damage and at what timeline in an infant's life, which will yield a better understanding of the significance of PRs in high-risk infants.</a:t>
            </a:r>
            <a:br>
              <a:rPr lang="en-US"/>
            </a:b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3"/>
          <p:cNvSpPr txBox="1">
            <a:spLocks noGrp="1"/>
          </p:cNvSpPr>
          <p:nvPr>
            <p:ph type="title"/>
          </p:nvPr>
        </p:nvSpPr>
        <p:spPr>
          <a:xfrm>
            <a:off x="457200" y="274638"/>
            <a:ext cx="65532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Treatment </a:t>
            </a:r>
            <a:endParaRPr/>
          </a:p>
        </p:txBody>
      </p:sp>
      <p:sp>
        <p:nvSpPr>
          <p:cNvPr id="584" name="Google Shape;584;p73"/>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342900" lvl="0" indent="-214947" algn="l" rtl="0">
              <a:lnSpc>
                <a:spcPct val="150000"/>
              </a:lnSpc>
              <a:spcBef>
                <a:spcPts val="0"/>
              </a:spcBef>
              <a:spcAft>
                <a:spcPts val="0"/>
              </a:spcAft>
              <a:buClr>
                <a:schemeClr val="dk1"/>
              </a:buClr>
              <a:buSzPct val="100000"/>
              <a:buNone/>
            </a:pPr>
            <a:endParaRPr/>
          </a:p>
          <a:p>
            <a:pPr marL="342900" lvl="0" indent="-342900" algn="l" rtl="0">
              <a:lnSpc>
                <a:spcPct val="150000"/>
              </a:lnSpc>
              <a:spcBef>
                <a:spcPts val="403"/>
              </a:spcBef>
              <a:spcAft>
                <a:spcPts val="0"/>
              </a:spcAft>
              <a:buClr>
                <a:schemeClr val="dk1"/>
              </a:buClr>
              <a:buSzPct val="100000"/>
              <a:buChar char="•"/>
            </a:pPr>
            <a:r>
              <a:rPr lang="en-US"/>
              <a:t>Through various </a:t>
            </a:r>
            <a:r>
              <a:rPr lang="en-US" b="1"/>
              <a:t>specific movement and exercise protocols offered at our office, primitive reflexes can be inhibited- </a:t>
            </a:r>
            <a:r>
              <a:rPr lang="en-US"/>
              <a:t>allowing for proper neurological development to take place. </a:t>
            </a:r>
            <a:endParaRPr/>
          </a:p>
          <a:p>
            <a:pPr marL="342900" lvl="0" indent="-342900" algn="l" rtl="0">
              <a:lnSpc>
                <a:spcPct val="150000"/>
              </a:lnSpc>
              <a:spcBef>
                <a:spcPts val="403"/>
              </a:spcBef>
              <a:spcAft>
                <a:spcPts val="0"/>
              </a:spcAft>
              <a:buClr>
                <a:schemeClr val="dk1"/>
              </a:buClr>
              <a:buSzPct val="100000"/>
              <a:buChar char="•"/>
            </a:pPr>
            <a:r>
              <a:rPr lang="en-US"/>
              <a:t>The long term results of such treatment is </a:t>
            </a:r>
            <a:r>
              <a:rPr lang="en-US" b="1"/>
              <a:t>better social behavior, improvement in academic and motor learning, and overall improvement in physical health, emotional health, and overall well being</a:t>
            </a:r>
            <a:r>
              <a:rPr lang="en-US"/>
              <a:t>. </a:t>
            </a:r>
            <a:endParaRPr/>
          </a:p>
          <a:p>
            <a:pPr marL="342900" lvl="0" indent="-342900" algn="l" rtl="0">
              <a:lnSpc>
                <a:spcPct val="150000"/>
              </a:lnSpc>
              <a:spcBef>
                <a:spcPts val="403"/>
              </a:spcBef>
              <a:spcAft>
                <a:spcPts val="0"/>
              </a:spcAft>
              <a:buClr>
                <a:schemeClr val="dk1"/>
              </a:buClr>
              <a:buSzPct val="100000"/>
              <a:buChar char="•"/>
            </a:pPr>
            <a:r>
              <a:rPr lang="en-US" b="1"/>
              <a:t>Inhibition of Primitive Reflexes </a:t>
            </a:r>
            <a:r>
              <a:rPr lang="en-US"/>
              <a:t>will also help develop a stronger and healthier functioning Sensory Processing system.</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74"/>
          <p:cNvSpPr txBox="1">
            <a:spLocks noGrp="1"/>
          </p:cNvSpPr>
          <p:nvPr>
            <p:ph type="title"/>
          </p:nvPr>
        </p:nvSpPr>
        <p:spPr>
          <a:xfrm>
            <a:off x="457200" y="274638"/>
            <a:ext cx="70104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Primitive Reflex Treatment</a:t>
            </a:r>
            <a:endParaRPr/>
          </a:p>
        </p:txBody>
      </p:sp>
      <p:sp>
        <p:nvSpPr>
          <p:cNvPr id="590" name="Google Shape;590;p74"/>
          <p:cNvSpPr txBox="1">
            <a:spLocks noGrp="1"/>
          </p:cNvSpPr>
          <p:nvPr>
            <p:ph type="body" idx="1"/>
          </p:nvPr>
        </p:nvSpPr>
        <p:spPr>
          <a:xfrm>
            <a:off x="457200" y="1447800"/>
            <a:ext cx="8229600" cy="51816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Char char="•"/>
            </a:pPr>
            <a:r>
              <a:rPr lang="en-US" sz="2200"/>
              <a:t>When primitive reflexes haven’t integrated within the appropriate time frame, it is important to revisit the missing developmental stages. </a:t>
            </a:r>
            <a:endParaRPr sz="2200"/>
          </a:p>
          <a:p>
            <a:pPr marL="342900" lvl="0" indent="-342900" algn="l" rtl="0">
              <a:lnSpc>
                <a:spcPct val="150000"/>
              </a:lnSpc>
              <a:spcBef>
                <a:spcPts val="440"/>
              </a:spcBef>
              <a:spcAft>
                <a:spcPts val="0"/>
              </a:spcAft>
              <a:buClr>
                <a:schemeClr val="dk1"/>
              </a:buClr>
              <a:buSzPts val="2200"/>
              <a:buChar char="•"/>
            </a:pPr>
            <a:r>
              <a:rPr lang="en-US" sz="2200"/>
              <a:t>Specific movement activities will help rebuild the foundation and create new neural pathways</a:t>
            </a:r>
            <a:r>
              <a:rPr lang="en-US" sz="2200" b="1"/>
              <a:t>. A primitive reflex integration program </a:t>
            </a:r>
            <a:r>
              <a:rPr lang="en-US" sz="2200"/>
              <a:t>involving specific movement patterns makes it possible to retrain the brain. </a:t>
            </a:r>
            <a:endParaRPr sz="2200"/>
          </a:p>
          <a:p>
            <a:pPr marL="342900" lvl="0" indent="-342900" algn="l" rtl="0">
              <a:lnSpc>
                <a:spcPct val="150000"/>
              </a:lnSpc>
              <a:spcBef>
                <a:spcPts val="440"/>
              </a:spcBef>
              <a:spcAft>
                <a:spcPts val="0"/>
              </a:spcAft>
              <a:buClr>
                <a:schemeClr val="dk1"/>
              </a:buClr>
              <a:buSzPts val="2200"/>
              <a:buChar char="•"/>
            </a:pPr>
            <a:r>
              <a:rPr lang="en-US" sz="2200"/>
              <a:t>Such programs are directed by developmental optometrists, occupational therapists, or other developmental specialists trained in reflex integration</a:t>
            </a:r>
            <a:endParaRPr sz="22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5"/>
          <p:cNvSpPr txBox="1">
            <a:spLocks noGrp="1"/>
          </p:cNvSpPr>
          <p:nvPr>
            <p:ph type="title"/>
          </p:nvPr>
        </p:nvSpPr>
        <p:spPr>
          <a:xfrm>
            <a:off x="457200" y="274638"/>
            <a:ext cx="65532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Signs of Retained Reflexes</a:t>
            </a:r>
            <a:endParaRPr/>
          </a:p>
        </p:txBody>
      </p:sp>
      <p:sp>
        <p:nvSpPr>
          <p:cNvPr id="596" name="Google Shape;596;p75"/>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chemeClr val="dk1"/>
              </a:buClr>
              <a:buSzPct val="100000"/>
              <a:buChar char="•"/>
            </a:pPr>
            <a:r>
              <a:rPr lang="en-US"/>
              <a:t>Poor impulse control</a:t>
            </a:r>
            <a:endParaRPr/>
          </a:p>
          <a:p>
            <a:pPr marL="342900" lvl="0" indent="-342900" algn="l" rtl="0">
              <a:lnSpc>
                <a:spcPct val="150000"/>
              </a:lnSpc>
              <a:spcBef>
                <a:spcPts val="481"/>
              </a:spcBef>
              <a:spcAft>
                <a:spcPts val="0"/>
              </a:spcAft>
              <a:buClr>
                <a:schemeClr val="dk1"/>
              </a:buClr>
              <a:buSzPct val="100000"/>
              <a:buChar char="•"/>
            </a:pPr>
            <a:r>
              <a:rPr lang="en-US"/>
              <a:t>Fidgeting</a:t>
            </a:r>
            <a:endParaRPr/>
          </a:p>
          <a:p>
            <a:pPr marL="342900" lvl="0" indent="-342900" algn="l" rtl="0">
              <a:lnSpc>
                <a:spcPct val="150000"/>
              </a:lnSpc>
              <a:spcBef>
                <a:spcPts val="481"/>
              </a:spcBef>
              <a:spcAft>
                <a:spcPts val="0"/>
              </a:spcAft>
              <a:buClr>
                <a:schemeClr val="dk1"/>
              </a:buClr>
              <a:buSzPct val="100000"/>
              <a:buChar char="•"/>
            </a:pPr>
            <a:r>
              <a:rPr lang="en-US"/>
              <a:t>Poor dexterity</a:t>
            </a:r>
            <a:endParaRPr/>
          </a:p>
          <a:p>
            <a:pPr marL="342900" lvl="0" indent="-342900" algn="l" rtl="0">
              <a:lnSpc>
                <a:spcPct val="150000"/>
              </a:lnSpc>
              <a:spcBef>
                <a:spcPts val="481"/>
              </a:spcBef>
              <a:spcAft>
                <a:spcPts val="0"/>
              </a:spcAft>
              <a:buClr>
                <a:schemeClr val="dk1"/>
              </a:buClr>
              <a:buSzPct val="100000"/>
              <a:buChar char="•"/>
            </a:pPr>
            <a:r>
              <a:rPr lang="en-US"/>
              <a:t>Interrupted eye tracking</a:t>
            </a:r>
            <a:endParaRPr/>
          </a:p>
          <a:p>
            <a:pPr marL="342900" lvl="0" indent="-342900" algn="l" rtl="0">
              <a:lnSpc>
                <a:spcPct val="150000"/>
              </a:lnSpc>
              <a:spcBef>
                <a:spcPts val="481"/>
              </a:spcBef>
              <a:spcAft>
                <a:spcPts val="0"/>
              </a:spcAft>
              <a:buClr>
                <a:schemeClr val="dk1"/>
              </a:buClr>
              <a:buSzPct val="100000"/>
              <a:buChar char="•"/>
            </a:pPr>
            <a:r>
              <a:rPr lang="en-US"/>
              <a:t>Toe walking</a:t>
            </a:r>
            <a:endParaRPr/>
          </a:p>
          <a:p>
            <a:pPr marL="342900" lvl="0" indent="-342900" algn="l" rtl="0">
              <a:lnSpc>
                <a:spcPct val="150000"/>
              </a:lnSpc>
              <a:spcBef>
                <a:spcPts val="481"/>
              </a:spcBef>
              <a:spcAft>
                <a:spcPts val="0"/>
              </a:spcAft>
              <a:buClr>
                <a:schemeClr val="dk1"/>
              </a:buClr>
              <a:buSzPct val="100000"/>
              <a:buChar char="•"/>
            </a:pPr>
            <a:r>
              <a:rPr lang="en-US"/>
              <a:t>Motion sickness</a:t>
            </a:r>
            <a:endParaRPr/>
          </a:p>
          <a:p>
            <a:pPr marL="342900" lvl="0" indent="-342900" algn="l" rtl="0">
              <a:lnSpc>
                <a:spcPct val="150000"/>
              </a:lnSpc>
              <a:spcBef>
                <a:spcPts val="481"/>
              </a:spcBef>
              <a:spcAft>
                <a:spcPts val="0"/>
              </a:spcAft>
              <a:buClr>
                <a:schemeClr val="dk1"/>
              </a:buClr>
              <a:buSzPct val="100000"/>
              <a:buChar char="•"/>
            </a:pPr>
            <a:r>
              <a:rPr lang="en-US"/>
              <a:t>Difficulty changing gaze from far to near</a:t>
            </a:r>
            <a:endParaRPr/>
          </a:p>
          <a:p>
            <a:pPr marL="342900" lvl="0" indent="-342900" algn="l" rtl="0">
              <a:lnSpc>
                <a:spcPct val="150000"/>
              </a:lnSpc>
              <a:spcBef>
                <a:spcPts val="481"/>
              </a:spcBef>
              <a:spcAft>
                <a:spcPts val="0"/>
              </a:spcAft>
              <a:buClr>
                <a:schemeClr val="dk1"/>
              </a:buClr>
              <a:buSzPct val="100000"/>
              <a:buChar char="•"/>
            </a:pPr>
            <a:r>
              <a:rPr lang="en-US"/>
              <a:t>Poor posture</a:t>
            </a:r>
            <a:endParaRPr/>
          </a:p>
          <a:p>
            <a:pPr marL="342900" lvl="0" indent="-190182" algn="l" rtl="0">
              <a:lnSpc>
                <a:spcPct val="150000"/>
              </a:lnSpc>
              <a:spcBef>
                <a:spcPts val="481"/>
              </a:spcBef>
              <a:spcAft>
                <a:spcPts val="0"/>
              </a:spcAft>
              <a:buClr>
                <a:schemeClr val="dk1"/>
              </a:buClr>
              <a:buSzPct val="100000"/>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6"/>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Reflex inhibition programs</a:t>
            </a:r>
            <a:endParaRPr/>
          </a:p>
        </p:txBody>
      </p:sp>
      <p:sp>
        <p:nvSpPr>
          <p:cNvPr id="602" name="Google Shape;602;p76"/>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chemeClr val="dk1"/>
              </a:buClr>
              <a:buSzPct val="100000"/>
              <a:buChar char="•"/>
            </a:pPr>
            <a:r>
              <a:rPr lang="en-US"/>
              <a:t>When primitive reflexes are not integrated it is important to address those missing developmental stages.  The movement activities associated with integrating these reflexes will help rebuild those early childhood foundations and create/repair neural pathways.  </a:t>
            </a:r>
            <a:endParaRPr/>
          </a:p>
          <a:p>
            <a:pPr marL="342900" lvl="0" indent="-342900" algn="l" rtl="0">
              <a:lnSpc>
                <a:spcPct val="150000"/>
              </a:lnSpc>
              <a:spcBef>
                <a:spcPts val="481"/>
              </a:spcBef>
              <a:spcAft>
                <a:spcPts val="0"/>
              </a:spcAft>
              <a:buClr>
                <a:schemeClr val="dk1"/>
              </a:buClr>
              <a:buSzPct val="100000"/>
              <a:buChar char="•"/>
            </a:pPr>
            <a:r>
              <a:rPr lang="en-US" b="1"/>
              <a:t>Reflex inhibition programs </a:t>
            </a:r>
            <a:r>
              <a:rPr lang="en-US"/>
              <a:t>consist of specific, </a:t>
            </a:r>
            <a:r>
              <a:rPr lang="en-US" b="1"/>
              <a:t>stereotyped movements practiced everyday for 5-7 minutes per day</a:t>
            </a:r>
            <a:r>
              <a:rPr lang="en-US"/>
              <a:t>.  Generally these are practiced over a period of 9-12 months.</a:t>
            </a:r>
            <a:endParaRPr/>
          </a:p>
          <a:p>
            <a:pPr marL="342900" lvl="0" indent="-190182" algn="l" rtl="0">
              <a:lnSpc>
                <a:spcPct val="150000"/>
              </a:lnSpc>
              <a:spcBef>
                <a:spcPts val="481"/>
              </a:spcBef>
              <a:spcAft>
                <a:spcPts val="0"/>
              </a:spcAft>
              <a:buClr>
                <a:schemeClr val="dk1"/>
              </a:buClr>
              <a:buSzPct val="100000"/>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7"/>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000"/>
              <a:buFont typeface="Merriweather"/>
              <a:buNone/>
            </a:pPr>
            <a:r>
              <a:rPr lang="en-US" sz="2000"/>
              <a:t> </a:t>
            </a:r>
            <a:br>
              <a:rPr lang="en-US" sz="2000"/>
            </a:br>
            <a:r>
              <a:rPr lang="en-US" sz="2000"/>
              <a:t>Specific integration exercises associated with each reflex and functional activities that promote regulation or increase integration when this reflex is retained</a:t>
            </a:r>
            <a:endParaRPr sz="2000"/>
          </a:p>
        </p:txBody>
      </p:sp>
      <p:graphicFrame>
        <p:nvGraphicFramePr>
          <p:cNvPr id="608" name="Google Shape;608;p77"/>
          <p:cNvGraphicFramePr/>
          <p:nvPr/>
        </p:nvGraphicFramePr>
        <p:xfrm>
          <a:off x="457200" y="1524000"/>
          <a:ext cx="3000000" cy="3000000"/>
        </p:xfrm>
        <a:graphic>
          <a:graphicData uri="http://schemas.openxmlformats.org/drawingml/2006/table">
            <a:tbl>
              <a:tblPr firstRow="1" bandRow="1">
                <a:noFill/>
                <a:tableStyleId>{28E5EDF2-0392-41D6-B7ED-97937D52E0B2}</a:tableStyleId>
              </a:tblPr>
              <a:tblGrid>
                <a:gridCol w="1676400"/>
                <a:gridCol w="2514600"/>
                <a:gridCol w="4038600"/>
              </a:tblGrid>
              <a:tr h="649600">
                <a:tc>
                  <a:txBody>
                    <a:bodyPr/>
                    <a:lstStyle/>
                    <a:p>
                      <a:pPr marL="0" marR="0" lvl="0" indent="0" algn="ctr" rtl="0">
                        <a:spcBef>
                          <a:spcPts val="0"/>
                        </a:spcBef>
                        <a:spcAft>
                          <a:spcPts val="0"/>
                        </a:spcAft>
                        <a:buNone/>
                      </a:pPr>
                      <a:r>
                        <a:rPr lang="en-US" sz="1800" b="1" u="none" strike="noStrike" cap="none">
                          <a:solidFill>
                            <a:schemeClr val="lt1"/>
                          </a:solidFill>
                          <a:latin typeface="Merriweather"/>
                          <a:ea typeface="Merriweather"/>
                          <a:cs typeface="Merriweather"/>
                          <a:sym typeface="Merriweather"/>
                        </a:rPr>
                        <a:t>Primitive Reflex</a:t>
                      </a:r>
                      <a:endParaRPr sz="1800" u="none" strike="noStrike" cap="none">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b="1" u="none" strike="noStrike" cap="none">
                          <a:solidFill>
                            <a:schemeClr val="lt1"/>
                          </a:solidFill>
                          <a:latin typeface="Merriweather"/>
                          <a:ea typeface="Merriweather"/>
                          <a:cs typeface="Merriweather"/>
                          <a:sym typeface="Merriweather"/>
                        </a:rPr>
                        <a:t>Integration Exercises</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b="1">
                          <a:solidFill>
                            <a:schemeClr val="lt1"/>
                          </a:solidFill>
                          <a:latin typeface="Merriweather"/>
                          <a:ea typeface="Merriweather"/>
                          <a:cs typeface="Merriweather"/>
                          <a:sym typeface="Merriweather"/>
                        </a:rPr>
                        <a:t>Functional Activities to Promote Integration and/or Regulation</a:t>
                      </a:r>
                      <a:endParaRPr sz="1800">
                        <a:latin typeface="Merriweather"/>
                        <a:ea typeface="Merriweather"/>
                        <a:cs typeface="Merriweather"/>
                        <a:sym typeface="Merriweather"/>
                      </a:endParaRPr>
                    </a:p>
                  </a:txBody>
                  <a:tcPr marL="91450" marR="91450" marT="45725" marB="45725"/>
                </a:tc>
              </a:tr>
              <a:tr h="1206400">
                <a:tc>
                  <a:txBody>
                    <a:bodyPr/>
                    <a:lstStyle/>
                    <a:p>
                      <a:pPr marL="0" marR="0" lvl="0" indent="0" algn="ctr" rtl="0">
                        <a:spcBef>
                          <a:spcPts val="0"/>
                        </a:spcBef>
                        <a:spcAft>
                          <a:spcPts val="0"/>
                        </a:spcAft>
                        <a:buNone/>
                      </a:pPr>
                      <a:r>
                        <a:rPr lang="en-US" sz="1800" b="1" i="1">
                          <a:solidFill>
                            <a:schemeClr val="dk1"/>
                          </a:solidFill>
                          <a:latin typeface="Merriweather"/>
                          <a:ea typeface="Merriweather"/>
                          <a:cs typeface="Merriweather"/>
                          <a:sym typeface="Merriweather"/>
                        </a:rPr>
                        <a:t>Moro</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Starfish pose lying supine, then pulling and holding the position of deep flexion</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Sensory diet, weighted blanket, deep breathing, routines, deep flexion activities, emotional regulation strategies</a:t>
                      </a:r>
                      <a:endParaRPr sz="1800">
                        <a:latin typeface="Merriweather"/>
                        <a:ea typeface="Merriweather"/>
                        <a:cs typeface="Merriweather"/>
                        <a:sym typeface="Merriweather"/>
                      </a:endParaRPr>
                    </a:p>
                  </a:txBody>
                  <a:tcPr marL="91450" marR="91450" marT="45725" marB="45725"/>
                </a:tc>
              </a:tr>
              <a:tr h="649600">
                <a:tc>
                  <a:txBody>
                    <a:bodyPr/>
                    <a:lstStyle/>
                    <a:p>
                      <a:pPr marL="0" marR="0" lvl="0" indent="0" algn="ctr" rtl="0">
                        <a:spcBef>
                          <a:spcPts val="0"/>
                        </a:spcBef>
                        <a:spcAft>
                          <a:spcPts val="0"/>
                        </a:spcAft>
                        <a:buNone/>
                      </a:pPr>
                      <a:r>
                        <a:rPr lang="en-US" sz="1800" b="1" i="1">
                          <a:solidFill>
                            <a:schemeClr val="dk1"/>
                          </a:solidFill>
                          <a:latin typeface="Merriweather"/>
                          <a:ea typeface="Merriweather"/>
                          <a:cs typeface="Merriweather"/>
                          <a:sym typeface="Merriweather"/>
                        </a:rPr>
                        <a:t>Spinal Galant</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Snow angels</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Crawling, loose fitted clothes, posture support, backless chairs for comfort</a:t>
                      </a:r>
                      <a:endParaRPr sz="1800">
                        <a:latin typeface="Merriweather"/>
                        <a:ea typeface="Merriweather"/>
                        <a:cs typeface="Merriweather"/>
                        <a:sym typeface="Merriweather"/>
                      </a:endParaRPr>
                    </a:p>
                  </a:txBody>
                  <a:tcPr marL="91450" marR="91450" marT="45725" marB="45725"/>
                </a:tc>
              </a:tr>
              <a:tr h="928000">
                <a:tc>
                  <a:txBody>
                    <a:bodyPr/>
                    <a:lstStyle/>
                    <a:p>
                      <a:pPr marL="0" marR="0" lvl="0" indent="0" algn="ctr" rtl="0">
                        <a:spcBef>
                          <a:spcPts val="0"/>
                        </a:spcBef>
                        <a:spcAft>
                          <a:spcPts val="0"/>
                        </a:spcAft>
                        <a:buNone/>
                      </a:pPr>
                      <a:r>
                        <a:rPr lang="en-US" sz="1800" b="1" i="1">
                          <a:solidFill>
                            <a:schemeClr val="dk1"/>
                          </a:solidFill>
                          <a:latin typeface="Merriweather"/>
                          <a:ea typeface="Merriweather"/>
                          <a:cs typeface="Merriweather"/>
                          <a:sym typeface="Merriweather"/>
                        </a:rPr>
                        <a:t>Palmar</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Ball squeezing, digital separation of fingers</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Finger puppets, playing an instrument, tactile bins/ putty, ripping or crumpling paper, fine motor development tasks</a:t>
                      </a:r>
                      <a:endParaRPr sz="1800">
                        <a:latin typeface="Merriweather"/>
                        <a:ea typeface="Merriweather"/>
                        <a:cs typeface="Merriweather"/>
                        <a:sym typeface="Merriweather"/>
                      </a:endParaRPr>
                    </a:p>
                  </a:txBody>
                  <a:tcPr marL="91450" marR="91450" marT="45725" marB="45725"/>
                </a:tc>
              </a:tr>
              <a:tr h="1763225">
                <a:tc>
                  <a:txBody>
                    <a:bodyPr/>
                    <a:lstStyle/>
                    <a:p>
                      <a:pPr marL="0" marR="0" lvl="0" indent="0" algn="ctr" rtl="0">
                        <a:spcBef>
                          <a:spcPts val="0"/>
                        </a:spcBef>
                        <a:spcAft>
                          <a:spcPts val="0"/>
                        </a:spcAft>
                        <a:buNone/>
                      </a:pPr>
                      <a:r>
                        <a:rPr lang="en-US" sz="1800" b="1" i="1">
                          <a:solidFill>
                            <a:schemeClr val="dk1"/>
                          </a:solidFill>
                          <a:latin typeface="Merriweather"/>
                          <a:ea typeface="Merriweather"/>
                          <a:cs typeface="Merriweather"/>
                          <a:sym typeface="Merriweather"/>
                        </a:rPr>
                        <a:t>ATNR</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Robot exercise, Zombie marches</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Midline crossing activities, pushing a shopping cart while turning the head, crawling through tunnels while searching for items, zombie walks while turning head, walking with monster feet, handwriting development</a:t>
                      </a:r>
                      <a:endParaRPr sz="1800">
                        <a:latin typeface="Merriweather"/>
                        <a:ea typeface="Merriweather"/>
                        <a:cs typeface="Merriweather"/>
                        <a:sym typeface="Merriweather"/>
                      </a:endParaRPr>
                    </a:p>
                  </a:txBody>
                  <a:tcPr marL="91450" marR="91450" marT="45725" marB="45725"/>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aphicFrame>
        <p:nvGraphicFramePr>
          <p:cNvPr id="613" name="Google Shape;613;p78"/>
          <p:cNvGraphicFramePr/>
          <p:nvPr/>
        </p:nvGraphicFramePr>
        <p:xfrm>
          <a:off x="457200" y="1524000"/>
          <a:ext cx="3000000" cy="3000000"/>
        </p:xfrm>
        <a:graphic>
          <a:graphicData uri="http://schemas.openxmlformats.org/drawingml/2006/table">
            <a:tbl>
              <a:tblPr firstRow="1" bandRow="1">
                <a:noFill/>
                <a:tableStyleId>{28E5EDF2-0392-41D6-B7ED-97937D52E0B2}</a:tableStyleId>
              </a:tblPr>
              <a:tblGrid>
                <a:gridCol w="1707450"/>
                <a:gridCol w="2561175"/>
                <a:gridCol w="4113400"/>
              </a:tblGrid>
              <a:tr h="784150">
                <a:tc>
                  <a:txBody>
                    <a:bodyPr/>
                    <a:lstStyle/>
                    <a:p>
                      <a:pPr marL="0" marR="0" lvl="0" indent="0" algn="ctr" rtl="0">
                        <a:spcBef>
                          <a:spcPts val="0"/>
                        </a:spcBef>
                        <a:spcAft>
                          <a:spcPts val="0"/>
                        </a:spcAft>
                        <a:buNone/>
                      </a:pPr>
                      <a:r>
                        <a:rPr lang="en-US" sz="1800" b="1">
                          <a:solidFill>
                            <a:schemeClr val="lt1"/>
                          </a:solidFill>
                          <a:latin typeface="Merriweather"/>
                          <a:ea typeface="Merriweather"/>
                          <a:cs typeface="Merriweather"/>
                          <a:sym typeface="Merriweather"/>
                        </a:rPr>
                        <a:t>Primitive Reflex</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b="1">
                          <a:solidFill>
                            <a:schemeClr val="lt1"/>
                          </a:solidFill>
                          <a:latin typeface="Merriweather"/>
                          <a:ea typeface="Merriweather"/>
                          <a:cs typeface="Merriweather"/>
                          <a:sym typeface="Merriweather"/>
                        </a:rPr>
                        <a:t>Integration Exercises</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b="1">
                          <a:solidFill>
                            <a:schemeClr val="lt1"/>
                          </a:solidFill>
                          <a:latin typeface="Merriweather"/>
                          <a:ea typeface="Merriweather"/>
                          <a:cs typeface="Merriweather"/>
                          <a:sym typeface="Merriweather"/>
                        </a:rPr>
                        <a:t>Functional Activities to Promote Integration and/or Regulation</a:t>
                      </a:r>
                      <a:endParaRPr sz="1800">
                        <a:latin typeface="Merriweather"/>
                        <a:ea typeface="Merriweather"/>
                        <a:cs typeface="Merriweather"/>
                        <a:sym typeface="Merriweather"/>
                      </a:endParaRPr>
                    </a:p>
                  </a:txBody>
                  <a:tcPr marL="91450" marR="91450" marT="45725" marB="45725"/>
                </a:tc>
              </a:tr>
              <a:tr h="1766075">
                <a:tc>
                  <a:txBody>
                    <a:bodyPr/>
                    <a:lstStyle/>
                    <a:p>
                      <a:pPr marL="0" marR="0" lvl="0" indent="0" algn="ctr" rtl="0">
                        <a:spcBef>
                          <a:spcPts val="0"/>
                        </a:spcBef>
                        <a:spcAft>
                          <a:spcPts val="0"/>
                        </a:spcAft>
                        <a:buNone/>
                      </a:pPr>
                      <a:r>
                        <a:rPr lang="en-US" sz="1800" b="1" i="1">
                          <a:solidFill>
                            <a:schemeClr val="dk1"/>
                          </a:solidFill>
                          <a:latin typeface="Merriweather"/>
                          <a:ea typeface="Merriweather"/>
                          <a:cs typeface="Merriweather"/>
                          <a:sym typeface="Merriweather"/>
                        </a:rPr>
                        <a:t>STNR</a:t>
                      </a:r>
                      <a:endParaRPr sz="1800" b="1">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The stretching cat exercise, STNR rocking tasks</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Crawling (particularly with items under the chin to promote neck flexion with arm extension), hand-eye coordination development, sustained attention strategies</a:t>
                      </a:r>
                      <a:endParaRPr sz="1800">
                        <a:latin typeface="Merriweather"/>
                        <a:ea typeface="Merriweather"/>
                        <a:cs typeface="Merriweather"/>
                        <a:sym typeface="Merriweather"/>
                      </a:endParaRPr>
                    </a:p>
                  </a:txBody>
                  <a:tcPr marL="91450" marR="91450" marT="45725" marB="45725"/>
                </a:tc>
              </a:tr>
              <a:tr h="1434950">
                <a:tc>
                  <a:txBody>
                    <a:bodyPr/>
                    <a:lstStyle/>
                    <a:p>
                      <a:pPr marL="0" marR="0" lvl="0" indent="0" algn="ctr" rtl="0">
                        <a:spcBef>
                          <a:spcPts val="0"/>
                        </a:spcBef>
                        <a:spcAft>
                          <a:spcPts val="0"/>
                        </a:spcAft>
                        <a:buNone/>
                      </a:pPr>
                      <a:r>
                        <a:rPr lang="en-US" sz="1800" b="1">
                          <a:latin typeface="Merriweather"/>
                          <a:ea typeface="Merriweather"/>
                          <a:cs typeface="Merriweather"/>
                          <a:sym typeface="Merriweather"/>
                        </a:rPr>
                        <a:t>TLR</a:t>
                      </a:r>
                      <a:endParaRPr sz="1800" b="1">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The Meatball, foot massage activity while lying flat and supine on the floor, Superman</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Body awareness in space tasks, proprioception development, activities completed while prone, vestibular development, spatial orientation tasks</a:t>
                      </a:r>
                      <a:endParaRPr sz="1800">
                        <a:latin typeface="Merriweather"/>
                        <a:ea typeface="Merriweather"/>
                        <a:cs typeface="Merriweather"/>
                        <a:sym typeface="Merriweather"/>
                      </a:endParaRPr>
                    </a:p>
                  </a:txBody>
                  <a:tcPr marL="91450" marR="91450" marT="45725" marB="45725"/>
                </a:tc>
              </a:tr>
              <a:tr h="1120225">
                <a:tc>
                  <a:txBody>
                    <a:bodyPr/>
                    <a:lstStyle/>
                    <a:p>
                      <a:pPr marL="0" marR="0" lvl="0" indent="0" algn="ctr" rtl="0">
                        <a:spcBef>
                          <a:spcPts val="0"/>
                        </a:spcBef>
                        <a:spcAft>
                          <a:spcPts val="0"/>
                        </a:spcAft>
                        <a:buNone/>
                      </a:pPr>
                      <a:r>
                        <a:rPr lang="en-US" sz="1800" b="1" i="1">
                          <a:solidFill>
                            <a:schemeClr val="dk1"/>
                          </a:solidFill>
                          <a:latin typeface="Merriweather"/>
                          <a:ea typeface="Merriweather"/>
                          <a:cs typeface="Merriweather"/>
                          <a:sym typeface="Merriweather"/>
                        </a:rPr>
                        <a:t>Rooting</a:t>
                      </a:r>
                      <a:endParaRPr sz="1800" b="1">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Cat whiskers exercise (facial massage from ear to mouth)</a:t>
                      </a:r>
                      <a:endParaRPr sz="1800">
                        <a:latin typeface="Merriweather"/>
                        <a:ea typeface="Merriweather"/>
                        <a:cs typeface="Merriweather"/>
                        <a:sym typeface="Merriweather"/>
                      </a:endParaRPr>
                    </a:p>
                  </a:txBody>
                  <a:tcPr marL="91450" marR="91450" marT="45725" marB="45725"/>
                </a:tc>
                <a:tc>
                  <a:txBody>
                    <a:bodyPr/>
                    <a:lstStyle/>
                    <a:p>
                      <a:pPr marL="0" marR="0" lvl="0" indent="0" algn="l" rtl="0">
                        <a:spcBef>
                          <a:spcPts val="0"/>
                        </a:spcBef>
                        <a:spcAft>
                          <a:spcPts val="0"/>
                        </a:spcAft>
                        <a:buNone/>
                      </a:pPr>
                      <a:r>
                        <a:rPr lang="en-US" sz="1800">
                          <a:solidFill>
                            <a:schemeClr val="dk1"/>
                          </a:solidFill>
                          <a:latin typeface="Merriweather"/>
                          <a:ea typeface="Merriweather"/>
                          <a:cs typeface="Merriweather"/>
                          <a:sym typeface="Merriweather"/>
                        </a:rPr>
                        <a:t>Chewing gum, chewy necklaces, sucking on a straw from a water bottle</a:t>
                      </a:r>
                      <a:endParaRPr sz="1800">
                        <a:latin typeface="Merriweather"/>
                        <a:ea typeface="Merriweather"/>
                        <a:cs typeface="Merriweather"/>
                        <a:sym typeface="Merriweather"/>
                      </a:endParaRPr>
                    </a:p>
                  </a:txBody>
                  <a:tcPr marL="91450" marR="91450" marT="45725" marB="45725"/>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9"/>
          <p:cNvSpPr txBox="1">
            <a:spLocks noGrp="1"/>
          </p:cNvSpPr>
          <p:nvPr>
            <p:ph type="title"/>
          </p:nvPr>
        </p:nvSpPr>
        <p:spPr>
          <a:xfrm>
            <a:off x="228600" y="0"/>
            <a:ext cx="5791200" cy="5635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Merriweather"/>
              <a:buNone/>
            </a:pPr>
            <a:r>
              <a:rPr lang="en-US"/>
              <a:t>Other activities</a:t>
            </a:r>
            <a:endParaRPr/>
          </a:p>
        </p:txBody>
      </p:sp>
      <p:sp>
        <p:nvSpPr>
          <p:cNvPr id="619" name="Google Shape;619;p79"/>
          <p:cNvSpPr txBox="1">
            <a:spLocks noGrp="1"/>
          </p:cNvSpPr>
          <p:nvPr>
            <p:ph type="body" idx="1"/>
          </p:nvPr>
        </p:nvSpPr>
        <p:spPr>
          <a:xfrm>
            <a:off x="228600" y="685800"/>
            <a:ext cx="4040188" cy="6397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rmAutofit lnSpcReduction="10000"/>
          </a:bodyPr>
          <a:lstStyle/>
          <a:p>
            <a:pPr marL="0" lvl="0" indent="0" algn="ctr" rtl="0">
              <a:lnSpc>
                <a:spcPct val="150000"/>
              </a:lnSpc>
              <a:spcBef>
                <a:spcPts val="0"/>
              </a:spcBef>
              <a:spcAft>
                <a:spcPts val="0"/>
              </a:spcAft>
              <a:buClr>
                <a:schemeClr val="dk1"/>
              </a:buClr>
              <a:buSzPts val="2400"/>
              <a:buNone/>
            </a:pPr>
            <a:r>
              <a:rPr lang="en-US"/>
              <a:t>Floor-Time</a:t>
            </a:r>
            <a:endParaRPr/>
          </a:p>
        </p:txBody>
      </p:sp>
      <p:sp>
        <p:nvSpPr>
          <p:cNvPr id="620" name="Google Shape;620;p79"/>
          <p:cNvSpPr txBox="1">
            <a:spLocks noGrp="1"/>
          </p:cNvSpPr>
          <p:nvPr>
            <p:ph type="body" idx="2"/>
          </p:nvPr>
        </p:nvSpPr>
        <p:spPr>
          <a:xfrm>
            <a:off x="228600" y="1447800"/>
            <a:ext cx="4268788" cy="5410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1600"/>
              <a:buChar char="•"/>
            </a:pPr>
            <a:r>
              <a:rPr lang="en-US" sz="1600"/>
              <a:t>Consider incorporating multiple sessions of play time on the floor between you and your child.</a:t>
            </a:r>
            <a:endParaRPr/>
          </a:p>
          <a:p>
            <a:pPr marL="342900" lvl="0" indent="-342900" algn="l" rtl="0">
              <a:lnSpc>
                <a:spcPct val="150000"/>
              </a:lnSpc>
              <a:spcBef>
                <a:spcPts val="320"/>
              </a:spcBef>
              <a:spcAft>
                <a:spcPts val="0"/>
              </a:spcAft>
              <a:buClr>
                <a:schemeClr val="dk1"/>
              </a:buClr>
              <a:buSzPts val="1600"/>
              <a:buChar char="•"/>
            </a:pPr>
            <a:r>
              <a:rPr lang="en-US" sz="1600"/>
              <a:t> Incorporate a mix of spontaneous play with other activities like reading, crawling through tunnels, passing a ball, and building with blocks. </a:t>
            </a:r>
            <a:endParaRPr sz="1600"/>
          </a:p>
          <a:p>
            <a:pPr marL="342900" lvl="0" indent="-342900" algn="l" rtl="0">
              <a:lnSpc>
                <a:spcPct val="150000"/>
              </a:lnSpc>
              <a:spcBef>
                <a:spcPts val="320"/>
              </a:spcBef>
              <a:spcAft>
                <a:spcPts val="0"/>
              </a:spcAft>
              <a:buClr>
                <a:schemeClr val="dk1"/>
              </a:buClr>
              <a:buSzPts val="1600"/>
              <a:buChar char="•"/>
            </a:pPr>
            <a:r>
              <a:rPr lang="en-US" sz="1600"/>
              <a:t>Play on the floor for 20 minutes each session and take cues from your child's play pattern. </a:t>
            </a:r>
            <a:endParaRPr sz="1600"/>
          </a:p>
          <a:p>
            <a:pPr marL="342900" lvl="0" indent="-342900" algn="l" rtl="0">
              <a:lnSpc>
                <a:spcPct val="150000"/>
              </a:lnSpc>
              <a:spcBef>
                <a:spcPts val="320"/>
              </a:spcBef>
              <a:spcAft>
                <a:spcPts val="0"/>
              </a:spcAft>
              <a:buClr>
                <a:schemeClr val="dk1"/>
              </a:buClr>
              <a:buSzPts val="1600"/>
              <a:buChar char="•"/>
            </a:pPr>
            <a:r>
              <a:rPr lang="en-US" sz="1600"/>
              <a:t>The sessions that follow this initial playtime should include challenges to help your child improve communication, thinking, and relational skills</a:t>
            </a:r>
            <a:endParaRPr sz="1600"/>
          </a:p>
        </p:txBody>
      </p:sp>
      <p:sp>
        <p:nvSpPr>
          <p:cNvPr id="621" name="Google Shape;621;p79"/>
          <p:cNvSpPr txBox="1">
            <a:spLocks noGrp="1"/>
          </p:cNvSpPr>
          <p:nvPr>
            <p:ph type="body" idx="3"/>
          </p:nvPr>
        </p:nvSpPr>
        <p:spPr>
          <a:xfrm>
            <a:off x="4495800" y="685800"/>
            <a:ext cx="4041775" cy="6397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rmAutofit lnSpcReduction="10000"/>
          </a:bodyPr>
          <a:lstStyle/>
          <a:p>
            <a:pPr marL="0" lvl="0" indent="0" algn="l" rtl="0">
              <a:lnSpc>
                <a:spcPct val="150000"/>
              </a:lnSpc>
              <a:spcBef>
                <a:spcPts val="0"/>
              </a:spcBef>
              <a:spcAft>
                <a:spcPts val="0"/>
              </a:spcAft>
              <a:buClr>
                <a:schemeClr val="dk1"/>
              </a:buClr>
              <a:buSzPts val="2400"/>
              <a:buNone/>
            </a:pPr>
            <a:r>
              <a:rPr lang="en-US"/>
              <a:t>Grasp Activity</a:t>
            </a:r>
            <a:endParaRPr/>
          </a:p>
        </p:txBody>
      </p:sp>
      <p:sp>
        <p:nvSpPr>
          <p:cNvPr id="622" name="Google Shape;622;p79"/>
          <p:cNvSpPr txBox="1">
            <a:spLocks noGrp="1"/>
          </p:cNvSpPr>
          <p:nvPr>
            <p:ph type="body" idx="4"/>
          </p:nvPr>
        </p:nvSpPr>
        <p:spPr>
          <a:xfrm>
            <a:off x="4572000" y="1447800"/>
            <a:ext cx="4114800" cy="5105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342900" lvl="0" indent="-342900" algn="l" rtl="0">
              <a:lnSpc>
                <a:spcPct val="150000"/>
              </a:lnSpc>
              <a:spcBef>
                <a:spcPts val="0"/>
              </a:spcBef>
              <a:spcAft>
                <a:spcPts val="0"/>
              </a:spcAft>
              <a:buClr>
                <a:schemeClr val="dk1"/>
              </a:buClr>
              <a:buSzPct val="100000"/>
              <a:buChar char="•"/>
            </a:pPr>
            <a:r>
              <a:rPr lang="en-US"/>
              <a:t>If child exhibits signs of grasp reflex, such as messy handwriting or sticking his tongue out as he writes, help him subside these reflexes by stroking your child's palm to stop the reflex.</a:t>
            </a:r>
            <a:endParaRPr/>
          </a:p>
          <a:p>
            <a:pPr marL="342900" lvl="0" indent="-342900" algn="l" rtl="0">
              <a:lnSpc>
                <a:spcPct val="150000"/>
              </a:lnSpc>
              <a:spcBef>
                <a:spcPts val="444"/>
              </a:spcBef>
              <a:spcAft>
                <a:spcPts val="0"/>
              </a:spcAft>
              <a:buClr>
                <a:schemeClr val="dk1"/>
              </a:buClr>
              <a:buSzPct val="100000"/>
              <a:buChar char="•"/>
            </a:pPr>
            <a:r>
              <a:rPr lang="en-US"/>
              <a:t>Repeating this activity a couple of times a day may help integrate 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b="1" cap="none"/>
              <a:t>PRIMITIVE / SURVIVAL REFLEXES </a:t>
            </a:r>
            <a:endParaRPr b="1" cap="none"/>
          </a:p>
        </p:txBody>
      </p:sp>
      <p:sp>
        <p:nvSpPr>
          <p:cNvPr id="188" name="Google Shape;188;p8"/>
          <p:cNvSpPr txBox="1">
            <a:spLocks noGrp="1"/>
          </p:cNvSpPr>
          <p:nvPr>
            <p:ph type="body" idx="1"/>
          </p:nvPr>
        </p:nvSpPr>
        <p:spPr>
          <a:xfrm>
            <a:off x="457200" y="1600200"/>
            <a:ext cx="8229600" cy="495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000"/>
              <a:buChar char="•"/>
            </a:pPr>
            <a:r>
              <a:rPr lang="en-US" sz="2000"/>
              <a:t>Also called as </a:t>
            </a:r>
            <a:r>
              <a:rPr lang="en-US" sz="2000" b="1">
                <a:solidFill>
                  <a:srgbClr val="7030A0"/>
                </a:solidFill>
              </a:rPr>
              <a:t>newborn/infantile/ infant reflex</a:t>
            </a:r>
            <a:endParaRPr/>
          </a:p>
          <a:p>
            <a:pPr marL="342900" lvl="0" indent="-342900" algn="l" rtl="0">
              <a:lnSpc>
                <a:spcPct val="150000"/>
              </a:lnSpc>
              <a:spcBef>
                <a:spcPts val="400"/>
              </a:spcBef>
              <a:spcAft>
                <a:spcPts val="0"/>
              </a:spcAft>
              <a:buClr>
                <a:schemeClr val="dk1"/>
              </a:buClr>
              <a:buSzPts val="2000"/>
              <a:buChar char="•"/>
            </a:pPr>
            <a:r>
              <a:rPr lang="en-US" sz="2000"/>
              <a:t>1</a:t>
            </a:r>
            <a:r>
              <a:rPr lang="en-US" sz="2000" baseline="30000"/>
              <a:t>st</a:t>
            </a:r>
            <a:r>
              <a:rPr lang="en-US" sz="2000"/>
              <a:t> few weeks of fetal development </a:t>
            </a:r>
            <a:endParaRPr/>
          </a:p>
          <a:p>
            <a:pPr marL="342900" lvl="0" indent="-342900" algn="l" rtl="0">
              <a:lnSpc>
                <a:spcPct val="150000"/>
              </a:lnSpc>
              <a:spcBef>
                <a:spcPts val="400"/>
              </a:spcBef>
              <a:spcAft>
                <a:spcPts val="0"/>
              </a:spcAft>
              <a:buClr>
                <a:schemeClr val="dk1"/>
              </a:buClr>
              <a:buSzPts val="2000"/>
              <a:buChar char="•"/>
            </a:pPr>
            <a:r>
              <a:rPr lang="en-US" sz="2000"/>
              <a:t>They are automatic, stereotypic movements directed by primitive part of the brain (Brain stem )</a:t>
            </a:r>
            <a:endParaRPr/>
          </a:p>
          <a:p>
            <a:pPr marL="342900" lvl="0" indent="-342900" algn="l" rtl="0">
              <a:lnSpc>
                <a:spcPct val="150000"/>
              </a:lnSpc>
              <a:spcBef>
                <a:spcPts val="400"/>
              </a:spcBef>
              <a:spcAft>
                <a:spcPts val="0"/>
              </a:spcAft>
              <a:buClr>
                <a:schemeClr val="dk1"/>
              </a:buClr>
              <a:buSzPts val="2000"/>
              <a:buChar char="•"/>
            </a:pPr>
            <a:r>
              <a:rPr lang="en-US" sz="2000"/>
              <a:t>No involvement of higher cortical structures </a:t>
            </a:r>
            <a:endParaRPr/>
          </a:p>
          <a:p>
            <a:pPr marL="342900" lvl="0" indent="-342900" algn="l" rtl="0">
              <a:lnSpc>
                <a:spcPct val="150000"/>
              </a:lnSpc>
              <a:spcBef>
                <a:spcPts val="400"/>
              </a:spcBef>
              <a:spcAft>
                <a:spcPts val="0"/>
              </a:spcAft>
              <a:buClr>
                <a:schemeClr val="dk1"/>
              </a:buClr>
              <a:buSzPts val="2000"/>
              <a:buChar char="•"/>
            </a:pPr>
            <a:r>
              <a:rPr lang="en-US" sz="2000"/>
              <a:t>Short lived later it is replaced by sophisticated postural reflexes maintained by cortical surfaces </a:t>
            </a:r>
            <a:endParaRPr/>
          </a:p>
          <a:p>
            <a:pPr marL="342900" lvl="0" indent="-342900" algn="l" rtl="0">
              <a:lnSpc>
                <a:spcPct val="150000"/>
              </a:lnSpc>
              <a:spcBef>
                <a:spcPts val="400"/>
              </a:spcBef>
              <a:spcAft>
                <a:spcPts val="0"/>
              </a:spcAft>
              <a:buClr>
                <a:schemeClr val="dk1"/>
              </a:buClr>
              <a:buSzPts val="2000"/>
              <a:buChar char="•"/>
            </a:pPr>
            <a:r>
              <a:rPr lang="en-US" sz="2000"/>
              <a:t>If still remained then indicative of immatured UMN/ damaged CNS</a:t>
            </a:r>
            <a:endParaRPr/>
          </a:p>
          <a:p>
            <a:pPr marL="342900" lvl="0" indent="-342900" algn="l" rtl="0">
              <a:lnSpc>
                <a:spcPct val="150000"/>
              </a:lnSpc>
              <a:spcBef>
                <a:spcPts val="400"/>
              </a:spcBef>
              <a:spcAft>
                <a:spcPts val="0"/>
              </a:spcAft>
              <a:buClr>
                <a:schemeClr val="dk1"/>
              </a:buClr>
              <a:buSzPts val="2000"/>
              <a:buChar char="•"/>
            </a:pPr>
            <a:r>
              <a:rPr lang="en-US" sz="2000"/>
              <a:t>In Children with CP, these reflexes are either retained or absent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0"/>
          <p:cNvSpPr txBox="1">
            <a:spLocks noGrp="1"/>
          </p:cNvSpPr>
          <p:nvPr>
            <p:ph type="title"/>
          </p:nvPr>
        </p:nvSpPr>
        <p:spPr>
          <a:xfrm>
            <a:off x="457200" y="274638"/>
            <a:ext cx="66294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Face Stroking for Root and Suck Reflex</a:t>
            </a:r>
            <a:endParaRPr/>
          </a:p>
        </p:txBody>
      </p:sp>
      <p:sp>
        <p:nvSpPr>
          <p:cNvPr id="628" name="Google Shape;628;p80"/>
          <p:cNvSpPr txBox="1">
            <a:spLocks noGrp="1"/>
          </p:cNvSpPr>
          <p:nvPr>
            <p:ph type="body" idx="1"/>
          </p:nvPr>
        </p:nvSpPr>
        <p:spPr>
          <a:xfrm>
            <a:off x="457200" y="1600200"/>
            <a:ext cx="8458200" cy="5257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t>Stroke the child’s face until the reflex stops, which usually takes five to six times in a row. </a:t>
            </a:r>
            <a:endParaRPr/>
          </a:p>
          <a:p>
            <a:pPr marL="342900" lvl="0" indent="-342900" algn="l" rtl="0">
              <a:lnSpc>
                <a:spcPct val="150000"/>
              </a:lnSpc>
              <a:spcBef>
                <a:spcPts val="520"/>
              </a:spcBef>
              <a:spcAft>
                <a:spcPts val="0"/>
              </a:spcAft>
              <a:buClr>
                <a:schemeClr val="dk1"/>
              </a:buClr>
              <a:buSzPts val="2600"/>
              <a:buChar char="•"/>
            </a:pPr>
            <a:r>
              <a:rPr lang="en-US"/>
              <a:t>at least twice a day until -no longer elicit the reflex</a:t>
            </a:r>
            <a:endParaRPr/>
          </a:p>
          <a:p>
            <a:pPr marL="342900" lvl="0" indent="-342900" algn="l" rtl="0">
              <a:lnSpc>
                <a:spcPct val="150000"/>
              </a:lnSpc>
              <a:spcBef>
                <a:spcPts val="520"/>
              </a:spcBef>
              <a:spcAft>
                <a:spcPts val="0"/>
              </a:spcAft>
              <a:buClr>
                <a:schemeClr val="dk1"/>
              </a:buClr>
              <a:buSzPts val="2600"/>
              <a:buChar char="•"/>
            </a:pPr>
            <a:r>
              <a:rPr lang="en-US"/>
              <a:t>Chewing gum can also be helpful to inhibit this reflex</a:t>
            </a:r>
            <a:endParaRPr/>
          </a:p>
        </p:txBody>
      </p:sp>
      <p:pic>
        <p:nvPicPr>
          <p:cNvPr id="629" name="Google Shape;629;p80" descr="Root and Suck Reflex Integration Exercise"/>
          <p:cNvPicPr preferRelativeResize="0"/>
          <p:nvPr/>
        </p:nvPicPr>
        <p:blipFill rotWithShape="1">
          <a:blip r:embed="rId3">
            <a:alphaModFix/>
          </a:blip>
          <a:srcRect/>
          <a:stretch/>
        </p:blipFill>
        <p:spPr>
          <a:xfrm>
            <a:off x="3657600" y="4114800"/>
            <a:ext cx="2971800" cy="25146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1"/>
          <p:cNvSpPr txBox="1">
            <a:spLocks noGrp="1"/>
          </p:cNvSpPr>
          <p:nvPr>
            <p:ph type="title"/>
          </p:nvPr>
        </p:nvSpPr>
        <p:spPr>
          <a:xfrm>
            <a:off x="457200" y="274638"/>
            <a:ext cx="5943600" cy="8683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Starfish for Moro Reflex</a:t>
            </a:r>
            <a:endParaRPr/>
          </a:p>
        </p:txBody>
      </p:sp>
      <p:grpSp>
        <p:nvGrpSpPr>
          <p:cNvPr id="635" name="Google Shape;635;p81"/>
          <p:cNvGrpSpPr/>
          <p:nvPr/>
        </p:nvGrpSpPr>
        <p:grpSpPr>
          <a:xfrm>
            <a:off x="100" y="1676410"/>
            <a:ext cx="7204357" cy="4800579"/>
            <a:chOff x="100" y="381010"/>
            <a:chExt cx="7204357" cy="4800579"/>
          </a:xfrm>
        </p:grpSpPr>
        <p:sp>
          <p:nvSpPr>
            <p:cNvPr id="636" name="Google Shape;636;p81"/>
            <p:cNvSpPr/>
            <p:nvPr/>
          </p:nvSpPr>
          <p:spPr>
            <a:xfrm>
              <a:off x="100" y="381010"/>
              <a:ext cx="4648052" cy="4800579"/>
            </a:xfrm>
            <a:prstGeom prst="triangl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1"/>
            <p:cNvSpPr/>
            <p:nvPr/>
          </p:nvSpPr>
          <p:spPr>
            <a:xfrm>
              <a:off x="609584" y="556923"/>
              <a:ext cx="6587606" cy="1091322"/>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1"/>
            <p:cNvSpPr txBox="1"/>
            <p:nvPr/>
          </p:nvSpPr>
          <p:spPr>
            <a:xfrm>
              <a:off x="609584" y="556923"/>
              <a:ext cx="6587606" cy="10913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chemeClr val="dk1"/>
                  </a:solidFill>
                  <a:latin typeface="Merriweather"/>
                  <a:ea typeface="Merriweather"/>
                  <a:cs typeface="Merriweather"/>
                  <a:sym typeface="Merriweather"/>
                </a:rPr>
                <a:t>child sit in a chair in a fetal position, </a:t>
              </a:r>
              <a:r>
                <a:rPr lang="en-US" sz="1800">
                  <a:solidFill>
                    <a:schemeClr val="dk1"/>
                  </a:solidFill>
                  <a:latin typeface="Merriweather"/>
                  <a:ea typeface="Merriweather"/>
                  <a:cs typeface="Merriweather"/>
                  <a:sym typeface="Merriweather"/>
                </a:rPr>
                <a:t>with the right wrist crossed over the left and the right ankle crossed over the left ankle. Fists should be closed. </a:t>
              </a:r>
              <a:endParaRPr sz="1800">
                <a:solidFill>
                  <a:schemeClr val="dk1"/>
                </a:solidFill>
                <a:latin typeface="Merriweather"/>
                <a:ea typeface="Merriweather"/>
                <a:cs typeface="Merriweather"/>
                <a:sym typeface="Merriweather"/>
              </a:endParaRPr>
            </a:p>
          </p:txBody>
        </p:sp>
        <p:sp>
          <p:nvSpPr>
            <p:cNvPr id="639" name="Google Shape;639;p81"/>
            <p:cNvSpPr/>
            <p:nvPr/>
          </p:nvSpPr>
          <p:spPr>
            <a:xfrm>
              <a:off x="609584" y="1749556"/>
              <a:ext cx="6587606" cy="1006739"/>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1"/>
            <p:cNvSpPr txBox="1"/>
            <p:nvPr/>
          </p:nvSpPr>
          <p:spPr>
            <a:xfrm>
              <a:off x="609584" y="1749556"/>
              <a:ext cx="6587606" cy="100673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dk1"/>
                  </a:solidFill>
                  <a:latin typeface="Merriweather"/>
                  <a:ea typeface="Merriweather"/>
                  <a:cs typeface="Merriweather"/>
                  <a:sym typeface="Merriweather"/>
                </a:rPr>
                <a:t>Ask the child to inhale and </a:t>
              </a:r>
              <a:r>
                <a:rPr lang="en-US" sz="1800" b="1">
                  <a:solidFill>
                    <a:schemeClr val="dk1"/>
                  </a:solidFill>
                  <a:latin typeface="Merriweather"/>
                  <a:ea typeface="Merriweather"/>
                  <a:cs typeface="Merriweather"/>
                  <a:sym typeface="Merriweather"/>
                </a:rPr>
                <a:t>make like a starfish by swinging his arms up and out and thrusting his legs </a:t>
              </a:r>
              <a:r>
                <a:rPr lang="en-US" sz="1800">
                  <a:solidFill>
                    <a:schemeClr val="dk1"/>
                  </a:solidFill>
                  <a:latin typeface="Merriweather"/>
                  <a:ea typeface="Merriweather"/>
                  <a:cs typeface="Merriweather"/>
                  <a:sym typeface="Merriweather"/>
                </a:rPr>
                <a:t>out while extending the head back and opening hands. </a:t>
              </a:r>
              <a:endParaRPr sz="1800">
                <a:solidFill>
                  <a:schemeClr val="dk1"/>
                </a:solidFill>
                <a:latin typeface="Merriweather"/>
                <a:ea typeface="Merriweather"/>
                <a:cs typeface="Merriweather"/>
                <a:sym typeface="Merriweather"/>
              </a:endParaRPr>
            </a:p>
          </p:txBody>
        </p:sp>
        <p:sp>
          <p:nvSpPr>
            <p:cNvPr id="641" name="Google Shape;641;p81"/>
            <p:cNvSpPr/>
            <p:nvPr/>
          </p:nvSpPr>
          <p:spPr>
            <a:xfrm>
              <a:off x="533401" y="2857607"/>
              <a:ext cx="6671056" cy="1013215"/>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1"/>
            <p:cNvSpPr txBox="1"/>
            <p:nvPr/>
          </p:nvSpPr>
          <p:spPr>
            <a:xfrm>
              <a:off x="533401" y="2857607"/>
              <a:ext cx="6671056" cy="1013215"/>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dk1"/>
                  </a:solidFill>
                  <a:latin typeface="Merriweather"/>
                  <a:ea typeface="Merriweather"/>
                  <a:cs typeface="Merriweather"/>
                  <a:sym typeface="Merriweather"/>
                </a:rPr>
                <a:t>Have him hold this position for </a:t>
              </a:r>
              <a:r>
                <a:rPr lang="en-US" sz="1800" b="1">
                  <a:solidFill>
                    <a:schemeClr val="dk1"/>
                  </a:solidFill>
                  <a:latin typeface="Merriweather"/>
                  <a:ea typeface="Merriweather"/>
                  <a:cs typeface="Merriweather"/>
                  <a:sym typeface="Merriweather"/>
                </a:rPr>
                <a:t>5 to 7 seconds while holding his breath.</a:t>
              </a:r>
              <a:r>
                <a:rPr lang="en-US" sz="1800">
                  <a:solidFill>
                    <a:schemeClr val="dk1"/>
                  </a:solidFill>
                  <a:latin typeface="Merriweather"/>
                  <a:ea typeface="Merriweather"/>
                  <a:cs typeface="Merriweather"/>
                  <a:sym typeface="Merriweather"/>
                </a:rPr>
                <a:t> Then tell him to exhale and return to the same position, crossing the left wrist and ankle over the right wrist and ankle.</a:t>
              </a:r>
              <a:endParaRPr sz="1800">
                <a:solidFill>
                  <a:schemeClr val="dk1"/>
                </a:solidFill>
                <a:latin typeface="Merriweather"/>
                <a:ea typeface="Merriweather"/>
                <a:cs typeface="Merriweather"/>
                <a:sym typeface="Merriweather"/>
              </a:endParaRPr>
            </a:p>
          </p:txBody>
        </p:sp>
        <p:sp>
          <p:nvSpPr>
            <p:cNvPr id="643" name="Google Shape;643;p81"/>
            <p:cNvSpPr/>
            <p:nvPr/>
          </p:nvSpPr>
          <p:spPr>
            <a:xfrm>
              <a:off x="609584" y="3972134"/>
              <a:ext cx="6587606" cy="932231"/>
            </a:xfrm>
            <a:prstGeom prst="roundRect">
              <a:avLst>
                <a:gd name="adj" fmla="val 16667"/>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1"/>
            <p:cNvSpPr txBox="1"/>
            <p:nvPr/>
          </p:nvSpPr>
          <p:spPr>
            <a:xfrm>
              <a:off x="609584" y="3972134"/>
              <a:ext cx="6587606" cy="93223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chemeClr val="dk1"/>
                  </a:solidFill>
                  <a:latin typeface="Merriweather"/>
                  <a:ea typeface="Merriweather"/>
                  <a:cs typeface="Merriweather"/>
                  <a:sym typeface="Merriweather"/>
                </a:rPr>
                <a:t>Repeat this again until they are back to the original position. </a:t>
              </a:r>
              <a:r>
                <a:rPr lang="en-US" sz="1800">
                  <a:solidFill>
                    <a:schemeClr val="dk1"/>
                  </a:solidFill>
                  <a:latin typeface="Merriweather"/>
                  <a:ea typeface="Merriweather"/>
                  <a:cs typeface="Merriweather"/>
                  <a:sym typeface="Merriweather"/>
                </a:rPr>
                <a:t>Do this 6 times in a row a few times a day until the reflex is inhibited fully.</a:t>
              </a:r>
              <a:endParaRPr sz="1800">
                <a:solidFill>
                  <a:schemeClr val="dk1"/>
                </a:solidFill>
                <a:latin typeface="Merriweather"/>
                <a:ea typeface="Merriweather"/>
                <a:cs typeface="Merriweather"/>
                <a:sym typeface="Merriweather"/>
              </a:endParaRPr>
            </a:p>
          </p:txBody>
        </p:sp>
      </p:grpSp>
      <p:pic>
        <p:nvPicPr>
          <p:cNvPr id="645" name="Google Shape;645;p81" descr="Moro Reflex Integration Exercise - Starfish Exercise"/>
          <p:cNvPicPr preferRelativeResize="0"/>
          <p:nvPr/>
        </p:nvPicPr>
        <p:blipFill rotWithShape="1">
          <a:blip r:embed="rId3">
            <a:alphaModFix/>
          </a:blip>
          <a:srcRect/>
          <a:stretch/>
        </p:blipFill>
        <p:spPr>
          <a:xfrm>
            <a:off x="7391400" y="3200400"/>
            <a:ext cx="1958340" cy="18288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2"/>
          <p:cNvSpPr txBox="1">
            <a:spLocks noGrp="1"/>
          </p:cNvSpPr>
          <p:nvPr>
            <p:ph type="title"/>
          </p:nvPr>
        </p:nvSpPr>
        <p:spPr>
          <a:xfrm>
            <a:off x="457200" y="274638"/>
            <a:ext cx="56388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Snow Angels for Galant Reflex</a:t>
            </a:r>
            <a:endParaRPr/>
          </a:p>
        </p:txBody>
      </p:sp>
      <p:grpSp>
        <p:nvGrpSpPr>
          <p:cNvPr id="651" name="Google Shape;651;p82"/>
          <p:cNvGrpSpPr/>
          <p:nvPr/>
        </p:nvGrpSpPr>
        <p:grpSpPr>
          <a:xfrm>
            <a:off x="152402" y="1548383"/>
            <a:ext cx="6662838" cy="5157217"/>
            <a:chOff x="-76198" y="24383"/>
            <a:chExt cx="6662838" cy="5157217"/>
          </a:xfrm>
        </p:grpSpPr>
        <p:sp>
          <p:nvSpPr>
            <p:cNvPr id="652" name="Google Shape;652;p82"/>
            <p:cNvSpPr/>
            <p:nvPr/>
          </p:nvSpPr>
          <p:spPr>
            <a:xfrm>
              <a:off x="-76198" y="24383"/>
              <a:ext cx="6324600" cy="1139952"/>
            </a:xfrm>
            <a:prstGeom prst="roundRect">
              <a:avLst>
                <a:gd name="adj" fmla="val 10000"/>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2"/>
            <p:cNvSpPr txBox="1"/>
            <p:nvPr/>
          </p:nvSpPr>
          <p:spPr>
            <a:xfrm>
              <a:off x="-76198" y="24383"/>
              <a:ext cx="4750041" cy="113995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a:solidFill>
                    <a:schemeClr val="lt1"/>
                  </a:solidFill>
                  <a:latin typeface="Merriweather"/>
                  <a:ea typeface="Merriweather"/>
                  <a:cs typeface="Merriweather"/>
                  <a:sym typeface="Merriweather"/>
                </a:rPr>
                <a:t>Have your child lie face-up on a mat or flat surface with his legs extended and arms at the sides. have him breathe in an simultaneously spread his legs outward and raise his arms out along the flour and overhead, with the hands touching. </a:t>
              </a:r>
              <a:endParaRPr sz="1600">
                <a:solidFill>
                  <a:schemeClr val="lt1"/>
                </a:solidFill>
                <a:latin typeface="Merriweather"/>
                <a:ea typeface="Merriweather"/>
                <a:cs typeface="Merriweather"/>
                <a:sym typeface="Merriweather"/>
              </a:endParaRPr>
            </a:p>
          </p:txBody>
        </p:sp>
        <p:sp>
          <p:nvSpPr>
            <p:cNvPr id="654" name="Google Shape;654;p82"/>
            <p:cNvSpPr/>
            <p:nvPr/>
          </p:nvSpPr>
          <p:spPr>
            <a:xfrm>
              <a:off x="487651" y="1371599"/>
              <a:ext cx="5455954" cy="1139952"/>
            </a:xfrm>
            <a:prstGeom prst="roundRect">
              <a:avLst>
                <a:gd name="adj" fmla="val 10000"/>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2"/>
            <p:cNvSpPr txBox="1"/>
            <p:nvPr/>
          </p:nvSpPr>
          <p:spPr>
            <a:xfrm>
              <a:off x="487651" y="1371599"/>
              <a:ext cx="4200016" cy="113995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a:solidFill>
                    <a:schemeClr val="lt1"/>
                  </a:solidFill>
                  <a:latin typeface="Merriweather"/>
                  <a:ea typeface="Merriweather"/>
                  <a:cs typeface="Merriweather"/>
                  <a:sym typeface="Merriweather"/>
                </a:rPr>
                <a:t>The hands should touch at the same time the legs are fully extended. Exhale and return to the original position. </a:t>
              </a:r>
              <a:endParaRPr sz="1600">
                <a:solidFill>
                  <a:schemeClr val="lt1"/>
                </a:solidFill>
                <a:latin typeface="Merriweather"/>
                <a:ea typeface="Merriweather"/>
                <a:cs typeface="Merriweather"/>
                <a:sym typeface="Merriweather"/>
              </a:endParaRPr>
            </a:p>
          </p:txBody>
        </p:sp>
        <p:sp>
          <p:nvSpPr>
            <p:cNvPr id="656" name="Google Shape;656;p82"/>
            <p:cNvSpPr/>
            <p:nvPr/>
          </p:nvSpPr>
          <p:spPr>
            <a:xfrm>
              <a:off x="838211" y="2718815"/>
              <a:ext cx="5589681" cy="1139952"/>
            </a:xfrm>
            <a:prstGeom prst="roundRect">
              <a:avLst>
                <a:gd name="adj" fmla="val 10000"/>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2"/>
            <p:cNvSpPr txBox="1"/>
            <p:nvPr/>
          </p:nvSpPr>
          <p:spPr>
            <a:xfrm>
              <a:off x="838211" y="2718815"/>
              <a:ext cx="4309947" cy="113995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a:solidFill>
                    <a:schemeClr val="lt1"/>
                  </a:solidFill>
                  <a:latin typeface="Merriweather"/>
                  <a:ea typeface="Merriweather"/>
                  <a:cs typeface="Merriweather"/>
                  <a:sym typeface="Merriweather"/>
                </a:rPr>
                <a:t>The key is to get the child to move all four limbs slowly at the same time. </a:t>
              </a:r>
              <a:endParaRPr sz="1600">
                <a:solidFill>
                  <a:schemeClr val="lt1"/>
                </a:solidFill>
                <a:latin typeface="Merriweather"/>
                <a:ea typeface="Merriweather"/>
                <a:cs typeface="Merriweather"/>
                <a:sym typeface="Merriweather"/>
              </a:endParaRPr>
            </a:p>
          </p:txBody>
        </p:sp>
        <p:sp>
          <p:nvSpPr>
            <p:cNvPr id="658" name="Google Shape;658;p82"/>
            <p:cNvSpPr/>
            <p:nvPr/>
          </p:nvSpPr>
          <p:spPr>
            <a:xfrm>
              <a:off x="1526960" y="4041648"/>
              <a:ext cx="5059680" cy="1139952"/>
            </a:xfrm>
            <a:prstGeom prst="roundRect">
              <a:avLst>
                <a:gd name="adj" fmla="val 10000"/>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2"/>
            <p:cNvSpPr txBox="1"/>
            <p:nvPr/>
          </p:nvSpPr>
          <p:spPr>
            <a:xfrm>
              <a:off x="1526960" y="4041648"/>
              <a:ext cx="3894963" cy="1139952"/>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None/>
              </a:pPr>
              <a:r>
                <a:rPr lang="en-US" sz="1600">
                  <a:solidFill>
                    <a:schemeClr val="lt1"/>
                  </a:solidFill>
                  <a:latin typeface="Merriweather"/>
                  <a:ea typeface="Merriweather"/>
                  <a:cs typeface="Merriweather"/>
                  <a:sym typeface="Merriweather"/>
                </a:rPr>
                <a:t>Do this 5 times several times a day until you can no longer elicit the reflex.</a:t>
              </a:r>
              <a:endParaRPr sz="1600">
                <a:solidFill>
                  <a:schemeClr val="lt1"/>
                </a:solidFill>
                <a:latin typeface="Merriweather"/>
                <a:ea typeface="Merriweather"/>
                <a:cs typeface="Merriweather"/>
                <a:sym typeface="Merriweather"/>
              </a:endParaRPr>
            </a:p>
          </p:txBody>
        </p:sp>
        <p:sp>
          <p:nvSpPr>
            <p:cNvPr id="660" name="Google Shape;660;p82"/>
            <p:cNvSpPr/>
            <p:nvPr/>
          </p:nvSpPr>
          <p:spPr>
            <a:xfrm>
              <a:off x="4634941" y="873099"/>
              <a:ext cx="740968" cy="740968"/>
            </a:xfrm>
            <a:prstGeom prst="downArrow">
              <a:avLst>
                <a:gd name="adj1" fmla="val 55000"/>
                <a:gd name="adj2" fmla="val 4500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2"/>
            <p:cNvSpPr txBox="1"/>
            <p:nvPr/>
          </p:nvSpPr>
          <p:spPr>
            <a:xfrm>
              <a:off x="4634941" y="873099"/>
              <a:ext cx="740968" cy="740968"/>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endParaRPr sz="3300">
                <a:solidFill>
                  <a:schemeClr val="dk1"/>
                </a:solidFill>
                <a:latin typeface="Calibri"/>
                <a:ea typeface="Calibri"/>
                <a:cs typeface="Calibri"/>
                <a:sym typeface="Calibri"/>
              </a:endParaRPr>
            </a:p>
          </p:txBody>
        </p:sp>
        <p:sp>
          <p:nvSpPr>
            <p:cNvPr id="662" name="Google Shape;662;p82"/>
            <p:cNvSpPr/>
            <p:nvPr/>
          </p:nvSpPr>
          <p:spPr>
            <a:xfrm>
              <a:off x="5058689" y="2220315"/>
              <a:ext cx="740968" cy="740968"/>
            </a:xfrm>
            <a:prstGeom prst="downArrow">
              <a:avLst>
                <a:gd name="adj1" fmla="val 55000"/>
                <a:gd name="adj2" fmla="val 4500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2"/>
            <p:cNvSpPr txBox="1"/>
            <p:nvPr/>
          </p:nvSpPr>
          <p:spPr>
            <a:xfrm>
              <a:off x="5058689" y="2220315"/>
              <a:ext cx="740968" cy="740968"/>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endParaRPr sz="3300">
                <a:solidFill>
                  <a:schemeClr val="dk1"/>
                </a:solidFill>
                <a:latin typeface="Calibri"/>
                <a:ea typeface="Calibri"/>
                <a:cs typeface="Calibri"/>
                <a:sym typeface="Calibri"/>
              </a:endParaRPr>
            </a:p>
          </p:txBody>
        </p:sp>
        <p:sp>
          <p:nvSpPr>
            <p:cNvPr id="664" name="Google Shape;664;p82"/>
            <p:cNvSpPr/>
            <p:nvPr/>
          </p:nvSpPr>
          <p:spPr>
            <a:xfrm>
              <a:off x="5476113" y="3567531"/>
              <a:ext cx="740968" cy="740968"/>
            </a:xfrm>
            <a:prstGeom prst="downArrow">
              <a:avLst>
                <a:gd name="adj1" fmla="val 55000"/>
                <a:gd name="adj2" fmla="val 45000"/>
              </a:avLst>
            </a:prstGeom>
            <a:solidFill>
              <a:schemeClr val="lt1">
                <a:alpha val="89803"/>
              </a:schemeClr>
            </a:solidFill>
            <a:ln w="25400" cap="flat" cmpd="sng">
              <a:solidFill>
                <a:schemeClr val="accent1">
                  <a:alpha val="89803"/>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2"/>
            <p:cNvSpPr txBox="1"/>
            <p:nvPr/>
          </p:nvSpPr>
          <p:spPr>
            <a:xfrm>
              <a:off x="5476113" y="3567531"/>
              <a:ext cx="740968" cy="740968"/>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None/>
              </a:pPr>
              <a:endParaRPr sz="3300">
                <a:solidFill>
                  <a:schemeClr val="dk1"/>
                </a:solidFill>
                <a:latin typeface="Calibri"/>
                <a:ea typeface="Calibri"/>
                <a:cs typeface="Calibri"/>
                <a:sym typeface="Calibri"/>
              </a:endParaRPr>
            </a:p>
          </p:txBody>
        </p:sp>
      </p:grpSp>
      <p:pic>
        <p:nvPicPr>
          <p:cNvPr id="666" name="Google Shape;666;p82" descr="Snow Angels Exercise for Galant Reflex Integration"/>
          <p:cNvPicPr preferRelativeResize="0"/>
          <p:nvPr/>
        </p:nvPicPr>
        <p:blipFill rotWithShape="1">
          <a:blip r:embed="rId3">
            <a:alphaModFix/>
          </a:blip>
          <a:srcRect/>
          <a:stretch/>
        </p:blipFill>
        <p:spPr>
          <a:xfrm>
            <a:off x="6629400" y="2209800"/>
            <a:ext cx="2286000" cy="28956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3"/>
          <p:cNvSpPr txBox="1">
            <a:spLocks noGrp="1"/>
          </p:cNvSpPr>
          <p:nvPr>
            <p:ph type="body" idx="1"/>
          </p:nvPr>
        </p:nvSpPr>
        <p:spPr>
          <a:xfrm>
            <a:off x="381000" y="914400"/>
            <a:ext cx="4040188" cy="6397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rmAutofit fontScale="77500" lnSpcReduction="20000"/>
          </a:bodyPr>
          <a:lstStyle/>
          <a:p>
            <a:pPr marL="0" lvl="0" indent="0" algn="l" rtl="0">
              <a:lnSpc>
                <a:spcPct val="150000"/>
              </a:lnSpc>
              <a:spcBef>
                <a:spcPts val="0"/>
              </a:spcBef>
              <a:spcAft>
                <a:spcPts val="0"/>
              </a:spcAft>
              <a:buClr>
                <a:schemeClr val="dk1"/>
              </a:buClr>
              <a:buSzPct val="100000"/>
              <a:buNone/>
            </a:pPr>
            <a:r>
              <a:rPr lang="en-US"/>
              <a:t>Ball Squeezes for Palmer Grasp Reflex</a:t>
            </a:r>
            <a:endParaRPr/>
          </a:p>
        </p:txBody>
      </p:sp>
      <p:sp>
        <p:nvSpPr>
          <p:cNvPr id="672" name="Google Shape;672;p83"/>
          <p:cNvSpPr txBox="1">
            <a:spLocks noGrp="1"/>
          </p:cNvSpPr>
          <p:nvPr>
            <p:ph type="body" idx="2"/>
          </p:nvPr>
        </p:nvSpPr>
        <p:spPr>
          <a:xfrm>
            <a:off x="381000" y="1752600"/>
            <a:ext cx="4114800" cy="4876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1800"/>
              <a:buChar char="•"/>
            </a:pPr>
            <a:r>
              <a:rPr lang="en-US" sz="1800"/>
              <a:t>Have child squeeze a small ball, such as a tennis ball, several times in a row. </a:t>
            </a:r>
            <a:endParaRPr sz="1800"/>
          </a:p>
          <a:p>
            <a:pPr marL="342900" lvl="0" indent="-342900" algn="l" rtl="0">
              <a:lnSpc>
                <a:spcPct val="150000"/>
              </a:lnSpc>
              <a:spcBef>
                <a:spcPts val="360"/>
              </a:spcBef>
              <a:spcAft>
                <a:spcPts val="0"/>
              </a:spcAft>
              <a:buClr>
                <a:schemeClr val="dk1"/>
              </a:buClr>
              <a:buSzPts val="1800"/>
              <a:buChar char="•"/>
            </a:pPr>
            <a:r>
              <a:rPr lang="en-US" sz="1800"/>
              <a:t>Or you can just stroke the palm of the hand with a light brush until the reflex is suppressed.</a:t>
            </a:r>
            <a:endParaRPr/>
          </a:p>
          <a:p>
            <a:pPr marL="342900" lvl="0" indent="-342900" algn="l" rtl="0">
              <a:lnSpc>
                <a:spcPct val="150000"/>
              </a:lnSpc>
              <a:spcBef>
                <a:spcPts val="480"/>
              </a:spcBef>
              <a:spcAft>
                <a:spcPts val="0"/>
              </a:spcAft>
              <a:buClr>
                <a:schemeClr val="dk1"/>
              </a:buClr>
              <a:buSzPts val="2400"/>
              <a:buNone/>
            </a:pPr>
            <a:r>
              <a:rPr lang="en-US"/>
              <a:t> </a:t>
            </a:r>
            <a:endParaRPr/>
          </a:p>
          <a:p>
            <a:pPr marL="342900" lvl="0" indent="-190500" algn="l" rtl="0">
              <a:lnSpc>
                <a:spcPct val="150000"/>
              </a:lnSpc>
              <a:spcBef>
                <a:spcPts val="480"/>
              </a:spcBef>
              <a:spcAft>
                <a:spcPts val="0"/>
              </a:spcAft>
              <a:buClr>
                <a:schemeClr val="dk1"/>
              </a:buClr>
              <a:buSzPts val="2400"/>
              <a:buNone/>
            </a:pPr>
            <a:endParaRPr/>
          </a:p>
        </p:txBody>
      </p:sp>
      <p:sp>
        <p:nvSpPr>
          <p:cNvPr id="673" name="Google Shape;673;p83"/>
          <p:cNvSpPr txBox="1">
            <a:spLocks noGrp="1"/>
          </p:cNvSpPr>
          <p:nvPr>
            <p:ph type="body" idx="3"/>
          </p:nvPr>
        </p:nvSpPr>
        <p:spPr>
          <a:xfrm>
            <a:off x="4648200" y="914400"/>
            <a:ext cx="4041775" cy="6397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600"/>
              <a:buNone/>
            </a:pPr>
            <a:r>
              <a:rPr lang="en-US" sz="1600"/>
              <a:t>Fencer Exercise for Asymmetric Tonic Neck Reflex</a:t>
            </a:r>
            <a:endParaRPr sz="1600"/>
          </a:p>
        </p:txBody>
      </p:sp>
      <p:sp>
        <p:nvSpPr>
          <p:cNvPr id="674" name="Google Shape;674;p83"/>
          <p:cNvSpPr txBox="1">
            <a:spLocks noGrp="1"/>
          </p:cNvSpPr>
          <p:nvPr>
            <p:ph type="body" idx="4"/>
          </p:nvPr>
        </p:nvSpPr>
        <p:spPr>
          <a:xfrm>
            <a:off x="4645025" y="1752600"/>
            <a:ext cx="4270375" cy="4876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342900" lvl="0" indent="-342900" algn="l" rtl="0">
              <a:lnSpc>
                <a:spcPct val="150000"/>
              </a:lnSpc>
              <a:spcBef>
                <a:spcPts val="0"/>
              </a:spcBef>
              <a:spcAft>
                <a:spcPts val="0"/>
              </a:spcAft>
              <a:buClr>
                <a:schemeClr val="dk1"/>
              </a:buClr>
              <a:buSzPct val="100000"/>
              <a:buChar char="•"/>
            </a:pPr>
            <a:r>
              <a:rPr lang="en-US"/>
              <a:t>Have your child sit in a chair and turn his head to both sides or to the one side that still elicits the reflex. </a:t>
            </a:r>
            <a:endParaRPr/>
          </a:p>
          <a:p>
            <a:pPr marL="342900" lvl="0" indent="-342900" algn="l" rtl="0">
              <a:lnSpc>
                <a:spcPct val="150000"/>
              </a:lnSpc>
              <a:spcBef>
                <a:spcPts val="336"/>
              </a:spcBef>
              <a:spcAft>
                <a:spcPts val="0"/>
              </a:spcAft>
              <a:buClr>
                <a:schemeClr val="dk1"/>
              </a:buClr>
              <a:buSzPct val="100000"/>
              <a:buChar char="•"/>
            </a:pPr>
            <a:r>
              <a:rPr lang="en-US"/>
              <a:t>As your child is turning his head, have him extend the foot and arm of the same side outward from the body and look at his hand. </a:t>
            </a:r>
            <a:endParaRPr/>
          </a:p>
          <a:p>
            <a:pPr marL="342900" lvl="0" indent="-342900" algn="l" rtl="0">
              <a:lnSpc>
                <a:spcPct val="150000"/>
              </a:lnSpc>
              <a:spcBef>
                <a:spcPts val="336"/>
              </a:spcBef>
              <a:spcAft>
                <a:spcPts val="0"/>
              </a:spcAft>
              <a:buClr>
                <a:schemeClr val="dk1"/>
              </a:buClr>
              <a:buSzPct val="100000"/>
              <a:buChar char="•"/>
            </a:pPr>
            <a:r>
              <a:rPr lang="en-US"/>
              <a:t>The opposite hand should also open, the arm should flex, and the other leg should bend. </a:t>
            </a:r>
            <a:endParaRPr/>
          </a:p>
          <a:p>
            <a:pPr marL="342900" lvl="0" indent="-342900" algn="l" rtl="0">
              <a:lnSpc>
                <a:spcPct val="150000"/>
              </a:lnSpc>
              <a:spcBef>
                <a:spcPts val="336"/>
              </a:spcBef>
              <a:spcAft>
                <a:spcPts val="0"/>
              </a:spcAft>
              <a:buClr>
                <a:schemeClr val="dk1"/>
              </a:buClr>
              <a:buSzPct val="100000"/>
              <a:buChar char="•"/>
            </a:pPr>
            <a:r>
              <a:rPr lang="en-US"/>
              <a:t>Have the child return to starting position and repeat until the reflex fatigues. Repeat three times in a row.</a:t>
            </a:r>
            <a:endParaRPr/>
          </a:p>
          <a:p>
            <a:pPr marL="342900" lvl="0" indent="-236220" algn="l" rtl="0">
              <a:lnSpc>
                <a:spcPct val="150000"/>
              </a:lnSpc>
              <a:spcBef>
                <a:spcPts val="336"/>
              </a:spcBef>
              <a:spcAft>
                <a:spcPts val="0"/>
              </a:spcAft>
              <a:buClr>
                <a:schemeClr val="dk1"/>
              </a:buClr>
              <a:buSzPct val="100000"/>
              <a:buNone/>
            </a:pPr>
            <a:endParaRPr/>
          </a:p>
        </p:txBody>
      </p:sp>
      <p:pic>
        <p:nvPicPr>
          <p:cNvPr id="675" name="Google Shape;675;p83" descr="ATNR Reflex Integration Exercise | Fencer Exercise"/>
          <p:cNvPicPr preferRelativeResize="0"/>
          <p:nvPr/>
        </p:nvPicPr>
        <p:blipFill rotWithShape="1">
          <a:blip r:embed="rId3">
            <a:alphaModFix/>
          </a:blip>
          <a:srcRect/>
          <a:stretch/>
        </p:blipFill>
        <p:spPr>
          <a:xfrm>
            <a:off x="2438400" y="4267200"/>
            <a:ext cx="2286000" cy="2209800"/>
          </a:xfrm>
          <a:prstGeom prst="rect">
            <a:avLst/>
          </a:prstGeom>
          <a:noFill/>
          <a:ln>
            <a:noFill/>
          </a:ln>
        </p:spPr>
      </p:pic>
      <p:pic>
        <p:nvPicPr>
          <p:cNvPr id="676" name="Google Shape;676;p83" descr="Grasping Reflex Integration Exercise"/>
          <p:cNvPicPr preferRelativeResize="0"/>
          <p:nvPr/>
        </p:nvPicPr>
        <p:blipFill rotWithShape="1">
          <a:blip r:embed="rId4">
            <a:alphaModFix/>
          </a:blip>
          <a:srcRect/>
          <a:stretch/>
        </p:blipFill>
        <p:spPr>
          <a:xfrm>
            <a:off x="609600" y="4724400"/>
            <a:ext cx="1752600" cy="150114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84"/>
          <p:cNvSpPr txBox="1">
            <a:spLocks noGrp="1"/>
          </p:cNvSpPr>
          <p:nvPr>
            <p:ph type="title"/>
          </p:nvPr>
        </p:nvSpPr>
        <p:spPr>
          <a:xfrm>
            <a:off x="457200" y="274638"/>
            <a:ext cx="57912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Merriweather"/>
              <a:buNone/>
            </a:pPr>
            <a:r>
              <a:rPr lang="en-US"/>
              <a:t>Key Things to Remember</a:t>
            </a:r>
            <a:endParaRPr/>
          </a:p>
        </p:txBody>
      </p:sp>
      <p:sp>
        <p:nvSpPr>
          <p:cNvPr id="682" name="Google Shape;682;p84"/>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2600"/>
              <a:buChar char="•"/>
            </a:pPr>
            <a:r>
              <a:rPr lang="en-US"/>
              <a:t>Exercises should be repeated in succession 5 to 10 times until the reflex fatigues.</a:t>
            </a:r>
            <a:endParaRPr/>
          </a:p>
          <a:p>
            <a:pPr marL="342900" lvl="0" indent="-342900" algn="l" rtl="0">
              <a:lnSpc>
                <a:spcPct val="150000"/>
              </a:lnSpc>
              <a:spcBef>
                <a:spcPts val="520"/>
              </a:spcBef>
              <a:spcAft>
                <a:spcPts val="0"/>
              </a:spcAft>
              <a:buClr>
                <a:schemeClr val="dk1"/>
              </a:buClr>
              <a:buSzPts val="2600"/>
              <a:buChar char="•"/>
            </a:pPr>
            <a:r>
              <a:rPr lang="en-US"/>
              <a:t>Frequency is more important than intensity.</a:t>
            </a:r>
            <a:endParaRPr/>
          </a:p>
          <a:p>
            <a:pPr marL="342900" lvl="0" indent="-342900" algn="l" rtl="0">
              <a:lnSpc>
                <a:spcPct val="150000"/>
              </a:lnSpc>
              <a:spcBef>
                <a:spcPts val="520"/>
              </a:spcBef>
              <a:spcAft>
                <a:spcPts val="0"/>
              </a:spcAft>
              <a:buClr>
                <a:schemeClr val="dk1"/>
              </a:buClr>
              <a:buSzPts val="2600"/>
              <a:buChar char="•"/>
            </a:pPr>
            <a:r>
              <a:rPr lang="en-US"/>
              <a:t>Movement must be slow and purposeful.</a:t>
            </a:r>
            <a:endParaRPr/>
          </a:p>
          <a:p>
            <a:pPr marL="342900" lvl="0" indent="-342900" algn="l" rtl="0">
              <a:lnSpc>
                <a:spcPct val="150000"/>
              </a:lnSpc>
              <a:spcBef>
                <a:spcPts val="520"/>
              </a:spcBef>
              <a:spcAft>
                <a:spcPts val="0"/>
              </a:spcAft>
              <a:buClr>
                <a:schemeClr val="dk1"/>
              </a:buClr>
              <a:buSzPts val="2600"/>
              <a:buChar char="•"/>
            </a:pPr>
            <a:r>
              <a:rPr lang="en-US"/>
              <a:t>Proper mind-set is crucial: stay motivated and positive!</a:t>
            </a:r>
            <a:endParaRPr/>
          </a:p>
          <a:p>
            <a:pPr marL="342900" lvl="0" indent="-342900" algn="l" rtl="0">
              <a:lnSpc>
                <a:spcPct val="150000"/>
              </a:lnSpc>
              <a:spcBef>
                <a:spcPts val="520"/>
              </a:spcBef>
              <a:spcAft>
                <a:spcPts val="0"/>
              </a:spcAft>
              <a:buClr>
                <a:schemeClr val="dk1"/>
              </a:buClr>
              <a:buSzPts val="2600"/>
              <a:buChar char="•"/>
            </a:pPr>
            <a:r>
              <a:rPr lang="en-US"/>
              <a:t>Give it time</a:t>
            </a:r>
            <a:endParaRPr/>
          </a:p>
          <a:p>
            <a:pPr marL="342900" lvl="0" indent="-177800" algn="l" rtl="0">
              <a:lnSpc>
                <a:spcPct val="150000"/>
              </a:lnSpc>
              <a:spcBef>
                <a:spcPts val="520"/>
              </a:spcBef>
              <a:spcAft>
                <a:spcPts val="0"/>
              </a:spcAft>
              <a:buClr>
                <a:schemeClr val="dk1"/>
              </a:buClr>
              <a:buSzPts val="2600"/>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7" name="Google Shape;687;p85" descr="thank-you.jpg"/>
          <p:cNvPicPr preferRelativeResize="0"/>
          <p:nvPr/>
        </p:nvPicPr>
        <p:blipFill rotWithShape="1">
          <a:blip r:embed="rId3">
            <a:alphaModFix/>
          </a:blip>
          <a:srcRect/>
          <a:stretch/>
        </p:blipFill>
        <p:spPr>
          <a:xfrm>
            <a:off x="1219200" y="990600"/>
            <a:ext cx="7161772" cy="47769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body" idx="1"/>
          </p:nvPr>
        </p:nvSpPr>
        <p:spPr>
          <a:xfrm>
            <a:off x="457200" y="1600200"/>
            <a:ext cx="8229600" cy="452596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342900" lvl="0" indent="-342900" algn="l" rtl="0">
              <a:lnSpc>
                <a:spcPct val="150000"/>
              </a:lnSpc>
              <a:spcBef>
                <a:spcPts val="0"/>
              </a:spcBef>
              <a:spcAft>
                <a:spcPts val="0"/>
              </a:spcAft>
              <a:buClr>
                <a:schemeClr val="dk1"/>
              </a:buClr>
              <a:buSzPct val="100000"/>
              <a:buChar char="•"/>
            </a:pPr>
            <a:r>
              <a:rPr lang="en-US">
                <a:latin typeface="Aparajita"/>
                <a:ea typeface="Aparajita"/>
                <a:cs typeface="Aparajita"/>
                <a:sym typeface="Aparajita"/>
              </a:rPr>
              <a:t>4 months prenatally and 4 months post natally</a:t>
            </a:r>
            <a:endParaRPr>
              <a:latin typeface="Aparajita"/>
              <a:ea typeface="Aparajita"/>
              <a:cs typeface="Aparajita"/>
              <a:sym typeface="Aparajita"/>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Does not go beyond 1 year</a:t>
            </a:r>
            <a:endParaRPr/>
          </a:p>
          <a:p>
            <a:pPr marL="342900" lvl="0" indent="-190182" algn="l" rtl="0">
              <a:lnSpc>
                <a:spcPct val="150000"/>
              </a:lnSpc>
              <a:spcBef>
                <a:spcPts val="481"/>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81"/>
              </a:spcBef>
              <a:spcAft>
                <a:spcPts val="0"/>
              </a:spcAft>
              <a:buClr>
                <a:schemeClr val="dk1"/>
              </a:buClr>
              <a:buSzPct val="100000"/>
              <a:buNone/>
            </a:pPr>
            <a:r>
              <a:rPr lang="en-US">
                <a:latin typeface="Aparajita"/>
                <a:ea typeface="Aparajita"/>
                <a:cs typeface="Aparajita"/>
                <a:sym typeface="Aparajita"/>
              </a:rPr>
              <a:t>	</a:t>
            </a:r>
            <a:r>
              <a:rPr lang="en-US" b="1" i="1">
                <a:latin typeface="Aparajita"/>
                <a:ea typeface="Aparajita"/>
                <a:cs typeface="Aparajita"/>
                <a:sym typeface="Aparajita"/>
              </a:rPr>
              <a:t>Life span reflex: </a:t>
            </a:r>
            <a:r>
              <a:rPr lang="en-US">
                <a:latin typeface="Aparajita"/>
                <a:ea typeface="Aparajita"/>
                <a:cs typeface="Aparajita"/>
                <a:sym typeface="Aparajita"/>
              </a:rPr>
              <a:t>Knee jerk reflex, Flexor withdrawal reflex. </a:t>
            </a:r>
            <a:endParaRPr/>
          </a:p>
          <a:p>
            <a:pPr marL="342900" lvl="0" indent="-342900" algn="l" rtl="0">
              <a:lnSpc>
                <a:spcPct val="150000"/>
              </a:lnSpc>
              <a:spcBef>
                <a:spcPts val="481"/>
              </a:spcBef>
              <a:spcAft>
                <a:spcPts val="0"/>
              </a:spcAft>
              <a:buClr>
                <a:schemeClr val="dk1"/>
              </a:buClr>
              <a:buSzPct val="100000"/>
              <a:buNone/>
            </a:pPr>
            <a:endParaRPr>
              <a:latin typeface="Aparajita"/>
              <a:ea typeface="Aparajita"/>
              <a:cs typeface="Aparajita"/>
              <a:sym typeface="Aparajita"/>
            </a:endParaRPr>
          </a:p>
          <a:p>
            <a:pPr marL="342900" lvl="0" indent="-342900" algn="l" rtl="0">
              <a:lnSpc>
                <a:spcPct val="150000"/>
              </a:lnSpc>
              <a:spcBef>
                <a:spcPts val="481"/>
              </a:spcBef>
              <a:spcAft>
                <a:spcPts val="0"/>
              </a:spcAft>
              <a:buClr>
                <a:schemeClr val="dk1"/>
              </a:buClr>
              <a:buSzPct val="100000"/>
              <a:buNone/>
            </a:pPr>
            <a:r>
              <a:rPr lang="en-US">
                <a:latin typeface="Aparajita"/>
                <a:ea typeface="Aparajita"/>
                <a:cs typeface="Aparajita"/>
                <a:sym typeface="Aparajita"/>
              </a:rPr>
              <a:t>	Reflexes which do not disappear are</a:t>
            </a:r>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not Suppressed by UMN</a:t>
            </a:r>
            <a:endParaRPr/>
          </a:p>
          <a:p>
            <a:pPr marL="342900" lvl="0" indent="-342900" algn="l" rtl="0">
              <a:lnSpc>
                <a:spcPct val="150000"/>
              </a:lnSpc>
              <a:spcBef>
                <a:spcPts val="481"/>
              </a:spcBef>
              <a:spcAft>
                <a:spcPts val="0"/>
              </a:spcAft>
              <a:buClr>
                <a:schemeClr val="dk1"/>
              </a:buClr>
              <a:buSzPct val="100000"/>
              <a:buChar char="•"/>
            </a:pPr>
            <a:r>
              <a:rPr lang="en-US">
                <a:latin typeface="Aparajita"/>
                <a:ea typeface="Aparajita"/>
                <a:cs typeface="Aparajita"/>
                <a:sym typeface="Aparajita"/>
              </a:rPr>
              <a:t>Integrated into movement disorder</a:t>
            </a:r>
            <a:endParaRPr/>
          </a:p>
        </p:txBody>
      </p:sp>
      <p:sp>
        <p:nvSpPr>
          <p:cNvPr id="194" name="Google Shape;194;p9"/>
          <p:cNvSpPr txBox="1">
            <a:spLocks noGrp="1"/>
          </p:cNvSpPr>
          <p:nvPr>
            <p:ph type="title"/>
          </p:nvPr>
        </p:nvSpPr>
        <p:spPr>
          <a:xfrm>
            <a:off x="457200" y="274638"/>
            <a:ext cx="8229600" cy="1143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rgbClr val="BDD1F9"/>
              </a:buClr>
              <a:buSzPts val="3200"/>
              <a:buFont typeface="Merriweather"/>
              <a:buNone/>
            </a:pPr>
            <a:r>
              <a:rPr lang="en-US" b="1">
                <a:solidFill>
                  <a:srgbClr val="BDD1F9"/>
                </a:solidFill>
              </a:rPr>
              <a:t>Importance of infant reflex </a:t>
            </a:r>
            <a:endParaRPr b="1">
              <a:solidFill>
                <a:srgbClr val="BDD1F9"/>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4767</Words>
  <Application>Microsoft Office PowerPoint</Application>
  <PresentationFormat>On-screen Show (4:3)</PresentationFormat>
  <Paragraphs>412</Paragraphs>
  <Slides>85</Slides>
  <Notes>85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Merriweather</vt:lpstr>
      <vt:lpstr>Calibri</vt:lpstr>
      <vt:lpstr>Aparajita</vt:lpstr>
      <vt:lpstr>Office Theme</vt:lpstr>
      <vt:lpstr>Primitive reflexes and Neurologic disorders, Diagnosis and Management</vt:lpstr>
      <vt:lpstr>Primitive reflexes (PRs) </vt:lpstr>
      <vt:lpstr>REFLEX PROFILE </vt:lpstr>
      <vt:lpstr>Control of reflexes </vt:lpstr>
      <vt:lpstr>Primitive Reflexes</vt:lpstr>
      <vt:lpstr>Postural reflex </vt:lpstr>
      <vt:lpstr>Oral and pharyngeal reflex </vt:lpstr>
      <vt:lpstr>PRIMITIVE / SURVIVAL REFLEXES </vt:lpstr>
      <vt:lpstr>Importance of infant reflex </vt:lpstr>
      <vt:lpstr>Role of reflexes </vt:lpstr>
      <vt:lpstr>Slide 11</vt:lpstr>
      <vt:lpstr>Moro reflex  </vt:lpstr>
      <vt:lpstr>Slide 13</vt:lpstr>
      <vt:lpstr>Slide 14</vt:lpstr>
      <vt:lpstr>Palmar mandibular reflex/Babkin </vt:lpstr>
      <vt:lpstr>Palmar reflex </vt:lpstr>
      <vt:lpstr>Plantar reflex </vt:lpstr>
      <vt:lpstr>Slide 18</vt:lpstr>
      <vt:lpstr>Asymmetrical Tonic Neck Reflex </vt:lpstr>
      <vt:lpstr>Slide 20</vt:lpstr>
      <vt:lpstr>STNR </vt:lpstr>
      <vt:lpstr>Slide 22</vt:lpstr>
      <vt:lpstr>Postural reflex </vt:lpstr>
      <vt:lpstr>TLR </vt:lpstr>
      <vt:lpstr>Slide 25</vt:lpstr>
      <vt:lpstr>Slide 26</vt:lpstr>
      <vt:lpstr>Positive support reflex </vt:lpstr>
      <vt:lpstr>Slide 28</vt:lpstr>
      <vt:lpstr>Segmental rolling reflex </vt:lpstr>
      <vt:lpstr>Slide 30</vt:lpstr>
      <vt:lpstr>Slide 31</vt:lpstr>
      <vt:lpstr>Galants reflux </vt:lpstr>
      <vt:lpstr>Slide 33</vt:lpstr>
      <vt:lpstr>Oral and pharyngeal reflexes </vt:lpstr>
      <vt:lpstr>Rooting reflex</vt:lpstr>
      <vt:lpstr>Slide 36</vt:lpstr>
      <vt:lpstr>Suckling</vt:lpstr>
      <vt:lpstr>Sucking </vt:lpstr>
      <vt:lpstr>Tongue reflex </vt:lpstr>
      <vt:lpstr>Bite reflex </vt:lpstr>
      <vt:lpstr>Slide 41</vt:lpstr>
      <vt:lpstr>Slide 42</vt:lpstr>
      <vt:lpstr>What happens if Primitive Reflexes don’t go away? </vt:lpstr>
      <vt:lpstr>Sensory Processing Disorder</vt:lpstr>
      <vt:lpstr>Quick Screening Questionnaire</vt:lpstr>
      <vt:lpstr>Slide 46</vt:lpstr>
      <vt:lpstr>Slide 47</vt:lpstr>
      <vt:lpstr>Slide 48</vt:lpstr>
      <vt:lpstr>Clinical Significance</vt:lpstr>
      <vt:lpstr>Slide 50</vt:lpstr>
      <vt:lpstr>Moro reflex evaluation- low birth weight (VLBW) premature infants</vt:lpstr>
      <vt:lpstr>Moro reflex and CP</vt:lpstr>
      <vt:lpstr>Slide 53</vt:lpstr>
      <vt:lpstr>Adults</vt:lpstr>
      <vt:lpstr>Slide 55</vt:lpstr>
      <vt:lpstr>Slide 56</vt:lpstr>
      <vt:lpstr>Slide 57</vt:lpstr>
      <vt:lpstr> The Rooting Reflex</vt:lpstr>
      <vt:lpstr>Assessment of Sucking Reflex- Findings</vt:lpstr>
      <vt:lpstr>Babinski reflex</vt:lpstr>
      <vt:lpstr> The Palmar Reflex</vt:lpstr>
      <vt:lpstr>Palmar reflex in high-risk infants. </vt:lpstr>
      <vt:lpstr>The study by Zafeiriou et al. </vt:lpstr>
      <vt:lpstr>Stepping Reflex</vt:lpstr>
      <vt:lpstr>ATNR</vt:lpstr>
      <vt:lpstr> Tonic Labyrinthine Reflex (TLR)</vt:lpstr>
      <vt:lpstr>TLR</vt:lpstr>
      <vt:lpstr>Clinical significance: </vt:lpstr>
      <vt:lpstr> Symmetrical Tonic Neck Reflex (STNR)</vt:lpstr>
      <vt:lpstr>Parachute reflex </vt:lpstr>
      <vt:lpstr>Assessment of PRs</vt:lpstr>
      <vt:lpstr>Slide 72</vt:lpstr>
      <vt:lpstr>Treatment </vt:lpstr>
      <vt:lpstr>Primitive Reflex Treatment</vt:lpstr>
      <vt:lpstr>Signs of Retained Reflexes</vt:lpstr>
      <vt:lpstr>Reflex inhibition programs</vt:lpstr>
      <vt:lpstr>  Specific integration exercises associated with each reflex and functional activities that promote regulation or increase integration when this reflex is retained</vt:lpstr>
      <vt:lpstr>Slide 78</vt:lpstr>
      <vt:lpstr>Other activities</vt:lpstr>
      <vt:lpstr>Face Stroking for Root and Suck Reflex</vt:lpstr>
      <vt:lpstr>Starfish for Moro Reflex</vt:lpstr>
      <vt:lpstr>Snow Angels for Galant Reflex</vt:lpstr>
      <vt:lpstr>Slide 83</vt:lpstr>
      <vt:lpstr>Key Things to Remember</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Primitive reflexes and Neurologic disorders, Diagnosis and Management</dc:title>
  <dc:creator>Divya Pretty</dc:creator>
  <cp:lastModifiedBy>user</cp:lastModifiedBy>
  <cp:revision>1</cp:revision>
  <dcterms:created xsi:type="dcterms:W3CDTF">2006-08-16T00:00:00Z</dcterms:created>
  <dcterms:modified xsi:type="dcterms:W3CDTF">2025-08-22T03:47:26Z</dcterms:modified>
</cp:coreProperties>
</file>