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9" r:id="rId4"/>
    <p:sldId id="261" r:id="rId5"/>
    <p:sldId id="257" r:id="rId6"/>
    <p:sldId id="260" r:id="rId7"/>
    <p:sldId id="258" r:id="rId8"/>
    <p:sldId id="264" r:id="rId9"/>
    <p:sldId id="315" r:id="rId10"/>
    <p:sldId id="265" r:id="rId11"/>
    <p:sldId id="269" r:id="rId12"/>
    <p:sldId id="270" r:id="rId13"/>
    <p:sldId id="277" r:id="rId14"/>
    <p:sldId id="272" r:id="rId15"/>
    <p:sldId id="273" r:id="rId16"/>
    <p:sldId id="278" r:id="rId17"/>
    <p:sldId id="279" r:id="rId18"/>
    <p:sldId id="275" r:id="rId19"/>
    <p:sldId id="280" r:id="rId20"/>
    <p:sldId id="276" r:id="rId21"/>
    <p:sldId id="274" r:id="rId22"/>
    <p:sldId id="268" r:id="rId23"/>
    <p:sldId id="267" r:id="rId24"/>
    <p:sldId id="316" r:id="rId25"/>
    <p:sldId id="266" r:id="rId26"/>
    <p:sldId id="281" r:id="rId27"/>
    <p:sldId id="282" r:id="rId28"/>
    <p:sldId id="283" r:id="rId29"/>
    <p:sldId id="284" r:id="rId30"/>
    <p:sldId id="285" r:id="rId31"/>
    <p:sldId id="286" r:id="rId32"/>
    <p:sldId id="287" r:id="rId33"/>
    <p:sldId id="288" r:id="rId34"/>
    <p:sldId id="318" r:id="rId35"/>
    <p:sldId id="292" r:id="rId36"/>
    <p:sldId id="320" r:id="rId37"/>
    <p:sldId id="293" r:id="rId38"/>
    <p:sldId id="321" r:id="rId39"/>
    <p:sldId id="294" r:id="rId40"/>
    <p:sldId id="322" r:id="rId41"/>
    <p:sldId id="295"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47" autoAdjust="0"/>
    <p:restoredTop sz="94624" autoAdjust="0"/>
  </p:normalViewPr>
  <p:slideViewPr>
    <p:cSldViewPr>
      <p:cViewPr varScale="1">
        <p:scale>
          <a:sx n="82" d="100"/>
          <a:sy n="82" d="100"/>
        </p:scale>
        <p:origin x="1498"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8/27/2020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8/27/2020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8/27/2020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8/27/2020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javascript:OpenLargeWindow(265014,650,666,'I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javascript:OpenLargeWindow(265014,650,666,'IS');"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rgbClr val="7030A0"/>
                </a:solidFill>
                <a:latin typeface="Aharoni" pitchFamily="2" charset="-79"/>
                <a:cs typeface="Aharoni" pitchFamily="2" charset="-79"/>
              </a:rPr>
              <a:t>ASEPTIC PROCESS TECHNOLOGY</a:t>
            </a:r>
          </a:p>
        </p:txBody>
      </p:sp>
      <p:sp>
        <p:nvSpPr>
          <p:cNvPr id="5" name="Subtitle 4">
            <a:extLst>
              <a:ext uri="{FF2B5EF4-FFF2-40B4-BE49-F238E27FC236}">
                <a16:creationId xmlns:a16="http://schemas.microsoft.com/office/drawing/2014/main" id="{BFAB978B-7CB4-4BC9-A180-DA33B14B87CD}"/>
              </a:ext>
            </a:extLst>
          </p:cNvPr>
          <p:cNvSpPr>
            <a:spLocks noGrp="1"/>
          </p:cNvSpPr>
          <p:nvPr>
            <p:ph type="subTitle" idx="1"/>
          </p:nvPr>
        </p:nvSpPr>
        <p:spPr/>
        <p:txBody>
          <a:bodyPr/>
          <a:lstStyle/>
          <a:p>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Autofit/>
          </a:bodyPr>
          <a:lstStyle/>
          <a:p>
            <a:pPr algn="just"/>
            <a:r>
              <a:rPr lang="en-US" sz="2800" dirty="0"/>
              <a:t>Advanced aseptic processing strategies offer manufacturers the best solution for protecting the quality and safety of their products and for ensuring the highest contamination control standards possible for products that cannot be terminally sterilized.</a:t>
            </a:r>
          </a:p>
          <a:p>
            <a:pPr algn="just"/>
            <a:r>
              <a:rPr lang="en-US" sz="2800" dirty="0"/>
              <a:t>Unlike terminal sterilization, aseptic processing lines don’t involve a high-heat kill step for final products. </a:t>
            </a:r>
          </a:p>
          <a:p>
            <a:pPr algn="just"/>
            <a:r>
              <a:rPr lang="en-US" sz="2800" dirty="0"/>
              <a:t>But because they can’t rely on that all-powerful, microbial-destroying heat treatment, manufacturers have to put in place strict controls, in-process control testing and validation steps throughout the manufacturing process to ensure that no contaminants ever find their way into materials, components and final product.</a:t>
            </a:r>
          </a:p>
          <a:p>
            <a:pPr algn="just"/>
            <a:endParaRPr 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r>
              <a:rPr lang="en-US" dirty="0"/>
              <a:t>Terminal sterilization involves filling and sealing product containers under high-quality environmental conditions to minimize the microbial and particulate content of the final product, and then subjecting the final product to a sterilization step. </a:t>
            </a:r>
          </a:p>
          <a:p>
            <a:pPr algn="just"/>
            <a:r>
              <a:rPr lang="en-US" dirty="0"/>
              <a:t>In most cases, the product and the container closure exhibit low </a:t>
            </a:r>
            <a:r>
              <a:rPr lang="en-US" dirty="0" err="1"/>
              <a:t>bioburden</a:t>
            </a:r>
            <a:r>
              <a:rPr lang="en-US" dirty="0"/>
              <a:t> going into the process, but they are not sterile until the final container is subjected to the sterilization process, such as heat or irradiation.</a:t>
            </a:r>
          </a:p>
          <a:p>
            <a:pPr algn="just"/>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36637"/>
            <a:ext cx="8229600" cy="5821363"/>
          </a:xfrm>
        </p:spPr>
        <p:txBody>
          <a:bodyPr>
            <a:noAutofit/>
          </a:bodyPr>
          <a:lstStyle/>
          <a:p>
            <a:pPr algn="just"/>
            <a:r>
              <a:rPr lang="en-US" sz="2800" dirty="0"/>
              <a:t>While terminal sterilization is an ideal choice for heat-resistant products because there are fewer opportunities for error, it’s not usually a viable solution for heat-sensitive products such as vaccines and other biologic products. </a:t>
            </a:r>
          </a:p>
          <a:p>
            <a:pPr algn="just"/>
            <a:r>
              <a:rPr lang="en-US" sz="2800" dirty="0"/>
              <a:t>The high heat used in the autoclave to eliminate microorganisms can weaken or destroy heat-sensitive pharmaceutical ingredients, particularly in the case of biotech products, which feature bioactive proteins that would be denatured under the intense heat of an autoclave.</a:t>
            </a:r>
          </a:p>
          <a:p>
            <a:pPr algn="just"/>
            <a:endParaRPr lang="en-US" sz="2800" dirty="0"/>
          </a:p>
          <a:p>
            <a:pPr algn="just"/>
            <a:endParaRPr lang="en-US"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4525963"/>
          </a:xfrm>
        </p:spPr>
        <p:txBody>
          <a:bodyPr>
            <a:noAutofit/>
          </a:bodyPr>
          <a:lstStyle/>
          <a:p>
            <a:pPr algn="just"/>
            <a:r>
              <a:rPr lang="en-US" sz="3000" dirty="0"/>
              <a:t>These delicate products can be affected not only by temperature but also light, pH balance, sheer, and the velocity at which the product runs through a nozzle and hits the surface of a storage container.</a:t>
            </a:r>
          </a:p>
          <a:p>
            <a:pPr algn="just"/>
            <a:r>
              <a:rPr lang="en-US" sz="3000" dirty="0"/>
              <a:t>“If you have one percent degradation in a product, the rest of it will die within days. Once it starts, you can’t stop it.”</a:t>
            </a:r>
          </a:p>
          <a:p>
            <a:pPr algn="just"/>
            <a:r>
              <a:rPr lang="en-US" sz="3000" dirty="0"/>
              <a:t>As a result, many pharmaceutical as well as food and beverage products are manufactured using advanced aseptic processing strategies, and as the biotech industry matures, the ratio of aseptically produced products to those that are terminally sterilized continues to expand.</a:t>
            </a:r>
          </a:p>
          <a:p>
            <a:pPr algn="just"/>
            <a:endParaRPr lang="en-US" sz="3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Separating people from product</a:t>
            </a:r>
          </a:p>
        </p:txBody>
      </p:sp>
      <p:sp>
        <p:nvSpPr>
          <p:cNvPr id="3" name="Content Placeholder 2"/>
          <p:cNvSpPr>
            <a:spLocks noGrp="1"/>
          </p:cNvSpPr>
          <p:nvPr>
            <p:ph idx="1"/>
          </p:nvPr>
        </p:nvSpPr>
        <p:spPr>
          <a:xfrm>
            <a:off x="457200" y="1600200"/>
            <a:ext cx="3733800" cy="4525963"/>
          </a:xfrm>
        </p:spPr>
        <p:txBody>
          <a:bodyPr>
            <a:normAutofit fontScale="92500" lnSpcReduction="20000"/>
          </a:bodyPr>
          <a:lstStyle/>
          <a:p>
            <a:pPr algn="just"/>
            <a:r>
              <a:rPr lang="en-US" dirty="0"/>
              <a:t>An advanced aseptic process is one in which direct intervention with open product containers or exposed product contact surfaces by operators wearing conventional clean room garments is not permitted.</a:t>
            </a:r>
          </a:p>
          <a:p>
            <a:pPr algn="just">
              <a:buNone/>
            </a:pPr>
            <a:endParaRPr lang="en-US" dirty="0"/>
          </a:p>
        </p:txBody>
      </p:sp>
      <p:pic>
        <p:nvPicPr>
          <p:cNvPr id="4" name="Content Placeholder 3" descr="http://images.pennnet.com/articles/cr/thm/th_0703cradvance01.jpg">
            <a:hlinkClick r:id="rId2"/>
          </p:cNvPr>
          <p:cNvPicPr>
            <a:picLocks/>
          </p:cNvPicPr>
          <p:nvPr/>
        </p:nvPicPr>
        <p:blipFill>
          <a:blip r:embed="rId3"/>
          <a:srcRect/>
          <a:stretch>
            <a:fillRect/>
          </a:stretch>
        </p:blipFill>
        <p:spPr bwMode="auto">
          <a:xfrm>
            <a:off x="4495800" y="1676400"/>
            <a:ext cx="4343400" cy="43434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r>
              <a:rPr lang="en-US" dirty="0"/>
              <a:t>Through aseptic processing conditions, manufacturers of pharmaceuticals, vaccines and similar products produce sterile end products by compounding and assembling sterile bulk drugs or raw materials with sterile packaging components. </a:t>
            </a:r>
          </a:p>
          <a:p>
            <a:pPr algn="just"/>
            <a:r>
              <a:rPr lang="en-US" dirty="0"/>
              <a:t>The key is to maintain the sterility of all the ingredients and packaging by using containers, closures and processes that are already sterile and are kept inside a high-quality environment, typically within an ISO 5 (Class 100) </a:t>
            </a:r>
            <a:r>
              <a:rPr lang="en-US" dirty="0" err="1"/>
              <a:t>cleanroom</a:t>
            </a:r>
            <a:r>
              <a:rPr lang="en-US" dirty="0"/>
              <a:t>.</a:t>
            </a:r>
          </a:p>
          <a:p>
            <a:pPr algn="just"/>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n-US" dirty="0"/>
              <a:t>The FDA guidance notes that because aseptic processing involves more variables than terminal sterilization, it requires more validation and controls. </a:t>
            </a:r>
          </a:p>
          <a:p>
            <a:pPr algn="just"/>
            <a:r>
              <a:rPr lang="en-US" dirty="0"/>
              <a:t>For example, before assembly, the individual parts of the final product must be subjected to appropriate sterilization processes, such as heat for glass containers and filtration for chemicals and liquids.</a:t>
            </a:r>
          </a:p>
          <a:p>
            <a:pPr algn="just"/>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If the environment, ingredients, equipment and personnel do not meet the strict guidelines that govern the aseptic processing environment, any step in the process could introduce an error that could ultimately lead to contamination in the final product.</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7924800" cy="5715000"/>
          </a:xfrm>
        </p:spPr>
        <p:txBody>
          <a:bodyPr>
            <a:normAutofit/>
          </a:bodyPr>
          <a:lstStyle/>
          <a:p>
            <a:r>
              <a:rPr lang="en-US" dirty="0"/>
              <a:t>Human interaction with the product is one of the biggest contamination control risks. As the involvement of operators in </a:t>
            </a:r>
            <a:r>
              <a:rPr lang="en-US" dirty="0" err="1"/>
              <a:t>cleanroom</a:t>
            </a:r>
            <a:r>
              <a:rPr lang="en-US" dirty="0"/>
              <a:t> activities increases, so does the risk to finished product sterility. </a:t>
            </a:r>
          </a:p>
          <a:p>
            <a:r>
              <a:rPr lang="en-US" dirty="0"/>
              <a:t>Operators must be trained to use aseptic techniques at all times.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10000"/>
          </a:bodyPr>
          <a:lstStyle/>
          <a:p>
            <a:r>
              <a:rPr lang="en-US" dirty="0"/>
              <a:t>Problems can occur because of human error, but also as a result of natural causes, such as people shedding particulate through the performance of their daily activities.” </a:t>
            </a:r>
          </a:p>
          <a:p>
            <a:r>
              <a:rPr lang="en-US" dirty="0"/>
              <a:t>For example, operators working within a </a:t>
            </a:r>
            <a:r>
              <a:rPr lang="en-US" dirty="0" err="1"/>
              <a:t>cleanroom</a:t>
            </a:r>
            <a:r>
              <a:rPr lang="en-US" dirty="0"/>
              <a:t> environment can shed millions of 0.3 </a:t>
            </a:r>
            <a:r>
              <a:rPr lang="en-US" dirty="0" err="1"/>
              <a:t>μm</a:t>
            </a:r>
            <a:r>
              <a:rPr lang="en-US" dirty="0"/>
              <a:t> particles in the form of skin flakes and clothing fibers. </a:t>
            </a:r>
          </a:p>
          <a:p>
            <a:r>
              <a:rPr lang="en-US" dirty="0"/>
              <a:t>In fact, a motionless person, sitting or standing, can generate approximately 100,000 particles per minute, and with motion, as much as 500,000 to 1,000,000 particles per minute-for a grand total of up to 1 billion skin flakes per day.</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0"/>
            <a:ext cx="8229600" cy="1143000"/>
          </a:xfrm>
        </p:spPr>
        <p:txBody>
          <a:bodyPr>
            <a:normAutofit fontScale="90000"/>
          </a:bodyPr>
          <a:lstStyle/>
          <a:p>
            <a:r>
              <a:rPr lang="en-US" dirty="0"/>
              <a:t>FLOW CHARTS OF MANUFACTURING PROCESS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a:t>In operations in which toxic and potent chemicals are used, such as the manufacture of immune-suppressing cancer drugs, the operators also need to be protected from the product.</a:t>
            </a:r>
          </a:p>
          <a:p>
            <a:r>
              <a:rPr lang="en-US" dirty="0"/>
              <a:t>Teaching workers in a simulated environment allows them to practice and perfect their skills before they go into a real </a:t>
            </a:r>
            <a:r>
              <a:rPr lang="en-US" dirty="0" err="1"/>
              <a:t>cleanroom</a:t>
            </a:r>
            <a:r>
              <a:rPr lang="en-US" dirty="0"/>
              <a:t>.</a:t>
            </a:r>
          </a:p>
          <a:p>
            <a:r>
              <a:rPr lang="en-US"/>
              <a:t> This </a:t>
            </a:r>
            <a:r>
              <a:rPr lang="en-US" dirty="0"/>
              <a:t>can be done without using expensive live space, real equipment or materials just for training purposes.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Autofit/>
          </a:bodyPr>
          <a:lstStyle/>
          <a:p>
            <a:r>
              <a:rPr lang="en-US" sz="5400" dirty="0"/>
              <a:t>Isolators &amp; RABS</a:t>
            </a:r>
            <a:br>
              <a:rPr lang="en-US" sz="5400" dirty="0"/>
            </a:br>
            <a:endParaRPr lang="en-US" sz="5400" dirty="0"/>
          </a:p>
        </p:txBody>
      </p:sp>
      <p:sp>
        <p:nvSpPr>
          <p:cNvPr id="5" name="Content Placeholder 4"/>
          <p:cNvSpPr>
            <a:spLocks noGrp="1"/>
          </p:cNvSpPr>
          <p:nvPr>
            <p:ph idx="1"/>
          </p:nvPr>
        </p:nvSpPr>
        <p:spPr>
          <a:xfrm>
            <a:off x="457200" y="1341437"/>
            <a:ext cx="8229600" cy="4983163"/>
          </a:xfrm>
        </p:spPr>
        <p:txBody>
          <a:bodyPr>
            <a:normAutofit fontScale="92500" lnSpcReduction="20000"/>
          </a:bodyPr>
          <a:lstStyle/>
          <a:p>
            <a:pPr algn="just"/>
            <a:r>
              <a:rPr lang="en-US" dirty="0"/>
              <a:t>Humans can do everything right and still contribute to contamination, which is why the industry is pushing to create systems that eliminate human contact with equipment and the product. </a:t>
            </a:r>
          </a:p>
          <a:p>
            <a:pPr algn="just"/>
            <a:r>
              <a:rPr lang="en-US" dirty="0"/>
              <a:t>To achieve that goal, </a:t>
            </a:r>
            <a:r>
              <a:rPr lang="en-US" dirty="0">
                <a:solidFill>
                  <a:srgbClr val="FF0000"/>
                </a:solidFill>
              </a:rPr>
              <a:t>isolators</a:t>
            </a:r>
            <a:r>
              <a:rPr lang="en-US" dirty="0"/>
              <a:t> and </a:t>
            </a:r>
            <a:r>
              <a:rPr lang="en-US" dirty="0">
                <a:solidFill>
                  <a:srgbClr val="FF0000"/>
                </a:solidFill>
              </a:rPr>
              <a:t>restricted access barrier systems (RABS) </a:t>
            </a:r>
            <a:r>
              <a:rPr lang="en-US" dirty="0"/>
              <a:t>continue to claim their place in aseptic processing manufacturing as companies realize the benefits of adding controlled spaces and enclosed equipment in which product can be shielded from environmental and human interaction.</a:t>
            </a:r>
          </a:p>
          <a:p>
            <a:pPr algn="just"/>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The goal of isolators and RABS is to segregate people from product.</a:t>
            </a:r>
          </a:p>
          <a:p>
            <a:r>
              <a:rPr lang="en-US" dirty="0"/>
              <a:t>Isolators can be used in a wide variety of applications, including both large- and small-volume </a:t>
            </a:r>
            <a:r>
              <a:rPr lang="en-US" dirty="0" err="1"/>
              <a:t>parenterals</a:t>
            </a:r>
            <a:r>
              <a:rPr lang="en-US" dirty="0"/>
              <a:t>, lyophilized products, powder fills, combination products, and medical devices, as well as more typical liquid fills into a single container.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a:t>There are two types of isolator systems: closed and open. </a:t>
            </a:r>
          </a:p>
          <a:p>
            <a:r>
              <a:rPr lang="en-US" dirty="0"/>
              <a:t>In closed systems, all components are gathered in batches into portable transfer isolators and moved into the sealed isolator through double-door systems and rapid transfer ports (RTPs). </a:t>
            </a:r>
          </a:p>
          <a:p>
            <a:r>
              <a:rPr lang="en-US" dirty="0"/>
              <a:t>Open-system isolators feature mouse holes through which vials pass. Because the mouse holes are open during operation, continuous overpressure of the barrier isolator ensures separation of the environment inside the isolator from the surrounding room air.</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http://images.pennnet.com/articles/cr/thm/th_0703cradvance03.jpg">
            <a:hlinkClick r:id="rId2"/>
          </p:cNvPr>
          <p:cNvPicPr>
            <a:picLocks noGrp="1"/>
          </p:cNvPicPr>
          <p:nvPr>
            <p:ph idx="1"/>
          </p:nvPr>
        </p:nvPicPr>
        <p:blipFill>
          <a:blip r:embed="rId3"/>
          <a:srcRect/>
          <a:stretch>
            <a:fillRect/>
          </a:stretch>
        </p:blipFill>
        <p:spPr bwMode="auto">
          <a:xfrm>
            <a:off x="304800" y="228600"/>
            <a:ext cx="8534400" cy="5181600"/>
          </a:xfrm>
          <a:prstGeom prst="rect">
            <a:avLst/>
          </a:prstGeom>
          <a:noFill/>
          <a:ln w="9525">
            <a:noFill/>
            <a:miter lim="800000"/>
            <a:headEnd/>
            <a:tailEnd/>
          </a:ln>
        </p:spPr>
      </p:pic>
      <p:sp>
        <p:nvSpPr>
          <p:cNvPr id="5" name="Rectangle 4"/>
          <p:cNvSpPr/>
          <p:nvPr/>
        </p:nvSpPr>
        <p:spPr>
          <a:xfrm>
            <a:off x="304800" y="5629870"/>
            <a:ext cx="8458200" cy="923330"/>
          </a:xfrm>
          <a:prstGeom prst="rect">
            <a:avLst/>
          </a:prstGeom>
        </p:spPr>
        <p:txBody>
          <a:bodyPr wrap="square">
            <a:spAutoFit/>
          </a:bodyPr>
          <a:lstStyle/>
          <a:p>
            <a:r>
              <a:rPr lang="en-US" b="1" dirty="0">
                <a:solidFill>
                  <a:srgbClr val="FF0000"/>
                </a:solidFill>
              </a:rPr>
              <a:t>The isolator shown here features (from left to right) a vial accumulation area, a filling system, and a </a:t>
            </a:r>
            <a:r>
              <a:rPr lang="en-US" b="1" dirty="0" err="1">
                <a:solidFill>
                  <a:srgbClr val="FF0000"/>
                </a:solidFill>
              </a:rPr>
              <a:t>stoppering</a:t>
            </a:r>
            <a:r>
              <a:rPr lang="en-US" b="1" dirty="0">
                <a:solidFill>
                  <a:srgbClr val="FF0000"/>
                </a:solidFill>
              </a:rPr>
              <a:t> station, with an </a:t>
            </a:r>
            <a:r>
              <a:rPr lang="en-US" b="1" dirty="0" err="1">
                <a:solidFill>
                  <a:srgbClr val="FF0000"/>
                </a:solidFill>
              </a:rPr>
              <a:t>outfeed</a:t>
            </a:r>
            <a:r>
              <a:rPr lang="en-US" b="1" dirty="0">
                <a:solidFill>
                  <a:srgbClr val="FF0000"/>
                </a:solidFill>
              </a:rPr>
              <a:t> to a tray. </a:t>
            </a:r>
          </a:p>
          <a:p>
            <a:r>
              <a:rPr lang="en-US" b="1" dirty="0">
                <a:solidFill>
                  <a:srgbClr val="FF0000"/>
                </a:solidFill>
              </a:rPr>
              <a:t>Bosch Packaging Technology.</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Some facilities use isolator technology just for critical steps, such as filling vials. </a:t>
            </a:r>
          </a:p>
          <a:p>
            <a:r>
              <a:rPr lang="en-US" dirty="0"/>
              <a:t>Others have implemented series of isolators to produce an entire line, with filling, </a:t>
            </a:r>
            <a:r>
              <a:rPr lang="en-US" dirty="0" err="1"/>
              <a:t>overcapping</a:t>
            </a:r>
            <a:r>
              <a:rPr lang="en-US" dirty="0"/>
              <a:t> and washing all taking place inside the isolator environment.</a:t>
            </a:r>
          </a:p>
          <a:p>
            <a:r>
              <a:rPr lang="en-US" dirty="0"/>
              <a:t>Conveyors or robot exchange systems are used to transfer the vials between production areas.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 TO ISOLATOR</a:t>
            </a:r>
          </a:p>
        </p:txBody>
      </p:sp>
      <p:sp>
        <p:nvSpPr>
          <p:cNvPr id="3" name="Content Placeholder 2"/>
          <p:cNvSpPr>
            <a:spLocks noGrp="1"/>
          </p:cNvSpPr>
          <p:nvPr>
            <p:ph idx="1"/>
          </p:nvPr>
        </p:nvSpPr>
        <p:spPr/>
        <p:txBody>
          <a:bodyPr/>
          <a:lstStyle/>
          <a:p>
            <a:r>
              <a:rPr lang="en-US" dirty="0"/>
              <a:t>There are several benefits to isolator technology in the </a:t>
            </a:r>
            <a:r>
              <a:rPr lang="en-US" dirty="0" err="1"/>
              <a:t>cleanroom</a:t>
            </a:r>
            <a:r>
              <a:rPr lang="en-US" dirty="0"/>
              <a:t>. </a:t>
            </a:r>
          </a:p>
          <a:p>
            <a:r>
              <a:rPr lang="en-US" dirty="0"/>
              <a:t>The sterilization level inside an isolator can be brought to a sterility assurance level (SAL) of 10</a:t>
            </a:r>
            <a:r>
              <a:rPr lang="en-US" baseline="30000" dirty="0"/>
              <a:t>-6</a:t>
            </a:r>
            <a:r>
              <a:rPr lang="en-US" dirty="0"/>
              <a:t>, or one contaminated vial in a million, which in most cases is significantly higher than the sterilization rate of a conventional </a:t>
            </a:r>
            <a:r>
              <a:rPr lang="en-US" dirty="0" err="1"/>
              <a:t>cleanroom</a:t>
            </a:r>
            <a:r>
              <a:rPr lang="en-US" dirty="0"/>
              <a:t> space.</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r>
              <a:rPr lang="en-US" dirty="0"/>
              <a:t>It also allows for extended campaigning, in which several product lots can be filled over the course of several days and for up to four weeks without shutting down the production line. “Existing technology can maintain aseptic conditions for 28 days. As long as you can validate that you can maintain sterility during that time, you can do it,” he says.</a:t>
            </a:r>
          </a:p>
          <a:p>
            <a:r>
              <a:rPr lang="en-US" dirty="0"/>
              <a:t>significant cost savings by eliminating extended downtime for cleaning steps.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a:t>Using isolator technology for aseptic processing can also save facility owners a significant amount of money in the design and construction of new  facilities.</a:t>
            </a:r>
          </a:p>
          <a:p>
            <a:r>
              <a:rPr lang="en-US" dirty="0"/>
              <a:t>Because the isolator maintains ISO 5 conditions internally, the equipment can be placed into an ISO 8 (Class 100,000) </a:t>
            </a:r>
            <a:r>
              <a:rPr lang="en-US" dirty="0" err="1"/>
              <a:t>cleanroom</a:t>
            </a:r>
            <a:r>
              <a:rPr lang="en-US" dirty="0"/>
              <a:t>. </a:t>
            </a:r>
          </a:p>
          <a:p>
            <a:r>
              <a:rPr lang="en-US" dirty="0"/>
              <a:t>The cost per square foot is much less in that scenario.</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The operating space can also be much smaller, further reducing facility costs. </a:t>
            </a:r>
          </a:p>
          <a:p>
            <a:endParaRPr lang="en-US" dirty="0"/>
          </a:p>
          <a:p>
            <a:r>
              <a:rPr lang="en-US" dirty="0"/>
              <a:t>You do have to put more money into equipment, but the reduced cost for the facility far outweighs it.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6386" name="Picture 2" descr="Related image"/>
          <p:cNvPicPr>
            <a:picLocks noChangeAspect="1" noChangeArrowheads="1"/>
          </p:cNvPicPr>
          <p:nvPr/>
        </p:nvPicPr>
        <p:blipFill>
          <a:blip r:embed="rId2"/>
          <a:srcRect/>
          <a:stretch>
            <a:fillRect/>
          </a:stretch>
        </p:blipFill>
        <p:spPr bwMode="auto">
          <a:xfrm>
            <a:off x="304800" y="228600"/>
            <a:ext cx="8382000" cy="6293070"/>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dirty="0"/>
              <a:t>RABS[</a:t>
            </a:r>
            <a:r>
              <a:rPr lang="en-US" dirty="0">
                <a:solidFill>
                  <a:srgbClr val="FF0000"/>
                </a:solidFill>
              </a:rPr>
              <a:t>RESTRICTED ACCESS BARRIER SYSTEMS</a:t>
            </a:r>
            <a:r>
              <a:rPr lang="en-US" dirty="0"/>
              <a:t>]</a:t>
            </a:r>
            <a:br>
              <a:rPr lang="en-US" dirty="0"/>
            </a:br>
            <a:endParaRPr lang="en-US" dirty="0"/>
          </a:p>
        </p:txBody>
      </p:sp>
      <p:sp>
        <p:nvSpPr>
          <p:cNvPr id="3" name="Content Placeholder 2"/>
          <p:cNvSpPr>
            <a:spLocks noGrp="1"/>
          </p:cNvSpPr>
          <p:nvPr>
            <p:ph idx="1"/>
          </p:nvPr>
        </p:nvSpPr>
        <p:spPr>
          <a:xfrm>
            <a:off x="457200" y="1143000"/>
            <a:ext cx="8229600" cy="4983163"/>
          </a:xfrm>
        </p:spPr>
        <p:txBody>
          <a:bodyPr>
            <a:normAutofit fontScale="92500" lnSpcReduction="20000"/>
          </a:bodyPr>
          <a:lstStyle/>
          <a:p>
            <a:r>
              <a:rPr lang="en-US" dirty="0"/>
              <a:t>Like isolators, RABS can be used in </a:t>
            </a:r>
            <a:r>
              <a:rPr lang="en-US" dirty="0" err="1"/>
              <a:t>cleanrooms</a:t>
            </a:r>
            <a:r>
              <a:rPr lang="en-US" dirty="0"/>
              <a:t> to isolate product from people, although this type of system is less secure. </a:t>
            </a:r>
          </a:p>
          <a:p>
            <a:r>
              <a:rPr lang="en-US" dirty="0"/>
              <a:t>RABS and isolators provide similar functions, but RABS offer product protection and contamination control by providing a “physical and aerodynamic barrier” over the critical process zone. </a:t>
            </a:r>
          </a:p>
          <a:p>
            <a:r>
              <a:rPr lang="en-US" dirty="0"/>
              <a:t>Although there are some isolators that use this combination (in the form of the isolation barrier and a sterilizing tunnel), the aerodynamic barrier is restricted to transfer entry or exit zones into and out of the critical </a:t>
            </a:r>
            <a:r>
              <a:rPr lang="en-US"/>
              <a:t>zone.</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lnSpcReduction="10000"/>
          </a:bodyPr>
          <a:lstStyle/>
          <a:p>
            <a:r>
              <a:rPr lang="en-US" dirty="0"/>
              <a:t>RABS use a combination of a barrier and a dynamic HEPA-filtered airflow to create isolated space and prevent human interventions.</a:t>
            </a:r>
          </a:p>
          <a:p>
            <a:r>
              <a:rPr lang="en-US" dirty="0"/>
              <a:t>Compared to isolators, RABS can allow for faster start-up time and ease of changeover.</a:t>
            </a:r>
          </a:p>
          <a:p>
            <a:r>
              <a:rPr lang="en-US" dirty="0"/>
              <a:t>However, because it is not a closed system, steps need to be taken to ensure the sterility of the process.</a:t>
            </a:r>
          </a:p>
          <a:p>
            <a:r>
              <a:rPr lang="en-US" dirty="0"/>
              <a:t>Using restricted access barrier equipment on its own is not enough to protect the process. It must be supported by critical, validated operating procedures to ensure quality standards are met.</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normAutofit fontScale="92500" lnSpcReduction="10000"/>
          </a:bodyPr>
          <a:lstStyle/>
          <a:p>
            <a:pPr>
              <a:buNone/>
            </a:pPr>
            <a:r>
              <a:rPr lang="en-US" dirty="0"/>
              <a:t>	</a:t>
            </a:r>
            <a:r>
              <a:rPr lang="en-US" sz="3600" dirty="0">
                <a:solidFill>
                  <a:srgbClr val="FF0000"/>
                </a:solidFill>
              </a:rPr>
              <a:t>RABS system must possess certain criteria, including: </a:t>
            </a:r>
            <a:endParaRPr lang="en-US" dirty="0">
              <a:solidFill>
                <a:srgbClr val="FF0000"/>
              </a:solidFill>
            </a:endParaRPr>
          </a:p>
          <a:p>
            <a:r>
              <a:rPr lang="en-US" dirty="0"/>
              <a:t>Properly designed equipment; </a:t>
            </a:r>
          </a:p>
          <a:p>
            <a:r>
              <a:rPr lang="en-US" dirty="0"/>
              <a:t>management oversight; </a:t>
            </a:r>
          </a:p>
          <a:p>
            <a:r>
              <a:rPr lang="en-US" dirty="0"/>
              <a:t>a quality system in place;</a:t>
            </a:r>
          </a:p>
          <a:p>
            <a:r>
              <a:rPr lang="en-US" dirty="0"/>
              <a:t>proper surrounding room design to maintain ISO 5 in the critical zone; </a:t>
            </a:r>
          </a:p>
          <a:p>
            <a:r>
              <a:rPr lang="en-US" dirty="0"/>
              <a:t>proper gowning practice; </a:t>
            </a:r>
          </a:p>
          <a:p>
            <a:r>
              <a:rPr lang="en-US" dirty="0"/>
              <a:t>proper training; </a:t>
            </a:r>
          </a:p>
          <a:p>
            <a:r>
              <a:rPr lang="en-US" dirty="0"/>
              <a:t>initial high-level disinfection with a </a:t>
            </a:r>
            <a:r>
              <a:rPr lang="en-US" dirty="0" err="1"/>
              <a:t>sporicidal</a:t>
            </a:r>
            <a:r>
              <a:rPr lang="en-US" dirty="0"/>
              <a:t> agent; and </a:t>
            </a:r>
          </a:p>
          <a:p>
            <a:r>
              <a:rPr lang="en-US" dirty="0"/>
              <a:t>proper SOPs for rare interventions, disinfection, appropriate line clearance, and documentation of an event.</a:t>
            </a:r>
          </a:p>
          <a:p>
            <a:endParaRPr lang="en-US" b="1"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Robotics in Pharma</a:t>
            </a:r>
          </a:p>
        </p:txBody>
      </p:sp>
      <p:sp>
        <p:nvSpPr>
          <p:cNvPr id="27650" name="AutoShape 2" descr="Image result for robots in pharmaceutical manufacturi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7652" name="AutoShape 4" descr="Image result for robots in pharmaceutical manufacturi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7654" name="AutoShape 6" descr="Image result for robots in pharmaceutical manufacturi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4" name="Picture 2" descr="Image result"/>
          <p:cNvPicPr>
            <a:picLocks noChangeAspect="1" noChangeArrowheads="1"/>
          </p:cNvPicPr>
          <p:nvPr/>
        </p:nvPicPr>
        <p:blipFill>
          <a:blip r:embed="rId2"/>
          <a:srcRect/>
          <a:stretch>
            <a:fillRect/>
          </a:stretch>
        </p:blipFill>
        <p:spPr bwMode="auto">
          <a:xfrm>
            <a:off x="457200" y="2057400"/>
            <a:ext cx="7786158" cy="3336925"/>
          </a:xfrm>
          <a:prstGeom prst="rect">
            <a:avLst/>
          </a:prstGeom>
          <a:no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754" name="Picture 2" descr="https://acicmachinery.com/wp-content/uploads/2016/01/GF-Robot.jpg"/>
          <p:cNvPicPr>
            <a:picLocks noChangeAspect="1" noChangeArrowheads="1"/>
          </p:cNvPicPr>
          <p:nvPr/>
        </p:nvPicPr>
        <p:blipFill>
          <a:blip r:embed="rId2"/>
          <a:srcRect/>
          <a:stretch>
            <a:fillRect/>
          </a:stretch>
        </p:blipFill>
        <p:spPr bwMode="auto">
          <a:xfrm>
            <a:off x="972829" y="457200"/>
            <a:ext cx="7509553" cy="5943600"/>
          </a:xfrm>
          <a:prstGeom prst="rect">
            <a:avLst/>
          </a:prstGeom>
          <a:noFill/>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advanced sterile product manufacturing technology</a:t>
            </a:r>
          </a:p>
        </p:txBody>
      </p:sp>
      <p:sp>
        <p:nvSpPr>
          <p:cNvPr id="3" name="Content Placeholder 2"/>
          <p:cNvSpPr>
            <a:spLocks noGrp="1"/>
          </p:cNvSpPr>
          <p:nvPr>
            <p:ph idx="1"/>
          </p:nvPr>
        </p:nvSpPr>
        <p:spPr>
          <a:xfrm>
            <a:off x="457200" y="1600200"/>
            <a:ext cx="8229600" cy="4953000"/>
          </a:xfrm>
        </p:spPr>
        <p:txBody>
          <a:bodyPr>
            <a:normAutofit fontScale="77500" lnSpcReduction="20000"/>
          </a:bodyPr>
          <a:lstStyle/>
          <a:p>
            <a:r>
              <a:rPr lang="en-US" sz="3600" b="1" dirty="0">
                <a:solidFill>
                  <a:srgbClr val="FF0000"/>
                </a:solidFill>
              </a:rPr>
              <a:t>Area Planning: </a:t>
            </a:r>
            <a:r>
              <a:rPr lang="en-US" dirty="0"/>
              <a:t>Different  Classes are planned according to  GMP requirement, according to task to be performed. </a:t>
            </a:r>
          </a:p>
          <a:p>
            <a:r>
              <a:rPr lang="en-US" b="1" i="1" u="sng" dirty="0"/>
              <a:t>Controlled Area </a:t>
            </a:r>
            <a:r>
              <a:rPr lang="en-US" dirty="0"/>
              <a:t>:  Preparation or manufacturing area where </a:t>
            </a:r>
            <a:r>
              <a:rPr lang="en-US" dirty="0" err="1"/>
              <a:t>nonsterile</a:t>
            </a:r>
            <a:r>
              <a:rPr lang="en-US" dirty="0"/>
              <a:t> product, in-process materials and product-contact equipment surfaces, containers and closures are exposed to the environment .</a:t>
            </a:r>
          </a:p>
          <a:p>
            <a:pPr>
              <a:buFont typeface="Wingdings" pitchFamily="2" charset="2"/>
              <a:buChar char="Ø"/>
            </a:pPr>
            <a:r>
              <a:rPr lang="en-US" dirty="0"/>
              <a:t>Control nonviable and viable contaminants to reduce product /process </a:t>
            </a:r>
            <a:r>
              <a:rPr lang="en-US" dirty="0" err="1"/>
              <a:t>bioburden</a:t>
            </a:r>
            <a:r>
              <a:rPr lang="en-US" dirty="0"/>
              <a:t> </a:t>
            </a:r>
          </a:p>
          <a:p>
            <a:pPr>
              <a:buFont typeface="Wingdings" pitchFamily="2" charset="2"/>
              <a:buChar char="Ø"/>
            </a:pPr>
            <a:r>
              <a:rPr lang="en-US" dirty="0"/>
              <a:t>Class 100,000 or Class 10,000 </a:t>
            </a:r>
          </a:p>
          <a:p>
            <a:pPr>
              <a:buFont typeface="Wingdings" pitchFamily="2" charset="2"/>
              <a:buChar char="Ø"/>
            </a:pPr>
            <a:r>
              <a:rPr lang="en-US" dirty="0"/>
              <a:t> Capping areas are now considered controlled manufacturing areas </a:t>
            </a:r>
          </a:p>
          <a:p>
            <a:pPr>
              <a:buNone/>
            </a:pPr>
            <a:r>
              <a:rPr lang="en-US" dirty="0"/>
              <a:t> – Should be supplied with HEPA filtered air </a:t>
            </a:r>
          </a:p>
          <a:p>
            <a:pPr>
              <a:buNone/>
            </a:pPr>
            <a:r>
              <a:rPr lang="en-US" dirty="0"/>
              <a:t>– Should meet class 100,000 conditions during static conditions </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b="1" i="1" u="sng" dirty="0"/>
              <a:t>Critical Area:  </a:t>
            </a:r>
            <a:r>
              <a:rPr lang="en-US" dirty="0"/>
              <a:t>Aseptic processing area where sterile products, components or in-process products are exposed to the environment and no further processing will occur.</a:t>
            </a:r>
          </a:p>
          <a:p>
            <a:r>
              <a:rPr lang="en-US" dirty="0"/>
              <a:t>Air quality must be Class 100 during processing.</a:t>
            </a:r>
          </a:p>
          <a:p>
            <a:r>
              <a:rPr lang="en-US" dirty="0"/>
              <a:t>Local Class 100 areas are often utilized during open processing steps during drug substance manufacture.</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53000"/>
          </a:xfrm>
        </p:spPr>
        <p:txBody>
          <a:bodyPr>
            <a:normAutofit lnSpcReduction="10000"/>
          </a:bodyPr>
          <a:lstStyle/>
          <a:p>
            <a:r>
              <a:rPr lang="en-US" b="1" dirty="0">
                <a:solidFill>
                  <a:srgbClr val="FF0000"/>
                </a:solidFill>
              </a:rPr>
              <a:t>Environmental Control: </a:t>
            </a:r>
          </a:p>
          <a:p>
            <a:pPr>
              <a:buNone/>
            </a:pPr>
            <a:r>
              <a:rPr lang="en-US" dirty="0"/>
              <a:t>GMP-Acceptance </a:t>
            </a:r>
            <a:r>
              <a:rPr lang="en-US" dirty="0" err="1"/>
              <a:t>crieteria</a:t>
            </a:r>
            <a:r>
              <a:rPr lang="en-US" dirty="0"/>
              <a:t> -According to area</a:t>
            </a:r>
          </a:p>
          <a:p>
            <a:pPr algn="ctr">
              <a:buNone/>
            </a:pPr>
            <a:r>
              <a:rPr lang="en-US" sz="3600" b="1" i="1" dirty="0"/>
              <a:t>Environmental Monitoring Components </a:t>
            </a:r>
          </a:p>
          <a:p>
            <a:pPr algn="just"/>
            <a:r>
              <a:rPr lang="en-US" dirty="0"/>
              <a:t>Airborne nonviable particulate monitoring</a:t>
            </a:r>
          </a:p>
          <a:p>
            <a:pPr algn="just"/>
            <a:r>
              <a:rPr lang="en-US" dirty="0"/>
              <a:t>Airborne viable contaminant monitoring</a:t>
            </a:r>
          </a:p>
          <a:p>
            <a:pPr algn="just"/>
            <a:r>
              <a:rPr lang="en-US" dirty="0"/>
              <a:t>Viable contaminant monitoring of surfaces</a:t>
            </a:r>
          </a:p>
          <a:p>
            <a:pPr algn="just"/>
            <a:r>
              <a:rPr lang="en-US" dirty="0"/>
              <a:t>Viable contaminant monitoring of personnel</a:t>
            </a:r>
          </a:p>
          <a:p>
            <a:pPr algn="just"/>
            <a:r>
              <a:rPr lang="en-US" dirty="0"/>
              <a:t>Temperature and humidity monitoring</a:t>
            </a:r>
          </a:p>
          <a:p>
            <a:pPr algn="just"/>
            <a:r>
              <a:rPr lang="en-US" dirty="0"/>
              <a:t>Pressure differential monitoring</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Water monitoring:</a:t>
            </a:r>
          </a:p>
          <a:p>
            <a:r>
              <a:rPr lang="en-US" dirty="0"/>
              <a:t> – Total organic carbon </a:t>
            </a:r>
          </a:p>
          <a:p>
            <a:r>
              <a:rPr lang="en-US" dirty="0"/>
              <a:t>– Conductivity </a:t>
            </a:r>
          </a:p>
          <a:p>
            <a:r>
              <a:rPr lang="en-US" dirty="0"/>
              <a:t>– Microbial Contaminants </a:t>
            </a:r>
          </a:p>
          <a:p>
            <a:r>
              <a:rPr lang="en-US" dirty="0"/>
              <a:t>– </a:t>
            </a:r>
            <a:r>
              <a:rPr lang="en-US" dirty="0" err="1"/>
              <a:t>Endotoxin</a:t>
            </a:r>
            <a:r>
              <a:rPr lang="en-US" dirty="0"/>
              <a:t>  etc </a:t>
            </a:r>
          </a:p>
          <a:p>
            <a:r>
              <a:rPr lang="en-US" dirty="0"/>
              <a:t>Air monitoring: </a:t>
            </a:r>
          </a:p>
          <a:p>
            <a:r>
              <a:rPr lang="en-US" dirty="0"/>
              <a:t>– Microbial Contaminants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553200"/>
          </a:xfrm>
        </p:spPr>
        <p:txBody>
          <a:bodyPr>
            <a:noAutofit/>
          </a:bodyPr>
          <a:lstStyle/>
          <a:p>
            <a:r>
              <a:rPr lang="en-US" sz="3600" b="1" dirty="0">
                <a:solidFill>
                  <a:srgbClr val="FF0000"/>
                </a:solidFill>
              </a:rPr>
              <a:t>Wall and Floor treatment:</a:t>
            </a:r>
          </a:p>
          <a:p>
            <a:pPr>
              <a:buFont typeface="Wingdings" pitchFamily="2" charset="2"/>
              <a:buChar char="Ø"/>
            </a:pPr>
            <a:r>
              <a:rPr lang="en-US" sz="2600" dirty="0"/>
              <a:t>The basic </a:t>
            </a:r>
            <a:r>
              <a:rPr lang="en-US" sz="2600" dirty="0" err="1"/>
              <a:t>cleanlability</a:t>
            </a:r>
            <a:r>
              <a:rPr lang="en-US" sz="2600" dirty="0"/>
              <a:t> requirement includes smooth, cleanable walls, floors, ceilings, fixtures.</a:t>
            </a:r>
          </a:p>
          <a:p>
            <a:pPr>
              <a:buFont typeface="Wingdings" pitchFamily="2" charset="2"/>
              <a:buChar char="Ø"/>
            </a:pPr>
            <a:r>
              <a:rPr lang="en-US" sz="2600" dirty="0"/>
              <a:t>eliminate all edges or surfaces with in the room where dirt may accumulate. </a:t>
            </a:r>
          </a:p>
          <a:p>
            <a:pPr>
              <a:buFont typeface="Wingdings" pitchFamily="2" charset="2"/>
              <a:buChar char="Ø"/>
            </a:pPr>
            <a:r>
              <a:rPr lang="en-US" sz="2600" dirty="0"/>
              <a:t>All inside walls must be finished; common methods of finish are block, plaster, or gypsum board. Concrete block walls are sturdy and easily constructed. The porosity of concrete block walls can be reduced by coating with block filler prior to painting. But even filled concrete block walls have a surface texture that is not conductive to cleaning. Painted concrete block walls are particularly susceptible to peeling if they are subjected to moisture as from leakage or rain on the backside. </a:t>
            </a:r>
            <a:endParaRPr lang="en-US" sz="2600" b="1" dirty="0">
              <a:solidFill>
                <a:srgbClr val="FF0000"/>
              </a:solidFill>
            </a:endParaRPr>
          </a:p>
          <a:p>
            <a:endParaRPr lang="en-US" sz="2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7410" name="Picture 2" descr="Related image"/>
          <p:cNvPicPr>
            <a:picLocks noChangeAspect="1" noChangeArrowheads="1"/>
          </p:cNvPicPr>
          <p:nvPr/>
        </p:nvPicPr>
        <p:blipFill>
          <a:blip r:embed="rId2"/>
          <a:srcRect/>
          <a:stretch>
            <a:fillRect/>
          </a:stretch>
        </p:blipFill>
        <p:spPr bwMode="auto">
          <a:xfrm>
            <a:off x="76200" y="76199"/>
            <a:ext cx="8839200" cy="6629401"/>
          </a:xfrm>
          <a:prstGeom prst="rect">
            <a:avLst/>
          </a:prstGeom>
          <a:noFill/>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Use of ceramic-faced block can overcome the surface finish problems of concrete block.</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solidFill>
                  <a:srgbClr val="FF0000"/>
                </a:solidFill>
              </a:rPr>
              <a:t>Fixtures and machineries</a:t>
            </a:r>
          </a:p>
          <a:p>
            <a:r>
              <a:rPr lang="en-US" b="1" dirty="0">
                <a:solidFill>
                  <a:srgbClr val="FF0000"/>
                </a:solidFill>
              </a:rPr>
              <a:t>Change Rooms:</a:t>
            </a:r>
          </a:p>
          <a:p>
            <a:r>
              <a:rPr lang="en-US" b="1" dirty="0">
                <a:solidFill>
                  <a:srgbClr val="FF0000"/>
                </a:solidFill>
              </a:rPr>
              <a:t>Personnel Flow:</a:t>
            </a:r>
          </a:p>
          <a:p>
            <a:r>
              <a:rPr lang="en-US" b="1" dirty="0">
                <a:solidFill>
                  <a:srgbClr val="FF0000"/>
                </a:solidFill>
              </a:rPr>
              <a:t> Utilities &amp; utilities equipment location:</a:t>
            </a:r>
          </a:p>
          <a:p>
            <a:r>
              <a:rPr lang="en-US" b="1" dirty="0">
                <a:solidFill>
                  <a:srgbClr val="FF0000"/>
                </a:solidFill>
              </a:rPr>
              <a:t>Engineering &amp; maintenance</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2050" name="Picture 2" descr="Related image"/>
          <p:cNvPicPr>
            <a:picLocks noChangeAspect="1" noChangeArrowheads="1"/>
          </p:cNvPicPr>
          <p:nvPr/>
        </p:nvPicPr>
        <p:blipFill>
          <a:blip r:embed="rId2"/>
          <a:srcRect/>
          <a:stretch>
            <a:fillRect/>
          </a:stretch>
        </p:blipFill>
        <p:spPr bwMode="auto">
          <a:xfrm>
            <a:off x="381000" y="152400"/>
            <a:ext cx="8458200" cy="635028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8434" name="Picture 2" descr="http://www.njcpharma.com/Files/BeyondPic/cpbl/Process_Flow_Powder_for_Injection.jpg"/>
          <p:cNvPicPr>
            <a:picLocks noChangeAspect="1" noChangeArrowheads="1"/>
          </p:cNvPicPr>
          <p:nvPr/>
        </p:nvPicPr>
        <p:blipFill>
          <a:blip r:embed="rId2"/>
          <a:srcRect/>
          <a:stretch>
            <a:fillRect/>
          </a:stretch>
        </p:blipFill>
        <p:spPr bwMode="auto">
          <a:xfrm>
            <a:off x="-1" y="0"/>
            <a:ext cx="9144001" cy="68580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Image result for flow chart of manufacturing process of sterile suspension, emulsion, ointment"/>
          <p:cNvPicPr>
            <a:picLocks noChangeAspect="1" noChangeArrowheads="1"/>
          </p:cNvPicPr>
          <p:nvPr/>
        </p:nvPicPr>
        <p:blipFill>
          <a:blip r:embed="rId2"/>
          <a:srcRect/>
          <a:stretch>
            <a:fillRect/>
          </a:stretch>
        </p:blipFill>
        <p:spPr bwMode="auto">
          <a:xfrm>
            <a:off x="0" y="0"/>
            <a:ext cx="8991600" cy="6686551"/>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0"/>
            <a:ext cx="8229600" cy="1143000"/>
          </a:xfrm>
        </p:spPr>
        <p:txBody>
          <a:bodyPr>
            <a:normAutofit fontScale="90000"/>
          </a:bodyPr>
          <a:lstStyle/>
          <a:p>
            <a:r>
              <a:rPr lang="en-US" b="1" dirty="0">
                <a:solidFill>
                  <a:srgbClr val="7030A0"/>
                </a:solidFill>
              </a:rPr>
              <a:t>ADVANCED STERILE PRODUCT MANUFACTURING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Advanced Aseptic Processing, or Advanced Aseptic Technology, protects product manufacturing using separation technologies (isolators, RABS, and closed system processing) and automation (robots, automated </a:t>
            </a:r>
            <a:r>
              <a:rPr lang="en-US" dirty="0" err="1"/>
              <a:t>lyo</a:t>
            </a:r>
            <a:r>
              <a:rPr lang="en-US" dirty="0"/>
              <a:t> loading, etc.</a:t>
            </a:r>
          </a:p>
          <a:p>
            <a:r>
              <a:rPr lang="en-US" dirty="0"/>
              <a:t>An advanced aseptic process is one in which direct intervention with open product containers or exposed product contact surfaces by operators wearing conventional </a:t>
            </a:r>
            <a:r>
              <a:rPr lang="en-US" dirty="0" err="1"/>
              <a:t>cleanroom</a:t>
            </a:r>
            <a:r>
              <a:rPr lang="en-US" dirty="0"/>
              <a:t> garments is not required and never permitted.</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609</TotalTime>
  <Words>2045</Words>
  <Application>Microsoft Office PowerPoint</Application>
  <PresentationFormat>On-screen Show (4:3)</PresentationFormat>
  <Paragraphs>109</Paragraphs>
  <Slides>41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41</vt:i4>
      </vt:variant>
    </vt:vector>
  </HeadingPairs>
  <TitlesOfParts>
    <vt:vector size="46" baseType="lpstr">
      <vt:lpstr>Aharoni</vt:lpstr>
      <vt:lpstr>Arial</vt:lpstr>
      <vt:lpstr>Calibri</vt:lpstr>
      <vt:lpstr>Wingdings</vt:lpstr>
      <vt:lpstr>Office Theme</vt:lpstr>
      <vt:lpstr>ASEPTIC PROCESS TECHNOLOGY</vt:lpstr>
      <vt:lpstr>FLOW CHARTS OF MANUFACTURING PROCESS</vt:lpstr>
      <vt:lpstr>PowerPoint Presentation</vt:lpstr>
      <vt:lpstr>PowerPoint Presentation</vt:lpstr>
      <vt:lpstr>PowerPoint Presentation</vt:lpstr>
      <vt:lpstr>PowerPoint Presentation</vt:lpstr>
      <vt:lpstr>PowerPoint Presentation</vt:lpstr>
      <vt:lpstr>ADVANCED STERILE PRODUCT MANUFACTURING</vt:lpstr>
      <vt:lpstr>PowerPoint Presentation</vt:lpstr>
      <vt:lpstr>PowerPoint Presentation</vt:lpstr>
      <vt:lpstr>PowerPoint Presentation</vt:lpstr>
      <vt:lpstr>PowerPoint Presentation</vt:lpstr>
      <vt:lpstr>PowerPoint Presentation</vt:lpstr>
      <vt:lpstr>Separating people from product</vt:lpstr>
      <vt:lpstr>PowerPoint Presentation</vt:lpstr>
      <vt:lpstr>PowerPoint Presentation</vt:lpstr>
      <vt:lpstr>PowerPoint Presentation</vt:lpstr>
      <vt:lpstr>PowerPoint Presentation</vt:lpstr>
      <vt:lpstr>PowerPoint Presentation</vt:lpstr>
      <vt:lpstr>PowerPoint Presentation</vt:lpstr>
      <vt:lpstr>Isolators &amp; RABS </vt:lpstr>
      <vt:lpstr>PowerPoint Presentation</vt:lpstr>
      <vt:lpstr>PowerPoint Presentation</vt:lpstr>
      <vt:lpstr>PowerPoint Presentation</vt:lpstr>
      <vt:lpstr>PowerPoint Presentation</vt:lpstr>
      <vt:lpstr>BENEFITS TO ISOLATOR</vt:lpstr>
      <vt:lpstr>PowerPoint Presentation</vt:lpstr>
      <vt:lpstr>PowerPoint Presentation</vt:lpstr>
      <vt:lpstr>PowerPoint Presentation</vt:lpstr>
      <vt:lpstr>RABS[RESTRICTED ACCESS BARRIER SYSTEMS] </vt:lpstr>
      <vt:lpstr>PowerPoint Presentation</vt:lpstr>
      <vt:lpstr>PowerPoint Presentation</vt:lpstr>
      <vt:lpstr>Robotics in Pharma</vt:lpstr>
      <vt:lpstr>PowerPoint Presentation</vt:lpstr>
      <vt:lpstr>advanced sterile product manufacturing technology</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parul</dc:creator>
  <cp:lastModifiedBy>Chintan Aundhia</cp:lastModifiedBy>
  <cp:revision>80</cp:revision>
  <dcterms:created xsi:type="dcterms:W3CDTF">2006-08-16T00:00:00Z</dcterms:created>
  <dcterms:modified xsi:type="dcterms:W3CDTF">2020-08-27T04:43:40Z</dcterms:modified>
</cp:coreProperties>
</file>