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56" r:id="rId2"/>
    <p:sldId id="257" r:id="rId3"/>
    <p:sldId id="360" r:id="rId4"/>
    <p:sldId id="258" r:id="rId5"/>
    <p:sldId id="361" r:id="rId6"/>
    <p:sldId id="259" r:id="rId7"/>
    <p:sldId id="362" r:id="rId8"/>
    <p:sldId id="364" r:id="rId9"/>
    <p:sldId id="365" r:id="rId10"/>
    <p:sldId id="368" r:id="rId11"/>
    <p:sldId id="369" r:id="rId12"/>
    <p:sldId id="370" r:id="rId13"/>
    <p:sldId id="371" r:id="rId14"/>
    <p:sldId id="372" r:id="rId15"/>
    <p:sldId id="373" r:id="rId16"/>
    <p:sldId id="260" r:id="rId17"/>
    <p:sldId id="273" r:id="rId18"/>
    <p:sldId id="274" r:id="rId19"/>
    <p:sldId id="275" r:id="rId20"/>
    <p:sldId id="366" r:id="rId21"/>
    <p:sldId id="276" r:id="rId22"/>
    <p:sldId id="367" r:id="rId23"/>
    <p:sldId id="277" r:id="rId24"/>
    <p:sldId id="278" r:id="rId25"/>
    <p:sldId id="286" r:id="rId26"/>
    <p:sldId id="279" r:id="rId27"/>
    <p:sldId id="280" r:id="rId28"/>
    <p:sldId id="281" r:id="rId29"/>
    <p:sldId id="282" r:id="rId30"/>
    <p:sldId id="287" r:id="rId31"/>
    <p:sldId id="283" r:id="rId32"/>
    <p:sldId id="285" r:id="rId33"/>
    <p:sldId id="321" r:id="rId34"/>
    <p:sldId id="322" r:id="rId35"/>
    <p:sldId id="323" r:id="rId36"/>
    <p:sldId id="324" r:id="rId37"/>
    <p:sldId id="320" r:id="rId38"/>
    <p:sldId id="288" r:id="rId39"/>
    <p:sldId id="289" r:id="rId40"/>
    <p:sldId id="290" r:id="rId41"/>
    <p:sldId id="297" r:id="rId42"/>
    <p:sldId id="296" r:id="rId43"/>
    <p:sldId id="291" r:id="rId44"/>
    <p:sldId id="292" r:id="rId45"/>
    <p:sldId id="311" r:id="rId46"/>
    <p:sldId id="308" r:id="rId47"/>
    <p:sldId id="293" r:id="rId48"/>
    <p:sldId id="295" r:id="rId49"/>
    <p:sldId id="298" r:id="rId50"/>
    <p:sldId id="294" r:id="rId51"/>
    <p:sldId id="300" r:id="rId52"/>
    <p:sldId id="299" r:id="rId53"/>
    <p:sldId id="309" r:id="rId54"/>
    <p:sldId id="301" r:id="rId55"/>
    <p:sldId id="302" r:id="rId56"/>
    <p:sldId id="304" r:id="rId57"/>
    <p:sldId id="303" r:id="rId58"/>
    <p:sldId id="305" r:id="rId59"/>
    <p:sldId id="312" r:id="rId60"/>
    <p:sldId id="306" r:id="rId61"/>
    <p:sldId id="307" r:id="rId62"/>
    <p:sldId id="310" r:id="rId63"/>
    <p:sldId id="316" r:id="rId64"/>
    <p:sldId id="327" r:id="rId65"/>
    <p:sldId id="328" r:id="rId66"/>
    <p:sldId id="329" r:id="rId67"/>
    <p:sldId id="330" r:id="rId68"/>
    <p:sldId id="313" r:id="rId69"/>
    <p:sldId id="317" r:id="rId70"/>
    <p:sldId id="331" r:id="rId71"/>
    <p:sldId id="332" r:id="rId72"/>
    <p:sldId id="333" r:id="rId73"/>
    <p:sldId id="334" r:id="rId74"/>
    <p:sldId id="335" r:id="rId75"/>
    <p:sldId id="336" r:id="rId76"/>
    <p:sldId id="315" r:id="rId77"/>
    <p:sldId id="318" r:id="rId78"/>
    <p:sldId id="346" r:id="rId79"/>
    <p:sldId id="347" r:id="rId80"/>
    <p:sldId id="348" r:id="rId81"/>
    <p:sldId id="349" r:id="rId82"/>
    <p:sldId id="355" r:id="rId83"/>
    <p:sldId id="356" r:id="rId84"/>
    <p:sldId id="357" r:id="rId85"/>
    <p:sldId id="358" r:id="rId86"/>
    <p:sldId id="359" r:id="rId87"/>
    <p:sldId id="314" r:id="rId88"/>
    <p:sldId id="319" r:id="rId89"/>
    <p:sldId id="337" r:id="rId90"/>
    <p:sldId id="338" r:id="rId91"/>
    <p:sldId id="339" r:id="rId92"/>
    <p:sldId id="340" r:id="rId93"/>
    <p:sldId id="341" r:id="rId94"/>
    <p:sldId id="342" r:id="rId95"/>
    <p:sldId id="345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00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62A6-C3FE-484A-88D0-0B44BD671BCA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D599-97DF-42FD-9B46-E9D7EBD12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286BC-1C6E-4004-8B8A-669740777C2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78D1-45CA-47D5-84B1-CA5F36D0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8D1-45CA-47D5-84B1-CA5F36D09E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lvl1pPr>
            <a:lvl2pPr algn="just">
              <a:buFont typeface="Wingdings" pitchFamily="2" charset="2"/>
              <a:buChar char="v"/>
              <a:defRPr/>
            </a:lvl2pPr>
            <a:lvl3pPr algn="just">
              <a:buFont typeface="Wingdings" pitchFamily="2" charset="2"/>
              <a:buChar char="Ø"/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Dept. of Pharmacy, </a:t>
            </a:r>
            <a:r>
              <a:rPr lang="en-US" dirty="0" err="1" smtClean="0"/>
              <a:t>Sujmandeep</a:t>
            </a:r>
            <a:r>
              <a:rPr lang="en-US" dirty="0" smtClean="0"/>
              <a:t> </a:t>
            </a:r>
            <a:r>
              <a:rPr lang="en-US" dirty="0" err="1" smtClean="0"/>
              <a:t>Vidyapeeth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22F-3CC5-4345-841D-27BC04809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C8CCC3-BC85-45AF-9C10-3119C55CB2D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F3CD8-2090-4F30-AB18-1BB32A5A1A9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7.xml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9.xml"/><Relationship Id="rId5" Type="http://schemas.openxmlformats.org/officeDocument/2006/relationships/slide" Target="slide19.xml"/><Relationship Id="rId10" Type="http://schemas.openxmlformats.org/officeDocument/2006/relationships/slide" Target="slide28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86200"/>
            <a:ext cx="7851648" cy="1143000"/>
          </a:xfrm>
        </p:spPr>
        <p:txBody>
          <a:bodyPr/>
          <a:lstStyle/>
          <a:p>
            <a:pPr algn="ctr"/>
            <a:r>
              <a:rPr lang="en-US" dirty="0" smtClean="0"/>
              <a:t>Drugs Containing Resins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505264"/>
          </a:xfrm>
        </p:spPr>
        <p:txBody>
          <a:bodyPr/>
          <a:lstStyle/>
          <a:p>
            <a:pPr algn="ctr"/>
            <a:r>
              <a:rPr lang="en-US" b="1" dirty="0" smtClean="0">
                <a:latin typeface="Book Antiqua" pitchFamily="18" charset="0"/>
              </a:rPr>
              <a:t>PH -305 </a:t>
            </a:r>
            <a:r>
              <a:rPr lang="en-US" b="1" dirty="0" err="1" smtClean="0">
                <a:latin typeface="Book Antiqua" pitchFamily="18" charset="0"/>
              </a:rPr>
              <a:t>Pharmacognosy</a:t>
            </a:r>
            <a:r>
              <a:rPr lang="en-US" b="1" dirty="0" smtClean="0">
                <a:latin typeface="Book Antiqua" pitchFamily="18" charset="0"/>
              </a:rPr>
              <a:t>-II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362200"/>
            <a:ext cx="327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Chapter 7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Solubility</a:t>
            </a:r>
          </a:p>
          <a:p>
            <a:r>
              <a:rPr lang="en-US" dirty="0" smtClean="0"/>
              <a:t>Majority </a:t>
            </a:r>
            <a:r>
              <a:rPr lang="en-US" dirty="0" smtClean="0"/>
              <a:t>of resins are water-insoluble and hence they have practically little taste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usually insoluble in petroleum ether (a non-polar solvent) but with a few </a:t>
            </a:r>
            <a:r>
              <a:rPr lang="en-US" dirty="0" smtClean="0"/>
              <a:t>exceptions, such </a:t>
            </a:r>
            <a:r>
              <a:rPr lang="en-US" dirty="0" smtClean="0"/>
              <a:t>as: </a:t>
            </a:r>
            <a:r>
              <a:rPr lang="en-US" dirty="0" err="1" smtClean="0"/>
              <a:t>colophory</a:t>
            </a:r>
            <a:r>
              <a:rPr lang="en-US" dirty="0" smtClean="0"/>
              <a:t> (freshly powdered) and mastic.</a:t>
            </a:r>
          </a:p>
          <a:p>
            <a:r>
              <a:rPr lang="en-US" dirty="0" smtClean="0"/>
              <a:t>Resins </a:t>
            </a:r>
            <a:r>
              <a:rPr lang="en-US" dirty="0" smtClean="0"/>
              <a:t>mostly got completely dissolved in a number of polar organic solvents, for </a:t>
            </a:r>
            <a:r>
              <a:rPr lang="en-US" dirty="0" smtClean="0"/>
              <a:t>instance: ethanol</a:t>
            </a:r>
            <a:r>
              <a:rPr lang="en-US" dirty="0" smtClean="0"/>
              <a:t>, ether and chloroform, thereby forming their respective solutions which on </a:t>
            </a:r>
            <a:r>
              <a:rPr lang="en-US" dirty="0" smtClean="0"/>
              <a:t>evaporation, leaves </a:t>
            </a:r>
            <a:r>
              <a:rPr lang="en-US" dirty="0" smtClean="0"/>
              <a:t>behind a thin-varnish-like film deposit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/>
          <a:lstStyle/>
          <a:p>
            <a:r>
              <a:rPr lang="en-US" dirty="0" smtClean="0"/>
              <a:t>They are also freely soluble in many other organic solvents, namely: acetone, carbon disulphide, as well as in fixed oils and volatile oils.</a:t>
            </a:r>
          </a:p>
          <a:p>
            <a:r>
              <a:rPr lang="en-US" dirty="0" smtClean="0"/>
              <a:t>Resins dissolve in chloral hydrate solution, normally employed for clarification of certain sections of plant organs.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Preparation of </a:t>
            </a:r>
            <a:r>
              <a:rPr lang="en-US" b="1" dirty="0" smtClean="0">
                <a:solidFill>
                  <a:srgbClr val="0000FF"/>
                </a:solidFill>
              </a:rPr>
              <a:t>Resins</a:t>
            </a:r>
          </a:p>
          <a:p>
            <a:r>
              <a:rPr lang="en-US" dirty="0" smtClean="0"/>
              <a:t>Physiological </a:t>
            </a:r>
          </a:p>
          <a:p>
            <a:r>
              <a:rPr lang="en-US" dirty="0" smtClean="0"/>
              <a:t>Pathological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Physiological resins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formed as a normal product of metabolism without making injury to the plants and mainly present in specialized cells like: </a:t>
            </a:r>
          </a:p>
          <a:p>
            <a:pPr lvl="1"/>
            <a:r>
              <a:rPr lang="en-US" dirty="0" err="1" smtClean="0"/>
              <a:t>Schizogenous</a:t>
            </a:r>
            <a:r>
              <a:rPr lang="en-US" dirty="0" smtClean="0"/>
              <a:t> glands: e.g. </a:t>
            </a:r>
            <a:r>
              <a:rPr lang="en-US" dirty="0" smtClean="0">
                <a:solidFill>
                  <a:srgbClr val="FF3300"/>
                </a:solidFill>
              </a:rPr>
              <a:t>Copaiba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Secretion cells: e.g. </a:t>
            </a:r>
            <a:r>
              <a:rPr lang="en-US" dirty="0" smtClean="0">
                <a:solidFill>
                  <a:srgbClr val="FF3300"/>
                </a:solidFill>
              </a:rPr>
              <a:t>Ginger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Oil glands: e.g. </a:t>
            </a:r>
            <a:r>
              <a:rPr lang="en-US" dirty="0" smtClean="0">
                <a:solidFill>
                  <a:srgbClr val="FF3300"/>
                </a:solidFill>
              </a:rPr>
              <a:t>Clove </a:t>
            </a:r>
          </a:p>
          <a:p>
            <a:pPr lvl="1"/>
            <a:r>
              <a:rPr lang="en-US" dirty="0" smtClean="0"/>
              <a:t>Oil ducts: e.g. </a:t>
            </a:r>
            <a:r>
              <a:rPr lang="en-US" dirty="0" err="1" smtClean="0">
                <a:solidFill>
                  <a:srgbClr val="FF3300"/>
                </a:solidFill>
              </a:rPr>
              <a:t>Umbelliferous</a:t>
            </a:r>
            <a:r>
              <a:rPr lang="en-US" dirty="0" smtClean="0">
                <a:solidFill>
                  <a:srgbClr val="FF3300"/>
                </a:solidFill>
              </a:rPr>
              <a:t> fruits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Pathological Resins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formed as a result of wound, injury or abnormal circumstances the plant gets shock and produces number of resin ducts. e.g. </a:t>
            </a:r>
            <a:r>
              <a:rPr lang="en-US" dirty="0" err="1" smtClean="0">
                <a:solidFill>
                  <a:srgbClr val="FF3300"/>
                </a:solidFill>
              </a:rPr>
              <a:t>Benzoin</a:t>
            </a:r>
            <a:r>
              <a:rPr lang="en-US" dirty="0" smtClean="0">
                <a:solidFill>
                  <a:srgbClr val="FF3300"/>
                </a:solidFill>
              </a:rPr>
              <a:t>, Colophony, Balsams, Aloe resin etc.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39869"/>
            <a:ext cx="16764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 the basis of chemical 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3219271"/>
            <a:ext cx="2895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 the basis of association with other group of compound like essential oil and gum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137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Resin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>
          <a:xfrm rot="5400000">
            <a:off x="3613666" y="2623066"/>
            <a:ext cx="392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28194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38994" y="3047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086600" y="3048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4419600"/>
            <a:ext cx="1905000" cy="1477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Resin acid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Resin Ester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Resin Alcohol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Glycoresin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Resenes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572000"/>
            <a:ext cx="2590800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Oleoresin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Gum resin</a:t>
            </a:r>
            <a:endParaRPr lang="en-US" dirty="0" smtClean="0"/>
          </a:p>
          <a:p>
            <a:r>
              <a:rPr lang="en-US" dirty="0" err="1" smtClean="0">
                <a:hlinkClick r:id="rId10" action="ppaction://hlinksldjump"/>
              </a:rPr>
              <a:t>Oleogum</a:t>
            </a:r>
            <a:r>
              <a:rPr lang="en-US" dirty="0" smtClean="0">
                <a:hlinkClick r:id="rId10" action="ppaction://hlinksldjump"/>
              </a:rPr>
              <a:t> resin</a:t>
            </a:r>
            <a:endParaRPr lang="en-US" dirty="0" smtClean="0"/>
          </a:p>
          <a:p>
            <a:r>
              <a:rPr lang="en-US" dirty="0" smtClean="0">
                <a:hlinkClick r:id="rId11" action="ppaction://hlinksldjump"/>
              </a:rPr>
              <a:t>Balsam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82194" y="3047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3276600"/>
            <a:ext cx="1676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Taxonomical Classification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495800"/>
            <a:ext cx="2590800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Coniferous resin</a:t>
            </a:r>
          </a:p>
          <a:p>
            <a:r>
              <a:rPr lang="en-US" dirty="0" err="1" smtClean="0">
                <a:hlinkClick r:id="rId9" action="ppaction://hlinksldjump"/>
              </a:rPr>
              <a:t>Berberidaceae</a:t>
            </a:r>
            <a:r>
              <a:rPr lang="en-US" dirty="0" smtClean="0">
                <a:hlinkClick r:id="rId9" action="ppaction://hlinksldjump"/>
              </a:rPr>
              <a:t> resin</a:t>
            </a:r>
          </a:p>
          <a:p>
            <a:r>
              <a:rPr lang="en-US" dirty="0" err="1" smtClean="0">
                <a:hlinkClick r:id="rId9" action="ppaction://hlinksldjump"/>
              </a:rPr>
              <a:t>Zygo</a:t>
            </a:r>
            <a:r>
              <a:rPr lang="en-US" dirty="0" err="1" smtClean="0">
                <a:hlinkClick r:id="rId9" action="ppaction://hlinksldjump"/>
              </a:rPr>
              <a:t>phyllaceae</a:t>
            </a:r>
            <a:r>
              <a:rPr lang="en-US" smtClean="0">
                <a:hlinkClick r:id="rId9" action="ppaction://hlinksldjump"/>
              </a:rPr>
              <a:t> resin</a:t>
            </a:r>
            <a:endParaRPr lang="en-US" dirty="0">
              <a:hlinkClick r:id="rId9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Resin Acid</a:t>
            </a:r>
          </a:p>
          <a:p>
            <a:pPr algn="l"/>
            <a:r>
              <a:rPr lang="en-US" dirty="0" smtClean="0"/>
              <a:t>Contain large portion of carboxylic acid which may or may not have </a:t>
            </a:r>
            <a:r>
              <a:rPr lang="en-US" smtClean="0"/>
              <a:t>phenolic</a:t>
            </a:r>
            <a:r>
              <a:rPr lang="en-US" dirty="0" smtClean="0"/>
              <a:t> compound.</a:t>
            </a:r>
          </a:p>
          <a:p>
            <a:pPr algn="l"/>
            <a:r>
              <a:rPr lang="en-US" dirty="0" smtClean="0"/>
              <a:t>With alkali and their metallic salts are termed as </a:t>
            </a:r>
            <a:r>
              <a:rPr lang="en-US" dirty="0" err="1" smtClean="0">
                <a:solidFill>
                  <a:srgbClr val="7030A0"/>
                </a:solidFill>
              </a:rPr>
              <a:t>resinates</a:t>
            </a:r>
            <a:endParaRPr lang="en-US" dirty="0" smtClean="0">
              <a:solidFill>
                <a:srgbClr val="7030A0"/>
              </a:solidFill>
            </a:endParaRPr>
          </a:p>
          <a:p>
            <a:pPr algn="l"/>
            <a:r>
              <a:rPr lang="en-US" dirty="0" smtClean="0"/>
              <a:t>with aqueous sol. of alkali they form soap-like solution or colloidal suspension.</a:t>
            </a:r>
          </a:p>
          <a:p>
            <a:pPr algn="l"/>
            <a:r>
              <a:rPr lang="en-US" dirty="0" err="1" smtClean="0"/>
              <a:t>Abietic</a:t>
            </a:r>
            <a:r>
              <a:rPr lang="en-US" dirty="0" smtClean="0"/>
              <a:t>  acid (Colophony), </a:t>
            </a:r>
            <a:r>
              <a:rPr lang="en-US" dirty="0" err="1" smtClean="0"/>
              <a:t>commiphoric</a:t>
            </a:r>
            <a:r>
              <a:rPr lang="en-US" dirty="0" smtClean="0"/>
              <a:t> acid (myrrh)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Resin Esters</a:t>
            </a:r>
          </a:p>
          <a:p>
            <a:pPr algn="l"/>
            <a:r>
              <a:rPr lang="en-US" dirty="0" smtClean="0"/>
              <a:t>Esters of resin acid or other aromatic acids like benzoic, salicylic acids etc.</a:t>
            </a:r>
          </a:p>
          <a:p>
            <a:pPr algn="l"/>
            <a:r>
              <a:rPr lang="en-US" dirty="0" smtClean="0"/>
              <a:t>Converted to free acid by treatment with caustic  alkali</a:t>
            </a:r>
          </a:p>
          <a:p>
            <a:pPr algn="l"/>
            <a:r>
              <a:rPr lang="en-US" dirty="0" err="1" smtClean="0"/>
              <a:t>Cinnamyl</a:t>
            </a:r>
            <a:r>
              <a:rPr lang="en-US" dirty="0" smtClean="0"/>
              <a:t> </a:t>
            </a:r>
            <a:r>
              <a:rPr lang="en-US" dirty="0" err="1" smtClean="0"/>
              <a:t>cinnamate</a:t>
            </a:r>
            <a:r>
              <a:rPr lang="en-US" dirty="0" smtClean="0"/>
              <a:t> (</a:t>
            </a:r>
            <a:r>
              <a:rPr lang="en-US" dirty="0" err="1" smtClean="0"/>
              <a:t>Storax</a:t>
            </a:r>
            <a:r>
              <a:rPr lang="en-US" dirty="0" smtClean="0"/>
              <a:t>), Benzyl benzoate (</a:t>
            </a:r>
            <a:r>
              <a:rPr lang="en-US" dirty="0" err="1" smtClean="0"/>
              <a:t>Benzoin</a:t>
            </a:r>
            <a:r>
              <a:rPr lang="en-US" dirty="0" smtClean="0"/>
              <a:t>)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Resin Alcohol (</a:t>
            </a:r>
            <a:r>
              <a:rPr lang="en-US" sz="4000" b="1" dirty="0" err="1" smtClean="0">
                <a:solidFill>
                  <a:srgbClr val="7030A0"/>
                </a:solidFill>
              </a:rPr>
              <a:t>Resinol</a:t>
            </a:r>
            <a:r>
              <a:rPr lang="en-US" sz="4000" b="1" dirty="0" smtClean="0">
                <a:solidFill>
                  <a:srgbClr val="7030A0"/>
                </a:solidFill>
              </a:rPr>
              <a:t>)</a:t>
            </a:r>
          </a:p>
          <a:p>
            <a:pPr algn="l"/>
            <a:r>
              <a:rPr lang="en-US" dirty="0" smtClean="0"/>
              <a:t>H.M.W. and occur in free form and combined form</a:t>
            </a:r>
          </a:p>
          <a:p>
            <a:pPr algn="l"/>
            <a:r>
              <a:rPr lang="en-US" dirty="0" err="1" smtClean="0"/>
              <a:t>Tetracyclic</a:t>
            </a:r>
            <a:r>
              <a:rPr lang="en-US" dirty="0" smtClean="0"/>
              <a:t> or </a:t>
            </a:r>
            <a:r>
              <a:rPr lang="en-US" dirty="0" err="1" smtClean="0"/>
              <a:t>pentacyclic</a:t>
            </a:r>
            <a:r>
              <a:rPr lang="en-US" dirty="0" smtClean="0"/>
              <a:t> alcohols and are normally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amyrin</a:t>
            </a:r>
            <a:r>
              <a:rPr lang="en-US" dirty="0" smtClean="0"/>
              <a:t> and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amyrin</a:t>
            </a:r>
            <a:r>
              <a:rPr lang="en-US" dirty="0" smtClean="0"/>
              <a:t> derivative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Resins are amorphous mixture of essential oils,</a:t>
            </a:r>
          </a:p>
          <a:p>
            <a:r>
              <a:rPr lang="en-US" dirty="0" smtClean="0"/>
              <a:t> oxygenated products of </a:t>
            </a:r>
            <a:r>
              <a:rPr lang="en-US" dirty="0" err="1" smtClean="0"/>
              <a:t>terpenes</a:t>
            </a:r>
            <a:r>
              <a:rPr lang="en-US" dirty="0" smtClean="0"/>
              <a:t> and carboxylic acids,</a:t>
            </a:r>
          </a:p>
          <a:p>
            <a:r>
              <a:rPr lang="en-US" dirty="0" smtClean="0"/>
              <a:t>obtained as exudates from plants and </a:t>
            </a:r>
          </a:p>
          <a:p>
            <a:r>
              <a:rPr lang="en-US" dirty="0" smtClean="0"/>
              <a:t>considered as end product of metabolism.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00FF"/>
                </a:solidFill>
              </a:rPr>
              <a:t>Resinotannols</a:t>
            </a:r>
            <a:r>
              <a:rPr lang="en-US" b="1" i="1" dirty="0" smtClean="0">
                <a:solidFill>
                  <a:srgbClr val="0000FF"/>
                </a:solidFill>
              </a:rPr>
              <a:t>:</a:t>
            </a:r>
            <a:r>
              <a:rPr lang="en-US" b="1" i="1" dirty="0" smtClean="0"/>
              <a:t> </a:t>
            </a:r>
            <a:r>
              <a:rPr lang="en-US" i="1" dirty="0" smtClean="0"/>
              <a:t>The resin alcohols which give a specific tannin reaction with iron salts are </a:t>
            </a:r>
            <a:r>
              <a:rPr lang="en-US" dirty="0" smtClean="0"/>
              <a:t>termed as </a:t>
            </a:r>
            <a:r>
              <a:rPr lang="en-US" b="1" dirty="0" err="1" smtClean="0"/>
              <a:t>resinotannols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Siaresinotannol</a:t>
            </a:r>
            <a:r>
              <a:rPr lang="en-US" b="1" dirty="0" smtClean="0"/>
              <a:t> – </a:t>
            </a:r>
            <a:r>
              <a:rPr lang="en-US" dirty="0" smtClean="0"/>
              <a:t>From Sumatra </a:t>
            </a:r>
            <a:r>
              <a:rPr lang="en-US" dirty="0" err="1" smtClean="0"/>
              <a:t>Benzoin</a:t>
            </a:r>
            <a:r>
              <a:rPr lang="en-US" dirty="0" smtClean="0"/>
              <a:t> (</a:t>
            </a:r>
            <a:r>
              <a:rPr lang="en-US" dirty="0" err="1" smtClean="0"/>
              <a:t>Benzoin</a:t>
            </a:r>
            <a:r>
              <a:rPr lang="en-US" dirty="0" smtClean="0"/>
              <a:t>, </a:t>
            </a:r>
            <a:r>
              <a:rPr lang="en-US" dirty="0" err="1" smtClean="0"/>
              <a:t>Styrax</a:t>
            </a:r>
            <a:r>
              <a:rPr lang="en-US" dirty="0" smtClean="0"/>
              <a:t>) </a:t>
            </a:r>
          </a:p>
          <a:p>
            <a:r>
              <a:rPr lang="en-US" b="1" dirty="0" err="1" smtClean="0"/>
              <a:t>Toluresinotallol</a:t>
            </a:r>
            <a:r>
              <a:rPr lang="en-US" b="1" dirty="0" smtClean="0"/>
              <a:t> – </a:t>
            </a:r>
            <a:r>
              <a:rPr lang="en-US" dirty="0" smtClean="0"/>
              <a:t>From Balsam of </a:t>
            </a:r>
            <a:r>
              <a:rPr lang="en-US" dirty="0" err="1" smtClean="0"/>
              <a:t>Tolu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H.M.W. and occur in free form and combined form</a:t>
            </a:r>
          </a:p>
          <a:p>
            <a:pPr algn="l"/>
            <a:r>
              <a:rPr lang="en-US" dirty="0" err="1" smtClean="0"/>
              <a:t>Phenolic</a:t>
            </a:r>
            <a:r>
              <a:rPr lang="en-US" dirty="0" smtClean="0"/>
              <a:t> group of tannin is combined with resin acids</a:t>
            </a:r>
          </a:p>
          <a:p>
            <a:pPr algn="l"/>
            <a:r>
              <a:rPr lang="en-US" dirty="0" smtClean="0"/>
              <a:t>Give positive test with iron salts.</a:t>
            </a:r>
          </a:p>
          <a:p>
            <a:pPr algn="l"/>
            <a:r>
              <a:rPr lang="en-US" dirty="0" smtClean="0"/>
              <a:t>Due to </a:t>
            </a:r>
            <a:r>
              <a:rPr lang="en-US" dirty="0" err="1" smtClean="0"/>
              <a:t>phenolic</a:t>
            </a:r>
            <a:r>
              <a:rPr lang="en-US" dirty="0" smtClean="0"/>
              <a:t> group they form </a:t>
            </a:r>
            <a:r>
              <a:rPr lang="en-US" dirty="0" err="1" smtClean="0"/>
              <a:t>phenoxoids</a:t>
            </a:r>
            <a:r>
              <a:rPr lang="en-US" dirty="0" smtClean="0"/>
              <a:t> and become soluble in aqueous alkali solution.</a:t>
            </a:r>
          </a:p>
          <a:p>
            <a:pPr algn="l"/>
            <a:r>
              <a:rPr lang="en-US" dirty="0" err="1" smtClean="0"/>
              <a:t>peruresinotannol</a:t>
            </a:r>
            <a:r>
              <a:rPr lang="en-US" dirty="0" smtClean="0"/>
              <a:t> (Balsam of </a:t>
            </a:r>
            <a:r>
              <a:rPr lang="en-US" dirty="0" err="1" smtClean="0"/>
              <a:t>peru</a:t>
            </a:r>
            <a:r>
              <a:rPr lang="en-US" dirty="0" smtClean="0"/>
              <a:t>), </a:t>
            </a:r>
            <a:r>
              <a:rPr lang="en-US" dirty="0" err="1" smtClean="0"/>
              <a:t>siaresinotannol</a:t>
            </a:r>
            <a:r>
              <a:rPr lang="en-US" dirty="0" smtClean="0"/>
              <a:t> (</a:t>
            </a:r>
            <a:r>
              <a:rPr lang="en-US" dirty="0" err="1" smtClean="0"/>
              <a:t>Benzoin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00FF"/>
                </a:solidFill>
              </a:rPr>
              <a:t>Resinols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i="1" dirty="0" smtClean="0"/>
              <a:t>The resin alcohols that fail to give a positive reaction with tannin and iron salts are </a:t>
            </a:r>
            <a:r>
              <a:rPr lang="en-US" dirty="0" smtClean="0"/>
              <a:t>known as </a:t>
            </a:r>
            <a:r>
              <a:rPr lang="en-US" i="1" dirty="0" err="1" smtClean="0"/>
              <a:t>resinols</a:t>
            </a:r>
            <a:r>
              <a:rPr lang="en-US" i="1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Benzoresinol</a:t>
            </a:r>
            <a:r>
              <a:rPr lang="en-US" b="1" dirty="0" smtClean="0"/>
              <a:t> </a:t>
            </a:r>
            <a:r>
              <a:rPr lang="en-US" dirty="0" smtClean="0"/>
              <a:t>– From </a:t>
            </a:r>
            <a:r>
              <a:rPr lang="en-US" dirty="0" err="1" smtClean="0"/>
              <a:t>Benzoin</a:t>
            </a:r>
            <a:r>
              <a:rPr lang="en-US" dirty="0" smtClean="0"/>
              <a:t> which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7030A0"/>
                </a:solidFill>
              </a:rPr>
              <a:t>Glyco</a:t>
            </a:r>
            <a:r>
              <a:rPr lang="en-US" sz="4000" b="1" dirty="0" smtClean="0">
                <a:solidFill>
                  <a:srgbClr val="7030A0"/>
                </a:solidFill>
              </a:rPr>
              <a:t> Resin</a:t>
            </a:r>
          </a:p>
          <a:p>
            <a:pPr algn="l"/>
            <a:r>
              <a:rPr lang="en-US" dirty="0" smtClean="0"/>
              <a:t>Combined with sugar </a:t>
            </a:r>
          </a:p>
          <a:p>
            <a:pPr algn="l"/>
            <a:r>
              <a:rPr lang="en-US" dirty="0" err="1" smtClean="0"/>
              <a:t>Hydrolysed</a:t>
            </a:r>
            <a:r>
              <a:rPr lang="en-US" dirty="0" smtClean="0"/>
              <a:t> by acidic hydrolysis to sugar and complex acid </a:t>
            </a:r>
          </a:p>
          <a:p>
            <a:pPr algn="l"/>
            <a:r>
              <a:rPr lang="en-US" dirty="0" smtClean="0"/>
              <a:t>Jalap resin (Jalap)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Resenes</a:t>
            </a:r>
          </a:p>
          <a:p>
            <a:r>
              <a:rPr lang="en-US" dirty="0" smtClean="0"/>
              <a:t>Inert resin product as they do  not contain characteristic functional group</a:t>
            </a:r>
          </a:p>
          <a:p>
            <a:r>
              <a:rPr lang="en-US" dirty="0" smtClean="0"/>
              <a:t>Found in free state and do not show any chemical properties</a:t>
            </a:r>
          </a:p>
          <a:p>
            <a:r>
              <a:rPr lang="en-US" dirty="0" smtClean="0"/>
              <a:t>Do not form salt or esters and are not </a:t>
            </a:r>
            <a:r>
              <a:rPr lang="en-US" dirty="0" err="1" smtClean="0"/>
              <a:t>hydrolysed</a:t>
            </a:r>
            <a:r>
              <a:rPr lang="en-US" dirty="0" smtClean="0"/>
              <a:t> by </a:t>
            </a:r>
            <a:r>
              <a:rPr lang="en-US" dirty="0" err="1" smtClean="0"/>
              <a:t>alkalies</a:t>
            </a:r>
            <a:endParaRPr lang="en-US" dirty="0" smtClean="0"/>
          </a:p>
          <a:p>
            <a:r>
              <a:rPr lang="en-US" dirty="0" err="1" smtClean="0"/>
              <a:t>Asafoetida</a:t>
            </a:r>
            <a:r>
              <a:rPr lang="en-US" dirty="0" smtClean="0"/>
              <a:t> contain 50% of </a:t>
            </a:r>
            <a:r>
              <a:rPr lang="en-US" dirty="0" err="1" smtClean="0"/>
              <a:t>asaresene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97000"/>
          <a:ext cx="8458200" cy="499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3759200"/>
                <a:gridCol w="2349500"/>
              </a:tblGrid>
              <a:tr h="546059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44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Resin acid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Colophony, Myrrh, </a:t>
                      </a:r>
                      <a:r>
                        <a:rPr lang="en-US" dirty="0" err="1" smtClean="0"/>
                        <a:t>Copoiba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Abietic</a:t>
                      </a:r>
                      <a:r>
                        <a:rPr lang="en-US" dirty="0" smtClean="0"/>
                        <a:t>  acid </a:t>
                      </a:r>
                    </a:p>
                    <a:p>
                      <a:r>
                        <a:rPr lang="en-US" dirty="0" err="1" smtClean="0"/>
                        <a:t>commiphoric</a:t>
                      </a:r>
                      <a:r>
                        <a:rPr lang="en-US" dirty="0" smtClean="0"/>
                        <a:t> acid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Resin ester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Storax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Benzoin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Cinnamyl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cinnamate</a:t>
                      </a:r>
                      <a:r>
                        <a:rPr lang="en-US" dirty="0" smtClean="0"/>
                        <a:t>, Benzyl benzoate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Resin phenol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Balsam of </a:t>
                      </a:r>
                      <a:r>
                        <a:rPr lang="en-US" dirty="0" err="1" smtClean="0"/>
                        <a:t>peru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Benzoin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peruresinotannol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siaresinotannol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Resin alcohol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Benzoin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Storax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Benzoresinol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Storesinol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Glycoresin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Jalap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Jalap resin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Resenes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Asafoetida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asaresene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Oleo Resin</a:t>
            </a:r>
          </a:p>
          <a:p>
            <a:pPr algn="l"/>
            <a:r>
              <a:rPr lang="en-US" dirty="0" smtClean="0"/>
              <a:t>Mixture of resin with volatile oil</a:t>
            </a:r>
          </a:p>
          <a:p>
            <a:pPr algn="l"/>
            <a:r>
              <a:rPr lang="en-US" dirty="0" smtClean="0"/>
              <a:t>Trace amount of gum sometime found in oleoresin</a:t>
            </a:r>
          </a:p>
          <a:p>
            <a:pPr algn="l"/>
            <a:r>
              <a:rPr lang="en-US" dirty="0" smtClean="0"/>
              <a:t>Oleoresins may be either liquid, or semisolid, or solid.</a:t>
            </a:r>
          </a:p>
          <a:p>
            <a:pPr algn="l"/>
            <a:r>
              <a:rPr lang="en-US" dirty="0" smtClean="0"/>
              <a:t>Ginger, Copaiba, Turpentine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Oleo gum Resin</a:t>
            </a:r>
          </a:p>
          <a:p>
            <a:pPr algn="l"/>
            <a:r>
              <a:rPr lang="en-US" dirty="0" smtClean="0"/>
              <a:t>Mixture of resin, gum and volatile oil</a:t>
            </a:r>
          </a:p>
          <a:p>
            <a:pPr algn="l"/>
            <a:r>
              <a:rPr lang="en-US" dirty="0" err="1" smtClean="0"/>
              <a:t>Asafoetida</a:t>
            </a:r>
            <a:r>
              <a:rPr lang="en-US" dirty="0" smtClean="0"/>
              <a:t>, Turmeric, Myrrh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Gum Resin</a:t>
            </a:r>
          </a:p>
          <a:p>
            <a:pPr algn="l"/>
            <a:r>
              <a:rPr lang="en-US" dirty="0" smtClean="0"/>
              <a:t>Contain benzoic </a:t>
            </a:r>
            <a:r>
              <a:rPr lang="en-US" dirty="0" err="1" smtClean="0"/>
              <a:t>zcid</a:t>
            </a:r>
            <a:r>
              <a:rPr lang="en-US" dirty="0" smtClean="0"/>
              <a:t> or </a:t>
            </a:r>
            <a:r>
              <a:rPr lang="en-US" dirty="0" err="1" smtClean="0"/>
              <a:t>cinnamic</a:t>
            </a:r>
            <a:r>
              <a:rPr lang="en-US" dirty="0" smtClean="0"/>
              <a:t> acid or both </a:t>
            </a:r>
          </a:p>
          <a:p>
            <a:pPr algn="l"/>
            <a:r>
              <a:rPr lang="en-US" dirty="0" smtClean="0"/>
              <a:t>Balsam containing free acid are partially soluble in hot water</a:t>
            </a:r>
          </a:p>
          <a:p>
            <a:pPr algn="l"/>
            <a:r>
              <a:rPr lang="en-US" dirty="0" err="1" smtClean="0"/>
              <a:t>Benzoin</a:t>
            </a:r>
            <a:r>
              <a:rPr lang="en-US" dirty="0" smtClean="0"/>
              <a:t>, </a:t>
            </a:r>
            <a:r>
              <a:rPr lang="en-US" dirty="0" err="1" smtClean="0"/>
              <a:t>Storax</a:t>
            </a:r>
            <a:r>
              <a:rPr lang="en-US" dirty="0" smtClean="0"/>
              <a:t>, Balsam of Peru, Balsam of </a:t>
            </a:r>
            <a:r>
              <a:rPr lang="en-US" dirty="0" err="1" smtClean="0"/>
              <a:t>Tolu</a:t>
            </a: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Balsams</a:t>
            </a:r>
          </a:p>
          <a:p>
            <a:pPr algn="l"/>
            <a:r>
              <a:rPr lang="en-US" dirty="0" smtClean="0"/>
              <a:t>Naturally occurring resinous mixture contain high proportion of aromatic balsamic acid such as benzoic acid, </a:t>
            </a:r>
            <a:r>
              <a:rPr lang="en-US" dirty="0" err="1" smtClean="0"/>
              <a:t>cinnamic</a:t>
            </a:r>
            <a:r>
              <a:rPr lang="en-US" dirty="0" smtClean="0"/>
              <a:t> acid and their esters.</a:t>
            </a:r>
          </a:p>
          <a:p>
            <a:pPr algn="l"/>
            <a:r>
              <a:rPr lang="en-US" dirty="0" smtClean="0"/>
              <a:t>Balsam contain free acids are partially soluble in hot water.</a:t>
            </a:r>
          </a:p>
          <a:p>
            <a:pPr algn="l"/>
            <a:r>
              <a:rPr lang="en-US" dirty="0" smtClean="0"/>
              <a:t>Ginger, Copaiba, Turpentine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exact mechanism of formation in unknown, but it seems to be the product of oxidation of volatile oils followed by polymerization. </a:t>
            </a:r>
          </a:p>
          <a:p>
            <a:r>
              <a:rPr lang="en-US" dirty="0" smtClean="0"/>
              <a:t>It is produced and stored in </a:t>
            </a:r>
            <a:r>
              <a:rPr lang="en-US" dirty="0" err="1" smtClean="0">
                <a:solidFill>
                  <a:srgbClr val="7030A0"/>
                </a:solidFill>
              </a:rPr>
              <a:t>schizogenous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7030A0"/>
                </a:solidFill>
              </a:rPr>
              <a:t>schizolysigenous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gland</a:t>
            </a:r>
          </a:p>
          <a:p>
            <a:r>
              <a:rPr lang="en-US" dirty="0" err="1" smtClean="0"/>
              <a:t>Chemicallly</a:t>
            </a:r>
            <a:r>
              <a:rPr lang="en-US" dirty="0" smtClean="0"/>
              <a:t> resin contain </a:t>
            </a:r>
            <a:r>
              <a:rPr lang="en-US" dirty="0" smtClean="0">
                <a:solidFill>
                  <a:srgbClr val="7030A0"/>
                </a:solidFill>
              </a:rPr>
              <a:t>resin acids, resin phenols, resin esters, resin alcohol</a:t>
            </a:r>
            <a:r>
              <a:rPr lang="en-US" dirty="0" smtClean="0"/>
              <a:t> and inert substance.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97000"/>
          <a:ext cx="8458200" cy="37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/>
                <a:gridCol w="3759200"/>
                <a:gridCol w="2349500"/>
              </a:tblGrid>
              <a:tr h="546059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Oleoresin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Ginger, Copaiba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Gingerol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Zingerone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Shogaol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metacopavic</a:t>
                      </a:r>
                      <a:r>
                        <a:rPr lang="en-US" baseline="0" dirty="0" smtClean="0"/>
                        <a:t> acid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Oleogum</a:t>
                      </a:r>
                      <a:r>
                        <a:rPr lang="en-US" sz="2400" b="1" baseline="0" dirty="0" smtClean="0"/>
                        <a:t> resin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Asafoetida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Asaresinol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ferulate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Gum resin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Gambage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Gambagic</a:t>
                      </a:r>
                      <a:r>
                        <a:rPr lang="en-US" dirty="0" smtClean="0"/>
                        <a:t> acid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Balsam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Tolu</a:t>
                      </a:r>
                      <a:r>
                        <a:rPr lang="en-US" dirty="0" smtClean="0"/>
                        <a:t> balsam,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Benzoin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Benzoressinol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Somaressinol</a:t>
                      </a:r>
                      <a:r>
                        <a:rPr lang="en-US" baseline="0" dirty="0" smtClean="0"/>
                        <a:t>, Benzoic and </a:t>
                      </a:r>
                      <a:r>
                        <a:rPr lang="en-US" baseline="0" dirty="0" err="1" smtClean="0"/>
                        <a:t>cinnamic</a:t>
                      </a:r>
                      <a:r>
                        <a:rPr lang="en-US" baseline="0" dirty="0" smtClean="0"/>
                        <a:t> acid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Resin can be extracted from plants and animals by</a:t>
            </a:r>
          </a:p>
          <a:p>
            <a:r>
              <a:rPr lang="en-US" dirty="0" smtClean="0"/>
              <a:t>By extraction with alcohol and then precipitating with water e.g. </a:t>
            </a:r>
            <a:r>
              <a:rPr lang="en-US" dirty="0" smtClean="0">
                <a:solidFill>
                  <a:srgbClr val="0000FF"/>
                </a:solidFill>
              </a:rPr>
              <a:t>jalap, </a:t>
            </a:r>
            <a:r>
              <a:rPr lang="en-US" dirty="0" err="1" smtClean="0">
                <a:solidFill>
                  <a:srgbClr val="0000FF"/>
                </a:solidFill>
              </a:rPr>
              <a:t>ipomea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As plant exudates by injury or incisions e.g. </a:t>
            </a:r>
            <a:r>
              <a:rPr lang="en-US" dirty="0" err="1" smtClean="0"/>
              <a:t>asafoetida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myrrh</a:t>
            </a:r>
          </a:p>
          <a:p>
            <a:r>
              <a:rPr lang="en-US" dirty="0" smtClean="0"/>
              <a:t>By heating the plant parts e.g.</a:t>
            </a:r>
            <a:r>
              <a:rPr lang="en-US" dirty="0" smtClean="0">
                <a:solidFill>
                  <a:srgbClr val="0000FF"/>
                </a:solidFill>
              </a:rPr>
              <a:t> guaiacum</a:t>
            </a:r>
          </a:p>
          <a:p>
            <a:r>
              <a:rPr lang="en-US" dirty="0" smtClean="0"/>
              <a:t>By distillation method e.g. </a:t>
            </a:r>
            <a:r>
              <a:rPr lang="en-US" dirty="0" smtClean="0">
                <a:solidFill>
                  <a:srgbClr val="0000FF"/>
                </a:solidFill>
              </a:rPr>
              <a:t>colophony</a:t>
            </a:r>
          </a:p>
          <a:p>
            <a:r>
              <a:rPr lang="en-US" dirty="0" smtClean="0"/>
              <a:t> by various treatment of the excretion obtained from animal e.g. </a:t>
            </a:r>
            <a:r>
              <a:rPr lang="en-US" dirty="0" smtClean="0">
                <a:solidFill>
                  <a:srgbClr val="0000FF"/>
                </a:solidFill>
              </a:rPr>
              <a:t>shellac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Test</a:t>
            </a:r>
          </a:p>
          <a:p>
            <a:r>
              <a:rPr lang="en-US" dirty="0" smtClean="0"/>
              <a:t>Chemical Test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Solubility test: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smtClean="0"/>
              <a:t>Resins are insoluble in water, </a:t>
            </a:r>
          </a:p>
          <a:p>
            <a:pPr>
              <a:buNone/>
            </a:pPr>
            <a:r>
              <a:rPr lang="en-US" b="1" dirty="0" smtClean="0"/>
              <a:t>	Rarely soluble in light petroleum (except Colophony and Dammar) </a:t>
            </a:r>
          </a:p>
          <a:p>
            <a:pPr>
              <a:buNone/>
            </a:pPr>
            <a:r>
              <a:rPr lang="en-US" b="1" dirty="0" smtClean="0"/>
              <a:t>	Soluble in alcohol, ether, acetone, chloroform, fixed oils and volatile oils etc.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Turbidity test: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smtClean="0"/>
              <a:t>Resinous drug was extracted with alcohol and water is added in excess to form turbidity, because these are insoluble in aqueous solutions.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HCl</a:t>
            </a:r>
            <a:r>
              <a:rPr lang="en-US" b="1" dirty="0" smtClean="0">
                <a:solidFill>
                  <a:srgbClr val="7030A0"/>
                </a:solidFill>
              </a:rPr>
              <a:t> test: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smtClean="0"/>
              <a:t>One gram of drug was extracted with few ml of acetone and 3ml of dilute </a:t>
            </a:r>
            <a:r>
              <a:rPr lang="en-US" b="1" dirty="0" err="1" smtClean="0"/>
              <a:t>HCl</a:t>
            </a:r>
            <a:r>
              <a:rPr lang="en-US" b="1" dirty="0" smtClean="0"/>
              <a:t> was added.</a:t>
            </a:r>
          </a:p>
          <a:p>
            <a:pPr>
              <a:buNone/>
            </a:pPr>
            <a:r>
              <a:rPr lang="en-US" b="1" dirty="0" smtClean="0"/>
              <a:t>	Formation of pink </a:t>
            </a:r>
            <a:r>
              <a:rPr lang="en-US" b="1" dirty="0" err="1" smtClean="0"/>
              <a:t>colour</a:t>
            </a:r>
            <a:r>
              <a:rPr lang="en-US" b="1" dirty="0" smtClean="0"/>
              <a:t> after heating the solution on water bath for 30 minutes indicates presence of resins.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FeCl</a:t>
            </a:r>
            <a:r>
              <a:rPr lang="en-US" b="1" baseline="30000" dirty="0" smtClean="0">
                <a:solidFill>
                  <a:srgbClr val="7030A0"/>
                </a:solidFill>
              </a:rPr>
              <a:t>3 </a:t>
            </a:r>
            <a:r>
              <a:rPr lang="en-US" b="1" dirty="0" smtClean="0">
                <a:solidFill>
                  <a:srgbClr val="7030A0"/>
                </a:solidFill>
              </a:rPr>
              <a:t>test: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smtClean="0"/>
              <a:t>Few drops of FeCl</a:t>
            </a:r>
            <a:r>
              <a:rPr lang="en-US" b="1" baseline="30000" dirty="0" smtClean="0"/>
              <a:t>3 </a:t>
            </a:r>
            <a:r>
              <a:rPr lang="en-US" b="1" dirty="0" smtClean="0"/>
              <a:t>solution was added to the alcoholic extract of drug. </a:t>
            </a:r>
          </a:p>
          <a:p>
            <a:pPr>
              <a:buNone/>
            </a:pPr>
            <a:r>
              <a:rPr lang="en-US" b="1" dirty="0" smtClean="0"/>
              <a:t>	Formation of greenish blue color indicates presence of resins.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Pharmaceutical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local irritant and hence act as local cathartics (e.g. Jalap and </a:t>
            </a:r>
            <a:r>
              <a:rPr lang="en-US" b="1" dirty="0" err="1" smtClean="0"/>
              <a:t>Ipomea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As anti cancer (</a:t>
            </a:r>
            <a:r>
              <a:rPr lang="en-US" b="1" dirty="0" err="1" smtClean="0"/>
              <a:t>Podophyllum</a:t>
            </a:r>
            <a:r>
              <a:rPr lang="en-US" b="1" dirty="0" smtClean="0"/>
              <a:t>) </a:t>
            </a:r>
          </a:p>
          <a:p>
            <a:r>
              <a:rPr lang="en-US" b="1" dirty="0" smtClean="0"/>
              <a:t>In bronchial asthma (e.g. Cannabis) also </a:t>
            </a:r>
          </a:p>
          <a:p>
            <a:r>
              <a:rPr lang="en-US" b="1" dirty="0" smtClean="0"/>
              <a:t>Used externally as mild antiseptic in the form of tinctures (</a:t>
            </a:r>
            <a:r>
              <a:rPr lang="en-US" b="1" dirty="0" err="1" smtClean="0"/>
              <a:t>Benzoin</a:t>
            </a:r>
            <a:r>
              <a:rPr lang="en-US" b="1" dirty="0" smtClean="0"/>
              <a:t>) ointment and plasters (Turpentine and Colophony). </a:t>
            </a:r>
          </a:p>
          <a:p>
            <a:r>
              <a:rPr lang="en-US" b="1" dirty="0" smtClean="0"/>
              <a:t>Resins are also used in the preparation of emulsion and sustained released formulations.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5638800" cy="15826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aptain Howdy" pitchFamily="2" charset="0"/>
              </a:rPr>
              <a:t>CANNABIS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CannabisSativ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0" r="1720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51054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</a:t>
            </a:r>
          </a:p>
          <a:p>
            <a:pPr>
              <a:buNone/>
            </a:pPr>
            <a:r>
              <a:rPr lang="en-US" dirty="0" smtClean="0"/>
              <a:t>Indian hemp, Ganja, Bhang, </a:t>
            </a:r>
            <a:r>
              <a:rPr lang="en-US" dirty="0" err="1" smtClean="0"/>
              <a:t>Charas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</a:t>
            </a:r>
          </a:p>
          <a:p>
            <a:pPr>
              <a:buNone/>
            </a:pPr>
            <a:r>
              <a:rPr lang="en-US" dirty="0" smtClean="0"/>
              <a:t>It consists of dried flowering tops of the </a:t>
            </a:r>
            <a:r>
              <a:rPr lang="en-US" dirty="0" err="1" smtClean="0"/>
              <a:t>pistillate</a:t>
            </a:r>
            <a:r>
              <a:rPr lang="en-US" dirty="0" smtClean="0"/>
              <a:t>  plant of </a:t>
            </a:r>
            <a:r>
              <a:rPr lang="en-US" i="1" dirty="0" smtClean="0"/>
              <a:t>Cannabis sativa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Family</a:t>
            </a:r>
          </a:p>
          <a:p>
            <a:pPr>
              <a:buNone/>
            </a:pPr>
            <a:r>
              <a:rPr lang="en-US" dirty="0" err="1" smtClean="0"/>
              <a:t>Cannabinaceae</a:t>
            </a:r>
            <a:endParaRPr lang="en-US" dirty="0" smtClean="0"/>
          </a:p>
        </p:txBody>
      </p:sp>
      <p:pic>
        <p:nvPicPr>
          <p:cNvPr id="4" name="Picture 3" descr="po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14600"/>
            <a:ext cx="355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Various parts of plant, which contain resin are: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Root and rhizome: </a:t>
            </a:r>
            <a:r>
              <a:rPr lang="en-US" dirty="0" smtClean="0"/>
              <a:t>Ginger, Turmeric, </a:t>
            </a:r>
            <a:r>
              <a:rPr lang="en-US" dirty="0" err="1" smtClean="0"/>
              <a:t>Podophyllum</a:t>
            </a:r>
            <a:r>
              <a:rPr lang="en-US" dirty="0" smtClean="0"/>
              <a:t>, </a:t>
            </a:r>
            <a:r>
              <a:rPr lang="en-US" dirty="0" err="1" smtClean="0"/>
              <a:t>Asafoetida</a:t>
            </a:r>
            <a:r>
              <a:rPr lang="en-US" dirty="0" smtClean="0"/>
              <a:t>, Jalap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Trunks: </a:t>
            </a:r>
            <a:r>
              <a:rPr lang="en-US" dirty="0" err="1" smtClean="0"/>
              <a:t>Tolu</a:t>
            </a:r>
            <a:r>
              <a:rPr lang="en-US" dirty="0" smtClean="0"/>
              <a:t> balsam, Peru balsam, Colophony, </a:t>
            </a:r>
            <a:r>
              <a:rPr lang="en-US" dirty="0" err="1" smtClean="0"/>
              <a:t>Copoiba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Flowering and fruiting tops: </a:t>
            </a:r>
            <a:r>
              <a:rPr lang="en-US" dirty="0" smtClean="0"/>
              <a:t>Cannabis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Fruits: </a:t>
            </a:r>
            <a:r>
              <a:rPr lang="en-US" dirty="0" smtClean="0"/>
              <a:t>Black piper, Long piper, Colocynth, Capsicum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Seed: </a:t>
            </a:r>
            <a:r>
              <a:rPr lang="en-US" dirty="0" err="1" smtClean="0"/>
              <a:t>Kaladana</a:t>
            </a:r>
            <a:endParaRPr lang="en-US" dirty="0" smtClean="0"/>
          </a:p>
        </p:txBody>
      </p:sp>
      <p:pic>
        <p:nvPicPr>
          <p:cNvPr id="4" name="Picture 3" descr="387px-Rés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48" y="1752600"/>
            <a:ext cx="246155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Diagnostic Characters</a:t>
            </a:r>
          </a:p>
          <a:p>
            <a:pPr>
              <a:buNone/>
            </a:pPr>
            <a:r>
              <a:rPr lang="en-US" dirty="0" smtClean="0"/>
              <a:t>Indian hemp usually occurs as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green to brown flattened masses </a:t>
            </a:r>
            <a:r>
              <a:rPr lang="en-US" dirty="0" smtClean="0"/>
              <a:t>which are hard and resinous. </a:t>
            </a:r>
          </a:p>
          <a:p>
            <a:pPr>
              <a:buNone/>
            </a:pPr>
            <a:r>
              <a:rPr lang="en-US" dirty="0" smtClean="0"/>
              <a:t>If reduced to a powder the product is brown to greenish-brown with a heavy, characteristic </a:t>
            </a:r>
            <a:r>
              <a:rPr lang="en-US" dirty="0" err="1" smtClean="0"/>
              <a:t>odour</a:t>
            </a:r>
            <a:r>
              <a:rPr lang="en-US" dirty="0" smtClean="0"/>
              <a:t> and a slight taste.</a:t>
            </a:r>
          </a:p>
          <a:p>
            <a:r>
              <a:rPr lang="en-US" dirty="0" smtClean="0"/>
              <a:t>Resin secreted by numerous glandular hairs (eight celled head with </a:t>
            </a:r>
            <a:r>
              <a:rPr lang="en-US" dirty="0" err="1" smtClean="0"/>
              <a:t>uni</a:t>
            </a:r>
            <a:r>
              <a:rPr lang="en-US" dirty="0" smtClean="0"/>
              <a:t> to multicellular stalk)</a:t>
            </a:r>
          </a:p>
          <a:p>
            <a:r>
              <a:rPr lang="en-US" dirty="0" smtClean="0"/>
              <a:t>Corrigan and Lynch, a reagent consisting of vanillin in </a:t>
            </a:r>
            <a:r>
              <a:rPr lang="en-US" dirty="0" err="1" smtClean="0"/>
              <a:t>ethanolic</a:t>
            </a:r>
            <a:r>
              <a:rPr lang="en-US" dirty="0" smtClean="0"/>
              <a:t> </a:t>
            </a:r>
            <a:r>
              <a:rPr lang="en-US" dirty="0" err="1" smtClean="0"/>
              <a:t>sulphuric</a:t>
            </a:r>
            <a:r>
              <a:rPr lang="en-US" dirty="0" smtClean="0"/>
              <a:t> acid, stain the cannabis gland a deep reddish-purple.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61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2333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362200"/>
            <a:ext cx="2295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95275"/>
            <a:ext cx="50863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2352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smtClean="0"/>
              <a:t>Abundant conical, curved, unicellular hairs also found, many having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cystolith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of calcium carbonate in their enlarged bases.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Cluster crystal of calcium oxalate</a:t>
            </a:r>
            <a:r>
              <a:rPr lang="en-US" dirty="0" smtClean="0"/>
              <a:t> are abundant, particularly in the bracteoles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</a:t>
            </a:r>
          </a:p>
          <a:p>
            <a:pPr>
              <a:buNone/>
            </a:pPr>
            <a:r>
              <a:rPr lang="en-US" dirty="0" smtClean="0"/>
              <a:t>15-20% resin</a:t>
            </a:r>
          </a:p>
          <a:p>
            <a:pPr>
              <a:buNone/>
            </a:pPr>
            <a:r>
              <a:rPr lang="en-US" dirty="0" err="1" smtClean="0"/>
              <a:t>Cannabidiol</a:t>
            </a:r>
            <a:r>
              <a:rPr lang="en-US" dirty="0" smtClean="0"/>
              <a:t>, </a:t>
            </a:r>
            <a:r>
              <a:rPr lang="en-US" dirty="0" err="1" smtClean="0"/>
              <a:t>cannabidolic</a:t>
            </a:r>
            <a:r>
              <a:rPr lang="en-US" dirty="0" smtClean="0"/>
              <a:t> acid, </a:t>
            </a:r>
            <a:r>
              <a:rPr lang="en-US" dirty="0" err="1" smtClean="0"/>
              <a:t>cannabinol</a:t>
            </a:r>
            <a:r>
              <a:rPr lang="en-US" dirty="0" smtClean="0"/>
              <a:t>, </a:t>
            </a:r>
            <a:r>
              <a:rPr lang="en-US" dirty="0" err="1" smtClean="0"/>
              <a:t>cannabichromene</a:t>
            </a:r>
            <a:r>
              <a:rPr lang="en-US" dirty="0" smtClean="0"/>
              <a:t> and </a:t>
            </a:r>
            <a:r>
              <a:rPr lang="en-US" i="1" dirty="0" smtClean="0"/>
              <a:t>trans-</a:t>
            </a:r>
            <a:r>
              <a:rPr lang="en-US" i="1" dirty="0" err="1" smtClean="0"/>
              <a:t>tetrahydrocannabinol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nnabidio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05200"/>
            <a:ext cx="1638300" cy="1890346"/>
          </a:xfrm>
          <a:prstGeom prst="rect">
            <a:avLst/>
          </a:prstGeom>
        </p:spPr>
      </p:pic>
      <p:pic>
        <p:nvPicPr>
          <p:cNvPr id="5" name="Picture 4" descr="cannabin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00400"/>
            <a:ext cx="2271713" cy="1371600"/>
          </a:xfrm>
          <a:prstGeom prst="rect">
            <a:avLst/>
          </a:prstGeom>
        </p:spPr>
      </p:pic>
      <p:pic>
        <p:nvPicPr>
          <p:cNvPr id="6" name="Picture 5" descr="TH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124200"/>
            <a:ext cx="2232661" cy="1348021"/>
          </a:xfrm>
          <a:prstGeom prst="rect">
            <a:avLst/>
          </a:prstGeom>
        </p:spPr>
      </p:pic>
      <p:pic>
        <p:nvPicPr>
          <p:cNvPr id="7" name="Picture 6" descr="Cannabichrome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953000"/>
            <a:ext cx="3440567" cy="1622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Cannabidiol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cannabinol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cannabichromene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</a:t>
            </a:r>
          </a:p>
          <a:p>
            <a:pPr>
              <a:buNone/>
            </a:pPr>
            <a:r>
              <a:rPr lang="en-US" dirty="0" smtClean="0"/>
              <a:t>Tonic, Sedative, Analgesic, Stomachic, </a:t>
            </a:r>
            <a:r>
              <a:rPr lang="en-US" dirty="0" err="1" smtClean="0"/>
              <a:t>Antispasmodioc</a:t>
            </a:r>
            <a:r>
              <a:rPr lang="en-US" dirty="0" smtClean="0"/>
              <a:t>, Antianxiety, Anticonvulsant, </a:t>
            </a:r>
            <a:r>
              <a:rPr lang="en-US" dirty="0" err="1" smtClean="0"/>
              <a:t>Antitussive</a:t>
            </a:r>
            <a:r>
              <a:rPr lang="en-US" dirty="0" smtClean="0"/>
              <a:t> and narcotic</a:t>
            </a:r>
          </a:p>
          <a:p>
            <a:pPr>
              <a:buNone/>
            </a:pPr>
            <a:r>
              <a:rPr lang="en-US" dirty="0" smtClean="0"/>
              <a:t>It cause dependence and act upon the nervous system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Captain Howdy" pitchFamily="2" charset="0"/>
              </a:rPr>
              <a:t>podophyllum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CITESl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13" r="11113"/>
          <a:stretch>
            <a:fillRect/>
          </a:stretch>
        </p:blipFill>
        <p:spPr/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Podophyllum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</a:t>
            </a:r>
          </a:p>
          <a:p>
            <a:pPr>
              <a:buNone/>
            </a:pPr>
            <a:r>
              <a:rPr lang="en-US" dirty="0" err="1" smtClean="0"/>
              <a:t>Podophyllum</a:t>
            </a:r>
            <a:r>
              <a:rPr lang="en-US" dirty="0" smtClean="0"/>
              <a:t>, American </a:t>
            </a:r>
            <a:r>
              <a:rPr lang="en-US" dirty="0" err="1" smtClean="0"/>
              <a:t>Mendrake</a:t>
            </a:r>
            <a:r>
              <a:rPr lang="en-US" dirty="0" smtClean="0"/>
              <a:t>, May-apple root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</a:t>
            </a:r>
          </a:p>
          <a:p>
            <a:pPr>
              <a:buNone/>
            </a:pPr>
            <a:r>
              <a:rPr lang="en-US" dirty="0" smtClean="0"/>
              <a:t>It consists of dried root and rhizome of </a:t>
            </a:r>
            <a:r>
              <a:rPr lang="en-US" i="1" dirty="0" err="1" smtClean="0"/>
              <a:t>Podophylum</a:t>
            </a:r>
            <a:r>
              <a:rPr lang="en-US" i="1" dirty="0" smtClean="0"/>
              <a:t> </a:t>
            </a:r>
            <a:r>
              <a:rPr lang="en-US" i="1" dirty="0" err="1" smtClean="0"/>
              <a:t>peltatum</a:t>
            </a: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Family</a:t>
            </a:r>
          </a:p>
          <a:p>
            <a:pPr>
              <a:buNone/>
            </a:pPr>
            <a:r>
              <a:rPr lang="en-US" dirty="0" err="1" smtClean="0"/>
              <a:t>Berberidaceae</a:t>
            </a:r>
            <a:endParaRPr lang="en-US" dirty="0" smtClean="0"/>
          </a:p>
        </p:txBody>
      </p:sp>
      <p:pic>
        <p:nvPicPr>
          <p:cNvPr id="4" name="Picture 3" descr="Podophyllum hexandrum frukter Stig 5,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419600"/>
            <a:ext cx="2426208" cy="197510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267200" cy="5562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Diagnostic Characters</a:t>
            </a:r>
          </a:p>
          <a:p>
            <a:pPr>
              <a:buNone/>
            </a:pPr>
            <a:r>
              <a:rPr lang="en-US" dirty="0" smtClean="0"/>
              <a:t>Color- dark reddish brown</a:t>
            </a:r>
          </a:p>
          <a:p>
            <a:pPr>
              <a:buNone/>
            </a:pPr>
            <a:r>
              <a:rPr lang="en-US" dirty="0" err="1" smtClean="0"/>
              <a:t>Odour</a:t>
            </a:r>
            <a:r>
              <a:rPr lang="en-US" dirty="0" smtClean="0"/>
              <a:t>- characteristic</a:t>
            </a:r>
          </a:p>
          <a:p>
            <a:pPr>
              <a:buNone/>
            </a:pPr>
            <a:r>
              <a:rPr lang="en-US" dirty="0" smtClean="0"/>
              <a:t>Taste- bitter and acrid</a:t>
            </a:r>
          </a:p>
          <a:p>
            <a:pPr>
              <a:buNone/>
            </a:pPr>
            <a:r>
              <a:rPr lang="en-US" dirty="0" smtClean="0"/>
              <a:t>Fracture- short and starchy (rhizome)</a:t>
            </a:r>
          </a:p>
          <a:p>
            <a:pPr>
              <a:buNone/>
            </a:pPr>
            <a:r>
              <a:rPr lang="en-US" dirty="0" smtClean="0"/>
              <a:t>Shape- </a:t>
            </a:r>
            <a:r>
              <a:rPr lang="en-US" dirty="0" err="1" smtClean="0"/>
              <a:t>subcylindrical</a:t>
            </a:r>
            <a:r>
              <a:rPr lang="en-US" dirty="0" smtClean="0"/>
              <a:t> and having </a:t>
            </a:r>
            <a:r>
              <a:rPr lang="en-US" dirty="0" err="1" smtClean="0"/>
              <a:t>distict</a:t>
            </a:r>
            <a:r>
              <a:rPr lang="en-US" dirty="0" smtClean="0"/>
              <a:t> nodes and internodes</a:t>
            </a:r>
          </a:p>
          <a:p>
            <a:pPr>
              <a:buNone/>
            </a:pPr>
            <a:r>
              <a:rPr lang="en-US" dirty="0" smtClean="0"/>
              <a:t>Show scars of aerial stem and </a:t>
            </a:r>
            <a:r>
              <a:rPr lang="en-US" dirty="0" err="1" smtClean="0"/>
              <a:t>adventitous</a:t>
            </a:r>
            <a:r>
              <a:rPr lang="en-US" dirty="0" smtClean="0"/>
              <a:t> roots</a:t>
            </a:r>
          </a:p>
          <a:p>
            <a:pPr>
              <a:buNone/>
            </a:pPr>
            <a:r>
              <a:rPr lang="en-US" dirty="0" smtClean="0"/>
              <a:t>Outer surface is smooth or wrinkle and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podophyllum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3810000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do rhizome 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1000"/>
            <a:ext cx="4216065" cy="5867400"/>
          </a:xfrm>
        </p:spPr>
      </p:pic>
      <p:pic>
        <p:nvPicPr>
          <p:cNvPr id="5" name="Picture 4" descr="Podo root 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14400"/>
            <a:ext cx="3200400" cy="4983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Rhizome 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Root TS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Resin Cells :</a:t>
            </a:r>
            <a:r>
              <a:rPr lang="en-US" i="1" dirty="0" smtClean="0"/>
              <a:t> Ginger–	</a:t>
            </a:r>
            <a:r>
              <a:rPr lang="en-US" i="1" dirty="0" err="1" smtClean="0"/>
              <a:t>Zingiber</a:t>
            </a:r>
            <a:r>
              <a:rPr lang="en-US" i="1" dirty="0" smtClean="0"/>
              <a:t> </a:t>
            </a:r>
            <a:r>
              <a:rPr lang="en-US" i="1" dirty="0" err="1" smtClean="0"/>
              <a:t>officinale</a:t>
            </a:r>
            <a:r>
              <a:rPr lang="en-US" i="1" dirty="0" smtClean="0"/>
              <a:t> Roscoe (Family: </a:t>
            </a:r>
            <a:r>
              <a:rPr lang="en-US" i="1" dirty="0" err="1" smtClean="0"/>
              <a:t>Zingiberaceae</a:t>
            </a:r>
            <a:r>
              <a:rPr lang="en-US" i="1" dirty="0" smtClean="0"/>
              <a:t>);</a:t>
            </a:r>
          </a:p>
          <a:p>
            <a:r>
              <a:rPr lang="en-US" b="1" i="1" dirty="0" err="1" smtClean="0">
                <a:solidFill>
                  <a:srgbClr val="0000FF"/>
                </a:solidFill>
              </a:rPr>
              <a:t>Schizogenous</a:t>
            </a:r>
            <a:r>
              <a:rPr lang="en-US" b="1" i="1" dirty="0" smtClean="0">
                <a:solidFill>
                  <a:srgbClr val="0000FF"/>
                </a:solidFill>
              </a:rPr>
              <a:t> Ducts </a:t>
            </a:r>
            <a:r>
              <a:rPr lang="en-US" b="1" dirty="0" smtClean="0">
                <a:solidFill>
                  <a:srgbClr val="0000FF"/>
                </a:solidFill>
              </a:rPr>
              <a:t>or </a:t>
            </a:r>
            <a:r>
              <a:rPr lang="en-US" b="1" dirty="0" err="1" smtClean="0">
                <a:solidFill>
                  <a:srgbClr val="0000FF"/>
                </a:solidFill>
              </a:rPr>
              <a:t>Schizolysogenous</a:t>
            </a:r>
            <a:r>
              <a:rPr lang="en-US" b="1" dirty="0" smtClean="0">
                <a:solidFill>
                  <a:srgbClr val="0000FF"/>
                </a:solidFill>
              </a:rPr>
              <a:t> Ducts or Cavities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	</a:t>
            </a:r>
            <a:r>
              <a:rPr lang="en-US" i="1" dirty="0" smtClean="0"/>
              <a:t>Pine Wood–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polustris</a:t>
            </a:r>
            <a:r>
              <a:rPr lang="en-US" i="1" dirty="0" smtClean="0"/>
              <a:t> Miller. </a:t>
            </a:r>
            <a:r>
              <a:rPr lang="en-US" dirty="0" smtClean="0"/>
              <a:t>(Family: </a:t>
            </a:r>
            <a:r>
              <a:rPr lang="en-US" i="1" dirty="0" err="1" smtClean="0"/>
              <a:t>Pinaceae</a:t>
            </a:r>
            <a:r>
              <a:rPr lang="en-US" i="1" dirty="0" smtClean="0"/>
              <a:t>).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Glandular Hairs : </a:t>
            </a:r>
            <a:r>
              <a:rPr lang="en-US" i="1" dirty="0" smtClean="0"/>
              <a:t>Cannabis–Cannabis sativa </a:t>
            </a:r>
            <a:r>
              <a:rPr lang="en-US" i="1" dirty="0" err="1" smtClean="0"/>
              <a:t>Linne</a:t>
            </a:r>
            <a:r>
              <a:rPr lang="en-US" i="1" dirty="0" smtClean="0"/>
              <a:t>’. </a:t>
            </a:r>
            <a:r>
              <a:rPr lang="en-US" dirty="0" smtClean="0"/>
              <a:t>(Family: </a:t>
            </a:r>
            <a:r>
              <a:rPr lang="en-US" i="1" dirty="0" err="1" smtClean="0"/>
              <a:t>Moraceae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224832"/>
            <a:ext cx="4910137" cy="65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133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181225"/>
            <a:ext cx="3048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1242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</a:t>
            </a:r>
          </a:p>
          <a:p>
            <a:pPr>
              <a:buNone/>
            </a:pPr>
            <a:r>
              <a:rPr lang="en-US" dirty="0" smtClean="0"/>
              <a:t>2-8 % resinous material known as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podophyllin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Major: </a:t>
            </a:r>
            <a:r>
              <a:rPr lang="en-US" dirty="0" err="1" smtClean="0"/>
              <a:t>lignan</a:t>
            </a:r>
            <a:r>
              <a:rPr lang="en-US" dirty="0" smtClean="0"/>
              <a:t> derivative such as </a:t>
            </a:r>
            <a:r>
              <a:rPr lang="en-US" dirty="0" err="1" smtClean="0"/>
              <a:t>podophyllotoxin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- and </a:t>
            </a:r>
            <a:r>
              <a:rPr lang="el-GR" dirty="0" smtClean="0"/>
              <a:t>β</a:t>
            </a:r>
            <a:r>
              <a:rPr lang="en-US" dirty="0" smtClean="0"/>
              <a:t>- </a:t>
            </a:r>
            <a:r>
              <a:rPr lang="en-US" dirty="0" err="1" smtClean="0"/>
              <a:t>peltatin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Lignan</a:t>
            </a:r>
            <a:r>
              <a:rPr lang="en-US" dirty="0" smtClean="0"/>
              <a:t> found in form of glycosides and also as their </a:t>
            </a:r>
            <a:r>
              <a:rPr lang="en-US" dirty="0" err="1" smtClean="0"/>
              <a:t>aglycon</a:t>
            </a:r>
            <a:endParaRPr lang="en-US" dirty="0"/>
          </a:p>
        </p:txBody>
      </p:sp>
      <p:pic>
        <p:nvPicPr>
          <p:cNvPr id="4" name="Content Placeholder 3" descr="podophyllotox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900" y="228600"/>
            <a:ext cx="5143500" cy="4114800"/>
          </a:xfrm>
          <a:prstGeom prst="rect">
            <a:avLst/>
          </a:prstGeom>
        </p:spPr>
      </p:pic>
      <p:pic>
        <p:nvPicPr>
          <p:cNvPr id="5" name="Picture 4" descr="podophy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419600"/>
            <a:ext cx="1889760" cy="20391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</a:t>
            </a:r>
          </a:p>
          <a:p>
            <a:pPr>
              <a:buNone/>
            </a:pPr>
            <a:r>
              <a:rPr lang="en-US" dirty="0" smtClean="0"/>
              <a:t>Used for the treatment of venereal and other warts.</a:t>
            </a:r>
          </a:p>
          <a:p>
            <a:pPr>
              <a:buNone/>
            </a:pPr>
            <a:r>
              <a:rPr lang="en-US" dirty="0" err="1" smtClean="0"/>
              <a:t>Podophyllotoxin</a:t>
            </a:r>
            <a:r>
              <a:rPr lang="en-US" dirty="0" smtClean="0"/>
              <a:t> is </a:t>
            </a:r>
            <a:r>
              <a:rPr lang="en-US" dirty="0" err="1" smtClean="0"/>
              <a:t>semisynthetically</a:t>
            </a:r>
            <a:r>
              <a:rPr lang="en-US" dirty="0" smtClean="0"/>
              <a:t> converted to a potent anticancer agent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etoposide</a:t>
            </a:r>
            <a:r>
              <a:rPr lang="en-US" dirty="0" smtClean="0"/>
              <a:t> which is mainly used for the treatment of lung and testicular cancer.</a:t>
            </a:r>
          </a:p>
          <a:p>
            <a:pPr>
              <a:buNone/>
            </a:pPr>
            <a:r>
              <a:rPr lang="en-US" dirty="0" smtClean="0"/>
              <a:t>Used as a purgative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aptain Howdy" pitchFamily="2" charset="0"/>
              </a:rPr>
              <a:t>ginger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Ginger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/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</a:t>
            </a:r>
          </a:p>
          <a:p>
            <a:pPr>
              <a:buNone/>
            </a:pPr>
            <a:r>
              <a:rPr lang="en-US" dirty="0" smtClean="0"/>
              <a:t>Ginger, </a:t>
            </a:r>
            <a:r>
              <a:rPr lang="en-US" dirty="0" err="1" smtClean="0"/>
              <a:t>Zingiber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</a:t>
            </a:r>
          </a:p>
          <a:p>
            <a:pPr>
              <a:buNone/>
            </a:pPr>
            <a:r>
              <a:rPr lang="en-US" dirty="0" smtClean="0"/>
              <a:t>It consists of dried rhizome of the </a:t>
            </a:r>
            <a:r>
              <a:rPr lang="en-US" i="1" dirty="0" err="1" smtClean="0"/>
              <a:t>Zingiber</a:t>
            </a:r>
            <a:r>
              <a:rPr lang="en-US" i="1" dirty="0" smtClean="0"/>
              <a:t> </a:t>
            </a:r>
            <a:r>
              <a:rPr lang="en-US" i="1" dirty="0" err="1" smtClean="0"/>
              <a:t>officinale</a:t>
            </a: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Family</a:t>
            </a:r>
          </a:p>
          <a:p>
            <a:pPr>
              <a:buNone/>
            </a:pPr>
            <a:r>
              <a:rPr lang="en-US" dirty="0" err="1" smtClean="0"/>
              <a:t>Zingiberaceae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ing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03" y="0"/>
            <a:ext cx="461042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2726055" cy="199264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0" y="762000"/>
            <a:ext cx="56388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Diagnostic Characters</a:t>
            </a:r>
          </a:p>
          <a:p>
            <a:r>
              <a:rPr lang="en-US" dirty="0" err="1" smtClean="0"/>
              <a:t>Organoleptic</a:t>
            </a:r>
            <a:r>
              <a:rPr lang="en-US" dirty="0" smtClean="0"/>
              <a:t> Characters	: </a:t>
            </a:r>
          </a:p>
          <a:p>
            <a:pPr>
              <a:buNone/>
            </a:pPr>
            <a:r>
              <a:rPr lang="en-US" dirty="0" smtClean="0"/>
              <a:t>Color- The outer surface is buff-</a:t>
            </a:r>
            <a:r>
              <a:rPr lang="en-US" dirty="0" err="1" smtClean="0"/>
              <a:t>coloured</a:t>
            </a:r>
            <a:r>
              <a:rPr lang="en-US" dirty="0" smtClean="0"/>
              <a:t> and longitudinally   Striated or fibrous; it shows no sign of cork.</a:t>
            </a:r>
          </a:p>
          <a:p>
            <a:pPr>
              <a:buNone/>
            </a:pPr>
            <a:r>
              <a:rPr lang="en-US" dirty="0" err="1" smtClean="0"/>
              <a:t>Odour</a:t>
            </a:r>
            <a:r>
              <a:rPr lang="en-US" dirty="0" smtClean="0"/>
              <a:t>- agreeable aromatic </a:t>
            </a:r>
            <a:r>
              <a:rPr lang="en-US" dirty="0" err="1" smtClean="0"/>
              <a:t>odour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Taste- Pungent</a:t>
            </a:r>
          </a:p>
          <a:p>
            <a:r>
              <a:rPr lang="en-US" dirty="0" smtClean="0"/>
              <a:t>Size: Rhizome of ginger is about 5-15cm x 1.5-6cm. </a:t>
            </a:r>
          </a:p>
          <a:p>
            <a:r>
              <a:rPr lang="en-US" dirty="0" smtClean="0"/>
              <a:t>Shape: The rhizome is laterally compressed bearing short flat, Ovate and oblique branches on the upper side, with bud at the apex.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4953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Fracture: Its fracture is short and fibrous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Extra Feature: Longitudinal striations and the occasional project </a:t>
            </a:r>
            <a:r>
              <a:rPr lang="en-US" dirty="0" err="1" smtClean="0"/>
              <a:t>fibre</a:t>
            </a:r>
            <a:r>
              <a:rPr lang="en-US" dirty="0" smtClean="0"/>
              <a:t> are present on the surface of ginger. Transversely cut surface and stele.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905000"/>
            <a:ext cx="3343275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5814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Cork consists of irregularly arranged cells, followed cortex. </a:t>
            </a:r>
          </a:p>
          <a:p>
            <a:r>
              <a:rPr lang="en-US" dirty="0" smtClean="0"/>
              <a:t>Cortex is made up of thin walled </a:t>
            </a:r>
            <a:r>
              <a:rPr lang="en-US" dirty="0" err="1" smtClean="0"/>
              <a:t>parenchymatous</a:t>
            </a:r>
            <a:r>
              <a:rPr lang="en-US" dirty="0" smtClean="0"/>
              <a:t> tissue. </a:t>
            </a:r>
          </a:p>
          <a:p>
            <a:r>
              <a:rPr lang="en-US" dirty="0" smtClean="0"/>
              <a:t>Well marked endodermis distinguishes the stale and the cortex. </a:t>
            </a:r>
          </a:p>
          <a:p>
            <a:r>
              <a:rPr lang="en-US" dirty="0" smtClean="0"/>
              <a:t>Cortical tissue encloses several closed collateral </a:t>
            </a:r>
            <a:r>
              <a:rPr lang="en-US" dirty="0" err="1" smtClean="0"/>
              <a:t>fibrovascular</a:t>
            </a:r>
            <a:r>
              <a:rPr lang="en-US" dirty="0" smtClean="0"/>
              <a:t> bundles. Vascular bundles just inside the endodermis are free of fiber. </a:t>
            </a:r>
          </a:p>
          <a:p>
            <a:r>
              <a:rPr lang="en-US" dirty="0" smtClean="0"/>
              <a:t>Oleo resinous cells and starch grains are fond throughout the ground tissue. Endodermis is free of starch.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Ginger rhiz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3361" y="152400"/>
            <a:ext cx="4614439" cy="639630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</a:t>
            </a:r>
          </a:p>
          <a:p>
            <a:r>
              <a:rPr lang="en-US" dirty="0" smtClean="0"/>
              <a:t>Ginger contains about 1-2% of volatile oil and 5-8% of resinous matter, starch and mucilage. </a:t>
            </a:r>
          </a:p>
          <a:p>
            <a:r>
              <a:rPr lang="en-US" dirty="0" smtClean="0"/>
              <a:t>Oil of ginger, to which the drug mainly owes its aroma, contains a mixture of over 50 constituents, consisting of </a:t>
            </a:r>
            <a:r>
              <a:rPr lang="en-US" dirty="0" err="1" smtClean="0"/>
              <a:t>monoterpenes</a:t>
            </a:r>
            <a:r>
              <a:rPr lang="en-US" dirty="0" smtClean="0"/>
              <a:t> and the </a:t>
            </a:r>
            <a:r>
              <a:rPr lang="en-US" dirty="0" err="1" smtClean="0"/>
              <a:t>sesquiterpene</a:t>
            </a:r>
            <a:r>
              <a:rPr lang="en-US" dirty="0" smtClean="0"/>
              <a:t> alcohol </a:t>
            </a:r>
            <a:r>
              <a:rPr lang="en-US" dirty="0" err="1" smtClean="0"/>
              <a:t>zingiberol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 descr="HrbGingerC001.gif"/>
          <p:cNvPicPr>
            <a:picLocks noChangeAspect="1"/>
          </p:cNvPicPr>
          <p:nvPr/>
        </p:nvPicPr>
        <p:blipFill>
          <a:blip r:embed="rId2"/>
          <a:srcRect t="46610" r="78667" b="26271"/>
          <a:stretch>
            <a:fillRect/>
          </a:stretch>
        </p:blipFill>
        <p:spPr>
          <a:xfrm>
            <a:off x="3886200" y="3962400"/>
            <a:ext cx="2057400" cy="235131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pungency of ginger is due to </a:t>
            </a:r>
            <a:r>
              <a:rPr lang="en-US" dirty="0" err="1" smtClean="0"/>
              <a:t>gingerol</a:t>
            </a:r>
            <a:r>
              <a:rPr lang="en-US" dirty="0" smtClean="0"/>
              <a:t>, </a:t>
            </a:r>
            <a:r>
              <a:rPr lang="en-US" dirty="0" err="1" smtClean="0"/>
              <a:t>Zingerone</a:t>
            </a:r>
            <a:r>
              <a:rPr lang="en-US" dirty="0" smtClean="0"/>
              <a:t> and </a:t>
            </a:r>
            <a:r>
              <a:rPr lang="en-US" dirty="0" err="1" smtClean="0"/>
              <a:t>shogaol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Ginger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352801"/>
            <a:ext cx="2590800" cy="1001618"/>
          </a:xfrm>
          <a:prstGeom prst="rect">
            <a:avLst/>
          </a:prstGeom>
        </p:spPr>
      </p:pic>
      <p:pic>
        <p:nvPicPr>
          <p:cNvPr id="5" name="Picture 4" descr="Zinger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895600"/>
            <a:ext cx="2255576" cy="1543050"/>
          </a:xfrm>
          <a:prstGeom prst="rect">
            <a:avLst/>
          </a:prstGeom>
        </p:spPr>
      </p:pic>
      <p:pic>
        <p:nvPicPr>
          <p:cNvPr id="6" name="Picture 5" descr="Shoga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572000"/>
            <a:ext cx="41529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gingerol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Zingerone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shogaol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Physical</a:t>
            </a:r>
          </a:p>
          <a:p>
            <a:r>
              <a:rPr lang="en-US" dirty="0" smtClean="0"/>
              <a:t>Translucent solids, semisolids or liquid </a:t>
            </a:r>
          </a:p>
          <a:p>
            <a:r>
              <a:rPr lang="en-US" dirty="0" smtClean="0"/>
              <a:t>Insoluble in water and petroleum ether</a:t>
            </a:r>
          </a:p>
          <a:p>
            <a:r>
              <a:rPr lang="en-US" dirty="0" smtClean="0"/>
              <a:t>Soluble in alcohol, solvent ether, benzene or chloroform.</a:t>
            </a:r>
          </a:p>
          <a:p>
            <a:r>
              <a:rPr lang="en-US" dirty="0" smtClean="0"/>
              <a:t>Burns with smoky flame</a:t>
            </a:r>
          </a:p>
          <a:p>
            <a:r>
              <a:rPr lang="en-US" dirty="0" smtClean="0"/>
              <a:t>On heating they soften and finally melted</a:t>
            </a:r>
          </a:p>
          <a:p>
            <a:r>
              <a:rPr lang="en-US" dirty="0" smtClean="0"/>
              <a:t>Specific gravity more than one and </a:t>
            </a:r>
            <a:r>
              <a:rPr lang="en-US" dirty="0" err="1" smtClean="0"/>
              <a:t>havier</a:t>
            </a:r>
            <a:r>
              <a:rPr lang="en-US" dirty="0" smtClean="0"/>
              <a:t> than water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</a:t>
            </a:r>
          </a:p>
          <a:p>
            <a:r>
              <a:rPr lang="en-US" dirty="0" smtClean="0"/>
              <a:t>Ginger is used as carminative and stimulant. </a:t>
            </a:r>
          </a:p>
          <a:p>
            <a:r>
              <a:rPr lang="en-US" dirty="0" err="1" smtClean="0"/>
              <a:t>Gingerol</a:t>
            </a:r>
            <a:r>
              <a:rPr lang="en-US" dirty="0" smtClean="0"/>
              <a:t> are used as anti-inflammatory and anti-platelet agents.</a:t>
            </a:r>
          </a:p>
          <a:p>
            <a:r>
              <a:rPr lang="en-US" dirty="0" smtClean="0"/>
              <a:t>Used as an antiemetic, positive </a:t>
            </a:r>
            <a:r>
              <a:rPr lang="en-US" dirty="0" err="1" smtClean="0"/>
              <a:t>inotropic</a:t>
            </a:r>
            <a:r>
              <a:rPr lang="en-US" dirty="0" smtClean="0"/>
              <a:t>, spasmolytic, 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Adulteration</a:t>
            </a:r>
          </a:p>
          <a:p>
            <a:pPr>
              <a:buNone/>
            </a:pPr>
            <a:r>
              <a:rPr lang="en-US" smtClean="0"/>
              <a:t>Exhausted ginger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aptain Howdy" pitchFamily="2" charset="0"/>
              </a:rPr>
              <a:t>capsicum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Capsicum_annuum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303" r="6303"/>
          <a:stretch>
            <a:fillRect/>
          </a:stretch>
        </p:blipFill>
        <p:spPr/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capsicum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</a:t>
            </a:r>
          </a:p>
          <a:p>
            <a:pPr marL="114300" indent="0">
              <a:buNone/>
              <a:tabLst>
                <a:tab pos="114300" algn="l"/>
              </a:tabLst>
            </a:pPr>
            <a:r>
              <a:rPr lang="en-US" dirty="0" err="1" smtClean="0"/>
              <a:t>Chillies</a:t>
            </a:r>
            <a:r>
              <a:rPr lang="en-US" dirty="0" smtClean="0"/>
              <a:t>, Red pepper, </a:t>
            </a:r>
            <a:r>
              <a:rPr lang="en-US" dirty="0" err="1" smtClean="0"/>
              <a:t>Mirch</a:t>
            </a:r>
            <a:r>
              <a:rPr lang="en-US" dirty="0" smtClean="0"/>
              <a:t>, Capsicum fruit, </a:t>
            </a:r>
            <a:r>
              <a:rPr lang="en-US" dirty="0" err="1" smtClean="0"/>
              <a:t>Fructus</a:t>
            </a:r>
            <a:r>
              <a:rPr lang="en-US" dirty="0" smtClean="0"/>
              <a:t> </a:t>
            </a:r>
            <a:r>
              <a:rPr lang="en-US" dirty="0" err="1" smtClean="0"/>
              <a:t>Capsici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</a:t>
            </a:r>
          </a:p>
          <a:p>
            <a:pPr marL="0" indent="0">
              <a:buNone/>
            </a:pPr>
            <a:r>
              <a:rPr lang="en-US" dirty="0" smtClean="0"/>
              <a:t>Dried ripe fruits of </a:t>
            </a:r>
            <a:r>
              <a:rPr lang="en-US" i="1" dirty="0" smtClean="0">
                <a:solidFill>
                  <a:srgbClr val="0000FF"/>
                </a:solidFill>
              </a:rPr>
              <a:t>Capsicum minimum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00FF"/>
                </a:solidFill>
              </a:rPr>
              <a:t>Capsicum annum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Family</a:t>
            </a:r>
          </a:p>
          <a:p>
            <a:pPr marL="0" indent="0">
              <a:buNone/>
            </a:pPr>
            <a:r>
              <a:rPr lang="en-US" dirty="0" smtClean="0"/>
              <a:t>Solanaceae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111125" indent="3175">
              <a:buNone/>
            </a:pPr>
            <a:endParaRPr lang="en-US" dirty="0"/>
          </a:p>
        </p:txBody>
      </p:sp>
      <p:pic>
        <p:nvPicPr>
          <p:cNvPr id="4" name="Picture 3" descr="CP6008 Capsicum Annuum Joe's Long Cay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48000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Diagnostic Character</a:t>
            </a:r>
          </a:p>
          <a:p>
            <a:pPr>
              <a:buNone/>
            </a:pPr>
            <a:r>
              <a:rPr lang="en-US" dirty="0" smtClean="0"/>
              <a:t>Shape: 5-12 cm long, 2-4 cm wide, globular, ovoid or oblong in</a:t>
            </a:r>
          </a:p>
          <a:p>
            <a:pPr>
              <a:buNone/>
            </a:pPr>
            <a:r>
              <a:rPr lang="en-US" dirty="0" smtClean="0"/>
              <a:t>Color: orange or red </a:t>
            </a:r>
          </a:p>
          <a:p>
            <a:pPr>
              <a:buNone/>
            </a:pPr>
            <a:r>
              <a:rPr lang="en-US" dirty="0" err="1" smtClean="0"/>
              <a:t>Odour</a:t>
            </a:r>
            <a:r>
              <a:rPr lang="en-US" dirty="0" smtClean="0"/>
              <a:t>: Characteristic</a:t>
            </a:r>
          </a:p>
          <a:p>
            <a:pPr>
              <a:buNone/>
            </a:pPr>
            <a:r>
              <a:rPr lang="en-US" dirty="0" smtClean="0"/>
              <a:t>Taste: Pungent</a:t>
            </a:r>
          </a:p>
          <a:p>
            <a:pPr>
              <a:buNone/>
            </a:pPr>
            <a:r>
              <a:rPr lang="en-US" dirty="0" smtClean="0"/>
              <a:t>Extra Feature: Fruits are divided into two halves by </a:t>
            </a:r>
            <a:r>
              <a:rPr lang="en-US" dirty="0" err="1" smtClean="0"/>
              <a:t>memberanous</a:t>
            </a:r>
            <a:r>
              <a:rPr lang="en-US" dirty="0" smtClean="0"/>
              <a:t> </a:t>
            </a:r>
            <a:r>
              <a:rPr lang="en-US" dirty="0" err="1" smtClean="0"/>
              <a:t>dissepiment</a:t>
            </a:r>
            <a:r>
              <a:rPr lang="en-US" dirty="0" smtClean="0"/>
              <a:t> to which seed are attached</a:t>
            </a:r>
          </a:p>
          <a:p>
            <a:pPr>
              <a:buNone/>
            </a:pPr>
            <a:r>
              <a:rPr lang="en-US" dirty="0" smtClean="0"/>
              <a:t>Seeds are </a:t>
            </a:r>
            <a:r>
              <a:rPr lang="en-US" dirty="0" err="1" smtClean="0"/>
              <a:t>reniform</a:t>
            </a:r>
            <a:r>
              <a:rPr lang="en-US" dirty="0" smtClean="0"/>
              <a:t>, flattened , 3-4 cm long with coiled embryo and oily endosperm</a:t>
            </a:r>
            <a:endParaRPr lang="en-US" dirty="0"/>
          </a:p>
        </p:txBody>
      </p:sp>
      <p:pic>
        <p:nvPicPr>
          <p:cNvPr id="7" name="Picture 6" descr="f2cae635c3b5a9f0ec782f27e1fa-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28003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</a:t>
            </a:r>
          </a:p>
          <a:p>
            <a:pPr>
              <a:buNone/>
            </a:pPr>
            <a:r>
              <a:rPr lang="en-US" dirty="0" smtClean="0"/>
              <a:t>Fixed oil, oleoresin, </a:t>
            </a:r>
            <a:r>
              <a:rPr lang="en-US" dirty="0" err="1" smtClean="0"/>
              <a:t>carotenoids</a:t>
            </a:r>
            <a:r>
              <a:rPr lang="en-US" dirty="0" smtClean="0"/>
              <a:t>, </a:t>
            </a:r>
            <a:r>
              <a:rPr lang="en-US" dirty="0" err="1" smtClean="0"/>
              <a:t>capsacutin</a:t>
            </a:r>
            <a:r>
              <a:rPr lang="en-US" dirty="0" smtClean="0"/>
              <a:t>, </a:t>
            </a:r>
            <a:r>
              <a:rPr lang="en-US" dirty="0" err="1" smtClean="0"/>
              <a:t>capsico</a:t>
            </a:r>
            <a:r>
              <a:rPr lang="en-US" dirty="0" smtClean="0"/>
              <a:t> (Volatile alkaloid), Volatile oil, ascorbic acid.</a:t>
            </a:r>
          </a:p>
          <a:p>
            <a:pPr>
              <a:buNone/>
            </a:pPr>
            <a:r>
              <a:rPr lang="en-US" dirty="0" smtClean="0"/>
              <a:t>Resin: Pungent principle, capsaicin (0.5%)</a:t>
            </a:r>
          </a:p>
          <a:p>
            <a:pPr>
              <a:buNone/>
            </a:pPr>
            <a:r>
              <a:rPr lang="en-US" dirty="0" err="1" smtClean="0"/>
              <a:t>Carotenoids</a:t>
            </a:r>
            <a:r>
              <a:rPr lang="en-US" dirty="0" smtClean="0"/>
              <a:t>: </a:t>
            </a:r>
            <a:r>
              <a:rPr lang="en-US" dirty="0" err="1" smtClean="0"/>
              <a:t>Capsanthin</a:t>
            </a:r>
            <a:r>
              <a:rPr lang="en-US" dirty="0" smtClean="0"/>
              <a:t> , </a:t>
            </a:r>
            <a:r>
              <a:rPr lang="en-US" dirty="0" err="1" smtClean="0"/>
              <a:t>zeaxanthin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Pungency of capsicum is destroyed by oxidation with </a:t>
            </a:r>
            <a:r>
              <a:rPr lang="en-US" dirty="0" err="1" smtClean="0"/>
              <a:t>pottasium</a:t>
            </a:r>
            <a:r>
              <a:rPr lang="en-US" dirty="0" smtClean="0"/>
              <a:t> dichromate or permanganate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</a:t>
            </a:r>
          </a:p>
          <a:p>
            <a:pPr>
              <a:buNone/>
            </a:pPr>
            <a:r>
              <a:rPr lang="en-US" dirty="0" smtClean="0"/>
              <a:t>As a spice</a:t>
            </a:r>
          </a:p>
          <a:p>
            <a:pPr>
              <a:buNone/>
            </a:pPr>
            <a:r>
              <a:rPr lang="en-US" dirty="0" smtClean="0"/>
              <a:t>Used as stimulant, counter </a:t>
            </a:r>
            <a:r>
              <a:rPr lang="en-US" dirty="0" err="1" smtClean="0"/>
              <a:t>iritant</a:t>
            </a:r>
            <a:r>
              <a:rPr lang="en-US" dirty="0" smtClean="0"/>
              <a:t>, stomachic, </a:t>
            </a:r>
            <a:r>
              <a:rPr lang="en-US" dirty="0" err="1" smtClean="0"/>
              <a:t>rubefacient</a:t>
            </a:r>
            <a:r>
              <a:rPr lang="en-US" dirty="0" smtClean="0"/>
              <a:t>, carminative, dyspepsia and flatulence</a:t>
            </a:r>
          </a:p>
          <a:p>
            <a:pPr>
              <a:buNone/>
            </a:pPr>
            <a:r>
              <a:rPr lang="en-US" dirty="0" smtClean="0"/>
              <a:t>Capsaicin is used for the treatment of migraine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Allied Drugs</a:t>
            </a:r>
          </a:p>
          <a:p>
            <a:pPr>
              <a:buNone/>
            </a:pPr>
            <a:r>
              <a:rPr lang="en-US" dirty="0" smtClean="0"/>
              <a:t>Japanese </a:t>
            </a:r>
            <a:r>
              <a:rPr lang="en-US" dirty="0" err="1" smtClean="0"/>
              <a:t>Chillies</a:t>
            </a:r>
            <a:r>
              <a:rPr lang="en-US" dirty="0" smtClean="0"/>
              <a:t> (C. </a:t>
            </a:r>
            <a:r>
              <a:rPr lang="en-US" dirty="0" err="1" smtClean="0"/>
              <a:t>frutescens</a:t>
            </a:r>
            <a:r>
              <a:rPr lang="en-US" dirty="0" smtClean="0"/>
              <a:t>): free from pedicels and calices and have bright red color</a:t>
            </a:r>
            <a:endParaRPr lang="en-US" dirty="0"/>
          </a:p>
        </p:txBody>
      </p:sp>
      <p:pic>
        <p:nvPicPr>
          <p:cNvPr id="4" name="Picture 3" descr="Capsicum Frutesc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908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aptain Howdy" pitchFamily="2" charset="0"/>
              </a:rPr>
              <a:t>colophony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colophony_resin_-_pine_resi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69" b="9469"/>
          <a:stretch>
            <a:fillRect/>
          </a:stretch>
        </p:blipFill>
        <p:spPr/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Colophonium</a:t>
            </a:r>
            <a:r>
              <a:rPr lang="en-US" dirty="0" smtClean="0"/>
              <a:t>, </a:t>
            </a:r>
            <a:r>
              <a:rPr lang="en-US" dirty="0" err="1" smtClean="0"/>
              <a:t>Resina</a:t>
            </a:r>
            <a:r>
              <a:rPr lang="en-US" dirty="0" smtClean="0"/>
              <a:t>, Amber resin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Source:</a:t>
            </a:r>
          </a:p>
          <a:p>
            <a:pPr>
              <a:buNone/>
            </a:pPr>
            <a:r>
              <a:rPr lang="en-US" dirty="0" smtClean="0"/>
              <a:t>	Residue left after the distillation of the oil of turpentine from the crude oleoresin of various species of 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dirty="0" smtClean="0"/>
              <a:t>like 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roxburghii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Family: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Pinaceae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On being heated in a closed container </a:t>
            </a:r>
            <a:r>
              <a:rPr lang="en-US" i="1" dirty="0" smtClean="0"/>
              <a:t>i.e., in the absence of oxygen, they undergo decomposition </a:t>
            </a:r>
            <a:r>
              <a:rPr lang="en-US" dirty="0" smtClean="0"/>
              <a:t>and very often give rise to </a:t>
            </a:r>
            <a:r>
              <a:rPr lang="en-US" b="1" dirty="0" err="1" smtClean="0">
                <a:solidFill>
                  <a:srgbClr val="FF3300"/>
                </a:solidFill>
              </a:rPr>
              <a:t>empyreumatic</a:t>
            </a:r>
            <a:r>
              <a:rPr lang="en-US" b="1" dirty="0" smtClean="0">
                <a:solidFill>
                  <a:srgbClr val="FF3300"/>
                </a:solidFill>
              </a:rPr>
              <a:t> products </a:t>
            </a:r>
            <a:r>
              <a:rPr lang="en-US" b="1" i="1" dirty="0" smtClean="0"/>
              <a:t>i.e., </a:t>
            </a:r>
            <a:r>
              <a:rPr lang="en-US" i="1" dirty="0" smtClean="0"/>
              <a:t>products chiefly comprising of </a:t>
            </a:r>
            <a:r>
              <a:rPr lang="en-US" dirty="0" smtClean="0"/>
              <a:t>hydrocarbons.</a:t>
            </a:r>
          </a:p>
          <a:p>
            <a:endParaRPr lang="en-US" dirty="0" smtClean="0"/>
          </a:p>
          <a:p>
            <a:r>
              <a:rPr lang="en-US" dirty="0" smtClean="0"/>
              <a:t>Resins are bad conductors of electricity, but when rubbed usually become negatively charged.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Diagnostic Character</a:t>
            </a:r>
          </a:p>
          <a:p>
            <a:pPr>
              <a:buNone/>
            </a:pPr>
            <a:r>
              <a:rPr lang="en-US" dirty="0" smtClean="0"/>
              <a:t>Color		: Pale yellow or brownish yellow</a:t>
            </a:r>
          </a:p>
          <a:p>
            <a:pPr>
              <a:buNone/>
            </a:pPr>
            <a:r>
              <a:rPr lang="en-US" dirty="0" err="1" smtClean="0"/>
              <a:t>Odour</a:t>
            </a:r>
            <a:r>
              <a:rPr lang="en-US" dirty="0" smtClean="0"/>
              <a:t>	: Slight turpentine</a:t>
            </a:r>
          </a:p>
          <a:p>
            <a:pPr>
              <a:buNone/>
            </a:pPr>
            <a:r>
              <a:rPr lang="en-US" dirty="0" smtClean="0"/>
              <a:t>Taste		: Bitter</a:t>
            </a:r>
          </a:p>
          <a:p>
            <a:pPr>
              <a:buNone/>
            </a:pPr>
            <a:r>
              <a:rPr lang="en-US" dirty="0" smtClean="0"/>
              <a:t>Shape		: irregularly shaped pieces of different size</a:t>
            </a:r>
          </a:p>
          <a:p>
            <a:pPr>
              <a:buNone/>
            </a:pPr>
            <a:r>
              <a:rPr lang="en-US" dirty="0" smtClean="0"/>
              <a:t>Solubility	: Insoluble in water and freely soluble in alcohol, ether, benzene, glacial acetic acid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Standards</a:t>
            </a:r>
          </a:p>
          <a:p>
            <a:pPr>
              <a:buNone/>
            </a:pPr>
            <a:r>
              <a:rPr lang="en-US" dirty="0" smtClean="0"/>
              <a:t>Melting point	: 75- to 85</a:t>
            </a:r>
            <a:r>
              <a:rPr lang="en-US" baseline="30000" dirty="0" smtClean="0"/>
              <a:t>o </a:t>
            </a:r>
            <a:r>
              <a:rPr lang="en-US" dirty="0" smtClean="0"/>
              <a:t>C</a:t>
            </a:r>
          </a:p>
          <a:p>
            <a:pPr>
              <a:buNone/>
            </a:pPr>
            <a:r>
              <a:rPr lang="en-US" dirty="0" smtClean="0"/>
              <a:t>Acid Value		: Not less than 150</a:t>
            </a:r>
          </a:p>
          <a:p>
            <a:pPr>
              <a:buNone/>
            </a:pPr>
            <a:r>
              <a:rPr lang="en-US" dirty="0" err="1" smtClean="0"/>
              <a:t>Saponification</a:t>
            </a:r>
            <a:r>
              <a:rPr lang="en-US" dirty="0" smtClean="0"/>
              <a:t> value: 188 to 192</a:t>
            </a:r>
          </a:p>
          <a:p>
            <a:pPr>
              <a:buNone/>
            </a:pPr>
            <a:r>
              <a:rPr lang="en-US" dirty="0" smtClean="0"/>
              <a:t>Ash value		: Not more than 0.125%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Constituents:</a:t>
            </a:r>
          </a:p>
          <a:p>
            <a:pPr>
              <a:buNone/>
            </a:pPr>
            <a:r>
              <a:rPr lang="en-US" dirty="0" smtClean="0"/>
              <a:t>90% of </a:t>
            </a:r>
            <a:r>
              <a:rPr lang="en-US" dirty="0" err="1" smtClean="0"/>
              <a:t>abietic</a:t>
            </a:r>
            <a:r>
              <a:rPr lang="en-US" dirty="0" smtClean="0"/>
              <a:t> acid , 5-6% of </a:t>
            </a:r>
            <a:r>
              <a:rPr lang="en-US" dirty="0" err="1" smtClean="0"/>
              <a:t>resene</a:t>
            </a:r>
            <a:r>
              <a:rPr lang="en-US" dirty="0" smtClean="0"/>
              <a:t>, 0.5% of volatile oil and traces of bitter substance.</a:t>
            </a:r>
          </a:p>
          <a:p>
            <a:pPr>
              <a:buNone/>
            </a:pPr>
            <a:r>
              <a:rPr lang="en-US" dirty="0" err="1" smtClean="0"/>
              <a:t>Abietic</a:t>
            </a:r>
            <a:r>
              <a:rPr lang="en-US" dirty="0" smtClean="0"/>
              <a:t> acid is found in its three isomeric modification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abietic</a:t>
            </a:r>
            <a:r>
              <a:rPr lang="en-US" dirty="0" smtClean="0"/>
              <a:t> acid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Test: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0.1 gm of colophony + 10 ml of acetic anhydride  (gentle heating)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2133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352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 bright red color which change to violet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1000" y="2971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Colophony + Light petroleum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2133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</a:t>
            </a:r>
            <a:r>
              <a:rPr lang="en-US" dirty="0" err="1" smtClean="0"/>
              <a:t>dil</a:t>
            </a:r>
            <a:r>
              <a:rPr lang="en-US" dirty="0" smtClean="0"/>
              <a:t> cupric acetate (two times)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352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Petroleum layer shows emerald green color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1000" y="2971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Uses</a:t>
            </a:r>
          </a:p>
          <a:p>
            <a:r>
              <a:rPr lang="en-US" dirty="0" smtClean="0"/>
              <a:t>Stimulant and diuretic properties</a:t>
            </a:r>
          </a:p>
          <a:p>
            <a:r>
              <a:rPr lang="en-US" dirty="0" smtClean="0"/>
              <a:t>Used as a ingredient of plasters and ointments</a:t>
            </a:r>
          </a:p>
          <a:p>
            <a:r>
              <a:rPr lang="en-US" dirty="0" smtClean="0"/>
              <a:t>Used in manufacturing of varnishes, paint drier, printing ink, soaps, wood polishes, cement, plastics and fireworks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Captain Howdy" pitchFamily="2" charset="0"/>
              </a:rPr>
              <a:t>benzoin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benzoin_pic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440" b="8440"/>
          <a:stretch>
            <a:fillRect/>
          </a:stretch>
        </p:blipFill>
        <p:spPr/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commercial variety of </a:t>
            </a:r>
            <a:r>
              <a:rPr lang="en-US" dirty="0" err="1" smtClean="0"/>
              <a:t>benzoin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SUMATRA BENZOIN</a:t>
            </a:r>
          </a:p>
          <a:p>
            <a:pPr>
              <a:buNone/>
            </a:pPr>
            <a:r>
              <a:rPr lang="en-US" dirty="0" smtClean="0"/>
              <a:t>	SIAM BENZOIN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SUMATRA BENZOIN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Synonyms:</a:t>
            </a:r>
          </a:p>
          <a:p>
            <a:pPr algn="l">
              <a:buNone/>
            </a:pPr>
            <a:r>
              <a:rPr lang="en-US" dirty="0" err="1" smtClean="0"/>
              <a:t>Loban</a:t>
            </a:r>
            <a:r>
              <a:rPr lang="en-US" dirty="0" smtClean="0"/>
              <a:t>, </a:t>
            </a:r>
            <a:r>
              <a:rPr lang="en-US" dirty="0" err="1" smtClean="0"/>
              <a:t>Benzonium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Source:</a:t>
            </a:r>
          </a:p>
          <a:p>
            <a:pPr algn="l">
              <a:buNone/>
            </a:pPr>
            <a:r>
              <a:rPr lang="en-US" dirty="0" smtClean="0"/>
              <a:t>Sumatra </a:t>
            </a:r>
            <a:r>
              <a:rPr lang="en-US" dirty="0" err="1" smtClean="0"/>
              <a:t>benzoin</a:t>
            </a:r>
            <a:r>
              <a:rPr lang="en-US" dirty="0" smtClean="0"/>
              <a:t> is a balsamic resin obtained from incised stem of </a:t>
            </a:r>
            <a:r>
              <a:rPr lang="en-US" i="1" dirty="0" err="1" smtClean="0"/>
              <a:t>Styrax</a:t>
            </a:r>
            <a:r>
              <a:rPr lang="en-US" i="1" dirty="0" smtClean="0"/>
              <a:t> </a:t>
            </a:r>
            <a:r>
              <a:rPr lang="en-US" i="1" dirty="0" err="1" smtClean="0"/>
              <a:t>benzoin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S. </a:t>
            </a:r>
            <a:r>
              <a:rPr lang="en-US" i="1" dirty="0" err="1" smtClean="0"/>
              <a:t>paralleloneurus</a:t>
            </a:r>
            <a:endParaRPr lang="en-US" i="1" dirty="0" smtClean="0"/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Family:</a:t>
            </a:r>
          </a:p>
          <a:p>
            <a:pPr algn="l">
              <a:buNone/>
            </a:pPr>
            <a:r>
              <a:rPr lang="en-US" dirty="0" err="1" smtClean="0"/>
              <a:t>Styraceae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Characters: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Shape: masses of opaque, creamy white tears, embedded in a dull, </a:t>
            </a:r>
            <a:r>
              <a:rPr lang="en-US" dirty="0" err="1" smtClean="0"/>
              <a:t>greyish</a:t>
            </a:r>
            <a:r>
              <a:rPr lang="en-US" dirty="0" smtClean="0"/>
              <a:t> brown, resinous matrix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Texture: Hard and brittle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Fracture: Dull and uneven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Odour</a:t>
            </a:r>
            <a:r>
              <a:rPr lang="en-US" dirty="0" smtClean="0"/>
              <a:t>: Agreeable and Balsamic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Taste: Slightly acrid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When heated, it melts and gives irritating fumes of benzoic and </a:t>
            </a:r>
            <a:r>
              <a:rPr lang="en-US" dirty="0" err="1" smtClean="0"/>
              <a:t>cinnamic</a:t>
            </a:r>
            <a:r>
              <a:rPr lang="en-US" dirty="0" smtClean="0"/>
              <a:t> acid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Chemical</a:t>
            </a:r>
          </a:p>
          <a:p>
            <a:r>
              <a:rPr lang="en-US" dirty="0" smtClean="0"/>
              <a:t>Resins, in general, are enriched with carbon, deprived of nitrogen and contain a few oxygen in their respective molecules.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Majority of them undergo slow atmospheric oxidation whereby their </a:t>
            </a:r>
            <a:r>
              <a:rPr lang="en-US" dirty="0" err="1" smtClean="0"/>
              <a:t>colour</a:t>
            </a:r>
            <a:r>
              <a:rPr lang="en-US" dirty="0" smtClean="0"/>
              <a:t> get darkened with impaired solubility.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Constituents:</a:t>
            </a:r>
          </a:p>
          <a:p>
            <a:pPr>
              <a:buNone/>
            </a:pPr>
            <a:r>
              <a:rPr lang="en-US" dirty="0" smtClean="0"/>
              <a:t>Total Balsamic acid(26%)</a:t>
            </a:r>
          </a:p>
          <a:p>
            <a:pPr>
              <a:buNone/>
            </a:pPr>
            <a:r>
              <a:rPr lang="en-US" dirty="0" smtClean="0"/>
              <a:t>	Free </a:t>
            </a:r>
            <a:r>
              <a:rPr lang="en-US" dirty="0" err="1" smtClean="0"/>
              <a:t>cinnamic</a:t>
            </a:r>
            <a:r>
              <a:rPr lang="en-US" dirty="0" smtClean="0"/>
              <a:t> acid		10.3%</a:t>
            </a:r>
          </a:p>
          <a:p>
            <a:pPr>
              <a:buNone/>
            </a:pPr>
            <a:r>
              <a:rPr lang="en-US" dirty="0" smtClean="0"/>
              <a:t>	Free benzoic acid			6.5%</a:t>
            </a:r>
          </a:p>
          <a:p>
            <a:pPr>
              <a:buNone/>
            </a:pPr>
            <a:r>
              <a:rPr lang="en-US" dirty="0" smtClean="0"/>
              <a:t>	Combined </a:t>
            </a:r>
            <a:r>
              <a:rPr lang="en-US" dirty="0" err="1" smtClean="0"/>
              <a:t>cinnamic</a:t>
            </a:r>
            <a:r>
              <a:rPr lang="en-US" dirty="0" smtClean="0"/>
              <a:t> acid	7.3%</a:t>
            </a:r>
          </a:p>
          <a:p>
            <a:pPr>
              <a:buNone/>
            </a:pPr>
            <a:r>
              <a:rPr lang="en-US" dirty="0" smtClean="0"/>
              <a:t>	Combined benzoic acid		2.5%</a:t>
            </a:r>
          </a:p>
          <a:p>
            <a:pPr>
              <a:buNone/>
            </a:pPr>
            <a:r>
              <a:rPr lang="en-US" dirty="0" err="1" smtClean="0"/>
              <a:t>Sumaresinolic</a:t>
            </a:r>
            <a:r>
              <a:rPr lang="en-US" dirty="0" smtClean="0"/>
              <a:t> acid and their esters with balsamic acid at hydroxyl group</a:t>
            </a:r>
          </a:p>
          <a:p>
            <a:pPr>
              <a:buNone/>
            </a:pPr>
            <a:r>
              <a:rPr lang="en-US" dirty="0" err="1" smtClean="0"/>
              <a:t>Styrol</a:t>
            </a:r>
            <a:r>
              <a:rPr lang="en-US" dirty="0" smtClean="0"/>
              <a:t>, vanillin and phenyl </a:t>
            </a:r>
            <a:r>
              <a:rPr lang="en-US" dirty="0" err="1" smtClean="0"/>
              <a:t>propyl</a:t>
            </a:r>
            <a:r>
              <a:rPr lang="en-US" dirty="0" smtClean="0"/>
              <a:t> </a:t>
            </a:r>
            <a:r>
              <a:rPr lang="en-US" dirty="0" err="1" smtClean="0"/>
              <a:t>cinnamate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Uses:</a:t>
            </a:r>
          </a:p>
          <a:p>
            <a:pPr>
              <a:buNone/>
            </a:pPr>
            <a:r>
              <a:rPr lang="en-US" dirty="0" smtClean="0"/>
              <a:t>Used as antiseptic, expectorant, stimulant, carminative, diuretic, protective and healing agent</a:t>
            </a:r>
          </a:p>
          <a:p>
            <a:pPr>
              <a:buNone/>
            </a:pPr>
            <a:r>
              <a:rPr lang="en-US" dirty="0" smtClean="0"/>
              <a:t>Used in preparation of compound </a:t>
            </a:r>
            <a:r>
              <a:rPr lang="en-US" dirty="0" err="1" smtClean="0"/>
              <a:t>benzoin</a:t>
            </a:r>
            <a:r>
              <a:rPr lang="en-US" dirty="0" smtClean="0"/>
              <a:t> tincture which is used as topical </a:t>
            </a:r>
            <a:r>
              <a:rPr lang="en-US" dirty="0" err="1" smtClean="0"/>
              <a:t>protectant</a:t>
            </a:r>
            <a:r>
              <a:rPr lang="en-US" dirty="0" smtClean="0"/>
              <a:t>, antiseptic and expectorant</a:t>
            </a:r>
          </a:p>
          <a:p>
            <a:pPr>
              <a:buNone/>
            </a:pPr>
            <a:r>
              <a:rPr lang="en-US" dirty="0" smtClean="0"/>
              <a:t>Used in respiratory tract infection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 </a:t>
            </a:r>
            <a:r>
              <a:rPr lang="en-US" dirty="0" err="1" smtClean="0"/>
              <a:t>benzoin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Synonyms:</a:t>
            </a:r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Source:</a:t>
            </a:r>
          </a:p>
          <a:p>
            <a:pPr algn="l">
              <a:buNone/>
            </a:pPr>
            <a:r>
              <a:rPr lang="en-US" dirty="0" smtClean="0"/>
              <a:t>It is a balsamic resin obtained from </a:t>
            </a:r>
            <a:r>
              <a:rPr lang="en-US" i="1" dirty="0" err="1" smtClean="0"/>
              <a:t>Styrax</a:t>
            </a:r>
            <a:r>
              <a:rPr lang="en-US" i="1" dirty="0" smtClean="0"/>
              <a:t> </a:t>
            </a:r>
            <a:r>
              <a:rPr lang="en-US" i="1" dirty="0" err="1" smtClean="0"/>
              <a:t>tonkinensis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Family: </a:t>
            </a:r>
            <a:r>
              <a:rPr lang="en-US" dirty="0" err="1" smtClean="0"/>
              <a:t>Styraceae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Characetrs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Color – Yellowish brown to rusty brown</a:t>
            </a:r>
          </a:p>
          <a:p>
            <a:pPr>
              <a:buNone/>
            </a:pPr>
            <a:r>
              <a:rPr lang="en-US" dirty="0" err="1" smtClean="0"/>
              <a:t>Odour</a:t>
            </a:r>
            <a:r>
              <a:rPr lang="en-US" dirty="0" smtClean="0"/>
              <a:t>- Balsamic vanilla like</a:t>
            </a:r>
          </a:p>
          <a:p>
            <a:pPr>
              <a:buNone/>
            </a:pPr>
            <a:r>
              <a:rPr lang="en-US" dirty="0" smtClean="0"/>
              <a:t>Taste- First sweet then slightly acrid</a:t>
            </a:r>
          </a:p>
          <a:p>
            <a:pPr>
              <a:buNone/>
            </a:pPr>
            <a:r>
              <a:rPr lang="en-US" dirty="0" smtClean="0"/>
              <a:t>Shape- Occurs as separate tears or in forms of masses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Chemical Constituents</a:t>
            </a:r>
          </a:p>
          <a:p>
            <a:pPr>
              <a:buNone/>
            </a:pPr>
            <a:r>
              <a:rPr lang="en-US" dirty="0" smtClean="0"/>
              <a:t>75% of </a:t>
            </a:r>
            <a:r>
              <a:rPr lang="en-US" dirty="0" err="1" smtClean="0"/>
              <a:t>coniferyl</a:t>
            </a:r>
            <a:r>
              <a:rPr lang="en-US" dirty="0" smtClean="0"/>
              <a:t> benzoate, </a:t>
            </a:r>
            <a:r>
              <a:rPr lang="en-US" dirty="0" err="1" smtClean="0"/>
              <a:t>siaresinol</a:t>
            </a:r>
            <a:r>
              <a:rPr lang="en-US" dirty="0" smtClean="0"/>
              <a:t> benzoate, d-</a:t>
            </a:r>
            <a:r>
              <a:rPr lang="en-US" dirty="0" err="1" smtClean="0"/>
              <a:t>siaresinolic</a:t>
            </a:r>
            <a:r>
              <a:rPr lang="en-US" dirty="0" smtClean="0"/>
              <a:t> acid </a:t>
            </a:r>
          </a:p>
          <a:p>
            <a:pPr>
              <a:buNone/>
            </a:pPr>
            <a:r>
              <a:rPr lang="en-US" dirty="0" smtClean="0"/>
              <a:t>Small quantity of vanilla and esters of benzoic </a:t>
            </a:r>
            <a:r>
              <a:rPr lang="en-US" dirty="0" err="1" smtClean="0"/>
              <a:t>zcid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3797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Chemical test: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Drug + Solvent ether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2133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1 ml decanted ether extract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3528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</a:t>
            </a:r>
            <a:r>
              <a:rPr lang="en-US" dirty="0" err="1" smtClean="0"/>
              <a:t>sulphuric</a:t>
            </a:r>
            <a:r>
              <a:rPr lang="en-US" dirty="0" smtClean="0"/>
              <a:t> acid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1000" y="2971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191000"/>
            <a:ext cx="6629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Deep </a:t>
            </a:r>
            <a:r>
              <a:rPr lang="en-US" dirty="0" err="1" smtClean="0"/>
              <a:t>purpulish</a:t>
            </a:r>
            <a:r>
              <a:rPr lang="en-US" dirty="0" smtClean="0"/>
              <a:t> red color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91000" y="3733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Uses:</a:t>
            </a:r>
          </a:p>
          <a:p>
            <a:pPr>
              <a:buNone/>
            </a:pPr>
            <a:r>
              <a:rPr lang="en-US" dirty="0" smtClean="0"/>
              <a:t>Used as mild disinfectant</a:t>
            </a:r>
          </a:p>
          <a:p>
            <a:pPr>
              <a:buNone/>
            </a:pPr>
            <a:r>
              <a:rPr lang="en-US" dirty="0" smtClean="0"/>
              <a:t>Used in perfumeries and cosmetics as fixative</a:t>
            </a:r>
          </a:p>
          <a:p>
            <a:pPr>
              <a:buNone/>
            </a:pPr>
            <a:r>
              <a:rPr lang="en-US" dirty="0" smtClean="0"/>
              <a:t>Used as expectorant and carminative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458200" cy="1582621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Captain Howdy" pitchFamily="2" charset="0"/>
              </a:rPr>
              <a:t>asafoetida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Devilsdung-asafoetida+resi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860" b="5860"/>
          <a:stretch>
            <a:fillRect/>
          </a:stretch>
        </p:blipFill>
        <p:spPr/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Synonyms: </a:t>
            </a:r>
          </a:p>
          <a:p>
            <a:pPr>
              <a:buNone/>
            </a:pPr>
            <a:r>
              <a:rPr lang="en-US" dirty="0" smtClean="0"/>
              <a:t>Devil’ dung, Food of the gods, </a:t>
            </a:r>
            <a:r>
              <a:rPr lang="en-US" dirty="0" err="1" smtClean="0"/>
              <a:t>Hing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Biological Source:</a:t>
            </a:r>
          </a:p>
          <a:p>
            <a:pPr>
              <a:buNone/>
            </a:pPr>
            <a:r>
              <a:rPr lang="en-US" dirty="0" smtClean="0"/>
              <a:t>It is an </a:t>
            </a:r>
            <a:r>
              <a:rPr lang="en-US" dirty="0" err="1" smtClean="0"/>
              <a:t>oleogum</a:t>
            </a:r>
            <a:r>
              <a:rPr lang="en-US" dirty="0" smtClean="0"/>
              <a:t> resin obtained as an exudation by incision of the decapitated rhizome and roots of </a:t>
            </a:r>
            <a:r>
              <a:rPr lang="en-US" i="1" dirty="0" smtClean="0"/>
              <a:t>Ferula </a:t>
            </a:r>
            <a:r>
              <a:rPr lang="en-US" i="1" dirty="0" err="1" smtClean="0"/>
              <a:t>asafoetida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Family:</a:t>
            </a:r>
          </a:p>
          <a:p>
            <a:pPr>
              <a:buNone/>
            </a:pPr>
            <a:r>
              <a:rPr lang="en-US" dirty="0" err="1" smtClean="0"/>
              <a:t>Apiaceae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Characters:</a:t>
            </a:r>
          </a:p>
          <a:p>
            <a:pPr>
              <a:buNone/>
            </a:pPr>
            <a:r>
              <a:rPr lang="en-US" dirty="0" smtClean="0"/>
              <a:t>Occurs in 3 forma. Paste, tears and Mass. </a:t>
            </a:r>
          </a:p>
          <a:p>
            <a:pPr>
              <a:buNone/>
            </a:pPr>
            <a:r>
              <a:rPr lang="en-US" u="sng" dirty="0" smtClean="0"/>
              <a:t>TEARS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Shape – Rounded or flattened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Size – 0.5 – 4 cm in diameter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Color- Dull yellow and becomes reddish brown on keeping . It is yellowish , translucent or opaque.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Odour</a:t>
            </a:r>
            <a:r>
              <a:rPr lang="en-US" dirty="0" smtClean="0"/>
              <a:t>- Intense, penetrating and </a:t>
            </a:r>
            <a:r>
              <a:rPr lang="en-US" dirty="0" err="1" smtClean="0"/>
              <a:t>alliceous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Taste- Bitter, acrid and </a:t>
            </a:r>
            <a:r>
              <a:rPr lang="en-US" dirty="0" err="1" smtClean="0"/>
              <a:t>alliceous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Fresh drug is tough at ordinary temperature, becoming harder when cooled and soften when warmed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Resins are found to be a mixture of numerous compounds rather than a single pure chemical entity.</a:t>
            </a:r>
          </a:p>
          <a:p>
            <a:endParaRPr lang="en-US" dirty="0" smtClean="0"/>
          </a:p>
          <a:p>
            <a:r>
              <a:rPr lang="en-US" dirty="0" smtClean="0"/>
              <a:t>They may also be regarded as the end-products of </a:t>
            </a:r>
            <a:r>
              <a:rPr lang="en-US" i="1" dirty="0" smtClean="0"/>
              <a:t>destructive metabolism.</a:t>
            </a:r>
          </a:p>
          <a:p>
            <a:endParaRPr lang="en-US" i="1" dirty="0" smtClean="0"/>
          </a:p>
          <a:p>
            <a:r>
              <a:rPr lang="en-US" dirty="0" smtClean="0"/>
              <a:t>The acidic resins when treated with alkaline solutions they yield soaps (or </a:t>
            </a:r>
            <a:r>
              <a:rPr lang="en-US" b="1" dirty="0" smtClean="0"/>
              <a:t>resin-soaps).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MASS</a:t>
            </a:r>
          </a:p>
          <a:p>
            <a:pPr>
              <a:buNone/>
            </a:pPr>
            <a:r>
              <a:rPr lang="en-US" dirty="0" smtClean="0"/>
              <a:t>More or less agglutinated tears and varying quantities of stones, earthy matters, Calcium carbonate and Calcium </a:t>
            </a:r>
            <a:r>
              <a:rPr lang="en-US" dirty="0" err="1" smtClean="0"/>
              <a:t>sulphate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Constituents</a:t>
            </a:r>
          </a:p>
          <a:p>
            <a:pPr>
              <a:buNone/>
            </a:pPr>
            <a:r>
              <a:rPr lang="en-US" dirty="0" smtClean="0"/>
              <a:t>Resin (40-64%):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Asaresene</a:t>
            </a:r>
            <a:r>
              <a:rPr lang="en-US" dirty="0" smtClean="0"/>
              <a:t> A(50%), </a:t>
            </a:r>
            <a:r>
              <a:rPr lang="en-US" dirty="0" err="1" smtClean="0"/>
              <a:t>Ferulic</a:t>
            </a:r>
            <a:r>
              <a:rPr lang="en-US" dirty="0" smtClean="0"/>
              <a:t> acid (1.3%), Esters of </a:t>
            </a:r>
            <a:r>
              <a:rPr lang="en-US" dirty="0" err="1" smtClean="0"/>
              <a:t>ferulic</a:t>
            </a:r>
            <a:r>
              <a:rPr lang="en-US" dirty="0" smtClean="0"/>
              <a:t> acid with </a:t>
            </a:r>
            <a:r>
              <a:rPr lang="en-US" dirty="0" err="1" smtClean="0"/>
              <a:t>asaresinol</a:t>
            </a:r>
            <a:r>
              <a:rPr lang="en-US" dirty="0" smtClean="0"/>
              <a:t> (16%)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Sesquiterpene</a:t>
            </a:r>
            <a:r>
              <a:rPr lang="en-US" dirty="0" smtClean="0"/>
              <a:t> </a:t>
            </a:r>
            <a:r>
              <a:rPr lang="en-US" dirty="0" err="1" smtClean="0"/>
              <a:t>coumarins</a:t>
            </a:r>
            <a:r>
              <a:rPr lang="en-US" dirty="0" smtClean="0"/>
              <a:t> like </a:t>
            </a:r>
            <a:r>
              <a:rPr lang="en-US" dirty="0" err="1" smtClean="0"/>
              <a:t>Farnesiferol</a:t>
            </a:r>
            <a:r>
              <a:rPr lang="en-US" dirty="0" smtClean="0"/>
              <a:t> A, B, and C </a:t>
            </a:r>
          </a:p>
          <a:p>
            <a:pPr>
              <a:buNone/>
            </a:pPr>
            <a:r>
              <a:rPr lang="en-US" dirty="0" smtClean="0"/>
              <a:t>Volatile oil: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Pinene</a:t>
            </a:r>
            <a:r>
              <a:rPr lang="en-US" dirty="0" smtClean="0"/>
              <a:t> and organic </a:t>
            </a:r>
            <a:r>
              <a:rPr lang="en-US" dirty="0" err="1" smtClean="0"/>
              <a:t>disulphides</a:t>
            </a:r>
            <a:r>
              <a:rPr lang="en-US" dirty="0" smtClean="0"/>
              <a:t> like 2-butyl 1-propenyl disulphide, 1-(1-methyl </a:t>
            </a:r>
            <a:r>
              <a:rPr lang="en-US" dirty="0" err="1" smtClean="0"/>
              <a:t>thiopropyl</a:t>
            </a:r>
            <a:r>
              <a:rPr lang="en-US" dirty="0" smtClean="0"/>
              <a:t>) 1- </a:t>
            </a:r>
            <a:r>
              <a:rPr lang="en-US" dirty="0" err="1" smtClean="0"/>
              <a:t>Propenyl</a:t>
            </a:r>
            <a:r>
              <a:rPr lang="en-US" dirty="0" smtClean="0"/>
              <a:t> disulphide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Trisulphide</a:t>
            </a:r>
            <a:r>
              <a:rPr lang="en-US" dirty="0" smtClean="0"/>
              <a:t> and </a:t>
            </a:r>
            <a:r>
              <a:rPr lang="en-US" dirty="0" err="1" smtClean="0"/>
              <a:t>tetrasulphide</a:t>
            </a:r>
            <a:r>
              <a:rPr lang="en-US" dirty="0" smtClean="0"/>
              <a:t> are also present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Chemical Test: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Combined </a:t>
            </a:r>
            <a:r>
              <a:rPr lang="en-US" b="1" dirty="0" err="1" smtClean="0">
                <a:solidFill>
                  <a:srgbClr val="7030A0"/>
                </a:solidFill>
              </a:rPr>
              <a:t>Umbelliferone</a:t>
            </a:r>
            <a:r>
              <a:rPr lang="en-US" b="1" dirty="0" smtClean="0">
                <a:solidFill>
                  <a:srgbClr val="7030A0"/>
                </a:solidFill>
              </a:rPr>
              <a:t> Test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743200"/>
            <a:ext cx="66294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0.5 gm drug triturate with sand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91000" y="3124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3962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593068"/>
            <a:ext cx="66294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Boiled with Water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419600"/>
            <a:ext cx="66294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Filterate</a:t>
            </a:r>
            <a:r>
              <a:rPr lang="en-US" dirty="0" smtClean="0"/>
              <a:t> + Eq. vol. of Alcohol + Excess strong ammonia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5257800"/>
            <a:ext cx="66294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</a:t>
            </a:r>
            <a:r>
              <a:rPr lang="en-US" dirty="0" err="1" smtClean="0"/>
              <a:t>Fluorescense</a:t>
            </a:r>
            <a:endParaRPr lang="en-US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4267200" y="4876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When triturate with water, it forms yellowish orange emulsion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Fresh Drug treated  with 50% nitric acid gives green color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Fresh tears treated with conc. </a:t>
            </a:r>
            <a:r>
              <a:rPr lang="en-US" dirty="0" err="1" smtClean="0"/>
              <a:t>Sulphuric</a:t>
            </a:r>
            <a:r>
              <a:rPr lang="en-US" dirty="0" smtClean="0"/>
              <a:t> acid gives bright red or brownish red color. It changes to violet when washed with water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Uses:</a:t>
            </a:r>
          </a:p>
          <a:p>
            <a:pPr>
              <a:buNone/>
            </a:pPr>
            <a:r>
              <a:rPr lang="en-US" dirty="0" smtClean="0"/>
              <a:t>Used in nervous disorder and in hysteria</a:t>
            </a:r>
          </a:p>
          <a:p>
            <a:pPr>
              <a:buNone/>
            </a:pPr>
            <a:r>
              <a:rPr lang="en-US" dirty="0" smtClean="0"/>
              <a:t>Used in gastric disorder such as flatulence and carminative</a:t>
            </a:r>
          </a:p>
          <a:p>
            <a:pPr>
              <a:buNone/>
            </a:pPr>
            <a:r>
              <a:rPr lang="en-US" dirty="0" smtClean="0"/>
              <a:t>Used as flavoring agent 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616</TotalTime>
  <Words>2600</Words>
  <Application>Microsoft Office PowerPoint</Application>
  <PresentationFormat>On-screen Show (4:3)</PresentationFormat>
  <Paragraphs>439</Paragraphs>
  <Slides>95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Flow</vt:lpstr>
      <vt:lpstr>Drugs Containing Resins</vt:lpstr>
      <vt:lpstr>Introduction </vt:lpstr>
      <vt:lpstr>Slide 3</vt:lpstr>
      <vt:lpstr>occurrence</vt:lpstr>
      <vt:lpstr>Slide 5</vt:lpstr>
      <vt:lpstr>Properties</vt:lpstr>
      <vt:lpstr>Slide 7</vt:lpstr>
      <vt:lpstr>Slide 8</vt:lpstr>
      <vt:lpstr>Slide 9</vt:lpstr>
      <vt:lpstr>Slide 10</vt:lpstr>
      <vt:lpstr>Slide 11</vt:lpstr>
      <vt:lpstr>Slide 12</vt:lpstr>
      <vt:lpstr>Slide 13</vt:lpstr>
      <vt:lpstr>Physiological resins</vt:lpstr>
      <vt:lpstr>Pathological Resins</vt:lpstr>
      <vt:lpstr>Classification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Extraction and isolation</vt:lpstr>
      <vt:lpstr>Identification test</vt:lpstr>
      <vt:lpstr>Slide 33</vt:lpstr>
      <vt:lpstr>Slide 34</vt:lpstr>
      <vt:lpstr>Slide 35</vt:lpstr>
      <vt:lpstr>Slide 36</vt:lpstr>
      <vt:lpstr>Pharmaceutical application</vt:lpstr>
      <vt:lpstr>CANNABIS </vt:lpstr>
      <vt:lpstr>Cannabis</vt:lpstr>
      <vt:lpstr>Slide 40</vt:lpstr>
      <vt:lpstr>Slide 41</vt:lpstr>
      <vt:lpstr>Slide 42</vt:lpstr>
      <vt:lpstr>Slide 43</vt:lpstr>
      <vt:lpstr>Slide 44</vt:lpstr>
      <vt:lpstr>Slide 45</vt:lpstr>
      <vt:lpstr>podophyllum </vt:lpstr>
      <vt:lpstr>Podophyllum</vt:lpstr>
      <vt:lpstr>Slide 48</vt:lpstr>
      <vt:lpstr>Slide 49</vt:lpstr>
      <vt:lpstr>Slide 50</vt:lpstr>
      <vt:lpstr>Slide 51</vt:lpstr>
      <vt:lpstr>Slide 52</vt:lpstr>
      <vt:lpstr>ginger</vt:lpstr>
      <vt:lpstr>Ginger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capsicum </vt:lpstr>
      <vt:lpstr>capsicum</vt:lpstr>
      <vt:lpstr>Slide 64</vt:lpstr>
      <vt:lpstr>Slide 65</vt:lpstr>
      <vt:lpstr>Slide 66</vt:lpstr>
      <vt:lpstr>Slide 67</vt:lpstr>
      <vt:lpstr>colophony 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benzoin</vt:lpstr>
      <vt:lpstr>Slide 77</vt:lpstr>
      <vt:lpstr>SUMATRA BENZOIN</vt:lpstr>
      <vt:lpstr>Slide 79</vt:lpstr>
      <vt:lpstr>Slide 80</vt:lpstr>
      <vt:lpstr>Slide 81</vt:lpstr>
      <vt:lpstr>Siam benzoin</vt:lpstr>
      <vt:lpstr>Slide 83</vt:lpstr>
      <vt:lpstr>Slide 84</vt:lpstr>
      <vt:lpstr>Slide 85</vt:lpstr>
      <vt:lpstr>Slide 86</vt:lpstr>
      <vt:lpstr>asafoetida 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Containing Resins</dc:title>
  <dc:creator>Raj</dc:creator>
  <cp:lastModifiedBy>Girish</cp:lastModifiedBy>
  <cp:revision>85</cp:revision>
  <dcterms:created xsi:type="dcterms:W3CDTF">2010-02-21T10:35:36Z</dcterms:created>
  <dcterms:modified xsi:type="dcterms:W3CDTF">2012-09-17T07:37:09Z</dcterms:modified>
</cp:coreProperties>
</file>