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1" r:id="rId6"/>
    <p:sldId id="305" r:id="rId7"/>
    <p:sldId id="262" r:id="rId8"/>
    <p:sldId id="306" r:id="rId9"/>
    <p:sldId id="264" r:id="rId10"/>
    <p:sldId id="307" r:id="rId11"/>
    <p:sldId id="266" r:id="rId12"/>
    <p:sldId id="267" r:id="rId13"/>
    <p:sldId id="268" r:id="rId14"/>
    <p:sldId id="269" r:id="rId15"/>
    <p:sldId id="309" r:id="rId16"/>
    <p:sldId id="308" r:id="rId17"/>
    <p:sldId id="310" r:id="rId18"/>
    <p:sldId id="271" r:id="rId19"/>
    <p:sldId id="311" r:id="rId20"/>
    <p:sldId id="272" r:id="rId21"/>
    <p:sldId id="273" r:id="rId22"/>
    <p:sldId id="32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21" r:id="rId32"/>
    <p:sldId id="282" r:id="rId33"/>
    <p:sldId id="283" r:id="rId34"/>
    <p:sldId id="284" r:id="rId35"/>
    <p:sldId id="322" r:id="rId36"/>
    <p:sldId id="285" r:id="rId37"/>
    <p:sldId id="286" r:id="rId38"/>
    <p:sldId id="312" r:id="rId39"/>
    <p:sldId id="287" r:id="rId40"/>
    <p:sldId id="313" r:id="rId41"/>
    <p:sldId id="314" r:id="rId42"/>
    <p:sldId id="319" r:id="rId43"/>
    <p:sldId id="316" r:id="rId44"/>
    <p:sldId id="317" r:id="rId45"/>
    <p:sldId id="318" r:id="rId46"/>
    <p:sldId id="315" r:id="rId4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92" d="100"/>
          <a:sy n="92" d="100"/>
        </p:scale>
        <p:origin x="64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2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58F95-7120-4335-82A1-D15764870816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50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561912-B188-428C-B787-AB79EBBBA7D6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403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A1A0DEAC-85B3-40C9-BA54-5EA7FBD1D929}" type="datetime1">
              <a:rPr lang="en-US" smtClean="0">
                <a:solidFill>
                  <a:srgbClr val="FFFFFF"/>
                </a:solidFill>
              </a:rPr>
              <a:t>8/27/2020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BFBE-3DAD-4AF1-941A-E6DAEAA0240C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FCC2-06FA-4DE1-B190-85AE904D1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3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3993C-EB3A-4B69-A38E-680E0F011F65}" type="datetime1">
              <a:rPr lang="en-US" smtClean="0"/>
              <a:t>8/27/2020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11043-238E-4499-9E03-67F891666ECC}" type="datetime1">
              <a:rPr lang="en-US" smtClean="0"/>
              <a:t>8/27/2020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A808C2CC-A212-4C1D-A8DD-E42DC7D2A680}" type="datetime1">
              <a:rPr lang="en-US" smtClean="0"/>
              <a:t>8/27/2020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400226E1-C492-458F-9152-4CEA529C43AF}" type="datetime1">
              <a:rPr lang="en-US" smtClean="0"/>
              <a:t>8/27/2020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8C49B0-CDC9-48B1-88FA-B1DE7B02ABC7}" type="datetime1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33795-42DC-48EE-96E3-6C37D6726CC7}" type="datetime1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746CA-5DEC-4FF7-BD6E-65E0ABF2F92F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1B36B3A3-12E2-4A6D-B457-FA1F870DF539}" type="datetime1">
              <a:rPr lang="en-US" smtClean="0"/>
              <a:t>8/27/2020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49C125A4-C733-4F01-84F9-6764AC226C61}" type="datetime1">
              <a:rPr lang="en-US" smtClean="0"/>
              <a:t>8/27/2020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.in/imgres?imgurl=http://envis.frlht.org.in/pimages/1155_1.jpg&amp;imgrefurl=http://envis.frlht.org.in/hpentandra.htm&amp;usg=__KVV8XD9ZGypkengdweSD30p4-aQ=&amp;h=260&amp;w=301&amp;sz=35&amp;hl=en&amp;start=2&amp;sig2=AHjZT8xxO4GNvTcj2PAN3g&amp;um=1&amp;itbs=1&amp;tbnid=gt6Ap05FYiIvHM:&amp;tbnh=100&amp;tbnw=116&amp;prev=/images?q=hydnocarpus+wightiana&amp;um=1&amp;hl=en&amp;tbs=isch:1&amp;ei=3JbWS_vOOtK_rAfoxNzuBg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Castor_beans.jpg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.in/imgres?imgurl=http://www.camdengrey.com/mm5/graphics/00000001/LANO.jpg&amp;imgrefurl=http://www.camdengrey.com/essential-oils/Raw-Materials-Humectants-Emollients/lanolin.html&amp;usg=__Ki0Wnd8DBd6b5IsMnro6tpw3GJU=&amp;h=286&amp;w=350&amp;sz=37&amp;hl=en&amp;start=2&amp;itbs=1&amp;tbnid=SM_OE_6siVfwJM:&amp;tbnh=98&amp;tbnw=120&amp;prev=/images?q=wool+fat&amp;hl=en&amp;gbv=2&amp;tbs=isch:1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arllorenlibrary.com/uploads/440px-Cholesterol.svg.png" TargetMode="Externa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.in/imgres?imgurl=http://whatscookingamerica.net/CuttingBoards/Beeswax1.jpg&amp;imgrefurl=http://whatscookingamerica.net/CuttingBoards/AllAbout.htm&amp;usg=__zddwppCQPzxR7rqa05WyHWNeDU4=&amp;h=405&amp;w=432&amp;sz=16&amp;hl=en&amp;start=12&amp;um=1&amp;itbs=1&amp;tbnid=03JV8PcBAW1x7M:&amp;tbnh=118&amp;tbnw=126&amp;prev=/images?q=yellow+bees+wax&amp;um=1&amp;hl=en&amp;sa=N&amp;tbs=isch:1" TargetMode="Externa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n/imgres?imgurl=http://www.felicitybathandbody.com/images/butterwax/kokum.jpg&amp;imgrefurl=http://www.felicitybathandbody.com/butterwax.html&amp;usg=___lSx9aoaWpnAqrl6bhoa9xPt14A=&amp;h=158&amp;w=206&amp;sz=59&amp;hl=en&amp;start=16&amp;itbs=1&amp;tbnid=GgwFLYPI5XZ4nM:&amp;tbnh=81&amp;tbnw=105&amp;prev=/images?q=kokum+butter&amp;hl=en&amp;gbv=2&amp;tbs=isch: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amdengrey.com/mm5/graphics/00000001/KO-BU-.jpg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.in/imgres?imgurl=http://www.omega-3-for-your-health.com/images/Shark-Liver-Oil.jpg&amp;imgrefurl=http://www.omega-3-for-your-health.com/shark-liver-oil.html&amp;usg=__AdLofq-XiWY2Myo_BItsgMaxGRo=&amp;h=160&amp;w=240&amp;sz=17&amp;hl=en&amp;start=6&amp;sig2=J3rTIAkDyAA3wA9ZkDATtg&amp;um=1&amp;itbs=1&amp;tbnid=VYAWjlGXbZ1-BM:&amp;tbnh=73&amp;tbnw=110&amp;prev=/images?q=shark+liver+oil&amp;um=1&amp;hl=en&amp;sa=N&amp;tbs=isch:1&amp;ei=OWvWS_unL8u9rAfXrLj3D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Lipid containing drugs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PH 104-Pharmacognosy-I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Method of preparation: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/>
              <a:t>The livers are cleaned and minced.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/>
              <a:t>The minced mass is taken to a boiling pot, where temp. of 80°C is maintained.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/>
              <a:t>The oil extracted is treated with dehydrating  agent to remove water 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/>
              <a:t>The oil is then taken to the vacuum still for dehydration and chilled to separate stearin.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/>
              <a:t>Centrifuges are used to separate suspended materials in oil.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/>
              <a:t>The clear oil is manipulated to adjust the desired strength of </a:t>
            </a:r>
            <a:r>
              <a:rPr lang="en-US" sz="3200" dirty="0" err="1"/>
              <a:t>vit</a:t>
            </a:r>
            <a:r>
              <a:rPr lang="en-US" sz="3200" dirty="0"/>
              <a:t>. A.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/>
              <a:t>The oil is being sensitive to light and air – care is taken to minimize the exposure.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550"/>
            <a:ext cx="8763000" cy="36195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Description: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500" dirty="0" smtClean="0">
                <a:latin typeface="+mj-lt"/>
              </a:rPr>
              <a:t>Colour: pale yellow to brown-yellow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500" dirty="0" smtClean="0">
                <a:latin typeface="+mj-lt"/>
              </a:rPr>
              <a:t>Odour: characteristic fishy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500" dirty="0" smtClean="0">
                <a:latin typeface="+mj-lt"/>
              </a:rPr>
              <a:t>Taste: Bland or fishy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Solubility: 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500" dirty="0" smtClean="0">
                <a:latin typeface="+mj-lt"/>
              </a:rPr>
              <a:t>oil is soluble in solvent ether, chloroform.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500" dirty="0" smtClean="0">
                <a:latin typeface="+mj-lt"/>
              </a:rPr>
              <a:t>Insoluble in water and slightly soluble in ethanol.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Standards: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500" dirty="0" smtClean="0">
                <a:latin typeface="+mj-lt"/>
              </a:rPr>
              <a:t>Acid value: NMT 2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500" dirty="0" smtClean="0">
                <a:latin typeface="+mj-lt"/>
              </a:rPr>
              <a:t>Iodine value: NLT 90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Chemical constituents: 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500" dirty="0" smtClean="0">
                <a:latin typeface="+mj-lt"/>
              </a:rPr>
              <a:t>Vit. A, glycerides of saturated and unsaturated fatty acids, squalene and omega-3-fatty acids.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z="2800" dirty="0"/>
          </a:p>
        </p:txBody>
      </p:sp>
      <p:pic>
        <p:nvPicPr>
          <p:cNvPr id="246786" name="Picture 2" descr="C:\Users\user\Desktop\500px-All-trans-Retinol2_svg.bmp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39" y="3257550"/>
            <a:ext cx="43053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550"/>
            <a:ext cx="8915400" cy="37063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Identification: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Dissolve 1gm shark liver oil in 1 ml chloroform and treat with 0.5 ml sulphuric acid – It acquires light violet colour changing to purple and finally to brown (due to vitamin A).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Dissolve 1gm shark liver oil in 10 ml chloroform and treat with saturated solution of antimony trichloride in chloroform. Shake well – blue colour is developed (due to vitamin A).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Uses:</a:t>
            </a:r>
            <a:r>
              <a:rPr lang="en-US" sz="2800" dirty="0" smtClean="0"/>
              <a:t> deficiency of vit. A, as a nutritive, shark liver oil emulsion, burn and sunburn ointment.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Storage: </a:t>
            </a:r>
            <a:r>
              <a:rPr lang="en-US" sz="2800" dirty="0" smtClean="0"/>
              <a:t>preserved in well-filled and well-closed containers protected from light.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370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878"/>
            <a:ext cx="8229600" cy="4226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3. </a:t>
            </a:r>
            <a:r>
              <a:rPr lang="en-US" sz="4400" dirty="0"/>
              <a:t>Hydnocarpus oil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8750"/>
            <a:ext cx="8763000" cy="35433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Synonyms: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Chaulmoogra oil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</a:rPr>
              <a:t>B. S.: </a:t>
            </a:r>
            <a:r>
              <a:rPr lang="en-US" sz="3600" dirty="0" smtClean="0"/>
              <a:t>fixed oil obtained by cold expression method from ripe seeds of the plant </a:t>
            </a:r>
            <a:r>
              <a:rPr lang="en-US" sz="3600" i="1" dirty="0" err="1" smtClean="0">
                <a:solidFill>
                  <a:srgbClr val="7030A0"/>
                </a:solidFill>
              </a:rPr>
              <a:t>Taraktogenos</a:t>
            </a:r>
            <a:r>
              <a:rPr lang="en-US" sz="3600" i="1" dirty="0" smtClean="0">
                <a:solidFill>
                  <a:srgbClr val="7030A0"/>
                </a:solidFill>
              </a:rPr>
              <a:t> </a:t>
            </a:r>
            <a:r>
              <a:rPr lang="en-US" sz="3600" i="1" dirty="0" err="1" smtClean="0">
                <a:solidFill>
                  <a:srgbClr val="7030A0"/>
                </a:solidFill>
              </a:rPr>
              <a:t>Kurzii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  <a:r>
              <a:rPr lang="en-US" sz="3600" dirty="0" smtClean="0"/>
              <a:t> King, and </a:t>
            </a:r>
            <a:r>
              <a:rPr lang="en-US" sz="3600" i="1" dirty="0">
                <a:solidFill>
                  <a:srgbClr val="7030A0"/>
                </a:solidFill>
              </a:rPr>
              <a:t>Hydnocarpus </a:t>
            </a:r>
            <a:r>
              <a:rPr lang="en-US" sz="3600" i="1" dirty="0" err="1">
                <a:solidFill>
                  <a:srgbClr val="7030A0"/>
                </a:solidFill>
              </a:rPr>
              <a:t>anthelmintic</a:t>
            </a:r>
            <a:r>
              <a:rPr lang="en-US" sz="3600" i="1" dirty="0" smtClean="0"/>
              <a:t>, </a:t>
            </a:r>
            <a:r>
              <a:rPr lang="en-US" sz="3600" i="1" dirty="0">
                <a:solidFill>
                  <a:srgbClr val="7030A0"/>
                </a:solidFill>
              </a:rPr>
              <a:t>H. </a:t>
            </a:r>
            <a:r>
              <a:rPr lang="en-US" sz="3600" i="1" dirty="0" err="1">
                <a:solidFill>
                  <a:srgbClr val="7030A0"/>
                </a:solidFill>
              </a:rPr>
              <a:t>heterophylla</a:t>
            </a:r>
            <a:r>
              <a:rPr lang="en-US" sz="3600" dirty="0" smtClean="0"/>
              <a:t>, and other species of </a:t>
            </a:r>
            <a:r>
              <a:rPr lang="en-US" sz="3600" i="1" dirty="0">
                <a:solidFill>
                  <a:srgbClr val="7030A0"/>
                </a:solidFill>
              </a:rPr>
              <a:t>Hydnocarpus.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</a:rPr>
              <a:t>Family:</a:t>
            </a:r>
            <a:r>
              <a:rPr lang="en-US" sz="3600" dirty="0" smtClean="0"/>
              <a:t> </a:t>
            </a:r>
            <a:r>
              <a:rPr lang="en-US" sz="3600" dirty="0" err="1" smtClean="0"/>
              <a:t>Flacourtriaceae</a:t>
            </a:r>
            <a:endParaRPr lang="en-US" sz="3600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</a:rPr>
              <a:t>G. S.: </a:t>
            </a:r>
            <a:r>
              <a:rPr lang="en-US" sz="3600" dirty="0" smtClean="0"/>
              <a:t>it is a native of Myanmar, Thailand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	And East India. It is also found in Sri Lanka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	and Bangladesh. In India – Assam and Tripura.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</a:rPr>
              <a:t>Method of preparation: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	Seeds are decorticated by machine after grading. The kernels are pressed with the hydraulic press and the oil obtained is filtered</a:t>
            </a:r>
            <a:r>
              <a:rPr lang="en-US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z="2800" dirty="0"/>
          </a:p>
        </p:txBody>
      </p:sp>
      <p:pic>
        <p:nvPicPr>
          <p:cNvPr id="160772" name="ipfgt6Ap05FYiIvHM:" descr="http://t0.gstatic.com/images?q=tbn:gt6Ap05FYiIvHM:http://envis.frlht.org.in/pimages/1155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95550"/>
            <a:ext cx="1752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5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4191000" cy="32686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Description: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Colour: yellow to brownish-yellow liquid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Odour: characteristic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Taste: somewhat acrid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Solubility: slightly soluble in alcohol, soluble in chloroform, ether, benzene.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It is soft white solid below 25°C.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</a:rPr>
              <a:t>Standards:</a:t>
            </a:r>
          </a:p>
          <a:p>
            <a:pPr>
              <a:buNone/>
              <a:defRPr/>
            </a:pPr>
            <a:r>
              <a:rPr lang="en-US" sz="1600" dirty="0"/>
              <a:t>Acid value – NMT 10</a:t>
            </a:r>
          </a:p>
          <a:p>
            <a:pPr>
              <a:buNone/>
              <a:defRPr/>
            </a:pPr>
            <a:r>
              <a:rPr lang="en-US" sz="1600" dirty="0"/>
              <a:t>Sap. value – 195 – 213</a:t>
            </a:r>
          </a:p>
          <a:p>
            <a:pPr>
              <a:buNone/>
              <a:defRPr/>
            </a:pPr>
            <a:r>
              <a:rPr lang="en-US" sz="1600" dirty="0"/>
              <a:t>Iodine value – 93 – 104</a:t>
            </a:r>
          </a:p>
          <a:p>
            <a:pPr>
              <a:buNone/>
              <a:defRPr/>
            </a:pPr>
            <a:r>
              <a:rPr lang="en-US" sz="1600" dirty="0"/>
              <a:t>Specific rotation – NLT +48° and NMT +60°</a:t>
            </a:r>
          </a:p>
          <a:p>
            <a:pPr>
              <a:buNone/>
              <a:defRPr/>
            </a:pPr>
            <a:r>
              <a:rPr lang="en-US" sz="1600" dirty="0"/>
              <a:t>Refractive index – 1.472 – 1.476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33350"/>
            <a:ext cx="8153400" cy="10058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Chemical constituents: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352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n-IN" sz="2800" dirty="0" smtClean="0"/>
              <a:t>The </a:t>
            </a:r>
            <a:r>
              <a:rPr lang="en-IN" sz="2800" dirty="0"/>
              <a:t>oil contains </a:t>
            </a:r>
            <a:r>
              <a:rPr lang="en-IN" sz="2800" dirty="0" err="1">
                <a:solidFill>
                  <a:srgbClr val="0070C0"/>
                </a:solidFill>
              </a:rPr>
              <a:t>chaulmoogric</a:t>
            </a:r>
            <a:r>
              <a:rPr lang="en-IN" sz="2800" dirty="0">
                <a:solidFill>
                  <a:srgbClr val="0070C0"/>
                </a:solidFill>
              </a:rPr>
              <a:t> acid </a:t>
            </a:r>
            <a:r>
              <a:rPr lang="en-IN" sz="2800" dirty="0"/>
              <a:t>(27%)and </a:t>
            </a:r>
            <a:r>
              <a:rPr lang="en-IN" sz="2800" dirty="0" err="1">
                <a:solidFill>
                  <a:srgbClr val="0070C0"/>
                </a:solidFill>
              </a:rPr>
              <a:t>palmitic</a:t>
            </a:r>
            <a:r>
              <a:rPr lang="en-IN" sz="2800" dirty="0">
                <a:solidFill>
                  <a:srgbClr val="0070C0"/>
                </a:solidFill>
              </a:rPr>
              <a:t> acid, </a:t>
            </a:r>
            <a:r>
              <a:rPr lang="en-IN" sz="2800" dirty="0" err="1">
                <a:solidFill>
                  <a:srgbClr val="0070C0"/>
                </a:solidFill>
              </a:rPr>
              <a:t>hydnocarpic</a:t>
            </a:r>
            <a:r>
              <a:rPr lang="en-IN" sz="2800" dirty="0">
                <a:solidFill>
                  <a:srgbClr val="0070C0"/>
                </a:solidFill>
              </a:rPr>
              <a:t> acid (48%)</a:t>
            </a:r>
            <a:r>
              <a:rPr lang="en-IN" sz="2800" dirty="0"/>
              <a:t> and the fatty oil has been found to yield glycerol, a very small quantity of </a:t>
            </a:r>
            <a:r>
              <a:rPr lang="en-IN" sz="2800" dirty="0" err="1"/>
              <a:t>phytosterol</a:t>
            </a:r>
            <a:r>
              <a:rPr lang="en-IN" sz="2800" dirty="0"/>
              <a:t> and a mixture of fatty acids</a:t>
            </a:r>
            <a:r>
              <a:rPr lang="en-IN" sz="3200" dirty="0"/>
              <a:t>. </a:t>
            </a:r>
          </a:p>
        </p:txBody>
      </p:sp>
      <p:pic>
        <p:nvPicPr>
          <p:cNvPr id="7" name="Picture 3" descr="chaulmoogric aci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12859"/>
            <a:ext cx="3529940" cy="14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Medicinal Action and </a:t>
            </a:r>
            <a:r>
              <a:rPr lang="en-IN" sz="4400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IN" sz="2800" dirty="0" smtClean="0"/>
              <a:t>Employed </a:t>
            </a:r>
            <a:r>
              <a:rPr lang="en-IN" sz="2800" dirty="0"/>
              <a:t>internally and externally in the treatment of skin diseases, scrofula, rheumatism, eczema, also in leprosy, as a counterirritant for bruises, sprains, etc., and sometimes applied to open wounds and sores. Also used in veterinary practice. </a:t>
            </a:r>
          </a:p>
        </p:txBody>
      </p:sp>
    </p:spTree>
    <p:extLst>
      <p:ext uri="{BB962C8B-B14F-4D97-AF65-F5344CB8AC3E}">
        <p14:creationId xmlns:p14="http://schemas.microsoft.com/office/powerpoint/2010/main" val="11554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3350"/>
            <a:ext cx="8153400" cy="1005840"/>
          </a:xfrm>
        </p:spPr>
        <p:txBody>
          <a:bodyPr>
            <a:normAutofit/>
          </a:bodyPr>
          <a:lstStyle/>
          <a:p>
            <a:r>
              <a:rPr lang="en-US" sz="4400" dirty="0"/>
              <a:t>Substitution: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3200" i="1" dirty="0" smtClean="0">
                <a:solidFill>
                  <a:srgbClr val="7030A0"/>
                </a:solidFill>
              </a:rPr>
              <a:t>H</a:t>
            </a:r>
            <a:r>
              <a:rPr lang="en-US" sz="3200" i="1" dirty="0">
                <a:solidFill>
                  <a:srgbClr val="7030A0"/>
                </a:solidFill>
              </a:rPr>
              <a:t>. </a:t>
            </a:r>
            <a:r>
              <a:rPr lang="en-US" sz="3200" i="1" dirty="0" err="1">
                <a:solidFill>
                  <a:srgbClr val="7030A0"/>
                </a:solidFill>
              </a:rPr>
              <a:t>wightiana</a:t>
            </a:r>
            <a:r>
              <a:rPr lang="en-US" sz="3200" i="1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– found in west Bengal, </a:t>
            </a:r>
            <a:r>
              <a:rPr lang="en-US" sz="3200" dirty="0" err="1"/>
              <a:t>kerala</a:t>
            </a:r>
            <a:r>
              <a:rPr lang="en-US" sz="3200" dirty="0"/>
              <a:t>, </a:t>
            </a:r>
            <a:r>
              <a:rPr lang="en-US" sz="3200" dirty="0" err="1"/>
              <a:t>weatern</a:t>
            </a:r>
            <a:r>
              <a:rPr lang="en-US" sz="3200" dirty="0"/>
              <a:t> </a:t>
            </a:r>
            <a:r>
              <a:rPr lang="en-US" sz="3200" dirty="0" err="1"/>
              <a:t>ghat</a:t>
            </a:r>
            <a:r>
              <a:rPr lang="en-US" sz="3200" dirty="0"/>
              <a:t>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3200" i="1" dirty="0">
                <a:solidFill>
                  <a:srgbClr val="7030A0"/>
                </a:solidFill>
              </a:rPr>
              <a:t>H. alpine </a:t>
            </a:r>
            <a:r>
              <a:rPr lang="en-US" sz="3200" dirty="0"/>
              <a:t>– </a:t>
            </a:r>
            <a:r>
              <a:rPr lang="en-US" sz="3200" dirty="0" err="1"/>
              <a:t>kernataka</a:t>
            </a:r>
            <a:r>
              <a:rPr lang="en-US" sz="3200" dirty="0"/>
              <a:t>, </a:t>
            </a:r>
            <a:r>
              <a:rPr lang="en-US" sz="3200" dirty="0" err="1"/>
              <a:t>kerala</a:t>
            </a:r>
            <a:r>
              <a:rPr lang="en-US" sz="3200" dirty="0"/>
              <a:t>, </a:t>
            </a:r>
            <a:r>
              <a:rPr lang="en-US" sz="3200" dirty="0" err="1"/>
              <a:t>tamil</a:t>
            </a:r>
            <a:r>
              <a:rPr lang="en-US" sz="3200" dirty="0"/>
              <a:t> </a:t>
            </a:r>
            <a:r>
              <a:rPr lang="en-US" sz="3200" dirty="0" err="1"/>
              <a:t>nadu</a:t>
            </a:r>
            <a:endParaRPr lang="en-IN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dirty="0" smtClean="0"/>
              <a:t>6. Wool </a:t>
            </a:r>
            <a:r>
              <a:rPr lang="en-US" sz="4400" dirty="0"/>
              <a:t>Fat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6350"/>
            <a:ext cx="8763000" cy="3695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Synonym: </a:t>
            </a:r>
            <a:r>
              <a:rPr lang="en-US" dirty="0" smtClean="0"/>
              <a:t>Lanolin, Anhydrous lanolin, Hydrous wool fat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B. S.: </a:t>
            </a:r>
            <a:r>
              <a:rPr lang="en-US" dirty="0" smtClean="0"/>
              <a:t>it is the purified fat, obtained from the wool of the sheep </a:t>
            </a:r>
            <a:r>
              <a:rPr lang="en-US" i="1" dirty="0" err="1" smtClean="0">
                <a:solidFill>
                  <a:srgbClr val="7030A0"/>
                </a:solidFill>
              </a:rPr>
              <a:t>Ovis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aries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L.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Family: </a:t>
            </a:r>
            <a:r>
              <a:rPr lang="en-US" dirty="0" err="1" smtClean="0"/>
              <a:t>Bovidae</a:t>
            </a:r>
            <a:r>
              <a:rPr lang="en-US" dirty="0" smtClean="0"/>
              <a:t>. It contains 25 to 30% water. It is the secretion of sebaceous glands of sheep deposited on to the wool fibres.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G. S.: </a:t>
            </a:r>
            <a:r>
              <a:rPr lang="en-US" dirty="0" smtClean="0"/>
              <a:t>Australia, USA and very less in India</a:t>
            </a:r>
          </a:p>
        </p:txBody>
      </p:sp>
    </p:spTree>
    <p:extLst>
      <p:ext uri="{BB962C8B-B14F-4D97-AF65-F5344CB8AC3E}">
        <p14:creationId xmlns:p14="http://schemas.microsoft.com/office/powerpoint/2010/main" val="1708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Method of preparation: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352550"/>
            <a:ext cx="8153400" cy="3657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 smtClean="0"/>
              <a:t>Raw </a:t>
            </a:r>
            <a:r>
              <a:rPr lang="en-US" sz="3300" dirty="0"/>
              <a:t>wool contains 31% wool </a:t>
            </a:r>
            <a:r>
              <a:rPr lang="en-US" sz="3300" dirty="0" err="1"/>
              <a:t>fibres</a:t>
            </a:r>
            <a:r>
              <a:rPr lang="en-US" sz="3300" dirty="0"/>
              <a:t>, 32% earthy matter, 25% wool grease or crude lanolin.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Crude lanolin is separated by washing with </a:t>
            </a:r>
            <a:r>
              <a:rPr lang="en-US" sz="3300" dirty="0" err="1"/>
              <a:t>sulphuric</a:t>
            </a:r>
            <a:r>
              <a:rPr lang="en-US" sz="3300" dirty="0"/>
              <a:t> acid or soap solution.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It is further purified and bleached.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The product is known as anhydrous lanolin or wool fat.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/>
              <a:t>The hydrous wool fat is produced by mixing wool fat with 30% water.</a:t>
            </a:r>
            <a:endParaRPr lang="en-IN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4464"/>
            <a:ext cx="8229600" cy="53697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1. </a:t>
            </a:r>
            <a:r>
              <a:rPr lang="en-US" sz="4400" dirty="0" smtClean="0">
                <a:solidFill>
                  <a:schemeClr val="tx2"/>
                </a:solidFill>
              </a:rPr>
              <a:t>Castor oil</a:t>
            </a:r>
            <a:endParaRPr lang="en-IN" sz="4400" dirty="0">
              <a:solidFill>
                <a:schemeClr val="tx2"/>
              </a:solidFill>
            </a:endParaRPr>
          </a:p>
        </p:txBody>
      </p:sp>
      <p:sp>
        <p:nvSpPr>
          <p:cNvPr id="150531" name="Content Placeholder 12"/>
          <p:cNvSpPr>
            <a:spLocks noGrp="1"/>
          </p:cNvSpPr>
          <p:nvPr>
            <p:ph idx="1"/>
          </p:nvPr>
        </p:nvSpPr>
        <p:spPr>
          <a:xfrm>
            <a:off x="152400" y="1352550"/>
            <a:ext cx="8839200" cy="3352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Synonym: </a:t>
            </a:r>
            <a:r>
              <a:rPr lang="en-US" sz="2800" dirty="0" err="1" smtClean="0"/>
              <a:t>Ricinus</a:t>
            </a:r>
            <a:r>
              <a:rPr lang="en-US" sz="2800" dirty="0" smtClean="0"/>
              <a:t> oil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B. S. : </a:t>
            </a:r>
            <a:r>
              <a:rPr lang="en-US" sz="2800" dirty="0" smtClean="0"/>
              <a:t>it is fixed oil obtained by cold expression of the seeds of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Ricinus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communis</a:t>
            </a:r>
            <a:endParaRPr lang="en-US" sz="2800" b="1" i="1" dirty="0" smtClean="0">
              <a:solidFill>
                <a:srgbClr val="7030A0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Family:</a:t>
            </a:r>
            <a:r>
              <a:rPr lang="en-US" sz="2800" i="1" dirty="0" smtClean="0"/>
              <a:t> </a:t>
            </a:r>
            <a:r>
              <a:rPr lang="en-US" sz="2800" dirty="0" err="1" smtClean="0"/>
              <a:t>Euphorbiaceae</a:t>
            </a:r>
            <a:endParaRPr lang="en-US" sz="2800" dirty="0" smtClean="0"/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G. S.: </a:t>
            </a:r>
            <a:r>
              <a:rPr lang="en-US" sz="2800" dirty="0" smtClean="0"/>
              <a:t>Brazil, </a:t>
            </a:r>
            <a:r>
              <a:rPr lang="en-US" sz="2800" dirty="0" err="1" smtClean="0"/>
              <a:t>Thialand</a:t>
            </a:r>
            <a:r>
              <a:rPr lang="en-US" sz="2800" dirty="0" smtClean="0"/>
              <a:t>, U.S.A., India. Andhra </a:t>
            </a:r>
            <a:r>
              <a:rPr lang="en-US" sz="2800" dirty="0" err="1" smtClean="0"/>
              <a:t>pradesh</a:t>
            </a:r>
            <a:r>
              <a:rPr lang="en-US" sz="2800" dirty="0" smtClean="0"/>
              <a:t>, Gujarat, Karnataka, Maharashtra.</a:t>
            </a:r>
            <a:endParaRPr lang="en-US" dirty="0" smtClean="0"/>
          </a:p>
        </p:txBody>
      </p:sp>
      <p:pic>
        <p:nvPicPr>
          <p:cNvPr id="150532" name="Picture 1" descr="220px-Castor_bea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1" y="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763000" cy="36766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C00000"/>
                </a:solidFill>
              </a:rPr>
              <a:t>Description: </a:t>
            </a:r>
          </a:p>
          <a:p>
            <a:pPr lvl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Colour – whitish yellow</a:t>
            </a:r>
          </a:p>
          <a:p>
            <a:pPr lvl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odour - faint &amp; characteristic</a:t>
            </a:r>
          </a:p>
          <a:p>
            <a:pPr lvl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Taste – Bland</a:t>
            </a:r>
          </a:p>
          <a:p>
            <a:pPr lvl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It is found in the form of ointment like mass and on heating in water bath, it separates into two layers.</a:t>
            </a:r>
          </a:p>
          <a:p>
            <a:pPr lvl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Solubility – partially insoluble in water and soluble in chloroform and solvent ether with separation of water. </a:t>
            </a:r>
          </a:p>
        </p:txBody>
      </p:sp>
      <p:pic>
        <p:nvPicPr>
          <p:cNvPr id="164867" name="ipfSM_OE_6siVfwJM:" descr="http://t2.gstatic.com/images?q=tbn:SM_OE_6siVfwJM:http://www.camdengrey.com/mm5/graphics/00000001/LA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44" y="0"/>
            <a:ext cx="2247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5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6374"/>
            <a:ext cx="8763000" cy="3495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Chemical constituents:</a:t>
            </a:r>
            <a:r>
              <a:rPr lang="en-IN" sz="2400" dirty="0" smtClean="0"/>
              <a:t>Chemically, lanolin is a </a:t>
            </a:r>
            <a:r>
              <a:rPr lang="en-IN" sz="2400" dirty="0" smtClean="0">
                <a:solidFill>
                  <a:srgbClr val="0070C0"/>
                </a:solidFill>
              </a:rPr>
              <a:t>wax</a:t>
            </a:r>
            <a:r>
              <a:rPr lang="en-IN" sz="2400" dirty="0" smtClean="0"/>
              <a:t>, that is a mixture of </a:t>
            </a:r>
            <a:r>
              <a:rPr lang="en-IN" sz="2400" dirty="0" smtClean="0">
                <a:solidFill>
                  <a:srgbClr val="0070C0"/>
                </a:solidFill>
              </a:rPr>
              <a:t>esters</a:t>
            </a:r>
            <a:r>
              <a:rPr lang="en-IN" sz="2400" dirty="0" smtClean="0"/>
              <a:t> of </a:t>
            </a:r>
            <a:r>
              <a:rPr lang="en-IN" sz="2400" dirty="0" smtClean="0">
                <a:solidFill>
                  <a:srgbClr val="0070C0"/>
                </a:solidFill>
              </a:rPr>
              <a:t>fatty acids </a:t>
            </a:r>
            <a:r>
              <a:rPr lang="en-IN" sz="2400" dirty="0" smtClean="0"/>
              <a:t>with high molecular weight </a:t>
            </a:r>
            <a:r>
              <a:rPr lang="en-IN" sz="2400" dirty="0" smtClean="0">
                <a:solidFill>
                  <a:srgbClr val="0070C0"/>
                </a:solidFill>
              </a:rPr>
              <a:t>alcohols</a:t>
            </a:r>
            <a:r>
              <a:rPr lang="en-IN" sz="2400" dirty="0"/>
              <a:t> </a:t>
            </a:r>
            <a:r>
              <a:rPr lang="en-IN" sz="2400" dirty="0" smtClean="0"/>
              <a:t>like oleic, myristic, </a:t>
            </a:r>
            <a:r>
              <a:rPr lang="en-IN" sz="2400" i="1" dirty="0" smtClean="0">
                <a:solidFill>
                  <a:srgbClr val="0070C0"/>
                </a:solidFill>
              </a:rPr>
              <a:t>cholesterol</a:t>
            </a:r>
            <a:r>
              <a:rPr lang="en-IN" sz="2400" dirty="0" smtClean="0"/>
              <a:t> and 50% water.</a:t>
            </a:r>
          </a:p>
        </p:txBody>
      </p:sp>
      <p:pic>
        <p:nvPicPr>
          <p:cNvPr id="7" name="Picture 3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76550"/>
            <a:ext cx="3810000" cy="160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4629150"/>
            <a:ext cx="112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>
                <a:solidFill>
                  <a:srgbClr val="0070C0"/>
                </a:solidFill>
              </a:rPr>
              <a:t>cholesterol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Identification test: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en-US" sz="3200" dirty="0" smtClean="0"/>
              <a:t>Dissolve </a:t>
            </a:r>
            <a:r>
              <a:rPr lang="en-US" sz="3200" dirty="0"/>
              <a:t>0.5 </a:t>
            </a:r>
            <a:r>
              <a:rPr lang="en-US" sz="3200" dirty="0" err="1"/>
              <a:t>gm</a:t>
            </a:r>
            <a:r>
              <a:rPr lang="en-US" sz="3200" dirty="0"/>
              <a:t> of hydrous wool fat in chloroform, add 1 ml of acetic anhydride and 2 drops of </a:t>
            </a:r>
            <a:r>
              <a:rPr lang="en-US" sz="3200" dirty="0" err="1"/>
              <a:t>sulphuric</a:t>
            </a:r>
            <a:r>
              <a:rPr lang="en-US" sz="3200" dirty="0"/>
              <a:t> acid – deep green color is produced indicating presence of cholesterol.</a:t>
            </a:r>
          </a:p>
          <a:p>
            <a:pPr algn="just">
              <a:defRPr/>
            </a:pPr>
            <a:r>
              <a:rPr lang="en-US" sz="3200" dirty="0">
                <a:solidFill>
                  <a:srgbClr val="C00000"/>
                </a:solidFill>
              </a:rPr>
              <a:t>Uses: </a:t>
            </a:r>
            <a:r>
              <a:rPr lang="en-US" sz="3200" dirty="0"/>
              <a:t>water absorbable ointment base, common ingredient and base for water soluble creams and cosmetic preparation.</a:t>
            </a:r>
          </a:p>
          <a:p>
            <a:pPr algn="just">
              <a:defRPr/>
            </a:pPr>
            <a:r>
              <a:rPr lang="en-US" sz="3200" dirty="0">
                <a:solidFill>
                  <a:srgbClr val="C00000"/>
                </a:solidFill>
              </a:rPr>
              <a:t>Adulterants: </a:t>
            </a:r>
            <a:r>
              <a:rPr lang="en-US" sz="3200" dirty="0"/>
              <a:t>soft paraffin wax, animal or veg. oils and fats.</a:t>
            </a:r>
            <a:endParaRPr lang="en-IN" sz="32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5369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7</a:t>
            </a:r>
            <a:r>
              <a:rPr lang="en-US" sz="4400" dirty="0" smtClean="0"/>
              <a:t>. </a:t>
            </a:r>
            <a:r>
              <a:rPr lang="en-US" sz="4400" dirty="0"/>
              <a:t>Yellow Bees wax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676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Synonyms:</a:t>
            </a:r>
            <a:r>
              <a:rPr lang="en-US" sz="2800" dirty="0" smtClean="0"/>
              <a:t> Bees wax, Yellow wax, </a:t>
            </a:r>
            <a:r>
              <a:rPr lang="en-US" sz="2800" dirty="0" err="1" smtClean="0"/>
              <a:t>Cera-flava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B. S. : </a:t>
            </a:r>
            <a:r>
              <a:rPr lang="en-US" sz="2800" dirty="0" smtClean="0"/>
              <a:t>It is a purified wax and obtained from the honey comb of the bees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Apis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mellifeca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and species of </a:t>
            </a:r>
            <a:r>
              <a:rPr lang="en-US" sz="2800" i="1" dirty="0" err="1" smtClean="0">
                <a:solidFill>
                  <a:srgbClr val="C00000"/>
                </a:solidFill>
              </a:rPr>
              <a:t>Apis</a:t>
            </a:r>
            <a:endParaRPr lang="en-US" sz="2800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Family: </a:t>
            </a:r>
            <a:r>
              <a:rPr lang="en-US" sz="2800" dirty="0" err="1" smtClean="0"/>
              <a:t>Apidae</a:t>
            </a:r>
            <a:endParaRPr lang="en-US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59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Processing And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 smtClean="0"/>
              <a:t>Combs and cappings of honeycomb are broken and boiled in soft water.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 smtClean="0"/>
              <a:t>These are then enclosed in a porous bag weighed to keep under water.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 smtClean="0"/>
              <a:t>The boiling causes oozing of the wax, which gets collected outside the bag and forms a cake after cooling.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 smtClean="0"/>
              <a:t>It is removed by scraping.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 smtClean="0"/>
              <a:t>Bees wax is purified by heating in boiling water and settling.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 smtClean="0"/>
              <a:t>This process is repeated several times and finally wax is skimmed off.</a:t>
            </a:r>
          </a:p>
        </p:txBody>
      </p:sp>
    </p:spTree>
    <p:extLst>
      <p:ext uri="{BB962C8B-B14F-4D97-AF65-F5344CB8AC3E}">
        <p14:creationId xmlns:p14="http://schemas.microsoft.com/office/powerpoint/2010/main" val="419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16587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solidFill>
                  <a:srgbClr val="C00000"/>
                </a:solidFill>
              </a:rPr>
              <a:t>Description: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Colour – yellow to yellowish brown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Odour – Agreeable and honey like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solidFill>
                  <a:srgbClr val="C00000"/>
                </a:solidFill>
              </a:rPr>
              <a:t>Extra features: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Non-crystalline solid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Soft to touch and crumbles under the pressure of fingures to plastic mass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Under molten condition, it can be given any desired shape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It breaks with a granular fracture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u="sng" dirty="0" smtClean="0">
                <a:solidFill>
                  <a:srgbClr val="C00000"/>
                </a:solidFill>
              </a:rPr>
              <a:t>Solubility: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Insoluble in water, soluble in hot alcohol, ether, chloroform, fixed and volatile oil.</a:t>
            </a:r>
            <a:endParaRPr lang="en-IN" sz="3000" dirty="0"/>
          </a:p>
        </p:txBody>
      </p:sp>
      <p:pic>
        <p:nvPicPr>
          <p:cNvPr id="168963" name="Picture 2" descr="http://t1.gstatic.com/images?q=tbn:03JV8PcBAW1x7M:http://whatscookingamerica.net/CuttingBoards/Beeswax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25" y="0"/>
            <a:ext cx="1886198" cy="111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9986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Standards: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Melting point : 62 to 65°C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Acid value : 05 to 10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Saponification value : 90 to 103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Ester value : 80 to 95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7030A0"/>
                </a:solidFill>
              </a:rPr>
              <a:t>Chemical constituents: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Myricyl</a:t>
            </a:r>
            <a:r>
              <a:rPr lang="en-US" sz="2400" dirty="0"/>
              <a:t> </a:t>
            </a:r>
            <a:r>
              <a:rPr lang="en-US" sz="2400" dirty="0" err="1"/>
              <a:t>palmitate</a:t>
            </a:r>
            <a:r>
              <a:rPr lang="en-US" sz="2400" dirty="0"/>
              <a:t> 80%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Free </a:t>
            </a:r>
            <a:r>
              <a:rPr lang="en-US" sz="2400" dirty="0" err="1"/>
              <a:t>carotic</a:t>
            </a:r>
            <a:r>
              <a:rPr lang="en-US" sz="2400" dirty="0"/>
              <a:t> acid 15%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Melissic</a:t>
            </a:r>
            <a:r>
              <a:rPr lang="en-US" sz="2400" dirty="0"/>
              <a:t> acid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Aromatic </a:t>
            </a:r>
            <a:r>
              <a:rPr lang="en-US" sz="2400" dirty="0" err="1" smtClean="0"/>
              <a:t>cerolin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0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74345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7030A0"/>
                </a:solidFill>
              </a:rPr>
              <a:t>Uses: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Used in ointments,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plasters,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 polishes,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candles,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moulds,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In dental and electronic industries,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cosmetics for lip-sticks,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face cream.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It is an ingredient of paraffin ointment.</a:t>
            </a:r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725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Adulterants: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It is adulterated with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Colophony,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hard paraffin,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/>
              <a:t>Stearic</a:t>
            </a:r>
            <a:r>
              <a:rPr lang="en-US" dirty="0" smtClean="0"/>
              <a:t> acid,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Carnauba wax.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Identification: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genuine wax should not give turbidity when 0.5 gm of wax is boiled with 20 ml of aqueous caustic soda for 10 min. and cooled.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86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8. </a:t>
            </a:r>
            <a:r>
              <a:rPr lang="en-US" sz="4400" dirty="0"/>
              <a:t>Kokum  Butter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505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Synonyms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dirty="0" smtClean="0"/>
              <a:t> Goa butter, Kokum oil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B. S.: </a:t>
            </a:r>
            <a:r>
              <a:rPr lang="en-US" dirty="0" smtClean="0"/>
              <a:t>it is the fat expressed from the seeds of </a:t>
            </a:r>
            <a:r>
              <a:rPr lang="en-US" i="1" dirty="0" err="1" smtClean="0">
                <a:solidFill>
                  <a:srgbClr val="7030A0"/>
                </a:solidFill>
              </a:rPr>
              <a:t>Garcinia</a:t>
            </a:r>
            <a:r>
              <a:rPr lang="en-US" i="1" dirty="0" smtClean="0">
                <a:solidFill>
                  <a:srgbClr val="7030A0"/>
                </a:solidFill>
              </a:rPr>
              <a:t> indica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Family: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/>
              <a:t>Guttiferae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G. S.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dirty="0" smtClean="0"/>
              <a:t>Thailand, Cambodia, China, India – </a:t>
            </a:r>
            <a:r>
              <a:rPr lang="en-US" dirty="0" err="1" smtClean="0"/>
              <a:t>konkan</a:t>
            </a:r>
            <a:r>
              <a:rPr lang="en-US" dirty="0" smtClean="0"/>
              <a:t>, </a:t>
            </a:r>
            <a:r>
              <a:rPr lang="en-US" dirty="0" err="1" smtClean="0"/>
              <a:t>weatern</a:t>
            </a:r>
            <a:r>
              <a:rPr lang="en-US" dirty="0" smtClean="0"/>
              <a:t> </a:t>
            </a:r>
            <a:r>
              <a:rPr lang="en-US" dirty="0" err="1" smtClean="0"/>
              <a:t>ghat</a:t>
            </a:r>
            <a:r>
              <a:rPr lang="en-US" dirty="0" smtClean="0"/>
              <a:t>, </a:t>
            </a:r>
            <a:r>
              <a:rPr lang="en-US" dirty="0" err="1" smtClean="0"/>
              <a:t>nilgiri</a:t>
            </a:r>
            <a:r>
              <a:rPr lang="en-US" dirty="0" smtClean="0"/>
              <a:t> hills. It is cultivated in Maharashtra.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Method of preparation: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The kernel from the seeds are churned and boiled in water.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The melted fat is separated by skimming, washed with hot water twice and decolorized with animal charcoal.</a:t>
            </a:r>
            <a:endParaRPr lang="en-IN" dirty="0"/>
          </a:p>
        </p:txBody>
      </p:sp>
      <p:pic>
        <p:nvPicPr>
          <p:cNvPr id="173060" name="Picture 3" descr="http://t1.gstatic.com/images?q=tbn:GgwFLYPI5XZ4nM:http://www.felicitybathandbody.com/images/butterwax/koku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97" y="5690"/>
            <a:ext cx="1981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352550"/>
            <a:ext cx="8839200" cy="3352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000" dirty="0"/>
              <a:t>Castor oil is prepared by</a:t>
            </a:r>
          </a:p>
          <a:p>
            <a:pPr>
              <a:defRPr/>
            </a:pPr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) by crushing of whole seeds in hydraulic press and </a:t>
            </a:r>
          </a:p>
          <a:p>
            <a:pPr>
              <a:defRPr/>
            </a:pPr>
            <a:r>
              <a:rPr lang="en-US" sz="2000" dirty="0"/>
              <a:t>	ii) in </a:t>
            </a:r>
            <a:r>
              <a:rPr lang="en-US" sz="2000" dirty="0" err="1"/>
              <a:t>ghani</a:t>
            </a:r>
            <a:r>
              <a:rPr lang="en-US" sz="2000" dirty="0"/>
              <a:t> consists of screw press.</a:t>
            </a:r>
          </a:p>
          <a:p>
            <a:pPr>
              <a:defRPr/>
            </a:pPr>
            <a:r>
              <a:rPr lang="en-US" sz="2000" dirty="0"/>
              <a:t>Seeds are graded, impurities are removed. </a:t>
            </a:r>
          </a:p>
          <a:p>
            <a:pPr>
              <a:defRPr/>
            </a:pPr>
            <a:r>
              <a:rPr lang="en-US" sz="2000" dirty="0"/>
              <a:t>Hulls are removed and decorticated, which help in controlling acid value and improve the color of the oil.</a:t>
            </a:r>
          </a:p>
          <a:p>
            <a:pPr>
              <a:defRPr/>
            </a:pPr>
            <a:r>
              <a:rPr lang="en-US" sz="2000" dirty="0"/>
              <a:t>Decorticated seeds are pressed under hydraulic press with a pressure of 2 </a:t>
            </a:r>
            <a:r>
              <a:rPr lang="en-US" sz="2000" dirty="0" err="1"/>
              <a:t>tonnes</a:t>
            </a:r>
            <a:r>
              <a:rPr lang="en-US" sz="2000" dirty="0"/>
              <a:t> per square inch, it helps in extracting out 30% of the oil present in the seed at room temperature. The oil is known as cold drown oil.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430" y="133350"/>
            <a:ext cx="84611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Preparation of medicinal castor oil:</a:t>
            </a:r>
          </a:p>
        </p:txBody>
      </p:sp>
    </p:spTree>
    <p:extLst>
      <p:ext uri="{BB962C8B-B14F-4D97-AF65-F5344CB8AC3E}">
        <p14:creationId xmlns:p14="http://schemas.microsoft.com/office/powerpoint/2010/main" val="8525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4648200" cy="3429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Description: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Colour: light grey or yellowish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Odour: slight and characteristic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Taste: characteristic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Shape: it is marketed in the form of egg shaped lumps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Standards:</a:t>
            </a:r>
          </a:p>
          <a:p>
            <a:pPr>
              <a:buNone/>
              <a:defRPr/>
            </a:pPr>
            <a:r>
              <a:rPr lang="en-US" dirty="0"/>
              <a:t>Melting </a:t>
            </a:r>
            <a:r>
              <a:rPr lang="en-US" dirty="0" err="1"/>
              <a:t>pt</a:t>
            </a:r>
            <a:r>
              <a:rPr lang="en-US" dirty="0"/>
              <a:t>: 39 to 42°C</a:t>
            </a:r>
          </a:p>
          <a:p>
            <a:pPr>
              <a:buNone/>
              <a:defRPr/>
            </a:pPr>
            <a:r>
              <a:rPr lang="en-US" dirty="0"/>
              <a:t>Acid value: NMT 3</a:t>
            </a:r>
          </a:p>
          <a:p>
            <a:pPr>
              <a:buNone/>
              <a:defRPr/>
            </a:pPr>
            <a:r>
              <a:rPr lang="en-US" dirty="0"/>
              <a:t>Sap. Value:185 to190</a:t>
            </a:r>
          </a:p>
          <a:p>
            <a:pPr>
              <a:buNone/>
              <a:defRPr/>
            </a:pPr>
            <a:r>
              <a:rPr lang="en-US" dirty="0"/>
              <a:t>Iodine value: 35 to 37</a:t>
            </a:r>
            <a:endParaRPr lang="en-IN" dirty="0"/>
          </a:p>
          <a:p>
            <a:endParaRPr lang="en-US" dirty="0"/>
          </a:p>
        </p:txBody>
      </p:sp>
      <p:pic>
        <p:nvPicPr>
          <p:cNvPr id="174083" name="Picture 3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56" y="0"/>
            <a:ext cx="1981200" cy="129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1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Chemical constituents: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Glycerides </a:t>
            </a:r>
            <a:r>
              <a:rPr lang="en-US" dirty="0"/>
              <a:t>of stearic 55%, </a:t>
            </a:r>
            <a:endParaRPr lang="en-US" dirty="0" smtClean="0"/>
          </a:p>
          <a:p>
            <a:pPr lvl="1"/>
            <a:r>
              <a:rPr lang="en-US" dirty="0" smtClean="0"/>
              <a:t>Oleic 40</a:t>
            </a:r>
            <a:r>
              <a:rPr lang="en-US" dirty="0"/>
              <a:t>%,  </a:t>
            </a:r>
            <a:endParaRPr lang="en-US" dirty="0" smtClean="0"/>
          </a:p>
          <a:p>
            <a:pPr lvl="1"/>
            <a:r>
              <a:rPr lang="en-US" dirty="0" err="1" smtClean="0"/>
              <a:t>Hydroxy</a:t>
            </a:r>
            <a:r>
              <a:rPr lang="en-US" dirty="0" smtClean="0"/>
              <a:t> </a:t>
            </a:r>
            <a:r>
              <a:rPr lang="en-US" dirty="0" err="1" smtClean="0"/>
              <a:t>capric</a:t>
            </a:r>
            <a:r>
              <a:rPr lang="en-US" dirty="0" smtClean="0"/>
              <a:t> acid 10%,</a:t>
            </a:r>
          </a:p>
          <a:p>
            <a:pPr lvl="1"/>
            <a:r>
              <a:rPr lang="en-US" dirty="0" err="1" smtClean="0"/>
              <a:t>Palmitic</a:t>
            </a:r>
            <a:r>
              <a:rPr lang="en-US" dirty="0" smtClean="0"/>
              <a:t> 2.5%, </a:t>
            </a:r>
          </a:p>
          <a:p>
            <a:pPr lvl="1"/>
            <a:r>
              <a:rPr lang="en-US" dirty="0" smtClean="0"/>
              <a:t>Linoleic acid 1.5%.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686800" cy="3619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Uses: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Nutritive, demulcent, astringent, </a:t>
            </a:r>
            <a:r>
              <a:rPr lang="en-US" dirty="0" err="1" smtClean="0"/>
              <a:t>emmolient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Cake is used as a manure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Kokum butter is used in sizing of cotton yarn, ointments, suppositories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Dysentery, diarrhoea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21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/>
              <a:t>9. Olive </a:t>
            </a:r>
            <a:r>
              <a:rPr lang="en-US" sz="4400" dirty="0"/>
              <a:t>oil</a:t>
            </a:r>
            <a:endParaRPr lang="en-GB" sz="4400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6476999" cy="3657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salad oil, sweet oil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u="sng" dirty="0" smtClean="0"/>
              <a:t>From</a:t>
            </a:r>
            <a:r>
              <a:rPr lang="en-US" sz="2400" dirty="0" smtClean="0"/>
              <a:t> ripe fruits of </a:t>
            </a:r>
            <a:r>
              <a:rPr lang="en-US" sz="2400" i="1" dirty="0" smtClean="0">
                <a:solidFill>
                  <a:srgbClr val="7030A0"/>
                </a:solidFill>
              </a:rPr>
              <a:t>Oleo </a:t>
            </a:r>
            <a:r>
              <a:rPr lang="en-US" sz="2400" i="1" dirty="0" err="1" smtClean="0">
                <a:solidFill>
                  <a:srgbClr val="7030A0"/>
                </a:solidFill>
              </a:rPr>
              <a:t>europoea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Oleaceae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Mediterranean, California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native of Palestine, known in Egypt in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B.C., introduced into Spain early on</a:t>
            </a:r>
          </a:p>
          <a:p>
            <a:pPr lvl="4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Pale yellow with greenish tinge (chlorophyll and carotene) liquid.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Natural fluorescence of oil in UV.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Bland, slight </a:t>
            </a:r>
            <a:r>
              <a:rPr lang="en-US" sz="2400" dirty="0" err="1" smtClean="0"/>
              <a:t>odour</a:t>
            </a:r>
            <a:r>
              <a:rPr lang="en-US" sz="2400" dirty="0" smtClean="0"/>
              <a:t>, goes “pasty”/cloudy at 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C.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01" y="1337009"/>
            <a:ext cx="2066925" cy="377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3" name="Picture 1" descr="E:\college pc data\College D drive\SUV\lipid\spanish-olive-oil-250x250[1]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9050"/>
            <a:ext cx="2057400" cy="10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4" name="Picture 2" descr="E:\college pc data\College D drive\SUV\lipid\1299086744v0Lp5j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-10144"/>
            <a:ext cx="2058988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Collection and preparation</a:t>
            </a: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8763000" cy="15430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Hydraulic pressure</a:t>
            </a:r>
          </a:p>
          <a:p>
            <a:r>
              <a:rPr lang="en-US" sz="2400" dirty="0" smtClean="0"/>
              <a:t>First oil to be expressed  from ground fruits is known as virgin oil.</a:t>
            </a:r>
          </a:p>
          <a:p>
            <a:r>
              <a:rPr lang="en-US" sz="2400" dirty="0" smtClean="0"/>
              <a:t>Subsequently the marc may be solvent extracted to be obtain the lower quality oil.</a:t>
            </a:r>
          </a:p>
        </p:txBody>
      </p:sp>
      <p:pic>
        <p:nvPicPr>
          <p:cNvPr id="177159" name="Picture 5" descr="olive-oi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762000"/>
            <a:ext cx="9137074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2400" y="84290"/>
            <a:ext cx="8839200" cy="4925860"/>
            <a:chOff x="37606" y="0"/>
            <a:chExt cx="9106394" cy="5143500"/>
          </a:xfrm>
        </p:grpSpPr>
        <p:pic>
          <p:nvPicPr>
            <p:cNvPr id="4" name="Picture 4" descr="entrada_thum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606" y="0"/>
              <a:ext cx="1895437" cy="1540043"/>
            </a:xfrm>
            <a:prstGeom prst="rect">
              <a:avLst/>
            </a:prstGeom>
            <a:noFill/>
            <a:ln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moli_thum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48000" y="2726"/>
              <a:ext cx="1954671" cy="1540043"/>
            </a:xfrm>
            <a:prstGeom prst="rect">
              <a:avLst/>
            </a:prstGeom>
            <a:noFill/>
            <a:ln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sortida_pasta_thum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51662" y="42879"/>
              <a:ext cx="1772677" cy="1530523"/>
            </a:xfrm>
            <a:prstGeom prst="rect">
              <a:avLst/>
            </a:prstGeom>
            <a:noFill/>
            <a:ln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2138149" y="823482"/>
              <a:ext cx="762000" cy="581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257800" y="808141"/>
              <a:ext cx="633763" cy="581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pila_ol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68322" y="1886005"/>
              <a:ext cx="1772677" cy="1371600"/>
            </a:xfrm>
            <a:prstGeom prst="rect">
              <a:avLst/>
            </a:prstGeom>
            <a:noFill/>
            <a:ln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ight Arrow 9"/>
            <p:cNvSpPr/>
            <p:nvPr/>
          </p:nvSpPr>
          <p:spPr>
            <a:xfrm rot="10800000">
              <a:off x="3321868" y="2571806"/>
              <a:ext cx="633763" cy="581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6255332" y="2554967"/>
              <a:ext cx="633763" cy="581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pasta_cofi_2_thum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171625" y="1915076"/>
              <a:ext cx="1954670" cy="1371600"/>
            </a:xfrm>
            <a:prstGeom prst="rect">
              <a:avLst/>
            </a:prstGeom>
            <a:noFill/>
            <a:ln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4" descr="pasta_cofins01thum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0430" y="1915076"/>
              <a:ext cx="1895437" cy="1371600"/>
            </a:xfrm>
            <a:prstGeom prst="rect">
              <a:avLst/>
            </a:prstGeom>
            <a:noFill/>
            <a:ln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Bent-Up Arrow 14"/>
            <p:cNvSpPr/>
            <p:nvPr/>
          </p:nvSpPr>
          <p:spPr>
            <a:xfrm flipV="1">
              <a:off x="8173840" y="666748"/>
              <a:ext cx="284360" cy="90665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Bent-Up Arrow 15"/>
            <p:cNvSpPr/>
            <p:nvPr/>
          </p:nvSpPr>
          <p:spPr>
            <a:xfrm flipH="1" flipV="1">
              <a:off x="609600" y="2554967"/>
              <a:ext cx="233876" cy="90665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" descr="prensa_hidraulica_thum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606" y="3694590"/>
              <a:ext cx="1895437" cy="1448910"/>
            </a:xfrm>
            <a:prstGeom prst="rect">
              <a:avLst/>
            </a:prstGeom>
            <a:noFill/>
            <a:ln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4" descr="oli_prensathumb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48000" y="3694590"/>
              <a:ext cx="1954671" cy="1448910"/>
            </a:xfrm>
            <a:prstGeom prst="rect">
              <a:avLst/>
            </a:prstGeom>
            <a:noFill/>
            <a:ln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" name="Right Arrow 18"/>
            <p:cNvSpPr/>
            <p:nvPr/>
          </p:nvSpPr>
          <p:spPr>
            <a:xfrm>
              <a:off x="2138149" y="4338576"/>
              <a:ext cx="762000" cy="581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4" descr="piles_oli_thumb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51662" y="3694590"/>
              <a:ext cx="1772677" cy="1448909"/>
            </a:xfrm>
            <a:prstGeom prst="rect">
              <a:avLst/>
            </a:prstGeom>
            <a:noFill/>
            <a:ln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" name="Right Arrow 20"/>
            <p:cNvSpPr/>
            <p:nvPr/>
          </p:nvSpPr>
          <p:spPr>
            <a:xfrm>
              <a:off x="5257800" y="4338575"/>
              <a:ext cx="633763" cy="581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37998" y="3694590"/>
              <a:ext cx="806002" cy="1432173"/>
            </a:xfrm>
            <a:prstGeom prst="rect">
              <a:avLst/>
            </a:prstGeom>
            <a:ln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3" name="Right Arrow 22"/>
            <p:cNvSpPr/>
            <p:nvPr/>
          </p:nvSpPr>
          <p:spPr>
            <a:xfrm>
              <a:off x="8021116" y="4408578"/>
              <a:ext cx="158441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52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817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352550"/>
            <a:ext cx="8153400" cy="342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tested for absence of </a:t>
            </a:r>
            <a:r>
              <a:rPr lang="en-US" sz="2400" dirty="0" err="1" smtClean="0"/>
              <a:t>arachis</a:t>
            </a:r>
            <a:r>
              <a:rPr lang="en-US" sz="2400" dirty="0" smtClean="0"/>
              <a:t> oil, cotton-seed oil, sesame oil, peanut oil and tea-seed oil (</a:t>
            </a:r>
            <a:r>
              <a:rPr lang="en-US" sz="2400" i="1" dirty="0" smtClean="0"/>
              <a:t>Camellia </a:t>
            </a:r>
            <a:r>
              <a:rPr lang="en-US" sz="2400" i="1" dirty="0" err="1" smtClean="0"/>
              <a:t>sasanqua</a:t>
            </a:r>
            <a:r>
              <a:rPr lang="en-US" sz="2400" dirty="0" smtClean="0"/>
              <a:t>)</a:t>
            </a:r>
          </a:p>
          <a:p>
            <a:pPr lvl="4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u="sng" dirty="0" smtClean="0"/>
              <a:t>Composition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high iodine value, low acid value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characteristic odor of olive arises from the presence of volatile C</a:t>
            </a:r>
            <a:r>
              <a:rPr lang="en-US" sz="1800" dirty="0" smtClean="0"/>
              <a:t>6</a:t>
            </a:r>
            <a:r>
              <a:rPr lang="en-US" sz="2400" dirty="0" smtClean="0"/>
              <a:t> alcohol (</a:t>
            </a:r>
            <a:r>
              <a:rPr lang="en-US" sz="2400" dirty="0" err="1" smtClean="0"/>
              <a:t>Hexanol</a:t>
            </a:r>
            <a:r>
              <a:rPr lang="en-US" sz="2400" dirty="0" smtClean="0"/>
              <a:t>, </a:t>
            </a:r>
            <a:r>
              <a:rPr lang="en-US" sz="2400" i="1" dirty="0" smtClean="0"/>
              <a:t>E</a:t>
            </a:r>
            <a:r>
              <a:rPr lang="en-US" sz="2400" dirty="0" smtClean="0"/>
              <a:t>-2-hexenol,), C</a:t>
            </a:r>
            <a:r>
              <a:rPr lang="en-US" sz="1800" dirty="0" smtClean="0"/>
              <a:t>6 </a:t>
            </a:r>
            <a:r>
              <a:rPr lang="en-US" sz="2400" dirty="0" smtClean="0"/>
              <a:t>aldehyde and acetylated  esters</a:t>
            </a:r>
          </a:p>
          <a:p>
            <a:pPr>
              <a:lnSpc>
                <a:spcPct val="90000"/>
              </a:lnSpc>
            </a:pPr>
            <a:r>
              <a:rPr lang="en-US" sz="2400" u="sng" dirty="0" smtClean="0"/>
              <a:t>Uses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salad oil, soaps, plasters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manufacture of parenteral preparations (low acid value, free of water)</a:t>
            </a:r>
            <a:endParaRPr lang="en-GB" sz="2000" dirty="0" smtClean="0"/>
          </a:p>
        </p:txBody>
      </p:sp>
      <p:pic>
        <p:nvPicPr>
          <p:cNvPr id="178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4" y="2343150"/>
            <a:ext cx="52101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10. </a:t>
            </a:r>
            <a:r>
              <a:rPr lang="en-US" sz="4400" dirty="0"/>
              <a:t>Cocoa Butter</a:t>
            </a:r>
            <a:endParaRPr lang="en-IN" sz="4400" dirty="0"/>
          </a:p>
        </p:txBody>
      </p:sp>
      <p:sp>
        <p:nvSpPr>
          <p:cNvPr id="17920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Synonyms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/>
              <a:t>Theobroma</a:t>
            </a:r>
            <a:r>
              <a:rPr lang="en-US" sz="2800" dirty="0" smtClean="0"/>
              <a:t> oil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B. S. : </a:t>
            </a:r>
            <a:r>
              <a:rPr lang="en-US" sz="2800" dirty="0" smtClean="0"/>
              <a:t>From seeds of </a:t>
            </a:r>
            <a:r>
              <a:rPr lang="en-US" sz="2800" i="1" dirty="0" err="1" smtClean="0">
                <a:solidFill>
                  <a:srgbClr val="7030A0"/>
                </a:solidFill>
              </a:rPr>
              <a:t>Theobroma</a:t>
            </a:r>
            <a:r>
              <a:rPr lang="en-US" sz="2800" i="1" dirty="0" smtClean="0">
                <a:solidFill>
                  <a:srgbClr val="7030A0"/>
                </a:solidFill>
              </a:rPr>
              <a:t> cacao.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800" dirty="0" err="1">
                <a:solidFill>
                  <a:srgbClr val="C00000"/>
                </a:solidFill>
              </a:rPr>
              <a:t>Family:</a:t>
            </a:r>
            <a:r>
              <a:rPr lang="en-US" sz="2800" dirty="0" err="1" smtClean="0"/>
              <a:t>Sterculaceaea</a:t>
            </a:r>
            <a:endParaRPr lang="en-US" sz="2800" dirty="0" smtClean="0"/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G. S. </a:t>
            </a:r>
            <a:r>
              <a:rPr lang="en-US" sz="2800" dirty="0" smtClean="0"/>
              <a:t>: Central America, in Brazil, </a:t>
            </a:r>
            <a:r>
              <a:rPr lang="en-US" sz="2800" dirty="0" err="1" smtClean="0"/>
              <a:t>W.Africa</a:t>
            </a:r>
            <a:r>
              <a:rPr lang="en-US" sz="2800" dirty="0" smtClean="0"/>
              <a:t> (Nigeria), </a:t>
            </a:r>
            <a:r>
              <a:rPr lang="en-US" sz="2800" dirty="0" err="1" smtClean="0"/>
              <a:t>Meico</a:t>
            </a:r>
            <a:r>
              <a:rPr lang="en-US" sz="2800" dirty="0" smtClean="0"/>
              <a:t> and India.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52" y="0"/>
            <a:ext cx="2286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3350"/>
            <a:ext cx="8153400" cy="10058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Preparation of Cocoa butter: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200" dirty="0" smtClean="0"/>
              <a:t>The </a:t>
            </a:r>
            <a:r>
              <a:rPr lang="en-US" sz="3200" dirty="0"/>
              <a:t>seeds are rotated at 100 - 140°C, seed loose water and acetic acid and it facilitates the removal of seed coats.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200" dirty="0"/>
              <a:t>Seeds are cooled, fed to </a:t>
            </a:r>
            <a:r>
              <a:rPr lang="en-US" sz="3200" dirty="0" err="1"/>
              <a:t>nibbing</a:t>
            </a:r>
            <a:r>
              <a:rPr lang="en-US" sz="3200" dirty="0"/>
              <a:t> machine to remove the shells, winnowing is done.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200" dirty="0"/>
              <a:t>Kernels fed to hot roller which yield pasty mass containing cocoa butter.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Description: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Color: Yellowish white. Solid and brittle below 25°C.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Odor: Pleasant chocolate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Taste: Bland chocolate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Solubility: insoluble in water, but soluble in ether, benzene, chloroform, petroleum ether.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Standards:</a:t>
            </a:r>
          </a:p>
          <a:p>
            <a:pPr>
              <a:buNone/>
              <a:defRPr/>
            </a:pPr>
            <a:r>
              <a:rPr lang="en-US" sz="2800" dirty="0"/>
              <a:t>Melting point: 30-35°C</a:t>
            </a:r>
          </a:p>
          <a:p>
            <a:pPr>
              <a:buNone/>
              <a:defRPr/>
            </a:pPr>
            <a:r>
              <a:rPr lang="en-US" sz="2800" dirty="0"/>
              <a:t>Saponification value: 188-195</a:t>
            </a:r>
          </a:p>
          <a:p>
            <a:pPr>
              <a:buNone/>
              <a:defRPr/>
            </a:pPr>
            <a:r>
              <a:rPr lang="en-US" sz="2800" dirty="0"/>
              <a:t>Iodine value: 35-40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26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686800" cy="3352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Rest if the oil is removed by increasing the pressure, hot pressing, or solvent extraction procedure. This oil is not suitable for medicinal purpose.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The cold drown oil is steamed at 80°C, </a:t>
            </a:r>
            <a:r>
              <a:rPr lang="en-US" sz="2000" b="1" dirty="0" smtClean="0"/>
              <a:t>to destroy the enzyme lipase </a:t>
            </a:r>
            <a:r>
              <a:rPr lang="en-US" sz="2000" dirty="0" smtClean="0"/>
              <a:t>and </a:t>
            </a:r>
            <a:r>
              <a:rPr lang="en-US" sz="2000" b="1" dirty="0" smtClean="0"/>
              <a:t>ricin (toxic protein)</a:t>
            </a:r>
            <a:r>
              <a:rPr lang="en-US" sz="2000" dirty="0" smtClean="0"/>
              <a:t>, then bleached, deacidified with sodium carbonate to remove free fatty acid.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If necessary oil is washed with hot water before steaming to remove the mucilaginous matter present.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Finally it is treated with activated earth or animal charcoal to remove the impurities by adsorption and filled into containers.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6429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Chemical constituents:</a:t>
            </a:r>
            <a:r>
              <a:rPr lang="en-US" sz="2400" dirty="0"/>
              <a:t> high steric and </a:t>
            </a:r>
            <a:r>
              <a:rPr lang="en-US" sz="2400" dirty="0" err="1"/>
              <a:t>palmitic</a:t>
            </a:r>
            <a:r>
              <a:rPr lang="en-US" sz="2400" dirty="0"/>
              <a:t> acid content (35%, 25%), oleic acid 3%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Uses:</a:t>
            </a:r>
          </a:p>
          <a:p>
            <a:pPr marL="342900" lvl="1" indent="-342900">
              <a:lnSpc>
                <a:spcPct val="150000"/>
              </a:lnSpc>
              <a:buNone/>
              <a:defRPr/>
            </a:pPr>
            <a:r>
              <a:rPr lang="en-US" sz="2400" dirty="0" smtClean="0"/>
              <a:t>	It </a:t>
            </a:r>
            <a:r>
              <a:rPr lang="en-US" sz="2400" dirty="0"/>
              <a:t>is used as a base for suppositories and ointments, creams, toilet soaps and as food.</a:t>
            </a:r>
          </a:p>
          <a:p>
            <a:pPr>
              <a:lnSpc>
                <a:spcPct val="150000"/>
              </a:lnSpc>
              <a:buNone/>
              <a:defRPr/>
            </a:pPr>
            <a:endParaRPr lang="en-IN" sz="28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Spermaceti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5486400" cy="32766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B.S.: </a:t>
            </a:r>
            <a:r>
              <a:rPr lang="en-US" sz="2000" b="1" dirty="0" smtClean="0"/>
              <a:t>Spermaceti </a:t>
            </a:r>
            <a:r>
              <a:rPr lang="en-US" sz="2000" dirty="0"/>
              <a:t>(from Greek </a:t>
            </a:r>
            <a:r>
              <a:rPr lang="en-US" sz="2000" i="1" dirty="0" err="1"/>
              <a:t>sperma</a:t>
            </a:r>
            <a:r>
              <a:rPr lang="en-US" sz="2000" dirty="0"/>
              <a:t>, seed, and Latin </a:t>
            </a:r>
            <a:r>
              <a:rPr lang="en-US" sz="2000" i="1" dirty="0" err="1" smtClean="0"/>
              <a:t>cetus</a:t>
            </a:r>
            <a:r>
              <a:rPr lang="en-US" sz="2000" dirty="0" smtClean="0"/>
              <a:t>, whale</a:t>
            </a:r>
            <a:r>
              <a:rPr lang="en-US" sz="2000" dirty="0"/>
              <a:t>) is a wax present in the head cavities of the </a:t>
            </a:r>
            <a:r>
              <a:rPr lang="en-US" sz="2000" dirty="0" smtClean="0"/>
              <a:t>sperm whale </a:t>
            </a:r>
            <a:r>
              <a:rPr lang="en-US" sz="2000" dirty="0"/>
              <a:t>(</a:t>
            </a:r>
            <a:r>
              <a:rPr lang="en-US" sz="2000" i="1" dirty="0" err="1">
                <a:solidFill>
                  <a:srgbClr val="7030A0"/>
                </a:solidFill>
              </a:rPr>
              <a:t>Physeter</a:t>
            </a:r>
            <a:r>
              <a:rPr lang="en-US" sz="2000" i="1" dirty="0"/>
              <a:t> </a:t>
            </a:r>
            <a:r>
              <a:rPr lang="en-US" sz="2000" i="1" dirty="0" err="1">
                <a:solidFill>
                  <a:srgbClr val="7030A0"/>
                </a:solidFill>
              </a:rPr>
              <a:t>macrocephalus</a:t>
            </a:r>
            <a:r>
              <a:rPr lang="en-US" sz="2000" dirty="0">
                <a:solidFill>
                  <a:srgbClr val="7030A0"/>
                </a:solidFill>
              </a:rPr>
              <a:t>). </a:t>
            </a:r>
            <a:endParaRPr lang="en-US" sz="2000" dirty="0" smtClean="0">
              <a:solidFill>
                <a:srgbClr val="7030A0"/>
              </a:solidFill>
            </a:endParaRPr>
          </a:p>
          <a:p>
            <a:pPr algn="just"/>
            <a:r>
              <a:rPr lang="en-US" sz="2000" dirty="0" smtClean="0"/>
              <a:t>Originally </a:t>
            </a:r>
            <a:r>
              <a:rPr lang="en-US" sz="2000" dirty="0"/>
              <a:t>mistaken </a:t>
            </a:r>
            <a:r>
              <a:rPr lang="en-US" sz="2000" dirty="0" smtClean="0"/>
              <a:t>for the </a:t>
            </a:r>
            <a:r>
              <a:rPr lang="en-US" sz="2000" dirty="0"/>
              <a:t>whales' sperm (hence the name), spermaceti is created </a:t>
            </a:r>
            <a:r>
              <a:rPr lang="en-US" sz="2000" dirty="0" smtClean="0"/>
              <a:t>in the </a:t>
            </a:r>
            <a:r>
              <a:rPr lang="en-US" sz="2000" dirty="0"/>
              <a:t>spermaceti organ inside the whale's head and </a:t>
            </a:r>
            <a:r>
              <a:rPr lang="en-US" sz="2000" dirty="0" smtClean="0"/>
              <a:t>connected to </a:t>
            </a:r>
            <a:r>
              <a:rPr lang="en-US" sz="2000" dirty="0"/>
              <a:t>its nasal passage. Its biological function is uncertain</a:t>
            </a:r>
          </a:p>
        </p:txBody>
      </p:sp>
      <p:pic>
        <p:nvPicPr>
          <p:cNvPr id="1026" name="Picture 2" descr="E:\college pc data\College D drive\SUV\Material\F Y B pharm\2012\lipid\spermac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52550"/>
            <a:ext cx="2590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of preparation of spermaceti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dirty="0"/>
              <a:t>The sperm whale's head was either brought on deck or lashed </a:t>
            </a:r>
            <a:r>
              <a:rPr lang="en-US" dirty="0" smtClean="0"/>
              <a:t>to the </a:t>
            </a:r>
            <a:r>
              <a:rPr lang="en-US" dirty="0"/>
              <a:t>side of the ship where the </a:t>
            </a:r>
            <a:r>
              <a:rPr lang="en-US" dirty="0" smtClean="0"/>
              <a:t>whale men </a:t>
            </a:r>
            <a:r>
              <a:rPr lang="en-US" dirty="0"/>
              <a:t>would cut a hole in the case.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spermaceti could then </a:t>
            </a:r>
            <a:r>
              <a:rPr lang="en-US" dirty="0" smtClean="0"/>
              <a:t>be drawn </a:t>
            </a:r>
            <a:r>
              <a:rPr lang="en-US" dirty="0"/>
              <a:t>out by bucket or a </a:t>
            </a:r>
            <a:r>
              <a:rPr lang="en-US" dirty="0" smtClean="0"/>
              <a:t>whale man </a:t>
            </a:r>
            <a:r>
              <a:rPr lang="en-US" dirty="0"/>
              <a:t>would enter the hole and manually remove the fluid.</a:t>
            </a:r>
          </a:p>
        </p:txBody>
      </p:sp>
    </p:spTree>
    <p:extLst>
      <p:ext uri="{BB962C8B-B14F-4D97-AF65-F5344CB8AC3E}">
        <p14:creationId xmlns:p14="http://schemas.microsoft.com/office/powerpoint/2010/main" val="4728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Spermaceti </a:t>
            </a:r>
            <a:r>
              <a:rPr lang="en-US" dirty="0"/>
              <a:t>is extracted from sperm oil by </a:t>
            </a:r>
            <a:r>
              <a:rPr lang="en-US" dirty="0" smtClean="0"/>
              <a:t>crystallization at 6 </a:t>
            </a:r>
            <a:r>
              <a:rPr lang="en-US" dirty="0"/>
              <a:t>°C (43 °F), when treated by pressure and a </a:t>
            </a:r>
            <a:r>
              <a:rPr lang="en-US" dirty="0" smtClean="0"/>
              <a:t>chemical solution </a:t>
            </a:r>
            <a:r>
              <a:rPr lang="en-US" dirty="0"/>
              <a:t>of caustic alkali. </a:t>
            </a:r>
            <a:endParaRPr lang="en-US" dirty="0" smtClean="0"/>
          </a:p>
          <a:p>
            <a:pPr algn="just"/>
            <a:r>
              <a:rPr lang="en-US" dirty="0" smtClean="0"/>
              <a:t>Spermaceti </a:t>
            </a:r>
            <a:r>
              <a:rPr lang="en-US" dirty="0"/>
              <a:t>forms brilliant </a:t>
            </a:r>
            <a:r>
              <a:rPr lang="en-US" dirty="0" smtClean="0"/>
              <a:t>white crystals </a:t>
            </a:r>
            <a:r>
              <a:rPr lang="en-US" dirty="0"/>
              <a:t>that are hard but oily to the touch, and are devoid </a:t>
            </a:r>
            <a:r>
              <a:rPr lang="en-US" dirty="0" smtClean="0"/>
              <a:t>of taste </a:t>
            </a:r>
            <a:r>
              <a:rPr lang="en-US" dirty="0"/>
              <a:t>or smell, making it very useful as an ingredient </a:t>
            </a:r>
            <a:r>
              <a:rPr lang="en-US" dirty="0" smtClean="0"/>
              <a:t>in cosmetics</a:t>
            </a:r>
            <a:r>
              <a:rPr lang="en-US" dirty="0"/>
              <a:t>, leatherworking, and lubricants.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82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Spermaceti is insoluble in water,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very </a:t>
            </a:r>
            <a:r>
              <a:rPr lang="en-US" dirty="0"/>
              <a:t>slightly soluble in cold alcohol,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but </a:t>
            </a:r>
            <a:r>
              <a:rPr lang="en-US" dirty="0"/>
              <a:t>easily dissolved in </a:t>
            </a:r>
            <a:r>
              <a:rPr lang="en-US" dirty="0" smtClean="0"/>
              <a:t>ether, chloroform</a:t>
            </a:r>
            <a:r>
              <a:rPr lang="en-US" dirty="0"/>
              <a:t>, carbon disulfide, and boiling alcohol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9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Spermaceti consists principally of </a:t>
            </a:r>
            <a:r>
              <a:rPr lang="en-US" dirty="0" err="1"/>
              <a:t>cetyl</a:t>
            </a:r>
            <a:r>
              <a:rPr lang="en-US" dirty="0"/>
              <a:t> </a:t>
            </a:r>
            <a:r>
              <a:rPr lang="en-US" dirty="0" err="1"/>
              <a:t>palmitate</a:t>
            </a:r>
            <a:r>
              <a:rPr lang="en-US" dirty="0"/>
              <a:t> (the ester of </a:t>
            </a:r>
            <a:r>
              <a:rPr lang="en-US" dirty="0" err="1"/>
              <a:t>cetyl</a:t>
            </a:r>
            <a:r>
              <a:rPr lang="en-US" dirty="0"/>
              <a:t> alcohol and </a:t>
            </a:r>
            <a:r>
              <a:rPr lang="en-US" dirty="0" err="1"/>
              <a:t>palmitic</a:t>
            </a:r>
            <a:r>
              <a:rPr lang="en-US" dirty="0"/>
              <a:t> acid), C</a:t>
            </a:r>
            <a:r>
              <a:rPr lang="en-US" sz="1800" dirty="0"/>
              <a:t>15</a:t>
            </a:r>
            <a:r>
              <a:rPr lang="en-US" dirty="0"/>
              <a:t>H</a:t>
            </a:r>
            <a:r>
              <a:rPr lang="en-US" sz="2000" dirty="0"/>
              <a:t>31</a:t>
            </a:r>
            <a:r>
              <a:rPr lang="en-US" dirty="0"/>
              <a:t>COO-C</a:t>
            </a:r>
            <a:r>
              <a:rPr lang="en-US" sz="2000" dirty="0"/>
              <a:t>16</a:t>
            </a:r>
            <a:r>
              <a:rPr lang="en-US" dirty="0"/>
              <a:t>H</a:t>
            </a:r>
            <a:r>
              <a:rPr lang="en-US" sz="2000" dirty="0"/>
              <a:t>33</a:t>
            </a:r>
            <a:r>
              <a:rPr lang="en-US" dirty="0" smtClean="0"/>
              <a:t>.</a:t>
            </a:r>
          </a:p>
          <a:p>
            <a:r>
              <a:rPr lang="en-US" dirty="0"/>
              <a:t>Esters of </a:t>
            </a:r>
            <a:r>
              <a:rPr lang="en-US" dirty="0" err="1"/>
              <a:t>cetyl</a:t>
            </a:r>
            <a:r>
              <a:rPr lang="en-US" dirty="0"/>
              <a:t> alcohol and jojoba oil are used as a substitute for </a:t>
            </a:r>
            <a:r>
              <a:rPr lang="en-US" dirty="0" smtClean="0"/>
              <a:t>spermaceti.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substance was also used in making candles of a standard photometric value, in the dressing of fabrics, and as a pharmaceutical excipient, especially in cerates and ointments.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550"/>
            <a:ext cx="8763000" cy="36195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Description: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 smtClean="0"/>
              <a:t>Color : </a:t>
            </a:r>
            <a:r>
              <a:rPr lang="en-US" sz="1800" dirty="0" smtClean="0"/>
              <a:t>pale yellow or </a:t>
            </a:r>
            <a:r>
              <a:rPr lang="en-US" sz="1800" dirty="0" err="1" smtClean="0"/>
              <a:t>colourless</a:t>
            </a:r>
            <a:endParaRPr lang="en-US" sz="1800" dirty="0" smtClean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 smtClean="0"/>
              <a:t>Odor : </a:t>
            </a:r>
            <a:r>
              <a:rPr lang="en-US" sz="1800" dirty="0" smtClean="0"/>
              <a:t>slight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b="1" dirty="0" smtClean="0"/>
              <a:t>Taste : </a:t>
            </a:r>
            <a:r>
              <a:rPr lang="en-US" sz="1800" dirty="0" smtClean="0"/>
              <a:t>acrid tasting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/>
              <a:t>soluble in ethanol (unlike most oils) due to so much hydroxy- acid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Standards: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/>
              <a:t>Acid value : not more than 2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/>
              <a:t>Iodine value : 80 - 90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/>
              <a:t>Saponification value: 176 – 187</a:t>
            </a:r>
          </a:p>
        </p:txBody>
      </p:sp>
    </p:spTree>
    <p:extLst>
      <p:ext uri="{BB962C8B-B14F-4D97-AF65-F5344CB8AC3E}">
        <p14:creationId xmlns:p14="http://schemas.microsoft.com/office/powerpoint/2010/main" val="27448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Chemical constituents: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100" dirty="0" smtClean="0"/>
              <a:t>It </a:t>
            </a:r>
            <a:r>
              <a:rPr lang="en-US" sz="2100" dirty="0" err="1"/>
              <a:t>cotains</a:t>
            </a:r>
            <a:r>
              <a:rPr lang="en-US" sz="2100" dirty="0"/>
              <a:t> 46-53% fixed oil, which consist of glycoside of </a:t>
            </a:r>
            <a:r>
              <a:rPr lang="en-US" sz="2100" dirty="0" err="1"/>
              <a:t>ricinoleic</a:t>
            </a:r>
            <a:r>
              <a:rPr lang="en-US" sz="2100" dirty="0"/>
              <a:t> acid, </a:t>
            </a:r>
            <a:r>
              <a:rPr lang="en-US" sz="2100" dirty="0" err="1"/>
              <a:t>isoricinoleic</a:t>
            </a:r>
            <a:r>
              <a:rPr lang="en-US" sz="2100" dirty="0"/>
              <a:t> acid, stearic and </a:t>
            </a:r>
            <a:r>
              <a:rPr lang="en-US" sz="2100" dirty="0" err="1"/>
              <a:t>dihydrostearic</a:t>
            </a:r>
            <a:r>
              <a:rPr lang="en-US" sz="2100" dirty="0"/>
              <a:t> acids.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100" dirty="0" err="1"/>
              <a:t>ricinoleic</a:t>
            </a:r>
            <a:r>
              <a:rPr lang="en-US" sz="2100" dirty="0"/>
              <a:t> acid 91%,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100" dirty="0"/>
              <a:t>glycerides like </a:t>
            </a:r>
            <a:r>
              <a:rPr lang="en-US" sz="2100" dirty="0" err="1"/>
              <a:t>isoricinoleic</a:t>
            </a:r>
            <a:r>
              <a:rPr lang="en-US" sz="2100" dirty="0"/>
              <a:t>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100" dirty="0"/>
              <a:t>linoleic 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100" dirty="0"/>
              <a:t>stearic and </a:t>
            </a:r>
            <a:r>
              <a:rPr lang="en-US" sz="2100" dirty="0" err="1"/>
              <a:t>isostearic</a:t>
            </a:r>
            <a:r>
              <a:rPr lang="en-US" sz="2100" dirty="0"/>
              <a:t> acid.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100" dirty="0">
                <a:solidFill>
                  <a:srgbClr val="C00000"/>
                </a:solidFill>
              </a:rPr>
              <a:t>Purgative action of oil is due to free </a:t>
            </a:r>
            <a:r>
              <a:rPr lang="en-US" sz="2100" dirty="0" err="1">
                <a:solidFill>
                  <a:srgbClr val="C00000"/>
                </a:solidFill>
              </a:rPr>
              <a:t>ricinoleic</a:t>
            </a:r>
            <a:r>
              <a:rPr lang="en-US" sz="2100" dirty="0">
                <a:solidFill>
                  <a:srgbClr val="C00000"/>
                </a:solidFill>
              </a:rPr>
              <a:t> acid and its stereoisomer which is produced by hydrolysis in duodenum.</a:t>
            </a:r>
            <a:endParaRPr lang="en-IN" sz="21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RICINOLE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38350"/>
            <a:ext cx="107632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1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743450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Identification: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It mixes with half its volume of light petroleum.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Add to the oil an equal volume of ethanol, clear liquid is obtained.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Uses: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IN" sz="2800" dirty="0" smtClean="0"/>
              <a:t>Castor Oil is regarded as one of the most valuable laxatives in medicine.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/>
              <a:t>It is used as lubricant,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/>
              <a:t>In paints, enamel, varnish,  grease,  polish,  and printing ink. 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/>
              <a:t>Constituent of flexible </a:t>
            </a:r>
            <a:r>
              <a:rPr lang="en-US" sz="2800" dirty="0" err="1" smtClean="0"/>
              <a:t>collodion</a:t>
            </a:r>
            <a:r>
              <a:rPr lang="en-US" sz="2800" dirty="0" smtClean="0"/>
              <a:t>.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/>
              <a:t>Hydrogenated castor oil USP/NF(1995) is used as stiffening agent.</a:t>
            </a:r>
          </a:p>
          <a:p>
            <a:pPr marL="514350" indent="-514350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/>
              <a:t>Nonionic surfactants (</a:t>
            </a:r>
            <a:r>
              <a:rPr lang="en-US" sz="2800" dirty="0" err="1" smtClean="0"/>
              <a:t>polyethoxylated</a:t>
            </a:r>
            <a:r>
              <a:rPr lang="en-US" sz="2800" dirty="0" smtClean="0"/>
              <a:t> castor oils) of variable composition are produced by the reaction of castor oil </a:t>
            </a:r>
            <a:r>
              <a:rPr lang="en-US" sz="2800" dirty="0"/>
              <a:t>with </a:t>
            </a:r>
            <a:r>
              <a:rPr lang="en-US" sz="2800" dirty="0" smtClean="0"/>
              <a:t>ethylene oxide </a:t>
            </a:r>
            <a:r>
              <a:rPr lang="en-US" sz="2800" dirty="0"/>
              <a:t>and are </a:t>
            </a:r>
            <a:r>
              <a:rPr lang="en-US" sz="2800" dirty="0" smtClean="0"/>
              <a:t>use in certain intravenous preparations which contain drugs with </a:t>
            </a:r>
            <a:r>
              <a:rPr lang="en-US" sz="2800" dirty="0"/>
              <a:t>low </a:t>
            </a:r>
            <a:r>
              <a:rPr lang="en-US" sz="2800" dirty="0" smtClean="0"/>
              <a:t>aqueous solubility</a:t>
            </a:r>
          </a:p>
          <a:p>
            <a:pPr marL="514350" indent="-51435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en-US" sz="2800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53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Allied drugs: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en-US" sz="3300" i="1" dirty="0">
                <a:solidFill>
                  <a:srgbClr val="7030A0"/>
                </a:solidFill>
              </a:rPr>
              <a:t>Croton seeds </a:t>
            </a:r>
            <a:r>
              <a:rPr lang="en-US" sz="3300" dirty="0"/>
              <a:t>obtained from </a:t>
            </a:r>
            <a:r>
              <a:rPr lang="en-US" sz="3300" i="1" dirty="0">
                <a:solidFill>
                  <a:srgbClr val="7030A0"/>
                </a:solidFill>
              </a:rPr>
              <a:t>Croton </a:t>
            </a:r>
            <a:r>
              <a:rPr lang="en-US" sz="3300" i="1" dirty="0" err="1">
                <a:solidFill>
                  <a:srgbClr val="7030A0"/>
                </a:solidFill>
              </a:rPr>
              <a:t>tiglium</a:t>
            </a:r>
            <a:r>
              <a:rPr lang="en-US" sz="3300" b="1" i="1" dirty="0">
                <a:solidFill>
                  <a:srgbClr val="7030A0"/>
                </a:solidFill>
              </a:rPr>
              <a:t> </a:t>
            </a:r>
            <a:r>
              <a:rPr lang="en-US" sz="3300" dirty="0"/>
              <a:t>family: </a:t>
            </a:r>
            <a:r>
              <a:rPr lang="en-US" sz="3300" dirty="0" err="1"/>
              <a:t>Euphorbiaceae</a:t>
            </a:r>
            <a:r>
              <a:rPr lang="en-US" sz="3300" dirty="0"/>
              <a:t>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en-US" sz="3300" dirty="0"/>
              <a:t>Seeds of </a:t>
            </a:r>
            <a:r>
              <a:rPr lang="en-US" sz="3300" i="1" dirty="0" err="1">
                <a:solidFill>
                  <a:srgbClr val="7030A0"/>
                </a:solidFill>
              </a:rPr>
              <a:t>Atropa</a:t>
            </a:r>
            <a:r>
              <a:rPr lang="en-US" sz="3300" i="1" dirty="0">
                <a:solidFill>
                  <a:srgbClr val="7030A0"/>
                </a:solidFill>
              </a:rPr>
              <a:t> </a:t>
            </a:r>
            <a:r>
              <a:rPr lang="en-US" sz="3300" i="1" dirty="0" err="1">
                <a:solidFill>
                  <a:srgbClr val="7030A0"/>
                </a:solidFill>
              </a:rPr>
              <a:t>curcas</a:t>
            </a:r>
            <a:r>
              <a:rPr lang="en-US" sz="3300" i="1" dirty="0">
                <a:solidFill>
                  <a:srgbClr val="7030A0"/>
                </a:solidFill>
              </a:rPr>
              <a:t> </a:t>
            </a:r>
            <a:r>
              <a:rPr lang="en-US" sz="3300" dirty="0"/>
              <a:t>family: </a:t>
            </a:r>
            <a:r>
              <a:rPr lang="en-US" sz="3300" dirty="0" err="1"/>
              <a:t>Euphorbiaceae</a:t>
            </a:r>
            <a:r>
              <a:rPr lang="en-US" sz="3300" dirty="0"/>
              <a:t>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en-US" sz="3300" i="1" dirty="0">
                <a:solidFill>
                  <a:srgbClr val="7030A0"/>
                </a:solidFill>
              </a:rPr>
              <a:t>Physic nut or purging nuts </a:t>
            </a:r>
            <a:r>
              <a:rPr lang="en-US" sz="3300" dirty="0"/>
              <a:t>are seed of </a:t>
            </a:r>
            <a:r>
              <a:rPr lang="en-US" sz="3300" i="1" dirty="0" err="1">
                <a:solidFill>
                  <a:srgbClr val="7030A0"/>
                </a:solidFill>
              </a:rPr>
              <a:t>Jartropha</a:t>
            </a:r>
            <a:r>
              <a:rPr lang="en-US" sz="3300" i="1" dirty="0">
                <a:solidFill>
                  <a:srgbClr val="7030A0"/>
                </a:solidFill>
              </a:rPr>
              <a:t> </a:t>
            </a:r>
            <a:r>
              <a:rPr lang="en-US" sz="3300" i="1" dirty="0" err="1">
                <a:solidFill>
                  <a:srgbClr val="7030A0"/>
                </a:solidFill>
              </a:rPr>
              <a:t>curcas</a:t>
            </a:r>
            <a:endParaRPr lang="en-US" sz="3300" i="1" dirty="0">
              <a:solidFill>
                <a:srgbClr val="7030A0"/>
              </a:solidFill>
            </a:endParaRP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en-US" sz="3300" i="1" dirty="0" err="1">
                <a:solidFill>
                  <a:srgbClr val="7030A0"/>
                </a:solidFill>
              </a:rPr>
              <a:t>Brus</a:t>
            </a:r>
            <a:r>
              <a:rPr lang="en-US" sz="3300" i="1" dirty="0">
                <a:solidFill>
                  <a:srgbClr val="7030A0"/>
                </a:solidFill>
              </a:rPr>
              <a:t> seeds (prayer seeds) </a:t>
            </a:r>
            <a:r>
              <a:rPr lang="en-US" sz="3300" dirty="0"/>
              <a:t>seeds of</a:t>
            </a:r>
            <a:r>
              <a:rPr lang="en-US" sz="3300" b="1" i="1" dirty="0"/>
              <a:t> </a:t>
            </a:r>
            <a:r>
              <a:rPr lang="en-US" sz="3300" i="1" dirty="0" err="1">
                <a:solidFill>
                  <a:srgbClr val="7030A0"/>
                </a:solidFill>
              </a:rPr>
              <a:t>Abrus</a:t>
            </a:r>
            <a:r>
              <a:rPr lang="en-US" sz="3300" i="1" dirty="0">
                <a:solidFill>
                  <a:srgbClr val="7030A0"/>
                </a:solidFill>
              </a:rPr>
              <a:t> </a:t>
            </a:r>
            <a:r>
              <a:rPr lang="en-US" sz="3300" i="1" dirty="0" err="1">
                <a:solidFill>
                  <a:srgbClr val="7030A0"/>
                </a:solidFill>
              </a:rPr>
              <a:t>precatorius</a:t>
            </a:r>
            <a:r>
              <a:rPr lang="en-US" sz="3300" i="1" dirty="0">
                <a:solidFill>
                  <a:srgbClr val="7030A0"/>
                </a:solidFill>
              </a:rPr>
              <a:t> </a:t>
            </a:r>
            <a:r>
              <a:rPr lang="en-US" sz="3300" dirty="0"/>
              <a:t>Family: </a:t>
            </a:r>
            <a:r>
              <a:rPr lang="en-US" sz="3300" dirty="0" err="1"/>
              <a:t>Leguminosae</a:t>
            </a:r>
            <a:r>
              <a:rPr lang="en-US" sz="3300" dirty="0"/>
              <a:t> contain toxic resin </a:t>
            </a:r>
            <a:r>
              <a:rPr lang="en-US" sz="3300" dirty="0" err="1"/>
              <a:t>abrin</a:t>
            </a:r>
            <a:r>
              <a:rPr lang="en-US" sz="3300" dirty="0"/>
              <a:t> and toxic peptide having haemagglutinating properties</a:t>
            </a:r>
            <a:r>
              <a:rPr lang="en-US" sz="3200" dirty="0"/>
              <a:t>.</a:t>
            </a:r>
            <a:endParaRPr lang="en-US" sz="32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2. </a:t>
            </a:r>
            <a:r>
              <a:rPr lang="en-US" sz="4400" dirty="0"/>
              <a:t>Shark liver oil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199" y="1352550"/>
            <a:ext cx="8686799" cy="35052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B. S.: </a:t>
            </a:r>
            <a:r>
              <a:rPr lang="en-US" sz="2800" dirty="0" smtClean="0"/>
              <a:t>it is the fixed oil obtained from the fresh and carefully preserved livers of various species of the shark, mainly </a:t>
            </a:r>
            <a:r>
              <a:rPr lang="en-US" sz="2800" i="1" dirty="0" err="1" smtClean="0">
                <a:solidFill>
                  <a:srgbClr val="7030A0"/>
                </a:solidFill>
              </a:rPr>
              <a:t>Hypoprion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brevirostris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i="1" dirty="0" err="1">
                <a:solidFill>
                  <a:srgbClr val="7030A0"/>
                </a:solidFill>
              </a:rPr>
              <a:t>Galeorhinus</a:t>
            </a:r>
            <a:r>
              <a:rPr lang="en-US" sz="2800" i="1" dirty="0">
                <a:solidFill>
                  <a:srgbClr val="7030A0"/>
                </a:solidFill>
              </a:rPr>
              <a:t> </a:t>
            </a:r>
            <a:r>
              <a:rPr lang="en-US" sz="2800" i="1" dirty="0" err="1">
                <a:solidFill>
                  <a:srgbClr val="7030A0"/>
                </a:solidFill>
              </a:rPr>
              <a:t>zyopterus</a:t>
            </a:r>
            <a:r>
              <a:rPr lang="en-US" sz="2800" dirty="0" smtClean="0"/>
              <a:t>.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dirty="0" smtClean="0"/>
              <a:t>In India </a:t>
            </a:r>
            <a:r>
              <a:rPr lang="en-US" sz="2800" i="1" dirty="0" err="1">
                <a:solidFill>
                  <a:srgbClr val="7030A0"/>
                </a:solidFill>
              </a:rPr>
              <a:t>Scoliodon</a:t>
            </a:r>
            <a:r>
              <a:rPr lang="en-US" sz="2800" i="1" dirty="0" smtClean="0"/>
              <a:t>, </a:t>
            </a:r>
            <a:r>
              <a:rPr lang="en-US" sz="2800" i="1" dirty="0" err="1">
                <a:solidFill>
                  <a:srgbClr val="7030A0"/>
                </a:solidFill>
              </a:rPr>
              <a:t>Carcharias</a:t>
            </a:r>
            <a:r>
              <a:rPr lang="en-US" sz="2800" i="1" dirty="0" smtClean="0"/>
              <a:t>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i="1" dirty="0" err="1">
                <a:solidFill>
                  <a:srgbClr val="7030A0"/>
                </a:solidFill>
              </a:rPr>
              <a:t>Sphyrna</a:t>
            </a:r>
            <a:r>
              <a:rPr lang="en-US" sz="2800" i="1" dirty="0" smtClean="0"/>
              <a:t> </a:t>
            </a:r>
            <a:r>
              <a:rPr lang="en-US" sz="2800" dirty="0" smtClean="0"/>
              <a:t>are main species.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dirty="0" smtClean="0"/>
              <a:t>According to I.P 1gm of oil should contain not less than 6000 IU of vitamin A.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G. S.: </a:t>
            </a:r>
            <a:r>
              <a:rPr lang="en-US" sz="2800" dirty="0" smtClean="0"/>
              <a:t>India – Tamil </a:t>
            </a:r>
            <a:r>
              <a:rPr lang="en-US" sz="2800" dirty="0" err="1" smtClean="0"/>
              <a:t>nadu</a:t>
            </a:r>
            <a:r>
              <a:rPr lang="en-US" sz="2800" dirty="0" smtClean="0"/>
              <a:t>, </a:t>
            </a:r>
            <a:r>
              <a:rPr lang="en-US" sz="2800" dirty="0" err="1" smtClean="0"/>
              <a:t>maharastra</a:t>
            </a:r>
            <a:r>
              <a:rPr lang="en-US" sz="2800" dirty="0" smtClean="0"/>
              <a:t> and </a:t>
            </a:r>
            <a:r>
              <a:rPr lang="en-US" sz="2800" dirty="0" err="1" smtClean="0"/>
              <a:t>kerala</a:t>
            </a:r>
            <a:r>
              <a:rPr lang="en-US" sz="2800" dirty="0" smtClean="0"/>
              <a:t>.</a:t>
            </a:r>
            <a:endParaRPr lang="en-U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dirty="0"/>
          </a:p>
        </p:txBody>
      </p:sp>
      <p:pic>
        <p:nvPicPr>
          <p:cNvPr id="156677" name="ipfVYAWjlGXbZ1-BM:" descr="Shark-Liver-O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02" y="35625"/>
            <a:ext cx="199369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2517</Words>
  <Application>Microsoft Office PowerPoint</Application>
  <PresentationFormat>On-screen Show (16:9)</PresentationFormat>
  <Paragraphs>277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Tw Cen MT</vt:lpstr>
      <vt:lpstr>Wingdings</vt:lpstr>
      <vt:lpstr>Wingdings 2</vt:lpstr>
      <vt:lpstr>Widescreen Presentation</vt:lpstr>
      <vt:lpstr>Lipid containing drugs</vt:lpstr>
      <vt:lpstr>1. Castor oil</vt:lpstr>
      <vt:lpstr>PowerPoint Presentation</vt:lpstr>
      <vt:lpstr> </vt:lpstr>
      <vt:lpstr>PowerPoint Presentation</vt:lpstr>
      <vt:lpstr>Chemical constituents:</vt:lpstr>
      <vt:lpstr>PowerPoint Presentation</vt:lpstr>
      <vt:lpstr>Allied drugs:</vt:lpstr>
      <vt:lpstr>2. Shark liver oil</vt:lpstr>
      <vt:lpstr>Method of preparation:</vt:lpstr>
      <vt:lpstr>PowerPoint Presentation</vt:lpstr>
      <vt:lpstr>PowerPoint Presentation</vt:lpstr>
      <vt:lpstr>3. Hydnocarpus oil</vt:lpstr>
      <vt:lpstr>PowerPoint Presentation</vt:lpstr>
      <vt:lpstr>Chemical constituents:</vt:lpstr>
      <vt:lpstr>Medicinal Action and Uses</vt:lpstr>
      <vt:lpstr>Substitution:</vt:lpstr>
      <vt:lpstr> 6. Wool Fat</vt:lpstr>
      <vt:lpstr>Method of preparation:</vt:lpstr>
      <vt:lpstr>PowerPoint Presentation</vt:lpstr>
      <vt:lpstr>PowerPoint Presentation</vt:lpstr>
      <vt:lpstr>Identification test:</vt:lpstr>
      <vt:lpstr>7. Yellow Bees wax</vt:lpstr>
      <vt:lpstr>Processing And Preparation</vt:lpstr>
      <vt:lpstr>PowerPoint Presentation</vt:lpstr>
      <vt:lpstr>PowerPoint Presentation</vt:lpstr>
      <vt:lpstr>PowerPoint Presentation</vt:lpstr>
      <vt:lpstr>PowerPoint Presentation</vt:lpstr>
      <vt:lpstr>8. Kokum  Butter</vt:lpstr>
      <vt:lpstr>PowerPoint Presentation</vt:lpstr>
      <vt:lpstr>PowerPoint Presentation</vt:lpstr>
      <vt:lpstr>PowerPoint Presentation</vt:lpstr>
      <vt:lpstr>9. Olive oil</vt:lpstr>
      <vt:lpstr>Collection and preparation</vt:lpstr>
      <vt:lpstr>PowerPoint Presentation</vt:lpstr>
      <vt:lpstr>PowerPoint Presentation</vt:lpstr>
      <vt:lpstr>10. Cocoa Butter</vt:lpstr>
      <vt:lpstr>Preparation of Cocoa butter:</vt:lpstr>
      <vt:lpstr>PowerPoint Presentation</vt:lpstr>
      <vt:lpstr>PowerPoint Presentation</vt:lpstr>
      <vt:lpstr>11. Spermaceti</vt:lpstr>
      <vt:lpstr>Method of preparation of spermaceti</vt:lpstr>
      <vt:lpstr>PowerPoint Presentation</vt:lpstr>
      <vt:lpstr>Physical properties</vt:lpstr>
      <vt:lpstr>Chemical composition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2012-02-24T16:04:53Z</dcterms:created>
  <dcterms:modified xsi:type="dcterms:W3CDTF">2020-08-27T09:20:38Z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