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74" r:id="rId12"/>
    <p:sldId id="275" r:id="rId13"/>
    <p:sldId id="276" r:id="rId14"/>
    <p:sldId id="277" r:id="rId15"/>
    <p:sldId id="278" r:id="rId16"/>
    <p:sldId id="304" r:id="rId17"/>
    <p:sldId id="279" r:id="rId18"/>
    <p:sldId id="280" r:id="rId19"/>
    <p:sldId id="281" r:id="rId20"/>
    <p:sldId id="282" r:id="rId21"/>
    <p:sldId id="283" r:id="rId22"/>
    <p:sldId id="284" r:id="rId23"/>
    <p:sldId id="285" r:id="rId24"/>
    <p:sldId id="291" r:id="rId25"/>
    <p:sldId id="287" r:id="rId26"/>
    <p:sldId id="307" r:id="rId27"/>
    <p:sldId id="289" r:id="rId28"/>
    <p:sldId id="308" r:id="rId29"/>
    <p:sldId id="290" r:id="rId30"/>
    <p:sldId id="298" r:id="rId31"/>
    <p:sldId id="292" r:id="rId32"/>
    <p:sldId id="299" r:id="rId33"/>
    <p:sldId id="293" r:id="rId34"/>
    <p:sldId id="306" r:id="rId35"/>
    <p:sldId id="305" r:id="rId36"/>
    <p:sldId id="294" r:id="rId37"/>
    <p:sldId id="309" r:id="rId38"/>
    <p:sldId id="296" r:id="rId39"/>
    <p:sldId id="297" r:id="rId40"/>
    <p:sldId id="300" r:id="rId41"/>
    <p:sldId id="302" r:id="rId42"/>
    <p:sldId id="301"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F2F00A-8E1C-485E-841B-A984E9EB9499}" type="datetimeFigureOut">
              <a:rPr lang="en-IN" smtClean="0"/>
              <a:t>27-08-2020</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214040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2F00A-8E1C-485E-841B-A984E9EB9499}" type="datetimeFigureOut">
              <a:rPr lang="en-IN" smtClean="0"/>
              <a:t>27-08-2020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185726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2F00A-8E1C-485E-841B-A984E9EB9499}" type="datetimeFigureOut">
              <a:rPr lang="en-IN" smtClean="0"/>
              <a:t>27-08-2020</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7FA046-A3D6-47D5-982F-89D776FC418D}"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993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FF2F00A-8E1C-485E-841B-A984E9EB9499}" type="datetimeFigureOut">
              <a:rPr lang="en-IN" smtClean="0"/>
              <a:t>27-08-2020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4115292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FF2F00A-8E1C-485E-841B-A984E9EB9499}" type="datetimeFigureOut">
              <a:rPr lang="en-IN" smtClean="0"/>
              <a:t>27-08-2020</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7FA046-A3D6-47D5-982F-89D776FC418D}"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08800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FF2F00A-8E1C-485E-841B-A984E9EB9499}" type="datetimeFigureOut">
              <a:rPr lang="en-IN" smtClean="0"/>
              <a:t>27-08-2020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3457336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2F00A-8E1C-485E-841B-A984E9EB9499}" type="datetimeFigureOut">
              <a:rPr lang="en-IN" smtClean="0"/>
              <a:t>27-08-2020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248339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2F00A-8E1C-485E-841B-A984E9EB9499}" type="datetimeFigureOut">
              <a:rPr lang="en-IN" smtClean="0"/>
              <a:t>27-08-2020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33692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2F00A-8E1C-485E-841B-A984E9EB9499}" type="datetimeFigureOut">
              <a:rPr lang="en-IN" smtClean="0"/>
              <a:t>27-08-2020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276906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2F00A-8E1C-485E-841B-A984E9EB9499}" type="datetimeFigureOut">
              <a:rPr lang="en-IN" smtClean="0"/>
              <a:t>27-08-2020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427284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F2F00A-8E1C-485E-841B-A984E9EB9499}" type="datetimeFigureOut">
              <a:rPr lang="en-IN" smtClean="0"/>
              <a:t>27-08-2020</a:t>
            </a:fld>
            <a:endParaRPr lang="en-IN"/>
          </a:p>
        </p:txBody>
      </p:sp>
      <p:sp>
        <p:nvSpPr>
          <p:cNvPr id="6" name="Footer Placeholder 5"/>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257941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F2F00A-8E1C-485E-841B-A984E9EB9499}" type="datetimeFigureOut">
              <a:rPr lang="en-IN" smtClean="0"/>
              <a:t>27-08-2020</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377883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2F00A-8E1C-485E-841B-A984E9EB9499}" type="datetimeFigureOut">
              <a:rPr lang="en-IN" smtClean="0"/>
              <a:t>27-08-2020</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271693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2F00A-8E1C-485E-841B-A984E9EB9499}" type="datetimeFigureOut">
              <a:rPr lang="en-IN" smtClean="0"/>
              <a:t>27-08-2020</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208058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2F00A-8E1C-485E-841B-A984E9EB9499}" type="datetimeFigureOut">
              <a:rPr lang="en-IN" smtClean="0"/>
              <a:t>27-08-2020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62607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2F00A-8E1C-485E-841B-A984E9EB9499}" type="datetimeFigureOut">
              <a:rPr lang="en-IN" smtClean="0"/>
              <a:t>27-08-2020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7FA046-A3D6-47D5-982F-89D776FC418D}" type="slidenum">
              <a:rPr lang="en-IN" smtClean="0"/>
              <a:t>‹#›</a:t>
            </a:fld>
            <a:endParaRPr lang="en-IN"/>
          </a:p>
        </p:txBody>
      </p:sp>
    </p:spTree>
    <p:extLst>
      <p:ext uri="{BB962C8B-B14F-4D97-AF65-F5344CB8AC3E}">
        <p14:creationId xmlns:p14="http://schemas.microsoft.com/office/powerpoint/2010/main" val="327997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FF2F00A-8E1C-485E-841B-A984E9EB9499}" type="datetimeFigureOut">
              <a:rPr lang="en-IN" smtClean="0"/>
              <a:t>27-08-2020</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F7FA046-A3D6-47D5-982F-89D776FC418D}" type="slidenum">
              <a:rPr lang="en-IN" smtClean="0"/>
              <a:t>‹#›</a:t>
            </a:fld>
            <a:endParaRPr lang="en-IN"/>
          </a:p>
        </p:txBody>
      </p:sp>
    </p:spTree>
    <p:extLst>
      <p:ext uri="{BB962C8B-B14F-4D97-AF65-F5344CB8AC3E}">
        <p14:creationId xmlns:p14="http://schemas.microsoft.com/office/powerpoint/2010/main" val="20056707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8000" dirty="0">
                <a:latin typeface="Bauhaus 93" panose="04030905020B02020C02" pitchFamily="82" charset="0"/>
              </a:rPr>
              <a:t>Oral CDDS</a:t>
            </a:r>
          </a:p>
        </p:txBody>
      </p:sp>
      <p:sp>
        <p:nvSpPr>
          <p:cNvPr id="5" name="Subtitle 4">
            <a:extLst>
              <a:ext uri="{FF2B5EF4-FFF2-40B4-BE49-F238E27FC236}">
                <a16:creationId xmlns:a16="http://schemas.microsoft.com/office/drawing/2014/main" id="{9880CA6E-6F0B-4FFE-BE2C-505D334E1971}"/>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70122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972" y="427630"/>
            <a:ext cx="9284341" cy="6136943"/>
          </a:xfrm>
        </p:spPr>
        <p:txBody>
          <a:bodyPr>
            <a:normAutofit/>
          </a:bodyPr>
          <a:lstStyle/>
          <a:p>
            <a:r>
              <a:rPr lang="en-IN" sz="2000" dirty="0">
                <a:latin typeface="Calibri Light" panose="020F0302020204030204" pitchFamily="34" charset="0"/>
                <a:cs typeface="Calibri Light" panose="020F0302020204030204" pitchFamily="34" charset="0"/>
              </a:rPr>
              <a:t>Various methods exist for the coating of </a:t>
            </a:r>
            <a:r>
              <a:rPr lang="en-IN" sz="2000" dirty="0" err="1">
                <a:latin typeface="Calibri Light" panose="020F0302020204030204" pitchFamily="34" charset="0"/>
                <a:cs typeface="Calibri Light" panose="020F0302020204030204" pitchFamily="34" charset="0"/>
              </a:rPr>
              <a:t>multiparticulates</a:t>
            </a:r>
            <a:r>
              <a:rPr lang="en-IN" sz="2000" dirty="0">
                <a:latin typeface="Calibri Light" panose="020F0302020204030204" pitchFamily="34" charset="0"/>
                <a:cs typeface="Calibri Light" panose="020F0302020204030204" pitchFamily="34" charset="0"/>
              </a:rPr>
              <a:t> :</a:t>
            </a:r>
          </a:p>
          <a:p>
            <a:pPr marL="457200" indent="-457200">
              <a:buFont typeface="+mj-lt"/>
              <a:buAutoNum type="arabicPeriod"/>
            </a:pPr>
            <a:r>
              <a:rPr lang="en-IN" sz="2000" dirty="0">
                <a:latin typeface="Calibri Light" panose="020F0302020204030204" pitchFamily="34" charset="0"/>
                <a:cs typeface="Calibri Light" panose="020F0302020204030204" pitchFamily="34" charset="0"/>
              </a:rPr>
              <a:t>Air suspension coating ( e.g. </a:t>
            </a:r>
            <a:r>
              <a:rPr lang="en-IN" sz="2000" dirty="0" err="1">
                <a:latin typeface="Calibri Light" panose="020F0302020204030204" pitchFamily="34" charset="0"/>
                <a:cs typeface="Calibri Light" panose="020F0302020204030204" pitchFamily="34" charset="0"/>
              </a:rPr>
              <a:t>Wurster</a:t>
            </a:r>
            <a:r>
              <a:rPr lang="en-IN" sz="2000" dirty="0">
                <a:latin typeface="Calibri Light" panose="020F0302020204030204" pitchFamily="34" charset="0"/>
                <a:cs typeface="Calibri Light" panose="020F0302020204030204" pitchFamily="34" charset="0"/>
              </a:rPr>
              <a:t> coating)</a:t>
            </a:r>
          </a:p>
          <a:p>
            <a:pPr marL="457200" indent="-457200">
              <a:buFont typeface="+mj-lt"/>
              <a:buAutoNum type="arabicPeriod"/>
            </a:pPr>
            <a:r>
              <a:rPr lang="en-IN" sz="2000" dirty="0">
                <a:latin typeface="Calibri Light" panose="020F0302020204030204" pitchFamily="34" charset="0"/>
                <a:cs typeface="Calibri Light" panose="020F0302020204030204" pitchFamily="34" charset="0"/>
              </a:rPr>
              <a:t>Compression coating ( generally suited for compressed dosage forms)</a:t>
            </a:r>
          </a:p>
          <a:p>
            <a:pPr marL="457200" indent="-457200">
              <a:buFont typeface="+mj-lt"/>
              <a:buAutoNum type="arabicPeriod"/>
            </a:pPr>
            <a:r>
              <a:rPr lang="en-IN" sz="2000" dirty="0" err="1">
                <a:latin typeface="Calibri Light" panose="020F0302020204030204" pitchFamily="34" charset="0"/>
                <a:cs typeface="Calibri Light" panose="020F0302020204030204" pitchFamily="34" charset="0"/>
              </a:rPr>
              <a:t>Microencapulation</a:t>
            </a:r>
            <a:r>
              <a:rPr lang="en-IN" sz="2000" dirty="0">
                <a:latin typeface="Calibri Light" panose="020F0302020204030204" pitchFamily="34" charset="0"/>
                <a:cs typeface="Calibri Light" panose="020F0302020204030204" pitchFamily="34" charset="0"/>
              </a:rPr>
              <a:t> </a:t>
            </a:r>
            <a:r>
              <a:rPr lang="en-IN" sz="2000" dirty="0" err="1">
                <a:latin typeface="Calibri Light" panose="020F0302020204030204" pitchFamily="34" charset="0"/>
                <a:cs typeface="Calibri Light" panose="020F0302020204030204" pitchFamily="34" charset="0"/>
              </a:rPr>
              <a:t>techniqes</a:t>
            </a:r>
            <a:endParaRPr lang="en-IN"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9025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129934" y="-720667"/>
            <a:ext cx="5852342" cy="8686978"/>
          </a:xfrm>
        </p:spPr>
      </p:pic>
    </p:spTree>
    <p:extLst>
      <p:ext uri="{BB962C8B-B14F-4D97-AF65-F5344CB8AC3E}">
        <p14:creationId xmlns:p14="http://schemas.microsoft.com/office/powerpoint/2010/main" val="19543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6698" y="809767"/>
            <a:ext cx="10103206" cy="5754806"/>
          </a:xfrm>
        </p:spPr>
        <p:txBody>
          <a:bodyPr>
            <a:normAutofit/>
          </a:bodyPr>
          <a:lstStyle/>
          <a:p>
            <a:pPr>
              <a:buFont typeface="+mj-lt"/>
              <a:buAutoNum type="alphaUcPeriod" startAt="3"/>
            </a:pPr>
            <a:r>
              <a:rPr lang="en-IN" sz="2000" b="1" dirty="0">
                <a:latin typeface="Calibri Light" panose="020F0302020204030204" pitchFamily="34" charset="0"/>
                <a:cs typeface="Calibri Light" panose="020F0302020204030204" pitchFamily="34" charset="0"/>
              </a:rPr>
              <a:t>Oral osmotic CDDS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In comparison to DDS based on diffusion and erosion, osmotic system are more complex in design but provide better zero order drug delivery.</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They work on the principle of osmotic pressure to release the drug at a constant zero order rate.</a:t>
            </a:r>
          </a:p>
          <a:p>
            <a:pPr marL="0" indent="0">
              <a:buNone/>
            </a:pPr>
            <a:r>
              <a:rPr lang="en-IN" sz="2000" dirty="0">
                <a:latin typeface="Calibri Light" panose="020F0302020204030204" pitchFamily="34" charset="0"/>
                <a:cs typeface="Calibri Light" panose="020F0302020204030204" pitchFamily="34" charset="0"/>
              </a:rPr>
              <a:t>Advantages :</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True zero order drug release is possible.</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Drug release is independent of pH and other physiological parameters such as food, GI motility, etc. </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Drug delivery can delayed, pulsed or targeted as desired.</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Drug release rate is predictable, programmable and reproducible.</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High degree of IVIVC is obtained.</a:t>
            </a:r>
          </a:p>
        </p:txBody>
      </p:sp>
    </p:spTree>
    <p:extLst>
      <p:ext uri="{BB962C8B-B14F-4D97-AF65-F5344CB8AC3E}">
        <p14:creationId xmlns:p14="http://schemas.microsoft.com/office/powerpoint/2010/main" val="233011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5755" y="809767"/>
            <a:ext cx="9775660" cy="5891284"/>
          </a:xfrm>
        </p:spPr>
        <p:txBody>
          <a:bodyPr>
            <a:normAutofit/>
          </a:bodyPr>
          <a:lstStyle/>
          <a:p>
            <a:pPr marL="0" indent="0">
              <a:buNone/>
            </a:pPr>
            <a:r>
              <a:rPr lang="en-IN" sz="2000" dirty="0">
                <a:latin typeface="Calibri Light" panose="020F0302020204030204" pitchFamily="34" charset="0"/>
                <a:cs typeface="Calibri Light" panose="020F0302020204030204" pitchFamily="34" charset="0"/>
              </a:rPr>
              <a:t>In design, most OROS system comprise of four basic components :</a:t>
            </a:r>
          </a:p>
          <a:p>
            <a:pPr marL="457200" indent="-457200">
              <a:buFont typeface="+mj-lt"/>
              <a:buAutoNum type="arabicPeriod"/>
            </a:pPr>
            <a:r>
              <a:rPr lang="en-IN" sz="2000" dirty="0">
                <a:latin typeface="Calibri Light" panose="020F0302020204030204" pitchFamily="34" charset="0"/>
                <a:cs typeface="Calibri Light" panose="020F0302020204030204" pitchFamily="34" charset="0"/>
              </a:rPr>
              <a:t>A rigid, shape retaining semipermeable membrane</a:t>
            </a:r>
          </a:p>
          <a:p>
            <a:pPr marL="457200" indent="-457200">
              <a:buFont typeface="+mj-lt"/>
              <a:buAutoNum type="arabicPeriod"/>
            </a:pPr>
            <a:r>
              <a:rPr lang="en-IN" sz="2000" dirty="0">
                <a:latin typeface="Calibri Light" panose="020F0302020204030204" pitchFamily="34" charset="0"/>
                <a:cs typeface="Calibri Light" panose="020F0302020204030204" pitchFamily="34" charset="0"/>
              </a:rPr>
              <a:t>A drug layer</a:t>
            </a:r>
          </a:p>
          <a:p>
            <a:pPr marL="457200" indent="-457200">
              <a:buFont typeface="+mj-lt"/>
              <a:buAutoNum type="arabicPeriod"/>
            </a:pPr>
            <a:r>
              <a:rPr lang="en-IN" sz="2000" dirty="0" err="1">
                <a:latin typeface="Calibri Light" panose="020F0302020204030204" pitchFamily="34" charset="0"/>
                <a:cs typeface="Calibri Light" panose="020F0302020204030204" pitchFamily="34" charset="0"/>
              </a:rPr>
              <a:t>Osmagent</a:t>
            </a:r>
            <a:r>
              <a:rPr lang="en-IN" sz="2000" dirty="0">
                <a:latin typeface="Calibri Light" panose="020F0302020204030204" pitchFamily="34" charset="0"/>
                <a:cs typeface="Calibri Light" panose="020F0302020204030204" pitchFamily="34" charset="0"/>
              </a:rPr>
              <a:t> like </a:t>
            </a:r>
            <a:r>
              <a:rPr lang="en-IN" sz="2000" dirty="0" err="1">
                <a:latin typeface="Calibri Light" panose="020F0302020204030204" pitchFamily="34" charset="0"/>
                <a:cs typeface="Calibri Light" panose="020F0302020204030204" pitchFamily="34" charset="0"/>
              </a:rPr>
              <a:t>NaCl</a:t>
            </a:r>
            <a:r>
              <a:rPr lang="en-IN" sz="2000" dirty="0">
                <a:latin typeface="Calibri Light" panose="020F0302020204030204" pitchFamily="34" charset="0"/>
                <a:cs typeface="Calibri Light" panose="020F0302020204030204" pitchFamily="34" charset="0"/>
              </a:rPr>
              <a:t>, dextrose, </a:t>
            </a:r>
            <a:r>
              <a:rPr lang="en-IN" sz="2000" dirty="0" err="1">
                <a:latin typeface="Calibri Light" panose="020F0302020204030204" pitchFamily="34" charset="0"/>
                <a:cs typeface="Calibri Light" panose="020F0302020204030204" pitchFamily="34" charset="0"/>
              </a:rPr>
              <a:t>mannitol</a:t>
            </a:r>
            <a:r>
              <a:rPr lang="en-IN" sz="2000" dirty="0">
                <a:latin typeface="Calibri Light" panose="020F0302020204030204" pitchFamily="34" charset="0"/>
                <a:cs typeface="Calibri Light" panose="020F0302020204030204" pitchFamily="34" charset="0"/>
              </a:rPr>
              <a:t>, HPMC, PEO etc.</a:t>
            </a:r>
          </a:p>
          <a:p>
            <a:pPr marL="457200" indent="-457200">
              <a:buFont typeface="+mj-lt"/>
              <a:buAutoNum type="arabicPeriod"/>
            </a:pPr>
            <a:r>
              <a:rPr lang="en-IN" sz="2000" dirty="0">
                <a:latin typeface="Calibri Light" panose="020F0302020204030204" pitchFamily="34" charset="0"/>
                <a:cs typeface="Calibri Light" panose="020F0302020204030204" pitchFamily="34" charset="0"/>
              </a:rPr>
              <a:t>Delivery orifice</a:t>
            </a:r>
          </a:p>
          <a:p>
            <a:pPr marL="0" indent="0">
              <a:buNone/>
            </a:pPr>
            <a:r>
              <a:rPr lang="en-IN" sz="2000" dirty="0">
                <a:latin typeface="Calibri Light" panose="020F0302020204030204" pitchFamily="34" charset="0"/>
                <a:cs typeface="Calibri Light" panose="020F0302020204030204" pitchFamily="34" charset="0"/>
              </a:rPr>
              <a:t>Factors important in drug delivery from OROS are :</a:t>
            </a:r>
          </a:p>
          <a:p>
            <a:pPr marL="457200" indent="-457200">
              <a:buFont typeface="+mj-lt"/>
              <a:buAutoNum type="arabicPeriod"/>
            </a:pPr>
            <a:r>
              <a:rPr lang="en-IN" sz="2000" dirty="0">
                <a:latin typeface="Calibri Light" panose="020F0302020204030204" pitchFamily="34" charset="0"/>
                <a:cs typeface="Calibri Light" panose="020F0302020204030204" pitchFamily="34" charset="0"/>
              </a:rPr>
              <a:t>Drug solubility</a:t>
            </a:r>
          </a:p>
          <a:p>
            <a:pPr marL="457200" indent="-457200">
              <a:buFont typeface="+mj-lt"/>
              <a:buAutoNum type="arabicPeriod"/>
            </a:pPr>
            <a:r>
              <a:rPr lang="en-IN" sz="2000" dirty="0">
                <a:latin typeface="Calibri Light" panose="020F0302020204030204" pitchFamily="34" charset="0"/>
                <a:cs typeface="Calibri Light" panose="020F0302020204030204" pitchFamily="34" charset="0"/>
              </a:rPr>
              <a:t>Osmotic pressure</a:t>
            </a:r>
          </a:p>
          <a:p>
            <a:pPr marL="457200" indent="-457200">
              <a:buFont typeface="+mj-lt"/>
              <a:buAutoNum type="arabicPeriod"/>
            </a:pPr>
            <a:r>
              <a:rPr lang="en-IN" sz="2000" dirty="0">
                <a:latin typeface="Calibri Light" panose="020F0302020204030204" pitchFamily="34" charset="0"/>
                <a:cs typeface="Calibri Light" panose="020F0302020204030204" pitchFamily="34" charset="0"/>
              </a:rPr>
              <a:t>Delivery orifice</a:t>
            </a:r>
          </a:p>
          <a:p>
            <a:pPr marL="457200" indent="-457200">
              <a:buFont typeface="+mj-lt"/>
              <a:buAutoNum type="arabicPeriod"/>
            </a:pPr>
            <a:r>
              <a:rPr lang="en-IN" sz="2000" dirty="0">
                <a:latin typeface="Calibri Light" panose="020F0302020204030204" pitchFamily="34" charset="0"/>
                <a:cs typeface="Calibri Light" panose="020F0302020204030204" pitchFamily="34" charset="0"/>
              </a:rPr>
              <a:t>Coating membrane</a:t>
            </a:r>
          </a:p>
          <a:p>
            <a:pPr marL="457200" indent="-457200">
              <a:buFont typeface="+mj-lt"/>
              <a:buAutoNum type="arabicPeriod"/>
            </a:pPr>
            <a:r>
              <a:rPr lang="en-IN" sz="2000" dirty="0">
                <a:latin typeface="Calibri Light" panose="020F0302020204030204" pitchFamily="34" charset="0"/>
                <a:cs typeface="Calibri Light" panose="020F0302020204030204" pitchFamily="34" charset="0"/>
              </a:rPr>
              <a:t>Hydration rate of polymers</a:t>
            </a:r>
          </a:p>
          <a:p>
            <a:pPr marL="457200" indent="-457200">
              <a:buFont typeface="+mj-lt"/>
              <a:buAutoNum type="arabicPeriod"/>
            </a:pPr>
            <a:endParaRPr lang="en-IN"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9537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862" y="-1"/>
            <a:ext cx="12082138" cy="6806577"/>
          </a:xfrm>
        </p:spPr>
      </p:pic>
    </p:spTree>
    <p:extLst>
      <p:ext uri="{BB962C8B-B14F-4D97-AF65-F5344CB8AC3E}">
        <p14:creationId xmlns:p14="http://schemas.microsoft.com/office/powerpoint/2010/main" val="26166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2107" y="796119"/>
            <a:ext cx="10239684" cy="5891284"/>
          </a:xfrm>
        </p:spPr>
        <p:txBody>
          <a:bodyPr>
            <a:normAutofit/>
          </a:bodyPr>
          <a:lstStyle/>
          <a:p>
            <a:pPr>
              <a:buFont typeface="+mj-lt"/>
              <a:buAutoNum type="alphaUcPeriod" startAt="4"/>
            </a:pPr>
            <a:r>
              <a:rPr lang="en-IN" sz="2000" b="1" dirty="0">
                <a:latin typeface="Calibri Light" panose="020F0302020204030204" pitchFamily="34" charset="0"/>
                <a:cs typeface="Calibri Light" panose="020F0302020204030204" pitchFamily="34" charset="0"/>
              </a:rPr>
              <a:t>Ion exchange resin drug complexes :</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Controlled delivery of ionized acidic and basic drug can be obtained by </a:t>
            </a:r>
            <a:r>
              <a:rPr lang="en-IN" sz="2000" dirty="0" err="1">
                <a:latin typeface="Calibri Light" panose="020F0302020204030204" pitchFamily="34" charset="0"/>
                <a:cs typeface="Calibri Light" panose="020F0302020204030204" pitchFamily="34" charset="0"/>
              </a:rPr>
              <a:t>complexing</a:t>
            </a:r>
            <a:r>
              <a:rPr lang="en-IN" sz="2000" dirty="0">
                <a:latin typeface="Calibri Light" panose="020F0302020204030204" pitchFamily="34" charset="0"/>
                <a:cs typeface="Calibri Light" panose="020F0302020204030204" pitchFamily="34" charset="0"/>
              </a:rPr>
              <a:t> them with insoluble nontoxic anionic and cationic resins respectively.</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drug is release slowly by diffusion through the resin particle structure.</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Moreover, IER impart flexibility in designing a variety of delivery system, such as liquids, beads, </a:t>
            </a:r>
            <a:r>
              <a:rPr lang="en-IN" sz="2000" dirty="0" err="1">
                <a:latin typeface="Calibri Light" panose="020F0302020204030204" pitchFamily="34" charset="0"/>
                <a:cs typeface="Calibri Light" panose="020F0302020204030204" pitchFamily="34" charset="0"/>
              </a:rPr>
              <a:t>microparticles</a:t>
            </a:r>
            <a:r>
              <a:rPr lang="en-IN" sz="2000" dirty="0">
                <a:latin typeface="Calibri Light" panose="020F0302020204030204" pitchFamily="34" charset="0"/>
                <a:cs typeface="Calibri Light" panose="020F0302020204030204" pitchFamily="34" charset="0"/>
              </a:rPr>
              <a:t> and simple matrices.</a:t>
            </a:r>
          </a:p>
        </p:txBody>
      </p:sp>
    </p:spTree>
    <p:extLst>
      <p:ext uri="{BB962C8B-B14F-4D97-AF65-F5344CB8AC3E}">
        <p14:creationId xmlns:p14="http://schemas.microsoft.com/office/powerpoint/2010/main" val="378691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868537"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536" y="0"/>
            <a:ext cx="6323463" cy="6858000"/>
          </a:xfrm>
          <a:prstGeom prst="rect">
            <a:avLst/>
          </a:prstGeom>
        </p:spPr>
      </p:pic>
    </p:spTree>
    <p:extLst>
      <p:ext uri="{BB962C8B-B14F-4D97-AF65-F5344CB8AC3E}">
        <p14:creationId xmlns:p14="http://schemas.microsoft.com/office/powerpoint/2010/main" val="2336824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229" y="705997"/>
            <a:ext cx="10235971" cy="754313"/>
          </a:xfrm>
        </p:spPr>
        <p:txBody>
          <a:bodyPr/>
          <a:lstStyle/>
          <a:p>
            <a:r>
              <a:rPr lang="en-IN" dirty="0" err="1"/>
              <a:t>Gastroretentive</a:t>
            </a:r>
            <a:r>
              <a:rPr lang="en-IN" dirty="0"/>
              <a:t> </a:t>
            </a:r>
            <a:r>
              <a:rPr lang="en-IN" dirty="0">
                <a:latin typeface="Calibri Light" panose="020F0302020204030204" pitchFamily="34" charset="0"/>
                <a:cs typeface="Calibri Light" panose="020F0302020204030204" pitchFamily="34" charset="0"/>
              </a:rPr>
              <a:t>DDS</a:t>
            </a:r>
          </a:p>
        </p:txBody>
      </p:sp>
      <p:sp>
        <p:nvSpPr>
          <p:cNvPr id="3" name="Content Placeholder 2"/>
          <p:cNvSpPr>
            <a:spLocks noGrp="1"/>
          </p:cNvSpPr>
          <p:nvPr>
            <p:ph idx="1"/>
          </p:nvPr>
        </p:nvSpPr>
        <p:spPr>
          <a:xfrm>
            <a:off x="1651228" y="1328382"/>
            <a:ext cx="10235971" cy="5208896"/>
          </a:xfrm>
        </p:spPr>
        <p:txBody>
          <a:bodyPr>
            <a:normAutofit/>
          </a:bodyPr>
          <a:lstStyle/>
          <a:p>
            <a:pPr>
              <a:buFont typeface="Wingdings" panose="05000000000000000000" pitchFamily="2" charset="2"/>
              <a:buChar char="§"/>
            </a:pPr>
            <a:r>
              <a:rPr lang="en-IN" sz="2000" dirty="0">
                <a:latin typeface="Calibri Light" panose="020F0302020204030204" pitchFamily="34" charset="0"/>
                <a:cs typeface="Calibri Light" panose="020F0302020204030204" pitchFamily="34" charset="0"/>
              </a:rPr>
              <a:t>Dosage forms with a prolong gastric residence and controlled drug delivery are called as GRDDS.</a:t>
            </a:r>
          </a:p>
          <a:p>
            <a:pPr>
              <a:buFont typeface="Wingdings" panose="05000000000000000000" pitchFamily="2" charset="2"/>
              <a:buChar char="q"/>
            </a:pPr>
            <a:r>
              <a:rPr lang="en-IN" sz="2000" dirty="0">
                <a:latin typeface="Calibri Light" panose="020F0302020204030204" pitchFamily="34" charset="0"/>
                <a:cs typeface="Calibri Light" panose="020F0302020204030204" pitchFamily="34" charset="0"/>
              </a:rPr>
              <a:t>Classification of GRDDS</a:t>
            </a:r>
          </a:p>
          <a:p>
            <a:pPr marL="457200" indent="-457200">
              <a:buFont typeface="+mj-lt"/>
              <a:buAutoNum type="arabicPeriod"/>
            </a:pPr>
            <a:r>
              <a:rPr lang="en-IN" sz="2000" b="1" dirty="0">
                <a:latin typeface="Calibri Light" panose="020F0302020204030204" pitchFamily="34" charset="0"/>
                <a:cs typeface="Calibri Light" panose="020F0302020204030204" pitchFamily="34" charset="0"/>
              </a:rPr>
              <a:t>Low density system/Floating dosage forms</a:t>
            </a:r>
          </a:p>
          <a:p>
            <a:pPr marL="457200" indent="-457200">
              <a:buFont typeface="+mj-lt"/>
              <a:buAutoNum type="alphaLcPeriod"/>
            </a:pPr>
            <a:r>
              <a:rPr lang="en-IN" sz="2000" dirty="0" err="1">
                <a:latin typeface="Calibri Light" panose="020F0302020204030204" pitchFamily="34" charset="0"/>
                <a:cs typeface="Calibri Light" panose="020F0302020204030204" pitchFamily="34" charset="0"/>
              </a:rPr>
              <a:t>Effervenscent</a:t>
            </a:r>
            <a:r>
              <a:rPr lang="en-IN" sz="2000" dirty="0">
                <a:latin typeface="Calibri Light" panose="020F0302020204030204" pitchFamily="34" charset="0"/>
                <a:cs typeface="Calibri Light" panose="020F0302020204030204" pitchFamily="34" charset="0"/>
              </a:rPr>
              <a:t> system/gas generating system</a:t>
            </a:r>
          </a:p>
          <a:p>
            <a:pPr marL="457200" indent="-457200">
              <a:buFont typeface="+mj-lt"/>
              <a:buAutoNum type="alphaLcPeriod"/>
            </a:pPr>
            <a:r>
              <a:rPr lang="en-IN" sz="2000" dirty="0">
                <a:latin typeface="Calibri Light" panose="020F0302020204030204" pitchFamily="34" charset="0"/>
                <a:cs typeface="Calibri Light" panose="020F0302020204030204" pitchFamily="34" charset="0"/>
              </a:rPr>
              <a:t>Non-</a:t>
            </a:r>
            <a:r>
              <a:rPr lang="en-IN" sz="2000" dirty="0" err="1">
                <a:latin typeface="Calibri Light" panose="020F0302020204030204" pitchFamily="34" charset="0"/>
                <a:cs typeface="Calibri Light" panose="020F0302020204030204" pitchFamily="34" charset="0"/>
              </a:rPr>
              <a:t>effervensent</a:t>
            </a:r>
            <a:r>
              <a:rPr lang="en-IN" sz="2000" dirty="0">
                <a:latin typeface="Calibri Light" panose="020F0302020204030204" pitchFamily="34" charset="0"/>
                <a:cs typeface="Calibri Light" panose="020F0302020204030204" pitchFamily="34" charset="0"/>
              </a:rPr>
              <a:t> system</a:t>
            </a:r>
          </a:p>
          <a:p>
            <a:pPr marL="514350" indent="-514350">
              <a:buFont typeface="+mj-lt"/>
              <a:buAutoNum type="romanLcPeriod"/>
            </a:pPr>
            <a:r>
              <a:rPr lang="en-IN" sz="2000" dirty="0">
                <a:latin typeface="Calibri Light" panose="020F0302020204030204" pitchFamily="34" charset="0"/>
                <a:cs typeface="Calibri Light" panose="020F0302020204030204" pitchFamily="34" charset="0"/>
              </a:rPr>
              <a:t>Swelling or expanding system</a:t>
            </a:r>
          </a:p>
          <a:p>
            <a:pPr marL="514350" indent="-514350">
              <a:buFont typeface="+mj-lt"/>
              <a:buAutoNum type="romanLcPeriod"/>
            </a:pPr>
            <a:r>
              <a:rPr lang="en-IN" sz="2000" dirty="0">
                <a:latin typeface="Calibri Light" panose="020F0302020204030204" pitchFamily="34" charset="0"/>
                <a:cs typeface="Calibri Light" panose="020F0302020204030204" pitchFamily="34" charset="0"/>
              </a:rPr>
              <a:t>Inherently low density system</a:t>
            </a:r>
          </a:p>
          <a:p>
            <a:pPr marL="457200" indent="-457200">
              <a:buFont typeface="+mj-lt"/>
              <a:buAutoNum type="arabicPeriod" startAt="2"/>
            </a:pPr>
            <a:r>
              <a:rPr lang="en-IN" sz="2000" b="1" dirty="0">
                <a:latin typeface="Calibri Light" panose="020F0302020204030204" pitchFamily="34" charset="0"/>
                <a:cs typeface="Calibri Light" panose="020F0302020204030204" pitchFamily="34" charset="0"/>
              </a:rPr>
              <a:t>High density system</a:t>
            </a:r>
          </a:p>
          <a:p>
            <a:pPr marL="457200" indent="-457200">
              <a:buFont typeface="+mj-lt"/>
              <a:buAutoNum type="arabicPeriod" startAt="2"/>
            </a:pPr>
            <a:r>
              <a:rPr lang="en-IN" sz="2000" b="1" dirty="0">
                <a:latin typeface="Calibri Light" panose="020F0302020204030204" pitchFamily="34" charset="0"/>
                <a:cs typeface="Calibri Light" panose="020F0302020204030204" pitchFamily="34" charset="0"/>
              </a:rPr>
              <a:t>Modified shape system</a:t>
            </a:r>
          </a:p>
          <a:p>
            <a:pPr marL="457200" indent="-457200">
              <a:buFont typeface="+mj-lt"/>
              <a:buAutoNum type="arabicPeriod" startAt="2"/>
            </a:pPr>
            <a:r>
              <a:rPr lang="en-IN" sz="2000" b="1" dirty="0" err="1">
                <a:latin typeface="Calibri Light" panose="020F0302020204030204" pitchFamily="34" charset="0"/>
                <a:cs typeface="Calibri Light" panose="020F0302020204030204" pitchFamily="34" charset="0"/>
              </a:rPr>
              <a:t>Mucoadhesive</a:t>
            </a:r>
            <a:r>
              <a:rPr lang="en-IN" sz="2000" b="1" dirty="0">
                <a:latin typeface="Calibri Light" panose="020F0302020204030204" pitchFamily="34" charset="0"/>
                <a:cs typeface="Calibri Light" panose="020F0302020204030204" pitchFamily="34" charset="0"/>
              </a:rPr>
              <a:t> system</a:t>
            </a:r>
          </a:p>
        </p:txBody>
      </p:sp>
    </p:spTree>
    <p:extLst>
      <p:ext uri="{BB962C8B-B14F-4D97-AF65-F5344CB8AC3E}">
        <p14:creationId xmlns:p14="http://schemas.microsoft.com/office/powerpoint/2010/main" val="3260369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5755" y="809766"/>
            <a:ext cx="10226035" cy="5795749"/>
          </a:xfrm>
        </p:spPr>
        <p:txBody>
          <a:bodyPr/>
          <a:lstStyle/>
          <a:p>
            <a:pPr>
              <a:buFont typeface="+mj-lt"/>
              <a:buAutoNum type="arabicPeriod"/>
            </a:pPr>
            <a:r>
              <a:rPr lang="en-IN" b="1" dirty="0">
                <a:latin typeface="Calibri Light" panose="020F0302020204030204" pitchFamily="34" charset="0"/>
                <a:cs typeface="Calibri Light" panose="020F0302020204030204" pitchFamily="34" charset="0"/>
              </a:rPr>
              <a:t>Low density system/Floating dosage </a:t>
            </a:r>
            <a:r>
              <a:rPr lang="en-IN" sz="2000" b="1" dirty="0">
                <a:latin typeface="Calibri Light" panose="020F0302020204030204" pitchFamily="34" charset="0"/>
                <a:cs typeface="Calibri Light" panose="020F0302020204030204" pitchFamily="34" charset="0"/>
              </a:rPr>
              <a:t>forms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This system have a bulk density less than that of gastric fluids and so remain buoyant in </a:t>
            </a:r>
            <a:r>
              <a:rPr lang="en-IN" sz="2000" dirty="0" err="1">
                <a:latin typeface="Calibri Light" panose="020F0302020204030204" pitchFamily="34" charset="0"/>
                <a:cs typeface="Calibri Light" panose="020F0302020204030204" pitchFamily="34" charset="0"/>
              </a:rPr>
              <a:t>tha</a:t>
            </a:r>
            <a:r>
              <a:rPr lang="en-IN" sz="2000" dirty="0">
                <a:latin typeface="Calibri Light" panose="020F0302020204030204" pitchFamily="34" charset="0"/>
                <a:cs typeface="Calibri Light" panose="020F0302020204030204" pitchFamily="34" charset="0"/>
              </a:rPr>
              <a:t> stomach. Such system are also called as </a:t>
            </a:r>
            <a:r>
              <a:rPr lang="en-IN" sz="2000" dirty="0" err="1">
                <a:latin typeface="Calibri Light" panose="020F0302020204030204" pitchFamily="34" charset="0"/>
                <a:cs typeface="Calibri Light" panose="020F0302020204030204" pitchFamily="34" charset="0"/>
              </a:rPr>
              <a:t>hydrodynamically</a:t>
            </a:r>
            <a:r>
              <a:rPr lang="en-IN" sz="2000" dirty="0">
                <a:latin typeface="Calibri Light" panose="020F0302020204030204" pitchFamily="34" charset="0"/>
                <a:cs typeface="Calibri Light" panose="020F0302020204030204" pitchFamily="34" charset="0"/>
              </a:rPr>
              <a:t> balanced system.</a:t>
            </a:r>
            <a:endParaRPr lang="en-IN" dirty="0">
              <a:latin typeface="Calibri Light" panose="020F0302020204030204" pitchFamily="34" charset="0"/>
              <a:cs typeface="Calibri Light" panose="020F0302020204030204" pitchFamily="34" charset="0"/>
            </a:endParaRPr>
          </a:p>
          <a:p>
            <a:pPr marL="514350" indent="-514350">
              <a:buFont typeface="+mj-lt"/>
              <a:buAutoNum type="romanLcPeriod"/>
            </a:pPr>
            <a:r>
              <a:rPr lang="en-IN" sz="2000" dirty="0" err="1">
                <a:latin typeface="Calibri Light" panose="020F0302020204030204" pitchFamily="34" charset="0"/>
                <a:cs typeface="Calibri Light" panose="020F0302020204030204" pitchFamily="34" charset="0"/>
              </a:rPr>
              <a:t>Effervenscent</a:t>
            </a:r>
            <a:r>
              <a:rPr lang="en-IN" sz="2000" dirty="0">
                <a:latin typeface="Calibri Light" panose="020F0302020204030204" pitchFamily="34" charset="0"/>
                <a:cs typeface="Calibri Light" panose="020F0302020204030204" pitchFamily="34" charset="0"/>
              </a:rPr>
              <a:t> system/gas generating system</a:t>
            </a:r>
          </a:p>
          <a:p>
            <a:pPr>
              <a:buFont typeface="Wingdings" panose="05000000000000000000" pitchFamily="2" charset="2"/>
              <a:buChar char="Ø"/>
            </a:pPr>
            <a:r>
              <a:rPr lang="en-IN" dirty="0"/>
              <a:t>gas generation and entrapment not only increase the size of the DDS but also decrease its density and possibly, provide floating properties.</a:t>
            </a:r>
          </a:p>
          <a:p>
            <a:pPr marL="400050" indent="-400050">
              <a:buFont typeface="+mj-lt"/>
              <a:buAutoNum type="romanLcPeriod" startAt="2"/>
            </a:pPr>
            <a:r>
              <a:rPr lang="en-IN" sz="2000" dirty="0">
                <a:latin typeface="Calibri Light" panose="020F0302020204030204" pitchFamily="34" charset="0"/>
                <a:cs typeface="Calibri Light" panose="020F0302020204030204" pitchFamily="34" charset="0"/>
              </a:rPr>
              <a:t>Swelling or expanding system</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These system use a gel forming or </a:t>
            </a:r>
            <a:r>
              <a:rPr lang="en-IN" sz="2000" dirty="0" err="1">
                <a:latin typeface="Calibri Light" panose="020F0302020204030204" pitchFamily="34" charset="0"/>
                <a:cs typeface="Calibri Light" panose="020F0302020204030204" pitchFamily="34" charset="0"/>
              </a:rPr>
              <a:t>swellable</a:t>
            </a:r>
            <a:r>
              <a:rPr lang="en-IN" sz="2000" dirty="0">
                <a:latin typeface="Calibri Light" panose="020F0302020204030204" pitchFamily="34" charset="0"/>
                <a:cs typeface="Calibri Light" panose="020F0302020204030204" pitchFamily="34" charset="0"/>
              </a:rPr>
              <a:t> hydrocolloid such as polysaccharides likes guar gum, HPMC, PEO, </a:t>
            </a:r>
            <a:r>
              <a:rPr lang="en-IN" sz="2000" dirty="0" err="1">
                <a:latin typeface="Calibri Light" panose="020F0302020204030204" pitchFamily="34" charset="0"/>
                <a:cs typeface="Calibri Light" panose="020F0302020204030204" pitchFamily="34" charset="0"/>
              </a:rPr>
              <a:t>carbomer</a:t>
            </a:r>
            <a:r>
              <a:rPr lang="en-IN" sz="2000" dirty="0">
                <a:latin typeface="Calibri Light" panose="020F0302020204030204" pitchFamily="34" charset="0"/>
                <a:cs typeface="Calibri Light" panose="020F0302020204030204" pitchFamily="34" charset="0"/>
              </a:rPr>
              <a:t>.</a:t>
            </a:r>
          </a:p>
          <a:p>
            <a:pPr marL="514350" indent="-514350">
              <a:buFont typeface="+mj-lt"/>
              <a:buAutoNum type="romanLcPeriod" startAt="3"/>
            </a:pPr>
            <a:r>
              <a:rPr lang="en-IN" sz="2000" dirty="0">
                <a:latin typeface="Calibri Light" panose="020F0302020204030204" pitchFamily="34" charset="0"/>
                <a:cs typeface="Calibri Light" panose="020F0302020204030204" pitchFamily="34" charset="0"/>
              </a:rPr>
              <a:t>Inherently low density system</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They are solution to easier systems that initially settle down before floating and thereby possess a risk of premature gastric emptying.</a:t>
            </a:r>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7051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221" y="796119"/>
            <a:ext cx="10417104" cy="5877636"/>
          </a:xfrm>
        </p:spPr>
        <p:txBody>
          <a:bodyPr>
            <a:normAutofit/>
          </a:bodyPr>
          <a:lstStyle/>
          <a:p>
            <a:pPr marL="457200" indent="-457200">
              <a:buFont typeface="+mj-lt"/>
              <a:buAutoNum type="arabicPeriod" startAt="2"/>
            </a:pPr>
            <a:r>
              <a:rPr lang="en-IN" sz="2000" b="1" dirty="0">
                <a:latin typeface="Calibri Light" panose="020F0302020204030204" pitchFamily="34" charset="0"/>
                <a:cs typeface="Calibri Light" panose="020F0302020204030204" pitchFamily="34" charset="0"/>
              </a:rPr>
              <a:t>High density system</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High density devices use their weight as a retention mechanism.</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When the density of the system is larger than that of the gastric juice, the device settles down to the bottom of the stomach, remaining located below the pylorus.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Density increasing agents: Iron oxide, titanium dioxide, barium sulphate</a:t>
            </a:r>
          </a:p>
          <a:p>
            <a:pPr marL="457200" indent="-457200">
              <a:buFont typeface="+mj-lt"/>
              <a:buAutoNum type="arabicPeriod" startAt="3"/>
            </a:pPr>
            <a:r>
              <a:rPr lang="en-IN" sz="2000" b="1" dirty="0">
                <a:latin typeface="Calibri Light" panose="020F0302020204030204" pitchFamily="34" charset="0"/>
                <a:cs typeface="Calibri Light" panose="020F0302020204030204" pitchFamily="34" charset="0"/>
              </a:rPr>
              <a:t>Modified shape system/Unfolding system</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These system unfold to a large size that limits passage through pyloric sphincter.</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Drugs have been incorporated in several geometric shapes, such as tetrahedron, ring, </a:t>
            </a:r>
            <a:r>
              <a:rPr lang="en-IN" sz="2000" dirty="0" err="1">
                <a:latin typeface="Calibri Light" panose="020F0302020204030204" pitchFamily="34" charset="0"/>
                <a:cs typeface="Calibri Light" panose="020F0302020204030204" pitchFamily="34" charset="0"/>
              </a:rPr>
              <a:t>cloveleaf</a:t>
            </a:r>
            <a:r>
              <a:rPr lang="en-IN" sz="2000" dirty="0">
                <a:latin typeface="Calibri Light" panose="020F0302020204030204" pitchFamily="34" charset="0"/>
                <a:cs typeface="Calibri Light" panose="020F0302020204030204" pitchFamily="34" charset="0"/>
              </a:rPr>
              <a:t>, disc, string, spiral, pellet, sphere, which can be packed tightly into a gelatine capsule and unfold after dissolution of the capsule shell.</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These system consists of at least one erodible polymer, one non erodible polymer and a drug that is dispersed within the polymer matrix.  </a:t>
            </a:r>
          </a:p>
        </p:txBody>
      </p:sp>
    </p:spTree>
    <p:extLst>
      <p:ext uri="{BB962C8B-B14F-4D97-AF65-F5344CB8AC3E}">
        <p14:creationId xmlns:p14="http://schemas.microsoft.com/office/powerpoint/2010/main" val="54847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381" y="662368"/>
            <a:ext cx="9626725" cy="784295"/>
          </a:xfrm>
        </p:spPr>
        <p:txBody>
          <a:bodyPr/>
          <a:lstStyle/>
          <a:p>
            <a:r>
              <a:rPr lang="en-IN" dirty="0">
                <a:latin typeface="Times New Roman" panose="02020603050405020304" pitchFamily="18" charset="0"/>
                <a:cs typeface="Times New Roman" panose="02020603050405020304" pitchFamily="18" charset="0"/>
              </a:rPr>
              <a:t>Oral controlled drug delivery system</a:t>
            </a:r>
          </a:p>
        </p:txBody>
      </p:sp>
      <p:sp>
        <p:nvSpPr>
          <p:cNvPr id="3" name="Content Placeholder 2"/>
          <p:cNvSpPr>
            <a:spLocks noGrp="1"/>
          </p:cNvSpPr>
          <p:nvPr>
            <p:ph idx="1"/>
          </p:nvPr>
        </p:nvSpPr>
        <p:spPr>
          <a:xfrm>
            <a:off x="1605381" y="1723859"/>
            <a:ext cx="10118046" cy="4717883"/>
          </a:xfrm>
        </p:spPr>
        <p:txBody>
          <a:bodyPr>
            <a:normAutofit/>
          </a:bodyPr>
          <a:lstStyle/>
          <a:p>
            <a:pPr>
              <a:buFont typeface="Arial" panose="020B0604020202020204" pitchFamily="34" charset="0"/>
              <a:buChar char="•"/>
            </a:pPr>
            <a:r>
              <a:rPr lang="en-IN" sz="2400" dirty="0"/>
              <a:t>The controlled release system for the oral use are mostly solids and based on diffusion, dissolution or a combination of both mechanisms in the control of release rate of drug.</a:t>
            </a:r>
          </a:p>
          <a:p>
            <a:pPr>
              <a:buFont typeface="Arial" panose="020B0604020202020204" pitchFamily="34" charset="0"/>
              <a:buChar char="•"/>
            </a:pPr>
            <a:r>
              <a:rPr lang="en-IN" sz="2400" dirty="0"/>
              <a:t>Oral route has been the most popular and successfully used route for controlled delivery of drug because of following reasons :</a:t>
            </a:r>
          </a:p>
          <a:p>
            <a:pPr>
              <a:buFont typeface="Wingdings" panose="05000000000000000000" pitchFamily="2" charset="2"/>
              <a:buChar char="Ø"/>
            </a:pPr>
            <a:r>
              <a:rPr lang="en-IN" sz="2000" dirty="0"/>
              <a:t>Convenience and ease of administration</a:t>
            </a:r>
          </a:p>
          <a:p>
            <a:pPr>
              <a:buFont typeface="Wingdings" panose="05000000000000000000" pitchFamily="2" charset="2"/>
              <a:buChar char="Ø"/>
            </a:pPr>
            <a:r>
              <a:rPr lang="en-IN" sz="2000" dirty="0"/>
              <a:t>Greater flexibility in dosage form design</a:t>
            </a:r>
          </a:p>
          <a:p>
            <a:pPr>
              <a:buFont typeface="Wingdings" panose="05000000000000000000" pitchFamily="2" charset="2"/>
              <a:buChar char="Ø"/>
            </a:pPr>
            <a:r>
              <a:rPr lang="en-IN" sz="2000" dirty="0"/>
              <a:t>Ease of production and low cost of such a system</a:t>
            </a:r>
          </a:p>
        </p:txBody>
      </p:sp>
    </p:spTree>
    <p:extLst>
      <p:ext uri="{BB962C8B-B14F-4D97-AF65-F5344CB8AC3E}">
        <p14:creationId xmlns:p14="http://schemas.microsoft.com/office/powerpoint/2010/main" val="147515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5755" y="796118"/>
            <a:ext cx="9912138" cy="5959523"/>
          </a:xfrm>
        </p:spPr>
        <p:txBody>
          <a:bodyPr>
            <a:normAutofit/>
          </a:bodyPr>
          <a:lstStyle/>
          <a:p>
            <a:pPr marL="457200" indent="-457200" algn="just">
              <a:buFont typeface="+mj-lt"/>
              <a:buAutoNum type="arabicPeriod" startAt="4"/>
            </a:pPr>
            <a:r>
              <a:rPr lang="en-IN" sz="2000" dirty="0" err="1">
                <a:latin typeface="Calibri Light" panose="020F0302020204030204" pitchFamily="34" charset="0"/>
                <a:cs typeface="Calibri Light" panose="020F0302020204030204" pitchFamily="34" charset="0"/>
              </a:rPr>
              <a:t>Bioadhesive</a:t>
            </a:r>
            <a:r>
              <a:rPr lang="en-IN" sz="2000" dirty="0">
                <a:latin typeface="Calibri Light" panose="020F0302020204030204" pitchFamily="34" charset="0"/>
                <a:cs typeface="Calibri Light" panose="020F0302020204030204" pitchFamily="34" charset="0"/>
              </a:rPr>
              <a:t> system/</a:t>
            </a:r>
            <a:r>
              <a:rPr lang="en-IN" sz="2000" dirty="0" err="1">
                <a:latin typeface="Calibri Light" panose="020F0302020204030204" pitchFamily="34" charset="0"/>
                <a:cs typeface="Calibri Light" panose="020F0302020204030204" pitchFamily="34" charset="0"/>
              </a:rPr>
              <a:t>mucoadhesive</a:t>
            </a:r>
            <a:r>
              <a:rPr lang="en-IN" sz="2000" dirty="0">
                <a:latin typeface="Calibri Light" panose="020F0302020204030204" pitchFamily="34" charset="0"/>
                <a:cs typeface="Calibri Light" panose="020F0302020204030204" pitchFamily="34" charset="0"/>
              </a:rPr>
              <a:t> systems</a:t>
            </a:r>
          </a:p>
          <a:p>
            <a:pPr algn="just">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A </a:t>
            </a:r>
            <a:r>
              <a:rPr lang="en-IN" sz="2000" dirty="0" err="1">
                <a:latin typeface="Calibri Light" panose="020F0302020204030204" pitchFamily="34" charset="0"/>
                <a:cs typeface="Calibri Light" panose="020F0302020204030204" pitchFamily="34" charset="0"/>
              </a:rPr>
              <a:t>bioadhesive</a:t>
            </a:r>
            <a:r>
              <a:rPr lang="en-IN" sz="2000" dirty="0">
                <a:latin typeface="Calibri Light" panose="020F0302020204030204" pitchFamily="34" charset="0"/>
                <a:cs typeface="Calibri Light" panose="020F0302020204030204" pitchFamily="34" charset="0"/>
              </a:rPr>
              <a:t> polymer such as cross linked </a:t>
            </a:r>
            <a:r>
              <a:rPr lang="en-IN" sz="2000" dirty="0" err="1">
                <a:latin typeface="Calibri Light" panose="020F0302020204030204" pitchFamily="34" charset="0"/>
                <a:cs typeface="Calibri Light" panose="020F0302020204030204" pitchFamily="34" charset="0"/>
              </a:rPr>
              <a:t>polyacrylic</a:t>
            </a:r>
            <a:r>
              <a:rPr lang="en-IN" sz="2000" dirty="0">
                <a:latin typeface="Calibri Light" panose="020F0302020204030204" pitchFamily="34" charset="0"/>
                <a:cs typeface="Calibri Light" panose="020F0302020204030204" pitchFamily="34" charset="0"/>
              </a:rPr>
              <a:t> acid, when incorporated in a tablet, allow it to adhere to the gastric mucosa or </a:t>
            </a:r>
            <a:r>
              <a:rPr lang="en-IN" sz="2000" dirty="0" err="1">
                <a:latin typeface="Calibri Light" panose="020F0302020204030204" pitchFamily="34" charset="0"/>
                <a:cs typeface="Calibri Light" panose="020F0302020204030204" pitchFamily="34" charset="0"/>
              </a:rPr>
              <a:t>eoithelium</a:t>
            </a:r>
            <a:r>
              <a:rPr lang="en-IN" sz="2000" dirty="0">
                <a:latin typeface="Calibri Light" panose="020F0302020204030204" pitchFamily="34" charset="0"/>
                <a:cs typeface="Calibri Light" panose="020F0302020204030204" pitchFamily="34" charset="0"/>
              </a:rPr>
              <a:t>.</a:t>
            </a:r>
          </a:p>
          <a:p>
            <a:pPr algn="just">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Such system continuously release a fraction of drug into the </a:t>
            </a:r>
            <a:r>
              <a:rPr lang="en-IN" sz="2000" dirty="0" err="1">
                <a:latin typeface="Calibri Light" panose="020F0302020204030204" pitchFamily="34" charset="0"/>
                <a:cs typeface="Calibri Light" panose="020F0302020204030204" pitchFamily="34" charset="0"/>
              </a:rPr>
              <a:t>intensine</a:t>
            </a:r>
            <a:r>
              <a:rPr lang="en-IN" sz="2000" dirty="0">
                <a:latin typeface="Calibri Light" panose="020F0302020204030204" pitchFamily="34" charset="0"/>
                <a:cs typeface="Calibri Light" panose="020F0302020204030204" pitchFamily="34" charset="0"/>
              </a:rPr>
              <a:t> over prolonged periods of time.</a:t>
            </a:r>
          </a:p>
        </p:txBody>
      </p:sp>
    </p:spTree>
    <p:extLst>
      <p:ext uri="{BB962C8B-B14F-4D97-AF65-F5344CB8AC3E}">
        <p14:creationId xmlns:p14="http://schemas.microsoft.com/office/powerpoint/2010/main" val="3367918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6931" y="605050"/>
            <a:ext cx="9201277" cy="6077893"/>
          </a:xfrm>
        </p:spPr>
      </p:pic>
    </p:spTree>
    <p:extLst>
      <p:ext uri="{BB962C8B-B14F-4D97-AF65-F5344CB8AC3E}">
        <p14:creationId xmlns:p14="http://schemas.microsoft.com/office/powerpoint/2010/main" val="220732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173" y="705997"/>
            <a:ext cx="10058549" cy="767961"/>
          </a:xfrm>
        </p:spPr>
        <p:txBody>
          <a:bodyPr/>
          <a:lstStyle/>
          <a:p>
            <a:r>
              <a:rPr lang="en-IN" dirty="0"/>
              <a:t>Pulsed release system</a:t>
            </a:r>
          </a:p>
        </p:txBody>
      </p:sp>
      <p:sp>
        <p:nvSpPr>
          <p:cNvPr id="3" name="Content Placeholder 2"/>
          <p:cNvSpPr>
            <a:spLocks noGrp="1"/>
          </p:cNvSpPr>
          <p:nvPr>
            <p:ph idx="1"/>
          </p:nvPr>
        </p:nvSpPr>
        <p:spPr>
          <a:xfrm>
            <a:off x="1692173" y="1473958"/>
            <a:ext cx="9949368" cy="2388358"/>
          </a:xfrm>
        </p:spPr>
        <p:txBody>
          <a:bodyPr>
            <a:normAutofit/>
          </a:bodyPr>
          <a:lstStyle/>
          <a:p>
            <a:pPr algn="just">
              <a:buFont typeface="+mj-lt"/>
              <a:buAutoNum type="arabicPeriod"/>
            </a:pPr>
            <a:r>
              <a:rPr lang="en-IN" sz="2000" b="1" dirty="0">
                <a:latin typeface="Calibri Light" panose="020F0302020204030204" pitchFamily="34" charset="0"/>
                <a:cs typeface="Calibri Light" panose="020F0302020204030204" pitchFamily="34" charset="0"/>
              </a:rPr>
              <a:t>Time specific systems:</a:t>
            </a:r>
          </a:p>
          <a:p>
            <a:pPr algn="just">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Such system are independent of an environment and the lag time prior to the drug release is controlled by the delivery system.</a:t>
            </a:r>
          </a:p>
          <a:p>
            <a:pPr algn="just">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These time controlling system may be single unit or multiple unit systems.</a:t>
            </a:r>
          </a:p>
          <a:p>
            <a:pPr algn="just">
              <a:buFont typeface="Wingdings" panose="05000000000000000000" pitchFamily="2" charset="2"/>
              <a:buChar char="Ø"/>
            </a:pPr>
            <a:endParaRPr lang="en-IN"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57048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6572" y="100082"/>
            <a:ext cx="10335219" cy="6560025"/>
          </a:xfrm>
        </p:spPr>
        <p:txBody>
          <a:bodyPr>
            <a:normAutofit/>
          </a:bodyPr>
          <a:lstStyle/>
          <a:p>
            <a:pPr>
              <a:buFont typeface="+mj-lt"/>
              <a:buAutoNum type="alphaUcPeriod"/>
            </a:pPr>
            <a:r>
              <a:rPr lang="en-IN" sz="2400" b="1" dirty="0">
                <a:latin typeface="Calibri Light" panose="020F0302020204030204" pitchFamily="34" charset="0"/>
                <a:cs typeface="Calibri Light" panose="020F0302020204030204" pitchFamily="34" charset="0"/>
              </a:rPr>
              <a:t>Osmotic pressure based systems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various types of osmotic pulsatile delivery system are:</a:t>
            </a:r>
          </a:p>
          <a:p>
            <a:pPr>
              <a:buFont typeface="+mj-lt"/>
              <a:buAutoNum type="alphaLcPeriod"/>
            </a:pPr>
            <a:r>
              <a:rPr lang="en-IN" sz="2000" b="1" dirty="0">
                <a:latin typeface="Calibri Light" panose="020F0302020204030204" pitchFamily="34" charset="0"/>
                <a:cs typeface="Calibri Light" panose="020F0302020204030204" pitchFamily="34" charset="0"/>
              </a:rPr>
              <a:t>Capsule or tablet composed of a large number of pellets: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Each pellets has a core that contains the therapeutic drug and a water soluble osmotic agents.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A water permeable but insoluble polymer film encloses each core.</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On exposure to water and its subsequent penetration into the pellets, the osmotic agents dissolves which causes the pellets to swell and thereby regulate the rate of diffusion of drug from dosage form.</a:t>
            </a:r>
          </a:p>
          <a:p>
            <a:pPr marL="457200" indent="-457200">
              <a:buFont typeface="+mj-lt"/>
              <a:buAutoNum type="alphaLcPeriod" startAt="2"/>
            </a:pPr>
            <a:r>
              <a:rPr lang="en-IN" sz="2000" b="1" dirty="0">
                <a:latin typeface="Calibri Light" panose="020F0302020204030204" pitchFamily="34" charset="0"/>
                <a:cs typeface="Calibri Light" panose="020F0302020204030204" pitchFamily="34" charset="0"/>
              </a:rPr>
              <a:t>Programmable oral release technology:</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PORT system is composed of gelatine capsule coated with a SPM like cellulose acetate that contains an immediate release drug tablet, an insoluble plug and an osmotic agent along with second portion of drug for timed release.</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Upon contact with the aqueous media, the immediate release drug is delivered, water enters into the capsule through the SPM, which increase the osmotic pressure and result in the ejection of the plug after a lag time, which is mainly controlled by the thickness of the SPM coat, following which the second dose is delivered.</a:t>
            </a:r>
          </a:p>
          <a:p>
            <a:pPr marL="0" indent="0">
              <a:buNone/>
            </a:pPr>
            <a:endParaRPr lang="en-IN"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864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89547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5754" y="864359"/>
            <a:ext cx="10185094" cy="5727510"/>
          </a:xfrm>
        </p:spPr>
        <p:txBody>
          <a:bodyPr>
            <a:normAutofit/>
          </a:bodyPr>
          <a:lstStyle/>
          <a:p>
            <a:pPr>
              <a:buFont typeface="+mj-lt"/>
              <a:buAutoNum type="alphaUcPeriod" startAt="2"/>
            </a:pPr>
            <a:r>
              <a:rPr lang="en-IN" sz="2000" b="1" dirty="0">
                <a:latin typeface="Calibri Light" panose="020F0302020204030204" pitchFamily="34" charset="0"/>
                <a:cs typeface="Calibri Light" panose="020F0302020204030204" pitchFamily="34" charset="0"/>
              </a:rPr>
              <a:t>Reservoir pulsatile system</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These system consist of a drug containing core, covered by a pressure generating layer and an outer insoluble, but semipermeable polymer coating.</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pressure generating layer comprises of effervescent excipients, swelling agents, </a:t>
            </a:r>
            <a:r>
              <a:rPr lang="en-IN" sz="2000" dirty="0" err="1">
                <a:latin typeface="Calibri Light" panose="020F0302020204030204" pitchFamily="34" charset="0"/>
                <a:cs typeface="Calibri Light" panose="020F0302020204030204" pitchFamily="34" charset="0"/>
              </a:rPr>
              <a:t>osmagents</a:t>
            </a:r>
            <a:r>
              <a:rPr lang="en-IN" sz="2000" dirty="0">
                <a:latin typeface="Calibri Light" panose="020F0302020204030204" pitchFamily="34" charset="0"/>
                <a:cs typeface="Calibri Light" panose="020F0302020204030204" pitchFamily="34" charset="0"/>
              </a:rPr>
              <a:t>.</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Upon contact with GI fluids, water penetrate through the outer polymer coating and generates the pressure due to effervescence, hydration of swelling polymer or osmosis.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This, in turn ruptures the external polymer coating leading to rapid drug release.</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Rate controlling factors:</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The permeation and mechanical properties of the polymer coating</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The degree of pressure generated by the effervescent agents, swelling agents and </a:t>
            </a:r>
            <a:r>
              <a:rPr lang="en-IN" sz="2000" dirty="0" err="1">
                <a:latin typeface="Calibri Light" panose="020F0302020204030204" pitchFamily="34" charset="0"/>
                <a:cs typeface="Calibri Light" panose="020F0302020204030204" pitchFamily="34" charset="0"/>
              </a:rPr>
              <a:t>osmagents</a:t>
            </a:r>
            <a:r>
              <a:rPr lang="en-IN" sz="2000" dirty="0">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946942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26630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0347" y="850710"/>
            <a:ext cx="9489056" cy="4512860"/>
          </a:xfrm>
        </p:spPr>
        <p:txBody>
          <a:bodyPr>
            <a:normAutofit/>
          </a:bodyPr>
          <a:lstStyle/>
          <a:p>
            <a:pPr>
              <a:buFont typeface="+mj-lt"/>
              <a:buAutoNum type="alphaUcPeriod" startAt="3"/>
            </a:pPr>
            <a:r>
              <a:rPr lang="en-IN" sz="2000" b="1" dirty="0">
                <a:latin typeface="Calibri Light" panose="020F0302020204030204" pitchFamily="34" charset="0"/>
                <a:cs typeface="Calibri Light" panose="020F0302020204030204" pitchFamily="34" charset="0"/>
              </a:rPr>
              <a:t>Reservoir pulsatile system with </a:t>
            </a:r>
            <a:r>
              <a:rPr lang="en-IN" sz="2000" b="1" dirty="0" err="1">
                <a:latin typeface="Calibri Light" panose="020F0302020204030204" pitchFamily="34" charset="0"/>
                <a:cs typeface="Calibri Light" panose="020F0302020204030204" pitchFamily="34" charset="0"/>
              </a:rPr>
              <a:t>swellable</a:t>
            </a:r>
            <a:r>
              <a:rPr lang="en-IN" sz="2000" b="1" dirty="0">
                <a:latin typeface="Calibri Light" panose="020F0302020204030204" pitchFamily="34" charset="0"/>
                <a:cs typeface="Calibri Light" panose="020F0302020204030204" pitchFamily="34" charset="0"/>
              </a:rPr>
              <a:t>/soluble/erodible coating</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In these system the barrier swells, erodes or dissolves after a specific lag period and the drug subsequently release rapidly.</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lag time depends on the thickness of the coating layer.</a:t>
            </a:r>
          </a:p>
          <a:p>
            <a:pPr marL="457200" indent="-457200">
              <a:buFont typeface="+mj-lt"/>
              <a:buAutoNum type="alphaUcPeriod" startAt="4"/>
            </a:pPr>
            <a:r>
              <a:rPr lang="en-IN" sz="2000" b="1" dirty="0">
                <a:latin typeface="Calibri Light" panose="020F0302020204030204" pitchFamily="34" charset="0"/>
                <a:cs typeface="Calibri Light" panose="020F0302020204030204" pitchFamily="34" charset="0"/>
              </a:rPr>
              <a:t>Reservoir pulsatile system with diffusive polymeric coatings: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A typical example of this system is sigmoidal release system, a </a:t>
            </a:r>
            <a:r>
              <a:rPr lang="en-IN" sz="2000" dirty="0" err="1">
                <a:latin typeface="Calibri Light" panose="020F0302020204030204" pitchFamily="34" charset="0"/>
                <a:cs typeface="Calibri Light" panose="020F0302020204030204" pitchFamily="34" charset="0"/>
              </a:rPr>
              <a:t>multiparticulate</a:t>
            </a:r>
            <a:r>
              <a:rPr lang="en-IN" sz="2000" dirty="0">
                <a:latin typeface="Calibri Light" panose="020F0302020204030204" pitchFamily="34" charset="0"/>
                <a:cs typeface="Calibri Light" panose="020F0302020204030204" pitchFamily="34" charset="0"/>
              </a:rPr>
              <a:t> DDs comprising of drug/succinic acid mixtures loaded on nonpareil seeds and an outermost </a:t>
            </a:r>
            <a:r>
              <a:rPr lang="en-IN" sz="2000" dirty="0" err="1">
                <a:latin typeface="Calibri Light" panose="020F0302020204030204" pitchFamily="34" charset="0"/>
                <a:cs typeface="Calibri Light" panose="020F0302020204030204" pitchFamily="34" charset="0"/>
              </a:rPr>
              <a:t>Eudragit</a:t>
            </a:r>
            <a:r>
              <a:rPr lang="en-IN" sz="2000" dirty="0">
                <a:latin typeface="Calibri Light" panose="020F0302020204030204" pitchFamily="34" charset="0"/>
                <a:cs typeface="Calibri Light" panose="020F0302020204030204" pitchFamily="34" charset="0"/>
              </a:rPr>
              <a:t> RS film applied by spray coating.</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lag time is controlled by the rate of water influx through the polymer membrane.</a:t>
            </a:r>
          </a:p>
        </p:txBody>
      </p:sp>
    </p:spTree>
    <p:extLst>
      <p:ext uri="{BB962C8B-B14F-4D97-AF65-F5344CB8AC3E}">
        <p14:creationId xmlns:p14="http://schemas.microsoft.com/office/powerpoint/2010/main" val="3151226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464" y="1167782"/>
            <a:ext cx="8614960" cy="4536981"/>
          </a:xfrm>
        </p:spPr>
      </p:pic>
    </p:spTree>
    <p:extLst>
      <p:ext uri="{BB962C8B-B14F-4D97-AF65-F5344CB8AC3E}">
        <p14:creationId xmlns:p14="http://schemas.microsoft.com/office/powerpoint/2010/main" val="3648316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3869" y="782471"/>
            <a:ext cx="8915400" cy="3777622"/>
          </a:xfrm>
        </p:spPr>
        <p:txBody>
          <a:bodyPr>
            <a:normAutofit/>
          </a:bodyPr>
          <a:lstStyle/>
          <a:p>
            <a:pPr>
              <a:buFont typeface="+mj-lt"/>
              <a:buAutoNum type="alphaUcPeriod" startAt="5"/>
            </a:pPr>
            <a:r>
              <a:rPr lang="en-IN" sz="2000" b="1" dirty="0">
                <a:latin typeface="Calibri Light" panose="020F0302020204030204" pitchFamily="34" charset="0"/>
                <a:cs typeface="Calibri Light" panose="020F0302020204030204" pitchFamily="34" charset="0"/>
              </a:rPr>
              <a:t>Capsular pulsatile system with polymeric plugs: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A example of this system is </a:t>
            </a:r>
            <a:r>
              <a:rPr lang="en-IN" sz="2000" dirty="0" err="1">
                <a:latin typeface="Calibri Light" panose="020F0302020204030204" pitchFamily="34" charset="0"/>
                <a:cs typeface="Calibri Light" panose="020F0302020204030204" pitchFamily="34" charset="0"/>
              </a:rPr>
              <a:t>Pulsincap</a:t>
            </a:r>
            <a:r>
              <a:rPr lang="en-IN" sz="2000" dirty="0">
                <a:latin typeface="Calibri Light" panose="020F0302020204030204" pitchFamily="34" charset="0"/>
                <a:cs typeface="Calibri Light" panose="020F0302020204030204" pitchFamily="34" charset="0"/>
              </a:rPr>
              <a:t> which is composed of a capsule with water soluble cap, an insoluble body filled with drug and sealed with a hydrogel plug.</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On administration, the soluble cap dissolves thereby allowing the hydrogel plug to swell and expand.</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After a predetermined lag time, which is governed by the size of the hydrogel plug, it is swollen to an extent that it is ejected from the capsule body variable gastric emptying.</a:t>
            </a:r>
          </a:p>
        </p:txBody>
      </p:sp>
    </p:spTree>
    <p:extLst>
      <p:ext uri="{BB962C8B-B14F-4D97-AF65-F5344CB8AC3E}">
        <p14:creationId xmlns:p14="http://schemas.microsoft.com/office/powerpoint/2010/main" val="146789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8905"/>
          </a:xfrm>
        </p:spPr>
        <p:txBody>
          <a:bodyPr/>
          <a:lstStyle/>
          <a:p>
            <a:r>
              <a:rPr lang="en-IN" dirty="0">
                <a:latin typeface="Calibri Light" panose="020F0302020204030204" pitchFamily="34" charset="0"/>
                <a:cs typeface="Calibri Light" panose="020F0302020204030204" pitchFamily="34" charset="0"/>
              </a:rPr>
              <a:t>Classification</a:t>
            </a:r>
          </a:p>
        </p:txBody>
      </p:sp>
      <p:sp>
        <p:nvSpPr>
          <p:cNvPr id="3" name="Content Placeholder 2"/>
          <p:cNvSpPr>
            <a:spLocks noGrp="1"/>
          </p:cNvSpPr>
          <p:nvPr>
            <p:ph idx="1"/>
          </p:nvPr>
        </p:nvSpPr>
        <p:spPr>
          <a:xfrm>
            <a:off x="2589212" y="1433014"/>
            <a:ext cx="9393522" cy="5213445"/>
          </a:xfrm>
        </p:spPr>
        <p:txBody>
          <a:bodyPr/>
          <a:lstStyle/>
          <a:p>
            <a:r>
              <a:rPr lang="en-IN" sz="2400" b="1" dirty="0">
                <a:latin typeface="Calibri Light" panose="020F0302020204030204" pitchFamily="34" charset="0"/>
                <a:cs typeface="Calibri Light" panose="020F0302020204030204" pitchFamily="34" charset="0"/>
              </a:rPr>
              <a:t>Controlled drug release system</a:t>
            </a:r>
          </a:p>
          <a:p>
            <a:pPr marL="400050" indent="-400050">
              <a:buFont typeface="+mj-lt"/>
              <a:buAutoNum type="arabicPeriod"/>
            </a:pPr>
            <a:r>
              <a:rPr lang="en-IN" sz="2000" b="1" dirty="0">
                <a:latin typeface="Calibri Light" panose="020F0302020204030204" pitchFamily="34" charset="0"/>
                <a:cs typeface="Calibri Light" panose="020F0302020204030204" pitchFamily="34" charset="0"/>
              </a:rPr>
              <a:t>Continuous release system</a:t>
            </a:r>
          </a:p>
          <a:p>
            <a:pPr marL="400050" indent="-400050">
              <a:buFont typeface="+mj-lt"/>
              <a:buAutoNum type="romanUcPeriod"/>
            </a:pPr>
            <a:r>
              <a:rPr lang="en-IN" b="1" dirty="0">
                <a:latin typeface="Calibri Light" panose="020F0302020204030204" pitchFamily="34" charset="0"/>
                <a:cs typeface="Calibri Light" panose="020F0302020204030204" pitchFamily="34" charset="0"/>
              </a:rPr>
              <a:t>Continuous transit system</a:t>
            </a:r>
          </a:p>
          <a:p>
            <a:pPr>
              <a:buFont typeface="+mj-lt"/>
              <a:buAutoNum type="alphaLcPeriod"/>
            </a:pPr>
            <a:r>
              <a:rPr lang="en-IN" dirty="0">
                <a:latin typeface="Calibri Light" panose="020F0302020204030204" pitchFamily="34" charset="0"/>
                <a:cs typeface="Calibri Light" panose="020F0302020204030204" pitchFamily="34" charset="0"/>
              </a:rPr>
              <a:t>Matrix ( hydrophobic/ hydrophilic/ </a:t>
            </a:r>
            <a:r>
              <a:rPr lang="en-IN" dirty="0" err="1">
                <a:latin typeface="Calibri Light" panose="020F0302020204030204" pitchFamily="34" charset="0"/>
                <a:cs typeface="Calibri Light" panose="020F0302020204030204" pitchFamily="34" charset="0"/>
              </a:rPr>
              <a:t>hydrid</a:t>
            </a:r>
            <a:r>
              <a:rPr lang="en-IN" dirty="0">
                <a:latin typeface="Calibri Light" panose="020F0302020204030204" pitchFamily="34" charset="0"/>
                <a:cs typeface="Calibri Light" panose="020F0302020204030204" pitchFamily="34" charset="0"/>
              </a:rPr>
              <a:t>)</a:t>
            </a:r>
          </a:p>
          <a:p>
            <a:pPr>
              <a:buFont typeface="Wingdings" panose="05000000000000000000" pitchFamily="2" charset="2"/>
              <a:buChar char="Ø"/>
            </a:pPr>
            <a:r>
              <a:rPr lang="en-IN" dirty="0">
                <a:latin typeface="Calibri Light" panose="020F0302020204030204" pitchFamily="34" charset="0"/>
                <a:cs typeface="Calibri Light" panose="020F0302020204030204" pitchFamily="34" charset="0"/>
              </a:rPr>
              <a:t>Single layer</a:t>
            </a:r>
          </a:p>
          <a:p>
            <a:pPr>
              <a:buFont typeface="Wingdings" panose="05000000000000000000" pitchFamily="2" charset="2"/>
              <a:buChar char="Ø"/>
            </a:pPr>
            <a:r>
              <a:rPr lang="en-IN" dirty="0">
                <a:latin typeface="Calibri Light" panose="020F0302020204030204" pitchFamily="34" charset="0"/>
                <a:cs typeface="Calibri Light" panose="020F0302020204030204" pitchFamily="34" charset="0"/>
              </a:rPr>
              <a:t>Multi layer</a:t>
            </a:r>
          </a:p>
          <a:p>
            <a:pPr>
              <a:buFont typeface="+mj-lt"/>
              <a:buAutoNum type="alphaLcPeriod" startAt="2"/>
            </a:pPr>
            <a:r>
              <a:rPr lang="en-IN" dirty="0" err="1">
                <a:latin typeface="Calibri Light" panose="020F0302020204030204" pitchFamily="34" charset="0"/>
                <a:cs typeface="Calibri Light" panose="020F0302020204030204" pitchFamily="34" charset="0"/>
              </a:rPr>
              <a:t>Resiorvoir</a:t>
            </a:r>
            <a:endParaRPr lang="en-IN" dirty="0">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en-IN" dirty="0" err="1">
                <a:latin typeface="Calibri Light" panose="020F0302020204030204" pitchFamily="34" charset="0"/>
                <a:cs typeface="Calibri Light" panose="020F0302020204030204" pitchFamily="34" charset="0"/>
              </a:rPr>
              <a:t>Multiparticulates</a:t>
            </a:r>
            <a:r>
              <a:rPr lang="en-IN" dirty="0">
                <a:latin typeface="Calibri Light" panose="020F0302020204030204" pitchFamily="34" charset="0"/>
                <a:cs typeface="Calibri Light" panose="020F0302020204030204" pitchFamily="34" charset="0"/>
              </a:rPr>
              <a:t> ( coated particles, granules, pellets, microcapsules)</a:t>
            </a:r>
          </a:p>
          <a:p>
            <a:pPr>
              <a:buFont typeface="Wingdings" panose="05000000000000000000" pitchFamily="2" charset="2"/>
              <a:buChar char="Ø"/>
            </a:pPr>
            <a:r>
              <a:rPr lang="en-IN" dirty="0" err="1">
                <a:latin typeface="Calibri Light" panose="020F0302020204030204" pitchFamily="34" charset="0"/>
                <a:cs typeface="Calibri Light" panose="020F0302020204030204" pitchFamily="34" charset="0"/>
              </a:rPr>
              <a:t>Minitablets</a:t>
            </a:r>
            <a:endParaRPr lang="en-IN" dirty="0">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en-IN" dirty="0">
                <a:latin typeface="Calibri Light" panose="020F0302020204030204" pitchFamily="34" charset="0"/>
                <a:cs typeface="Calibri Light" panose="020F0302020204030204" pitchFamily="34" charset="0"/>
              </a:rPr>
              <a:t>Tablets ( film or compression coated)</a:t>
            </a:r>
          </a:p>
          <a:p>
            <a:pPr>
              <a:buFont typeface="+mj-lt"/>
              <a:buAutoNum type="alphaLcPeriod" startAt="3"/>
            </a:pPr>
            <a:r>
              <a:rPr lang="en-IN" dirty="0">
                <a:latin typeface="Calibri Light" panose="020F0302020204030204" pitchFamily="34" charset="0"/>
                <a:cs typeface="Calibri Light" panose="020F0302020204030204" pitchFamily="34" charset="0"/>
              </a:rPr>
              <a:t>Ion exchange resins</a:t>
            </a:r>
          </a:p>
        </p:txBody>
      </p:sp>
    </p:spTree>
    <p:extLst>
      <p:ext uri="{BB962C8B-B14F-4D97-AF65-F5344CB8AC3E}">
        <p14:creationId xmlns:p14="http://schemas.microsoft.com/office/powerpoint/2010/main" val="352572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965597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3993" y="823414"/>
            <a:ext cx="10144149" cy="5795750"/>
          </a:xfrm>
        </p:spPr>
        <p:txBody>
          <a:bodyPr>
            <a:normAutofit/>
          </a:bodyPr>
          <a:lstStyle/>
          <a:p>
            <a:pPr>
              <a:buFont typeface="+mj-lt"/>
              <a:buAutoNum type="arabicPeriod" startAt="2"/>
            </a:pPr>
            <a:r>
              <a:rPr lang="en-IN" sz="2400" b="1" dirty="0">
                <a:latin typeface="Calibri Light" panose="020F0302020204030204" pitchFamily="34" charset="0"/>
                <a:cs typeface="Calibri Light" panose="020F0302020204030204" pitchFamily="34" charset="0"/>
              </a:rPr>
              <a:t>Oral site specific/colon DDS</a:t>
            </a:r>
          </a:p>
          <a:p>
            <a:pPr>
              <a:buFont typeface="+mj-lt"/>
              <a:buAutoNum type="alphaLcPeriod"/>
            </a:pPr>
            <a:r>
              <a:rPr lang="en-IN" sz="2000" b="1" dirty="0">
                <a:latin typeface="Calibri Light" panose="020F0302020204030204" pitchFamily="34" charset="0"/>
                <a:cs typeface="Calibri Light" panose="020F0302020204030204" pitchFamily="34" charset="0"/>
              </a:rPr>
              <a:t>Transit time dependent colonic DDS: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predictable nature of and lack of external factors affecting small intestinal transit time means that they can be exploited in the design of a time release colonic delivery system.</a:t>
            </a:r>
          </a:p>
          <a:p>
            <a:pPr marL="457200" indent="-457200">
              <a:buFont typeface="+mj-lt"/>
              <a:buAutoNum type="alphaLcPeriod" startAt="2"/>
            </a:pPr>
            <a:r>
              <a:rPr lang="en-IN" sz="2000" b="1" dirty="0">
                <a:latin typeface="Calibri Light" panose="020F0302020204030204" pitchFamily="34" charset="0"/>
                <a:cs typeface="Calibri Light" panose="020F0302020204030204" pitchFamily="34" charset="0"/>
              </a:rPr>
              <a:t>pH dependent colonic DDS: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pH sensitive polymer, especially those that contain carboxyl group which make them insoluble at low pH values and soluble at high pH value are use for colon targeting of drug.</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E.g. </a:t>
            </a:r>
            <a:r>
              <a:rPr lang="en-IN" sz="2000" dirty="0" err="1">
                <a:latin typeface="Calibri Light" panose="020F0302020204030204" pitchFamily="34" charset="0"/>
                <a:cs typeface="Calibri Light" panose="020F0302020204030204" pitchFamily="34" charset="0"/>
              </a:rPr>
              <a:t>Eudragit</a:t>
            </a:r>
            <a:r>
              <a:rPr lang="en-IN" sz="2000" dirty="0">
                <a:latin typeface="Calibri Light" panose="020F0302020204030204" pitchFamily="34" charset="0"/>
                <a:cs typeface="Calibri Light" panose="020F0302020204030204" pitchFamily="34" charset="0"/>
              </a:rPr>
              <a:t> L, </a:t>
            </a:r>
            <a:r>
              <a:rPr lang="en-IN" sz="2000" dirty="0" err="1">
                <a:latin typeface="Calibri Light" panose="020F0302020204030204" pitchFamily="34" charset="0"/>
                <a:cs typeface="Calibri Light" panose="020F0302020204030204" pitchFamily="34" charset="0"/>
              </a:rPr>
              <a:t>Eudragit</a:t>
            </a:r>
            <a:r>
              <a:rPr lang="en-IN" sz="2000" dirty="0">
                <a:latin typeface="Calibri Light" panose="020F0302020204030204" pitchFamily="34" charset="0"/>
                <a:cs typeface="Calibri Light" panose="020F0302020204030204" pitchFamily="34" charset="0"/>
              </a:rPr>
              <a:t> S, </a:t>
            </a:r>
            <a:r>
              <a:rPr lang="en-IN" sz="2000" dirty="0" err="1">
                <a:latin typeface="Calibri Light" panose="020F0302020204030204" pitchFamily="34" charset="0"/>
                <a:cs typeface="Calibri Light" panose="020F0302020204030204" pitchFamily="34" charset="0"/>
              </a:rPr>
              <a:t>Eudragit</a:t>
            </a:r>
            <a:r>
              <a:rPr lang="en-IN" sz="2000" dirty="0">
                <a:latin typeface="Calibri Light" panose="020F0302020204030204" pitchFamily="34" charset="0"/>
                <a:cs typeface="Calibri Light" panose="020F0302020204030204" pitchFamily="34" charset="0"/>
              </a:rPr>
              <a:t> FS  are use for colon targeting.</a:t>
            </a:r>
          </a:p>
          <a:p>
            <a:pPr marL="457200" indent="-457200">
              <a:buFont typeface="+mj-lt"/>
              <a:buAutoNum type="alphaLcPeriod" startAt="3"/>
            </a:pPr>
            <a:r>
              <a:rPr lang="en-IN" sz="2000" b="1" dirty="0">
                <a:latin typeface="Calibri Light" panose="020F0302020204030204" pitchFamily="34" charset="0"/>
                <a:cs typeface="Calibri Light" panose="020F0302020204030204" pitchFamily="34" charset="0"/>
              </a:rPr>
              <a:t>pH and time dependent colonic system:</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By combining an enteric coating approach to prevent drug dissolution in the stomach and a delayed release element that relies on the passage of time, it is possible to target release of a drug in the terminal ileum and colon.</a:t>
            </a:r>
          </a:p>
          <a:p>
            <a:pPr marL="0" indent="0">
              <a:buNone/>
            </a:pPr>
            <a:endParaRPr lang="en-IN" sz="2000" dirty="0">
              <a:latin typeface="Calibri Light" panose="020F0302020204030204" pitchFamily="34" charset="0"/>
              <a:cs typeface="Calibri Light" panose="020F0302020204030204" pitchFamily="34" charset="0"/>
            </a:endParaRPr>
          </a:p>
          <a:p>
            <a:pPr>
              <a:buFont typeface="Wingdings" panose="05000000000000000000" pitchFamily="2" charset="2"/>
              <a:buChar char="Ø"/>
            </a:pPr>
            <a:endParaRPr lang="en-IN"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59221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75873" y="-486947"/>
            <a:ext cx="4166401" cy="7780294"/>
          </a:xfrm>
        </p:spPr>
      </p:pic>
    </p:spTree>
    <p:extLst>
      <p:ext uri="{BB962C8B-B14F-4D97-AF65-F5344CB8AC3E}">
        <p14:creationId xmlns:p14="http://schemas.microsoft.com/office/powerpoint/2010/main" val="2619769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50" y="823414"/>
            <a:ext cx="10266979" cy="5823045"/>
          </a:xfrm>
        </p:spPr>
        <p:txBody>
          <a:bodyPr>
            <a:normAutofit/>
          </a:bodyPr>
          <a:lstStyle/>
          <a:p>
            <a:pPr>
              <a:buFont typeface="+mj-lt"/>
              <a:buAutoNum type="alphaLcPeriod" startAt="4"/>
            </a:pPr>
            <a:r>
              <a:rPr lang="en-IN" sz="2000" b="1" dirty="0">
                <a:latin typeface="Calibri Light" panose="020F0302020204030204" pitchFamily="34" charset="0"/>
                <a:cs typeface="Calibri Light" panose="020F0302020204030204" pitchFamily="34" charset="0"/>
              </a:rPr>
              <a:t>Bacterial enzymes dependent colonic DDS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colon is permanently colonised by a large number of bacteria especially anaerobic.</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Of the multitude of bacterial enzyme that are produced in the colon, two main classes are, on the whole, through to be reproducible enough and present in sufficient quantity to be exploited in drug targeting.</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These are </a:t>
            </a:r>
          </a:p>
          <a:p>
            <a:pPr marL="0" indent="0">
              <a:buNone/>
            </a:pPr>
            <a:r>
              <a:rPr lang="en-IN" sz="2000" dirty="0" err="1">
                <a:latin typeface="Calibri Light" panose="020F0302020204030204" pitchFamily="34" charset="0"/>
                <a:cs typeface="Calibri Light" panose="020F0302020204030204" pitchFamily="34" charset="0"/>
              </a:rPr>
              <a:t>Azoreductases</a:t>
            </a:r>
            <a:r>
              <a:rPr lang="en-IN" sz="2000" dirty="0">
                <a:latin typeface="Calibri Light" panose="020F0302020204030204" pitchFamily="34" charset="0"/>
                <a:cs typeface="Calibri Light" panose="020F0302020204030204" pitchFamily="34" charset="0"/>
              </a:rPr>
              <a:t>: which reduce </a:t>
            </a:r>
            <a:r>
              <a:rPr lang="en-IN" sz="2000" dirty="0" err="1">
                <a:latin typeface="Calibri Light" panose="020F0302020204030204" pitchFamily="34" charset="0"/>
                <a:cs typeface="Calibri Light" panose="020F0302020204030204" pitchFamily="34" charset="0"/>
              </a:rPr>
              <a:t>azo</a:t>
            </a:r>
            <a:r>
              <a:rPr lang="en-IN" sz="2000" dirty="0">
                <a:latin typeface="Calibri Light" panose="020F0302020204030204" pitchFamily="34" charset="0"/>
                <a:cs typeface="Calibri Light" panose="020F0302020204030204" pitchFamily="34" charset="0"/>
              </a:rPr>
              <a:t> bonds</a:t>
            </a:r>
          </a:p>
          <a:p>
            <a:pPr marL="0" indent="0">
              <a:buNone/>
            </a:pPr>
            <a:r>
              <a:rPr lang="en-IN" sz="2000" dirty="0" err="1">
                <a:latin typeface="Calibri Light" panose="020F0302020204030204" pitchFamily="34" charset="0"/>
                <a:cs typeface="Calibri Light" panose="020F0302020204030204" pitchFamily="34" charset="0"/>
              </a:rPr>
              <a:t>Polysaccharidases</a:t>
            </a:r>
            <a:r>
              <a:rPr lang="en-IN" sz="2000" dirty="0">
                <a:latin typeface="Calibri Light" panose="020F0302020204030204" pitchFamily="34" charset="0"/>
                <a:cs typeface="Calibri Light" panose="020F0302020204030204" pitchFamily="34" charset="0"/>
              </a:rPr>
              <a:t>: the large number of mainly </a:t>
            </a:r>
            <a:r>
              <a:rPr lang="en-IN" sz="2000" dirty="0" err="1">
                <a:latin typeface="Calibri Light" panose="020F0302020204030204" pitchFamily="34" charset="0"/>
                <a:cs typeface="Calibri Light" panose="020F0302020204030204" pitchFamily="34" charset="0"/>
              </a:rPr>
              <a:t>glycosidic</a:t>
            </a:r>
            <a:r>
              <a:rPr lang="en-IN" sz="2000" dirty="0">
                <a:latin typeface="Calibri Light" panose="020F0302020204030204" pitchFamily="34" charset="0"/>
                <a:cs typeface="Calibri Light" panose="020F0302020204030204" pitchFamily="34" charset="0"/>
              </a:rPr>
              <a:t> enzymes which degrade the polysaccharides present in the colon.</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Based on this DDS can classified as</a:t>
            </a:r>
          </a:p>
          <a:p>
            <a:pPr marL="514350" indent="-514350">
              <a:buFont typeface="+mj-lt"/>
              <a:buAutoNum type="romanLcPeriod"/>
            </a:pPr>
            <a:r>
              <a:rPr lang="en-IN" sz="2000" dirty="0" err="1">
                <a:latin typeface="Calibri Light" panose="020F0302020204030204" pitchFamily="34" charset="0"/>
                <a:cs typeface="Calibri Light" panose="020F0302020204030204" pitchFamily="34" charset="0"/>
              </a:rPr>
              <a:t>Prodrug</a:t>
            </a:r>
            <a:r>
              <a:rPr lang="en-IN" sz="2000" dirty="0">
                <a:latin typeface="Calibri Light" panose="020F0302020204030204" pitchFamily="34" charset="0"/>
                <a:cs typeface="Calibri Light" panose="020F0302020204030204" pitchFamily="34" charset="0"/>
              </a:rPr>
              <a:t> based system: these system are based on covalent linking of drug with a moiety that can be cleaved by the enzymes.</a:t>
            </a:r>
          </a:p>
          <a:p>
            <a:pPr marL="514350" indent="-514350">
              <a:buFont typeface="+mj-lt"/>
              <a:buAutoNum type="romanLcPeriod"/>
            </a:pPr>
            <a:r>
              <a:rPr lang="en-IN" sz="2000" dirty="0">
                <a:latin typeface="Calibri Light" panose="020F0302020204030204" pitchFamily="34" charset="0"/>
                <a:cs typeface="Calibri Light" panose="020F0302020204030204" pitchFamily="34" charset="0"/>
              </a:rPr>
              <a:t>Coating and matrices based systems</a:t>
            </a:r>
          </a:p>
          <a:p>
            <a:pPr marL="0" indent="0">
              <a:buNone/>
            </a:pPr>
            <a:endParaRPr lang="en-IN"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7211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45963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46152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459" y="809767"/>
            <a:ext cx="8915400" cy="3777622"/>
          </a:xfrm>
        </p:spPr>
        <p:txBody>
          <a:bodyPr>
            <a:normAutofit/>
          </a:bodyPr>
          <a:lstStyle/>
          <a:p>
            <a:pPr marL="457200" indent="-457200">
              <a:buFont typeface="+mj-lt"/>
              <a:buAutoNum type="alphaLcPeriod" startAt="5"/>
            </a:pPr>
            <a:r>
              <a:rPr lang="en-IN" sz="2000" b="1" dirty="0">
                <a:latin typeface="Calibri Light" panose="020F0302020204030204" pitchFamily="34" charset="0"/>
                <a:cs typeface="Calibri Light" panose="020F0302020204030204" pitchFamily="34" charset="0"/>
              </a:rPr>
              <a:t>pH  and bacterial enzyme dependent colonic DDS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outer coating is composed of a standard enteric polymer such as </a:t>
            </a:r>
            <a:r>
              <a:rPr lang="en-IN" sz="2000" dirty="0" err="1">
                <a:latin typeface="Calibri Light" panose="020F0302020204030204" pitchFamily="34" charset="0"/>
                <a:cs typeface="Calibri Light" panose="020F0302020204030204" pitchFamily="34" charset="0"/>
              </a:rPr>
              <a:t>Eudragit</a:t>
            </a:r>
            <a:r>
              <a:rPr lang="en-IN" sz="2000" dirty="0">
                <a:latin typeface="Calibri Light" panose="020F0302020204030204" pitchFamily="34" charset="0"/>
                <a:cs typeface="Calibri Light" panose="020F0302020204030204" pitchFamily="34" charset="0"/>
              </a:rPr>
              <a:t> L which dissolve after the transit of dosage form into the small intestine and exposes the undercoating, which is composed of </a:t>
            </a:r>
            <a:r>
              <a:rPr lang="en-IN" sz="2000" dirty="0" err="1">
                <a:latin typeface="Calibri Light" panose="020F0302020204030204" pitchFamily="34" charset="0"/>
                <a:cs typeface="Calibri Light" panose="020F0302020204030204" pitchFamily="34" charset="0"/>
              </a:rPr>
              <a:t>Eudragit</a:t>
            </a:r>
            <a:r>
              <a:rPr lang="en-IN" sz="2000" dirty="0">
                <a:latin typeface="Calibri Light" panose="020F0302020204030204" pitchFamily="34" charset="0"/>
                <a:cs typeface="Calibri Light" panose="020F0302020204030204" pitchFamily="34" charset="0"/>
              </a:rPr>
              <a:t> E.</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under coating permits lactulose to be released into the </a:t>
            </a:r>
            <a:r>
              <a:rPr lang="en-IN" sz="2000" dirty="0" err="1">
                <a:latin typeface="Calibri Light" panose="020F0302020204030204" pitchFamily="34" charset="0"/>
                <a:cs typeface="Calibri Light" panose="020F0302020204030204" pitchFamily="34" charset="0"/>
              </a:rPr>
              <a:t>enviorment</a:t>
            </a:r>
            <a:r>
              <a:rPr lang="en-IN" sz="2000" dirty="0">
                <a:latin typeface="Calibri Light" panose="020F0302020204030204" pitchFamily="34" charset="0"/>
                <a:cs typeface="Calibri Light" panose="020F0302020204030204" pitchFamily="34" charset="0"/>
              </a:rPr>
              <a:t> adjacent to the tablet.</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This disaccharide is metabolised in lower pH to the point where the </a:t>
            </a:r>
            <a:r>
              <a:rPr lang="en-IN" sz="2000" dirty="0" err="1">
                <a:latin typeface="Calibri Light" panose="020F0302020204030204" pitchFamily="34" charset="0"/>
                <a:cs typeface="Calibri Light" panose="020F0302020204030204" pitchFamily="34" charset="0"/>
              </a:rPr>
              <a:t>Eudragit</a:t>
            </a:r>
            <a:r>
              <a:rPr lang="en-IN" sz="2000" dirty="0">
                <a:latin typeface="Calibri Light" panose="020F0302020204030204" pitchFamily="34" charset="0"/>
                <a:cs typeface="Calibri Light" panose="020F0302020204030204" pitchFamily="34" charset="0"/>
              </a:rPr>
              <a:t> E dissolve.</a:t>
            </a:r>
          </a:p>
        </p:txBody>
      </p:sp>
    </p:spTree>
    <p:extLst>
      <p:ext uri="{BB962C8B-B14F-4D97-AF65-F5344CB8AC3E}">
        <p14:creationId xmlns:p14="http://schemas.microsoft.com/office/powerpoint/2010/main" val="3015776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55093"/>
            <a:ext cx="12192000" cy="5213444"/>
          </a:xfrm>
        </p:spPr>
      </p:pic>
    </p:spTree>
    <p:extLst>
      <p:ext uri="{BB962C8B-B14F-4D97-AF65-F5344CB8AC3E}">
        <p14:creationId xmlns:p14="http://schemas.microsoft.com/office/powerpoint/2010/main" val="1290564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51" y="837063"/>
            <a:ext cx="8915400" cy="3777622"/>
          </a:xfrm>
        </p:spPr>
        <p:txBody>
          <a:bodyPr>
            <a:normAutofit/>
          </a:bodyPr>
          <a:lstStyle/>
          <a:p>
            <a:pPr>
              <a:buFont typeface="+mj-lt"/>
              <a:buAutoNum type="alphaLcPeriod" startAt="6"/>
            </a:pPr>
            <a:r>
              <a:rPr lang="en-IN" sz="2000" b="1" dirty="0">
                <a:latin typeface="Calibri Light" panose="020F0302020204030204" pitchFamily="34" charset="0"/>
                <a:cs typeface="Calibri Light" panose="020F0302020204030204" pitchFamily="34" charset="0"/>
              </a:rPr>
              <a:t>Colonic pressure controlled DDS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This approach relies on the strong peristaltic waves in the colon that leads to a temporarily increase luminal pressure.</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In which comprises of drug containing capsule coated with water insoluble polymer </a:t>
            </a:r>
            <a:r>
              <a:rPr lang="en-IN" sz="2000" dirty="0" err="1">
                <a:latin typeface="Calibri Light" panose="020F0302020204030204" pitchFamily="34" charset="0"/>
                <a:cs typeface="Calibri Light" panose="020F0302020204030204" pitchFamily="34" charset="0"/>
              </a:rPr>
              <a:t>ethylcellulose</a:t>
            </a:r>
            <a:r>
              <a:rPr lang="en-IN" sz="2000" dirty="0">
                <a:latin typeface="Calibri Light" panose="020F0302020204030204" pitchFamily="34" charset="0"/>
                <a:cs typeface="Calibri Light" panose="020F0302020204030204" pitchFamily="34" charset="0"/>
              </a:rPr>
              <a:t>.</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In the upper GIT, the capsule is not directly subjected to the luminal pressure.</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In response to the raised luminal pressure in the colon, the system ruptures and release the drug load.</a:t>
            </a:r>
          </a:p>
        </p:txBody>
      </p:sp>
    </p:spTree>
    <p:extLst>
      <p:ext uri="{BB962C8B-B14F-4D97-AF65-F5344CB8AC3E}">
        <p14:creationId xmlns:p14="http://schemas.microsoft.com/office/powerpoint/2010/main" val="2026902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7517" y="796119"/>
            <a:ext cx="9243396" cy="4976884"/>
          </a:xfrm>
        </p:spPr>
        <p:txBody>
          <a:bodyPr/>
          <a:lstStyle/>
          <a:p>
            <a:pPr>
              <a:buFont typeface="+mj-lt"/>
              <a:buAutoNum type="alphaLcPeriod" startAt="7"/>
            </a:pPr>
            <a:r>
              <a:rPr lang="en-IN" sz="2000" b="1" dirty="0">
                <a:latin typeface="Calibri Light" panose="020F0302020204030204" pitchFamily="34" charset="0"/>
                <a:cs typeface="Calibri Light" panose="020F0302020204030204" pitchFamily="34" charset="0"/>
              </a:rPr>
              <a:t>Osmotic pressure controlled colonic DDS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primary aim of this system to provide zero order release kinetics over an extended time period.</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However the need for an activation phase, which could be adjusted according to the thickness and diffusion properties of a SPM irrespective of pH and hydrodynamics of the medium.</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two OROS (osmotic controlled release oral delivery)  for colon delivery are:</a:t>
            </a:r>
          </a:p>
          <a:p>
            <a:pPr marL="514350" indent="-514350">
              <a:buFont typeface="+mj-lt"/>
              <a:buAutoNum type="romanLcPeriod"/>
            </a:pPr>
            <a:r>
              <a:rPr lang="en-IN" sz="2000" dirty="0" err="1">
                <a:latin typeface="Calibri Light" panose="020F0302020204030204" pitchFamily="34" charset="0"/>
                <a:cs typeface="Calibri Light" panose="020F0302020204030204" pitchFamily="34" charset="0"/>
              </a:rPr>
              <a:t>Osmet</a:t>
            </a:r>
            <a:r>
              <a:rPr lang="en-IN" sz="2000" dirty="0">
                <a:latin typeface="Calibri Light" panose="020F0302020204030204" pitchFamily="34" charset="0"/>
                <a:cs typeface="Calibri Light" panose="020F0302020204030204" pitchFamily="34" charset="0"/>
              </a:rPr>
              <a:t> pump</a:t>
            </a:r>
          </a:p>
          <a:p>
            <a:pPr marL="514350" indent="-514350">
              <a:buFont typeface="+mj-lt"/>
              <a:buAutoNum type="romanLcPeriod"/>
            </a:pPr>
            <a:r>
              <a:rPr lang="en-IN" sz="2000" dirty="0">
                <a:latin typeface="Calibri Light" panose="020F0302020204030204" pitchFamily="34" charset="0"/>
                <a:cs typeface="Calibri Light" panose="020F0302020204030204" pitchFamily="34" charset="0"/>
              </a:rPr>
              <a:t>OROS CT</a:t>
            </a:r>
          </a:p>
          <a:p>
            <a:pPr marL="514350" indent="-514350">
              <a:buFont typeface="+mj-lt"/>
              <a:buAutoNum type="romanLcPeriod"/>
            </a:pPr>
            <a:endParaRPr lang="en-IN"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4717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6381" y="209264"/>
            <a:ext cx="9461761" cy="6532729"/>
          </a:xfrm>
        </p:spPr>
        <p:txBody>
          <a:bodyPr/>
          <a:lstStyle/>
          <a:p>
            <a:pPr marL="400050" indent="-400050">
              <a:buFont typeface="+mj-lt"/>
              <a:buAutoNum type="romanUcPeriod" startAt="2"/>
            </a:pPr>
            <a:r>
              <a:rPr lang="en-IN" b="1" dirty="0" err="1">
                <a:latin typeface="Calibri Light" panose="020F0302020204030204" pitchFamily="34" charset="0"/>
                <a:cs typeface="Calibri Light" panose="020F0302020204030204" pitchFamily="34" charset="0"/>
              </a:rPr>
              <a:t>Gastroretentive</a:t>
            </a:r>
            <a:r>
              <a:rPr lang="en-IN" b="1" dirty="0">
                <a:latin typeface="Calibri Light" panose="020F0302020204030204" pitchFamily="34" charset="0"/>
                <a:cs typeface="Calibri Light" panose="020F0302020204030204" pitchFamily="34" charset="0"/>
              </a:rPr>
              <a:t> system</a:t>
            </a:r>
          </a:p>
          <a:p>
            <a:pPr>
              <a:buFont typeface="+mj-lt"/>
              <a:buAutoNum type="alphaLcPeriod"/>
            </a:pPr>
            <a:r>
              <a:rPr lang="en-IN" dirty="0">
                <a:latin typeface="Calibri Light" panose="020F0302020204030204" pitchFamily="34" charset="0"/>
                <a:cs typeface="Calibri Light" panose="020F0302020204030204" pitchFamily="34" charset="0"/>
              </a:rPr>
              <a:t>Low density system</a:t>
            </a:r>
          </a:p>
          <a:p>
            <a:pPr>
              <a:buFont typeface="+mj-lt"/>
              <a:buAutoNum type="alphaLcPeriod"/>
            </a:pPr>
            <a:r>
              <a:rPr lang="en-IN" dirty="0">
                <a:latin typeface="Calibri Light" panose="020F0302020204030204" pitchFamily="34" charset="0"/>
                <a:cs typeface="Calibri Light" panose="020F0302020204030204" pitchFamily="34" charset="0"/>
              </a:rPr>
              <a:t>High density system</a:t>
            </a:r>
          </a:p>
          <a:p>
            <a:pPr marL="400050" indent="-400050">
              <a:buFont typeface="+mj-lt"/>
              <a:buAutoNum type="alphaLcPeriod"/>
            </a:pPr>
            <a:r>
              <a:rPr lang="en-IN" dirty="0">
                <a:latin typeface="Calibri Light" panose="020F0302020204030204" pitchFamily="34" charset="0"/>
                <a:cs typeface="Calibri Light" panose="020F0302020204030204" pitchFamily="34" charset="0"/>
              </a:rPr>
              <a:t>Modified shape system</a:t>
            </a:r>
          </a:p>
          <a:p>
            <a:pPr marL="400050" indent="-400050">
              <a:buFont typeface="+mj-lt"/>
              <a:buAutoNum type="alphaLcPeriod"/>
            </a:pPr>
            <a:r>
              <a:rPr lang="en-IN" dirty="0" err="1">
                <a:latin typeface="Calibri Light" panose="020F0302020204030204" pitchFamily="34" charset="0"/>
                <a:cs typeface="Calibri Light" panose="020F0302020204030204" pitchFamily="34" charset="0"/>
              </a:rPr>
              <a:t>Mucoadhesive</a:t>
            </a:r>
            <a:r>
              <a:rPr lang="en-IN" dirty="0">
                <a:latin typeface="Calibri Light" panose="020F0302020204030204" pitchFamily="34" charset="0"/>
                <a:cs typeface="Calibri Light" panose="020F0302020204030204" pitchFamily="34" charset="0"/>
              </a:rPr>
              <a:t> system</a:t>
            </a:r>
          </a:p>
          <a:p>
            <a:pPr>
              <a:buFont typeface="+mj-lt"/>
              <a:buAutoNum type="arabicPeriod" startAt="2"/>
            </a:pPr>
            <a:r>
              <a:rPr lang="en-IN" sz="2000" b="1" dirty="0">
                <a:latin typeface="Calibri Light" panose="020F0302020204030204" pitchFamily="34" charset="0"/>
                <a:cs typeface="Calibri Light" panose="020F0302020204030204" pitchFamily="34" charset="0"/>
              </a:rPr>
              <a:t>Pulsed release system</a:t>
            </a:r>
          </a:p>
          <a:p>
            <a:pPr marL="400050" indent="-400050">
              <a:buFont typeface="+mj-lt"/>
              <a:buAutoNum type="romanUcPeriod"/>
            </a:pPr>
            <a:r>
              <a:rPr lang="en-IN" b="1" dirty="0">
                <a:latin typeface="Calibri Light" panose="020F0302020204030204" pitchFamily="34" charset="0"/>
                <a:cs typeface="Calibri Light" panose="020F0302020204030204" pitchFamily="34" charset="0"/>
              </a:rPr>
              <a:t>Time specific system</a:t>
            </a:r>
          </a:p>
          <a:p>
            <a:pPr>
              <a:buFont typeface="+mj-lt"/>
              <a:buAutoNum type="alphaLcPeriod"/>
            </a:pPr>
            <a:r>
              <a:rPr lang="en-IN" dirty="0">
                <a:latin typeface="Calibri Light" panose="020F0302020204030204" pitchFamily="34" charset="0"/>
                <a:cs typeface="Calibri Light" panose="020F0302020204030204" pitchFamily="34" charset="0"/>
              </a:rPr>
              <a:t>Osmotic pressure</a:t>
            </a:r>
          </a:p>
          <a:p>
            <a:pPr>
              <a:buFont typeface="+mj-lt"/>
              <a:buAutoNum type="alphaLcPeriod"/>
            </a:pPr>
            <a:r>
              <a:rPr lang="en-IN" dirty="0" err="1">
                <a:latin typeface="Calibri Light" panose="020F0302020204030204" pitchFamily="34" charset="0"/>
                <a:cs typeface="Calibri Light" panose="020F0302020204030204" pitchFamily="34" charset="0"/>
              </a:rPr>
              <a:t>Rupturable</a:t>
            </a:r>
            <a:r>
              <a:rPr lang="en-IN" dirty="0">
                <a:latin typeface="Calibri Light" panose="020F0302020204030204" pitchFamily="34" charset="0"/>
                <a:cs typeface="Calibri Light" panose="020F0302020204030204" pitchFamily="34" charset="0"/>
              </a:rPr>
              <a:t> coating</a:t>
            </a:r>
          </a:p>
          <a:p>
            <a:pPr>
              <a:buFont typeface="+mj-lt"/>
              <a:buAutoNum type="alphaLcPeriod"/>
            </a:pPr>
            <a:r>
              <a:rPr lang="en-IN" dirty="0" err="1">
                <a:latin typeface="Calibri Light" panose="020F0302020204030204" pitchFamily="34" charset="0"/>
                <a:cs typeface="Calibri Light" panose="020F0302020204030204" pitchFamily="34" charset="0"/>
              </a:rPr>
              <a:t>Swellable</a:t>
            </a:r>
            <a:r>
              <a:rPr lang="en-IN" dirty="0">
                <a:latin typeface="Calibri Light" panose="020F0302020204030204" pitchFamily="34" charset="0"/>
                <a:cs typeface="Calibri Light" panose="020F0302020204030204" pitchFamily="34" charset="0"/>
              </a:rPr>
              <a:t>/soluble/</a:t>
            </a:r>
            <a:r>
              <a:rPr lang="en-IN" dirty="0" err="1">
                <a:latin typeface="Calibri Light" panose="020F0302020204030204" pitchFamily="34" charset="0"/>
                <a:cs typeface="Calibri Light" panose="020F0302020204030204" pitchFamily="34" charset="0"/>
              </a:rPr>
              <a:t>eroidable</a:t>
            </a:r>
            <a:r>
              <a:rPr lang="en-IN" dirty="0">
                <a:latin typeface="Calibri Light" panose="020F0302020204030204" pitchFamily="34" charset="0"/>
                <a:cs typeface="Calibri Light" panose="020F0302020204030204" pitchFamily="34" charset="0"/>
              </a:rPr>
              <a:t> coating</a:t>
            </a:r>
          </a:p>
          <a:p>
            <a:pPr>
              <a:buFont typeface="+mj-lt"/>
              <a:buAutoNum type="alphaLcPeriod"/>
            </a:pPr>
            <a:r>
              <a:rPr lang="en-IN" dirty="0">
                <a:latin typeface="Calibri Light" panose="020F0302020204030204" pitchFamily="34" charset="0"/>
                <a:cs typeface="Calibri Light" panose="020F0302020204030204" pitchFamily="34" charset="0"/>
              </a:rPr>
              <a:t>Diffusive coating</a:t>
            </a:r>
          </a:p>
          <a:p>
            <a:pPr>
              <a:buFont typeface="+mj-lt"/>
              <a:buAutoNum type="alphaLcPeriod"/>
            </a:pPr>
            <a:r>
              <a:rPr lang="en-IN" dirty="0" err="1">
                <a:latin typeface="Calibri Light" panose="020F0302020204030204" pitchFamily="34" charset="0"/>
                <a:cs typeface="Calibri Light" panose="020F0302020204030204" pitchFamily="34" charset="0"/>
              </a:rPr>
              <a:t>Pulsincap</a:t>
            </a:r>
            <a:endParaRPr lang="en-IN" dirty="0">
              <a:latin typeface="Calibri Light" panose="020F0302020204030204" pitchFamily="34" charset="0"/>
              <a:cs typeface="Calibri Light" panose="020F0302020204030204" pitchFamily="34" charset="0"/>
            </a:endParaRPr>
          </a:p>
          <a:p>
            <a:pPr marL="0" indent="0">
              <a:buNone/>
            </a:pPr>
            <a:endParaRPr lang="en-IN" dirty="0">
              <a:latin typeface="Calibri Light" panose="020F0302020204030204" pitchFamily="34" charset="0"/>
              <a:cs typeface="Calibri Light" panose="020F0302020204030204" pitchFamily="34" charset="0"/>
            </a:endParaRPr>
          </a:p>
          <a:p>
            <a:pPr marL="0" indent="0">
              <a:buNone/>
            </a:pPr>
            <a:endParaRPr lang="en-IN"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21490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402" y="782472"/>
            <a:ext cx="10280627" cy="4540155"/>
          </a:xfrm>
        </p:spPr>
        <p:txBody>
          <a:bodyPr/>
          <a:lstStyle/>
          <a:p>
            <a:pPr marL="400050" indent="-400050">
              <a:buFont typeface="+mj-lt"/>
              <a:buAutoNum type="romanLcPeriod"/>
            </a:pPr>
            <a:r>
              <a:rPr lang="en-IN" sz="2000" dirty="0" err="1">
                <a:latin typeface="Calibri Light" panose="020F0302020204030204" pitchFamily="34" charset="0"/>
                <a:cs typeface="Calibri Light" panose="020F0302020204030204" pitchFamily="34" charset="0"/>
              </a:rPr>
              <a:t>Osmet</a:t>
            </a:r>
            <a:r>
              <a:rPr lang="en-IN" sz="2000" dirty="0">
                <a:latin typeface="Calibri Light" panose="020F0302020204030204" pitchFamily="34" charset="0"/>
                <a:cs typeface="Calibri Light" panose="020F0302020204030204" pitchFamily="34" charset="0"/>
              </a:rPr>
              <a:t> pump</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It consists of an enteric coated semipermeable, rigid cylindrical shell, which encloses an osmotic layer along with a central impermeable and collapsible reservoir filled with solution or suspensions of drugs or other tracer substances.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initiator of this compartment is connected with the external environment through a delivery orifice located at one end.</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After dissolution of the gastric resistant film, water is allowed to penetrate through the semipermeable barrier, thus raising the pressure inside the device.</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As a result, the inner reservoir shrinks and the drug formulation is pumped out at a constant rate via the shell opening. </a:t>
            </a:r>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927191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7481" y="122830"/>
            <a:ext cx="8557146" cy="6735170"/>
          </a:xfrm>
        </p:spPr>
      </p:pic>
    </p:spTree>
    <p:extLst>
      <p:ext uri="{BB962C8B-B14F-4D97-AF65-F5344CB8AC3E}">
        <p14:creationId xmlns:p14="http://schemas.microsoft.com/office/powerpoint/2010/main" val="1604530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209" y="914400"/>
            <a:ext cx="9730403" cy="4996822"/>
          </a:xfrm>
        </p:spPr>
        <p:txBody>
          <a:bodyPr>
            <a:normAutofit/>
          </a:bodyPr>
          <a:lstStyle/>
          <a:p>
            <a:pPr marL="514350" indent="-514350">
              <a:buFont typeface="+mj-lt"/>
              <a:buAutoNum type="romanLcPeriod" startAt="2"/>
            </a:pPr>
            <a:r>
              <a:rPr lang="en-IN" sz="2000" dirty="0">
                <a:latin typeface="Calibri Light" panose="020F0302020204030204" pitchFamily="34" charset="0"/>
                <a:cs typeface="Calibri Light" panose="020F0302020204030204" pitchFamily="34" charset="0"/>
              </a:rPr>
              <a:t>OROS CT:</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It consist of a tablet with enteric coating, a SPM, a layer to delay drug release and a core consisting of two compartment – drug and push-pull.</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system either comprise a single osmotic unit or it may contain as many as 5-6 push pull units enclosed within a hard </a:t>
            </a:r>
            <a:r>
              <a:rPr lang="en-IN" sz="2000" dirty="0" err="1">
                <a:latin typeface="Calibri Light" panose="020F0302020204030204" pitchFamily="34" charset="0"/>
                <a:cs typeface="Calibri Light" panose="020F0302020204030204" pitchFamily="34" charset="0"/>
              </a:rPr>
              <a:t>gelatin</a:t>
            </a:r>
            <a:r>
              <a:rPr lang="en-IN" sz="2000" dirty="0">
                <a:latin typeface="Calibri Light" panose="020F0302020204030204" pitchFamily="34" charset="0"/>
                <a:cs typeface="Calibri Light" panose="020F0302020204030204" pitchFamily="34" charset="0"/>
              </a:rPr>
              <a:t> capsules.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Immediately after ingestion, the hard gelatine capsule shell dissolves.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However, the push pull units is prevented from absorbing water in the acidic environment of the stomach by the enteric coating.</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The osmotic pumping action results when the coating dissolves in the higher pH environment (pH&gt;7) of the small intestine, and the drug is delivered out of the orifice at rate controlled by the rate of water transport across the membrane.</a:t>
            </a:r>
          </a:p>
        </p:txBody>
      </p:sp>
    </p:spTree>
    <p:extLst>
      <p:ext uri="{BB962C8B-B14F-4D97-AF65-F5344CB8AC3E}">
        <p14:creationId xmlns:p14="http://schemas.microsoft.com/office/powerpoint/2010/main" val="716394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1941791" cy="6858000"/>
          </a:xfrm>
        </p:spPr>
      </p:pic>
    </p:spTree>
    <p:extLst>
      <p:ext uri="{BB962C8B-B14F-4D97-AF65-F5344CB8AC3E}">
        <p14:creationId xmlns:p14="http://schemas.microsoft.com/office/powerpoint/2010/main" val="23106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00050" indent="-400050">
              <a:buFont typeface="+mj-lt"/>
              <a:buAutoNum type="romanUcPeriod" startAt="2"/>
            </a:pPr>
            <a:r>
              <a:rPr lang="en-IN" b="1" dirty="0">
                <a:latin typeface="Calibri Light" panose="020F0302020204030204" pitchFamily="34" charset="0"/>
                <a:cs typeface="Calibri Light" panose="020F0302020204030204" pitchFamily="34" charset="0"/>
              </a:rPr>
              <a:t>Site/colon specific system</a:t>
            </a:r>
          </a:p>
          <a:p>
            <a:pPr>
              <a:buFont typeface="+mj-lt"/>
              <a:buAutoNum type="alphaLcPeriod"/>
            </a:pPr>
            <a:r>
              <a:rPr lang="en-IN" dirty="0">
                <a:latin typeface="Calibri Light" panose="020F0302020204030204" pitchFamily="34" charset="0"/>
                <a:cs typeface="Calibri Light" panose="020F0302020204030204" pitchFamily="34" charset="0"/>
              </a:rPr>
              <a:t>Time dependent</a:t>
            </a:r>
          </a:p>
          <a:p>
            <a:pPr>
              <a:buFont typeface="+mj-lt"/>
              <a:buAutoNum type="alphaLcPeriod"/>
            </a:pPr>
            <a:r>
              <a:rPr lang="en-IN" dirty="0">
                <a:latin typeface="Calibri Light" panose="020F0302020204030204" pitchFamily="34" charset="0"/>
                <a:cs typeface="Calibri Light" panose="020F0302020204030204" pitchFamily="34" charset="0"/>
              </a:rPr>
              <a:t>pH dependent</a:t>
            </a:r>
          </a:p>
          <a:p>
            <a:pPr>
              <a:buFont typeface="+mj-lt"/>
              <a:buAutoNum type="alphaLcPeriod"/>
            </a:pPr>
            <a:r>
              <a:rPr lang="en-IN" dirty="0">
                <a:latin typeface="Calibri Light" panose="020F0302020204030204" pitchFamily="34" charset="0"/>
                <a:cs typeface="Calibri Light" panose="020F0302020204030204" pitchFamily="34" charset="0"/>
              </a:rPr>
              <a:t>pH/time dependent</a:t>
            </a:r>
          </a:p>
          <a:p>
            <a:pPr>
              <a:buFont typeface="+mj-lt"/>
              <a:buAutoNum type="alphaLcPeriod"/>
            </a:pPr>
            <a:r>
              <a:rPr lang="en-IN" dirty="0">
                <a:latin typeface="Calibri Light" panose="020F0302020204030204" pitchFamily="34" charset="0"/>
                <a:cs typeface="Calibri Light" panose="020F0302020204030204" pitchFamily="34" charset="0"/>
              </a:rPr>
              <a:t>Enzyme dependent</a:t>
            </a:r>
          </a:p>
          <a:p>
            <a:pPr>
              <a:buFont typeface="+mj-lt"/>
              <a:buAutoNum type="alphaLcPeriod"/>
            </a:pPr>
            <a:r>
              <a:rPr lang="en-IN" dirty="0">
                <a:latin typeface="Calibri Light" panose="020F0302020204030204" pitchFamily="34" charset="0"/>
                <a:cs typeface="Calibri Light" panose="020F0302020204030204" pitchFamily="34" charset="0"/>
              </a:rPr>
              <a:t>Colonic pressure dependent</a:t>
            </a:r>
          </a:p>
          <a:p>
            <a:pPr>
              <a:buFont typeface="+mj-lt"/>
              <a:buAutoNum type="alphaLcPeriod"/>
            </a:pPr>
            <a:r>
              <a:rPr lang="en-IN" dirty="0">
                <a:latin typeface="Calibri Light" panose="020F0302020204030204" pitchFamily="34" charset="0"/>
                <a:cs typeface="Calibri Light" panose="020F0302020204030204" pitchFamily="34" charset="0"/>
              </a:rPr>
              <a:t>Osmotic pressure dependent</a:t>
            </a:r>
          </a:p>
          <a:p>
            <a:pPr marL="400050" indent="-400050">
              <a:buFont typeface="+mj-lt"/>
              <a:buAutoNum type="romanUcPeriod" startAt="2"/>
            </a:pPr>
            <a:endParaRPr lang="en-IN"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4772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821" y="624109"/>
            <a:ext cx="10235970" cy="767963"/>
          </a:xfrm>
        </p:spPr>
        <p:txBody>
          <a:bodyPr/>
          <a:lstStyle/>
          <a:p>
            <a:r>
              <a:rPr lang="en-IN" dirty="0">
                <a:latin typeface="Calibri Light" panose="020F0302020204030204" pitchFamily="34" charset="0"/>
                <a:cs typeface="Calibri Light" panose="020F0302020204030204" pitchFamily="34" charset="0"/>
              </a:rPr>
              <a:t>Continuous transit system</a:t>
            </a:r>
          </a:p>
        </p:txBody>
      </p:sp>
      <p:sp>
        <p:nvSpPr>
          <p:cNvPr id="3" name="Content Placeholder 2"/>
          <p:cNvSpPr>
            <a:spLocks noGrp="1"/>
          </p:cNvSpPr>
          <p:nvPr>
            <p:ph idx="1"/>
          </p:nvPr>
        </p:nvSpPr>
        <p:spPr>
          <a:xfrm>
            <a:off x="1705821" y="1614984"/>
            <a:ext cx="10235970" cy="5031475"/>
          </a:xfrm>
        </p:spPr>
        <p:txBody>
          <a:bodyPr>
            <a:normAutofit/>
          </a:bodyPr>
          <a:lstStyle/>
          <a:p>
            <a:r>
              <a:rPr lang="en-IN" sz="2000" dirty="0">
                <a:latin typeface="Calibri Light" panose="020F0302020204030204" pitchFamily="34" charset="0"/>
                <a:cs typeface="Calibri Light" panose="020F0302020204030204" pitchFamily="34" charset="0"/>
              </a:rPr>
              <a:t>These system release the drug for the prolonged period of time along the entire length of GIT with normal transit of the dosage form.</a:t>
            </a:r>
          </a:p>
          <a:p>
            <a:pPr marL="0" indent="0">
              <a:buNone/>
            </a:pPr>
            <a:endParaRPr lang="en-IN" sz="2000" dirty="0">
              <a:latin typeface="Calibri Light" panose="020F0302020204030204" pitchFamily="34" charset="0"/>
              <a:cs typeface="Calibri Light" panose="020F0302020204030204" pitchFamily="34" charset="0"/>
            </a:endParaRPr>
          </a:p>
          <a:p>
            <a:pPr>
              <a:buFont typeface="+mj-lt"/>
              <a:buAutoNum type="alphaUcPeriod"/>
            </a:pPr>
            <a:r>
              <a:rPr lang="en-IN" sz="2000" b="1" dirty="0">
                <a:latin typeface="Calibri Light" panose="020F0302020204030204" pitchFamily="34" charset="0"/>
                <a:cs typeface="Calibri Light" panose="020F0302020204030204" pitchFamily="34" charset="0"/>
              </a:rPr>
              <a:t> </a:t>
            </a:r>
            <a:r>
              <a:rPr lang="en-IN" sz="2400" b="1" dirty="0">
                <a:latin typeface="Calibri Light" panose="020F0302020204030204" pitchFamily="34" charset="0"/>
                <a:cs typeface="Calibri Light" panose="020F0302020204030204" pitchFamily="34" charset="0"/>
              </a:rPr>
              <a:t>Matrix Type Oral CDDS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This type CDDS are possibly the most common of the monolithic devices for controlling the release of drug for following reasons:</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Relatively easy to fabricate compared to reservoir devices.</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No danger of accidental dose dumping compare to monolithic reservoir devices.</a:t>
            </a:r>
          </a:p>
          <a:p>
            <a:pPr marL="0" indent="0">
              <a:buNone/>
            </a:pPr>
            <a:endParaRPr lang="en-IN"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2783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7640" y="809766"/>
            <a:ext cx="10103208" cy="5072420"/>
          </a:xfrm>
        </p:spPr>
        <p:txBody>
          <a:bodyPr>
            <a:normAutofit/>
          </a:bodyPr>
          <a:lstStyle/>
          <a:p>
            <a:r>
              <a:rPr lang="en-IN" sz="2000" dirty="0">
                <a:latin typeface="Calibri Light" panose="020F0302020204030204" pitchFamily="34" charset="0"/>
                <a:cs typeface="Calibri Light" panose="020F0302020204030204" pitchFamily="34" charset="0"/>
              </a:rPr>
              <a:t>In such device the active agents is present as a dispersion within the polymer matrix, and they are typically formed by the compression of a polymer/drug mixture or by dissolution or melting.</a:t>
            </a:r>
          </a:p>
          <a:p>
            <a:r>
              <a:rPr lang="en-IN" sz="2000" b="1" dirty="0">
                <a:latin typeface="Calibri Light" panose="020F0302020204030204" pitchFamily="34" charset="0"/>
                <a:cs typeface="Calibri Light" panose="020F0302020204030204" pitchFamily="34" charset="0"/>
              </a:rPr>
              <a:t>Drug release depend upon:</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Initial concentration of the drug</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Solubility of drug</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Presence of water soluble additives or surfactants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Porosity and tortuosity of matrix</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Polymer system foaming the matrix</a:t>
            </a:r>
          </a:p>
          <a:p>
            <a:pPr>
              <a:buFont typeface="Wingdings" panose="05000000000000000000" pitchFamily="2" charset="2"/>
              <a:buChar char="q"/>
            </a:pPr>
            <a:r>
              <a:rPr lang="en-IN" sz="2000" dirty="0">
                <a:latin typeface="Calibri Light" panose="020F0302020204030204" pitchFamily="34" charset="0"/>
                <a:cs typeface="Calibri Light" panose="020F0302020204030204" pitchFamily="34" charset="0"/>
              </a:rPr>
              <a:t>The drawback of matrix type drug delivery system is their first order drug delivery mechanism cause by changing surface area and drug diffusion path length with time.</a:t>
            </a:r>
          </a:p>
          <a:p>
            <a:pPr>
              <a:buFont typeface="Wingdings" panose="05000000000000000000" pitchFamily="2" charset="2"/>
              <a:buChar char="Ø"/>
            </a:pPr>
            <a:endParaRPr lang="en-IN" sz="2000" dirty="0">
              <a:latin typeface="Calibri Light" panose="020F0302020204030204" pitchFamily="34" charset="0"/>
              <a:cs typeface="Calibri Light" panose="020F0302020204030204" pitchFamily="34" charset="0"/>
            </a:endParaRPr>
          </a:p>
          <a:p>
            <a:pPr>
              <a:buFont typeface="Wingdings" panose="05000000000000000000" pitchFamily="2" charset="2"/>
              <a:buChar char="Ø"/>
            </a:pPr>
            <a:endParaRPr lang="en-IN"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282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713936" y="-558736"/>
            <a:ext cx="5331720" cy="8066892"/>
          </a:xfrm>
        </p:spPr>
      </p:pic>
    </p:spTree>
    <p:extLst>
      <p:ext uri="{BB962C8B-B14F-4D97-AF65-F5344CB8AC3E}">
        <p14:creationId xmlns:p14="http://schemas.microsoft.com/office/powerpoint/2010/main" val="340391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0347" y="741528"/>
            <a:ext cx="10266978" cy="5986818"/>
          </a:xfrm>
        </p:spPr>
        <p:txBody>
          <a:bodyPr>
            <a:normAutofit/>
          </a:bodyPr>
          <a:lstStyle/>
          <a:p>
            <a:pPr marL="457200" indent="-457200">
              <a:buFont typeface="+mj-lt"/>
              <a:buAutoNum type="alphaUcPeriod" startAt="2"/>
            </a:pPr>
            <a:r>
              <a:rPr lang="en-IN" sz="2000" b="1" dirty="0" err="1">
                <a:latin typeface="Calibri Light" panose="020F0302020204030204" pitchFamily="34" charset="0"/>
                <a:cs typeface="Calibri Light" panose="020F0302020204030204" pitchFamily="34" charset="0"/>
              </a:rPr>
              <a:t>Reservior</a:t>
            </a:r>
            <a:r>
              <a:rPr lang="en-IN" sz="2000" b="1" dirty="0">
                <a:latin typeface="Calibri Light" panose="020F0302020204030204" pitchFamily="34" charset="0"/>
                <a:cs typeface="Calibri Light" panose="020F0302020204030204" pitchFamily="34" charset="0"/>
              </a:rPr>
              <a:t> type oral CDDS</a:t>
            </a:r>
          </a:p>
          <a:p>
            <a:pPr>
              <a:buFont typeface="Wingdings" panose="05000000000000000000" pitchFamily="2" charset="2"/>
              <a:buChar char="Ø"/>
            </a:pPr>
            <a:r>
              <a:rPr lang="en-IN" sz="2000" dirty="0">
                <a:latin typeface="Calibri Light" panose="020F0302020204030204" pitchFamily="34" charset="0"/>
                <a:cs typeface="Calibri Light" panose="020F0302020204030204" pitchFamily="34" charset="0"/>
              </a:rPr>
              <a:t>This type CDDS are those where the drug crystal, particles, granules, </a:t>
            </a:r>
            <a:r>
              <a:rPr lang="en-IN" sz="2000" dirty="0" err="1">
                <a:latin typeface="Calibri Light" panose="020F0302020204030204" pitchFamily="34" charset="0"/>
                <a:cs typeface="Calibri Light" panose="020F0302020204030204" pitchFamily="34" charset="0"/>
              </a:rPr>
              <a:t>minitablet</a:t>
            </a:r>
            <a:r>
              <a:rPr lang="en-IN" sz="2000" dirty="0">
                <a:latin typeface="Calibri Light" panose="020F0302020204030204" pitchFamily="34" charset="0"/>
                <a:cs typeface="Calibri Light" panose="020F0302020204030204" pitchFamily="34" charset="0"/>
              </a:rPr>
              <a:t> or tablet is present as a core encased or encapsulated with a rate controlling wall, film or membrane having a well defined thickness.</a:t>
            </a:r>
          </a:p>
          <a:p>
            <a:pPr>
              <a:buFont typeface="Wingdings" panose="05000000000000000000" pitchFamily="2" charset="2"/>
              <a:buChar char="q"/>
            </a:pPr>
            <a:r>
              <a:rPr lang="en-IN" sz="2000" dirty="0">
                <a:latin typeface="Calibri Light" panose="020F0302020204030204" pitchFamily="34" charset="0"/>
                <a:cs typeface="Calibri Light" panose="020F0302020204030204" pitchFamily="34" charset="0"/>
              </a:rPr>
              <a:t>Advantages</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Zero order delivery is possible.</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Release rate can be easily modulated by polymer type, polymer membrane thickness and membrane porosity.</a:t>
            </a:r>
          </a:p>
          <a:p>
            <a:pPr>
              <a:buFont typeface="Wingdings" panose="05000000000000000000" pitchFamily="2" charset="2"/>
              <a:buChar char="q"/>
            </a:pPr>
            <a:r>
              <a:rPr lang="en-IN" sz="2000" dirty="0">
                <a:latin typeface="Calibri Light" panose="020F0302020204030204" pitchFamily="34" charset="0"/>
                <a:cs typeface="Calibri Light" panose="020F0302020204030204" pitchFamily="34" charset="0"/>
              </a:rPr>
              <a:t>Disadvantages</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Possible dose dumping in the event of membrane failure and hence reservoir devices are seldom formulated as tablets.</a:t>
            </a:r>
          </a:p>
          <a:p>
            <a:pPr>
              <a:buFont typeface="Wingdings" panose="05000000000000000000" pitchFamily="2" charset="2"/>
              <a:buChar char="ü"/>
            </a:pPr>
            <a:r>
              <a:rPr lang="en-IN" sz="2000" dirty="0">
                <a:latin typeface="Calibri Light" panose="020F0302020204030204" pitchFamily="34" charset="0"/>
                <a:cs typeface="Calibri Light" panose="020F0302020204030204" pitchFamily="34" charset="0"/>
              </a:rPr>
              <a:t>Higher cost of formulation compared to matrix tablets.</a:t>
            </a:r>
          </a:p>
          <a:p>
            <a:pPr>
              <a:buFont typeface="Wingdings" panose="05000000000000000000" pitchFamily="2" charset="2"/>
              <a:buChar char="Ø"/>
            </a:pPr>
            <a:endParaRPr lang="en-IN" sz="20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0885498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413</TotalTime>
  <Words>2358</Words>
  <Application>Microsoft Office PowerPoint</Application>
  <PresentationFormat>Widescreen</PresentationFormat>
  <Paragraphs>193</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Bauhaus 93</vt:lpstr>
      <vt:lpstr>Calibri Light</vt:lpstr>
      <vt:lpstr>Century Gothic</vt:lpstr>
      <vt:lpstr>Times New Roman</vt:lpstr>
      <vt:lpstr>Wingdings</vt:lpstr>
      <vt:lpstr>Wingdings 3</vt:lpstr>
      <vt:lpstr>Wisp</vt:lpstr>
      <vt:lpstr>Oral CDDS</vt:lpstr>
      <vt:lpstr>Oral controlled drug delivery system</vt:lpstr>
      <vt:lpstr>Classification</vt:lpstr>
      <vt:lpstr>PowerPoint Presentation</vt:lpstr>
      <vt:lpstr>PowerPoint Presentation</vt:lpstr>
      <vt:lpstr>Continuous transit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Gastroretentive DDS</vt:lpstr>
      <vt:lpstr>PowerPoint Presentation</vt:lpstr>
      <vt:lpstr>PowerPoint Presentation</vt:lpstr>
      <vt:lpstr>PowerPoint Presentation</vt:lpstr>
      <vt:lpstr>PowerPoint Presentation</vt:lpstr>
      <vt:lpstr>Pulsed release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CDDS</dc:title>
  <dc:creator>prajapatirahul058@gmail.com</dc:creator>
  <cp:lastModifiedBy>Chintan Aundhia</cp:lastModifiedBy>
  <cp:revision>43</cp:revision>
  <dcterms:created xsi:type="dcterms:W3CDTF">2020-04-02T04:54:46Z</dcterms:created>
  <dcterms:modified xsi:type="dcterms:W3CDTF">2020-08-27T04:43:07Z</dcterms:modified>
</cp:coreProperties>
</file>