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83" r:id="rId14"/>
    <p:sldId id="284" r:id="rId15"/>
    <p:sldId id="285" r:id="rId16"/>
    <p:sldId id="267" r:id="rId17"/>
    <p:sldId id="286" r:id="rId18"/>
    <p:sldId id="287" r:id="rId19"/>
    <p:sldId id="288" r:id="rId20"/>
    <p:sldId id="289" r:id="rId21"/>
    <p:sldId id="290" r:id="rId22"/>
    <p:sldId id="268" r:id="rId23"/>
    <p:sldId id="269" r:id="rId24"/>
    <p:sldId id="270" r:id="rId25"/>
    <p:sldId id="271" r:id="rId26"/>
    <p:sldId id="272" r:id="rId27"/>
    <p:sldId id="273" r:id="rId28"/>
    <p:sldId id="274" r:id="rId29"/>
    <p:sldId id="275" r:id="rId30"/>
    <p:sldId id="276"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66" d="100"/>
          <a:sy n="66" d="100"/>
        </p:scale>
        <p:origin x="-1410" y="-96"/>
      </p:cViewPr>
      <p:guideLst>
        <p:guide orient="horz" pos="2160"/>
        <p:guide pos="2880"/>
      </p:guideLst>
    </p:cSldViewPr>
  </p:slideViewPr>
  <p:outlineViewPr>
    <p:cViewPr>
      <p:scale>
        <a:sx n="33" d="100"/>
        <a:sy n="33" d="100"/>
      </p:scale>
      <p:origin x="0" y="300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F6C2F93-FC12-42D1-B9B2-E289F56565F5}" type="datetimeFigureOut">
              <a:rPr lang="en-GB" smtClean="0"/>
              <a:t>08/12/2017</a:t>
            </a:fld>
            <a:endParaRPr lang="en-GB"/>
          </a:p>
        </p:txBody>
      </p:sp>
      <p:sp>
        <p:nvSpPr>
          <p:cNvPr id="8" name="Slide Number Placeholder 7"/>
          <p:cNvSpPr>
            <a:spLocks noGrp="1"/>
          </p:cNvSpPr>
          <p:nvPr>
            <p:ph type="sldNum" sz="quarter" idx="11"/>
          </p:nvPr>
        </p:nvSpPr>
        <p:spPr/>
        <p:txBody>
          <a:bodyPr/>
          <a:lstStyle/>
          <a:p>
            <a:fld id="{4ADC4778-B1E9-42E4-BD27-2624E27C237D}"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C2F93-FC12-42D1-B9B2-E289F56565F5}"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C4778-B1E9-42E4-BD27-2624E27C237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C2F93-FC12-42D1-B9B2-E289F56565F5}"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C4778-B1E9-42E4-BD27-2624E27C237D}"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12/8/2017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7016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1F6C2F93-FC12-42D1-B9B2-E289F56565F5}"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C4778-B1E9-42E4-BD27-2624E27C237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C2F93-FC12-42D1-B9B2-E289F56565F5}"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DC4778-B1E9-42E4-BD27-2624E27C237D}" type="slidenum">
              <a:rPr lang="en-GB" smtClean="0"/>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F6C2F93-FC12-42D1-B9B2-E289F56565F5}" type="datetimeFigureOut">
              <a:rPr lang="en-GB" smtClean="0"/>
              <a:t>08/12/2017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DC4778-B1E9-42E4-BD27-2624E27C237D}" type="slidenum">
              <a:rPr lang="en-GB" smtClean="0"/>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F6C2F93-FC12-42D1-B9B2-E289F56565F5}" type="datetimeFigureOut">
              <a:rPr lang="en-GB" smtClean="0"/>
              <a:t>08/12/2017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DC4778-B1E9-42E4-BD27-2624E27C237D}" type="slidenum">
              <a:rPr lang="en-GB" smtClean="0"/>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6C2F93-FC12-42D1-B9B2-E289F56565F5}" type="datetimeFigureOut">
              <a:rPr lang="en-GB" smtClean="0"/>
              <a:t>08/12/2017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DC4778-B1E9-42E4-BD27-2624E27C237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C2F93-FC12-42D1-B9B2-E289F56565F5}" type="datetimeFigureOut">
              <a:rPr lang="en-GB" smtClean="0"/>
              <a:t>08/12/2017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DC4778-B1E9-42E4-BD27-2624E27C237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C2F93-FC12-42D1-B9B2-E289F56565F5}" type="datetimeFigureOut">
              <a:rPr lang="en-GB" smtClean="0"/>
              <a:t>08/12/2017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DC4778-B1E9-42E4-BD27-2624E27C237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C2F93-FC12-42D1-B9B2-E289F56565F5}" type="datetimeFigureOut">
              <a:rPr lang="en-GB" smtClean="0"/>
              <a:t>08/12/2017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DC4778-B1E9-42E4-BD27-2624E27C237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F6C2F93-FC12-42D1-B9B2-E289F56565F5}" type="datetimeFigureOut">
              <a:rPr lang="en-GB" smtClean="0"/>
              <a:t>08/12/2017</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ADC4778-B1E9-42E4-BD27-2624E27C237D}" type="slidenum">
              <a:rPr lang="en-GB" smtClean="0"/>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dn.biologydiscussion.com/wp-content/uploads/2014/12/clip_image00656.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dn.biologydiscussion.com/wp-content/uploads/2014/12/clip_image00656.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dn.biologydiscussion.com/wp-content/uploads/2014/12/clip_image002121.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dn.biologydiscussion.com/wp-content/uploads/2014/12/clip_image00477.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rPr>
              <a:t>Cell Inclusions </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6543867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Inorganic Materials (Mineral Matter) </a:t>
            </a:r>
            <a:endParaRPr lang="en-GB" dirty="0"/>
          </a:p>
        </p:txBody>
      </p:sp>
      <p:sp>
        <p:nvSpPr>
          <p:cNvPr id="3" name="Content Placeholder 2"/>
          <p:cNvSpPr>
            <a:spLocks noGrp="1"/>
          </p:cNvSpPr>
          <p:nvPr>
            <p:ph idx="1"/>
          </p:nvPr>
        </p:nvSpPr>
        <p:spPr/>
        <p:txBody>
          <a:bodyPr>
            <a:noAutofit/>
          </a:bodyPr>
          <a:lstStyle/>
          <a:p>
            <a:pPr algn="just"/>
            <a:r>
              <a:rPr lang="en-US" sz="2800" dirty="0"/>
              <a:t>The accumulation of inorganic materials within the plant and their cells mostly takes place in the form of calcium salts or anhydrous silicate salts. </a:t>
            </a:r>
            <a:endParaRPr lang="en-US" sz="2800" dirty="0" smtClean="0"/>
          </a:p>
          <a:p>
            <a:pPr algn="just"/>
            <a:r>
              <a:rPr lang="en-US" sz="2800" dirty="0" smtClean="0"/>
              <a:t>One </a:t>
            </a:r>
            <a:r>
              <a:rPr lang="en-US" sz="2800" dirty="0"/>
              <a:t>very important type of deposit is that of calcium oxalate which is common in plants of many families. </a:t>
            </a:r>
            <a:endParaRPr lang="en-US" sz="2800" dirty="0" smtClean="0"/>
          </a:p>
          <a:p>
            <a:pPr algn="just"/>
            <a:r>
              <a:rPr lang="en-US" sz="2800" dirty="0" smtClean="0"/>
              <a:t>Their </a:t>
            </a:r>
            <a:r>
              <a:rPr lang="en-US" sz="2800" dirty="0"/>
              <a:t>crystalline particles are of various shapes such as prismatic, needle-shaped, rhomboidal (diamond-shaped) etc. </a:t>
            </a:r>
            <a:endParaRPr lang="en-US" sz="2800" dirty="0" smtClean="0"/>
          </a:p>
        </p:txBody>
      </p:sp>
    </p:spTree>
    <p:extLst>
      <p:ext uri="{BB962C8B-B14F-4D97-AF65-F5344CB8AC3E}">
        <p14:creationId xmlns:p14="http://schemas.microsoft.com/office/powerpoint/2010/main" val="37061566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1"/>
            <a:ext cx="8229600" cy="3352800"/>
          </a:xfrm>
        </p:spPr>
        <p:txBody>
          <a:bodyPr/>
          <a:lstStyle/>
          <a:p>
            <a:pPr algn="just"/>
            <a:r>
              <a:rPr lang="en-US" sz="2800" dirty="0"/>
              <a:t>Very often the crystals occur as compound aggregates called druses, </a:t>
            </a:r>
            <a:r>
              <a:rPr lang="en-US" sz="2800" dirty="0" err="1"/>
              <a:t>sphaerites</a:t>
            </a:r>
            <a:r>
              <a:rPr lang="en-US" sz="2800" dirty="0"/>
              <a:t> etc. </a:t>
            </a:r>
          </a:p>
          <a:p>
            <a:pPr algn="just"/>
            <a:r>
              <a:rPr lang="en-US" sz="2800" dirty="0"/>
              <a:t>Elongated crystals are called </a:t>
            </a:r>
            <a:r>
              <a:rPr lang="en-US" sz="2800" i="1" dirty="0" err="1"/>
              <a:t>styloids</a:t>
            </a:r>
            <a:r>
              <a:rPr lang="en-US" sz="2800" dirty="0"/>
              <a:t> and </a:t>
            </a:r>
            <a:r>
              <a:rPr lang="en-US" sz="2800" i="1" dirty="0" err="1"/>
              <a:t>raphides</a:t>
            </a:r>
            <a:r>
              <a:rPr lang="en-US" sz="2800" dirty="0"/>
              <a:t>. </a:t>
            </a:r>
            <a:endParaRPr lang="en-US" sz="2800" dirty="0" smtClean="0"/>
          </a:p>
          <a:p>
            <a:pPr algn="just"/>
            <a:r>
              <a:rPr lang="en-US" sz="2800" dirty="0" err="1" smtClean="0"/>
              <a:t>Raphides</a:t>
            </a:r>
            <a:r>
              <a:rPr lang="en-US" sz="2800" dirty="0" smtClean="0"/>
              <a:t> </a:t>
            </a:r>
            <a:r>
              <a:rPr lang="en-US" sz="2800" dirty="0"/>
              <a:t>occur in the form of bundles. </a:t>
            </a:r>
          </a:p>
          <a:p>
            <a:pPr algn="just"/>
            <a:r>
              <a:rPr lang="en-US" sz="2800" dirty="0"/>
              <a:t>Some crystals occur in special type of cells such as in case of </a:t>
            </a:r>
            <a:r>
              <a:rPr lang="en-US" sz="2800" dirty="0" err="1"/>
              <a:t>idioblast</a:t>
            </a:r>
            <a:r>
              <a:rPr lang="en-US" sz="2800" dirty="0"/>
              <a:t> cells.</a:t>
            </a:r>
            <a:endParaRPr lang="en-GB" sz="2800" dirty="0"/>
          </a:p>
          <a:p>
            <a:endParaRPr lang="en-GB" dirty="0"/>
          </a:p>
        </p:txBody>
      </p:sp>
      <p:pic>
        <p:nvPicPr>
          <p:cNvPr id="4" name="Picture 3" descr="Crystais of calcium oxalat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479755" y="5029200"/>
            <a:ext cx="5943600" cy="1724025"/>
          </a:xfrm>
          <a:prstGeom prst="rect">
            <a:avLst/>
          </a:prstGeom>
          <a:noFill/>
          <a:ln>
            <a:noFill/>
          </a:ln>
        </p:spPr>
      </p:pic>
    </p:spTree>
    <p:extLst>
      <p:ext uri="{BB962C8B-B14F-4D97-AF65-F5344CB8AC3E}">
        <p14:creationId xmlns:p14="http://schemas.microsoft.com/office/powerpoint/2010/main" val="12296012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76200"/>
            <a:ext cx="9144000" cy="838200"/>
          </a:xfrm>
        </p:spPr>
        <p:txBody>
          <a:bodyPr/>
          <a:lstStyle/>
          <a:p>
            <a:r>
              <a:rPr lang="en-US" dirty="0" smtClean="0"/>
              <a:t>Type of </a:t>
            </a:r>
            <a:r>
              <a:rPr lang="en-US" dirty="0" err="1" smtClean="0"/>
              <a:t>crysals</a:t>
            </a:r>
            <a:endParaRPr lang="en-GB" dirty="0"/>
          </a:p>
        </p:txBody>
      </p:sp>
      <p:sp>
        <p:nvSpPr>
          <p:cNvPr id="5" name="Content Placeholder 4"/>
          <p:cNvSpPr>
            <a:spLocks noGrp="1"/>
          </p:cNvSpPr>
          <p:nvPr>
            <p:ph sz="half" idx="4294967295"/>
          </p:nvPr>
        </p:nvSpPr>
        <p:spPr>
          <a:xfrm>
            <a:off x="457200" y="1676402"/>
            <a:ext cx="4038600" cy="3971455"/>
          </a:xfrm>
          <a:prstGeom prst="rect">
            <a:avLst/>
          </a:prstGeom>
        </p:spPr>
        <p:txBody>
          <a:bodyPr>
            <a:normAutofit/>
          </a:bodyPr>
          <a:lstStyle/>
          <a:p>
            <a:endParaRPr lang="en-GB"/>
          </a:p>
        </p:txBody>
      </p:sp>
      <p:sp>
        <p:nvSpPr>
          <p:cNvPr id="6" name="Content Placeholder 5"/>
          <p:cNvSpPr>
            <a:spLocks noGrp="1"/>
          </p:cNvSpPr>
          <p:nvPr>
            <p:ph sz="half" idx="2"/>
          </p:nvPr>
        </p:nvSpPr>
        <p:spPr>
          <a:xfrm>
            <a:off x="4953000" y="1066800"/>
            <a:ext cx="4038600" cy="5334000"/>
          </a:xfrm>
        </p:spPr>
        <p:txBody>
          <a:bodyPr>
            <a:normAutofit fontScale="55000" lnSpcReduction="20000"/>
          </a:bodyPr>
          <a:lstStyle/>
          <a:p>
            <a:pPr algn="just">
              <a:lnSpc>
                <a:spcPct val="120000"/>
              </a:lnSpc>
            </a:pPr>
            <a:r>
              <a:rPr lang="en-US" dirty="0"/>
              <a:t>SEMS of calcium oxalate crystals. </a:t>
            </a:r>
            <a:endParaRPr lang="en-US" dirty="0" smtClean="0"/>
          </a:p>
          <a:p>
            <a:pPr algn="just">
              <a:lnSpc>
                <a:spcPct val="120000"/>
              </a:lnSpc>
            </a:pPr>
            <a:r>
              <a:rPr lang="en-US" dirty="0" smtClean="0"/>
              <a:t>(</a:t>
            </a:r>
            <a:r>
              <a:rPr lang="en-US" dirty="0"/>
              <a:t>A) Single raphide crystal from leaf raphide </a:t>
            </a:r>
            <a:r>
              <a:rPr lang="en-US" dirty="0" smtClean="0"/>
              <a:t>bundle </a:t>
            </a:r>
            <a:r>
              <a:rPr lang="en-GB" dirty="0" smtClean="0"/>
              <a:t>of </a:t>
            </a:r>
            <a:r>
              <a:rPr lang="en-GB" i="1" dirty="0" err="1"/>
              <a:t>Psychotria</a:t>
            </a:r>
            <a:r>
              <a:rPr lang="en-GB" i="1" dirty="0"/>
              <a:t> </a:t>
            </a:r>
            <a:r>
              <a:rPr lang="en-GB" i="1" dirty="0" err="1"/>
              <a:t>punctata</a:t>
            </a:r>
            <a:r>
              <a:rPr lang="en-GB" i="1" dirty="0"/>
              <a:t> </a:t>
            </a:r>
            <a:r>
              <a:rPr lang="en-GB" dirty="0"/>
              <a:t>(Rubiaceae). </a:t>
            </a:r>
            <a:endParaRPr lang="en-GB" dirty="0" smtClean="0"/>
          </a:p>
          <a:p>
            <a:pPr algn="just">
              <a:lnSpc>
                <a:spcPct val="120000"/>
              </a:lnSpc>
            </a:pPr>
            <a:r>
              <a:rPr lang="en-GB" dirty="0" smtClean="0"/>
              <a:t>(</a:t>
            </a:r>
            <a:r>
              <a:rPr lang="en-GB" dirty="0"/>
              <a:t>B) Leaf </a:t>
            </a:r>
            <a:r>
              <a:rPr lang="en-GB" dirty="0" err="1"/>
              <a:t>raphide</a:t>
            </a:r>
            <a:r>
              <a:rPr lang="en-GB" dirty="0"/>
              <a:t> crystal bundle of </a:t>
            </a:r>
            <a:r>
              <a:rPr lang="en-GB" i="1" dirty="0" err="1"/>
              <a:t>Psychotria</a:t>
            </a:r>
            <a:r>
              <a:rPr lang="en-GB" i="1" dirty="0"/>
              <a:t> </a:t>
            </a:r>
            <a:r>
              <a:rPr lang="en-GB" i="1" dirty="0" err="1"/>
              <a:t>punctato</a:t>
            </a:r>
            <a:r>
              <a:rPr lang="en-GB" i="1" dirty="0"/>
              <a:t>. </a:t>
            </a:r>
            <a:endParaRPr lang="en-GB" i="1" dirty="0" smtClean="0"/>
          </a:p>
          <a:p>
            <a:pPr algn="just">
              <a:lnSpc>
                <a:spcPct val="120000"/>
              </a:lnSpc>
            </a:pPr>
            <a:r>
              <a:rPr lang="en-GB" dirty="0" smtClean="0"/>
              <a:t>(</a:t>
            </a:r>
            <a:r>
              <a:rPr lang="en-GB" dirty="0"/>
              <a:t>C) </a:t>
            </a:r>
            <a:r>
              <a:rPr lang="en-GB" dirty="0" err="1"/>
              <a:t>Styioid</a:t>
            </a:r>
            <a:r>
              <a:rPr lang="en-GB" dirty="0"/>
              <a:t> </a:t>
            </a:r>
            <a:r>
              <a:rPr lang="en-GB" dirty="0" smtClean="0"/>
              <a:t>crystal</a:t>
            </a:r>
            <a:r>
              <a:rPr lang="en-US" dirty="0" smtClean="0"/>
              <a:t>from </a:t>
            </a:r>
            <a:r>
              <a:rPr lang="en-US" dirty="0"/>
              <a:t>leaf spongy </a:t>
            </a:r>
            <a:r>
              <a:rPr lang="en-US" dirty="0" err="1"/>
              <a:t>mesophyil</a:t>
            </a:r>
            <a:r>
              <a:rPr lang="en-US" dirty="0"/>
              <a:t> of </a:t>
            </a:r>
            <a:r>
              <a:rPr lang="en-US" i="1" dirty="0" err="1"/>
              <a:t>Peperomio</a:t>
            </a:r>
            <a:r>
              <a:rPr lang="en-US" i="1" dirty="0"/>
              <a:t> </a:t>
            </a:r>
            <a:r>
              <a:rPr lang="en-US" dirty="0"/>
              <a:t>(</a:t>
            </a:r>
            <a:r>
              <a:rPr lang="en-US" dirty="0" err="1"/>
              <a:t>Piperaceae</a:t>
            </a:r>
            <a:r>
              <a:rPr lang="en-US" dirty="0"/>
              <a:t>). </a:t>
            </a:r>
            <a:endParaRPr lang="en-US" dirty="0" smtClean="0"/>
          </a:p>
          <a:p>
            <a:pPr algn="just">
              <a:lnSpc>
                <a:spcPct val="120000"/>
              </a:lnSpc>
            </a:pPr>
            <a:r>
              <a:rPr lang="en-US" dirty="0" smtClean="0"/>
              <a:t>(</a:t>
            </a:r>
            <a:r>
              <a:rPr lang="en-US" dirty="0"/>
              <a:t>D) Druse crystal from leaf of </a:t>
            </a:r>
            <a:r>
              <a:rPr lang="en-US" i="1" dirty="0" err="1" smtClean="0"/>
              <a:t>Opuntio</a:t>
            </a:r>
            <a:r>
              <a:rPr lang="en-US" i="1" dirty="0" smtClean="0"/>
              <a:t> </a:t>
            </a:r>
            <a:r>
              <a:rPr lang="en-GB" dirty="0" smtClean="0"/>
              <a:t>(</a:t>
            </a:r>
            <a:r>
              <a:rPr lang="en-GB" dirty="0" err="1" smtClean="0"/>
              <a:t>Cactaceae</a:t>
            </a:r>
            <a:r>
              <a:rPr lang="en-GB" dirty="0"/>
              <a:t>). </a:t>
            </a:r>
            <a:endParaRPr lang="en-GB" dirty="0" smtClean="0"/>
          </a:p>
          <a:p>
            <a:pPr algn="just">
              <a:lnSpc>
                <a:spcPct val="120000"/>
              </a:lnSpc>
            </a:pPr>
            <a:r>
              <a:rPr lang="en-GB" dirty="0" smtClean="0"/>
              <a:t>(</a:t>
            </a:r>
            <a:r>
              <a:rPr lang="en-GB" dirty="0"/>
              <a:t>E) Crystal sand from petiole of </a:t>
            </a:r>
            <a:r>
              <a:rPr lang="en-GB" i="1" dirty="0" err="1"/>
              <a:t>Nicotiona</a:t>
            </a:r>
            <a:r>
              <a:rPr lang="en-GB" i="1" dirty="0"/>
              <a:t> </a:t>
            </a:r>
            <a:r>
              <a:rPr lang="en-GB" i="1" dirty="0" err="1"/>
              <a:t>glouco</a:t>
            </a:r>
            <a:r>
              <a:rPr lang="en-GB" i="1" dirty="0"/>
              <a:t> </a:t>
            </a:r>
            <a:r>
              <a:rPr lang="en-GB" dirty="0"/>
              <a:t>(Solanaceae). </a:t>
            </a:r>
            <a:endParaRPr lang="en-GB" dirty="0" smtClean="0"/>
          </a:p>
          <a:p>
            <a:pPr algn="just">
              <a:lnSpc>
                <a:spcPct val="120000"/>
              </a:lnSpc>
            </a:pPr>
            <a:r>
              <a:rPr lang="en-GB" dirty="0" smtClean="0"/>
              <a:t>(</a:t>
            </a:r>
            <a:r>
              <a:rPr lang="en-GB" dirty="0"/>
              <a:t>F) Prismatic crystals </a:t>
            </a:r>
            <a:r>
              <a:rPr lang="en-GB" dirty="0" smtClean="0"/>
              <a:t>from leaf </a:t>
            </a:r>
            <a:r>
              <a:rPr lang="en-GB" dirty="0"/>
              <a:t>of </a:t>
            </a:r>
            <a:r>
              <a:rPr lang="en-GB" i="1" dirty="0"/>
              <a:t>Begonia </a:t>
            </a:r>
            <a:r>
              <a:rPr lang="en-GB" dirty="0"/>
              <a:t>(</a:t>
            </a:r>
            <a:r>
              <a:rPr lang="en-GB" dirty="0" err="1"/>
              <a:t>Begoniaceae</a:t>
            </a:r>
            <a:r>
              <a:rPr lang="en-GB" dirty="0"/>
              <a:t>). </a:t>
            </a:r>
            <a:endParaRPr lang="en-GB" dirty="0" smtClean="0"/>
          </a:p>
          <a:p>
            <a:pPr algn="just">
              <a:lnSpc>
                <a:spcPct val="120000"/>
              </a:lnSpc>
            </a:pPr>
            <a:r>
              <a:rPr lang="en-GB" dirty="0" smtClean="0"/>
              <a:t>(</a:t>
            </a:r>
            <a:r>
              <a:rPr lang="en-GB" dirty="0"/>
              <a:t>G) Aggregate crystal complex from leaf spongy mesophyll of </a:t>
            </a:r>
            <a:r>
              <a:rPr lang="en-GB" i="1" dirty="0" err="1" smtClean="0"/>
              <a:t>Peperomio</a:t>
            </a:r>
            <a:r>
              <a:rPr lang="en-GB" i="1" dirty="0" smtClean="0"/>
              <a:t> </a:t>
            </a:r>
            <a:r>
              <a:rPr lang="en-US" i="1" dirty="0" err="1" smtClean="0"/>
              <a:t>astrid</a:t>
            </a:r>
            <a:r>
              <a:rPr lang="en-US" i="1" dirty="0" smtClean="0"/>
              <a:t> </a:t>
            </a:r>
            <a:r>
              <a:rPr lang="en-US" dirty="0"/>
              <a:t>(</a:t>
            </a:r>
            <a:r>
              <a:rPr lang="en-US" dirty="0" err="1"/>
              <a:t>Piperaceae</a:t>
            </a:r>
            <a:r>
              <a:rPr lang="en-US" dirty="0"/>
              <a:t>). All line scales equal S </a:t>
            </a:r>
            <a:r>
              <a:rPr lang="en-US" dirty="0" err="1"/>
              <a:t>l~m</a:t>
            </a:r>
            <a:r>
              <a:rPr lang="en-US" dirty="0"/>
              <a:t>. </a:t>
            </a:r>
            <a:endParaRPr lang="en-US" dirty="0" smtClean="0"/>
          </a:p>
          <a:p>
            <a:pPr algn="just">
              <a:lnSpc>
                <a:spcPct val="120000"/>
              </a:lnSpc>
            </a:pPr>
            <a:r>
              <a:rPr lang="en-US" dirty="0" smtClean="0"/>
              <a:t>From </a:t>
            </a:r>
            <a:r>
              <a:rPr lang="en-US" dirty="0"/>
              <a:t>V. R. </a:t>
            </a:r>
            <a:r>
              <a:rPr lang="en-US" dirty="0" err="1"/>
              <a:t>Franceschi</a:t>
            </a:r>
            <a:r>
              <a:rPr lang="en-US" dirty="0"/>
              <a:t> and H.T. Horner (1980), </a:t>
            </a:r>
            <a:r>
              <a:rPr lang="en-US" dirty="0" smtClean="0"/>
              <a:t>Calcium oxalate </a:t>
            </a:r>
            <a:r>
              <a:rPr lang="en-US" dirty="0"/>
              <a:t>crystals in plants, </a:t>
            </a:r>
            <a:r>
              <a:rPr lang="en-US" i="1" dirty="0"/>
              <a:t>Botanical Review </a:t>
            </a:r>
            <a:r>
              <a:rPr lang="en-US" dirty="0"/>
              <a:t>46(4), 361-427. Used with permission of the New </a:t>
            </a:r>
            <a:r>
              <a:rPr lang="en-US" dirty="0" smtClean="0"/>
              <a:t>York </a:t>
            </a:r>
            <a:r>
              <a:rPr lang="en-GB" dirty="0" smtClean="0"/>
              <a:t>Botanical </a:t>
            </a:r>
            <a:r>
              <a:rPr lang="en-GB" dirty="0"/>
              <a:t>Garden, copyright 1980.</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1143000"/>
            <a:ext cx="457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0481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685800"/>
          </a:xfrm>
        </p:spPr>
        <p:txBody>
          <a:bodyPr>
            <a:normAutofit fontScale="90000"/>
          </a:bodyPr>
          <a:lstStyle/>
          <a:p>
            <a:pPr algn="just"/>
            <a:r>
              <a:rPr lang="en-US" sz="3200" dirty="0" smtClean="0"/>
              <a:t>Types of crystals</a:t>
            </a:r>
            <a:endParaRPr lang="en-GB" sz="3200" dirty="0"/>
          </a:p>
        </p:txBody>
      </p:sp>
      <p:sp>
        <p:nvSpPr>
          <p:cNvPr id="6" name="Content Placeholder 5"/>
          <p:cNvSpPr>
            <a:spLocks noGrp="1"/>
          </p:cNvSpPr>
          <p:nvPr>
            <p:ph idx="1"/>
          </p:nvPr>
        </p:nvSpPr>
        <p:spPr>
          <a:xfrm>
            <a:off x="457200" y="762000"/>
            <a:ext cx="8229600" cy="5562600"/>
          </a:xfrm>
        </p:spPr>
        <p:txBody>
          <a:bodyPr>
            <a:normAutofit fontScale="77500" lnSpcReduction="20000"/>
          </a:bodyPr>
          <a:lstStyle/>
          <a:p>
            <a:pPr marL="514350" indent="-514350" algn="just">
              <a:lnSpc>
                <a:spcPct val="120000"/>
              </a:lnSpc>
              <a:buFont typeface="+mj-lt"/>
              <a:buAutoNum type="arabicPeriod"/>
            </a:pPr>
            <a:r>
              <a:rPr lang="en-GB" b="1" dirty="0" smtClean="0"/>
              <a:t>Raphides:</a:t>
            </a:r>
          </a:p>
          <a:p>
            <a:pPr algn="just">
              <a:lnSpc>
                <a:spcPct val="120000"/>
              </a:lnSpc>
            </a:pPr>
            <a:r>
              <a:rPr lang="en-GB" sz="2400" dirty="0" smtClean="0"/>
              <a:t>They </a:t>
            </a:r>
            <a:r>
              <a:rPr lang="en-US" sz="2400" dirty="0" smtClean="0"/>
              <a:t>are </a:t>
            </a:r>
            <a:r>
              <a:rPr lang="en-US" sz="2400" dirty="0"/>
              <a:t>long, thin, needlelike, generally monohydric crystals with pointed ends </a:t>
            </a:r>
            <a:r>
              <a:rPr lang="en-US" sz="2400" dirty="0" smtClean="0"/>
              <a:t>that are </a:t>
            </a:r>
            <a:r>
              <a:rPr lang="en-US" sz="2400" dirty="0"/>
              <a:t>usually aggregated into </a:t>
            </a:r>
            <a:r>
              <a:rPr lang="en-US" sz="2400" dirty="0" smtClean="0"/>
              <a:t>sheath like </a:t>
            </a:r>
            <a:r>
              <a:rPr lang="en-US" sz="2400" dirty="0"/>
              <a:t>bundles that are considered a single unit</a:t>
            </a:r>
            <a:r>
              <a:rPr lang="en-US" sz="2400" dirty="0" smtClean="0"/>
              <a:t>.</a:t>
            </a:r>
          </a:p>
          <a:p>
            <a:pPr algn="just">
              <a:lnSpc>
                <a:spcPct val="120000"/>
              </a:lnSpc>
            </a:pPr>
            <a:r>
              <a:rPr lang="en-US" sz="2400" dirty="0"/>
              <a:t>The individual crystals are surrounded by a membrane, and the entire bundle </a:t>
            </a:r>
            <a:r>
              <a:rPr lang="en-US" sz="2400" dirty="0" smtClean="0"/>
              <a:t>is usually </a:t>
            </a:r>
            <a:r>
              <a:rPr lang="en-US" sz="2400" dirty="0"/>
              <a:t>covered by a mass of mucilage. </a:t>
            </a:r>
            <a:endParaRPr lang="en-US" sz="2400" dirty="0" smtClean="0"/>
          </a:p>
          <a:p>
            <a:pPr algn="just">
              <a:lnSpc>
                <a:spcPct val="120000"/>
              </a:lnSpc>
            </a:pPr>
            <a:r>
              <a:rPr lang="en-US" sz="2400" dirty="0" smtClean="0"/>
              <a:t>Raphides </a:t>
            </a:r>
            <a:r>
              <a:rPr lang="en-US" sz="2400" dirty="0"/>
              <a:t>are often deposited within </a:t>
            </a:r>
            <a:r>
              <a:rPr lang="en-US" sz="2400" dirty="0" smtClean="0"/>
              <a:t>enlarged </a:t>
            </a:r>
            <a:r>
              <a:rPr lang="en-US" sz="2400" dirty="0" err="1" smtClean="0"/>
              <a:t>idioblastic</a:t>
            </a:r>
            <a:r>
              <a:rPr lang="en-US" sz="2400" dirty="0" smtClean="0"/>
              <a:t> </a:t>
            </a:r>
            <a:r>
              <a:rPr lang="en-US" sz="2400" dirty="0"/>
              <a:t>cells, known as raphide sacs, that are conspicuously </a:t>
            </a:r>
            <a:r>
              <a:rPr lang="en-US" sz="2400" dirty="0" smtClean="0"/>
              <a:t>distinct from </a:t>
            </a:r>
            <a:r>
              <a:rPr lang="en-US" sz="2400" dirty="0"/>
              <a:t>neighboring cells. </a:t>
            </a:r>
            <a:endParaRPr lang="en-US" sz="2400" dirty="0" smtClean="0"/>
          </a:p>
          <a:p>
            <a:pPr algn="just">
              <a:lnSpc>
                <a:spcPct val="120000"/>
              </a:lnSpc>
            </a:pPr>
            <a:r>
              <a:rPr lang="en-US" sz="2400" dirty="0" smtClean="0"/>
              <a:t>Raphides </a:t>
            </a:r>
            <a:r>
              <a:rPr lang="en-US" sz="2400" dirty="0"/>
              <a:t>are fairly common in many monocot families</a:t>
            </a:r>
            <a:r>
              <a:rPr lang="en-US" sz="2400" dirty="0" smtClean="0"/>
              <a:t>, </a:t>
            </a:r>
            <a:r>
              <a:rPr lang="en-US" sz="2400" dirty="0"/>
              <a:t>but they also are abundant in the dicotyledonous families </a:t>
            </a:r>
            <a:r>
              <a:rPr lang="en-US" sz="2400" dirty="0" err="1" smtClean="0"/>
              <a:t>Balsaminaceae</a:t>
            </a:r>
            <a:r>
              <a:rPr lang="en-US" sz="2400" dirty="0" smtClean="0"/>
              <a:t>, </a:t>
            </a:r>
            <a:r>
              <a:rPr lang="en-GB" sz="2400" dirty="0" smtClean="0"/>
              <a:t>Rubiaceae</a:t>
            </a:r>
            <a:r>
              <a:rPr lang="en-GB" sz="2400" dirty="0"/>
              <a:t>, and </a:t>
            </a:r>
            <a:r>
              <a:rPr lang="en-GB" sz="2400" dirty="0" err="1"/>
              <a:t>Dilleniaceae</a:t>
            </a:r>
            <a:r>
              <a:rPr lang="en-GB" sz="2400" dirty="0" smtClean="0"/>
              <a:t>.</a:t>
            </a:r>
          </a:p>
          <a:p>
            <a:pPr marL="514350" indent="-514350" algn="just">
              <a:lnSpc>
                <a:spcPct val="120000"/>
              </a:lnSpc>
              <a:buFont typeface="+mj-lt"/>
              <a:buAutoNum type="arabicPeriod" startAt="2"/>
            </a:pPr>
            <a:r>
              <a:rPr lang="en-US" sz="2400" b="1" dirty="0"/>
              <a:t>Acicular crystals</a:t>
            </a:r>
            <a:r>
              <a:rPr lang="en-US" sz="2400" dirty="0"/>
              <a:t>:</a:t>
            </a:r>
          </a:p>
          <a:p>
            <a:pPr algn="just">
              <a:lnSpc>
                <a:spcPct val="120000"/>
              </a:lnSpc>
            </a:pPr>
            <a:r>
              <a:rPr lang="en-US" sz="2400" dirty="0"/>
              <a:t>Although not always distinguished from raphides, are small </a:t>
            </a:r>
            <a:r>
              <a:rPr lang="en-US" sz="2400" dirty="0" smtClean="0"/>
              <a:t>needle like </a:t>
            </a:r>
            <a:r>
              <a:rPr lang="en-US" sz="2400" dirty="0"/>
              <a:t>forms that do not occur in bundles.</a:t>
            </a:r>
          </a:p>
          <a:p>
            <a:pPr algn="just">
              <a:lnSpc>
                <a:spcPct val="120000"/>
              </a:lnSpc>
            </a:pPr>
            <a:r>
              <a:rPr lang="en-US" sz="2400" dirty="0"/>
              <a:t>This crystal type can be seen in </a:t>
            </a:r>
            <a:r>
              <a:rPr lang="en-US" sz="2400" dirty="0" err="1"/>
              <a:t>Acanthaceae</a:t>
            </a:r>
            <a:r>
              <a:rPr lang="en-US" sz="2400" dirty="0"/>
              <a:t>, </a:t>
            </a:r>
            <a:r>
              <a:rPr lang="en-US" sz="2400" dirty="0" err="1"/>
              <a:t>Lauraceae</a:t>
            </a:r>
            <a:r>
              <a:rPr lang="en-US" sz="2400" dirty="0"/>
              <a:t>, and </a:t>
            </a:r>
            <a:r>
              <a:rPr lang="en-US" sz="2400" dirty="0" err="1"/>
              <a:t>Myristicaceae</a:t>
            </a:r>
            <a:r>
              <a:rPr lang="en-US" sz="2400" dirty="0"/>
              <a:t>. </a:t>
            </a:r>
          </a:p>
          <a:p>
            <a:pPr algn="just">
              <a:lnSpc>
                <a:spcPct val="110000"/>
              </a:lnSpc>
            </a:pPr>
            <a:endParaRPr lang="en-US" sz="2400" dirty="0" smtClean="0"/>
          </a:p>
          <a:p>
            <a:pPr marL="514350" indent="-514350" algn="just">
              <a:lnSpc>
                <a:spcPct val="110000"/>
              </a:lnSpc>
              <a:buFont typeface="+mj-lt"/>
              <a:buAutoNum type="arabicPeriod"/>
            </a:pPr>
            <a:endParaRPr lang="en-GB" dirty="0"/>
          </a:p>
        </p:txBody>
      </p:sp>
    </p:spTree>
    <p:extLst>
      <p:ext uri="{BB962C8B-B14F-4D97-AF65-F5344CB8AC3E}">
        <p14:creationId xmlns:p14="http://schemas.microsoft.com/office/powerpoint/2010/main" val="1669754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248400"/>
          </a:xfrm>
        </p:spPr>
        <p:txBody>
          <a:bodyPr>
            <a:normAutofit fontScale="92500"/>
          </a:bodyPr>
          <a:lstStyle/>
          <a:p>
            <a:pPr marL="514350" indent="-514350" algn="just">
              <a:lnSpc>
                <a:spcPct val="120000"/>
              </a:lnSpc>
              <a:buFont typeface="+mj-lt"/>
              <a:buAutoNum type="arabicPeriod" startAt="3"/>
            </a:pPr>
            <a:r>
              <a:rPr lang="en-US" b="1" dirty="0" smtClean="0"/>
              <a:t>Druses</a:t>
            </a:r>
            <a:r>
              <a:rPr lang="en-US" dirty="0" smtClean="0"/>
              <a:t>:</a:t>
            </a:r>
          </a:p>
          <a:p>
            <a:pPr algn="just">
              <a:lnSpc>
                <a:spcPct val="120000"/>
              </a:lnSpc>
            </a:pPr>
            <a:r>
              <a:rPr lang="en-US" dirty="0" smtClean="0"/>
              <a:t>sometimes called cluster </a:t>
            </a:r>
            <a:r>
              <a:rPr lang="en-US" dirty="0"/>
              <a:t>crystals, are compound crystals that are loosely united into a </a:t>
            </a:r>
            <a:r>
              <a:rPr lang="en-US" dirty="0" smtClean="0"/>
              <a:t>sharp pointed </a:t>
            </a:r>
            <a:r>
              <a:rPr lang="en-US" dirty="0"/>
              <a:t>spherical mass in which the many component crystals protrude </a:t>
            </a:r>
            <a:r>
              <a:rPr lang="en-US" dirty="0" smtClean="0"/>
              <a:t>from the </a:t>
            </a:r>
            <a:r>
              <a:rPr lang="en-US" dirty="0"/>
              <a:t>surface to give the whole structure a star-shaped appearance. </a:t>
            </a:r>
            <a:endParaRPr lang="en-US" dirty="0" smtClean="0"/>
          </a:p>
          <a:p>
            <a:pPr algn="just">
              <a:lnSpc>
                <a:spcPct val="120000"/>
              </a:lnSpc>
            </a:pPr>
            <a:r>
              <a:rPr lang="en-US" dirty="0" smtClean="0"/>
              <a:t>This crystal type </a:t>
            </a:r>
            <a:r>
              <a:rPr lang="en-US" dirty="0"/>
              <a:t>displays many variations in form, including the pointed-star </a:t>
            </a:r>
            <a:r>
              <a:rPr lang="en-US" dirty="0" smtClean="0"/>
              <a:t>crystal.</a:t>
            </a:r>
          </a:p>
          <a:p>
            <a:pPr algn="just">
              <a:lnSpc>
                <a:spcPct val="120000"/>
              </a:lnSpc>
            </a:pPr>
            <a:r>
              <a:rPr lang="en-US" dirty="0" smtClean="0"/>
              <a:t>Druses </a:t>
            </a:r>
            <a:r>
              <a:rPr lang="en-US" dirty="0"/>
              <a:t>are common in several families, including Leguminosae, </a:t>
            </a:r>
            <a:r>
              <a:rPr lang="en-US" dirty="0" err="1" smtClean="0"/>
              <a:t>Juglandaceae</a:t>
            </a:r>
            <a:r>
              <a:rPr lang="en-US" dirty="0" smtClean="0"/>
              <a:t>, </a:t>
            </a:r>
            <a:r>
              <a:rPr lang="en-US" dirty="0" err="1" smtClean="0"/>
              <a:t>Polygonaceae</a:t>
            </a:r>
            <a:r>
              <a:rPr lang="en-US" dirty="0"/>
              <a:t>, and </a:t>
            </a:r>
            <a:r>
              <a:rPr lang="en-US" dirty="0" err="1"/>
              <a:t>Tiliaceae</a:t>
            </a:r>
            <a:r>
              <a:rPr lang="en-US" dirty="0"/>
              <a:t>. </a:t>
            </a:r>
            <a:endParaRPr lang="en-US" dirty="0" smtClean="0"/>
          </a:p>
          <a:p>
            <a:pPr marL="514350" indent="-514350" algn="just">
              <a:lnSpc>
                <a:spcPct val="120000"/>
              </a:lnSpc>
              <a:buFont typeface="+mj-lt"/>
              <a:buAutoNum type="arabicPeriod" startAt="4"/>
            </a:pPr>
            <a:r>
              <a:rPr lang="en-US" b="1" dirty="0" smtClean="0"/>
              <a:t>Prismatic crystals: </a:t>
            </a:r>
          </a:p>
          <a:p>
            <a:pPr algn="just">
              <a:lnSpc>
                <a:spcPct val="120000"/>
              </a:lnSpc>
            </a:pPr>
            <a:r>
              <a:rPr lang="en-US" dirty="0" smtClean="0"/>
              <a:t>They</a:t>
            </a:r>
            <a:r>
              <a:rPr lang="en-US" b="1" dirty="0" smtClean="0"/>
              <a:t>  </a:t>
            </a:r>
            <a:r>
              <a:rPr lang="en-US" dirty="0"/>
              <a:t>are solitary </a:t>
            </a:r>
            <a:r>
              <a:rPr lang="en-US" dirty="0" err="1"/>
              <a:t>rhombohedrons</a:t>
            </a:r>
            <a:r>
              <a:rPr lang="en-US" dirty="0"/>
              <a:t> </a:t>
            </a:r>
            <a:r>
              <a:rPr lang="en-US" dirty="0" smtClean="0"/>
              <a:t>or </a:t>
            </a:r>
            <a:r>
              <a:rPr lang="en-US" dirty="0" err="1" smtClean="0"/>
              <a:t>octohedrons</a:t>
            </a:r>
            <a:r>
              <a:rPr lang="en-US" dirty="0" smtClean="0"/>
              <a:t> </a:t>
            </a:r>
            <a:r>
              <a:rPr lang="en-US" dirty="0"/>
              <a:t>of varied size that are widespread but commonly found in </a:t>
            </a:r>
            <a:r>
              <a:rPr lang="en-US" dirty="0" smtClean="0"/>
              <a:t>secondary xylem </a:t>
            </a:r>
            <a:r>
              <a:rPr lang="en-US" dirty="0"/>
              <a:t>and phloem parenchyma cells. This is the most common </a:t>
            </a:r>
            <a:r>
              <a:rPr lang="en-US" dirty="0" smtClean="0"/>
              <a:t>type </a:t>
            </a:r>
            <a:r>
              <a:rPr lang="en-GB" dirty="0" smtClean="0"/>
              <a:t>of </a:t>
            </a:r>
            <a:r>
              <a:rPr lang="en-GB" dirty="0"/>
              <a:t>crystal in wood.</a:t>
            </a:r>
          </a:p>
        </p:txBody>
      </p:sp>
    </p:spTree>
    <p:extLst>
      <p:ext uri="{BB962C8B-B14F-4D97-AF65-F5344CB8AC3E}">
        <p14:creationId xmlns:p14="http://schemas.microsoft.com/office/powerpoint/2010/main" val="2525645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05400"/>
          </a:xfrm>
        </p:spPr>
        <p:txBody>
          <a:bodyPr>
            <a:noAutofit/>
          </a:bodyPr>
          <a:lstStyle/>
          <a:p>
            <a:pPr algn="just"/>
            <a:r>
              <a:rPr lang="en-US" sz="2300" dirty="0"/>
              <a:t>Crystal sand consists of a granular mass of many fine particulate </a:t>
            </a:r>
            <a:r>
              <a:rPr lang="en-US" sz="2300" dirty="0" smtClean="0"/>
              <a:t>accumulations of </a:t>
            </a:r>
            <a:r>
              <a:rPr lang="en-US" sz="2300" dirty="0"/>
              <a:t>microcrystals scattered throughout the cell, in which </a:t>
            </a:r>
            <a:r>
              <a:rPr lang="en-US" sz="2300" dirty="0" smtClean="0"/>
              <a:t>they have </a:t>
            </a:r>
            <a:r>
              <a:rPr lang="en-US" sz="2300" dirty="0"/>
              <a:t>a sandy appearance. </a:t>
            </a:r>
            <a:endParaRPr lang="en-US" sz="2300" dirty="0" smtClean="0"/>
          </a:p>
          <a:p>
            <a:pPr algn="just"/>
            <a:r>
              <a:rPr lang="en-US" sz="2300" dirty="0" smtClean="0"/>
              <a:t>Examples </a:t>
            </a:r>
            <a:r>
              <a:rPr lang="en-US" sz="2300" dirty="0"/>
              <a:t>of crystal sand can be seen in the </a:t>
            </a:r>
            <a:r>
              <a:rPr lang="en-US" sz="2300" dirty="0" smtClean="0"/>
              <a:t>stem cells </a:t>
            </a:r>
            <a:r>
              <a:rPr lang="en-US" sz="2300" dirty="0"/>
              <a:t>of </a:t>
            </a:r>
            <a:r>
              <a:rPr lang="en-US" sz="2300" i="1" dirty="0" err="1"/>
              <a:t>Acuba</a:t>
            </a:r>
            <a:r>
              <a:rPr lang="en-US" sz="2300" i="1" dirty="0"/>
              <a:t> </a:t>
            </a:r>
            <a:r>
              <a:rPr lang="en-US" sz="2300" dirty="0"/>
              <a:t>(</a:t>
            </a:r>
            <a:r>
              <a:rPr lang="en-US" sz="2300" dirty="0" err="1"/>
              <a:t>Cornaceae</a:t>
            </a:r>
            <a:r>
              <a:rPr lang="en-US" sz="2300" dirty="0"/>
              <a:t>), </a:t>
            </a:r>
            <a:r>
              <a:rPr lang="en-US" sz="2300" i="1" dirty="0" err="1"/>
              <a:t>Amaranthus</a:t>
            </a:r>
            <a:r>
              <a:rPr lang="en-US" sz="2300" i="1" dirty="0"/>
              <a:t> </a:t>
            </a:r>
            <a:r>
              <a:rPr lang="en-US" sz="2300" dirty="0"/>
              <a:t>(</a:t>
            </a:r>
            <a:r>
              <a:rPr lang="en-US" sz="2300" dirty="0" err="1"/>
              <a:t>Amaranthaceae</a:t>
            </a:r>
            <a:r>
              <a:rPr lang="en-US" sz="2300" dirty="0"/>
              <a:t>), and </a:t>
            </a:r>
            <a:r>
              <a:rPr lang="en-US" sz="2300" i="1" dirty="0" err="1" smtClean="0"/>
              <a:t>Sambucus</a:t>
            </a:r>
            <a:r>
              <a:rPr lang="en-US" sz="2300" i="1" dirty="0" smtClean="0"/>
              <a:t> </a:t>
            </a:r>
            <a:r>
              <a:rPr lang="en-US" sz="2300" dirty="0" smtClean="0"/>
              <a:t>(</a:t>
            </a:r>
            <a:r>
              <a:rPr lang="en-US" sz="2300" dirty="0" err="1" smtClean="0"/>
              <a:t>Caprifoliaceae</a:t>
            </a:r>
            <a:r>
              <a:rPr lang="en-US" sz="2300" dirty="0"/>
              <a:t>). </a:t>
            </a:r>
            <a:endParaRPr lang="en-US" sz="2300" dirty="0" smtClean="0"/>
          </a:p>
          <a:p>
            <a:pPr algn="just"/>
            <a:r>
              <a:rPr lang="en-US" sz="2300" b="1" dirty="0" err="1" smtClean="0"/>
              <a:t>Styloids</a:t>
            </a:r>
            <a:r>
              <a:rPr lang="en-US" sz="2300" dirty="0" smtClean="0"/>
              <a:t> </a:t>
            </a:r>
            <a:r>
              <a:rPr lang="en-US" sz="2300" dirty="0"/>
              <a:t>are large, long, solitary crystals at least four </a:t>
            </a:r>
            <a:r>
              <a:rPr lang="en-US" sz="2300" dirty="0" smtClean="0"/>
              <a:t>times as </a:t>
            </a:r>
            <a:r>
              <a:rPr lang="en-US" sz="2300" dirty="0"/>
              <a:t>long as they are broad, with pointed or square ends. </a:t>
            </a:r>
            <a:endParaRPr lang="en-US" sz="2300" dirty="0" smtClean="0"/>
          </a:p>
          <a:p>
            <a:pPr algn="just"/>
            <a:r>
              <a:rPr lang="en-US" sz="2300" dirty="0" smtClean="0"/>
              <a:t>They </a:t>
            </a:r>
            <a:r>
              <a:rPr lang="en-US" sz="2300" dirty="0"/>
              <a:t>are less </a:t>
            </a:r>
            <a:r>
              <a:rPr lang="en-US" sz="2300" dirty="0" smtClean="0"/>
              <a:t>commonly encountered </a:t>
            </a:r>
            <a:r>
              <a:rPr lang="en-US" sz="2300" dirty="0"/>
              <a:t>than the preceding types. </a:t>
            </a:r>
            <a:r>
              <a:rPr lang="en-US" sz="2300" dirty="0" err="1"/>
              <a:t>Styloid</a:t>
            </a:r>
            <a:r>
              <a:rPr lang="en-US" sz="2300" dirty="0"/>
              <a:t> crystals can be seen </a:t>
            </a:r>
            <a:r>
              <a:rPr lang="en-US" sz="2300" dirty="0" smtClean="0"/>
              <a:t>in Liliaceae </a:t>
            </a:r>
            <a:r>
              <a:rPr lang="en-US" sz="2300" dirty="0"/>
              <a:t>and in the leaves of </a:t>
            </a:r>
            <a:r>
              <a:rPr lang="en-US" sz="2300" i="1" dirty="0"/>
              <a:t>Iris </a:t>
            </a:r>
            <a:r>
              <a:rPr lang="en-US" sz="2300" dirty="0"/>
              <a:t>(</a:t>
            </a:r>
            <a:r>
              <a:rPr lang="en-US" sz="2300" dirty="0" err="1"/>
              <a:t>Iridaceae</a:t>
            </a:r>
            <a:r>
              <a:rPr lang="en-US" sz="2300" dirty="0"/>
              <a:t>). </a:t>
            </a:r>
            <a:endParaRPr lang="en-US" sz="2300" dirty="0" smtClean="0"/>
          </a:p>
          <a:p>
            <a:pPr algn="just"/>
            <a:r>
              <a:rPr lang="en-US" sz="2300" dirty="0" smtClean="0"/>
              <a:t>Unusually </a:t>
            </a:r>
            <a:r>
              <a:rPr lang="en-US" sz="2300" dirty="0"/>
              <a:t>large </a:t>
            </a:r>
            <a:r>
              <a:rPr lang="en-US" sz="2300" b="1" dirty="0" err="1"/>
              <a:t>styloids</a:t>
            </a:r>
            <a:r>
              <a:rPr lang="en-US" sz="2300" dirty="0"/>
              <a:t> </a:t>
            </a:r>
            <a:r>
              <a:rPr lang="en-US" sz="2300" dirty="0" smtClean="0"/>
              <a:t>have been </a:t>
            </a:r>
            <a:r>
              <a:rPr lang="en-US" sz="2300" dirty="0"/>
              <a:t>recorded in the secondary xylem of a few woody species. In the </a:t>
            </a:r>
            <a:r>
              <a:rPr lang="en-US" sz="2300" dirty="0" smtClean="0"/>
              <a:t>genus </a:t>
            </a:r>
            <a:r>
              <a:rPr lang="en-US" sz="2300" i="1" dirty="0" err="1" smtClean="0"/>
              <a:t>Henriettea</a:t>
            </a:r>
            <a:r>
              <a:rPr lang="en-US" sz="2300" i="1" dirty="0" smtClean="0"/>
              <a:t> </a:t>
            </a:r>
            <a:r>
              <a:rPr lang="en-US" sz="2300" dirty="0"/>
              <a:t>of the </a:t>
            </a:r>
            <a:r>
              <a:rPr lang="en-US" sz="2300" dirty="0" err="1" smtClean="0"/>
              <a:t>Melastomataceae</a:t>
            </a:r>
            <a:r>
              <a:rPr lang="en-US" sz="2300" dirty="0"/>
              <a:t>, for example, extremely large </a:t>
            </a:r>
            <a:r>
              <a:rPr lang="en-US" sz="2300" dirty="0" err="1" smtClean="0"/>
              <a:t>styloids</a:t>
            </a:r>
            <a:r>
              <a:rPr lang="en-US" sz="2300" dirty="0" smtClean="0"/>
              <a:t> occur </a:t>
            </a:r>
            <a:r>
              <a:rPr lang="en-US" sz="2300" dirty="0"/>
              <a:t>measuring 24 to 80 pm in diameter and 240 to </a:t>
            </a:r>
            <a:r>
              <a:rPr lang="en-US" sz="2300" i="1" dirty="0"/>
              <a:t>560 </a:t>
            </a:r>
            <a:r>
              <a:rPr lang="en-US" sz="2300" dirty="0"/>
              <a:t>lam in length.</a:t>
            </a:r>
            <a:endParaRPr lang="en-GB" sz="2300" dirty="0"/>
          </a:p>
        </p:txBody>
      </p:sp>
    </p:spTree>
    <p:extLst>
      <p:ext uri="{BB962C8B-B14F-4D97-AF65-F5344CB8AC3E}">
        <p14:creationId xmlns:p14="http://schemas.microsoft.com/office/powerpoint/2010/main" val="1806271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1"/>
            <a:ext cx="8229600" cy="3124200"/>
          </a:xfrm>
        </p:spPr>
        <p:txBody>
          <a:bodyPr>
            <a:noAutofit/>
          </a:bodyPr>
          <a:lstStyle/>
          <a:p>
            <a:pPr algn="just"/>
            <a:r>
              <a:rPr lang="en-US" dirty="0"/>
              <a:t>Very often, crystals of calcium carbonate are also found in some plants. </a:t>
            </a:r>
            <a:endParaRPr lang="en-US" dirty="0" smtClean="0"/>
          </a:p>
          <a:p>
            <a:pPr algn="just"/>
            <a:r>
              <a:rPr lang="en-US" dirty="0" smtClean="0"/>
              <a:t>One </a:t>
            </a:r>
            <a:r>
              <a:rPr lang="en-US" dirty="0"/>
              <a:t>very well known example is the </a:t>
            </a:r>
            <a:r>
              <a:rPr lang="en-US" dirty="0" err="1"/>
              <a:t>cystolith</a:t>
            </a:r>
            <a:r>
              <a:rPr lang="en-US" dirty="0"/>
              <a:t> found in some plants [e.g., </a:t>
            </a:r>
            <a:r>
              <a:rPr lang="en-US" dirty="0" err="1"/>
              <a:t>Ficus</a:t>
            </a:r>
            <a:r>
              <a:rPr lang="en-US" dirty="0"/>
              <a:t> leaves), which are found on an outgrowth of cell wall towards the interior of cell and this outgrowth bears CaC0</a:t>
            </a:r>
            <a:r>
              <a:rPr lang="en-US" baseline="-25000" dirty="0"/>
              <a:t>3</a:t>
            </a:r>
            <a:r>
              <a:rPr lang="en-US" dirty="0"/>
              <a:t>depositions. </a:t>
            </a:r>
            <a:endParaRPr lang="en-US" dirty="0" smtClean="0"/>
          </a:p>
          <a:p>
            <a:pPr algn="just"/>
            <a:r>
              <a:rPr lang="en-US" dirty="0" smtClean="0"/>
              <a:t>Leaves </a:t>
            </a:r>
            <a:r>
              <a:rPr lang="en-US" dirty="0"/>
              <a:t>of </a:t>
            </a:r>
            <a:r>
              <a:rPr lang="en-US" dirty="0" err="1"/>
              <a:t>Ficus</a:t>
            </a:r>
            <a:r>
              <a:rPr lang="en-US" dirty="0"/>
              <a:t> species have </a:t>
            </a:r>
            <a:r>
              <a:rPr lang="en-US" dirty="0" err="1"/>
              <a:t>cystoliths</a:t>
            </a:r>
            <a:r>
              <a:rPr lang="en-US" dirty="0"/>
              <a:t> in their epidermal </a:t>
            </a:r>
            <a:r>
              <a:rPr lang="en-US" dirty="0" smtClean="0"/>
              <a:t>cells.</a:t>
            </a:r>
            <a:endParaRPr lang="en-GB" dirty="0"/>
          </a:p>
        </p:txBody>
      </p:sp>
      <p:pic>
        <p:nvPicPr>
          <p:cNvPr id="4" name="Picture 3" descr="Crystais of calcium oxalat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800600"/>
            <a:ext cx="5943600" cy="1724025"/>
          </a:xfrm>
          <a:prstGeom prst="rect">
            <a:avLst/>
          </a:prstGeom>
          <a:noFill/>
          <a:ln>
            <a:noFill/>
          </a:ln>
        </p:spPr>
      </p:pic>
    </p:spTree>
    <p:extLst>
      <p:ext uri="{BB962C8B-B14F-4D97-AF65-F5344CB8AC3E}">
        <p14:creationId xmlns:p14="http://schemas.microsoft.com/office/powerpoint/2010/main" val="284139721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364163"/>
          </a:xfrm>
        </p:spPr>
        <p:txBody>
          <a:bodyPr>
            <a:noAutofit/>
          </a:bodyPr>
          <a:lstStyle/>
          <a:p>
            <a:pPr algn="just"/>
            <a:r>
              <a:rPr lang="en-US" sz="2300" dirty="0" err="1" smtClean="0"/>
              <a:t>Cystoliths</a:t>
            </a:r>
            <a:r>
              <a:rPr lang="en-US" sz="2300" dirty="0" smtClean="0"/>
              <a:t> </a:t>
            </a:r>
            <a:r>
              <a:rPr lang="en-US" sz="2300" dirty="0"/>
              <a:t>are typically located </a:t>
            </a:r>
            <a:r>
              <a:rPr lang="en-US" sz="2300" dirty="0" smtClean="0"/>
              <a:t>in enlarged </a:t>
            </a:r>
            <a:r>
              <a:rPr lang="en-US" sz="2300" dirty="0"/>
              <a:t>surface cells of leaves called </a:t>
            </a:r>
            <a:r>
              <a:rPr lang="en-US" sz="2300" dirty="0" err="1"/>
              <a:t>lithocysts</a:t>
            </a:r>
            <a:r>
              <a:rPr lang="en-US" sz="2300" dirty="0"/>
              <a:t>, where the calcium </a:t>
            </a:r>
            <a:r>
              <a:rPr lang="en-US" sz="2300" dirty="0" smtClean="0"/>
              <a:t>carbonate is </a:t>
            </a:r>
            <a:r>
              <a:rPr lang="en-US" sz="2300" dirty="0"/>
              <a:t>deposited over a cellulosic extension that hangs from the wall. </a:t>
            </a:r>
            <a:endParaRPr lang="en-US" sz="2300" dirty="0" smtClean="0"/>
          </a:p>
          <a:p>
            <a:pPr algn="just"/>
            <a:r>
              <a:rPr lang="en-US" sz="2300" dirty="0" err="1" smtClean="0"/>
              <a:t>Cystoliths</a:t>
            </a:r>
            <a:r>
              <a:rPr lang="en-US" sz="2300" dirty="0" smtClean="0"/>
              <a:t> are </a:t>
            </a:r>
            <a:r>
              <a:rPr lang="en-US" sz="2300" dirty="0"/>
              <a:t>found in several unrelated dicotyledonous families but are especially </a:t>
            </a:r>
            <a:r>
              <a:rPr lang="en-US" sz="2300" dirty="0" smtClean="0"/>
              <a:t>abundant and </a:t>
            </a:r>
            <a:r>
              <a:rPr lang="en-US" sz="2300" dirty="0"/>
              <a:t>variable in members of the order </a:t>
            </a:r>
            <a:r>
              <a:rPr lang="en-US" sz="2300" dirty="0" err="1"/>
              <a:t>Urticales</a:t>
            </a:r>
            <a:r>
              <a:rPr lang="en-US" sz="2300" dirty="0"/>
              <a:t> </a:t>
            </a:r>
            <a:r>
              <a:rPr lang="en-US" sz="2300" dirty="0" smtClean="0"/>
              <a:t> </a:t>
            </a:r>
            <a:r>
              <a:rPr lang="en-US" sz="2300" dirty="0" err="1" smtClean="0"/>
              <a:t>Ulmaceae</a:t>
            </a:r>
            <a:r>
              <a:rPr lang="en-US" sz="2300" dirty="0"/>
              <a:t>, </a:t>
            </a:r>
            <a:r>
              <a:rPr lang="en-US" sz="2300" dirty="0" err="1" smtClean="0"/>
              <a:t>Cannabaceae</a:t>
            </a:r>
            <a:r>
              <a:rPr lang="en-US" sz="2300" dirty="0" smtClean="0"/>
              <a:t>, </a:t>
            </a:r>
            <a:r>
              <a:rPr lang="en-US" sz="2300" dirty="0" err="1" smtClean="0"/>
              <a:t>Moraceae</a:t>
            </a:r>
            <a:r>
              <a:rPr lang="en-US" sz="2300" dirty="0"/>
              <a:t>, </a:t>
            </a:r>
            <a:r>
              <a:rPr lang="en-US" sz="2300" dirty="0" err="1"/>
              <a:t>Urticaceae</a:t>
            </a:r>
            <a:r>
              <a:rPr lang="en-US" sz="2300" dirty="0" smtClean="0"/>
              <a:t>).</a:t>
            </a:r>
          </a:p>
          <a:p>
            <a:pPr algn="just"/>
            <a:r>
              <a:rPr lang="en-US" sz="2300" dirty="0" smtClean="0"/>
              <a:t>Spherical</a:t>
            </a:r>
            <a:r>
              <a:rPr lang="en-US" sz="2300" dirty="0"/>
              <a:t>, bacilliform, and fusiform (curved </a:t>
            </a:r>
            <a:r>
              <a:rPr lang="en-US" sz="2300" dirty="0" smtClean="0"/>
              <a:t>or straight</a:t>
            </a:r>
            <a:r>
              <a:rPr lang="en-US" sz="2300" dirty="0"/>
              <a:t>) types of </a:t>
            </a:r>
            <a:r>
              <a:rPr lang="en-US" sz="2300" dirty="0" err="1"/>
              <a:t>cystoliths</a:t>
            </a:r>
            <a:r>
              <a:rPr lang="en-US" sz="2300" dirty="0"/>
              <a:t> are most common; stellate or vermiform </a:t>
            </a:r>
            <a:r>
              <a:rPr lang="en-US" sz="2300" dirty="0" smtClean="0"/>
              <a:t>shapes occur </a:t>
            </a:r>
            <a:r>
              <a:rPr lang="en-US" sz="2300" dirty="0"/>
              <a:t>rarely. </a:t>
            </a:r>
            <a:endParaRPr lang="en-US" sz="2300" dirty="0" smtClean="0"/>
          </a:p>
          <a:p>
            <a:pPr algn="just"/>
            <a:r>
              <a:rPr lang="en-US" sz="2300" dirty="0" err="1" smtClean="0"/>
              <a:t>Cystoliths</a:t>
            </a:r>
            <a:r>
              <a:rPr lang="en-US" sz="2300" dirty="0" smtClean="0"/>
              <a:t> </a:t>
            </a:r>
            <a:r>
              <a:rPr lang="en-US" sz="2300" dirty="0"/>
              <a:t>may be systematically useful at various </a:t>
            </a:r>
            <a:r>
              <a:rPr lang="en-US" sz="2300" dirty="0" smtClean="0"/>
              <a:t>taxonomic levels</a:t>
            </a:r>
            <a:r>
              <a:rPr lang="en-US" sz="2300" dirty="0"/>
              <a:t>, as evidenced by the general correspondence between </a:t>
            </a:r>
            <a:r>
              <a:rPr lang="en-US" sz="2300" dirty="0" err="1"/>
              <a:t>cystolith</a:t>
            </a:r>
            <a:r>
              <a:rPr lang="en-US" sz="2300" dirty="0"/>
              <a:t> </a:t>
            </a:r>
            <a:r>
              <a:rPr lang="en-US" sz="2300" dirty="0" smtClean="0"/>
              <a:t>shape and </a:t>
            </a:r>
            <a:r>
              <a:rPr lang="en-US" sz="2300" dirty="0"/>
              <a:t>tribal circumscription within the </a:t>
            </a:r>
            <a:r>
              <a:rPr lang="en-US" sz="2300" dirty="0" err="1"/>
              <a:t>Urticaceae</a:t>
            </a:r>
            <a:r>
              <a:rPr lang="en-US" sz="2300" dirty="0"/>
              <a:t>.</a:t>
            </a:r>
            <a:endParaRPr lang="en-GB" sz="2300" dirty="0"/>
          </a:p>
        </p:txBody>
      </p:sp>
    </p:spTree>
    <p:extLst>
      <p:ext uri="{BB962C8B-B14F-4D97-AF65-F5344CB8AC3E}">
        <p14:creationId xmlns:p14="http://schemas.microsoft.com/office/powerpoint/2010/main" val="4130119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4267200"/>
            <a:ext cx="8229600" cy="1858963"/>
          </a:xfrm>
        </p:spPr>
        <p:txBody>
          <a:bodyPr>
            <a:normAutofit fontScale="70000" lnSpcReduction="20000"/>
          </a:bodyPr>
          <a:lstStyle/>
          <a:p>
            <a:pPr algn="just">
              <a:lnSpc>
                <a:spcPct val="120000"/>
              </a:lnSpc>
            </a:pPr>
            <a:r>
              <a:rPr lang="en-US" dirty="0" err="1"/>
              <a:t>Cystoliths</a:t>
            </a:r>
            <a:r>
              <a:rPr lang="en-US" dirty="0"/>
              <a:t> in </a:t>
            </a:r>
            <a:r>
              <a:rPr lang="en-US" b="1" dirty="0"/>
              <a:t>leaves of </a:t>
            </a:r>
            <a:r>
              <a:rPr lang="en-US" i="1" dirty="0" err="1"/>
              <a:t>Ficus</a:t>
            </a:r>
            <a:r>
              <a:rPr lang="en-US" i="1" dirty="0"/>
              <a:t> </a:t>
            </a:r>
            <a:r>
              <a:rPr lang="en-US" i="1" dirty="0" err="1"/>
              <a:t>elastica</a:t>
            </a:r>
            <a:r>
              <a:rPr lang="en-US" i="1" dirty="0"/>
              <a:t> </a:t>
            </a:r>
            <a:r>
              <a:rPr lang="en-US" dirty="0"/>
              <a:t>(</a:t>
            </a:r>
            <a:r>
              <a:rPr lang="en-US" dirty="0" err="1"/>
              <a:t>Moraceae</a:t>
            </a:r>
            <a:r>
              <a:rPr lang="en-US" dirty="0"/>
              <a:t>). </a:t>
            </a:r>
            <a:endParaRPr lang="en-US" dirty="0" smtClean="0"/>
          </a:p>
          <a:p>
            <a:pPr algn="just">
              <a:lnSpc>
                <a:spcPct val="120000"/>
              </a:lnSpc>
            </a:pPr>
            <a:r>
              <a:rPr lang="en-US" dirty="0" smtClean="0"/>
              <a:t>(</a:t>
            </a:r>
            <a:r>
              <a:rPr lang="en-US" dirty="0"/>
              <a:t>A) Mature </a:t>
            </a:r>
            <a:r>
              <a:rPr lang="en-US" dirty="0" err="1"/>
              <a:t>lirhocyst</a:t>
            </a:r>
            <a:r>
              <a:rPr lang="en-US" dirty="0"/>
              <a:t> The </a:t>
            </a:r>
            <a:r>
              <a:rPr lang="en-US" dirty="0" smtClean="0"/>
              <a:t>calcium </a:t>
            </a:r>
            <a:r>
              <a:rPr lang="en-US" b="1" dirty="0" smtClean="0"/>
              <a:t>carbonate </a:t>
            </a:r>
            <a:r>
              <a:rPr lang="en-US" b="1" dirty="0"/>
              <a:t>has been dissolved away showing the cellulose matrix of </a:t>
            </a:r>
            <a:r>
              <a:rPr lang="en-US" dirty="0"/>
              <a:t>the </a:t>
            </a:r>
            <a:r>
              <a:rPr lang="en-US" dirty="0" err="1"/>
              <a:t>cyscolit</a:t>
            </a:r>
            <a:r>
              <a:rPr lang="en-US" dirty="0"/>
              <a:t>~. </a:t>
            </a:r>
            <a:endParaRPr lang="en-US" dirty="0" smtClean="0"/>
          </a:p>
          <a:p>
            <a:pPr algn="just">
              <a:lnSpc>
                <a:spcPct val="120000"/>
              </a:lnSpc>
            </a:pPr>
            <a:r>
              <a:rPr lang="en-US" dirty="0" smtClean="0"/>
              <a:t>(</a:t>
            </a:r>
            <a:r>
              <a:rPr lang="en-US" dirty="0"/>
              <a:t>B) Mature </a:t>
            </a:r>
            <a:r>
              <a:rPr lang="en-US" b="1" dirty="0" err="1" smtClean="0"/>
              <a:t>lichocyst</a:t>
            </a:r>
            <a:r>
              <a:rPr lang="en-US" b="1" dirty="0" smtClean="0"/>
              <a:t> showing </a:t>
            </a:r>
            <a:r>
              <a:rPr lang="en-US" b="1" dirty="0"/>
              <a:t>the grapelike deposit of calcium </a:t>
            </a:r>
            <a:r>
              <a:rPr lang="en-US" dirty="0"/>
              <a:t>carbonate upon the </a:t>
            </a:r>
            <a:r>
              <a:rPr lang="en-US" dirty="0" err="1"/>
              <a:t>cystolirh</a:t>
            </a:r>
            <a:r>
              <a:rPr lang="en-US" dirty="0"/>
              <a:t> </a:t>
            </a:r>
            <a:r>
              <a:rPr lang="en-US" dirty="0" err="1" smtClean="0"/>
              <a:t>scall</a:t>
            </a:r>
            <a:r>
              <a:rPr lang="en-US" dirty="0" smtClean="0"/>
              <a:t>~ </a:t>
            </a:r>
            <a:r>
              <a:rPr lang="en-US" dirty="0"/>
              <a:t>Both x 927. Reprinted </a:t>
            </a:r>
            <a:r>
              <a:rPr lang="en-US" dirty="0" smtClean="0"/>
              <a:t>with </a:t>
            </a:r>
            <a:r>
              <a:rPr lang="en-US" b="1" dirty="0" smtClean="0"/>
              <a:t>permission </a:t>
            </a:r>
            <a:r>
              <a:rPr lang="en-US" dirty="0"/>
              <a:t>from </a:t>
            </a:r>
            <a:r>
              <a:rPr lang="en-US" dirty="0" err="1"/>
              <a:t>Ajello</a:t>
            </a:r>
            <a:r>
              <a:rPr lang="en-US" dirty="0"/>
              <a:t> ( 1941 ), Am. J. Bo~. 28, 589-594.</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
            <a:ext cx="8458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122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smtClean="0"/>
              <a:t>Silica sand</a:t>
            </a:r>
            <a:endParaRPr lang="en-GB" dirty="0"/>
          </a:p>
        </p:txBody>
      </p:sp>
      <p:sp>
        <p:nvSpPr>
          <p:cNvPr id="5" name="Content Placeholder 4"/>
          <p:cNvSpPr>
            <a:spLocks noGrp="1"/>
          </p:cNvSpPr>
          <p:nvPr>
            <p:ph sz="half" idx="4294967295"/>
          </p:nvPr>
        </p:nvSpPr>
        <p:spPr>
          <a:xfrm>
            <a:off x="457200" y="1676402"/>
            <a:ext cx="4038600" cy="3971455"/>
          </a:xfrm>
          <a:prstGeom prst="rect">
            <a:avLst/>
          </a:prstGeom>
        </p:spPr>
        <p:txBody>
          <a:bodyPr>
            <a:normAutofit/>
          </a:bodyPr>
          <a:lstStyle/>
          <a:p>
            <a:endParaRPr lang="en-GB"/>
          </a:p>
        </p:txBody>
      </p:sp>
      <p:sp>
        <p:nvSpPr>
          <p:cNvPr id="6" name="Content Placeholder 5"/>
          <p:cNvSpPr>
            <a:spLocks noGrp="1"/>
          </p:cNvSpPr>
          <p:nvPr>
            <p:ph sz="half" idx="2"/>
          </p:nvPr>
        </p:nvSpPr>
        <p:spPr>
          <a:xfrm>
            <a:off x="4648200" y="914400"/>
            <a:ext cx="4038600" cy="4733454"/>
          </a:xfrm>
        </p:spPr>
        <p:txBody>
          <a:bodyPr>
            <a:noAutofit/>
          </a:bodyPr>
          <a:lstStyle/>
          <a:p>
            <a:pPr>
              <a:lnSpc>
                <a:spcPct val="120000"/>
              </a:lnSpc>
            </a:pPr>
            <a:r>
              <a:rPr lang="en-US" sz="1600" dirty="0"/>
              <a:t>Silica grains in wood of </a:t>
            </a:r>
            <a:r>
              <a:rPr lang="en-US" sz="1600" i="1" dirty="0" err="1"/>
              <a:t>Hibbe~a</a:t>
            </a:r>
            <a:r>
              <a:rPr lang="en-US" sz="1600" i="1" dirty="0"/>
              <a:t> </a:t>
            </a:r>
            <a:r>
              <a:rPr lang="en-US" sz="1600" dirty="0"/>
              <a:t>(</a:t>
            </a:r>
            <a:r>
              <a:rPr lang="en-US" sz="1600" dirty="0" err="1"/>
              <a:t>Dilleniaceae</a:t>
            </a:r>
            <a:r>
              <a:rPr lang="en-US" sz="1600" dirty="0"/>
              <a:t>). </a:t>
            </a:r>
            <a:endParaRPr lang="en-US" sz="1600" dirty="0" smtClean="0"/>
          </a:p>
          <a:p>
            <a:pPr>
              <a:lnSpc>
                <a:spcPct val="120000"/>
              </a:lnSpc>
            </a:pPr>
            <a:r>
              <a:rPr lang="en-US" sz="1600" dirty="0" smtClean="0"/>
              <a:t>(</a:t>
            </a:r>
            <a:r>
              <a:rPr lang="en-US" sz="1600" dirty="0"/>
              <a:t>A) </a:t>
            </a:r>
            <a:r>
              <a:rPr lang="en-US" sz="1600" i="1" dirty="0"/>
              <a:t>H. </a:t>
            </a:r>
            <a:r>
              <a:rPr lang="en-US" sz="1600" i="1" dirty="0" err="1"/>
              <a:t>trachyphylla</a:t>
            </a:r>
            <a:r>
              <a:rPr lang="en-US" sz="1600" i="1" dirty="0"/>
              <a:t>, </a:t>
            </a:r>
            <a:r>
              <a:rPr lang="en-US" sz="1600" dirty="0"/>
              <a:t>radial </a:t>
            </a:r>
            <a:r>
              <a:rPr lang="en-US" sz="1600" dirty="0" smtClean="0"/>
              <a:t>section showing </a:t>
            </a:r>
            <a:r>
              <a:rPr lang="en-US" sz="1600" dirty="0"/>
              <a:t>abundant silica grains in ray parenchyma cells, x 125. </a:t>
            </a:r>
            <a:endParaRPr lang="en-US" sz="1600" dirty="0" smtClean="0"/>
          </a:p>
          <a:p>
            <a:pPr>
              <a:lnSpc>
                <a:spcPct val="120000"/>
              </a:lnSpc>
            </a:pPr>
            <a:r>
              <a:rPr lang="en-US" sz="1600" dirty="0" smtClean="0"/>
              <a:t>(</a:t>
            </a:r>
            <a:r>
              <a:rPr lang="en-US" sz="1600" dirty="0"/>
              <a:t>B) </a:t>
            </a:r>
            <a:r>
              <a:rPr lang="en-US" sz="1600" i="1" dirty="0"/>
              <a:t>H. </a:t>
            </a:r>
            <a:r>
              <a:rPr lang="en-US" sz="1600" i="1" dirty="0" err="1"/>
              <a:t>aitigena</a:t>
            </a:r>
            <a:r>
              <a:rPr lang="en-US" sz="1600" i="1" dirty="0"/>
              <a:t>, </a:t>
            </a:r>
            <a:r>
              <a:rPr lang="en-US" sz="1600" dirty="0"/>
              <a:t>radial section showing </a:t>
            </a:r>
            <a:r>
              <a:rPr lang="en-US" sz="1600" dirty="0" smtClean="0"/>
              <a:t>solitary silica </a:t>
            </a:r>
            <a:r>
              <a:rPr lang="en-US" sz="1600" dirty="0"/>
              <a:t>grains in wood ray cells, x 230. </a:t>
            </a:r>
            <a:endParaRPr lang="en-US" sz="1600" dirty="0" smtClean="0"/>
          </a:p>
          <a:p>
            <a:pPr>
              <a:lnSpc>
                <a:spcPct val="120000"/>
              </a:lnSpc>
            </a:pPr>
            <a:r>
              <a:rPr lang="en-US" sz="1600" dirty="0" smtClean="0"/>
              <a:t>(</a:t>
            </a:r>
            <a:r>
              <a:rPr lang="en-US" sz="1600" dirty="0"/>
              <a:t>C) </a:t>
            </a:r>
            <a:r>
              <a:rPr lang="en-US" sz="1600" i="1" dirty="0"/>
              <a:t>H. </a:t>
            </a:r>
            <a:r>
              <a:rPr lang="en-US" sz="1600" i="1" dirty="0" err="1"/>
              <a:t>deplancheana</a:t>
            </a:r>
            <a:r>
              <a:rPr lang="en-US" sz="1600" i="1" dirty="0"/>
              <a:t>, </a:t>
            </a:r>
            <a:r>
              <a:rPr lang="en-US" sz="1600" dirty="0"/>
              <a:t>SEM illustrating granular surface of </a:t>
            </a:r>
            <a:r>
              <a:rPr lang="en-US" sz="1600" dirty="0" smtClean="0"/>
              <a:t>silica grain</a:t>
            </a:r>
            <a:r>
              <a:rPr lang="en-US" sz="1600" dirty="0"/>
              <a:t>, x 2600. </a:t>
            </a:r>
            <a:endParaRPr lang="en-US" sz="1600" dirty="0" smtClean="0"/>
          </a:p>
          <a:p>
            <a:pPr>
              <a:lnSpc>
                <a:spcPct val="120000"/>
              </a:lnSpc>
            </a:pPr>
            <a:r>
              <a:rPr lang="en-US" sz="1600" dirty="0" smtClean="0"/>
              <a:t>(</a:t>
            </a:r>
            <a:r>
              <a:rPr lang="en-US" sz="1600" dirty="0"/>
              <a:t>D) </a:t>
            </a:r>
            <a:r>
              <a:rPr lang="en-US" sz="1600" i="1" dirty="0"/>
              <a:t>H. </a:t>
            </a:r>
            <a:r>
              <a:rPr lang="en-US" sz="1600" i="1" dirty="0" err="1"/>
              <a:t>tontoutensis</a:t>
            </a:r>
            <a:r>
              <a:rPr lang="en-US" sz="1600" i="1" dirty="0"/>
              <a:t>, </a:t>
            </a:r>
            <a:r>
              <a:rPr lang="en-US" sz="1600" dirty="0"/>
              <a:t>SEM illustrating very granular silica grain, x 4300. Reprinted </a:t>
            </a:r>
            <a:r>
              <a:rPr lang="en-US" sz="1600" dirty="0" smtClean="0"/>
              <a:t>with permission </a:t>
            </a:r>
            <a:r>
              <a:rPr lang="en-US" sz="1600" dirty="0"/>
              <a:t>from </a:t>
            </a:r>
            <a:r>
              <a:rPr lang="en-US" sz="1600" dirty="0" err="1"/>
              <a:t>Dickison</a:t>
            </a:r>
            <a:r>
              <a:rPr lang="en-US" sz="1600" dirty="0"/>
              <a:t> (1984). </a:t>
            </a:r>
            <a:r>
              <a:rPr lang="en-US" sz="1600" i="1" dirty="0"/>
              <a:t>IAWA Bull. </a:t>
            </a:r>
            <a:r>
              <a:rPr lang="en-US" sz="1600" i="1" dirty="0" err="1"/>
              <a:t>n.s</a:t>
            </a:r>
            <a:r>
              <a:rPr lang="en-US" sz="1600" i="1" dirty="0"/>
              <a:t>. </a:t>
            </a:r>
            <a:r>
              <a:rPr lang="en-US" sz="1600" dirty="0"/>
              <a:t>5, 341-343. The International Association of </a:t>
            </a:r>
            <a:r>
              <a:rPr lang="en-US" sz="1600" dirty="0" smtClean="0"/>
              <a:t>Wood </a:t>
            </a:r>
            <a:r>
              <a:rPr lang="en-GB" sz="1600" dirty="0" smtClean="0"/>
              <a:t>Anatomists</a:t>
            </a:r>
            <a:r>
              <a:rPr lang="en-GB" sz="1600" dirty="0"/>
              <a:t>.</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914400"/>
            <a:ext cx="43434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9924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just"/>
            <a:r>
              <a:rPr lang="en-US" dirty="0" err="1"/>
              <a:t>Ergastic</a:t>
            </a:r>
            <a:r>
              <a:rPr lang="en-US" dirty="0"/>
              <a:t> substances or cell inclusions are the products of cell metabolism, appearing and disappearing at various stages of cell’s life-cycle.</a:t>
            </a:r>
          </a:p>
          <a:p>
            <a:pPr algn="just"/>
            <a:r>
              <a:rPr lang="en-US" dirty="0"/>
              <a:t>In majority of cases they are waste products of simple chemical nature compared to protoplasmic components which are more complex.</a:t>
            </a:r>
          </a:p>
          <a:p>
            <a:pPr algn="just"/>
            <a:r>
              <a:rPr lang="en-US" dirty="0"/>
              <a:t>These </a:t>
            </a:r>
            <a:r>
              <a:rPr lang="en-US" dirty="0" err="1"/>
              <a:t>ergastic</a:t>
            </a:r>
            <a:r>
              <a:rPr lang="en-US" dirty="0"/>
              <a:t> substances may be present in the cell walls or vacuoles or in the organelles of protoplasm. They may be present in soluble or insoluble state and may be organic or inorganic in nature</a:t>
            </a:r>
          </a:p>
          <a:p>
            <a:endParaRPr lang="en-GB" dirty="0"/>
          </a:p>
        </p:txBody>
      </p:sp>
    </p:spTree>
    <p:extLst>
      <p:ext uri="{BB962C8B-B14F-4D97-AF65-F5344CB8AC3E}">
        <p14:creationId xmlns:p14="http://schemas.microsoft.com/office/powerpoint/2010/main" val="319320477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algn="just">
              <a:lnSpc>
                <a:spcPct val="120000"/>
              </a:lnSpc>
            </a:pPr>
            <a:r>
              <a:rPr lang="en-US" sz="2000" dirty="0"/>
              <a:t>Deposits </a:t>
            </a:r>
            <a:r>
              <a:rPr lang="en-US" sz="2000" dirty="0" smtClean="0"/>
              <a:t>of silica </a:t>
            </a:r>
            <a:r>
              <a:rPr lang="en-US" sz="2000" dirty="0"/>
              <a:t>(SiO2) are often abundant in the wood cells of </a:t>
            </a:r>
            <a:r>
              <a:rPr lang="en-US" sz="2000" dirty="0" err="1" smtClean="0"/>
              <a:t>dicotyledons</a:t>
            </a:r>
            <a:r>
              <a:rPr lang="en-US" sz="2000" dirty="0" smtClean="0"/>
              <a:t> and </a:t>
            </a:r>
            <a:r>
              <a:rPr lang="en-US" sz="2000" dirty="0"/>
              <a:t>in the stems and leaf cells of some monocotyledons. </a:t>
            </a:r>
            <a:endParaRPr lang="en-US" sz="2000" dirty="0" smtClean="0"/>
          </a:p>
          <a:p>
            <a:pPr algn="just">
              <a:lnSpc>
                <a:spcPct val="120000"/>
              </a:lnSpc>
            </a:pPr>
            <a:r>
              <a:rPr lang="en-US" sz="2000" dirty="0" smtClean="0"/>
              <a:t>However</a:t>
            </a:r>
            <a:r>
              <a:rPr lang="en-US" sz="2000" dirty="0"/>
              <a:t>, </a:t>
            </a:r>
            <a:r>
              <a:rPr lang="en-US" sz="2000" dirty="0" smtClean="0"/>
              <a:t>silica is </a:t>
            </a:r>
            <a:r>
              <a:rPr lang="en-US" sz="2000" dirty="0"/>
              <a:t>clearly characteristic of some families and not of others. </a:t>
            </a:r>
            <a:endParaRPr lang="en-US" sz="2000" dirty="0" smtClean="0"/>
          </a:p>
          <a:p>
            <a:pPr algn="just">
              <a:lnSpc>
                <a:spcPct val="120000"/>
              </a:lnSpc>
            </a:pPr>
            <a:r>
              <a:rPr lang="en-US" sz="2000" dirty="0" smtClean="0"/>
              <a:t>Among those species </a:t>
            </a:r>
            <a:r>
              <a:rPr lang="en-US" sz="2000" dirty="0"/>
              <a:t>of woody </a:t>
            </a:r>
            <a:r>
              <a:rPr lang="en-US" sz="2000" dirty="0" err="1"/>
              <a:t>dicotyledons</a:t>
            </a:r>
            <a:r>
              <a:rPr lang="en-US" sz="2000" dirty="0"/>
              <a:t> that have been studied, approximately 80% </a:t>
            </a:r>
            <a:r>
              <a:rPr lang="en-US" sz="2000" dirty="0" smtClean="0"/>
              <a:t>of the </a:t>
            </a:r>
            <a:r>
              <a:rPr lang="en-US" sz="2000" dirty="0"/>
              <a:t>wood silica was present in the xylem ray cells. </a:t>
            </a:r>
            <a:endParaRPr lang="en-US" sz="2000" dirty="0" smtClean="0"/>
          </a:p>
          <a:p>
            <a:pPr algn="just">
              <a:lnSpc>
                <a:spcPct val="120000"/>
              </a:lnSpc>
            </a:pPr>
            <a:r>
              <a:rPr lang="en-US" sz="2000" dirty="0" smtClean="0"/>
              <a:t>Silica </a:t>
            </a:r>
            <a:r>
              <a:rPr lang="en-US" sz="2000" dirty="0"/>
              <a:t>may form as </a:t>
            </a:r>
            <a:r>
              <a:rPr lang="en-US" sz="2000" dirty="0" smtClean="0"/>
              <a:t>an incrustation </a:t>
            </a:r>
            <a:r>
              <a:rPr lang="en-US" sz="2000" dirty="0"/>
              <a:t>on the wall or as inclusions called silica grains or silica bodies </a:t>
            </a:r>
            <a:r>
              <a:rPr lang="en-US" sz="2000" dirty="0" smtClean="0"/>
              <a:t>in the </a:t>
            </a:r>
            <a:r>
              <a:rPr lang="en-US" sz="2000" dirty="0"/>
              <a:t>cell lumen. </a:t>
            </a:r>
            <a:endParaRPr lang="en-US" sz="2000" dirty="0" smtClean="0"/>
          </a:p>
          <a:p>
            <a:pPr algn="just">
              <a:lnSpc>
                <a:spcPct val="120000"/>
              </a:lnSpc>
            </a:pPr>
            <a:r>
              <a:rPr lang="en-US" sz="2000" dirty="0" smtClean="0"/>
              <a:t>In </a:t>
            </a:r>
            <a:r>
              <a:rPr lang="en-US" sz="2000" dirty="0"/>
              <a:t>many cases but not always, the silica body conforms to </a:t>
            </a:r>
            <a:r>
              <a:rPr lang="en-US" sz="2000" dirty="0" smtClean="0"/>
              <a:t>the shape </a:t>
            </a:r>
            <a:r>
              <a:rPr lang="en-US" sz="2000" dirty="0"/>
              <a:t>of the cell in which it occurs. </a:t>
            </a:r>
            <a:endParaRPr lang="en-US" sz="2000" dirty="0" smtClean="0"/>
          </a:p>
          <a:p>
            <a:pPr algn="just">
              <a:lnSpc>
                <a:spcPct val="120000"/>
              </a:lnSpc>
            </a:pPr>
            <a:r>
              <a:rPr lang="en-US" sz="2000" dirty="0" smtClean="0"/>
              <a:t>The </a:t>
            </a:r>
            <a:r>
              <a:rPr lang="en-US" sz="2000" dirty="0"/>
              <a:t>size of silica bodies tends to be </a:t>
            </a:r>
            <a:r>
              <a:rPr lang="en-US" sz="2000" dirty="0" smtClean="0"/>
              <a:t>quite variable</a:t>
            </a:r>
            <a:r>
              <a:rPr lang="en-US" sz="2000" dirty="0"/>
              <a:t>. Silica may resemble calcium oxalate crystals, but it is </a:t>
            </a:r>
            <a:r>
              <a:rPr lang="en-US" sz="2000" dirty="0" smtClean="0"/>
              <a:t>amorphous and non crystalline </a:t>
            </a:r>
            <a:r>
              <a:rPr lang="en-US" sz="2000" dirty="0"/>
              <a:t>and so does not show birefringence when viewed </a:t>
            </a:r>
            <a:r>
              <a:rPr lang="en-US" sz="2000" dirty="0" smtClean="0"/>
              <a:t>under polarized </a:t>
            </a:r>
            <a:r>
              <a:rPr lang="en-US" sz="2000" dirty="0"/>
              <a:t>light. </a:t>
            </a:r>
            <a:endParaRPr lang="en-US" sz="2000" dirty="0" smtClean="0"/>
          </a:p>
        </p:txBody>
      </p:sp>
    </p:spTree>
    <p:extLst>
      <p:ext uri="{BB962C8B-B14F-4D97-AF65-F5344CB8AC3E}">
        <p14:creationId xmlns:p14="http://schemas.microsoft.com/office/powerpoint/2010/main" val="525580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pPr algn="just">
              <a:lnSpc>
                <a:spcPct val="120000"/>
              </a:lnSpc>
            </a:pPr>
            <a:r>
              <a:rPr lang="en-US" dirty="0"/>
              <a:t>Because silica is resistant to breakdown, it can be used to identify fossil or </a:t>
            </a:r>
            <a:r>
              <a:rPr lang="en-US" dirty="0" err="1"/>
              <a:t>subfossil</a:t>
            </a:r>
            <a:r>
              <a:rPr lang="en-US" dirty="0"/>
              <a:t> plant materials that have undergone certain types of fossilization.</a:t>
            </a:r>
          </a:p>
          <a:p>
            <a:pPr algn="just">
              <a:lnSpc>
                <a:spcPct val="120000"/>
              </a:lnSpc>
            </a:pPr>
            <a:r>
              <a:rPr lang="en-US" dirty="0"/>
              <a:t>In addition to its presence or absence, the shape of individual silica bodies can be diagnostically important as an aid in classification. </a:t>
            </a:r>
          </a:p>
          <a:p>
            <a:pPr algn="just">
              <a:lnSpc>
                <a:spcPct val="120000"/>
              </a:lnSpc>
            </a:pPr>
            <a:r>
              <a:rPr lang="en-US" dirty="0"/>
              <a:t>Solitary silica bodies are often located within small, almost </a:t>
            </a:r>
            <a:r>
              <a:rPr lang="en-US" dirty="0" err="1"/>
              <a:t>isodiametrically</a:t>
            </a:r>
            <a:r>
              <a:rPr lang="en-US" dirty="0"/>
              <a:t> shaped cells called </a:t>
            </a:r>
            <a:r>
              <a:rPr lang="en-US" dirty="0" err="1"/>
              <a:t>stegmata</a:t>
            </a:r>
            <a:r>
              <a:rPr lang="en-US" dirty="0"/>
              <a:t>, which may have thickened inner and anticlinal walls and which are sometimes lignified or suberized. </a:t>
            </a:r>
          </a:p>
          <a:p>
            <a:pPr algn="just">
              <a:lnSpc>
                <a:spcPct val="120000"/>
              </a:lnSpc>
            </a:pPr>
            <a:r>
              <a:rPr lang="en-US" dirty="0"/>
              <a:t>In all palms, </a:t>
            </a:r>
            <a:r>
              <a:rPr lang="en-US" dirty="0" err="1"/>
              <a:t>stegmata</a:t>
            </a:r>
            <a:r>
              <a:rPr lang="en-US" dirty="0"/>
              <a:t> are arranged in longitudinal rows adjacent to the vascular or nonvascular fibrous bundles of the stem and leaf. These continuous or discontinuous files of silica containing cells are never positioned in the epidermis of </a:t>
            </a:r>
            <a:r>
              <a:rPr lang="en-US" dirty="0" err="1"/>
              <a:t>Palmae</a:t>
            </a:r>
            <a:r>
              <a:rPr lang="en-US" dirty="0"/>
              <a:t>.</a:t>
            </a:r>
            <a:endParaRPr lang="en-GB" dirty="0"/>
          </a:p>
          <a:p>
            <a:pPr algn="just">
              <a:lnSpc>
                <a:spcPct val="120000"/>
              </a:lnSpc>
            </a:pPr>
            <a:endParaRPr lang="en-GB" dirty="0"/>
          </a:p>
        </p:txBody>
      </p:sp>
    </p:spTree>
    <p:extLst>
      <p:ext uri="{BB962C8B-B14F-4D97-AF65-F5344CB8AC3E}">
        <p14:creationId xmlns:p14="http://schemas.microsoft.com/office/powerpoint/2010/main" val="3211460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Secretory Products</a:t>
            </a:r>
            <a:endParaRPr lang="en-GB" dirty="0"/>
          </a:p>
        </p:txBody>
      </p:sp>
      <p:sp>
        <p:nvSpPr>
          <p:cNvPr id="3" name="Content Placeholder 2"/>
          <p:cNvSpPr>
            <a:spLocks noGrp="1"/>
          </p:cNvSpPr>
          <p:nvPr>
            <p:ph idx="1"/>
          </p:nvPr>
        </p:nvSpPr>
        <p:spPr/>
        <p:txBody>
          <a:bodyPr>
            <a:normAutofit/>
          </a:bodyPr>
          <a:lstStyle/>
          <a:p>
            <a:pPr algn="just"/>
            <a:r>
              <a:rPr lang="en-US" sz="4000" b="1" dirty="0"/>
              <a:t>Many substances secreted by special glands and organs, are found in plants, such as:</a:t>
            </a:r>
            <a:endParaRPr lang="en-GB" sz="4000" dirty="0"/>
          </a:p>
          <a:p>
            <a:pPr lvl="1" algn="just"/>
            <a:r>
              <a:rPr lang="en-US" sz="2800" dirty="0" err="1"/>
              <a:t>Colouring</a:t>
            </a:r>
            <a:r>
              <a:rPr lang="en-US" sz="2800" dirty="0"/>
              <a:t> </a:t>
            </a:r>
            <a:r>
              <a:rPr lang="en-US" sz="2800" dirty="0" smtClean="0"/>
              <a:t>matter</a:t>
            </a:r>
          </a:p>
          <a:p>
            <a:pPr lvl="1" algn="just"/>
            <a:r>
              <a:rPr lang="en-US" sz="2800" dirty="0" smtClean="0"/>
              <a:t>Enzymes</a:t>
            </a:r>
          </a:p>
          <a:p>
            <a:pPr lvl="1" algn="just"/>
            <a:r>
              <a:rPr lang="en-US" sz="2800" dirty="0" smtClean="0"/>
              <a:t>Nectar	</a:t>
            </a:r>
            <a:endParaRPr lang="en-GB" sz="2800" dirty="0"/>
          </a:p>
        </p:txBody>
      </p:sp>
    </p:spTree>
    <p:extLst>
      <p:ext uri="{BB962C8B-B14F-4D97-AF65-F5344CB8AC3E}">
        <p14:creationId xmlns:p14="http://schemas.microsoft.com/office/powerpoint/2010/main" val="4301122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b="1" dirty="0" err="1" smtClean="0"/>
              <a:t>Colouring</a:t>
            </a:r>
            <a:r>
              <a:rPr lang="en-US" b="1" dirty="0" smtClean="0"/>
              <a:t> </a:t>
            </a:r>
            <a:r>
              <a:rPr lang="en-US" b="1" dirty="0"/>
              <a:t>matter:</a:t>
            </a:r>
          </a:p>
          <a:p>
            <a:r>
              <a:rPr lang="en-US" dirty="0"/>
              <a:t>Plants possess green </a:t>
            </a:r>
            <a:r>
              <a:rPr lang="en-US" dirty="0" err="1"/>
              <a:t>colouring</a:t>
            </a:r>
            <a:r>
              <a:rPr lang="en-US" dirty="0"/>
              <a:t> matter because of the presence of chlorophyll a and chlorophyll b. </a:t>
            </a:r>
            <a:endParaRPr lang="en-US" dirty="0" smtClean="0"/>
          </a:p>
          <a:p>
            <a:r>
              <a:rPr lang="en-US" dirty="0" smtClean="0"/>
              <a:t>They </a:t>
            </a:r>
            <a:r>
              <a:rPr lang="en-US" dirty="0"/>
              <a:t>also contain orange and yellow pigments, carotene and xanthophyll. </a:t>
            </a:r>
            <a:endParaRPr lang="en-US" dirty="0" smtClean="0"/>
          </a:p>
          <a:p>
            <a:r>
              <a:rPr lang="en-US" dirty="0" smtClean="0"/>
              <a:t>The </a:t>
            </a:r>
            <a:r>
              <a:rPr lang="en-US" dirty="0"/>
              <a:t>flowers and fruits become differently </a:t>
            </a:r>
            <a:r>
              <a:rPr lang="en-US" dirty="0" err="1"/>
              <a:t>coloured</a:t>
            </a:r>
            <a:r>
              <a:rPr lang="en-US" dirty="0"/>
              <a:t> because of the presence of carotene and xanthophyll. </a:t>
            </a:r>
            <a:endParaRPr lang="en-US" dirty="0" smtClean="0"/>
          </a:p>
          <a:p>
            <a:r>
              <a:rPr lang="en-US" dirty="0" smtClean="0"/>
              <a:t>Blue</a:t>
            </a:r>
            <a:r>
              <a:rPr lang="en-US" dirty="0"/>
              <a:t>, purple and pink </a:t>
            </a:r>
            <a:r>
              <a:rPr lang="en-US" dirty="0" err="1"/>
              <a:t>colours</a:t>
            </a:r>
            <a:r>
              <a:rPr lang="en-US" dirty="0"/>
              <a:t> are due to anthocyanin pigments which are found in vacuolar sap of fruits and petals of flowers and young leaves of some plants.</a:t>
            </a:r>
          </a:p>
          <a:p>
            <a:endParaRPr lang="en-GB" dirty="0"/>
          </a:p>
        </p:txBody>
      </p:sp>
    </p:spTree>
    <p:extLst>
      <p:ext uri="{BB962C8B-B14F-4D97-AF65-F5344CB8AC3E}">
        <p14:creationId xmlns:p14="http://schemas.microsoft.com/office/powerpoint/2010/main" val="404921672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algn="just" fontAlgn="base"/>
            <a:r>
              <a:rPr lang="en-US" sz="2800" b="1" dirty="0" smtClean="0"/>
              <a:t>Enzymes</a:t>
            </a:r>
            <a:r>
              <a:rPr lang="en-US" sz="2800" b="1" dirty="0"/>
              <a:t>:</a:t>
            </a:r>
            <a:endParaRPr lang="en-GB" sz="2800" dirty="0"/>
          </a:p>
          <a:p>
            <a:pPr marL="0" indent="0" algn="just" fontAlgn="base">
              <a:buNone/>
            </a:pPr>
            <a:r>
              <a:rPr lang="en-US" sz="2800" dirty="0" smtClean="0"/>
              <a:t>	Enzymatic </a:t>
            </a:r>
            <a:r>
              <a:rPr lang="en-US" sz="2800" dirty="0"/>
              <a:t>proteins occur in colloidal state in the protoplasm. These enzymes convert complex organic food into simple compounds. For instance, enzyme diastase converts starch into glucose.</a:t>
            </a:r>
            <a:endParaRPr lang="en-GB" sz="2800" dirty="0"/>
          </a:p>
          <a:p>
            <a:pPr algn="just" fontAlgn="base"/>
            <a:r>
              <a:rPr lang="en-US" sz="2800" b="1" dirty="0" smtClean="0"/>
              <a:t>Nectar</a:t>
            </a:r>
            <a:r>
              <a:rPr lang="en-US" sz="2800" b="1" dirty="0"/>
              <a:t>:</a:t>
            </a:r>
            <a:endParaRPr lang="en-GB" sz="2800" dirty="0"/>
          </a:p>
          <a:p>
            <a:pPr marL="0" indent="0" algn="just" fontAlgn="base">
              <a:buNone/>
            </a:pPr>
            <a:r>
              <a:rPr lang="en-US" sz="2800" dirty="0" smtClean="0"/>
              <a:t>	Nectar</a:t>
            </a:r>
            <a:r>
              <a:rPr lang="en-US" sz="2800" dirty="0"/>
              <a:t>, secreted by </a:t>
            </a:r>
            <a:r>
              <a:rPr lang="en-US" sz="2800" dirty="0" err="1"/>
              <a:t>nectaries</a:t>
            </a:r>
            <a:r>
              <a:rPr lang="en-US" sz="2800" dirty="0"/>
              <a:t> in plants, attracts insects for pollination because it is sweet and contains sucrose, glucose and fructose.</a:t>
            </a:r>
            <a:endParaRPr lang="en-GB" sz="2800" dirty="0"/>
          </a:p>
          <a:p>
            <a:endParaRPr lang="en-GB" dirty="0"/>
          </a:p>
        </p:txBody>
      </p:sp>
    </p:spTree>
    <p:extLst>
      <p:ext uri="{BB962C8B-B14F-4D97-AF65-F5344CB8AC3E}">
        <p14:creationId xmlns:p14="http://schemas.microsoft.com/office/powerpoint/2010/main" val="165946495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Excretory </a:t>
            </a:r>
            <a:r>
              <a:rPr lang="en-US" b="1" dirty="0" smtClean="0">
                <a:effectLst/>
              </a:rPr>
              <a:t>Products</a:t>
            </a:r>
            <a:endParaRPr lang="en-GB" dirty="0"/>
          </a:p>
        </p:txBody>
      </p:sp>
      <p:sp>
        <p:nvSpPr>
          <p:cNvPr id="3" name="Content Placeholder 2"/>
          <p:cNvSpPr>
            <a:spLocks noGrp="1"/>
          </p:cNvSpPr>
          <p:nvPr>
            <p:ph idx="1"/>
          </p:nvPr>
        </p:nvSpPr>
        <p:spPr/>
        <p:txBody>
          <a:bodyPr>
            <a:noAutofit/>
          </a:bodyPr>
          <a:lstStyle/>
          <a:p>
            <a:pPr algn="just"/>
            <a:r>
              <a:rPr lang="en-US" sz="2800" dirty="0"/>
              <a:t>Several chemical substances which are of no use to plants are produced during metabolic reactions. </a:t>
            </a:r>
            <a:endParaRPr lang="en-US" sz="2800" dirty="0" smtClean="0"/>
          </a:p>
          <a:p>
            <a:pPr algn="just"/>
            <a:r>
              <a:rPr lang="en-US" sz="2800" dirty="0" smtClean="0"/>
              <a:t>These </a:t>
            </a:r>
            <a:r>
              <a:rPr lang="en-US" sz="2800" dirty="0"/>
              <a:t>waste products are called excretory products, but the plants do not have any special mechanism to remove these substances. </a:t>
            </a:r>
            <a:endParaRPr lang="en-US" sz="2800" dirty="0" smtClean="0"/>
          </a:p>
          <a:p>
            <a:pPr algn="just"/>
            <a:r>
              <a:rPr lang="en-US" sz="2800" dirty="0" smtClean="0"/>
              <a:t>However</a:t>
            </a:r>
            <a:r>
              <a:rPr lang="en-US" sz="2800" dirty="0"/>
              <a:t>, some of these are thrown away by way of dropping of old leaves, bark and flowers. </a:t>
            </a:r>
            <a:endParaRPr lang="en-US" sz="2800" dirty="0" smtClean="0"/>
          </a:p>
          <a:p>
            <a:pPr algn="just"/>
            <a:r>
              <a:rPr lang="en-US" sz="2800" dirty="0" smtClean="0"/>
              <a:t>These </a:t>
            </a:r>
            <a:r>
              <a:rPr lang="en-US" sz="2800" dirty="0"/>
              <a:t>excretory products are found as cell inclusions.</a:t>
            </a:r>
            <a:endParaRPr lang="en-GB" sz="2800" dirty="0"/>
          </a:p>
        </p:txBody>
      </p:sp>
    </p:spTree>
    <p:extLst>
      <p:ext uri="{BB962C8B-B14F-4D97-AF65-F5344CB8AC3E}">
        <p14:creationId xmlns:p14="http://schemas.microsoft.com/office/powerpoint/2010/main" val="257383467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b="1" dirty="0" smtClean="0"/>
              <a:t>Alkaloids</a:t>
            </a:r>
          </a:p>
          <a:p>
            <a:r>
              <a:rPr lang="en-US" b="1" dirty="0" smtClean="0"/>
              <a:t>Glucosides</a:t>
            </a:r>
          </a:p>
          <a:p>
            <a:r>
              <a:rPr lang="en-US" b="1" dirty="0" smtClean="0"/>
              <a:t>Tannins</a:t>
            </a:r>
            <a:endParaRPr lang="en-US" b="1" dirty="0"/>
          </a:p>
          <a:p>
            <a:r>
              <a:rPr lang="en-US" b="1" dirty="0" smtClean="0"/>
              <a:t>Latex</a:t>
            </a:r>
          </a:p>
          <a:p>
            <a:r>
              <a:rPr lang="en-US" b="1" dirty="0"/>
              <a:t>Essential </a:t>
            </a:r>
            <a:r>
              <a:rPr lang="en-US" b="1" dirty="0" smtClean="0"/>
              <a:t>oils</a:t>
            </a:r>
          </a:p>
          <a:p>
            <a:r>
              <a:rPr lang="en-US" b="1" dirty="0" smtClean="0"/>
              <a:t>Resins</a:t>
            </a:r>
          </a:p>
          <a:p>
            <a:r>
              <a:rPr lang="en-US" b="1" dirty="0" smtClean="0"/>
              <a:t>Gums</a:t>
            </a:r>
          </a:p>
          <a:p>
            <a:r>
              <a:rPr lang="en-US" b="1" dirty="0"/>
              <a:t>Organic Acids</a:t>
            </a:r>
            <a:endParaRPr lang="en-GB" dirty="0"/>
          </a:p>
        </p:txBody>
      </p:sp>
    </p:spTree>
    <p:extLst>
      <p:ext uri="{BB962C8B-B14F-4D97-AF65-F5344CB8AC3E}">
        <p14:creationId xmlns:p14="http://schemas.microsoft.com/office/powerpoint/2010/main" val="84133342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10000"/>
          </a:bodyPr>
          <a:lstStyle/>
          <a:p>
            <a:pPr fontAlgn="base"/>
            <a:r>
              <a:rPr lang="en-US" sz="2800" b="1" dirty="0" smtClean="0"/>
              <a:t>Alkaloids</a:t>
            </a:r>
            <a:r>
              <a:rPr lang="en-US" sz="2800" b="1" dirty="0"/>
              <a:t>:</a:t>
            </a:r>
            <a:endParaRPr lang="en-GB" sz="2800" dirty="0"/>
          </a:p>
          <a:p>
            <a:pPr algn="just" fontAlgn="base"/>
            <a:r>
              <a:rPr lang="en-US" sz="2800" dirty="0"/>
              <a:t>These are nitrogenous compounds, made up of carbon, hydrogen, oxygen and nitrogen. </a:t>
            </a:r>
            <a:endParaRPr lang="en-US" sz="2800" dirty="0" smtClean="0"/>
          </a:p>
          <a:p>
            <a:pPr algn="just" fontAlgn="base"/>
            <a:r>
              <a:rPr lang="en-US" sz="2800" dirty="0" smtClean="0"/>
              <a:t>They </a:t>
            </a:r>
            <a:r>
              <a:rPr lang="en-US" sz="2800" dirty="0"/>
              <a:t>are found in storage organs of plants such as seeds, bark and leaves. </a:t>
            </a:r>
            <a:endParaRPr lang="en-US" sz="2800" dirty="0" smtClean="0"/>
          </a:p>
          <a:p>
            <a:pPr algn="just" fontAlgn="base"/>
            <a:r>
              <a:rPr lang="en-US" sz="2800" dirty="0" smtClean="0"/>
              <a:t>They </a:t>
            </a:r>
            <a:r>
              <a:rPr lang="en-US" sz="2800" dirty="0"/>
              <a:t>are insoluble in water but soluble in alcohol. They have sour taste and some are poisonous. </a:t>
            </a:r>
            <a:endParaRPr lang="en-US" sz="2800" dirty="0" smtClean="0"/>
          </a:p>
          <a:p>
            <a:pPr algn="just" fontAlgn="base"/>
            <a:r>
              <a:rPr lang="en-US" sz="2800" dirty="0" smtClean="0"/>
              <a:t>However</a:t>
            </a:r>
            <a:r>
              <a:rPr lang="en-US" sz="2800" dirty="0"/>
              <a:t>, a large number of alkaloids, such as quinine, reserpine, nicotine, caffeine, thein, strychnine, morphine, atropine, are used as medicines.</a:t>
            </a:r>
            <a:endParaRPr lang="en-GB" sz="2800" dirty="0"/>
          </a:p>
          <a:p>
            <a:pPr marL="0" indent="0">
              <a:buNone/>
            </a:pPr>
            <a:endParaRPr lang="en-GB" dirty="0"/>
          </a:p>
        </p:txBody>
      </p:sp>
    </p:spTree>
    <p:extLst>
      <p:ext uri="{BB962C8B-B14F-4D97-AF65-F5344CB8AC3E}">
        <p14:creationId xmlns:p14="http://schemas.microsoft.com/office/powerpoint/2010/main" val="133789838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just" fontAlgn="base"/>
            <a:r>
              <a:rPr lang="en-US" b="1" dirty="0" smtClean="0"/>
              <a:t>Glucosides</a:t>
            </a:r>
            <a:endParaRPr lang="en-GB" dirty="0"/>
          </a:p>
          <a:p>
            <a:pPr algn="just" fontAlgn="base"/>
            <a:r>
              <a:rPr lang="en-US" dirty="0"/>
              <a:t>These are degradation products of carbohydrates. Some, such as </a:t>
            </a:r>
            <a:r>
              <a:rPr lang="en-US" dirty="0" err="1"/>
              <a:t>digitoxin</a:t>
            </a:r>
            <a:r>
              <a:rPr lang="en-US" dirty="0"/>
              <a:t> used in heart diseases, are used as medicine.</a:t>
            </a:r>
            <a:endParaRPr lang="en-GB" dirty="0"/>
          </a:p>
          <a:p>
            <a:pPr algn="just" fontAlgn="base"/>
            <a:r>
              <a:rPr lang="en-US" b="1" dirty="0" smtClean="0"/>
              <a:t>Tannins</a:t>
            </a:r>
            <a:endParaRPr lang="en-GB" dirty="0"/>
          </a:p>
          <a:p>
            <a:pPr algn="just"/>
            <a:r>
              <a:rPr lang="en-US" dirty="0"/>
              <a:t>They are sour in taste and related to glucosides. They occur </a:t>
            </a:r>
            <a:r>
              <a:rPr lang="en-US" baseline="30000" dirty="0"/>
              <a:t>{</a:t>
            </a:r>
            <a:r>
              <a:rPr lang="en-US" dirty="0"/>
              <a:t>n vacuolar sap, cell wall, bark and leaves of some plants. They are found mostly in unripe fruits. They are used on a large scale for hardening of leather, a process called tanning of leather.</a:t>
            </a:r>
            <a:endParaRPr lang="en-GB" dirty="0"/>
          </a:p>
        </p:txBody>
      </p:sp>
    </p:spTree>
    <p:extLst>
      <p:ext uri="{BB962C8B-B14F-4D97-AF65-F5344CB8AC3E}">
        <p14:creationId xmlns:p14="http://schemas.microsoft.com/office/powerpoint/2010/main" val="42449315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algn="just" fontAlgn="base"/>
            <a:r>
              <a:rPr lang="en-US" sz="3200" b="1" dirty="0" smtClean="0"/>
              <a:t>Latex</a:t>
            </a:r>
            <a:r>
              <a:rPr lang="en-US" sz="3200" b="1" dirty="0"/>
              <a:t>:</a:t>
            </a:r>
            <a:endParaRPr lang="en-GB" sz="3200" dirty="0"/>
          </a:p>
          <a:p>
            <a:pPr algn="just" fontAlgn="base"/>
            <a:r>
              <a:rPr lang="en-US" sz="3200" dirty="0"/>
              <a:t>It is a milky substance secreted by latex glands. Robber secreted by the rubber tree </a:t>
            </a:r>
            <a:r>
              <a:rPr lang="en-US" sz="3200" i="1" dirty="0" err="1"/>
              <a:t>Hevea</a:t>
            </a:r>
            <a:r>
              <a:rPr lang="en-US" sz="3200" i="1" dirty="0"/>
              <a:t> </a:t>
            </a:r>
            <a:r>
              <a:rPr lang="en-US" sz="3200" i="1" dirty="0" err="1"/>
              <a:t>brasiliensis</a:t>
            </a:r>
            <a:r>
              <a:rPr lang="en-US" sz="3200" dirty="0"/>
              <a:t> is an important example.</a:t>
            </a:r>
            <a:endParaRPr lang="en-GB" sz="3200" dirty="0"/>
          </a:p>
          <a:p>
            <a:pPr algn="just" fontAlgn="base"/>
            <a:r>
              <a:rPr lang="en-US" sz="3200" b="1" dirty="0" smtClean="0"/>
              <a:t>Essential </a:t>
            </a:r>
            <a:r>
              <a:rPr lang="en-US" sz="3200" b="1" dirty="0"/>
              <a:t>oils:</a:t>
            </a:r>
            <a:endParaRPr lang="en-GB" sz="3200" dirty="0"/>
          </a:p>
          <a:p>
            <a:pPr algn="just" fontAlgn="base"/>
            <a:r>
              <a:rPr lang="en-US" sz="3200" dirty="0"/>
              <a:t>These are volatile oils produced by special glint’s and cells. </a:t>
            </a:r>
            <a:r>
              <a:rPr lang="en-US" sz="3200" dirty="0" smtClean="0"/>
              <a:t>Aroma in </a:t>
            </a:r>
            <a:r>
              <a:rPr lang="en-US" sz="3200" dirty="0"/>
              <a:t>flowers, leaves and bark are due to essential oils.</a:t>
            </a:r>
            <a:endParaRPr lang="en-GB" sz="3200" dirty="0"/>
          </a:p>
          <a:p>
            <a:endParaRPr lang="en-GB" dirty="0"/>
          </a:p>
        </p:txBody>
      </p:sp>
    </p:spTree>
    <p:extLst>
      <p:ext uri="{BB962C8B-B14F-4D97-AF65-F5344CB8AC3E}">
        <p14:creationId xmlns:p14="http://schemas.microsoft.com/office/powerpoint/2010/main" val="4305413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just"/>
            <a:r>
              <a:rPr lang="en-US" sz="3600" b="1" dirty="0" smtClean="0"/>
              <a:t>These substances belong to three categories:</a:t>
            </a:r>
          </a:p>
          <a:p>
            <a:pPr lvl="1" algn="just"/>
            <a:r>
              <a:rPr lang="en-US" sz="2800" dirty="0" smtClean="0"/>
              <a:t>Reserve </a:t>
            </a:r>
            <a:r>
              <a:rPr lang="en-US" sz="2800" dirty="0"/>
              <a:t>food,</a:t>
            </a:r>
          </a:p>
          <a:p>
            <a:pPr lvl="1" algn="just"/>
            <a:r>
              <a:rPr lang="en-US" sz="2800" dirty="0" smtClean="0"/>
              <a:t>Inorganic </a:t>
            </a:r>
            <a:r>
              <a:rPr lang="en-US" sz="2800" dirty="0"/>
              <a:t>Materials (Mineral matter)</a:t>
            </a:r>
          </a:p>
          <a:p>
            <a:pPr lvl="1" algn="just"/>
            <a:r>
              <a:rPr lang="en-US" sz="2800" dirty="0" smtClean="0"/>
              <a:t>Secretory </a:t>
            </a:r>
            <a:r>
              <a:rPr lang="en-US" sz="2800" dirty="0"/>
              <a:t>products</a:t>
            </a:r>
          </a:p>
          <a:p>
            <a:pPr lvl="1" algn="just"/>
            <a:r>
              <a:rPr lang="en-US" sz="2800" dirty="0" smtClean="0"/>
              <a:t>Excretory </a:t>
            </a:r>
            <a:r>
              <a:rPr lang="en-US" sz="2800" dirty="0"/>
              <a:t>products.</a:t>
            </a:r>
          </a:p>
          <a:p>
            <a:endParaRPr lang="en-GB" dirty="0"/>
          </a:p>
        </p:txBody>
      </p:sp>
    </p:spTree>
    <p:extLst>
      <p:ext uri="{BB962C8B-B14F-4D97-AF65-F5344CB8AC3E}">
        <p14:creationId xmlns:p14="http://schemas.microsoft.com/office/powerpoint/2010/main" val="111809851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10000"/>
          </a:bodyPr>
          <a:lstStyle/>
          <a:p>
            <a:pPr algn="just" fontAlgn="base"/>
            <a:r>
              <a:rPr lang="en-US" sz="2800" b="1" dirty="0" smtClean="0"/>
              <a:t>Resins</a:t>
            </a:r>
            <a:r>
              <a:rPr lang="en-US" sz="2800" b="1" dirty="0"/>
              <a:t>:</a:t>
            </a:r>
            <a:endParaRPr lang="en-GB" sz="2800" dirty="0"/>
          </a:p>
          <a:p>
            <a:pPr algn="just" fontAlgn="base"/>
            <a:r>
              <a:rPr lang="en-US" sz="2800" dirty="0"/>
              <a:t>Produced by the oxidation of essential oils. These are found in some special glands or canals either alone or in combination with essential oils. These are insoluble in water but soluble in ether and alcohol. These are used in the manufacture of paints and varnishes.</a:t>
            </a:r>
            <a:endParaRPr lang="en-GB" sz="2800" dirty="0"/>
          </a:p>
          <a:p>
            <a:pPr algn="just" fontAlgn="base"/>
            <a:r>
              <a:rPr lang="en-US" sz="2800" b="1" dirty="0" smtClean="0"/>
              <a:t>Gums</a:t>
            </a:r>
            <a:r>
              <a:rPr lang="en-US" sz="2800" b="1" dirty="0"/>
              <a:t>:</a:t>
            </a:r>
            <a:endParaRPr lang="en-GB" sz="2800" dirty="0"/>
          </a:p>
          <a:p>
            <a:pPr algn="just" fontAlgn="base"/>
            <a:r>
              <a:rPr lang="en-US" sz="2800" dirty="0"/>
              <a:t>Produced by the disintegration of cellulose cell wall. They are soluble in water. Used for sticking purposes, and also as </a:t>
            </a:r>
            <a:r>
              <a:rPr lang="en-US" sz="2800" dirty="0" smtClean="0"/>
              <a:t>medicine.</a:t>
            </a:r>
            <a:endParaRPr lang="en-GB" sz="2800" dirty="0"/>
          </a:p>
          <a:p>
            <a:endParaRPr lang="en-GB" dirty="0"/>
          </a:p>
        </p:txBody>
      </p:sp>
    </p:spTree>
    <p:extLst>
      <p:ext uri="{BB962C8B-B14F-4D97-AF65-F5344CB8AC3E}">
        <p14:creationId xmlns:p14="http://schemas.microsoft.com/office/powerpoint/2010/main" val="62022173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fontAlgn="base"/>
            <a:r>
              <a:rPr lang="en-US" sz="2800" b="1" dirty="0" smtClean="0"/>
              <a:t>Organic </a:t>
            </a:r>
            <a:r>
              <a:rPr lang="en-US" sz="2800" b="1" dirty="0"/>
              <a:t>Acids:</a:t>
            </a:r>
            <a:endParaRPr lang="en-GB" sz="2800" dirty="0"/>
          </a:p>
          <a:p>
            <a:pPr fontAlgn="base"/>
            <a:r>
              <a:rPr lang="en-US" sz="2800" dirty="0"/>
              <a:t>These are found in leaves and fruits. Tartaric acid is found in fruits of </a:t>
            </a:r>
            <a:r>
              <a:rPr lang="en-US" sz="2800" dirty="0" smtClean="0"/>
              <a:t>Tamarind, </a:t>
            </a:r>
            <a:r>
              <a:rPr lang="en-US" sz="2800" dirty="0"/>
              <a:t>oxalic acid in Oxalis and citric acid in Citrus fruits.</a:t>
            </a:r>
            <a:endParaRPr lang="en-GB" sz="2800" dirty="0"/>
          </a:p>
          <a:p>
            <a:endParaRPr lang="en-GB" dirty="0"/>
          </a:p>
        </p:txBody>
      </p:sp>
    </p:spTree>
    <p:extLst>
      <p:ext uri="{BB962C8B-B14F-4D97-AF65-F5344CB8AC3E}">
        <p14:creationId xmlns:p14="http://schemas.microsoft.com/office/powerpoint/2010/main" val="177672018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Reserve </a:t>
            </a:r>
            <a:r>
              <a:rPr lang="en-US" b="1" dirty="0" smtClean="0"/>
              <a:t>food</a:t>
            </a:r>
            <a:endParaRPr lang="en-GB" dirty="0"/>
          </a:p>
        </p:txBody>
      </p:sp>
      <p:sp>
        <p:nvSpPr>
          <p:cNvPr id="3" name="Content Placeholder 2"/>
          <p:cNvSpPr>
            <a:spLocks noGrp="1"/>
          </p:cNvSpPr>
          <p:nvPr>
            <p:ph idx="1"/>
          </p:nvPr>
        </p:nvSpPr>
        <p:spPr/>
        <p:txBody>
          <a:bodyPr>
            <a:normAutofit/>
          </a:bodyPr>
          <a:lstStyle/>
          <a:p>
            <a:pPr fontAlgn="base"/>
            <a:r>
              <a:rPr lang="en-US" dirty="0" smtClean="0"/>
              <a:t>They </a:t>
            </a:r>
            <a:r>
              <a:rPr lang="en-US" dirty="0"/>
              <a:t>occur in the form of starch, glycogen, fat droplets and </a:t>
            </a:r>
            <a:r>
              <a:rPr lang="en-US" dirty="0" err="1"/>
              <a:t>aleurone</a:t>
            </a:r>
            <a:r>
              <a:rPr lang="en-US" dirty="0"/>
              <a:t> grains.</a:t>
            </a:r>
            <a:endParaRPr lang="en-GB" dirty="0"/>
          </a:p>
          <a:p>
            <a:pPr fontAlgn="base"/>
            <a:r>
              <a:rPr lang="en-US" b="1" dirty="0" smtClean="0"/>
              <a:t>Starch grains</a:t>
            </a:r>
            <a:endParaRPr lang="en-GB" dirty="0"/>
          </a:p>
          <a:p>
            <a:pPr fontAlgn="base"/>
            <a:r>
              <a:rPr lang="en-US" dirty="0"/>
              <a:t>Starch is the most important storage food. It is insoluble in water. Starch grains are found in all parts of the plant although in storage organs, e.g., seeds, fruits, rhizome etc., these are found in larger amount.</a:t>
            </a:r>
            <a:endParaRPr lang="en-GB" dirty="0"/>
          </a:p>
          <a:p>
            <a:pPr fontAlgn="base"/>
            <a:r>
              <a:rPr lang="en-US" b="1" dirty="0"/>
              <a:t>It is of two types:</a:t>
            </a:r>
            <a:endParaRPr lang="en-GB" dirty="0"/>
          </a:p>
          <a:p>
            <a:pPr fontAlgn="base"/>
            <a:r>
              <a:rPr lang="en-US" dirty="0"/>
              <a:t>(a) Temporary starch and</a:t>
            </a:r>
            <a:endParaRPr lang="en-GB" dirty="0"/>
          </a:p>
          <a:p>
            <a:pPr fontAlgn="base"/>
            <a:r>
              <a:rPr lang="en-US" dirty="0"/>
              <a:t>(b) Permanent starch.</a:t>
            </a:r>
            <a:endParaRPr lang="en-GB" dirty="0"/>
          </a:p>
          <a:p>
            <a:endParaRPr lang="en-GB" dirty="0"/>
          </a:p>
        </p:txBody>
      </p:sp>
    </p:spTree>
    <p:extLst>
      <p:ext uri="{BB962C8B-B14F-4D97-AF65-F5344CB8AC3E}">
        <p14:creationId xmlns:p14="http://schemas.microsoft.com/office/powerpoint/2010/main" val="927332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algn="just"/>
            <a:r>
              <a:rPr lang="en-US" sz="2800" dirty="0"/>
              <a:t>The temporary starch, which is also known as </a:t>
            </a:r>
            <a:r>
              <a:rPr lang="en-US" sz="2800" i="1" dirty="0">
                <a:solidFill>
                  <a:srgbClr val="FF0000"/>
                </a:solidFill>
              </a:rPr>
              <a:t>assimilatory starch</a:t>
            </a:r>
            <a:r>
              <a:rPr lang="en-US" sz="2800" dirty="0"/>
              <a:t>, is formed in the process of photosynthetic during day and converted to sugar during night. </a:t>
            </a:r>
            <a:endParaRPr lang="en-US" sz="2800" dirty="0" smtClean="0"/>
          </a:p>
          <a:p>
            <a:pPr algn="just"/>
            <a:r>
              <a:rPr lang="en-US" sz="2800" dirty="0" smtClean="0"/>
              <a:t>The </a:t>
            </a:r>
            <a:r>
              <a:rPr lang="en-US" sz="2800" dirty="0"/>
              <a:t>permanent starch, which is also known as </a:t>
            </a:r>
            <a:r>
              <a:rPr lang="en-US" sz="2800" i="1" dirty="0">
                <a:solidFill>
                  <a:srgbClr val="FF0000"/>
                </a:solidFill>
              </a:rPr>
              <a:t>reserve starch</a:t>
            </a:r>
            <a:r>
              <a:rPr lang="en-US" sz="2800" dirty="0"/>
              <a:t>, is found mostly in rhizome, seeds and fruits. Sugar above a certain level is converted to permanent starch.</a:t>
            </a:r>
            <a:endParaRPr lang="en-GB" sz="2800" dirty="0"/>
          </a:p>
        </p:txBody>
      </p:sp>
    </p:spTree>
    <p:extLst>
      <p:ext uri="{BB962C8B-B14F-4D97-AF65-F5344CB8AC3E}">
        <p14:creationId xmlns:p14="http://schemas.microsoft.com/office/powerpoint/2010/main" val="1801835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just"/>
            <a:r>
              <a:rPr lang="en-US" dirty="0"/>
              <a:t>Starch grains contain a polymer of C</a:t>
            </a:r>
            <a:r>
              <a:rPr lang="en-US" baseline="-25000" dirty="0"/>
              <a:t>6</a:t>
            </a:r>
            <a:r>
              <a:rPr lang="en-US" dirty="0"/>
              <a:t>H</a:t>
            </a:r>
            <a:r>
              <a:rPr lang="en-US" baseline="-25000" dirty="0"/>
              <a:t>10</a:t>
            </a:r>
            <a:r>
              <a:rPr lang="en-US" dirty="0"/>
              <a:t>O</a:t>
            </a:r>
            <a:r>
              <a:rPr lang="en-US" baseline="-25000" dirty="0"/>
              <a:t>5</a:t>
            </a:r>
            <a:r>
              <a:rPr lang="en-US" dirty="0"/>
              <a:t>. </a:t>
            </a:r>
            <a:endParaRPr lang="en-US" dirty="0" smtClean="0"/>
          </a:p>
          <a:p>
            <a:pPr algn="just"/>
            <a:r>
              <a:rPr lang="en-US" dirty="0" smtClean="0"/>
              <a:t>Starch </a:t>
            </a:r>
            <a:r>
              <a:rPr lang="en-US" dirty="0"/>
              <a:t>grains are of different shapes and form. </a:t>
            </a:r>
            <a:endParaRPr lang="en-US" dirty="0" smtClean="0"/>
          </a:p>
          <a:p>
            <a:pPr algn="just"/>
            <a:r>
              <a:rPr lang="en-US" dirty="0" smtClean="0"/>
              <a:t>Each </a:t>
            </a:r>
            <a:r>
              <a:rPr lang="en-US" dirty="0"/>
              <a:t>starch grain has a central proteinaceous area called helium. </a:t>
            </a:r>
            <a:endParaRPr lang="en-US" dirty="0" smtClean="0"/>
          </a:p>
          <a:p>
            <a:pPr algn="just"/>
            <a:r>
              <a:rPr lang="en-US" dirty="0" smtClean="0"/>
              <a:t>Starch </a:t>
            </a:r>
            <a:r>
              <a:rPr lang="en-US" dirty="0"/>
              <a:t>is deposited around it in the form of eccentric or concentric layers. </a:t>
            </a:r>
            <a:endParaRPr lang="en-US" dirty="0" smtClean="0"/>
          </a:p>
          <a:p>
            <a:pPr algn="just"/>
            <a:r>
              <a:rPr lang="en-US" dirty="0" smtClean="0"/>
              <a:t>The </a:t>
            </a:r>
            <a:r>
              <a:rPr lang="en-US" dirty="0"/>
              <a:t>starch grains are oval eccentric in potato; oval and concentric in gram or pea; rounded, flat and concentric in wheat and polyhedral with radiating lines in maize.</a:t>
            </a:r>
            <a:endParaRPr lang="en-GB" dirty="0"/>
          </a:p>
        </p:txBody>
      </p:sp>
    </p:spTree>
    <p:extLst>
      <p:ext uri="{BB962C8B-B14F-4D97-AF65-F5344CB8AC3E}">
        <p14:creationId xmlns:p14="http://schemas.microsoft.com/office/powerpoint/2010/main" val="299689225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Different types of Starch Grains ">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905125" y="2334419"/>
            <a:ext cx="3333750" cy="3057525"/>
          </a:xfrm>
          <a:prstGeom prst="rect">
            <a:avLst/>
          </a:prstGeom>
          <a:noFill/>
          <a:ln>
            <a:noFill/>
          </a:ln>
        </p:spPr>
      </p:pic>
    </p:spTree>
    <p:extLst>
      <p:ext uri="{BB962C8B-B14F-4D97-AF65-F5344CB8AC3E}">
        <p14:creationId xmlns:p14="http://schemas.microsoft.com/office/powerpoint/2010/main" val="412180330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just" fontAlgn="base"/>
            <a:r>
              <a:rPr lang="en-US" b="1" dirty="0"/>
              <a:t>Glycogen Granules:</a:t>
            </a:r>
            <a:endParaRPr lang="en-GB" dirty="0"/>
          </a:p>
          <a:p>
            <a:pPr algn="just" fontAlgn="base"/>
            <a:r>
              <a:rPr lang="en-US" dirty="0"/>
              <a:t>They are minute granules of storage carbohydrates which occur in animal cells. The granules are flattened, circular or oval bodies which may form rosette-shaped aggregates.</a:t>
            </a:r>
            <a:endParaRPr lang="en-GB" dirty="0"/>
          </a:p>
          <a:p>
            <a:pPr algn="just" fontAlgn="base"/>
            <a:r>
              <a:rPr lang="en-US" b="1" dirty="0" smtClean="0"/>
              <a:t>Fat </a:t>
            </a:r>
            <a:r>
              <a:rPr lang="en-US" b="1" dirty="0"/>
              <a:t>droplets:</a:t>
            </a:r>
            <a:endParaRPr lang="en-GB" dirty="0"/>
          </a:p>
          <a:p>
            <a:pPr algn="just" fontAlgn="base"/>
            <a:r>
              <a:rPr lang="en-US" dirty="0"/>
              <a:t>They occur in both plant and animal cells. In plants fat droplets or globules occur abundantly inside the seeds either in endosperm (e.g., castor, coconut) or cotyledons [e.g., groundnut, mustard].</a:t>
            </a:r>
            <a:endParaRPr lang="en-GB" dirty="0"/>
          </a:p>
          <a:p>
            <a:pPr algn="just"/>
            <a:endParaRPr lang="en-GB" dirty="0"/>
          </a:p>
        </p:txBody>
      </p:sp>
    </p:spTree>
    <p:extLst>
      <p:ext uri="{BB962C8B-B14F-4D97-AF65-F5344CB8AC3E}">
        <p14:creationId xmlns:p14="http://schemas.microsoft.com/office/powerpoint/2010/main" val="26313371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600201"/>
            <a:ext cx="8229600" cy="2133600"/>
          </a:xfrm>
        </p:spPr>
        <p:txBody>
          <a:bodyPr/>
          <a:lstStyle/>
          <a:p>
            <a:pPr fontAlgn="base"/>
            <a:r>
              <a:rPr lang="en-US" b="1" dirty="0" err="1" smtClean="0"/>
              <a:t>Aleurone</a:t>
            </a:r>
            <a:r>
              <a:rPr lang="en-US" b="1" dirty="0" smtClean="0"/>
              <a:t> Grains:</a:t>
            </a:r>
            <a:endParaRPr lang="en-GB" dirty="0"/>
          </a:p>
          <a:p>
            <a:pPr fontAlgn="base"/>
            <a:r>
              <a:rPr lang="en-US" dirty="0"/>
              <a:t>They are insoluble storage proteins occur inside special leucoplasts called </a:t>
            </a:r>
            <a:r>
              <a:rPr lang="en-US" dirty="0" err="1"/>
              <a:t>aleuroplasts</a:t>
            </a:r>
            <a:r>
              <a:rPr lang="en-US" dirty="0"/>
              <a:t>. They occur in the outer endosperm cells of cereals, such as wheat, rice, maize grains.</a:t>
            </a:r>
            <a:endParaRPr lang="en-GB" dirty="0"/>
          </a:p>
          <a:p>
            <a:endParaRPr lang="en-GB" dirty="0"/>
          </a:p>
        </p:txBody>
      </p:sp>
      <p:pic>
        <p:nvPicPr>
          <p:cNvPr id="4" name="Picture 3" descr="Aleurone Grains ">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10032" y="3733800"/>
            <a:ext cx="5943600" cy="2838450"/>
          </a:xfrm>
          <a:prstGeom prst="rect">
            <a:avLst/>
          </a:prstGeom>
          <a:noFill/>
          <a:ln>
            <a:noFill/>
          </a:ln>
        </p:spPr>
      </p:pic>
    </p:spTree>
    <p:extLst>
      <p:ext uri="{BB962C8B-B14F-4D97-AF65-F5344CB8AC3E}">
        <p14:creationId xmlns:p14="http://schemas.microsoft.com/office/powerpoint/2010/main" val="4569344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2.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3.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4.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5.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6.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7.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72</TotalTime>
  <Words>2171</Words>
  <Application>Microsoft Office PowerPoint</Application>
  <PresentationFormat>On-screen Show (4:3)</PresentationFormat>
  <Paragraphs>139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Executive</vt:lpstr>
      <vt:lpstr>Cell Inclusions </vt:lpstr>
      <vt:lpstr>PowerPoint Presentation</vt:lpstr>
      <vt:lpstr>PowerPoint Presentation</vt:lpstr>
      <vt:lpstr>Reserve food</vt:lpstr>
      <vt:lpstr>PowerPoint Presentation</vt:lpstr>
      <vt:lpstr>PowerPoint Presentation</vt:lpstr>
      <vt:lpstr>PowerPoint Presentation</vt:lpstr>
      <vt:lpstr>PowerPoint Presentation</vt:lpstr>
      <vt:lpstr>PowerPoint Presentation</vt:lpstr>
      <vt:lpstr>Inorganic Materials (Mineral Matter) </vt:lpstr>
      <vt:lpstr>PowerPoint Presentation</vt:lpstr>
      <vt:lpstr>Type of crysals</vt:lpstr>
      <vt:lpstr>Types of crystals</vt:lpstr>
      <vt:lpstr>PowerPoint Presentation</vt:lpstr>
      <vt:lpstr>PowerPoint Presentation</vt:lpstr>
      <vt:lpstr>PowerPoint Presentation</vt:lpstr>
      <vt:lpstr>PowerPoint Presentation</vt:lpstr>
      <vt:lpstr>PowerPoint Presentation</vt:lpstr>
      <vt:lpstr>Silica sand</vt:lpstr>
      <vt:lpstr>PowerPoint Presentation</vt:lpstr>
      <vt:lpstr>PowerPoint Presentation</vt:lpstr>
      <vt:lpstr>Secretory Products</vt:lpstr>
      <vt:lpstr>PowerPoint Presentation</vt:lpstr>
      <vt:lpstr>PowerPoint Presentation</vt:lpstr>
      <vt:lpstr>Excretory Products</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Inclusions </dc:title>
  <dc:creator>Ghanshyam Parmar</dc:creator>
  <cp:lastModifiedBy>Ghanshyam Parmar</cp:lastModifiedBy>
  <cp:revision>24</cp:revision>
  <dcterms:created xsi:type="dcterms:W3CDTF">2017-12-07T05:15:58Z</dcterms:created>
  <dcterms:modified xsi:type="dcterms:W3CDTF">2017-12-08T06:14:19Z</dcterms:modified>
</cp:coreProperties>
</file>