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91" r:id="rId5"/>
    <p:sldId id="261" r:id="rId6"/>
    <p:sldId id="264" r:id="rId7"/>
    <p:sldId id="292" r:id="rId8"/>
    <p:sldId id="279" r:id="rId9"/>
    <p:sldId id="280" r:id="rId10"/>
    <p:sldId id="281" r:id="rId11"/>
    <p:sldId id="297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93" r:id="rId20"/>
    <p:sldId id="298" r:id="rId21"/>
    <p:sldId id="299" r:id="rId22"/>
    <p:sldId id="300" r:id="rId2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66"/>
    <a:srgbClr val="FF6699"/>
    <a:srgbClr val="FF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7" autoAdjust="0"/>
    <p:restoredTop sz="94660" autoAdjust="0"/>
  </p:normalViewPr>
  <p:slideViewPr>
    <p:cSldViewPr snapToGrid="0">
      <p:cViewPr varScale="1">
        <p:scale>
          <a:sx n="68" d="100"/>
          <a:sy n="68" d="100"/>
        </p:scale>
        <p:origin x="15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3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7E7ABAC2-4869-4F3B-AB20-FEFEFC569F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705006-4F2F-4441-88A8-B763B59F29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30A67-F20F-4DF2-81A7-B9D91DD80D64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CFD05-2FA9-4106-9B3B-D45A89C395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6D65A-214E-498E-9F19-3DFFA3D134E7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4A240-43B6-4E75-9C9D-69A77AF19A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9D1B2-B30C-4A71-A2FE-A0B8255A6B99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DA847-C075-4722-89E6-CA574D364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724F-C240-4AC9-8E5D-815827DB8B56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B7E81-883E-4BAB-A4E5-F3B9A459B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1FB80-8A30-438F-9C4A-CA30045C307A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2943E-A37B-4121-8004-A86C14FA2D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58AF7-6947-48E6-8C28-20BCDB56317C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ECE03-4D11-48FB-BF5C-E6D07E3D60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74EF6-D6B3-4DBD-86F4-803A9C193CB4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84067-718A-4655-9414-84E5FE4C91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48702-1AEE-4D17-BE5E-131EFF61AF8A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37798-27F4-41D3-BD4F-979FE202AC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69F5-EBC1-4345-834F-C81FAE233E5C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16221-5014-426F-98F1-9F6A6F0283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4EB4A-66A6-439A-B22D-0C4B4D19492B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87B0F-4C03-4630-B6AC-994C45D43B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2283C-9949-44AD-90DE-638A555EBBBE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51636-7686-4410-9CC2-C3B1EDDAFE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4BC1FEFD-2F09-46FF-B1B3-A8ADECBD33B1}" type="datetimeFigureOut">
              <a:rPr lang="en-US"/>
              <a:pPr>
                <a:defRPr/>
              </a:pPr>
              <a:t>8/27/2020</a:t>
            </a:fld>
            <a:endParaRPr lang="en-GB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1E994D1D-C00B-40E1-BDBD-BD9E68E41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 Dem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 Dem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 Dem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 Dem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 Dem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 Dem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 Dem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 Dem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ulcerd#p/u/7/7R_BlO-XkN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m.davidson.edu/vce/index.html#Spectrophotometr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1" name="Rectangle 37"/>
          <p:cNvSpPr>
            <a:spLocks noChangeArrowheads="1"/>
          </p:cNvSpPr>
          <p:nvPr/>
        </p:nvSpPr>
        <p:spPr bwMode="auto">
          <a:xfrm>
            <a:off x="1285558" y="1169816"/>
            <a:ext cx="6872394" cy="485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3600" b="1" dirty="0">
                <a:latin typeface="Berlin Sans FB Demi" pitchFamily="34" charset="0"/>
              </a:rPr>
              <a:t>Basics on Molecular Spectroscopy</a:t>
            </a:r>
          </a:p>
          <a:p>
            <a:pPr>
              <a:spcBef>
                <a:spcPct val="20000"/>
              </a:spcBef>
            </a:pPr>
            <a:endParaRPr lang="en-GB" sz="3600" b="1" dirty="0">
              <a:latin typeface="Berlin Sans FB Demi" pitchFamily="34" charset="0"/>
            </a:endParaRPr>
          </a:p>
          <a:p>
            <a:pPr>
              <a:spcBef>
                <a:spcPct val="20000"/>
              </a:spcBef>
            </a:pPr>
            <a:endParaRPr lang="en-GB" sz="3600" b="1" dirty="0">
              <a:latin typeface="Berlin Sans FB Demi" pitchFamily="34" charset="0"/>
            </a:endParaRPr>
          </a:p>
          <a:p>
            <a:pPr algn="ctr">
              <a:spcBef>
                <a:spcPct val="20000"/>
              </a:spcBef>
            </a:pPr>
            <a:endParaRPr lang="en-GB" sz="2000" b="1" dirty="0">
              <a:latin typeface="Berlin Sans FB Demi" pitchFamily="34" charset="0"/>
            </a:endParaRPr>
          </a:p>
          <a:p>
            <a:pPr algn="ctr">
              <a:spcBef>
                <a:spcPct val="20000"/>
              </a:spcBef>
            </a:pPr>
            <a:endParaRPr lang="en-GB" sz="2000" b="1" dirty="0">
              <a:latin typeface="Berlin Sans FB Demi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GB" sz="2000" b="1" dirty="0" err="1">
                <a:latin typeface="Berlin Sans FB Demi" pitchFamily="34" charset="0"/>
              </a:rPr>
              <a:t>Dr.</a:t>
            </a:r>
            <a:r>
              <a:rPr lang="en-GB" sz="2000" b="1" dirty="0">
                <a:latin typeface="Berlin Sans FB Demi" pitchFamily="34" charset="0"/>
              </a:rPr>
              <a:t> </a:t>
            </a:r>
            <a:r>
              <a:rPr lang="en-GB" sz="2000" b="1" dirty="0" err="1">
                <a:latin typeface="Berlin Sans FB Demi" pitchFamily="34" charset="0"/>
              </a:rPr>
              <a:t>Ashim</a:t>
            </a:r>
            <a:r>
              <a:rPr lang="en-GB" sz="2000" b="1" dirty="0">
                <a:latin typeface="Berlin Sans FB Demi" pitchFamily="34" charset="0"/>
              </a:rPr>
              <a:t> Kumar Sen</a:t>
            </a:r>
          </a:p>
          <a:p>
            <a:pPr algn="ctr">
              <a:spcBef>
                <a:spcPct val="20000"/>
              </a:spcBef>
            </a:pPr>
            <a:r>
              <a:rPr lang="en-GB" sz="1600" b="1" dirty="0">
                <a:latin typeface="Berlin Sans FB Demi" pitchFamily="34" charset="0"/>
              </a:rPr>
              <a:t>Associate Professor</a:t>
            </a:r>
          </a:p>
          <a:p>
            <a:pPr algn="ctr">
              <a:spcBef>
                <a:spcPct val="20000"/>
              </a:spcBef>
            </a:pPr>
            <a:r>
              <a:rPr lang="en-GB" sz="1600" b="1" dirty="0">
                <a:latin typeface="Berlin Sans FB Demi" pitchFamily="34" charset="0"/>
              </a:rPr>
              <a:t>Department of Pharmacy</a:t>
            </a:r>
          </a:p>
          <a:p>
            <a:pPr algn="ctr">
              <a:spcBef>
                <a:spcPct val="20000"/>
              </a:spcBef>
            </a:pPr>
            <a:r>
              <a:rPr lang="en-GB" sz="1600" b="1" dirty="0" err="1">
                <a:latin typeface="Berlin Sans FB Demi" pitchFamily="34" charset="0"/>
              </a:rPr>
              <a:t>Sumandeep</a:t>
            </a:r>
            <a:r>
              <a:rPr lang="en-GB" sz="1600" b="1" dirty="0">
                <a:latin typeface="Berlin Sans FB Demi" pitchFamily="34" charset="0"/>
              </a:rPr>
              <a:t> Vidyapeeth Deemed to be University</a:t>
            </a:r>
          </a:p>
          <a:p>
            <a:pPr algn="ctr">
              <a:spcBef>
                <a:spcPct val="20000"/>
              </a:spcBef>
            </a:pPr>
            <a:r>
              <a:rPr lang="en-GB" sz="1600" b="1" dirty="0" err="1">
                <a:latin typeface="Berlin Sans FB Demi" pitchFamily="34" charset="0"/>
              </a:rPr>
              <a:t>Piparia</a:t>
            </a:r>
            <a:r>
              <a:rPr lang="en-GB" sz="1600" b="1" dirty="0">
                <a:latin typeface="Berlin Sans FB Demi" pitchFamily="34" charset="0"/>
              </a:rPr>
              <a:t>, </a:t>
            </a:r>
            <a:r>
              <a:rPr lang="en-GB" sz="1600" b="1" dirty="0" err="1">
                <a:latin typeface="Berlin Sans FB Demi" pitchFamily="34" charset="0"/>
              </a:rPr>
              <a:t>Waghodia</a:t>
            </a:r>
            <a:r>
              <a:rPr lang="en-GB" sz="1600" b="1" dirty="0">
                <a:latin typeface="Berlin Sans FB Demi" pitchFamily="34" charset="0"/>
              </a:rPr>
              <a:t>, Vadodara-391760, Gujarat, India.</a:t>
            </a:r>
          </a:p>
          <a:p>
            <a:pPr algn="ctr">
              <a:spcBef>
                <a:spcPct val="20000"/>
              </a:spcBef>
            </a:pPr>
            <a:r>
              <a:rPr lang="en-GB" sz="1600" b="1" dirty="0">
                <a:latin typeface="Berlin Sans FB Demi" pitchFamily="34" charset="0"/>
              </a:rPr>
              <a:t>Mobile No. +919377977540</a:t>
            </a:r>
          </a:p>
          <a:p>
            <a:pPr algn="ctr">
              <a:spcBef>
                <a:spcPct val="20000"/>
              </a:spcBef>
            </a:pPr>
            <a:r>
              <a:rPr lang="en-GB" sz="1600" b="1" dirty="0">
                <a:latin typeface="Berlin Sans FB Demi" pitchFamily="34" charset="0"/>
              </a:rPr>
              <a:t>Email Id: ashimsen.dop@sumandeepvidyapeethdu.edu.in</a:t>
            </a:r>
          </a:p>
        </p:txBody>
      </p:sp>
      <p:pic>
        <p:nvPicPr>
          <p:cNvPr id="36" name="Picture 35" descr="Final Approved University Logo - 01-03-2018">
            <a:extLst>
              <a:ext uri="{FF2B5EF4-FFF2-40B4-BE49-F238E27FC236}">
                <a16:creationId xmlns:a16="http://schemas.microsoft.com/office/drawing/2014/main" id="{AADCA8D4-6BD6-4790-A382-114A6CB0B8B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681" y="1885071"/>
            <a:ext cx="1498637" cy="15439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1" grpId="0"/>
      <p:bldP spid="1642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0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4582" name="Rectangle 2"/>
          <p:cNvSpPr>
            <a:spLocks noChangeArrowheads="1"/>
          </p:cNvSpPr>
          <p:nvPr/>
        </p:nvSpPr>
        <p:spPr bwMode="auto">
          <a:xfrm>
            <a:off x="955675" y="936625"/>
            <a:ext cx="7258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-457200" algn="l"/>
              </a:tabLst>
            </a:pPr>
            <a:r>
              <a:rPr lang="en-GB" b="1">
                <a:latin typeface="Berlin Sans FB Demi" pitchFamily="34" charset="0"/>
              </a:rPr>
              <a:t>When a sample only absorbs light of a single wavelength the eye sees COMPLEMENTARY colours.	</a:t>
            </a:r>
            <a:endParaRPr lang="en-US" b="1">
              <a:latin typeface="Berlin Sans FB Demi" pitchFamily="34" charset="0"/>
              <a:cs typeface="Courier New" pitchFamily="49" charset="0"/>
            </a:endParaRP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0" y="2563813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Berlin Sans FB Demi" pitchFamily="34" charset="0"/>
              </a:rPr>
              <a:t> </a:t>
            </a:r>
            <a:endParaRPr lang="en-US" sz="1200">
              <a:latin typeface="Berlin Sans FB Demi" pitchFamily="34" charset="0"/>
              <a:cs typeface="Courier New" pitchFamily="49" charset="0"/>
            </a:endParaRPr>
          </a:p>
          <a:p>
            <a:pPr eaLnBrk="0" hangingPunct="0"/>
            <a:endParaRPr lang="en-US" sz="2400">
              <a:latin typeface="Berlin Sans FB Demi" pitchFamily="34" charset="0"/>
            </a:endParaRP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0" y="31115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Berlin Sans FB Demi" pitchFamily="34" charset="0"/>
              </a:rPr>
              <a:t> </a:t>
            </a:r>
            <a:endParaRPr lang="en-US" sz="1200" b="1">
              <a:latin typeface="Berlin Sans FB Demi" pitchFamily="34" charset="0"/>
              <a:cs typeface="Courier New" pitchFamily="49" charset="0"/>
            </a:endParaRPr>
          </a:p>
          <a:p>
            <a:pPr eaLnBrk="0" hangingPunct="0"/>
            <a:endParaRPr lang="en-US" sz="2400">
              <a:latin typeface="Berlin Sans FB Demi" pitchFamily="34" charset="0"/>
            </a:endParaRPr>
          </a:p>
        </p:txBody>
      </p:sp>
      <p:sp>
        <p:nvSpPr>
          <p:cNvPr id="24585" name="Rectangle 12"/>
          <p:cNvSpPr>
            <a:spLocks noChangeArrowheads="1"/>
          </p:cNvSpPr>
          <p:nvPr/>
        </p:nvSpPr>
        <p:spPr bwMode="auto">
          <a:xfrm>
            <a:off x="2314575" y="290513"/>
            <a:ext cx="4062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>
                <a:latin typeface="Berlin Sans FB Demi" pitchFamily="34" charset="0"/>
              </a:rPr>
              <a:t>VISIBLE SPECTROSCOPY</a:t>
            </a:r>
          </a:p>
        </p:txBody>
      </p:sp>
      <p:graphicFrame>
        <p:nvGraphicFramePr>
          <p:cNvPr id="59612" name="Group 220"/>
          <p:cNvGraphicFramePr>
            <a:graphicFrameLocks noGrp="1"/>
          </p:cNvGraphicFramePr>
          <p:nvPr/>
        </p:nvGraphicFramePr>
        <p:xfrm>
          <a:off x="1022350" y="5394325"/>
          <a:ext cx="7010400" cy="655638"/>
        </p:xfrm>
        <a:graphic>
          <a:graphicData uri="http://schemas.openxmlformats.org/drawingml/2006/table">
            <a:tbl>
              <a:tblPr/>
              <a:tblGrid>
                <a:gridCol w="1001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1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7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1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 Dem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05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 Dem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93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 Dem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70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 Dem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9D53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 Dem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26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 Dem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79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 Dem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3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LOW                                                                                        HIGH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696" name="Group 120"/>
          <p:cNvGraphicFramePr>
            <a:graphicFrameLocks noGrp="1"/>
          </p:cNvGraphicFramePr>
          <p:nvPr/>
        </p:nvGraphicFramePr>
        <p:xfrm>
          <a:off x="927100" y="1595438"/>
          <a:ext cx="7289800" cy="366903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Wavelength Range Absorbed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Colour Absorbed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Colour Seen By Eye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380 - 430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Violet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Yellow - Green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430 - 480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Blue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Yellow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480 - 490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Green - Blue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Orange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490 - 500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33CCCC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Blue - Green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Red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500 - 560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Green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Purple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560 - 580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Yellow - Green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Violet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580 - 590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Yellow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Blue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590 - 610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Orange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Green - Blue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610 - 750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Red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33CCCC"/>
                          </a:solidFill>
                          <a:effectLst/>
                          <a:latin typeface="Berlin Sans FB Demi" pitchFamily="34" charset="0"/>
                          <a:cs typeface="Arial" charset="0"/>
                        </a:rPr>
                        <a:t>Blue - Green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3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>
            <a:off x="912813" y="5508625"/>
            <a:ext cx="6872287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887413" y="4800600"/>
            <a:ext cx="687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869950" y="4394200"/>
            <a:ext cx="687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Line 8"/>
          <p:cNvSpPr>
            <a:spLocks noChangeShapeType="1"/>
          </p:cNvSpPr>
          <p:nvPr/>
        </p:nvSpPr>
        <p:spPr bwMode="auto">
          <a:xfrm>
            <a:off x="874713" y="3951288"/>
            <a:ext cx="687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604838" y="53324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S</a:t>
            </a:r>
            <a:r>
              <a:rPr lang="en-GB" sz="1200" b="1">
                <a:latin typeface="Berlin Sans FB Demi" pitchFamily="34" charset="0"/>
              </a:rPr>
              <a:t>0</a:t>
            </a:r>
            <a:endParaRPr lang="en-GB" b="1">
              <a:latin typeface="Berlin Sans FB Demi" pitchFamily="34" charset="0"/>
            </a:endParaRPr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>
            <a:off x="598488" y="5613400"/>
            <a:ext cx="1216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>
                <a:latin typeface="Berlin Sans FB Demi" pitchFamily="34" charset="0"/>
              </a:rPr>
              <a:t>Ground state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>
            <a:off x="1352550" y="1809750"/>
            <a:ext cx="208756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1350963" y="1573213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Line 13"/>
          <p:cNvSpPr>
            <a:spLocks noChangeShapeType="1"/>
          </p:cNvSpPr>
          <p:nvPr/>
        </p:nvSpPr>
        <p:spPr bwMode="auto">
          <a:xfrm>
            <a:off x="1347788" y="1412875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Line 14"/>
          <p:cNvSpPr>
            <a:spLocks noChangeShapeType="1"/>
          </p:cNvSpPr>
          <p:nvPr/>
        </p:nvSpPr>
        <p:spPr bwMode="auto">
          <a:xfrm>
            <a:off x="1347788" y="1228725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1804988" y="5403850"/>
            <a:ext cx="217487" cy="2095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latin typeface="Berlin Sans FB Demi" pitchFamily="34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 flipV="1">
            <a:off x="5942013" y="5038725"/>
            <a:ext cx="127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758825" y="749300"/>
            <a:ext cx="0" cy="4392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 rot="-5400000">
            <a:off x="174625" y="3232151"/>
            <a:ext cx="896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Energy</a:t>
            </a:r>
          </a:p>
        </p:txBody>
      </p:sp>
      <p:sp>
        <p:nvSpPr>
          <p:cNvPr id="60431" name="Text Box 20"/>
          <p:cNvSpPr txBox="1">
            <a:spLocks noChangeArrowheads="1"/>
          </p:cNvSpPr>
          <p:nvPr/>
        </p:nvSpPr>
        <p:spPr bwMode="auto">
          <a:xfrm>
            <a:off x="1001713" y="1608138"/>
            <a:ext cx="32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S</a:t>
            </a:r>
            <a:r>
              <a:rPr lang="en-GB" sz="1200" b="1">
                <a:latin typeface="Berlin Sans FB Demi" pitchFamily="34" charset="0"/>
              </a:rPr>
              <a:t>1</a:t>
            </a:r>
            <a:endParaRPr lang="en-GB" b="1">
              <a:latin typeface="Berlin Sans FB Demi" pitchFamily="34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952500" y="5416550"/>
            <a:ext cx="6742113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938213" y="5337175"/>
            <a:ext cx="6742112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4" name="Text Box 23"/>
          <p:cNvSpPr txBox="1">
            <a:spLocks noChangeArrowheads="1"/>
          </p:cNvSpPr>
          <p:nvPr/>
        </p:nvSpPr>
        <p:spPr bwMode="auto">
          <a:xfrm>
            <a:off x="3549650" y="4156075"/>
            <a:ext cx="1366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latin typeface="Berlin Sans FB Demi" pitchFamily="34" charset="0"/>
              </a:rPr>
              <a:t>Vibrational levels</a:t>
            </a:r>
          </a:p>
        </p:txBody>
      </p:sp>
      <p:sp>
        <p:nvSpPr>
          <p:cNvPr id="60435" name="Text Box 24"/>
          <p:cNvSpPr txBox="1">
            <a:spLocks noChangeArrowheads="1"/>
          </p:cNvSpPr>
          <p:nvPr/>
        </p:nvSpPr>
        <p:spPr bwMode="auto">
          <a:xfrm>
            <a:off x="6027738" y="5114925"/>
            <a:ext cx="1273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latin typeface="Berlin Sans FB Demi" pitchFamily="34" charset="0"/>
              </a:rPr>
              <a:t>rotational levels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flipH="1" flipV="1">
            <a:off x="3527425" y="3987800"/>
            <a:ext cx="12700" cy="132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 flipH="1" flipV="1">
            <a:off x="1890713" y="1939925"/>
            <a:ext cx="25400" cy="3400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8" name="Text Box 27"/>
          <p:cNvSpPr txBox="1">
            <a:spLocks noChangeArrowheads="1"/>
          </p:cNvSpPr>
          <p:nvPr/>
        </p:nvSpPr>
        <p:spPr bwMode="auto">
          <a:xfrm rot="-5400000">
            <a:off x="1089025" y="3128963"/>
            <a:ext cx="1158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b="1">
                <a:solidFill>
                  <a:srgbClr val="FF3300"/>
                </a:solidFill>
                <a:latin typeface="Berlin Sans FB Demi" pitchFamily="34" charset="0"/>
              </a:rPr>
              <a:t>absorption</a:t>
            </a: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1352550" y="1717675"/>
            <a:ext cx="2047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1352550" y="1651000"/>
            <a:ext cx="2047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41" name="Text Box 48"/>
          <p:cNvSpPr txBox="1">
            <a:spLocks noChangeArrowheads="1"/>
          </p:cNvSpPr>
          <p:nvPr/>
        </p:nvSpPr>
        <p:spPr bwMode="auto">
          <a:xfrm>
            <a:off x="2841625" y="1028700"/>
            <a:ext cx="1366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latin typeface="Berlin Sans FB Demi" pitchFamily="34" charset="0"/>
              </a:rPr>
              <a:t>Vibrational levels</a:t>
            </a:r>
          </a:p>
        </p:txBody>
      </p:sp>
      <p:sp>
        <p:nvSpPr>
          <p:cNvPr id="25631" name="Line 49"/>
          <p:cNvSpPr>
            <a:spLocks noChangeShapeType="1"/>
          </p:cNvSpPr>
          <p:nvPr/>
        </p:nvSpPr>
        <p:spPr bwMode="auto">
          <a:xfrm>
            <a:off x="1338263" y="1819275"/>
            <a:ext cx="2047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2" name="Line 51"/>
          <p:cNvSpPr>
            <a:spLocks noChangeShapeType="1"/>
          </p:cNvSpPr>
          <p:nvPr/>
        </p:nvSpPr>
        <p:spPr bwMode="auto">
          <a:xfrm>
            <a:off x="912813" y="5167313"/>
            <a:ext cx="6742112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3" name="Line 52"/>
          <p:cNvSpPr>
            <a:spLocks noChangeShapeType="1"/>
          </p:cNvSpPr>
          <p:nvPr/>
        </p:nvSpPr>
        <p:spPr bwMode="auto">
          <a:xfrm>
            <a:off x="900113" y="4983163"/>
            <a:ext cx="674052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4" name="Oval 54"/>
          <p:cNvSpPr>
            <a:spLocks noChangeArrowheads="1"/>
          </p:cNvSpPr>
          <p:nvPr/>
        </p:nvSpPr>
        <p:spPr bwMode="auto">
          <a:xfrm>
            <a:off x="3440113" y="5376863"/>
            <a:ext cx="219075" cy="2095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latin typeface="Berlin Sans FB Demi" pitchFamily="34" charset="0"/>
            </a:endParaRPr>
          </a:p>
        </p:txBody>
      </p:sp>
      <p:sp>
        <p:nvSpPr>
          <p:cNvPr id="60449" name="Text Box 58"/>
          <p:cNvSpPr txBox="1">
            <a:spLocks noChangeArrowheads="1"/>
          </p:cNvSpPr>
          <p:nvPr/>
        </p:nvSpPr>
        <p:spPr bwMode="auto">
          <a:xfrm>
            <a:off x="3319463" y="1544638"/>
            <a:ext cx="1273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latin typeface="Berlin Sans FB Demi" pitchFamily="34" charset="0"/>
              </a:rPr>
              <a:t>rotational levels</a:t>
            </a:r>
          </a:p>
        </p:txBody>
      </p:sp>
      <p:sp>
        <p:nvSpPr>
          <p:cNvPr id="71740" name="Freeform 60"/>
          <p:cNvSpPr>
            <a:spLocks/>
          </p:cNvSpPr>
          <p:nvPr/>
        </p:nvSpPr>
        <p:spPr bwMode="auto">
          <a:xfrm>
            <a:off x="1958975" y="5661025"/>
            <a:ext cx="966788" cy="434975"/>
          </a:xfrm>
          <a:custGeom>
            <a:avLst/>
            <a:gdLst>
              <a:gd name="T0" fmla="*/ 2147483647 w 1106"/>
              <a:gd name="T1" fmla="*/ 2147483647 h 369"/>
              <a:gd name="T2" fmla="*/ 2147483647 w 1106"/>
              <a:gd name="T3" fmla="*/ 2147483647 h 369"/>
              <a:gd name="T4" fmla="*/ 2147483647 w 1106"/>
              <a:gd name="T5" fmla="*/ 2147483647 h 369"/>
              <a:gd name="T6" fmla="*/ 2147483647 w 1106"/>
              <a:gd name="T7" fmla="*/ 2147483647 h 369"/>
              <a:gd name="T8" fmla="*/ 2147483647 w 1106"/>
              <a:gd name="T9" fmla="*/ 2147483647 h 369"/>
              <a:gd name="T10" fmla="*/ 0 w 1106"/>
              <a:gd name="T11" fmla="*/ 2147483647 h 3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06"/>
              <a:gd name="T19" fmla="*/ 0 h 369"/>
              <a:gd name="T20" fmla="*/ 1106 w 1106"/>
              <a:gd name="T21" fmla="*/ 369 h 36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06" h="369">
                <a:moveTo>
                  <a:pt x="1106" y="187"/>
                </a:moveTo>
                <a:cubicBezTo>
                  <a:pt x="984" y="278"/>
                  <a:pt x="862" y="369"/>
                  <a:pt x="786" y="352"/>
                </a:cubicBezTo>
                <a:cubicBezTo>
                  <a:pt x="710" y="335"/>
                  <a:pt x="731" y="101"/>
                  <a:pt x="649" y="86"/>
                </a:cubicBezTo>
                <a:cubicBezTo>
                  <a:pt x="567" y="71"/>
                  <a:pt x="378" y="267"/>
                  <a:pt x="293" y="260"/>
                </a:cubicBezTo>
                <a:cubicBezTo>
                  <a:pt x="208" y="253"/>
                  <a:pt x="186" y="82"/>
                  <a:pt x="137" y="41"/>
                </a:cubicBezTo>
                <a:cubicBezTo>
                  <a:pt x="88" y="0"/>
                  <a:pt x="26" y="19"/>
                  <a:pt x="0" y="13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37" name="Text Box 61"/>
          <p:cNvSpPr txBox="1">
            <a:spLocks noChangeArrowheads="1"/>
          </p:cNvSpPr>
          <p:nvPr/>
        </p:nvSpPr>
        <p:spPr bwMode="auto">
          <a:xfrm>
            <a:off x="2879725" y="5776913"/>
            <a:ext cx="879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UV-Vis</a:t>
            </a:r>
          </a:p>
        </p:txBody>
      </p:sp>
      <p:sp>
        <p:nvSpPr>
          <p:cNvPr id="71744" name="Freeform 64"/>
          <p:cNvSpPr>
            <a:spLocks/>
          </p:cNvSpPr>
          <p:nvPr/>
        </p:nvSpPr>
        <p:spPr bwMode="auto">
          <a:xfrm>
            <a:off x="3825875" y="5605463"/>
            <a:ext cx="630238" cy="436562"/>
          </a:xfrm>
          <a:custGeom>
            <a:avLst/>
            <a:gdLst>
              <a:gd name="T0" fmla="*/ 2147483647 w 1106"/>
              <a:gd name="T1" fmla="*/ 2147483647 h 369"/>
              <a:gd name="T2" fmla="*/ 2147483647 w 1106"/>
              <a:gd name="T3" fmla="*/ 2147483647 h 369"/>
              <a:gd name="T4" fmla="*/ 2147483647 w 1106"/>
              <a:gd name="T5" fmla="*/ 2147483647 h 369"/>
              <a:gd name="T6" fmla="*/ 2147483647 w 1106"/>
              <a:gd name="T7" fmla="*/ 2147483647 h 369"/>
              <a:gd name="T8" fmla="*/ 2147483647 w 1106"/>
              <a:gd name="T9" fmla="*/ 2147483647 h 369"/>
              <a:gd name="T10" fmla="*/ 0 w 1106"/>
              <a:gd name="T11" fmla="*/ 2147483647 h 3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06"/>
              <a:gd name="T19" fmla="*/ 0 h 369"/>
              <a:gd name="T20" fmla="*/ 1106 w 1106"/>
              <a:gd name="T21" fmla="*/ 369 h 36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06" h="369">
                <a:moveTo>
                  <a:pt x="1106" y="187"/>
                </a:moveTo>
                <a:cubicBezTo>
                  <a:pt x="984" y="278"/>
                  <a:pt x="862" y="369"/>
                  <a:pt x="786" y="352"/>
                </a:cubicBezTo>
                <a:cubicBezTo>
                  <a:pt x="710" y="335"/>
                  <a:pt x="731" y="101"/>
                  <a:pt x="649" y="86"/>
                </a:cubicBezTo>
                <a:cubicBezTo>
                  <a:pt x="567" y="71"/>
                  <a:pt x="378" y="267"/>
                  <a:pt x="293" y="260"/>
                </a:cubicBezTo>
                <a:cubicBezTo>
                  <a:pt x="208" y="253"/>
                  <a:pt x="186" y="82"/>
                  <a:pt x="137" y="41"/>
                </a:cubicBezTo>
                <a:cubicBezTo>
                  <a:pt x="88" y="0"/>
                  <a:pt x="26" y="19"/>
                  <a:pt x="0" y="13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39" name="Text Box 65"/>
          <p:cNvSpPr txBox="1">
            <a:spLocks noChangeArrowheads="1"/>
          </p:cNvSpPr>
          <p:nvPr/>
        </p:nvSpPr>
        <p:spPr bwMode="auto">
          <a:xfrm>
            <a:off x="4413250" y="5735638"/>
            <a:ext cx="398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IR</a:t>
            </a:r>
          </a:p>
        </p:txBody>
      </p:sp>
      <p:sp>
        <p:nvSpPr>
          <p:cNvPr id="71746" name="Freeform 66"/>
          <p:cNvSpPr>
            <a:spLocks/>
          </p:cNvSpPr>
          <p:nvPr/>
        </p:nvSpPr>
        <p:spPr bwMode="auto">
          <a:xfrm>
            <a:off x="6107113" y="5616575"/>
            <a:ext cx="631825" cy="436563"/>
          </a:xfrm>
          <a:custGeom>
            <a:avLst/>
            <a:gdLst>
              <a:gd name="T0" fmla="*/ 2147483647 w 1106"/>
              <a:gd name="T1" fmla="*/ 2147483647 h 369"/>
              <a:gd name="T2" fmla="*/ 2147483647 w 1106"/>
              <a:gd name="T3" fmla="*/ 2147483647 h 369"/>
              <a:gd name="T4" fmla="*/ 2147483647 w 1106"/>
              <a:gd name="T5" fmla="*/ 2147483647 h 369"/>
              <a:gd name="T6" fmla="*/ 2147483647 w 1106"/>
              <a:gd name="T7" fmla="*/ 2147483647 h 369"/>
              <a:gd name="T8" fmla="*/ 2147483647 w 1106"/>
              <a:gd name="T9" fmla="*/ 2147483647 h 369"/>
              <a:gd name="T10" fmla="*/ 0 w 1106"/>
              <a:gd name="T11" fmla="*/ 2147483647 h 3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06"/>
              <a:gd name="T19" fmla="*/ 0 h 369"/>
              <a:gd name="T20" fmla="*/ 1106 w 1106"/>
              <a:gd name="T21" fmla="*/ 369 h 36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06" h="369">
                <a:moveTo>
                  <a:pt x="1106" y="187"/>
                </a:moveTo>
                <a:cubicBezTo>
                  <a:pt x="984" y="278"/>
                  <a:pt x="862" y="369"/>
                  <a:pt x="786" y="352"/>
                </a:cubicBezTo>
                <a:cubicBezTo>
                  <a:pt x="710" y="335"/>
                  <a:pt x="731" y="101"/>
                  <a:pt x="649" y="86"/>
                </a:cubicBezTo>
                <a:cubicBezTo>
                  <a:pt x="567" y="71"/>
                  <a:pt x="378" y="267"/>
                  <a:pt x="293" y="260"/>
                </a:cubicBezTo>
                <a:cubicBezTo>
                  <a:pt x="208" y="253"/>
                  <a:pt x="186" y="82"/>
                  <a:pt x="137" y="41"/>
                </a:cubicBezTo>
                <a:cubicBezTo>
                  <a:pt x="88" y="0"/>
                  <a:pt x="26" y="19"/>
                  <a:pt x="0" y="13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41" name="Text Box 67"/>
          <p:cNvSpPr txBox="1">
            <a:spLocks noChangeArrowheads="1"/>
          </p:cNvSpPr>
          <p:nvPr/>
        </p:nvSpPr>
        <p:spPr bwMode="auto">
          <a:xfrm>
            <a:off x="6694488" y="5746750"/>
            <a:ext cx="598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mW</a:t>
            </a:r>
          </a:p>
        </p:txBody>
      </p:sp>
      <p:sp>
        <p:nvSpPr>
          <p:cNvPr id="25642" name="Text Box 68"/>
          <p:cNvSpPr txBox="1">
            <a:spLocks noChangeArrowheads="1"/>
          </p:cNvSpPr>
          <p:nvPr/>
        </p:nvSpPr>
        <p:spPr bwMode="auto">
          <a:xfrm>
            <a:off x="4695825" y="1766888"/>
            <a:ext cx="3903663" cy="118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latin typeface="Berlin Sans FB Demi" pitchFamily="34" charset="0"/>
              </a:rPr>
              <a:t>Effects of the energy levels</a:t>
            </a:r>
          </a:p>
          <a:p>
            <a:r>
              <a:rPr lang="en-GB" sz="2400" b="1">
                <a:latin typeface="Berlin Sans FB Demi" pitchFamily="34" charset="0"/>
              </a:rPr>
              <a:t>depending on the nature of</a:t>
            </a:r>
          </a:p>
          <a:p>
            <a:r>
              <a:rPr lang="en-GB" sz="2400" b="1">
                <a:latin typeface="Berlin Sans FB Demi" pitchFamily="34" charset="0"/>
              </a:rPr>
              <a:t>the energy received</a:t>
            </a:r>
          </a:p>
        </p:txBody>
      </p:sp>
      <p:sp>
        <p:nvSpPr>
          <p:cNvPr id="71749" name="Oval 69"/>
          <p:cNvSpPr>
            <a:spLocks noChangeArrowheads="1"/>
          </p:cNvSpPr>
          <p:nvPr/>
        </p:nvSpPr>
        <p:spPr bwMode="auto">
          <a:xfrm>
            <a:off x="5861050" y="5427663"/>
            <a:ext cx="219075" cy="2079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latin typeface="Berlin Sans FB Demi" pitchFamily="34" charset="0"/>
            </a:endParaRPr>
          </a:p>
        </p:txBody>
      </p:sp>
      <p:sp>
        <p:nvSpPr>
          <p:cNvPr id="25644" name="Rectangle 7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66750"/>
          </a:xfrm>
        </p:spPr>
        <p:txBody>
          <a:bodyPr/>
          <a:lstStyle/>
          <a:p>
            <a:pPr eaLnBrk="1" hangingPunct="1"/>
            <a:r>
              <a:rPr lang="en-GB" sz="2800"/>
              <a:t>Vibrational Energy Levels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17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17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40741E-7 L -0.00052 -0.5342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7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60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0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6" presetClass="emph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717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717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44444E-6 4.44444E-6 L 0.00157 -0.225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1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1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" presetClass="emph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6" presetClass="emph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717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717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1.38889E-6 -1.48148E-6 L -0.0033 -0.0754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17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3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5" grpId="0" animBg="1"/>
      <p:bldP spid="60434" grpId="0"/>
      <p:bldP spid="60435" grpId="0"/>
      <p:bldP spid="60438" grpId="0"/>
      <p:bldP spid="60441" grpId="0"/>
      <p:bldP spid="71734" grpId="0" animBg="1"/>
      <p:bldP spid="60449" grpId="0"/>
      <p:bldP spid="71740" grpId="0" animBg="1"/>
      <p:bldP spid="71744" grpId="0" animBg="1"/>
      <p:bldP spid="71746" grpId="0" animBg="1"/>
      <p:bldP spid="717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5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6630" name="Text Box 2"/>
          <p:cNvSpPr txBox="1">
            <a:spLocks noChangeArrowheads="1"/>
          </p:cNvSpPr>
          <p:nvPr/>
        </p:nvSpPr>
        <p:spPr bwMode="auto">
          <a:xfrm>
            <a:off x="2276475" y="420688"/>
            <a:ext cx="422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latin typeface="Berlin Sans FB Demi" pitchFamily="34" charset="0"/>
              </a:rPr>
              <a:t>UV / VISIBLE SPECTROSCOPY</a:t>
            </a:r>
            <a:r>
              <a:rPr lang="en-GB" sz="2000" b="1">
                <a:solidFill>
                  <a:srgbClr val="FF3300"/>
                </a:solidFill>
                <a:latin typeface="Berlin Sans FB Demi" pitchFamily="34" charset="0"/>
              </a:rPr>
              <a:t> 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809750" y="1371600"/>
            <a:ext cx="55165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UV Radiation – Wavelength range 220 - 380nm</a:t>
            </a:r>
          </a:p>
          <a:p>
            <a:endParaRPr lang="en-GB" b="1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VISIBLE Radiation – Wavelength range 380 - 780nm</a:t>
            </a: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450850" y="2779713"/>
            <a:ext cx="76628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Substances can absorb varying amounts of UV and/or Visible radiation at </a:t>
            </a:r>
          </a:p>
          <a:p>
            <a:r>
              <a:rPr lang="en-GB" b="1">
                <a:latin typeface="Berlin Sans FB Demi" pitchFamily="34" charset="0"/>
              </a:rPr>
              <a:t>particular wavelengths – Coloured compounds absorb energy in both UV </a:t>
            </a:r>
          </a:p>
          <a:p>
            <a:r>
              <a:rPr lang="en-GB" b="1">
                <a:latin typeface="Berlin Sans FB Demi" pitchFamily="34" charset="0"/>
              </a:rPr>
              <a:t>and visible region of the electromagnetic spectrum.</a:t>
            </a:r>
          </a:p>
          <a:p>
            <a:endParaRPr lang="en-GB" b="1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Substances can be liquids or solids and measurements are made with </a:t>
            </a:r>
          </a:p>
          <a:p>
            <a:r>
              <a:rPr lang="en-GB" b="1">
                <a:latin typeface="Berlin Sans FB Demi" pitchFamily="34" charset="0"/>
              </a:rPr>
              <a:t>instruments called SPECTROPHOTOMETERS or SPECTROMETERS.</a:t>
            </a:r>
          </a:p>
          <a:p>
            <a:endParaRPr lang="en-GB" b="1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Modern instruments can be coupled to microscopes which allow solid </a:t>
            </a:r>
          </a:p>
          <a:p>
            <a:r>
              <a:rPr lang="en-GB" b="1">
                <a:latin typeface="Berlin Sans FB Demi" pitchFamily="34" charset="0"/>
              </a:rPr>
              <a:t>samples and very small samples of solids and liquids to be analysed both </a:t>
            </a:r>
          </a:p>
          <a:p>
            <a:r>
              <a:rPr lang="en-GB" b="1">
                <a:latin typeface="Berlin Sans FB Demi" pitchFamily="34" charset="0"/>
              </a:rPr>
              <a:t>qualitatively and quantitatively.</a:t>
            </a:r>
          </a:p>
          <a:p>
            <a:endParaRPr lang="en-GB" b="1">
              <a:latin typeface="Berlin Sans FB Demi" pitchFamily="34" charset="0"/>
            </a:endParaRPr>
          </a:p>
          <a:p>
            <a:r>
              <a:rPr lang="en-GB" sz="1600">
                <a:latin typeface="Berlin Sans FB Demi" pitchFamily="34" charset="0"/>
              </a:rPr>
              <a:t>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4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7650" name="Rectangle 55"/>
          <p:cNvSpPr>
            <a:spLocks noChangeArrowheads="1"/>
          </p:cNvSpPr>
          <p:nvPr/>
        </p:nvSpPr>
        <p:spPr bwMode="auto">
          <a:xfrm>
            <a:off x="2244725" y="812800"/>
            <a:ext cx="4629150" cy="1320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651" name="Rectangle 55"/>
          <p:cNvSpPr>
            <a:spLocks noGrp="1" noChangeArrowheads="1"/>
          </p:cNvSpPr>
          <p:nvPr>
            <p:ph type="body" idx="1"/>
          </p:nvPr>
        </p:nvSpPr>
        <p:spPr>
          <a:xfrm>
            <a:off x="457200" y="2190750"/>
            <a:ext cx="8229600" cy="3935413"/>
          </a:xfrm>
        </p:spPr>
        <p:txBody>
          <a:bodyPr/>
          <a:lstStyle/>
          <a:p>
            <a:pPr eaLnBrk="1" hangingPunct="1"/>
            <a:r>
              <a:rPr lang="en-GB" sz="1600" b="1"/>
              <a:t>If a particular wavelength of UV or Visible radiation can be isolated from the source and passed through a sample which can ABSORB some of the radiation then the TRANSMITTED light intensity (I t ) will less than the INCIDENT light intensity (I o). </a:t>
            </a:r>
          </a:p>
          <a:p>
            <a:pPr eaLnBrk="1" hangingPunct="1"/>
            <a:endParaRPr lang="en-GB" sz="1600" b="1"/>
          </a:p>
          <a:p>
            <a:pPr eaLnBrk="1" hangingPunct="1"/>
            <a:r>
              <a:rPr lang="en-GB" sz="1600" b="1"/>
              <a:t>The amount of light transmitted with respect to the incident light is called TRANSMITTANCE (T) ie.,                                      </a:t>
            </a:r>
          </a:p>
          <a:p>
            <a:pPr eaLnBrk="1" hangingPunct="1">
              <a:buFontTx/>
              <a:buNone/>
            </a:pPr>
            <a:endParaRPr lang="en-GB" sz="1600" b="1"/>
          </a:p>
          <a:p>
            <a:pPr eaLnBrk="1" hangingPunct="1">
              <a:buFontTx/>
              <a:buNone/>
            </a:pPr>
            <a:endParaRPr lang="en-GB" sz="1600" b="1"/>
          </a:p>
          <a:p>
            <a:pPr eaLnBrk="1" hangingPunct="1">
              <a:buFontTx/>
              <a:buNone/>
            </a:pPr>
            <a:endParaRPr lang="en-GB" sz="1600" b="1"/>
          </a:p>
          <a:p>
            <a:pPr eaLnBrk="1" hangingPunct="1"/>
            <a:r>
              <a:rPr lang="en-GB" sz="1600" b="1"/>
              <a:t>Sample can absorb all or none of the incident light and therefore </a:t>
            </a:r>
          </a:p>
          <a:p>
            <a:pPr eaLnBrk="1" hangingPunct="1"/>
            <a:r>
              <a:rPr lang="en-GB" sz="1600" b="1"/>
              <a:t>transmittance often quoted as a percentage eg.,</a:t>
            </a:r>
          </a:p>
          <a:p>
            <a:pPr eaLnBrk="1" hangingPunct="1"/>
            <a:endParaRPr lang="en-GB" sz="1600"/>
          </a:p>
          <a:p>
            <a:pPr eaLnBrk="1" hangingPunct="1"/>
            <a:endParaRPr lang="en-GB"/>
          </a:p>
          <a:p>
            <a:pPr eaLnBrk="1" hangingPunct="1"/>
            <a:endParaRPr lang="en-GB"/>
          </a:p>
          <a:p>
            <a:pPr eaLnBrk="1" hangingPunct="1">
              <a:buFontTx/>
              <a:buNone/>
            </a:pPr>
            <a:endParaRPr lang="en-GB"/>
          </a:p>
        </p:txBody>
      </p:sp>
      <p:sp>
        <p:nvSpPr>
          <p:cNvPr id="27657" name="AutoShape 6"/>
          <p:cNvSpPr>
            <a:spLocks noChangeArrowheads="1"/>
          </p:cNvSpPr>
          <p:nvPr/>
        </p:nvSpPr>
        <p:spPr bwMode="auto">
          <a:xfrm>
            <a:off x="2619375" y="1371600"/>
            <a:ext cx="914400" cy="2286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latin typeface="Berlin Sans FB Demi" pitchFamily="34" charset="0"/>
            </a:endParaRPr>
          </a:p>
        </p:txBody>
      </p:sp>
      <p:sp>
        <p:nvSpPr>
          <p:cNvPr id="27658" name="Rectangle 7"/>
          <p:cNvSpPr>
            <a:spLocks noChangeArrowheads="1"/>
          </p:cNvSpPr>
          <p:nvPr/>
        </p:nvSpPr>
        <p:spPr bwMode="auto">
          <a:xfrm>
            <a:off x="3762375" y="1066800"/>
            <a:ext cx="1295400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>
                <a:latin typeface="Berlin Sans FB Demi" pitchFamily="34" charset="0"/>
              </a:rPr>
              <a:t>SAMPLE</a:t>
            </a:r>
          </a:p>
        </p:txBody>
      </p:sp>
      <p:sp>
        <p:nvSpPr>
          <p:cNvPr id="27659" name="Text Box 8"/>
          <p:cNvSpPr txBox="1">
            <a:spLocks noChangeArrowheads="1"/>
          </p:cNvSpPr>
          <p:nvPr/>
        </p:nvSpPr>
        <p:spPr bwMode="auto">
          <a:xfrm>
            <a:off x="2390775" y="990600"/>
            <a:ext cx="1150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>
                <a:latin typeface="Berlin Sans FB Demi" pitchFamily="34" charset="0"/>
              </a:rPr>
              <a:t>INCIDENT LIGHT</a:t>
            </a:r>
          </a:p>
          <a:p>
            <a:r>
              <a:rPr lang="en-GB" sz="1000" b="1">
                <a:latin typeface="Berlin Sans FB Demi" pitchFamily="34" charset="0"/>
              </a:rPr>
              <a:t>       254nm</a:t>
            </a:r>
          </a:p>
        </p:txBody>
      </p:sp>
      <p:sp>
        <p:nvSpPr>
          <p:cNvPr id="27660" name="Text Box 9"/>
          <p:cNvSpPr txBox="1">
            <a:spLocks noChangeArrowheads="1"/>
          </p:cNvSpPr>
          <p:nvPr/>
        </p:nvSpPr>
        <p:spPr bwMode="auto">
          <a:xfrm>
            <a:off x="2314575" y="1676400"/>
            <a:ext cx="1311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b="1">
                <a:latin typeface="Berlin Sans FB Demi" pitchFamily="34" charset="0"/>
              </a:rPr>
              <a:t>Intensity (I </a:t>
            </a:r>
            <a:r>
              <a:rPr lang="en-GB" sz="1400" b="1" baseline="-25000">
                <a:latin typeface="Berlin Sans FB Demi" pitchFamily="34" charset="0"/>
              </a:rPr>
              <a:t>o </a:t>
            </a:r>
            <a:r>
              <a:rPr lang="en-GB" sz="1400" b="1">
                <a:latin typeface="Berlin Sans FB Demi" pitchFamily="34" charset="0"/>
              </a:rPr>
              <a:t>)</a:t>
            </a:r>
          </a:p>
        </p:txBody>
      </p:sp>
      <p:sp>
        <p:nvSpPr>
          <p:cNvPr id="27661" name="AutoShape 11"/>
          <p:cNvSpPr>
            <a:spLocks noChangeArrowheads="1"/>
          </p:cNvSpPr>
          <p:nvPr/>
        </p:nvSpPr>
        <p:spPr bwMode="auto">
          <a:xfrm>
            <a:off x="5438775" y="1371600"/>
            <a:ext cx="914400" cy="2286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latin typeface="Berlin Sans FB Demi" pitchFamily="34" charset="0"/>
            </a:endParaRPr>
          </a:p>
        </p:txBody>
      </p:sp>
      <p:sp>
        <p:nvSpPr>
          <p:cNvPr id="27662" name="Rectangle 12"/>
          <p:cNvSpPr>
            <a:spLocks noChangeArrowheads="1"/>
          </p:cNvSpPr>
          <p:nvPr/>
        </p:nvSpPr>
        <p:spPr bwMode="auto">
          <a:xfrm>
            <a:off x="5210175" y="990600"/>
            <a:ext cx="1398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>
                <a:latin typeface="Berlin Sans FB Demi" pitchFamily="34" charset="0"/>
              </a:rPr>
              <a:t>TRANSMITTED LIGHT</a:t>
            </a:r>
          </a:p>
          <a:p>
            <a:r>
              <a:rPr lang="en-GB" sz="1000" b="1">
                <a:latin typeface="Berlin Sans FB Demi" pitchFamily="34" charset="0"/>
              </a:rPr>
              <a:t>           254nm</a:t>
            </a:r>
          </a:p>
        </p:txBody>
      </p:sp>
      <p:sp>
        <p:nvSpPr>
          <p:cNvPr id="27663" name="Rectangle 13"/>
          <p:cNvSpPr>
            <a:spLocks noChangeArrowheads="1"/>
          </p:cNvSpPr>
          <p:nvPr/>
        </p:nvSpPr>
        <p:spPr bwMode="auto">
          <a:xfrm>
            <a:off x="5438775" y="1676400"/>
            <a:ext cx="1423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b="1">
                <a:latin typeface="Berlin Sans FB Demi" pitchFamily="34" charset="0"/>
              </a:rPr>
              <a:t>Intensity (I </a:t>
            </a:r>
            <a:r>
              <a:rPr lang="en-GB" sz="1400" b="1" baseline="-25000">
                <a:latin typeface="Berlin Sans FB Demi" pitchFamily="34" charset="0"/>
              </a:rPr>
              <a:t>t </a:t>
            </a:r>
            <a:r>
              <a:rPr lang="en-GB" sz="1400" b="1">
                <a:latin typeface="Berlin Sans FB Demi" pitchFamily="34" charset="0"/>
              </a:rPr>
              <a:t>)</a:t>
            </a:r>
          </a:p>
        </p:txBody>
      </p:sp>
      <p:grpSp>
        <p:nvGrpSpPr>
          <p:cNvPr id="27664" name="Group 21"/>
          <p:cNvGrpSpPr>
            <a:grpSpLocks/>
          </p:cNvGrpSpPr>
          <p:nvPr/>
        </p:nvGrpSpPr>
        <p:grpSpPr bwMode="auto">
          <a:xfrm>
            <a:off x="3943350" y="3867150"/>
            <a:ext cx="787400" cy="823913"/>
            <a:chOff x="2390" y="2592"/>
            <a:chExt cx="496" cy="519"/>
          </a:xfrm>
        </p:grpSpPr>
        <p:sp>
          <p:nvSpPr>
            <p:cNvPr id="27674" name="Text Box 16"/>
            <p:cNvSpPr txBox="1">
              <a:spLocks noChangeArrowheads="1"/>
            </p:cNvSpPr>
            <p:nvPr/>
          </p:nvSpPr>
          <p:spPr bwMode="auto">
            <a:xfrm>
              <a:off x="2390" y="2678"/>
              <a:ext cx="2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b="1">
                  <a:latin typeface="Berlin Sans FB Demi" pitchFamily="34" charset="0"/>
                </a:rPr>
                <a:t>T =</a:t>
              </a:r>
              <a:endParaRPr lang="en-GB" sz="1600" b="1" baseline="-25000">
                <a:latin typeface="Berlin Sans FB Demi" pitchFamily="34" charset="0"/>
              </a:endParaRPr>
            </a:p>
          </p:txBody>
        </p:sp>
        <p:sp>
          <p:nvSpPr>
            <p:cNvPr id="27675" name="Line 17"/>
            <p:cNvSpPr>
              <a:spLocks noChangeShapeType="1"/>
            </p:cNvSpPr>
            <p:nvPr/>
          </p:nvSpPr>
          <p:spPr bwMode="auto">
            <a:xfrm>
              <a:off x="2640" y="288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Rectangle 18"/>
            <p:cNvSpPr>
              <a:spLocks noChangeArrowheads="1"/>
            </p:cNvSpPr>
            <p:nvPr/>
          </p:nvSpPr>
          <p:spPr bwMode="auto">
            <a:xfrm>
              <a:off x="2640" y="2880"/>
              <a:ext cx="2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1">
                  <a:latin typeface="Berlin Sans FB Demi" pitchFamily="34" charset="0"/>
                </a:rPr>
                <a:t>I </a:t>
              </a:r>
              <a:r>
                <a:rPr lang="en-GB" b="1" baseline="-25000">
                  <a:latin typeface="Berlin Sans FB Demi" pitchFamily="34" charset="0"/>
                </a:rPr>
                <a:t>o</a:t>
              </a:r>
            </a:p>
          </p:txBody>
        </p:sp>
        <p:sp>
          <p:nvSpPr>
            <p:cNvPr id="27677" name="Rectangle 19"/>
            <p:cNvSpPr>
              <a:spLocks noChangeArrowheads="1"/>
            </p:cNvSpPr>
            <p:nvPr/>
          </p:nvSpPr>
          <p:spPr bwMode="auto">
            <a:xfrm>
              <a:off x="2640" y="2592"/>
              <a:ext cx="23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1">
                  <a:latin typeface="Berlin Sans FB Demi" pitchFamily="34" charset="0"/>
                </a:rPr>
                <a:t>I </a:t>
              </a:r>
              <a:r>
                <a:rPr lang="en-GB" b="1" baseline="-25000">
                  <a:latin typeface="Berlin Sans FB Demi" pitchFamily="34" charset="0"/>
                </a:rPr>
                <a:t>t</a:t>
              </a:r>
            </a:p>
          </p:txBody>
        </p:sp>
      </p:grpSp>
      <p:grpSp>
        <p:nvGrpSpPr>
          <p:cNvPr id="27665" name="Group 56"/>
          <p:cNvGrpSpPr>
            <a:grpSpLocks/>
          </p:cNvGrpSpPr>
          <p:nvPr/>
        </p:nvGrpSpPr>
        <p:grpSpPr bwMode="auto">
          <a:xfrm>
            <a:off x="3638550" y="5295900"/>
            <a:ext cx="1790700" cy="823913"/>
            <a:chOff x="2220" y="5700"/>
            <a:chExt cx="1128" cy="519"/>
          </a:xfrm>
        </p:grpSpPr>
        <p:grpSp>
          <p:nvGrpSpPr>
            <p:cNvPr id="27667" name="Group 22"/>
            <p:cNvGrpSpPr>
              <a:grpSpLocks/>
            </p:cNvGrpSpPr>
            <p:nvPr/>
          </p:nvGrpSpPr>
          <p:grpSpPr bwMode="auto">
            <a:xfrm>
              <a:off x="2388" y="5700"/>
              <a:ext cx="496" cy="519"/>
              <a:chOff x="2390" y="2592"/>
              <a:chExt cx="496" cy="519"/>
            </a:xfrm>
          </p:grpSpPr>
          <p:sp>
            <p:nvSpPr>
              <p:cNvPr id="27670" name="Text Box 23"/>
              <p:cNvSpPr txBox="1">
                <a:spLocks noChangeArrowheads="1"/>
              </p:cNvSpPr>
              <p:nvPr/>
            </p:nvSpPr>
            <p:spPr bwMode="auto">
              <a:xfrm>
                <a:off x="2390" y="2678"/>
                <a:ext cx="31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600" b="1">
                    <a:latin typeface="Berlin Sans FB Demi" pitchFamily="34" charset="0"/>
                  </a:rPr>
                  <a:t>T = </a:t>
                </a:r>
                <a:endParaRPr lang="en-GB" sz="1600" b="1" baseline="-25000">
                  <a:latin typeface="Berlin Sans FB Demi" pitchFamily="34" charset="0"/>
                </a:endParaRPr>
              </a:p>
            </p:txBody>
          </p:sp>
          <p:sp>
            <p:nvSpPr>
              <p:cNvPr id="27671" name="Line 24"/>
              <p:cNvSpPr>
                <a:spLocks noChangeShapeType="1"/>
              </p:cNvSpPr>
              <p:nvPr/>
            </p:nvSpPr>
            <p:spPr bwMode="auto">
              <a:xfrm>
                <a:off x="2640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2" name="Rectangle 25"/>
              <p:cNvSpPr>
                <a:spLocks noChangeArrowheads="1"/>
              </p:cNvSpPr>
              <p:nvPr/>
            </p:nvSpPr>
            <p:spPr bwMode="auto">
              <a:xfrm>
                <a:off x="2640" y="2880"/>
                <a:ext cx="2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b="1">
                    <a:latin typeface="Berlin Sans FB Demi" pitchFamily="34" charset="0"/>
                  </a:rPr>
                  <a:t>I </a:t>
                </a:r>
                <a:r>
                  <a:rPr lang="en-GB" b="1" baseline="-25000">
                    <a:latin typeface="Berlin Sans FB Demi" pitchFamily="34" charset="0"/>
                  </a:rPr>
                  <a:t>o</a:t>
                </a:r>
              </a:p>
            </p:txBody>
          </p:sp>
          <p:sp>
            <p:nvSpPr>
              <p:cNvPr id="27673" name="Rectangle 26"/>
              <p:cNvSpPr>
                <a:spLocks noChangeArrowheads="1"/>
              </p:cNvSpPr>
              <p:nvPr/>
            </p:nvSpPr>
            <p:spPr bwMode="auto">
              <a:xfrm>
                <a:off x="2640" y="2592"/>
                <a:ext cx="23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b="1">
                    <a:latin typeface="Berlin Sans FB Demi" pitchFamily="34" charset="0"/>
                  </a:rPr>
                  <a:t>I </a:t>
                </a:r>
                <a:r>
                  <a:rPr lang="en-GB" b="1" baseline="-25000">
                    <a:latin typeface="Berlin Sans FB Demi" pitchFamily="34" charset="0"/>
                  </a:rPr>
                  <a:t>t</a:t>
                </a:r>
              </a:p>
            </p:txBody>
          </p:sp>
        </p:grpSp>
        <p:sp>
          <p:nvSpPr>
            <p:cNvPr id="27668" name="Text Box 27"/>
            <p:cNvSpPr txBox="1">
              <a:spLocks noChangeArrowheads="1"/>
            </p:cNvSpPr>
            <p:nvPr/>
          </p:nvSpPr>
          <p:spPr bwMode="auto">
            <a:xfrm>
              <a:off x="2220" y="5796"/>
              <a:ext cx="21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b="1">
                  <a:latin typeface="Berlin Sans FB Demi" pitchFamily="34" charset="0"/>
                </a:rPr>
                <a:t>%</a:t>
              </a:r>
            </a:p>
          </p:txBody>
        </p:sp>
        <p:sp>
          <p:nvSpPr>
            <p:cNvPr id="27669" name="Text Box 28"/>
            <p:cNvSpPr txBox="1">
              <a:spLocks noChangeArrowheads="1"/>
            </p:cNvSpPr>
            <p:nvPr/>
          </p:nvSpPr>
          <p:spPr bwMode="auto">
            <a:xfrm>
              <a:off x="2918" y="5846"/>
              <a:ext cx="4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b="1">
                  <a:latin typeface="Berlin Sans FB Demi" pitchFamily="34" charset="0"/>
                </a:rPr>
                <a:t>X 100</a:t>
              </a:r>
            </a:p>
          </p:txBody>
        </p:sp>
      </p:grpSp>
      <p:sp>
        <p:nvSpPr>
          <p:cNvPr id="27666" name="Rectangle 54"/>
          <p:cNvSpPr>
            <a:spLocks noGrp="1" noChangeArrowheads="1"/>
          </p:cNvSpPr>
          <p:nvPr>
            <p:ph type="title"/>
          </p:nvPr>
        </p:nvSpPr>
        <p:spPr>
          <a:xfrm>
            <a:off x="457200" y="236538"/>
            <a:ext cx="8229600" cy="571500"/>
          </a:xfrm>
        </p:spPr>
        <p:txBody>
          <a:bodyPr/>
          <a:lstStyle/>
          <a:p>
            <a:pPr eaLnBrk="1" hangingPunct="1"/>
            <a:r>
              <a:rPr lang="en-GB" sz="2800" b="1">
                <a:solidFill>
                  <a:schemeClr val="tx1"/>
                </a:solidFill>
              </a:rPr>
              <a:t>UV / VISIBLE SPECTROSCOPY - THEORY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8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8678" name="Text Box 1026"/>
          <p:cNvSpPr txBox="1">
            <a:spLocks noChangeArrowheads="1"/>
          </p:cNvSpPr>
          <p:nvPr/>
        </p:nvSpPr>
        <p:spPr bwMode="auto">
          <a:xfrm>
            <a:off x="1828800" y="381000"/>
            <a:ext cx="4706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UV / VISIBLE SPECTROSCOPY - THEORY</a:t>
            </a:r>
          </a:p>
        </p:txBody>
      </p:sp>
      <p:sp>
        <p:nvSpPr>
          <p:cNvPr id="28679" name="Line 1028"/>
          <p:cNvSpPr>
            <a:spLocks noChangeShapeType="1"/>
          </p:cNvSpPr>
          <p:nvPr/>
        </p:nvSpPr>
        <p:spPr bwMode="auto">
          <a:xfrm>
            <a:off x="59436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Line 1029"/>
          <p:cNvSpPr>
            <a:spLocks noChangeShapeType="1"/>
          </p:cNvSpPr>
          <p:nvPr/>
        </p:nvSpPr>
        <p:spPr bwMode="auto">
          <a:xfrm>
            <a:off x="5943600" y="2743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Text Box 1031"/>
          <p:cNvSpPr txBox="1">
            <a:spLocks noChangeArrowheads="1"/>
          </p:cNvSpPr>
          <p:nvPr/>
        </p:nvSpPr>
        <p:spPr bwMode="auto">
          <a:xfrm>
            <a:off x="5699125" y="2574925"/>
            <a:ext cx="312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latin typeface="Berlin Sans FB Demi" pitchFamily="34" charset="0"/>
              </a:rPr>
              <a:t>0</a:t>
            </a:r>
          </a:p>
        </p:txBody>
      </p:sp>
      <p:sp>
        <p:nvSpPr>
          <p:cNvPr id="28682" name="Text Box 1032"/>
          <p:cNvSpPr txBox="1">
            <a:spLocks noChangeArrowheads="1"/>
          </p:cNvSpPr>
          <p:nvPr/>
        </p:nvSpPr>
        <p:spPr bwMode="auto">
          <a:xfrm>
            <a:off x="5715000" y="1447800"/>
            <a:ext cx="288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latin typeface="Berlin Sans FB Demi" pitchFamily="34" charset="0"/>
              </a:rPr>
              <a:t>2</a:t>
            </a:r>
          </a:p>
        </p:txBody>
      </p:sp>
      <p:sp>
        <p:nvSpPr>
          <p:cNvPr id="28683" name="Text Box 1033"/>
          <p:cNvSpPr txBox="1">
            <a:spLocks noChangeArrowheads="1"/>
          </p:cNvSpPr>
          <p:nvPr/>
        </p:nvSpPr>
        <p:spPr bwMode="auto">
          <a:xfrm>
            <a:off x="5791200" y="2819400"/>
            <a:ext cx="2728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latin typeface="Berlin Sans FB Demi" pitchFamily="34" charset="0"/>
              </a:rPr>
              <a:t>220                                     380</a:t>
            </a:r>
          </a:p>
        </p:txBody>
      </p:sp>
      <p:sp>
        <p:nvSpPr>
          <p:cNvPr id="28684" name="Text Box 1034"/>
          <p:cNvSpPr txBox="1">
            <a:spLocks noChangeArrowheads="1"/>
          </p:cNvSpPr>
          <p:nvPr/>
        </p:nvSpPr>
        <p:spPr bwMode="auto">
          <a:xfrm>
            <a:off x="6400800" y="2895600"/>
            <a:ext cx="1739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latin typeface="Berlin Sans FB Demi" pitchFamily="34" charset="0"/>
              </a:rPr>
              <a:t>Wavelength(nm)</a:t>
            </a:r>
          </a:p>
        </p:txBody>
      </p:sp>
      <p:sp>
        <p:nvSpPr>
          <p:cNvPr id="28685" name="Freeform 1035"/>
          <p:cNvSpPr>
            <a:spLocks/>
          </p:cNvSpPr>
          <p:nvPr/>
        </p:nvSpPr>
        <p:spPr bwMode="auto">
          <a:xfrm flipV="1">
            <a:off x="5943600" y="1981200"/>
            <a:ext cx="2514600" cy="800100"/>
          </a:xfrm>
          <a:custGeom>
            <a:avLst/>
            <a:gdLst>
              <a:gd name="T0" fmla="*/ 0 w 1584"/>
              <a:gd name="T1" fmla="*/ 2147483647 h 504"/>
              <a:gd name="T2" fmla="*/ 2147483647 w 1584"/>
              <a:gd name="T3" fmla="*/ 2147483647 h 504"/>
              <a:gd name="T4" fmla="*/ 2147483647 w 1584"/>
              <a:gd name="T5" fmla="*/ 2147483647 h 504"/>
              <a:gd name="T6" fmla="*/ 2147483647 w 1584"/>
              <a:gd name="T7" fmla="*/ 2147483647 h 504"/>
              <a:gd name="T8" fmla="*/ 2147483647 w 1584"/>
              <a:gd name="T9" fmla="*/ 2147483647 h 504"/>
              <a:gd name="T10" fmla="*/ 2147483647 w 1584"/>
              <a:gd name="T11" fmla="*/ 2147483647 h 504"/>
              <a:gd name="T12" fmla="*/ 2147483647 w 1584"/>
              <a:gd name="T13" fmla="*/ 0 h 5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4"/>
              <a:gd name="T22" fmla="*/ 0 h 504"/>
              <a:gd name="T23" fmla="*/ 1584 w 1584"/>
              <a:gd name="T24" fmla="*/ 504 h 5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4" h="504">
                <a:moveTo>
                  <a:pt x="0" y="96"/>
                </a:moveTo>
                <a:cubicBezTo>
                  <a:pt x="56" y="136"/>
                  <a:pt x="112" y="176"/>
                  <a:pt x="192" y="240"/>
                </a:cubicBezTo>
                <a:cubicBezTo>
                  <a:pt x="272" y="304"/>
                  <a:pt x="384" y="456"/>
                  <a:pt x="480" y="480"/>
                </a:cubicBezTo>
                <a:cubicBezTo>
                  <a:pt x="576" y="504"/>
                  <a:pt x="688" y="424"/>
                  <a:pt x="768" y="384"/>
                </a:cubicBezTo>
                <a:cubicBezTo>
                  <a:pt x="848" y="344"/>
                  <a:pt x="888" y="248"/>
                  <a:pt x="960" y="240"/>
                </a:cubicBezTo>
                <a:cubicBezTo>
                  <a:pt x="1032" y="232"/>
                  <a:pt x="1096" y="376"/>
                  <a:pt x="1200" y="336"/>
                </a:cubicBezTo>
                <a:cubicBezTo>
                  <a:pt x="1304" y="296"/>
                  <a:pt x="1520" y="56"/>
                  <a:pt x="1584" y="0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Freeform 1036"/>
          <p:cNvSpPr>
            <a:spLocks/>
          </p:cNvSpPr>
          <p:nvPr/>
        </p:nvSpPr>
        <p:spPr bwMode="auto">
          <a:xfrm flipV="1">
            <a:off x="5943600" y="1981200"/>
            <a:ext cx="2438400" cy="762000"/>
          </a:xfrm>
          <a:custGeom>
            <a:avLst/>
            <a:gdLst>
              <a:gd name="T0" fmla="*/ 0 w 1536"/>
              <a:gd name="T1" fmla="*/ 2147483647 h 480"/>
              <a:gd name="T2" fmla="*/ 2147483647 w 1536"/>
              <a:gd name="T3" fmla="*/ 2147483647 h 480"/>
              <a:gd name="T4" fmla="*/ 2147483647 w 1536"/>
              <a:gd name="T5" fmla="*/ 2147483647 h 480"/>
              <a:gd name="T6" fmla="*/ 2147483647 w 1536"/>
              <a:gd name="T7" fmla="*/ 2147483647 h 480"/>
              <a:gd name="T8" fmla="*/ 2147483647 w 1536"/>
              <a:gd name="T9" fmla="*/ 2147483647 h 480"/>
              <a:gd name="T10" fmla="*/ 2147483647 w 1536"/>
              <a:gd name="T11" fmla="*/ 0 h 4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36"/>
              <a:gd name="T19" fmla="*/ 0 h 480"/>
              <a:gd name="T20" fmla="*/ 1536 w 1536"/>
              <a:gd name="T21" fmla="*/ 480 h 4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36" h="480">
                <a:moveTo>
                  <a:pt x="0" y="48"/>
                </a:moveTo>
                <a:cubicBezTo>
                  <a:pt x="104" y="60"/>
                  <a:pt x="208" y="72"/>
                  <a:pt x="336" y="144"/>
                </a:cubicBezTo>
                <a:cubicBezTo>
                  <a:pt x="464" y="216"/>
                  <a:pt x="632" y="480"/>
                  <a:pt x="768" y="480"/>
                </a:cubicBezTo>
                <a:cubicBezTo>
                  <a:pt x="904" y="480"/>
                  <a:pt x="1048" y="216"/>
                  <a:pt x="1152" y="144"/>
                </a:cubicBezTo>
                <a:cubicBezTo>
                  <a:pt x="1256" y="72"/>
                  <a:pt x="1328" y="72"/>
                  <a:pt x="1392" y="48"/>
                </a:cubicBezTo>
                <a:cubicBezTo>
                  <a:pt x="1456" y="24"/>
                  <a:pt x="1512" y="8"/>
                  <a:pt x="1536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Text Box 1038"/>
          <p:cNvSpPr txBox="1">
            <a:spLocks noChangeArrowheads="1"/>
          </p:cNvSpPr>
          <p:nvPr/>
        </p:nvSpPr>
        <p:spPr bwMode="auto">
          <a:xfrm>
            <a:off x="6553200" y="2286000"/>
            <a:ext cx="32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Berlin Sans FB Demi" pitchFamily="34" charset="0"/>
              </a:rPr>
              <a:t>A</a:t>
            </a:r>
          </a:p>
        </p:txBody>
      </p:sp>
      <p:sp>
        <p:nvSpPr>
          <p:cNvPr id="28688" name="Text Box 1039"/>
          <p:cNvSpPr txBox="1">
            <a:spLocks noChangeArrowheads="1"/>
          </p:cNvSpPr>
          <p:nvPr/>
        </p:nvSpPr>
        <p:spPr bwMode="auto">
          <a:xfrm>
            <a:off x="6172200" y="1828800"/>
            <a:ext cx="31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FF3300"/>
                </a:solidFill>
                <a:latin typeface="Berlin Sans FB Demi" pitchFamily="34" charset="0"/>
              </a:rPr>
              <a:t>B</a:t>
            </a:r>
          </a:p>
        </p:txBody>
      </p:sp>
      <p:sp>
        <p:nvSpPr>
          <p:cNvPr id="28689" name="Text Box 1042"/>
          <p:cNvSpPr txBox="1">
            <a:spLocks noChangeArrowheads="1"/>
          </p:cNvSpPr>
          <p:nvPr/>
        </p:nvSpPr>
        <p:spPr bwMode="auto">
          <a:xfrm>
            <a:off x="304800" y="990600"/>
            <a:ext cx="3508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ABSORBANCE</a:t>
            </a:r>
            <a:r>
              <a:rPr lang="en-GB" sz="2000" b="1">
                <a:latin typeface="Berlin Sans FB Demi" pitchFamily="34" charset="0"/>
              </a:rPr>
              <a:t>      A = - log</a:t>
            </a:r>
            <a:r>
              <a:rPr lang="en-GB" sz="2000" b="1" baseline="-25000">
                <a:latin typeface="Berlin Sans FB Demi" pitchFamily="34" charset="0"/>
              </a:rPr>
              <a:t>10 </a:t>
            </a:r>
            <a:r>
              <a:rPr lang="en-GB" sz="2000" b="1">
                <a:latin typeface="Berlin Sans FB Demi" pitchFamily="34" charset="0"/>
              </a:rPr>
              <a:t>T</a:t>
            </a:r>
            <a:r>
              <a:rPr lang="en-GB" sz="1600" b="1">
                <a:latin typeface="Berlin Sans FB Demi" pitchFamily="34" charset="0"/>
              </a:rPr>
              <a:t>    </a:t>
            </a:r>
          </a:p>
        </p:txBody>
      </p:sp>
      <p:sp>
        <p:nvSpPr>
          <p:cNvPr id="28690" name="Rectangle 1043"/>
          <p:cNvSpPr>
            <a:spLocks noChangeArrowheads="1"/>
          </p:cNvSpPr>
          <p:nvPr/>
        </p:nvSpPr>
        <p:spPr bwMode="auto">
          <a:xfrm>
            <a:off x="2152650" y="1600200"/>
            <a:ext cx="1285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A = - log</a:t>
            </a:r>
            <a:r>
              <a:rPr lang="en-GB" sz="2000" b="1" baseline="-25000">
                <a:latin typeface="Berlin Sans FB Demi" pitchFamily="34" charset="0"/>
              </a:rPr>
              <a:t>10</a:t>
            </a:r>
          </a:p>
        </p:txBody>
      </p:sp>
      <p:sp>
        <p:nvSpPr>
          <p:cNvPr id="28691" name="Rectangle 1045"/>
          <p:cNvSpPr>
            <a:spLocks noChangeArrowheads="1"/>
          </p:cNvSpPr>
          <p:nvPr/>
        </p:nvSpPr>
        <p:spPr bwMode="auto">
          <a:xfrm>
            <a:off x="2171700" y="2495550"/>
            <a:ext cx="1114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A = log</a:t>
            </a:r>
            <a:r>
              <a:rPr lang="en-GB" sz="2000" b="1" baseline="-25000">
                <a:latin typeface="Berlin Sans FB Demi" pitchFamily="34" charset="0"/>
              </a:rPr>
              <a:t>10</a:t>
            </a:r>
          </a:p>
        </p:txBody>
      </p:sp>
      <p:sp>
        <p:nvSpPr>
          <p:cNvPr id="28692" name="Text Box 1046"/>
          <p:cNvSpPr txBox="1">
            <a:spLocks noChangeArrowheads="1"/>
          </p:cNvSpPr>
          <p:nvPr/>
        </p:nvSpPr>
        <p:spPr bwMode="auto">
          <a:xfrm>
            <a:off x="3810000" y="1447800"/>
            <a:ext cx="54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I </a:t>
            </a:r>
            <a:r>
              <a:rPr lang="en-GB" sz="2000" b="1" baseline="-25000">
                <a:latin typeface="Berlin Sans FB Demi" pitchFamily="34" charset="0"/>
              </a:rPr>
              <a:t>t</a:t>
            </a:r>
            <a:endParaRPr lang="en-GB" sz="2000" b="1">
              <a:latin typeface="Berlin Sans FB Demi" pitchFamily="34" charset="0"/>
            </a:endParaRPr>
          </a:p>
        </p:txBody>
      </p:sp>
      <p:sp>
        <p:nvSpPr>
          <p:cNvPr id="28693" name="Line 1047"/>
          <p:cNvSpPr>
            <a:spLocks noChangeShapeType="1"/>
          </p:cNvSpPr>
          <p:nvPr/>
        </p:nvSpPr>
        <p:spPr bwMode="auto">
          <a:xfrm>
            <a:off x="3886200" y="1905000"/>
            <a:ext cx="381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Rectangle 1048"/>
          <p:cNvSpPr>
            <a:spLocks noChangeArrowheads="1"/>
          </p:cNvSpPr>
          <p:nvPr/>
        </p:nvSpPr>
        <p:spPr bwMode="auto">
          <a:xfrm>
            <a:off x="3886200" y="1905000"/>
            <a:ext cx="425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I </a:t>
            </a:r>
            <a:r>
              <a:rPr lang="en-GB" sz="2000" b="1" baseline="-25000">
                <a:latin typeface="Berlin Sans FB Demi" pitchFamily="34" charset="0"/>
              </a:rPr>
              <a:t>o</a:t>
            </a:r>
          </a:p>
        </p:txBody>
      </p:sp>
      <p:sp>
        <p:nvSpPr>
          <p:cNvPr id="28695" name="AutoShape 1049"/>
          <p:cNvSpPr>
            <a:spLocks/>
          </p:cNvSpPr>
          <p:nvPr/>
        </p:nvSpPr>
        <p:spPr bwMode="auto">
          <a:xfrm>
            <a:off x="3810000" y="1524000"/>
            <a:ext cx="76200" cy="762000"/>
          </a:xfrm>
          <a:prstGeom prst="leftBracket">
            <a:avLst>
              <a:gd name="adj" fmla="val 83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latin typeface="Berlin Sans FB Demi" pitchFamily="34" charset="0"/>
            </a:endParaRPr>
          </a:p>
        </p:txBody>
      </p:sp>
      <p:sp>
        <p:nvSpPr>
          <p:cNvPr id="28696" name="AutoShape 1051"/>
          <p:cNvSpPr>
            <a:spLocks/>
          </p:cNvSpPr>
          <p:nvPr/>
        </p:nvSpPr>
        <p:spPr bwMode="auto">
          <a:xfrm flipH="1">
            <a:off x="4267200" y="1524000"/>
            <a:ext cx="76200" cy="762000"/>
          </a:xfrm>
          <a:prstGeom prst="leftBracket">
            <a:avLst>
              <a:gd name="adj" fmla="val 83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latin typeface="Berlin Sans FB Demi" pitchFamily="34" charset="0"/>
            </a:endParaRPr>
          </a:p>
        </p:txBody>
      </p:sp>
      <p:sp>
        <p:nvSpPr>
          <p:cNvPr id="28697" name="Line 1054"/>
          <p:cNvSpPr>
            <a:spLocks noChangeShapeType="1"/>
          </p:cNvSpPr>
          <p:nvPr/>
        </p:nvSpPr>
        <p:spPr bwMode="auto">
          <a:xfrm>
            <a:off x="3829050" y="2895600"/>
            <a:ext cx="381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8698" name="Group 58"/>
          <p:cNvGrpSpPr>
            <a:grpSpLocks/>
          </p:cNvGrpSpPr>
          <p:nvPr/>
        </p:nvGrpSpPr>
        <p:grpSpPr bwMode="auto">
          <a:xfrm>
            <a:off x="3752850" y="2400300"/>
            <a:ext cx="625475" cy="854075"/>
            <a:chOff x="2304" y="1536"/>
            <a:chExt cx="394" cy="538"/>
          </a:xfrm>
        </p:grpSpPr>
        <p:sp>
          <p:nvSpPr>
            <p:cNvPr id="28701" name="Text Box 1053"/>
            <p:cNvSpPr txBox="1">
              <a:spLocks noChangeArrowheads="1"/>
            </p:cNvSpPr>
            <p:nvPr/>
          </p:nvSpPr>
          <p:spPr bwMode="auto">
            <a:xfrm>
              <a:off x="2352" y="1536"/>
              <a:ext cx="3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000" b="1">
                  <a:latin typeface="Berlin Sans FB Demi" pitchFamily="34" charset="0"/>
                </a:rPr>
                <a:t>I </a:t>
              </a:r>
              <a:r>
                <a:rPr lang="en-GB" sz="2000" b="1" baseline="-25000">
                  <a:latin typeface="Berlin Sans FB Demi" pitchFamily="34" charset="0"/>
                </a:rPr>
                <a:t>o</a:t>
              </a:r>
              <a:endParaRPr lang="en-GB" sz="2000" b="1">
                <a:latin typeface="Berlin Sans FB Demi" pitchFamily="34" charset="0"/>
              </a:endParaRPr>
            </a:p>
          </p:txBody>
        </p:sp>
        <p:sp>
          <p:nvSpPr>
            <p:cNvPr id="28702" name="Rectangle 1055"/>
            <p:cNvSpPr>
              <a:spLocks noChangeArrowheads="1"/>
            </p:cNvSpPr>
            <p:nvPr/>
          </p:nvSpPr>
          <p:spPr bwMode="auto">
            <a:xfrm>
              <a:off x="2352" y="1824"/>
              <a:ext cx="2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000" b="1">
                  <a:latin typeface="Berlin Sans FB Demi" pitchFamily="34" charset="0"/>
                </a:rPr>
                <a:t>I </a:t>
              </a:r>
              <a:r>
                <a:rPr lang="en-GB" sz="2000" b="1" baseline="-25000">
                  <a:latin typeface="Berlin Sans FB Demi" pitchFamily="34" charset="0"/>
                </a:rPr>
                <a:t>t</a:t>
              </a:r>
            </a:p>
          </p:txBody>
        </p:sp>
        <p:sp>
          <p:nvSpPr>
            <p:cNvPr id="28703" name="AutoShape 1056"/>
            <p:cNvSpPr>
              <a:spLocks/>
            </p:cNvSpPr>
            <p:nvPr/>
          </p:nvSpPr>
          <p:spPr bwMode="auto">
            <a:xfrm>
              <a:off x="2304" y="1584"/>
              <a:ext cx="48" cy="480"/>
            </a:xfrm>
            <a:prstGeom prst="leftBracket">
              <a:avLst>
                <a:gd name="adj" fmla="val 83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1">
                <a:latin typeface="Berlin Sans FB Demi" pitchFamily="34" charset="0"/>
              </a:endParaRPr>
            </a:p>
          </p:txBody>
        </p:sp>
        <p:sp>
          <p:nvSpPr>
            <p:cNvPr id="28704" name="AutoShape 1057"/>
            <p:cNvSpPr>
              <a:spLocks/>
            </p:cNvSpPr>
            <p:nvPr/>
          </p:nvSpPr>
          <p:spPr bwMode="auto">
            <a:xfrm flipH="1">
              <a:off x="2592" y="1584"/>
              <a:ext cx="48" cy="480"/>
            </a:xfrm>
            <a:prstGeom prst="leftBracket">
              <a:avLst>
                <a:gd name="adj" fmla="val 83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1">
                <a:latin typeface="Berlin Sans FB Demi" pitchFamily="34" charset="0"/>
              </a:endParaRPr>
            </a:p>
          </p:txBody>
        </p:sp>
      </p:grpSp>
      <p:sp>
        <p:nvSpPr>
          <p:cNvPr id="28699" name="Text Box 1059"/>
          <p:cNvSpPr txBox="1">
            <a:spLocks noChangeArrowheads="1"/>
          </p:cNvSpPr>
          <p:nvPr/>
        </p:nvSpPr>
        <p:spPr bwMode="auto">
          <a:xfrm>
            <a:off x="552450" y="4324350"/>
            <a:ext cx="78882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By plotting Absorbance vs wavelength  an ABSORBANCE SPECTRUM is </a:t>
            </a:r>
          </a:p>
          <a:p>
            <a:r>
              <a:rPr lang="en-GB" b="1">
                <a:latin typeface="Berlin Sans FB Demi" pitchFamily="34" charset="0"/>
              </a:rPr>
              <a:t>generated. The absorbance spectra for the same compounds A and B are </a:t>
            </a:r>
          </a:p>
          <a:p>
            <a:r>
              <a:rPr lang="en-GB" b="1">
                <a:latin typeface="Berlin Sans FB Demi" pitchFamily="34" charset="0"/>
              </a:rPr>
              <a:t>shown.  </a:t>
            </a:r>
          </a:p>
          <a:p>
            <a:endParaRPr lang="en-GB" b="1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With the advantage that absorbance measurements are usually linear with </a:t>
            </a:r>
          </a:p>
          <a:p>
            <a:r>
              <a:rPr lang="en-GB" b="1">
                <a:latin typeface="Berlin Sans FB Demi" pitchFamily="34" charset="0"/>
              </a:rPr>
              <a:t>Concentration, absorbance spectra are now used </a:t>
            </a:r>
          </a:p>
        </p:txBody>
      </p:sp>
      <p:sp>
        <p:nvSpPr>
          <p:cNvPr id="28700" name="Text Box 1060"/>
          <p:cNvSpPr txBox="1">
            <a:spLocks noChangeArrowheads="1"/>
          </p:cNvSpPr>
          <p:nvPr/>
        </p:nvSpPr>
        <p:spPr bwMode="auto">
          <a:xfrm>
            <a:off x="1752600" y="3581400"/>
            <a:ext cx="5546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For of %T = 0 and 100 the corresponding absorbance </a:t>
            </a:r>
          </a:p>
          <a:p>
            <a:r>
              <a:rPr lang="en-GB" b="1">
                <a:latin typeface="Berlin Sans FB Demi" pitchFamily="34" charset="0"/>
              </a:rPr>
              <a:t>             values will be 0 and 2 respectively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8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2268538" y="333375"/>
            <a:ext cx="4560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THE LAWS OF SPECTROPHOTOMETRY</a:t>
            </a:r>
          </a:p>
        </p:txBody>
      </p:sp>
      <p:sp>
        <p:nvSpPr>
          <p:cNvPr id="29703" name="Text Box 26"/>
          <p:cNvSpPr txBox="1">
            <a:spLocks noChangeArrowheads="1"/>
          </p:cNvSpPr>
          <p:nvPr/>
        </p:nvSpPr>
        <p:spPr bwMode="auto">
          <a:xfrm>
            <a:off x="684213" y="981075"/>
            <a:ext cx="7000875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b="1">
                <a:latin typeface="Berlin Sans FB Demi" pitchFamily="34" charset="0"/>
              </a:rPr>
              <a:t>There are two very important basic laws and a third one which is a </a:t>
            </a:r>
          </a:p>
          <a:p>
            <a:r>
              <a:rPr lang="en-GB" sz="1600" b="1">
                <a:latin typeface="Berlin Sans FB Demi" pitchFamily="34" charset="0"/>
              </a:rPr>
              <a:t>combination of the two</a:t>
            </a:r>
            <a:r>
              <a:rPr lang="en-GB" sz="1600">
                <a:latin typeface="Berlin Sans FB Demi" pitchFamily="34" charset="0"/>
              </a:rPr>
              <a:t>. </a:t>
            </a:r>
          </a:p>
          <a:p>
            <a:endParaRPr lang="en-GB" sz="1600">
              <a:latin typeface="Berlin Sans FB Demi" pitchFamily="34" charset="0"/>
            </a:endParaRPr>
          </a:p>
          <a:p>
            <a:r>
              <a:rPr lang="en-GB" sz="1600" b="1">
                <a:solidFill>
                  <a:srgbClr val="FF3300"/>
                </a:solidFill>
                <a:latin typeface="Berlin Sans FB Demi" pitchFamily="34" charset="0"/>
              </a:rPr>
              <a:t>LAMBERTS LAW</a:t>
            </a:r>
            <a:r>
              <a:rPr lang="en-GB" sz="1600" b="1">
                <a:latin typeface="Berlin Sans FB Demi" pitchFamily="34" charset="0"/>
              </a:rPr>
              <a:t> – </a:t>
            </a:r>
            <a:r>
              <a:rPr lang="en-GB" sz="1600" b="1">
                <a:solidFill>
                  <a:schemeClr val="accent2"/>
                </a:solidFill>
                <a:latin typeface="Berlin Sans FB Demi" pitchFamily="34" charset="0"/>
              </a:rPr>
              <a:t>ABSORBANCE (A)</a:t>
            </a:r>
            <a:r>
              <a:rPr lang="en-GB" sz="1600" b="1">
                <a:latin typeface="Berlin Sans FB Demi" pitchFamily="34" charset="0"/>
              </a:rPr>
              <a:t> proportional to the </a:t>
            </a:r>
            <a:r>
              <a:rPr lang="en-GB" sz="1600" b="1">
                <a:solidFill>
                  <a:schemeClr val="accent2"/>
                </a:solidFill>
                <a:latin typeface="Berlin Sans FB Demi" pitchFamily="34" charset="0"/>
              </a:rPr>
              <a:t>PATHLENGTH (l)</a:t>
            </a:r>
            <a:r>
              <a:rPr lang="en-GB" sz="1600" b="1">
                <a:latin typeface="Berlin Sans FB Demi" pitchFamily="34" charset="0"/>
              </a:rPr>
              <a:t> </a:t>
            </a:r>
          </a:p>
          <a:p>
            <a:r>
              <a:rPr lang="en-GB" sz="1600" b="1">
                <a:latin typeface="Berlin Sans FB Demi" pitchFamily="34" charset="0"/>
              </a:rPr>
              <a:t>of the absorbing medium.</a:t>
            </a:r>
          </a:p>
          <a:p>
            <a:endParaRPr lang="en-GB" sz="1600" b="1">
              <a:latin typeface="Berlin Sans FB Demi" pitchFamily="34" charset="0"/>
            </a:endParaRPr>
          </a:p>
          <a:p>
            <a:r>
              <a:rPr lang="en-GB" sz="1600" b="1">
                <a:solidFill>
                  <a:srgbClr val="FF3300"/>
                </a:solidFill>
                <a:latin typeface="Berlin Sans FB Demi" pitchFamily="34" charset="0"/>
              </a:rPr>
              <a:t>BEERS LAW</a:t>
            </a:r>
            <a:r>
              <a:rPr lang="en-GB" sz="1600" b="1">
                <a:latin typeface="Berlin Sans FB Demi" pitchFamily="34" charset="0"/>
              </a:rPr>
              <a:t> -  </a:t>
            </a:r>
            <a:r>
              <a:rPr lang="en-GB" sz="1600" b="1">
                <a:solidFill>
                  <a:schemeClr val="accent2"/>
                </a:solidFill>
                <a:latin typeface="Berlin Sans FB Demi" pitchFamily="34" charset="0"/>
              </a:rPr>
              <a:t>ABSORBANCE (A)</a:t>
            </a:r>
            <a:r>
              <a:rPr lang="en-GB" sz="1600" b="1">
                <a:latin typeface="Berlin Sans FB Demi" pitchFamily="34" charset="0"/>
              </a:rPr>
              <a:t> proportional to the </a:t>
            </a:r>
            <a:r>
              <a:rPr lang="en-GB" sz="1600" b="1">
                <a:solidFill>
                  <a:schemeClr val="accent2"/>
                </a:solidFill>
                <a:latin typeface="Berlin Sans FB Demi" pitchFamily="34" charset="0"/>
              </a:rPr>
              <a:t>CONCENTRATION (c)</a:t>
            </a:r>
            <a:r>
              <a:rPr lang="en-GB" sz="1600" b="1">
                <a:latin typeface="Berlin Sans FB Demi" pitchFamily="34" charset="0"/>
              </a:rPr>
              <a:t> </a:t>
            </a:r>
          </a:p>
          <a:p>
            <a:r>
              <a:rPr lang="en-GB" sz="1600" b="1">
                <a:latin typeface="Berlin Sans FB Demi" pitchFamily="34" charset="0"/>
              </a:rPr>
              <a:t>of the sample. </a:t>
            </a:r>
          </a:p>
          <a:p>
            <a:endParaRPr lang="en-GB" sz="1600" b="1">
              <a:solidFill>
                <a:srgbClr val="FF3300"/>
              </a:solidFill>
              <a:latin typeface="Berlin Sans FB Demi" pitchFamily="34" charset="0"/>
            </a:endParaRPr>
          </a:p>
          <a:p>
            <a:r>
              <a:rPr lang="en-GB" sz="1600" b="1">
                <a:solidFill>
                  <a:srgbClr val="FF3300"/>
                </a:solidFill>
                <a:latin typeface="Berlin Sans FB Demi" pitchFamily="34" charset="0"/>
              </a:rPr>
              <a:t>BEER- LAMBERT LAW</a:t>
            </a:r>
            <a:r>
              <a:rPr lang="en-GB" sz="1600" b="1">
                <a:latin typeface="Berlin Sans FB Demi" pitchFamily="34" charset="0"/>
              </a:rPr>
              <a:t> -  </a:t>
            </a:r>
            <a:r>
              <a:rPr lang="en-GB" sz="1600" b="1">
                <a:solidFill>
                  <a:schemeClr val="accent2"/>
                </a:solidFill>
                <a:latin typeface="Berlin Sans FB Demi" pitchFamily="34" charset="0"/>
              </a:rPr>
              <a:t>ABSORBANCE (A)</a:t>
            </a:r>
            <a:r>
              <a:rPr lang="en-GB" sz="1600" b="1">
                <a:latin typeface="Berlin Sans FB Demi" pitchFamily="34" charset="0"/>
              </a:rPr>
              <a:t> proportional to </a:t>
            </a:r>
            <a:r>
              <a:rPr lang="en-GB" sz="1600" b="1">
                <a:solidFill>
                  <a:schemeClr val="accent2"/>
                </a:solidFill>
                <a:latin typeface="Berlin Sans FB Demi" pitchFamily="34" charset="0"/>
              </a:rPr>
              <a:t>c x l</a:t>
            </a:r>
          </a:p>
        </p:txBody>
      </p:sp>
      <p:sp>
        <p:nvSpPr>
          <p:cNvPr id="29704" name="Text Box 28"/>
          <p:cNvSpPr txBox="1">
            <a:spLocks noChangeArrowheads="1"/>
          </p:cNvSpPr>
          <p:nvPr/>
        </p:nvSpPr>
        <p:spPr bwMode="auto">
          <a:xfrm>
            <a:off x="2195513" y="3573463"/>
            <a:ext cx="973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latin typeface="Berlin Sans FB Demi" pitchFamily="34" charset="0"/>
              </a:rPr>
              <a:t>A </a:t>
            </a:r>
            <a:r>
              <a:rPr lang="en-GB" sz="2400" b="1">
                <a:latin typeface="Berlin Sans FB Demi" pitchFamily="34" charset="0"/>
                <a:sym typeface="Symbol" pitchFamily="18" charset="2"/>
              </a:rPr>
              <a:t> cl</a:t>
            </a:r>
            <a:endParaRPr lang="en-GB" sz="2400" b="1">
              <a:latin typeface="Berlin Sans FB Demi" pitchFamily="34" charset="0"/>
            </a:endParaRPr>
          </a:p>
        </p:txBody>
      </p:sp>
      <p:sp>
        <p:nvSpPr>
          <p:cNvPr id="29705" name="Rectangle 29"/>
          <p:cNvSpPr>
            <a:spLocks noChangeArrowheads="1"/>
          </p:cNvSpPr>
          <p:nvPr/>
        </p:nvSpPr>
        <p:spPr bwMode="auto">
          <a:xfrm>
            <a:off x="2195513" y="4076700"/>
            <a:ext cx="543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latin typeface="Berlin Sans FB Demi" pitchFamily="34" charset="0"/>
              </a:rPr>
              <a:t>A </a:t>
            </a:r>
            <a:r>
              <a:rPr lang="en-GB" sz="2400" b="1">
                <a:latin typeface="Berlin Sans FB Demi" pitchFamily="34" charset="0"/>
                <a:sym typeface="Symbol" pitchFamily="18" charset="2"/>
              </a:rPr>
              <a:t>= Ecl    </a:t>
            </a:r>
            <a:r>
              <a:rPr lang="en-GB" b="1">
                <a:latin typeface="Berlin Sans FB Demi" pitchFamily="34" charset="0"/>
                <a:sym typeface="Symbol" pitchFamily="18" charset="2"/>
              </a:rPr>
              <a:t>(A is a ratio and therefore has no units) </a:t>
            </a:r>
          </a:p>
        </p:txBody>
      </p:sp>
      <p:sp>
        <p:nvSpPr>
          <p:cNvPr id="29706" name="Text Box 30"/>
          <p:cNvSpPr txBox="1">
            <a:spLocks noChangeArrowheads="1"/>
          </p:cNvSpPr>
          <p:nvPr/>
        </p:nvSpPr>
        <p:spPr bwMode="auto">
          <a:xfrm>
            <a:off x="971550" y="4508500"/>
            <a:ext cx="6613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The constant E is called the </a:t>
            </a:r>
            <a:r>
              <a:rPr lang="en-GB" b="1">
                <a:solidFill>
                  <a:schemeClr val="accent2"/>
                </a:solidFill>
                <a:latin typeface="Berlin Sans FB Demi" pitchFamily="34" charset="0"/>
              </a:rPr>
              <a:t>MOLAR EXTINCTION COEFFICIENT</a:t>
            </a:r>
            <a:r>
              <a:rPr lang="en-GB" sz="1600" b="1">
                <a:latin typeface="Berlin Sans FB Demi" pitchFamily="34" charset="0"/>
              </a:rPr>
              <a:t> </a:t>
            </a:r>
          </a:p>
        </p:txBody>
      </p:sp>
      <p:pic>
        <p:nvPicPr>
          <p:cNvPr id="16435" name="Picture 51" descr="camera-vide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7813" y="5084763"/>
            <a:ext cx="6540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8" name="Text Box 39"/>
          <p:cNvSpPr txBox="1">
            <a:spLocks noChangeArrowheads="1"/>
          </p:cNvSpPr>
          <p:nvPr/>
        </p:nvSpPr>
        <p:spPr bwMode="auto">
          <a:xfrm>
            <a:off x="2555875" y="5229225"/>
            <a:ext cx="3671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Link to “Beer-Lambert law” video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7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30726" name="Text Box 14"/>
          <p:cNvSpPr txBox="1">
            <a:spLocks noChangeArrowheads="1"/>
          </p:cNvSpPr>
          <p:nvPr/>
        </p:nvSpPr>
        <p:spPr bwMode="auto">
          <a:xfrm>
            <a:off x="10515600" y="3886200"/>
            <a:ext cx="241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 </a:t>
            </a:r>
          </a:p>
        </p:txBody>
      </p:sp>
      <p:sp>
        <p:nvSpPr>
          <p:cNvPr id="30727" name="Text Box 17"/>
          <p:cNvSpPr txBox="1">
            <a:spLocks noChangeArrowheads="1"/>
          </p:cNvSpPr>
          <p:nvPr/>
        </p:nvSpPr>
        <p:spPr bwMode="auto">
          <a:xfrm>
            <a:off x="4572000" y="4495800"/>
            <a:ext cx="241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 </a:t>
            </a:r>
          </a:p>
        </p:txBody>
      </p:sp>
      <p:sp>
        <p:nvSpPr>
          <p:cNvPr id="30728" name="Rectangle 4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5300"/>
          </a:xfrm>
        </p:spPr>
        <p:txBody>
          <a:bodyPr/>
          <a:lstStyle/>
          <a:p>
            <a:pPr eaLnBrk="1" hangingPunct="1"/>
            <a:r>
              <a:rPr lang="en-GB" sz="2800" b="1">
                <a:solidFill>
                  <a:schemeClr val="tx1"/>
                </a:solidFill>
              </a:rPr>
              <a:t>UV / VISIBLE SPECTROSCOPY - THEORY</a:t>
            </a:r>
          </a:p>
        </p:txBody>
      </p:sp>
      <p:sp>
        <p:nvSpPr>
          <p:cNvPr id="30729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400" b="1">
                <a:solidFill>
                  <a:schemeClr val="accent2"/>
                </a:solidFill>
              </a:rPr>
              <a:t>UNITS OF THE</a:t>
            </a:r>
            <a:r>
              <a:rPr lang="en-GB" sz="2400" b="1"/>
              <a:t> </a:t>
            </a:r>
            <a:r>
              <a:rPr lang="en-GB" sz="2400" b="1">
                <a:solidFill>
                  <a:schemeClr val="accent2"/>
                </a:solidFill>
              </a:rPr>
              <a:t>MOLAR EXTINCTION COEFFICIENT</a:t>
            </a:r>
          </a:p>
          <a:p>
            <a:pPr eaLnBrk="1" hangingPunct="1"/>
            <a:r>
              <a:rPr lang="en-GB" sz="2800">
                <a:solidFill>
                  <a:schemeClr val="accent2"/>
                </a:solidFill>
              </a:rPr>
              <a:t>CONCENTRATION (c)</a:t>
            </a:r>
            <a:r>
              <a:rPr lang="en-GB" sz="2800"/>
              <a:t>  - Moles litre</a:t>
            </a:r>
            <a:r>
              <a:rPr lang="en-GB" sz="2800" baseline="30000"/>
              <a:t>-1</a:t>
            </a:r>
          </a:p>
          <a:p>
            <a:pPr eaLnBrk="1" hangingPunct="1"/>
            <a:r>
              <a:rPr lang="en-GB" sz="2800">
                <a:solidFill>
                  <a:schemeClr val="accent2"/>
                </a:solidFill>
              </a:rPr>
              <a:t>PATHLENGTH (l)</a:t>
            </a:r>
            <a:r>
              <a:rPr lang="en-GB" sz="2800"/>
              <a:t> - cm</a:t>
            </a:r>
            <a:endParaRPr lang="en-GB" sz="2800">
              <a:solidFill>
                <a:srgbClr val="FF33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sz="2000" b="1"/>
              <a:t>	A </a:t>
            </a:r>
            <a:r>
              <a:rPr lang="en-GB" sz="2000" b="1">
                <a:sym typeface="Symbol" pitchFamily="18" charset="2"/>
              </a:rPr>
              <a:t>= Ecl              Hence          E =	</a:t>
            </a:r>
            <a:r>
              <a:rPr lang="en-GB" sz="2000" b="1" u="sng">
                <a:sym typeface="Symbol" pitchFamily="18" charset="2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sz="2000" b="1">
                <a:sym typeface="Symbol" pitchFamily="18" charset="2"/>
              </a:rPr>
              <a:t>					</a:t>
            </a:r>
            <a:r>
              <a:rPr lang="en-GB" sz="2000" b="1"/>
              <a:t>c l</a:t>
            </a:r>
          </a:p>
          <a:p>
            <a:pPr eaLnBrk="1" hangingPunct="1">
              <a:buFontTx/>
              <a:buNone/>
            </a:pPr>
            <a:r>
              <a:rPr lang="en-GB" b="1"/>
              <a:t>	</a:t>
            </a:r>
            <a:r>
              <a:rPr lang="en-GB" sz="2000" b="1"/>
              <a:t>E  = </a:t>
            </a:r>
            <a:r>
              <a:rPr lang="en-GB" sz="2000" b="1" u="sng"/>
              <a:t>	               1              </a:t>
            </a:r>
            <a:r>
              <a:rPr lang="en-GB" sz="800" b="1" u="sng"/>
              <a:t>˛</a:t>
            </a:r>
            <a:endParaRPr lang="en-GB" sz="800" b="1"/>
          </a:p>
          <a:p>
            <a:pPr eaLnBrk="1" hangingPunct="1">
              <a:buFontTx/>
              <a:buNone/>
            </a:pPr>
            <a:r>
              <a:rPr lang="en-GB" b="1"/>
              <a:t>		</a:t>
            </a:r>
            <a:r>
              <a:rPr lang="en-GB" sz="2000" b="1"/>
              <a:t>mole litre-1 </a:t>
            </a:r>
            <a:r>
              <a:rPr lang="en-GB" sz="2000"/>
              <a:t> x</a:t>
            </a:r>
            <a:r>
              <a:rPr lang="en-GB" sz="2000" b="1"/>
              <a:t> cm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b="1"/>
              <a:t>	</a:t>
            </a:r>
            <a:r>
              <a:rPr lang="en-GB" sz="2000" b="1"/>
              <a:t>E  = mole-1  litre </a:t>
            </a:r>
            <a:r>
              <a:rPr lang="en-GB" sz="2000"/>
              <a:t>x</a:t>
            </a:r>
            <a:r>
              <a:rPr lang="en-GB" sz="2000" b="1"/>
              <a:t> cm </a:t>
            </a:r>
            <a:r>
              <a:rPr lang="en-GB" sz="2000" b="1" baseline="30000"/>
              <a:t>-1</a:t>
            </a:r>
          </a:p>
          <a:p>
            <a:pPr eaLnBrk="1" hangingPunct="1">
              <a:buFontTx/>
              <a:buNone/>
            </a:pPr>
            <a:r>
              <a:rPr lang="en-GB" sz="2000" b="1"/>
              <a:t>	But 1 litre = 1000cm3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sz="2000" b="1"/>
              <a:t>	E = 1000 mole -1 cm3 </a:t>
            </a:r>
            <a:r>
              <a:rPr lang="en-GB" sz="2000"/>
              <a:t>x</a:t>
            </a:r>
            <a:r>
              <a:rPr lang="en-GB" sz="2000" b="1"/>
              <a:t> cm </a:t>
            </a:r>
            <a:r>
              <a:rPr lang="en-GB" sz="2000" b="1" baseline="30000"/>
              <a:t>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sz="2000" b="1"/>
              <a:t>	Hence Units of E =  </a:t>
            </a:r>
            <a:r>
              <a:rPr lang="en-GB" sz="2000" b="1">
                <a:solidFill>
                  <a:srgbClr val="FF3300"/>
                </a:solidFill>
              </a:rPr>
              <a:t>1000 cm2   mole </a:t>
            </a:r>
            <a:r>
              <a:rPr lang="en-GB" sz="2000" b="1" baseline="30000">
                <a:solidFill>
                  <a:srgbClr val="FF3300"/>
                </a:solidFill>
              </a:rPr>
              <a:t>-1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0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31750" name="Text Box 2"/>
          <p:cNvSpPr txBox="1">
            <a:spLocks noChangeArrowheads="1"/>
          </p:cNvSpPr>
          <p:nvPr/>
        </p:nvSpPr>
        <p:spPr bwMode="auto">
          <a:xfrm>
            <a:off x="1828800" y="381000"/>
            <a:ext cx="4706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UV / VISIBLE SPECTROSCOPY - THEORY</a:t>
            </a:r>
          </a:p>
        </p:txBody>
      </p:sp>
      <p:sp>
        <p:nvSpPr>
          <p:cNvPr id="31751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474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Berlin Sans FB Demi" pitchFamily="34" charset="0"/>
              </a:rPr>
              <a:t>IMPORTANCE OF THE BEER LAMBERT LAW</a:t>
            </a:r>
            <a:r>
              <a:rPr lang="en-GB" sz="1600" b="1">
                <a:latin typeface="Berlin Sans FB Demi" pitchFamily="34" charset="0"/>
              </a:rPr>
              <a:t> </a:t>
            </a:r>
          </a:p>
        </p:txBody>
      </p:sp>
      <p:sp>
        <p:nvSpPr>
          <p:cNvPr id="31752" name="Rectangle 17"/>
          <p:cNvSpPr>
            <a:spLocks noChangeArrowheads="1"/>
          </p:cNvSpPr>
          <p:nvPr/>
        </p:nvSpPr>
        <p:spPr bwMode="auto">
          <a:xfrm>
            <a:off x="1447800" y="1695450"/>
            <a:ext cx="5253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                  A </a:t>
            </a:r>
            <a:r>
              <a:rPr lang="en-GB" b="1">
                <a:latin typeface="Berlin Sans FB Demi" pitchFamily="34" charset="0"/>
                <a:sym typeface="Symbol" pitchFamily="18" charset="2"/>
              </a:rPr>
              <a:t>= Ecl          but if E and l are constant   </a:t>
            </a:r>
          </a:p>
        </p:txBody>
      </p:sp>
      <p:sp>
        <p:nvSpPr>
          <p:cNvPr id="31753" name="Rectangle 18"/>
          <p:cNvSpPr>
            <a:spLocks noChangeArrowheads="1"/>
          </p:cNvSpPr>
          <p:nvPr/>
        </p:nvSpPr>
        <p:spPr bwMode="auto">
          <a:xfrm>
            <a:off x="400050" y="2343150"/>
            <a:ext cx="7259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  <a:sym typeface="Symbol" pitchFamily="18" charset="2"/>
              </a:rPr>
              <a:t>ABSORBANCE  CONCENTRATION and should be linear relationship</a:t>
            </a:r>
          </a:p>
        </p:txBody>
      </p:sp>
      <p:sp>
        <p:nvSpPr>
          <p:cNvPr id="31754" name="Text Box 19"/>
          <p:cNvSpPr txBox="1">
            <a:spLocks noChangeArrowheads="1"/>
          </p:cNvSpPr>
          <p:nvPr/>
        </p:nvSpPr>
        <p:spPr bwMode="auto">
          <a:xfrm>
            <a:off x="381000" y="2751138"/>
            <a:ext cx="78771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Prepare standards of the analyte to be quantified at known concentrations </a:t>
            </a:r>
          </a:p>
          <a:p>
            <a:r>
              <a:rPr lang="en-GB" b="1">
                <a:latin typeface="Berlin Sans FB Demi" pitchFamily="34" charset="0"/>
              </a:rPr>
              <a:t>and measure absorbance at a specified wavelength.</a:t>
            </a:r>
          </a:p>
          <a:p>
            <a:endParaRPr lang="en-GB" b="1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Prepare calibration curve.</a:t>
            </a:r>
          </a:p>
          <a:p>
            <a:endParaRPr lang="en-GB" b="1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From measuring absorbance of sample</a:t>
            </a:r>
          </a:p>
          <a:p>
            <a:endParaRPr lang="en-GB" b="1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Concentration of analyte in sample</a:t>
            </a:r>
          </a:p>
          <a:p>
            <a:r>
              <a:rPr lang="en-GB" b="1">
                <a:latin typeface="Berlin Sans FB Demi" pitchFamily="34" charset="0"/>
              </a:rPr>
              <a:t>can be obtained from the calibration curve</a:t>
            </a:r>
          </a:p>
          <a:p>
            <a:endParaRPr lang="en-GB" b="1">
              <a:latin typeface="Berlin Sans FB Demi" pitchFamily="34" charset="0"/>
            </a:endParaRPr>
          </a:p>
          <a:p>
            <a:r>
              <a:rPr lang="en-GB" b="1">
                <a:latin typeface="Berlin Sans FB Demi" pitchFamily="34" charset="0"/>
              </a:rPr>
              <a:t>E can be obtained from the slope of the </a:t>
            </a:r>
          </a:p>
          <a:p>
            <a:r>
              <a:rPr lang="en-GB" b="1">
                <a:latin typeface="Berlin Sans FB Demi" pitchFamily="34" charset="0"/>
              </a:rPr>
              <a:t>calibration curve for a given wavelength (</a:t>
            </a:r>
            <a:r>
              <a:rPr lang="en-GB" b="1">
                <a:latin typeface="Berlin Sans FB Demi" pitchFamily="34" charset="0"/>
                <a:sym typeface="Symbol" pitchFamily="18" charset="2"/>
              </a:rPr>
              <a:t>)</a:t>
            </a:r>
          </a:p>
        </p:txBody>
      </p:sp>
      <p:grpSp>
        <p:nvGrpSpPr>
          <p:cNvPr id="31755" name="Group 23"/>
          <p:cNvGrpSpPr>
            <a:grpSpLocks/>
          </p:cNvGrpSpPr>
          <p:nvPr/>
        </p:nvGrpSpPr>
        <p:grpSpPr bwMode="auto">
          <a:xfrm>
            <a:off x="5835650" y="3900488"/>
            <a:ext cx="2590800" cy="2057400"/>
            <a:chOff x="3504" y="2832"/>
            <a:chExt cx="1632" cy="1008"/>
          </a:xfrm>
        </p:grpSpPr>
        <p:sp>
          <p:nvSpPr>
            <p:cNvPr id="31765" name="Line 20"/>
            <p:cNvSpPr>
              <a:spLocks noChangeShapeType="1"/>
            </p:cNvSpPr>
            <p:nvPr/>
          </p:nvSpPr>
          <p:spPr bwMode="auto">
            <a:xfrm>
              <a:off x="3504" y="283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6" name="Line 21"/>
            <p:cNvSpPr>
              <a:spLocks noChangeShapeType="1"/>
            </p:cNvSpPr>
            <p:nvPr/>
          </p:nvSpPr>
          <p:spPr bwMode="auto">
            <a:xfrm>
              <a:off x="3504" y="3840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7" name="Line 22"/>
            <p:cNvSpPr>
              <a:spLocks noChangeShapeType="1"/>
            </p:cNvSpPr>
            <p:nvPr/>
          </p:nvSpPr>
          <p:spPr bwMode="auto">
            <a:xfrm flipV="1">
              <a:off x="3504" y="2926"/>
              <a:ext cx="1584" cy="9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6" name="Text Box 24"/>
          <p:cNvSpPr txBox="1">
            <a:spLocks noChangeArrowheads="1"/>
          </p:cNvSpPr>
          <p:nvPr/>
        </p:nvSpPr>
        <p:spPr bwMode="auto">
          <a:xfrm>
            <a:off x="5683250" y="5749925"/>
            <a:ext cx="29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1757" name="Text Box 25"/>
          <p:cNvSpPr txBox="1">
            <a:spLocks noChangeArrowheads="1"/>
          </p:cNvSpPr>
          <p:nvPr/>
        </p:nvSpPr>
        <p:spPr bwMode="auto">
          <a:xfrm>
            <a:off x="6310313" y="5295900"/>
            <a:ext cx="29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1758" name="Text Box 26"/>
          <p:cNvSpPr txBox="1">
            <a:spLocks noChangeArrowheads="1"/>
          </p:cNvSpPr>
          <p:nvPr/>
        </p:nvSpPr>
        <p:spPr bwMode="auto">
          <a:xfrm>
            <a:off x="6851650" y="4926013"/>
            <a:ext cx="295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1759" name="Text Box 27"/>
          <p:cNvSpPr txBox="1">
            <a:spLocks noChangeArrowheads="1"/>
          </p:cNvSpPr>
          <p:nvPr/>
        </p:nvSpPr>
        <p:spPr bwMode="auto">
          <a:xfrm>
            <a:off x="7418388" y="4497388"/>
            <a:ext cx="295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1760" name="Text Box 28"/>
          <p:cNvSpPr txBox="1">
            <a:spLocks noChangeArrowheads="1"/>
          </p:cNvSpPr>
          <p:nvPr/>
        </p:nvSpPr>
        <p:spPr bwMode="auto">
          <a:xfrm>
            <a:off x="7962900" y="4071938"/>
            <a:ext cx="295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1761" name="Line 29"/>
          <p:cNvSpPr>
            <a:spLocks noChangeShapeType="1"/>
          </p:cNvSpPr>
          <p:nvPr/>
        </p:nvSpPr>
        <p:spPr bwMode="auto">
          <a:xfrm>
            <a:off x="5837238" y="4610100"/>
            <a:ext cx="1809750" cy="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Line 30"/>
          <p:cNvSpPr>
            <a:spLocks noChangeShapeType="1"/>
          </p:cNvSpPr>
          <p:nvPr/>
        </p:nvSpPr>
        <p:spPr bwMode="auto">
          <a:xfrm>
            <a:off x="7646988" y="4610100"/>
            <a:ext cx="0" cy="1322388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Text Box 31"/>
          <p:cNvSpPr txBox="1">
            <a:spLocks noChangeArrowheads="1"/>
          </p:cNvSpPr>
          <p:nvPr/>
        </p:nvSpPr>
        <p:spPr bwMode="auto">
          <a:xfrm rot="-5400000">
            <a:off x="4673600" y="4849813"/>
            <a:ext cx="1906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latin typeface="Berlin Sans FB Demi" pitchFamily="34" charset="0"/>
              </a:rPr>
              <a:t>ABSORBANCE AT 300nm</a:t>
            </a:r>
          </a:p>
        </p:txBody>
      </p:sp>
      <p:sp>
        <p:nvSpPr>
          <p:cNvPr id="31764" name="Rectangle 32"/>
          <p:cNvSpPr>
            <a:spLocks noChangeArrowheads="1"/>
          </p:cNvSpPr>
          <p:nvPr/>
        </p:nvSpPr>
        <p:spPr bwMode="auto">
          <a:xfrm>
            <a:off x="5829300" y="5995988"/>
            <a:ext cx="2435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latin typeface="Berlin Sans FB Demi" pitchFamily="34" charset="0"/>
              </a:rPr>
              <a:t>CONCENTRATION  (moles litre</a:t>
            </a:r>
            <a:r>
              <a:rPr lang="en-GB" sz="1200" b="1" baseline="30000">
                <a:latin typeface="Berlin Sans FB Demi" pitchFamily="34" charset="0"/>
              </a:rPr>
              <a:t>-1 </a:t>
            </a:r>
            <a:r>
              <a:rPr lang="en-GB" sz="1200" b="1">
                <a:latin typeface="Berlin Sans FB Demi" pitchFamily="34" charset="0"/>
              </a:rPr>
              <a:t>)</a:t>
            </a:r>
            <a:endParaRPr lang="en-GB" sz="1200" b="1" baseline="3000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7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32774" name="Text Box 2"/>
          <p:cNvSpPr txBox="1">
            <a:spLocks noChangeArrowheads="1"/>
          </p:cNvSpPr>
          <p:nvPr/>
        </p:nvSpPr>
        <p:spPr bwMode="auto">
          <a:xfrm>
            <a:off x="1828800" y="381000"/>
            <a:ext cx="4706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UV / VISIBLE SPECTROSCOPY - THEORY</a:t>
            </a:r>
          </a:p>
        </p:txBody>
      </p:sp>
      <p:sp>
        <p:nvSpPr>
          <p:cNvPr id="32775" name="Text Box 3"/>
          <p:cNvSpPr txBox="1">
            <a:spLocks noChangeArrowheads="1"/>
          </p:cNvSpPr>
          <p:nvPr/>
        </p:nvSpPr>
        <p:spPr bwMode="auto">
          <a:xfrm>
            <a:off x="609600" y="914400"/>
            <a:ext cx="4167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Berlin Sans FB Demi" pitchFamily="34" charset="0"/>
              </a:rPr>
              <a:t>RULES FOR QUANTITATIVE ANALYSES</a:t>
            </a:r>
            <a:r>
              <a:rPr lang="en-GB" sz="1600" b="1">
                <a:latin typeface="Berlin Sans FB Demi" pitchFamily="34" charset="0"/>
              </a:rPr>
              <a:t> </a:t>
            </a:r>
          </a:p>
        </p:txBody>
      </p:sp>
      <p:sp>
        <p:nvSpPr>
          <p:cNvPr id="32776" name="Rectangle 4"/>
          <p:cNvSpPr>
            <a:spLocks noChangeArrowheads="1"/>
          </p:cNvSpPr>
          <p:nvPr/>
        </p:nvSpPr>
        <p:spPr bwMode="auto">
          <a:xfrm>
            <a:off x="279400" y="1382713"/>
            <a:ext cx="5294313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Berlin Sans FB Demi" pitchFamily="34" charset="0"/>
              </a:rPr>
              <a:t>At high concentrations the calibration curve may deviate from linearity – Always ensure your concentration of the sample falls within the linear range – if necessary dilute sample </a:t>
            </a:r>
          </a:p>
          <a:p>
            <a:endParaRPr lang="en-GB" sz="1600" b="1">
              <a:latin typeface="Berlin Sans FB Demi" pitchFamily="34" charset="0"/>
            </a:endParaRPr>
          </a:p>
          <a:p>
            <a:r>
              <a:rPr lang="en-GB" sz="1600" b="1">
                <a:latin typeface="Berlin Sans FB Demi" pitchFamily="34" charset="0"/>
              </a:rPr>
              <a:t>Absorbance not to exceed 1 to reduce error*</a:t>
            </a:r>
          </a:p>
          <a:p>
            <a:endParaRPr lang="en-GB" sz="1600" b="1">
              <a:latin typeface="Berlin Sans FB Demi" pitchFamily="34" charset="0"/>
            </a:endParaRPr>
          </a:p>
          <a:p>
            <a:r>
              <a:rPr lang="en-GB" sz="1600" b="1">
                <a:latin typeface="Berlin Sans FB Demi" pitchFamily="34" charset="0"/>
              </a:rPr>
              <a:t>CHOOSE CORRECT WAVELENGTH</a:t>
            </a:r>
          </a:p>
          <a:p>
            <a:r>
              <a:rPr lang="en-GB" sz="1600" b="1">
                <a:latin typeface="Berlin Sans FB Demi" pitchFamily="34" charset="0"/>
              </a:rPr>
              <a:t>An analyte may give more than one absorbance maxima  (</a:t>
            </a:r>
            <a:r>
              <a:rPr lang="en-GB" sz="1600" b="1">
                <a:latin typeface="Berlin Sans FB Demi" pitchFamily="34" charset="0"/>
                <a:sym typeface="Symbol" pitchFamily="18" charset="2"/>
              </a:rPr>
              <a:t></a:t>
            </a:r>
            <a:r>
              <a:rPr lang="en-GB" sz="1600" b="1" baseline="-25000">
                <a:latin typeface="Berlin Sans FB Demi" pitchFamily="34" charset="0"/>
                <a:sym typeface="Symbol" pitchFamily="18" charset="2"/>
              </a:rPr>
              <a:t>max</a:t>
            </a:r>
            <a:r>
              <a:rPr lang="en-GB" sz="1600" b="1">
                <a:latin typeface="Berlin Sans FB Demi" pitchFamily="34" charset="0"/>
                <a:sym typeface="Symbol" pitchFamily="18" charset="2"/>
              </a:rPr>
              <a:t>) value.</a:t>
            </a:r>
          </a:p>
          <a:p>
            <a:endParaRPr lang="en-GB" sz="1600" b="1">
              <a:latin typeface="Berlin Sans FB Demi" pitchFamily="34" charset="0"/>
              <a:sym typeface="Symbol" pitchFamily="18" charset="2"/>
            </a:endParaRPr>
          </a:p>
          <a:p>
            <a:r>
              <a:rPr lang="en-GB" sz="1600" b="1">
                <a:latin typeface="Berlin Sans FB Demi" pitchFamily="34" charset="0"/>
                <a:sym typeface="Symbol" pitchFamily="18" charset="2"/>
              </a:rPr>
              <a:t>Many compounds absorb at 220-230nm hence do not use A</a:t>
            </a:r>
          </a:p>
          <a:p>
            <a:endParaRPr lang="en-GB" sz="1600" b="1">
              <a:latin typeface="Berlin Sans FB Demi" pitchFamily="34" charset="0"/>
              <a:sym typeface="Symbol" pitchFamily="18" charset="2"/>
            </a:endParaRPr>
          </a:p>
          <a:p>
            <a:r>
              <a:rPr lang="en-GB" sz="1600" b="1">
                <a:latin typeface="Berlin Sans FB Demi" pitchFamily="34" charset="0"/>
                <a:sym typeface="Symbol" pitchFamily="18" charset="2"/>
              </a:rPr>
              <a:t>Need to choose wavelength more specific </a:t>
            </a:r>
          </a:p>
          <a:p>
            <a:r>
              <a:rPr lang="en-GB" sz="1600" b="1">
                <a:latin typeface="Berlin Sans FB Demi" pitchFamily="34" charset="0"/>
                <a:sym typeface="Symbol" pitchFamily="18" charset="2"/>
              </a:rPr>
              <a:t>to compound</a:t>
            </a:r>
            <a:r>
              <a:rPr lang="en-GB" sz="1600" b="1">
                <a:latin typeface="Berlin Sans FB Demi" pitchFamily="34" charset="0"/>
              </a:rPr>
              <a:t> (SELECTIVITY) and if more </a:t>
            </a:r>
          </a:p>
          <a:p>
            <a:r>
              <a:rPr lang="en-GB" sz="1600" b="1">
                <a:latin typeface="Berlin Sans FB Demi" pitchFamily="34" charset="0"/>
              </a:rPr>
              <a:t>than one select one with highest absorbance</a:t>
            </a:r>
          </a:p>
          <a:p>
            <a:r>
              <a:rPr lang="en-GB" sz="1600" b="1">
                <a:latin typeface="Berlin Sans FB Demi" pitchFamily="34" charset="0"/>
              </a:rPr>
              <a:t>as this gives less error – hence use C</a:t>
            </a:r>
            <a:endParaRPr lang="en-GB" sz="1600" b="1">
              <a:latin typeface="Berlin Sans FB Demi" pitchFamily="34" charset="0"/>
              <a:sym typeface="Symbol" pitchFamily="18" charset="2"/>
            </a:endParaRPr>
          </a:p>
        </p:txBody>
      </p:sp>
      <p:sp>
        <p:nvSpPr>
          <p:cNvPr id="32777" name="Line 8"/>
          <p:cNvSpPr>
            <a:spLocks noChangeShapeType="1"/>
          </p:cNvSpPr>
          <p:nvPr/>
        </p:nvSpPr>
        <p:spPr bwMode="auto">
          <a:xfrm>
            <a:off x="6011863" y="1150938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Line 9"/>
          <p:cNvSpPr>
            <a:spLocks noChangeShapeType="1"/>
          </p:cNvSpPr>
          <p:nvPr/>
        </p:nvSpPr>
        <p:spPr bwMode="auto">
          <a:xfrm>
            <a:off x="6011863" y="320833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5859463" y="3000375"/>
            <a:ext cx="29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272213" y="2603500"/>
            <a:ext cx="29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6735763" y="2136775"/>
            <a:ext cx="29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7226300" y="1746250"/>
            <a:ext cx="29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7766050" y="1284288"/>
            <a:ext cx="295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x</a:t>
            </a: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6032500" y="2482850"/>
            <a:ext cx="682625" cy="95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6694488" y="2501900"/>
            <a:ext cx="0" cy="700088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 rot="-5400000">
            <a:off x="4849813" y="2100263"/>
            <a:ext cx="19065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latin typeface="Berlin Sans FB Demi" pitchFamily="34" charset="0"/>
              </a:rPr>
              <a:t>ABSORBANCE AT 300nm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6005513" y="3294063"/>
            <a:ext cx="2435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latin typeface="Berlin Sans FB Demi" pitchFamily="34" charset="0"/>
              </a:rPr>
              <a:t>CONCENTRATION  (moles litre</a:t>
            </a:r>
            <a:r>
              <a:rPr lang="en-GB" sz="1200" b="1" baseline="30000">
                <a:latin typeface="Berlin Sans FB Demi" pitchFamily="34" charset="0"/>
              </a:rPr>
              <a:t>-1 </a:t>
            </a:r>
            <a:r>
              <a:rPr lang="en-GB" sz="1200" b="1">
                <a:latin typeface="Berlin Sans FB Demi" pitchFamily="34" charset="0"/>
              </a:rPr>
              <a:t>)</a:t>
            </a:r>
            <a:endParaRPr lang="en-GB" sz="1200" b="1" baseline="30000">
              <a:latin typeface="Berlin Sans FB Demi" pitchFamily="34" charset="0"/>
            </a:endParaRPr>
          </a:p>
        </p:txBody>
      </p:sp>
      <p:sp>
        <p:nvSpPr>
          <p:cNvPr id="32788" name="Line 21"/>
          <p:cNvSpPr>
            <a:spLocks noChangeShapeType="1"/>
          </p:cNvSpPr>
          <p:nvPr/>
        </p:nvSpPr>
        <p:spPr bwMode="auto">
          <a:xfrm flipV="1">
            <a:off x="6011863" y="2036763"/>
            <a:ext cx="1147762" cy="11477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9" name="Line 22"/>
          <p:cNvSpPr>
            <a:spLocks noChangeShapeType="1"/>
          </p:cNvSpPr>
          <p:nvPr/>
        </p:nvSpPr>
        <p:spPr bwMode="auto">
          <a:xfrm flipV="1">
            <a:off x="7178675" y="1238250"/>
            <a:ext cx="798513" cy="7985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0" name="Freeform 23"/>
          <p:cNvSpPr>
            <a:spLocks/>
          </p:cNvSpPr>
          <p:nvPr/>
        </p:nvSpPr>
        <p:spPr bwMode="auto">
          <a:xfrm>
            <a:off x="7042150" y="1138238"/>
            <a:ext cx="1241425" cy="1014412"/>
          </a:xfrm>
          <a:custGeom>
            <a:avLst/>
            <a:gdLst>
              <a:gd name="T0" fmla="*/ 0 w 782"/>
              <a:gd name="T1" fmla="*/ 2147483647 h 639"/>
              <a:gd name="T2" fmla="*/ 2147483647 w 782"/>
              <a:gd name="T3" fmla="*/ 2147483647 h 639"/>
              <a:gd name="T4" fmla="*/ 2147483647 w 782"/>
              <a:gd name="T5" fmla="*/ 2147483647 h 639"/>
              <a:gd name="T6" fmla="*/ 0 60000 65536"/>
              <a:gd name="T7" fmla="*/ 0 60000 65536"/>
              <a:gd name="T8" fmla="*/ 0 60000 65536"/>
              <a:gd name="T9" fmla="*/ 0 w 782"/>
              <a:gd name="T10" fmla="*/ 0 h 639"/>
              <a:gd name="T11" fmla="*/ 782 w 782"/>
              <a:gd name="T12" fmla="*/ 639 h 6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2" h="639">
                <a:moveTo>
                  <a:pt x="0" y="639"/>
                </a:moveTo>
                <a:cubicBezTo>
                  <a:pt x="271" y="419"/>
                  <a:pt x="542" y="200"/>
                  <a:pt x="662" y="100"/>
                </a:cubicBezTo>
                <a:cubicBezTo>
                  <a:pt x="782" y="0"/>
                  <a:pt x="752" y="19"/>
                  <a:pt x="723" y="39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1" name="Line 25"/>
          <p:cNvSpPr>
            <a:spLocks noChangeShapeType="1"/>
          </p:cNvSpPr>
          <p:nvPr/>
        </p:nvSpPr>
        <p:spPr bwMode="auto">
          <a:xfrm>
            <a:off x="5983288" y="3675063"/>
            <a:ext cx="0" cy="2074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2" name="Line 26"/>
          <p:cNvSpPr>
            <a:spLocks noChangeShapeType="1"/>
          </p:cNvSpPr>
          <p:nvPr/>
        </p:nvSpPr>
        <p:spPr bwMode="auto">
          <a:xfrm>
            <a:off x="5983288" y="574992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3" name="Text Box 27"/>
          <p:cNvSpPr txBox="1">
            <a:spLocks noChangeArrowheads="1"/>
          </p:cNvSpPr>
          <p:nvPr/>
        </p:nvSpPr>
        <p:spPr bwMode="auto">
          <a:xfrm>
            <a:off x="5738813" y="5581650"/>
            <a:ext cx="312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latin typeface="Berlin Sans FB Demi" pitchFamily="34" charset="0"/>
              </a:rPr>
              <a:t>0</a:t>
            </a:r>
          </a:p>
        </p:txBody>
      </p:sp>
      <p:sp>
        <p:nvSpPr>
          <p:cNvPr id="32794" name="Text Box 29"/>
          <p:cNvSpPr txBox="1">
            <a:spLocks noChangeArrowheads="1"/>
          </p:cNvSpPr>
          <p:nvPr/>
        </p:nvSpPr>
        <p:spPr bwMode="auto">
          <a:xfrm>
            <a:off x="5830888" y="5826125"/>
            <a:ext cx="2728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latin typeface="Berlin Sans FB Demi" pitchFamily="34" charset="0"/>
              </a:rPr>
              <a:t>220                                     380</a:t>
            </a:r>
          </a:p>
        </p:txBody>
      </p:sp>
      <p:sp>
        <p:nvSpPr>
          <p:cNvPr id="32795" name="Text Box 30"/>
          <p:cNvSpPr txBox="1">
            <a:spLocks noChangeArrowheads="1"/>
          </p:cNvSpPr>
          <p:nvPr/>
        </p:nvSpPr>
        <p:spPr bwMode="auto">
          <a:xfrm>
            <a:off x="6440488" y="5902325"/>
            <a:ext cx="1790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latin typeface="Berlin Sans FB Demi" pitchFamily="34" charset="0"/>
              </a:rPr>
              <a:t>Wavelength (nm)</a:t>
            </a:r>
          </a:p>
        </p:txBody>
      </p:sp>
      <p:sp>
        <p:nvSpPr>
          <p:cNvPr id="32796" name="Freeform 35"/>
          <p:cNvSpPr>
            <a:spLocks/>
          </p:cNvSpPr>
          <p:nvPr/>
        </p:nvSpPr>
        <p:spPr bwMode="auto">
          <a:xfrm>
            <a:off x="5992813" y="4083050"/>
            <a:ext cx="2528887" cy="1584325"/>
          </a:xfrm>
          <a:custGeom>
            <a:avLst/>
            <a:gdLst>
              <a:gd name="T0" fmla="*/ 0 w 1593"/>
              <a:gd name="T1" fmla="*/ 2147483647 h 998"/>
              <a:gd name="T2" fmla="*/ 2147483647 w 1593"/>
              <a:gd name="T3" fmla="*/ 2147483647 h 998"/>
              <a:gd name="T4" fmla="*/ 2147483647 w 1593"/>
              <a:gd name="T5" fmla="*/ 2147483647 h 998"/>
              <a:gd name="T6" fmla="*/ 2147483647 w 1593"/>
              <a:gd name="T7" fmla="*/ 2147483647 h 998"/>
              <a:gd name="T8" fmla="*/ 2147483647 w 1593"/>
              <a:gd name="T9" fmla="*/ 2147483647 h 998"/>
              <a:gd name="T10" fmla="*/ 2147483647 w 1593"/>
              <a:gd name="T11" fmla="*/ 2147483647 h 998"/>
              <a:gd name="T12" fmla="*/ 2147483647 w 1593"/>
              <a:gd name="T13" fmla="*/ 2147483647 h 998"/>
              <a:gd name="T14" fmla="*/ 2147483647 w 1593"/>
              <a:gd name="T15" fmla="*/ 2147483647 h 998"/>
              <a:gd name="T16" fmla="*/ 2147483647 w 1593"/>
              <a:gd name="T17" fmla="*/ 2147483647 h 9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93"/>
              <a:gd name="T28" fmla="*/ 0 h 998"/>
              <a:gd name="T29" fmla="*/ 1593 w 1593"/>
              <a:gd name="T30" fmla="*/ 998 h 99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93" h="998">
                <a:moveTo>
                  <a:pt x="0" y="928"/>
                </a:moveTo>
                <a:cubicBezTo>
                  <a:pt x="37" y="546"/>
                  <a:pt x="75" y="164"/>
                  <a:pt x="110" y="82"/>
                </a:cubicBezTo>
                <a:cubicBezTo>
                  <a:pt x="145" y="0"/>
                  <a:pt x="171" y="391"/>
                  <a:pt x="208" y="438"/>
                </a:cubicBezTo>
                <a:cubicBezTo>
                  <a:pt x="245" y="485"/>
                  <a:pt x="274" y="335"/>
                  <a:pt x="331" y="364"/>
                </a:cubicBezTo>
                <a:cubicBezTo>
                  <a:pt x="388" y="393"/>
                  <a:pt x="484" y="564"/>
                  <a:pt x="551" y="609"/>
                </a:cubicBezTo>
                <a:cubicBezTo>
                  <a:pt x="618" y="654"/>
                  <a:pt x="647" y="701"/>
                  <a:pt x="735" y="634"/>
                </a:cubicBezTo>
                <a:cubicBezTo>
                  <a:pt x="823" y="567"/>
                  <a:pt x="968" y="166"/>
                  <a:pt x="1078" y="205"/>
                </a:cubicBezTo>
                <a:cubicBezTo>
                  <a:pt x="1188" y="244"/>
                  <a:pt x="1311" y="736"/>
                  <a:pt x="1397" y="867"/>
                </a:cubicBezTo>
                <a:cubicBezTo>
                  <a:pt x="1483" y="998"/>
                  <a:pt x="1558" y="969"/>
                  <a:pt x="1593" y="989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7" name="Text Box 36"/>
          <p:cNvSpPr txBox="1">
            <a:spLocks noChangeArrowheads="1"/>
          </p:cNvSpPr>
          <p:nvPr/>
        </p:nvSpPr>
        <p:spPr bwMode="auto">
          <a:xfrm>
            <a:off x="5570538" y="4054475"/>
            <a:ext cx="444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>
                <a:latin typeface="Berlin Sans FB Demi" pitchFamily="34" charset="0"/>
              </a:rPr>
              <a:t>0.6</a:t>
            </a:r>
          </a:p>
        </p:txBody>
      </p:sp>
      <p:sp>
        <p:nvSpPr>
          <p:cNvPr id="32798" name="Line 37"/>
          <p:cNvSpPr>
            <a:spLocks noChangeShapeType="1"/>
          </p:cNvSpPr>
          <p:nvPr/>
        </p:nvSpPr>
        <p:spPr bwMode="auto">
          <a:xfrm>
            <a:off x="6188075" y="3960813"/>
            <a:ext cx="0" cy="18478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9" name="Line 38"/>
          <p:cNvSpPr>
            <a:spLocks noChangeShapeType="1"/>
          </p:cNvSpPr>
          <p:nvPr/>
        </p:nvSpPr>
        <p:spPr bwMode="auto">
          <a:xfrm>
            <a:off x="6497638" y="4330700"/>
            <a:ext cx="0" cy="14192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0" name="Line 39"/>
          <p:cNvSpPr>
            <a:spLocks noChangeShapeType="1"/>
          </p:cNvSpPr>
          <p:nvPr/>
        </p:nvSpPr>
        <p:spPr bwMode="auto">
          <a:xfrm flipV="1">
            <a:off x="7666038" y="4154488"/>
            <a:ext cx="0" cy="15954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1" name="Text Box 40"/>
          <p:cNvSpPr txBox="1">
            <a:spLocks noChangeArrowheads="1"/>
          </p:cNvSpPr>
          <p:nvPr/>
        </p:nvSpPr>
        <p:spPr bwMode="auto">
          <a:xfrm>
            <a:off x="2125663" y="2844800"/>
            <a:ext cx="184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b="1">
              <a:latin typeface="Berlin Sans FB Demi" pitchFamily="34" charset="0"/>
            </a:endParaRPr>
          </a:p>
          <a:p>
            <a:endParaRPr lang="en-GB" b="1">
              <a:latin typeface="Berlin Sans FB Demi" pitchFamily="34" charset="0"/>
            </a:endParaRPr>
          </a:p>
          <a:p>
            <a:endParaRPr lang="en-GB" b="1">
              <a:latin typeface="Berlin Sans FB Demi" pitchFamily="34" charset="0"/>
            </a:endParaRPr>
          </a:p>
          <a:p>
            <a:endParaRPr lang="en-GB" b="1">
              <a:latin typeface="Berlin Sans FB Demi" pitchFamily="34" charset="0"/>
            </a:endParaRPr>
          </a:p>
          <a:p>
            <a:endParaRPr lang="en-GB" b="1">
              <a:latin typeface="Berlin Sans FB Demi" pitchFamily="34" charset="0"/>
            </a:endParaRPr>
          </a:p>
        </p:txBody>
      </p:sp>
      <p:sp>
        <p:nvSpPr>
          <p:cNvPr id="32802" name="Line 41"/>
          <p:cNvSpPr>
            <a:spLocks noChangeShapeType="1"/>
          </p:cNvSpPr>
          <p:nvPr/>
        </p:nvSpPr>
        <p:spPr bwMode="auto">
          <a:xfrm flipV="1">
            <a:off x="7666038" y="4038600"/>
            <a:ext cx="350837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3" name="Rectangle 42"/>
          <p:cNvSpPr>
            <a:spLocks noChangeArrowheads="1"/>
          </p:cNvSpPr>
          <p:nvPr/>
        </p:nvSpPr>
        <p:spPr bwMode="auto">
          <a:xfrm>
            <a:off x="8040688" y="3762375"/>
            <a:ext cx="606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  <a:sym typeface="Symbol" pitchFamily="18" charset="2"/>
              </a:rPr>
              <a:t></a:t>
            </a:r>
            <a:r>
              <a:rPr lang="en-GB" b="1" baseline="-25000">
                <a:latin typeface="Berlin Sans FB Demi" pitchFamily="34" charset="0"/>
                <a:sym typeface="Symbol" pitchFamily="18" charset="2"/>
              </a:rPr>
              <a:t>max</a:t>
            </a:r>
          </a:p>
        </p:txBody>
      </p:sp>
      <p:sp>
        <p:nvSpPr>
          <p:cNvPr id="32804" name="Text Box 43"/>
          <p:cNvSpPr txBox="1">
            <a:spLocks noChangeArrowheads="1"/>
          </p:cNvSpPr>
          <p:nvPr/>
        </p:nvSpPr>
        <p:spPr bwMode="auto">
          <a:xfrm>
            <a:off x="6029325" y="3622675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A</a:t>
            </a:r>
          </a:p>
        </p:txBody>
      </p:sp>
      <p:sp>
        <p:nvSpPr>
          <p:cNvPr id="32805" name="Text Box 44"/>
          <p:cNvSpPr txBox="1">
            <a:spLocks noChangeArrowheads="1"/>
          </p:cNvSpPr>
          <p:nvPr/>
        </p:nvSpPr>
        <p:spPr bwMode="auto">
          <a:xfrm>
            <a:off x="6346825" y="3914775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B</a:t>
            </a:r>
          </a:p>
        </p:txBody>
      </p:sp>
      <p:sp>
        <p:nvSpPr>
          <p:cNvPr id="32806" name="Text Box 45"/>
          <p:cNvSpPr txBox="1">
            <a:spLocks noChangeArrowheads="1"/>
          </p:cNvSpPr>
          <p:nvPr/>
        </p:nvSpPr>
        <p:spPr bwMode="auto">
          <a:xfrm>
            <a:off x="7489825" y="3787775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</a:rPr>
              <a:t>C</a:t>
            </a:r>
          </a:p>
        </p:txBody>
      </p:sp>
      <p:sp>
        <p:nvSpPr>
          <p:cNvPr id="32807" name="Line 47"/>
          <p:cNvSpPr>
            <a:spLocks noChangeShapeType="1"/>
          </p:cNvSpPr>
          <p:nvPr/>
        </p:nvSpPr>
        <p:spPr bwMode="auto">
          <a:xfrm flipV="1">
            <a:off x="6472238" y="3962400"/>
            <a:ext cx="1614487" cy="661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8" name="Line 48"/>
          <p:cNvSpPr>
            <a:spLocks noChangeShapeType="1"/>
          </p:cNvSpPr>
          <p:nvPr/>
        </p:nvSpPr>
        <p:spPr bwMode="auto">
          <a:xfrm flipV="1">
            <a:off x="6224588" y="3946525"/>
            <a:ext cx="1817687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3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1504950" y="244475"/>
            <a:ext cx="626903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600" b="1">
                <a:solidFill>
                  <a:srgbClr val="FF6699"/>
                </a:solidFill>
                <a:latin typeface="Berlin Sans FB Demi" pitchFamily="34" charset="0"/>
              </a:rPr>
              <a:t>Let’s play a bit !</a:t>
            </a:r>
          </a:p>
        </p:txBody>
      </p:sp>
      <p:sp>
        <p:nvSpPr>
          <p:cNvPr id="33799" name="Rectangle 10"/>
          <p:cNvSpPr>
            <a:spLocks noChangeArrowheads="1"/>
          </p:cNvSpPr>
          <p:nvPr/>
        </p:nvSpPr>
        <p:spPr bwMode="auto">
          <a:xfrm>
            <a:off x="604838" y="2835275"/>
            <a:ext cx="81010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>
                <a:latin typeface="Berlin Sans FB Demi" pitchFamily="34" charset="0"/>
              </a:rPr>
              <a:t>The intensity of incident light from the light source is always 110.0 photons/sec</a:t>
            </a:r>
            <a:r>
              <a:rPr lang="en-GB" b="1">
                <a:latin typeface="Berlin Sans FB Demi" pitchFamily="34" charset="0"/>
              </a:rPr>
              <a:t> </a:t>
            </a:r>
          </a:p>
        </p:txBody>
      </p:sp>
      <p:sp>
        <p:nvSpPr>
          <p:cNvPr id="33800" name="Text Box 11"/>
          <p:cNvSpPr txBox="1">
            <a:spLocks noChangeArrowheads="1"/>
          </p:cNvSpPr>
          <p:nvPr/>
        </p:nvSpPr>
        <p:spPr bwMode="auto">
          <a:xfrm>
            <a:off x="1825625" y="2257425"/>
            <a:ext cx="479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A couple of things to take into account…</a:t>
            </a:r>
            <a:r>
              <a:rPr lang="en-GB" b="1">
                <a:latin typeface="Berlin Sans FB Demi" pitchFamily="34" charset="0"/>
              </a:rPr>
              <a:t> </a:t>
            </a:r>
          </a:p>
        </p:txBody>
      </p:sp>
      <p:sp>
        <p:nvSpPr>
          <p:cNvPr id="33801" name="Text Box 13"/>
          <p:cNvSpPr txBox="1">
            <a:spLocks noChangeArrowheads="1"/>
          </p:cNvSpPr>
          <p:nvPr/>
        </p:nvSpPr>
        <p:spPr bwMode="auto">
          <a:xfrm>
            <a:off x="608013" y="3441700"/>
            <a:ext cx="771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Berlin Sans FB Demi" pitchFamily="34" charset="0"/>
              </a:rPr>
              <a:t>You have to calculate Transmittance  </a:t>
            </a:r>
            <a:r>
              <a:rPr lang="en-GB" b="1">
                <a:latin typeface="Berlin Sans FB Demi" pitchFamily="34" charset="0"/>
              </a:rPr>
              <a:t>T= I</a:t>
            </a:r>
            <a:r>
              <a:rPr lang="en-GB" sz="1400" b="1">
                <a:latin typeface="Berlin Sans FB Demi" pitchFamily="34" charset="0"/>
              </a:rPr>
              <a:t>t </a:t>
            </a:r>
            <a:r>
              <a:rPr lang="en-GB" b="1">
                <a:latin typeface="Berlin Sans FB Demi" pitchFamily="34" charset="0"/>
              </a:rPr>
              <a:t>/ I</a:t>
            </a:r>
            <a:r>
              <a:rPr lang="en-GB" sz="1400" b="1">
                <a:latin typeface="Berlin Sans FB Demi" pitchFamily="34" charset="0"/>
              </a:rPr>
              <a:t>o</a:t>
            </a:r>
            <a:r>
              <a:rPr lang="en-GB">
                <a:latin typeface="Berlin Sans FB Demi" pitchFamily="34" charset="0"/>
              </a:rPr>
              <a:t> and Absorbance </a:t>
            </a:r>
            <a:r>
              <a:rPr lang="en-GB" b="1">
                <a:latin typeface="Berlin Sans FB Demi" pitchFamily="34" charset="0"/>
              </a:rPr>
              <a:t>A=–Log T</a:t>
            </a:r>
            <a:r>
              <a:rPr lang="en-GB">
                <a:latin typeface="Berlin Sans FB Demi" pitchFamily="34" charset="0"/>
              </a:rPr>
              <a:t> by yourself and supply the website with the values you obtain</a:t>
            </a:r>
          </a:p>
        </p:txBody>
      </p:sp>
      <p:sp>
        <p:nvSpPr>
          <p:cNvPr id="33802" name="Text Box 17"/>
          <p:cNvSpPr txBox="1">
            <a:spLocks noChangeArrowheads="1"/>
          </p:cNvSpPr>
          <p:nvPr/>
        </p:nvSpPr>
        <p:spPr bwMode="auto">
          <a:xfrm>
            <a:off x="608013" y="4286250"/>
            <a:ext cx="83407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latin typeface="Berlin Sans FB Demi" pitchFamily="34" charset="0"/>
              </a:rPr>
              <a:t>Now you can play with the virtual spectrophotometer changing the path length,</a:t>
            </a:r>
          </a:p>
          <a:p>
            <a:r>
              <a:rPr lang="en-GB">
                <a:latin typeface="Berlin Sans FB Demi" pitchFamily="34" charset="0"/>
              </a:rPr>
              <a:t>concentration, calculate the </a:t>
            </a:r>
            <a:r>
              <a:rPr lang="en-GB">
                <a:solidFill>
                  <a:srgbClr val="FF3300"/>
                </a:solidFill>
                <a:latin typeface="Berlin Sans FB Demi" pitchFamily="34" charset="0"/>
              </a:rPr>
              <a:t>Molar Absorptivity</a:t>
            </a:r>
            <a:r>
              <a:rPr lang="en-GB">
                <a:latin typeface="Berlin Sans FB Demi" pitchFamily="34" charset="0"/>
              </a:rPr>
              <a:t> (or </a:t>
            </a:r>
            <a:r>
              <a:rPr lang="en-GB">
                <a:solidFill>
                  <a:srgbClr val="FF3300"/>
                </a:solidFill>
                <a:latin typeface="Berlin Sans FB Demi" pitchFamily="34" charset="0"/>
              </a:rPr>
              <a:t>Molar Extinction Coefficient</a:t>
            </a:r>
            <a:r>
              <a:rPr lang="en-GB">
                <a:latin typeface="Berlin Sans FB Demi" pitchFamily="34" charset="0"/>
              </a:rPr>
              <a:t>) </a:t>
            </a:r>
          </a:p>
          <a:p>
            <a:r>
              <a:rPr lang="en-GB">
                <a:latin typeface="Berlin Sans FB Demi" pitchFamily="34" charset="0"/>
              </a:rPr>
              <a:t>And run a calibration curve…. </a:t>
            </a:r>
          </a:p>
        </p:txBody>
      </p:sp>
      <p:sp>
        <p:nvSpPr>
          <p:cNvPr id="33803" name="Text Box 18"/>
          <p:cNvSpPr txBox="1">
            <a:spLocks noChangeArrowheads="1"/>
          </p:cNvSpPr>
          <p:nvPr/>
        </p:nvSpPr>
        <p:spPr bwMode="auto">
          <a:xfrm>
            <a:off x="4378325" y="5389563"/>
            <a:ext cx="1573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FF9933"/>
                </a:solidFill>
                <a:latin typeface="Berlin Sans FB Demi" pitchFamily="34" charset="0"/>
              </a:rPr>
              <a:t>Enjoy!!</a:t>
            </a:r>
          </a:p>
        </p:txBody>
      </p:sp>
      <p:pic>
        <p:nvPicPr>
          <p:cNvPr id="33804" name="Picture 50" descr="text-htm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38625" y="1539875"/>
            <a:ext cx="649288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16390" name="Rectangle 37"/>
          <p:cNvSpPr>
            <a:spLocks noGrp="1" noChangeArrowheads="1"/>
          </p:cNvSpPr>
          <p:nvPr>
            <p:ph type="title"/>
          </p:nvPr>
        </p:nvSpPr>
        <p:spPr>
          <a:xfrm>
            <a:off x="428625" y="231775"/>
            <a:ext cx="8229600" cy="1143000"/>
          </a:xfrm>
        </p:spPr>
        <p:txBody>
          <a:bodyPr/>
          <a:lstStyle/>
          <a:p>
            <a:pPr eaLnBrk="1" hangingPunct="1"/>
            <a:r>
              <a:rPr lang="en-GB" b="1">
                <a:solidFill>
                  <a:schemeClr val="tx1"/>
                </a:solidFill>
              </a:rPr>
              <a:t>SPECTROSCOPY</a:t>
            </a:r>
          </a:p>
        </p:txBody>
      </p:sp>
      <p:sp>
        <p:nvSpPr>
          <p:cNvPr id="16391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400050" y="130175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b="1"/>
              <a:t>Interaction of Radiation with a sample</a:t>
            </a:r>
          </a:p>
          <a:p>
            <a:pPr eaLnBrk="1" hangingPunct="1">
              <a:lnSpc>
                <a:spcPct val="80000"/>
              </a:lnSpc>
            </a:pPr>
            <a:endParaRPr lang="en-GB" sz="2800" b="1"/>
          </a:p>
          <a:p>
            <a:pPr eaLnBrk="1" hangingPunct="1">
              <a:lnSpc>
                <a:spcPct val="80000"/>
              </a:lnSpc>
            </a:pPr>
            <a:r>
              <a:rPr lang="en-GB" sz="2800"/>
              <a:t> </a:t>
            </a:r>
            <a:r>
              <a:rPr lang="en-GB" sz="2800" b="1"/>
              <a:t>The study of molecular or atomic structure of a substance by observation of its interaction with electromagnetic radiation </a:t>
            </a:r>
          </a:p>
          <a:p>
            <a:pPr eaLnBrk="1" hangingPunct="1">
              <a:lnSpc>
                <a:spcPct val="80000"/>
              </a:lnSpc>
            </a:pPr>
            <a:endParaRPr lang="en-GB" sz="2800" b="1"/>
          </a:p>
          <a:p>
            <a:pPr eaLnBrk="1" hangingPunct="1">
              <a:lnSpc>
                <a:spcPct val="80000"/>
              </a:lnSpc>
            </a:pPr>
            <a:r>
              <a:rPr lang="en-GB" sz="2800"/>
              <a:t>QUANTITATIVELY  -  For determining the amount  of material in a sample</a:t>
            </a:r>
          </a:p>
          <a:p>
            <a:pPr eaLnBrk="1" hangingPunct="1">
              <a:lnSpc>
                <a:spcPct val="80000"/>
              </a:lnSpc>
            </a:pPr>
            <a:endParaRPr lang="en-GB" sz="2800"/>
          </a:p>
          <a:p>
            <a:pPr eaLnBrk="1" hangingPunct="1">
              <a:lnSpc>
                <a:spcPct val="80000"/>
              </a:lnSpc>
            </a:pPr>
            <a:r>
              <a:rPr lang="en-GB" sz="2800"/>
              <a:t>QUALITATIVELY – For identifying the chemical structure of a sample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800"/>
          </a:p>
          <a:p>
            <a:pPr eaLnBrk="1" hangingPunct="1">
              <a:lnSpc>
                <a:spcPct val="80000"/>
              </a:lnSpc>
            </a:pPr>
            <a:endParaRPr lang="en-GB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1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83977" name="Rectangle 4"/>
          <p:cNvSpPr>
            <a:spLocks noChangeArrowheads="1"/>
          </p:cNvSpPr>
          <p:nvPr/>
        </p:nvSpPr>
        <p:spPr bwMode="auto">
          <a:xfrm>
            <a:off x="425450" y="1357313"/>
            <a:ext cx="66786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b="1">
                <a:latin typeface="Berlin Sans FB Demi" pitchFamily="34" charset="0"/>
                <a:cs typeface="Times New Roman" pitchFamily="18" charset="0"/>
              </a:rPr>
              <a:t>Given the following set of data for a compound C</a:t>
            </a:r>
            <a:r>
              <a:rPr lang="en-GB" sz="1200" b="1">
                <a:latin typeface="Berlin Sans FB Demi" pitchFamily="34" charset="0"/>
                <a:cs typeface="Times New Roman" pitchFamily="18" charset="0"/>
              </a:rPr>
              <a:t>:</a:t>
            </a:r>
          </a:p>
          <a:p>
            <a:r>
              <a:rPr lang="en-GB" b="1">
                <a:latin typeface="Berlin Sans FB Demi" pitchFamily="34" charset="0"/>
                <a:cs typeface="Times New Roman" pitchFamily="18" charset="0"/>
              </a:rPr>
              <a:t>Can you give the least square equation better fitting the curve? </a:t>
            </a:r>
          </a:p>
          <a:p>
            <a:r>
              <a:rPr lang="en-GB" b="1">
                <a:latin typeface="Berlin Sans FB Demi" pitchFamily="34" charset="0"/>
                <a:cs typeface="Times New Roman" pitchFamily="18" charset="0"/>
              </a:rPr>
              <a:t>(Conc=X, Abs=Y) </a:t>
            </a:r>
            <a:endParaRPr lang="en-GB" b="1">
              <a:latin typeface="Berlin Sans FB Demi" pitchFamily="34" charset="0"/>
            </a:endParaRPr>
          </a:p>
        </p:txBody>
      </p:sp>
      <p:graphicFrame>
        <p:nvGraphicFramePr>
          <p:cNvPr id="83988" name="Group 20"/>
          <p:cNvGraphicFramePr>
            <a:graphicFrameLocks noGrp="1"/>
          </p:cNvGraphicFramePr>
          <p:nvPr/>
        </p:nvGraphicFramePr>
        <p:xfrm>
          <a:off x="454025" y="2936875"/>
          <a:ext cx="3240088" cy="2196466"/>
        </p:xfrm>
        <a:graphic>
          <a:graphicData uri="http://schemas.openxmlformats.org/drawingml/2006/table">
            <a:tbl>
              <a:tblPr/>
              <a:tblGrid>
                <a:gridCol w="188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          Conc (M)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       Abs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0.2322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0.3456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0.4532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0.5331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cs typeface="Times New Roman" pitchFamily="18" charset="0"/>
                        </a:rPr>
                        <a:t>0.6453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260" name="Object 2"/>
          <p:cNvGraphicFramePr>
            <a:graphicFrameLocks noChangeAspect="1"/>
          </p:cNvGraphicFramePr>
          <p:nvPr/>
        </p:nvGraphicFramePr>
        <p:xfrm>
          <a:off x="4133850" y="2495550"/>
          <a:ext cx="459105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7" name="Worksheet" r:id="rId4" imgW="3695700" imgH="2457602" progId="Excel.Sheet.8">
                  <p:embed/>
                </p:oleObj>
              </mc:Choice>
              <mc:Fallback>
                <p:oleObj name="Worksheet" r:id="rId4" imgW="3695700" imgH="2457602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3850" y="2495550"/>
                        <a:ext cx="459105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1" name="Rectangle 50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sz="4000" b="1">
                <a:solidFill>
                  <a:schemeClr val="tx1"/>
                </a:solidFill>
              </a:rPr>
              <a:t>Example of calculations for photometry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8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84999" name="Rectangle 4"/>
          <p:cNvSpPr>
            <a:spLocks noChangeArrowheads="1"/>
          </p:cNvSpPr>
          <p:nvPr/>
        </p:nvSpPr>
        <p:spPr bwMode="auto">
          <a:xfrm>
            <a:off x="631825" y="614363"/>
            <a:ext cx="7699375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3200" b="1">
                <a:latin typeface="Berlin Sans FB Demi" pitchFamily="34" charset="0"/>
                <a:cs typeface="Times New Roman" pitchFamily="18" charset="0"/>
              </a:rPr>
              <a:t>Is the fitting of the curve to the equation acceptable? How can you tell? </a:t>
            </a:r>
          </a:p>
          <a:p>
            <a:endParaRPr lang="en-GB" sz="3200" b="1">
              <a:latin typeface="Berlin Sans FB Demi" pitchFamily="34" charset="0"/>
              <a:cs typeface="Times New Roman" pitchFamily="18" charset="0"/>
            </a:endParaRPr>
          </a:p>
          <a:p>
            <a:r>
              <a:rPr lang="en-GB" sz="3200" b="1">
                <a:latin typeface="Berlin Sans FB Demi" pitchFamily="34" charset="0"/>
                <a:cs typeface="Times New Roman" pitchFamily="18" charset="0"/>
              </a:rPr>
              <a:t>What is the concentration of C when we obtain an Absorbance of 0.3321?  </a:t>
            </a:r>
            <a:endParaRPr lang="en-GB" sz="3200" b="1">
              <a:latin typeface="Berlin Sans FB Demi" pitchFamily="34" charset="0"/>
            </a:endParaRPr>
          </a:p>
        </p:txBody>
      </p:sp>
      <p:sp>
        <p:nvSpPr>
          <p:cNvPr id="85000" name="Line 32"/>
          <p:cNvSpPr>
            <a:spLocks noChangeShapeType="1"/>
          </p:cNvSpPr>
          <p:nvPr/>
        </p:nvSpPr>
        <p:spPr bwMode="auto">
          <a:xfrm>
            <a:off x="4211638" y="2852738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841375" y="3498850"/>
            <a:ext cx="7508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latin typeface="Berlin Sans FB Demi" pitchFamily="34" charset="0"/>
              </a:rPr>
              <a:t>The concentration is:   Abs= 1.0137 * Conc + 0.1378   </a:t>
            </a:r>
          </a:p>
          <a:p>
            <a:endParaRPr lang="en-GB" sz="2400" b="1">
              <a:latin typeface="Berlin Sans FB Demi" pitchFamily="34" charset="0"/>
            </a:endParaRPr>
          </a:p>
          <a:p>
            <a:r>
              <a:rPr lang="en-GB" sz="2400" b="1">
                <a:latin typeface="Berlin Sans FB Demi" pitchFamily="34" charset="0"/>
              </a:rPr>
              <a:t>Abs= 0.3321 – Abs blank= 0.3321- 0.13800 = 0.1941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1009650" y="5094288"/>
            <a:ext cx="6500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Berlin Sans FB Demi" pitchFamily="34" charset="0"/>
              </a:rPr>
              <a:t>Conc=     </a:t>
            </a:r>
            <a:r>
              <a:rPr lang="en-GB" sz="2000" b="1" u="sng">
                <a:latin typeface="Berlin Sans FB Demi" pitchFamily="34" charset="0"/>
              </a:rPr>
              <a:t>Abs – 0.1378  </a:t>
            </a:r>
            <a:r>
              <a:rPr lang="en-GB" sz="2000" b="1">
                <a:latin typeface="Berlin Sans FB Demi" pitchFamily="34" charset="0"/>
              </a:rPr>
              <a:t>    =  </a:t>
            </a:r>
            <a:r>
              <a:rPr lang="en-GB" sz="2000" b="1" u="sng">
                <a:latin typeface="Berlin Sans FB Demi" pitchFamily="34" charset="0"/>
              </a:rPr>
              <a:t>0.1941 – 0.1378</a:t>
            </a:r>
            <a:r>
              <a:rPr lang="en-GB" sz="2000" b="1">
                <a:latin typeface="Berlin Sans FB Demi" pitchFamily="34" charset="0"/>
              </a:rPr>
              <a:t>     =   0.055 M</a:t>
            </a:r>
          </a:p>
          <a:p>
            <a:r>
              <a:rPr lang="en-GB" sz="2000" b="1">
                <a:latin typeface="Berlin Sans FB Demi" pitchFamily="34" charset="0"/>
              </a:rPr>
              <a:t>                      1.0137                       1.0137</a:t>
            </a:r>
            <a:endParaRPr lang="en-GB" sz="2000" b="1" u="sng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3" grpId="0"/>
      <p:bldP spid="102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Rectangle 35"/>
          <p:cNvSpPr>
            <a:spLocks noChangeArrowheads="1"/>
          </p:cNvSpPr>
          <p:nvPr/>
        </p:nvSpPr>
        <p:spPr bwMode="auto">
          <a:xfrm>
            <a:off x="668215" y="2694281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4400" dirty="0">
                <a:solidFill>
                  <a:schemeClr val="tx2"/>
                </a:solidFill>
                <a:latin typeface="Berlin Sans FB Demi" pitchFamily="34" charset="0"/>
              </a:rPr>
              <a:t>Thank You……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3157538" y="4811713"/>
            <a:ext cx="45624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GB" b="1">
                <a:latin typeface="Berlin Sans FB Demi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17415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>
                <a:solidFill>
                  <a:schemeClr val="tx1"/>
                </a:solidFill>
              </a:rPr>
              <a:t>THE ELECTROMAGNETIC SPECTRUM</a:t>
            </a:r>
          </a:p>
        </p:txBody>
      </p:sp>
      <p:sp>
        <p:nvSpPr>
          <p:cNvPr id="17416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sz="2800"/>
              <a:t>Most of us are aware of many different ways of transmitting energy and these phenomena come together in one physical entity called the </a:t>
            </a:r>
            <a:r>
              <a:rPr lang="en-GB" sz="2800">
                <a:solidFill>
                  <a:schemeClr val="accent2"/>
                </a:solidFill>
              </a:rPr>
              <a:t>ELECTROMAGNETIC SPECTRUM</a:t>
            </a:r>
          </a:p>
          <a:p>
            <a:pPr eaLnBrk="1" hangingPunct="1"/>
            <a:r>
              <a:rPr lang="en-GB" sz="2800"/>
              <a:t> The difference between these </a:t>
            </a:r>
            <a:r>
              <a:rPr lang="en-GB" sz="2800" i="1">
                <a:solidFill>
                  <a:schemeClr val="accent2"/>
                </a:solidFill>
              </a:rPr>
              <a:t>sources of radiation</a:t>
            </a:r>
            <a:r>
              <a:rPr lang="en-GB" sz="2800"/>
              <a:t>  is the amount of </a:t>
            </a:r>
            <a:r>
              <a:rPr lang="en-GB" sz="2800" i="1">
                <a:solidFill>
                  <a:schemeClr val="accent2"/>
                </a:solidFill>
              </a:rPr>
              <a:t>energy</a:t>
            </a:r>
            <a:r>
              <a:rPr lang="en-GB" sz="2800"/>
              <a:t>  they radiate.</a:t>
            </a:r>
          </a:p>
          <a:p>
            <a:pPr eaLnBrk="1" hangingPunct="1"/>
            <a:r>
              <a:rPr lang="en-GB" sz="2800"/>
              <a:t> The radiation from these and other sources covers a  range of energies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2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18438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The Electromagnetic Spectrum</a:t>
            </a:r>
          </a:p>
        </p:txBody>
      </p:sp>
      <p:sp>
        <p:nvSpPr>
          <p:cNvPr id="18439" name="Freeform 56"/>
          <p:cNvSpPr>
            <a:spLocks/>
          </p:cNvSpPr>
          <p:nvPr/>
        </p:nvSpPr>
        <p:spPr bwMode="auto">
          <a:xfrm>
            <a:off x="333375" y="1374775"/>
            <a:ext cx="8056563" cy="1457325"/>
          </a:xfrm>
          <a:custGeom>
            <a:avLst/>
            <a:gdLst>
              <a:gd name="T0" fmla="*/ 0 w 5075"/>
              <a:gd name="T1" fmla="*/ 2147483647 h 918"/>
              <a:gd name="T2" fmla="*/ 2147483647 w 5075"/>
              <a:gd name="T3" fmla="*/ 2147483647 h 918"/>
              <a:gd name="T4" fmla="*/ 2147483647 w 5075"/>
              <a:gd name="T5" fmla="*/ 2147483647 h 918"/>
              <a:gd name="T6" fmla="*/ 2147483647 w 5075"/>
              <a:gd name="T7" fmla="*/ 2147483647 h 918"/>
              <a:gd name="T8" fmla="*/ 2147483647 w 5075"/>
              <a:gd name="T9" fmla="*/ 2147483647 h 918"/>
              <a:gd name="T10" fmla="*/ 2147483647 w 5075"/>
              <a:gd name="T11" fmla="*/ 2147483647 h 918"/>
              <a:gd name="T12" fmla="*/ 2147483647 w 5075"/>
              <a:gd name="T13" fmla="*/ 2147483647 h 918"/>
              <a:gd name="T14" fmla="*/ 2147483647 w 5075"/>
              <a:gd name="T15" fmla="*/ 2147483647 h 918"/>
              <a:gd name="T16" fmla="*/ 2147483647 w 5075"/>
              <a:gd name="T17" fmla="*/ 2147483647 h 918"/>
              <a:gd name="T18" fmla="*/ 2147483647 w 5075"/>
              <a:gd name="T19" fmla="*/ 2147483647 h 918"/>
              <a:gd name="T20" fmla="*/ 2147483647 w 5075"/>
              <a:gd name="T21" fmla="*/ 2147483647 h 918"/>
              <a:gd name="T22" fmla="*/ 2147483647 w 5075"/>
              <a:gd name="T23" fmla="*/ 2147483647 h 918"/>
              <a:gd name="T24" fmla="*/ 2147483647 w 5075"/>
              <a:gd name="T25" fmla="*/ 2147483647 h 91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075"/>
              <a:gd name="T40" fmla="*/ 0 h 918"/>
              <a:gd name="T41" fmla="*/ 5075 w 5075"/>
              <a:gd name="T42" fmla="*/ 918 h 91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075" h="918">
                <a:moveTo>
                  <a:pt x="0" y="907"/>
                </a:moveTo>
                <a:cubicBezTo>
                  <a:pt x="313" y="453"/>
                  <a:pt x="626" y="0"/>
                  <a:pt x="915" y="1"/>
                </a:cubicBezTo>
                <a:cubicBezTo>
                  <a:pt x="1204" y="2"/>
                  <a:pt x="1481" y="916"/>
                  <a:pt x="1737" y="916"/>
                </a:cubicBezTo>
                <a:cubicBezTo>
                  <a:pt x="1993" y="916"/>
                  <a:pt x="2225" y="1"/>
                  <a:pt x="2451" y="1"/>
                </a:cubicBezTo>
                <a:cubicBezTo>
                  <a:pt x="2677" y="1"/>
                  <a:pt x="2895" y="914"/>
                  <a:pt x="3091" y="916"/>
                </a:cubicBezTo>
                <a:cubicBezTo>
                  <a:pt x="3287" y="918"/>
                  <a:pt x="3464" y="11"/>
                  <a:pt x="3630" y="11"/>
                </a:cubicBezTo>
                <a:cubicBezTo>
                  <a:pt x="3796" y="11"/>
                  <a:pt x="3951" y="918"/>
                  <a:pt x="4087" y="916"/>
                </a:cubicBezTo>
                <a:cubicBezTo>
                  <a:pt x="4223" y="914"/>
                  <a:pt x="4339" y="2"/>
                  <a:pt x="4444" y="1"/>
                </a:cubicBezTo>
                <a:cubicBezTo>
                  <a:pt x="4549" y="0"/>
                  <a:pt x="4642" y="905"/>
                  <a:pt x="4718" y="907"/>
                </a:cubicBezTo>
                <a:cubicBezTo>
                  <a:pt x="4794" y="909"/>
                  <a:pt x="4855" y="11"/>
                  <a:pt x="4901" y="11"/>
                </a:cubicBezTo>
                <a:cubicBezTo>
                  <a:pt x="4947" y="11"/>
                  <a:pt x="4968" y="907"/>
                  <a:pt x="4992" y="907"/>
                </a:cubicBezTo>
                <a:cubicBezTo>
                  <a:pt x="5016" y="907"/>
                  <a:pt x="5033" y="14"/>
                  <a:pt x="5047" y="11"/>
                </a:cubicBezTo>
                <a:cubicBezTo>
                  <a:pt x="5061" y="8"/>
                  <a:pt x="5068" y="448"/>
                  <a:pt x="5075" y="888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9"/>
          <p:cNvSpPr txBox="1">
            <a:spLocks noChangeArrowheads="1"/>
          </p:cNvSpPr>
          <p:nvPr/>
        </p:nvSpPr>
        <p:spPr bwMode="auto">
          <a:xfrm>
            <a:off x="573088" y="3149600"/>
            <a:ext cx="7888287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Gamma rays</a:t>
            </a: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X-rays</a:t>
            </a: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Ultraviolet</a:t>
            </a: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Visible</a:t>
            </a: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Infra-red</a:t>
            </a: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Microwave</a:t>
            </a: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Radio waves</a:t>
            </a:r>
          </a:p>
        </p:txBody>
      </p:sp>
      <p:sp>
        <p:nvSpPr>
          <p:cNvPr id="18441" name="Text Box 60"/>
          <p:cNvSpPr txBox="1">
            <a:spLocks noChangeArrowheads="1"/>
          </p:cNvSpPr>
          <p:nvPr/>
        </p:nvSpPr>
        <p:spPr bwMode="auto">
          <a:xfrm>
            <a:off x="3556000" y="4614863"/>
            <a:ext cx="20034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Berlin Sans FB Demi" pitchFamily="34" charset="0"/>
              </a:rPr>
              <a:t>Wavelength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Berlin Sans FB Demi" pitchFamily="34" charset="0"/>
              </a:rPr>
              <a:t>Energy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Berlin Sans FB Demi" pitchFamily="34" charset="0"/>
              </a:rPr>
              <a:t>Frequency</a:t>
            </a:r>
          </a:p>
        </p:txBody>
      </p:sp>
      <p:sp>
        <p:nvSpPr>
          <p:cNvPr id="18442" name="Line 62"/>
          <p:cNvSpPr>
            <a:spLocks noChangeShapeType="1"/>
          </p:cNvSpPr>
          <p:nvPr/>
        </p:nvSpPr>
        <p:spPr bwMode="auto">
          <a:xfrm flipH="1">
            <a:off x="973138" y="4848225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63"/>
          <p:cNvSpPr>
            <a:spLocks noChangeShapeType="1"/>
          </p:cNvSpPr>
          <p:nvPr/>
        </p:nvSpPr>
        <p:spPr bwMode="auto">
          <a:xfrm flipH="1">
            <a:off x="971550" y="52085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64"/>
          <p:cNvSpPr>
            <a:spLocks noChangeShapeType="1"/>
          </p:cNvSpPr>
          <p:nvPr/>
        </p:nvSpPr>
        <p:spPr bwMode="auto">
          <a:xfrm flipH="1">
            <a:off x="971550" y="5573713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65"/>
          <p:cNvSpPr>
            <a:spLocks noChangeShapeType="1"/>
          </p:cNvSpPr>
          <p:nvPr/>
        </p:nvSpPr>
        <p:spPr bwMode="auto">
          <a:xfrm flipH="1">
            <a:off x="5440363" y="485933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Line 66"/>
          <p:cNvSpPr>
            <a:spLocks noChangeShapeType="1"/>
          </p:cNvSpPr>
          <p:nvPr/>
        </p:nvSpPr>
        <p:spPr bwMode="auto">
          <a:xfrm flipH="1">
            <a:off x="5427663" y="5203825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Line 67"/>
          <p:cNvSpPr>
            <a:spLocks noChangeShapeType="1"/>
          </p:cNvSpPr>
          <p:nvPr/>
        </p:nvSpPr>
        <p:spPr bwMode="auto">
          <a:xfrm flipH="1">
            <a:off x="5441950" y="55753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Text Box 68"/>
          <p:cNvSpPr txBox="1">
            <a:spLocks noChangeArrowheads="1"/>
          </p:cNvSpPr>
          <p:nvPr/>
        </p:nvSpPr>
        <p:spPr bwMode="auto">
          <a:xfrm>
            <a:off x="8228013" y="4627563"/>
            <a:ext cx="725487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b="1">
                <a:latin typeface="Berlin Sans FB Demi" pitchFamily="34" charset="0"/>
              </a:rPr>
              <a:t>Short</a:t>
            </a:r>
          </a:p>
          <a:p>
            <a:pPr algn="r">
              <a:spcBef>
                <a:spcPct val="50000"/>
              </a:spcBef>
            </a:pPr>
            <a:r>
              <a:rPr lang="en-GB" b="1">
                <a:latin typeface="Berlin Sans FB Demi" pitchFamily="34" charset="0"/>
              </a:rPr>
              <a:t>High</a:t>
            </a:r>
          </a:p>
          <a:p>
            <a:pPr algn="r">
              <a:spcBef>
                <a:spcPct val="50000"/>
              </a:spcBef>
            </a:pPr>
            <a:r>
              <a:rPr lang="en-GB" b="1">
                <a:latin typeface="Berlin Sans FB Demi" pitchFamily="34" charset="0"/>
              </a:rPr>
              <a:t>High</a:t>
            </a:r>
          </a:p>
        </p:txBody>
      </p:sp>
      <p:sp>
        <p:nvSpPr>
          <p:cNvPr id="18449" name="Text Box 69"/>
          <p:cNvSpPr txBox="1">
            <a:spLocks noChangeArrowheads="1"/>
          </p:cNvSpPr>
          <p:nvPr/>
        </p:nvSpPr>
        <p:spPr bwMode="auto">
          <a:xfrm>
            <a:off x="184150" y="4640263"/>
            <a:ext cx="725488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b="1">
                <a:latin typeface="Berlin Sans FB Demi" pitchFamily="34" charset="0"/>
              </a:rPr>
              <a:t>Long</a:t>
            </a:r>
          </a:p>
          <a:p>
            <a:pPr algn="r">
              <a:spcBef>
                <a:spcPct val="50000"/>
              </a:spcBef>
            </a:pPr>
            <a:r>
              <a:rPr lang="en-GB" b="1">
                <a:latin typeface="Berlin Sans FB Demi" pitchFamily="34" charset="0"/>
              </a:rPr>
              <a:t>Low</a:t>
            </a:r>
          </a:p>
          <a:p>
            <a:pPr algn="r">
              <a:spcBef>
                <a:spcPct val="50000"/>
              </a:spcBef>
            </a:pPr>
            <a:r>
              <a:rPr lang="en-GB" b="1">
                <a:latin typeface="Berlin Sans FB Demi" pitchFamily="34" charset="0"/>
              </a:rPr>
              <a:t>Low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Berlin Sans FB Demi" pitchFamily="34" charset="0"/>
            </a:endParaRPr>
          </a:p>
        </p:txBody>
      </p:sp>
      <p:sp>
        <p:nvSpPr>
          <p:cNvPr id="19458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457200" y="2528667"/>
            <a:ext cx="8229600" cy="4525963"/>
          </a:xfrm>
        </p:spPr>
        <p:txBody>
          <a:bodyPr/>
          <a:lstStyle/>
          <a:p>
            <a:pPr lvl="1" eaLnBrk="1" hangingPunct="1">
              <a:buFontTx/>
              <a:buChar char="•"/>
            </a:pPr>
            <a:r>
              <a:rPr lang="en-GB" dirty="0"/>
              <a:t> LOW ENERGY RADIATION has a LONG WAVELENGTH</a:t>
            </a:r>
          </a:p>
          <a:p>
            <a:pPr lvl="1" eaLnBrk="1" hangingPunct="1">
              <a:buFontTx/>
              <a:buChar char="•"/>
            </a:pPr>
            <a:endParaRPr lang="en-GB" dirty="0"/>
          </a:p>
          <a:p>
            <a:pPr lvl="1" eaLnBrk="1" hangingPunct="1">
              <a:buFontTx/>
              <a:buChar char="•"/>
            </a:pPr>
            <a:r>
              <a:rPr lang="en-GB" dirty="0"/>
              <a:t> HIGH ENERGY RADIATION has a SHORT WAVELENGTH</a:t>
            </a:r>
          </a:p>
          <a:p>
            <a:pPr eaLnBrk="1" hangingPunct="1"/>
            <a:endParaRPr lang="en-GB" dirty="0"/>
          </a:p>
        </p:txBody>
      </p:sp>
      <p:sp>
        <p:nvSpPr>
          <p:cNvPr id="19463" name="Rectangle 34"/>
          <p:cNvSpPr>
            <a:spLocks noGrp="1" noChangeArrowheads="1"/>
          </p:cNvSpPr>
          <p:nvPr>
            <p:ph type="title"/>
          </p:nvPr>
        </p:nvSpPr>
        <p:spPr>
          <a:xfrm>
            <a:off x="457200" y="823278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dirty="0">
                <a:solidFill>
                  <a:schemeClr val="tx1"/>
                </a:solidFill>
              </a:rPr>
              <a:t>RADIATION IS TRANSMITTED IN A WAVEFORM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0486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b="1">
                <a:solidFill>
                  <a:schemeClr val="tx1"/>
                </a:solidFill>
              </a:rPr>
              <a:t>Radiation Energy</a:t>
            </a:r>
            <a:br>
              <a:rPr lang="en-GB" sz="2400" b="1">
                <a:solidFill>
                  <a:schemeClr val="tx1"/>
                </a:solidFill>
              </a:rPr>
            </a:br>
            <a:endParaRPr lang="en-GB" sz="2400" b="1">
              <a:solidFill>
                <a:schemeClr val="tx1"/>
              </a:solidFill>
            </a:endParaRPr>
          </a:p>
        </p:txBody>
      </p:sp>
      <p:sp>
        <p:nvSpPr>
          <p:cNvPr id="20487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457200" y="14827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/>
              <a:t>The strength of the radiation energy will interect with the molecules in different ways: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b="1"/>
              <a:t>High energy sources produce breaking of bonds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800" b="1"/>
              <a:t>X-Ray, γ Rays, …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GB" sz="1800" b="1">
              <a:solidFill>
                <a:srgbClr val="FFFF66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000" b="1"/>
              <a:t>Medium energy sources excite electrons    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800" b="1"/>
              <a:t>UV / VISIBLE Spectroscopy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GB" sz="1800" b="1"/>
          </a:p>
          <a:p>
            <a:pPr lvl="1" eaLnBrk="1" hangingPunct="1">
              <a:lnSpc>
                <a:spcPct val="90000"/>
              </a:lnSpc>
            </a:pPr>
            <a:r>
              <a:rPr lang="en-GB" sz="2000" b="1"/>
              <a:t>Low energy sources produce vibrations in chemical bonds                           </a:t>
            </a:r>
            <a:endParaRPr lang="en-GB" sz="2000" b="1">
              <a:solidFill>
                <a:schemeClr val="accent2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sz="1800" b="1"/>
              <a:t>Infrared Energy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GB" sz="1800" b="1"/>
          </a:p>
          <a:p>
            <a:pPr lvl="1" eaLnBrk="1" hangingPunct="1">
              <a:lnSpc>
                <a:spcPct val="90000"/>
              </a:lnSpc>
            </a:pPr>
            <a:r>
              <a:rPr lang="en-GB" sz="2000" b="1"/>
              <a:t> Very low energy sources produce rotation of the chemical bonds 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800" b="1"/>
              <a:t>Microwaves and Radio waves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1" descr="Newsprint"/>
          <p:cNvSpPr>
            <a:spLocks noChangeArrowheads="1"/>
          </p:cNvSpPr>
          <p:nvPr/>
        </p:nvSpPr>
        <p:spPr bwMode="auto">
          <a:xfrm>
            <a:off x="0" y="-14288"/>
            <a:ext cx="9144000" cy="6858001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1506" name="Rectangle 116"/>
          <p:cNvSpPr>
            <a:spLocks noChangeArrowheads="1"/>
          </p:cNvSpPr>
          <p:nvPr/>
        </p:nvSpPr>
        <p:spPr bwMode="auto">
          <a:xfrm>
            <a:off x="403225" y="1095375"/>
            <a:ext cx="8331200" cy="4572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93725" y="4462463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800">
                <a:latin typeface="Berlin Sans FB Demi" pitchFamily="34" charset="0"/>
              </a:rPr>
              <a:t>FREQUENCY</a:t>
            </a:r>
          </a:p>
          <a:p>
            <a:pPr algn="ctr" eaLnBrk="0" hangingPunct="0"/>
            <a:r>
              <a:rPr lang="en-GB" sz="800">
                <a:latin typeface="Berlin Sans FB Demi" pitchFamily="34" charset="0"/>
              </a:rPr>
              <a:t> (Hz)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50863" y="5354638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800">
                <a:latin typeface="Berlin Sans FB Demi" pitchFamily="34" charset="0"/>
              </a:rPr>
              <a:t>WAVELENGTH</a:t>
            </a:r>
          </a:p>
          <a:p>
            <a:pPr algn="ctr" eaLnBrk="0" hangingPunct="0"/>
            <a:r>
              <a:rPr lang="en-GB" sz="800">
                <a:latin typeface="Berlin Sans FB Demi" pitchFamily="34" charset="0"/>
              </a:rPr>
              <a:t>(m)</a:t>
            </a:r>
            <a:endParaRPr lang="en-GB" sz="2400">
              <a:latin typeface="Berlin Sans FB Demi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703263" y="17018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800">
                <a:latin typeface="Berlin Sans FB Demi" pitchFamily="34" charset="0"/>
              </a:rPr>
              <a:t>ENERGY</a:t>
            </a:r>
          </a:p>
          <a:p>
            <a:pPr algn="ctr" eaLnBrk="0" hangingPunct="0"/>
            <a:r>
              <a:rPr lang="en-GB" sz="800">
                <a:latin typeface="Berlin Sans FB Demi" pitchFamily="34" charset="0"/>
              </a:rPr>
              <a:t> ( kJ/mol)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705100" y="1223963"/>
            <a:ext cx="3830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Berlin Sans FB Demi" pitchFamily="34" charset="0"/>
              </a:rPr>
              <a:t>ELECTROMAGNETIC SPECTRUM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274888" y="366713"/>
            <a:ext cx="452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Berlin Sans FB Demi" pitchFamily="34" charset="0"/>
              </a:rPr>
              <a:t>EFFECT OF ENERGY ON A MOLECULE</a:t>
            </a:r>
            <a:endParaRPr lang="en-US" sz="2000">
              <a:latin typeface="Berlin Sans FB Demi" pitchFamily="34" charset="0"/>
            </a:endParaRPr>
          </a:p>
        </p:txBody>
      </p:sp>
      <p:sp>
        <p:nvSpPr>
          <p:cNvPr id="21516" name="AutoShape 41"/>
          <p:cNvSpPr>
            <a:spLocks noChangeArrowheads="1"/>
          </p:cNvSpPr>
          <p:nvPr/>
        </p:nvSpPr>
        <p:spPr bwMode="auto">
          <a:xfrm>
            <a:off x="1019175" y="4770438"/>
            <a:ext cx="7416800" cy="576262"/>
          </a:xfrm>
          <a:prstGeom prst="flowChartProcess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42"/>
          <p:cNvSpPr>
            <a:spLocks noChangeShapeType="1"/>
          </p:cNvSpPr>
          <p:nvPr/>
        </p:nvSpPr>
        <p:spPr bwMode="auto">
          <a:xfrm>
            <a:off x="7788275" y="477043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8" name="Line 43"/>
          <p:cNvSpPr>
            <a:spLocks noChangeShapeType="1"/>
          </p:cNvSpPr>
          <p:nvPr/>
        </p:nvSpPr>
        <p:spPr bwMode="auto">
          <a:xfrm>
            <a:off x="6707188" y="47704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9" name="Line 44"/>
          <p:cNvSpPr>
            <a:spLocks noChangeShapeType="1"/>
          </p:cNvSpPr>
          <p:nvPr/>
        </p:nvSpPr>
        <p:spPr bwMode="auto">
          <a:xfrm>
            <a:off x="5137150" y="47561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0" name="Line 45"/>
          <p:cNvSpPr>
            <a:spLocks noChangeShapeType="1"/>
          </p:cNvSpPr>
          <p:nvPr/>
        </p:nvSpPr>
        <p:spPr bwMode="auto">
          <a:xfrm>
            <a:off x="4906963" y="47561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1" name="Line 46"/>
          <p:cNvSpPr>
            <a:spLocks noChangeShapeType="1"/>
          </p:cNvSpPr>
          <p:nvPr/>
        </p:nvSpPr>
        <p:spPr bwMode="auto">
          <a:xfrm>
            <a:off x="4114800" y="47704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Line 47"/>
          <p:cNvSpPr>
            <a:spLocks noChangeShapeType="1"/>
          </p:cNvSpPr>
          <p:nvPr/>
        </p:nvSpPr>
        <p:spPr bwMode="auto">
          <a:xfrm>
            <a:off x="2532063" y="47561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Line 48"/>
          <p:cNvSpPr>
            <a:spLocks noChangeShapeType="1"/>
          </p:cNvSpPr>
          <p:nvPr/>
        </p:nvSpPr>
        <p:spPr bwMode="auto">
          <a:xfrm>
            <a:off x="1955800" y="47561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4" name="Text Box 49"/>
          <p:cNvSpPr txBox="1">
            <a:spLocks noChangeArrowheads="1"/>
          </p:cNvSpPr>
          <p:nvPr/>
        </p:nvSpPr>
        <p:spPr bwMode="auto">
          <a:xfrm>
            <a:off x="1090613" y="4818063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Cosmic rays</a:t>
            </a:r>
          </a:p>
        </p:txBody>
      </p:sp>
      <p:sp>
        <p:nvSpPr>
          <p:cNvPr id="21525" name="Text Box 50"/>
          <p:cNvSpPr txBox="1">
            <a:spLocks noChangeArrowheads="1"/>
          </p:cNvSpPr>
          <p:nvPr/>
        </p:nvSpPr>
        <p:spPr bwMode="auto">
          <a:xfrm>
            <a:off x="2027238" y="4818063"/>
            <a:ext cx="431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000">
                <a:latin typeface="Berlin Sans FB Demi" pitchFamily="34" charset="0"/>
              </a:rPr>
              <a:t>γ</a:t>
            </a:r>
            <a:endParaRPr lang="en-GB" sz="1000">
              <a:latin typeface="Berlin Sans FB Dem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sz="1000">
                <a:latin typeface="Berlin Sans FB Demi" pitchFamily="34" charset="0"/>
              </a:rPr>
              <a:t>rays</a:t>
            </a:r>
            <a:endParaRPr lang="el-GR" sz="1000">
              <a:latin typeface="Berlin Sans FB Demi" pitchFamily="34" charset="0"/>
            </a:endParaRPr>
          </a:p>
        </p:txBody>
      </p:sp>
      <p:sp>
        <p:nvSpPr>
          <p:cNvPr id="21526" name="Text Box 51"/>
          <p:cNvSpPr txBox="1">
            <a:spLocks noChangeArrowheads="1"/>
          </p:cNvSpPr>
          <p:nvPr/>
        </p:nvSpPr>
        <p:spPr bwMode="auto">
          <a:xfrm>
            <a:off x="2532063" y="4802188"/>
            <a:ext cx="15113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x</a:t>
            </a:r>
          </a:p>
          <a:p>
            <a:pPr algn="ctr"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rays</a:t>
            </a:r>
            <a:endParaRPr lang="el-GR" sz="1200">
              <a:latin typeface="Berlin Sans FB Demi" pitchFamily="34" charset="0"/>
            </a:endParaRPr>
          </a:p>
        </p:txBody>
      </p:sp>
      <p:sp>
        <p:nvSpPr>
          <p:cNvPr id="21527" name="Text Box 52"/>
          <p:cNvSpPr txBox="1">
            <a:spLocks noChangeArrowheads="1"/>
          </p:cNvSpPr>
          <p:nvPr/>
        </p:nvSpPr>
        <p:spPr bwMode="auto">
          <a:xfrm>
            <a:off x="4114800" y="4818063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Ultra violet</a:t>
            </a:r>
            <a:endParaRPr lang="el-GR" sz="1200">
              <a:latin typeface="Berlin Sans FB Demi" pitchFamily="34" charset="0"/>
            </a:endParaRPr>
          </a:p>
        </p:txBody>
      </p:sp>
      <p:sp>
        <p:nvSpPr>
          <p:cNvPr id="21528" name="Text Box 53"/>
          <p:cNvSpPr txBox="1">
            <a:spLocks noChangeArrowheads="1"/>
          </p:cNvSpPr>
          <p:nvPr/>
        </p:nvSpPr>
        <p:spPr bwMode="auto">
          <a:xfrm rot="-5400000">
            <a:off x="4695825" y="4906963"/>
            <a:ext cx="649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visible</a:t>
            </a:r>
          </a:p>
        </p:txBody>
      </p:sp>
      <p:sp>
        <p:nvSpPr>
          <p:cNvPr id="21529" name="Text Box 54"/>
          <p:cNvSpPr txBox="1">
            <a:spLocks noChangeArrowheads="1"/>
          </p:cNvSpPr>
          <p:nvPr/>
        </p:nvSpPr>
        <p:spPr bwMode="auto">
          <a:xfrm>
            <a:off x="5195888" y="4914900"/>
            <a:ext cx="151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Infrared</a:t>
            </a:r>
            <a:endParaRPr lang="el-GR" sz="1200">
              <a:latin typeface="Berlin Sans FB Demi" pitchFamily="34" charset="0"/>
            </a:endParaRPr>
          </a:p>
        </p:txBody>
      </p:sp>
      <p:sp>
        <p:nvSpPr>
          <p:cNvPr id="21530" name="Text Box 55"/>
          <p:cNvSpPr txBox="1">
            <a:spLocks noChangeArrowheads="1"/>
          </p:cNvSpPr>
          <p:nvPr/>
        </p:nvSpPr>
        <p:spPr bwMode="auto">
          <a:xfrm>
            <a:off x="6492875" y="4929188"/>
            <a:ext cx="1511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Microwave</a:t>
            </a:r>
            <a:endParaRPr lang="el-GR" sz="1200">
              <a:latin typeface="Berlin Sans FB Demi" pitchFamily="34" charset="0"/>
            </a:endParaRPr>
          </a:p>
        </p:txBody>
      </p:sp>
      <p:sp>
        <p:nvSpPr>
          <p:cNvPr id="21531" name="Text Box 56"/>
          <p:cNvSpPr txBox="1">
            <a:spLocks noChangeArrowheads="1"/>
          </p:cNvSpPr>
          <p:nvPr/>
        </p:nvSpPr>
        <p:spPr bwMode="auto">
          <a:xfrm>
            <a:off x="7715250" y="4843463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Radio waves</a:t>
            </a:r>
            <a:endParaRPr lang="el-GR" sz="1200">
              <a:latin typeface="Berlin Sans FB Demi" pitchFamily="34" charset="0"/>
            </a:endParaRPr>
          </a:p>
        </p:txBody>
      </p:sp>
      <p:grpSp>
        <p:nvGrpSpPr>
          <p:cNvPr id="21532" name="Group 67"/>
          <p:cNvGrpSpPr>
            <a:grpSpLocks/>
          </p:cNvGrpSpPr>
          <p:nvPr/>
        </p:nvGrpSpPr>
        <p:grpSpPr bwMode="auto">
          <a:xfrm rot="-5400000">
            <a:off x="5130007" y="2840831"/>
            <a:ext cx="1397000" cy="541337"/>
            <a:chOff x="1247" y="2160"/>
            <a:chExt cx="971" cy="368"/>
          </a:xfrm>
        </p:grpSpPr>
        <p:sp>
          <p:nvSpPr>
            <p:cNvPr id="2" name="Rectangle 68"/>
            <p:cNvSpPr>
              <a:spLocks noChangeArrowheads="1"/>
            </p:cNvSpPr>
            <p:nvPr/>
          </p:nvSpPr>
          <p:spPr bwMode="auto">
            <a:xfrm>
              <a:off x="1474" y="2275"/>
              <a:ext cx="499" cy="136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Oval 69"/>
            <p:cNvSpPr>
              <a:spLocks noChangeArrowheads="1"/>
            </p:cNvSpPr>
            <p:nvPr/>
          </p:nvSpPr>
          <p:spPr bwMode="auto">
            <a:xfrm>
              <a:off x="1249" y="2160"/>
              <a:ext cx="363" cy="36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" name="Oval 70"/>
            <p:cNvSpPr>
              <a:spLocks noChangeArrowheads="1"/>
            </p:cNvSpPr>
            <p:nvPr/>
          </p:nvSpPr>
          <p:spPr bwMode="auto">
            <a:xfrm>
              <a:off x="1857" y="2165"/>
              <a:ext cx="363" cy="36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33" name="AutoShape 71"/>
          <p:cNvSpPr>
            <a:spLocks noChangeArrowheads="1"/>
          </p:cNvSpPr>
          <p:nvPr/>
        </p:nvSpPr>
        <p:spPr bwMode="auto">
          <a:xfrm rot="-5400000">
            <a:off x="5609432" y="3910806"/>
            <a:ext cx="417512" cy="346075"/>
          </a:xfrm>
          <a:prstGeom prst="leftArrow">
            <a:avLst>
              <a:gd name="adj1" fmla="val 34861"/>
              <a:gd name="adj2" fmla="val 302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4" name="AutoShape 72"/>
          <p:cNvSpPr>
            <a:spLocks noChangeArrowheads="1"/>
          </p:cNvSpPr>
          <p:nvPr/>
        </p:nvSpPr>
        <p:spPr bwMode="auto">
          <a:xfrm rot="5400000">
            <a:off x="5630070" y="1980406"/>
            <a:ext cx="417512" cy="346075"/>
          </a:xfrm>
          <a:prstGeom prst="leftArrow">
            <a:avLst>
              <a:gd name="adj1" fmla="val 34861"/>
              <a:gd name="adj2" fmla="val 302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78" name="Rectangle 74"/>
          <p:cNvSpPr>
            <a:spLocks noChangeArrowheads="1"/>
          </p:cNvSpPr>
          <p:nvPr/>
        </p:nvSpPr>
        <p:spPr bwMode="auto">
          <a:xfrm>
            <a:off x="3400425" y="3748088"/>
            <a:ext cx="301625" cy="228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580" name="Oval 76"/>
          <p:cNvSpPr>
            <a:spLocks noChangeArrowheads="1"/>
          </p:cNvSpPr>
          <p:nvPr/>
        </p:nvSpPr>
        <p:spPr bwMode="auto">
          <a:xfrm>
            <a:off x="3514725" y="3586163"/>
            <a:ext cx="576263" cy="57626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581" name="Rectangle 77"/>
          <p:cNvSpPr>
            <a:spLocks noChangeArrowheads="1"/>
          </p:cNvSpPr>
          <p:nvPr/>
        </p:nvSpPr>
        <p:spPr bwMode="auto">
          <a:xfrm>
            <a:off x="2752725" y="3748088"/>
            <a:ext cx="504825" cy="215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579" name="Oval 75"/>
          <p:cNvSpPr>
            <a:spLocks noChangeArrowheads="1"/>
          </p:cNvSpPr>
          <p:nvPr/>
        </p:nvSpPr>
        <p:spPr bwMode="auto">
          <a:xfrm>
            <a:off x="2549525" y="3578225"/>
            <a:ext cx="576263" cy="5762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539" name="Freeform 78"/>
          <p:cNvSpPr>
            <a:spLocks/>
          </p:cNvSpPr>
          <p:nvPr/>
        </p:nvSpPr>
        <p:spPr bwMode="auto">
          <a:xfrm>
            <a:off x="3303588" y="3603625"/>
            <a:ext cx="71437" cy="504825"/>
          </a:xfrm>
          <a:custGeom>
            <a:avLst/>
            <a:gdLst>
              <a:gd name="T0" fmla="*/ 0 w 91"/>
              <a:gd name="T1" fmla="*/ 0 h 273"/>
              <a:gd name="T2" fmla="*/ 71437 w 91"/>
              <a:gd name="T3" fmla="*/ 168275 h 273"/>
              <a:gd name="T4" fmla="*/ 0 w 91"/>
              <a:gd name="T5" fmla="*/ 336550 h 273"/>
              <a:gd name="T6" fmla="*/ 71437 w 91"/>
              <a:gd name="T7" fmla="*/ 504825 h 273"/>
              <a:gd name="T8" fmla="*/ 0 60000 65536"/>
              <a:gd name="T9" fmla="*/ 0 60000 65536"/>
              <a:gd name="T10" fmla="*/ 0 60000 65536"/>
              <a:gd name="T11" fmla="*/ 0 60000 65536"/>
              <a:gd name="T12" fmla="*/ 0 w 91"/>
              <a:gd name="T13" fmla="*/ 0 h 273"/>
              <a:gd name="T14" fmla="*/ 91 w 91"/>
              <a:gd name="T15" fmla="*/ 273 h 2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" h="273">
                <a:moveTo>
                  <a:pt x="0" y="0"/>
                </a:moveTo>
                <a:cubicBezTo>
                  <a:pt x="45" y="30"/>
                  <a:pt x="91" y="61"/>
                  <a:pt x="91" y="91"/>
                </a:cubicBezTo>
                <a:cubicBezTo>
                  <a:pt x="91" y="121"/>
                  <a:pt x="0" y="152"/>
                  <a:pt x="0" y="182"/>
                </a:cubicBezTo>
                <a:cubicBezTo>
                  <a:pt x="0" y="212"/>
                  <a:pt x="45" y="242"/>
                  <a:pt x="91" y="273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0" name="Line 79"/>
          <p:cNvSpPr>
            <a:spLocks noChangeShapeType="1"/>
          </p:cNvSpPr>
          <p:nvPr/>
        </p:nvSpPr>
        <p:spPr bwMode="auto">
          <a:xfrm flipV="1">
            <a:off x="2919413" y="3159125"/>
            <a:ext cx="2159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1" name="Text Box 80"/>
          <p:cNvSpPr txBox="1">
            <a:spLocks noChangeArrowheads="1"/>
          </p:cNvSpPr>
          <p:nvPr/>
        </p:nvSpPr>
        <p:spPr bwMode="auto">
          <a:xfrm>
            <a:off x="3071813" y="2854325"/>
            <a:ext cx="469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e</a:t>
            </a:r>
            <a:r>
              <a:rPr lang="en-GB" baseline="30000">
                <a:latin typeface="Berlin Sans FB Demi" pitchFamily="34" charset="0"/>
              </a:rPr>
              <a:t>-</a:t>
            </a:r>
            <a:endParaRPr lang="en-GB">
              <a:latin typeface="Berlin Sans FB Demi" pitchFamily="34" charset="0"/>
            </a:endParaRPr>
          </a:p>
        </p:txBody>
      </p:sp>
      <p:sp>
        <p:nvSpPr>
          <p:cNvPr id="21542" name="Text Box 81"/>
          <p:cNvSpPr txBox="1">
            <a:spLocks noChangeArrowheads="1"/>
          </p:cNvSpPr>
          <p:nvPr/>
        </p:nvSpPr>
        <p:spPr bwMode="auto">
          <a:xfrm rot="-5400000">
            <a:off x="3148807" y="3048793"/>
            <a:ext cx="271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Berlin Sans FB Demi" pitchFamily="34" charset="0"/>
              </a:rPr>
              <a:t>Electronic excitation</a:t>
            </a:r>
          </a:p>
        </p:txBody>
      </p:sp>
      <p:sp>
        <p:nvSpPr>
          <p:cNvPr id="21543" name="Line 83"/>
          <p:cNvSpPr>
            <a:spLocks noChangeShapeType="1"/>
          </p:cNvSpPr>
          <p:nvPr/>
        </p:nvSpPr>
        <p:spPr bwMode="auto">
          <a:xfrm flipV="1">
            <a:off x="1952625" y="1941513"/>
            <a:ext cx="0" cy="279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4" name="Line 84"/>
          <p:cNvSpPr>
            <a:spLocks noChangeShapeType="1"/>
          </p:cNvSpPr>
          <p:nvPr/>
        </p:nvSpPr>
        <p:spPr bwMode="auto">
          <a:xfrm flipV="1">
            <a:off x="2524125" y="1970088"/>
            <a:ext cx="0" cy="279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5" name="Line 85"/>
          <p:cNvSpPr>
            <a:spLocks noChangeShapeType="1"/>
          </p:cNvSpPr>
          <p:nvPr/>
        </p:nvSpPr>
        <p:spPr bwMode="auto">
          <a:xfrm flipV="1">
            <a:off x="4111625" y="1971675"/>
            <a:ext cx="0" cy="279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6" name="Line 86"/>
          <p:cNvSpPr>
            <a:spLocks noChangeShapeType="1"/>
          </p:cNvSpPr>
          <p:nvPr/>
        </p:nvSpPr>
        <p:spPr bwMode="auto">
          <a:xfrm flipV="1">
            <a:off x="4913313" y="1957388"/>
            <a:ext cx="0" cy="279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7" name="Line 87"/>
          <p:cNvSpPr>
            <a:spLocks noChangeShapeType="1"/>
          </p:cNvSpPr>
          <p:nvPr/>
        </p:nvSpPr>
        <p:spPr bwMode="auto">
          <a:xfrm flipV="1">
            <a:off x="5143500" y="1971675"/>
            <a:ext cx="0" cy="279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8" name="Line 88"/>
          <p:cNvSpPr>
            <a:spLocks noChangeShapeType="1"/>
          </p:cNvSpPr>
          <p:nvPr/>
        </p:nvSpPr>
        <p:spPr bwMode="auto">
          <a:xfrm flipV="1">
            <a:off x="6702425" y="1984375"/>
            <a:ext cx="0" cy="279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9" name="Line 89"/>
          <p:cNvSpPr>
            <a:spLocks noChangeShapeType="1"/>
          </p:cNvSpPr>
          <p:nvPr/>
        </p:nvSpPr>
        <p:spPr bwMode="auto">
          <a:xfrm flipV="1">
            <a:off x="7781925" y="1971675"/>
            <a:ext cx="0" cy="279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0" name="Text Box 90"/>
          <p:cNvSpPr txBox="1">
            <a:spLocks noChangeArrowheads="1"/>
          </p:cNvSpPr>
          <p:nvPr/>
        </p:nvSpPr>
        <p:spPr bwMode="auto">
          <a:xfrm>
            <a:off x="1738313" y="5364163"/>
            <a:ext cx="647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-12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51" name="Text Box 91"/>
          <p:cNvSpPr txBox="1">
            <a:spLocks noChangeArrowheads="1"/>
          </p:cNvSpPr>
          <p:nvPr/>
        </p:nvSpPr>
        <p:spPr bwMode="auto">
          <a:xfrm>
            <a:off x="2317750" y="5359400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-11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52" name="Text Box 92"/>
          <p:cNvSpPr txBox="1">
            <a:spLocks noChangeArrowheads="1"/>
          </p:cNvSpPr>
          <p:nvPr/>
        </p:nvSpPr>
        <p:spPr bwMode="auto">
          <a:xfrm>
            <a:off x="3927475" y="5364163"/>
            <a:ext cx="647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-9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53" name="Text Box 93"/>
          <p:cNvSpPr txBox="1">
            <a:spLocks noChangeArrowheads="1"/>
          </p:cNvSpPr>
          <p:nvPr/>
        </p:nvSpPr>
        <p:spPr bwMode="auto">
          <a:xfrm>
            <a:off x="4860925" y="5353050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-6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54" name="Text Box 94"/>
          <p:cNvSpPr txBox="1">
            <a:spLocks noChangeArrowheads="1"/>
          </p:cNvSpPr>
          <p:nvPr/>
        </p:nvSpPr>
        <p:spPr bwMode="auto">
          <a:xfrm>
            <a:off x="6505575" y="5365750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-3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55" name="Text Box 95"/>
          <p:cNvSpPr txBox="1">
            <a:spLocks noChangeArrowheads="1"/>
          </p:cNvSpPr>
          <p:nvPr/>
        </p:nvSpPr>
        <p:spPr bwMode="auto">
          <a:xfrm>
            <a:off x="7616825" y="5349875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-1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56" name="Text Box 96"/>
          <p:cNvSpPr txBox="1">
            <a:spLocks noChangeArrowheads="1"/>
          </p:cNvSpPr>
          <p:nvPr/>
        </p:nvSpPr>
        <p:spPr bwMode="auto">
          <a:xfrm>
            <a:off x="7362825" y="4476750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8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57" name="Text Box 97"/>
          <p:cNvSpPr txBox="1">
            <a:spLocks noChangeArrowheads="1"/>
          </p:cNvSpPr>
          <p:nvPr/>
        </p:nvSpPr>
        <p:spPr bwMode="auto">
          <a:xfrm>
            <a:off x="6116638" y="4476750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12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58" name="Text Box 98"/>
          <p:cNvSpPr txBox="1">
            <a:spLocks noChangeArrowheads="1"/>
          </p:cNvSpPr>
          <p:nvPr/>
        </p:nvSpPr>
        <p:spPr bwMode="auto">
          <a:xfrm>
            <a:off x="5254625" y="4497388"/>
            <a:ext cx="647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14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59" name="Text Box 99"/>
          <p:cNvSpPr txBox="1">
            <a:spLocks noChangeArrowheads="1"/>
          </p:cNvSpPr>
          <p:nvPr/>
        </p:nvSpPr>
        <p:spPr bwMode="auto">
          <a:xfrm>
            <a:off x="4124325" y="4530725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16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60" name="Text Box 100"/>
          <p:cNvSpPr txBox="1">
            <a:spLocks noChangeArrowheads="1"/>
          </p:cNvSpPr>
          <p:nvPr/>
        </p:nvSpPr>
        <p:spPr bwMode="auto">
          <a:xfrm>
            <a:off x="3095625" y="4545013"/>
            <a:ext cx="647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18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61" name="Text Box 101"/>
          <p:cNvSpPr txBox="1">
            <a:spLocks noChangeArrowheads="1"/>
          </p:cNvSpPr>
          <p:nvPr/>
        </p:nvSpPr>
        <p:spPr bwMode="auto">
          <a:xfrm>
            <a:off x="2051050" y="4513263"/>
            <a:ext cx="647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10</a:t>
            </a:r>
            <a:r>
              <a:rPr lang="en-GB" sz="1200" baseline="30000">
                <a:latin typeface="Berlin Sans FB Demi" pitchFamily="34" charset="0"/>
              </a:rPr>
              <a:t>20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62" name="Text Box 102"/>
          <p:cNvSpPr txBox="1">
            <a:spLocks noChangeArrowheads="1"/>
          </p:cNvSpPr>
          <p:nvPr/>
        </p:nvSpPr>
        <p:spPr bwMode="auto">
          <a:xfrm>
            <a:off x="1562100" y="1693863"/>
            <a:ext cx="787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1.2 x10</a:t>
            </a:r>
            <a:r>
              <a:rPr lang="en-GB" sz="1200" baseline="30000">
                <a:latin typeface="Berlin Sans FB Demi" pitchFamily="34" charset="0"/>
              </a:rPr>
              <a:t>5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63" name="Text Box 103"/>
          <p:cNvSpPr txBox="1">
            <a:spLocks noChangeArrowheads="1"/>
          </p:cNvSpPr>
          <p:nvPr/>
        </p:nvSpPr>
        <p:spPr bwMode="auto">
          <a:xfrm>
            <a:off x="2193925" y="1690688"/>
            <a:ext cx="787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1.2 x10</a:t>
            </a:r>
            <a:r>
              <a:rPr lang="en-GB" sz="1200" baseline="30000">
                <a:latin typeface="Berlin Sans FB Demi" pitchFamily="34" charset="0"/>
              </a:rPr>
              <a:t>7</a:t>
            </a:r>
            <a:endParaRPr lang="en-GB" sz="1200">
              <a:latin typeface="Berlin Sans FB Demi" pitchFamily="34" charset="0"/>
            </a:endParaRPr>
          </a:p>
        </p:txBody>
      </p:sp>
      <p:sp>
        <p:nvSpPr>
          <p:cNvPr id="21564" name="Text Box 104"/>
          <p:cNvSpPr txBox="1">
            <a:spLocks noChangeArrowheads="1"/>
          </p:cNvSpPr>
          <p:nvPr/>
        </p:nvSpPr>
        <p:spPr bwMode="auto">
          <a:xfrm>
            <a:off x="3794125" y="1693863"/>
            <a:ext cx="787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12000</a:t>
            </a:r>
          </a:p>
        </p:txBody>
      </p:sp>
      <p:sp>
        <p:nvSpPr>
          <p:cNvPr id="21565" name="Text Box 105"/>
          <p:cNvSpPr txBox="1">
            <a:spLocks noChangeArrowheads="1"/>
          </p:cNvSpPr>
          <p:nvPr/>
        </p:nvSpPr>
        <p:spPr bwMode="auto">
          <a:xfrm>
            <a:off x="4586288" y="1700213"/>
            <a:ext cx="438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310</a:t>
            </a:r>
          </a:p>
        </p:txBody>
      </p:sp>
      <p:sp>
        <p:nvSpPr>
          <p:cNvPr id="21566" name="Text Box 106"/>
          <p:cNvSpPr txBox="1">
            <a:spLocks noChangeArrowheads="1"/>
          </p:cNvSpPr>
          <p:nvPr/>
        </p:nvSpPr>
        <p:spPr bwMode="auto">
          <a:xfrm>
            <a:off x="4973638" y="1690688"/>
            <a:ext cx="438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150</a:t>
            </a:r>
          </a:p>
        </p:txBody>
      </p:sp>
      <p:sp>
        <p:nvSpPr>
          <p:cNvPr id="21567" name="Text Box 107"/>
          <p:cNvSpPr txBox="1">
            <a:spLocks noChangeArrowheads="1"/>
          </p:cNvSpPr>
          <p:nvPr/>
        </p:nvSpPr>
        <p:spPr bwMode="auto">
          <a:xfrm>
            <a:off x="6500813" y="1693863"/>
            <a:ext cx="482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0.12</a:t>
            </a:r>
          </a:p>
        </p:txBody>
      </p:sp>
      <p:sp>
        <p:nvSpPr>
          <p:cNvPr id="21568" name="Text Box 108"/>
          <p:cNvSpPr txBox="1">
            <a:spLocks noChangeArrowheads="1"/>
          </p:cNvSpPr>
          <p:nvPr/>
        </p:nvSpPr>
        <p:spPr bwMode="auto">
          <a:xfrm>
            <a:off x="7450138" y="1677988"/>
            <a:ext cx="647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Berlin Sans FB Demi" pitchFamily="34" charset="0"/>
              </a:rPr>
              <a:t>0.0012</a:t>
            </a:r>
          </a:p>
        </p:txBody>
      </p:sp>
      <p:sp>
        <p:nvSpPr>
          <p:cNvPr id="21569" name="Line 109"/>
          <p:cNvSpPr>
            <a:spLocks noChangeShapeType="1"/>
          </p:cNvSpPr>
          <p:nvPr/>
        </p:nvSpPr>
        <p:spPr bwMode="auto">
          <a:xfrm>
            <a:off x="2232025" y="4781550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0" name="Line 110"/>
          <p:cNvSpPr>
            <a:spLocks noChangeShapeType="1"/>
          </p:cNvSpPr>
          <p:nvPr/>
        </p:nvSpPr>
        <p:spPr bwMode="auto">
          <a:xfrm>
            <a:off x="3305175" y="4783138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1" name="Line 111"/>
          <p:cNvSpPr>
            <a:spLocks noChangeShapeType="1"/>
          </p:cNvSpPr>
          <p:nvPr/>
        </p:nvSpPr>
        <p:spPr bwMode="auto">
          <a:xfrm>
            <a:off x="4360863" y="4795838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2" name="Line 112"/>
          <p:cNvSpPr>
            <a:spLocks noChangeShapeType="1"/>
          </p:cNvSpPr>
          <p:nvPr/>
        </p:nvSpPr>
        <p:spPr bwMode="auto">
          <a:xfrm>
            <a:off x="5448300" y="4783138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3" name="Line 113"/>
          <p:cNvSpPr>
            <a:spLocks noChangeShapeType="1"/>
          </p:cNvSpPr>
          <p:nvPr/>
        </p:nvSpPr>
        <p:spPr bwMode="auto">
          <a:xfrm>
            <a:off x="6292850" y="4784725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4" name="Line 114"/>
          <p:cNvSpPr>
            <a:spLocks noChangeShapeType="1"/>
          </p:cNvSpPr>
          <p:nvPr/>
        </p:nvSpPr>
        <p:spPr bwMode="auto">
          <a:xfrm>
            <a:off x="6937375" y="4786313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5" name="Line 115"/>
          <p:cNvSpPr>
            <a:spLocks noChangeShapeType="1"/>
          </p:cNvSpPr>
          <p:nvPr/>
        </p:nvSpPr>
        <p:spPr bwMode="auto">
          <a:xfrm>
            <a:off x="7539038" y="4773613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576" name="Group 64"/>
          <p:cNvGrpSpPr>
            <a:grpSpLocks/>
          </p:cNvGrpSpPr>
          <p:nvPr/>
        </p:nvGrpSpPr>
        <p:grpSpPr bwMode="auto">
          <a:xfrm rot="-3506572">
            <a:off x="6650832" y="3288506"/>
            <a:ext cx="1193800" cy="468313"/>
            <a:chOff x="1247" y="2160"/>
            <a:chExt cx="971" cy="368"/>
          </a:xfrm>
        </p:grpSpPr>
        <p:sp>
          <p:nvSpPr>
            <p:cNvPr id="5" name="Rectangle 63"/>
            <p:cNvSpPr>
              <a:spLocks noChangeArrowheads="1"/>
            </p:cNvSpPr>
            <p:nvPr/>
          </p:nvSpPr>
          <p:spPr bwMode="auto">
            <a:xfrm>
              <a:off x="1476" y="2272"/>
              <a:ext cx="497" cy="136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Oval 57"/>
            <p:cNvSpPr>
              <a:spLocks noChangeArrowheads="1"/>
            </p:cNvSpPr>
            <p:nvPr/>
          </p:nvSpPr>
          <p:spPr bwMode="auto">
            <a:xfrm>
              <a:off x="1250" y="2157"/>
              <a:ext cx="363" cy="36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58"/>
            <p:cNvSpPr>
              <a:spLocks noChangeArrowheads="1"/>
            </p:cNvSpPr>
            <p:nvPr/>
          </p:nvSpPr>
          <p:spPr bwMode="auto">
            <a:xfrm>
              <a:off x="1856" y="2162"/>
              <a:ext cx="364" cy="36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77" name="AutoShape 65"/>
          <p:cNvSpPr>
            <a:spLocks noChangeArrowheads="1"/>
          </p:cNvSpPr>
          <p:nvPr/>
        </p:nvSpPr>
        <p:spPr bwMode="auto">
          <a:xfrm rot="-3357733">
            <a:off x="6599238" y="3132138"/>
            <a:ext cx="812800" cy="609600"/>
          </a:xfrm>
          <a:custGeom>
            <a:avLst/>
            <a:gdLst>
              <a:gd name="T0" fmla="*/ 4478791 w 21600"/>
              <a:gd name="T1" fmla="*/ 2519313 h 21600"/>
              <a:gd name="T2" fmla="*/ 3504560 w 21600"/>
              <a:gd name="T3" fmla="*/ 8602134 h 21600"/>
              <a:gd name="T4" fmla="*/ 9434725 w 21600"/>
              <a:gd name="T5" fmla="*/ 5307048 h 21600"/>
              <a:gd name="T6" fmla="*/ 15291251 w 21600"/>
              <a:gd name="T7" fmla="*/ -2150533 h 21600"/>
              <a:gd name="T8" fmla="*/ 22619021 w 21600"/>
              <a:gd name="T9" fmla="*/ 1971322 h 21600"/>
              <a:gd name="T10" fmla="*/ 15291251 w 21600"/>
              <a:gd name="T11" fmla="*/ 609317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799" y="4950"/>
                </a:moveTo>
                <a:cubicBezTo>
                  <a:pt x="7569" y="4950"/>
                  <a:pt x="4950" y="7569"/>
                  <a:pt x="4950" y="10799"/>
                </a:cubicBezTo>
                <a:lnTo>
                  <a:pt x="0" y="10800"/>
                </a:lnTo>
                <a:cubicBezTo>
                  <a:pt x="0" y="4835"/>
                  <a:pt x="4835" y="0"/>
                  <a:pt x="10799" y="0"/>
                </a:cubicBezTo>
                <a:lnTo>
                  <a:pt x="10799" y="-2700"/>
                </a:lnTo>
                <a:lnTo>
                  <a:pt x="15974" y="2475"/>
                </a:lnTo>
                <a:lnTo>
                  <a:pt x="10799" y="7650"/>
                </a:lnTo>
                <a:lnTo>
                  <a:pt x="10799" y="495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66"/>
          <p:cNvSpPr>
            <a:spLocks noChangeArrowheads="1"/>
          </p:cNvSpPr>
          <p:nvPr/>
        </p:nvSpPr>
        <p:spPr bwMode="auto">
          <a:xfrm rot="7227022">
            <a:off x="7102475" y="3302000"/>
            <a:ext cx="812800" cy="609600"/>
          </a:xfrm>
          <a:custGeom>
            <a:avLst/>
            <a:gdLst>
              <a:gd name="T0" fmla="*/ 4478791 w 21600"/>
              <a:gd name="T1" fmla="*/ 2519313 h 21600"/>
              <a:gd name="T2" fmla="*/ 3504560 w 21600"/>
              <a:gd name="T3" fmla="*/ 8602134 h 21600"/>
              <a:gd name="T4" fmla="*/ 9434725 w 21600"/>
              <a:gd name="T5" fmla="*/ 5307048 h 21600"/>
              <a:gd name="T6" fmla="*/ 15291251 w 21600"/>
              <a:gd name="T7" fmla="*/ -2150533 h 21600"/>
              <a:gd name="T8" fmla="*/ 22619021 w 21600"/>
              <a:gd name="T9" fmla="*/ 1971322 h 21600"/>
              <a:gd name="T10" fmla="*/ 15291251 w 21600"/>
              <a:gd name="T11" fmla="*/ 609317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799" y="4950"/>
                </a:moveTo>
                <a:cubicBezTo>
                  <a:pt x="7569" y="4950"/>
                  <a:pt x="4950" y="7569"/>
                  <a:pt x="4950" y="10799"/>
                </a:cubicBezTo>
                <a:lnTo>
                  <a:pt x="0" y="10800"/>
                </a:lnTo>
                <a:cubicBezTo>
                  <a:pt x="0" y="4835"/>
                  <a:pt x="4835" y="0"/>
                  <a:pt x="10799" y="0"/>
                </a:cubicBezTo>
                <a:lnTo>
                  <a:pt x="10799" y="-2700"/>
                </a:lnTo>
                <a:lnTo>
                  <a:pt x="15974" y="2475"/>
                </a:lnTo>
                <a:lnTo>
                  <a:pt x="10799" y="7650"/>
                </a:lnTo>
                <a:lnTo>
                  <a:pt x="10799" y="495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8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2530" name="Rectangle 38"/>
          <p:cNvSpPr>
            <a:spLocks noChangeArrowheads="1"/>
          </p:cNvSpPr>
          <p:nvPr/>
        </p:nvSpPr>
        <p:spPr bwMode="auto">
          <a:xfrm>
            <a:off x="4252913" y="2946400"/>
            <a:ext cx="4629150" cy="22066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2"/>
          <p:cNvSpPr>
            <a:spLocks noChangeArrowheads="1"/>
          </p:cNvSpPr>
          <p:nvPr/>
        </p:nvSpPr>
        <p:spPr bwMode="auto">
          <a:xfrm>
            <a:off x="544513" y="1077913"/>
            <a:ext cx="7802562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-457200" algn="l"/>
              </a:tabLst>
            </a:pPr>
            <a:r>
              <a:rPr lang="en-GB" sz="2000" b="1">
                <a:latin typeface="Berlin Sans FB Demi" pitchFamily="34" charset="0"/>
                <a:cs typeface="Times New Roman" pitchFamily="18" charset="0"/>
              </a:rPr>
              <a:t>WHAT IS COLOUR?</a:t>
            </a:r>
            <a:endParaRPr lang="en-US" sz="2000" b="1">
              <a:latin typeface="Berlin Sans FB Dem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-457200" algn="l"/>
              </a:tabLst>
            </a:pPr>
            <a:endParaRPr lang="en-GB">
              <a:latin typeface="Berlin Sans FB Dem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-457200" algn="l"/>
              </a:tabLst>
            </a:pPr>
            <a:r>
              <a:rPr lang="en-GB" b="1">
                <a:latin typeface="Berlin Sans FB Demi" pitchFamily="34" charset="0"/>
                <a:cs typeface="Times New Roman" pitchFamily="18" charset="0"/>
              </a:rPr>
              <a:t>Colour is a sensation which occurs when light enters the eye and focuses on the retina at the back of the eye. The light actually initiates a photochemical reaction in the nerve cells attached to the retina. These transmit impulses to the brain and stimulate our sense of colour</a:t>
            </a:r>
            <a:r>
              <a:rPr lang="en-GB" b="1">
                <a:latin typeface="Berlin Sans FB Demi" pitchFamily="34" charset="0"/>
              </a:rPr>
              <a:t> </a:t>
            </a:r>
          </a:p>
        </p:txBody>
      </p:sp>
      <p:sp>
        <p:nvSpPr>
          <p:cNvPr id="22536" name="Text Box 3"/>
          <p:cNvSpPr txBox="1">
            <a:spLocks noChangeArrowheads="1"/>
          </p:cNvSpPr>
          <p:nvPr/>
        </p:nvSpPr>
        <p:spPr bwMode="auto">
          <a:xfrm>
            <a:off x="2532063" y="307975"/>
            <a:ext cx="4062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>
                <a:latin typeface="Berlin Sans FB Demi" pitchFamily="34" charset="0"/>
              </a:rPr>
              <a:t>VISIBLE SPECTROSCOPY</a:t>
            </a:r>
          </a:p>
        </p:txBody>
      </p:sp>
      <p:sp>
        <p:nvSpPr>
          <p:cNvPr id="22537" name="Rectangle 5"/>
          <p:cNvSpPr>
            <a:spLocks noChangeArrowheads="1"/>
          </p:cNvSpPr>
          <p:nvPr/>
        </p:nvSpPr>
        <p:spPr bwMode="auto">
          <a:xfrm>
            <a:off x="2471738" y="244951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1">
              <a:latin typeface="Berlin Sans FB Demi" pitchFamily="34" charset="0"/>
            </a:endParaRPr>
          </a:p>
        </p:txBody>
      </p:sp>
      <p:pic>
        <p:nvPicPr>
          <p:cNvPr id="2253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5488" y="3138488"/>
            <a:ext cx="42005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9" name="Rectangle 6"/>
          <p:cNvSpPr>
            <a:spLocks noChangeArrowheads="1"/>
          </p:cNvSpPr>
          <p:nvPr/>
        </p:nvSpPr>
        <p:spPr bwMode="auto">
          <a:xfrm>
            <a:off x="508000" y="3201988"/>
            <a:ext cx="3462338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-457200" algn="l"/>
              </a:tabLst>
            </a:pPr>
            <a:r>
              <a:rPr lang="en-GB" sz="1200">
                <a:latin typeface="Berlin Sans FB Demi" pitchFamily="34" charset="0"/>
              </a:rPr>
              <a:t> </a:t>
            </a:r>
            <a:endParaRPr lang="en-US" sz="1200">
              <a:latin typeface="Berlin Sans FB Demi" pitchFamily="34" charset="0"/>
              <a:cs typeface="Courier New" pitchFamily="49" charset="0"/>
            </a:endParaRPr>
          </a:p>
          <a:p>
            <a:pPr algn="just" eaLnBrk="0" hangingPunct="0">
              <a:tabLst>
                <a:tab pos="-457200" algn="l"/>
              </a:tabLst>
            </a:pPr>
            <a:r>
              <a:rPr lang="en-GB" b="1">
                <a:latin typeface="Berlin Sans FB Demi" pitchFamily="34" charset="0"/>
              </a:rPr>
              <a:t>CONES - Give colour and three types which pick up red, blue and green </a:t>
            </a:r>
          </a:p>
          <a:p>
            <a:pPr algn="just" eaLnBrk="0" hangingPunct="0">
              <a:tabLst>
                <a:tab pos="-457200" algn="l"/>
              </a:tabLst>
            </a:pPr>
            <a:endParaRPr lang="en-US" b="1">
              <a:latin typeface="Berlin Sans FB Demi" pitchFamily="34" charset="0"/>
              <a:cs typeface="Courier New" pitchFamily="49" charset="0"/>
            </a:endParaRPr>
          </a:p>
          <a:p>
            <a:pPr algn="just" eaLnBrk="0" hangingPunct="0">
              <a:tabLst>
                <a:tab pos="-457200" algn="l"/>
              </a:tabLst>
            </a:pPr>
            <a:r>
              <a:rPr lang="en-GB" b="1">
                <a:latin typeface="Berlin Sans FB Demi" pitchFamily="34" charset="0"/>
              </a:rPr>
              <a:t>RODS  - Give grey/black and also used for night vision.</a:t>
            </a:r>
          </a:p>
          <a:p>
            <a:pPr algn="just" eaLnBrk="0" hangingPunct="0">
              <a:tabLst>
                <a:tab pos="-457200" algn="l"/>
              </a:tabLst>
            </a:pPr>
            <a:endParaRPr lang="en-US" b="1">
              <a:latin typeface="Berlin Sans FB Demi" pitchFamily="34" charset="0"/>
              <a:cs typeface="Courier New" pitchFamily="49" charset="0"/>
            </a:endParaRPr>
          </a:p>
          <a:p>
            <a:pPr algn="just" eaLnBrk="0" hangingPunct="0">
              <a:tabLst>
                <a:tab pos="-457200" algn="l"/>
              </a:tabLst>
            </a:pPr>
            <a:endParaRPr lang="en-GB" sz="2400">
              <a:latin typeface="Berlin Sans FB Demi" pitchFamily="34" charset="0"/>
            </a:endParaRPr>
          </a:p>
        </p:txBody>
      </p:sp>
      <p:sp>
        <p:nvSpPr>
          <p:cNvPr id="22540" name="Rectangle 7"/>
          <p:cNvSpPr>
            <a:spLocks noChangeArrowheads="1"/>
          </p:cNvSpPr>
          <p:nvPr/>
        </p:nvSpPr>
        <p:spPr bwMode="auto">
          <a:xfrm>
            <a:off x="531813" y="5365750"/>
            <a:ext cx="7019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Berlin Sans FB Demi" pitchFamily="34" charset="0"/>
                <a:cs typeface="Times New Roman" pitchFamily="18" charset="0"/>
              </a:rPr>
              <a:t>All the colours we actually sense are made up of these three colours </a:t>
            </a:r>
          </a:p>
          <a:p>
            <a:r>
              <a:rPr lang="en-GB" b="1">
                <a:latin typeface="Berlin Sans FB Demi" pitchFamily="34" charset="0"/>
                <a:cs typeface="Times New Roman" pitchFamily="18" charset="0"/>
              </a:rPr>
              <a:t>together with white and grey and black.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9" descr="Newspri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23554" name="Rectangle 35"/>
          <p:cNvSpPr>
            <a:spLocks noChangeArrowheads="1"/>
          </p:cNvSpPr>
          <p:nvPr/>
        </p:nvSpPr>
        <p:spPr bwMode="auto">
          <a:xfrm>
            <a:off x="3730625" y="1989138"/>
            <a:ext cx="4891088" cy="27273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3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52450"/>
          </a:xfrm>
        </p:spPr>
        <p:txBody>
          <a:bodyPr/>
          <a:lstStyle/>
          <a:p>
            <a:pPr eaLnBrk="1" hangingPunct="1"/>
            <a:r>
              <a:rPr lang="en-GB" sz="2800" b="1">
                <a:solidFill>
                  <a:schemeClr val="tx1"/>
                </a:solidFill>
              </a:rPr>
              <a:t>VISIBLE SPECTROSCOPY</a:t>
            </a:r>
          </a:p>
        </p:txBody>
      </p:sp>
      <p:sp>
        <p:nvSpPr>
          <p:cNvPr id="23560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457200" y="942975"/>
            <a:ext cx="8229600" cy="49260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/>
              <a:t>COMPOSITION OF WHITE LIGHT</a:t>
            </a:r>
            <a:endParaRPr lang="en-US" sz="1800"/>
          </a:p>
          <a:p>
            <a:pPr eaLnBrk="1" hangingPunct="1">
              <a:lnSpc>
                <a:spcPct val="80000"/>
              </a:lnSpc>
            </a:pPr>
            <a:r>
              <a:rPr lang="en-GB" sz="1800" b="1"/>
              <a:t>Sunlight is white light and covers a wavelength range of 380-750nm. A simple physics experiment shows that white light is actually a composition of a range of colours i.e., light of different energies and hence wavelengths.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/>
          </a:p>
          <a:p>
            <a:pPr>
              <a:lnSpc>
                <a:spcPct val="80000"/>
              </a:lnSpc>
              <a:buFontTx/>
              <a:buNone/>
            </a:pPr>
            <a:endParaRPr lang="en-GB" sz="1800" b="1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/>
              <a:t>When white light falls on 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/>
              <a:t>object the colour detected by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/>
              <a:t>the eye will depend upon the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/>
              <a:t>ABSORPTION/REFLECTION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/>
              <a:t>properties of the material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/>
              <a:t>in the object; </a:t>
            </a:r>
            <a:endParaRPr lang="en-US" sz="1800" b="1"/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GB" sz="1800" b="1"/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GB" sz="1800" b="1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GB" sz="1800" b="1"/>
              <a:t>If the material completely REFLECTS all light it appears WHITE</a:t>
            </a:r>
            <a:endParaRPr lang="en-US" sz="1800" b="1"/>
          </a:p>
          <a:p>
            <a:pPr eaLnBrk="1" hangingPunct="1">
              <a:lnSpc>
                <a:spcPct val="80000"/>
              </a:lnSpc>
            </a:pPr>
            <a:r>
              <a:rPr lang="en-GB" sz="1800" b="1"/>
              <a:t>If the material absorbs a constant fraction of the light across the spectrum it appears GREY. </a:t>
            </a:r>
          </a:p>
          <a:p>
            <a:pPr algn="just" eaLnBrk="1" hangingPunct="1">
              <a:spcBef>
                <a:spcPct val="0"/>
              </a:spcBef>
            </a:pPr>
            <a:r>
              <a:rPr lang="en-GB" sz="1800" b="1"/>
              <a:t>If the material completely ABSORBS all the light it appears BLACK</a:t>
            </a:r>
            <a:endParaRPr lang="en-GB" sz="1800"/>
          </a:p>
        </p:txBody>
      </p:sp>
      <p:sp>
        <p:nvSpPr>
          <p:cNvPr id="23561" name="AutoShape 36"/>
          <p:cNvSpPr>
            <a:spLocks noChangeAspect="1" noChangeArrowheads="1" noTextEdit="1"/>
          </p:cNvSpPr>
          <p:nvPr/>
        </p:nvSpPr>
        <p:spPr bwMode="auto">
          <a:xfrm>
            <a:off x="3749675" y="2165350"/>
            <a:ext cx="47910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Freeform 38"/>
          <p:cNvSpPr>
            <a:spLocks/>
          </p:cNvSpPr>
          <p:nvPr/>
        </p:nvSpPr>
        <p:spPr bwMode="auto">
          <a:xfrm>
            <a:off x="5041900" y="2165350"/>
            <a:ext cx="2174875" cy="2220913"/>
          </a:xfrm>
          <a:custGeom>
            <a:avLst/>
            <a:gdLst>
              <a:gd name="T0" fmla="*/ 1087438 w 1370"/>
              <a:gd name="T1" fmla="*/ 0 h 1399"/>
              <a:gd name="T2" fmla="*/ 0 w 1370"/>
              <a:gd name="T3" fmla="*/ 2220913 h 1399"/>
              <a:gd name="T4" fmla="*/ 2174875 w 1370"/>
              <a:gd name="T5" fmla="*/ 2220913 h 1399"/>
              <a:gd name="T6" fmla="*/ 1087438 w 1370"/>
              <a:gd name="T7" fmla="*/ 0 h 1399"/>
              <a:gd name="T8" fmla="*/ 0 60000 65536"/>
              <a:gd name="T9" fmla="*/ 0 60000 65536"/>
              <a:gd name="T10" fmla="*/ 0 60000 65536"/>
              <a:gd name="T11" fmla="*/ 0 60000 65536"/>
              <a:gd name="T12" fmla="*/ 0 w 1370"/>
              <a:gd name="T13" fmla="*/ 0 h 1399"/>
              <a:gd name="T14" fmla="*/ 1370 w 1370"/>
              <a:gd name="T15" fmla="*/ 1399 h 13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0" h="1399">
                <a:moveTo>
                  <a:pt x="685" y="0"/>
                </a:moveTo>
                <a:lnTo>
                  <a:pt x="0" y="1399"/>
                </a:lnTo>
                <a:lnTo>
                  <a:pt x="1370" y="1399"/>
                </a:lnTo>
                <a:lnTo>
                  <a:pt x="685" y="0"/>
                </a:lnTo>
                <a:close/>
              </a:path>
            </a:pathLst>
          </a:cu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563" name="Group 41"/>
          <p:cNvGrpSpPr>
            <a:grpSpLocks/>
          </p:cNvGrpSpPr>
          <p:nvPr/>
        </p:nvGrpSpPr>
        <p:grpSpPr bwMode="auto">
          <a:xfrm>
            <a:off x="4602163" y="3081338"/>
            <a:ext cx="1079500" cy="388937"/>
            <a:chOff x="2899" y="1941"/>
            <a:chExt cx="680" cy="245"/>
          </a:xfrm>
        </p:grpSpPr>
        <p:sp>
          <p:nvSpPr>
            <p:cNvPr id="23596" name="Line 39"/>
            <p:cNvSpPr>
              <a:spLocks noChangeShapeType="1"/>
            </p:cNvSpPr>
            <p:nvPr/>
          </p:nvSpPr>
          <p:spPr bwMode="auto">
            <a:xfrm flipV="1">
              <a:off x="2899" y="1977"/>
              <a:ext cx="584" cy="20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Freeform 40"/>
            <p:cNvSpPr>
              <a:spLocks/>
            </p:cNvSpPr>
            <p:nvPr/>
          </p:nvSpPr>
          <p:spPr bwMode="auto">
            <a:xfrm>
              <a:off x="3379" y="1941"/>
              <a:ext cx="200" cy="119"/>
            </a:xfrm>
            <a:custGeom>
              <a:avLst/>
              <a:gdLst>
                <a:gd name="T0" fmla="*/ 200 w 200"/>
                <a:gd name="T1" fmla="*/ 0 h 119"/>
                <a:gd name="T2" fmla="*/ 0 w 200"/>
                <a:gd name="T3" fmla="*/ 12 h 119"/>
                <a:gd name="T4" fmla="*/ 39 w 200"/>
                <a:gd name="T5" fmla="*/ 119 h 119"/>
                <a:gd name="T6" fmla="*/ 200 w 200"/>
                <a:gd name="T7" fmla="*/ 0 h 1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119"/>
                <a:gd name="T14" fmla="*/ 200 w 200"/>
                <a:gd name="T15" fmla="*/ 119 h 1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119">
                  <a:moveTo>
                    <a:pt x="200" y="0"/>
                  </a:moveTo>
                  <a:lnTo>
                    <a:pt x="0" y="12"/>
                  </a:lnTo>
                  <a:lnTo>
                    <a:pt x="39" y="119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4" name="Line 42"/>
          <p:cNvSpPr>
            <a:spLocks noChangeShapeType="1"/>
          </p:cNvSpPr>
          <p:nvPr/>
        </p:nvSpPr>
        <p:spPr bwMode="auto">
          <a:xfrm flipV="1">
            <a:off x="5695950" y="2940050"/>
            <a:ext cx="827088" cy="142875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43"/>
          <p:cNvSpPr>
            <a:spLocks noChangeShapeType="1"/>
          </p:cNvSpPr>
          <p:nvPr/>
        </p:nvSpPr>
        <p:spPr bwMode="auto">
          <a:xfrm>
            <a:off x="6488113" y="2941638"/>
            <a:ext cx="1266825" cy="46037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Line 44"/>
          <p:cNvSpPr>
            <a:spLocks noChangeShapeType="1"/>
          </p:cNvSpPr>
          <p:nvPr/>
        </p:nvSpPr>
        <p:spPr bwMode="auto">
          <a:xfrm>
            <a:off x="6518275" y="2941638"/>
            <a:ext cx="1190625" cy="204787"/>
          </a:xfrm>
          <a:prstGeom prst="line">
            <a:avLst/>
          </a:prstGeom>
          <a:noFill/>
          <a:ln w="25400">
            <a:solidFill>
              <a:srgbClr val="FE9B0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Line 45"/>
          <p:cNvSpPr>
            <a:spLocks noChangeShapeType="1"/>
          </p:cNvSpPr>
          <p:nvPr/>
        </p:nvSpPr>
        <p:spPr bwMode="auto">
          <a:xfrm>
            <a:off x="6518275" y="2933700"/>
            <a:ext cx="1206500" cy="409575"/>
          </a:xfrm>
          <a:prstGeom prst="line">
            <a:avLst/>
          </a:prstGeom>
          <a:noFill/>
          <a:ln w="25400">
            <a:solidFill>
              <a:srgbClr val="FAFD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Line 46"/>
          <p:cNvSpPr>
            <a:spLocks noChangeShapeType="1"/>
          </p:cNvSpPr>
          <p:nvPr/>
        </p:nvSpPr>
        <p:spPr bwMode="auto">
          <a:xfrm>
            <a:off x="6518275" y="2941638"/>
            <a:ext cx="1190625" cy="646112"/>
          </a:xfrm>
          <a:prstGeom prst="line">
            <a:avLst/>
          </a:prstGeom>
          <a:noFill/>
          <a:ln w="25400">
            <a:solidFill>
              <a:srgbClr val="00AE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Line 47"/>
          <p:cNvSpPr>
            <a:spLocks noChangeShapeType="1"/>
          </p:cNvSpPr>
          <p:nvPr/>
        </p:nvSpPr>
        <p:spPr bwMode="auto">
          <a:xfrm>
            <a:off x="6532563" y="2973388"/>
            <a:ext cx="1116012" cy="869950"/>
          </a:xfrm>
          <a:prstGeom prst="line">
            <a:avLst/>
          </a:prstGeom>
          <a:noFill/>
          <a:ln w="25400">
            <a:solidFill>
              <a:srgbClr val="01C2FB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Line 48"/>
          <p:cNvSpPr>
            <a:spLocks noChangeShapeType="1"/>
          </p:cNvSpPr>
          <p:nvPr/>
        </p:nvSpPr>
        <p:spPr bwMode="auto">
          <a:xfrm>
            <a:off x="6502400" y="2941638"/>
            <a:ext cx="1039813" cy="1060450"/>
          </a:xfrm>
          <a:prstGeom prst="line">
            <a:avLst/>
          </a:prstGeom>
          <a:noFill/>
          <a:ln w="25400">
            <a:solidFill>
              <a:srgbClr val="FE12F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1" name="Line 49"/>
          <p:cNvSpPr>
            <a:spLocks noChangeShapeType="1"/>
          </p:cNvSpPr>
          <p:nvPr/>
        </p:nvSpPr>
        <p:spPr bwMode="auto">
          <a:xfrm>
            <a:off x="6518275" y="2941638"/>
            <a:ext cx="925513" cy="1309687"/>
          </a:xfrm>
          <a:prstGeom prst="line">
            <a:avLst/>
          </a:prstGeom>
          <a:noFill/>
          <a:ln w="25400">
            <a:solidFill>
              <a:srgbClr val="820A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572" name="Group 52"/>
          <p:cNvGrpSpPr>
            <a:grpSpLocks/>
          </p:cNvGrpSpPr>
          <p:nvPr/>
        </p:nvGrpSpPr>
        <p:grpSpPr bwMode="auto">
          <a:xfrm>
            <a:off x="7856538" y="2863850"/>
            <a:ext cx="295275" cy="203200"/>
            <a:chOff x="4949" y="1804"/>
            <a:chExt cx="186" cy="128"/>
          </a:xfrm>
        </p:grpSpPr>
        <p:sp>
          <p:nvSpPr>
            <p:cNvPr id="23594" name="Rectangle 50"/>
            <p:cNvSpPr>
              <a:spLocks noChangeArrowheads="1"/>
            </p:cNvSpPr>
            <p:nvPr/>
          </p:nvSpPr>
          <p:spPr bwMode="auto">
            <a:xfrm>
              <a:off x="4949" y="1804"/>
              <a:ext cx="6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 b="1">
                  <a:solidFill>
                    <a:srgbClr val="FC0128"/>
                  </a:solidFill>
                  <a:latin typeface="Berlin Sans FB Demi" pitchFamily="34" charset="0"/>
                </a:rPr>
                <a:t>R</a:t>
              </a:r>
              <a:endParaRPr lang="en-GB">
                <a:latin typeface="Berlin Sans FB Demi" pitchFamily="34" charset="0"/>
              </a:endParaRPr>
            </a:p>
          </p:txBody>
        </p:sp>
        <p:sp>
          <p:nvSpPr>
            <p:cNvPr id="23595" name="Rectangle 51"/>
            <p:cNvSpPr>
              <a:spLocks noChangeArrowheads="1"/>
            </p:cNvSpPr>
            <p:nvPr/>
          </p:nvSpPr>
          <p:spPr bwMode="auto">
            <a:xfrm>
              <a:off x="5022" y="1807"/>
              <a:ext cx="11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Berlin Sans FB Demi" pitchFamily="34" charset="0"/>
                </a:rPr>
                <a:t>ed</a:t>
              </a:r>
              <a:endParaRPr lang="en-GB">
                <a:latin typeface="Berlin Sans FB Demi" pitchFamily="34" charset="0"/>
              </a:endParaRPr>
            </a:p>
          </p:txBody>
        </p:sp>
      </p:grpSp>
      <p:grpSp>
        <p:nvGrpSpPr>
          <p:cNvPr id="23573" name="Group 55"/>
          <p:cNvGrpSpPr>
            <a:grpSpLocks/>
          </p:cNvGrpSpPr>
          <p:nvPr/>
        </p:nvGrpSpPr>
        <p:grpSpPr bwMode="auto">
          <a:xfrm>
            <a:off x="7840663" y="3097213"/>
            <a:ext cx="557212" cy="203200"/>
            <a:chOff x="4939" y="1951"/>
            <a:chExt cx="351" cy="128"/>
          </a:xfrm>
        </p:grpSpPr>
        <p:sp>
          <p:nvSpPr>
            <p:cNvPr id="23592" name="Rectangle 53"/>
            <p:cNvSpPr>
              <a:spLocks noChangeArrowheads="1"/>
            </p:cNvSpPr>
            <p:nvPr/>
          </p:nvSpPr>
          <p:spPr bwMode="auto">
            <a:xfrm>
              <a:off x="4939" y="1951"/>
              <a:ext cx="7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 b="1">
                  <a:solidFill>
                    <a:srgbClr val="FE9B03"/>
                  </a:solidFill>
                  <a:latin typeface="Berlin Sans FB Demi" pitchFamily="34" charset="0"/>
                </a:rPr>
                <a:t>O</a:t>
              </a:r>
              <a:endParaRPr lang="en-GB">
                <a:latin typeface="Berlin Sans FB Demi" pitchFamily="34" charset="0"/>
              </a:endParaRPr>
            </a:p>
          </p:txBody>
        </p:sp>
        <p:sp>
          <p:nvSpPr>
            <p:cNvPr id="23593" name="Rectangle 54"/>
            <p:cNvSpPr>
              <a:spLocks noChangeArrowheads="1"/>
            </p:cNvSpPr>
            <p:nvPr/>
          </p:nvSpPr>
          <p:spPr bwMode="auto">
            <a:xfrm>
              <a:off x="5019" y="1954"/>
              <a:ext cx="271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Berlin Sans FB Demi" pitchFamily="34" charset="0"/>
                </a:rPr>
                <a:t>range</a:t>
              </a:r>
              <a:endParaRPr lang="en-GB">
                <a:latin typeface="Berlin Sans FB Demi" pitchFamily="34" charset="0"/>
              </a:endParaRPr>
            </a:p>
          </p:txBody>
        </p:sp>
      </p:grpSp>
      <p:grpSp>
        <p:nvGrpSpPr>
          <p:cNvPr id="23574" name="Group 58"/>
          <p:cNvGrpSpPr>
            <a:grpSpLocks/>
          </p:cNvGrpSpPr>
          <p:nvPr/>
        </p:nvGrpSpPr>
        <p:grpSpPr bwMode="auto">
          <a:xfrm>
            <a:off x="7810500" y="3360738"/>
            <a:ext cx="493713" cy="203200"/>
            <a:chOff x="4920" y="2117"/>
            <a:chExt cx="311" cy="128"/>
          </a:xfrm>
        </p:grpSpPr>
        <p:sp>
          <p:nvSpPr>
            <p:cNvPr id="23590" name="Rectangle 56"/>
            <p:cNvSpPr>
              <a:spLocks noChangeArrowheads="1"/>
            </p:cNvSpPr>
            <p:nvPr/>
          </p:nvSpPr>
          <p:spPr bwMode="auto">
            <a:xfrm>
              <a:off x="4920" y="2117"/>
              <a:ext cx="6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 b="1">
                  <a:solidFill>
                    <a:srgbClr val="FAFD00"/>
                  </a:solidFill>
                  <a:latin typeface="Berlin Sans FB Demi" pitchFamily="34" charset="0"/>
                </a:rPr>
                <a:t>Y</a:t>
              </a:r>
              <a:endParaRPr lang="en-GB">
                <a:latin typeface="Berlin Sans FB Demi" pitchFamily="34" charset="0"/>
              </a:endParaRPr>
            </a:p>
          </p:txBody>
        </p:sp>
        <p:sp>
          <p:nvSpPr>
            <p:cNvPr id="23591" name="Rectangle 57"/>
            <p:cNvSpPr>
              <a:spLocks noChangeArrowheads="1"/>
            </p:cNvSpPr>
            <p:nvPr/>
          </p:nvSpPr>
          <p:spPr bwMode="auto">
            <a:xfrm>
              <a:off x="4989" y="2120"/>
              <a:ext cx="24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Berlin Sans FB Demi" pitchFamily="34" charset="0"/>
                </a:rPr>
                <a:t>ellow</a:t>
              </a:r>
              <a:endParaRPr lang="en-GB">
                <a:latin typeface="Berlin Sans FB Demi" pitchFamily="34" charset="0"/>
              </a:endParaRPr>
            </a:p>
          </p:txBody>
        </p:sp>
      </p:grpSp>
      <p:grpSp>
        <p:nvGrpSpPr>
          <p:cNvPr id="23575" name="Group 61"/>
          <p:cNvGrpSpPr>
            <a:grpSpLocks/>
          </p:cNvGrpSpPr>
          <p:nvPr/>
        </p:nvGrpSpPr>
        <p:grpSpPr bwMode="auto">
          <a:xfrm>
            <a:off x="7856538" y="3624263"/>
            <a:ext cx="449262" cy="203200"/>
            <a:chOff x="4949" y="2283"/>
            <a:chExt cx="283" cy="128"/>
          </a:xfrm>
        </p:grpSpPr>
        <p:sp>
          <p:nvSpPr>
            <p:cNvPr id="23588" name="Rectangle 59"/>
            <p:cNvSpPr>
              <a:spLocks noChangeArrowheads="1"/>
            </p:cNvSpPr>
            <p:nvPr/>
          </p:nvSpPr>
          <p:spPr bwMode="auto">
            <a:xfrm>
              <a:off x="4949" y="2283"/>
              <a:ext cx="7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 b="1">
                  <a:solidFill>
                    <a:srgbClr val="00AE00"/>
                  </a:solidFill>
                  <a:latin typeface="Berlin Sans FB Demi" pitchFamily="34" charset="0"/>
                </a:rPr>
                <a:t>G</a:t>
              </a:r>
              <a:endParaRPr lang="en-GB">
                <a:latin typeface="Berlin Sans FB Demi" pitchFamily="34" charset="0"/>
              </a:endParaRPr>
            </a:p>
          </p:txBody>
        </p:sp>
        <p:sp>
          <p:nvSpPr>
            <p:cNvPr id="23589" name="Rectangle 60"/>
            <p:cNvSpPr>
              <a:spLocks noChangeArrowheads="1"/>
            </p:cNvSpPr>
            <p:nvPr/>
          </p:nvSpPr>
          <p:spPr bwMode="auto">
            <a:xfrm>
              <a:off x="5029" y="2286"/>
              <a:ext cx="20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Berlin Sans FB Demi" pitchFamily="34" charset="0"/>
                </a:rPr>
                <a:t>reen</a:t>
              </a:r>
              <a:endParaRPr lang="en-GB">
                <a:latin typeface="Berlin Sans FB Demi" pitchFamily="34" charset="0"/>
              </a:endParaRPr>
            </a:p>
          </p:txBody>
        </p:sp>
      </p:grpSp>
      <p:grpSp>
        <p:nvGrpSpPr>
          <p:cNvPr id="23576" name="Group 64"/>
          <p:cNvGrpSpPr>
            <a:grpSpLocks/>
          </p:cNvGrpSpPr>
          <p:nvPr/>
        </p:nvGrpSpPr>
        <p:grpSpPr bwMode="auto">
          <a:xfrm>
            <a:off x="7796213" y="3873500"/>
            <a:ext cx="339725" cy="203200"/>
            <a:chOff x="4911" y="2440"/>
            <a:chExt cx="214" cy="128"/>
          </a:xfrm>
        </p:grpSpPr>
        <p:sp>
          <p:nvSpPr>
            <p:cNvPr id="23586" name="Rectangle 62"/>
            <p:cNvSpPr>
              <a:spLocks noChangeArrowheads="1"/>
            </p:cNvSpPr>
            <p:nvPr/>
          </p:nvSpPr>
          <p:spPr bwMode="auto">
            <a:xfrm>
              <a:off x="4911" y="2440"/>
              <a:ext cx="6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 b="1">
                  <a:solidFill>
                    <a:srgbClr val="01C2FB"/>
                  </a:solidFill>
                  <a:latin typeface="Berlin Sans FB Demi" pitchFamily="34" charset="0"/>
                </a:rPr>
                <a:t>B</a:t>
              </a:r>
              <a:endParaRPr lang="en-GB">
                <a:latin typeface="Berlin Sans FB Demi" pitchFamily="34" charset="0"/>
              </a:endParaRPr>
            </a:p>
          </p:txBody>
        </p:sp>
        <p:sp>
          <p:nvSpPr>
            <p:cNvPr id="23587" name="Rectangle 63"/>
            <p:cNvSpPr>
              <a:spLocks noChangeArrowheads="1"/>
            </p:cNvSpPr>
            <p:nvPr/>
          </p:nvSpPr>
          <p:spPr bwMode="auto">
            <a:xfrm>
              <a:off x="4984" y="2443"/>
              <a:ext cx="141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Berlin Sans FB Demi" pitchFamily="34" charset="0"/>
                </a:rPr>
                <a:t>lue</a:t>
              </a:r>
              <a:endParaRPr lang="en-GB">
                <a:latin typeface="Berlin Sans FB Demi" pitchFamily="34" charset="0"/>
              </a:endParaRPr>
            </a:p>
          </p:txBody>
        </p:sp>
      </p:grpSp>
      <p:grpSp>
        <p:nvGrpSpPr>
          <p:cNvPr id="23577" name="Group 67"/>
          <p:cNvGrpSpPr>
            <a:grpSpLocks/>
          </p:cNvGrpSpPr>
          <p:nvPr/>
        </p:nvGrpSpPr>
        <p:grpSpPr bwMode="auto">
          <a:xfrm>
            <a:off x="7658100" y="4090988"/>
            <a:ext cx="463550" cy="203200"/>
            <a:chOff x="4824" y="2577"/>
            <a:chExt cx="292" cy="128"/>
          </a:xfrm>
        </p:grpSpPr>
        <p:sp>
          <p:nvSpPr>
            <p:cNvPr id="23584" name="Rectangle 65"/>
            <p:cNvSpPr>
              <a:spLocks noChangeArrowheads="1"/>
            </p:cNvSpPr>
            <p:nvPr/>
          </p:nvSpPr>
          <p:spPr bwMode="auto">
            <a:xfrm>
              <a:off x="4824" y="2577"/>
              <a:ext cx="31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 b="1">
                  <a:solidFill>
                    <a:srgbClr val="FE12FE"/>
                  </a:solidFill>
                  <a:latin typeface="Berlin Sans FB Demi" pitchFamily="34" charset="0"/>
                </a:rPr>
                <a:t>I</a:t>
              </a:r>
              <a:endParaRPr lang="en-GB">
                <a:latin typeface="Berlin Sans FB Demi" pitchFamily="34" charset="0"/>
              </a:endParaRPr>
            </a:p>
          </p:txBody>
        </p:sp>
        <p:sp>
          <p:nvSpPr>
            <p:cNvPr id="23585" name="Rectangle 66"/>
            <p:cNvSpPr>
              <a:spLocks noChangeArrowheads="1"/>
            </p:cNvSpPr>
            <p:nvPr/>
          </p:nvSpPr>
          <p:spPr bwMode="auto">
            <a:xfrm>
              <a:off x="4853" y="2580"/>
              <a:ext cx="26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Berlin Sans FB Demi" pitchFamily="34" charset="0"/>
                </a:rPr>
                <a:t>ndigo</a:t>
              </a:r>
              <a:endParaRPr lang="en-GB">
                <a:latin typeface="Berlin Sans FB Demi" pitchFamily="34" charset="0"/>
              </a:endParaRPr>
            </a:p>
          </p:txBody>
        </p:sp>
      </p:grpSp>
      <p:grpSp>
        <p:nvGrpSpPr>
          <p:cNvPr id="23578" name="Group 70"/>
          <p:cNvGrpSpPr>
            <a:grpSpLocks/>
          </p:cNvGrpSpPr>
          <p:nvPr/>
        </p:nvGrpSpPr>
        <p:grpSpPr bwMode="auto">
          <a:xfrm>
            <a:off x="7475538" y="4308475"/>
            <a:ext cx="431800" cy="203200"/>
            <a:chOff x="4709" y="2714"/>
            <a:chExt cx="272" cy="128"/>
          </a:xfrm>
        </p:grpSpPr>
        <p:sp>
          <p:nvSpPr>
            <p:cNvPr id="23582" name="Rectangle 68"/>
            <p:cNvSpPr>
              <a:spLocks noChangeArrowheads="1"/>
            </p:cNvSpPr>
            <p:nvPr/>
          </p:nvSpPr>
          <p:spPr bwMode="auto">
            <a:xfrm>
              <a:off x="4709" y="2714"/>
              <a:ext cx="69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 b="1">
                  <a:solidFill>
                    <a:srgbClr val="820A60"/>
                  </a:solidFill>
                  <a:latin typeface="Berlin Sans FB Demi" pitchFamily="34" charset="0"/>
                </a:rPr>
                <a:t>V</a:t>
              </a:r>
              <a:endParaRPr lang="en-GB">
                <a:latin typeface="Berlin Sans FB Demi" pitchFamily="34" charset="0"/>
              </a:endParaRPr>
            </a:p>
          </p:txBody>
        </p:sp>
        <p:sp>
          <p:nvSpPr>
            <p:cNvPr id="23583" name="Rectangle 69"/>
            <p:cNvSpPr>
              <a:spLocks noChangeArrowheads="1"/>
            </p:cNvSpPr>
            <p:nvPr/>
          </p:nvSpPr>
          <p:spPr bwMode="auto">
            <a:xfrm>
              <a:off x="4778" y="2717"/>
              <a:ext cx="20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Berlin Sans FB Demi" pitchFamily="34" charset="0"/>
                </a:rPr>
                <a:t>iolet</a:t>
              </a:r>
              <a:endParaRPr lang="en-GB">
                <a:latin typeface="Berlin Sans FB Demi" pitchFamily="34" charset="0"/>
              </a:endParaRPr>
            </a:p>
          </p:txBody>
        </p:sp>
      </p:grpSp>
      <p:grpSp>
        <p:nvGrpSpPr>
          <p:cNvPr id="23579" name="Group 73"/>
          <p:cNvGrpSpPr>
            <a:grpSpLocks/>
          </p:cNvGrpSpPr>
          <p:nvPr/>
        </p:nvGrpSpPr>
        <p:grpSpPr bwMode="auto">
          <a:xfrm>
            <a:off x="3902075" y="3206750"/>
            <a:ext cx="623888" cy="492125"/>
            <a:chOff x="2458" y="2020"/>
            <a:chExt cx="393" cy="310"/>
          </a:xfrm>
        </p:grpSpPr>
        <p:sp>
          <p:nvSpPr>
            <p:cNvPr id="23580" name="Rectangle 71"/>
            <p:cNvSpPr>
              <a:spLocks noChangeArrowheads="1"/>
            </p:cNvSpPr>
            <p:nvPr/>
          </p:nvSpPr>
          <p:spPr bwMode="auto">
            <a:xfrm>
              <a:off x="2458" y="2020"/>
              <a:ext cx="39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  <a:latin typeface="Berlin Sans FB Demi" pitchFamily="34" charset="0"/>
                </a:rPr>
                <a:t>WHITE</a:t>
              </a:r>
              <a:endParaRPr lang="en-GB">
                <a:latin typeface="Berlin Sans FB Demi" pitchFamily="34" charset="0"/>
              </a:endParaRPr>
            </a:p>
          </p:txBody>
        </p:sp>
        <p:sp>
          <p:nvSpPr>
            <p:cNvPr id="23581" name="Rectangle 72"/>
            <p:cNvSpPr>
              <a:spLocks noChangeArrowheads="1"/>
            </p:cNvSpPr>
            <p:nvPr/>
          </p:nvSpPr>
          <p:spPr bwMode="auto">
            <a:xfrm>
              <a:off x="2458" y="2176"/>
              <a:ext cx="36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  <a:latin typeface="Berlin Sans FB Demi" pitchFamily="34" charset="0"/>
                </a:rPr>
                <a:t>LIGHT</a:t>
              </a:r>
              <a:endParaRPr lang="en-GB">
                <a:latin typeface="Berlin Sans FB Demi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Berlin Sans FB Demi"/>
        <a:ea typeface=""/>
        <a:cs typeface=""/>
      </a:majorFont>
      <a:minorFont>
        <a:latin typeface="Berlin Sans FB Dem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3999</TotalTime>
  <Words>1644</Words>
  <Application>Microsoft Office PowerPoint</Application>
  <PresentationFormat>On-screen Show (4:3)</PresentationFormat>
  <Paragraphs>389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Berlin Sans FB Demi</vt:lpstr>
      <vt:lpstr>Times New Roman</vt:lpstr>
      <vt:lpstr>1_Default Design</vt:lpstr>
      <vt:lpstr>Worksheet</vt:lpstr>
      <vt:lpstr>PowerPoint Presentation</vt:lpstr>
      <vt:lpstr>SPECTROSCOPY</vt:lpstr>
      <vt:lpstr>THE ELECTROMAGNETIC SPECTRUM</vt:lpstr>
      <vt:lpstr>The Electromagnetic Spectrum</vt:lpstr>
      <vt:lpstr>RADIATION IS TRANSMITTED IN A WAVEFORM</vt:lpstr>
      <vt:lpstr>Radiation Energy </vt:lpstr>
      <vt:lpstr>PowerPoint Presentation</vt:lpstr>
      <vt:lpstr>PowerPoint Presentation</vt:lpstr>
      <vt:lpstr>VISIBLE SPECTROSCOPY</vt:lpstr>
      <vt:lpstr>PowerPoint Presentation</vt:lpstr>
      <vt:lpstr>Vibrational Energy Levels</vt:lpstr>
      <vt:lpstr>PowerPoint Presentation</vt:lpstr>
      <vt:lpstr>UV / VISIBLE SPECTROSCOPY - THEORY</vt:lpstr>
      <vt:lpstr>PowerPoint Presentation</vt:lpstr>
      <vt:lpstr>PowerPoint Presentation</vt:lpstr>
      <vt:lpstr>UV / VISIBLE SPECTROSCOPY - THEORY</vt:lpstr>
      <vt:lpstr>PowerPoint Presentation</vt:lpstr>
      <vt:lpstr>PowerPoint Presentation</vt:lpstr>
      <vt:lpstr>PowerPoint Presentation</vt:lpstr>
      <vt:lpstr>Example of calculations for photometry </vt:lpstr>
      <vt:lpstr>PowerPoint Presentation</vt:lpstr>
      <vt:lpstr>PowerPoint Presentation</vt:lpstr>
    </vt:vector>
  </TitlesOfParts>
  <Company>Raman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System User</dc:creator>
  <cp:lastModifiedBy>lenovo</cp:lastModifiedBy>
  <cp:revision>117</cp:revision>
  <dcterms:created xsi:type="dcterms:W3CDTF">1999-03-10T20:25:42Z</dcterms:created>
  <dcterms:modified xsi:type="dcterms:W3CDTF">2020-08-27T07:14:54Z</dcterms:modified>
</cp:coreProperties>
</file>