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7" r:id="rId22"/>
    <p:sldId id="288" r:id="rId23"/>
    <p:sldId id="277" r:id="rId24"/>
    <p:sldId id="290" r:id="rId25"/>
    <p:sldId id="292" r:id="rId26"/>
    <p:sldId id="291" r:id="rId27"/>
    <p:sldId id="293" r:id="rId28"/>
    <p:sldId id="278" r:id="rId29"/>
    <p:sldId id="295" r:id="rId30"/>
    <p:sldId id="297" r:id="rId31"/>
    <p:sldId id="296" r:id="rId32"/>
    <p:sldId id="294" r:id="rId33"/>
    <p:sldId id="298" r:id="rId34"/>
    <p:sldId id="280" r:id="rId35"/>
    <p:sldId id="300" r:id="rId36"/>
    <p:sldId id="303" r:id="rId37"/>
    <p:sldId id="299" r:id="rId38"/>
    <p:sldId id="302" r:id="rId39"/>
    <p:sldId id="301" r:id="rId40"/>
    <p:sldId id="306" r:id="rId41"/>
    <p:sldId id="304" r:id="rId42"/>
    <p:sldId id="305" r:id="rId43"/>
    <p:sldId id="307" r:id="rId44"/>
    <p:sldId id="308" r:id="rId45"/>
    <p:sldId id="309" r:id="rId46"/>
    <p:sldId id="320" r:id="rId47"/>
    <p:sldId id="321" r:id="rId48"/>
    <p:sldId id="322" r:id="rId49"/>
    <p:sldId id="281" r:id="rId50"/>
    <p:sldId id="311" r:id="rId51"/>
    <p:sldId id="314" r:id="rId52"/>
    <p:sldId id="312" r:id="rId53"/>
    <p:sldId id="316" r:id="rId54"/>
    <p:sldId id="313" r:id="rId55"/>
    <p:sldId id="310" r:id="rId56"/>
    <p:sldId id="319" r:id="rId57"/>
    <p:sldId id="318" r:id="rId58"/>
    <p:sldId id="282" r:id="rId59"/>
    <p:sldId id="323" r:id="rId60"/>
    <p:sldId id="324" r:id="rId61"/>
    <p:sldId id="325" r:id="rId62"/>
    <p:sldId id="283" r:id="rId63"/>
    <p:sldId id="326" r:id="rId64"/>
    <p:sldId id="327" r:id="rId65"/>
    <p:sldId id="328" r:id="rId66"/>
    <p:sldId id="329" r:id="rId67"/>
    <p:sldId id="284" r:id="rId68"/>
    <p:sldId id="330" r:id="rId69"/>
    <p:sldId id="331" r:id="rId70"/>
    <p:sldId id="332" r:id="rId71"/>
    <p:sldId id="333" r:id="rId72"/>
    <p:sldId id="334" r:id="rId73"/>
    <p:sldId id="335" r:id="rId74"/>
    <p:sldId id="336" r:id="rId75"/>
    <p:sldId id="337" r:id="rId76"/>
    <p:sldId id="344" r:id="rId77"/>
    <p:sldId id="345" r:id="rId78"/>
    <p:sldId id="388" r:id="rId79"/>
    <p:sldId id="346" r:id="rId80"/>
    <p:sldId id="38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7" r:id="rId119"/>
    <p:sldId id="385"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D16BB3E-955E-4759-B8F8-9290E5998606}" type="datetimeFigureOut">
              <a:rPr lang="en-GB" smtClean="0"/>
              <a:t>24/08/2017</a:t>
            </a:fld>
            <a:endParaRPr lang="en-GB"/>
          </a:p>
        </p:txBody>
      </p:sp>
      <p:sp>
        <p:nvSpPr>
          <p:cNvPr id="17" name="Footer Placeholder 16"/>
          <p:cNvSpPr>
            <a:spLocks noGrp="1"/>
          </p:cNvSpPr>
          <p:nvPr>
            <p:ph type="ftr" sz="quarter" idx="11"/>
          </p:nvPr>
        </p:nvSpPr>
        <p:spPr>
          <a:xfrm>
            <a:off x="2898648" y="6355080"/>
            <a:ext cx="3474720" cy="365760"/>
          </a:xfrm>
        </p:spPr>
        <p:txBody>
          <a:bodyPr/>
          <a:lstStyle/>
          <a:p>
            <a:r>
              <a:rPr lang="en-US" dirty="0" smtClean="0"/>
              <a:t>Department of Pharmacy, SV</a:t>
            </a:r>
            <a:endParaRPr lang="en-GB" dirty="0"/>
          </a:p>
        </p:txBody>
      </p:sp>
      <p:sp>
        <p:nvSpPr>
          <p:cNvPr id="29" name="Slide Number Placeholder 28"/>
          <p:cNvSpPr>
            <a:spLocks noGrp="1"/>
          </p:cNvSpPr>
          <p:nvPr>
            <p:ph type="sldNum" sz="quarter" idx="12"/>
          </p:nvPr>
        </p:nvSpPr>
        <p:spPr>
          <a:xfrm>
            <a:off x="1216152" y="6355080"/>
            <a:ext cx="1219200" cy="365760"/>
          </a:xfrm>
        </p:spPr>
        <p:txBody>
          <a:bodyPr/>
          <a:lstStyle/>
          <a:p>
            <a:fld id="{070024DA-63A2-4F8D-B3C6-970FBF0CD29C}" type="slidenum">
              <a:rPr lang="en-GB" smtClean="0"/>
              <a:t>‹#›</a:t>
            </a:fld>
            <a:endParaRPr lang="en-GB"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6BB3E-955E-4759-B8F8-9290E5998606}"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024DA-63A2-4F8D-B3C6-970FBF0CD29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6BB3E-955E-4759-B8F8-9290E5998606}"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0024DA-63A2-4F8D-B3C6-970FBF0CD29C}"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16BB3E-955E-4759-B8F8-9290E5998606}" type="datetimeFigureOut">
              <a:rPr lang="en-GB" smtClean="0"/>
              <a:t>24/08/2017</a:t>
            </a:fld>
            <a:endParaRPr lang="en-GB"/>
          </a:p>
        </p:txBody>
      </p:sp>
      <p:sp>
        <p:nvSpPr>
          <p:cNvPr id="5" name="Footer Placeholder 4"/>
          <p:cNvSpPr>
            <a:spLocks noGrp="1"/>
          </p:cNvSpPr>
          <p:nvPr>
            <p:ph type="ftr" sz="quarter" idx="11"/>
          </p:nvPr>
        </p:nvSpPr>
        <p:spPr/>
        <p:txBody>
          <a:bodyPr/>
          <a:lstStyle/>
          <a:p>
            <a:r>
              <a:rPr lang="en-US" dirty="0" smtClean="0"/>
              <a:t>Department of Pharmacy, SV</a:t>
            </a:r>
            <a:endParaRPr lang="en-GB" dirty="0"/>
          </a:p>
        </p:txBody>
      </p:sp>
      <p:sp>
        <p:nvSpPr>
          <p:cNvPr id="6" name="Slide Number Placeholder 5"/>
          <p:cNvSpPr>
            <a:spLocks noGrp="1"/>
          </p:cNvSpPr>
          <p:nvPr>
            <p:ph type="sldNum" sz="quarter" idx="12"/>
          </p:nvPr>
        </p:nvSpPr>
        <p:spPr/>
        <p:txBody>
          <a:bodyPr/>
          <a:lstStyle/>
          <a:p>
            <a:fld id="{070024DA-63A2-4F8D-B3C6-970FBF0CD29C}"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4D16BB3E-955E-4759-B8F8-9290E5998606}" type="datetimeFigureOut">
              <a:rPr lang="en-GB" smtClean="0"/>
              <a:t>24/08/2017</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070024DA-63A2-4F8D-B3C6-970FBF0CD29C}"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16BB3E-955E-4759-B8F8-9290E5998606}"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0024DA-63A2-4F8D-B3C6-970FBF0CD29C}"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16BB3E-955E-4759-B8F8-9290E5998606}" type="datetimeFigureOut">
              <a:rPr lang="en-GB" smtClean="0"/>
              <a:t>24/08/2017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0024DA-63A2-4F8D-B3C6-970FBF0CD29C}"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16BB3E-955E-4759-B8F8-9290E5998606}" type="datetimeFigureOut">
              <a:rPr lang="en-GB" smtClean="0"/>
              <a:t>24/08/2017</a:t>
            </a:fld>
            <a:endParaRPr lang="en-GB"/>
          </a:p>
        </p:txBody>
      </p:sp>
      <p:sp>
        <p:nvSpPr>
          <p:cNvPr id="4" name="Footer Placeholder 3"/>
          <p:cNvSpPr>
            <a:spLocks noGrp="1"/>
          </p:cNvSpPr>
          <p:nvPr>
            <p:ph type="ftr" sz="quarter" idx="11"/>
          </p:nvPr>
        </p:nvSpPr>
        <p:spPr/>
        <p:txBody>
          <a:bodyPr/>
          <a:lstStyle/>
          <a:p>
            <a:r>
              <a:rPr lang="en-US" dirty="0" smtClean="0"/>
              <a:t>Department of Pharmacy, SV</a:t>
            </a:r>
            <a:endParaRPr lang="en-GB" dirty="0"/>
          </a:p>
        </p:txBody>
      </p:sp>
      <p:sp>
        <p:nvSpPr>
          <p:cNvPr id="5" name="Slide Number Placeholder 4"/>
          <p:cNvSpPr>
            <a:spLocks noGrp="1"/>
          </p:cNvSpPr>
          <p:nvPr>
            <p:ph type="sldNum" sz="quarter" idx="12"/>
          </p:nvPr>
        </p:nvSpPr>
        <p:spPr/>
        <p:txBody>
          <a:bodyPr/>
          <a:lstStyle/>
          <a:p>
            <a:fld id="{070024DA-63A2-4F8D-B3C6-970FBF0CD29C}"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6BB3E-955E-4759-B8F8-9290E5998606}" type="datetimeFigureOut">
              <a:rPr lang="en-GB" smtClean="0"/>
              <a:t>24/08/2017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0024DA-63A2-4F8D-B3C6-970FBF0CD29C}"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16BB3E-955E-4759-B8F8-9290E5998606}"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0024DA-63A2-4F8D-B3C6-970FBF0CD29C}"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16BB3E-955E-4759-B8F8-9290E5998606}"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0024DA-63A2-4F8D-B3C6-970FBF0CD29C}"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D16BB3E-955E-4759-B8F8-9290E5998606}" type="datetimeFigureOut">
              <a:rPr lang="en-GB" smtClean="0"/>
              <a:t>24/08/2017</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70024DA-63A2-4F8D-B3C6-970FBF0CD29C}"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Methodology</a:t>
            </a:r>
            <a:endParaRPr lang="en-GB" dirty="0"/>
          </a:p>
        </p:txBody>
      </p:sp>
      <p:sp>
        <p:nvSpPr>
          <p:cNvPr id="3" name="Subtitle 2"/>
          <p:cNvSpPr>
            <a:spLocks noGrp="1"/>
          </p:cNvSpPr>
          <p:nvPr>
            <p:ph type="subTitle" idx="1"/>
          </p:nvPr>
        </p:nvSpPr>
        <p:spPr/>
        <p:txBody>
          <a:bodyPr>
            <a:normAutofit fontScale="70000" lnSpcReduction="20000"/>
          </a:bodyPr>
          <a:lstStyle/>
          <a:p>
            <a:r>
              <a:rPr lang="en-US" dirty="0" smtClean="0"/>
              <a:t>Mr. </a:t>
            </a:r>
            <a:r>
              <a:rPr lang="en-US" dirty="0" err="1" smtClean="0"/>
              <a:t>Ghanshyam</a:t>
            </a:r>
            <a:r>
              <a:rPr lang="en-US" dirty="0" smtClean="0"/>
              <a:t> </a:t>
            </a:r>
            <a:r>
              <a:rPr lang="en-US" dirty="0" err="1" smtClean="0"/>
              <a:t>Parmar</a:t>
            </a:r>
            <a:endParaRPr lang="en-US" dirty="0" smtClean="0"/>
          </a:p>
          <a:p>
            <a:r>
              <a:rPr lang="en-US" dirty="0" smtClean="0"/>
              <a:t>PD 404</a:t>
            </a:r>
            <a:endParaRPr lang="en-GB" dirty="0"/>
          </a:p>
        </p:txBody>
      </p:sp>
    </p:spTree>
    <p:extLst>
      <p:ext uri="{BB962C8B-B14F-4D97-AF65-F5344CB8AC3E}">
        <p14:creationId xmlns:p14="http://schemas.microsoft.com/office/powerpoint/2010/main" val="67329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method VS. Research Methodology</a:t>
            </a:r>
            <a:endParaRPr lang="en-GB" dirty="0"/>
          </a:p>
        </p:txBody>
      </p:sp>
      <p:sp>
        <p:nvSpPr>
          <p:cNvPr id="3" name="Content Placeholder 2"/>
          <p:cNvSpPr>
            <a:spLocks noGrp="1"/>
          </p:cNvSpPr>
          <p:nvPr>
            <p:ph sz="quarter" idx="1"/>
          </p:nvPr>
        </p:nvSpPr>
        <p:spPr/>
        <p:txBody>
          <a:bodyPr>
            <a:normAutofit fontScale="92500" lnSpcReduction="10000"/>
          </a:bodyPr>
          <a:lstStyle/>
          <a:p>
            <a:pPr>
              <a:lnSpc>
                <a:spcPct val="150000"/>
              </a:lnSpc>
            </a:pPr>
            <a:r>
              <a:rPr lang="en-US" dirty="0" smtClean="0"/>
              <a:t>Research methods include all those techniques/methods that are adopted for conducting research.</a:t>
            </a:r>
          </a:p>
          <a:p>
            <a:pPr>
              <a:lnSpc>
                <a:spcPct val="150000"/>
              </a:lnSpc>
            </a:pPr>
            <a:r>
              <a:rPr lang="en-US" dirty="0" smtClean="0"/>
              <a:t>While research methodology is the way of systematically solving the research problem.</a:t>
            </a:r>
          </a:p>
          <a:p>
            <a:pPr>
              <a:lnSpc>
                <a:spcPct val="150000"/>
              </a:lnSpc>
            </a:pPr>
            <a:r>
              <a:rPr lang="en-US" dirty="0" smtClean="0"/>
              <a:t>It is science of studying how research is conducted scientifically.</a:t>
            </a:r>
          </a:p>
          <a:p>
            <a:pPr>
              <a:lnSpc>
                <a:spcPct val="150000"/>
              </a:lnSpc>
            </a:pPr>
            <a:r>
              <a:rPr lang="en-US" dirty="0" smtClean="0"/>
              <a:t>Hence it is not only important for the researcher to know the research methods, but also the scientific approach called methodology.</a:t>
            </a:r>
            <a:endParaRPr lang="en-GB" dirty="0"/>
          </a:p>
        </p:txBody>
      </p:sp>
    </p:spTree>
    <p:extLst>
      <p:ext uri="{BB962C8B-B14F-4D97-AF65-F5344CB8AC3E}">
        <p14:creationId xmlns:p14="http://schemas.microsoft.com/office/powerpoint/2010/main" val="12539287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685800"/>
          </a:xfrm>
        </p:spPr>
        <p:txBody>
          <a:bodyPr>
            <a:normAutofit/>
          </a:bodyPr>
          <a:lstStyle/>
          <a:p>
            <a:pPr algn="r"/>
            <a:r>
              <a:rPr lang="en-US" dirty="0" smtClean="0"/>
              <a:t>Count…</a:t>
            </a:r>
            <a:endParaRPr lang="en-US" dirty="0"/>
          </a:p>
        </p:txBody>
      </p:sp>
      <p:sp>
        <p:nvSpPr>
          <p:cNvPr id="3" name="Content Placeholder 2"/>
          <p:cNvSpPr>
            <a:spLocks noGrp="1"/>
          </p:cNvSpPr>
          <p:nvPr>
            <p:ph sz="quarter" idx="1"/>
          </p:nvPr>
        </p:nvSpPr>
        <p:spPr>
          <a:xfrm>
            <a:off x="228600" y="1295400"/>
            <a:ext cx="8763000" cy="5334000"/>
          </a:xfrm>
        </p:spPr>
        <p:txBody>
          <a:bodyPr>
            <a:normAutofit fontScale="92500" lnSpcReduction="10000"/>
          </a:bodyPr>
          <a:lstStyle/>
          <a:p>
            <a:pPr lvl="0">
              <a:buClr>
                <a:srgbClr val="D34817"/>
              </a:buClr>
              <a:buBlip>
                <a:blip r:embed="rId2"/>
              </a:buBlip>
            </a:pPr>
            <a:r>
              <a:rPr lang="en-US" b="1" dirty="0" smtClean="0">
                <a:solidFill>
                  <a:prstClr val="black"/>
                </a:solidFill>
              </a:rPr>
              <a:t>Cost:</a:t>
            </a:r>
          </a:p>
          <a:p>
            <a:pPr lvl="0">
              <a:buClr>
                <a:srgbClr val="D34817"/>
              </a:buClr>
              <a:buFont typeface="Wingdings" pitchFamily="2" charset="2"/>
              <a:buChar char="§"/>
            </a:pPr>
            <a:r>
              <a:rPr lang="en-US" dirty="0" smtClean="0">
                <a:solidFill>
                  <a:prstClr val="black"/>
                </a:solidFill>
              </a:rPr>
              <a:t>All research projects cost money; some studies are much more expensive than others.</a:t>
            </a:r>
          </a:p>
          <a:p>
            <a:pPr lvl="0">
              <a:buClr>
                <a:srgbClr val="D34817"/>
              </a:buClr>
              <a:buFont typeface="Wingdings" pitchFamily="2" charset="2"/>
              <a:buChar char="§"/>
            </a:pPr>
            <a:r>
              <a:rPr lang="en-US" dirty="0" smtClean="0">
                <a:solidFill>
                  <a:prstClr val="black"/>
                </a:solidFill>
              </a:rPr>
              <a:t>The researcher must consider realistically the financial resources available. </a:t>
            </a:r>
          </a:p>
          <a:p>
            <a:pPr lvl="0">
              <a:buClr>
                <a:srgbClr val="D34817"/>
              </a:buClr>
              <a:buBlip>
                <a:blip r:embed="rId2"/>
              </a:buBlip>
            </a:pPr>
            <a:r>
              <a:rPr lang="en-US" b="1" dirty="0" smtClean="0">
                <a:solidFill>
                  <a:prstClr val="black"/>
                </a:solidFill>
              </a:rPr>
              <a:t>Equipment &amp; supplies:</a:t>
            </a:r>
          </a:p>
          <a:p>
            <a:pPr>
              <a:buFont typeface="Wingdings" pitchFamily="2" charset="2"/>
              <a:buChar char="§"/>
            </a:pPr>
            <a:r>
              <a:rPr lang="en-US" dirty="0" smtClean="0"/>
              <a:t>All research projects require some type of resources.</a:t>
            </a:r>
          </a:p>
          <a:p>
            <a:pPr>
              <a:buFont typeface="Wingdings" pitchFamily="2" charset="2"/>
              <a:buChar char="§"/>
            </a:pPr>
            <a:r>
              <a:rPr lang="en-US" dirty="0" smtClean="0"/>
              <a:t>Therefore, before making the final decision to conduct a study, an accurate determination of the needed equipment &amp; supplies should be ensured.</a:t>
            </a:r>
          </a:p>
          <a:p>
            <a:pPr>
              <a:buFont typeface="Wingdings" pitchFamily="2" charset="2"/>
              <a:buChar char="§"/>
            </a:pPr>
            <a:r>
              <a:rPr lang="en-US" dirty="0" smtClean="0"/>
              <a:t>If researcher takes into consideration equipment &amp; supplies in the early phases of a research project, there are less chances of the project to be revised or discarded later because of equipment or supply problems.</a:t>
            </a:r>
          </a:p>
          <a:p>
            <a:pPr>
              <a:buNone/>
            </a:pPr>
            <a:endParaRPr lang="en-US" dirty="0"/>
          </a:p>
        </p:txBody>
      </p:sp>
    </p:spTree>
    <p:extLst>
      <p:ext uri="{BB962C8B-B14F-4D97-AF65-F5344CB8AC3E}">
        <p14:creationId xmlns:p14="http://schemas.microsoft.com/office/powerpoint/2010/main" val="401933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pPr algn="r"/>
            <a:r>
              <a:rPr lang="en-US" dirty="0" smtClean="0"/>
              <a:t>Count…</a:t>
            </a:r>
            <a:endParaRPr lang="en-US" dirty="0"/>
          </a:p>
        </p:txBody>
      </p:sp>
      <p:sp>
        <p:nvSpPr>
          <p:cNvPr id="3" name="Content Placeholder 2"/>
          <p:cNvSpPr>
            <a:spLocks noGrp="1"/>
          </p:cNvSpPr>
          <p:nvPr>
            <p:ph sz="quarter" idx="1"/>
          </p:nvPr>
        </p:nvSpPr>
        <p:spPr>
          <a:xfrm>
            <a:off x="228600" y="1219200"/>
            <a:ext cx="8610600" cy="4800600"/>
          </a:xfrm>
        </p:spPr>
        <p:txBody>
          <a:bodyPr>
            <a:normAutofit fontScale="92500"/>
          </a:bodyPr>
          <a:lstStyle/>
          <a:p>
            <a:pPr lvl="0">
              <a:lnSpc>
                <a:spcPct val="150000"/>
              </a:lnSpc>
              <a:buClr>
                <a:srgbClr val="D34817"/>
              </a:buClr>
              <a:buBlip>
                <a:blip r:embed="rId2"/>
              </a:buBlip>
            </a:pPr>
            <a:r>
              <a:rPr lang="en-US" b="1" dirty="0" smtClean="0"/>
              <a:t>Administrative support:</a:t>
            </a:r>
          </a:p>
          <a:p>
            <a:pPr lvl="0">
              <a:lnSpc>
                <a:spcPct val="150000"/>
              </a:lnSpc>
              <a:buClr>
                <a:srgbClr val="D34817"/>
              </a:buClr>
              <a:buFont typeface="Wingdings" pitchFamily="2" charset="2"/>
              <a:buChar char="§"/>
            </a:pPr>
            <a:r>
              <a:rPr lang="en-US" dirty="0" smtClean="0"/>
              <a:t>Many research projects require administrative support.</a:t>
            </a:r>
          </a:p>
          <a:p>
            <a:pPr lvl="0">
              <a:lnSpc>
                <a:spcPct val="150000"/>
              </a:lnSpc>
              <a:buClr>
                <a:srgbClr val="D34817"/>
              </a:buClr>
              <a:buFont typeface="Wingdings" pitchFamily="2" charset="2"/>
              <a:buChar char="§"/>
            </a:pPr>
            <a:r>
              <a:rPr lang="en-US" dirty="0" smtClean="0"/>
              <a:t>The researcher may find it very difficult to conduct research independently.</a:t>
            </a:r>
          </a:p>
          <a:p>
            <a:pPr lvl="0">
              <a:lnSpc>
                <a:spcPct val="150000"/>
              </a:lnSpc>
              <a:buClr>
                <a:srgbClr val="D34817"/>
              </a:buClr>
              <a:buFont typeface="Wingdings" pitchFamily="2" charset="2"/>
              <a:buChar char="§"/>
            </a:pPr>
            <a:r>
              <a:rPr lang="en-US" dirty="0" smtClean="0"/>
              <a:t>Financial as well as psychological support from administrative is very helpful.</a:t>
            </a:r>
          </a:p>
          <a:p>
            <a:pPr lvl="0">
              <a:lnSpc>
                <a:spcPct val="150000"/>
              </a:lnSpc>
              <a:buClr>
                <a:srgbClr val="D34817"/>
              </a:buClr>
              <a:buFont typeface="Wingdings" pitchFamily="2" charset="2"/>
              <a:buChar char="§"/>
            </a:pPr>
            <a:r>
              <a:rPr lang="en-US" dirty="0" smtClean="0"/>
              <a:t>Knowing that your superiors support your research efforts can be very powerful motivating force.</a:t>
            </a:r>
            <a:endParaRPr lang="en-US" dirty="0"/>
          </a:p>
        </p:txBody>
      </p:sp>
    </p:spTree>
    <p:extLst>
      <p:ext uri="{BB962C8B-B14F-4D97-AF65-F5344CB8AC3E}">
        <p14:creationId xmlns:p14="http://schemas.microsoft.com/office/powerpoint/2010/main" val="139141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762000"/>
          </a:xfrm>
        </p:spPr>
        <p:txBody>
          <a:bodyPr>
            <a:normAutofit/>
          </a:bodyPr>
          <a:lstStyle/>
          <a:p>
            <a:pPr algn="r"/>
            <a:r>
              <a:rPr lang="en-US" dirty="0" smtClean="0"/>
              <a:t>Count…</a:t>
            </a:r>
            <a:endParaRPr lang="en-US" dirty="0"/>
          </a:p>
        </p:txBody>
      </p:sp>
      <p:sp>
        <p:nvSpPr>
          <p:cNvPr id="3" name="Content Placeholder 2"/>
          <p:cNvSpPr>
            <a:spLocks noGrp="1"/>
          </p:cNvSpPr>
          <p:nvPr>
            <p:ph sz="quarter" idx="1"/>
          </p:nvPr>
        </p:nvSpPr>
        <p:spPr>
          <a:xfrm>
            <a:off x="304800" y="1295400"/>
            <a:ext cx="8382000" cy="4724400"/>
          </a:xfrm>
        </p:spPr>
        <p:txBody>
          <a:bodyPr>
            <a:normAutofit fontScale="92500"/>
          </a:bodyPr>
          <a:lstStyle/>
          <a:p>
            <a:pPr lvl="0">
              <a:lnSpc>
                <a:spcPct val="150000"/>
              </a:lnSpc>
              <a:buClr>
                <a:srgbClr val="D34817"/>
              </a:buClr>
              <a:buBlip>
                <a:blip r:embed="rId2"/>
              </a:buBlip>
            </a:pPr>
            <a:r>
              <a:rPr lang="en-US" b="1" dirty="0" smtClean="0">
                <a:solidFill>
                  <a:prstClr val="black"/>
                </a:solidFill>
              </a:rPr>
              <a:t>Peer support:</a:t>
            </a:r>
          </a:p>
          <a:p>
            <a:pPr>
              <a:lnSpc>
                <a:spcPct val="150000"/>
              </a:lnSpc>
              <a:buFont typeface="Wingdings" pitchFamily="2" charset="2"/>
              <a:buChar char="§"/>
            </a:pPr>
            <a:r>
              <a:rPr lang="en-US" dirty="0" smtClean="0"/>
              <a:t>Many research ideas have never been developed because potential researchers received no support from their peers.</a:t>
            </a:r>
          </a:p>
          <a:p>
            <a:pPr>
              <a:lnSpc>
                <a:spcPct val="150000"/>
              </a:lnSpc>
              <a:buFont typeface="Wingdings" pitchFamily="2" charset="2"/>
              <a:buChar char="§"/>
            </a:pPr>
            <a:r>
              <a:rPr lang="en-US" dirty="0" smtClean="0"/>
              <a:t>One of the best ways to determine a researchable problem is through interactions &amp; discussions with other </a:t>
            </a:r>
          </a:p>
          <a:p>
            <a:pPr>
              <a:lnSpc>
                <a:spcPct val="150000"/>
              </a:lnSpc>
              <a:buFont typeface="Wingdings" pitchFamily="2" charset="2"/>
              <a:buChar char="§"/>
            </a:pPr>
            <a:r>
              <a:rPr lang="en-US" dirty="0" smtClean="0"/>
              <a:t>A climate of shared interest in research is essential among the members of the profession.</a:t>
            </a:r>
            <a:endParaRPr lang="en-US" dirty="0"/>
          </a:p>
        </p:txBody>
      </p:sp>
    </p:spTree>
    <p:extLst>
      <p:ext uri="{BB962C8B-B14F-4D97-AF65-F5344CB8AC3E}">
        <p14:creationId xmlns:p14="http://schemas.microsoft.com/office/powerpoint/2010/main" val="38375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85800"/>
          </a:xfrm>
        </p:spPr>
        <p:txBody>
          <a:bodyPr>
            <a:normAutofit/>
          </a:bodyPr>
          <a:lstStyle/>
          <a:p>
            <a:pPr algn="r"/>
            <a:r>
              <a:rPr lang="en-US" dirty="0" smtClean="0"/>
              <a:t>Count…</a:t>
            </a:r>
            <a:endParaRPr lang="en-US" dirty="0"/>
          </a:p>
        </p:txBody>
      </p:sp>
      <p:sp>
        <p:nvSpPr>
          <p:cNvPr id="3" name="Content Placeholder 2"/>
          <p:cNvSpPr>
            <a:spLocks noGrp="1"/>
          </p:cNvSpPr>
          <p:nvPr>
            <p:ph sz="quarter" idx="1"/>
          </p:nvPr>
        </p:nvSpPr>
        <p:spPr>
          <a:xfrm>
            <a:off x="381000" y="1295400"/>
            <a:ext cx="8458200" cy="5257800"/>
          </a:xfrm>
        </p:spPr>
        <p:txBody>
          <a:bodyPr>
            <a:normAutofit fontScale="92500" lnSpcReduction="20000"/>
          </a:bodyPr>
          <a:lstStyle/>
          <a:p>
            <a:pPr lvl="0" algn="just">
              <a:lnSpc>
                <a:spcPct val="150000"/>
              </a:lnSpc>
              <a:buClr>
                <a:srgbClr val="D34817"/>
              </a:buClr>
              <a:buBlip>
                <a:blip r:embed="rId2"/>
              </a:buBlip>
            </a:pPr>
            <a:r>
              <a:rPr lang="en-US" b="1" dirty="0" smtClean="0">
                <a:solidFill>
                  <a:prstClr val="black"/>
                </a:solidFill>
              </a:rPr>
              <a:t>Availability of subjects:</a:t>
            </a:r>
          </a:p>
          <a:p>
            <a:pPr algn="just">
              <a:lnSpc>
                <a:spcPct val="150000"/>
              </a:lnSpc>
              <a:buFont typeface="Wingdings" pitchFamily="2" charset="2"/>
              <a:buChar char="§"/>
            </a:pPr>
            <a:r>
              <a:rPr lang="en-US" dirty="0" smtClean="0"/>
              <a:t>A researcher may believe that study subjects are readily available for the study. But this may not be the case. </a:t>
            </a:r>
          </a:p>
          <a:p>
            <a:pPr algn="just">
              <a:lnSpc>
                <a:spcPct val="150000"/>
              </a:lnSpc>
              <a:buFont typeface="Wingdings" pitchFamily="2" charset="2"/>
              <a:buChar char="§"/>
            </a:pPr>
            <a:r>
              <a:rPr lang="en-US" dirty="0" smtClean="0"/>
              <a:t>Potential subjects may not meet the study criteria, may be unwilling to participate, or may already be participating in other studies.</a:t>
            </a:r>
          </a:p>
          <a:p>
            <a:pPr lvl="0" algn="just">
              <a:lnSpc>
                <a:spcPct val="150000"/>
              </a:lnSpc>
              <a:buClr>
                <a:srgbClr val="D34817"/>
              </a:buClr>
              <a:buBlip>
                <a:blip r:embed="rId2"/>
              </a:buBlip>
            </a:pPr>
            <a:r>
              <a:rPr lang="en-US" b="1" dirty="0" smtClean="0">
                <a:solidFill>
                  <a:prstClr val="black"/>
                </a:solidFill>
              </a:rPr>
              <a:t>Researcher’s competence:</a:t>
            </a:r>
          </a:p>
          <a:p>
            <a:pPr algn="just">
              <a:lnSpc>
                <a:spcPct val="150000"/>
              </a:lnSpc>
              <a:buFont typeface="Wingdings" pitchFamily="2" charset="2"/>
              <a:buChar char="§"/>
            </a:pPr>
            <a:r>
              <a:rPr lang="en-US" dirty="0"/>
              <a:t>A research problem can only be feasible if it is in accordance with researcher’s competence, where researcher is capable to handle a given research problem.</a:t>
            </a:r>
          </a:p>
          <a:p>
            <a:pPr>
              <a:buNone/>
            </a:pPr>
            <a:endParaRPr lang="en-US" dirty="0" smtClean="0"/>
          </a:p>
        </p:txBody>
      </p:sp>
    </p:spTree>
    <p:extLst>
      <p:ext uri="{BB962C8B-B14F-4D97-AF65-F5344CB8AC3E}">
        <p14:creationId xmlns:p14="http://schemas.microsoft.com/office/powerpoint/2010/main" val="37321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Count…</a:t>
            </a:r>
            <a:endParaRPr lang="en-US" dirty="0"/>
          </a:p>
        </p:txBody>
      </p:sp>
      <p:sp>
        <p:nvSpPr>
          <p:cNvPr id="3" name="Content Placeholder 2"/>
          <p:cNvSpPr>
            <a:spLocks noGrp="1"/>
          </p:cNvSpPr>
          <p:nvPr>
            <p:ph sz="quarter" idx="1"/>
          </p:nvPr>
        </p:nvSpPr>
        <p:spPr>
          <a:xfrm>
            <a:off x="609600" y="1447800"/>
            <a:ext cx="8077200" cy="4572000"/>
          </a:xfrm>
        </p:spPr>
        <p:txBody>
          <a:bodyPr/>
          <a:lstStyle/>
          <a:p>
            <a:pPr lvl="0">
              <a:lnSpc>
                <a:spcPct val="150000"/>
              </a:lnSpc>
              <a:buClr>
                <a:srgbClr val="D34817"/>
              </a:buClr>
              <a:buBlip>
                <a:blip r:embed="rId2"/>
              </a:buBlip>
            </a:pPr>
            <a:r>
              <a:rPr lang="en-US" b="1" dirty="0" smtClean="0">
                <a:solidFill>
                  <a:prstClr val="black"/>
                </a:solidFill>
              </a:rPr>
              <a:t>Ethical considerations:</a:t>
            </a:r>
          </a:p>
          <a:p>
            <a:pPr>
              <a:lnSpc>
                <a:spcPct val="150000"/>
              </a:lnSpc>
              <a:buFont typeface="Wingdings" pitchFamily="2" charset="2"/>
              <a:buChar char="§"/>
            </a:pPr>
            <a:r>
              <a:rPr lang="en-US" dirty="0" smtClean="0"/>
              <a:t>A researcher must ensure that the research problem can be considered by the ethical committee without undue hurdles.</a:t>
            </a:r>
          </a:p>
          <a:p>
            <a:pPr>
              <a:lnSpc>
                <a:spcPct val="150000"/>
              </a:lnSpc>
              <a:buFont typeface="Wingdings" pitchFamily="2" charset="2"/>
              <a:buChar char="§"/>
            </a:pPr>
            <a:r>
              <a:rPr lang="en-US" dirty="0" smtClean="0"/>
              <a:t>A very important topic of research cannot be considered feasible unit &amp; unless it is in  accordance with ethical guideline.</a:t>
            </a:r>
            <a:endParaRPr lang="en-US" dirty="0"/>
          </a:p>
        </p:txBody>
      </p:sp>
    </p:spTree>
    <p:extLst>
      <p:ext uri="{BB962C8B-B14F-4D97-AF65-F5344CB8AC3E}">
        <p14:creationId xmlns:p14="http://schemas.microsoft.com/office/powerpoint/2010/main" val="32809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90600"/>
          </a:xfrm>
        </p:spPr>
        <p:txBody>
          <a:bodyPr/>
          <a:lstStyle/>
          <a:p>
            <a:pPr marL="742950" indent="-742950">
              <a:buFont typeface="+mj-lt"/>
              <a:buAutoNum type="arabicPeriod" startAt="4"/>
            </a:pPr>
            <a:r>
              <a:rPr lang="en-US" b="1" dirty="0" smtClean="0">
                <a:solidFill>
                  <a:srgbClr val="7030A0"/>
                </a:solidFill>
              </a:rPr>
              <a:t>Solvable/researchable:</a:t>
            </a:r>
            <a:endParaRPr lang="en-US" b="1" dirty="0">
              <a:solidFill>
                <a:srgbClr val="7030A0"/>
              </a:solidFill>
            </a:endParaRPr>
          </a:p>
        </p:txBody>
      </p:sp>
      <p:sp>
        <p:nvSpPr>
          <p:cNvPr id="3" name="Content Placeholder 2"/>
          <p:cNvSpPr>
            <a:spLocks noGrp="1"/>
          </p:cNvSpPr>
          <p:nvPr>
            <p:ph sz="quarter" idx="1"/>
          </p:nvPr>
        </p:nvSpPr>
        <p:spPr>
          <a:xfrm>
            <a:off x="381000" y="1219200"/>
            <a:ext cx="8534400" cy="5181600"/>
          </a:xfrm>
        </p:spPr>
        <p:txBody>
          <a:bodyPr>
            <a:normAutofit fontScale="92500"/>
          </a:bodyPr>
          <a:lstStyle/>
          <a:p>
            <a:pPr lvl="0">
              <a:lnSpc>
                <a:spcPct val="150000"/>
              </a:lnSpc>
              <a:buClr>
                <a:srgbClr val="D34817"/>
              </a:buClr>
              <a:buBlip>
                <a:blip r:embed="rId2"/>
              </a:buBlip>
            </a:pPr>
            <a:r>
              <a:rPr lang="en-US" dirty="0" smtClean="0">
                <a:solidFill>
                  <a:prstClr val="black"/>
                </a:solidFill>
              </a:rPr>
              <a:t>Problem selected is considered good only if it is solvable so that chances of insolvability of problem should be minimized.</a:t>
            </a:r>
          </a:p>
          <a:p>
            <a:pPr lvl="0">
              <a:lnSpc>
                <a:spcPct val="150000"/>
              </a:lnSpc>
              <a:buClr>
                <a:srgbClr val="D34817"/>
              </a:buClr>
              <a:buBlip>
                <a:blip r:embed="rId2"/>
              </a:buBlip>
            </a:pPr>
            <a:r>
              <a:rPr lang="en-US" dirty="0" smtClean="0">
                <a:solidFill>
                  <a:prstClr val="black"/>
                </a:solidFill>
              </a:rPr>
              <a:t>It will enhance relevant results.</a:t>
            </a:r>
          </a:p>
          <a:p>
            <a:pPr lvl="0">
              <a:lnSpc>
                <a:spcPct val="150000"/>
              </a:lnSpc>
              <a:buClr>
                <a:srgbClr val="D34817"/>
              </a:buClr>
              <a:buBlip>
                <a:blip r:embed="rId2"/>
              </a:buBlip>
            </a:pPr>
            <a:r>
              <a:rPr lang="en-US" dirty="0" smtClean="0">
                <a:solidFill>
                  <a:prstClr val="black"/>
                </a:solidFill>
              </a:rPr>
              <a:t>For example, a researcher selects a research problem to know the existence of God in this universe.</a:t>
            </a:r>
          </a:p>
          <a:p>
            <a:pPr lvl="0">
              <a:lnSpc>
                <a:spcPct val="150000"/>
              </a:lnSpc>
              <a:buClr>
                <a:srgbClr val="D34817"/>
              </a:buClr>
              <a:buBlip>
                <a:blip r:embed="rId2"/>
              </a:buBlip>
            </a:pPr>
            <a:r>
              <a:rPr lang="en-US" dirty="0" smtClean="0">
                <a:solidFill>
                  <a:prstClr val="black"/>
                </a:solidFill>
              </a:rPr>
              <a:t>These sorts of problems are ambiguous &amp; impossible to solve.</a:t>
            </a:r>
          </a:p>
          <a:p>
            <a:pPr lvl="0">
              <a:lnSpc>
                <a:spcPct val="150000"/>
              </a:lnSpc>
              <a:buClr>
                <a:srgbClr val="D34817"/>
              </a:buClr>
              <a:buBlip>
                <a:blip r:embed="rId2"/>
              </a:buBlip>
            </a:pPr>
            <a:r>
              <a:rPr lang="en-US" dirty="0" smtClean="0">
                <a:solidFill>
                  <a:prstClr val="black"/>
                </a:solidFill>
              </a:rPr>
              <a:t>Therefore, the researcher must ensure that a research problem selected for the study is solvable.</a:t>
            </a:r>
          </a:p>
          <a:p>
            <a:pPr>
              <a:buNone/>
            </a:pPr>
            <a:endParaRPr lang="en-US" dirty="0"/>
          </a:p>
        </p:txBody>
      </p:sp>
    </p:spTree>
    <p:extLst>
      <p:ext uri="{BB962C8B-B14F-4D97-AF65-F5344CB8AC3E}">
        <p14:creationId xmlns:p14="http://schemas.microsoft.com/office/powerpoint/2010/main" val="25536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txBody>
          <a:bodyPr/>
          <a:lstStyle/>
          <a:p>
            <a:pPr marL="742950" indent="-742950">
              <a:buFont typeface="+mj-lt"/>
              <a:buAutoNum type="arabicPeriod" startAt="5"/>
            </a:pPr>
            <a:r>
              <a:rPr lang="en-US" b="1" dirty="0" smtClean="0">
                <a:solidFill>
                  <a:srgbClr val="7030A0"/>
                </a:solidFill>
              </a:rPr>
              <a:t>Current: </a:t>
            </a:r>
            <a:endParaRPr lang="en-US" b="1" dirty="0">
              <a:solidFill>
                <a:srgbClr val="7030A0"/>
              </a:solidFill>
            </a:endParaRPr>
          </a:p>
        </p:txBody>
      </p:sp>
      <p:sp>
        <p:nvSpPr>
          <p:cNvPr id="3" name="Content Placeholder 2"/>
          <p:cNvSpPr>
            <a:spLocks noGrp="1"/>
          </p:cNvSpPr>
          <p:nvPr>
            <p:ph sz="quarter" idx="1"/>
          </p:nvPr>
        </p:nvSpPr>
        <p:spPr>
          <a:xfrm>
            <a:off x="457200" y="1447800"/>
            <a:ext cx="8229600" cy="4572000"/>
          </a:xfrm>
        </p:spPr>
        <p:txBody>
          <a:bodyPr/>
          <a:lstStyle/>
          <a:p>
            <a:pPr lvl="0">
              <a:lnSpc>
                <a:spcPct val="150000"/>
              </a:lnSpc>
              <a:buClr>
                <a:srgbClr val="D34817"/>
              </a:buClr>
              <a:buBlip>
                <a:blip r:embed="rId2"/>
              </a:buBlip>
            </a:pPr>
            <a:r>
              <a:rPr lang="en-US" dirty="0" smtClean="0">
                <a:solidFill>
                  <a:prstClr val="black"/>
                </a:solidFill>
              </a:rPr>
              <a:t>A good research problem must be based on the current problems &amp; needs of a profession, so that results generated will be of more use.</a:t>
            </a:r>
          </a:p>
          <a:p>
            <a:pPr lvl="0">
              <a:lnSpc>
                <a:spcPct val="150000"/>
              </a:lnSpc>
              <a:buClr>
                <a:srgbClr val="D34817"/>
              </a:buClr>
              <a:buBlip>
                <a:blip r:embed="rId2"/>
              </a:buBlip>
            </a:pPr>
            <a:r>
              <a:rPr lang="en-US" dirty="0" smtClean="0">
                <a:solidFill>
                  <a:prstClr val="black"/>
                </a:solidFill>
              </a:rPr>
              <a:t>Furthermore, more number of the professionals will be interested in the research conducted on the current issues of their profession.</a:t>
            </a:r>
          </a:p>
          <a:p>
            <a:pPr lvl="0">
              <a:buClr>
                <a:srgbClr val="D34817"/>
              </a:buClr>
              <a:buNone/>
            </a:pPr>
            <a:endParaRPr lang="en-US" dirty="0" smtClean="0">
              <a:solidFill>
                <a:prstClr val="black"/>
              </a:solidFill>
            </a:endParaRPr>
          </a:p>
          <a:p>
            <a:pPr>
              <a:buNone/>
            </a:pPr>
            <a:endParaRPr lang="en-US" dirty="0"/>
          </a:p>
        </p:txBody>
      </p:sp>
    </p:spTree>
    <p:extLst>
      <p:ext uri="{BB962C8B-B14F-4D97-AF65-F5344CB8AC3E}">
        <p14:creationId xmlns:p14="http://schemas.microsoft.com/office/powerpoint/2010/main" val="1463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6"/>
            </a:pPr>
            <a:r>
              <a:rPr lang="en-US" b="1" dirty="0" smtClean="0">
                <a:solidFill>
                  <a:srgbClr val="7030A0"/>
                </a:solidFill>
              </a:rPr>
              <a:t>Interesting:</a:t>
            </a:r>
            <a:endParaRPr lang="en-US" b="1" dirty="0">
              <a:solidFill>
                <a:srgbClr val="7030A0"/>
              </a:solidFill>
            </a:endParaRPr>
          </a:p>
        </p:txBody>
      </p:sp>
      <p:sp>
        <p:nvSpPr>
          <p:cNvPr id="3" name="Content Placeholder 2"/>
          <p:cNvSpPr>
            <a:spLocks noGrp="1"/>
          </p:cNvSpPr>
          <p:nvPr>
            <p:ph sz="quarter" idx="1"/>
          </p:nvPr>
        </p:nvSpPr>
        <p:spPr>
          <a:xfrm>
            <a:off x="609600" y="1447800"/>
            <a:ext cx="8077200" cy="4572000"/>
          </a:xfrm>
        </p:spPr>
        <p:txBody>
          <a:bodyPr/>
          <a:lstStyle/>
          <a:p>
            <a:pPr lvl="0" algn="just">
              <a:lnSpc>
                <a:spcPct val="150000"/>
              </a:lnSpc>
              <a:buClr>
                <a:srgbClr val="D34817"/>
              </a:buClr>
              <a:buBlip>
                <a:blip r:embed="rId2"/>
              </a:buBlip>
            </a:pPr>
            <a:r>
              <a:rPr lang="en-US" dirty="0" smtClean="0">
                <a:solidFill>
                  <a:prstClr val="black"/>
                </a:solidFill>
              </a:rPr>
              <a:t>A research problem can only be considered good if it is an accordance with researcher’s field of interest.</a:t>
            </a:r>
          </a:p>
          <a:p>
            <a:pPr lvl="0" algn="just">
              <a:lnSpc>
                <a:spcPct val="150000"/>
              </a:lnSpc>
              <a:buClr>
                <a:srgbClr val="D34817"/>
              </a:buClr>
              <a:buBlip>
                <a:blip r:embed="rId2"/>
              </a:buBlip>
            </a:pPr>
            <a:r>
              <a:rPr lang="en-US" dirty="0" smtClean="0">
                <a:solidFill>
                  <a:prstClr val="black"/>
                </a:solidFill>
              </a:rPr>
              <a:t>A research problem must be as per the motivation of the researcher &amp; it should be fascinating to the researcher, so that research is conducted with full enthusiasm &amp; not merely for its accomplishment.</a:t>
            </a:r>
          </a:p>
          <a:p>
            <a:pPr lvl="0">
              <a:buClr>
                <a:srgbClr val="D34817"/>
              </a:buClr>
              <a:buNone/>
            </a:pPr>
            <a:endParaRPr lang="en-US" dirty="0" smtClean="0">
              <a:solidFill>
                <a:prstClr val="black"/>
              </a:solidFill>
            </a:endParaRPr>
          </a:p>
          <a:p>
            <a:pPr>
              <a:buNone/>
            </a:pPr>
            <a:endParaRPr lang="en-US" dirty="0"/>
          </a:p>
        </p:txBody>
      </p:sp>
    </p:spTree>
    <p:extLst>
      <p:ext uri="{BB962C8B-B14F-4D97-AF65-F5344CB8AC3E}">
        <p14:creationId xmlns:p14="http://schemas.microsoft.com/office/powerpoint/2010/main" val="6623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667000"/>
            <a:ext cx="8534400" cy="914400"/>
          </a:xfrm>
        </p:spPr>
        <p:txBody>
          <a:bodyPr>
            <a:noAutofit/>
          </a:bodyPr>
          <a:lstStyle/>
          <a:p>
            <a:pPr algn="ctr">
              <a:buNone/>
            </a:pPr>
            <a:r>
              <a:rPr lang="en-US" sz="5400" dirty="0">
                <a:ln w="18415" cmpd="sng">
                  <a:solidFill>
                    <a:srgbClr val="00B0F0"/>
                  </a:solidFill>
                  <a:prstDash val="solid"/>
                </a:ln>
                <a:solidFill>
                  <a:srgbClr val="0070C0"/>
                </a:solidFill>
                <a:effectLst>
                  <a:outerShdw blurRad="63500" dir="3600000" algn="tl" rotWithShape="0">
                    <a:srgbClr val="000000">
                      <a:alpha val="70000"/>
                    </a:srgbClr>
                  </a:outerShdw>
                </a:effectLst>
                <a:latin typeface="Agency FB" pitchFamily="34" charset="0"/>
              </a:rPr>
              <a:t>FORMULATION OF RESEARCH PROBLEM</a:t>
            </a:r>
          </a:p>
        </p:txBody>
      </p:sp>
    </p:spTree>
    <p:extLst>
      <p:ext uri="{BB962C8B-B14F-4D97-AF65-F5344CB8AC3E}">
        <p14:creationId xmlns:p14="http://schemas.microsoft.com/office/powerpoint/2010/main" val="259531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62200" y="302342"/>
            <a:ext cx="4419600" cy="762000"/>
          </a:xfrm>
          <a:prstGeom prst="roundRect">
            <a:avLst/>
          </a:prstGeom>
          <a:solidFill>
            <a:srgbClr val="003366"/>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t>Selection of a research areas</a:t>
            </a:r>
            <a:endParaRPr lang="en-US" sz="2400" b="1" dirty="0"/>
          </a:p>
        </p:txBody>
      </p:sp>
      <p:sp>
        <p:nvSpPr>
          <p:cNvPr id="7" name="Down Arrow 6"/>
          <p:cNvSpPr/>
          <p:nvPr/>
        </p:nvSpPr>
        <p:spPr>
          <a:xfrm>
            <a:off x="4343400" y="1064342"/>
            <a:ext cx="381000" cy="533400"/>
          </a:xfrm>
          <a:prstGeom prst="downArrow">
            <a:avLst/>
          </a:prstGeom>
          <a:solidFill>
            <a:srgbClr val="FF66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ounded Rectangle 7"/>
          <p:cNvSpPr/>
          <p:nvPr/>
        </p:nvSpPr>
        <p:spPr>
          <a:xfrm>
            <a:off x="2286000" y="5483942"/>
            <a:ext cx="4419600" cy="762000"/>
          </a:xfrm>
          <a:prstGeom prst="roundRect">
            <a:avLst/>
          </a:prstGeom>
          <a:solidFill>
            <a:srgbClr val="003366"/>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a:t>Formulating final statement of research problem</a:t>
            </a:r>
          </a:p>
        </p:txBody>
      </p:sp>
      <p:sp>
        <p:nvSpPr>
          <p:cNvPr id="10" name="Rounded Rectangle 9"/>
          <p:cNvSpPr/>
          <p:nvPr/>
        </p:nvSpPr>
        <p:spPr>
          <a:xfrm>
            <a:off x="2362200" y="1597742"/>
            <a:ext cx="4419600" cy="838200"/>
          </a:xfrm>
          <a:prstGeom prst="roundRect">
            <a:avLst/>
          </a:prstGeom>
          <a:solidFill>
            <a:srgbClr val="003366"/>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a:t>Reviewing the literature &amp; theories</a:t>
            </a:r>
          </a:p>
        </p:txBody>
      </p:sp>
      <p:sp>
        <p:nvSpPr>
          <p:cNvPr id="11" name="Rounded Rectangle 10"/>
          <p:cNvSpPr/>
          <p:nvPr/>
        </p:nvSpPr>
        <p:spPr>
          <a:xfrm>
            <a:off x="2362200" y="2969342"/>
            <a:ext cx="4419600" cy="685800"/>
          </a:xfrm>
          <a:prstGeom prst="roundRect">
            <a:avLst/>
          </a:prstGeom>
          <a:solidFill>
            <a:srgbClr val="003366"/>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a:t>Delimiting the research topic</a:t>
            </a:r>
          </a:p>
        </p:txBody>
      </p:sp>
      <p:sp>
        <p:nvSpPr>
          <p:cNvPr id="12" name="Rounded Rectangle 11"/>
          <p:cNvSpPr/>
          <p:nvPr/>
        </p:nvSpPr>
        <p:spPr>
          <a:xfrm>
            <a:off x="2362200" y="4188542"/>
            <a:ext cx="4419600" cy="762000"/>
          </a:xfrm>
          <a:prstGeom prst="roundRect">
            <a:avLst/>
          </a:prstGeom>
          <a:solidFill>
            <a:srgbClr val="003366"/>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a:t>Evaluating the research problem</a:t>
            </a:r>
          </a:p>
        </p:txBody>
      </p:sp>
      <p:sp>
        <p:nvSpPr>
          <p:cNvPr id="13" name="Down Arrow 12"/>
          <p:cNvSpPr/>
          <p:nvPr/>
        </p:nvSpPr>
        <p:spPr>
          <a:xfrm>
            <a:off x="4343400" y="2435942"/>
            <a:ext cx="381000" cy="533400"/>
          </a:xfrm>
          <a:prstGeom prst="downArrow">
            <a:avLst/>
          </a:prstGeom>
          <a:solidFill>
            <a:srgbClr val="FF66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4" name="Down Arrow 13"/>
          <p:cNvSpPr/>
          <p:nvPr/>
        </p:nvSpPr>
        <p:spPr>
          <a:xfrm>
            <a:off x="4343400" y="3655142"/>
            <a:ext cx="381000" cy="533400"/>
          </a:xfrm>
          <a:prstGeom prst="downArrow">
            <a:avLst/>
          </a:prstGeom>
          <a:solidFill>
            <a:srgbClr val="FF66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Down Arrow 14"/>
          <p:cNvSpPr/>
          <p:nvPr/>
        </p:nvSpPr>
        <p:spPr>
          <a:xfrm>
            <a:off x="4343400" y="4950542"/>
            <a:ext cx="381000" cy="533400"/>
          </a:xfrm>
          <a:prstGeom prst="downArrow">
            <a:avLst/>
          </a:prstGeom>
          <a:solidFill>
            <a:srgbClr val="FF66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95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bg/>
                                          </p:spTgt>
                                        </p:tgtEl>
                                        <p:attrNameLst>
                                          <p:attrName>style.visibility</p:attrName>
                                        </p:attrNameLst>
                                      </p:cBhvr>
                                      <p:to>
                                        <p:strVal val="visible"/>
                                      </p:to>
                                    </p:set>
                                    <p:anim calcmode="lin" valueType="num">
                                      <p:cBhvr additive="base">
                                        <p:cTn id="24"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bg/>
                                          </p:spTgt>
                                        </p:tgtEl>
                                        <p:attrNameLst>
                                          <p:attrName>style.visibility</p:attrName>
                                        </p:attrNameLst>
                                      </p:cBhvr>
                                      <p:to>
                                        <p:strVal val="visible"/>
                                      </p:to>
                                    </p:set>
                                    <p:anim calcmode="lin" valueType="num">
                                      <p:cBhvr additive="base">
                                        <p:cTn id="41"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additive="base">
                                        <p:cTn id="4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
                                            <p:bg/>
                                          </p:spTgt>
                                        </p:tgtEl>
                                        <p:attrNameLst>
                                          <p:attrName>style.visibility</p:attrName>
                                        </p:attrNameLst>
                                      </p:cBhvr>
                                      <p:to>
                                        <p:strVal val="visible"/>
                                      </p:to>
                                    </p:set>
                                    <p:anim calcmode="lin" valueType="num">
                                      <p:cBhvr additive="base">
                                        <p:cTn id="58"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59"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 calcmode="lin" valueType="num">
                                      <p:cBhvr additive="base">
                                        <p:cTn id="6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
                                            <p:bg/>
                                          </p:spTgt>
                                        </p:tgtEl>
                                        <p:attrNameLst>
                                          <p:attrName>style.visibility</p:attrName>
                                        </p:attrNameLst>
                                      </p:cBhvr>
                                      <p:to>
                                        <p:strVal val="visible"/>
                                      </p:to>
                                    </p:set>
                                    <p:anim calcmode="lin" valueType="num">
                                      <p:cBhvr additive="base">
                                        <p:cTn id="7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7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
                                            <p:txEl>
                                              <p:pRg st="0" end="0"/>
                                            </p:txEl>
                                          </p:spTgt>
                                        </p:tgtEl>
                                        <p:attrNameLst>
                                          <p:attrName>style.visibility</p:attrName>
                                        </p:attrNameLst>
                                      </p:cBhvr>
                                      <p:to>
                                        <p:strVal val="visible"/>
                                      </p:to>
                                    </p:set>
                                    <p:anim calcmode="lin" valueType="num">
                                      <p:cBhvr additive="base">
                                        <p:cTn id="8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P spid="8" grpId="0" build="p" animBg="1"/>
      <p:bldP spid="10" grpId="0" build="p" animBg="1"/>
      <p:bldP spid="11" grpId="0" build="p" animBg="1"/>
      <p:bldP spid="12" grpId="0" build="p"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Methodology</a:t>
            </a:r>
            <a:endParaRPr lang="en-GB" dirty="0"/>
          </a:p>
        </p:txBody>
      </p:sp>
      <p:sp>
        <p:nvSpPr>
          <p:cNvPr id="3" name="Content Placeholder 2"/>
          <p:cNvSpPr>
            <a:spLocks noGrp="1"/>
          </p:cNvSpPr>
          <p:nvPr>
            <p:ph sz="quarter" idx="1"/>
          </p:nvPr>
        </p:nvSpPr>
        <p:spPr/>
        <p:txBody>
          <a:bodyPr>
            <a:noAutofit/>
          </a:bodyPr>
          <a:lstStyle/>
          <a:p>
            <a:pPr>
              <a:lnSpc>
                <a:spcPct val="150000"/>
              </a:lnSpc>
            </a:pPr>
            <a:r>
              <a:rPr lang="en-US" sz="3200" dirty="0" smtClean="0"/>
              <a:t>Three elements</a:t>
            </a:r>
          </a:p>
          <a:p>
            <a:pPr lvl="1">
              <a:lnSpc>
                <a:spcPct val="150000"/>
              </a:lnSpc>
            </a:pPr>
            <a:r>
              <a:rPr lang="en-US" sz="2800" dirty="0" smtClean="0"/>
              <a:t>Theoretical perspective or orientation that guide research and logic of inquiry</a:t>
            </a:r>
          </a:p>
          <a:p>
            <a:pPr lvl="1">
              <a:lnSpc>
                <a:spcPct val="150000"/>
              </a:lnSpc>
            </a:pPr>
            <a:r>
              <a:rPr lang="en-US" sz="2800" dirty="0" smtClean="0"/>
              <a:t>Tools and techniques of data collection</a:t>
            </a:r>
          </a:p>
          <a:p>
            <a:pPr lvl="1">
              <a:lnSpc>
                <a:spcPct val="150000"/>
              </a:lnSpc>
            </a:pPr>
            <a:r>
              <a:rPr lang="en-US" sz="2800" dirty="0" smtClean="0"/>
              <a:t>Methods of data analysis </a:t>
            </a:r>
            <a:endParaRPr lang="en-GB" sz="2800" dirty="0"/>
          </a:p>
        </p:txBody>
      </p:sp>
    </p:spTree>
    <p:extLst>
      <p:ext uri="{BB962C8B-B14F-4D97-AF65-F5344CB8AC3E}">
        <p14:creationId xmlns:p14="http://schemas.microsoft.com/office/powerpoint/2010/main" val="330841642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solidFill>
                  <a:srgbClr val="0070C0"/>
                </a:solidFill>
              </a:rPr>
              <a:t>Selection of a research area:</a:t>
            </a:r>
            <a:endParaRPr lang="en-US" dirty="0">
              <a:solidFill>
                <a:srgbClr val="0070C0"/>
              </a:solidFill>
            </a:endParaRPr>
          </a:p>
        </p:txBody>
      </p:sp>
      <p:sp>
        <p:nvSpPr>
          <p:cNvPr id="3" name="Content Placeholder 2"/>
          <p:cNvSpPr>
            <a:spLocks noGrp="1"/>
          </p:cNvSpPr>
          <p:nvPr>
            <p:ph sz="quarter" idx="1"/>
          </p:nvPr>
        </p:nvSpPr>
        <p:spPr>
          <a:xfrm>
            <a:off x="381000" y="1066800"/>
            <a:ext cx="8458200" cy="5257800"/>
          </a:xfrm>
        </p:spPr>
        <p:txBody>
          <a:bodyPr>
            <a:normAutofit/>
          </a:bodyPr>
          <a:lstStyle/>
          <a:p>
            <a:pPr algn="just">
              <a:lnSpc>
                <a:spcPct val="150000"/>
              </a:lnSpc>
              <a:buBlip>
                <a:blip r:embed="rId2"/>
              </a:buBlip>
            </a:pPr>
            <a:r>
              <a:rPr lang="en-US" dirty="0" smtClean="0"/>
              <a:t>Formulate of a research problem begins with selection of a broad research topic from personal experience, literature, previous research, &amp; theories in which researcher is interested &amp; has significance for profession.</a:t>
            </a:r>
          </a:p>
          <a:p>
            <a:pPr algn="just">
              <a:lnSpc>
                <a:spcPct val="150000"/>
              </a:lnSpc>
              <a:buBlip>
                <a:blip r:embed="rId2"/>
              </a:buBlip>
            </a:pPr>
            <a:r>
              <a:rPr lang="en-US" dirty="0" smtClean="0"/>
              <a:t>For example, a researcher gets an idea to conduct a study on the </a:t>
            </a:r>
            <a:r>
              <a:rPr lang="en-US" dirty="0" smtClean="0">
                <a:solidFill>
                  <a:srgbClr val="FF0000"/>
                </a:solidFill>
              </a:rPr>
              <a:t>female feticide</a:t>
            </a:r>
            <a:r>
              <a:rPr lang="en-US" dirty="0" smtClean="0"/>
              <a:t>.</a:t>
            </a:r>
          </a:p>
          <a:p>
            <a:pPr algn="just">
              <a:lnSpc>
                <a:spcPct val="150000"/>
              </a:lnSpc>
              <a:buBlip>
                <a:blip r:embed="rId2"/>
              </a:buBlip>
            </a:pPr>
            <a:r>
              <a:rPr lang="en-US" dirty="0" smtClean="0"/>
              <a:t>Therefore, he or she initially begins with such broad research topic.</a:t>
            </a:r>
          </a:p>
          <a:p>
            <a:pPr>
              <a:buNone/>
            </a:pPr>
            <a:endParaRPr lang="en-US" dirty="0"/>
          </a:p>
        </p:txBody>
      </p:sp>
    </p:spTree>
    <p:extLst>
      <p:ext uri="{BB962C8B-B14F-4D97-AF65-F5344CB8AC3E}">
        <p14:creationId xmlns:p14="http://schemas.microsoft.com/office/powerpoint/2010/main" val="181238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Reviewing literature &amp; theories:</a:t>
            </a:r>
            <a:endParaRPr lang="en-US" dirty="0">
              <a:solidFill>
                <a:srgbClr val="0070C0"/>
              </a:solidFill>
            </a:endParaRPr>
          </a:p>
        </p:txBody>
      </p:sp>
      <p:sp>
        <p:nvSpPr>
          <p:cNvPr id="3" name="Content Placeholder 2"/>
          <p:cNvSpPr>
            <a:spLocks noGrp="1"/>
          </p:cNvSpPr>
          <p:nvPr>
            <p:ph sz="quarter" idx="1"/>
          </p:nvPr>
        </p:nvSpPr>
        <p:spPr>
          <a:xfrm>
            <a:off x="304800" y="1447800"/>
            <a:ext cx="8686800" cy="5105400"/>
          </a:xfrm>
        </p:spPr>
        <p:txBody>
          <a:bodyPr>
            <a:normAutofit/>
          </a:bodyPr>
          <a:lstStyle/>
          <a:p>
            <a:pPr lvl="0" algn="just">
              <a:lnSpc>
                <a:spcPct val="150000"/>
              </a:lnSpc>
              <a:buClr>
                <a:srgbClr val="D34817"/>
              </a:buClr>
              <a:buBlip>
                <a:blip r:embed="rId2"/>
              </a:buBlip>
            </a:pPr>
            <a:r>
              <a:rPr lang="en-US" dirty="0" smtClean="0">
                <a:solidFill>
                  <a:prstClr val="black"/>
                </a:solidFill>
              </a:rPr>
              <a:t>After getting a broad idea for research, he or she needs to review the literature &amp; theories.</a:t>
            </a:r>
          </a:p>
          <a:p>
            <a:pPr lvl="0" algn="just">
              <a:lnSpc>
                <a:spcPct val="150000"/>
              </a:lnSpc>
              <a:buClr>
                <a:srgbClr val="D34817"/>
              </a:buClr>
              <a:buBlip>
                <a:blip r:embed="rId2"/>
              </a:buBlip>
            </a:pPr>
            <a:r>
              <a:rPr lang="en-US" dirty="0" smtClean="0">
                <a:solidFill>
                  <a:prstClr val="black"/>
                </a:solidFill>
              </a:rPr>
              <a:t>Literature is reviewed to know what has already been done in this selected areas of research.</a:t>
            </a:r>
          </a:p>
          <a:p>
            <a:pPr lvl="0" algn="just">
              <a:lnSpc>
                <a:spcPct val="150000"/>
              </a:lnSpc>
              <a:buClr>
                <a:srgbClr val="D34817"/>
              </a:buClr>
              <a:buBlip>
                <a:blip r:embed="rId2"/>
              </a:buBlip>
            </a:pPr>
            <a:r>
              <a:rPr lang="en-US" dirty="0" smtClean="0">
                <a:solidFill>
                  <a:prstClr val="black"/>
                </a:solidFill>
              </a:rPr>
              <a:t>Review of theories provides an opportunity for researcher to plan a research problem to contribute towards either testing or development of a theory/conceptual model.</a:t>
            </a:r>
          </a:p>
          <a:p>
            <a:pPr>
              <a:buNone/>
            </a:pPr>
            <a:endParaRPr lang="en-US" dirty="0"/>
          </a:p>
        </p:txBody>
      </p:sp>
    </p:spTree>
    <p:extLst>
      <p:ext uri="{BB962C8B-B14F-4D97-AF65-F5344CB8AC3E}">
        <p14:creationId xmlns:p14="http://schemas.microsoft.com/office/powerpoint/2010/main" val="19774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990600"/>
          </a:xfrm>
        </p:spPr>
        <p:txBody>
          <a:bodyPr/>
          <a:lstStyle/>
          <a:p>
            <a:r>
              <a:rPr lang="en-US" dirty="0" smtClean="0">
                <a:solidFill>
                  <a:srgbClr val="0070C0"/>
                </a:solidFill>
              </a:rPr>
              <a:t>Delimiting the research topic:</a:t>
            </a:r>
            <a:endParaRPr lang="en-US" dirty="0">
              <a:solidFill>
                <a:srgbClr val="0070C0"/>
              </a:solidFill>
            </a:endParaRPr>
          </a:p>
        </p:txBody>
      </p:sp>
      <p:sp>
        <p:nvSpPr>
          <p:cNvPr id="3" name="Content Placeholder 2"/>
          <p:cNvSpPr>
            <a:spLocks noGrp="1"/>
          </p:cNvSpPr>
          <p:nvPr>
            <p:ph sz="quarter" idx="1"/>
          </p:nvPr>
        </p:nvSpPr>
        <p:spPr>
          <a:xfrm>
            <a:off x="228600" y="990600"/>
            <a:ext cx="8686800" cy="5410200"/>
          </a:xfrm>
        </p:spPr>
        <p:txBody>
          <a:bodyPr>
            <a:normAutofit fontScale="92500"/>
          </a:bodyPr>
          <a:lstStyle/>
          <a:p>
            <a:pPr lvl="0" algn="just">
              <a:lnSpc>
                <a:spcPct val="150000"/>
              </a:lnSpc>
              <a:buClr>
                <a:srgbClr val="D34817"/>
              </a:buClr>
              <a:buBlip>
                <a:blip r:embed="rId2"/>
              </a:buBlip>
            </a:pPr>
            <a:r>
              <a:rPr lang="en-US" dirty="0" smtClean="0">
                <a:solidFill>
                  <a:prstClr val="black"/>
                </a:solidFill>
              </a:rPr>
              <a:t>In this step, researcher proceeds from a general area of interest to more specific topic of research to conduct a study.</a:t>
            </a:r>
          </a:p>
          <a:p>
            <a:pPr lvl="0" algn="just">
              <a:lnSpc>
                <a:spcPct val="150000"/>
              </a:lnSpc>
              <a:buClr>
                <a:srgbClr val="D34817"/>
              </a:buClr>
              <a:buBlip>
                <a:blip r:embed="rId2"/>
              </a:buBlip>
            </a:pPr>
            <a:r>
              <a:rPr lang="en-US" dirty="0" smtClean="0">
                <a:solidFill>
                  <a:prstClr val="black"/>
                </a:solidFill>
              </a:rPr>
              <a:t>For example, initially a researcher decide to conduct a study on female feticide; later in this stage researcher limits it to specific research topic </a:t>
            </a:r>
          </a:p>
          <a:p>
            <a:pPr lvl="0" algn="just">
              <a:lnSpc>
                <a:spcPct val="150000"/>
              </a:lnSpc>
              <a:buClr>
                <a:srgbClr val="D34817"/>
              </a:buClr>
              <a:buBlip>
                <a:blip r:embed="rId2"/>
              </a:buBlip>
            </a:pPr>
            <a:r>
              <a:rPr lang="en-US" dirty="0" smtClean="0">
                <a:solidFill>
                  <a:srgbClr val="FF0000"/>
                </a:solidFill>
              </a:rPr>
              <a:t>‘</a:t>
            </a:r>
            <a:r>
              <a:rPr lang="en-US" i="1" dirty="0" smtClean="0">
                <a:solidFill>
                  <a:srgbClr val="FF0000"/>
                </a:solidFill>
              </a:rPr>
              <a:t>a study on perception of women about causes &amp; prevention of female feticide in selected rural communities of district Vadodara, Gujarat</a:t>
            </a:r>
            <a:r>
              <a:rPr lang="en-US" dirty="0" smtClean="0">
                <a:solidFill>
                  <a:srgbClr val="FF0000"/>
                </a:solidFill>
              </a:rPr>
              <a:t>’. </a:t>
            </a:r>
          </a:p>
          <a:p>
            <a:pPr lvl="0" algn="just">
              <a:lnSpc>
                <a:spcPct val="150000"/>
              </a:lnSpc>
              <a:buClr>
                <a:srgbClr val="D34817"/>
              </a:buClr>
              <a:buBlip>
                <a:blip r:embed="rId2"/>
              </a:buBlip>
            </a:pPr>
            <a:r>
              <a:rPr lang="en-US" dirty="0" smtClean="0">
                <a:solidFill>
                  <a:prstClr val="black"/>
                </a:solidFill>
              </a:rPr>
              <a:t>In this stage, a researcher clearly identifies variables, population, &amp; setting of research study.</a:t>
            </a:r>
          </a:p>
          <a:p>
            <a:pPr>
              <a:buNone/>
            </a:pPr>
            <a:endParaRPr lang="en-US" dirty="0"/>
          </a:p>
        </p:txBody>
      </p:sp>
    </p:spTree>
    <p:extLst>
      <p:ext uri="{BB962C8B-B14F-4D97-AF65-F5344CB8AC3E}">
        <p14:creationId xmlns:p14="http://schemas.microsoft.com/office/powerpoint/2010/main" val="361598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lstStyle/>
          <a:p>
            <a:r>
              <a:rPr lang="en-US" dirty="0" smtClean="0">
                <a:solidFill>
                  <a:srgbClr val="0070C0"/>
                </a:solidFill>
              </a:rPr>
              <a:t>Evaluating the research problem</a:t>
            </a:r>
            <a:endParaRPr lang="en-US" dirty="0">
              <a:solidFill>
                <a:srgbClr val="0070C0"/>
              </a:solidFill>
            </a:endParaRPr>
          </a:p>
        </p:txBody>
      </p:sp>
      <p:sp>
        <p:nvSpPr>
          <p:cNvPr id="3" name="Content Placeholder 2"/>
          <p:cNvSpPr>
            <a:spLocks noGrp="1"/>
          </p:cNvSpPr>
          <p:nvPr>
            <p:ph sz="quarter" idx="1"/>
          </p:nvPr>
        </p:nvSpPr>
        <p:spPr>
          <a:xfrm>
            <a:off x="304800" y="1219200"/>
            <a:ext cx="8382000" cy="4800600"/>
          </a:xfrm>
        </p:spPr>
        <p:txBody>
          <a:bodyPr/>
          <a:lstStyle/>
          <a:p>
            <a:pPr lvl="0" algn="just">
              <a:lnSpc>
                <a:spcPct val="150000"/>
              </a:lnSpc>
              <a:buClr>
                <a:srgbClr val="D34817"/>
              </a:buClr>
              <a:buBlip>
                <a:blip r:embed="rId2"/>
              </a:buBlip>
            </a:pPr>
            <a:r>
              <a:rPr lang="en-US" dirty="0" smtClean="0">
                <a:solidFill>
                  <a:prstClr val="black"/>
                </a:solidFill>
              </a:rPr>
              <a:t>Once researcher is clear about the specific research problem, next the research problem must be carefully evaluated for its significance, researchability, &amp; feasibility.</a:t>
            </a:r>
          </a:p>
          <a:p>
            <a:pPr lvl="0" algn="just">
              <a:lnSpc>
                <a:spcPct val="150000"/>
              </a:lnSpc>
              <a:buClr>
                <a:srgbClr val="D34817"/>
              </a:buClr>
              <a:buBlip>
                <a:blip r:embed="rId2"/>
              </a:buBlip>
            </a:pPr>
            <a:r>
              <a:rPr lang="en-US" dirty="0" smtClean="0">
                <a:solidFill>
                  <a:prstClr val="black"/>
                </a:solidFill>
              </a:rPr>
              <a:t>Feasibility of the research problem should be evaluated for time, cost, availability of subjects &amp; resources, administrative &amp; peer support, ethical consideration, &amp; researcher’s competence &amp; interest.</a:t>
            </a:r>
          </a:p>
          <a:p>
            <a:pPr>
              <a:buNone/>
            </a:pPr>
            <a:endParaRPr lang="en-US" dirty="0"/>
          </a:p>
        </p:txBody>
      </p:sp>
    </p:spTree>
    <p:extLst>
      <p:ext uri="{BB962C8B-B14F-4D97-AF65-F5344CB8AC3E}">
        <p14:creationId xmlns:p14="http://schemas.microsoft.com/office/powerpoint/2010/main" val="203058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868362"/>
          </a:xfrm>
        </p:spPr>
        <p:txBody>
          <a:bodyPr>
            <a:normAutofit fontScale="90000"/>
          </a:bodyPr>
          <a:lstStyle/>
          <a:p>
            <a:r>
              <a:rPr lang="en-US" dirty="0" smtClean="0">
                <a:solidFill>
                  <a:srgbClr val="0070C0"/>
                </a:solidFill>
              </a:rPr>
              <a:t>Formulating final statement of research problem:</a:t>
            </a:r>
            <a:endParaRPr lang="en-US" dirty="0">
              <a:solidFill>
                <a:srgbClr val="0070C0"/>
              </a:solidFill>
            </a:endParaRPr>
          </a:p>
        </p:txBody>
      </p:sp>
      <p:sp>
        <p:nvSpPr>
          <p:cNvPr id="3" name="Content Placeholder 2"/>
          <p:cNvSpPr>
            <a:spLocks noGrp="1"/>
          </p:cNvSpPr>
          <p:nvPr>
            <p:ph sz="quarter" idx="1"/>
          </p:nvPr>
        </p:nvSpPr>
        <p:spPr>
          <a:xfrm>
            <a:off x="304800" y="1447800"/>
            <a:ext cx="8382000" cy="4876800"/>
          </a:xfrm>
        </p:spPr>
        <p:txBody>
          <a:bodyPr/>
          <a:lstStyle/>
          <a:p>
            <a:pPr lvl="0" algn="just">
              <a:lnSpc>
                <a:spcPct val="150000"/>
              </a:lnSpc>
              <a:buClr>
                <a:srgbClr val="D34817"/>
              </a:buClr>
              <a:buBlip>
                <a:blip r:embed="rId2"/>
              </a:buBlip>
            </a:pPr>
            <a:r>
              <a:rPr lang="en-US" dirty="0" smtClean="0">
                <a:solidFill>
                  <a:prstClr val="black"/>
                </a:solidFill>
              </a:rPr>
              <a:t>After establishing the significance, researchability, &amp; feasibility, then researcher finally formulates a final statement of a research problem.</a:t>
            </a:r>
          </a:p>
          <a:p>
            <a:pPr lvl="0" algn="just">
              <a:lnSpc>
                <a:spcPct val="150000"/>
              </a:lnSpc>
              <a:buClr>
                <a:srgbClr val="D34817"/>
              </a:buClr>
              <a:buBlip>
                <a:blip r:embed="rId2"/>
              </a:buBlip>
            </a:pPr>
            <a:r>
              <a:rPr lang="en-US" dirty="0" smtClean="0">
                <a:solidFill>
                  <a:prstClr val="black"/>
                </a:solidFill>
              </a:rPr>
              <a:t>A statement of research problem could be in </a:t>
            </a:r>
            <a:r>
              <a:rPr lang="en-US" i="1" dirty="0" smtClean="0">
                <a:solidFill>
                  <a:srgbClr val="FF0000"/>
                </a:solidFill>
              </a:rPr>
              <a:t>declarative</a:t>
            </a:r>
            <a:r>
              <a:rPr lang="en-US" dirty="0" smtClean="0">
                <a:solidFill>
                  <a:prstClr val="black"/>
                </a:solidFill>
              </a:rPr>
              <a:t> or </a:t>
            </a:r>
            <a:r>
              <a:rPr lang="en-US" i="1" dirty="0" smtClean="0">
                <a:solidFill>
                  <a:srgbClr val="FF0000"/>
                </a:solidFill>
              </a:rPr>
              <a:t>interrogative</a:t>
            </a:r>
            <a:r>
              <a:rPr lang="en-US" dirty="0" smtClean="0">
                <a:solidFill>
                  <a:prstClr val="black"/>
                </a:solidFill>
              </a:rPr>
              <a:t> format</a:t>
            </a:r>
          </a:p>
          <a:p>
            <a:pPr lvl="0">
              <a:lnSpc>
                <a:spcPct val="150000"/>
              </a:lnSpc>
              <a:buClr>
                <a:srgbClr val="D34817"/>
              </a:buClr>
              <a:buBlip>
                <a:blip r:embed="rId2"/>
              </a:buBlip>
            </a:pPr>
            <a:endParaRPr lang="en-US" dirty="0" smtClean="0">
              <a:solidFill>
                <a:prstClr val="black"/>
              </a:solidFill>
            </a:endParaRPr>
          </a:p>
          <a:p>
            <a:pPr>
              <a:buNone/>
            </a:pPr>
            <a:endParaRPr lang="en-US" dirty="0"/>
          </a:p>
        </p:txBody>
      </p:sp>
    </p:spTree>
    <p:extLst>
      <p:ext uri="{BB962C8B-B14F-4D97-AF65-F5344CB8AC3E}">
        <p14:creationId xmlns:p14="http://schemas.microsoft.com/office/powerpoint/2010/main" val="82183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685800"/>
          </a:xfrm>
        </p:spPr>
        <p:txBody>
          <a:bodyPr>
            <a:normAutofit/>
          </a:bodyPr>
          <a:lstStyle/>
          <a:p>
            <a:pPr algn="r"/>
            <a:r>
              <a:rPr lang="en-US" dirty="0" smtClean="0"/>
              <a:t>Count…</a:t>
            </a:r>
            <a:endParaRPr lang="en-US" dirty="0"/>
          </a:p>
        </p:txBody>
      </p:sp>
      <p:sp>
        <p:nvSpPr>
          <p:cNvPr id="3" name="Content Placeholder 2"/>
          <p:cNvSpPr>
            <a:spLocks noGrp="1"/>
          </p:cNvSpPr>
          <p:nvPr>
            <p:ph sz="quarter" idx="1"/>
          </p:nvPr>
        </p:nvSpPr>
        <p:spPr>
          <a:xfrm>
            <a:off x="304800" y="1143000"/>
            <a:ext cx="8382000" cy="4876800"/>
          </a:xfrm>
        </p:spPr>
        <p:txBody>
          <a:bodyPr/>
          <a:lstStyle/>
          <a:p>
            <a:pPr marL="514350" indent="-514350">
              <a:buFont typeface="+mj-lt"/>
              <a:buAutoNum type="alphaLcPeriod"/>
            </a:pPr>
            <a:r>
              <a:rPr lang="en-US" b="1" i="1" dirty="0" smtClean="0"/>
              <a:t>Declarative format: </a:t>
            </a:r>
          </a:p>
          <a:p>
            <a:pPr marL="514350" indent="-514350">
              <a:buNone/>
            </a:pPr>
            <a:r>
              <a:rPr lang="en-US" dirty="0" smtClean="0"/>
              <a:t> 	In this format, a research problem is stated in declarative statement.</a:t>
            </a:r>
          </a:p>
          <a:p>
            <a:pPr marL="514350" indent="-514350">
              <a:buNone/>
            </a:pPr>
            <a:r>
              <a:rPr lang="en-US" dirty="0" smtClean="0"/>
              <a:t>For example:</a:t>
            </a:r>
          </a:p>
          <a:p>
            <a:pPr marL="514350" indent="-514350" algn="just">
              <a:buFont typeface="Wingdings" pitchFamily="2" charset="2"/>
              <a:buChar char="Ø"/>
            </a:pPr>
            <a:r>
              <a:rPr lang="en-US" dirty="0" smtClean="0">
                <a:solidFill>
                  <a:srgbClr val="FF0000"/>
                </a:solidFill>
              </a:rPr>
              <a:t>‘</a:t>
            </a:r>
            <a:r>
              <a:rPr lang="en-US" i="1" dirty="0" smtClean="0">
                <a:solidFill>
                  <a:srgbClr val="FF0000"/>
                </a:solidFill>
              </a:rPr>
              <a:t>A descriptive study on prevalence of bedsores among unconscious patients admitted in intensive care unit of </a:t>
            </a:r>
            <a:r>
              <a:rPr lang="en-US" i="1" dirty="0" err="1" smtClean="0">
                <a:solidFill>
                  <a:srgbClr val="FF0000"/>
                </a:solidFill>
              </a:rPr>
              <a:t>Dhiraj</a:t>
            </a:r>
            <a:r>
              <a:rPr lang="en-US" i="1" dirty="0" smtClean="0">
                <a:solidFill>
                  <a:srgbClr val="FF0000"/>
                </a:solidFill>
              </a:rPr>
              <a:t> hospital, Vadodara</a:t>
            </a:r>
            <a:r>
              <a:rPr lang="en-US" dirty="0" smtClean="0">
                <a:solidFill>
                  <a:srgbClr val="FF0000"/>
                </a:solidFill>
              </a:rPr>
              <a:t>’.</a:t>
            </a:r>
          </a:p>
          <a:p>
            <a:pPr marL="514350" indent="-514350" algn="just">
              <a:buFont typeface="Wingdings" pitchFamily="2" charset="2"/>
              <a:buChar char="Ø"/>
            </a:pPr>
            <a:r>
              <a:rPr lang="en-US" i="1" dirty="0" smtClean="0">
                <a:solidFill>
                  <a:srgbClr val="FF0000"/>
                </a:solidFill>
              </a:rPr>
              <a:t>‘</a:t>
            </a:r>
            <a:r>
              <a:rPr lang="en-US" i="1" dirty="0">
                <a:solidFill>
                  <a:srgbClr val="FF0000"/>
                </a:solidFill>
              </a:rPr>
              <a:t>A exploratory study on contributing factors of maternal mortality in selected rural communities of district Vadodara, </a:t>
            </a:r>
            <a:r>
              <a:rPr lang="en-US" i="1" dirty="0" err="1">
                <a:solidFill>
                  <a:srgbClr val="FF0000"/>
                </a:solidFill>
              </a:rPr>
              <a:t>Gujrat</a:t>
            </a:r>
            <a:r>
              <a:rPr lang="en-US" i="1" dirty="0">
                <a:solidFill>
                  <a:srgbClr val="FF0000"/>
                </a:solidFill>
              </a:rPr>
              <a:t>’. </a:t>
            </a:r>
          </a:p>
        </p:txBody>
      </p:sp>
    </p:spTree>
    <p:extLst>
      <p:ext uri="{BB962C8B-B14F-4D97-AF65-F5344CB8AC3E}">
        <p14:creationId xmlns:p14="http://schemas.microsoft.com/office/powerpoint/2010/main" val="213063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p:spPr>
        <p:txBody>
          <a:bodyPr/>
          <a:lstStyle/>
          <a:p>
            <a:pPr algn="r"/>
            <a:r>
              <a:rPr lang="en-US" dirty="0" smtClean="0"/>
              <a:t>Count…</a:t>
            </a:r>
            <a:endParaRPr lang="en-US" dirty="0"/>
          </a:p>
        </p:txBody>
      </p:sp>
      <p:sp>
        <p:nvSpPr>
          <p:cNvPr id="3" name="Content Placeholder 2"/>
          <p:cNvSpPr>
            <a:spLocks noGrp="1"/>
          </p:cNvSpPr>
          <p:nvPr>
            <p:ph sz="quarter" idx="1"/>
          </p:nvPr>
        </p:nvSpPr>
        <p:spPr>
          <a:xfrm>
            <a:off x="533400" y="1143000"/>
            <a:ext cx="8153400" cy="4876800"/>
          </a:xfrm>
        </p:spPr>
        <p:txBody>
          <a:bodyPr/>
          <a:lstStyle/>
          <a:p>
            <a:pPr marL="514350" indent="-514350">
              <a:buFont typeface="+mj-lt"/>
              <a:buAutoNum type="alphaLcPeriod" startAt="2"/>
            </a:pPr>
            <a:r>
              <a:rPr lang="en-US" b="1" i="1" dirty="0" smtClean="0"/>
              <a:t>Interrogative format:</a:t>
            </a:r>
          </a:p>
          <a:p>
            <a:pPr marL="514350" indent="-514350">
              <a:buNone/>
            </a:pPr>
            <a:r>
              <a:rPr lang="en-US" dirty="0" smtClean="0"/>
              <a:t>	In interrogative format, a research problem is stated in question form.</a:t>
            </a:r>
          </a:p>
          <a:p>
            <a:pPr marL="514350" indent="-514350">
              <a:buNone/>
            </a:pPr>
            <a:r>
              <a:rPr lang="en-US" dirty="0" smtClean="0"/>
              <a:t>For example:</a:t>
            </a:r>
          </a:p>
          <a:p>
            <a:pPr marL="514350" indent="-514350" algn="just">
              <a:buFont typeface="Wingdings" pitchFamily="2" charset="2"/>
              <a:buChar char="Ø"/>
            </a:pPr>
            <a:r>
              <a:rPr lang="en-US" i="1" dirty="0" smtClean="0">
                <a:solidFill>
                  <a:srgbClr val="FF0000"/>
                </a:solidFill>
              </a:rPr>
              <a:t>‘What is the influence of level of hemoglobin on pin site infection among patients with external skeletal fixators admitted in orthopedic wards of </a:t>
            </a:r>
            <a:r>
              <a:rPr lang="en-US" i="1" dirty="0" err="1" smtClean="0">
                <a:solidFill>
                  <a:srgbClr val="FF0000"/>
                </a:solidFill>
              </a:rPr>
              <a:t>Dhiraj</a:t>
            </a:r>
            <a:r>
              <a:rPr lang="en-US" i="1" dirty="0" smtClean="0">
                <a:solidFill>
                  <a:srgbClr val="FF0000"/>
                </a:solidFill>
              </a:rPr>
              <a:t> hospital, Vadodara.</a:t>
            </a:r>
          </a:p>
          <a:p>
            <a:pPr marL="514350" indent="-514350" algn="just">
              <a:buFont typeface="Wingdings" pitchFamily="2" charset="2"/>
              <a:buChar char="Ø"/>
            </a:pPr>
            <a:r>
              <a:rPr lang="en-US" i="1" dirty="0" smtClean="0">
                <a:solidFill>
                  <a:srgbClr val="FF0000"/>
                </a:solidFill>
              </a:rPr>
              <a:t>‘What is the effect of ginger or morning sickness on pregnant women in selected urban communities of district Vadodara, </a:t>
            </a:r>
            <a:r>
              <a:rPr lang="en-US" i="1" dirty="0" err="1" smtClean="0">
                <a:solidFill>
                  <a:srgbClr val="FF0000"/>
                </a:solidFill>
              </a:rPr>
              <a:t>Gujrat</a:t>
            </a:r>
            <a:r>
              <a:rPr lang="en-US" i="1" dirty="0" smtClean="0">
                <a:solidFill>
                  <a:srgbClr val="FF0000"/>
                </a:solidFill>
              </a:rPr>
              <a:t>.</a:t>
            </a:r>
            <a:endParaRPr lang="en-US" i="1" dirty="0">
              <a:solidFill>
                <a:srgbClr val="FF0000"/>
              </a:solidFill>
            </a:endParaRPr>
          </a:p>
        </p:txBody>
      </p:sp>
    </p:spTree>
    <p:extLst>
      <p:ext uri="{BB962C8B-B14F-4D97-AF65-F5344CB8AC3E}">
        <p14:creationId xmlns:p14="http://schemas.microsoft.com/office/powerpoint/2010/main" val="13453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0"/>
          </a:xfrm>
        </p:spPr>
        <p:txBody>
          <a:bodyPr/>
          <a:lstStyle/>
          <a:p>
            <a:pPr algn="r"/>
            <a:r>
              <a:rPr lang="en-US" dirty="0" smtClean="0"/>
              <a:t>Count…</a:t>
            </a:r>
            <a:endParaRPr lang="en-US" dirty="0"/>
          </a:p>
        </p:txBody>
      </p:sp>
      <p:sp>
        <p:nvSpPr>
          <p:cNvPr id="3" name="Content Placeholder 2"/>
          <p:cNvSpPr>
            <a:spLocks noGrp="1"/>
          </p:cNvSpPr>
          <p:nvPr>
            <p:ph sz="quarter" idx="1"/>
          </p:nvPr>
        </p:nvSpPr>
        <p:spPr>
          <a:xfrm>
            <a:off x="228600" y="1143000"/>
            <a:ext cx="8686800" cy="5257800"/>
          </a:xfrm>
        </p:spPr>
        <p:txBody>
          <a:bodyPr>
            <a:normAutofit fontScale="85000" lnSpcReduction="10000"/>
          </a:bodyPr>
          <a:lstStyle/>
          <a:p>
            <a:pPr lvl="0" algn="just">
              <a:lnSpc>
                <a:spcPct val="150000"/>
              </a:lnSpc>
              <a:buClr>
                <a:srgbClr val="D34817"/>
              </a:buClr>
              <a:buBlip>
                <a:blip r:embed="rId2"/>
              </a:buBlip>
            </a:pPr>
            <a:r>
              <a:rPr lang="en-US" dirty="0" smtClean="0">
                <a:solidFill>
                  <a:prstClr val="black"/>
                </a:solidFill>
              </a:rPr>
              <a:t>The choice of either of these two types of format formulation of a research problem depends on the researcher’s preference &amp; institutional policies.</a:t>
            </a:r>
          </a:p>
          <a:p>
            <a:pPr lvl="0" algn="just">
              <a:lnSpc>
                <a:spcPct val="150000"/>
              </a:lnSpc>
              <a:buClr>
                <a:srgbClr val="D34817"/>
              </a:buClr>
              <a:buBlip>
                <a:blip r:embed="rId2"/>
              </a:buBlip>
            </a:pPr>
            <a:r>
              <a:rPr lang="en-US" dirty="0" smtClean="0">
                <a:solidFill>
                  <a:prstClr val="black"/>
                </a:solidFill>
              </a:rPr>
              <a:t>Declarative format much popular among researchers.</a:t>
            </a:r>
          </a:p>
          <a:p>
            <a:pPr lvl="0" algn="just">
              <a:lnSpc>
                <a:spcPct val="150000"/>
              </a:lnSpc>
              <a:buClr>
                <a:srgbClr val="D34817"/>
              </a:buClr>
              <a:buBlip>
                <a:blip r:embed="rId2"/>
              </a:buBlip>
            </a:pPr>
            <a:r>
              <a:rPr lang="en-US" dirty="0" smtClean="0">
                <a:solidFill>
                  <a:prstClr val="black"/>
                </a:solidFill>
              </a:rPr>
              <a:t>For the formulation of a research problem it is preferable. it is fulfils the following features:</a:t>
            </a:r>
          </a:p>
          <a:p>
            <a:pPr lvl="0" algn="just">
              <a:lnSpc>
                <a:spcPct val="110000"/>
              </a:lnSpc>
              <a:buClr>
                <a:srgbClr val="D34817"/>
              </a:buClr>
              <a:buFont typeface="Wingdings" pitchFamily="2" charset="2"/>
              <a:buChar char="ü"/>
            </a:pPr>
            <a:r>
              <a:rPr lang="en-US" dirty="0" smtClean="0">
                <a:solidFill>
                  <a:prstClr val="black"/>
                </a:solidFill>
              </a:rPr>
              <a:t>Research problem is clearly, precisely articulated.</a:t>
            </a:r>
          </a:p>
          <a:p>
            <a:pPr lvl="0" algn="just">
              <a:lnSpc>
                <a:spcPct val="110000"/>
              </a:lnSpc>
              <a:buClr>
                <a:srgbClr val="D34817"/>
              </a:buClr>
              <a:buFont typeface="Wingdings" pitchFamily="2" charset="2"/>
              <a:buChar char="ü"/>
            </a:pPr>
            <a:r>
              <a:rPr lang="en-US" dirty="0" smtClean="0">
                <a:solidFill>
                  <a:prstClr val="black"/>
                </a:solidFill>
              </a:rPr>
              <a:t>It clearly states the variables, population, &amp; research setting under study.</a:t>
            </a:r>
          </a:p>
          <a:p>
            <a:pPr lvl="0" algn="just">
              <a:lnSpc>
                <a:spcPct val="110000"/>
              </a:lnSpc>
              <a:buClr>
                <a:srgbClr val="D34817"/>
              </a:buClr>
              <a:buFont typeface="Wingdings" pitchFamily="2" charset="2"/>
              <a:buChar char="ü"/>
            </a:pPr>
            <a:r>
              <a:rPr lang="en-US" dirty="0" smtClean="0">
                <a:solidFill>
                  <a:prstClr val="black"/>
                </a:solidFill>
              </a:rPr>
              <a:t>Variable are expressed in measurable terms.</a:t>
            </a:r>
          </a:p>
          <a:p>
            <a:pPr lvl="0" algn="just">
              <a:lnSpc>
                <a:spcPct val="110000"/>
              </a:lnSpc>
              <a:buClr>
                <a:srgbClr val="D34817"/>
              </a:buClr>
              <a:buFont typeface="Wingdings" pitchFamily="2" charset="2"/>
              <a:buChar char="ü"/>
            </a:pPr>
            <a:r>
              <a:rPr lang="en-US" dirty="0" smtClean="0">
                <a:solidFill>
                  <a:prstClr val="black"/>
                </a:solidFill>
              </a:rPr>
              <a:t>The type of study also may be included in the statement of research problem.</a:t>
            </a:r>
          </a:p>
          <a:p>
            <a:pPr>
              <a:buNone/>
            </a:pPr>
            <a:endParaRPr lang="en-US" dirty="0"/>
          </a:p>
        </p:txBody>
      </p:sp>
    </p:spTree>
    <p:extLst>
      <p:ext uri="{BB962C8B-B14F-4D97-AF65-F5344CB8AC3E}">
        <p14:creationId xmlns:p14="http://schemas.microsoft.com/office/powerpoint/2010/main" val="84299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sz="quarter" idx="1"/>
          </p:nvPr>
        </p:nvSpPr>
        <p:spPr/>
        <p:txBody>
          <a:bodyPr/>
          <a:lstStyle/>
          <a:p>
            <a:r>
              <a:rPr lang="en-US" i="1" dirty="0" smtClean="0"/>
              <a:t>The </a:t>
            </a:r>
            <a:r>
              <a:rPr lang="en-US" i="1" dirty="0"/>
              <a:t>Advanced Learner’s Dictionary of Current English</a:t>
            </a:r>
            <a:r>
              <a:rPr lang="en-US" dirty="0"/>
              <a:t>, Oxford, 1952, p. 1069.</a:t>
            </a:r>
          </a:p>
          <a:p>
            <a:r>
              <a:rPr lang="en-US" dirty="0" smtClean="0"/>
              <a:t>L.V</a:t>
            </a:r>
            <a:r>
              <a:rPr lang="en-US" dirty="0"/>
              <a:t>. Redman and A.V.H. </a:t>
            </a:r>
            <a:r>
              <a:rPr lang="en-US" dirty="0" err="1"/>
              <a:t>Mory</a:t>
            </a:r>
            <a:r>
              <a:rPr lang="en-US" dirty="0"/>
              <a:t>, </a:t>
            </a:r>
            <a:r>
              <a:rPr lang="en-US" i="1" dirty="0"/>
              <a:t>The Romance of Research</a:t>
            </a:r>
            <a:r>
              <a:rPr lang="en-US" dirty="0"/>
              <a:t>, 1923, p.10.</a:t>
            </a:r>
          </a:p>
          <a:p>
            <a:r>
              <a:rPr lang="en-US" i="1" dirty="0" smtClean="0"/>
              <a:t>The </a:t>
            </a:r>
            <a:r>
              <a:rPr lang="en-US" i="1" dirty="0" err="1"/>
              <a:t>Encyclopaedia</a:t>
            </a:r>
            <a:r>
              <a:rPr lang="en-US" i="1" dirty="0"/>
              <a:t> of Social Sciences</a:t>
            </a:r>
            <a:r>
              <a:rPr lang="en-US" dirty="0"/>
              <a:t>, Vol. IX, MacMillan, 1930.</a:t>
            </a:r>
            <a:endParaRPr lang="en-GB" dirty="0"/>
          </a:p>
        </p:txBody>
      </p:sp>
    </p:spTree>
    <p:extLst>
      <p:ext uri="{BB962C8B-B14F-4D97-AF65-F5344CB8AC3E}">
        <p14:creationId xmlns:p14="http://schemas.microsoft.com/office/powerpoint/2010/main" val="10099121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687762"/>
          </a:xfrm>
        </p:spPr>
        <p:txBody>
          <a:bodyPr>
            <a:normAutofit/>
          </a:bodyPr>
          <a:lstStyle/>
          <a:p>
            <a:pPr algn="ctr"/>
            <a:r>
              <a:rPr lang="en-US" sz="8800" b="1" dirty="0" smtClean="0">
                <a:latin typeface="Forte" pitchFamily="66" charset="0"/>
              </a:rPr>
              <a:t>Thank you</a:t>
            </a:r>
            <a:endParaRPr lang="en-US" sz="8800" b="1" dirty="0">
              <a:latin typeface="Forte" pitchFamily="66" charset="0"/>
            </a:endParaRPr>
          </a:p>
        </p:txBody>
      </p:sp>
    </p:spTree>
    <p:extLst>
      <p:ext uri="{BB962C8B-B14F-4D97-AF65-F5344CB8AC3E}">
        <p14:creationId xmlns:p14="http://schemas.microsoft.com/office/powerpoint/2010/main" val="3188525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terminology</a:t>
            </a:r>
            <a:endParaRPr lang="en-GB" dirty="0"/>
          </a:p>
        </p:txBody>
      </p:sp>
      <p:sp>
        <p:nvSpPr>
          <p:cNvPr id="3" name="Content Placeholder 2"/>
          <p:cNvSpPr>
            <a:spLocks noGrp="1"/>
          </p:cNvSpPr>
          <p:nvPr>
            <p:ph sz="quarter" idx="1"/>
          </p:nvPr>
        </p:nvSpPr>
        <p:spPr/>
        <p:txBody>
          <a:bodyPr/>
          <a:lstStyle/>
          <a:p>
            <a:r>
              <a:rPr lang="en-US" dirty="0" smtClean="0">
                <a:solidFill>
                  <a:srgbClr val="FF0000"/>
                </a:solidFill>
              </a:rPr>
              <a:t>Research techniques </a:t>
            </a:r>
            <a:r>
              <a:rPr lang="en-US" dirty="0" smtClean="0"/>
              <a:t>refers to the practical aspects of collecting data and the way the data obtained is organized and analyzed.</a:t>
            </a:r>
          </a:p>
          <a:p>
            <a:r>
              <a:rPr lang="en-US" dirty="0" smtClean="0">
                <a:solidFill>
                  <a:srgbClr val="FF0000"/>
                </a:solidFill>
              </a:rPr>
              <a:t>Research Tools</a:t>
            </a:r>
            <a:r>
              <a:rPr lang="en-US" dirty="0" smtClean="0"/>
              <a:t> are the instruments that are used for data collection and its analysis.</a:t>
            </a:r>
          </a:p>
          <a:p>
            <a:pPr lvl="1"/>
            <a:r>
              <a:rPr lang="en-US" dirty="0" smtClean="0"/>
              <a:t>Questionaries'/schedule</a:t>
            </a:r>
          </a:p>
          <a:p>
            <a:pPr lvl="1"/>
            <a:r>
              <a:rPr lang="en-US" dirty="0" smtClean="0"/>
              <a:t>Dairies</a:t>
            </a:r>
          </a:p>
          <a:p>
            <a:pPr lvl="1"/>
            <a:r>
              <a:rPr lang="en-US" dirty="0" smtClean="0"/>
              <a:t>Check list</a:t>
            </a:r>
          </a:p>
          <a:p>
            <a:pPr lvl="1"/>
            <a:r>
              <a:rPr lang="en-US" dirty="0" smtClean="0"/>
              <a:t>Maps</a:t>
            </a:r>
          </a:p>
          <a:p>
            <a:pPr lvl="1"/>
            <a:r>
              <a:rPr lang="en-US" dirty="0" smtClean="0"/>
              <a:t>Photos</a:t>
            </a:r>
          </a:p>
          <a:p>
            <a:pPr lvl="1"/>
            <a:r>
              <a:rPr lang="en-US" dirty="0" smtClean="0"/>
              <a:t>Drawing etc.</a:t>
            </a:r>
          </a:p>
          <a:p>
            <a:pPr lvl="1"/>
            <a:endParaRPr lang="en-US" dirty="0" smtClean="0"/>
          </a:p>
        </p:txBody>
      </p:sp>
    </p:spTree>
    <p:extLst>
      <p:ext uri="{BB962C8B-B14F-4D97-AF65-F5344CB8AC3E}">
        <p14:creationId xmlns:p14="http://schemas.microsoft.com/office/powerpoint/2010/main" val="320945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
          </p:nvPr>
        </p:nvSpPr>
        <p:spPr/>
        <p:txBody>
          <a:bodyPr>
            <a:normAutofit/>
          </a:bodyPr>
          <a:lstStyle/>
          <a:p>
            <a:pPr algn="just">
              <a:lnSpc>
                <a:spcPct val="150000"/>
              </a:lnSpc>
            </a:pPr>
            <a:r>
              <a:rPr lang="en-US" sz="2800" dirty="0" smtClean="0">
                <a:solidFill>
                  <a:srgbClr val="FF0000"/>
                </a:solidFill>
              </a:rPr>
              <a:t>Data analysis </a:t>
            </a:r>
            <a:r>
              <a:rPr lang="en-US" sz="2800" dirty="0" smtClean="0"/>
              <a:t>involves a set of statistical techniques used in establishment relationship between the different variables and evaluating the accuracy of the results.</a:t>
            </a:r>
          </a:p>
          <a:p>
            <a:pPr algn="just">
              <a:lnSpc>
                <a:spcPct val="150000"/>
              </a:lnSpc>
            </a:pPr>
            <a:endParaRPr lang="en-GB" sz="2800" dirty="0"/>
          </a:p>
        </p:txBody>
      </p:sp>
    </p:spTree>
    <p:extLst>
      <p:ext uri="{BB962C8B-B14F-4D97-AF65-F5344CB8AC3E}">
        <p14:creationId xmlns:p14="http://schemas.microsoft.com/office/powerpoint/2010/main" val="904600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approaches</a:t>
            </a:r>
            <a:endParaRPr lang="en-GB" dirty="0"/>
          </a:p>
        </p:txBody>
      </p:sp>
      <p:sp>
        <p:nvSpPr>
          <p:cNvPr id="3" name="Content Placeholder 2"/>
          <p:cNvSpPr>
            <a:spLocks noGrp="1"/>
          </p:cNvSpPr>
          <p:nvPr>
            <p:ph sz="quarter" idx="1"/>
          </p:nvPr>
        </p:nvSpPr>
        <p:spPr/>
        <p:txBody>
          <a:bodyPr>
            <a:normAutofit lnSpcReduction="10000"/>
          </a:bodyPr>
          <a:lstStyle/>
          <a:p>
            <a:pPr algn="just">
              <a:lnSpc>
                <a:spcPct val="150000"/>
              </a:lnSpc>
            </a:pPr>
            <a:r>
              <a:rPr lang="en-US" sz="3200" dirty="0" smtClean="0">
                <a:solidFill>
                  <a:srgbClr val="0070C0"/>
                </a:solidFill>
              </a:rPr>
              <a:t>Quantitative approach:-</a:t>
            </a:r>
            <a:r>
              <a:rPr lang="en-US" sz="3200" dirty="0" smtClean="0"/>
              <a:t> Involves collection of quantitative data, which are put to rigorous quantitative analysis in formal and rigid manner</a:t>
            </a:r>
          </a:p>
          <a:p>
            <a:endParaRPr lang="en-GB" sz="2800" dirty="0"/>
          </a:p>
          <a:p>
            <a:pPr lvl="1"/>
            <a:r>
              <a:rPr lang="en-GB" sz="2500" dirty="0"/>
              <a:t>-Inferential </a:t>
            </a:r>
          </a:p>
          <a:p>
            <a:pPr lvl="1"/>
            <a:endParaRPr lang="en-GB" sz="2500" dirty="0"/>
          </a:p>
          <a:p>
            <a:pPr lvl="1"/>
            <a:r>
              <a:rPr lang="en-GB" sz="2500" dirty="0"/>
              <a:t>-Experimental </a:t>
            </a:r>
          </a:p>
          <a:p>
            <a:pPr lvl="1"/>
            <a:endParaRPr lang="en-GB" sz="2500" dirty="0"/>
          </a:p>
          <a:p>
            <a:pPr lvl="1"/>
            <a:r>
              <a:rPr lang="en-GB" sz="2500" dirty="0"/>
              <a:t>-Simulation </a:t>
            </a:r>
          </a:p>
          <a:p>
            <a:pPr lvl="1" algn="just">
              <a:lnSpc>
                <a:spcPct val="150000"/>
              </a:lnSpc>
            </a:pPr>
            <a:endParaRPr lang="en-US" sz="2900" dirty="0" smtClean="0"/>
          </a:p>
          <a:p>
            <a:pPr marL="0" indent="0" algn="just">
              <a:lnSpc>
                <a:spcPct val="150000"/>
              </a:lnSpc>
              <a:buNone/>
            </a:pPr>
            <a:endParaRPr lang="en-GB" sz="3200" dirty="0"/>
          </a:p>
        </p:txBody>
      </p:sp>
    </p:spTree>
    <p:extLst>
      <p:ext uri="{BB962C8B-B14F-4D97-AF65-F5344CB8AC3E}">
        <p14:creationId xmlns:p14="http://schemas.microsoft.com/office/powerpoint/2010/main" val="3010720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Inferential approach</a:t>
            </a:r>
          </a:p>
        </p:txBody>
      </p:sp>
      <p:sp>
        <p:nvSpPr>
          <p:cNvPr id="3" name="Content Placeholder 2"/>
          <p:cNvSpPr>
            <a:spLocks noGrp="1"/>
          </p:cNvSpPr>
          <p:nvPr>
            <p:ph sz="quarter" idx="1"/>
          </p:nvPr>
        </p:nvSpPr>
        <p:spPr/>
        <p:txBody>
          <a:bodyPr>
            <a:normAutofit lnSpcReduction="10000"/>
          </a:bodyPr>
          <a:lstStyle/>
          <a:p>
            <a:pPr algn="just">
              <a:lnSpc>
                <a:spcPct val="150000"/>
              </a:lnSpc>
            </a:pPr>
            <a:r>
              <a:rPr lang="en-US" sz="3600" dirty="0"/>
              <a:t>To form a data base from which to infer characteristics or relationships of </a:t>
            </a:r>
            <a:r>
              <a:rPr lang="en-US" sz="3600" dirty="0" smtClean="0"/>
              <a:t>population.</a:t>
            </a:r>
          </a:p>
          <a:p>
            <a:pPr algn="just">
              <a:lnSpc>
                <a:spcPct val="150000"/>
              </a:lnSpc>
            </a:pPr>
            <a:r>
              <a:rPr lang="en-US" sz="3600" dirty="0" smtClean="0"/>
              <a:t>Usually </a:t>
            </a:r>
            <a:r>
              <a:rPr lang="en-US" sz="3600" dirty="0"/>
              <a:t>means survey research where a sample of population is studied to determine its </a:t>
            </a:r>
            <a:r>
              <a:rPr lang="en-US" sz="3600" dirty="0" smtClean="0"/>
              <a:t>characteristics. </a:t>
            </a:r>
            <a:endParaRPr lang="en-US" sz="3600" dirty="0"/>
          </a:p>
          <a:p>
            <a:pPr algn="just">
              <a:lnSpc>
                <a:spcPct val="150000"/>
              </a:lnSpc>
            </a:pPr>
            <a:endParaRPr lang="en-GB" sz="3600" dirty="0"/>
          </a:p>
        </p:txBody>
      </p:sp>
    </p:spTree>
    <p:extLst>
      <p:ext uri="{BB962C8B-B14F-4D97-AF65-F5344CB8AC3E}">
        <p14:creationId xmlns:p14="http://schemas.microsoft.com/office/powerpoint/2010/main" val="3384900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Experimental research</a:t>
            </a:r>
          </a:p>
        </p:txBody>
      </p:sp>
      <p:sp>
        <p:nvSpPr>
          <p:cNvPr id="3" name="Content Placeholder 2"/>
          <p:cNvSpPr>
            <a:spLocks noGrp="1"/>
          </p:cNvSpPr>
          <p:nvPr>
            <p:ph sz="quarter" idx="1"/>
          </p:nvPr>
        </p:nvSpPr>
        <p:spPr/>
        <p:txBody>
          <a:bodyPr/>
          <a:lstStyle/>
          <a:p>
            <a:pPr algn="just">
              <a:lnSpc>
                <a:spcPct val="150000"/>
              </a:lnSpc>
            </a:pPr>
            <a:r>
              <a:rPr lang="en-US" sz="4000" dirty="0" smtClean="0"/>
              <a:t>Some </a:t>
            </a:r>
            <a:r>
              <a:rPr lang="en-US" sz="4000" dirty="0"/>
              <a:t>variables are manipulated to observe their effect on other variables </a:t>
            </a:r>
          </a:p>
          <a:p>
            <a:pPr algn="just">
              <a:lnSpc>
                <a:spcPct val="150000"/>
              </a:lnSpc>
            </a:pPr>
            <a:r>
              <a:rPr lang="en-US" sz="4000" dirty="0" smtClean="0"/>
              <a:t>Much </a:t>
            </a:r>
            <a:r>
              <a:rPr lang="en-US" sz="4000" dirty="0"/>
              <a:t>greater control over the research environment </a:t>
            </a:r>
          </a:p>
          <a:p>
            <a:endParaRPr lang="en-GB" dirty="0"/>
          </a:p>
        </p:txBody>
      </p:sp>
    </p:spTree>
    <p:extLst>
      <p:ext uri="{BB962C8B-B14F-4D97-AF65-F5344CB8AC3E}">
        <p14:creationId xmlns:p14="http://schemas.microsoft.com/office/powerpoint/2010/main" val="57802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Simulation approach </a:t>
            </a:r>
          </a:p>
        </p:txBody>
      </p:sp>
      <p:sp>
        <p:nvSpPr>
          <p:cNvPr id="3" name="Content Placeholder 2"/>
          <p:cNvSpPr>
            <a:spLocks noGrp="1"/>
          </p:cNvSpPr>
          <p:nvPr>
            <p:ph sz="quarter" idx="1"/>
          </p:nvPr>
        </p:nvSpPr>
        <p:spPr/>
        <p:txBody>
          <a:bodyPr>
            <a:normAutofit/>
          </a:bodyPr>
          <a:lstStyle/>
          <a:p>
            <a:pPr algn="just">
              <a:lnSpc>
                <a:spcPct val="150000"/>
              </a:lnSpc>
            </a:pPr>
            <a:r>
              <a:rPr lang="en-US" sz="3600" dirty="0" smtClean="0"/>
              <a:t>Involves </a:t>
            </a:r>
            <a:r>
              <a:rPr lang="en-US" sz="3600" dirty="0"/>
              <a:t>construction of an artificial environment within which relevant information and data can be generated </a:t>
            </a:r>
          </a:p>
          <a:p>
            <a:pPr algn="just">
              <a:lnSpc>
                <a:spcPct val="150000"/>
              </a:lnSpc>
            </a:pPr>
            <a:endParaRPr lang="en-GB" sz="3600" dirty="0"/>
          </a:p>
        </p:txBody>
      </p:sp>
    </p:spTree>
    <p:extLst>
      <p:ext uri="{BB962C8B-B14F-4D97-AF65-F5344CB8AC3E}">
        <p14:creationId xmlns:p14="http://schemas.microsoft.com/office/powerpoint/2010/main" val="3156381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Qualitative approach </a:t>
            </a:r>
            <a:endParaRPr lang="en-GB" b="1" dirty="0"/>
          </a:p>
        </p:txBody>
      </p:sp>
      <p:sp>
        <p:nvSpPr>
          <p:cNvPr id="3" name="Content Placeholder 2"/>
          <p:cNvSpPr>
            <a:spLocks noGrp="1"/>
          </p:cNvSpPr>
          <p:nvPr>
            <p:ph sz="quarter" idx="1"/>
          </p:nvPr>
        </p:nvSpPr>
        <p:spPr/>
        <p:txBody>
          <a:bodyPr>
            <a:normAutofit fontScale="92500" lnSpcReduction="20000"/>
          </a:bodyPr>
          <a:lstStyle/>
          <a:p>
            <a:pPr algn="just">
              <a:lnSpc>
                <a:spcPct val="150000"/>
              </a:lnSpc>
            </a:pPr>
            <a:r>
              <a:rPr lang="en-US" sz="3200" dirty="0">
                <a:solidFill>
                  <a:srgbClr val="0070C0"/>
                </a:solidFill>
              </a:rPr>
              <a:t>Qualitative approach:- </a:t>
            </a:r>
            <a:r>
              <a:rPr lang="en-US" sz="3200" dirty="0"/>
              <a:t>uses the methods of subjective assessment of opinions, behaviors and attitudes.</a:t>
            </a:r>
          </a:p>
          <a:p>
            <a:pPr algn="just">
              <a:lnSpc>
                <a:spcPct val="150000"/>
              </a:lnSpc>
            </a:pPr>
            <a:r>
              <a:rPr lang="en-GB" sz="3200" dirty="0" smtClean="0"/>
              <a:t>Subjective </a:t>
            </a:r>
            <a:r>
              <a:rPr lang="en-GB" sz="3200" dirty="0"/>
              <a:t>assessment of, </a:t>
            </a:r>
          </a:p>
          <a:p>
            <a:pPr lvl="1" algn="just">
              <a:lnSpc>
                <a:spcPct val="150000"/>
              </a:lnSpc>
            </a:pPr>
            <a:r>
              <a:rPr lang="en-GB" sz="2800" dirty="0" smtClean="0"/>
              <a:t>Attitudes </a:t>
            </a:r>
            <a:endParaRPr lang="en-GB" sz="2800" dirty="0"/>
          </a:p>
          <a:p>
            <a:pPr lvl="1" algn="just">
              <a:lnSpc>
                <a:spcPct val="150000"/>
              </a:lnSpc>
            </a:pPr>
            <a:r>
              <a:rPr lang="en-GB" sz="2800" dirty="0" smtClean="0"/>
              <a:t>Opinions </a:t>
            </a:r>
            <a:endParaRPr lang="en-GB" sz="2800" dirty="0"/>
          </a:p>
          <a:p>
            <a:pPr lvl="1" algn="just">
              <a:lnSpc>
                <a:spcPct val="150000"/>
              </a:lnSpc>
            </a:pPr>
            <a:r>
              <a:rPr lang="en-GB" sz="2800" dirty="0" smtClean="0"/>
              <a:t>Behaviour </a:t>
            </a:r>
            <a:endParaRPr lang="en-GB" sz="2800" dirty="0"/>
          </a:p>
          <a:p>
            <a:pPr lvl="1" algn="just">
              <a:lnSpc>
                <a:spcPct val="150000"/>
              </a:lnSpc>
            </a:pPr>
            <a:r>
              <a:rPr lang="en-US" sz="2800" dirty="0" smtClean="0"/>
              <a:t>Not </a:t>
            </a:r>
            <a:r>
              <a:rPr lang="en-US" sz="2800" dirty="0"/>
              <a:t>subjected to rigorous quantitative analysis </a:t>
            </a:r>
          </a:p>
          <a:p>
            <a:endParaRPr lang="en-GB" dirty="0"/>
          </a:p>
        </p:txBody>
      </p:sp>
    </p:spTree>
    <p:extLst>
      <p:ext uri="{BB962C8B-B14F-4D97-AF65-F5344CB8AC3E}">
        <p14:creationId xmlns:p14="http://schemas.microsoft.com/office/powerpoint/2010/main" val="3310738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RESEARCH</a:t>
            </a:r>
          </a:p>
        </p:txBody>
      </p:sp>
      <p:sp>
        <p:nvSpPr>
          <p:cNvPr id="3" name="Content Placeholder 2"/>
          <p:cNvSpPr>
            <a:spLocks noGrp="1"/>
          </p:cNvSpPr>
          <p:nvPr>
            <p:ph sz="quarter" idx="1"/>
          </p:nvPr>
        </p:nvSpPr>
        <p:spPr/>
        <p:txBody>
          <a:bodyPr>
            <a:noAutofit/>
          </a:bodyPr>
          <a:lstStyle/>
          <a:p>
            <a:pPr>
              <a:lnSpc>
                <a:spcPct val="150000"/>
              </a:lnSpc>
            </a:pPr>
            <a:r>
              <a:rPr lang="en-GB" sz="2800" dirty="0" smtClean="0"/>
              <a:t>Descriptive </a:t>
            </a:r>
            <a:endParaRPr lang="en-GB" sz="2800" dirty="0"/>
          </a:p>
          <a:p>
            <a:pPr>
              <a:lnSpc>
                <a:spcPct val="150000"/>
              </a:lnSpc>
            </a:pPr>
            <a:r>
              <a:rPr lang="en-GB" sz="2800" dirty="0" smtClean="0"/>
              <a:t>Analytical </a:t>
            </a:r>
            <a:endParaRPr lang="en-GB" sz="2800" dirty="0"/>
          </a:p>
          <a:p>
            <a:pPr>
              <a:lnSpc>
                <a:spcPct val="150000"/>
              </a:lnSpc>
            </a:pPr>
            <a:r>
              <a:rPr lang="en-GB" sz="2800" dirty="0" smtClean="0"/>
              <a:t>Applied </a:t>
            </a:r>
            <a:endParaRPr lang="en-GB" sz="2800" dirty="0"/>
          </a:p>
          <a:p>
            <a:pPr>
              <a:lnSpc>
                <a:spcPct val="150000"/>
              </a:lnSpc>
            </a:pPr>
            <a:r>
              <a:rPr lang="en-GB" sz="2800" dirty="0" smtClean="0"/>
              <a:t>Fundamental </a:t>
            </a:r>
            <a:endParaRPr lang="en-GB" sz="2800" dirty="0"/>
          </a:p>
          <a:p>
            <a:pPr>
              <a:lnSpc>
                <a:spcPct val="150000"/>
              </a:lnSpc>
            </a:pPr>
            <a:r>
              <a:rPr lang="en-GB" sz="2800" dirty="0" smtClean="0"/>
              <a:t>Quantitative </a:t>
            </a:r>
            <a:endParaRPr lang="en-GB" sz="2800" dirty="0"/>
          </a:p>
          <a:p>
            <a:pPr>
              <a:lnSpc>
                <a:spcPct val="150000"/>
              </a:lnSpc>
            </a:pPr>
            <a:r>
              <a:rPr lang="en-GB" sz="2800" dirty="0" smtClean="0"/>
              <a:t>Qualitative </a:t>
            </a:r>
            <a:endParaRPr lang="en-GB" sz="2800" dirty="0"/>
          </a:p>
          <a:p>
            <a:pPr>
              <a:lnSpc>
                <a:spcPct val="150000"/>
              </a:lnSpc>
            </a:pPr>
            <a:r>
              <a:rPr lang="en-GB" sz="2800" dirty="0" smtClean="0"/>
              <a:t>Conceptual </a:t>
            </a:r>
            <a:endParaRPr lang="en-GB" sz="2800" dirty="0"/>
          </a:p>
        </p:txBody>
      </p:sp>
    </p:spTree>
    <p:extLst>
      <p:ext uri="{BB962C8B-B14F-4D97-AF65-F5344CB8AC3E}">
        <p14:creationId xmlns:p14="http://schemas.microsoft.com/office/powerpoint/2010/main" val="1979762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MEANING OF RESEARCH</a:t>
            </a:r>
          </a:p>
        </p:txBody>
      </p:sp>
      <p:sp>
        <p:nvSpPr>
          <p:cNvPr id="3" name="Content Placeholder 2"/>
          <p:cNvSpPr>
            <a:spLocks noGrp="1"/>
          </p:cNvSpPr>
          <p:nvPr>
            <p:ph sz="quarter" idx="1"/>
          </p:nvPr>
        </p:nvSpPr>
        <p:spPr/>
        <p:txBody>
          <a:bodyPr/>
          <a:lstStyle/>
          <a:p>
            <a:pPr algn="just">
              <a:lnSpc>
                <a:spcPct val="150000"/>
              </a:lnSpc>
            </a:pPr>
            <a:r>
              <a:rPr lang="en-GB" dirty="0"/>
              <a:t>The systematic method consisting of </a:t>
            </a:r>
            <a:endParaRPr lang="en-GB" dirty="0" smtClean="0"/>
          </a:p>
          <a:p>
            <a:pPr lvl="1" algn="just">
              <a:lnSpc>
                <a:spcPct val="150000"/>
              </a:lnSpc>
            </a:pPr>
            <a:r>
              <a:rPr lang="en-GB" dirty="0" smtClean="0"/>
              <a:t>enunciating </a:t>
            </a:r>
            <a:r>
              <a:rPr lang="en-GB" dirty="0"/>
              <a:t>the problem, </a:t>
            </a:r>
            <a:endParaRPr lang="en-GB" dirty="0" smtClean="0"/>
          </a:p>
          <a:p>
            <a:pPr lvl="1" algn="just">
              <a:lnSpc>
                <a:spcPct val="150000"/>
              </a:lnSpc>
            </a:pPr>
            <a:r>
              <a:rPr lang="en-GB" dirty="0" smtClean="0"/>
              <a:t>formulating </a:t>
            </a:r>
            <a:r>
              <a:rPr lang="en-GB" dirty="0"/>
              <a:t>a hypothesis, </a:t>
            </a:r>
            <a:endParaRPr lang="en-GB" dirty="0" smtClean="0"/>
          </a:p>
          <a:p>
            <a:pPr lvl="1" algn="just">
              <a:lnSpc>
                <a:spcPct val="150000"/>
              </a:lnSpc>
            </a:pPr>
            <a:r>
              <a:rPr lang="en-GB" dirty="0" smtClean="0"/>
              <a:t>collecting </a:t>
            </a:r>
            <a:r>
              <a:rPr lang="en-GB" dirty="0"/>
              <a:t>the facts or data, </a:t>
            </a:r>
            <a:endParaRPr lang="en-GB" dirty="0" smtClean="0"/>
          </a:p>
          <a:p>
            <a:pPr lvl="1" algn="just">
              <a:lnSpc>
                <a:spcPct val="150000"/>
              </a:lnSpc>
            </a:pPr>
            <a:r>
              <a:rPr lang="en-GB" dirty="0" smtClean="0"/>
              <a:t>analysing </a:t>
            </a:r>
            <a:r>
              <a:rPr lang="en-GB" dirty="0"/>
              <a:t>the facts and </a:t>
            </a:r>
            <a:endParaRPr lang="en-GB" dirty="0" smtClean="0"/>
          </a:p>
          <a:p>
            <a:pPr lvl="1" algn="just">
              <a:lnSpc>
                <a:spcPct val="150000"/>
              </a:lnSpc>
            </a:pPr>
            <a:r>
              <a:rPr lang="en-GB" dirty="0" smtClean="0"/>
              <a:t>reaching </a:t>
            </a:r>
            <a:r>
              <a:rPr lang="en-GB" dirty="0"/>
              <a:t>certain conclusion either in the form of solutions towards the concerned problem or </a:t>
            </a:r>
            <a:endParaRPr lang="en-GB" dirty="0" smtClean="0"/>
          </a:p>
          <a:p>
            <a:pPr lvl="1" algn="just">
              <a:lnSpc>
                <a:spcPct val="150000"/>
              </a:lnSpc>
            </a:pPr>
            <a:r>
              <a:rPr lang="en-GB" dirty="0" smtClean="0"/>
              <a:t>in </a:t>
            </a:r>
            <a:r>
              <a:rPr lang="en-GB" dirty="0"/>
              <a:t>certain generalisations for some theoretical formulation.</a:t>
            </a:r>
          </a:p>
        </p:txBody>
      </p:sp>
    </p:spTree>
    <p:extLst>
      <p:ext uri="{BB962C8B-B14F-4D97-AF65-F5344CB8AC3E}">
        <p14:creationId xmlns:p14="http://schemas.microsoft.com/office/powerpoint/2010/main" val="1630418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pPr>
              <a:lnSpc>
                <a:spcPct val="150000"/>
              </a:lnSpc>
            </a:pPr>
            <a:r>
              <a:rPr lang="en-GB" dirty="0" smtClean="0"/>
              <a:t>Empirical </a:t>
            </a:r>
            <a:endParaRPr lang="en-GB" dirty="0"/>
          </a:p>
          <a:p>
            <a:pPr>
              <a:lnSpc>
                <a:spcPct val="150000"/>
              </a:lnSpc>
            </a:pPr>
            <a:r>
              <a:rPr lang="en-GB" dirty="0" smtClean="0"/>
              <a:t>One-time </a:t>
            </a:r>
            <a:r>
              <a:rPr lang="en-GB" dirty="0"/>
              <a:t>research / longitudinal </a:t>
            </a:r>
          </a:p>
          <a:p>
            <a:pPr>
              <a:lnSpc>
                <a:spcPct val="150000"/>
              </a:lnSpc>
            </a:pPr>
            <a:r>
              <a:rPr lang="en-GB" dirty="0" smtClean="0"/>
              <a:t>Field-setting </a:t>
            </a:r>
            <a:r>
              <a:rPr lang="en-GB" dirty="0"/>
              <a:t>research/laboratory/simulation </a:t>
            </a:r>
          </a:p>
          <a:p>
            <a:pPr>
              <a:lnSpc>
                <a:spcPct val="150000"/>
              </a:lnSpc>
            </a:pPr>
            <a:r>
              <a:rPr lang="en-GB" dirty="0" smtClean="0"/>
              <a:t>Clinical </a:t>
            </a:r>
            <a:r>
              <a:rPr lang="en-GB" dirty="0"/>
              <a:t>/ laboratory </a:t>
            </a:r>
          </a:p>
          <a:p>
            <a:pPr>
              <a:lnSpc>
                <a:spcPct val="150000"/>
              </a:lnSpc>
            </a:pPr>
            <a:r>
              <a:rPr lang="en-GB" dirty="0" smtClean="0"/>
              <a:t>Historical </a:t>
            </a:r>
            <a:endParaRPr lang="en-GB" dirty="0"/>
          </a:p>
          <a:p>
            <a:pPr>
              <a:lnSpc>
                <a:spcPct val="150000"/>
              </a:lnSpc>
            </a:pPr>
            <a:r>
              <a:rPr lang="en-GB" dirty="0" smtClean="0"/>
              <a:t>Conclusion </a:t>
            </a:r>
            <a:r>
              <a:rPr lang="en-GB" dirty="0"/>
              <a:t>oriented </a:t>
            </a:r>
          </a:p>
          <a:p>
            <a:pPr>
              <a:lnSpc>
                <a:spcPct val="150000"/>
              </a:lnSpc>
            </a:pPr>
            <a:r>
              <a:rPr lang="en-GB" dirty="0" smtClean="0"/>
              <a:t>Decision </a:t>
            </a:r>
            <a:r>
              <a:rPr lang="en-GB" dirty="0"/>
              <a:t>oriented </a:t>
            </a:r>
          </a:p>
        </p:txBody>
      </p:sp>
    </p:spTree>
    <p:extLst>
      <p:ext uri="{BB962C8B-B14F-4D97-AF65-F5344CB8AC3E}">
        <p14:creationId xmlns:p14="http://schemas.microsoft.com/office/powerpoint/2010/main" val="1266647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304800"/>
            <a:ext cx="6858000" cy="1066800"/>
          </a:xfrm>
        </p:spPr>
        <p:txBody>
          <a:bodyPr>
            <a:noAutofit/>
          </a:bodyPr>
          <a:lstStyle/>
          <a:p>
            <a:pPr algn="ctr"/>
            <a:r>
              <a:rPr lang="en-GB" sz="4800" dirty="0"/>
              <a:t>Descriptive research </a:t>
            </a:r>
          </a:p>
        </p:txBody>
      </p:sp>
      <p:sp>
        <p:nvSpPr>
          <p:cNvPr id="5" name="Text Placeholder 4"/>
          <p:cNvSpPr>
            <a:spLocks noGrp="1"/>
          </p:cNvSpPr>
          <p:nvPr>
            <p:ph type="body"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08909"/>
            <a:ext cx="8001000" cy="450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795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Case example for Descriptive Studies</a:t>
            </a:r>
            <a:endParaRPr lang="en-GB" dirty="0"/>
          </a:p>
        </p:txBody>
      </p:sp>
      <p:sp>
        <p:nvSpPr>
          <p:cNvPr id="3" name="Content Placeholder 2"/>
          <p:cNvSpPr>
            <a:spLocks noGrp="1"/>
          </p:cNvSpPr>
          <p:nvPr>
            <p:ph sz="quarter" idx="1"/>
          </p:nvPr>
        </p:nvSpPr>
        <p:spPr/>
        <p:txBody>
          <a:bodyPr>
            <a:normAutofit fontScale="85000" lnSpcReduction="20000"/>
          </a:bodyPr>
          <a:lstStyle/>
          <a:p>
            <a:pPr algn="just"/>
            <a:r>
              <a:rPr lang="en-US" dirty="0"/>
              <a:t>A researcher wants to know why individuals in Community A have a higher rate of a rare form of cancer when compared to those living in Community B.  </a:t>
            </a:r>
            <a:endParaRPr lang="en-US" dirty="0" smtClean="0"/>
          </a:p>
          <a:p>
            <a:pPr algn="just"/>
            <a:r>
              <a:rPr lang="en-US" dirty="0" smtClean="0"/>
              <a:t>To </a:t>
            </a:r>
            <a:r>
              <a:rPr lang="en-US" dirty="0"/>
              <a:t>find out the reasons for the differences in cancer rates in these two communities, the investigator surveyed residents about their lifestyle, noted the types of businesses that were present in the community and searched medical records. </a:t>
            </a:r>
            <a:endParaRPr lang="en-US" dirty="0" smtClean="0"/>
          </a:p>
          <a:p>
            <a:pPr algn="just"/>
            <a:r>
              <a:rPr lang="en-US" dirty="0" smtClean="0"/>
              <a:t>The </a:t>
            </a:r>
            <a:r>
              <a:rPr lang="en-US" dirty="0"/>
              <a:t>researcher found that the headquarters for the </a:t>
            </a:r>
            <a:r>
              <a:rPr lang="en-US" dirty="0" smtClean="0"/>
              <a:t>Pesticide </a:t>
            </a:r>
            <a:r>
              <a:rPr lang="en-US" dirty="0"/>
              <a:t>Chemical Plant is located in Community A, there is a higher rate of cigarette smoking in this community and residents tended to delay or skip going to the doctor for an annual checkup. </a:t>
            </a:r>
            <a:endParaRPr lang="en-US" dirty="0" smtClean="0"/>
          </a:p>
          <a:p>
            <a:pPr algn="just"/>
            <a:r>
              <a:rPr lang="en-US" dirty="0" smtClean="0"/>
              <a:t>In </a:t>
            </a:r>
            <a:r>
              <a:rPr lang="en-US" dirty="0"/>
              <a:t>Community B, the largest employer was a department store and on average, residents did not smoke as much as residents from Community A. However, like individuals from Community A, Community B residents tended to delay or skip their annual checkup with their doctor.</a:t>
            </a:r>
          </a:p>
          <a:p>
            <a:endParaRPr lang="en-GB" dirty="0"/>
          </a:p>
        </p:txBody>
      </p:sp>
    </p:spTree>
    <p:extLst>
      <p:ext uri="{BB962C8B-B14F-4D97-AF65-F5344CB8AC3E}">
        <p14:creationId xmlns:p14="http://schemas.microsoft.com/office/powerpoint/2010/main" val="4244854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Descriptive research </a:t>
            </a:r>
          </a:p>
        </p:txBody>
      </p:sp>
      <p:sp>
        <p:nvSpPr>
          <p:cNvPr id="3" name="Content Placeholder 2"/>
          <p:cNvSpPr>
            <a:spLocks noGrp="1"/>
          </p:cNvSpPr>
          <p:nvPr>
            <p:ph sz="quarter" idx="1"/>
          </p:nvPr>
        </p:nvSpPr>
        <p:spPr/>
        <p:txBody>
          <a:bodyPr>
            <a:normAutofit fontScale="55000" lnSpcReduction="20000"/>
          </a:bodyPr>
          <a:lstStyle/>
          <a:p>
            <a:pPr algn="just">
              <a:lnSpc>
                <a:spcPct val="170000"/>
              </a:lnSpc>
            </a:pPr>
            <a:r>
              <a:rPr lang="en-US" sz="3700" dirty="0"/>
              <a:t>Descriptive studies are aimed at finding out "what is," so observational and survey methods are frequently used to collect descriptive data (Borg &amp; Gall, 1989</a:t>
            </a:r>
            <a:r>
              <a:rPr lang="en-US" sz="3700" dirty="0" smtClean="0"/>
              <a:t>).</a:t>
            </a:r>
          </a:p>
          <a:p>
            <a:pPr algn="just">
              <a:lnSpc>
                <a:spcPct val="170000"/>
              </a:lnSpc>
            </a:pPr>
            <a:r>
              <a:rPr lang="en-US" sz="3700" dirty="0"/>
              <a:t>Descriptive research does not fit neatly into the definition of either quantitative or qualitative research methodologies, but instead it can utilize elements of both, often within the same study. </a:t>
            </a:r>
            <a:endParaRPr lang="en-US" sz="3700" dirty="0" smtClean="0"/>
          </a:p>
          <a:p>
            <a:pPr algn="just">
              <a:lnSpc>
                <a:spcPct val="170000"/>
              </a:lnSpc>
            </a:pPr>
            <a:r>
              <a:rPr lang="en-US" sz="3700" dirty="0" smtClean="0"/>
              <a:t>The </a:t>
            </a:r>
            <a:r>
              <a:rPr lang="en-US" sz="3700" dirty="0"/>
              <a:t>term descriptive research refers to the type of research question, design, and data analysis that will be applied to a given topic. Descriptive statistics tell what is, </a:t>
            </a:r>
            <a:r>
              <a:rPr lang="en-US" sz="3700" dirty="0" smtClean="0"/>
              <a:t>while inferential statistics </a:t>
            </a:r>
            <a:r>
              <a:rPr lang="en-US" sz="3700" dirty="0"/>
              <a:t>try to determine cause and effect</a:t>
            </a:r>
            <a:r>
              <a:rPr lang="en-US" sz="3700" dirty="0" smtClean="0"/>
              <a:t>.</a:t>
            </a:r>
            <a:endParaRPr lang="en-GB" sz="3700" dirty="0"/>
          </a:p>
        </p:txBody>
      </p:sp>
    </p:spTree>
    <p:extLst>
      <p:ext uri="{BB962C8B-B14F-4D97-AF65-F5344CB8AC3E}">
        <p14:creationId xmlns:p14="http://schemas.microsoft.com/office/powerpoint/2010/main" val="372562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GB" dirty="0"/>
          </a:p>
        </p:txBody>
      </p:sp>
      <p:sp>
        <p:nvSpPr>
          <p:cNvPr id="3" name="Content Placeholder 2"/>
          <p:cNvSpPr>
            <a:spLocks noGrp="1"/>
          </p:cNvSpPr>
          <p:nvPr>
            <p:ph sz="quarter" idx="1"/>
          </p:nvPr>
        </p:nvSpPr>
        <p:spPr/>
        <p:txBody>
          <a:bodyPr>
            <a:normAutofit fontScale="92500" lnSpcReduction="10000"/>
          </a:bodyPr>
          <a:lstStyle/>
          <a:p>
            <a:pPr algn="just">
              <a:lnSpc>
                <a:spcPct val="170000"/>
              </a:lnSpc>
            </a:pPr>
            <a:r>
              <a:rPr lang="en-GB" sz="2800" dirty="0"/>
              <a:t>Surveys &amp; fact-finding enquiries </a:t>
            </a:r>
          </a:p>
          <a:p>
            <a:pPr algn="just">
              <a:lnSpc>
                <a:spcPct val="170000"/>
              </a:lnSpc>
            </a:pPr>
            <a:r>
              <a:rPr lang="en-US" sz="2800" dirty="0"/>
              <a:t>Objective: Description of state of affairs as it exists at time of study.</a:t>
            </a:r>
          </a:p>
          <a:p>
            <a:pPr algn="just">
              <a:lnSpc>
                <a:spcPct val="170000"/>
              </a:lnSpc>
            </a:pPr>
            <a:r>
              <a:rPr lang="en-US" sz="2800" i="1" dirty="0"/>
              <a:t>Ex post facto </a:t>
            </a:r>
            <a:r>
              <a:rPr lang="en-US" sz="2800" dirty="0"/>
              <a:t>research – social science &amp; business research </a:t>
            </a:r>
          </a:p>
          <a:p>
            <a:pPr algn="just">
              <a:lnSpc>
                <a:spcPct val="170000"/>
              </a:lnSpc>
            </a:pPr>
            <a:r>
              <a:rPr lang="en-US" sz="2800" dirty="0"/>
              <a:t>Has no control over variables </a:t>
            </a:r>
          </a:p>
          <a:p>
            <a:pPr algn="just">
              <a:lnSpc>
                <a:spcPct val="170000"/>
              </a:lnSpc>
            </a:pPr>
            <a:r>
              <a:rPr lang="en-US" sz="2800" dirty="0"/>
              <a:t>Can only report what has happened or what is happening </a:t>
            </a:r>
          </a:p>
          <a:p>
            <a:pPr algn="just">
              <a:lnSpc>
                <a:spcPct val="170000"/>
              </a:lnSpc>
            </a:pPr>
            <a:r>
              <a:rPr lang="en-US" sz="2800" dirty="0"/>
              <a:t>E.g. consumers preferences, frequency of shopping</a:t>
            </a:r>
          </a:p>
          <a:p>
            <a:endParaRPr lang="en-GB" dirty="0"/>
          </a:p>
        </p:txBody>
      </p:sp>
    </p:spTree>
    <p:extLst>
      <p:ext uri="{BB962C8B-B14F-4D97-AF65-F5344CB8AC3E}">
        <p14:creationId xmlns:p14="http://schemas.microsoft.com/office/powerpoint/2010/main" val="1162258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685800"/>
            <a:ext cx="6858000" cy="1066800"/>
          </a:xfrm>
        </p:spPr>
        <p:txBody>
          <a:bodyPr/>
          <a:lstStyle/>
          <a:p>
            <a:r>
              <a:rPr lang="en-US" dirty="0" smtClean="0"/>
              <a:t>Analytical Research</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207456"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284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Analytical research </a:t>
            </a:r>
          </a:p>
        </p:txBody>
      </p:sp>
      <p:sp>
        <p:nvSpPr>
          <p:cNvPr id="3" name="Content Placeholder 2"/>
          <p:cNvSpPr>
            <a:spLocks noGrp="1"/>
          </p:cNvSpPr>
          <p:nvPr>
            <p:ph sz="quarter" idx="1"/>
          </p:nvPr>
        </p:nvSpPr>
        <p:spPr/>
        <p:txBody>
          <a:bodyPr>
            <a:normAutofit fontScale="85000" lnSpcReduction="20000"/>
          </a:bodyPr>
          <a:lstStyle/>
          <a:p>
            <a:pPr algn="just">
              <a:lnSpc>
                <a:spcPct val="150000"/>
              </a:lnSpc>
            </a:pPr>
            <a:r>
              <a:rPr lang="en-US" dirty="0"/>
              <a:t>Analytical research is a specific type of research that involves critical thinking skills and the evaluation of facts and information relative to the research being conducted. </a:t>
            </a:r>
            <a:endParaRPr lang="en-US" dirty="0" smtClean="0"/>
          </a:p>
          <a:p>
            <a:pPr algn="just">
              <a:lnSpc>
                <a:spcPct val="150000"/>
              </a:lnSpc>
            </a:pPr>
            <a:r>
              <a:rPr lang="en-US" dirty="0" smtClean="0"/>
              <a:t>A </a:t>
            </a:r>
            <a:r>
              <a:rPr lang="en-US" dirty="0"/>
              <a:t>variety of people including students, doctors and psychologists use analytical research during studies to find the most relevant information. </a:t>
            </a:r>
            <a:endParaRPr lang="en-US" dirty="0" smtClean="0"/>
          </a:p>
          <a:p>
            <a:pPr algn="just">
              <a:lnSpc>
                <a:spcPct val="150000"/>
              </a:lnSpc>
            </a:pPr>
            <a:r>
              <a:rPr lang="en-US" dirty="0" smtClean="0"/>
              <a:t>From </a:t>
            </a:r>
            <a:r>
              <a:rPr lang="en-US" dirty="0"/>
              <a:t>analytical research, a person finds out critical details to add new ideas to the material being </a:t>
            </a:r>
            <a:r>
              <a:rPr lang="en-US" dirty="0" smtClean="0"/>
              <a:t>produced.</a:t>
            </a:r>
          </a:p>
          <a:p>
            <a:pPr algn="just">
              <a:lnSpc>
                <a:spcPct val="150000"/>
              </a:lnSpc>
            </a:pPr>
            <a:r>
              <a:rPr lang="en-US" dirty="0"/>
              <a:t>Analytical research explores a topic in-depth, often beginning with a question that asks why or how.</a:t>
            </a:r>
            <a:endParaRPr lang="en-GB" dirty="0"/>
          </a:p>
        </p:txBody>
      </p:sp>
    </p:spTree>
    <p:extLst>
      <p:ext uri="{BB962C8B-B14F-4D97-AF65-F5344CB8AC3E}">
        <p14:creationId xmlns:p14="http://schemas.microsoft.com/office/powerpoint/2010/main" val="1790871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lnSpcReduction="10000"/>
          </a:bodyPr>
          <a:lstStyle/>
          <a:p>
            <a:pPr algn="just">
              <a:lnSpc>
                <a:spcPct val="150000"/>
              </a:lnSpc>
            </a:pPr>
            <a:r>
              <a:rPr lang="en-US" dirty="0" smtClean="0"/>
              <a:t>Some researchers conduct analytical research to find supporting evidence to current research being done in order to make the work more reliable. </a:t>
            </a:r>
          </a:p>
          <a:p>
            <a:pPr algn="just">
              <a:lnSpc>
                <a:spcPct val="150000"/>
              </a:lnSpc>
            </a:pPr>
            <a:r>
              <a:rPr lang="en-US" dirty="0" smtClean="0"/>
              <a:t>Other researchers conduct analytical research to form new ideas about the topic being studied. </a:t>
            </a:r>
          </a:p>
          <a:p>
            <a:pPr algn="just">
              <a:lnSpc>
                <a:spcPct val="150000"/>
              </a:lnSpc>
            </a:pPr>
            <a:r>
              <a:rPr lang="en-US" dirty="0" smtClean="0"/>
              <a:t>Analytical research is conducted in a variety of ways including literary research, public opinion, scientific trials and Meta-analysis.</a:t>
            </a:r>
            <a:endParaRPr lang="en-GB" dirty="0"/>
          </a:p>
        </p:txBody>
      </p:sp>
    </p:spTree>
    <p:extLst>
      <p:ext uri="{BB962C8B-B14F-4D97-AF65-F5344CB8AC3E}">
        <p14:creationId xmlns:p14="http://schemas.microsoft.com/office/powerpoint/2010/main" val="352348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quarter" idx="1"/>
          </p:nvPr>
        </p:nvSpPr>
        <p:spPr/>
        <p:txBody>
          <a:bodyPr/>
          <a:lstStyle/>
          <a:p>
            <a:pPr algn="just">
              <a:lnSpc>
                <a:spcPct val="150000"/>
              </a:lnSpc>
            </a:pPr>
            <a:r>
              <a:rPr lang="en-US" sz="3600" dirty="0" smtClean="0"/>
              <a:t>Has </a:t>
            </a:r>
            <a:r>
              <a:rPr lang="en-US" sz="3600" dirty="0"/>
              <a:t>to use facts / information already available </a:t>
            </a:r>
          </a:p>
          <a:p>
            <a:pPr algn="just">
              <a:lnSpc>
                <a:spcPct val="150000"/>
              </a:lnSpc>
            </a:pPr>
            <a:r>
              <a:rPr lang="en-US" sz="3600" dirty="0" smtClean="0"/>
              <a:t>Analyze </a:t>
            </a:r>
            <a:r>
              <a:rPr lang="en-US" sz="3600" dirty="0"/>
              <a:t>these to make critical evaluation of material </a:t>
            </a:r>
          </a:p>
          <a:p>
            <a:endParaRPr lang="en-GB" dirty="0"/>
          </a:p>
        </p:txBody>
      </p:sp>
    </p:spTree>
    <p:extLst>
      <p:ext uri="{BB962C8B-B14F-4D97-AF65-F5344CB8AC3E}">
        <p14:creationId xmlns:p14="http://schemas.microsoft.com/office/powerpoint/2010/main" val="958214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6200"/>
            <a:ext cx="6858000" cy="1066800"/>
          </a:xfrm>
        </p:spPr>
        <p:txBody>
          <a:bodyPr/>
          <a:lstStyle/>
          <a:p>
            <a:r>
              <a:rPr lang="en-GB" dirty="0"/>
              <a:t>Applied research</a:t>
            </a:r>
          </a:p>
        </p:txBody>
      </p:sp>
      <p:sp>
        <p:nvSpPr>
          <p:cNvPr id="5" name="Text Placeholder 4"/>
          <p:cNvSpPr>
            <a:spLocks noGrp="1"/>
          </p:cNvSpPr>
          <p:nvPr>
            <p:ph type="body" idx="1"/>
          </p:nvPr>
        </p:nvSpPr>
        <p:spPr/>
        <p:txBody>
          <a:bodyPr/>
          <a:lstStyle/>
          <a:p>
            <a:endParaRPr lang="en-GB"/>
          </a:p>
        </p:txBody>
      </p:sp>
      <p:pic>
        <p:nvPicPr>
          <p:cNvPr id="3074" name="Picture 2" descr="Applied researcher working in 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90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meanings</a:t>
            </a:r>
            <a:endParaRPr lang="en-GB" dirty="0"/>
          </a:p>
        </p:txBody>
      </p:sp>
      <p:sp>
        <p:nvSpPr>
          <p:cNvPr id="3" name="Content Placeholder 2"/>
          <p:cNvSpPr>
            <a:spLocks noGrp="1"/>
          </p:cNvSpPr>
          <p:nvPr>
            <p:ph sz="quarter" idx="1"/>
          </p:nvPr>
        </p:nvSpPr>
        <p:spPr/>
        <p:txBody>
          <a:bodyPr>
            <a:normAutofit/>
          </a:bodyPr>
          <a:lstStyle/>
          <a:p>
            <a:pPr algn="just">
              <a:lnSpc>
                <a:spcPct val="150000"/>
              </a:lnSpc>
            </a:pPr>
            <a:r>
              <a:rPr lang="en-US" dirty="0"/>
              <a:t>Research is an </a:t>
            </a:r>
            <a:r>
              <a:rPr lang="en-US" dirty="0" err="1"/>
              <a:t>endeavour</a:t>
            </a:r>
            <a:r>
              <a:rPr lang="en-US" dirty="0"/>
              <a:t> to discover answers to intellectual and practical problems through the application of scientific method. </a:t>
            </a:r>
          </a:p>
          <a:p>
            <a:pPr algn="just">
              <a:lnSpc>
                <a:spcPct val="150000"/>
              </a:lnSpc>
            </a:pPr>
            <a:r>
              <a:rPr lang="en-US" dirty="0" smtClean="0"/>
              <a:t>“</a:t>
            </a:r>
            <a:r>
              <a:rPr lang="en-US" dirty="0"/>
              <a:t>Research is a </a:t>
            </a:r>
            <a:r>
              <a:rPr lang="en-US" dirty="0" smtClean="0"/>
              <a:t>systematized </a:t>
            </a:r>
            <a:r>
              <a:rPr lang="en-US" dirty="0"/>
              <a:t>effort to gain new </a:t>
            </a:r>
            <a:r>
              <a:rPr lang="en-US" dirty="0" smtClean="0"/>
              <a:t>knowledge”.</a:t>
            </a:r>
          </a:p>
          <a:p>
            <a:pPr algn="just"/>
            <a:r>
              <a:rPr lang="en-US" dirty="0" smtClean="0"/>
              <a:t>Research </a:t>
            </a:r>
            <a:r>
              <a:rPr lang="en-US" dirty="0"/>
              <a:t>is the systematic process of collecting and analyzing information (data) in order to increase our understanding of the phenomenon about which we are concerned or interested.</a:t>
            </a:r>
          </a:p>
          <a:p>
            <a:pPr algn="just"/>
            <a:endParaRPr lang="en-GB" dirty="0"/>
          </a:p>
        </p:txBody>
      </p:sp>
    </p:spTree>
    <p:extLst>
      <p:ext uri="{BB962C8B-B14F-4D97-AF65-F5344CB8AC3E}">
        <p14:creationId xmlns:p14="http://schemas.microsoft.com/office/powerpoint/2010/main" val="2338940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for Applied </a:t>
            </a:r>
            <a:r>
              <a:rPr lang="en-US" dirty="0"/>
              <a:t>Research: </a:t>
            </a:r>
            <a:endParaRPr lang="en-GB" dirty="0"/>
          </a:p>
        </p:txBody>
      </p:sp>
      <p:sp>
        <p:nvSpPr>
          <p:cNvPr id="5" name="Content Placeholder 4"/>
          <p:cNvSpPr>
            <a:spLocks noGrp="1"/>
          </p:cNvSpPr>
          <p:nvPr>
            <p:ph sz="quarter" idx="1"/>
          </p:nvPr>
        </p:nvSpPr>
        <p:spPr/>
        <p:txBody>
          <a:bodyPr>
            <a:normAutofit fontScale="92500"/>
          </a:bodyPr>
          <a:lstStyle/>
          <a:p>
            <a:pPr algn="just">
              <a:lnSpc>
                <a:spcPct val="150000"/>
              </a:lnSpc>
            </a:pPr>
            <a:r>
              <a:rPr lang="en-US" dirty="0" smtClean="0"/>
              <a:t>Research </a:t>
            </a:r>
            <a:r>
              <a:rPr lang="en-US" dirty="0"/>
              <a:t>that is directed towards specific objectives such as the development of a new drug, therapy, or surgical procedure. </a:t>
            </a:r>
            <a:endParaRPr lang="en-US" dirty="0" smtClean="0"/>
          </a:p>
          <a:p>
            <a:pPr algn="just">
              <a:lnSpc>
                <a:spcPct val="150000"/>
              </a:lnSpc>
            </a:pPr>
            <a:r>
              <a:rPr lang="en-US" dirty="0" smtClean="0"/>
              <a:t>It </a:t>
            </a:r>
            <a:r>
              <a:rPr lang="en-US" dirty="0"/>
              <a:t>involves the application of existing knowledge, much of which is obtained through basic research, to a specific biomedical problem. </a:t>
            </a:r>
            <a:endParaRPr lang="en-US" dirty="0" smtClean="0"/>
          </a:p>
          <a:p>
            <a:pPr algn="just">
              <a:lnSpc>
                <a:spcPct val="150000"/>
              </a:lnSpc>
            </a:pPr>
            <a:r>
              <a:rPr lang="en-US" dirty="0" smtClean="0"/>
              <a:t>Applied </a:t>
            </a:r>
            <a:r>
              <a:rPr lang="en-US" dirty="0"/>
              <a:t>research can be conducted with animals, </a:t>
            </a:r>
            <a:r>
              <a:rPr lang="en-US" dirty="0" smtClean="0"/>
              <a:t>non-animal </a:t>
            </a:r>
            <a:r>
              <a:rPr lang="en-US" dirty="0"/>
              <a:t>alternatives such as computer models or tissue cultures, or with humans.</a:t>
            </a:r>
            <a:endParaRPr lang="en-GB" dirty="0"/>
          </a:p>
        </p:txBody>
      </p:sp>
    </p:spTree>
    <p:extLst>
      <p:ext uri="{BB962C8B-B14F-4D97-AF65-F5344CB8AC3E}">
        <p14:creationId xmlns:p14="http://schemas.microsoft.com/office/powerpoint/2010/main" val="4178887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Example of Applied </a:t>
            </a:r>
            <a:r>
              <a:rPr lang="en-GB" dirty="0"/>
              <a:t>research</a:t>
            </a:r>
          </a:p>
        </p:txBody>
      </p:sp>
      <p:sp>
        <p:nvSpPr>
          <p:cNvPr id="5" name="Content Placeholder 4"/>
          <p:cNvSpPr>
            <a:spLocks noGrp="1"/>
          </p:cNvSpPr>
          <p:nvPr>
            <p:ph sz="quarter" idx="1"/>
          </p:nvPr>
        </p:nvSpPr>
        <p:spPr/>
        <p:txBody>
          <a:bodyPr>
            <a:normAutofit lnSpcReduction="10000"/>
          </a:bodyPr>
          <a:lstStyle/>
          <a:p>
            <a:pPr algn="just">
              <a:lnSpc>
                <a:spcPct val="150000"/>
              </a:lnSpc>
            </a:pPr>
            <a:r>
              <a:rPr lang="en-US" dirty="0"/>
              <a:t>Investigating which treatment approach is the most effective for reducing </a:t>
            </a:r>
            <a:r>
              <a:rPr lang="en-US" dirty="0" smtClean="0"/>
              <a:t>anxiety</a:t>
            </a:r>
          </a:p>
          <a:p>
            <a:pPr algn="just">
              <a:lnSpc>
                <a:spcPct val="150000"/>
              </a:lnSpc>
            </a:pPr>
            <a:r>
              <a:rPr lang="en-US" dirty="0"/>
              <a:t>A hospital might conduct applied research on how to prepare patients for certain types of surgical procedures.</a:t>
            </a:r>
          </a:p>
          <a:p>
            <a:pPr algn="just">
              <a:lnSpc>
                <a:spcPct val="150000"/>
              </a:lnSpc>
            </a:pPr>
            <a:r>
              <a:rPr lang="en-US" dirty="0"/>
              <a:t>A business might hire an applied psychologist to assess how to design a workplace console to maximize efficiency and productivity while minimizing worker fatigue and error.</a:t>
            </a:r>
          </a:p>
          <a:p>
            <a:endParaRPr lang="en-US" dirty="0"/>
          </a:p>
        </p:txBody>
      </p:sp>
    </p:spTree>
    <p:extLst>
      <p:ext uri="{BB962C8B-B14F-4D97-AF65-F5344CB8AC3E}">
        <p14:creationId xmlns:p14="http://schemas.microsoft.com/office/powerpoint/2010/main" val="1336160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Applied research</a:t>
            </a:r>
          </a:p>
        </p:txBody>
      </p:sp>
      <p:sp>
        <p:nvSpPr>
          <p:cNvPr id="3" name="Content Placeholder 2"/>
          <p:cNvSpPr>
            <a:spLocks noGrp="1"/>
          </p:cNvSpPr>
          <p:nvPr>
            <p:ph sz="quarter" idx="1"/>
          </p:nvPr>
        </p:nvSpPr>
        <p:spPr/>
        <p:txBody>
          <a:bodyPr>
            <a:normAutofit/>
          </a:bodyPr>
          <a:lstStyle/>
          <a:p>
            <a:pPr algn="just">
              <a:lnSpc>
                <a:spcPct val="150000"/>
              </a:lnSpc>
            </a:pPr>
            <a:r>
              <a:rPr lang="en-US" sz="2400" b="1" dirty="0"/>
              <a:t>Applied research</a:t>
            </a:r>
            <a:r>
              <a:rPr lang="en-US" sz="2400" dirty="0"/>
              <a:t> is a methodology used to solve a specific, practical problem of an individual or group. The study and </a:t>
            </a:r>
            <a:r>
              <a:rPr lang="en-US" sz="2400" b="1" dirty="0"/>
              <a:t>research</a:t>
            </a:r>
            <a:r>
              <a:rPr lang="en-US" sz="2400" dirty="0"/>
              <a:t> is used in business, medicine and education in order to find solutions that may cure diseases, solve scientific problems or develop technology.</a:t>
            </a:r>
            <a:endParaRPr lang="en-GB" sz="2400" dirty="0"/>
          </a:p>
        </p:txBody>
      </p:sp>
    </p:spTree>
    <p:extLst>
      <p:ext uri="{BB962C8B-B14F-4D97-AF65-F5344CB8AC3E}">
        <p14:creationId xmlns:p14="http://schemas.microsoft.com/office/powerpoint/2010/main" val="4078614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pPr algn="just">
              <a:lnSpc>
                <a:spcPct val="150000"/>
              </a:lnSpc>
            </a:pPr>
            <a:r>
              <a:rPr lang="en-US" sz="2800" dirty="0"/>
              <a:t>Apple’s iPod sales increased by 200% from 2001 to 2008. but the sales decreased by 6% in 2009. What is the reason for this decrease?</a:t>
            </a:r>
          </a:p>
          <a:p>
            <a:pPr algn="just">
              <a:lnSpc>
                <a:spcPct val="150000"/>
              </a:lnSpc>
            </a:pPr>
            <a:r>
              <a:rPr lang="en-US" sz="2800" dirty="0"/>
              <a:t>The question is: what will apple do about this problem?</a:t>
            </a:r>
            <a:endParaRPr lang="en-GB" sz="2800" dirty="0"/>
          </a:p>
        </p:txBody>
      </p:sp>
    </p:spTree>
    <p:extLst>
      <p:ext uri="{BB962C8B-B14F-4D97-AF65-F5344CB8AC3E}">
        <p14:creationId xmlns:p14="http://schemas.microsoft.com/office/powerpoint/2010/main" val="54808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of Applied research</a:t>
            </a:r>
            <a:endParaRPr lang="en-GB" dirty="0"/>
          </a:p>
        </p:txBody>
      </p:sp>
      <p:sp>
        <p:nvSpPr>
          <p:cNvPr id="3" name="Content Placeholder 2"/>
          <p:cNvSpPr>
            <a:spLocks noGrp="1"/>
          </p:cNvSpPr>
          <p:nvPr>
            <p:ph sz="quarter" idx="1"/>
          </p:nvPr>
        </p:nvSpPr>
        <p:spPr/>
        <p:txBody>
          <a:bodyPr>
            <a:normAutofit fontScale="92500" lnSpcReduction="10000"/>
          </a:bodyPr>
          <a:lstStyle/>
          <a:p>
            <a:pPr algn="just">
              <a:lnSpc>
                <a:spcPct val="150000"/>
              </a:lnSpc>
            </a:pPr>
            <a:r>
              <a:rPr lang="en-US" sz="3200" dirty="0" smtClean="0"/>
              <a:t>Finding </a:t>
            </a:r>
            <a:r>
              <a:rPr lang="en-US" sz="3200" dirty="0"/>
              <a:t>a solution for an immediate problem / for pressing practical problem</a:t>
            </a:r>
          </a:p>
          <a:p>
            <a:pPr algn="just">
              <a:lnSpc>
                <a:spcPct val="150000"/>
              </a:lnSpc>
            </a:pPr>
            <a:r>
              <a:rPr lang="en-US" sz="3200" dirty="0" smtClean="0"/>
              <a:t>Society </a:t>
            </a:r>
            <a:r>
              <a:rPr lang="en-US" sz="3200" dirty="0"/>
              <a:t>/ industrial / business </a:t>
            </a:r>
            <a:r>
              <a:rPr lang="en-US" sz="3200" dirty="0" smtClean="0"/>
              <a:t>organization</a:t>
            </a:r>
            <a:endParaRPr lang="en-US" sz="3200" dirty="0"/>
          </a:p>
          <a:p>
            <a:pPr algn="just">
              <a:lnSpc>
                <a:spcPct val="150000"/>
              </a:lnSpc>
            </a:pPr>
            <a:r>
              <a:rPr lang="en-US" sz="3200" dirty="0" smtClean="0"/>
              <a:t>Aimed </a:t>
            </a:r>
            <a:r>
              <a:rPr lang="en-US" sz="3200" dirty="0"/>
              <a:t>at certain conclusions</a:t>
            </a:r>
          </a:p>
          <a:p>
            <a:pPr algn="just">
              <a:lnSpc>
                <a:spcPct val="150000"/>
              </a:lnSpc>
            </a:pPr>
            <a:r>
              <a:rPr lang="en-US" sz="3200" dirty="0" smtClean="0"/>
              <a:t>Marketing </a:t>
            </a:r>
            <a:r>
              <a:rPr lang="en-US" sz="3200" dirty="0"/>
              <a:t>research / evaluation </a:t>
            </a:r>
            <a:r>
              <a:rPr lang="en-US" sz="3200" dirty="0" smtClean="0"/>
              <a:t>research</a:t>
            </a:r>
          </a:p>
          <a:p>
            <a:pPr algn="just">
              <a:lnSpc>
                <a:spcPct val="150000"/>
              </a:lnSpc>
            </a:pPr>
            <a:r>
              <a:rPr lang="en-US" sz="3200" dirty="0" smtClean="0"/>
              <a:t>Principle: To find a solution to some pressing practical problem</a:t>
            </a:r>
            <a:endParaRPr lang="en-GB" sz="3200" dirty="0"/>
          </a:p>
        </p:txBody>
      </p:sp>
    </p:spTree>
    <p:extLst>
      <p:ext uri="{BB962C8B-B14F-4D97-AF65-F5344CB8AC3E}">
        <p14:creationId xmlns:p14="http://schemas.microsoft.com/office/powerpoint/2010/main" val="3213759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76200"/>
            <a:ext cx="6858000" cy="1066800"/>
          </a:xfrm>
        </p:spPr>
        <p:txBody>
          <a:bodyPr/>
          <a:lstStyle/>
          <a:p>
            <a:r>
              <a:rPr lang="en-GB" dirty="0" smtClean="0"/>
              <a:t>Fundamental </a:t>
            </a:r>
            <a:r>
              <a:rPr lang="en-GB" dirty="0"/>
              <a:t>research</a:t>
            </a:r>
          </a:p>
        </p:txBody>
      </p:sp>
      <p:sp>
        <p:nvSpPr>
          <p:cNvPr id="2" name="AutoShape 2" descr="Image result for basic resea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81200"/>
            <a:ext cx="4114800" cy="434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i.imgur.com/Rhh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287" y="1981200"/>
            <a:ext cx="5043713" cy="434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50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Fundamental research </a:t>
            </a:r>
          </a:p>
        </p:txBody>
      </p:sp>
      <p:sp>
        <p:nvSpPr>
          <p:cNvPr id="5" name="Content Placeholder 4"/>
          <p:cNvSpPr>
            <a:spLocks noGrp="1"/>
          </p:cNvSpPr>
          <p:nvPr>
            <p:ph sz="quarter" idx="1"/>
          </p:nvPr>
        </p:nvSpPr>
        <p:spPr/>
        <p:txBody>
          <a:bodyPr/>
          <a:lstStyle/>
          <a:p>
            <a:pPr algn="just">
              <a:lnSpc>
                <a:spcPct val="150000"/>
              </a:lnSpc>
            </a:pPr>
            <a:r>
              <a:rPr lang="en-US" dirty="0"/>
              <a:t>Basic </a:t>
            </a:r>
            <a:r>
              <a:rPr lang="en-US" dirty="0" smtClean="0"/>
              <a:t>research:  </a:t>
            </a:r>
            <a:r>
              <a:rPr lang="en-US" dirty="0"/>
              <a:t>to determine or establish fundamental facts and relationships within a discipline or field of study.  It develop </a:t>
            </a:r>
            <a:r>
              <a:rPr lang="en-US" dirty="0" smtClean="0"/>
              <a:t>theories</a:t>
            </a:r>
            <a:endParaRPr lang="en-GB" dirty="0"/>
          </a:p>
        </p:txBody>
      </p:sp>
    </p:spTree>
    <p:extLst>
      <p:ext uri="{BB962C8B-B14F-4D97-AF65-F5344CB8AC3E}">
        <p14:creationId xmlns:p14="http://schemas.microsoft.com/office/powerpoint/2010/main" val="2903387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Basic or "pure" Research</a:t>
            </a:r>
            <a:r>
              <a:rPr lang="en-GB" dirty="0"/>
              <a:t>: </a:t>
            </a:r>
          </a:p>
        </p:txBody>
      </p:sp>
      <p:sp>
        <p:nvSpPr>
          <p:cNvPr id="3" name="Content Placeholder 2"/>
          <p:cNvSpPr>
            <a:spLocks noGrp="1"/>
          </p:cNvSpPr>
          <p:nvPr>
            <p:ph sz="quarter" idx="1"/>
          </p:nvPr>
        </p:nvSpPr>
        <p:spPr/>
        <p:txBody>
          <a:bodyPr>
            <a:normAutofit fontScale="92500" lnSpcReduction="10000"/>
          </a:bodyPr>
          <a:lstStyle/>
          <a:p>
            <a:pPr algn="just">
              <a:lnSpc>
                <a:spcPct val="150000"/>
              </a:lnSpc>
            </a:pPr>
            <a:r>
              <a:rPr lang="en-US" dirty="0"/>
              <a:t>Research conducted to increase the base knowledge and understanding of the physical, chemical, and functional mechanisms of life processes and disease. </a:t>
            </a:r>
            <a:endParaRPr lang="en-US" dirty="0" smtClean="0"/>
          </a:p>
          <a:p>
            <a:pPr algn="just">
              <a:lnSpc>
                <a:spcPct val="150000"/>
              </a:lnSpc>
            </a:pPr>
            <a:r>
              <a:rPr lang="en-US" dirty="0" smtClean="0"/>
              <a:t>It </a:t>
            </a:r>
            <a:r>
              <a:rPr lang="en-US" dirty="0"/>
              <a:t>is fundamental and not directed to solving any particular biomedical problem in humans or animals. </a:t>
            </a:r>
            <a:endParaRPr lang="en-US" dirty="0" smtClean="0"/>
          </a:p>
          <a:p>
            <a:pPr algn="just">
              <a:lnSpc>
                <a:spcPct val="150000"/>
              </a:lnSpc>
            </a:pPr>
            <a:r>
              <a:rPr lang="en-US" dirty="0" smtClean="0"/>
              <a:t>This </a:t>
            </a:r>
            <a:r>
              <a:rPr lang="en-US" dirty="0"/>
              <a:t>type of research often involves observing, describing, measuring, and experimental manipulation and provides the building blocks upon which the other types of research (applied and clinical) are based. </a:t>
            </a:r>
            <a:endParaRPr lang="en-US" dirty="0" smtClean="0"/>
          </a:p>
        </p:txBody>
      </p:sp>
    </p:spTree>
    <p:extLst>
      <p:ext uri="{BB962C8B-B14F-4D97-AF65-F5344CB8AC3E}">
        <p14:creationId xmlns:p14="http://schemas.microsoft.com/office/powerpoint/2010/main" val="1145220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Fundamental research</a:t>
            </a:r>
            <a:endParaRPr lang="en-GB" dirty="0"/>
          </a:p>
        </p:txBody>
      </p:sp>
      <p:sp>
        <p:nvSpPr>
          <p:cNvPr id="3" name="Content Placeholder 2"/>
          <p:cNvSpPr>
            <a:spLocks noGrp="1"/>
          </p:cNvSpPr>
          <p:nvPr>
            <p:ph sz="quarter" idx="1"/>
          </p:nvPr>
        </p:nvSpPr>
        <p:spPr/>
        <p:txBody>
          <a:bodyPr>
            <a:normAutofit/>
          </a:bodyPr>
          <a:lstStyle/>
          <a:p>
            <a:pPr algn="just">
              <a:lnSpc>
                <a:spcPct val="150000"/>
              </a:lnSpc>
            </a:pPr>
            <a:r>
              <a:rPr lang="en-US" sz="3600" dirty="0"/>
              <a:t>How do nerves convey signals to the brain via </a:t>
            </a:r>
            <a:r>
              <a:rPr lang="en-US" sz="3600" dirty="0" smtClean="0"/>
              <a:t>biochemical?</a:t>
            </a:r>
          </a:p>
          <a:p>
            <a:pPr>
              <a:lnSpc>
                <a:spcPct val="150000"/>
              </a:lnSpc>
            </a:pPr>
            <a:r>
              <a:rPr lang="en-US" sz="3600" dirty="0" smtClean="0"/>
              <a:t>How </a:t>
            </a:r>
            <a:r>
              <a:rPr lang="en-US" sz="3600" dirty="0"/>
              <a:t>do taste and smell change with age?</a:t>
            </a:r>
            <a:endParaRPr lang="en-GB" sz="3600" dirty="0"/>
          </a:p>
        </p:txBody>
      </p:sp>
    </p:spTree>
    <p:extLst>
      <p:ext uri="{BB962C8B-B14F-4D97-AF65-F5344CB8AC3E}">
        <p14:creationId xmlns:p14="http://schemas.microsoft.com/office/powerpoint/2010/main" val="3465069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Fundamental </a:t>
            </a:r>
            <a:r>
              <a:rPr lang="en-GB" dirty="0"/>
              <a:t>research </a:t>
            </a:r>
          </a:p>
        </p:txBody>
      </p:sp>
      <p:sp>
        <p:nvSpPr>
          <p:cNvPr id="3" name="Content Placeholder 2"/>
          <p:cNvSpPr>
            <a:spLocks noGrp="1"/>
          </p:cNvSpPr>
          <p:nvPr>
            <p:ph sz="quarter" idx="1"/>
          </p:nvPr>
        </p:nvSpPr>
        <p:spPr/>
        <p:txBody>
          <a:bodyPr>
            <a:normAutofit fontScale="77500" lnSpcReduction="20000"/>
          </a:bodyPr>
          <a:lstStyle/>
          <a:p>
            <a:pPr algn="just">
              <a:lnSpc>
                <a:spcPct val="150000"/>
              </a:lnSpc>
            </a:pPr>
            <a:r>
              <a:rPr lang="en-GB" sz="2800" dirty="0" smtClean="0"/>
              <a:t>Generalisation </a:t>
            </a:r>
            <a:endParaRPr lang="en-GB" sz="2800" dirty="0"/>
          </a:p>
          <a:p>
            <a:pPr algn="just">
              <a:lnSpc>
                <a:spcPct val="150000"/>
              </a:lnSpc>
            </a:pPr>
            <a:r>
              <a:rPr lang="en-GB" sz="2800" dirty="0" smtClean="0"/>
              <a:t>Formulation </a:t>
            </a:r>
            <a:r>
              <a:rPr lang="en-GB" sz="2800" dirty="0"/>
              <a:t>of a theory </a:t>
            </a:r>
          </a:p>
          <a:p>
            <a:pPr algn="just">
              <a:lnSpc>
                <a:spcPct val="150000"/>
              </a:lnSpc>
            </a:pPr>
            <a:r>
              <a:rPr lang="en-US" sz="2800" dirty="0" smtClean="0"/>
              <a:t>Gaining </a:t>
            </a:r>
            <a:r>
              <a:rPr lang="en-US" sz="2800" dirty="0"/>
              <a:t>knowledge for knowledge’s sake is ‘pure’ or ‘basic' research </a:t>
            </a:r>
          </a:p>
          <a:p>
            <a:pPr algn="just">
              <a:lnSpc>
                <a:spcPct val="150000"/>
              </a:lnSpc>
            </a:pPr>
            <a:r>
              <a:rPr lang="en-GB" sz="2800" dirty="0" smtClean="0"/>
              <a:t>Finding </a:t>
            </a:r>
            <a:r>
              <a:rPr lang="en-GB" sz="2800" dirty="0"/>
              <a:t>information </a:t>
            </a:r>
          </a:p>
          <a:p>
            <a:pPr algn="just">
              <a:lnSpc>
                <a:spcPct val="150000"/>
              </a:lnSpc>
            </a:pPr>
            <a:r>
              <a:rPr lang="en-US" sz="2800" dirty="0" smtClean="0"/>
              <a:t>E.g</a:t>
            </a:r>
            <a:r>
              <a:rPr lang="en-US" sz="2800" dirty="0"/>
              <a:t>. with view to make </a:t>
            </a:r>
            <a:r>
              <a:rPr lang="en-US" sz="2800" dirty="0" smtClean="0"/>
              <a:t>generalization </a:t>
            </a:r>
            <a:r>
              <a:rPr lang="en-US" sz="2800" dirty="0"/>
              <a:t>about human </a:t>
            </a:r>
            <a:r>
              <a:rPr lang="en-US" sz="2800" dirty="0" smtClean="0"/>
              <a:t>behavior </a:t>
            </a:r>
          </a:p>
          <a:p>
            <a:pPr algn="just">
              <a:lnSpc>
                <a:spcPct val="150000"/>
              </a:lnSpc>
            </a:pPr>
            <a:r>
              <a:rPr lang="en-GB" sz="2800" dirty="0"/>
              <a:t>Research </a:t>
            </a:r>
            <a:r>
              <a:rPr lang="en-US" sz="2800" dirty="0"/>
              <a:t>concerning some natural phenomenon or relating to pure mathematics are examples of </a:t>
            </a:r>
            <a:r>
              <a:rPr lang="en-GB" sz="2800" dirty="0"/>
              <a:t>fundamental research</a:t>
            </a:r>
            <a:r>
              <a:rPr lang="en-GB" sz="2800" dirty="0" smtClean="0"/>
              <a:t>.</a:t>
            </a:r>
          </a:p>
          <a:p>
            <a:pPr algn="just">
              <a:lnSpc>
                <a:spcPct val="150000"/>
              </a:lnSpc>
            </a:pPr>
            <a:r>
              <a:rPr lang="en-US" sz="2800" dirty="0" smtClean="0"/>
              <a:t>Principle: To find information with broad base of application and add to the already existing scientific knowledge</a:t>
            </a:r>
            <a:endParaRPr lang="en-US" sz="2800" dirty="0"/>
          </a:p>
        </p:txBody>
      </p:sp>
    </p:spTree>
    <p:extLst>
      <p:ext uri="{BB962C8B-B14F-4D97-AF65-F5344CB8AC3E}">
        <p14:creationId xmlns:p14="http://schemas.microsoft.com/office/powerpoint/2010/main" val="3953156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meanings</a:t>
            </a:r>
            <a:endParaRPr lang="en-GB" dirty="0"/>
          </a:p>
        </p:txBody>
      </p:sp>
      <p:sp>
        <p:nvSpPr>
          <p:cNvPr id="3" name="Content Placeholder 2"/>
          <p:cNvSpPr>
            <a:spLocks noGrp="1"/>
          </p:cNvSpPr>
          <p:nvPr>
            <p:ph sz="quarter" idx="1"/>
          </p:nvPr>
        </p:nvSpPr>
        <p:spPr/>
        <p:txBody>
          <a:bodyPr>
            <a:normAutofit fontScale="92500" lnSpcReduction="10000"/>
          </a:bodyPr>
          <a:lstStyle/>
          <a:p>
            <a:pPr algn="just">
              <a:lnSpc>
                <a:spcPct val="150000"/>
              </a:lnSpc>
            </a:pPr>
            <a:r>
              <a:rPr lang="en-US" dirty="0"/>
              <a:t>Research in common parlance refers to a search for knowledge. </a:t>
            </a:r>
            <a:endParaRPr lang="en-US" dirty="0" smtClean="0"/>
          </a:p>
          <a:p>
            <a:pPr algn="just">
              <a:lnSpc>
                <a:spcPct val="150000"/>
              </a:lnSpc>
            </a:pPr>
            <a:r>
              <a:rPr lang="en-US" dirty="0" smtClean="0"/>
              <a:t>Once </a:t>
            </a:r>
            <a:r>
              <a:rPr lang="en-US" dirty="0"/>
              <a:t>can also define research </a:t>
            </a:r>
            <a:r>
              <a:rPr lang="en-US" dirty="0" smtClean="0"/>
              <a:t>as a </a:t>
            </a:r>
            <a:r>
              <a:rPr lang="en-US" dirty="0"/>
              <a:t>scientific and systematic search for pertinent information on a specific topic. </a:t>
            </a:r>
            <a:endParaRPr lang="en-US" dirty="0" smtClean="0"/>
          </a:p>
          <a:p>
            <a:pPr algn="just">
              <a:lnSpc>
                <a:spcPct val="150000"/>
              </a:lnSpc>
            </a:pPr>
            <a:r>
              <a:rPr lang="en-US" dirty="0" smtClean="0"/>
              <a:t>In </a:t>
            </a:r>
            <a:r>
              <a:rPr lang="en-US" dirty="0"/>
              <a:t>fact, research is </a:t>
            </a:r>
            <a:r>
              <a:rPr lang="en-US" dirty="0" smtClean="0"/>
              <a:t>an </a:t>
            </a:r>
            <a:r>
              <a:rPr lang="en-GB" dirty="0" smtClean="0"/>
              <a:t>art </a:t>
            </a:r>
            <a:r>
              <a:rPr lang="en-GB" dirty="0"/>
              <a:t>of scientific </a:t>
            </a:r>
            <a:r>
              <a:rPr lang="en-GB" dirty="0" smtClean="0"/>
              <a:t>investigation.</a:t>
            </a:r>
          </a:p>
          <a:p>
            <a:pPr algn="just">
              <a:lnSpc>
                <a:spcPct val="150000"/>
              </a:lnSpc>
            </a:pPr>
            <a:r>
              <a:rPr lang="en-US" dirty="0"/>
              <a:t>The Advanced Learner’s Dictionary of Current English lays down </a:t>
            </a:r>
            <a:r>
              <a:rPr lang="en-US" dirty="0" smtClean="0"/>
              <a:t>the meaning </a:t>
            </a:r>
            <a:r>
              <a:rPr lang="en-US" dirty="0"/>
              <a:t>of research as </a:t>
            </a:r>
            <a:r>
              <a:rPr lang="en-US" dirty="0">
                <a:solidFill>
                  <a:srgbClr val="00B050"/>
                </a:solidFill>
              </a:rPr>
              <a:t>“a careful investigation or inquiry specially through search for new facts </a:t>
            </a:r>
            <a:r>
              <a:rPr lang="en-US" dirty="0" smtClean="0">
                <a:solidFill>
                  <a:srgbClr val="00B050"/>
                </a:solidFill>
              </a:rPr>
              <a:t>in any </a:t>
            </a:r>
            <a:r>
              <a:rPr lang="en-US" dirty="0">
                <a:solidFill>
                  <a:srgbClr val="00B050"/>
                </a:solidFill>
              </a:rPr>
              <a:t>branch of knowledge</a:t>
            </a:r>
            <a:r>
              <a:rPr lang="en-US" dirty="0" smtClean="0">
                <a:solidFill>
                  <a:srgbClr val="00B050"/>
                </a:solidFill>
              </a:rPr>
              <a:t>.”</a:t>
            </a:r>
            <a:r>
              <a:rPr lang="en-US" dirty="0" smtClean="0"/>
              <a:t> -</a:t>
            </a:r>
            <a:r>
              <a:rPr lang="en-GB" dirty="0">
                <a:solidFill>
                  <a:srgbClr val="FF0000"/>
                </a:solidFill>
              </a:rPr>
              <a:t>Redman and </a:t>
            </a:r>
            <a:r>
              <a:rPr lang="en-GB" dirty="0" err="1" smtClean="0">
                <a:solidFill>
                  <a:srgbClr val="FF0000"/>
                </a:solidFill>
              </a:rPr>
              <a:t>Mory</a:t>
            </a:r>
            <a:endParaRPr lang="en-GB" dirty="0" smtClean="0">
              <a:solidFill>
                <a:srgbClr val="FF0000"/>
              </a:solidFill>
            </a:endParaRPr>
          </a:p>
        </p:txBody>
      </p:sp>
    </p:spTree>
    <p:extLst>
      <p:ext uri="{BB962C8B-B14F-4D97-AF65-F5344CB8AC3E}">
        <p14:creationId xmlns:p14="http://schemas.microsoft.com/office/powerpoint/2010/main" val="2245936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2927" y="-20782"/>
            <a:ext cx="6858000" cy="1066800"/>
          </a:xfrm>
        </p:spPr>
        <p:txBody>
          <a:bodyPr/>
          <a:lstStyle/>
          <a:p>
            <a:r>
              <a:rPr lang="en-GB" dirty="0"/>
              <a:t>Quantitative research</a:t>
            </a:r>
          </a:p>
        </p:txBody>
      </p:sp>
      <p:sp>
        <p:nvSpPr>
          <p:cNvPr id="5" name="Text Placeholder 4"/>
          <p:cNvSpPr>
            <a:spLocks noGrp="1"/>
          </p:cNvSpPr>
          <p:nvPr>
            <p:ph type="body" idx="1"/>
          </p:nvPr>
        </p:nvSpPr>
        <p:spPr/>
        <p:txBody>
          <a:bodyPr/>
          <a:lstStyle/>
          <a:p>
            <a:endParaRPr lang="en-GB"/>
          </a:p>
        </p:txBody>
      </p:sp>
      <p:pic>
        <p:nvPicPr>
          <p:cNvPr id="2050" name="Picture 2" descr="http://www.pi-space.co.uk/wp-content/uploads/shutterstock_1411079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49400"/>
            <a:ext cx="7734301" cy="515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82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Quantitative research</a:t>
            </a:r>
          </a:p>
        </p:txBody>
      </p:sp>
      <p:sp>
        <p:nvSpPr>
          <p:cNvPr id="3" name="Content Placeholder 2"/>
          <p:cNvSpPr>
            <a:spLocks noGrp="1"/>
          </p:cNvSpPr>
          <p:nvPr>
            <p:ph sz="quarter" idx="1"/>
          </p:nvPr>
        </p:nvSpPr>
        <p:spPr/>
        <p:txBody>
          <a:bodyPr>
            <a:normAutofit fontScale="92500" lnSpcReduction="20000"/>
          </a:bodyPr>
          <a:lstStyle/>
          <a:p>
            <a:pPr algn="just">
              <a:lnSpc>
                <a:spcPct val="160000"/>
              </a:lnSpc>
            </a:pPr>
            <a:r>
              <a:rPr lang="en-US" dirty="0"/>
              <a:t>Quantitative research aims to answer a specific research question; it is tangible and countable in nature and the designs are predetermined and structured, remaining consistent throughout the study making them potentially </a:t>
            </a:r>
            <a:r>
              <a:rPr lang="en-US" dirty="0" smtClean="0"/>
              <a:t>reproducible.</a:t>
            </a:r>
          </a:p>
          <a:p>
            <a:pPr algn="just">
              <a:lnSpc>
                <a:spcPct val="160000"/>
              </a:lnSpc>
            </a:pPr>
            <a:r>
              <a:rPr lang="en-US" dirty="0"/>
              <a:t>They involve the researcher(s) either intervening in participants’ healthcare in some way, for example, administering a treatment in order to test its effect; or observing participants without manipulating their behavior or course of treatment. </a:t>
            </a:r>
            <a:endParaRPr lang="en-US" dirty="0" smtClean="0"/>
          </a:p>
        </p:txBody>
      </p:sp>
    </p:spTree>
    <p:extLst>
      <p:ext uri="{BB962C8B-B14F-4D97-AF65-F5344CB8AC3E}">
        <p14:creationId xmlns:p14="http://schemas.microsoft.com/office/powerpoint/2010/main" val="3321713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pPr algn="just">
              <a:lnSpc>
                <a:spcPct val="150000"/>
              </a:lnSpc>
            </a:pPr>
            <a:r>
              <a:rPr lang="en-US" dirty="0"/>
              <a:t>There are lots of different types of interventional and observational studies; the study design is chosen based on how well it can answer the research question of interest while being ethical and cost-effective. </a:t>
            </a:r>
            <a:endParaRPr lang="en-GB" dirty="0"/>
          </a:p>
          <a:p>
            <a:endParaRPr lang="en-GB" dirty="0"/>
          </a:p>
        </p:txBody>
      </p:sp>
    </p:spTree>
    <p:extLst>
      <p:ext uri="{BB962C8B-B14F-4D97-AF65-F5344CB8AC3E}">
        <p14:creationId xmlns:p14="http://schemas.microsoft.com/office/powerpoint/2010/main" val="535705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Its main characteristics are</a:t>
            </a:r>
            <a:endParaRPr lang="en-GB" dirty="0"/>
          </a:p>
        </p:txBody>
      </p:sp>
      <p:sp>
        <p:nvSpPr>
          <p:cNvPr id="3" name="Content Placeholder 2"/>
          <p:cNvSpPr>
            <a:spLocks noGrp="1"/>
          </p:cNvSpPr>
          <p:nvPr>
            <p:ph sz="quarter" idx="1"/>
          </p:nvPr>
        </p:nvSpPr>
        <p:spPr/>
        <p:txBody>
          <a:bodyPr>
            <a:normAutofit fontScale="92500" lnSpcReduction="20000"/>
          </a:bodyPr>
          <a:lstStyle/>
          <a:p>
            <a:pPr>
              <a:lnSpc>
                <a:spcPct val="170000"/>
              </a:lnSpc>
            </a:pPr>
            <a:r>
              <a:rPr lang="en-US" dirty="0" smtClean="0"/>
              <a:t>The </a:t>
            </a:r>
            <a:r>
              <a:rPr lang="en-US" dirty="0"/>
              <a:t>data is usually gathered using structured research instruments.</a:t>
            </a:r>
          </a:p>
          <a:p>
            <a:pPr>
              <a:lnSpc>
                <a:spcPct val="170000"/>
              </a:lnSpc>
            </a:pPr>
            <a:r>
              <a:rPr lang="en-US" dirty="0"/>
              <a:t>The results are based on larger sample sizes that are representative of the population.</a:t>
            </a:r>
          </a:p>
          <a:p>
            <a:pPr>
              <a:lnSpc>
                <a:spcPct val="170000"/>
              </a:lnSpc>
            </a:pPr>
            <a:r>
              <a:rPr lang="en-US" dirty="0"/>
              <a:t>The research study can usually be replicated or repeated, given its high reliability.</a:t>
            </a:r>
          </a:p>
          <a:p>
            <a:pPr>
              <a:lnSpc>
                <a:spcPct val="170000"/>
              </a:lnSpc>
            </a:pPr>
            <a:r>
              <a:rPr lang="en-US" dirty="0"/>
              <a:t>Researcher has a clearly defined research question to which objective answers are sought.</a:t>
            </a:r>
          </a:p>
          <a:p>
            <a:endParaRPr lang="en-GB" dirty="0"/>
          </a:p>
        </p:txBody>
      </p:sp>
    </p:spTree>
    <p:extLst>
      <p:ext uri="{BB962C8B-B14F-4D97-AF65-F5344CB8AC3E}">
        <p14:creationId xmlns:p14="http://schemas.microsoft.com/office/powerpoint/2010/main" val="879528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lnSpcReduction="20000"/>
          </a:bodyPr>
          <a:lstStyle/>
          <a:p>
            <a:pPr>
              <a:lnSpc>
                <a:spcPct val="170000"/>
              </a:lnSpc>
            </a:pPr>
            <a:r>
              <a:rPr lang="en-US" dirty="0"/>
              <a:t>All aspects of the study are carefully designed before data is collected.</a:t>
            </a:r>
          </a:p>
          <a:p>
            <a:pPr>
              <a:lnSpc>
                <a:spcPct val="170000"/>
              </a:lnSpc>
            </a:pPr>
            <a:r>
              <a:rPr lang="en-US" dirty="0"/>
              <a:t>Data are in the form of numbers and statistics, often arranged in tables, charts, figures, or other non-textual forms.</a:t>
            </a:r>
          </a:p>
          <a:p>
            <a:pPr>
              <a:lnSpc>
                <a:spcPct val="170000"/>
              </a:lnSpc>
            </a:pPr>
            <a:r>
              <a:rPr lang="en-US" dirty="0"/>
              <a:t>Project can be used to generalize concepts more widely, predict future results, or investigate causal relationships.</a:t>
            </a:r>
          </a:p>
          <a:p>
            <a:pPr>
              <a:lnSpc>
                <a:spcPct val="170000"/>
              </a:lnSpc>
            </a:pPr>
            <a:r>
              <a:rPr lang="en-US" dirty="0"/>
              <a:t>Researcher uses tools, such as questionnaires or computer software, to collect numerical data.</a:t>
            </a:r>
          </a:p>
          <a:p>
            <a:endParaRPr lang="en-GB" dirty="0"/>
          </a:p>
        </p:txBody>
      </p:sp>
    </p:spTree>
    <p:extLst>
      <p:ext uri="{BB962C8B-B14F-4D97-AF65-F5344CB8AC3E}">
        <p14:creationId xmlns:p14="http://schemas.microsoft.com/office/powerpoint/2010/main" val="2892823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Quantitative research</a:t>
            </a:r>
            <a:endParaRPr lang="en-GB" dirty="0"/>
          </a:p>
        </p:txBody>
      </p:sp>
      <p:sp>
        <p:nvSpPr>
          <p:cNvPr id="3" name="Content Placeholder 2"/>
          <p:cNvSpPr>
            <a:spLocks noGrp="1"/>
          </p:cNvSpPr>
          <p:nvPr>
            <p:ph sz="quarter"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44" y="1143000"/>
            <a:ext cx="5276656" cy="496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389279"/>
            <a:ext cx="5695756" cy="1219200"/>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6" name="Straight Arrow Connector 5"/>
          <p:cNvCxnSpPr>
            <a:stCxn id="4" idx="6"/>
          </p:cNvCxnSpPr>
          <p:nvPr/>
        </p:nvCxnSpPr>
        <p:spPr>
          <a:xfrm>
            <a:off x="5695756" y="1998879"/>
            <a:ext cx="419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68845" y="1675713"/>
            <a:ext cx="1961434" cy="646331"/>
          </a:xfrm>
          <a:prstGeom prst="rect">
            <a:avLst/>
          </a:prstGeom>
        </p:spPr>
        <p:txBody>
          <a:bodyPr wrap="none">
            <a:spAutoFit/>
          </a:bodyPr>
          <a:lstStyle/>
          <a:p>
            <a:r>
              <a:rPr lang="en-US" dirty="0"/>
              <a:t>clearly defined </a:t>
            </a:r>
            <a:endParaRPr lang="en-US" dirty="0" smtClean="0"/>
          </a:p>
          <a:p>
            <a:r>
              <a:rPr lang="en-US" dirty="0" smtClean="0"/>
              <a:t>Research </a:t>
            </a:r>
            <a:r>
              <a:rPr lang="en-US" dirty="0"/>
              <a:t>question</a:t>
            </a:r>
            <a:r>
              <a:rPr lang="en-US" dirty="0" smtClean="0"/>
              <a:t> </a:t>
            </a:r>
            <a:endParaRPr lang="en-GB" dirty="0"/>
          </a:p>
        </p:txBody>
      </p:sp>
    </p:spTree>
    <p:extLst>
      <p:ext uri="{BB962C8B-B14F-4D97-AF65-F5344CB8AC3E}">
        <p14:creationId xmlns:p14="http://schemas.microsoft.com/office/powerpoint/2010/main" val="4045139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52" t="14375" r="15901" b="6250"/>
          <a:stretch/>
        </p:blipFill>
        <p:spPr bwMode="auto">
          <a:xfrm>
            <a:off x="181897" y="1219201"/>
            <a:ext cx="6075452" cy="485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43438" y="4800600"/>
            <a:ext cx="2576185" cy="640645"/>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6" name="Straight Arrow Connector 5"/>
          <p:cNvCxnSpPr/>
          <p:nvPr/>
        </p:nvCxnSpPr>
        <p:spPr>
          <a:xfrm>
            <a:off x="3188244" y="5120922"/>
            <a:ext cx="30691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257349" y="4765889"/>
            <a:ext cx="1872629" cy="369332"/>
          </a:xfrm>
          <a:prstGeom prst="rect">
            <a:avLst/>
          </a:prstGeom>
        </p:spPr>
        <p:txBody>
          <a:bodyPr wrap="none">
            <a:spAutoFit/>
          </a:bodyPr>
          <a:lstStyle/>
          <a:p>
            <a:r>
              <a:rPr lang="en-US" dirty="0" smtClean="0"/>
              <a:t>Optimized Design</a:t>
            </a:r>
            <a:endParaRPr lang="en-GB" dirty="0"/>
          </a:p>
        </p:txBody>
      </p:sp>
      <p:sp>
        <p:nvSpPr>
          <p:cNvPr id="9" name="Rectangle 8"/>
          <p:cNvSpPr/>
          <p:nvPr/>
        </p:nvSpPr>
        <p:spPr>
          <a:xfrm>
            <a:off x="6257349" y="3962400"/>
            <a:ext cx="2415598" cy="646331"/>
          </a:xfrm>
          <a:prstGeom prst="rect">
            <a:avLst/>
          </a:prstGeom>
        </p:spPr>
        <p:txBody>
          <a:bodyPr wrap="none">
            <a:spAutoFit/>
          </a:bodyPr>
          <a:lstStyle/>
          <a:p>
            <a:r>
              <a:rPr lang="en-US" dirty="0"/>
              <a:t>Data are in the form of </a:t>
            </a:r>
            <a:endParaRPr lang="en-US" dirty="0" smtClean="0"/>
          </a:p>
          <a:p>
            <a:r>
              <a:rPr lang="en-US" dirty="0" smtClean="0"/>
              <a:t>numbers </a:t>
            </a:r>
            <a:r>
              <a:rPr lang="en-US" dirty="0"/>
              <a:t>and statistics</a:t>
            </a:r>
            <a:endParaRPr lang="en-GB" dirty="0"/>
          </a:p>
        </p:txBody>
      </p:sp>
      <p:sp>
        <p:nvSpPr>
          <p:cNvPr id="11" name="Oval 10"/>
          <p:cNvSpPr/>
          <p:nvPr/>
        </p:nvSpPr>
        <p:spPr>
          <a:xfrm>
            <a:off x="3185786" y="2590800"/>
            <a:ext cx="2576185" cy="2971800"/>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12" name="Straight Arrow Connector 11"/>
          <p:cNvCxnSpPr/>
          <p:nvPr/>
        </p:nvCxnSpPr>
        <p:spPr>
          <a:xfrm>
            <a:off x="5761971" y="4234719"/>
            <a:ext cx="33402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711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85" t="14167" r="24217" b="6250"/>
          <a:stretch/>
        </p:blipFill>
        <p:spPr bwMode="auto">
          <a:xfrm>
            <a:off x="685800" y="762000"/>
            <a:ext cx="6492240" cy="582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28600" y="4114800"/>
            <a:ext cx="7162800" cy="2529840"/>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59941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37" t="14584" r="24099" b="4792"/>
          <a:stretch/>
        </p:blipFill>
        <p:spPr bwMode="auto">
          <a:xfrm>
            <a:off x="838200" y="96149"/>
            <a:ext cx="7162800" cy="653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9638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of Quantitative research</a:t>
            </a:r>
            <a:endParaRPr lang="en-GB" dirty="0"/>
          </a:p>
        </p:txBody>
      </p:sp>
      <p:sp>
        <p:nvSpPr>
          <p:cNvPr id="3" name="Content Placeholder 2"/>
          <p:cNvSpPr>
            <a:spLocks noGrp="1"/>
          </p:cNvSpPr>
          <p:nvPr>
            <p:ph sz="quarter" idx="1"/>
          </p:nvPr>
        </p:nvSpPr>
        <p:spPr/>
        <p:txBody>
          <a:bodyPr>
            <a:normAutofit/>
          </a:bodyPr>
          <a:lstStyle/>
          <a:p>
            <a:pPr algn="just"/>
            <a:r>
              <a:rPr lang="en-US" sz="3600" dirty="0" smtClean="0"/>
              <a:t>Based </a:t>
            </a:r>
            <a:r>
              <a:rPr lang="en-US" sz="3600" dirty="0"/>
              <a:t>on measurement of quantity or amount</a:t>
            </a:r>
          </a:p>
          <a:p>
            <a:pPr algn="just"/>
            <a:r>
              <a:rPr lang="en-US" sz="3600" dirty="0" smtClean="0"/>
              <a:t>Expressed </a:t>
            </a:r>
            <a:r>
              <a:rPr lang="en-US" sz="3600" dirty="0"/>
              <a:t>in terms of </a:t>
            </a:r>
            <a:r>
              <a:rPr lang="en-US" sz="3600" dirty="0" smtClean="0"/>
              <a:t>quantity</a:t>
            </a:r>
          </a:p>
          <a:p>
            <a:pPr algn="just"/>
            <a:r>
              <a:rPr lang="en-US" sz="3600" dirty="0" smtClean="0"/>
              <a:t>Various available statistical and econometric methods are adopted for analysis.</a:t>
            </a:r>
          </a:p>
          <a:p>
            <a:pPr algn="just"/>
            <a:r>
              <a:rPr lang="en-US" sz="3600" dirty="0" smtClean="0"/>
              <a:t>E.g. correlation, regression, time series analysis etc.</a:t>
            </a:r>
            <a:endParaRPr lang="en-GB" sz="3600" dirty="0"/>
          </a:p>
        </p:txBody>
      </p:sp>
    </p:spTree>
    <p:extLst>
      <p:ext uri="{BB962C8B-B14F-4D97-AF65-F5344CB8AC3E}">
        <p14:creationId xmlns:p14="http://schemas.microsoft.com/office/powerpoint/2010/main" val="362093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pPr algn="just">
              <a:lnSpc>
                <a:spcPct val="160000"/>
              </a:lnSpc>
            </a:pPr>
            <a:r>
              <a:rPr lang="en-US" dirty="0"/>
              <a:t>According to </a:t>
            </a:r>
            <a:r>
              <a:rPr lang="en-US" dirty="0">
                <a:solidFill>
                  <a:srgbClr val="FF0000"/>
                </a:solidFill>
              </a:rPr>
              <a:t>Clifford Woody </a:t>
            </a:r>
            <a:r>
              <a:rPr lang="en-US" dirty="0" smtClean="0"/>
              <a:t>research </a:t>
            </a:r>
            <a:r>
              <a:rPr lang="en-US" dirty="0"/>
              <a:t>comprises </a:t>
            </a:r>
            <a:endParaRPr lang="en-US" dirty="0" smtClean="0"/>
          </a:p>
          <a:p>
            <a:pPr lvl="1" algn="just">
              <a:lnSpc>
                <a:spcPct val="160000"/>
              </a:lnSpc>
            </a:pPr>
            <a:r>
              <a:rPr lang="en-US" dirty="0" smtClean="0"/>
              <a:t>Defining and </a:t>
            </a:r>
            <a:r>
              <a:rPr lang="en-US" dirty="0"/>
              <a:t>redefining problems, </a:t>
            </a:r>
            <a:endParaRPr lang="en-US" dirty="0" smtClean="0"/>
          </a:p>
          <a:p>
            <a:pPr lvl="1" algn="just">
              <a:lnSpc>
                <a:spcPct val="160000"/>
              </a:lnSpc>
            </a:pPr>
            <a:r>
              <a:rPr lang="en-US" dirty="0" smtClean="0"/>
              <a:t>Formulating hypothesis </a:t>
            </a:r>
            <a:r>
              <a:rPr lang="en-US" dirty="0"/>
              <a:t>or suggested solutions; </a:t>
            </a:r>
            <a:endParaRPr lang="en-US" dirty="0" smtClean="0"/>
          </a:p>
          <a:p>
            <a:pPr lvl="1" algn="just">
              <a:lnSpc>
                <a:spcPct val="160000"/>
              </a:lnSpc>
            </a:pPr>
            <a:r>
              <a:rPr lang="en-US" dirty="0" smtClean="0"/>
              <a:t>Collecting, organizing </a:t>
            </a:r>
            <a:r>
              <a:rPr lang="en-US" dirty="0"/>
              <a:t>and evaluating data; </a:t>
            </a:r>
            <a:endParaRPr lang="en-US" dirty="0" smtClean="0"/>
          </a:p>
          <a:p>
            <a:pPr lvl="1" algn="just">
              <a:lnSpc>
                <a:spcPct val="160000"/>
              </a:lnSpc>
            </a:pPr>
            <a:r>
              <a:rPr lang="en-US" dirty="0" smtClean="0"/>
              <a:t>Making deductions and reaching </a:t>
            </a:r>
            <a:r>
              <a:rPr lang="en-US" dirty="0"/>
              <a:t>conclusions; </a:t>
            </a:r>
            <a:endParaRPr lang="en-US" dirty="0" smtClean="0"/>
          </a:p>
          <a:p>
            <a:pPr lvl="1" algn="just">
              <a:lnSpc>
                <a:spcPct val="160000"/>
              </a:lnSpc>
            </a:pPr>
            <a:r>
              <a:rPr lang="en-US" dirty="0" smtClean="0"/>
              <a:t>And at </a:t>
            </a:r>
            <a:r>
              <a:rPr lang="en-US" dirty="0"/>
              <a:t>last carefully testing the conclusions to determine whether they fit </a:t>
            </a:r>
            <a:r>
              <a:rPr lang="en-US" dirty="0" smtClean="0"/>
              <a:t>the </a:t>
            </a:r>
            <a:r>
              <a:rPr lang="en-GB" dirty="0" smtClean="0"/>
              <a:t>formulating </a:t>
            </a:r>
            <a:r>
              <a:rPr lang="en-GB" dirty="0"/>
              <a:t>hypothesis</a:t>
            </a:r>
            <a:r>
              <a:rPr lang="en-GB" dirty="0" smtClean="0"/>
              <a:t>.</a:t>
            </a:r>
          </a:p>
        </p:txBody>
      </p:sp>
    </p:spTree>
    <p:extLst>
      <p:ext uri="{BB962C8B-B14F-4D97-AF65-F5344CB8AC3E}">
        <p14:creationId xmlns:p14="http://schemas.microsoft.com/office/powerpoint/2010/main" val="23680647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1364" y="6927"/>
            <a:ext cx="6858000" cy="1066800"/>
          </a:xfrm>
        </p:spPr>
        <p:txBody>
          <a:bodyPr/>
          <a:lstStyle/>
          <a:p>
            <a:r>
              <a:rPr lang="en-GB" dirty="0"/>
              <a:t>Qualitative research </a:t>
            </a:r>
          </a:p>
        </p:txBody>
      </p:sp>
      <p:sp>
        <p:nvSpPr>
          <p:cNvPr id="5" name="Text Placeholder 4"/>
          <p:cNvSpPr>
            <a:spLocks noGrp="1"/>
          </p:cNvSpPr>
          <p:nvPr>
            <p:ph type="body"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43709"/>
            <a:ext cx="8229600" cy="565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383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762000" y="685800"/>
            <a:ext cx="7431087" cy="5256213"/>
          </a:xfrm>
          <a:prstGeom prst="rect">
            <a:avLst/>
          </a:prstGeom>
          <a:noFill/>
          <a:ln w="9525">
            <a:noFill/>
            <a:miter lim="800000"/>
            <a:headEnd/>
            <a:tailEnd/>
          </a:ln>
        </p:spPr>
      </p:pic>
    </p:spTree>
    <p:extLst>
      <p:ext uri="{BB962C8B-B14F-4D97-AF65-F5344CB8AC3E}">
        <p14:creationId xmlns:p14="http://schemas.microsoft.com/office/powerpoint/2010/main" val="30092598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00025"/>
            <a:ext cx="8609013" cy="645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6"/>
          <p:cNvSpPr>
            <a:spLocks noChangeArrowheads="1"/>
          </p:cNvSpPr>
          <p:nvPr/>
        </p:nvSpPr>
        <p:spPr bwMode="auto">
          <a:xfrm>
            <a:off x="0" y="476250"/>
            <a:ext cx="3419475" cy="5905500"/>
          </a:xfrm>
          <a:prstGeom prst="ellipse">
            <a:avLst/>
          </a:prstGeom>
          <a:noFill/>
          <a:ln w="28575">
            <a:solidFill>
              <a:srgbClr val="FF0000"/>
            </a:solidFill>
            <a:round/>
            <a:headEnd/>
            <a:tailEnd/>
          </a:ln>
        </p:spPr>
        <p:txBody>
          <a:bodyPr wrap="none" anchor="ctr"/>
          <a:lstStyle/>
          <a:p>
            <a:endParaRPr lang="zh-TW" altLang="en-US"/>
          </a:p>
        </p:txBody>
      </p:sp>
    </p:spTree>
    <p:extLst>
      <p:ext uri="{BB962C8B-B14F-4D97-AF65-F5344CB8AC3E}">
        <p14:creationId xmlns:p14="http://schemas.microsoft.com/office/powerpoint/2010/main" val="559359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09800" y="609600"/>
            <a:ext cx="4590581" cy="5353049"/>
          </a:xfrm>
          <a:prstGeom prst="rect">
            <a:avLst/>
          </a:prstGeom>
          <a:noFill/>
          <a:ln w="9525">
            <a:noFill/>
            <a:miter lim="800000"/>
            <a:headEnd/>
            <a:tailEnd/>
          </a:ln>
        </p:spPr>
      </p:pic>
    </p:spTree>
    <p:extLst>
      <p:ext uri="{BB962C8B-B14F-4D97-AF65-F5344CB8AC3E}">
        <p14:creationId xmlns:p14="http://schemas.microsoft.com/office/powerpoint/2010/main" val="568471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Qualitative research </a:t>
            </a:r>
          </a:p>
        </p:txBody>
      </p:sp>
      <p:sp>
        <p:nvSpPr>
          <p:cNvPr id="6" name="Content Placeholder 5"/>
          <p:cNvSpPr>
            <a:spLocks noGrp="1"/>
          </p:cNvSpPr>
          <p:nvPr>
            <p:ph sz="quarter" idx="1"/>
          </p:nvPr>
        </p:nvSpPr>
        <p:spPr/>
        <p:txBody>
          <a:bodyPr>
            <a:normAutofit fontScale="77500" lnSpcReduction="20000"/>
          </a:bodyPr>
          <a:lstStyle/>
          <a:p>
            <a:pPr algn="just">
              <a:lnSpc>
                <a:spcPct val="160000"/>
              </a:lnSpc>
            </a:pPr>
            <a:r>
              <a:rPr lang="en-US" sz="2800" dirty="0"/>
              <a:t>Qualitative Research is primarily exploratory research. It is used to gain an understanding of underlying reasons, opinions, and motivations. It provides insights into the problem or helps to develop ideas or hypotheses for potential quantitative research</a:t>
            </a:r>
            <a:endParaRPr lang="en-GB" sz="2800" dirty="0"/>
          </a:p>
          <a:p>
            <a:pPr algn="just">
              <a:lnSpc>
                <a:spcPct val="160000"/>
              </a:lnSpc>
            </a:pPr>
            <a:r>
              <a:rPr lang="en-US" sz="2800" dirty="0" smtClean="0"/>
              <a:t>Qualitative </a:t>
            </a:r>
            <a:r>
              <a:rPr lang="en-US" sz="2800" dirty="0"/>
              <a:t>research involves disciplined inquiry that examines people’s lives, experiences and </a:t>
            </a:r>
            <a:r>
              <a:rPr lang="en-US" sz="2800" dirty="0" smtClean="0"/>
              <a:t>behaviors, </a:t>
            </a:r>
            <a:r>
              <a:rPr lang="en-US" sz="2800" dirty="0"/>
              <a:t>and the stories and meanings individuals ascribe to them</a:t>
            </a:r>
            <a:r>
              <a:rPr lang="en-US" sz="2800" dirty="0" smtClean="0"/>
              <a:t>.</a:t>
            </a:r>
          </a:p>
          <a:p>
            <a:pPr algn="just">
              <a:lnSpc>
                <a:spcPct val="160000"/>
              </a:lnSpc>
            </a:pPr>
            <a:r>
              <a:rPr lang="en-US" sz="2800" dirty="0"/>
              <a:t>It can also investigate </a:t>
            </a:r>
            <a:r>
              <a:rPr lang="en-US" sz="2800" dirty="0" smtClean="0"/>
              <a:t>organizational </a:t>
            </a:r>
            <a:r>
              <a:rPr lang="en-US" sz="2800" dirty="0"/>
              <a:t>functioning, relationships between individuals and groups, and social environments.</a:t>
            </a:r>
            <a:endParaRPr lang="en-US" altLang="zh-TW" sz="2800" dirty="0"/>
          </a:p>
        </p:txBody>
      </p:sp>
    </p:spTree>
    <p:extLst>
      <p:ext uri="{BB962C8B-B14F-4D97-AF65-F5344CB8AC3E}">
        <p14:creationId xmlns:p14="http://schemas.microsoft.com/office/powerpoint/2010/main" val="3351433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Qualitative research </a:t>
            </a:r>
          </a:p>
        </p:txBody>
      </p:sp>
      <p:sp>
        <p:nvSpPr>
          <p:cNvPr id="3" name="Content Placeholder 2"/>
          <p:cNvSpPr>
            <a:spLocks noGrp="1"/>
          </p:cNvSpPr>
          <p:nvPr>
            <p:ph sz="quarter" idx="1"/>
          </p:nvPr>
        </p:nvSpPr>
        <p:spPr/>
        <p:txBody>
          <a:bodyPr>
            <a:normAutofit fontScale="77500" lnSpcReduction="20000"/>
          </a:bodyPr>
          <a:lstStyle/>
          <a:p>
            <a:pPr algn="just">
              <a:lnSpc>
                <a:spcPct val="160000"/>
              </a:lnSpc>
            </a:pPr>
            <a:r>
              <a:rPr lang="en-US" sz="2400" dirty="0"/>
              <a:t>This approach to research can involve the studied use and collection of a variety of empirical materials such as case studies, personal experience, life stories, interviews, observations, and cultural texts.</a:t>
            </a:r>
            <a:endParaRPr lang="en-US" sz="2400" dirty="0" smtClean="0"/>
          </a:p>
          <a:p>
            <a:pPr algn="just">
              <a:lnSpc>
                <a:spcPct val="160000"/>
              </a:lnSpc>
            </a:pPr>
            <a:r>
              <a:rPr lang="en-US" sz="2400" dirty="0" smtClean="0"/>
              <a:t>Qualitative </a:t>
            </a:r>
            <a:r>
              <a:rPr lang="en-US" sz="2400" dirty="0"/>
              <a:t>Research is primarily exploratory research. It is used to gain an understanding of underlying reasons, opinions, and motivations. It provides insights into the problem or helps to develop ideas or hypotheses for potential quantitative </a:t>
            </a:r>
            <a:r>
              <a:rPr lang="en-US" sz="2400" dirty="0" smtClean="0"/>
              <a:t>research</a:t>
            </a:r>
          </a:p>
          <a:p>
            <a:pPr algn="just">
              <a:lnSpc>
                <a:spcPct val="160000"/>
              </a:lnSpc>
            </a:pPr>
            <a:r>
              <a:rPr lang="en-US" sz="2400" dirty="0"/>
              <a:t>It may bring new insights into the experiences of individuals, groups or communities, or into issues such as environmental change, public policies and planning. </a:t>
            </a:r>
            <a:endParaRPr lang="en-US" sz="2400" dirty="0" smtClean="0"/>
          </a:p>
          <a:p>
            <a:pPr algn="just">
              <a:lnSpc>
                <a:spcPct val="160000"/>
              </a:lnSpc>
            </a:pPr>
            <a:r>
              <a:rPr lang="en-US" sz="2400" dirty="0" smtClean="0"/>
              <a:t>Qualitative </a:t>
            </a:r>
            <a:r>
              <a:rPr lang="en-US" sz="2400" dirty="0"/>
              <a:t>research may also have quantitative elements or aspects.</a:t>
            </a:r>
            <a:endParaRPr lang="en-GB" sz="2400" dirty="0"/>
          </a:p>
          <a:p>
            <a:pPr algn="just">
              <a:lnSpc>
                <a:spcPct val="160000"/>
              </a:lnSpc>
            </a:pPr>
            <a:endParaRPr lang="en-GB" sz="2400" dirty="0"/>
          </a:p>
          <a:p>
            <a:pPr marL="0" indent="0" algn="just">
              <a:lnSpc>
                <a:spcPct val="160000"/>
              </a:lnSpc>
              <a:buNone/>
            </a:pPr>
            <a:endParaRPr lang="zh-TW" altLang="en-US" sz="2400" dirty="0"/>
          </a:p>
        </p:txBody>
      </p:sp>
    </p:spTree>
    <p:extLst>
      <p:ext uri="{BB962C8B-B14F-4D97-AF65-F5344CB8AC3E}">
        <p14:creationId xmlns:p14="http://schemas.microsoft.com/office/powerpoint/2010/main" val="37448194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Commonly used approaches to data collection in qualitative </a:t>
            </a:r>
            <a:r>
              <a:rPr lang="en-US" dirty="0" smtClean="0"/>
              <a:t>research</a:t>
            </a:r>
            <a:endParaRPr lang="en-GB" dirty="0"/>
          </a:p>
        </p:txBody>
      </p:sp>
      <p:sp>
        <p:nvSpPr>
          <p:cNvPr id="3" name="Content Placeholder 2"/>
          <p:cNvSpPr>
            <a:spLocks noGrp="1"/>
          </p:cNvSpPr>
          <p:nvPr>
            <p:ph sz="quarter" idx="1"/>
          </p:nvPr>
        </p:nvSpPr>
        <p:spPr/>
        <p:txBody>
          <a:bodyPr/>
          <a:lstStyle/>
          <a:p>
            <a:r>
              <a:rPr lang="en-GB" dirty="0" smtClean="0"/>
              <a:t>Interviews</a:t>
            </a:r>
          </a:p>
          <a:p>
            <a:pPr lvl="1"/>
            <a:r>
              <a:rPr lang="en-GB" i="1" dirty="0"/>
              <a:t>structured interviews</a:t>
            </a:r>
            <a:r>
              <a:rPr lang="en-GB" i="1" dirty="0" smtClean="0"/>
              <a:t>,</a:t>
            </a:r>
          </a:p>
          <a:p>
            <a:pPr lvl="1"/>
            <a:r>
              <a:rPr lang="en-GB" i="1" dirty="0" smtClean="0"/>
              <a:t>semi-structured interviews</a:t>
            </a:r>
          </a:p>
          <a:p>
            <a:pPr lvl="1"/>
            <a:r>
              <a:rPr lang="en-GB" i="1" dirty="0"/>
              <a:t>unstructured interviews,</a:t>
            </a:r>
            <a:r>
              <a:rPr lang="en-GB" dirty="0"/>
              <a:t> </a:t>
            </a:r>
            <a:endParaRPr lang="en-GB" dirty="0" smtClean="0"/>
          </a:p>
          <a:p>
            <a:pPr lvl="1"/>
            <a:r>
              <a:rPr lang="en-GB" i="1" dirty="0"/>
              <a:t>Key informant </a:t>
            </a:r>
            <a:r>
              <a:rPr lang="en-GB" i="1" dirty="0" smtClean="0"/>
              <a:t>interviews</a:t>
            </a:r>
          </a:p>
          <a:p>
            <a:pPr lvl="1"/>
            <a:r>
              <a:rPr lang="en-GB" i="1" dirty="0"/>
              <a:t>Sample informant </a:t>
            </a:r>
            <a:r>
              <a:rPr lang="en-GB" i="1" dirty="0" smtClean="0"/>
              <a:t>interviews</a:t>
            </a:r>
          </a:p>
          <a:p>
            <a:pPr marL="274320" lvl="1">
              <a:spcBef>
                <a:spcPts val="600"/>
              </a:spcBef>
              <a:buClr>
                <a:schemeClr val="accent1"/>
              </a:buClr>
            </a:pPr>
            <a:r>
              <a:rPr lang="en-US" sz="2600" dirty="0">
                <a:solidFill>
                  <a:schemeClr val="tx1"/>
                </a:solidFill>
              </a:rPr>
              <a:t>Life story or oral </a:t>
            </a:r>
            <a:r>
              <a:rPr lang="en-US" sz="2600" dirty="0" smtClean="0">
                <a:solidFill>
                  <a:schemeClr val="tx1"/>
                </a:solidFill>
              </a:rPr>
              <a:t>history</a:t>
            </a:r>
          </a:p>
          <a:p>
            <a:pPr marL="274320" lvl="1">
              <a:spcBef>
                <a:spcPts val="600"/>
              </a:spcBef>
              <a:buClr>
                <a:schemeClr val="accent1"/>
              </a:buClr>
            </a:pPr>
            <a:r>
              <a:rPr lang="en-US" sz="2600" dirty="0">
                <a:solidFill>
                  <a:schemeClr val="tx1"/>
                </a:solidFill>
              </a:rPr>
              <a:t>Focus groups </a:t>
            </a:r>
            <a:endParaRPr lang="en-US" sz="2600" dirty="0" smtClean="0">
              <a:solidFill>
                <a:schemeClr val="tx1"/>
              </a:solidFill>
            </a:endParaRPr>
          </a:p>
          <a:p>
            <a:pPr marL="274320" lvl="1">
              <a:spcBef>
                <a:spcPts val="600"/>
              </a:spcBef>
              <a:buClr>
                <a:schemeClr val="accent1"/>
              </a:buClr>
            </a:pPr>
            <a:r>
              <a:rPr lang="en-US" sz="2600" dirty="0" smtClean="0">
                <a:solidFill>
                  <a:schemeClr val="tx1"/>
                </a:solidFill>
              </a:rPr>
              <a:t>Observation</a:t>
            </a:r>
          </a:p>
          <a:p>
            <a:pPr marL="274320" lvl="1">
              <a:spcBef>
                <a:spcPts val="600"/>
              </a:spcBef>
              <a:buClr>
                <a:schemeClr val="accent1"/>
              </a:buClr>
            </a:pPr>
            <a:r>
              <a:rPr lang="en-US" sz="2600" dirty="0">
                <a:solidFill>
                  <a:schemeClr val="tx1"/>
                </a:solidFill>
              </a:rPr>
              <a:t>Archival research </a:t>
            </a:r>
            <a:endParaRPr lang="en-US" sz="2600" dirty="0" smtClean="0">
              <a:solidFill>
                <a:schemeClr val="tx1"/>
              </a:solidFill>
            </a:endParaRPr>
          </a:p>
          <a:p>
            <a:pPr marL="274320" lvl="1">
              <a:spcBef>
                <a:spcPts val="600"/>
              </a:spcBef>
              <a:buClr>
                <a:schemeClr val="accent1"/>
              </a:buClr>
            </a:pPr>
            <a:r>
              <a:rPr lang="en-US" sz="2600" dirty="0">
                <a:solidFill>
                  <a:schemeClr val="tx1"/>
                </a:solidFill>
              </a:rPr>
              <a:t>On-line research </a:t>
            </a:r>
          </a:p>
          <a:p>
            <a:pPr lvl="1"/>
            <a:endParaRPr lang="en-GB" i="1" dirty="0"/>
          </a:p>
        </p:txBody>
      </p:sp>
    </p:spTree>
    <p:extLst>
      <p:ext uri="{BB962C8B-B14F-4D97-AF65-F5344CB8AC3E}">
        <p14:creationId xmlns:p14="http://schemas.microsoft.com/office/powerpoint/2010/main" val="14221876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common approaches as data collection tools</a:t>
            </a:r>
            <a:endParaRPr lang="en-GB"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6937464"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0049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of Qualitative </a:t>
            </a:r>
            <a:r>
              <a:rPr lang="en-GB" dirty="0"/>
              <a:t>research </a:t>
            </a:r>
          </a:p>
        </p:txBody>
      </p:sp>
      <p:sp>
        <p:nvSpPr>
          <p:cNvPr id="3" name="Content Placeholder 2"/>
          <p:cNvSpPr>
            <a:spLocks noGrp="1"/>
          </p:cNvSpPr>
          <p:nvPr>
            <p:ph sz="quarter" idx="1"/>
          </p:nvPr>
        </p:nvSpPr>
        <p:spPr/>
        <p:txBody>
          <a:bodyPr>
            <a:normAutofit/>
          </a:bodyPr>
          <a:lstStyle/>
          <a:p>
            <a:pPr>
              <a:lnSpc>
                <a:spcPct val="160000"/>
              </a:lnSpc>
            </a:pPr>
            <a:r>
              <a:rPr lang="en-GB" dirty="0" smtClean="0"/>
              <a:t>Concerned </a:t>
            </a:r>
            <a:r>
              <a:rPr lang="en-GB" dirty="0"/>
              <a:t>with qualitative phenomenon </a:t>
            </a:r>
          </a:p>
          <a:p>
            <a:pPr>
              <a:lnSpc>
                <a:spcPct val="160000"/>
              </a:lnSpc>
            </a:pPr>
            <a:r>
              <a:rPr lang="en-US" dirty="0" smtClean="0"/>
              <a:t>Motivation </a:t>
            </a:r>
            <a:r>
              <a:rPr lang="en-US" dirty="0"/>
              <a:t>research – an important type </a:t>
            </a:r>
          </a:p>
          <a:p>
            <a:pPr lvl="1">
              <a:lnSpc>
                <a:spcPct val="160000"/>
              </a:lnSpc>
            </a:pPr>
            <a:r>
              <a:rPr lang="en-US" dirty="0" smtClean="0"/>
              <a:t>E.g</a:t>
            </a:r>
            <a:r>
              <a:rPr lang="en-US" dirty="0"/>
              <a:t>. how people feel or what they think about a particular </a:t>
            </a:r>
            <a:r>
              <a:rPr lang="en-US" dirty="0" smtClean="0"/>
              <a:t>subject </a:t>
            </a:r>
            <a:r>
              <a:rPr lang="en-US" dirty="0"/>
              <a:t>or institution </a:t>
            </a:r>
          </a:p>
          <a:p>
            <a:pPr>
              <a:lnSpc>
                <a:spcPct val="160000"/>
              </a:lnSpc>
            </a:pPr>
            <a:r>
              <a:rPr lang="en-GB" dirty="0" smtClean="0"/>
              <a:t>To </a:t>
            </a:r>
            <a:r>
              <a:rPr lang="en-GB" dirty="0"/>
              <a:t>discover underlying motives </a:t>
            </a:r>
          </a:p>
          <a:p>
            <a:pPr>
              <a:lnSpc>
                <a:spcPct val="160000"/>
              </a:lnSpc>
            </a:pPr>
            <a:r>
              <a:rPr lang="en-GB" dirty="0" smtClean="0"/>
              <a:t>Seek </a:t>
            </a:r>
            <a:r>
              <a:rPr lang="en-GB" dirty="0"/>
              <a:t>guidance </a:t>
            </a:r>
          </a:p>
          <a:p>
            <a:pPr>
              <a:lnSpc>
                <a:spcPct val="160000"/>
              </a:lnSpc>
            </a:pPr>
            <a:endParaRPr lang="en-GB" dirty="0"/>
          </a:p>
        </p:txBody>
      </p:sp>
    </p:spTree>
    <p:extLst>
      <p:ext uri="{BB962C8B-B14F-4D97-AF65-F5344CB8AC3E}">
        <p14:creationId xmlns:p14="http://schemas.microsoft.com/office/powerpoint/2010/main" val="4120540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4045" y="0"/>
            <a:ext cx="6858000" cy="1066800"/>
          </a:xfrm>
        </p:spPr>
        <p:txBody>
          <a:bodyPr/>
          <a:lstStyle/>
          <a:p>
            <a:r>
              <a:rPr lang="en-US" dirty="0" smtClean="0"/>
              <a:t>Conceptual Research</a:t>
            </a:r>
            <a:endParaRPr lang="en-GB" dirty="0"/>
          </a:p>
        </p:txBody>
      </p:sp>
      <p:sp>
        <p:nvSpPr>
          <p:cNvPr id="5" name="Text Placeholder 4"/>
          <p:cNvSpPr>
            <a:spLocks noGrp="1"/>
          </p:cNvSpPr>
          <p:nvPr>
            <p:ph type="body" idx="1"/>
          </p:nvPr>
        </p:nvSpPr>
        <p:spPr/>
        <p:txBody>
          <a:bodyPr/>
          <a:lstStyle/>
          <a:p>
            <a:endParaRPr lang="en-GB"/>
          </a:p>
        </p:txBody>
      </p:sp>
      <p:pic>
        <p:nvPicPr>
          <p:cNvPr id="1026" name="Picture 2" descr="C:\Users\Ghanshyam\Desktop\leucas\empirical-vs-cocneptual.jpg"/>
          <p:cNvPicPr>
            <a:picLocks noChangeAspect="1" noChangeArrowheads="1"/>
          </p:cNvPicPr>
          <p:nvPr/>
        </p:nvPicPr>
        <p:blipFill rotWithShape="1">
          <a:blip r:embed="rId2">
            <a:extLst>
              <a:ext uri="{28A0092B-C50C-407E-A947-70E740481C1C}">
                <a14:useLocalDpi xmlns:a14="http://schemas.microsoft.com/office/drawing/2010/main" val="0"/>
              </a:ext>
            </a:extLst>
          </a:blip>
          <a:srcRect r="56160"/>
          <a:stretch/>
        </p:blipFill>
        <p:spPr bwMode="auto">
          <a:xfrm>
            <a:off x="685800" y="963519"/>
            <a:ext cx="7543800" cy="555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9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pPr>
              <a:lnSpc>
                <a:spcPct val="160000"/>
              </a:lnSpc>
            </a:pPr>
            <a:r>
              <a:rPr lang="en-US" sz="2800" dirty="0">
                <a:solidFill>
                  <a:srgbClr val="FF0000"/>
                </a:solidFill>
              </a:rPr>
              <a:t>D. </a:t>
            </a:r>
            <a:r>
              <a:rPr lang="en-US" sz="2800" dirty="0" err="1">
                <a:solidFill>
                  <a:srgbClr val="FF0000"/>
                </a:solidFill>
              </a:rPr>
              <a:t>Slesinger</a:t>
            </a:r>
            <a:r>
              <a:rPr lang="en-US" sz="2800" dirty="0">
                <a:solidFill>
                  <a:srgbClr val="FF0000"/>
                </a:solidFill>
              </a:rPr>
              <a:t> and M. Stephenson</a:t>
            </a:r>
            <a:r>
              <a:rPr lang="en-US" sz="2800" dirty="0"/>
              <a:t> in the </a:t>
            </a:r>
            <a:r>
              <a:rPr lang="en-US" sz="2800" dirty="0" err="1"/>
              <a:t>Encyclopaedia</a:t>
            </a:r>
            <a:r>
              <a:rPr lang="en-US" sz="2800" dirty="0"/>
              <a:t> of Social Sciences define research as </a:t>
            </a:r>
          </a:p>
          <a:p>
            <a:pPr lvl="1" algn="just">
              <a:lnSpc>
                <a:spcPct val="160000"/>
              </a:lnSpc>
            </a:pPr>
            <a:r>
              <a:rPr lang="en-US" sz="2500" dirty="0"/>
              <a:t>“The manipulation of things, concepts or symbols for the purpose of </a:t>
            </a:r>
            <a:r>
              <a:rPr lang="en-US" sz="2500" dirty="0" err="1"/>
              <a:t>generalising</a:t>
            </a:r>
            <a:r>
              <a:rPr lang="en-US" sz="2500" dirty="0"/>
              <a:t> to extend, correct or verify knowledge, whether that knowledge aids in construction of theory or in the practice of an art.”</a:t>
            </a:r>
            <a:r>
              <a:rPr lang="en-US" sz="500" dirty="0"/>
              <a:t>3</a:t>
            </a:r>
            <a:endParaRPr lang="en-GB" dirty="0"/>
          </a:p>
          <a:p>
            <a:pPr marL="0" indent="0">
              <a:buNone/>
            </a:pPr>
            <a:endParaRPr lang="en-GB" dirty="0"/>
          </a:p>
        </p:txBody>
      </p:sp>
    </p:spTree>
    <p:extLst>
      <p:ext uri="{BB962C8B-B14F-4D97-AF65-F5344CB8AC3E}">
        <p14:creationId xmlns:p14="http://schemas.microsoft.com/office/powerpoint/2010/main" val="38724168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sz="quarter" idx="1"/>
          </p:nvPr>
        </p:nvSpPr>
        <p:spPr/>
        <p:txBody>
          <a:bodyPr>
            <a:noAutofit/>
          </a:bodyPr>
          <a:lstStyle/>
          <a:p>
            <a:pPr algn="just">
              <a:lnSpc>
                <a:spcPct val="150000"/>
              </a:lnSpc>
            </a:pPr>
            <a:r>
              <a:rPr lang="en-US" sz="2800" dirty="0"/>
              <a:t>Conceptual research focuses on the concept or theory that explains or describes the phenomenon being studied. </a:t>
            </a:r>
          </a:p>
          <a:p>
            <a:pPr lvl="1" algn="just">
              <a:lnSpc>
                <a:spcPct val="150000"/>
              </a:lnSpc>
            </a:pPr>
            <a:r>
              <a:rPr lang="en-US" sz="2500" dirty="0"/>
              <a:t>What causes disease? </a:t>
            </a:r>
          </a:p>
          <a:p>
            <a:pPr lvl="1" algn="just">
              <a:lnSpc>
                <a:spcPct val="150000"/>
              </a:lnSpc>
            </a:pPr>
            <a:r>
              <a:rPr lang="en-US" sz="2500" dirty="0"/>
              <a:t>How can we describe the motions of the planets? </a:t>
            </a:r>
          </a:p>
          <a:p>
            <a:pPr lvl="1" algn="just">
              <a:lnSpc>
                <a:spcPct val="150000"/>
              </a:lnSpc>
            </a:pPr>
            <a:r>
              <a:rPr lang="en-US" sz="2500" dirty="0"/>
              <a:t>What are the building blocks of matter? </a:t>
            </a:r>
          </a:p>
        </p:txBody>
      </p:sp>
    </p:spTree>
    <p:extLst>
      <p:ext uri="{BB962C8B-B14F-4D97-AF65-F5344CB8AC3E}">
        <p14:creationId xmlns:p14="http://schemas.microsoft.com/office/powerpoint/2010/main" val="2411289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lnSpcReduction="20000"/>
          </a:bodyPr>
          <a:lstStyle/>
          <a:p>
            <a:pPr algn="just">
              <a:lnSpc>
                <a:spcPct val="150000"/>
              </a:lnSpc>
            </a:pPr>
            <a:r>
              <a:rPr lang="en-US" sz="2800" dirty="0"/>
              <a:t>The conceptual researcher sits at his desk with pen in hand and tries to solve these problems by thinking about them. </a:t>
            </a:r>
          </a:p>
          <a:p>
            <a:pPr algn="just">
              <a:lnSpc>
                <a:spcPct val="150000"/>
              </a:lnSpc>
            </a:pPr>
            <a:r>
              <a:rPr lang="en-US" sz="2800" dirty="0"/>
              <a:t>He does no experiments but may make use of observations by others, since this is the mass of data that he is trying to make sense of. </a:t>
            </a:r>
          </a:p>
          <a:p>
            <a:pPr algn="just">
              <a:lnSpc>
                <a:spcPct val="150000"/>
              </a:lnSpc>
            </a:pPr>
            <a:r>
              <a:rPr lang="en-US" sz="2800" dirty="0"/>
              <a:t>Until fairly recently, conceptual research was considered the most honorable form of research—it required using the brain, not the hands. </a:t>
            </a:r>
          </a:p>
          <a:p>
            <a:endParaRPr lang="en-GB" dirty="0"/>
          </a:p>
        </p:txBody>
      </p:sp>
    </p:spTree>
    <p:extLst>
      <p:ext uri="{BB962C8B-B14F-4D97-AF65-F5344CB8AC3E}">
        <p14:creationId xmlns:p14="http://schemas.microsoft.com/office/powerpoint/2010/main" val="419139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Conceptual research</a:t>
            </a:r>
          </a:p>
        </p:txBody>
      </p:sp>
      <p:sp>
        <p:nvSpPr>
          <p:cNvPr id="3" name="Content Placeholder 2"/>
          <p:cNvSpPr>
            <a:spLocks noGrp="1"/>
          </p:cNvSpPr>
          <p:nvPr>
            <p:ph sz="quarter" idx="1"/>
          </p:nvPr>
        </p:nvSpPr>
        <p:spPr/>
        <p:txBody>
          <a:bodyPr>
            <a:normAutofit fontScale="92500" lnSpcReduction="20000"/>
          </a:bodyPr>
          <a:lstStyle/>
          <a:p>
            <a:pPr algn="just">
              <a:lnSpc>
                <a:spcPct val="150000"/>
              </a:lnSpc>
            </a:pPr>
            <a:r>
              <a:rPr lang="en-US" sz="4000" dirty="0" smtClean="0"/>
              <a:t>Related </a:t>
            </a:r>
            <a:r>
              <a:rPr lang="en-US" sz="4000" dirty="0"/>
              <a:t>to abstract ideas / theory</a:t>
            </a:r>
          </a:p>
          <a:p>
            <a:pPr algn="just">
              <a:lnSpc>
                <a:spcPct val="150000"/>
              </a:lnSpc>
            </a:pPr>
            <a:r>
              <a:rPr lang="en-US" sz="4000" dirty="0" smtClean="0"/>
              <a:t>To </a:t>
            </a:r>
            <a:r>
              <a:rPr lang="en-US" sz="4000" dirty="0"/>
              <a:t>develop new concepts / reinterpret existing </a:t>
            </a:r>
            <a:r>
              <a:rPr lang="en-US" sz="4000" dirty="0" smtClean="0"/>
              <a:t>ones.</a:t>
            </a:r>
          </a:p>
          <a:p>
            <a:pPr algn="just">
              <a:lnSpc>
                <a:spcPct val="150000"/>
              </a:lnSpc>
            </a:pPr>
            <a:r>
              <a:rPr lang="en-US" sz="4000" dirty="0" smtClean="0"/>
              <a:t>Generally philosopher and thinker use it for developing new concept or for reinterpreting the existing one.</a:t>
            </a:r>
            <a:endParaRPr lang="en-US" sz="4000" dirty="0"/>
          </a:p>
        </p:txBody>
      </p:sp>
    </p:spTree>
    <p:extLst>
      <p:ext uri="{BB962C8B-B14F-4D97-AF65-F5344CB8AC3E}">
        <p14:creationId xmlns:p14="http://schemas.microsoft.com/office/powerpoint/2010/main" val="1690710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152400"/>
            <a:ext cx="6858000" cy="1066800"/>
          </a:xfrm>
        </p:spPr>
        <p:txBody>
          <a:bodyPr/>
          <a:lstStyle/>
          <a:p>
            <a:r>
              <a:rPr lang="en-US" dirty="0" err="1" smtClean="0"/>
              <a:t>Emperical</a:t>
            </a:r>
            <a:r>
              <a:rPr lang="en-US" dirty="0" smtClean="0"/>
              <a:t> Research</a:t>
            </a:r>
            <a:endParaRPr lang="en-GB" dirty="0"/>
          </a:p>
        </p:txBody>
      </p:sp>
      <p:sp>
        <p:nvSpPr>
          <p:cNvPr id="5" name="Text Placeholder 4"/>
          <p:cNvSpPr>
            <a:spLocks noGrp="1"/>
          </p:cNvSpPr>
          <p:nvPr>
            <p:ph type="body" idx="1"/>
          </p:nvPr>
        </p:nvSpPr>
        <p:spPr/>
        <p:txBody>
          <a:bodyPr/>
          <a:lstStyle/>
          <a:p>
            <a:endParaRPr lang="en-GB"/>
          </a:p>
        </p:txBody>
      </p:sp>
      <p:pic>
        <p:nvPicPr>
          <p:cNvPr id="2050" name="Picture 2" descr="C:\Users\Ghanshyam\Desktop\empirical-vs-cocneptual (1).jpg"/>
          <p:cNvPicPr>
            <a:picLocks noChangeAspect="1" noChangeArrowheads="1"/>
          </p:cNvPicPr>
          <p:nvPr/>
        </p:nvPicPr>
        <p:blipFill rotWithShape="1">
          <a:blip r:embed="rId2">
            <a:extLst>
              <a:ext uri="{28A0092B-C50C-407E-A947-70E740481C1C}">
                <a14:useLocalDpi xmlns:a14="http://schemas.microsoft.com/office/drawing/2010/main" val="0"/>
              </a:ext>
            </a:extLst>
          </a:blip>
          <a:srcRect l="56327"/>
          <a:stretch/>
        </p:blipFill>
        <p:spPr bwMode="auto">
          <a:xfrm>
            <a:off x="838200" y="926627"/>
            <a:ext cx="7772400" cy="574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99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890117"/>
            <a:ext cx="8229600" cy="1077218"/>
          </a:xfrm>
          <a:prstGeom prst="rect">
            <a:avLst/>
          </a:prstGeom>
        </p:spPr>
        <p:txBody>
          <a:bodyPr wrap="square">
            <a:spAutoFit/>
          </a:bodyPr>
          <a:lstStyle/>
          <a:p>
            <a:r>
              <a:rPr lang="en-US" sz="3200" i="1" dirty="0"/>
              <a:t>“Empirical Research: Getting Your Hands Dirty”</a:t>
            </a:r>
            <a:br>
              <a:rPr lang="en-US" sz="3200" i="1" dirty="0"/>
            </a:br>
            <a:endParaRPr lang="en-GB" sz="3200" i="1" dirty="0"/>
          </a:p>
        </p:txBody>
      </p:sp>
    </p:spTree>
    <p:extLst>
      <p:ext uri="{BB962C8B-B14F-4D97-AF65-F5344CB8AC3E}">
        <p14:creationId xmlns:p14="http://schemas.microsoft.com/office/powerpoint/2010/main" val="718703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sz="quarter" idx="1"/>
          </p:nvPr>
        </p:nvSpPr>
        <p:spPr/>
        <p:txBody>
          <a:bodyPr>
            <a:normAutofit/>
          </a:bodyPr>
          <a:lstStyle/>
          <a:p>
            <a:pPr algn="just">
              <a:lnSpc>
                <a:spcPct val="130000"/>
              </a:lnSpc>
            </a:pPr>
            <a:r>
              <a:rPr lang="en-US" dirty="0"/>
              <a:t>Empirical research relies on experience or observation alone, often without due regard for system and theory. It is data-based research, coming up with conclusions which are capable of being verified by observation or </a:t>
            </a:r>
            <a:r>
              <a:rPr lang="en-US" dirty="0" smtClean="0"/>
              <a:t>experiment.</a:t>
            </a:r>
          </a:p>
          <a:p>
            <a:pPr algn="just">
              <a:lnSpc>
                <a:spcPct val="130000"/>
              </a:lnSpc>
            </a:pPr>
            <a:r>
              <a:rPr lang="en-US" dirty="0"/>
              <a:t>We can also call it as experimental type of research. In such a research it is necessary to get at facts firsthand, at their source, and actively to go about doing certain things to stimulate the production of desired information.</a:t>
            </a:r>
            <a:endParaRPr lang="en-GB" dirty="0"/>
          </a:p>
        </p:txBody>
      </p:sp>
    </p:spTree>
    <p:extLst>
      <p:ext uri="{BB962C8B-B14F-4D97-AF65-F5344CB8AC3E}">
        <p14:creationId xmlns:p14="http://schemas.microsoft.com/office/powerpoint/2010/main" val="2056919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GB" dirty="0"/>
          </a:p>
        </p:txBody>
      </p:sp>
      <p:sp>
        <p:nvSpPr>
          <p:cNvPr id="3" name="Content Placeholder 2"/>
          <p:cNvSpPr>
            <a:spLocks noGrp="1"/>
          </p:cNvSpPr>
          <p:nvPr>
            <p:ph sz="quarter" idx="1"/>
          </p:nvPr>
        </p:nvSpPr>
        <p:spPr/>
        <p:txBody>
          <a:bodyPr>
            <a:normAutofit/>
          </a:bodyPr>
          <a:lstStyle/>
          <a:p>
            <a:pPr algn="just">
              <a:lnSpc>
                <a:spcPct val="130000"/>
              </a:lnSpc>
            </a:pPr>
            <a:r>
              <a:rPr lang="en-US" dirty="0"/>
              <a:t>Aristotle taught that </a:t>
            </a:r>
            <a:r>
              <a:rPr lang="en-US" i="1" dirty="0">
                <a:solidFill>
                  <a:srgbClr val="FF0000"/>
                </a:solidFill>
              </a:rPr>
              <a:t>large cannonballs fell to earth faster than small ones,</a:t>
            </a:r>
            <a:r>
              <a:rPr lang="en-US" dirty="0"/>
              <a:t> and many generations of professors repeated his teachings until </a:t>
            </a:r>
          </a:p>
          <a:p>
            <a:pPr algn="just">
              <a:lnSpc>
                <a:spcPct val="130000"/>
              </a:lnSpc>
            </a:pPr>
            <a:r>
              <a:rPr lang="en-US" dirty="0"/>
              <a:t>Galileo proved them wrong. Galileo was an empiricist of the best sort, one who performed original experiments not merely to destroy old theories but to provide the basis for new theories.</a:t>
            </a:r>
            <a:endParaRPr lang="en-GB" dirty="0"/>
          </a:p>
        </p:txBody>
      </p:sp>
    </p:spTree>
    <p:extLst>
      <p:ext uri="{BB962C8B-B14F-4D97-AF65-F5344CB8AC3E}">
        <p14:creationId xmlns:p14="http://schemas.microsoft.com/office/powerpoint/2010/main" val="3940334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Empirical research </a:t>
            </a:r>
          </a:p>
        </p:txBody>
      </p:sp>
      <p:sp>
        <p:nvSpPr>
          <p:cNvPr id="3" name="Content Placeholder 2"/>
          <p:cNvSpPr>
            <a:spLocks noGrp="1"/>
          </p:cNvSpPr>
          <p:nvPr>
            <p:ph sz="quarter" idx="1"/>
          </p:nvPr>
        </p:nvSpPr>
        <p:spPr/>
        <p:txBody>
          <a:bodyPr>
            <a:normAutofit/>
          </a:bodyPr>
          <a:lstStyle/>
          <a:p>
            <a:pPr algn="just">
              <a:lnSpc>
                <a:spcPct val="150000"/>
              </a:lnSpc>
            </a:pPr>
            <a:r>
              <a:rPr lang="en-GB" sz="2800" dirty="0" smtClean="0"/>
              <a:t>Data-based </a:t>
            </a:r>
            <a:r>
              <a:rPr lang="en-GB" sz="2800" dirty="0"/>
              <a:t>research </a:t>
            </a:r>
          </a:p>
          <a:p>
            <a:pPr algn="just">
              <a:lnSpc>
                <a:spcPct val="150000"/>
              </a:lnSpc>
            </a:pPr>
            <a:r>
              <a:rPr lang="en-US" sz="2800" dirty="0" smtClean="0"/>
              <a:t>Relies </a:t>
            </a:r>
            <a:r>
              <a:rPr lang="en-US" sz="2800" dirty="0"/>
              <a:t>on experience / observation alone </a:t>
            </a:r>
          </a:p>
          <a:p>
            <a:pPr algn="just">
              <a:lnSpc>
                <a:spcPct val="150000"/>
              </a:lnSpc>
            </a:pPr>
            <a:r>
              <a:rPr lang="en-GB" sz="2800" dirty="0" smtClean="0"/>
              <a:t>Verified </a:t>
            </a:r>
            <a:r>
              <a:rPr lang="en-GB" sz="2800" dirty="0"/>
              <a:t>by observation / experiment </a:t>
            </a:r>
          </a:p>
          <a:p>
            <a:pPr algn="just">
              <a:lnSpc>
                <a:spcPct val="150000"/>
              </a:lnSpc>
            </a:pPr>
            <a:r>
              <a:rPr lang="en-US" sz="2800" dirty="0" smtClean="0"/>
              <a:t>Works </a:t>
            </a:r>
            <a:r>
              <a:rPr lang="en-US" sz="2800" dirty="0"/>
              <a:t>to get enough facts to prove / disprove hypothesis </a:t>
            </a:r>
          </a:p>
          <a:p>
            <a:pPr algn="just">
              <a:lnSpc>
                <a:spcPct val="150000"/>
              </a:lnSpc>
            </a:pPr>
            <a:r>
              <a:rPr lang="en-US" sz="2800" dirty="0" smtClean="0"/>
              <a:t>Evidence </a:t>
            </a:r>
            <a:r>
              <a:rPr lang="en-US" sz="2800" dirty="0"/>
              <a:t>gathered by this is most powerful support possible for a given hypothesis </a:t>
            </a:r>
          </a:p>
          <a:p>
            <a:endParaRPr lang="en-GB" dirty="0"/>
          </a:p>
        </p:txBody>
      </p:sp>
    </p:spTree>
    <p:extLst>
      <p:ext uri="{BB962C8B-B14F-4D97-AF65-F5344CB8AC3E}">
        <p14:creationId xmlns:p14="http://schemas.microsoft.com/office/powerpoint/2010/main" val="3450488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other types of research </a:t>
            </a:r>
            <a:endParaRPr lang="en-GB" dirty="0"/>
          </a:p>
        </p:txBody>
      </p:sp>
      <p:sp>
        <p:nvSpPr>
          <p:cNvPr id="3" name="Content Placeholder 2"/>
          <p:cNvSpPr>
            <a:spLocks noGrp="1"/>
          </p:cNvSpPr>
          <p:nvPr>
            <p:ph sz="quarter" idx="1"/>
          </p:nvPr>
        </p:nvSpPr>
        <p:spPr/>
        <p:txBody>
          <a:bodyPr>
            <a:normAutofit fontScale="92500" lnSpcReduction="10000"/>
          </a:bodyPr>
          <a:lstStyle/>
          <a:p>
            <a:endParaRPr lang="en-GB" dirty="0"/>
          </a:p>
          <a:p>
            <a:r>
              <a:rPr lang="en-GB" dirty="0"/>
              <a:t>•Cross-sectional </a:t>
            </a:r>
            <a:r>
              <a:rPr lang="en-GB" dirty="0" smtClean="0"/>
              <a:t>research/one </a:t>
            </a:r>
            <a:r>
              <a:rPr lang="en-GB" dirty="0"/>
              <a:t>time </a:t>
            </a:r>
          </a:p>
          <a:p>
            <a:endParaRPr lang="en-GB" dirty="0"/>
          </a:p>
          <a:p>
            <a:pPr lvl="1"/>
            <a:r>
              <a:rPr lang="en-US" dirty="0" smtClean="0"/>
              <a:t>-Research </a:t>
            </a:r>
            <a:r>
              <a:rPr lang="en-US" dirty="0"/>
              <a:t>is confined to a single time-period </a:t>
            </a:r>
          </a:p>
          <a:p>
            <a:endParaRPr lang="en-GB" dirty="0"/>
          </a:p>
          <a:p>
            <a:r>
              <a:rPr lang="en-GB" dirty="0"/>
              <a:t>•Longitudinal research </a:t>
            </a:r>
          </a:p>
          <a:p>
            <a:endParaRPr lang="en-GB" dirty="0"/>
          </a:p>
          <a:p>
            <a:pPr lvl="1"/>
            <a:r>
              <a:rPr lang="en-GB" dirty="0"/>
              <a:t>-Carried over several-time periods </a:t>
            </a:r>
          </a:p>
          <a:p>
            <a:endParaRPr lang="en-GB" dirty="0"/>
          </a:p>
          <a:p>
            <a:r>
              <a:rPr lang="en-GB" dirty="0"/>
              <a:t>•Field-setting/laboratory/simulation </a:t>
            </a:r>
          </a:p>
          <a:p>
            <a:endParaRPr lang="en-GB" dirty="0"/>
          </a:p>
          <a:p>
            <a:pPr lvl="1"/>
            <a:r>
              <a:rPr lang="en-GB" dirty="0"/>
              <a:t>-Depends upon the environment </a:t>
            </a:r>
          </a:p>
          <a:p>
            <a:endParaRPr lang="en-GB" dirty="0"/>
          </a:p>
        </p:txBody>
      </p:sp>
    </p:spTree>
    <p:extLst>
      <p:ext uri="{BB962C8B-B14F-4D97-AF65-F5344CB8AC3E}">
        <p14:creationId xmlns:p14="http://schemas.microsoft.com/office/powerpoint/2010/main" val="614426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fontScale="92500" lnSpcReduction="10000"/>
          </a:bodyPr>
          <a:lstStyle/>
          <a:p>
            <a:endParaRPr lang="en-GB" dirty="0"/>
          </a:p>
          <a:p>
            <a:r>
              <a:rPr lang="en-GB" dirty="0"/>
              <a:t>•Clinical research </a:t>
            </a:r>
          </a:p>
          <a:p>
            <a:endParaRPr lang="en-GB" dirty="0"/>
          </a:p>
          <a:p>
            <a:pPr lvl="1"/>
            <a:r>
              <a:rPr lang="en-GB" dirty="0"/>
              <a:t>-case-study method </a:t>
            </a:r>
          </a:p>
          <a:p>
            <a:endParaRPr lang="en-GB" dirty="0"/>
          </a:p>
          <a:p>
            <a:r>
              <a:rPr lang="en-GB" dirty="0"/>
              <a:t>•Diagnostic research </a:t>
            </a:r>
          </a:p>
          <a:p>
            <a:endParaRPr lang="en-GB" dirty="0"/>
          </a:p>
          <a:p>
            <a:pPr lvl="1"/>
            <a:r>
              <a:rPr lang="en-US" dirty="0"/>
              <a:t>-In depth approaches to reach basic casual relations </a:t>
            </a:r>
          </a:p>
          <a:p>
            <a:endParaRPr lang="en-GB" dirty="0"/>
          </a:p>
          <a:p>
            <a:r>
              <a:rPr lang="en-GB" dirty="0"/>
              <a:t>•Historical research </a:t>
            </a:r>
          </a:p>
          <a:p>
            <a:endParaRPr lang="en-GB" dirty="0"/>
          </a:p>
          <a:p>
            <a:pPr lvl="1"/>
            <a:r>
              <a:rPr lang="fr-FR" dirty="0"/>
              <a:t>-</a:t>
            </a:r>
            <a:r>
              <a:rPr lang="fr-FR" dirty="0" err="1"/>
              <a:t>Utilizes</a:t>
            </a:r>
            <a:r>
              <a:rPr lang="fr-FR" dirty="0"/>
              <a:t> </a:t>
            </a:r>
            <a:r>
              <a:rPr lang="fr-FR" dirty="0" err="1"/>
              <a:t>historical</a:t>
            </a:r>
            <a:r>
              <a:rPr lang="fr-FR" dirty="0"/>
              <a:t> sources </a:t>
            </a:r>
            <a:r>
              <a:rPr lang="fr-FR" dirty="0" err="1"/>
              <a:t>like</a:t>
            </a:r>
            <a:r>
              <a:rPr lang="fr-FR" dirty="0"/>
              <a:t> documents, </a:t>
            </a:r>
            <a:r>
              <a:rPr lang="fr-FR" dirty="0" err="1"/>
              <a:t>remains</a:t>
            </a:r>
            <a:r>
              <a:rPr lang="fr-FR" dirty="0"/>
              <a:t>, </a:t>
            </a:r>
            <a:r>
              <a:rPr lang="fr-FR" dirty="0" err="1"/>
              <a:t>etc</a:t>
            </a:r>
            <a:r>
              <a:rPr lang="fr-FR" dirty="0"/>
              <a:t> </a:t>
            </a:r>
          </a:p>
          <a:p>
            <a:endParaRPr lang="en-GB" dirty="0"/>
          </a:p>
        </p:txBody>
      </p:sp>
    </p:spTree>
    <p:extLst>
      <p:ext uri="{BB962C8B-B14F-4D97-AF65-F5344CB8AC3E}">
        <p14:creationId xmlns:p14="http://schemas.microsoft.com/office/powerpoint/2010/main" val="23069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pPr algn="just">
              <a:lnSpc>
                <a:spcPct val="150000"/>
              </a:lnSpc>
            </a:pPr>
            <a:r>
              <a:rPr lang="en-US" dirty="0"/>
              <a:t>Research is, thus, an original contribution to the existing stock of </a:t>
            </a:r>
            <a:r>
              <a:rPr lang="en-US" dirty="0" smtClean="0"/>
              <a:t>knowledge making </a:t>
            </a:r>
            <a:r>
              <a:rPr lang="en-US" dirty="0"/>
              <a:t>for its advancement. It is the </a:t>
            </a:r>
            <a:r>
              <a:rPr lang="en-US" dirty="0" err="1"/>
              <a:t>persuit</a:t>
            </a:r>
            <a:r>
              <a:rPr lang="en-US" dirty="0"/>
              <a:t> of truth with the help of study, observation, </a:t>
            </a:r>
            <a:r>
              <a:rPr lang="en-US" dirty="0" smtClean="0"/>
              <a:t>comparison </a:t>
            </a:r>
            <a:r>
              <a:rPr lang="en-GB" dirty="0" smtClean="0"/>
              <a:t>and </a:t>
            </a:r>
            <a:r>
              <a:rPr lang="en-GB" dirty="0"/>
              <a:t>experiment.</a:t>
            </a:r>
          </a:p>
        </p:txBody>
      </p:sp>
    </p:spTree>
    <p:extLst>
      <p:ext uri="{BB962C8B-B14F-4D97-AF65-F5344CB8AC3E}">
        <p14:creationId xmlns:p14="http://schemas.microsoft.com/office/powerpoint/2010/main" val="13004860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methods </a:t>
            </a:r>
          </a:p>
        </p:txBody>
      </p:sp>
      <p:sp>
        <p:nvSpPr>
          <p:cNvPr id="3" name="Content Placeholder 2"/>
          <p:cNvSpPr>
            <a:spLocks noGrp="1"/>
          </p:cNvSpPr>
          <p:nvPr>
            <p:ph sz="quarter" idx="1"/>
          </p:nvPr>
        </p:nvSpPr>
        <p:spPr/>
        <p:txBody>
          <a:bodyPr/>
          <a:lstStyle/>
          <a:p>
            <a:endParaRPr lang="en-GB" dirty="0"/>
          </a:p>
          <a:p>
            <a:r>
              <a:rPr lang="en-US" dirty="0"/>
              <a:t>All those methods/techniques that are used for conduction of research </a:t>
            </a:r>
          </a:p>
          <a:p>
            <a:endParaRPr lang="en-GB" dirty="0"/>
          </a:p>
          <a:p>
            <a:r>
              <a:rPr lang="en-US" dirty="0"/>
              <a:t>Refer to the methods the researchers use in performing research operations </a:t>
            </a:r>
          </a:p>
          <a:p>
            <a:endParaRPr lang="en-GB" dirty="0"/>
          </a:p>
          <a:p>
            <a:r>
              <a:rPr lang="en-US" dirty="0"/>
              <a:t>Method used by the researcher </a:t>
            </a:r>
          </a:p>
          <a:p>
            <a:endParaRPr lang="en-GB" dirty="0"/>
          </a:p>
        </p:txBody>
      </p:sp>
    </p:spTree>
    <p:extLst>
      <p:ext uri="{BB962C8B-B14F-4D97-AF65-F5344CB8AC3E}">
        <p14:creationId xmlns:p14="http://schemas.microsoft.com/office/powerpoint/2010/main" val="1627307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Put </a:t>
            </a:r>
            <a:r>
              <a:rPr lang="en-GB" dirty="0"/>
              <a:t>into 3 groups, </a:t>
            </a:r>
          </a:p>
        </p:txBody>
      </p:sp>
      <p:sp>
        <p:nvSpPr>
          <p:cNvPr id="3" name="Content Placeholder 2"/>
          <p:cNvSpPr>
            <a:spLocks noGrp="1"/>
          </p:cNvSpPr>
          <p:nvPr>
            <p:ph sz="quarter" idx="1"/>
          </p:nvPr>
        </p:nvSpPr>
        <p:spPr/>
        <p:txBody>
          <a:bodyPr/>
          <a:lstStyle/>
          <a:p>
            <a:endParaRPr lang="en-GB" dirty="0"/>
          </a:p>
          <a:p>
            <a:pPr marL="514350" indent="-514350">
              <a:buFont typeface="+mj-lt"/>
              <a:buAutoNum type="arabicPeriod"/>
            </a:pPr>
            <a:r>
              <a:rPr lang="en-US" dirty="0" smtClean="0"/>
              <a:t>Methods </a:t>
            </a:r>
            <a:r>
              <a:rPr lang="en-US" dirty="0"/>
              <a:t>which are concerned with data collection </a:t>
            </a:r>
          </a:p>
          <a:p>
            <a:pPr marL="514350" indent="-514350">
              <a:buFont typeface="+mj-lt"/>
              <a:buAutoNum type="arabicPeriod"/>
            </a:pPr>
            <a:endParaRPr lang="en-GB" dirty="0"/>
          </a:p>
          <a:p>
            <a:pPr marL="514350" indent="-514350">
              <a:buFont typeface="+mj-lt"/>
              <a:buAutoNum type="arabicPeriod"/>
            </a:pPr>
            <a:r>
              <a:rPr lang="en-US" dirty="0" smtClean="0"/>
              <a:t>Statistical </a:t>
            </a:r>
            <a:r>
              <a:rPr lang="en-US" dirty="0"/>
              <a:t>techniques for establishment of relationship b/w data &amp; unknown </a:t>
            </a:r>
          </a:p>
          <a:p>
            <a:pPr marL="514350" indent="-514350">
              <a:buFont typeface="+mj-lt"/>
              <a:buAutoNum type="arabicPeriod"/>
            </a:pPr>
            <a:endParaRPr lang="en-GB" dirty="0"/>
          </a:p>
          <a:p>
            <a:pPr marL="514350" indent="-514350">
              <a:buFont typeface="+mj-lt"/>
              <a:buAutoNum type="arabicPeriod"/>
            </a:pPr>
            <a:r>
              <a:rPr lang="en-US" dirty="0" smtClean="0"/>
              <a:t>Evaluating </a:t>
            </a:r>
            <a:r>
              <a:rPr lang="en-US" dirty="0"/>
              <a:t>the accuracy of results obtained </a:t>
            </a:r>
          </a:p>
          <a:p>
            <a:pPr marL="514350" indent="-514350">
              <a:buFont typeface="+mj-lt"/>
              <a:buAutoNum type="arabicPeriod"/>
            </a:pPr>
            <a:endParaRPr lang="en-GB" dirty="0"/>
          </a:p>
        </p:txBody>
      </p:sp>
    </p:spTree>
    <p:extLst>
      <p:ext uri="{BB962C8B-B14F-4D97-AF65-F5344CB8AC3E}">
        <p14:creationId xmlns:p14="http://schemas.microsoft.com/office/powerpoint/2010/main" val="16604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Significance of Research</a:t>
            </a:r>
          </a:p>
        </p:txBody>
      </p:sp>
      <p:sp>
        <p:nvSpPr>
          <p:cNvPr id="3" name="Content Placeholder 2"/>
          <p:cNvSpPr>
            <a:spLocks noGrp="1"/>
          </p:cNvSpPr>
          <p:nvPr>
            <p:ph sz="quarter" idx="1"/>
          </p:nvPr>
        </p:nvSpPr>
        <p:spPr/>
        <p:txBody>
          <a:bodyPr/>
          <a:lstStyle/>
          <a:p>
            <a:r>
              <a:rPr lang="en-GB" i="1" dirty="0"/>
              <a:t>Research </a:t>
            </a:r>
            <a:r>
              <a:rPr lang="en-GB" i="1" dirty="0" smtClean="0"/>
              <a:t>inculcates </a:t>
            </a:r>
            <a:r>
              <a:rPr lang="en-US" i="1" dirty="0" smtClean="0"/>
              <a:t>scientific </a:t>
            </a:r>
            <a:r>
              <a:rPr lang="en-US" i="1" dirty="0"/>
              <a:t>and inductive thinking and it promotes the development of logical habits of </a:t>
            </a:r>
            <a:r>
              <a:rPr lang="en-US" i="1" dirty="0" smtClean="0"/>
              <a:t>thinking </a:t>
            </a:r>
            <a:r>
              <a:rPr lang="en-GB" i="1" dirty="0" smtClean="0"/>
              <a:t>and </a:t>
            </a:r>
            <a:r>
              <a:rPr lang="en-GB" i="1" dirty="0"/>
              <a:t>organisation</a:t>
            </a:r>
            <a:r>
              <a:rPr lang="en-GB" dirty="0" smtClean="0"/>
              <a:t>.</a:t>
            </a:r>
          </a:p>
          <a:p>
            <a:r>
              <a:rPr lang="en-US" i="1" dirty="0"/>
              <a:t>The role of research in several fields of applied economics, whether related to business </a:t>
            </a:r>
            <a:r>
              <a:rPr lang="en-US" i="1" dirty="0" smtClean="0"/>
              <a:t>or to </a:t>
            </a:r>
            <a:r>
              <a:rPr lang="en-US" i="1" dirty="0"/>
              <a:t>the economy as a whole, has greatly increased in modern times</a:t>
            </a:r>
            <a:r>
              <a:rPr lang="en-US" dirty="0" smtClean="0"/>
              <a:t>.</a:t>
            </a:r>
          </a:p>
          <a:p>
            <a:r>
              <a:rPr lang="en-US" i="1" dirty="0"/>
              <a:t>Research provides the basis for nearly all government policies in our economic system</a:t>
            </a:r>
            <a:r>
              <a:rPr lang="en-US" dirty="0" smtClean="0"/>
              <a:t>.</a:t>
            </a:r>
          </a:p>
          <a:p>
            <a:r>
              <a:rPr lang="en-US" i="1" dirty="0"/>
              <a:t>Decision-making may not be a part of research, but research certainly facilitates the decisions of </a:t>
            </a:r>
            <a:r>
              <a:rPr lang="en-US" i="1" dirty="0" smtClean="0"/>
              <a:t>the policy </a:t>
            </a:r>
            <a:r>
              <a:rPr lang="en-US" i="1" dirty="0"/>
              <a:t>maker.</a:t>
            </a:r>
            <a:endParaRPr lang="en-GB" i="1" dirty="0"/>
          </a:p>
        </p:txBody>
      </p:sp>
    </p:spTree>
    <p:extLst>
      <p:ext uri="{BB962C8B-B14F-4D97-AF65-F5344CB8AC3E}">
        <p14:creationId xmlns:p14="http://schemas.microsoft.com/office/powerpoint/2010/main" val="480743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r>
              <a:rPr lang="en-US" i="1" dirty="0"/>
              <a:t>Research has its special significance in solving various operational and planning </a:t>
            </a:r>
            <a:r>
              <a:rPr lang="en-US" i="1" dirty="0" smtClean="0"/>
              <a:t>problems </a:t>
            </a:r>
            <a:r>
              <a:rPr lang="en-GB" i="1" dirty="0" smtClean="0"/>
              <a:t>of </a:t>
            </a:r>
            <a:r>
              <a:rPr lang="en-GB" i="1" dirty="0"/>
              <a:t>business and industry</a:t>
            </a:r>
            <a:r>
              <a:rPr lang="en-GB" dirty="0" smtClean="0"/>
              <a:t>.</a:t>
            </a:r>
          </a:p>
          <a:p>
            <a:r>
              <a:rPr lang="en-US" i="1" dirty="0"/>
              <a:t>Research is equally important for social scientists in studying social relationships and </a:t>
            </a:r>
            <a:r>
              <a:rPr lang="en-US" i="1" dirty="0" smtClean="0"/>
              <a:t>in seeking </a:t>
            </a:r>
            <a:r>
              <a:rPr lang="en-US" i="1" dirty="0"/>
              <a:t>answers to various social problems</a:t>
            </a:r>
            <a:r>
              <a:rPr lang="en-US" dirty="0"/>
              <a:t>.</a:t>
            </a:r>
            <a:endParaRPr lang="en-GB" dirty="0"/>
          </a:p>
        </p:txBody>
      </p:sp>
    </p:spTree>
    <p:extLst>
      <p:ext uri="{BB962C8B-B14F-4D97-AF65-F5344CB8AC3E}">
        <p14:creationId xmlns:p14="http://schemas.microsoft.com/office/powerpoint/2010/main" val="11331220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significances</a:t>
            </a:r>
            <a:endParaRPr lang="en-GB" dirty="0"/>
          </a:p>
        </p:txBody>
      </p:sp>
      <p:sp>
        <p:nvSpPr>
          <p:cNvPr id="3" name="Content Placeholder 2"/>
          <p:cNvSpPr>
            <a:spLocks noGrp="1"/>
          </p:cNvSpPr>
          <p:nvPr>
            <p:ph sz="quarter" idx="1"/>
          </p:nvPr>
        </p:nvSpPr>
        <p:spPr/>
        <p:txBody>
          <a:bodyPr>
            <a:normAutofit/>
          </a:bodyPr>
          <a:lstStyle/>
          <a:p>
            <a:r>
              <a:rPr lang="en-US" i="1" dirty="0"/>
              <a:t>To those students who are to write a master’s or Ph.D. thesis, research may mean a careerism or a way to attain a high position in the social structure;</a:t>
            </a:r>
          </a:p>
          <a:p>
            <a:r>
              <a:rPr lang="en-US" i="1" dirty="0"/>
              <a:t>To professionals in research methodology, research may mean a source of livelihood;</a:t>
            </a:r>
          </a:p>
          <a:p>
            <a:r>
              <a:rPr lang="en-US" i="1" dirty="0"/>
              <a:t>To philosophers and thinkers, research may mean the outlet for new ideas and insights;</a:t>
            </a:r>
          </a:p>
          <a:p>
            <a:r>
              <a:rPr lang="en-US" i="1" dirty="0"/>
              <a:t>To literary men and women, research may mean the development of new styles and creative </a:t>
            </a:r>
            <a:r>
              <a:rPr lang="en-GB" i="1" dirty="0"/>
              <a:t>work;</a:t>
            </a:r>
          </a:p>
          <a:p>
            <a:r>
              <a:rPr lang="en-US" i="1" dirty="0"/>
              <a:t>To analysts and intellectuals, research may mean the generalizations of new theories.</a:t>
            </a:r>
            <a:endParaRPr lang="en-GB" i="1" dirty="0"/>
          </a:p>
        </p:txBody>
      </p:sp>
    </p:spTree>
    <p:extLst>
      <p:ext uri="{BB962C8B-B14F-4D97-AF65-F5344CB8AC3E}">
        <p14:creationId xmlns:p14="http://schemas.microsoft.com/office/powerpoint/2010/main" val="36891016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Nutshell</a:t>
            </a:r>
            <a:endParaRPr lang="en-GB" dirty="0"/>
          </a:p>
        </p:txBody>
      </p:sp>
      <p:sp>
        <p:nvSpPr>
          <p:cNvPr id="3" name="Content Placeholder 2"/>
          <p:cNvSpPr>
            <a:spLocks noGrp="1"/>
          </p:cNvSpPr>
          <p:nvPr>
            <p:ph sz="quarter" idx="1"/>
          </p:nvPr>
        </p:nvSpPr>
        <p:spPr/>
        <p:txBody>
          <a:bodyPr>
            <a:normAutofit/>
          </a:bodyPr>
          <a:lstStyle/>
          <a:p>
            <a:pPr algn="just"/>
            <a:r>
              <a:rPr lang="en-US" sz="4000" i="1" dirty="0" smtClean="0"/>
              <a:t>Research is </a:t>
            </a:r>
            <a:r>
              <a:rPr lang="en-US" sz="4000" i="1" dirty="0"/>
              <a:t>the fountain of knowledge for the sake of knowledge and an important </a:t>
            </a:r>
            <a:r>
              <a:rPr lang="en-US" sz="4000" i="1" dirty="0" smtClean="0"/>
              <a:t>source of </a:t>
            </a:r>
            <a:r>
              <a:rPr lang="en-US" sz="4000" i="1" dirty="0"/>
              <a:t>providing guidelines for solving different business, governmental and social problems.</a:t>
            </a:r>
            <a:endParaRPr lang="en-GB" sz="4000" i="1" dirty="0"/>
          </a:p>
        </p:txBody>
      </p:sp>
    </p:spTree>
    <p:extLst>
      <p:ext uri="{BB962C8B-B14F-4D97-AF65-F5344CB8AC3E}">
        <p14:creationId xmlns:p14="http://schemas.microsoft.com/office/powerpoint/2010/main" val="5496821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19200" y="3048000"/>
            <a:ext cx="6858000" cy="1447800"/>
          </a:xfrm>
        </p:spPr>
        <p:txBody>
          <a:bodyPr>
            <a:noAutofit/>
          </a:bodyPr>
          <a:lstStyle/>
          <a:p>
            <a:pPr algn="ctr"/>
            <a:r>
              <a:rPr lang="en-GB" sz="4400" b="1" dirty="0" smtClean="0"/>
              <a:t>RESEARCH PROBLEM</a:t>
            </a:r>
            <a:br>
              <a:rPr lang="en-GB" sz="4400" b="1" dirty="0" smtClean="0"/>
            </a:br>
            <a:r>
              <a:rPr lang="en-GB" sz="4400" b="1" dirty="0" smtClean="0">
                <a:solidFill>
                  <a:srgbClr val="FFC000"/>
                </a:solidFill>
              </a:rPr>
              <a:t>OR</a:t>
            </a:r>
            <a:r>
              <a:rPr lang="en-GB" sz="4400" b="1" dirty="0" smtClean="0"/>
              <a:t/>
            </a:r>
            <a:br>
              <a:rPr lang="en-GB" sz="4400" b="1" dirty="0" smtClean="0"/>
            </a:br>
            <a:r>
              <a:rPr lang="en-GB" sz="4400" b="1" dirty="0" smtClean="0"/>
              <a:t>RESEARCH QUESTION</a:t>
            </a:r>
            <a:br>
              <a:rPr lang="en-GB" sz="4400" b="1" dirty="0" smtClean="0"/>
            </a:br>
            <a:r>
              <a:rPr lang="en-GB" sz="4400" b="1" dirty="0" smtClean="0">
                <a:solidFill>
                  <a:srgbClr val="FFC000"/>
                </a:solidFill>
              </a:rPr>
              <a:t>OR</a:t>
            </a:r>
            <a:r>
              <a:rPr lang="en-GB" sz="4400" b="1" dirty="0" smtClean="0"/>
              <a:t/>
            </a:r>
            <a:br>
              <a:rPr lang="en-GB" sz="4400" b="1" dirty="0" smtClean="0"/>
            </a:br>
            <a:r>
              <a:rPr lang="en-GB" sz="4400" b="1" dirty="0" smtClean="0"/>
              <a:t>RESEARCH TOPIC</a:t>
            </a:r>
            <a:endParaRPr lang="en-US" sz="4400" b="1" dirty="0"/>
          </a:p>
        </p:txBody>
      </p:sp>
    </p:spTree>
    <p:extLst>
      <p:ext uri="{BB962C8B-B14F-4D97-AF65-F5344CB8AC3E}">
        <p14:creationId xmlns:p14="http://schemas.microsoft.com/office/powerpoint/2010/main" val="2260427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38200"/>
          </a:xfrm>
        </p:spPr>
        <p:txBody>
          <a:bodyPr/>
          <a:lstStyle/>
          <a:p>
            <a:r>
              <a:rPr lang="en-US" dirty="0" smtClean="0"/>
              <a:t>INTRODUCTION</a:t>
            </a:r>
            <a:endParaRPr lang="en-US" dirty="0"/>
          </a:p>
        </p:txBody>
      </p:sp>
      <p:sp>
        <p:nvSpPr>
          <p:cNvPr id="3" name="Content Placeholder 2"/>
          <p:cNvSpPr>
            <a:spLocks noGrp="1"/>
          </p:cNvSpPr>
          <p:nvPr>
            <p:ph sz="quarter" idx="1"/>
          </p:nvPr>
        </p:nvSpPr>
        <p:spPr>
          <a:xfrm>
            <a:off x="228600" y="990600"/>
            <a:ext cx="8686800" cy="5029200"/>
          </a:xfrm>
        </p:spPr>
        <p:txBody>
          <a:bodyPr>
            <a:noAutofit/>
          </a:bodyPr>
          <a:lstStyle/>
          <a:p>
            <a:pPr algn="just">
              <a:buBlip>
                <a:blip r:embed="rId2"/>
              </a:buBlip>
            </a:pPr>
            <a:r>
              <a:rPr lang="en-US" sz="4000" dirty="0" smtClean="0"/>
              <a:t>A research problem is a question that researcher wants to answer or a problem that a researcher wants to solve</a:t>
            </a:r>
          </a:p>
          <a:p>
            <a:pPr>
              <a:buBlip>
                <a:blip r:embed="rId2"/>
              </a:buBlip>
            </a:pPr>
            <a:r>
              <a:rPr lang="en-US" sz="4000" dirty="0" smtClean="0"/>
              <a:t>Identification &amp; formulation of a research problem is the first step of the research process</a:t>
            </a:r>
            <a:r>
              <a:rPr lang="en-US" sz="4000" dirty="0" smtClean="0"/>
              <a:t>.</a:t>
            </a:r>
            <a:endParaRPr lang="en-US" sz="4000" dirty="0" smtClean="0"/>
          </a:p>
        </p:txBody>
      </p:sp>
    </p:spTree>
    <p:extLst>
      <p:ext uri="{BB962C8B-B14F-4D97-AF65-F5344CB8AC3E}">
        <p14:creationId xmlns:p14="http://schemas.microsoft.com/office/powerpoint/2010/main" val="37372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pPr algn="just">
              <a:buBlip>
                <a:blip r:embed="rId2"/>
              </a:buBlip>
            </a:pPr>
            <a:r>
              <a:rPr lang="en-US" sz="3600" dirty="0"/>
              <a:t>Selection of research problem depends on several factors such as researcher’s knowledge, skills, interest, expertise, motivation &amp; creativity with respect to the subject of inquiry.</a:t>
            </a:r>
          </a:p>
          <a:p>
            <a:pPr algn="just">
              <a:buBlip>
                <a:blip r:embed="rId2"/>
              </a:buBlip>
            </a:pPr>
            <a:r>
              <a:rPr lang="en-US" sz="3600" dirty="0"/>
              <a:t>It is believed that most of the good research studies need lots of time for selection of a research problem.</a:t>
            </a:r>
          </a:p>
          <a:p>
            <a:pPr algn="just"/>
            <a:endParaRPr lang="en-GB" sz="3600" dirty="0"/>
          </a:p>
        </p:txBody>
      </p:sp>
    </p:spTree>
    <p:extLst>
      <p:ext uri="{BB962C8B-B14F-4D97-AF65-F5344CB8AC3E}">
        <p14:creationId xmlns:p14="http://schemas.microsoft.com/office/powerpoint/2010/main" val="33583219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dirty="0" smtClean="0"/>
              <a:t>DEFINITION</a:t>
            </a:r>
            <a:endParaRPr lang="en-US" dirty="0"/>
          </a:p>
        </p:txBody>
      </p:sp>
      <p:sp>
        <p:nvSpPr>
          <p:cNvPr id="3" name="Content Placeholder 2"/>
          <p:cNvSpPr>
            <a:spLocks noGrp="1"/>
          </p:cNvSpPr>
          <p:nvPr>
            <p:ph sz="quarter" idx="1"/>
          </p:nvPr>
        </p:nvSpPr>
        <p:spPr>
          <a:xfrm>
            <a:off x="304800" y="990600"/>
            <a:ext cx="8686800" cy="5410200"/>
          </a:xfrm>
        </p:spPr>
        <p:txBody>
          <a:bodyPr>
            <a:noAutofit/>
          </a:bodyPr>
          <a:lstStyle/>
          <a:p>
            <a:pPr algn="just"/>
            <a:r>
              <a:rPr lang="en-US" sz="4400" dirty="0" smtClean="0"/>
              <a:t>According to </a:t>
            </a:r>
            <a:r>
              <a:rPr lang="en-US" sz="4400" i="1" dirty="0" err="1" smtClean="0"/>
              <a:t>Kerlinger</a:t>
            </a:r>
            <a:r>
              <a:rPr lang="en-US" sz="4400" dirty="0" smtClean="0"/>
              <a:t>, ‘</a:t>
            </a:r>
            <a:r>
              <a:rPr lang="en-US" sz="4400" dirty="0" smtClean="0">
                <a:solidFill>
                  <a:srgbClr val="0070C0"/>
                </a:solidFill>
              </a:rPr>
              <a:t>A problem is an interrogative sentence or statement that asks what relation exists between two or more variable</a:t>
            </a:r>
            <a:r>
              <a:rPr lang="en-US" sz="4400" dirty="0" smtClean="0"/>
              <a:t>.’ </a:t>
            </a:r>
          </a:p>
          <a:p>
            <a:pPr algn="just"/>
            <a:r>
              <a:rPr lang="en-US" sz="4400" dirty="0" smtClean="0"/>
              <a:t>The </a:t>
            </a:r>
            <a:r>
              <a:rPr lang="en-US" sz="4400" dirty="0" smtClean="0"/>
              <a:t>answer to question will provide what is having </a:t>
            </a:r>
            <a:r>
              <a:rPr lang="en-US" sz="4400" dirty="0" smtClean="0"/>
              <a:t>pursued </a:t>
            </a:r>
            <a:r>
              <a:rPr lang="en-US" sz="4400" dirty="0" smtClean="0"/>
              <a:t>in the research.</a:t>
            </a:r>
          </a:p>
        </p:txBody>
      </p:sp>
    </p:spTree>
    <p:extLst>
      <p:ext uri="{BB962C8B-B14F-4D97-AF65-F5344CB8AC3E}">
        <p14:creationId xmlns:p14="http://schemas.microsoft.com/office/powerpoint/2010/main" val="1277379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OF RESEARCH</a:t>
            </a:r>
          </a:p>
        </p:txBody>
      </p:sp>
      <p:sp>
        <p:nvSpPr>
          <p:cNvPr id="3" name="Content Placeholder 2"/>
          <p:cNvSpPr>
            <a:spLocks noGrp="1"/>
          </p:cNvSpPr>
          <p:nvPr>
            <p:ph sz="quarter" idx="1"/>
          </p:nvPr>
        </p:nvSpPr>
        <p:spPr/>
        <p:txBody>
          <a:bodyPr>
            <a:noAutofit/>
          </a:bodyPr>
          <a:lstStyle/>
          <a:p>
            <a:pPr algn="just"/>
            <a:r>
              <a:rPr lang="en-US" sz="2800" dirty="0" smtClean="0"/>
              <a:t>Find </a:t>
            </a:r>
            <a:r>
              <a:rPr lang="en-US" sz="2800" dirty="0"/>
              <a:t>out truth which is hidden and which has not been discovered yet </a:t>
            </a:r>
            <a:endParaRPr lang="en-US" sz="2800" dirty="0" smtClean="0"/>
          </a:p>
          <a:p>
            <a:pPr algn="just"/>
            <a:r>
              <a:rPr lang="en-US" sz="2800" dirty="0"/>
              <a:t>Gain familiarity with a phenomenon or to achieve new insights into </a:t>
            </a:r>
            <a:r>
              <a:rPr lang="en-US" sz="2800" dirty="0" smtClean="0"/>
              <a:t>it.</a:t>
            </a:r>
          </a:p>
          <a:p>
            <a:pPr algn="just"/>
            <a:r>
              <a:rPr lang="en-US" sz="2800" dirty="0"/>
              <a:t>Portray accurately the characteristics of a particular individual, situation or a </a:t>
            </a:r>
            <a:r>
              <a:rPr lang="en-US" sz="2800" dirty="0" smtClean="0"/>
              <a:t>group</a:t>
            </a:r>
          </a:p>
          <a:p>
            <a:pPr algn="just"/>
            <a:r>
              <a:rPr lang="en-US" sz="2800" dirty="0"/>
              <a:t>Determine the frequency with which something occurs or with which it is associated with something else </a:t>
            </a:r>
          </a:p>
          <a:p>
            <a:pPr algn="just"/>
            <a:r>
              <a:rPr lang="en-US" sz="2800" dirty="0"/>
              <a:t>Test a hypothesis of a casual relationship between </a:t>
            </a:r>
            <a:r>
              <a:rPr lang="en-US" sz="2800" dirty="0" smtClean="0"/>
              <a:t>variables</a:t>
            </a:r>
            <a:endParaRPr lang="en-GB" sz="2800" dirty="0"/>
          </a:p>
        </p:txBody>
      </p:sp>
    </p:spTree>
    <p:extLst>
      <p:ext uri="{BB962C8B-B14F-4D97-AF65-F5344CB8AC3E}">
        <p14:creationId xmlns:p14="http://schemas.microsoft.com/office/powerpoint/2010/main" val="41072747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pPr algn="just"/>
            <a:r>
              <a:rPr lang="en-US" sz="3200" i="1" dirty="0"/>
              <a:t>R.S. Woodworth </a:t>
            </a:r>
            <a:r>
              <a:rPr lang="en-US" sz="3200" dirty="0"/>
              <a:t>defines problem as ‘</a:t>
            </a:r>
            <a:r>
              <a:rPr lang="en-US" sz="3200" dirty="0">
                <a:solidFill>
                  <a:srgbClr val="0070C0"/>
                </a:solidFill>
              </a:rPr>
              <a:t>a situation for which we have no ready &amp; successful response by instinct or by previous acquired habit. We must find out what to do’, i.e. the solution can be found out only after an investigation</a:t>
            </a:r>
            <a:r>
              <a:rPr lang="en-US" sz="3200" dirty="0"/>
              <a:t>.</a:t>
            </a:r>
          </a:p>
          <a:p>
            <a:pPr algn="just"/>
            <a:r>
              <a:rPr lang="en-US" sz="3200" dirty="0"/>
              <a:t>In </a:t>
            </a:r>
            <a:r>
              <a:rPr lang="en-US" sz="3200" i="1" dirty="0"/>
              <a:t>other words</a:t>
            </a:r>
            <a:r>
              <a:rPr lang="en-US" sz="3200" dirty="0"/>
              <a:t>, ‘</a:t>
            </a:r>
            <a:r>
              <a:rPr lang="en-US" sz="3200" dirty="0">
                <a:solidFill>
                  <a:srgbClr val="0070C0"/>
                </a:solidFill>
              </a:rPr>
              <a:t>a research problem is an area of concern where there is a gap in the knowledge base needed for professional practices</a:t>
            </a:r>
            <a:r>
              <a:rPr lang="en-US" sz="3200" dirty="0"/>
              <a:t>.</a:t>
            </a:r>
          </a:p>
          <a:p>
            <a:endParaRPr lang="en-GB" dirty="0"/>
          </a:p>
        </p:txBody>
      </p:sp>
    </p:spTree>
    <p:extLst>
      <p:ext uri="{BB962C8B-B14F-4D97-AF65-F5344CB8AC3E}">
        <p14:creationId xmlns:p14="http://schemas.microsoft.com/office/powerpoint/2010/main" val="38114751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020762"/>
          </a:xfrm>
        </p:spPr>
        <p:txBody>
          <a:bodyPr>
            <a:normAutofit fontScale="90000"/>
          </a:bodyPr>
          <a:lstStyle/>
          <a:p>
            <a:r>
              <a:rPr lang="en-US" dirty="0" smtClean="0"/>
              <a:t>IDENTIFICATION OF RESEARCH PROBLEM</a:t>
            </a:r>
            <a:endParaRPr lang="en-US" dirty="0"/>
          </a:p>
        </p:txBody>
      </p:sp>
      <p:sp>
        <p:nvSpPr>
          <p:cNvPr id="3" name="Content Placeholder 2"/>
          <p:cNvSpPr>
            <a:spLocks noGrp="1"/>
          </p:cNvSpPr>
          <p:nvPr>
            <p:ph sz="quarter" idx="1"/>
          </p:nvPr>
        </p:nvSpPr>
        <p:spPr>
          <a:xfrm>
            <a:off x="304800" y="1447800"/>
            <a:ext cx="8610600" cy="4953000"/>
          </a:xfrm>
        </p:spPr>
        <p:txBody>
          <a:bodyPr>
            <a:normAutofit lnSpcReduction="10000"/>
          </a:bodyPr>
          <a:lstStyle/>
          <a:p>
            <a:pPr>
              <a:lnSpc>
                <a:spcPct val="150000"/>
              </a:lnSpc>
            </a:pPr>
            <a:r>
              <a:rPr lang="en-US" dirty="0" smtClean="0"/>
              <a:t>Identification of a research problem is the first &amp; most important step in research process.</a:t>
            </a:r>
          </a:p>
          <a:p>
            <a:pPr>
              <a:lnSpc>
                <a:spcPct val="150000"/>
              </a:lnSpc>
            </a:pPr>
            <a:r>
              <a:rPr lang="en-US" dirty="0" smtClean="0"/>
              <a:t>Generally, </a:t>
            </a:r>
            <a:r>
              <a:rPr lang="en-US" dirty="0" smtClean="0">
                <a:solidFill>
                  <a:srgbClr val="0070C0"/>
                </a:solidFill>
              </a:rPr>
              <a:t>a </a:t>
            </a:r>
            <a:r>
              <a:rPr lang="en-US" dirty="0" smtClean="0">
                <a:solidFill>
                  <a:srgbClr val="0070C0"/>
                </a:solidFill>
              </a:rPr>
              <a:t>broad area is selected </a:t>
            </a:r>
            <a:r>
              <a:rPr lang="en-US" dirty="0" smtClean="0"/>
              <a:t>&amp; then a broad topic is </a:t>
            </a:r>
            <a:r>
              <a:rPr lang="en-US" dirty="0" smtClean="0">
                <a:solidFill>
                  <a:srgbClr val="0070C0"/>
                </a:solidFill>
              </a:rPr>
              <a:t>delimited</a:t>
            </a:r>
            <a:r>
              <a:rPr lang="en-US" dirty="0" smtClean="0"/>
              <a:t> or </a:t>
            </a:r>
            <a:r>
              <a:rPr lang="en-US" dirty="0" smtClean="0">
                <a:solidFill>
                  <a:srgbClr val="0070C0"/>
                </a:solidFill>
              </a:rPr>
              <a:t>narrowed down</a:t>
            </a:r>
            <a:r>
              <a:rPr lang="en-US" dirty="0" smtClean="0"/>
              <a:t> to a </a:t>
            </a:r>
            <a:r>
              <a:rPr lang="en-US" dirty="0" smtClean="0">
                <a:solidFill>
                  <a:srgbClr val="0070C0"/>
                </a:solidFill>
              </a:rPr>
              <a:t>specific one-sentence statement of the problem</a:t>
            </a:r>
            <a:r>
              <a:rPr lang="en-US" dirty="0" smtClean="0"/>
              <a:t>.</a:t>
            </a:r>
          </a:p>
          <a:p>
            <a:pPr>
              <a:lnSpc>
                <a:spcPct val="150000"/>
              </a:lnSpc>
            </a:pPr>
            <a:r>
              <a:rPr lang="en-US" dirty="0" smtClean="0"/>
              <a:t>This step of the research process is considered as the most difficult &amp; challenging, &amp; </a:t>
            </a:r>
            <a:r>
              <a:rPr lang="en-US" dirty="0" smtClean="0"/>
              <a:t>needs lots </a:t>
            </a:r>
            <a:r>
              <a:rPr lang="en-US" dirty="0" smtClean="0"/>
              <a:t>of time.</a:t>
            </a:r>
          </a:p>
          <a:p>
            <a:pPr>
              <a:lnSpc>
                <a:spcPct val="150000"/>
              </a:lnSpc>
            </a:pPr>
            <a:r>
              <a:rPr lang="en-US" dirty="0" smtClean="0"/>
              <a:t>A research problem may come from several sources:</a:t>
            </a:r>
            <a:endParaRPr lang="en-US" dirty="0"/>
          </a:p>
        </p:txBody>
      </p:sp>
    </p:spTree>
    <p:extLst>
      <p:ext uri="{BB962C8B-B14F-4D97-AF65-F5344CB8AC3E}">
        <p14:creationId xmlns:p14="http://schemas.microsoft.com/office/powerpoint/2010/main" val="6111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47800"/>
            <a:ext cx="8229600" cy="4572000"/>
          </a:xfrm>
        </p:spPr>
        <p:txBody>
          <a:bodyPr/>
          <a:lstStyle/>
          <a:p>
            <a:pPr>
              <a:buNone/>
            </a:pPr>
            <a:endParaRPr lang="en-US" dirty="0"/>
          </a:p>
        </p:txBody>
      </p:sp>
      <p:sp>
        <p:nvSpPr>
          <p:cNvPr id="4" name="Explosion 1 3"/>
          <p:cNvSpPr/>
          <p:nvPr/>
        </p:nvSpPr>
        <p:spPr>
          <a:xfrm rot="14152500">
            <a:off x="3256996" y="1918573"/>
            <a:ext cx="2801565" cy="3630454"/>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6127 w 21600"/>
              <a:gd name="connsiteY21" fmla="*/ 7002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6127 w 21600"/>
              <a:gd name="connsiteY21" fmla="*/ 7002 h 21600"/>
              <a:gd name="connsiteX22" fmla="*/ 7312 w 21600"/>
              <a:gd name="connsiteY22" fmla="*/ 6320 h 21600"/>
              <a:gd name="connsiteX23" fmla="*/ 3456 w 21600"/>
              <a:gd name="connsiteY23" fmla="*/ 3021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7312 w 21600"/>
              <a:gd name="connsiteY21" fmla="*/ 6320 h 21600"/>
              <a:gd name="connsiteX22" fmla="*/ 3456 w 21600"/>
              <a:gd name="connsiteY22" fmla="*/ 3021 h 21600"/>
              <a:gd name="connsiteX23" fmla="*/ 10800 w 21600"/>
              <a:gd name="connsiteY23"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456 w 21600"/>
              <a:gd name="connsiteY21" fmla="*/ 3021 h 21600"/>
              <a:gd name="connsiteX22" fmla="*/ 10800 w 21600"/>
              <a:gd name="connsiteY22" fmla="*/ 58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00" h="21600">
                <a:moveTo>
                  <a:pt x="10800" y="5800"/>
                </a:moveTo>
                <a:lnTo>
                  <a:pt x="14522" y="0"/>
                </a:lnTo>
                <a:cubicBezTo>
                  <a:pt x="14400" y="1775"/>
                  <a:pt x="14277" y="3550"/>
                  <a:pt x="14155" y="5325"/>
                </a:cubicBez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cubicBezTo>
                  <a:pt x="8228" y="19609"/>
                  <a:pt x="7972" y="17618"/>
                  <a:pt x="7715" y="15627"/>
                </a:cubicBezTo>
                <a:lnTo>
                  <a:pt x="4762" y="17617"/>
                </a:lnTo>
                <a:lnTo>
                  <a:pt x="5667" y="13937"/>
                </a:lnTo>
                <a:lnTo>
                  <a:pt x="135" y="14587"/>
                </a:lnTo>
                <a:lnTo>
                  <a:pt x="3722" y="11775"/>
                </a:lnTo>
                <a:lnTo>
                  <a:pt x="0" y="8615"/>
                </a:lnTo>
                <a:lnTo>
                  <a:pt x="4627" y="7617"/>
                </a:lnTo>
                <a:lnTo>
                  <a:pt x="3456" y="3021"/>
                </a:lnTo>
                <a:lnTo>
                  <a:pt x="10800" y="5800"/>
                </a:lnTo>
                <a:close/>
              </a:path>
            </a:pathLst>
          </a:custGeom>
        </p:spPr>
        <p:style>
          <a:lnRef idx="0">
            <a:schemeClr val="accent4"/>
          </a:lnRef>
          <a:fillRef idx="3">
            <a:schemeClr val="accent4"/>
          </a:fillRef>
          <a:effectRef idx="3">
            <a:schemeClr val="accent4"/>
          </a:effectRef>
          <a:fontRef idx="minor">
            <a:schemeClr val="lt1"/>
          </a:fontRef>
        </p:style>
        <p:txBody>
          <a:bodyPr vert="vert" wrap="square" rtlCol="0" anchor="ctr">
            <a:normAutofit/>
          </a:bodyPr>
          <a:lstStyle/>
          <a:p>
            <a:pPr lvl="0"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Sources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a:t>
            </a:r>
          </a:p>
          <a:p>
            <a:pPr lvl="0"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Research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Problem</a:t>
            </a:r>
          </a:p>
          <a:p>
            <a:pPr algn="ctr"/>
            <a:endParaRPr lang="en-US" dirty="0">
              <a:ln>
                <a:solidFill>
                  <a:srgbClr val="00B0F0"/>
                </a:solidFill>
              </a:ln>
              <a:solidFill>
                <a:schemeClr val="bg1"/>
              </a:solidFill>
            </a:endParaRPr>
          </a:p>
        </p:txBody>
      </p:sp>
      <p:sp>
        <p:nvSpPr>
          <p:cNvPr id="5" name="Oval 4"/>
          <p:cNvSpPr/>
          <p:nvPr/>
        </p:nvSpPr>
        <p:spPr>
          <a:xfrm rot="19511429">
            <a:off x="4789408" y="1162501"/>
            <a:ext cx="2929956" cy="61227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Personal Experience</a:t>
            </a:r>
            <a:endParaRPr lang="en-US" dirty="0"/>
          </a:p>
        </p:txBody>
      </p:sp>
      <p:sp>
        <p:nvSpPr>
          <p:cNvPr id="6" name="Oval 5"/>
          <p:cNvSpPr/>
          <p:nvPr/>
        </p:nvSpPr>
        <p:spPr>
          <a:xfrm rot="19804401">
            <a:off x="5452659" y="1647486"/>
            <a:ext cx="2797028" cy="612279"/>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dirty="0" smtClean="0"/>
              <a:t>Practical Experience</a:t>
            </a:r>
            <a:endParaRPr lang="en-US" dirty="0"/>
          </a:p>
        </p:txBody>
      </p:sp>
      <p:sp>
        <p:nvSpPr>
          <p:cNvPr id="7" name="Oval 6"/>
          <p:cNvSpPr/>
          <p:nvPr/>
        </p:nvSpPr>
        <p:spPr>
          <a:xfrm rot="20013524">
            <a:off x="6081004" y="2115884"/>
            <a:ext cx="2797028" cy="589745"/>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dirty="0" smtClean="0"/>
              <a:t>Critical Appraisal of literature</a:t>
            </a:r>
            <a:endParaRPr lang="en-US" dirty="0"/>
          </a:p>
        </p:txBody>
      </p:sp>
      <p:sp>
        <p:nvSpPr>
          <p:cNvPr id="8" name="Oval 7"/>
          <p:cNvSpPr/>
          <p:nvPr/>
        </p:nvSpPr>
        <p:spPr>
          <a:xfrm rot="21180073">
            <a:off x="5969108" y="3292409"/>
            <a:ext cx="2797028" cy="589745"/>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dirty="0" smtClean="0"/>
              <a:t>Previous Research</a:t>
            </a:r>
            <a:endParaRPr lang="en-US" dirty="0"/>
          </a:p>
        </p:txBody>
      </p:sp>
      <p:sp>
        <p:nvSpPr>
          <p:cNvPr id="9" name="Oval 8"/>
          <p:cNvSpPr/>
          <p:nvPr/>
        </p:nvSpPr>
        <p:spPr>
          <a:xfrm rot="774924">
            <a:off x="5821728" y="4496125"/>
            <a:ext cx="2797028" cy="589745"/>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dirty="0" smtClean="0"/>
              <a:t>Existing theories</a:t>
            </a:r>
            <a:endParaRPr lang="en-US" dirty="0"/>
          </a:p>
        </p:txBody>
      </p:sp>
      <p:sp>
        <p:nvSpPr>
          <p:cNvPr id="10" name="Oval 9"/>
          <p:cNvSpPr/>
          <p:nvPr/>
        </p:nvSpPr>
        <p:spPr>
          <a:xfrm rot="2043086">
            <a:off x="4817225" y="5585080"/>
            <a:ext cx="2620780" cy="589745"/>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dirty="0" smtClean="0"/>
              <a:t>Social Issues</a:t>
            </a:r>
            <a:endParaRPr lang="en-US" dirty="0"/>
          </a:p>
        </p:txBody>
      </p:sp>
      <p:sp>
        <p:nvSpPr>
          <p:cNvPr id="12" name="Oval 11"/>
          <p:cNvSpPr/>
          <p:nvPr/>
        </p:nvSpPr>
        <p:spPr>
          <a:xfrm rot="20149219">
            <a:off x="1494880" y="5433062"/>
            <a:ext cx="2797028" cy="589745"/>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dirty="0" smtClean="0"/>
              <a:t>Brainstorming</a:t>
            </a:r>
            <a:endParaRPr lang="en-US" dirty="0"/>
          </a:p>
        </p:txBody>
      </p:sp>
      <p:sp>
        <p:nvSpPr>
          <p:cNvPr id="13" name="Oval 12"/>
          <p:cNvSpPr/>
          <p:nvPr/>
        </p:nvSpPr>
        <p:spPr>
          <a:xfrm rot="20573237">
            <a:off x="177251" y="4437061"/>
            <a:ext cx="2797028" cy="589745"/>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sz="2000" dirty="0" smtClean="0"/>
              <a:t>Intuition</a:t>
            </a:r>
            <a:endParaRPr lang="en-US" sz="2000" dirty="0"/>
          </a:p>
        </p:txBody>
      </p:sp>
      <p:sp>
        <p:nvSpPr>
          <p:cNvPr id="15" name="Oval 14"/>
          <p:cNvSpPr/>
          <p:nvPr/>
        </p:nvSpPr>
        <p:spPr>
          <a:xfrm rot="21318008">
            <a:off x="476658" y="3313997"/>
            <a:ext cx="2797028" cy="589745"/>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sz="2000" dirty="0" smtClean="0"/>
              <a:t>Folklores</a:t>
            </a:r>
            <a:endParaRPr lang="en-US" sz="2000" dirty="0"/>
          </a:p>
        </p:txBody>
      </p:sp>
      <p:sp>
        <p:nvSpPr>
          <p:cNvPr id="16" name="Oval 15"/>
          <p:cNvSpPr/>
          <p:nvPr/>
        </p:nvSpPr>
        <p:spPr>
          <a:xfrm rot="859909">
            <a:off x="872629" y="2165184"/>
            <a:ext cx="2797028" cy="629824"/>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sz="2000" dirty="0" smtClean="0"/>
              <a:t>Exposure to field situations</a:t>
            </a:r>
            <a:endParaRPr lang="en-US" sz="2000" dirty="0"/>
          </a:p>
        </p:txBody>
      </p:sp>
      <p:sp>
        <p:nvSpPr>
          <p:cNvPr id="17" name="Oval 16"/>
          <p:cNvSpPr/>
          <p:nvPr/>
        </p:nvSpPr>
        <p:spPr>
          <a:xfrm rot="2385145">
            <a:off x="1785438" y="1125448"/>
            <a:ext cx="2797028" cy="637259"/>
          </a:xfrm>
          <a:prstGeom prst="ellipse">
            <a:avLst/>
          </a:prstGeom>
        </p:spPr>
        <p:style>
          <a:lnRef idx="1">
            <a:schemeClr val="accent2"/>
          </a:lnRef>
          <a:fillRef idx="3">
            <a:schemeClr val="accent2"/>
          </a:fillRef>
          <a:effectRef idx="2">
            <a:schemeClr val="accent2"/>
          </a:effectRef>
          <a:fontRef idx="minor">
            <a:schemeClr val="lt1"/>
          </a:fontRef>
        </p:style>
        <p:txBody>
          <a:bodyPr lIns="91440" rtlCol="0" anchor="ctr" anchorCtr="0"/>
          <a:lstStyle/>
          <a:p>
            <a:pPr algn="ctr"/>
            <a:r>
              <a:rPr lang="en-US" sz="2000" dirty="0" smtClean="0"/>
              <a:t>Consultation with experts</a:t>
            </a:r>
            <a:endParaRPr lang="en-US" sz="2000" dirty="0"/>
          </a:p>
        </p:txBody>
      </p:sp>
    </p:spTree>
    <p:extLst>
      <p:ext uri="{BB962C8B-B14F-4D97-AF65-F5344CB8AC3E}">
        <p14:creationId xmlns:p14="http://schemas.microsoft.com/office/powerpoint/2010/main" val="3460307558"/>
      </p:ext>
    </p:extLst>
  </p:cSld>
  <p:clrMapOvr>
    <a:masterClrMapping/>
  </p:clrMapOvr>
  <p:transition>
    <p:checker/>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0" fill="hold"/>
                                        <p:tgtEl>
                                          <p:spTgt spid="6"/>
                                        </p:tgtEl>
                                        <p:attrNameLst>
                                          <p:attrName>ppt_x</p:attrName>
                                        </p:attrNameLst>
                                      </p:cBhvr>
                                      <p:tavLst>
                                        <p:tav tm="0">
                                          <p:val>
                                            <p:strVal val="#ppt_x"/>
                                          </p:val>
                                        </p:tav>
                                        <p:tav tm="100000">
                                          <p:val>
                                            <p:strVal val="#ppt_x"/>
                                          </p:val>
                                        </p:tav>
                                      </p:tavLst>
                                    </p:anim>
                                    <p:anim calcmode="lin" valueType="num">
                                      <p:cBhvr additive="base">
                                        <p:cTn id="1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0" fill="hold"/>
                                        <p:tgtEl>
                                          <p:spTgt spid="7"/>
                                        </p:tgtEl>
                                        <p:attrNameLst>
                                          <p:attrName>ppt_x</p:attrName>
                                        </p:attrNameLst>
                                      </p:cBhvr>
                                      <p:tavLst>
                                        <p:tav tm="0">
                                          <p:val>
                                            <p:strVal val="#ppt_x"/>
                                          </p:val>
                                        </p:tav>
                                        <p:tav tm="100000">
                                          <p:val>
                                            <p:strVal val="#ppt_x"/>
                                          </p:val>
                                        </p:tav>
                                      </p:tavLst>
                                    </p:anim>
                                    <p:anim calcmode="lin" valueType="num">
                                      <p:cBhvr additive="base">
                                        <p:cTn id="25"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0" fill="hold"/>
                                        <p:tgtEl>
                                          <p:spTgt spid="8"/>
                                        </p:tgtEl>
                                        <p:attrNameLst>
                                          <p:attrName>ppt_x</p:attrName>
                                        </p:attrNameLst>
                                      </p:cBhvr>
                                      <p:tavLst>
                                        <p:tav tm="0">
                                          <p:val>
                                            <p:strVal val="#ppt_x"/>
                                          </p:val>
                                        </p:tav>
                                        <p:tav tm="100000">
                                          <p:val>
                                            <p:strVal val="#ppt_x"/>
                                          </p:val>
                                        </p:tav>
                                      </p:tavLst>
                                    </p:anim>
                                    <p:anim calcmode="lin" valueType="num">
                                      <p:cBhvr additive="base">
                                        <p:cTn id="31"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0" fill="hold"/>
                                        <p:tgtEl>
                                          <p:spTgt spid="9"/>
                                        </p:tgtEl>
                                        <p:attrNameLst>
                                          <p:attrName>ppt_x</p:attrName>
                                        </p:attrNameLst>
                                      </p:cBhvr>
                                      <p:tavLst>
                                        <p:tav tm="0">
                                          <p:val>
                                            <p:strVal val="#ppt_x"/>
                                          </p:val>
                                        </p:tav>
                                        <p:tav tm="100000">
                                          <p:val>
                                            <p:strVal val="#ppt_x"/>
                                          </p:val>
                                        </p:tav>
                                      </p:tavLst>
                                    </p:anim>
                                    <p:anim calcmode="lin" valueType="num">
                                      <p:cBhvr additive="base">
                                        <p:cTn id="37"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0" fill="hold"/>
                                        <p:tgtEl>
                                          <p:spTgt spid="10"/>
                                        </p:tgtEl>
                                        <p:attrNameLst>
                                          <p:attrName>ppt_x</p:attrName>
                                        </p:attrNameLst>
                                      </p:cBhvr>
                                      <p:tavLst>
                                        <p:tav tm="0">
                                          <p:val>
                                            <p:strVal val="#ppt_x"/>
                                          </p:val>
                                        </p:tav>
                                        <p:tav tm="100000">
                                          <p:val>
                                            <p:strVal val="#ppt_x"/>
                                          </p:val>
                                        </p:tav>
                                      </p:tavLst>
                                    </p:anim>
                                    <p:anim calcmode="lin" valueType="num">
                                      <p:cBhvr additive="base">
                                        <p:cTn id="4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0" fill="hold"/>
                                        <p:tgtEl>
                                          <p:spTgt spid="12"/>
                                        </p:tgtEl>
                                        <p:attrNameLst>
                                          <p:attrName>ppt_x</p:attrName>
                                        </p:attrNameLst>
                                      </p:cBhvr>
                                      <p:tavLst>
                                        <p:tav tm="0">
                                          <p:val>
                                            <p:strVal val="#ppt_x"/>
                                          </p:val>
                                        </p:tav>
                                        <p:tav tm="100000">
                                          <p:val>
                                            <p:strVal val="#ppt_x"/>
                                          </p:val>
                                        </p:tav>
                                      </p:tavLst>
                                    </p:anim>
                                    <p:anim calcmode="lin" valueType="num">
                                      <p:cBhvr additive="base">
                                        <p:cTn id="49"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0" fill="hold"/>
                                        <p:tgtEl>
                                          <p:spTgt spid="13"/>
                                        </p:tgtEl>
                                        <p:attrNameLst>
                                          <p:attrName>ppt_x</p:attrName>
                                        </p:attrNameLst>
                                      </p:cBhvr>
                                      <p:tavLst>
                                        <p:tav tm="0">
                                          <p:val>
                                            <p:strVal val="#ppt_x"/>
                                          </p:val>
                                        </p:tav>
                                        <p:tav tm="100000">
                                          <p:val>
                                            <p:strVal val="#ppt_x"/>
                                          </p:val>
                                        </p:tav>
                                      </p:tavLst>
                                    </p:anim>
                                    <p:anim calcmode="lin" valueType="num">
                                      <p:cBhvr additive="base">
                                        <p:cTn id="55"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7"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0" fill="hold"/>
                                        <p:tgtEl>
                                          <p:spTgt spid="15"/>
                                        </p:tgtEl>
                                        <p:attrNameLst>
                                          <p:attrName>ppt_x</p:attrName>
                                        </p:attrNameLst>
                                      </p:cBhvr>
                                      <p:tavLst>
                                        <p:tav tm="0">
                                          <p:val>
                                            <p:strVal val="#ppt_x"/>
                                          </p:val>
                                        </p:tav>
                                        <p:tav tm="100000">
                                          <p:val>
                                            <p:strVal val="#ppt_x"/>
                                          </p:val>
                                        </p:tav>
                                      </p:tavLst>
                                    </p:anim>
                                    <p:anim calcmode="lin" valueType="num">
                                      <p:cBhvr additive="base">
                                        <p:cTn id="61"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7"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0" fill="hold"/>
                                        <p:tgtEl>
                                          <p:spTgt spid="16"/>
                                        </p:tgtEl>
                                        <p:attrNameLst>
                                          <p:attrName>ppt_x</p:attrName>
                                        </p:attrNameLst>
                                      </p:cBhvr>
                                      <p:tavLst>
                                        <p:tav tm="0">
                                          <p:val>
                                            <p:strVal val="#ppt_x"/>
                                          </p:val>
                                        </p:tav>
                                        <p:tav tm="100000">
                                          <p:val>
                                            <p:strVal val="#ppt_x"/>
                                          </p:val>
                                        </p:tav>
                                      </p:tavLst>
                                    </p:anim>
                                    <p:anim calcmode="lin" valueType="num">
                                      <p:cBhvr additive="base">
                                        <p:cTn id="67"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7"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0" fill="hold"/>
                                        <p:tgtEl>
                                          <p:spTgt spid="17"/>
                                        </p:tgtEl>
                                        <p:attrNameLst>
                                          <p:attrName>ppt_x</p:attrName>
                                        </p:attrNameLst>
                                      </p:cBhvr>
                                      <p:tavLst>
                                        <p:tav tm="0">
                                          <p:val>
                                            <p:strVal val="#ppt_x"/>
                                          </p:val>
                                        </p:tav>
                                        <p:tav tm="100000">
                                          <p:val>
                                            <p:strVal val="#ppt_x"/>
                                          </p:val>
                                        </p:tav>
                                      </p:tavLst>
                                    </p:anim>
                                    <p:anim calcmode="lin" valueType="num">
                                      <p:cBhvr additive="base">
                                        <p:cTn id="73"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5" grpId="0" animBg="1"/>
      <p:bldP spid="16" grpId="0" animBg="1"/>
      <p:bldP spid="1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610600" cy="6019800"/>
          </a:xfrm>
        </p:spPr>
        <p:txBody>
          <a:bodyPr>
            <a:normAutofit fontScale="92500" lnSpcReduction="10000"/>
          </a:bodyPr>
          <a:lstStyle/>
          <a:p>
            <a:pPr>
              <a:lnSpc>
                <a:spcPct val="150000"/>
              </a:lnSpc>
              <a:buBlip>
                <a:blip r:embed="rId2"/>
              </a:buBlip>
            </a:pPr>
            <a:r>
              <a:rPr lang="en-US" sz="2800" b="1" dirty="0" smtClean="0"/>
              <a:t>Personal Experiences:</a:t>
            </a:r>
          </a:p>
          <a:p>
            <a:pPr>
              <a:lnSpc>
                <a:spcPct val="150000"/>
              </a:lnSpc>
              <a:buBlip>
                <a:blip r:embed="rId3"/>
              </a:buBlip>
            </a:pPr>
            <a:r>
              <a:rPr lang="en-US" sz="2800" dirty="0" smtClean="0"/>
              <a:t>Day-to-day personal experience of a research may serve as good source of ideas to formulate a research problem.</a:t>
            </a:r>
          </a:p>
          <a:p>
            <a:pPr>
              <a:lnSpc>
                <a:spcPct val="150000"/>
              </a:lnSpc>
              <a:buBlip>
                <a:blip r:embed="rId3"/>
              </a:buBlip>
            </a:pPr>
            <a:r>
              <a:rPr lang="en-US" sz="2800" dirty="0" smtClean="0"/>
              <a:t>For example, a researcher observed domestic violence suffered by wives of alcoholic husbands.</a:t>
            </a:r>
          </a:p>
          <a:p>
            <a:pPr>
              <a:lnSpc>
                <a:spcPct val="150000"/>
              </a:lnSpc>
              <a:buBlip>
                <a:blip r:embed="rId3"/>
              </a:buBlip>
            </a:pPr>
            <a:r>
              <a:rPr lang="en-US" sz="2800" dirty="0" smtClean="0"/>
              <a:t>This experience may provide ideas to identity several research problems related to domestic violence against women.</a:t>
            </a:r>
          </a:p>
          <a:p>
            <a:pPr>
              <a:lnSpc>
                <a:spcPct val="150000"/>
              </a:lnSpc>
              <a:buBlip>
                <a:blip r:embed="rId3"/>
              </a:buBlip>
            </a:pPr>
            <a:r>
              <a:rPr lang="en-US" sz="2800" dirty="0" smtClean="0"/>
              <a:t>There may be so many such life experiences of a researcher which could be used to develop a research problem.</a:t>
            </a:r>
            <a:endParaRPr lang="en-US" sz="2800" dirty="0"/>
          </a:p>
        </p:txBody>
      </p:sp>
    </p:spTree>
    <p:extLst>
      <p:ext uri="{BB962C8B-B14F-4D97-AF65-F5344CB8AC3E}">
        <p14:creationId xmlns:p14="http://schemas.microsoft.com/office/powerpoint/2010/main" val="7240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686800" cy="5943600"/>
          </a:xfrm>
        </p:spPr>
        <p:txBody>
          <a:bodyPr>
            <a:normAutofit/>
          </a:bodyPr>
          <a:lstStyle/>
          <a:p>
            <a:pPr lvl="0">
              <a:buClr>
                <a:srgbClr val="D34817"/>
              </a:buClr>
              <a:buBlip>
                <a:blip r:embed="rId2"/>
              </a:buBlip>
            </a:pPr>
            <a:r>
              <a:rPr lang="en-US" sz="2800" b="1" dirty="0" smtClean="0">
                <a:solidFill>
                  <a:prstClr val="black"/>
                </a:solidFill>
              </a:rPr>
              <a:t>Practical Experiences:</a:t>
            </a:r>
          </a:p>
          <a:p>
            <a:pPr lvl="0">
              <a:lnSpc>
                <a:spcPct val="150000"/>
              </a:lnSpc>
              <a:buClr>
                <a:srgbClr val="D34817"/>
              </a:buClr>
              <a:buBlip>
                <a:blip r:embed="rId3"/>
              </a:buBlip>
            </a:pPr>
            <a:r>
              <a:rPr lang="en-US" sz="2800" dirty="0" smtClean="0">
                <a:solidFill>
                  <a:prstClr val="black"/>
                </a:solidFill>
              </a:rPr>
              <a:t>Researcher gets plenty of ideas to formulate research problems from their clinical experiences.</a:t>
            </a:r>
          </a:p>
          <a:p>
            <a:pPr lvl="0">
              <a:lnSpc>
                <a:spcPct val="150000"/>
              </a:lnSpc>
              <a:buClr>
                <a:srgbClr val="D34817"/>
              </a:buClr>
              <a:buBlip>
                <a:blip r:embed="rId3"/>
              </a:buBlip>
            </a:pPr>
            <a:r>
              <a:rPr lang="en-US" sz="2800" dirty="0" smtClean="0">
                <a:solidFill>
                  <a:prstClr val="black"/>
                </a:solidFill>
              </a:rPr>
              <a:t>Every curious researcher has several questions to be answered which are encountered during clinical experience.</a:t>
            </a:r>
          </a:p>
          <a:p>
            <a:pPr lvl="0">
              <a:lnSpc>
                <a:spcPct val="150000"/>
              </a:lnSpc>
              <a:buClr>
                <a:srgbClr val="D34817"/>
              </a:buClr>
              <a:buBlip>
                <a:blip r:embed="rId3"/>
              </a:buBlip>
            </a:pPr>
            <a:r>
              <a:rPr lang="en-US" sz="2800" dirty="0" smtClean="0">
                <a:solidFill>
                  <a:prstClr val="black"/>
                </a:solidFill>
              </a:rPr>
              <a:t>Such clinical experiences could be rich sources of ideas to identify a significant research problem.</a:t>
            </a:r>
          </a:p>
          <a:p>
            <a:pPr>
              <a:buNone/>
            </a:pPr>
            <a:endParaRPr lang="en-US" dirty="0"/>
          </a:p>
        </p:txBody>
      </p:sp>
    </p:spTree>
    <p:extLst>
      <p:ext uri="{BB962C8B-B14F-4D97-AF65-F5344CB8AC3E}">
        <p14:creationId xmlns:p14="http://schemas.microsoft.com/office/powerpoint/2010/main" val="14625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6019800"/>
          </a:xfrm>
        </p:spPr>
        <p:txBody>
          <a:bodyPr>
            <a:normAutofit/>
          </a:bodyPr>
          <a:lstStyle/>
          <a:p>
            <a:pPr lvl="0">
              <a:buClr>
                <a:srgbClr val="D34817"/>
              </a:buClr>
              <a:buBlip>
                <a:blip r:embed="rId2"/>
              </a:buBlip>
            </a:pPr>
            <a:r>
              <a:rPr lang="en-US" b="1" dirty="0" smtClean="0">
                <a:solidFill>
                  <a:prstClr val="black"/>
                </a:solidFill>
              </a:rPr>
              <a:t>Critical Appraisal of literature:</a:t>
            </a:r>
          </a:p>
          <a:p>
            <a:pPr lvl="0">
              <a:buClr>
                <a:srgbClr val="D34817"/>
              </a:buClr>
              <a:buBlip>
                <a:blip r:embed="rId3"/>
              </a:buBlip>
            </a:pPr>
            <a:r>
              <a:rPr lang="en-US" dirty="0" smtClean="0">
                <a:solidFill>
                  <a:prstClr val="black"/>
                </a:solidFill>
              </a:rPr>
              <a:t>When we critically study books &amp; articles relating to the subject of our interest, including research report, opinion articles, &amp; summaries of clinical issues, pertinent questions may arise in our mind.</a:t>
            </a:r>
          </a:p>
          <a:p>
            <a:pPr lvl="0">
              <a:buClr>
                <a:srgbClr val="D34817"/>
              </a:buClr>
              <a:buBlip>
                <a:blip r:embed="rId3"/>
              </a:buBlip>
            </a:pPr>
            <a:r>
              <a:rPr lang="en-US" dirty="0" smtClean="0">
                <a:solidFill>
                  <a:prstClr val="black"/>
                </a:solidFill>
              </a:rPr>
              <a:t>These may strike reader’s mind indirectly by stimulating imagination &amp; directly by stating what additional research is needed.</a:t>
            </a:r>
          </a:p>
          <a:p>
            <a:pPr lvl="0">
              <a:buClr>
                <a:srgbClr val="D34817"/>
              </a:buClr>
              <a:buBlip>
                <a:blip r:embed="rId3"/>
              </a:buBlip>
            </a:pPr>
            <a:r>
              <a:rPr lang="en-US" dirty="0" smtClean="0">
                <a:solidFill>
                  <a:prstClr val="black"/>
                </a:solidFill>
              </a:rPr>
              <a:t>For example, to reads an article on the prevalence of the pin site infection among patients with external fixators; while reading this article researcher learns that there is lack of </a:t>
            </a:r>
            <a:r>
              <a:rPr lang="en-US" dirty="0" smtClean="0">
                <a:solidFill>
                  <a:prstClr val="black"/>
                </a:solidFill>
              </a:rPr>
              <a:t>harmony </a:t>
            </a:r>
            <a:r>
              <a:rPr lang="en-US" dirty="0" smtClean="0">
                <a:solidFill>
                  <a:prstClr val="black"/>
                </a:solidFill>
              </a:rPr>
              <a:t>about pin site care.</a:t>
            </a:r>
          </a:p>
          <a:p>
            <a:pPr lvl="0">
              <a:buClr>
                <a:srgbClr val="D34817"/>
              </a:buClr>
              <a:buBlip>
                <a:blip r:embed="rId3"/>
              </a:buBlip>
            </a:pPr>
            <a:r>
              <a:rPr lang="en-US" dirty="0" smtClean="0">
                <a:solidFill>
                  <a:prstClr val="black"/>
                </a:solidFill>
              </a:rPr>
              <a:t>This information may serve as a basis to formulate a research problem. </a:t>
            </a:r>
          </a:p>
          <a:p>
            <a:pPr>
              <a:buNone/>
            </a:pPr>
            <a:endParaRPr lang="en-US" dirty="0"/>
          </a:p>
        </p:txBody>
      </p:sp>
    </p:spTree>
    <p:extLst>
      <p:ext uri="{BB962C8B-B14F-4D97-AF65-F5344CB8AC3E}">
        <p14:creationId xmlns:p14="http://schemas.microsoft.com/office/powerpoint/2010/main" val="240729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610600" cy="6172200"/>
          </a:xfrm>
        </p:spPr>
        <p:txBody>
          <a:bodyPr>
            <a:normAutofit/>
          </a:bodyPr>
          <a:lstStyle/>
          <a:p>
            <a:pPr lvl="0">
              <a:buClr>
                <a:srgbClr val="D34817"/>
              </a:buClr>
              <a:buBlip>
                <a:blip r:embed="rId2"/>
              </a:buBlip>
            </a:pPr>
            <a:r>
              <a:rPr lang="en-US" b="1" dirty="0" smtClean="0">
                <a:solidFill>
                  <a:prstClr val="black"/>
                </a:solidFill>
              </a:rPr>
              <a:t>Previous Experience:</a:t>
            </a:r>
          </a:p>
          <a:p>
            <a:pPr lvl="0">
              <a:lnSpc>
                <a:spcPct val="150000"/>
              </a:lnSpc>
              <a:buClr>
                <a:srgbClr val="D34817"/>
              </a:buClr>
              <a:buBlip>
                <a:blip r:embed="rId3"/>
              </a:buBlip>
            </a:pPr>
            <a:r>
              <a:rPr lang="en-US" dirty="0" smtClean="0">
                <a:solidFill>
                  <a:prstClr val="black"/>
                </a:solidFill>
              </a:rPr>
              <a:t>A body of knowledge should be developed on a sound foundation of research findings.</a:t>
            </a:r>
          </a:p>
          <a:p>
            <a:pPr lvl="0">
              <a:lnSpc>
                <a:spcPct val="150000"/>
              </a:lnSpc>
              <a:buClr>
                <a:srgbClr val="D34817"/>
              </a:buClr>
              <a:buBlip>
                <a:blip r:embed="rId3"/>
              </a:buBlip>
            </a:pPr>
            <a:r>
              <a:rPr lang="en-US" dirty="0" smtClean="0">
                <a:solidFill>
                  <a:prstClr val="black"/>
                </a:solidFill>
              </a:rPr>
              <a:t>Usually at the end of a research further research problems are suggested, based on the shortcomings of previous research, which can be investigated.</a:t>
            </a:r>
          </a:p>
          <a:p>
            <a:pPr>
              <a:buNone/>
            </a:pPr>
            <a:endParaRPr lang="en-US" dirty="0"/>
          </a:p>
        </p:txBody>
      </p:sp>
    </p:spTree>
    <p:extLst>
      <p:ext uri="{BB962C8B-B14F-4D97-AF65-F5344CB8AC3E}">
        <p14:creationId xmlns:p14="http://schemas.microsoft.com/office/powerpoint/2010/main" val="6016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5867400"/>
          </a:xfrm>
        </p:spPr>
        <p:txBody>
          <a:bodyPr>
            <a:normAutofit fontScale="92500"/>
          </a:bodyPr>
          <a:lstStyle/>
          <a:p>
            <a:pPr lvl="0">
              <a:buClr>
                <a:srgbClr val="D34817"/>
              </a:buClr>
              <a:buBlip>
                <a:blip r:embed="rId2"/>
              </a:buBlip>
            </a:pPr>
            <a:r>
              <a:rPr lang="en-US" b="1" dirty="0" smtClean="0">
                <a:solidFill>
                  <a:prstClr val="black"/>
                </a:solidFill>
              </a:rPr>
              <a:t>Existing theories:</a:t>
            </a:r>
          </a:p>
          <a:p>
            <a:pPr lvl="0">
              <a:lnSpc>
                <a:spcPct val="150000"/>
              </a:lnSpc>
              <a:buClr>
                <a:srgbClr val="D34817"/>
              </a:buClr>
              <a:buBlip>
                <a:blip r:embed="rId3"/>
              </a:buBlip>
            </a:pPr>
            <a:r>
              <a:rPr lang="en-US" dirty="0" smtClean="0">
                <a:solidFill>
                  <a:prstClr val="black"/>
                </a:solidFill>
              </a:rPr>
              <a:t>Research is a process of theory development &amp; theory testing.</a:t>
            </a:r>
          </a:p>
          <a:p>
            <a:pPr lvl="0">
              <a:lnSpc>
                <a:spcPct val="150000"/>
              </a:lnSpc>
              <a:buClr>
                <a:srgbClr val="D34817"/>
              </a:buClr>
              <a:buBlip>
                <a:blip r:embed="rId3"/>
              </a:buBlip>
            </a:pPr>
            <a:r>
              <a:rPr lang="en-US" dirty="0" smtClean="0">
                <a:solidFill>
                  <a:prstClr val="black"/>
                </a:solidFill>
              </a:rPr>
              <a:t>It an existing theory is used in developing a researchable problem, a specific statement from the theory must be isolated.</a:t>
            </a:r>
          </a:p>
          <a:p>
            <a:pPr lvl="0">
              <a:lnSpc>
                <a:spcPct val="150000"/>
              </a:lnSpc>
              <a:buClr>
                <a:srgbClr val="D34817"/>
              </a:buClr>
              <a:buBlip>
                <a:blip r:embed="rId3"/>
              </a:buBlip>
            </a:pPr>
            <a:r>
              <a:rPr lang="en-US" dirty="0" smtClean="0">
                <a:solidFill>
                  <a:prstClr val="black"/>
                </a:solidFill>
              </a:rPr>
              <a:t>Generally, a part of parts of the theory are subjected to testing in the clinical situation.</a:t>
            </a:r>
          </a:p>
          <a:p>
            <a:pPr lvl="0">
              <a:lnSpc>
                <a:spcPct val="150000"/>
              </a:lnSpc>
              <a:buClr>
                <a:srgbClr val="D34817"/>
              </a:buClr>
              <a:buBlip>
                <a:blip r:embed="rId3"/>
              </a:buBlip>
            </a:pPr>
            <a:r>
              <a:rPr lang="en-US" dirty="0" smtClean="0">
                <a:solidFill>
                  <a:prstClr val="black"/>
                </a:solidFill>
              </a:rPr>
              <a:t>The testing of an existing theory is definitely needed in profession; therefore, they serve as good sources of research problems.</a:t>
            </a:r>
          </a:p>
          <a:p>
            <a:pPr>
              <a:buNone/>
            </a:pPr>
            <a:endParaRPr lang="en-US" dirty="0"/>
          </a:p>
        </p:txBody>
      </p:sp>
    </p:spTree>
    <p:extLst>
      <p:ext uri="{BB962C8B-B14F-4D97-AF65-F5344CB8AC3E}">
        <p14:creationId xmlns:p14="http://schemas.microsoft.com/office/powerpoint/2010/main" val="3183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458200" cy="5486400"/>
          </a:xfrm>
        </p:spPr>
        <p:txBody>
          <a:bodyPr/>
          <a:lstStyle/>
          <a:p>
            <a:pPr lvl="0">
              <a:lnSpc>
                <a:spcPct val="150000"/>
              </a:lnSpc>
              <a:buClr>
                <a:srgbClr val="D34817"/>
              </a:buClr>
              <a:buBlip>
                <a:blip r:embed="rId2"/>
              </a:buBlip>
            </a:pPr>
            <a:r>
              <a:rPr lang="en-US" b="1" dirty="0" smtClean="0">
                <a:solidFill>
                  <a:prstClr val="black"/>
                </a:solidFill>
              </a:rPr>
              <a:t>Social issues:</a:t>
            </a:r>
          </a:p>
          <a:p>
            <a:pPr lvl="0">
              <a:lnSpc>
                <a:spcPct val="150000"/>
              </a:lnSpc>
              <a:buClr>
                <a:srgbClr val="D34817"/>
              </a:buClr>
              <a:buBlip>
                <a:blip r:embed="rId3"/>
              </a:buBlip>
            </a:pPr>
            <a:r>
              <a:rPr lang="en-US" dirty="0" smtClean="0">
                <a:solidFill>
                  <a:prstClr val="black"/>
                </a:solidFill>
              </a:rPr>
              <a:t>Sometimes, topics are suggested by more global contemporary social or political issues of relevance to the health care community.</a:t>
            </a:r>
          </a:p>
          <a:p>
            <a:pPr lvl="0">
              <a:lnSpc>
                <a:spcPct val="150000"/>
              </a:lnSpc>
              <a:buClr>
                <a:srgbClr val="D34817"/>
              </a:buClr>
              <a:buBlip>
                <a:blip r:embed="rId3"/>
              </a:buBlip>
            </a:pPr>
            <a:r>
              <a:rPr lang="en-US" dirty="0" smtClean="0">
                <a:solidFill>
                  <a:prstClr val="black"/>
                </a:solidFill>
              </a:rPr>
              <a:t>For example, HIV/AIDS, female foeticide, sexual harassment, domestic violence, &amp; gender equality in health care &amp; in research are some of the current social &amp; political issues of concern for health care professionals.  </a:t>
            </a:r>
          </a:p>
          <a:p>
            <a:pPr>
              <a:buNone/>
            </a:pPr>
            <a:endParaRPr lang="en-US" dirty="0"/>
          </a:p>
        </p:txBody>
      </p:sp>
    </p:spTree>
    <p:extLst>
      <p:ext uri="{BB962C8B-B14F-4D97-AF65-F5344CB8AC3E}">
        <p14:creationId xmlns:p14="http://schemas.microsoft.com/office/powerpoint/2010/main" val="28712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09600"/>
            <a:ext cx="8534400" cy="5638800"/>
          </a:xfrm>
        </p:spPr>
        <p:txBody>
          <a:bodyPr>
            <a:normAutofit/>
          </a:bodyPr>
          <a:lstStyle/>
          <a:p>
            <a:pPr lvl="0">
              <a:buClr>
                <a:srgbClr val="D34817"/>
              </a:buClr>
              <a:buBlip>
                <a:blip r:embed="rId2"/>
              </a:buBlip>
            </a:pPr>
            <a:r>
              <a:rPr lang="en-US" b="1" dirty="0" smtClean="0">
                <a:solidFill>
                  <a:prstClr val="black"/>
                </a:solidFill>
              </a:rPr>
              <a:t>Brainstorming:</a:t>
            </a:r>
          </a:p>
          <a:p>
            <a:pPr lvl="0">
              <a:lnSpc>
                <a:spcPct val="150000"/>
              </a:lnSpc>
              <a:buClr>
                <a:srgbClr val="D34817"/>
              </a:buClr>
              <a:buBlip>
                <a:blip r:embed="rId3"/>
              </a:buBlip>
            </a:pPr>
            <a:r>
              <a:rPr lang="en-US" dirty="0" smtClean="0">
                <a:solidFill>
                  <a:prstClr val="black"/>
                </a:solidFill>
              </a:rPr>
              <a:t>Brainstorming sessions are good techniques to find new questions, where an intensified discussion among interested people of the profession is conducted to find more ideas to formulate a good research problem.</a:t>
            </a:r>
          </a:p>
          <a:p>
            <a:pPr lvl="0">
              <a:lnSpc>
                <a:spcPct val="150000"/>
              </a:lnSpc>
              <a:buClr>
                <a:srgbClr val="D34817"/>
              </a:buClr>
              <a:buBlip>
                <a:blip r:embed="rId3"/>
              </a:buBlip>
            </a:pPr>
            <a:r>
              <a:rPr lang="en-US" dirty="0" smtClean="0">
                <a:solidFill>
                  <a:prstClr val="black"/>
                </a:solidFill>
              </a:rPr>
              <a:t>For example, ideas for studies may emerge from reviewing research priorities by having brainstorming session with other colleague, researchers, or faculties.</a:t>
            </a:r>
          </a:p>
          <a:p>
            <a:pPr>
              <a:buNone/>
            </a:pPr>
            <a:endParaRPr lang="en-US" dirty="0"/>
          </a:p>
        </p:txBody>
      </p:sp>
    </p:spTree>
    <p:extLst>
      <p:ext uri="{BB962C8B-B14F-4D97-AF65-F5344CB8AC3E}">
        <p14:creationId xmlns:p14="http://schemas.microsoft.com/office/powerpoint/2010/main" val="12720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Motivation in research </a:t>
            </a:r>
          </a:p>
        </p:txBody>
      </p:sp>
      <p:sp>
        <p:nvSpPr>
          <p:cNvPr id="3" name="Content Placeholder 2"/>
          <p:cNvSpPr>
            <a:spLocks noGrp="1"/>
          </p:cNvSpPr>
          <p:nvPr>
            <p:ph sz="quarter" idx="1"/>
          </p:nvPr>
        </p:nvSpPr>
        <p:spPr/>
        <p:txBody>
          <a:bodyPr/>
          <a:lstStyle/>
          <a:p>
            <a:endParaRPr lang="en-GB" dirty="0"/>
          </a:p>
          <a:p>
            <a:r>
              <a:rPr lang="en-US" dirty="0"/>
              <a:t>Research degree along with its consequential benefits </a:t>
            </a:r>
          </a:p>
          <a:p>
            <a:endParaRPr lang="en-GB" dirty="0"/>
          </a:p>
          <a:p>
            <a:r>
              <a:rPr lang="en-US" dirty="0" smtClean="0"/>
              <a:t>Face </a:t>
            </a:r>
            <a:r>
              <a:rPr lang="en-US" dirty="0"/>
              <a:t>the challenge in solving the unsolved problem </a:t>
            </a:r>
          </a:p>
          <a:p>
            <a:endParaRPr lang="en-GB" dirty="0"/>
          </a:p>
          <a:p>
            <a:r>
              <a:rPr lang="en-US" dirty="0" smtClean="0"/>
              <a:t>Get </a:t>
            </a:r>
            <a:r>
              <a:rPr lang="en-US" dirty="0"/>
              <a:t>intellectual joy of doing some creative work </a:t>
            </a:r>
          </a:p>
          <a:p>
            <a:endParaRPr lang="en-GB" dirty="0"/>
          </a:p>
          <a:p>
            <a:r>
              <a:rPr lang="en-GB" dirty="0" smtClean="0"/>
              <a:t>Service </a:t>
            </a:r>
            <a:r>
              <a:rPr lang="en-GB" dirty="0"/>
              <a:t>to society </a:t>
            </a:r>
          </a:p>
          <a:p>
            <a:endParaRPr lang="en-GB" dirty="0"/>
          </a:p>
          <a:p>
            <a:r>
              <a:rPr lang="en-GB" dirty="0" smtClean="0"/>
              <a:t>Get </a:t>
            </a:r>
            <a:r>
              <a:rPr lang="en-GB" dirty="0"/>
              <a:t>respectability </a:t>
            </a:r>
          </a:p>
          <a:p>
            <a:endParaRPr lang="en-GB" dirty="0"/>
          </a:p>
        </p:txBody>
      </p:sp>
    </p:spTree>
    <p:extLst>
      <p:ext uri="{BB962C8B-B14F-4D97-AF65-F5344CB8AC3E}">
        <p14:creationId xmlns:p14="http://schemas.microsoft.com/office/powerpoint/2010/main" val="33685230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610600" cy="5486400"/>
          </a:xfrm>
        </p:spPr>
        <p:txBody>
          <a:bodyPr/>
          <a:lstStyle/>
          <a:p>
            <a:pPr lvl="0">
              <a:buClr>
                <a:srgbClr val="D34817"/>
              </a:buClr>
              <a:buBlip>
                <a:blip r:embed="rId2"/>
              </a:buBlip>
            </a:pPr>
            <a:r>
              <a:rPr lang="en-US" b="1" dirty="0" smtClean="0">
                <a:solidFill>
                  <a:prstClr val="black"/>
                </a:solidFill>
              </a:rPr>
              <a:t>Intuition:</a:t>
            </a:r>
          </a:p>
          <a:p>
            <a:pPr lvl="0">
              <a:lnSpc>
                <a:spcPct val="150000"/>
              </a:lnSpc>
              <a:buClr>
                <a:srgbClr val="D34817"/>
              </a:buClr>
              <a:buBlip>
                <a:blip r:embed="rId3"/>
              </a:buBlip>
            </a:pPr>
            <a:r>
              <a:rPr lang="en-US" dirty="0" smtClean="0">
                <a:solidFill>
                  <a:prstClr val="black"/>
                </a:solidFill>
              </a:rPr>
              <a:t>Traditionally institutions are considered good sources of knowledge as well as sources to find new research problems.</a:t>
            </a:r>
          </a:p>
          <a:p>
            <a:pPr lvl="0">
              <a:lnSpc>
                <a:spcPct val="150000"/>
              </a:lnSpc>
              <a:buClr>
                <a:srgbClr val="D34817"/>
              </a:buClr>
              <a:buBlip>
                <a:blip r:embed="rId3"/>
              </a:buBlip>
            </a:pPr>
            <a:r>
              <a:rPr lang="en-US" dirty="0" smtClean="0">
                <a:solidFill>
                  <a:prstClr val="black"/>
                </a:solidFill>
              </a:rPr>
              <a:t>It is believed that reflective mind is good sources of ideas, which may be used to formulate a good research problem.</a:t>
            </a:r>
          </a:p>
          <a:p>
            <a:pPr>
              <a:buNone/>
            </a:pPr>
            <a:endParaRPr lang="en-US" dirty="0"/>
          </a:p>
        </p:txBody>
      </p:sp>
    </p:spTree>
    <p:extLst>
      <p:ext uri="{BB962C8B-B14F-4D97-AF65-F5344CB8AC3E}">
        <p14:creationId xmlns:p14="http://schemas.microsoft.com/office/powerpoint/2010/main" val="151654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382000" cy="5715000"/>
          </a:xfrm>
        </p:spPr>
        <p:txBody>
          <a:bodyPr/>
          <a:lstStyle/>
          <a:p>
            <a:pPr lvl="0">
              <a:lnSpc>
                <a:spcPct val="150000"/>
              </a:lnSpc>
              <a:buClr>
                <a:srgbClr val="D34817"/>
              </a:buClr>
              <a:buBlip>
                <a:blip r:embed="rId2"/>
              </a:buBlip>
            </a:pPr>
            <a:r>
              <a:rPr lang="en-US" b="1" dirty="0" smtClean="0">
                <a:solidFill>
                  <a:prstClr val="black"/>
                </a:solidFill>
              </a:rPr>
              <a:t>Folklores:</a:t>
            </a:r>
          </a:p>
          <a:p>
            <a:pPr lvl="0">
              <a:lnSpc>
                <a:spcPct val="150000"/>
              </a:lnSpc>
              <a:buClr>
                <a:srgbClr val="D34817"/>
              </a:buClr>
              <a:buBlip>
                <a:blip r:embed="rId3"/>
              </a:buBlip>
            </a:pPr>
            <a:r>
              <a:rPr lang="en-US" dirty="0" smtClean="0">
                <a:solidFill>
                  <a:prstClr val="black"/>
                </a:solidFill>
              </a:rPr>
              <a:t>Common beliefs could be right or wrong.</a:t>
            </a:r>
          </a:p>
          <a:p>
            <a:pPr lvl="0">
              <a:lnSpc>
                <a:spcPct val="150000"/>
              </a:lnSpc>
              <a:buClr>
                <a:srgbClr val="D34817"/>
              </a:buClr>
              <a:buBlip>
                <a:blip r:embed="rId3"/>
              </a:buBlip>
            </a:pPr>
            <a:r>
              <a:rPr lang="en-US" dirty="0" smtClean="0">
                <a:solidFill>
                  <a:prstClr val="black"/>
                </a:solidFill>
              </a:rPr>
              <a:t>For examples, it is generally believed that studying just before the test decrease the score.</a:t>
            </a:r>
          </a:p>
          <a:p>
            <a:pPr lvl="0">
              <a:lnSpc>
                <a:spcPct val="150000"/>
              </a:lnSpc>
              <a:buClr>
                <a:srgbClr val="D34817"/>
              </a:buClr>
              <a:buBlip>
                <a:blip r:embed="rId3"/>
              </a:buBlip>
            </a:pPr>
            <a:r>
              <a:rPr lang="en-US" dirty="0" smtClean="0">
                <a:solidFill>
                  <a:prstClr val="black"/>
                </a:solidFill>
              </a:rPr>
              <a:t>We believe we should not study just before test to relax our mind.</a:t>
            </a:r>
          </a:p>
          <a:p>
            <a:pPr lvl="0">
              <a:lnSpc>
                <a:spcPct val="150000"/>
              </a:lnSpc>
              <a:buClr>
                <a:srgbClr val="D34817"/>
              </a:buClr>
              <a:buBlip>
                <a:blip r:embed="rId3"/>
              </a:buBlip>
            </a:pPr>
            <a:r>
              <a:rPr lang="en-US" dirty="0" smtClean="0">
                <a:solidFill>
                  <a:prstClr val="black"/>
                </a:solidFill>
              </a:rPr>
              <a:t>Researchers can conduct a research study on whether one should study before the test or not.</a:t>
            </a:r>
          </a:p>
          <a:p>
            <a:pPr>
              <a:buNone/>
            </a:pPr>
            <a:endParaRPr lang="en-US" dirty="0"/>
          </a:p>
        </p:txBody>
      </p:sp>
    </p:spTree>
    <p:extLst>
      <p:ext uri="{BB962C8B-B14F-4D97-AF65-F5344CB8AC3E}">
        <p14:creationId xmlns:p14="http://schemas.microsoft.com/office/powerpoint/2010/main" val="300422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486400"/>
          </a:xfrm>
        </p:spPr>
        <p:txBody>
          <a:bodyPr/>
          <a:lstStyle/>
          <a:p>
            <a:pPr lvl="0">
              <a:lnSpc>
                <a:spcPct val="150000"/>
              </a:lnSpc>
              <a:buClr>
                <a:srgbClr val="D34817"/>
              </a:buClr>
              <a:buBlip>
                <a:blip r:embed="rId2"/>
              </a:buBlip>
            </a:pPr>
            <a:r>
              <a:rPr lang="en-US" b="1" dirty="0" smtClean="0">
                <a:solidFill>
                  <a:prstClr val="black"/>
                </a:solidFill>
              </a:rPr>
              <a:t>Exposure to field situations:</a:t>
            </a:r>
          </a:p>
          <a:p>
            <a:pPr lvl="0">
              <a:lnSpc>
                <a:spcPct val="150000"/>
              </a:lnSpc>
              <a:buClr>
                <a:srgbClr val="D34817"/>
              </a:buClr>
              <a:buBlip>
                <a:blip r:embed="rId3"/>
              </a:buBlip>
            </a:pPr>
            <a:r>
              <a:rPr lang="en-US" dirty="0" smtClean="0">
                <a:solidFill>
                  <a:prstClr val="black"/>
                </a:solidFill>
              </a:rPr>
              <a:t>During field exposure, researchers get variety of experiences, which may provide plenty of ideas to formulate research problems.</a:t>
            </a:r>
          </a:p>
          <a:p>
            <a:pPr lvl="0">
              <a:lnSpc>
                <a:spcPct val="150000"/>
              </a:lnSpc>
              <a:buClr>
                <a:srgbClr val="D34817"/>
              </a:buClr>
              <a:buBlip>
                <a:blip r:embed="rId3"/>
              </a:buBlip>
            </a:pPr>
            <a:r>
              <a:rPr lang="en-US" dirty="0" smtClean="0">
                <a:solidFill>
                  <a:prstClr val="black"/>
                </a:solidFill>
              </a:rPr>
              <a:t>For example, while working in field a researcher observed a specific traditional practice for cure of disease condition, which can be used as research problem to investigate its efficacy.</a:t>
            </a:r>
          </a:p>
          <a:p>
            <a:pPr>
              <a:buNone/>
            </a:pPr>
            <a:endParaRPr lang="en-US" dirty="0"/>
          </a:p>
        </p:txBody>
      </p:sp>
    </p:spTree>
    <p:extLst>
      <p:ext uri="{BB962C8B-B14F-4D97-AF65-F5344CB8AC3E}">
        <p14:creationId xmlns:p14="http://schemas.microsoft.com/office/powerpoint/2010/main" val="226604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562600"/>
          </a:xfrm>
        </p:spPr>
        <p:txBody>
          <a:bodyPr/>
          <a:lstStyle/>
          <a:p>
            <a:pPr lvl="0">
              <a:lnSpc>
                <a:spcPct val="150000"/>
              </a:lnSpc>
              <a:buClr>
                <a:srgbClr val="D34817"/>
              </a:buClr>
              <a:buBlip>
                <a:blip r:embed="rId2"/>
              </a:buBlip>
            </a:pPr>
            <a:r>
              <a:rPr lang="en-US" b="1" dirty="0" smtClean="0">
                <a:solidFill>
                  <a:prstClr val="black"/>
                </a:solidFill>
              </a:rPr>
              <a:t>Consultation with experts:</a:t>
            </a:r>
          </a:p>
          <a:p>
            <a:pPr lvl="0">
              <a:lnSpc>
                <a:spcPct val="150000"/>
              </a:lnSpc>
              <a:buClr>
                <a:srgbClr val="D34817"/>
              </a:buClr>
              <a:buBlip>
                <a:blip r:embed="rId3"/>
              </a:buBlip>
            </a:pPr>
            <a:r>
              <a:rPr lang="en-US" dirty="0" smtClean="0">
                <a:solidFill>
                  <a:prstClr val="black"/>
                </a:solidFill>
              </a:rPr>
              <a:t>Experts are believed to have sound experience of their respective field, which may suggest a significance problem to be studied.</a:t>
            </a:r>
          </a:p>
          <a:p>
            <a:pPr lvl="0">
              <a:lnSpc>
                <a:spcPct val="150000"/>
              </a:lnSpc>
              <a:buClr>
                <a:srgbClr val="D34817"/>
              </a:buClr>
              <a:buBlip>
                <a:blip r:embed="rId3"/>
              </a:buBlip>
            </a:pPr>
            <a:r>
              <a:rPr lang="en-US" dirty="0" smtClean="0">
                <a:solidFill>
                  <a:prstClr val="black"/>
                </a:solidFill>
              </a:rPr>
              <a:t>In addition, expert may help in finding a current problem of discipline to be solve, which may serve as basis for formulation of research problem.  </a:t>
            </a:r>
          </a:p>
          <a:p>
            <a:pPr>
              <a:buNone/>
            </a:pPr>
            <a:endParaRPr lang="en-US" dirty="0"/>
          </a:p>
        </p:txBody>
      </p:sp>
    </p:spTree>
    <p:extLst>
      <p:ext uri="{BB962C8B-B14F-4D97-AF65-F5344CB8AC3E}">
        <p14:creationId xmlns:p14="http://schemas.microsoft.com/office/powerpoint/2010/main" val="123876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514600"/>
            <a:ext cx="8610600" cy="1981200"/>
          </a:xfrm>
        </p:spPr>
        <p:txBody>
          <a:bodyPr>
            <a:noAutofit/>
          </a:bodyPr>
          <a:lstStyle/>
          <a:p>
            <a:pPr algn="ctr">
              <a:buNone/>
            </a:pPr>
            <a:r>
              <a:rPr lang="en-US" sz="5400" dirty="0" smtClean="0">
                <a:ln w="18415" cmpd="sng">
                  <a:solidFill>
                    <a:srgbClr val="00B0F0"/>
                  </a:solidFill>
                  <a:prstDash val="solid"/>
                </a:ln>
                <a:solidFill>
                  <a:srgbClr val="0070C0"/>
                </a:solidFill>
                <a:effectLst>
                  <a:outerShdw blurRad="63500" dir="3600000" algn="tl" rotWithShape="0">
                    <a:srgbClr val="000000">
                      <a:alpha val="70000"/>
                    </a:srgbClr>
                  </a:outerShdw>
                </a:effectLst>
                <a:latin typeface="Agency FB" pitchFamily="34" charset="0"/>
              </a:rPr>
              <a:t>CRITERIA FOR SELECTING A GOOD RESEARCH PROBLEM</a:t>
            </a:r>
            <a:endParaRPr lang="en-US" sz="5400" dirty="0">
              <a:ln w="18415" cmpd="sng">
                <a:solidFill>
                  <a:srgbClr val="00B0F0"/>
                </a:solidFill>
                <a:prstDash val="solid"/>
              </a:ln>
              <a:solidFill>
                <a:srgbClr val="0070C0"/>
              </a:solidFill>
              <a:effectLst>
                <a:outerShdw blurRad="63500" dir="3600000" algn="tl" rotWithShape="0">
                  <a:srgbClr val="000000">
                    <a:alpha val="70000"/>
                  </a:srgbClr>
                </a:outerShdw>
              </a:effectLst>
              <a:latin typeface="Agency FB" pitchFamily="34" charset="0"/>
            </a:endParaRPr>
          </a:p>
        </p:txBody>
      </p:sp>
    </p:spTree>
    <p:extLst>
      <p:ext uri="{BB962C8B-B14F-4D97-AF65-F5344CB8AC3E}">
        <p14:creationId xmlns:p14="http://schemas.microsoft.com/office/powerpoint/2010/main" val="38130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838200"/>
          </a:xfrm>
        </p:spPr>
        <p:txBody>
          <a:bodyPr>
            <a:normAutofit/>
          </a:bodyPr>
          <a:lstStyle/>
          <a:p>
            <a:pPr marL="742950" indent="-742950">
              <a:buFont typeface="+mj-lt"/>
              <a:buAutoNum type="arabicPeriod"/>
            </a:pPr>
            <a:r>
              <a:rPr lang="en-US" b="1" dirty="0" smtClean="0">
                <a:solidFill>
                  <a:srgbClr val="7030A0"/>
                </a:solidFill>
              </a:rPr>
              <a:t>Significance to profession</a:t>
            </a:r>
            <a:endParaRPr lang="en-US" b="1" dirty="0">
              <a:solidFill>
                <a:srgbClr val="7030A0"/>
              </a:solidFill>
            </a:endParaRPr>
          </a:p>
        </p:txBody>
      </p:sp>
      <p:sp>
        <p:nvSpPr>
          <p:cNvPr id="3" name="Content Placeholder 2"/>
          <p:cNvSpPr>
            <a:spLocks noGrp="1"/>
          </p:cNvSpPr>
          <p:nvPr>
            <p:ph sz="quarter" idx="1"/>
          </p:nvPr>
        </p:nvSpPr>
        <p:spPr>
          <a:xfrm>
            <a:off x="381000" y="1447800"/>
            <a:ext cx="8305800" cy="4572000"/>
          </a:xfrm>
        </p:spPr>
        <p:txBody>
          <a:bodyPr>
            <a:normAutofit/>
          </a:bodyPr>
          <a:lstStyle/>
          <a:p>
            <a:pPr>
              <a:lnSpc>
                <a:spcPct val="200000"/>
              </a:lnSpc>
              <a:buBlip>
                <a:blip r:embed="rId2"/>
              </a:buBlip>
            </a:pPr>
            <a:r>
              <a:rPr lang="en-US" dirty="0" smtClean="0"/>
              <a:t>A problem which a researcher is selecting should have significance to profession or it will not serve any purpose.</a:t>
            </a:r>
          </a:p>
          <a:p>
            <a:pPr>
              <a:lnSpc>
                <a:spcPct val="200000"/>
              </a:lnSpc>
              <a:buBlip>
                <a:blip r:embed="rId2"/>
              </a:buBlip>
            </a:pPr>
            <a:r>
              <a:rPr lang="en-US" dirty="0" smtClean="0"/>
              <a:t>A research problem is significant for profession when it is directed to develop or refine the body of professional knowledge.</a:t>
            </a:r>
          </a:p>
          <a:p>
            <a:pPr>
              <a:buNone/>
            </a:pPr>
            <a:endParaRPr lang="en-US" dirty="0"/>
          </a:p>
        </p:txBody>
      </p:sp>
    </p:spTree>
    <p:extLst>
      <p:ext uri="{BB962C8B-B14F-4D97-AF65-F5344CB8AC3E}">
        <p14:creationId xmlns:p14="http://schemas.microsoft.com/office/powerpoint/2010/main" val="249969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14400"/>
          </a:xfrm>
        </p:spPr>
        <p:txBody>
          <a:bodyPr/>
          <a:lstStyle/>
          <a:p>
            <a:pPr algn="r"/>
            <a:r>
              <a:rPr lang="en-US" dirty="0" smtClean="0"/>
              <a:t>Count…</a:t>
            </a:r>
            <a:endParaRPr lang="en-US" dirty="0"/>
          </a:p>
        </p:txBody>
      </p:sp>
      <p:sp>
        <p:nvSpPr>
          <p:cNvPr id="3" name="Content Placeholder 2"/>
          <p:cNvSpPr>
            <a:spLocks noGrp="1"/>
          </p:cNvSpPr>
          <p:nvPr>
            <p:ph sz="quarter" idx="1"/>
          </p:nvPr>
        </p:nvSpPr>
        <p:spPr>
          <a:xfrm>
            <a:off x="228600" y="1295400"/>
            <a:ext cx="8686800" cy="5105400"/>
          </a:xfrm>
        </p:spPr>
        <p:txBody>
          <a:bodyPr>
            <a:normAutofit fontScale="92500"/>
          </a:bodyPr>
          <a:lstStyle/>
          <a:p>
            <a:pPr>
              <a:lnSpc>
                <a:spcPct val="150000"/>
              </a:lnSpc>
              <a:buBlip>
                <a:blip r:embed="rId2"/>
              </a:buBlip>
            </a:pPr>
            <a:r>
              <a:rPr lang="en-US" dirty="0" smtClean="0"/>
              <a:t>A research problem could be considered significant for profession if it fulfils the following criteria:</a:t>
            </a:r>
          </a:p>
          <a:p>
            <a:pPr>
              <a:lnSpc>
                <a:spcPct val="150000"/>
              </a:lnSpc>
              <a:buFont typeface="Wingdings" pitchFamily="2" charset="2"/>
              <a:buChar char="§"/>
            </a:pPr>
            <a:r>
              <a:rPr lang="en-US" dirty="0" smtClean="0"/>
              <a:t>Profession &amp; patients, Professionals, &amp; health care fraternity will benefit from the study.</a:t>
            </a:r>
          </a:p>
          <a:p>
            <a:pPr>
              <a:lnSpc>
                <a:spcPct val="150000"/>
              </a:lnSpc>
              <a:buFont typeface="Wingdings" pitchFamily="2" charset="2"/>
              <a:buChar char="§"/>
            </a:pPr>
            <a:r>
              <a:rPr lang="en-US" dirty="0" smtClean="0"/>
              <a:t>The results will improve clinical practices.</a:t>
            </a:r>
          </a:p>
          <a:p>
            <a:pPr>
              <a:lnSpc>
                <a:spcPct val="150000"/>
              </a:lnSpc>
              <a:buFont typeface="Wingdings" pitchFamily="2" charset="2"/>
              <a:buChar char="§"/>
            </a:pPr>
            <a:r>
              <a:rPr lang="en-US" dirty="0" smtClean="0"/>
              <a:t>Promotes theory development or testing.</a:t>
            </a:r>
          </a:p>
          <a:p>
            <a:pPr>
              <a:lnSpc>
                <a:spcPct val="150000"/>
              </a:lnSpc>
              <a:buFont typeface="Wingdings" pitchFamily="2" charset="2"/>
              <a:buChar char="§"/>
            </a:pPr>
            <a:r>
              <a:rPr lang="en-US" dirty="0" smtClean="0"/>
              <a:t>Provides solutions of current practice needs</a:t>
            </a:r>
          </a:p>
          <a:p>
            <a:pPr>
              <a:lnSpc>
                <a:spcPct val="150000"/>
              </a:lnSpc>
              <a:buFont typeface="Wingdings" pitchFamily="2" charset="2"/>
              <a:buChar char="§"/>
            </a:pPr>
            <a:r>
              <a:rPr lang="en-US" dirty="0" smtClean="0"/>
              <a:t>Generate information to get practical implications for profession.</a:t>
            </a:r>
          </a:p>
          <a:p>
            <a:pPr>
              <a:buNone/>
            </a:pPr>
            <a:endParaRPr lang="en-US" dirty="0"/>
          </a:p>
        </p:txBody>
      </p:sp>
    </p:spTree>
    <p:extLst>
      <p:ext uri="{BB962C8B-B14F-4D97-AF65-F5344CB8AC3E}">
        <p14:creationId xmlns:p14="http://schemas.microsoft.com/office/powerpoint/2010/main" val="21215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2"/>
            </a:pPr>
            <a:r>
              <a:rPr lang="en-US" b="1" dirty="0" smtClean="0">
                <a:solidFill>
                  <a:srgbClr val="7030A0"/>
                </a:solidFill>
              </a:rPr>
              <a:t>Original </a:t>
            </a:r>
            <a:endParaRPr lang="en-US" b="1" dirty="0">
              <a:solidFill>
                <a:srgbClr val="7030A0"/>
              </a:solidFill>
            </a:endParaRPr>
          </a:p>
        </p:txBody>
      </p:sp>
      <p:sp>
        <p:nvSpPr>
          <p:cNvPr id="3" name="Content Placeholder 2"/>
          <p:cNvSpPr>
            <a:spLocks noGrp="1"/>
          </p:cNvSpPr>
          <p:nvPr>
            <p:ph sz="quarter" idx="1"/>
          </p:nvPr>
        </p:nvSpPr>
        <p:spPr>
          <a:xfrm>
            <a:off x="457200" y="1447800"/>
            <a:ext cx="8229600" cy="4572000"/>
          </a:xfrm>
        </p:spPr>
        <p:txBody>
          <a:bodyPr/>
          <a:lstStyle/>
          <a:p>
            <a:pPr lvl="0">
              <a:lnSpc>
                <a:spcPct val="150000"/>
              </a:lnSpc>
              <a:buClr>
                <a:srgbClr val="D34817"/>
              </a:buClr>
              <a:buBlip>
                <a:blip r:embed="rId2"/>
              </a:buBlip>
            </a:pPr>
            <a:r>
              <a:rPr lang="en-US" dirty="0" smtClean="0">
                <a:solidFill>
                  <a:prstClr val="black"/>
                </a:solidFill>
              </a:rPr>
              <a:t>It is fundamentally considered that every research problem should be new &amp; unique in itself.</a:t>
            </a:r>
          </a:p>
          <a:p>
            <a:pPr lvl="0">
              <a:lnSpc>
                <a:spcPct val="150000"/>
              </a:lnSpc>
              <a:buClr>
                <a:srgbClr val="D34817"/>
              </a:buClr>
              <a:buBlip>
                <a:blip r:embed="rId2"/>
              </a:buBlip>
            </a:pPr>
            <a:r>
              <a:rPr lang="en-US" dirty="0" smtClean="0">
                <a:solidFill>
                  <a:prstClr val="black"/>
                </a:solidFill>
              </a:rPr>
              <a:t>Therefore, it is the key responsibility of a researcher that an innovative knowledge is used for selecting a research problem, so as to extend the growth of existing body of knowledge on a profession.</a:t>
            </a:r>
          </a:p>
          <a:p>
            <a:pPr>
              <a:buNone/>
            </a:pPr>
            <a:endParaRPr lang="en-US" dirty="0"/>
          </a:p>
        </p:txBody>
      </p:sp>
    </p:spTree>
    <p:extLst>
      <p:ext uri="{BB962C8B-B14F-4D97-AF65-F5344CB8AC3E}">
        <p14:creationId xmlns:p14="http://schemas.microsoft.com/office/powerpoint/2010/main" val="14977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914400"/>
          </a:xfrm>
        </p:spPr>
        <p:txBody>
          <a:bodyPr/>
          <a:lstStyle/>
          <a:p>
            <a:pPr marL="742950" indent="-742950">
              <a:buFont typeface="+mj-lt"/>
              <a:buAutoNum type="arabicPeriod" startAt="3"/>
            </a:pPr>
            <a:r>
              <a:rPr lang="en-US" b="1" dirty="0" smtClean="0">
                <a:solidFill>
                  <a:srgbClr val="7030A0"/>
                </a:solidFill>
              </a:rPr>
              <a:t>Feasible </a:t>
            </a:r>
            <a:endParaRPr lang="en-US" b="1" dirty="0">
              <a:solidFill>
                <a:srgbClr val="7030A0"/>
              </a:solidFill>
            </a:endParaRPr>
          </a:p>
        </p:txBody>
      </p:sp>
      <p:sp>
        <p:nvSpPr>
          <p:cNvPr id="3" name="Content Placeholder 2"/>
          <p:cNvSpPr>
            <a:spLocks noGrp="1"/>
          </p:cNvSpPr>
          <p:nvPr>
            <p:ph sz="quarter" idx="1"/>
          </p:nvPr>
        </p:nvSpPr>
        <p:spPr>
          <a:xfrm>
            <a:off x="304800" y="1143000"/>
            <a:ext cx="8610600" cy="5105400"/>
          </a:xfrm>
        </p:spPr>
        <p:txBody>
          <a:bodyPr>
            <a:normAutofit fontScale="92500"/>
          </a:bodyPr>
          <a:lstStyle/>
          <a:p>
            <a:pPr lvl="0">
              <a:lnSpc>
                <a:spcPct val="150000"/>
              </a:lnSpc>
              <a:buClr>
                <a:srgbClr val="D34817"/>
              </a:buClr>
              <a:buBlip>
                <a:blip r:embed="rId2"/>
              </a:buBlip>
            </a:pPr>
            <a:r>
              <a:rPr lang="en-US" dirty="0" smtClean="0">
                <a:solidFill>
                  <a:prstClr val="black"/>
                </a:solidFill>
              </a:rPr>
              <a:t>Feasibility is an essential consideration of any research project.</a:t>
            </a:r>
          </a:p>
          <a:p>
            <a:pPr lvl="0">
              <a:lnSpc>
                <a:spcPct val="150000"/>
              </a:lnSpc>
              <a:buClr>
                <a:srgbClr val="D34817"/>
              </a:buClr>
              <a:buBlip>
                <a:blip r:embed="rId2"/>
              </a:buBlip>
            </a:pPr>
            <a:r>
              <a:rPr lang="en-US" dirty="0" smtClean="0">
                <a:solidFill>
                  <a:prstClr val="black"/>
                </a:solidFill>
              </a:rPr>
              <a:t>Regardless of how significant or researchable a problem may be, the feasibility of research problem in reference to time, availability to subjects, facilities, equipment &amp; money, &amp; ethical considerations should be checked.</a:t>
            </a:r>
          </a:p>
          <a:p>
            <a:pPr lvl="0">
              <a:lnSpc>
                <a:spcPct val="150000"/>
              </a:lnSpc>
              <a:buClr>
                <a:srgbClr val="D34817"/>
              </a:buClr>
              <a:buBlip>
                <a:blip r:embed="rId2"/>
              </a:buBlip>
            </a:pPr>
            <a:r>
              <a:rPr lang="en-US" dirty="0" smtClean="0">
                <a:solidFill>
                  <a:prstClr val="black"/>
                </a:solidFill>
              </a:rPr>
              <a:t>It will help the researcher to decide whether selected problem is appropriate or inappropriate &amp; study can be actually carried out </a:t>
            </a:r>
          </a:p>
          <a:p>
            <a:pPr>
              <a:buNone/>
            </a:pPr>
            <a:endParaRPr lang="en-US" dirty="0"/>
          </a:p>
        </p:txBody>
      </p:sp>
    </p:spTree>
    <p:extLst>
      <p:ext uri="{BB962C8B-B14F-4D97-AF65-F5344CB8AC3E}">
        <p14:creationId xmlns:p14="http://schemas.microsoft.com/office/powerpoint/2010/main" val="346390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143000"/>
            <a:ext cx="8305800" cy="4876800"/>
          </a:xfrm>
        </p:spPr>
        <p:txBody>
          <a:bodyPr/>
          <a:lstStyle/>
          <a:p>
            <a:pPr>
              <a:buBlip>
                <a:blip r:embed="rId2"/>
              </a:buBlip>
            </a:pPr>
            <a:r>
              <a:rPr lang="en-US" b="1" dirty="0" smtClean="0"/>
              <a:t>Time:</a:t>
            </a:r>
          </a:p>
          <a:p>
            <a:pPr>
              <a:lnSpc>
                <a:spcPct val="150000"/>
              </a:lnSpc>
              <a:buFont typeface="Wingdings" pitchFamily="2" charset="2"/>
              <a:buChar char="§"/>
            </a:pPr>
            <a:r>
              <a:rPr lang="en-US" dirty="0" smtClean="0"/>
              <a:t>Time is always a factor to be considered.</a:t>
            </a:r>
          </a:p>
          <a:p>
            <a:pPr>
              <a:lnSpc>
                <a:spcPct val="150000"/>
              </a:lnSpc>
              <a:buFont typeface="Wingdings" pitchFamily="2" charset="2"/>
              <a:buChar char="§"/>
            </a:pPr>
            <a:r>
              <a:rPr lang="en-US" dirty="0" smtClean="0"/>
              <a:t>It is wise to allow more time than seems to be needed because unexpected delays frequently occur.</a:t>
            </a:r>
          </a:p>
          <a:p>
            <a:pPr>
              <a:buFont typeface="Wingdings" pitchFamily="2" charset="2"/>
              <a:buChar char="§"/>
            </a:pPr>
            <a:endParaRPr lang="en-US" dirty="0"/>
          </a:p>
        </p:txBody>
      </p:sp>
    </p:spTree>
    <p:extLst>
      <p:ext uri="{BB962C8B-B14F-4D97-AF65-F5344CB8AC3E}">
        <p14:creationId xmlns:p14="http://schemas.microsoft.com/office/powerpoint/2010/main" val="179097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587</TotalTime>
  <Words>5009</Words>
  <Application>Microsoft Office PowerPoint</Application>
  <PresentationFormat>On-screen Show (4:3)</PresentationFormat>
  <Paragraphs>486</Paragraphs>
  <Slides>119</Slides>
  <Notes>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Origin</vt:lpstr>
      <vt:lpstr>Research Methodology</vt:lpstr>
      <vt:lpstr>MEANING OF RESEARCH</vt:lpstr>
      <vt:lpstr>Other meanings</vt:lpstr>
      <vt:lpstr>Other meanings</vt:lpstr>
      <vt:lpstr>PowerPoint Presentation</vt:lpstr>
      <vt:lpstr>PowerPoint Presentation</vt:lpstr>
      <vt:lpstr>PowerPoint Presentation</vt:lpstr>
      <vt:lpstr>OBJECTIVES OF RESEARCH</vt:lpstr>
      <vt:lpstr>Motivation in research </vt:lpstr>
      <vt:lpstr>Research method VS. Research Methodology</vt:lpstr>
      <vt:lpstr>Research Methodology</vt:lpstr>
      <vt:lpstr>Different terminology</vt:lpstr>
      <vt:lpstr>PowerPoint Presentation</vt:lpstr>
      <vt:lpstr>Research approaches</vt:lpstr>
      <vt:lpstr>Inferential approach</vt:lpstr>
      <vt:lpstr>Experimental research</vt:lpstr>
      <vt:lpstr>Simulation approach </vt:lpstr>
      <vt:lpstr>Qualitative approach </vt:lpstr>
      <vt:lpstr>TYPES OF RESEARCH</vt:lpstr>
      <vt:lpstr>PowerPoint Presentation</vt:lpstr>
      <vt:lpstr>Descriptive research </vt:lpstr>
      <vt:lpstr>Case example for Descriptive Studies</vt:lpstr>
      <vt:lpstr>Descriptive research </vt:lpstr>
      <vt:lpstr>Summary</vt:lpstr>
      <vt:lpstr>Analytical Research</vt:lpstr>
      <vt:lpstr>Analytical research </vt:lpstr>
      <vt:lpstr>PowerPoint Presentation</vt:lpstr>
      <vt:lpstr>Summary</vt:lpstr>
      <vt:lpstr>Applied research</vt:lpstr>
      <vt:lpstr>Example for Applied Research: </vt:lpstr>
      <vt:lpstr>Example of Applied research</vt:lpstr>
      <vt:lpstr>Applied research</vt:lpstr>
      <vt:lpstr>PowerPoint Presentation</vt:lpstr>
      <vt:lpstr>Summary of Applied research</vt:lpstr>
      <vt:lpstr>Fundamental research</vt:lpstr>
      <vt:lpstr>Fundamental research </vt:lpstr>
      <vt:lpstr>Basic or "pure" Research: </vt:lpstr>
      <vt:lpstr>Examples of Fundamental research</vt:lpstr>
      <vt:lpstr>Summary of Fundamental research </vt:lpstr>
      <vt:lpstr>Quantitative research</vt:lpstr>
      <vt:lpstr>Quantitative research</vt:lpstr>
      <vt:lpstr>PowerPoint Presentation</vt:lpstr>
      <vt:lpstr>Its main characteristics are</vt:lpstr>
      <vt:lpstr>PowerPoint Presentation</vt:lpstr>
      <vt:lpstr>Example of Quantitative research</vt:lpstr>
      <vt:lpstr>PowerPoint Presentation</vt:lpstr>
      <vt:lpstr>PowerPoint Presentation</vt:lpstr>
      <vt:lpstr>PowerPoint Presentation</vt:lpstr>
      <vt:lpstr>Summary of Quantitative research</vt:lpstr>
      <vt:lpstr>Qualitative research </vt:lpstr>
      <vt:lpstr>PowerPoint Presentation</vt:lpstr>
      <vt:lpstr>PowerPoint Presentation</vt:lpstr>
      <vt:lpstr>PowerPoint Presentation</vt:lpstr>
      <vt:lpstr>Qualitative research </vt:lpstr>
      <vt:lpstr>Qualitative research </vt:lpstr>
      <vt:lpstr>Commonly used approaches to data collection in qualitative research</vt:lpstr>
      <vt:lpstr>Other common approaches as data collection tools</vt:lpstr>
      <vt:lpstr>Summary of Qualitative research </vt:lpstr>
      <vt:lpstr>Conceptual Research</vt:lpstr>
      <vt:lpstr>PowerPoint Presentation</vt:lpstr>
      <vt:lpstr>PowerPoint Presentation</vt:lpstr>
      <vt:lpstr>Conceptual research</vt:lpstr>
      <vt:lpstr>Emperical Research</vt:lpstr>
      <vt:lpstr>PowerPoint Presentation</vt:lpstr>
      <vt:lpstr>PowerPoint Presentation</vt:lpstr>
      <vt:lpstr>Example</vt:lpstr>
      <vt:lpstr>Empirical research </vt:lpstr>
      <vt:lpstr>Some other types of research </vt:lpstr>
      <vt:lpstr>PowerPoint Presentation</vt:lpstr>
      <vt:lpstr>Research methods </vt:lpstr>
      <vt:lpstr>Put into 3 groups, </vt:lpstr>
      <vt:lpstr>Significance of Research</vt:lpstr>
      <vt:lpstr>PowerPoint Presentation</vt:lpstr>
      <vt:lpstr>Additional significances</vt:lpstr>
      <vt:lpstr>Nutshell</vt:lpstr>
      <vt:lpstr>RESEARCH PROBLEM OR RESEARCH QUESTION OR RESEARCH TOPIC</vt:lpstr>
      <vt:lpstr>INTRODUCTION</vt:lpstr>
      <vt:lpstr>PowerPoint Presentation</vt:lpstr>
      <vt:lpstr>DEFINITION</vt:lpstr>
      <vt:lpstr>PowerPoint Presentation</vt:lpstr>
      <vt:lpstr>IDENTIFICATION OF RESEARCH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Significance to profession</vt:lpstr>
      <vt:lpstr>Count…</vt:lpstr>
      <vt:lpstr>Original </vt:lpstr>
      <vt:lpstr>Feasible </vt:lpstr>
      <vt:lpstr>PowerPoint Presentation</vt:lpstr>
      <vt:lpstr>Count…</vt:lpstr>
      <vt:lpstr>Count…</vt:lpstr>
      <vt:lpstr>Count…</vt:lpstr>
      <vt:lpstr>Count…</vt:lpstr>
      <vt:lpstr>Count…</vt:lpstr>
      <vt:lpstr>Solvable/researchable:</vt:lpstr>
      <vt:lpstr>Current: </vt:lpstr>
      <vt:lpstr>Interesting:</vt:lpstr>
      <vt:lpstr>PowerPoint Presentation</vt:lpstr>
      <vt:lpstr>PowerPoint Presentation</vt:lpstr>
      <vt:lpstr>Selection of a research area:</vt:lpstr>
      <vt:lpstr>Reviewing literature &amp; theories:</vt:lpstr>
      <vt:lpstr>Delimiting the research topic:</vt:lpstr>
      <vt:lpstr>Evaluating the research problem</vt:lpstr>
      <vt:lpstr>Formulating final statement of research problem:</vt:lpstr>
      <vt:lpstr>Count…</vt:lpstr>
      <vt:lpstr>Count…</vt:lpstr>
      <vt:lpstr>Count…</vt:lpstr>
      <vt:lpstr>References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dc:title>
  <dc:creator>Ghanshyam Parmar</dc:creator>
  <cp:lastModifiedBy>Ghanshyam Parmar</cp:lastModifiedBy>
  <cp:revision>85</cp:revision>
  <dcterms:created xsi:type="dcterms:W3CDTF">2016-08-08T06:08:48Z</dcterms:created>
  <dcterms:modified xsi:type="dcterms:W3CDTF">2017-08-24T04:13:51Z</dcterms:modified>
</cp:coreProperties>
</file>