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lgerian" pitchFamily="82" charset="0"/>
              </a:rPr>
              <a:t>ANTIVIRAL AGENTS</a:t>
            </a:r>
            <a:endParaRPr lang="en-US" dirty="0">
              <a:latin typeface="Algerian" pitchFamily="82" charset="0"/>
            </a:endParaRPr>
          </a:p>
        </p:txBody>
      </p:sp>
      <p:sp>
        <p:nvSpPr>
          <p:cNvPr id="3" name="Subtitle 2"/>
          <p:cNvSpPr>
            <a:spLocks noGrp="1"/>
          </p:cNvSpPr>
          <p:nvPr>
            <p:ph type="subTitle" idx="1"/>
          </p:nvPr>
        </p:nvSpPr>
        <p:spPr>
          <a:xfrm>
            <a:off x="1371600" y="3886200"/>
            <a:ext cx="7543800" cy="1752600"/>
          </a:xfrm>
        </p:spPr>
        <p:txBody>
          <a:bodyPr/>
          <a:lstStyle/>
          <a:p>
            <a:pPr algn="r"/>
            <a:endParaRPr lang="en-US" dirty="0" smtClean="0">
              <a:latin typeface="Blackadder ITC" pitchFamily="82" charset="0"/>
            </a:endParaRPr>
          </a:p>
          <a:p>
            <a:pPr algn="r"/>
            <a:endParaRPr lang="en-US" dirty="0" smtClean="0">
              <a:latin typeface="Blackadder ITC" pitchFamily="82" charset="0"/>
            </a:endParaRPr>
          </a:p>
          <a:p>
            <a:pPr algn="r"/>
            <a:r>
              <a:rPr lang="en-US" dirty="0" smtClean="0">
                <a:latin typeface="Blackadder ITC" pitchFamily="82" charset="0"/>
              </a:rPr>
              <a:t>By- Mr. </a:t>
            </a:r>
            <a:r>
              <a:rPr lang="en-US" dirty="0" err="1" smtClean="0">
                <a:latin typeface="Blackadder ITC" pitchFamily="82" charset="0"/>
              </a:rPr>
              <a:t>Dillip</a:t>
            </a:r>
            <a:r>
              <a:rPr lang="en-US" dirty="0" smtClean="0">
                <a:latin typeface="Blackadder ITC" pitchFamily="82" charset="0"/>
              </a:rPr>
              <a:t> Dash</a:t>
            </a:r>
            <a:endParaRPr lang="en-US" dirty="0">
              <a:latin typeface="Blackadder ITC"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lstStyle/>
          <a:p>
            <a:pPr>
              <a:buNone/>
            </a:pPr>
            <a:endParaRPr lang="en-US" sz="2400" b="1" dirty="0" smtClean="0">
              <a:latin typeface="Times New Roman" pitchFamily="18" charset="0"/>
              <a:cs typeface="Times New Roman" pitchFamily="18" charset="0"/>
            </a:endParaRPr>
          </a:p>
          <a:p>
            <a:pPr>
              <a:buNone/>
            </a:pPr>
            <a:endParaRPr lang="en-US" sz="2400" b="1" dirty="0" smtClean="0">
              <a:latin typeface="Times New Roman" pitchFamily="18" charset="0"/>
              <a:cs typeface="Times New Roman" pitchFamily="18" charset="0"/>
            </a:endParaRPr>
          </a:p>
          <a:p>
            <a:pPr>
              <a:buNone/>
            </a:pPr>
            <a:r>
              <a:rPr lang="en-US" sz="2400" b="1" dirty="0" err="1" smtClean="0">
                <a:latin typeface="Times New Roman" pitchFamily="18" charset="0"/>
                <a:cs typeface="Times New Roman" pitchFamily="18" charset="0"/>
              </a:rPr>
              <a:t>Indinavir</a:t>
            </a:r>
            <a:endParaRPr lang="en-US" sz="2400" b="1"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Mode </a:t>
            </a:r>
            <a:r>
              <a:rPr lang="en-US" sz="2400" dirty="0" smtClean="0">
                <a:latin typeface="Times New Roman" pitchFamily="18" charset="0"/>
                <a:cs typeface="Times New Roman" pitchFamily="18" charset="0"/>
              </a:rPr>
              <a:t>of action same as </a:t>
            </a:r>
            <a:r>
              <a:rPr lang="en-US" sz="2400" dirty="0" err="1" smtClean="0">
                <a:latin typeface="Times New Roman" pitchFamily="18" charset="0"/>
                <a:cs typeface="Times New Roman" pitchFamily="18" charset="0"/>
              </a:rPr>
              <a:t>Saquinavir</a:t>
            </a:r>
            <a:r>
              <a:rPr lang="en-US" sz="2400" dirty="0" smtClean="0">
                <a:latin typeface="Times New Roman" pitchFamily="18" charset="0"/>
                <a:cs typeface="Times New Roman" pitchFamily="18" charset="0"/>
              </a:rPr>
              <a:t>.</a:t>
            </a:r>
          </a:p>
          <a:p>
            <a:pPr>
              <a:buNone/>
            </a:pPr>
            <a:endParaRPr lang="en-US" dirty="0"/>
          </a:p>
        </p:txBody>
      </p:sp>
      <p:pic>
        <p:nvPicPr>
          <p:cNvPr id="7170" name="Picture 2" descr="D:\F drive\Books\Medicinal\6th sem B.Pharm\Antiviral Agents\Indinavir.png"/>
          <p:cNvPicPr>
            <a:picLocks noChangeAspect="1" noChangeArrowheads="1"/>
          </p:cNvPicPr>
          <p:nvPr/>
        </p:nvPicPr>
        <p:blipFill>
          <a:blip r:embed="rId2"/>
          <a:srcRect/>
          <a:stretch>
            <a:fillRect/>
          </a:stretch>
        </p:blipFill>
        <p:spPr bwMode="auto">
          <a:xfrm>
            <a:off x="3124200" y="1828800"/>
            <a:ext cx="5105400" cy="2074069"/>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a:bodyPr>
          <a:lstStyle/>
          <a:p>
            <a:pPr>
              <a:buNone/>
            </a:pPr>
            <a:r>
              <a:rPr lang="en-US" sz="2800" b="1" dirty="0" smtClean="0">
                <a:latin typeface="Times New Roman" pitchFamily="18" charset="0"/>
                <a:cs typeface="Times New Roman" pitchFamily="18" charset="0"/>
              </a:rPr>
              <a:t>Anti Influenza Agents</a:t>
            </a:r>
          </a:p>
          <a:p>
            <a:pPr>
              <a:buNone/>
            </a:pPr>
            <a:r>
              <a:rPr lang="en-US" dirty="0" smtClean="0"/>
              <a:t>	</a:t>
            </a:r>
          </a:p>
          <a:p>
            <a:pPr>
              <a:buNone/>
            </a:pPr>
            <a:endParaRPr lang="en-US" dirty="0" smtClean="0"/>
          </a:p>
          <a:p>
            <a:pPr>
              <a:buNone/>
            </a:pPr>
            <a:endParaRPr lang="en-US" dirty="0" smtClean="0"/>
          </a:p>
          <a:p>
            <a:pPr>
              <a:buNone/>
            </a:pPr>
            <a:endParaRPr lang="en-US" dirty="0" smtClean="0"/>
          </a:p>
          <a:p>
            <a:pPr algn="just">
              <a:lnSpc>
                <a:spcPct val="150000"/>
              </a:lnSpc>
              <a:buNone/>
            </a:pPr>
            <a:r>
              <a:rPr lang="en-US" dirty="0" smtClean="0"/>
              <a:t>	</a:t>
            </a:r>
          </a:p>
          <a:p>
            <a:pPr algn="just">
              <a:lnSpc>
                <a:spcPct val="150000"/>
              </a:lnSpc>
              <a:buNone/>
            </a:pP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These </a:t>
            </a:r>
            <a:r>
              <a:rPr lang="en-US" sz="2400" dirty="0" smtClean="0">
                <a:latin typeface="Times New Roman" pitchFamily="18" charset="0"/>
                <a:cs typeface="Times New Roman" pitchFamily="18" charset="0"/>
              </a:rPr>
              <a:t>drugs interfere with the viral protein (M2 ion Chanel) and interfere with the viral replication. M2 (Matrix2) is a proton selective ion </a:t>
            </a:r>
            <a:r>
              <a:rPr lang="en-US" sz="2400" dirty="0" err="1" smtClean="0">
                <a:latin typeface="Times New Roman" pitchFamily="18" charset="0"/>
                <a:cs typeface="Times New Roman" pitchFamily="18" charset="0"/>
              </a:rPr>
              <a:t>chanel</a:t>
            </a:r>
            <a:r>
              <a:rPr lang="en-US" sz="2400" dirty="0" smtClean="0">
                <a:latin typeface="Times New Roman" pitchFamily="18" charset="0"/>
                <a:cs typeface="Times New Roman" pitchFamily="18" charset="0"/>
              </a:rPr>
              <a:t> protein. Proton conductance by M2 ion </a:t>
            </a:r>
            <a:r>
              <a:rPr lang="en-US" sz="2400" dirty="0" err="1" smtClean="0">
                <a:latin typeface="Times New Roman" pitchFamily="18" charset="0"/>
                <a:cs typeface="Times New Roman" pitchFamily="18" charset="0"/>
              </a:rPr>
              <a:t>chanel</a:t>
            </a:r>
            <a:r>
              <a:rPr lang="en-US" sz="2400" dirty="0" smtClean="0">
                <a:latin typeface="Times New Roman" pitchFamily="18" charset="0"/>
                <a:cs typeface="Times New Roman" pitchFamily="18" charset="0"/>
              </a:rPr>
              <a:t> is essential for the viral replication.</a:t>
            </a:r>
          </a:p>
          <a:p>
            <a:endParaRPr lang="en-US" dirty="0"/>
          </a:p>
        </p:txBody>
      </p:sp>
      <p:pic>
        <p:nvPicPr>
          <p:cNvPr id="8195" name="Picture 3"/>
          <p:cNvPicPr>
            <a:picLocks noChangeAspect="1" noChangeArrowheads="1"/>
          </p:cNvPicPr>
          <p:nvPr/>
        </p:nvPicPr>
        <p:blipFill>
          <a:blip r:embed="rId2"/>
          <a:srcRect/>
          <a:stretch>
            <a:fillRect/>
          </a:stretch>
        </p:blipFill>
        <p:spPr bwMode="auto">
          <a:xfrm>
            <a:off x="1295400" y="1219200"/>
            <a:ext cx="1524000" cy="2447925"/>
          </a:xfrm>
          <a:prstGeom prst="rect">
            <a:avLst/>
          </a:prstGeom>
          <a:noFill/>
          <a:ln w="9525">
            <a:noFill/>
            <a:miter lim="800000"/>
            <a:headEnd/>
            <a:tailEnd/>
          </a:ln>
          <a:effectLst/>
        </p:spPr>
      </p:pic>
      <p:pic>
        <p:nvPicPr>
          <p:cNvPr id="8196" name="Picture 4"/>
          <p:cNvPicPr>
            <a:picLocks noChangeAspect="1" noChangeArrowheads="1"/>
          </p:cNvPicPr>
          <p:nvPr/>
        </p:nvPicPr>
        <p:blipFill>
          <a:blip r:embed="rId3"/>
          <a:srcRect/>
          <a:stretch>
            <a:fillRect/>
          </a:stretch>
        </p:blipFill>
        <p:spPr bwMode="auto">
          <a:xfrm>
            <a:off x="5257800" y="1219200"/>
            <a:ext cx="1971675" cy="2257425"/>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5973763"/>
          </a:xfrm>
        </p:spPr>
        <p:txBody>
          <a:bodyPr/>
          <a:lstStyle/>
          <a:p>
            <a:pPr>
              <a:buNone/>
            </a:pPr>
            <a:endParaRPr lang="en-US" sz="2800" b="1" dirty="0" smtClean="0">
              <a:latin typeface="Times New Roman" pitchFamily="18" charset="0"/>
              <a:cs typeface="Times New Roman" pitchFamily="18" charset="0"/>
            </a:endParaRPr>
          </a:p>
          <a:p>
            <a:pPr>
              <a:buNone/>
            </a:pPr>
            <a:r>
              <a:rPr lang="en-US" sz="2800" b="1" dirty="0" smtClean="0">
                <a:latin typeface="Times New Roman" pitchFamily="18" charset="0"/>
                <a:cs typeface="Times New Roman" pitchFamily="18" charset="0"/>
              </a:rPr>
              <a:t>Non-selective </a:t>
            </a:r>
            <a:r>
              <a:rPr lang="en-US" sz="2800" b="1" dirty="0" smtClean="0">
                <a:latin typeface="Times New Roman" pitchFamily="18" charset="0"/>
                <a:cs typeface="Times New Roman" pitchFamily="18" charset="0"/>
              </a:rPr>
              <a:t>Antiviral Agents</a:t>
            </a:r>
          </a:p>
          <a:p>
            <a:pPr>
              <a:buNone/>
            </a:pPr>
            <a:r>
              <a:rPr lang="en-US" sz="2400" b="1" dirty="0" err="1" smtClean="0">
                <a:latin typeface="Times New Roman" pitchFamily="18" charset="0"/>
                <a:cs typeface="Times New Roman" pitchFamily="18" charset="0"/>
              </a:rPr>
              <a:t>Ribavirin</a:t>
            </a:r>
            <a:endParaRPr lang="en-US" sz="2400" b="1"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t>
            </a: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lgn="just">
              <a:lnSpc>
                <a:spcPct val="150000"/>
              </a:lnSpc>
              <a:buNone/>
            </a:pPr>
            <a:r>
              <a:rPr lang="en-US" sz="2400" dirty="0" smtClean="0">
                <a:latin typeface="Times New Roman" pitchFamily="18" charset="0"/>
                <a:cs typeface="Times New Roman" pitchFamily="18" charset="0"/>
              </a:rPr>
              <a:t>	</a:t>
            </a:r>
          </a:p>
          <a:p>
            <a:pPr algn="just">
              <a:lnSpc>
                <a:spcPct val="150000"/>
              </a:lnSpc>
              <a:buNone/>
            </a:pP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It </a:t>
            </a:r>
            <a:r>
              <a:rPr lang="en-US" sz="2400" dirty="0" smtClean="0">
                <a:latin typeface="Times New Roman" pitchFamily="18" charset="0"/>
                <a:cs typeface="Times New Roman" pitchFamily="18" charset="0"/>
              </a:rPr>
              <a:t>is a guanosine analog used to stop viral RNA synthesis, thus, it is a nucleoside inhibitor. </a:t>
            </a:r>
            <a:r>
              <a:rPr lang="en-US" sz="2400" dirty="0" err="1" smtClean="0">
                <a:latin typeface="Times New Roman" pitchFamily="18" charset="0"/>
                <a:cs typeface="Times New Roman" pitchFamily="18" charset="0"/>
              </a:rPr>
              <a:t>Ribavirin</a:t>
            </a:r>
            <a:r>
              <a:rPr lang="en-US" sz="2400" dirty="0" smtClean="0">
                <a:latin typeface="Times New Roman" pitchFamily="18" charset="0"/>
                <a:cs typeface="Times New Roman" pitchFamily="18" charset="0"/>
              </a:rPr>
              <a:t> interferes with RNA metabolism required for viral replication. </a:t>
            </a:r>
          </a:p>
          <a:p>
            <a:endParaRPr lang="en-US" dirty="0"/>
          </a:p>
        </p:txBody>
      </p:sp>
      <p:pic>
        <p:nvPicPr>
          <p:cNvPr id="9218" name="Picture 2" descr="D:\F drive\Books\Medicinal\6th sem B.Pharm\Antiviral Agents\Ribavirin.png"/>
          <p:cNvPicPr>
            <a:picLocks noChangeAspect="1" noChangeArrowheads="1"/>
          </p:cNvPicPr>
          <p:nvPr/>
        </p:nvPicPr>
        <p:blipFill>
          <a:blip r:embed="rId2"/>
          <a:srcRect/>
          <a:stretch>
            <a:fillRect/>
          </a:stretch>
        </p:blipFill>
        <p:spPr bwMode="auto">
          <a:xfrm>
            <a:off x="5867400" y="838200"/>
            <a:ext cx="2538153" cy="24384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92500"/>
          </a:bodyPr>
          <a:lstStyle/>
          <a:p>
            <a:pPr>
              <a:buNone/>
            </a:pPr>
            <a:r>
              <a:rPr lang="en-US" sz="2800" b="1" dirty="0" smtClean="0">
                <a:latin typeface="Times New Roman" pitchFamily="18" charset="0"/>
                <a:cs typeface="Times New Roman" pitchFamily="18" charset="0"/>
              </a:rPr>
              <a:t>1. Anti Herpes Agents</a:t>
            </a:r>
          </a:p>
          <a:p>
            <a:pPr>
              <a:buNone/>
            </a:pPr>
            <a:r>
              <a:rPr lang="en-US" sz="2600" b="1" dirty="0" smtClean="0">
                <a:latin typeface="Times New Roman" pitchFamily="18" charset="0"/>
                <a:cs typeface="Times New Roman" pitchFamily="18" charset="0"/>
              </a:rPr>
              <a:t>Acyclovir</a:t>
            </a:r>
          </a:p>
          <a:p>
            <a:pPr algn="just">
              <a:lnSpc>
                <a:spcPct val="150000"/>
              </a:lnSpc>
              <a:buNone/>
            </a:pPr>
            <a:r>
              <a:rPr lang="en-US" dirty="0" smtClean="0"/>
              <a:t>	</a:t>
            </a:r>
          </a:p>
          <a:p>
            <a:pPr algn="just">
              <a:lnSpc>
                <a:spcPct val="150000"/>
              </a:lnSpc>
              <a:buNone/>
            </a:pPr>
            <a:r>
              <a:rPr lang="en-US" sz="2600" dirty="0" smtClean="0">
                <a:latin typeface="Times New Roman" pitchFamily="18" charset="0"/>
                <a:cs typeface="Times New Roman" pitchFamily="18" charset="0"/>
              </a:rPr>
              <a:t>	It is a guanosine derivative and has potent antiviral activity against herpes virus. Acyclovir </a:t>
            </a:r>
            <a:r>
              <a:rPr lang="en-US" sz="2600" dirty="0" err="1" smtClean="0">
                <a:latin typeface="Times New Roman" pitchFamily="18" charset="0"/>
                <a:cs typeface="Times New Roman" pitchFamily="18" charset="0"/>
              </a:rPr>
              <a:t>phosphorylates</a:t>
            </a:r>
            <a:r>
              <a:rPr lang="en-US" sz="2600" dirty="0" smtClean="0">
                <a:latin typeface="Times New Roman" pitchFamily="18" charset="0"/>
                <a:cs typeface="Times New Roman" pitchFamily="18" charset="0"/>
              </a:rPr>
              <a:t> to its active form Acyclovir </a:t>
            </a:r>
            <a:r>
              <a:rPr lang="en-US" sz="2600" dirty="0" err="1" smtClean="0">
                <a:latin typeface="Times New Roman" pitchFamily="18" charset="0"/>
                <a:cs typeface="Times New Roman" pitchFamily="18" charset="0"/>
              </a:rPr>
              <a:t>monophosphate</a:t>
            </a:r>
            <a:r>
              <a:rPr lang="en-US" sz="2600" dirty="0" smtClean="0">
                <a:latin typeface="Times New Roman" pitchFamily="18" charset="0"/>
                <a:cs typeface="Times New Roman" pitchFamily="18" charset="0"/>
              </a:rPr>
              <a:t> by </a:t>
            </a:r>
            <a:r>
              <a:rPr lang="en-US" sz="2600" dirty="0" err="1" smtClean="0">
                <a:latin typeface="Times New Roman" pitchFamily="18" charset="0"/>
                <a:cs typeface="Times New Roman" pitchFamily="18" charset="0"/>
              </a:rPr>
              <a:t>thymidine</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kinase</a:t>
            </a:r>
            <a:r>
              <a:rPr lang="en-US" sz="2600" dirty="0" smtClean="0">
                <a:latin typeface="Times New Roman" pitchFamily="18" charset="0"/>
                <a:cs typeface="Times New Roman" pitchFamily="18" charset="0"/>
              </a:rPr>
              <a:t>. The </a:t>
            </a:r>
            <a:r>
              <a:rPr lang="en-US" sz="2600" dirty="0" err="1" smtClean="0">
                <a:latin typeface="Times New Roman" pitchFamily="18" charset="0"/>
                <a:cs typeface="Times New Roman" pitchFamily="18" charset="0"/>
              </a:rPr>
              <a:t>phosphorylation</a:t>
            </a:r>
            <a:r>
              <a:rPr lang="en-US" sz="2600" dirty="0" smtClean="0">
                <a:latin typeface="Times New Roman" pitchFamily="18" charset="0"/>
                <a:cs typeface="Times New Roman" pitchFamily="18" charset="0"/>
              </a:rPr>
              <a:t> reaction occurs faster within cell of herpes virus than in normal cell. The </a:t>
            </a:r>
            <a:r>
              <a:rPr lang="en-US" sz="2600" dirty="0" err="1" smtClean="0">
                <a:latin typeface="Times New Roman" pitchFamily="18" charset="0"/>
                <a:cs typeface="Times New Roman" pitchFamily="18" charset="0"/>
              </a:rPr>
              <a:t>monophosphate</a:t>
            </a:r>
            <a:r>
              <a:rPr lang="en-US" sz="2600" dirty="0" smtClean="0">
                <a:latin typeface="Times New Roman" pitchFamily="18" charset="0"/>
                <a:cs typeface="Times New Roman" pitchFamily="18" charset="0"/>
              </a:rPr>
              <a:t> is the converted into </a:t>
            </a:r>
            <a:r>
              <a:rPr lang="en-US" sz="2600" dirty="0" err="1" smtClean="0">
                <a:latin typeface="Times New Roman" pitchFamily="18" charset="0"/>
                <a:cs typeface="Times New Roman" pitchFamily="18" charset="0"/>
              </a:rPr>
              <a:t>diphosphate</a:t>
            </a:r>
            <a:r>
              <a:rPr lang="en-US" sz="2600" dirty="0" smtClean="0">
                <a:latin typeface="Times New Roman" pitchFamily="18" charset="0"/>
                <a:cs typeface="Times New Roman" pitchFamily="18" charset="0"/>
              </a:rPr>
              <a:t> and </a:t>
            </a:r>
            <a:r>
              <a:rPr lang="en-US" sz="2600" dirty="0" err="1" smtClean="0">
                <a:latin typeface="Times New Roman" pitchFamily="18" charset="0"/>
                <a:cs typeface="Times New Roman" pitchFamily="18" charset="0"/>
              </a:rPr>
              <a:t>triphosphate</a:t>
            </a:r>
            <a:r>
              <a:rPr lang="en-US" sz="2600" dirty="0" smtClean="0">
                <a:latin typeface="Times New Roman" pitchFamily="18" charset="0"/>
                <a:cs typeface="Times New Roman" pitchFamily="18" charset="0"/>
              </a:rPr>
              <a:t> by host cell enzyme guanosine </a:t>
            </a:r>
            <a:r>
              <a:rPr lang="en-US" sz="2600" dirty="0" err="1" smtClean="0">
                <a:latin typeface="Times New Roman" pitchFamily="18" charset="0"/>
                <a:cs typeface="Times New Roman" pitchFamily="18" charset="0"/>
              </a:rPr>
              <a:t>monophosphate</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kinase</a:t>
            </a:r>
            <a:r>
              <a:rPr lang="en-US" sz="2600" dirty="0" smtClean="0">
                <a:latin typeface="Times New Roman" pitchFamily="18" charset="0"/>
                <a:cs typeface="Times New Roman" pitchFamily="18" charset="0"/>
              </a:rPr>
              <a:t>. Acyclovir </a:t>
            </a:r>
            <a:r>
              <a:rPr lang="en-US" sz="2600" dirty="0" err="1" smtClean="0">
                <a:latin typeface="Times New Roman" pitchFamily="18" charset="0"/>
                <a:cs typeface="Times New Roman" pitchFamily="18" charset="0"/>
              </a:rPr>
              <a:t>triphosphate</a:t>
            </a:r>
            <a:r>
              <a:rPr lang="en-US" sz="2600" dirty="0" smtClean="0">
                <a:latin typeface="Times New Roman" pitchFamily="18" charset="0"/>
                <a:cs typeface="Times New Roman" pitchFamily="18" charset="0"/>
              </a:rPr>
              <a:t> is active antiviral agent that inhibits herpes </a:t>
            </a:r>
            <a:r>
              <a:rPr lang="en-US" sz="2600" b="1" dirty="0" smtClean="0">
                <a:latin typeface="Times New Roman" pitchFamily="18" charset="0"/>
                <a:cs typeface="Times New Roman" pitchFamily="18" charset="0"/>
              </a:rPr>
              <a:t>DNA polymerase</a:t>
            </a:r>
            <a:r>
              <a:rPr lang="en-US" sz="2600" dirty="0" smtClean="0">
                <a:latin typeface="Times New Roman" pitchFamily="18" charset="0"/>
                <a:cs typeface="Times New Roman" pitchFamily="18" charset="0"/>
              </a:rPr>
              <a:t>. Thereby inhibit herpes virus DNA replication.</a:t>
            </a:r>
          </a:p>
          <a:p>
            <a:pPr>
              <a:buNone/>
            </a:pPr>
            <a:endParaRPr lang="en-US" dirty="0"/>
          </a:p>
        </p:txBody>
      </p:sp>
      <p:pic>
        <p:nvPicPr>
          <p:cNvPr id="1027" name="Picture 3" descr="D:\F drive\Books\Medicinal\6th sem B.Pharm\Antiviral Agents\Acyclovir 1.jpg"/>
          <p:cNvPicPr>
            <a:picLocks noChangeAspect="1" noChangeArrowheads="1"/>
          </p:cNvPicPr>
          <p:nvPr/>
        </p:nvPicPr>
        <p:blipFill>
          <a:blip r:embed="rId2"/>
          <a:srcRect/>
          <a:stretch>
            <a:fillRect/>
          </a:stretch>
        </p:blipFill>
        <p:spPr bwMode="auto">
          <a:xfrm>
            <a:off x="4191000" y="0"/>
            <a:ext cx="4124325" cy="204787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a:buNone/>
            </a:pPr>
            <a:endParaRPr lang="en-US" sz="2400" b="1" dirty="0" smtClean="0">
              <a:latin typeface="Times New Roman" pitchFamily="18" charset="0"/>
              <a:cs typeface="Times New Roman" pitchFamily="18" charset="0"/>
            </a:endParaRPr>
          </a:p>
          <a:p>
            <a:pPr>
              <a:buNone/>
            </a:pPr>
            <a:r>
              <a:rPr lang="en-US" sz="2400" b="1" dirty="0" err="1" smtClean="0">
                <a:latin typeface="Times New Roman" pitchFamily="18" charset="0"/>
                <a:cs typeface="Times New Roman" pitchFamily="18" charset="0"/>
              </a:rPr>
              <a:t>Ganciclovir</a:t>
            </a:r>
            <a:endParaRPr lang="en-US" sz="2400" b="1" dirty="0" smtClean="0">
              <a:latin typeface="Times New Roman" pitchFamily="18" charset="0"/>
              <a:cs typeface="Times New Roman" pitchFamily="18" charset="0"/>
            </a:endParaRPr>
          </a:p>
          <a:p>
            <a:pPr algn="just">
              <a:lnSpc>
                <a:spcPct val="150000"/>
              </a:lnSpc>
              <a:buNone/>
            </a:pPr>
            <a:r>
              <a:rPr lang="en-US" dirty="0" smtClean="0"/>
              <a:t>	</a:t>
            </a:r>
            <a:endParaRPr lang="en-US" sz="2400" dirty="0" smtClean="0">
              <a:latin typeface="Times New Roman" pitchFamily="18" charset="0"/>
              <a:cs typeface="Times New Roman" pitchFamily="18" charset="0"/>
            </a:endParaRPr>
          </a:p>
          <a:p>
            <a:pPr algn="just">
              <a:lnSpc>
                <a:spcPct val="150000"/>
              </a:lnSpc>
              <a:buNone/>
            </a:pPr>
            <a:r>
              <a:rPr lang="en-US" sz="2400" dirty="0" smtClean="0">
                <a:latin typeface="Times New Roman" pitchFamily="18" charset="0"/>
                <a:cs typeface="Times New Roman" pitchFamily="18" charset="0"/>
              </a:rPr>
              <a:t>	</a:t>
            </a:r>
          </a:p>
          <a:p>
            <a:pPr algn="just">
              <a:lnSpc>
                <a:spcPct val="150000"/>
              </a:lnSpc>
              <a:buNone/>
            </a:pPr>
            <a:r>
              <a:rPr lang="en-US" sz="2400" smtClean="0">
                <a:latin typeface="Times New Roman" pitchFamily="18" charset="0"/>
                <a:cs typeface="Times New Roman" pitchFamily="18" charset="0"/>
              </a:rPr>
              <a:t>	Ganciclovir</a:t>
            </a:r>
            <a:r>
              <a:rPr lang="en-US" sz="2400" dirty="0" smtClean="0">
                <a:latin typeface="Times New Roman" pitchFamily="18" charset="0"/>
                <a:cs typeface="Times New Roman" pitchFamily="18" charset="0"/>
              </a:rPr>
              <a:t> is a potent inhibitor of viruses of the herpes family. </a:t>
            </a:r>
            <a:r>
              <a:rPr lang="en-US" sz="2400" dirty="0" err="1" smtClean="0">
                <a:latin typeface="Times New Roman" pitchFamily="18" charset="0"/>
                <a:cs typeface="Times New Roman" pitchFamily="18" charset="0"/>
              </a:rPr>
              <a:t>Ganciclovir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phosphorylate</a:t>
            </a:r>
            <a:r>
              <a:rPr lang="en-US" sz="2400" dirty="0" smtClean="0">
                <a:latin typeface="Times New Roman" pitchFamily="18" charset="0"/>
                <a:cs typeface="Times New Roman" pitchFamily="18" charset="0"/>
              </a:rPr>
              <a:t> to its active form </a:t>
            </a:r>
            <a:r>
              <a:rPr lang="en-US" sz="2400" dirty="0" err="1" smtClean="0">
                <a:latin typeface="Times New Roman" pitchFamily="18" charset="0"/>
                <a:cs typeface="Times New Roman" pitchFamily="18" charset="0"/>
              </a:rPr>
              <a:t>ganciclovir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triphosphate</a:t>
            </a:r>
            <a:r>
              <a:rPr lang="en-US" sz="2400" dirty="0" smtClean="0">
                <a:latin typeface="Times New Roman" pitchFamily="18" charset="0"/>
                <a:cs typeface="Times New Roman" pitchFamily="18" charset="0"/>
              </a:rPr>
              <a:t> by </a:t>
            </a:r>
            <a:r>
              <a:rPr lang="en-US" sz="2400" dirty="0" err="1" smtClean="0">
                <a:latin typeface="Times New Roman" pitchFamily="18" charset="0"/>
                <a:cs typeface="Times New Roman" pitchFamily="18" charset="0"/>
              </a:rPr>
              <a:t>kinase</a:t>
            </a:r>
            <a:r>
              <a:rPr lang="en-US" sz="2400" dirty="0" smtClean="0">
                <a:latin typeface="Times New Roman" pitchFamily="18" charset="0"/>
                <a:cs typeface="Times New Roman" pitchFamily="18" charset="0"/>
              </a:rPr>
              <a:t> enzyme. </a:t>
            </a:r>
            <a:r>
              <a:rPr lang="en-US" sz="2400" dirty="0" err="1" smtClean="0">
                <a:latin typeface="Times New Roman" pitchFamily="18" charset="0"/>
                <a:cs typeface="Times New Roman" pitchFamily="18" charset="0"/>
              </a:rPr>
              <a:t>Ganciclovir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triphosphate</a:t>
            </a:r>
            <a:r>
              <a:rPr lang="en-US" sz="2400" dirty="0" smtClean="0">
                <a:latin typeface="Times New Roman" pitchFamily="18" charset="0"/>
                <a:cs typeface="Times New Roman" pitchFamily="18" charset="0"/>
              </a:rPr>
              <a:t> inhibits replication of viral DNA by inhibition of the viral DNA polymerase</a:t>
            </a:r>
            <a:r>
              <a:rPr lang="en-US" dirty="0" smtClean="0"/>
              <a:t>. </a:t>
            </a:r>
          </a:p>
          <a:p>
            <a:endParaRPr lang="en-US" dirty="0"/>
          </a:p>
        </p:txBody>
      </p:sp>
      <p:pic>
        <p:nvPicPr>
          <p:cNvPr id="2050" name="Picture 2" descr="D:\F drive\Books\Medicinal\6th sem B.Pharm\Antiviral Agents\Ganciclovir.png"/>
          <p:cNvPicPr>
            <a:picLocks noChangeAspect="1" noChangeArrowheads="1"/>
          </p:cNvPicPr>
          <p:nvPr/>
        </p:nvPicPr>
        <p:blipFill>
          <a:blip r:embed="rId2"/>
          <a:srcRect/>
          <a:stretch>
            <a:fillRect/>
          </a:stretch>
        </p:blipFill>
        <p:spPr bwMode="auto">
          <a:xfrm>
            <a:off x="3657600" y="228600"/>
            <a:ext cx="4343400" cy="198828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305800" cy="6324600"/>
          </a:xfrm>
        </p:spPr>
        <p:txBody>
          <a:bodyPr>
            <a:normAutofit/>
          </a:bodyPr>
          <a:lstStyle/>
          <a:p>
            <a:pPr>
              <a:buNone/>
            </a:pPr>
            <a:r>
              <a:rPr lang="en-US" sz="2600" b="1" dirty="0" err="1" smtClean="0">
                <a:latin typeface="Times New Roman" pitchFamily="18" charset="0"/>
                <a:cs typeface="Times New Roman" pitchFamily="18" charset="0"/>
              </a:rPr>
              <a:t>Idoxuridine</a:t>
            </a:r>
            <a:endParaRPr lang="en-US" sz="2600" b="1" dirty="0" smtClean="0">
              <a:latin typeface="Times New Roman" pitchFamily="18" charset="0"/>
              <a:cs typeface="Times New Roman" pitchFamily="18" charset="0"/>
            </a:endParaRPr>
          </a:p>
          <a:p>
            <a:pPr algn="just">
              <a:lnSpc>
                <a:spcPct val="150000"/>
              </a:lnSpc>
              <a:buNone/>
            </a:pPr>
            <a:r>
              <a:rPr lang="en-US" dirty="0" smtClean="0"/>
              <a:t>	</a:t>
            </a:r>
          </a:p>
          <a:p>
            <a:pPr algn="just">
              <a:lnSpc>
                <a:spcPct val="150000"/>
              </a:lnSpc>
              <a:buNone/>
            </a:pPr>
            <a:endParaRPr lang="en-US" sz="2600" dirty="0" smtClean="0">
              <a:latin typeface="Times New Roman" pitchFamily="18" charset="0"/>
              <a:cs typeface="Times New Roman" pitchFamily="18" charset="0"/>
            </a:endParaRPr>
          </a:p>
          <a:p>
            <a:pPr algn="just">
              <a:lnSpc>
                <a:spcPct val="150000"/>
              </a:lnSpc>
              <a:buNone/>
            </a:pPr>
            <a:r>
              <a:rPr lang="en-US" sz="26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Idoxuridine</a:t>
            </a:r>
            <a:r>
              <a:rPr lang="en-US" sz="2400" dirty="0" smtClean="0">
                <a:latin typeface="Times New Roman" pitchFamily="18" charset="0"/>
                <a:cs typeface="Times New Roman" pitchFamily="18" charset="0"/>
              </a:rPr>
              <a:t>, which closely resembles </a:t>
            </a:r>
            <a:r>
              <a:rPr lang="en-US" sz="2400" dirty="0" err="1" smtClean="0">
                <a:latin typeface="Times New Roman" pitchFamily="18" charset="0"/>
                <a:cs typeface="Times New Roman" pitchFamily="18" charset="0"/>
              </a:rPr>
              <a:t>thymidine</a:t>
            </a:r>
            <a:r>
              <a:rPr lang="en-US" sz="2400" dirty="0" smtClean="0">
                <a:latin typeface="Times New Roman" pitchFamily="18" charset="0"/>
                <a:cs typeface="Times New Roman" pitchFamily="18" charset="0"/>
              </a:rPr>
              <a:t>, inhibits </a:t>
            </a:r>
            <a:r>
              <a:rPr lang="en-US" sz="2400" dirty="0" err="1" smtClean="0">
                <a:latin typeface="Times New Roman" pitchFamily="18" charset="0"/>
                <a:cs typeface="Times New Roman" pitchFamily="18" charset="0"/>
              </a:rPr>
              <a:t>thymidylic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phosphorylase</a:t>
            </a:r>
            <a:r>
              <a:rPr lang="en-US" sz="2400" dirty="0" smtClean="0">
                <a:latin typeface="Times New Roman" pitchFamily="18" charset="0"/>
                <a:cs typeface="Times New Roman" pitchFamily="18" charset="0"/>
              </a:rPr>
              <a:t> and specific DNA polymerases, which are necessary for the incorporation of </a:t>
            </a:r>
            <a:r>
              <a:rPr lang="en-US" sz="2400" dirty="0" err="1" smtClean="0">
                <a:latin typeface="Times New Roman" pitchFamily="18" charset="0"/>
                <a:cs typeface="Times New Roman" pitchFamily="18" charset="0"/>
              </a:rPr>
              <a:t>thymidine</a:t>
            </a:r>
            <a:r>
              <a:rPr lang="en-US" sz="2400" dirty="0" smtClean="0">
                <a:latin typeface="Times New Roman" pitchFamily="18" charset="0"/>
                <a:cs typeface="Times New Roman" pitchFamily="18" charset="0"/>
              </a:rPr>
              <a:t> into viral DNA. </a:t>
            </a:r>
            <a:r>
              <a:rPr lang="en-US" sz="2400" dirty="0" err="1" smtClean="0">
                <a:latin typeface="Times New Roman" pitchFamily="18" charset="0"/>
                <a:cs typeface="Times New Roman" pitchFamily="18" charset="0"/>
              </a:rPr>
              <a:t>Idoxuridine</a:t>
            </a:r>
            <a:r>
              <a:rPr lang="en-US" sz="2400" dirty="0" smtClean="0">
                <a:latin typeface="Times New Roman" pitchFamily="18" charset="0"/>
                <a:cs typeface="Times New Roman" pitchFamily="18" charset="0"/>
              </a:rPr>
              <a:t> is incorporated in place of </a:t>
            </a:r>
            <a:r>
              <a:rPr lang="en-US" sz="2400" dirty="0" err="1" smtClean="0">
                <a:latin typeface="Times New Roman" pitchFamily="18" charset="0"/>
                <a:cs typeface="Times New Roman" pitchFamily="18" charset="0"/>
              </a:rPr>
              <a:t>thymidine</a:t>
            </a:r>
            <a:r>
              <a:rPr lang="en-US" sz="2400" dirty="0" smtClean="0">
                <a:latin typeface="Times New Roman" pitchFamily="18" charset="0"/>
                <a:cs typeface="Times New Roman" pitchFamily="18" charset="0"/>
              </a:rPr>
              <a:t> into viral DNA, resulting in faulty DNA and the inability to infect or destroy tissue or to reproduce. </a:t>
            </a:r>
            <a:r>
              <a:rPr lang="en-US" sz="2400" dirty="0" err="1" smtClean="0">
                <a:latin typeface="Times New Roman" pitchFamily="18" charset="0"/>
                <a:cs typeface="Times New Roman" pitchFamily="18" charset="0"/>
              </a:rPr>
              <a:t>Idoxuridine</a:t>
            </a:r>
            <a:r>
              <a:rPr lang="en-US" sz="2400" dirty="0" smtClean="0">
                <a:latin typeface="Times New Roman" pitchFamily="18" charset="0"/>
                <a:cs typeface="Times New Roman" pitchFamily="18" charset="0"/>
              </a:rPr>
              <a:t> is incorporated into mammalian DNA as well.</a:t>
            </a:r>
            <a:endParaRPr lang="en-US" sz="2400" dirty="0">
              <a:latin typeface="Times New Roman" pitchFamily="18" charset="0"/>
              <a:cs typeface="Times New Roman" pitchFamily="18" charset="0"/>
            </a:endParaRPr>
          </a:p>
        </p:txBody>
      </p:sp>
      <p:pic>
        <p:nvPicPr>
          <p:cNvPr id="1026" name="Picture 2" descr="D:\F drive\Books\Medicinal\6th sem B.Pharm\Antiviral Agents\Idoxuridine.png"/>
          <p:cNvPicPr>
            <a:picLocks noChangeAspect="1" noChangeArrowheads="1"/>
          </p:cNvPicPr>
          <p:nvPr/>
        </p:nvPicPr>
        <p:blipFill>
          <a:blip r:embed="rId2"/>
          <a:srcRect/>
          <a:stretch>
            <a:fillRect/>
          </a:stretch>
        </p:blipFill>
        <p:spPr bwMode="auto">
          <a:xfrm>
            <a:off x="5257800" y="152400"/>
            <a:ext cx="2133600" cy="21336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705600"/>
          </a:xfrm>
        </p:spPr>
        <p:txBody>
          <a:bodyPr>
            <a:normAutofit/>
          </a:bodyPr>
          <a:lstStyle/>
          <a:p>
            <a:pPr>
              <a:buNone/>
            </a:pPr>
            <a:r>
              <a:rPr lang="en-US" sz="2800" b="1" dirty="0" smtClean="0">
                <a:latin typeface="Times New Roman" pitchFamily="18" charset="0"/>
                <a:cs typeface="Times New Roman" pitchFamily="18" charset="0"/>
              </a:rPr>
              <a:t>ANTI RETROVIRAL AGENTS</a:t>
            </a:r>
          </a:p>
          <a:p>
            <a:pPr>
              <a:buNone/>
            </a:pPr>
            <a:endParaRPr lang="en-US" sz="2600" b="1" dirty="0" smtClean="0">
              <a:latin typeface="Times New Roman" pitchFamily="18" charset="0"/>
              <a:cs typeface="Times New Roman" pitchFamily="18" charset="0"/>
            </a:endParaRPr>
          </a:p>
          <a:p>
            <a:pPr>
              <a:buNone/>
            </a:pPr>
            <a:r>
              <a:rPr lang="en-US" sz="2600" b="1" dirty="0" smtClean="0">
                <a:latin typeface="Times New Roman" pitchFamily="18" charset="0"/>
                <a:cs typeface="Times New Roman" pitchFamily="18" charset="0"/>
              </a:rPr>
              <a:t>Nucleotide </a:t>
            </a:r>
            <a:r>
              <a:rPr lang="en-US" sz="2600" b="1" dirty="0" smtClean="0">
                <a:latin typeface="Times New Roman" pitchFamily="18" charset="0"/>
                <a:cs typeface="Times New Roman" pitchFamily="18" charset="0"/>
              </a:rPr>
              <a:t>reverse transcriptase inhibitors</a:t>
            </a:r>
          </a:p>
          <a:p>
            <a:pPr>
              <a:buNone/>
            </a:pPr>
            <a:endParaRPr lang="en-US" sz="2400" b="1" dirty="0" smtClean="0">
              <a:latin typeface="Times New Roman" pitchFamily="18" charset="0"/>
              <a:cs typeface="Times New Roman" pitchFamily="18" charset="0"/>
            </a:endParaRPr>
          </a:p>
          <a:p>
            <a:pPr>
              <a:buNone/>
            </a:pPr>
            <a:r>
              <a:rPr lang="en-US" sz="2400" b="1" dirty="0" err="1" smtClean="0">
                <a:latin typeface="Times New Roman" pitchFamily="18" charset="0"/>
                <a:cs typeface="Times New Roman" pitchFamily="18" charset="0"/>
              </a:rPr>
              <a:t>Zidovudine</a:t>
            </a:r>
            <a:endParaRPr lang="en-US" sz="2400" b="1" dirty="0" smtClean="0">
              <a:latin typeface="Times New Roman" pitchFamily="18" charset="0"/>
              <a:cs typeface="Times New Roman" pitchFamily="18" charset="0"/>
            </a:endParaRPr>
          </a:p>
          <a:p>
            <a:pPr algn="just">
              <a:buNone/>
            </a:pPr>
            <a:r>
              <a:rPr lang="en-US" dirty="0" smtClean="0"/>
              <a:t>	</a:t>
            </a:r>
            <a:r>
              <a:rPr lang="en-US" sz="2600" dirty="0" err="1" smtClean="0">
                <a:latin typeface="Times New Roman" pitchFamily="18" charset="0"/>
                <a:cs typeface="Times New Roman" pitchFamily="18" charset="0"/>
              </a:rPr>
              <a:t>Zidovudine</a:t>
            </a:r>
            <a:r>
              <a:rPr lang="en-US" sz="26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is </a:t>
            </a:r>
            <a:r>
              <a:rPr lang="en-US" sz="2600" dirty="0" smtClean="0">
                <a:latin typeface="Times New Roman" pitchFamily="18" charset="0"/>
                <a:cs typeface="Times New Roman" pitchFamily="18" charset="0"/>
              </a:rPr>
              <a:t>a </a:t>
            </a:r>
            <a:r>
              <a:rPr lang="en-US" sz="2600" dirty="0" err="1" smtClean="0">
                <a:latin typeface="Times New Roman" pitchFamily="18" charset="0"/>
                <a:cs typeface="Times New Roman" pitchFamily="18" charset="0"/>
              </a:rPr>
              <a:t>thymidine</a:t>
            </a:r>
            <a:r>
              <a:rPr lang="en-US" sz="2600" dirty="0" smtClean="0">
                <a:latin typeface="Times New Roman" pitchFamily="18" charset="0"/>
                <a:cs typeface="Times New Roman" pitchFamily="18" charset="0"/>
              </a:rPr>
              <a:t> analogue. Cellular enzymes convert </a:t>
            </a:r>
            <a:r>
              <a:rPr lang="en-US" sz="2600" dirty="0" err="1" smtClean="0">
                <a:latin typeface="Times New Roman" pitchFamily="18" charset="0"/>
                <a:cs typeface="Times New Roman" pitchFamily="18" charset="0"/>
              </a:rPr>
              <a:t>Zidovudine</a:t>
            </a:r>
            <a:r>
              <a:rPr lang="en-US" sz="2600" dirty="0" smtClean="0">
                <a:latin typeface="Times New Roman" pitchFamily="18" charset="0"/>
                <a:cs typeface="Times New Roman" pitchFamily="18" charset="0"/>
              </a:rPr>
              <a:t> into the effective </a:t>
            </a:r>
            <a:r>
              <a:rPr lang="en-US" sz="2600" dirty="0" err="1" smtClean="0">
                <a:latin typeface="Times New Roman" pitchFamily="18" charset="0"/>
                <a:cs typeface="Times New Roman" pitchFamily="18" charset="0"/>
              </a:rPr>
              <a:t>triphosphate</a:t>
            </a:r>
            <a:r>
              <a:rPr lang="en-US" sz="2600" dirty="0" smtClean="0">
                <a:latin typeface="Times New Roman" pitchFamily="18" charset="0"/>
                <a:cs typeface="Times New Roman" pitchFamily="18" charset="0"/>
              </a:rPr>
              <a:t> form. </a:t>
            </a:r>
            <a:r>
              <a:rPr lang="en-US" sz="2600" dirty="0" err="1" smtClean="0">
                <a:latin typeface="Times New Roman" pitchFamily="18" charset="0"/>
                <a:cs typeface="Times New Roman" pitchFamily="18" charset="0"/>
              </a:rPr>
              <a:t>Zidovudine</a:t>
            </a:r>
            <a:r>
              <a:rPr lang="en-US" sz="2600" dirty="0" smtClean="0">
                <a:latin typeface="Times New Roman" pitchFamily="18" charset="0"/>
                <a:cs typeface="Times New Roman" pitchFamily="18" charset="0"/>
              </a:rPr>
              <a:t> works by selectively inhibiting </a:t>
            </a:r>
            <a:r>
              <a:rPr lang="en-US" sz="2600" dirty="0" smtClean="0">
                <a:latin typeface="Times New Roman" pitchFamily="18" charset="0"/>
                <a:cs typeface="Times New Roman" pitchFamily="18" charset="0"/>
              </a:rPr>
              <a:t>HIV's reverse transcriptase, </a:t>
            </a:r>
            <a:r>
              <a:rPr lang="en-US" sz="2600" dirty="0" smtClean="0">
                <a:latin typeface="Times New Roman" pitchFamily="18" charset="0"/>
                <a:cs typeface="Times New Roman" pitchFamily="18" charset="0"/>
              </a:rPr>
              <a:t>which is necessary for production of HIV's </a:t>
            </a:r>
            <a:r>
              <a:rPr lang="en-US" sz="2600" dirty="0" smtClean="0">
                <a:latin typeface="Times New Roman" pitchFamily="18" charset="0"/>
                <a:cs typeface="Times New Roman" pitchFamily="18" charset="0"/>
              </a:rPr>
              <a:t>double-stranded DNA, </a:t>
            </a:r>
            <a:r>
              <a:rPr lang="en-US" sz="2600" dirty="0" smtClean="0">
                <a:latin typeface="Times New Roman" pitchFamily="18" charset="0"/>
                <a:cs typeface="Times New Roman" pitchFamily="18" charset="0"/>
              </a:rPr>
              <a:t>that would be subsequently integrated into the genetic material of the infected </a:t>
            </a:r>
            <a:r>
              <a:rPr lang="en-US" sz="2600" dirty="0" smtClean="0">
                <a:latin typeface="Times New Roman" pitchFamily="18" charset="0"/>
                <a:cs typeface="Times New Roman" pitchFamily="18" charset="0"/>
              </a:rPr>
              <a:t>cell</a:t>
            </a:r>
            <a:r>
              <a:rPr lang="en-US" sz="2600" dirty="0" smtClean="0">
                <a:latin typeface="Times New Roman" pitchFamily="18" charset="0"/>
                <a:cs typeface="Times New Roman" pitchFamily="18" charset="0"/>
              </a:rPr>
              <a:t> (where it is called a provirus). </a:t>
            </a:r>
            <a:r>
              <a:rPr lang="en-US" sz="2600" dirty="0" smtClean="0">
                <a:latin typeface="Times New Roman" pitchFamily="18" charset="0"/>
                <a:cs typeface="Times New Roman" pitchFamily="18" charset="0"/>
              </a:rPr>
              <a:t>At very high doses, </a:t>
            </a:r>
            <a:r>
              <a:rPr lang="en-US" sz="2600" dirty="0" err="1" smtClean="0">
                <a:latin typeface="Times New Roman" pitchFamily="18" charset="0"/>
                <a:cs typeface="Times New Roman" pitchFamily="18" charset="0"/>
              </a:rPr>
              <a:t>Zidovudine</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triphosphate</a:t>
            </a:r>
            <a:r>
              <a:rPr lang="en-US" sz="2600" dirty="0" smtClean="0">
                <a:latin typeface="Times New Roman" pitchFamily="18" charset="0"/>
                <a:cs typeface="Times New Roman" pitchFamily="18" charset="0"/>
              </a:rPr>
              <a:t> form may also inhibit DNA polymerase used by human cells to undergo cell division.</a:t>
            </a:r>
          </a:p>
          <a:p>
            <a:pPr>
              <a:buNone/>
            </a:pPr>
            <a:endParaRPr lang="en-US" dirty="0"/>
          </a:p>
        </p:txBody>
      </p:sp>
      <p:pic>
        <p:nvPicPr>
          <p:cNvPr id="2050" name="Picture 2" descr="D:\F drive\Books\Medicinal\6th sem B.Pharm\Antiviral Agents\Zidovudine.png"/>
          <p:cNvPicPr>
            <a:picLocks noChangeAspect="1" noChangeArrowheads="1"/>
          </p:cNvPicPr>
          <p:nvPr/>
        </p:nvPicPr>
        <p:blipFill>
          <a:blip r:embed="rId2"/>
          <a:srcRect/>
          <a:stretch>
            <a:fillRect/>
          </a:stretch>
        </p:blipFill>
        <p:spPr bwMode="auto">
          <a:xfrm>
            <a:off x="6705600" y="381000"/>
            <a:ext cx="2257425" cy="202882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buNone/>
            </a:pPr>
            <a:endParaRPr lang="en-US" sz="2400" b="1" dirty="0" smtClean="0">
              <a:latin typeface="Times New Roman" pitchFamily="18" charset="0"/>
              <a:cs typeface="Times New Roman" pitchFamily="18" charset="0"/>
            </a:endParaRPr>
          </a:p>
          <a:p>
            <a:pPr>
              <a:buNone/>
            </a:pPr>
            <a:r>
              <a:rPr lang="en-US" sz="2400" b="1" dirty="0" err="1" smtClean="0">
                <a:latin typeface="Times New Roman" pitchFamily="18" charset="0"/>
                <a:cs typeface="Times New Roman" pitchFamily="18" charset="0"/>
              </a:rPr>
              <a:t>Zalcitabine</a:t>
            </a:r>
            <a:endParaRPr lang="en-US" sz="2400" b="1"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t>
            </a:r>
          </a:p>
          <a:p>
            <a:pPr>
              <a:buNone/>
            </a:pP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Mode </a:t>
            </a:r>
            <a:r>
              <a:rPr lang="en-US" sz="2400" dirty="0" smtClean="0">
                <a:latin typeface="Times New Roman" pitchFamily="18" charset="0"/>
                <a:cs typeface="Times New Roman" pitchFamily="18" charset="0"/>
              </a:rPr>
              <a:t>of action is similar to </a:t>
            </a:r>
            <a:r>
              <a:rPr lang="en-US" sz="2400" dirty="0" err="1" smtClean="0">
                <a:latin typeface="Times New Roman" pitchFamily="18" charset="0"/>
                <a:cs typeface="Times New Roman" pitchFamily="18" charset="0"/>
              </a:rPr>
              <a:t>Zidovudine</a:t>
            </a:r>
            <a:r>
              <a:rPr lang="en-US" sz="2400" dirty="0" smtClean="0">
                <a:latin typeface="Times New Roman" pitchFamily="18" charset="0"/>
                <a:cs typeface="Times New Roman" pitchFamily="18" charset="0"/>
              </a:rPr>
              <a:t>.</a:t>
            </a:r>
          </a:p>
          <a:p>
            <a:pPr>
              <a:buNone/>
            </a:pPr>
            <a:endParaRPr lang="en-US" sz="2400" b="1" dirty="0" smtClean="0">
              <a:latin typeface="Times New Roman" pitchFamily="18" charset="0"/>
              <a:cs typeface="Times New Roman" pitchFamily="18" charset="0"/>
            </a:endParaRPr>
          </a:p>
          <a:p>
            <a:pPr>
              <a:buNone/>
            </a:pPr>
            <a:endParaRPr lang="en-US" sz="2400" b="1" dirty="0" smtClean="0">
              <a:latin typeface="Times New Roman" pitchFamily="18" charset="0"/>
              <a:cs typeface="Times New Roman" pitchFamily="18" charset="0"/>
            </a:endParaRPr>
          </a:p>
          <a:p>
            <a:pPr>
              <a:buNone/>
            </a:pPr>
            <a:endParaRPr lang="en-US" sz="2400" b="1" dirty="0" smtClean="0">
              <a:latin typeface="Times New Roman" pitchFamily="18" charset="0"/>
              <a:cs typeface="Times New Roman" pitchFamily="18" charset="0"/>
            </a:endParaRPr>
          </a:p>
          <a:p>
            <a:pPr>
              <a:buNone/>
            </a:pPr>
            <a:r>
              <a:rPr lang="en-US" sz="2400" b="1" dirty="0" err="1" smtClean="0">
                <a:latin typeface="Times New Roman" pitchFamily="18" charset="0"/>
                <a:cs typeface="Times New Roman" pitchFamily="18" charset="0"/>
              </a:rPr>
              <a:t>Lamivudine</a:t>
            </a:r>
            <a:endParaRPr lang="en-US" sz="2400" b="1"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t>
            </a:r>
          </a:p>
          <a:p>
            <a:pPr>
              <a:buNone/>
            </a:pP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Mode </a:t>
            </a:r>
            <a:r>
              <a:rPr lang="en-US" sz="2400" dirty="0" smtClean="0">
                <a:latin typeface="Times New Roman" pitchFamily="18" charset="0"/>
                <a:cs typeface="Times New Roman" pitchFamily="18" charset="0"/>
              </a:rPr>
              <a:t>of action is similar to </a:t>
            </a:r>
            <a:r>
              <a:rPr lang="en-US" sz="2400" dirty="0" err="1" smtClean="0">
                <a:latin typeface="Times New Roman" pitchFamily="18" charset="0"/>
                <a:cs typeface="Times New Roman" pitchFamily="18" charset="0"/>
              </a:rPr>
              <a:t>Zidovudine</a:t>
            </a:r>
            <a:r>
              <a:rPr lang="en-US" sz="2400" dirty="0" smtClean="0">
                <a:latin typeface="Times New Roman" pitchFamily="18" charset="0"/>
                <a:cs typeface="Times New Roman" pitchFamily="18" charset="0"/>
              </a:rPr>
              <a:t>.</a:t>
            </a:r>
          </a:p>
          <a:p>
            <a:endParaRPr lang="en-US" dirty="0"/>
          </a:p>
        </p:txBody>
      </p:sp>
      <p:pic>
        <p:nvPicPr>
          <p:cNvPr id="3074" name="Picture 2" descr="D:\F drive\Books\Medicinal\6th sem B.Pharm\Antiviral Agents\zalcitabine.png"/>
          <p:cNvPicPr>
            <a:picLocks noChangeAspect="1" noChangeArrowheads="1"/>
          </p:cNvPicPr>
          <p:nvPr/>
        </p:nvPicPr>
        <p:blipFill>
          <a:blip r:embed="rId2"/>
          <a:srcRect/>
          <a:stretch>
            <a:fillRect/>
          </a:stretch>
        </p:blipFill>
        <p:spPr bwMode="auto">
          <a:xfrm>
            <a:off x="6172200" y="304800"/>
            <a:ext cx="1952625" cy="1905000"/>
          </a:xfrm>
          <a:prstGeom prst="rect">
            <a:avLst/>
          </a:prstGeom>
          <a:noFill/>
        </p:spPr>
      </p:pic>
      <p:pic>
        <p:nvPicPr>
          <p:cNvPr id="3075" name="Picture 3" descr="D:\F drive\Books\Medicinal\6th sem B.Pharm\Antiviral Agents\Lamivudine.png"/>
          <p:cNvPicPr>
            <a:picLocks noChangeAspect="1" noChangeArrowheads="1"/>
          </p:cNvPicPr>
          <p:nvPr/>
        </p:nvPicPr>
        <p:blipFill>
          <a:blip r:embed="rId3"/>
          <a:srcRect/>
          <a:stretch>
            <a:fillRect/>
          </a:stretch>
        </p:blipFill>
        <p:spPr bwMode="auto">
          <a:xfrm>
            <a:off x="6400800" y="2895600"/>
            <a:ext cx="2209800" cy="206692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
            <a:ext cx="8305800" cy="5973763"/>
          </a:xfrm>
        </p:spPr>
        <p:txBody>
          <a:bodyPr/>
          <a:lstStyle/>
          <a:p>
            <a:pPr algn="just">
              <a:lnSpc>
                <a:spcPct val="150000"/>
              </a:lnSpc>
              <a:buNone/>
            </a:pPr>
            <a:endParaRPr lang="en-US" sz="2400" b="1" dirty="0" smtClean="0">
              <a:latin typeface="Times New Roman" pitchFamily="18" charset="0"/>
              <a:cs typeface="Times New Roman" pitchFamily="18" charset="0"/>
            </a:endParaRPr>
          </a:p>
          <a:p>
            <a:pPr algn="just">
              <a:lnSpc>
                <a:spcPct val="150000"/>
              </a:lnSpc>
              <a:buNone/>
            </a:pPr>
            <a:r>
              <a:rPr lang="en-US" sz="2400" b="1" dirty="0" err="1" smtClean="0">
                <a:latin typeface="Times New Roman" pitchFamily="18" charset="0"/>
                <a:cs typeface="Times New Roman" pitchFamily="18" charset="0"/>
              </a:rPr>
              <a:t>Didanosine</a:t>
            </a:r>
            <a:endParaRPr lang="en-US" sz="2400" b="1" dirty="0" smtClean="0">
              <a:latin typeface="Times New Roman" pitchFamily="18" charset="0"/>
              <a:cs typeface="Times New Roman" pitchFamily="18" charset="0"/>
            </a:endParaRPr>
          </a:p>
          <a:p>
            <a:pPr algn="just">
              <a:lnSpc>
                <a:spcPct val="150000"/>
              </a:lnSpc>
              <a:buNone/>
            </a:pPr>
            <a:r>
              <a:rPr lang="en-US" sz="2400" dirty="0" smtClean="0">
                <a:latin typeface="Times New Roman" pitchFamily="18" charset="0"/>
                <a:cs typeface="Times New Roman" pitchFamily="18" charset="0"/>
              </a:rPr>
              <a:t>	</a:t>
            </a:r>
          </a:p>
          <a:p>
            <a:pPr algn="just">
              <a:lnSpc>
                <a:spcPct val="150000"/>
              </a:lnSpc>
              <a:buNone/>
            </a:pPr>
            <a:endParaRPr lang="en-US" sz="2400" dirty="0" smtClean="0">
              <a:latin typeface="Times New Roman" pitchFamily="18" charset="0"/>
              <a:cs typeface="Times New Roman" pitchFamily="18" charset="0"/>
            </a:endParaRPr>
          </a:p>
          <a:p>
            <a:pPr algn="just">
              <a:lnSpc>
                <a:spcPct val="150000"/>
              </a:lnSpc>
              <a:buNone/>
            </a:pP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It </a:t>
            </a:r>
            <a:r>
              <a:rPr lang="en-US" sz="2400" dirty="0" smtClean="0">
                <a:latin typeface="Times New Roman" pitchFamily="18" charset="0"/>
                <a:cs typeface="Times New Roman" pitchFamily="18" charset="0"/>
              </a:rPr>
              <a:t>is used in combination with other medication as a part of highly active anti retroviral therapy. It is a synthetic </a:t>
            </a:r>
            <a:r>
              <a:rPr lang="en-US" sz="2400" dirty="0" err="1" smtClean="0">
                <a:latin typeface="Times New Roman" pitchFamily="18" charset="0"/>
                <a:cs typeface="Times New Roman" pitchFamily="18" charset="0"/>
              </a:rPr>
              <a:t>purine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dideoxy</a:t>
            </a:r>
            <a:r>
              <a:rPr lang="en-US" sz="2400" dirty="0" smtClean="0">
                <a:latin typeface="Times New Roman" pitchFamily="18" charset="0"/>
                <a:cs typeface="Times New Roman" pitchFamily="18" charset="0"/>
              </a:rPr>
              <a:t> nucleoside. It is </a:t>
            </a:r>
            <a:r>
              <a:rPr lang="en-US" sz="2400" dirty="0" err="1" smtClean="0">
                <a:latin typeface="Times New Roman" pitchFamily="18" charset="0"/>
                <a:cs typeface="Times New Roman" pitchFamily="18" charset="0"/>
              </a:rPr>
              <a:t>phosphorylated</a:t>
            </a:r>
            <a:r>
              <a:rPr lang="en-US" sz="2400" dirty="0" smtClean="0">
                <a:latin typeface="Times New Roman" pitchFamily="18" charset="0"/>
                <a:cs typeface="Times New Roman" pitchFamily="18" charset="0"/>
              </a:rPr>
              <a:t> in the host cell to the </a:t>
            </a:r>
            <a:r>
              <a:rPr lang="en-US" sz="2400" dirty="0" err="1" smtClean="0">
                <a:latin typeface="Times New Roman" pitchFamily="18" charset="0"/>
                <a:cs typeface="Times New Roman" pitchFamily="18" charset="0"/>
              </a:rPr>
              <a:t>diphosphate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dideoxy</a:t>
            </a:r>
            <a:r>
              <a:rPr lang="en-US" sz="2400" dirty="0" smtClean="0">
                <a:latin typeface="Times New Roman" pitchFamily="18" charset="0"/>
                <a:cs typeface="Times New Roman" pitchFamily="18" charset="0"/>
              </a:rPr>
              <a:t> adenosine which inhibit reverse transcriptase enzyme and interfere with viral replication.</a:t>
            </a:r>
          </a:p>
          <a:p>
            <a:endParaRPr lang="en-US" dirty="0"/>
          </a:p>
        </p:txBody>
      </p:sp>
      <p:pic>
        <p:nvPicPr>
          <p:cNvPr id="4098" name="Picture 2" descr="D:\F drive\Books\Medicinal\6th sem B.Pharm\Antiviral Agents\Didanosin.png"/>
          <p:cNvPicPr>
            <a:picLocks noChangeAspect="1" noChangeArrowheads="1"/>
          </p:cNvPicPr>
          <p:nvPr/>
        </p:nvPicPr>
        <p:blipFill>
          <a:blip r:embed="rId2" cstate="print"/>
          <a:srcRect/>
          <a:stretch>
            <a:fillRect/>
          </a:stretch>
        </p:blipFill>
        <p:spPr bwMode="auto">
          <a:xfrm>
            <a:off x="5486400" y="609600"/>
            <a:ext cx="2286000" cy="171259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rmAutofit fontScale="32500" lnSpcReduction="20000"/>
          </a:bodyPr>
          <a:lstStyle/>
          <a:p>
            <a:pPr algn="just">
              <a:lnSpc>
                <a:spcPct val="160000"/>
              </a:lnSpc>
              <a:buNone/>
            </a:pPr>
            <a:r>
              <a:rPr lang="en-US" sz="8600" b="1" dirty="0" smtClean="0">
                <a:latin typeface="Times New Roman" pitchFamily="18" charset="0"/>
                <a:cs typeface="Times New Roman" pitchFamily="18" charset="0"/>
              </a:rPr>
              <a:t>Non-Nucleotide reverse transcriptase inhibitors</a:t>
            </a:r>
          </a:p>
          <a:p>
            <a:pPr algn="just">
              <a:lnSpc>
                <a:spcPct val="160000"/>
              </a:lnSpc>
              <a:buNone/>
            </a:pPr>
            <a:r>
              <a:rPr lang="en-US" sz="7400" b="1" dirty="0" err="1" smtClean="0">
                <a:latin typeface="Times New Roman" pitchFamily="18" charset="0"/>
                <a:cs typeface="Times New Roman" pitchFamily="18" charset="0"/>
              </a:rPr>
              <a:t>Delavirdine</a:t>
            </a:r>
            <a:endParaRPr lang="en-US" sz="7400" b="1" dirty="0" smtClean="0">
              <a:latin typeface="Times New Roman" pitchFamily="18" charset="0"/>
              <a:cs typeface="Times New Roman" pitchFamily="18" charset="0"/>
            </a:endParaRPr>
          </a:p>
          <a:p>
            <a:pPr algn="just">
              <a:lnSpc>
                <a:spcPct val="160000"/>
              </a:lnSpc>
              <a:buNone/>
            </a:pPr>
            <a:r>
              <a:rPr lang="en-US" sz="2800" dirty="0" smtClean="0">
                <a:latin typeface="Times New Roman" pitchFamily="18" charset="0"/>
                <a:cs typeface="Times New Roman" pitchFamily="18" charset="0"/>
              </a:rPr>
              <a:t>	</a:t>
            </a:r>
          </a:p>
          <a:p>
            <a:pPr algn="just">
              <a:lnSpc>
                <a:spcPct val="160000"/>
              </a:lnSpc>
              <a:buNone/>
            </a:pPr>
            <a:endParaRPr lang="en-US" sz="2800" dirty="0" smtClean="0">
              <a:latin typeface="Times New Roman" pitchFamily="18" charset="0"/>
              <a:cs typeface="Times New Roman" pitchFamily="18" charset="0"/>
            </a:endParaRPr>
          </a:p>
          <a:p>
            <a:pPr algn="just">
              <a:lnSpc>
                <a:spcPct val="160000"/>
              </a:lnSpc>
              <a:buNone/>
            </a:pPr>
            <a:r>
              <a:rPr lang="en-US" sz="2800" dirty="0" smtClean="0">
                <a:latin typeface="Times New Roman" pitchFamily="18" charset="0"/>
                <a:cs typeface="Times New Roman" pitchFamily="18" charset="0"/>
              </a:rPr>
              <a:t>	</a:t>
            </a:r>
          </a:p>
          <a:p>
            <a:pPr algn="just">
              <a:lnSpc>
                <a:spcPct val="160000"/>
              </a:lnSpc>
              <a:buNone/>
            </a:pPr>
            <a:endParaRPr lang="en-US" sz="2800" dirty="0" smtClean="0">
              <a:latin typeface="Times New Roman" pitchFamily="18" charset="0"/>
              <a:cs typeface="Times New Roman" pitchFamily="18" charset="0"/>
            </a:endParaRPr>
          </a:p>
          <a:p>
            <a:pPr algn="just">
              <a:lnSpc>
                <a:spcPct val="160000"/>
              </a:lnSpc>
              <a:buNone/>
            </a:pPr>
            <a:endParaRPr lang="en-US" sz="3400" dirty="0" smtClean="0">
              <a:latin typeface="Times New Roman" pitchFamily="18" charset="0"/>
              <a:cs typeface="Times New Roman" pitchFamily="18" charset="0"/>
            </a:endParaRPr>
          </a:p>
          <a:p>
            <a:pPr algn="just">
              <a:lnSpc>
                <a:spcPct val="160000"/>
              </a:lnSpc>
              <a:buNone/>
            </a:pPr>
            <a:r>
              <a:rPr lang="en-US" sz="4400" dirty="0" smtClean="0">
                <a:latin typeface="Times New Roman" pitchFamily="18" charset="0"/>
                <a:cs typeface="Times New Roman" pitchFamily="18" charset="0"/>
              </a:rPr>
              <a:t>	</a:t>
            </a:r>
          </a:p>
          <a:p>
            <a:pPr algn="just">
              <a:lnSpc>
                <a:spcPct val="160000"/>
              </a:lnSpc>
              <a:buNone/>
            </a:pPr>
            <a:endParaRPr lang="en-US" sz="6000" dirty="0" smtClean="0">
              <a:latin typeface="Times New Roman" pitchFamily="18" charset="0"/>
              <a:cs typeface="Times New Roman" pitchFamily="18" charset="0"/>
            </a:endParaRPr>
          </a:p>
          <a:p>
            <a:pPr algn="just">
              <a:lnSpc>
                <a:spcPct val="160000"/>
              </a:lnSpc>
              <a:buNone/>
            </a:pPr>
            <a:r>
              <a:rPr lang="en-US" sz="6000" dirty="0" smtClean="0">
                <a:latin typeface="Times New Roman" pitchFamily="18" charset="0"/>
                <a:cs typeface="Times New Roman" pitchFamily="18" charset="0"/>
              </a:rPr>
              <a:t>	</a:t>
            </a:r>
            <a:r>
              <a:rPr lang="en-US" sz="6200" dirty="0" err="1" smtClean="0">
                <a:latin typeface="Times New Roman" pitchFamily="18" charset="0"/>
                <a:cs typeface="Times New Roman" pitchFamily="18" charset="0"/>
              </a:rPr>
              <a:t>Delavirdine</a:t>
            </a:r>
            <a:r>
              <a:rPr lang="en-US" sz="6200" dirty="0" smtClean="0">
                <a:latin typeface="Times New Roman" pitchFamily="18" charset="0"/>
                <a:cs typeface="Times New Roman" pitchFamily="18" charset="0"/>
              </a:rPr>
              <a:t> </a:t>
            </a:r>
            <a:r>
              <a:rPr lang="en-US" sz="6200" dirty="0" smtClean="0">
                <a:latin typeface="Times New Roman" pitchFamily="18" charset="0"/>
                <a:cs typeface="Times New Roman" pitchFamily="18" charset="0"/>
              </a:rPr>
              <a:t>is a non-nucleoside reverse transcriptase inhibitor (</a:t>
            </a:r>
            <a:r>
              <a:rPr lang="en-US" sz="6200" dirty="0" err="1" smtClean="0">
                <a:latin typeface="Times New Roman" pitchFamily="18" charset="0"/>
                <a:cs typeface="Times New Roman" pitchFamily="18" charset="0"/>
              </a:rPr>
              <a:t>nNRTI</a:t>
            </a:r>
            <a:r>
              <a:rPr lang="en-US" sz="6200" dirty="0" smtClean="0">
                <a:latin typeface="Times New Roman" pitchFamily="18" charset="0"/>
                <a:cs typeface="Times New Roman" pitchFamily="18" charset="0"/>
              </a:rPr>
              <a:t>) with activity against Human Immunodeficiency Virus. </a:t>
            </a:r>
            <a:r>
              <a:rPr lang="en-US" sz="6200" dirty="0" err="1" smtClean="0">
                <a:latin typeface="Times New Roman" pitchFamily="18" charset="0"/>
                <a:cs typeface="Times New Roman" pitchFamily="18" charset="0"/>
              </a:rPr>
              <a:t>Delavirdine</a:t>
            </a:r>
            <a:r>
              <a:rPr lang="en-US" sz="6200" dirty="0" smtClean="0">
                <a:latin typeface="Times New Roman" pitchFamily="18" charset="0"/>
                <a:cs typeface="Times New Roman" pitchFamily="18" charset="0"/>
              </a:rPr>
              <a:t> binds directly to reverse transcriptase (RT) and blocks the RNA dependent DNA polymerase activities by causing a disruption of the enzyme's catalytic site. The activity of </a:t>
            </a:r>
            <a:r>
              <a:rPr lang="en-US" sz="6200" dirty="0" err="1" smtClean="0">
                <a:latin typeface="Times New Roman" pitchFamily="18" charset="0"/>
                <a:cs typeface="Times New Roman" pitchFamily="18" charset="0"/>
              </a:rPr>
              <a:t>Delavirdine</a:t>
            </a:r>
            <a:r>
              <a:rPr lang="en-US" sz="6200" dirty="0" smtClean="0">
                <a:latin typeface="Times New Roman" pitchFamily="18" charset="0"/>
                <a:cs typeface="Times New Roman" pitchFamily="18" charset="0"/>
              </a:rPr>
              <a:t> does not compete with template or nucleoside </a:t>
            </a:r>
            <a:r>
              <a:rPr lang="en-US" sz="6200" dirty="0" err="1" smtClean="0">
                <a:latin typeface="Times New Roman" pitchFamily="18" charset="0"/>
                <a:cs typeface="Times New Roman" pitchFamily="18" charset="0"/>
              </a:rPr>
              <a:t>triphosphates</a:t>
            </a:r>
            <a:r>
              <a:rPr lang="en-US" sz="6200" dirty="0" smtClean="0">
                <a:latin typeface="Times New Roman" pitchFamily="18" charset="0"/>
                <a:cs typeface="Times New Roman" pitchFamily="18" charset="0"/>
              </a:rPr>
              <a:t>.</a:t>
            </a:r>
          </a:p>
          <a:p>
            <a:pPr>
              <a:buNone/>
            </a:pPr>
            <a:endParaRPr lang="en-US" dirty="0"/>
          </a:p>
        </p:txBody>
      </p:sp>
      <p:pic>
        <p:nvPicPr>
          <p:cNvPr id="5123" name="Picture 3" descr="D:\F drive\Books\Medicinal\6th sem B.Pharm\Antiviral Agents\Ddelavirdine.png"/>
          <p:cNvPicPr>
            <a:picLocks noChangeAspect="1" noChangeArrowheads="1"/>
          </p:cNvPicPr>
          <p:nvPr/>
        </p:nvPicPr>
        <p:blipFill>
          <a:blip r:embed="rId2" cstate="print"/>
          <a:srcRect/>
          <a:stretch>
            <a:fillRect/>
          </a:stretch>
        </p:blipFill>
        <p:spPr bwMode="auto">
          <a:xfrm>
            <a:off x="5105400" y="1066800"/>
            <a:ext cx="2540000" cy="18288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a:bodyPr>
          <a:lstStyle/>
          <a:p>
            <a:pPr>
              <a:buNone/>
            </a:pPr>
            <a:r>
              <a:rPr lang="en-US" sz="2800" b="1" dirty="0" smtClean="0">
                <a:latin typeface="Times New Roman" pitchFamily="18" charset="0"/>
                <a:cs typeface="Times New Roman" pitchFamily="18" charset="0"/>
              </a:rPr>
              <a:t>Protease Inhibitors</a:t>
            </a:r>
          </a:p>
          <a:p>
            <a:pPr algn="just">
              <a:buNone/>
            </a:pPr>
            <a:r>
              <a:rPr lang="en-US" sz="2400" dirty="0" err="1" smtClean="0">
                <a:latin typeface="Times New Roman" pitchFamily="18" charset="0"/>
                <a:cs typeface="Times New Roman" pitchFamily="18" charset="0"/>
              </a:rPr>
              <a:t>Saquinavir</a:t>
            </a: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a:t>
            </a: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Saquinavir</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is a protease inhibitor. Proteases are enzymes that cleave protein molecules into smaller fragments. HIV protease is vital for both viral replication within the cell and release of mature viral particles from an infected cell. </a:t>
            </a:r>
            <a:r>
              <a:rPr lang="en-US" sz="2400" dirty="0" err="1" smtClean="0">
                <a:latin typeface="Times New Roman" pitchFamily="18" charset="0"/>
                <a:cs typeface="Times New Roman" pitchFamily="18" charset="0"/>
              </a:rPr>
              <a:t>Saquinavir</a:t>
            </a:r>
            <a:r>
              <a:rPr lang="en-US" sz="2400" dirty="0" smtClean="0">
                <a:latin typeface="Times New Roman" pitchFamily="18" charset="0"/>
                <a:cs typeface="Times New Roman" pitchFamily="18" charset="0"/>
              </a:rPr>
              <a:t> binds to the active site of the viral protease and prevents cleavage of viral </a:t>
            </a:r>
            <a:r>
              <a:rPr lang="en-US" sz="2400" dirty="0" err="1" smtClean="0">
                <a:latin typeface="Times New Roman" pitchFamily="18" charset="0"/>
                <a:cs typeface="Times New Roman" pitchFamily="18" charset="0"/>
              </a:rPr>
              <a:t>polyproteins</a:t>
            </a:r>
            <a:r>
              <a:rPr lang="en-US" sz="2400" dirty="0" smtClean="0">
                <a:latin typeface="Times New Roman" pitchFamily="18" charset="0"/>
                <a:cs typeface="Times New Roman" pitchFamily="18" charset="0"/>
              </a:rPr>
              <a:t>, preventing maturation of the virus. </a:t>
            </a:r>
          </a:p>
          <a:p>
            <a:pPr>
              <a:buNone/>
            </a:pPr>
            <a:endParaRPr lang="en-US" dirty="0"/>
          </a:p>
        </p:txBody>
      </p:sp>
      <p:pic>
        <p:nvPicPr>
          <p:cNvPr id="6147" name="Picture 3"/>
          <p:cNvPicPr>
            <a:picLocks noChangeAspect="1" noChangeArrowheads="1"/>
          </p:cNvPicPr>
          <p:nvPr/>
        </p:nvPicPr>
        <p:blipFill>
          <a:blip r:embed="rId2"/>
          <a:srcRect/>
          <a:stretch>
            <a:fillRect/>
          </a:stretch>
        </p:blipFill>
        <p:spPr bwMode="auto">
          <a:xfrm>
            <a:off x="3657600" y="304800"/>
            <a:ext cx="5019675" cy="2886075"/>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TotalTime>
  <Words>41</Words>
  <Application>Microsoft Office PowerPoint</Application>
  <PresentationFormat>On-screen Show (4:3)</PresentationFormat>
  <Paragraphs>81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ANTIVIRAL AGENTS</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ANTIVIRAL AGENTS</dc:title>
  <dc:creator>Dillip Dash</dc:creator>
  <cp:lastModifiedBy>dillip_dsh@yahoo.co.in</cp:lastModifiedBy>
  <cp:revision>21</cp:revision>
  <dcterms:created xsi:type="dcterms:W3CDTF">2006-08-16T00:00:00Z</dcterms:created>
  <dcterms:modified xsi:type="dcterms:W3CDTF">2020-08-06T06:46:43Z</dcterms:modified>
</cp:coreProperties>
</file>