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99" r:id="rId4"/>
    <p:sldId id="258" r:id="rId5"/>
    <p:sldId id="259" r:id="rId6"/>
    <p:sldId id="260" r:id="rId7"/>
    <p:sldId id="261" r:id="rId8"/>
    <p:sldId id="262" r:id="rId9"/>
    <p:sldId id="263" r:id="rId10"/>
    <p:sldId id="297" r:id="rId11"/>
    <p:sldId id="265" r:id="rId12"/>
    <p:sldId id="266" r:id="rId13"/>
    <p:sldId id="267" r:id="rId14"/>
    <p:sldId id="269" r:id="rId15"/>
    <p:sldId id="271" r:id="rId16"/>
    <p:sldId id="300" r:id="rId17"/>
    <p:sldId id="301" r:id="rId18"/>
    <p:sldId id="274" r:id="rId19"/>
    <p:sldId id="275" r:id="rId20"/>
    <p:sldId id="276" r:id="rId21"/>
    <p:sldId id="277" r:id="rId22"/>
    <p:sldId id="278" r:id="rId23"/>
    <p:sldId id="298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3" d="100"/>
          <a:sy n="73" d="100"/>
        </p:scale>
        <p:origin x="-129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0071F-0BED-48C3-BAC4-A27DB44DDB14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B24B9-0A47-47C8-AEF4-24CFFE8FC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0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EB0F-4E3A-421D-A37D-07729F9FDEDF}" type="datetime1">
              <a:rPr lang="en-US" smtClean="0"/>
              <a:pPr/>
              <a:t>1/9/2014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5710-380C-4998-BAD3-5E7BEFEAFFFB}" type="datetime1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9821-B1EC-4C51-9533-9DE42E3302C4}" type="datetime1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34F4-D597-4761-975E-CE3A806DD643}" type="datetime1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  <a:ln>
            <a:solidFill>
              <a:schemeClr val="accent3"/>
            </a:solidFill>
          </a:ln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v"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2DE7-589B-4D46-9966-CE61858C7E2B}" type="datetime1">
              <a:rPr lang="en-US" smtClean="0"/>
              <a:pPr/>
              <a:t>1/9/2014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BDA2672-BD92-4364-848A-98BFF09CF510}" type="datetime1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4CBB-30AF-40E0-8E3E-F36987437766}" type="datetime1">
              <a:rPr lang="en-US" smtClean="0"/>
              <a:pPr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420-E9EF-43C6-8AD7-42B6DDBA3E84}" type="datetime1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4A97-3E42-434F-8760-6ED862EA4730}" type="datetime1">
              <a:rPr lang="en-US" smtClean="0"/>
              <a:pPr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5CDD-7D33-4AAA-957F-8DDD19636304}" type="datetime1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83027A3-FFD3-42F3-BBC2-E3597F182A98}" type="datetime1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B84EFFA-8CB2-4598-B72F-4B102DABD47D}" type="datetime1">
              <a:rPr lang="en-US" smtClean="0"/>
              <a:pPr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19400"/>
            <a:ext cx="8534400" cy="3124200"/>
          </a:xfrm>
        </p:spPr>
        <p:txBody>
          <a:bodyPr/>
          <a:lstStyle/>
          <a:p>
            <a:pPr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Presented by</a:t>
            </a:r>
          </a:p>
          <a:p>
            <a:pPr>
              <a:defRPr/>
            </a:pP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Ghanshyam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R.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Parmar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Morphology of Fruits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Capsular fruits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038600" cy="445312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 smtClean="0">
                <a:solidFill>
                  <a:schemeClr val="accent3">
                    <a:lumMod val="75000"/>
                  </a:schemeClr>
                </a:solidFill>
              </a:rPr>
              <a:t>F. Legume of Pea</a:t>
            </a:r>
            <a:endParaRPr lang="gu-IN" sz="29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It is formed from monocarpellary pistil but breaks open by two sutures from apex towards base.</a:t>
            </a:r>
            <a:endParaRPr lang="gu-IN" sz="28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gu-IN" sz="28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8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The fruit breaks open by one suture.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304800" y="5029200"/>
            <a:ext cx="4041775" cy="381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2700" dirty="0" smtClean="0">
                <a:solidFill>
                  <a:schemeClr val="accent3">
                    <a:lumMod val="75000"/>
                  </a:schemeClr>
                </a:solidFill>
              </a:rPr>
              <a:t>G. </a:t>
            </a:r>
            <a:r>
              <a:rPr lang="en-US" sz="2700" dirty="0" err="1" smtClean="0">
                <a:solidFill>
                  <a:schemeClr val="accent3">
                    <a:lumMod val="75000"/>
                  </a:schemeClr>
                </a:solidFill>
              </a:rPr>
              <a:t>Follicle</a:t>
            </a:r>
            <a:r>
              <a:rPr lang="en-US" sz="2700" dirty="0" smtClean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en-US" sz="2700" dirty="0" err="1" smtClean="0">
                <a:solidFill>
                  <a:schemeClr val="accent3">
                    <a:lumMod val="75000"/>
                  </a:schemeClr>
                </a:solidFill>
              </a:rPr>
              <a:t>Calotropis</a:t>
            </a:r>
            <a:endParaRPr lang="en-US" sz="2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336357"/>
            <a:ext cx="853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These are many seeded and dehiscent fruits.</a:t>
            </a:r>
          </a:p>
        </p:txBody>
      </p:sp>
      <p:pic>
        <p:nvPicPr>
          <p:cNvPr id="4099" name="Picture 3" descr="D:\fruit image\folli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343400"/>
            <a:ext cx="25146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2500" r="12500"/>
          <a:stretch>
            <a:fillRect/>
          </a:stretch>
        </p:blipFill>
        <p:spPr bwMode="auto">
          <a:xfrm>
            <a:off x="5410200" y="2006600"/>
            <a:ext cx="2286000" cy="203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dirty="0" smtClean="0"/>
              <a:t>H. </a:t>
            </a:r>
            <a:r>
              <a:rPr lang="en-US" dirty="0" err="1" smtClean="0"/>
              <a:t>Siliqua</a:t>
            </a:r>
            <a:r>
              <a:rPr lang="en-US" dirty="0" smtClean="0"/>
              <a:t> of Mustard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It is formed from </a:t>
            </a:r>
            <a:r>
              <a:rPr lang="en-US" dirty="0" err="1" smtClean="0"/>
              <a:t>bicarpellary</a:t>
            </a:r>
            <a:r>
              <a:rPr lang="en-US" dirty="0" smtClean="0"/>
              <a:t> </a:t>
            </a:r>
            <a:r>
              <a:rPr lang="en-US" dirty="0" err="1" smtClean="0"/>
              <a:t>syncarpous</a:t>
            </a:r>
            <a:r>
              <a:rPr lang="en-US" dirty="0" smtClean="0"/>
              <a:t> pistil but breaks open from base to apex.</a:t>
            </a:r>
          </a:p>
          <a:p>
            <a:pPr algn="just"/>
            <a:r>
              <a:rPr lang="en-US" dirty="0" smtClean="0"/>
              <a:t>The seed remain attached to the false septum called </a:t>
            </a:r>
            <a:r>
              <a:rPr lang="en-US" dirty="0" err="1" smtClean="0"/>
              <a:t>replum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7" name="Picture 3" descr="D:\fruit image\Fig18.png"/>
          <p:cNvPicPr>
            <a:picLocks noChangeAspect="1" noChangeArrowheads="1"/>
          </p:cNvPicPr>
          <p:nvPr/>
        </p:nvPicPr>
        <p:blipFill>
          <a:blip r:embed="rId2"/>
          <a:srcRect l="22978" t="24855" r="62660" b="53043"/>
          <a:stretch>
            <a:fillRect/>
          </a:stretch>
        </p:blipFill>
        <p:spPr bwMode="auto">
          <a:xfrm>
            <a:off x="5486400" y="1600200"/>
            <a:ext cx="22860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I. Capsular fruits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4953000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It is a dry, one to many chambered fruit developing from a </a:t>
            </a:r>
            <a:r>
              <a:rPr lang="en-US" dirty="0" err="1" smtClean="0"/>
              <a:t>syncarpous</a:t>
            </a:r>
            <a:r>
              <a:rPr lang="en-US" dirty="0" smtClean="0"/>
              <a:t> ovary.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These are many seeded fruit.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SzPct val="150000"/>
              <a:buFont typeface="Arial" pitchFamily="34" charset="0"/>
              <a:buChar char="•"/>
            </a:pP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Datura</a:t>
            </a:r>
            <a:r>
              <a:rPr lang="en-US" dirty="0" smtClean="0"/>
              <a:t>, Poppy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5094" t="22451" r="39623"/>
          <a:stretch>
            <a:fillRect/>
          </a:stretch>
        </p:blipFill>
        <p:spPr bwMode="auto">
          <a:xfrm>
            <a:off x="5370030" y="1524000"/>
            <a:ext cx="2630970" cy="29990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Fleshy 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Fleshy fruits are distinguished by following characters.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Single seed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Pericarp</a:t>
            </a:r>
            <a:r>
              <a:rPr lang="en-US" dirty="0" smtClean="0">
                <a:solidFill>
                  <a:schemeClr val="tx1"/>
                </a:solidFill>
              </a:rPr>
              <a:t> divided in to three layers such as epicarp, mesocarp and endocarp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Endocarp is stony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Formed from superior ovary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Fleshy fruits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A. Fleshy drupe of mango</a:t>
            </a:r>
          </a:p>
          <a:p>
            <a:pPr algn="just"/>
            <a:r>
              <a:rPr lang="en-US" dirty="0" err="1" smtClean="0"/>
              <a:t>Pericarp</a:t>
            </a:r>
            <a:r>
              <a:rPr lang="en-US" dirty="0" smtClean="0"/>
              <a:t> is divided into outer epicarp, middle mesocarp and inner stony endocarp.</a:t>
            </a:r>
          </a:p>
          <a:p>
            <a:pPr algn="just"/>
            <a:r>
              <a:rPr lang="en-US" dirty="0" smtClean="0"/>
              <a:t>It is developed from monocarpellary or </a:t>
            </a:r>
            <a:r>
              <a:rPr lang="en-US" dirty="0" err="1" smtClean="0"/>
              <a:t>syncarpous</a:t>
            </a:r>
            <a:r>
              <a:rPr lang="en-US" dirty="0" smtClean="0"/>
              <a:t> ovary.</a:t>
            </a:r>
          </a:p>
          <a:p>
            <a:pPr algn="just"/>
            <a:r>
              <a:rPr lang="en-US" dirty="0" smtClean="0"/>
              <a:t>The edible part is </a:t>
            </a:r>
            <a:r>
              <a:rPr lang="en-US" dirty="0" err="1" smtClean="0"/>
              <a:t>mesocap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It is called fibrous drupe  because the mesocarp is fibrous.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828800"/>
            <a:ext cx="3135145" cy="2990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Fleshy fruits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B. Superior berry of tomato</a:t>
            </a:r>
          </a:p>
          <a:p>
            <a:pPr algn="just"/>
            <a:r>
              <a:rPr lang="en-US" dirty="0" smtClean="0"/>
              <a:t>The fruit is formed from </a:t>
            </a:r>
            <a:r>
              <a:rPr lang="en-US" dirty="0" err="1" smtClean="0"/>
              <a:t>syncarpous</a:t>
            </a:r>
            <a:r>
              <a:rPr lang="en-US" dirty="0" smtClean="0"/>
              <a:t> superior or sometimes from an inferior ovary.</a:t>
            </a:r>
          </a:p>
          <a:p>
            <a:pPr algn="just"/>
            <a:r>
              <a:rPr lang="en-US" dirty="0" smtClean="0"/>
              <a:t>It consists of thin </a:t>
            </a:r>
            <a:r>
              <a:rPr lang="en-US" dirty="0" err="1" smtClean="0"/>
              <a:t>pericarp</a:t>
            </a:r>
            <a:r>
              <a:rPr lang="en-US" dirty="0" smtClean="0"/>
              <a:t> and pulpy mass.</a:t>
            </a:r>
          </a:p>
          <a:p>
            <a:pPr algn="just"/>
            <a:r>
              <a:rPr lang="en-US" dirty="0" smtClean="0"/>
              <a:t>The seeds are many and embedded in the pulpy mass. </a:t>
            </a:r>
          </a:p>
          <a:p>
            <a:pPr algn="just"/>
            <a:r>
              <a:rPr lang="en-US" dirty="0" smtClean="0"/>
              <a:t>It differs from drupe in having no hard </a:t>
            </a:r>
            <a:r>
              <a:rPr lang="en-US" dirty="0" smtClean="0"/>
              <a:t>endocarp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Eg</a:t>
            </a:r>
            <a:r>
              <a:rPr lang="en-US" dirty="0" smtClean="0"/>
              <a:t>. Tomato, banana, guava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8325" y="1524000"/>
            <a:ext cx="2505075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Fleshy fruits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C. Fruit of apple</a:t>
            </a:r>
          </a:p>
          <a:p>
            <a:pPr algn="just"/>
            <a:r>
              <a:rPr lang="en-US" dirty="0" smtClean="0"/>
              <a:t>It is a false fruit develops from two or more celled, fleshy, </a:t>
            </a:r>
            <a:r>
              <a:rPr lang="en-US" dirty="0" err="1" smtClean="0"/>
              <a:t>syncarpous</a:t>
            </a:r>
            <a:r>
              <a:rPr lang="en-US" dirty="0" smtClean="0"/>
              <a:t>, inferior ovary and the major edible part is developed from fleshy thalamus which encloses a true fruit.</a:t>
            </a:r>
          </a:p>
          <a:p>
            <a:endParaRPr lang="en-US" dirty="0"/>
          </a:p>
        </p:txBody>
      </p:sp>
      <p:grpSp>
        <p:nvGrpSpPr>
          <p:cNvPr id="6" name="Content Placeholder 5"/>
          <p:cNvGrpSpPr>
            <a:grpSpLocks noGrp="1"/>
          </p:cNvGrpSpPr>
          <p:nvPr/>
        </p:nvGrpSpPr>
        <p:grpSpPr>
          <a:xfrm>
            <a:off x="4800600" y="1905000"/>
            <a:ext cx="4038594" cy="2743200"/>
            <a:chOff x="5334001" y="1696942"/>
            <a:chExt cx="3581395" cy="1547875"/>
          </a:xfrm>
        </p:grpSpPr>
        <p:pic>
          <p:nvPicPr>
            <p:cNvPr id="7" name="Picture 2" descr="D:\fruit image\apple.jpg"/>
            <p:cNvPicPr>
              <a:picLocks noChangeAspect="1" noChangeArrowheads="1"/>
            </p:cNvPicPr>
            <p:nvPr/>
          </p:nvPicPr>
          <p:blipFill>
            <a:blip r:embed="rId2"/>
            <a:srcRect l="27616" t="28599" r="37565" b="35861"/>
            <a:stretch>
              <a:fillRect/>
            </a:stretch>
          </p:blipFill>
          <p:spPr bwMode="auto">
            <a:xfrm>
              <a:off x="5334001" y="1696942"/>
              <a:ext cx="2133600" cy="15478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pSp>
          <p:nvGrpSpPr>
            <p:cNvPr id="8" name="Group 11"/>
            <p:cNvGrpSpPr/>
            <p:nvPr/>
          </p:nvGrpSpPr>
          <p:grpSpPr>
            <a:xfrm>
              <a:off x="7162797" y="2249269"/>
              <a:ext cx="1752599" cy="646331"/>
              <a:chOff x="7162800" y="2743200"/>
              <a:chExt cx="1981200" cy="64633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7162800" y="2971800"/>
                <a:ext cx="6858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7848600" y="2743200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Fleshy thalamus</a:t>
                </a:r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Fleshy fruits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D. </a:t>
            </a:r>
            <a:r>
              <a:rPr lang="en-US" sz="2800" dirty="0" err="1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Hesperidium</a:t>
            </a:r>
            <a:endParaRPr lang="en-US" sz="2800" dirty="0" smtClean="0">
              <a:solidFill>
                <a:schemeClr val="accent3">
                  <a:shade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r>
              <a:rPr lang="en-US" dirty="0" smtClean="0"/>
              <a:t>A fleshy fruit developing from a many </a:t>
            </a:r>
            <a:r>
              <a:rPr lang="en-US" dirty="0" err="1" smtClean="0"/>
              <a:t>carpellary</a:t>
            </a:r>
            <a:r>
              <a:rPr lang="en-US" dirty="0" smtClean="0"/>
              <a:t>, </a:t>
            </a:r>
            <a:r>
              <a:rPr lang="en-US" dirty="0" err="1" smtClean="0"/>
              <a:t>syncarpous</a:t>
            </a:r>
            <a:r>
              <a:rPr lang="en-US" dirty="0" smtClean="0"/>
              <a:t>, superior ovary with </a:t>
            </a:r>
            <a:r>
              <a:rPr lang="en-US" dirty="0" err="1" smtClean="0"/>
              <a:t>axile</a:t>
            </a:r>
            <a:r>
              <a:rPr lang="en-US" dirty="0" smtClean="0"/>
              <a:t> </a:t>
            </a:r>
            <a:r>
              <a:rPr lang="en-US" dirty="0" err="1" smtClean="0"/>
              <a:t>placentation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Here the endocarp projects inward forming distinct chambers and the </a:t>
            </a:r>
            <a:r>
              <a:rPr lang="en-US" dirty="0" err="1" smtClean="0"/>
              <a:t>epicarp</a:t>
            </a:r>
            <a:r>
              <a:rPr lang="en-US" dirty="0" smtClean="0"/>
              <a:t> and </a:t>
            </a:r>
            <a:r>
              <a:rPr lang="en-US" dirty="0" err="1" smtClean="0"/>
              <a:t>mesocarp</a:t>
            </a:r>
            <a:r>
              <a:rPr lang="en-US" dirty="0" smtClean="0"/>
              <a:t> fused together to form loose or tight rind of the fruit.</a:t>
            </a:r>
          </a:p>
          <a:p>
            <a:pPr algn="just"/>
            <a:r>
              <a:rPr lang="en-US" dirty="0" err="1" smtClean="0"/>
              <a:t>Eg</a:t>
            </a:r>
            <a:r>
              <a:rPr lang="en-US" dirty="0" smtClean="0"/>
              <a:t>. Orange, lemon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286000"/>
            <a:ext cx="41148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An aggregate fruit is also derived from a single flower like a simple fruit but from an </a:t>
            </a:r>
            <a:r>
              <a:rPr lang="en-US" dirty="0" err="1" smtClean="0">
                <a:solidFill>
                  <a:schemeClr val="tx1"/>
                </a:solidFill>
              </a:rPr>
              <a:t>apocarpous</a:t>
            </a:r>
            <a:r>
              <a:rPr lang="en-US" dirty="0" smtClean="0">
                <a:solidFill>
                  <a:schemeClr val="tx1"/>
                </a:solidFill>
              </a:rPr>
              <a:t> pistil (free </a:t>
            </a:r>
            <a:r>
              <a:rPr lang="en-US" dirty="0" err="1" smtClean="0">
                <a:solidFill>
                  <a:schemeClr val="tx1"/>
                </a:solidFill>
              </a:rPr>
              <a:t>carpels</a:t>
            </a:r>
            <a:r>
              <a:rPr lang="en-US" dirty="0" smtClean="0">
                <a:solidFill>
                  <a:schemeClr val="tx1"/>
                </a:solidFill>
              </a:rPr>
              <a:t>), so that the ovary of each carpel develops into a fruit let and thus we get collection of fruit lets called </a:t>
            </a:r>
            <a:r>
              <a:rPr lang="en-US" dirty="0" err="1" smtClean="0">
                <a:solidFill>
                  <a:schemeClr val="tx1"/>
                </a:solidFill>
              </a:rPr>
              <a:t>etario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fruits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A.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Etaerio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of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achenes</a:t>
            </a:r>
          </a:p>
          <a:p>
            <a:pPr algn="just"/>
            <a:r>
              <a:rPr lang="en-US" dirty="0" smtClean="0"/>
              <a:t>An aggregate of </a:t>
            </a:r>
            <a:r>
              <a:rPr lang="en-US" dirty="0" err="1" smtClean="0"/>
              <a:t>achenes</a:t>
            </a:r>
            <a:r>
              <a:rPr lang="en-US" dirty="0" smtClean="0"/>
              <a:t> having membranous </a:t>
            </a:r>
            <a:r>
              <a:rPr lang="en-US" dirty="0" err="1" smtClean="0"/>
              <a:t>pericarp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Eg</a:t>
            </a:r>
            <a:r>
              <a:rPr lang="en-US" dirty="0" smtClean="0"/>
              <a:t>. Clematis, Strawberry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B.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Etaerio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of drupes</a:t>
            </a:r>
          </a:p>
          <a:p>
            <a:pPr algn="just"/>
            <a:r>
              <a:rPr lang="en-US" dirty="0" smtClean="0"/>
              <a:t>An aggregate of drupes having hard endocarp.</a:t>
            </a:r>
          </a:p>
          <a:p>
            <a:pPr algn="just"/>
            <a:r>
              <a:rPr lang="en-US" dirty="0" err="1" smtClean="0"/>
              <a:t>Eg</a:t>
            </a:r>
            <a:r>
              <a:rPr lang="en-US" dirty="0" smtClean="0"/>
              <a:t>. Raspberry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12158"/>
          <a:stretch>
            <a:fillRect/>
          </a:stretch>
        </p:blipFill>
        <p:spPr bwMode="auto">
          <a:xfrm>
            <a:off x="5715000" y="4122347"/>
            <a:ext cx="1723285" cy="22022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 descr="C:\Users\mani\Desktop\strawberry-shortcake-clip-art-15.png"/>
          <p:cNvPicPr>
            <a:picLocks noChangeAspect="1" noChangeArrowheads="1"/>
          </p:cNvPicPr>
          <p:nvPr/>
        </p:nvPicPr>
        <p:blipFill>
          <a:blip r:embed="rId3"/>
          <a:srcRect l="8333"/>
          <a:stretch>
            <a:fillRect/>
          </a:stretch>
        </p:blipFill>
        <p:spPr bwMode="auto">
          <a:xfrm>
            <a:off x="5698535" y="1524000"/>
            <a:ext cx="1692866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Pollination and fertilization of the flower leads to the formation of fruits.</a:t>
            </a:r>
          </a:p>
          <a:p>
            <a:pPr algn="just"/>
            <a:r>
              <a:rPr lang="en-US" dirty="0" smtClean="0"/>
              <a:t>In the formation of fruit the ovules are changed into seeds and the wall of ovary is transformed into the wall of fruit called the </a:t>
            </a:r>
            <a:r>
              <a:rPr lang="en-US" dirty="0" err="1" smtClean="0"/>
              <a:t>pericarp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Fruits are mainly of three types</a:t>
            </a:r>
          </a:p>
          <a:p>
            <a:pPr marL="749300" indent="0" algn="just">
              <a:buFont typeface="Wingdings" pitchFamily="2" charset="2"/>
              <a:buChar char="ü"/>
            </a:pPr>
            <a:r>
              <a:rPr lang="en-US" dirty="0" smtClean="0"/>
              <a:t> Simple </a:t>
            </a:r>
          </a:p>
          <a:p>
            <a:pPr marL="749300" indent="0" algn="just">
              <a:buFont typeface="Wingdings" pitchFamily="2" charset="2"/>
              <a:buChar char="ü"/>
            </a:pPr>
            <a:r>
              <a:rPr lang="en-US" dirty="0" smtClean="0"/>
              <a:t>Aggregate</a:t>
            </a:r>
          </a:p>
          <a:p>
            <a:pPr marL="749300" indent="0" algn="just">
              <a:buFont typeface="Wingdings" pitchFamily="2" charset="2"/>
              <a:buChar char="ü"/>
            </a:pPr>
            <a:r>
              <a:rPr lang="en-US" dirty="0" smtClean="0"/>
              <a:t>Composite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fruits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49530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B.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Eaterio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of follicle</a:t>
            </a:r>
          </a:p>
          <a:p>
            <a:pPr algn="just">
              <a:lnSpc>
                <a:spcPct val="110000"/>
              </a:lnSpc>
            </a:pPr>
            <a:r>
              <a:rPr lang="en-US" dirty="0" smtClean="0"/>
              <a:t>An aggregate of follicles,  dehisces by sutures</a:t>
            </a:r>
          </a:p>
          <a:p>
            <a:pPr algn="just">
              <a:lnSpc>
                <a:spcPct val="110000"/>
              </a:lnSpc>
            </a:pP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Calotropis</a:t>
            </a:r>
            <a:r>
              <a:rPr lang="en-US" dirty="0" smtClean="0"/>
              <a:t>, </a:t>
            </a:r>
            <a:r>
              <a:rPr lang="en-US" dirty="0" err="1" smtClean="0"/>
              <a:t>Michelia</a:t>
            </a:r>
            <a:r>
              <a:rPr lang="en-US" dirty="0" smtClean="0"/>
              <a:t> </a:t>
            </a:r>
            <a:r>
              <a:rPr lang="en-US" dirty="0" err="1" smtClean="0"/>
              <a:t>champaca</a:t>
            </a:r>
            <a:endParaRPr lang="en-US" dirty="0" smtClean="0"/>
          </a:p>
          <a:p>
            <a:pPr algn="just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C.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Etaerio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of berries</a:t>
            </a:r>
          </a:p>
          <a:p>
            <a:pPr algn="just">
              <a:lnSpc>
                <a:spcPct val="110000"/>
              </a:lnSpc>
            </a:pPr>
            <a:r>
              <a:rPr lang="en-US" dirty="0" smtClean="0"/>
              <a:t>An aggregate of berries having fleshy </a:t>
            </a:r>
            <a:r>
              <a:rPr lang="en-US" dirty="0" err="1" smtClean="0"/>
              <a:t>mesocarp</a:t>
            </a:r>
            <a:r>
              <a:rPr lang="en-US" dirty="0" smtClean="0"/>
              <a:t> and thin papering endocarp</a:t>
            </a:r>
          </a:p>
          <a:p>
            <a:pPr algn="just">
              <a:lnSpc>
                <a:spcPct val="110000"/>
              </a:lnSpc>
            </a:pPr>
            <a:r>
              <a:rPr lang="en-US" dirty="0" err="1" smtClean="0"/>
              <a:t>Eg</a:t>
            </a:r>
            <a:r>
              <a:rPr lang="en-US" dirty="0" smtClean="0"/>
              <a:t>. Custard-apple, </a:t>
            </a:r>
            <a:r>
              <a:rPr lang="en-US" dirty="0" err="1" smtClean="0"/>
              <a:t>polyalthia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524000"/>
            <a:ext cx="24384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t="20944"/>
          <a:stretch>
            <a:fillRect/>
          </a:stretch>
        </p:blipFill>
        <p:spPr bwMode="auto">
          <a:xfrm>
            <a:off x="5486400" y="3962399"/>
            <a:ext cx="2438400" cy="2286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A composite fruit is formed from an inflorescence in which the ovary and floral part of all the flowers develop and take part in the formation of a single fleshy mass.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fruits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43400" cy="52578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A.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Sorosis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of pineapples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It is a composite fruits which is formed from a spike inflorescence in which flowers fuse by their succulent sepals and the floral axis becomes fleshy or woody.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B.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Syconus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dirty="0" smtClean="0"/>
              <a:t>It is a composite fruits which is formed from an </a:t>
            </a:r>
            <a:r>
              <a:rPr lang="en-US" dirty="0" err="1" smtClean="0"/>
              <a:t>hypanthodium</a:t>
            </a:r>
            <a:r>
              <a:rPr lang="en-US" dirty="0" smtClean="0"/>
              <a:t> inflorescence having fleshy cup shaped peduncle or receptacle containing numerous fertilized flower.</a:t>
            </a:r>
            <a:endParaRPr lang="en-US" dirty="0"/>
          </a:p>
        </p:txBody>
      </p:sp>
      <p:pic>
        <p:nvPicPr>
          <p:cNvPr id="14338" name="Picture 2" descr="D:\fruit image\composite-fruits-pinepp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447800"/>
            <a:ext cx="3200400" cy="2108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K:\hypanthodium-inflorescence.jpg"/>
          <p:cNvPicPr>
            <a:picLocks noChangeAspect="1" noChangeArrowheads="1"/>
          </p:cNvPicPr>
          <p:nvPr/>
        </p:nvPicPr>
        <p:blipFill>
          <a:blip r:embed="rId3"/>
          <a:srcRect l="6667" r="4444" b="8931"/>
          <a:stretch>
            <a:fillRect/>
          </a:stretch>
        </p:blipFill>
        <p:spPr bwMode="auto">
          <a:xfrm>
            <a:off x="5181600" y="3810000"/>
            <a:ext cx="32004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asked in GTU Exams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Enumerate various types of fruits. (December’10)</a:t>
            </a:r>
          </a:p>
          <a:p>
            <a:r>
              <a:rPr lang="en-US" dirty="0" smtClean="0"/>
              <a:t>What is fruit? Classify them with suitable examples. Write notes on fleshy fruits. (June’10)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 descr="GJ-ThankYou04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2635476"/>
            <a:ext cx="5562600" cy="22931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fruit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fruit gives protection to the seed and therefore, to the embryo.</a:t>
            </a:r>
          </a:p>
          <a:p>
            <a:pPr algn="just"/>
            <a:r>
              <a:rPr lang="en-US" dirty="0" smtClean="0"/>
              <a:t>It stores food material</a:t>
            </a:r>
          </a:p>
          <a:p>
            <a:pPr algn="just"/>
            <a:r>
              <a:rPr lang="en-US" dirty="0" smtClean="0"/>
              <a:t>It also helps dispersal of the seed.</a:t>
            </a:r>
          </a:p>
          <a:p>
            <a:pPr algn="just">
              <a:buNone/>
            </a:pPr>
            <a:r>
              <a:rPr lang="en-US" dirty="0" smtClean="0"/>
              <a:t>There are two basic types of fruits</a:t>
            </a:r>
          </a:p>
          <a:p>
            <a:pPr algn="just"/>
            <a:r>
              <a:rPr lang="en-US" dirty="0" smtClean="0"/>
              <a:t>True fruit: the ovary of the flower grows into the fruit</a:t>
            </a:r>
          </a:p>
          <a:p>
            <a:pPr algn="just"/>
            <a:r>
              <a:rPr lang="en-US" dirty="0" smtClean="0"/>
              <a:t>False fruit or </a:t>
            </a:r>
            <a:r>
              <a:rPr lang="en-US" dirty="0" err="1" smtClean="0"/>
              <a:t>pseudocarp</a:t>
            </a:r>
            <a:r>
              <a:rPr lang="en-US" dirty="0" smtClean="0"/>
              <a:t>: sometimes other floral parts, particularly the thalamus or even the calyx may grow and form a part of the fruit.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simple fruit is derived from a single flower with monocarpellary or </a:t>
            </a:r>
            <a:r>
              <a:rPr lang="en-US" dirty="0" err="1" smtClean="0"/>
              <a:t>syncarpous</a:t>
            </a:r>
            <a:r>
              <a:rPr lang="en-US" dirty="0" smtClean="0"/>
              <a:t> pistil so that the ovary is single.</a:t>
            </a:r>
          </a:p>
          <a:p>
            <a:pPr algn="just"/>
            <a:r>
              <a:rPr lang="en-US" dirty="0" smtClean="0"/>
              <a:t>The simple fruits are further classified as follows</a:t>
            </a:r>
          </a:p>
          <a:p>
            <a:pPr algn="just">
              <a:buNone/>
            </a:pPr>
            <a:r>
              <a:rPr lang="en-US" dirty="0" smtClean="0"/>
              <a:t>				   Simple fruits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829594" y="4266406"/>
            <a:ext cx="304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553994" y="4266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989806" y="5180806"/>
            <a:ext cx="304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818606" y="5180806"/>
            <a:ext cx="304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942806" y="5180806"/>
            <a:ext cx="304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634580" y="3810794"/>
            <a:ext cx="7743670" cy="1892538"/>
            <a:chOff x="409730" y="3810794"/>
            <a:chExt cx="7743670" cy="1892538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4191000" y="3962400"/>
              <a:ext cx="304800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56350" y="4114800"/>
              <a:ext cx="4724400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449050" y="4343400"/>
              <a:ext cx="68580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Dry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8400" y="4343400"/>
              <a:ext cx="91440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Fleshy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1692184" y="4861016"/>
              <a:ext cx="304800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6553994" y="4876006"/>
              <a:ext cx="304800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14400" y="5014210"/>
              <a:ext cx="1828800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867400" y="5029200"/>
              <a:ext cx="1752600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7468394" y="5180806"/>
              <a:ext cx="304800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09730" y="5334000"/>
              <a:ext cx="114300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Acheneal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09800" y="5334000"/>
              <a:ext cx="106680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Capsule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10200" y="5334000"/>
              <a:ext cx="91440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Drupe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91400" y="5334000"/>
              <a:ext cx="76200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Berry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gu-IN" dirty="0" smtClean="0"/>
              <a:t>Acheneal </a:t>
            </a:r>
            <a:r>
              <a:rPr lang="en-US" dirty="0" smtClean="0"/>
              <a:t>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These are one seeded and indehiscent fruits i.e. they do not break open to liberate the seeds. </a:t>
            </a:r>
          </a:p>
          <a:p>
            <a:pPr algn="just"/>
            <a:r>
              <a:rPr lang="en-US" dirty="0" smtClean="0"/>
              <a:t>They are distinguished from seed by two scars, one of the style and other of the attachment to the plant while the seed shows only one scar i.e. </a:t>
            </a:r>
            <a:r>
              <a:rPr lang="en-US" dirty="0" err="1" smtClean="0"/>
              <a:t>hilum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Achene of Clematis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Clr>
                <a:schemeClr val="tx2"/>
              </a:buClr>
            </a:pPr>
            <a:r>
              <a:rPr lang="en-US" dirty="0" smtClean="0"/>
              <a:t>It is one seeded indehiscent fruit with </a:t>
            </a:r>
            <a:r>
              <a:rPr lang="en-US" dirty="0" err="1" smtClean="0"/>
              <a:t>pericarp</a:t>
            </a:r>
            <a:r>
              <a:rPr lang="en-US" dirty="0" smtClean="0"/>
              <a:t> and </a:t>
            </a:r>
            <a:r>
              <a:rPr lang="en-US" dirty="0" err="1" smtClean="0"/>
              <a:t>testa</a:t>
            </a:r>
            <a:r>
              <a:rPr lang="en-US" dirty="0" smtClean="0"/>
              <a:t> separate.</a:t>
            </a:r>
          </a:p>
          <a:p>
            <a:pPr algn="just">
              <a:buClr>
                <a:schemeClr val="tx2"/>
              </a:buClr>
            </a:pPr>
            <a:r>
              <a:rPr lang="en-US" dirty="0" smtClean="0"/>
              <a:t>It is developed from superior ovary.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4475" y="1676400"/>
            <a:ext cx="1838325" cy="1838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Cypsela of Sunflower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Clr>
                <a:schemeClr val="tx2"/>
              </a:buClr>
            </a:pPr>
            <a:r>
              <a:rPr lang="en-US" dirty="0" smtClean="0"/>
              <a:t>It is one seeded indehiscent fruit with </a:t>
            </a:r>
            <a:r>
              <a:rPr lang="en-US" dirty="0" err="1" smtClean="0"/>
              <a:t>pericarp</a:t>
            </a:r>
            <a:r>
              <a:rPr lang="en-US" dirty="0" smtClean="0"/>
              <a:t> and </a:t>
            </a:r>
            <a:r>
              <a:rPr lang="en-US" dirty="0" err="1" smtClean="0"/>
              <a:t>testa</a:t>
            </a:r>
            <a:r>
              <a:rPr lang="en-US" dirty="0" smtClean="0"/>
              <a:t> separate.</a:t>
            </a:r>
          </a:p>
          <a:p>
            <a:pPr algn="just">
              <a:buClr>
                <a:schemeClr val="tx2"/>
              </a:buClr>
            </a:pPr>
            <a:r>
              <a:rPr lang="en-US" dirty="0" smtClean="0"/>
              <a:t>It is developed from inferior ovary.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contrast="10000"/>
          </a:blip>
          <a:srcRect/>
          <a:stretch>
            <a:fillRect/>
          </a:stretch>
        </p:blipFill>
        <p:spPr bwMode="auto">
          <a:xfrm>
            <a:off x="5676900" y="1524000"/>
            <a:ext cx="2095500" cy="3019425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Caryopsis of Maize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Clr>
                <a:schemeClr val="tx2"/>
              </a:buClr>
            </a:pPr>
            <a:r>
              <a:rPr lang="en-US" dirty="0" smtClean="0"/>
              <a:t>It is one seeded indehiscent fruit with fused </a:t>
            </a:r>
            <a:r>
              <a:rPr lang="en-US" dirty="0" err="1" smtClean="0"/>
              <a:t>pericarp</a:t>
            </a:r>
            <a:r>
              <a:rPr lang="en-US" dirty="0" smtClean="0"/>
              <a:t> and </a:t>
            </a:r>
            <a:r>
              <a:rPr lang="en-US" dirty="0" err="1" smtClean="0"/>
              <a:t>testa</a:t>
            </a:r>
            <a:r>
              <a:rPr lang="en-US" dirty="0" smtClean="0"/>
              <a:t>.</a:t>
            </a:r>
          </a:p>
          <a:p>
            <a:pPr algn="just">
              <a:buClr>
                <a:schemeClr val="tx2"/>
              </a:buClr>
            </a:pPr>
            <a:r>
              <a:rPr lang="en-US" dirty="0" smtClean="0"/>
              <a:t>It is developed from superior ovary.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7350" y="1552575"/>
            <a:ext cx="2533650" cy="2943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457200"/>
            <a:ext cx="3203448" cy="758952"/>
          </a:xfrm>
          <a:ln>
            <a:noFill/>
          </a:ln>
        </p:spPr>
        <p:txBody>
          <a:bodyPr/>
          <a:lstStyle/>
          <a:p>
            <a:r>
              <a:rPr lang="en-US" dirty="0" smtClean="0"/>
              <a:t>D. Nut of Oak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448" y="1371600"/>
            <a:ext cx="4340352" cy="4681728"/>
          </a:xfrm>
        </p:spPr>
        <p:txBody>
          <a:bodyPr/>
          <a:lstStyle/>
          <a:p>
            <a:pPr algn="just">
              <a:buClr>
                <a:schemeClr val="tx2"/>
              </a:buClr>
            </a:pPr>
            <a:r>
              <a:rPr lang="en-US" dirty="0" smtClean="0"/>
              <a:t>It is </a:t>
            </a:r>
            <a:r>
              <a:rPr lang="en-US" dirty="0" err="1" smtClean="0"/>
              <a:t>acheneal</a:t>
            </a:r>
            <a:r>
              <a:rPr lang="en-US" dirty="0" smtClean="0"/>
              <a:t> fruit with stony or woody </a:t>
            </a:r>
            <a:r>
              <a:rPr lang="en-US" dirty="0" err="1" smtClean="0"/>
              <a:t>pericarp</a:t>
            </a:r>
            <a:r>
              <a:rPr lang="en-US" dirty="0" smtClean="0"/>
              <a:t>.</a:t>
            </a:r>
          </a:p>
          <a:p>
            <a:pPr algn="just">
              <a:buClr>
                <a:schemeClr val="tx2"/>
              </a:buClr>
            </a:pPr>
            <a:endParaRPr lang="en-US" dirty="0" smtClean="0"/>
          </a:p>
          <a:p>
            <a:pPr algn="just">
              <a:buClr>
                <a:schemeClr val="tx2"/>
              </a:buClr>
              <a:buNone/>
            </a:pPr>
            <a:endParaRPr lang="en-US" dirty="0" smtClean="0"/>
          </a:p>
          <a:p>
            <a:pPr marL="0" indent="0" algn="just">
              <a:buClr>
                <a:schemeClr val="tx2"/>
              </a:buClr>
              <a:buNone/>
            </a:pPr>
            <a:r>
              <a:rPr lang="en-US" sz="3300" dirty="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E. Samara of </a:t>
            </a:r>
            <a:r>
              <a:rPr lang="en-US" sz="3300" dirty="0" err="1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Hiptage</a:t>
            </a:r>
            <a:r>
              <a:rPr lang="en-US" sz="3300" dirty="0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&amp; </a:t>
            </a:r>
            <a:r>
              <a:rPr lang="en-US" sz="3300" dirty="0" err="1" smtClean="0">
                <a:solidFill>
                  <a:schemeClr val="accent3">
                    <a:shade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Pterocarpus</a:t>
            </a:r>
            <a:endParaRPr lang="en-US" sz="3300" dirty="0" smtClean="0">
              <a:solidFill>
                <a:schemeClr val="accent3">
                  <a:shade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buClr>
                <a:schemeClr val="tx2"/>
              </a:buClr>
              <a:buNone/>
            </a:pPr>
            <a:endParaRPr lang="en-US" dirty="0" smtClean="0"/>
          </a:p>
          <a:p>
            <a:pPr algn="just">
              <a:buClr>
                <a:schemeClr val="tx2"/>
              </a:buClr>
            </a:pPr>
            <a:r>
              <a:rPr lang="en-US" dirty="0" smtClean="0"/>
              <a:t>These are </a:t>
            </a:r>
            <a:r>
              <a:rPr lang="en-US" dirty="0" err="1" smtClean="0"/>
              <a:t>acheneal</a:t>
            </a:r>
            <a:r>
              <a:rPr lang="en-US" dirty="0" smtClean="0"/>
              <a:t> fruits with winged </a:t>
            </a:r>
            <a:r>
              <a:rPr lang="en-US" dirty="0" err="1" smtClean="0"/>
              <a:t>pericarp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2" descr="D:\fruit image\how-to-draw-an-acorn,-oak-nut-step-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35550"/>
          <a:stretch>
            <a:fillRect/>
          </a:stretch>
        </p:blipFill>
        <p:spPr bwMode="auto">
          <a:xfrm rot="10800000">
            <a:off x="5486400" y="1447800"/>
            <a:ext cx="2212184" cy="2398551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7086600" y="1524000"/>
            <a:ext cx="1983660" cy="646331"/>
            <a:chOff x="7086600" y="1524000"/>
            <a:chExt cx="1983660" cy="64633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086600" y="1905000"/>
              <a:ext cx="914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003460" y="15240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Stony </a:t>
              </a:r>
              <a:r>
                <a:rPr lang="en-US" dirty="0" err="1" smtClean="0"/>
                <a:t>pericarp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15000" y="4038600"/>
            <a:ext cx="3151910" cy="2286000"/>
            <a:chOff x="5715000" y="4038600"/>
            <a:chExt cx="3151910" cy="2286000"/>
          </a:xfrm>
        </p:grpSpPr>
        <p:sp>
          <p:nvSpPr>
            <p:cNvPr id="14" name="TextBox 13"/>
            <p:cNvSpPr txBox="1"/>
            <p:nvPr/>
          </p:nvSpPr>
          <p:spPr>
            <a:xfrm>
              <a:off x="7800110" y="49530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Winged</a:t>
              </a:r>
            </a:p>
            <a:p>
              <a:r>
                <a:rPr lang="en-US" dirty="0" err="1" smtClean="0"/>
                <a:t>pericarp</a:t>
              </a:r>
              <a:endParaRPr lang="en-US" dirty="0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0" y="4038600"/>
              <a:ext cx="188595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6989615" y="5257800"/>
              <a:ext cx="935185" cy="1588"/>
            </a:xfrm>
            <a:prstGeom prst="straightConnector1">
              <a:avLst/>
            </a:prstGeom>
            <a:ln w="603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851</TotalTime>
  <Words>962</Words>
  <Application>Microsoft Office PowerPoint</Application>
  <PresentationFormat>On-screen Show (4:3)</PresentationFormat>
  <Paragraphs>144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Morphology of Fruits</vt:lpstr>
      <vt:lpstr>Fruits</vt:lpstr>
      <vt:lpstr>Functions of fruit</vt:lpstr>
      <vt:lpstr>Simple fruits</vt:lpstr>
      <vt:lpstr>1. Acheneal fruits</vt:lpstr>
      <vt:lpstr>A. Achene of Clematis</vt:lpstr>
      <vt:lpstr>B. Cypsela of Sunflower</vt:lpstr>
      <vt:lpstr>C. Caryopsis of Maize</vt:lpstr>
      <vt:lpstr>D. Nut of Oak</vt:lpstr>
      <vt:lpstr>2. Capsular fruits</vt:lpstr>
      <vt:lpstr>H. Siliqua of Mustard</vt:lpstr>
      <vt:lpstr> I. Capsular fruits</vt:lpstr>
      <vt:lpstr>3. Fleshy fruits</vt:lpstr>
      <vt:lpstr> 3. Fleshy fruits</vt:lpstr>
      <vt:lpstr>3. Fleshy fruits</vt:lpstr>
      <vt:lpstr>3. Fleshy fruits</vt:lpstr>
      <vt:lpstr>3. Fleshy fruits</vt:lpstr>
      <vt:lpstr>Aggregate fruits</vt:lpstr>
      <vt:lpstr>Aggregate fruits</vt:lpstr>
      <vt:lpstr>Aggregate fruits</vt:lpstr>
      <vt:lpstr>Composite fruits</vt:lpstr>
      <vt:lpstr>Composite fruits</vt:lpstr>
      <vt:lpstr>Questions asked in GTU Exams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Morphology of fruits</dc:title>
  <dc:creator>MANI</dc:creator>
  <cp:lastModifiedBy>GHANSHYAM</cp:lastModifiedBy>
  <cp:revision>129</cp:revision>
  <dcterms:created xsi:type="dcterms:W3CDTF">2006-08-16T00:00:00Z</dcterms:created>
  <dcterms:modified xsi:type="dcterms:W3CDTF">2014-01-09T09:28:43Z</dcterms:modified>
</cp:coreProperties>
</file>