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256" r:id="rId2"/>
    <p:sldId id="297" r:id="rId3"/>
    <p:sldId id="259" r:id="rId4"/>
    <p:sldId id="257" r:id="rId5"/>
    <p:sldId id="258" r:id="rId6"/>
    <p:sldId id="296" r:id="rId7"/>
    <p:sldId id="261" r:id="rId8"/>
    <p:sldId id="263" r:id="rId9"/>
    <p:sldId id="264" r:id="rId10"/>
    <p:sldId id="265" r:id="rId11"/>
    <p:sldId id="266" r:id="rId12"/>
    <p:sldId id="267" r:id="rId13"/>
    <p:sldId id="268" r:id="rId14"/>
    <p:sldId id="260" r:id="rId15"/>
    <p:sldId id="269" r:id="rId16"/>
    <p:sldId id="287" r:id="rId17"/>
    <p:sldId id="286" r:id="rId18"/>
    <p:sldId id="270" r:id="rId19"/>
    <p:sldId id="271" r:id="rId20"/>
    <p:sldId id="285" r:id="rId21"/>
    <p:sldId id="272" r:id="rId22"/>
    <p:sldId id="273" r:id="rId23"/>
    <p:sldId id="274" r:id="rId24"/>
    <p:sldId id="275" r:id="rId25"/>
    <p:sldId id="293" r:id="rId26"/>
    <p:sldId id="276" r:id="rId27"/>
    <p:sldId id="294" r:id="rId28"/>
    <p:sldId id="288" r:id="rId29"/>
    <p:sldId id="277" r:id="rId30"/>
    <p:sldId id="284" r:id="rId31"/>
    <p:sldId id="295" r:id="rId32"/>
    <p:sldId id="278" r:id="rId33"/>
    <p:sldId id="279" r:id="rId34"/>
    <p:sldId id="280" r:id="rId35"/>
    <p:sldId id="281" r:id="rId36"/>
    <p:sldId id="283" r:id="rId37"/>
    <p:sldId id="289" r:id="rId38"/>
    <p:sldId id="291" r:id="rId39"/>
    <p:sldId id="290" r:id="rId40"/>
  </p:sldIdLst>
  <p:sldSz cx="9144000" cy="6858000" type="screen4x3"/>
  <p:notesSz cx="6858000" cy="9067800"/>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914400" rtl="0" eaLnBrk="1" latinLnBrk="0" hangingPunct="1">
      <a:defRPr sz="2400" kern="1200">
        <a:solidFill>
          <a:schemeClr val="tx1"/>
        </a:solidFill>
        <a:latin typeface="Times New Roman" pitchFamily="1" charset="0"/>
        <a:ea typeface="+mn-ea"/>
        <a:cs typeface="+mn-cs"/>
      </a:defRPr>
    </a:lvl6pPr>
    <a:lvl7pPr marL="2743200" algn="l" defTabSz="914400" rtl="0" eaLnBrk="1" latinLnBrk="0" hangingPunct="1">
      <a:defRPr sz="2400" kern="1200">
        <a:solidFill>
          <a:schemeClr val="tx1"/>
        </a:solidFill>
        <a:latin typeface="Times New Roman" pitchFamily="1" charset="0"/>
        <a:ea typeface="+mn-ea"/>
        <a:cs typeface="+mn-cs"/>
      </a:defRPr>
    </a:lvl7pPr>
    <a:lvl8pPr marL="3200400" algn="l" defTabSz="914400" rtl="0" eaLnBrk="1" latinLnBrk="0" hangingPunct="1">
      <a:defRPr sz="2400" kern="1200">
        <a:solidFill>
          <a:schemeClr val="tx1"/>
        </a:solidFill>
        <a:latin typeface="Times New Roman" pitchFamily="1" charset="0"/>
        <a:ea typeface="+mn-ea"/>
        <a:cs typeface="+mn-cs"/>
      </a:defRPr>
    </a:lvl8pPr>
    <a:lvl9pPr marL="3657600" algn="l" defTabSz="914400" rtl="0" eaLnBrk="1" latinLnBrk="0" hangingPunct="1">
      <a:defRPr sz="24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00FF"/>
    <a:srgbClr val="FF33CC"/>
    <a:srgbClr val="AB0DFC"/>
    <a:srgbClr val="000000"/>
    <a:srgbClr val="063DE8"/>
    <a:srgbClr val="808000"/>
    <a:srgbClr val="3333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napToGrid="0">
      <p:cViewPr varScale="1">
        <p:scale>
          <a:sx n="62" d="100"/>
          <a:sy n="62" d="100"/>
        </p:scale>
        <p:origin x="-1278" y="-96"/>
      </p:cViewPr>
      <p:guideLst>
        <p:guide orient="horz" pos="2160"/>
        <p:guide pos="28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90" d="100"/>
          <a:sy n="90" d="100"/>
        </p:scale>
        <p:origin x="-1944" y="-112"/>
      </p:cViewPr>
      <p:guideLst>
        <p:guide orient="horz" pos="2856"/>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06888"/>
            <a:ext cx="5029200" cy="408146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69988" y="685800"/>
            <a:ext cx="4518025" cy="3387725"/>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71575" y="685800"/>
            <a:ext cx="4516438" cy="3387725"/>
          </a:xfrm>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71575" y="685800"/>
            <a:ext cx="4516438" cy="3387725"/>
          </a:xfrm>
          <a:ln cap="flat"/>
        </p:spPr>
      </p:sp>
      <p:sp>
        <p:nvSpPr>
          <p:cNvPr id="235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71575" y="685800"/>
            <a:ext cx="4516438" cy="3387725"/>
          </a:xfrm>
          <a:ln cap="flat"/>
        </p:spPr>
      </p:sp>
      <p:sp>
        <p:nvSpPr>
          <p:cNvPr id="25603" name="Rectangle 3"/>
          <p:cNvSpPr>
            <a:spLocks noGrp="1" noChangeArrowheads="1"/>
          </p:cNvSpPr>
          <p:nvPr>
            <p:ph type="body" idx="1"/>
          </p:nvPr>
        </p:nvSpPr>
        <p:spPr>
          <a:noFill/>
          <a:ln/>
        </p:spPr>
        <p:txBody>
          <a:bodyPr/>
          <a:lstStyle/>
          <a:p>
            <a:r>
              <a:rPr lang="en-US"/>
              <a:t>pp.681-682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71575" y="685800"/>
            <a:ext cx="4516438" cy="3387725"/>
          </a:xfrm>
          <a:ln cap="flat"/>
        </p:spPr>
      </p:sp>
      <p:sp>
        <p:nvSpPr>
          <p:cNvPr id="276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71575" y="685800"/>
            <a:ext cx="4516438" cy="3387725"/>
          </a:xfrm>
          <a:ln cap="flat"/>
        </p:spPr>
      </p:sp>
      <p:sp>
        <p:nvSpPr>
          <p:cNvPr id="29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171575" y="685800"/>
            <a:ext cx="4516438" cy="3387725"/>
          </a:xfrm>
          <a:ln cap="flat"/>
        </p:spPr>
      </p:sp>
      <p:sp>
        <p:nvSpPr>
          <p:cNvPr id="133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71575" y="685800"/>
            <a:ext cx="4516438" cy="3387725"/>
          </a:xfrm>
          <a:ln cap="flat"/>
        </p:spPr>
      </p:sp>
      <p:sp>
        <p:nvSpPr>
          <p:cNvPr id="31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71575" y="685800"/>
            <a:ext cx="4516438" cy="3387725"/>
          </a:xfrm>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71575" y="685800"/>
            <a:ext cx="4516438" cy="3387725"/>
          </a:xfrm>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71575" y="685800"/>
            <a:ext cx="4516438" cy="3387725"/>
          </a:xfrm>
          <a:ln cap="flat"/>
        </p:spPr>
      </p:sp>
      <p:sp>
        <p:nvSpPr>
          <p:cNvPr id="33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1575" y="685800"/>
            <a:ext cx="4516438" cy="3387725"/>
          </a:xfrm>
          <a:ln cap="flat"/>
        </p:spPr>
      </p:sp>
      <p:sp>
        <p:nvSpPr>
          <p:cNvPr id="35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http://en.wikipedia.org/wiki/Mikhail_Tsvet</a:t>
            </a:r>
          </a:p>
          <a:p>
            <a:r>
              <a:rPr lang="en-US"/>
              <a:t>The method was described on 30 December 1901 at the XI Congress of Naturalists and Physicians (XI съезд естествоиспытателей и врачей) in St. Petersburg. The first printed description was in 1903, in the Proceedings of the Warsaw Society of Naturalists, biology section. He first used the term "chromatography" in print in 1906 in his two papers about chlorophyll in the German botanical journal, Berichte der Deutschen botanischen Gesellschaft. In 1907 he demonstrated his chromatogaph for the German Botanical Society.</a:t>
            </a:r>
          </a:p>
          <a:p>
            <a:endParaRPr lang="en-US"/>
          </a:p>
          <a:p>
            <a:r>
              <a:rPr lang="en-US"/>
              <a:t>Tsvet's work was ignored for several decades because of diverse reasons: the tragic events in Russia at the beginning of the 20th century, the fact that Tsvet originally published only in Russian (what made his results inaccessible to western scientists) and an article denying Tsvet's findings. Willstater and Stoll tried to repeat Tsvet's experiments but because they used an aggressive adsorbent (what destroys the chlorophyll's) were not able to do so. They published their results and Tsvet's chromatography method went into oblivion. It was recollected 10 years after his death thanks to German scientist Edgar Lederer and Austrian biochemist Richard Kuhn and the work of Martin and Synge.</a:t>
            </a:r>
          </a:p>
          <a:p>
            <a:endParaRPr lang="en-US"/>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71575" y="685800"/>
            <a:ext cx="4516438" cy="3387725"/>
          </a:xfrm>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71575" y="685800"/>
            <a:ext cx="4516438" cy="3387725"/>
          </a:xfrm>
          <a:ln cap="flat"/>
        </p:spPr>
      </p:sp>
      <p:sp>
        <p:nvSpPr>
          <p:cNvPr id="37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71575" y="685800"/>
            <a:ext cx="4516438" cy="3387725"/>
          </a:xfrm>
          <a:ln cap="flat"/>
        </p:spPr>
      </p:sp>
      <p:sp>
        <p:nvSpPr>
          <p:cNvPr id="399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71575" y="685800"/>
            <a:ext cx="4516438" cy="3387725"/>
          </a:xfrm>
          <a:ln cap="flat"/>
        </p:spPr>
      </p:sp>
      <p:sp>
        <p:nvSpPr>
          <p:cNvPr id="41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71575" y="685800"/>
            <a:ext cx="4516438" cy="3387725"/>
          </a:xfrm>
          <a:ln cap="flat"/>
        </p:spPr>
      </p:sp>
      <p:sp>
        <p:nvSpPr>
          <p:cNvPr id="440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71575" y="685800"/>
            <a:ext cx="4516438" cy="3387725"/>
          </a:xfrm>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71575" y="685800"/>
            <a:ext cx="4516438" cy="3387725"/>
          </a:xfrm>
          <a:ln cap="flat"/>
        </p:spPr>
      </p:sp>
      <p:sp>
        <p:nvSpPr>
          <p:cNvPr id="46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71575" y="685800"/>
            <a:ext cx="4516438" cy="3387725"/>
          </a:xfrm>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71575" y="685800"/>
            <a:ext cx="4516438" cy="3387725"/>
          </a:xfrm>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71575" y="685800"/>
            <a:ext cx="4516438" cy="3387725"/>
          </a:xfrm>
          <a:ln cap="flat"/>
        </p:spPr>
      </p:sp>
      <p:sp>
        <p:nvSpPr>
          <p:cNvPr id="481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1575" y="685800"/>
            <a:ext cx="4516438" cy="3387725"/>
          </a:xfrm>
          <a:ln cap="flat"/>
        </p:spPr>
      </p:sp>
      <p:sp>
        <p:nvSpPr>
          <p:cNvPr id="11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71575" y="685800"/>
            <a:ext cx="4516438" cy="3387725"/>
          </a:xfrm>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71575" y="685800"/>
            <a:ext cx="4516438" cy="3387725"/>
          </a:xfrm>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71575" y="685800"/>
            <a:ext cx="4516438" cy="3387725"/>
          </a:xfrm>
          <a:ln cap="flat"/>
        </p:spPr>
      </p:sp>
      <p:sp>
        <p:nvSpPr>
          <p:cNvPr id="501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71575" y="685800"/>
            <a:ext cx="4516438" cy="3387725"/>
          </a:xfrm>
          <a:ln cap="flat"/>
        </p:spPr>
      </p:sp>
      <p:sp>
        <p:nvSpPr>
          <p:cNvPr id="522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71575" y="685800"/>
            <a:ext cx="4516438" cy="3387725"/>
          </a:xfrm>
          <a:ln cap="flat"/>
        </p:spPr>
      </p:sp>
      <p:sp>
        <p:nvSpPr>
          <p:cNvPr id="542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71575" y="685800"/>
            <a:ext cx="4516438" cy="3387725"/>
          </a:xfrm>
          <a:ln cap="flat"/>
        </p:spPr>
      </p:sp>
      <p:sp>
        <p:nvSpPr>
          <p:cNvPr id="563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71575" y="685800"/>
            <a:ext cx="4516438" cy="3387725"/>
          </a:xfrm>
          <a:ln cap="flat"/>
        </p:spPr>
      </p:sp>
      <p:sp>
        <p:nvSpPr>
          <p:cNvPr id="604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71575" y="685800"/>
            <a:ext cx="4516438" cy="3387725"/>
          </a:xfrm>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71575" y="685800"/>
            <a:ext cx="4516438" cy="3387725"/>
          </a:xfrm>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71575" y="685800"/>
            <a:ext cx="4516438" cy="3387725"/>
          </a:xfrm>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1171575" y="685800"/>
            <a:ext cx="4516438" cy="3387725"/>
          </a:xfrm>
          <a:ln cap="flat"/>
        </p:spPr>
      </p:sp>
      <p:sp>
        <p:nvSpPr>
          <p:cNvPr id="7171" name="Rectangle 3"/>
          <p:cNvSpPr>
            <a:spLocks noGrp="1" noChangeArrowheads="1"/>
          </p:cNvSpPr>
          <p:nvPr>
            <p:ph type="body" idx="1"/>
          </p:nvPr>
        </p:nvSpPr>
        <p:spPr>
          <a:noFill/>
          <a:ln/>
        </p:spPr>
        <p:txBody>
          <a:bodyPr/>
          <a:lstStyle/>
          <a:p>
            <a:r>
              <a:rPr lang="en-US"/>
              <a:t>p.674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71575" y="685800"/>
            <a:ext cx="4516438" cy="3387725"/>
          </a:xfrm>
          <a:ln cap="flat"/>
        </p:spPr>
      </p:sp>
      <p:sp>
        <p:nvSpPr>
          <p:cNvPr id="92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page 675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171575" y="685800"/>
            <a:ext cx="4516438" cy="3387725"/>
          </a:xfrm>
          <a:ln cap="flat"/>
        </p:spPr>
      </p:sp>
      <p:sp>
        <p:nvSpPr>
          <p:cNvPr id="153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71575" y="685800"/>
            <a:ext cx="4516438" cy="3387725"/>
          </a:xfrm>
          <a:ln cap="flat"/>
        </p:spPr>
      </p:sp>
      <p:sp>
        <p:nvSpPr>
          <p:cNvPr id="194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71575" y="685800"/>
            <a:ext cx="4516438" cy="3387725"/>
          </a:xfrm>
          <a:ln cap="flat"/>
        </p:spPr>
      </p:sp>
      <p:sp>
        <p:nvSpPr>
          <p:cNvPr id="21507"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 charset="0"/>
        </a:defRPr>
      </a:lvl2pPr>
      <a:lvl3pPr algn="ctr" rtl="0" eaLnBrk="0" fontAlgn="base" hangingPunct="0">
        <a:spcBef>
          <a:spcPct val="0"/>
        </a:spcBef>
        <a:spcAft>
          <a:spcPct val="0"/>
        </a:spcAft>
        <a:defRPr sz="4400">
          <a:solidFill>
            <a:schemeClr val="tx2"/>
          </a:solidFill>
          <a:latin typeface="Times" pitchFamily="1" charset="0"/>
        </a:defRPr>
      </a:lvl3pPr>
      <a:lvl4pPr algn="ctr" rtl="0" eaLnBrk="0" fontAlgn="base" hangingPunct="0">
        <a:spcBef>
          <a:spcPct val="0"/>
        </a:spcBef>
        <a:spcAft>
          <a:spcPct val="0"/>
        </a:spcAft>
        <a:defRPr sz="4400">
          <a:solidFill>
            <a:schemeClr val="tx2"/>
          </a:solidFill>
          <a:latin typeface="Times" pitchFamily="1" charset="0"/>
        </a:defRPr>
      </a:lvl4pPr>
      <a:lvl5pPr algn="ctr" rtl="0" eaLnBrk="0" fontAlgn="base" hangingPunct="0">
        <a:spcBef>
          <a:spcPct val="0"/>
        </a:spcBef>
        <a:spcAft>
          <a:spcPct val="0"/>
        </a:spcAft>
        <a:defRPr sz="4400">
          <a:solidFill>
            <a:schemeClr val="tx2"/>
          </a:solidFill>
          <a:latin typeface="Times" pitchFamily="1" charset="0"/>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3" cstate="print"/>
          <a:srcRect/>
          <a:stretch>
            <a:fillRect/>
          </a:stretch>
        </p:blipFill>
        <p:spPr bwMode="auto">
          <a:xfrm>
            <a:off x="-431800" y="-1117600"/>
            <a:ext cx="9994900" cy="9080500"/>
          </a:xfrm>
          <a:prstGeom prst="rect">
            <a:avLst/>
          </a:prstGeom>
          <a:noFill/>
          <a:ln w="12700">
            <a:noFill/>
            <a:miter lim="800000"/>
            <a:headEnd/>
            <a:tailEnd/>
          </a:ln>
          <a:effectLst/>
        </p:spPr>
      </p:pic>
      <p:sp>
        <p:nvSpPr>
          <p:cNvPr id="4102" name="Text Box 6"/>
          <p:cNvSpPr txBox="1">
            <a:spLocks noChangeArrowheads="1"/>
          </p:cNvSpPr>
          <p:nvPr/>
        </p:nvSpPr>
        <p:spPr bwMode="auto">
          <a:xfrm>
            <a:off x="3260725" y="4003675"/>
            <a:ext cx="184150" cy="457200"/>
          </a:xfrm>
          <a:prstGeom prst="rect">
            <a:avLst/>
          </a:prstGeom>
          <a:noFill/>
          <a:ln w="12700">
            <a:noFill/>
            <a:miter lim="800000"/>
            <a:headEnd/>
            <a:tailEnd/>
          </a:ln>
          <a:effectLst/>
        </p:spPr>
        <p:txBody>
          <a:bodyPr wrap="none">
            <a:spAutoFit/>
          </a:bodyPr>
          <a:lstStyle/>
          <a:p>
            <a:endParaRPr lang="en-US"/>
          </a:p>
        </p:txBody>
      </p:sp>
      <p:sp>
        <p:nvSpPr>
          <p:cNvPr id="4104" name="Text Box 8"/>
          <p:cNvSpPr txBox="1">
            <a:spLocks noChangeArrowheads="1"/>
          </p:cNvSpPr>
          <p:nvPr/>
        </p:nvSpPr>
        <p:spPr bwMode="auto">
          <a:xfrm>
            <a:off x="2422525" y="4308475"/>
            <a:ext cx="184150" cy="457200"/>
          </a:xfrm>
          <a:prstGeom prst="rect">
            <a:avLst/>
          </a:prstGeom>
          <a:noFill/>
          <a:ln w="12700">
            <a:noFill/>
            <a:miter lim="800000"/>
            <a:headEnd/>
            <a:tailEnd/>
          </a:ln>
          <a:effectLst/>
        </p:spPr>
        <p:txBody>
          <a:bodyPr wrap="none">
            <a:spAutoFit/>
          </a:bodyPr>
          <a:lstStyle/>
          <a:p>
            <a:endParaRPr lang="en-US"/>
          </a:p>
        </p:txBody>
      </p:sp>
      <p:sp>
        <p:nvSpPr>
          <p:cNvPr id="4105" name="Rectangle 9"/>
          <p:cNvSpPr>
            <a:spLocks noChangeArrowheads="1"/>
          </p:cNvSpPr>
          <p:nvPr/>
        </p:nvSpPr>
        <p:spPr bwMode="auto">
          <a:xfrm>
            <a:off x="716280" y="213360"/>
            <a:ext cx="7772400" cy="1143000"/>
          </a:xfrm>
          <a:prstGeom prst="rect">
            <a:avLst/>
          </a:prstGeom>
          <a:noFill/>
          <a:ln w="12700">
            <a:noFill/>
            <a:miter lim="800000"/>
            <a:headEnd/>
            <a:tailEnd/>
          </a:ln>
          <a:effectLst/>
        </p:spPr>
        <p:txBody>
          <a:bodyPr lIns="90487" tIns="44450" rIns="90487" bIns="44450" anchor="ctr"/>
          <a:lstStyle/>
          <a:p>
            <a:pPr algn="ctr"/>
            <a:r>
              <a:rPr lang="en-US" sz="5400" b="1" dirty="0">
                <a:solidFill>
                  <a:schemeClr val="hlink"/>
                </a:solidFill>
                <a:latin typeface="Times" pitchFamily="1" charset="0"/>
              </a:rPr>
              <a:t>Gas Chromatography</a:t>
            </a:r>
            <a:endParaRPr lang="en-US" sz="4800" b="1" dirty="0">
              <a:solidFill>
                <a:schemeClr val="hlink"/>
              </a:solidFill>
              <a:latin typeface="Times" pitchFamily="1" charset="0"/>
            </a:endParaRPr>
          </a:p>
        </p:txBody>
      </p:sp>
      <p:pic>
        <p:nvPicPr>
          <p:cNvPr id="6" name="Picture 5" descr="Final Approved University Logo - 01-03-2018"/>
          <p:cNvPicPr>
            <a:picLocks noChangeAspect="1" noChangeArrowheads="1"/>
          </p:cNvPicPr>
          <p:nvPr/>
        </p:nvPicPr>
        <p:blipFill>
          <a:blip r:embed="rId4" cstate="print"/>
          <a:srcRect/>
          <a:stretch>
            <a:fillRect/>
          </a:stretch>
        </p:blipFill>
        <p:spPr bwMode="auto">
          <a:xfrm>
            <a:off x="3903345" y="1479550"/>
            <a:ext cx="1428750" cy="1644650"/>
          </a:xfrm>
          <a:prstGeom prst="rect">
            <a:avLst/>
          </a:prstGeom>
          <a:noFill/>
          <a:ln w="9525">
            <a:noFill/>
            <a:miter lim="800000"/>
            <a:headEnd/>
            <a:tailEnd/>
          </a:ln>
        </p:spPr>
      </p:pic>
      <p:sp>
        <p:nvSpPr>
          <p:cNvPr id="7" name="Rectangle 6"/>
          <p:cNvSpPr/>
          <p:nvPr/>
        </p:nvSpPr>
        <p:spPr>
          <a:xfrm>
            <a:off x="990600" y="3233029"/>
            <a:ext cx="7574280" cy="2616101"/>
          </a:xfrm>
          <a:prstGeom prst="rect">
            <a:avLst/>
          </a:prstGeom>
        </p:spPr>
        <p:txBody>
          <a:bodyPr wrap="square">
            <a:spAutoFit/>
          </a:bodyPr>
          <a:lstStyle/>
          <a:p>
            <a:pPr algn="ctr">
              <a:spcBef>
                <a:spcPct val="20000"/>
              </a:spcBef>
            </a:pPr>
            <a:r>
              <a:rPr lang="en-GB" altLang="en-US" sz="2000" dirty="0" smtClean="0">
                <a:latin typeface="Berlin Sans FB Demi" pitchFamily="34" charset="0"/>
              </a:rPr>
              <a:t>Dr. </a:t>
            </a:r>
            <a:r>
              <a:rPr lang="en-GB" altLang="en-US" sz="2000" dirty="0" err="1" smtClean="0">
                <a:latin typeface="Berlin Sans FB Demi" pitchFamily="34" charset="0"/>
              </a:rPr>
              <a:t>Ashim</a:t>
            </a:r>
            <a:r>
              <a:rPr lang="en-GB" altLang="en-US" sz="2000" dirty="0" smtClean="0">
                <a:latin typeface="Berlin Sans FB Demi" pitchFamily="34" charset="0"/>
              </a:rPr>
              <a:t> Kumar </a:t>
            </a:r>
            <a:r>
              <a:rPr lang="en-GB" altLang="en-US" sz="2000" dirty="0" err="1" smtClean="0">
                <a:latin typeface="Berlin Sans FB Demi" pitchFamily="34" charset="0"/>
              </a:rPr>
              <a:t>Sen</a:t>
            </a:r>
            <a:endParaRPr lang="en-GB" altLang="en-US" sz="2000" dirty="0" smtClean="0">
              <a:latin typeface="Berlin Sans FB Demi" pitchFamily="34" charset="0"/>
            </a:endParaRPr>
          </a:p>
          <a:p>
            <a:pPr algn="ctr">
              <a:spcBef>
                <a:spcPct val="20000"/>
              </a:spcBef>
            </a:pPr>
            <a:r>
              <a:rPr lang="en-GB" altLang="en-US" sz="2000" dirty="0" smtClean="0">
                <a:latin typeface="Berlin Sans FB Demi" pitchFamily="34" charset="0"/>
              </a:rPr>
              <a:t>Associate Professor</a:t>
            </a:r>
          </a:p>
          <a:p>
            <a:pPr algn="ctr">
              <a:spcBef>
                <a:spcPct val="20000"/>
              </a:spcBef>
            </a:pPr>
            <a:r>
              <a:rPr lang="en-GB" altLang="en-US" sz="2000" dirty="0" smtClean="0">
                <a:latin typeface="Berlin Sans FB Demi" pitchFamily="34" charset="0"/>
              </a:rPr>
              <a:t>Department of Pharmacy</a:t>
            </a:r>
          </a:p>
          <a:p>
            <a:pPr algn="ctr">
              <a:spcBef>
                <a:spcPct val="20000"/>
              </a:spcBef>
            </a:pPr>
            <a:r>
              <a:rPr lang="en-GB" altLang="en-US" sz="2000" dirty="0" smtClean="0">
                <a:latin typeface="Berlin Sans FB Demi" pitchFamily="34" charset="0"/>
              </a:rPr>
              <a:t>Sumandeep Vidyapeeth Deemed to be University</a:t>
            </a:r>
          </a:p>
          <a:p>
            <a:pPr algn="ctr">
              <a:spcBef>
                <a:spcPct val="20000"/>
              </a:spcBef>
            </a:pPr>
            <a:r>
              <a:rPr lang="en-GB" altLang="en-US" sz="2000" dirty="0" smtClean="0">
                <a:latin typeface="Berlin Sans FB Demi" pitchFamily="34" charset="0"/>
              </a:rPr>
              <a:t>Piparia, Waghodia, Vadodara-391760, Gujarat, India.</a:t>
            </a:r>
          </a:p>
          <a:p>
            <a:pPr algn="ctr">
              <a:spcBef>
                <a:spcPct val="20000"/>
              </a:spcBef>
            </a:pPr>
            <a:r>
              <a:rPr lang="en-GB" altLang="en-US" sz="2000" dirty="0" smtClean="0">
                <a:latin typeface="Berlin Sans FB Demi" pitchFamily="34" charset="0"/>
              </a:rPr>
              <a:t>Mobile No. +919377977540</a:t>
            </a:r>
          </a:p>
          <a:p>
            <a:pPr algn="ctr">
              <a:spcBef>
                <a:spcPct val="20000"/>
              </a:spcBef>
            </a:pPr>
            <a:r>
              <a:rPr lang="en-GB" altLang="en-US" sz="2000" dirty="0" smtClean="0">
                <a:latin typeface="Berlin Sans FB Demi" pitchFamily="34" charset="0"/>
              </a:rPr>
              <a:t>Email Id: ashimsen.dop@sumandeepvidyapeethdu.edu.in</a:t>
            </a:r>
            <a:endParaRPr lang="en-GB" altLang="en-US" sz="2000" dirty="0">
              <a:latin typeface="Berlin Sans FB Dem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rrowheads="1"/>
          </p:cNvPicPr>
          <p:nvPr/>
        </p:nvPicPr>
        <p:blipFill>
          <a:blip r:embed="rId3" cstate="print"/>
          <a:srcRect/>
          <a:stretch>
            <a:fillRect/>
          </a:stretch>
        </p:blipFill>
        <p:spPr bwMode="auto">
          <a:xfrm>
            <a:off x="0" y="1981200"/>
            <a:ext cx="9042400" cy="3162300"/>
          </a:xfrm>
          <a:prstGeom prst="rect">
            <a:avLst/>
          </a:prstGeom>
          <a:noFill/>
          <a:ln w="12700">
            <a:noFill/>
            <a:miter lim="800000"/>
            <a:headEnd/>
            <a:tailEnd/>
          </a:ln>
          <a:effectLst/>
        </p:spPr>
      </p:pic>
      <p:sp>
        <p:nvSpPr>
          <p:cNvPr id="22532" name="Rectangle 4"/>
          <p:cNvSpPr>
            <a:spLocks noChangeArrowheads="1"/>
          </p:cNvSpPr>
          <p:nvPr/>
        </p:nvSpPr>
        <p:spPr bwMode="auto">
          <a:xfrm>
            <a:off x="315913" y="5608638"/>
            <a:ext cx="8543925" cy="819150"/>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Note:  	The first two components were not completely separated.</a:t>
            </a:r>
          </a:p>
          <a:p>
            <a:r>
              <a:rPr lang="en-US">
                <a:latin typeface="Times" pitchFamily="1" charset="0"/>
              </a:rPr>
              <a:t>	Peaks in general tend to become shorter and wider with time.</a:t>
            </a:r>
          </a:p>
        </p:txBody>
      </p:sp>
      <p:sp>
        <p:nvSpPr>
          <p:cNvPr id="22530" name="Rectangle 2"/>
          <p:cNvSpPr>
            <a:spLocks noChangeArrowheads="1"/>
          </p:cNvSpPr>
          <p:nvPr/>
        </p:nvSpPr>
        <p:spPr bwMode="auto">
          <a:xfrm>
            <a:off x="0" y="0"/>
            <a:ext cx="8810625" cy="1797050"/>
          </a:xfrm>
          <a:prstGeom prst="rect">
            <a:avLst/>
          </a:prstGeom>
          <a:noFill/>
          <a:ln w="12700">
            <a:noFill/>
            <a:miter lim="800000"/>
            <a:headEnd/>
            <a:tailEnd/>
          </a:ln>
          <a:effectLst/>
        </p:spPr>
        <p:txBody>
          <a:bodyPr lIns="90487" tIns="44450" rIns="90487" bIns="44450">
            <a:spAutoFit/>
          </a:bodyPr>
          <a:lstStyle/>
          <a:p>
            <a:r>
              <a:rPr lang="en-US" sz="2800">
                <a:latin typeface="Times" pitchFamily="1" charset="0"/>
              </a:rPr>
              <a:t>If a detector is used to determine when the components elute from the column, a series of Gaussian peaks are obtained, one for each component in the mixture that was separated by the column</a:t>
            </a:r>
            <a:r>
              <a:rPr lang="en-US">
                <a:latin typeface="Times" pitchFamily="1" charset="0"/>
              </a:rPr>
              <a: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 y="1204913"/>
            <a:ext cx="8526463" cy="4786312"/>
          </a:xfrm>
          <a:prstGeom prst="rect">
            <a:avLst/>
          </a:prstGeom>
          <a:noFill/>
          <a:ln w="12700">
            <a:noFill/>
            <a:miter lim="800000"/>
            <a:headEnd/>
            <a:tailEnd/>
          </a:ln>
          <a:effectLst/>
        </p:spPr>
        <p:txBody>
          <a:bodyPr lIns="90487" tIns="44450" rIns="90487" bIns="44450">
            <a:spAutoFit/>
          </a:bodyPr>
          <a:lstStyle/>
          <a:p>
            <a:pPr algn="just"/>
            <a:r>
              <a:rPr lang="en-US" sz="2800">
                <a:latin typeface="Times" pitchFamily="1" charset="0"/>
              </a:rPr>
              <a:t>	</a:t>
            </a:r>
            <a:r>
              <a:rPr lang="en-US" sz="2800" b="1">
                <a:solidFill>
                  <a:srgbClr val="3333FF"/>
                </a:solidFill>
                <a:latin typeface="Times" pitchFamily="1" charset="0"/>
              </a:rPr>
              <a:t>Theoretical plate</a:t>
            </a:r>
            <a:r>
              <a:rPr lang="en-US" sz="2800">
                <a:latin typeface="Times" pitchFamily="1" charset="0"/>
              </a:rPr>
              <a:t> is a term coined by Martin &amp; Synge.  It is based on a study in which they imagined that chromatographic columns were </a:t>
            </a:r>
            <a:r>
              <a:rPr lang="en-US" sz="2800">
                <a:solidFill>
                  <a:srgbClr val="3333FF"/>
                </a:solidFill>
                <a:latin typeface="Times" pitchFamily="1" charset="0"/>
              </a:rPr>
              <a:t>analogous to distillation columns</a:t>
            </a:r>
            <a:r>
              <a:rPr lang="en-US" sz="2800">
                <a:latin typeface="Times" pitchFamily="1" charset="0"/>
              </a:rPr>
              <a:t> and made up or numerous discrete but connected narrow layers or plates.  Movement of the solute down the column then could be treated as </a:t>
            </a:r>
            <a:r>
              <a:rPr lang="en-US" sz="2800">
                <a:solidFill>
                  <a:srgbClr val="3333FF"/>
                </a:solidFill>
                <a:latin typeface="Times" pitchFamily="1" charset="0"/>
              </a:rPr>
              <a:t>a stepwise transfer</a:t>
            </a:r>
            <a:r>
              <a:rPr lang="en-US" sz="2800">
                <a:latin typeface="Times" pitchFamily="1" charset="0"/>
              </a:rPr>
              <a:t>.  </a:t>
            </a:r>
          </a:p>
          <a:p>
            <a:pPr algn="just"/>
            <a:endParaRPr lang="en-US" sz="2800">
              <a:latin typeface="Times" pitchFamily="1" charset="0"/>
            </a:endParaRPr>
          </a:p>
          <a:p>
            <a:pPr algn="just"/>
            <a:r>
              <a:rPr lang="en-US" sz="2800">
                <a:latin typeface="Times" pitchFamily="1" charset="0"/>
              </a:rPr>
              <a:t>	</a:t>
            </a:r>
            <a:r>
              <a:rPr lang="en-US" sz="2800" b="1" u="sng">
                <a:solidFill>
                  <a:srgbClr val="FF0000"/>
                </a:solidFill>
                <a:latin typeface="Times" pitchFamily="1" charset="0"/>
              </a:rPr>
              <a:t>Theoretical plates (N</a:t>
            </a:r>
            <a:r>
              <a:rPr lang="en-US" sz="2800" u="sng">
                <a:solidFill>
                  <a:srgbClr val="FF0000"/>
                </a:solidFill>
                <a:latin typeface="Times" pitchFamily="1" charset="0"/>
              </a:rPr>
              <a:t>)</a:t>
            </a:r>
            <a:r>
              <a:rPr lang="en-US" sz="2800">
                <a:latin typeface="Times" pitchFamily="1" charset="0"/>
              </a:rPr>
              <a:t> measure </a:t>
            </a:r>
            <a:r>
              <a:rPr lang="en-US" sz="2800" b="1">
                <a:solidFill>
                  <a:srgbClr val="FF0000"/>
                </a:solidFill>
                <a:latin typeface="Times" pitchFamily="1" charset="0"/>
              </a:rPr>
              <a:t>how efficiently a column can separate a mixture into its components</a:t>
            </a:r>
            <a:r>
              <a:rPr lang="en-US" sz="2800">
                <a:latin typeface="Times" pitchFamily="1" charset="0"/>
              </a:rPr>
              <a:t>. This efficiency is </a:t>
            </a:r>
            <a:r>
              <a:rPr lang="en-US" sz="2800">
                <a:solidFill>
                  <a:srgbClr val="3333FF"/>
                </a:solidFill>
                <a:latin typeface="Times" pitchFamily="1" charset="0"/>
              </a:rPr>
              <a:t>based on the retention time</a:t>
            </a:r>
            <a:r>
              <a:rPr lang="en-US" sz="2800">
                <a:latin typeface="Times" pitchFamily="1" charset="0"/>
              </a:rPr>
              <a:t> of the components and the </a:t>
            </a:r>
            <a:r>
              <a:rPr lang="en-US" sz="2800">
                <a:solidFill>
                  <a:srgbClr val="3333FF"/>
                </a:solidFill>
                <a:latin typeface="Times" pitchFamily="1" charset="0"/>
              </a:rPr>
              <a:t>width of the peaks</a:t>
            </a:r>
            <a:r>
              <a:rPr lang="en-US" sz="2800">
                <a:latin typeface="Times" pitchFamily="1" charset="0"/>
              </a:rPr>
              <a:t>.</a:t>
            </a:r>
          </a:p>
        </p:txBody>
      </p:sp>
      <p:sp>
        <p:nvSpPr>
          <p:cNvPr id="24580" name="Rectangle 4"/>
          <p:cNvSpPr>
            <a:spLocks noChangeArrowheads="1"/>
          </p:cNvSpPr>
          <p:nvPr/>
        </p:nvSpPr>
        <p:spPr bwMode="auto">
          <a:xfrm>
            <a:off x="2373313" y="381000"/>
            <a:ext cx="4397375" cy="638175"/>
          </a:xfrm>
          <a:prstGeom prst="rect">
            <a:avLst/>
          </a:prstGeom>
          <a:noFill/>
          <a:ln w="12700">
            <a:noFill/>
            <a:miter lim="800000"/>
            <a:headEnd/>
            <a:tailEnd/>
          </a:ln>
          <a:effectLst/>
        </p:spPr>
        <p:txBody>
          <a:bodyPr wrap="none" lIns="90487" tIns="44450" rIns="90487" bIns="44450">
            <a:spAutoFit/>
          </a:bodyPr>
          <a:lstStyle/>
          <a:p>
            <a:r>
              <a:rPr lang="en-US" sz="3600" b="1" u="sng">
                <a:solidFill>
                  <a:schemeClr val="hlink"/>
                </a:solidFill>
                <a:latin typeface="Times" pitchFamily="1" charset="0"/>
              </a:rPr>
              <a:t>The Theoretical Plate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rrowheads="1"/>
          </p:cNvPicPr>
          <p:nvPr/>
        </p:nvPicPr>
        <p:blipFill>
          <a:blip r:embed="rId3" cstate="print"/>
          <a:srcRect/>
          <a:stretch>
            <a:fillRect/>
          </a:stretch>
        </p:blipFill>
        <p:spPr bwMode="auto">
          <a:xfrm>
            <a:off x="384175" y="1079500"/>
            <a:ext cx="8470900" cy="4356100"/>
          </a:xfrm>
          <a:prstGeom prst="rect">
            <a:avLst/>
          </a:prstGeom>
          <a:noFill/>
          <a:ln w="12700">
            <a:noFill/>
            <a:miter lim="800000"/>
            <a:headEnd/>
            <a:tailEnd/>
          </a:ln>
          <a:effectLst/>
        </p:spPr>
      </p:pic>
      <p:sp>
        <p:nvSpPr>
          <p:cNvPr id="26627" name="Line 3"/>
          <p:cNvSpPr>
            <a:spLocks noChangeShapeType="1"/>
          </p:cNvSpPr>
          <p:nvPr/>
        </p:nvSpPr>
        <p:spPr bwMode="auto">
          <a:xfrm>
            <a:off x="4616450" y="3163888"/>
            <a:ext cx="1123950" cy="1833562"/>
          </a:xfrm>
          <a:prstGeom prst="line">
            <a:avLst/>
          </a:prstGeom>
          <a:noFill/>
          <a:ln w="12700">
            <a:solidFill>
              <a:schemeClr val="tx1"/>
            </a:solidFill>
            <a:round/>
            <a:headEnd/>
            <a:tailEnd/>
          </a:ln>
          <a:effectLst/>
        </p:spPr>
        <p:txBody>
          <a:bodyPr wrap="none" anchor="ctr"/>
          <a:lstStyle/>
          <a:p>
            <a:endParaRPr lang="en-IN"/>
          </a:p>
        </p:txBody>
      </p:sp>
      <p:sp>
        <p:nvSpPr>
          <p:cNvPr id="26628" name="Line 4"/>
          <p:cNvSpPr>
            <a:spLocks noChangeShapeType="1"/>
          </p:cNvSpPr>
          <p:nvPr/>
        </p:nvSpPr>
        <p:spPr bwMode="auto">
          <a:xfrm flipH="1">
            <a:off x="3632200" y="3163888"/>
            <a:ext cx="1219200" cy="1882775"/>
          </a:xfrm>
          <a:prstGeom prst="line">
            <a:avLst/>
          </a:prstGeom>
          <a:noFill/>
          <a:ln w="12700">
            <a:solidFill>
              <a:schemeClr val="tx1"/>
            </a:solidFill>
            <a:round/>
            <a:headEnd/>
            <a:tailEnd/>
          </a:ln>
          <a:effectLst/>
        </p:spPr>
        <p:txBody>
          <a:bodyPr wrap="none" anchor="ctr"/>
          <a:lstStyle/>
          <a:p>
            <a:endParaRPr lang="en-IN"/>
          </a:p>
        </p:txBody>
      </p:sp>
      <p:sp>
        <p:nvSpPr>
          <p:cNvPr id="26629" name="Line 5"/>
          <p:cNvSpPr>
            <a:spLocks noChangeShapeType="1"/>
          </p:cNvSpPr>
          <p:nvPr/>
        </p:nvSpPr>
        <p:spPr bwMode="auto">
          <a:xfrm flipV="1">
            <a:off x="650875" y="2990850"/>
            <a:ext cx="4041775" cy="4763"/>
          </a:xfrm>
          <a:prstGeom prst="line">
            <a:avLst/>
          </a:prstGeom>
          <a:noFill/>
          <a:ln w="25400">
            <a:solidFill>
              <a:srgbClr val="3333FF"/>
            </a:solidFill>
            <a:round/>
            <a:headEnd type="triangle" w="med" len="med"/>
            <a:tailEnd type="triangle" w="med" len="med"/>
          </a:ln>
          <a:effectLst/>
        </p:spPr>
        <p:txBody>
          <a:bodyPr wrap="none" anchor="ctr"/>
          <a:lstStyle/>
          <a:p>
            <a:endParaRPr lang="en-IN"/>
          </a:p>
        </p:txBody>
      </p:sp>
      <p:sp>
        <p:nvSpPr>
          <p:cNvPr id="26630" name="Line 6"/>
          <p:cNvSpPr>
            <a:spLocks noChangeShapeType="1"/>
          </p:cNvSpPr>
          <p:nvPr/>
        </p:nvSpPr>
        <p:spPr bwMode="auto">
          <a:xfrm flipV="1">
            <a:off x="4157663" y="4578350"/>
            <a:ext cx="1096962" cy="1588"/>
          </a:xfrm>
          <a:prstGeom prst="line">
            <a:avLst/>
          </a:prstGeom>
          <a:noFill/>
          <a:ln w="25400">
            <a:solidFill>
              <a:srgbClr val="3333FF"/>
            </a:solidFill>
            <a:round/>
            <a:headEnd type="triangle" w="med" len="med"/>
            <a:tailEnd type="triangle" w="med" len="med"/>
          </a:ln>
          <a:effectLst/>
        </p:spPr>
        <p:txBody>
          <a:bodyPr wrap="none" anchor="ctr"/>
          <a:lstStyle/>
          <a:p>
            <a:endParaRPr lang="en-IN"/>
          </a:p>
        </p:txBody>
      </p:sp>
      <p:sp>
        <p:nvSpPr>
          <p:cNvPr id="26631" name="Rectangle 7"/>
          <p:cNvSpPr>
            <a:spLocks noChangeArrowheads="1"/>
          </p:cNvSpPr>
          <p:nvPr/>
        </p:nvSpPr>
        <p:spPr bwMode="auto">
          <a:xfrm>
            <a:off x="4587875" y="4684713"/>
            <a:ext cx="514350" cy="454025"/>
          </a:xfrm>
          <a:prstGeom prst="rect">
            <a:avLst/>
          </a:prstGeom>
          <a:noFill/>
          <a:ln w="12700">
            <a:noFill/>
            <a:miter lim="800000"/>
            <a:headEnd/>
            <a:tailEnd/>
          </a:ln>
          <a:effectLst/>
        </p:spPr>
        <p:txBody>
          <a:bodyPr wrap="none" lIns="90487" tIns="44450" rIns="90487" bIns="44450">
            <a:spAutoFit/>
          </a:bodyPr>
          <a:lstStyle/>
          <a:p>
            <a:r>
              <a:rPr lang="en-US" b="1">
                <a:solidFill>
                  <a:srgbClr val="3333FF"/>
                </a:solidFill>
                <a:latin typeface="Times" pitchFamily="1" charset="0"/>
              </a:rPr>
              <a:t>w</a:t>
            </a:r>
            <a:r>
              <a:rPr lang="en-US" b="1" baseline="-25000">
                <a:solidFill>
                  <a:srgbClr val="3333FF"/>
                </a:solidFill>
                <a:latin typeface="Times" pitchFamily="1" charset="0"/>
              </a:rPr>
              <a:t>b</a:t>
            </a:r>
          </a:p>
        </p:txBody>
      </p:sp>
      <p:sp>
        <p:nvSpPr>
          <p:cNvPr id="26633" name="Rectangle 9"/>
          <p:cNvSpPr>
            <a:spLocks noChangeArrowheads="1"/>
          </p:cNvSpPr>
          <p:nvPr/>
        </p:nvSpPr>
        <p:spPr bwMode="auto">
          <a:xfrm>
            <a:off x="2516188" y="2447925"/>
            <a:ext cx="400050" cy="454025"/>
          </a:xfrm>
          <a:prstGeom prst="rect">
            <a:avLst/>
          </a:prstGeom>
          <a:noFill/>
          <a:ln w="12700">
            <a:noFill/>
            <a:miter lim="800000"/>
            <a:headEnd/>
            <a:tailEnd/>
          </a:ln>
          <a:effectLst/>
        </p:spPr>
        <p:txBody>
          <a:bodyPr wrap="none" lIns="90487" tIns="44450" rIns="90487" bIns="44450">
            <a:spAutoFit/>
          </a:bodyPr>
          <a:lstStyle/>
          <a:p>
            <a:r>
              <a:rPr lang="en-US">
                <a:solidFill>
                  <a:srgbClr val="3333FF"/>
                </a:solidFill>
                <a:latin typeface="Times" pitchFamily="1" charset="0"/>
              </a:rPr>
              <a:t>t</a:t>
            </a:r>
            <a:r>
              <a:rPr lang="en-US" baseline="-25000">
                <a:solidFill>
                  <a:srgbClr val="3333FF"/>
                </a:solidFill>
                <a:latin typeface="Times" pitchFamily="1" charset="0"/>
              </a:rPr>
              <a:t>R</a:t>
            </a:r>
          </a:p>
        </p:txBody>
      </p:sp>
      <p:pic>
        <p:nvPicPr>
          <p:cNvPr id="26635" name="Picture 11"/>
          <p:cNvPicPr>
            <a:picLocks noChangeArrowheads="1"/>
          </p:cNvPicPr>
          <p:nvPr/>
        </p:nvPicPr>
        <p:blipFill>
          <a:blip r:embed="rId4" cstate="print"/>
          <a:srcRect/>
          <a:stretch>
            <a:fillRect/>
          </a:stretch>
        </p:blipFill>
        <p:spPr bwMode="auto">
          <a:xfrm>
            <a:off x="3140075" y="1020763"/>
            <a:ext cx="2311400" cy="1155700"/>
          </a:xfrm>
          <a:prstGeom prst="rect">
            <a:avLst/>
          </a:prstGeom>
          <a:noFill/>
          <a:ln w="12700">
            <a:noFill/>
            <a:miter lim="800000"/>
            <a:headEnd/>
            <a:tailEnd/>
          </a:ln>
          <a:effectLst/>
        </p:spPr>
      </p:pic>
      <p:sp>
        <p:nvSpPr>
          <p:cNvPr id="26636" name="Line 12"/>
          <p:cNvSpPr>
            <a:spLocks noChangeShapeType="1"/>
          </p:cNvSpPr>
          <p:nvPr/>
        </p:nvSpPr>
        <p:spPr bwMode="auto">
          <a:xfrm>
            <a:off x="4132263" y="4300538"/>
            <a:ext cx="0" cy="555625"/>
          </a:xfrm>
          <a:prstGeom prst="line">
            <a:avLst/>
          </a:prstGeom>
          <a:noFill/>
          <a:ln w="12700">
            <a:solidFill>
              <a:schemeClr val="tx2"/>
            </a:solidFill>
            <a:round/>
            <a:headEnd/>
            <a:tailEnd/>
          </a:ln>
          <a:effectLst/>
        </p:spPr>
        <p:txBody>
          <a:bodyPr wrap="none" anchor="ctr"/>
          <a:lstStyle/>
          <a:p>
            <a:endParaRPr lang="en-IN"/>
          </a:p>
        </p:txBody>
      </p:sp>
      <p:sp>
        <p:nvSpPr>
          <p:cNvPr id="26637" name="Line 13"/>
          <p:cNvSpPr>
            <a:spLocks noChangeShapeType="1"/>
          </p:cNvSpPr>
          <p:nvPr/>
        </p:nvSpPr>
        <p:spPr bwMode="auto">
          <a:xfrm>
            <a:off x="4733925" y="2879725"/>
            <a:ext cx="0" cy="287338"/>
          </a:xfrm>
          <a:prstGeom prst="line">
            <a:avLst/>
          </a:prstGeom>
          <a:noFill/>
          <a:ln w="12700">
            <a:solidFill>
              <a:schemeClr val="tx1"/>
            </a:solidFill>
            <a:round/>
            <a:headEnd/>
            <a:tailEnd/>
          </a:ln>
          <a:effectLst/>
        </p:spPr>
        <p:txBody>
          <a:bodyPr wrap="none" anchor="ctr"/>
          <a:lstStyle/>
          <a:p>
            <a:endParaRPr lang="en-IN"/>
          </a:p>
        </p:txBody>
      </p:sp>
      <p:sp>
        <p:nvSpPr>
          <p:cNvPr id="26638" name="Rectangle 14"/>
          <p:cNvSpPr>
            <a:spLocks noChangeArrowheads="1"/>
          </p:cNvSpPr>
          <p:nvPr/>
        </p:nvSpPr>
        <p:spPr bwMode="auto">
          <a:xfrm>
            <a:off x="252413" y="1865313"/>
            <a:ext cx="306387" cy="2014537"/>
          </a:xfrm>
          <a:prstGeom prst="rect">
            <a:avLst/>
          </a:prstGeom>
          <a:solidFill>
            <a:schemeClr val="bg1"/>
          </a:solidFill>
          <a:ln w="12700">
            <a:noFill/>
            <a:miter lim="800000"/>
            <a:headEnd/>
            <a:tailEnd/>
          </a:ln>
          <a:effectLst/>
        </p:spPr>
        <p:txBody>
          <a:bodyPr wrap="none" anchor="ctr"/>
          <a:lstStyle/>
          <a:p>
            <a:endParaRPr lang="en-IN"/>
          </a:p>
        </p:txBody>
      </p:sp>
      <p:sp>
        <p:nvSpPr>
          <p:cNvPr id="26639" name="Rectangle 15"/>
          <p:cNvSpPr>
            <a:spLocks noChangeArrowheads="1"/>
          </p:cNvSpPr>
          <p:nvPr/>
        </p:nvSpPr>
        <p:spPr bwMode="auto">
          <a:xfrm>
            <a:off x="719138" y="5222875"/>
            <a:ext cx="249237" cy="276225"/>
          </a:xfrm>
          <a:prstGeom prst="rect">
            <a:avLst/>
          </a:prstGeom>
          <a:solidFill>
            <a:schemeClr val="bg1"/>
          </a:solidFill>
          <a:ln w="12700">
            <a:noFill/>
            <a:miter lim="800000"/>
            <a:headEnd/>
            <a:tailEnd/>
          </a:ln>
          <a:effectLst/>
        </p:spPr>
        <p:txBody>
          <a:bodyPr wrap="none" anchor="ctr"/>
          <a:lstStyle/>
          <a:p>
            <a:endParaRPr lang="en-IN"/>
          </a:p>
        </p:txBody>
      </p:sp>
      <p:sp>
        <p:nvSpPr>
          <p:cNvPr id="26640" name="Rectangle 16"/>
          <p:cNvSpPr>
            <a:spLocks noChangeArrowheads="1"/>
          </p:cNvSpPr>
          <p:nvPr/>
        </p:nvSpPr>
        <p:spPr bwMode="auto">
          <a:xfrm>
            <a:off x="447675" y="334963"/>
            <a:ext cx="8278813" cy="515937"/>
          </a:xfrm>
          <a:prstGeom prst="rect">
            <a:avLst/>
          </a:prstGeom>
          <a:noFill/>
          <a:ln w="12700">
            <a:noFill/>
            <a:miter lim="800000"/>
            <a:headEnd/>
            <a:tailEnd/>
          </a:ln>
          <a:effectLst/>
        </p:spPr>
        <p:txBody>
          <a:bodyPr wrap="none" lIns="90487" tIns="44450" rIns="90487" bIns="44450">
            <a:spAutoFit/>
          </a:bodyPr>
          <a:lstStyle/>
          <a:p>
            <a:r>
              <a:rPr lang="en-US" sz="2800" b="1">
                <a:solidFill>
                  <a:srgbClr val="063DE8"/>
                </a:solidFill>
                <a:latin typeface="Times" pitchFamily="1" charset="0"/>
              </a:rPr>
              <a:t>N = Number of theoretical plates</a:t>
            </a:r>
            <a:r>
              <a:rPr lang="en-US" sz="2800">
                <a:latin typeface="Times" pitchFamily="1" charset="0"/>
              </a:rPr>
              <a:t> </a:t>
            </a:r>
            <a:r>
              <a:rPr lang="en-US" sz="2800" i="1">
                <a:latin typeface="Times" pitchFamily="1" charset="0"/>
              </a:rPr>
              <a:t>(</a:t>
            </a:r>
            <a:r>
              <a:rPr lang="en-US" i="1">
                <a:latin typeface="Times" pitchFamily="1" charset="0"/>
              </a:rPr>
              <a:t>a measure of efficiency)</a:t>
            </a:r>
          </a:p>
        </p:txBody>
      </p:sp>
      <p:sp>
        <p:nvSpPr>
          <p:cNvPr id="26641" name="Rectangle 17"/>
          <p:cNvSpPr>
            <a:spLocks noChangeArrowheads="1"/>
          </p:cNvSpPr>
          <p:nvPr/>
        </p:nvSpPr>
        <p:spPr bwMode="auto">
          <a:xfrm>
            <a:off x="873125" y="5308600"/>
            <a:ext cx="7975600" cy="1549400"/>
          </a:xfrm>
          <a:prstGeom prst="rect">
            <a:avLst/>
          </a:prstGeom>
          <a:noFill/>
          <a:ln w="12700">
            <a:noFill/>
            <a:miter lim="800000"/>
            <a:headEnd/>
            <a:tailEnd/>
          </a:ln>
          <a:effectLst/>
        </p:spPr>
        <p:txBody>
          <a:bodyPr lIns="90487" tIns="44450" rIns="90487" bIns="44450">
            <a:spAutoFit/>
          </a:bodyPr>
          <a:lstStyle/>
          <a:p>
            <a:r>
              <a:rPr lang="en-US">
                <a:solidFill>
                  <a:srgbClr val="3333FF"/>
                </a:solidFill>
                <a:latin typeface="Times" pitchFamily="1" charset="0"/>
              </a:rPr>
              <a:t>t</a:t>
            </a:r>
            <a:r>
              <a:rPr lang="en-US" baseline="-25000">
                <a:solidFill>
                  <a:srgbClr val="3333FF"/>
                </a:solidFill>
                <a:latin typeface="Times" pitchFamily="1" charset="0"/>
              </a:rPr>
              <a:t>R</a:t>
            </a:r>
            <a:r>
              <a:rPr lang="en-US">
                <a:solidFill>
                  <a:srgbClr val="3333FF"/>
                </a:solidFill>
                <a:latin typeface="Times" pitchFamily="1" charset="0"/>
              </a:rPr>
              <a:t> is the retention time; </a:t>
            </a:r>
            <a:r>
              <a:rPr lang="en-US">
                <a:latin typeface="Times" pitchFamily="1" charset="0"/>
              </a:rPr>
              <a:t>it is measured from the injection peak </a:t>
            </a:r>
          </a:p>
          <a:p>
            <a:r>
              <a:rPr lang="en-US">
                <a:latin typeface="Times" pitchFamily="1" charset="0"/>
              </a:rPr>
              <a:t>	(or zero) to the intersection of the tangents.</a:t>
            </a:r>
          </a:p>
          <a:p>
            <a:r>
              <a:rPr lang="en-US">
                <a:solidFill>
                  <a:srgbClr val="3333FF"/>
                </a:solidFill>
                <a:latin typeface="Times" pitchFamily="1" charset="0"/>
              </a:rPr>
              <a:t>w</a:t>
            </a:r>
            <a:r>
              <a:rPr lang="en-US" baseline="-25000">
                <a:solidFill>
                  <a:srgbClr val="3333FF"/>
                </a:solidFill>
                <a:latin typeface="Times" pitchFamily="1" charset="0"/>
              </a:rPr>
              <a:t>b</a:t>
            </a:r>
            <a:r>
              <a:rPr lang="en-US">
                <a:solidFill>
                  <a:srgbClr val="3333FF"/>
                </a:solidFill>
                <a:latin typeface="Times" pitchFamily="1" charset="0"/>
              </a:rPr>
              <a:t> is the width of the base of the triangle; </a:t>
            </a:r>
            <a:r>
              <a:rPr lang="en-US">
                <a:latin typeface="Times" pitchFamily="1" charset="0"/>
              </a:rPr>
              <a:t>it is measured 		at the intersection of the tangents with the baseline.</a:t>
            </a:r>
          </a:p>
        </p:txBody>
      </p:sp>
      <p:sp>
        <p:nvSpPr>
          <p:cNvPr id="26643" name="Line 19"/>
          <p:cNvSpPr>
            <a:spLocks noChangeShapeType="1"/>
          </p:cNvSpPr>
          <p:nvPr/>
        </p:nvSpPr>
        <p:spPr bwMode="auto">
          <a:xfrm>
            <a:off x="5302250" y="4291013"/>
            <a:ext cx="0" cy="555625"/>
          </a:xfrm>
          <a:prstGeom prst="line">
            <a:avLst/>
          </a:prstGeom>
          <a:noFill/>
          <a:ln w="12700">
            <a:solidFill>
              <a:schemeClr val="tx2"/>
            </a:solidFill>
            <a:round/>
            <a:headEnd/>
            <a:tailEnd/>
          </a:ln>
          <a:effectLst/>
        </p:spPr>
        <p:txBody>
          <a:bodyPr wrap="none" anchor="ctr"/>
          <a:lstStyle/>
          <a:p>
            <a:endParaRPr lang="en-IN"/>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rrowheads="1"/>
          </p:cNvPicPr>
          <p:nvPr/>
        </p:nvPicPr>
        <p:blipFill>
          <a:blip r:embed="rId3" cstate="print"/>
          <a:srcRect/>
          <a:stretch>
            <a:fillRect/>
          </a:stretch>
        </p:blipFill>
        <p:spPr bwMode="auto">
          <a:xfrm>
            <a:off x="228600" y="1244600"/>
            <a:ext cx="4102100" cy="2108200"/>
          </a:xfrm>
          <a:prstGeom prst="rect">
            <a:avLst/>
          </a:prstGeom>
          <a:noFill/>
          <a:ln w="12700">
            <a:noFill/>
            <a:miter lim="800000"/>
            <a:headEnd/>
            <a:tailEnd/>
          </a:ln>
          <a:effectLst/>
        </p:spPr>
      </p:pic>
      <p:pic>
        <p:nvPicPr>
          <p:cNvPr id="28675" name="Picture 3"/>
          <p:cNvPicPr>
            <a:picLocks noChangeArrowheads="1"/>
          </p:cNvPicPr>
          <p:nvPr/>
        </p:nvPicPr>
        <p:blipFill>
          <a:blip r:embed="rId4" cstate="print"/>
          <a:srcRect/>
          <a:stretch>
            <a:fillRect/>
          </a:stretch>
        </p:blipFill>
        <p:spPr bwMode="auto">
          <a:xfrm>
            <a:off x="4457700" y="1130300"/>
            <a:ext cx="4470400" cy="2298700"/>
          </a:xfrm>
          <a:prstGeom prst="rect">
            <a:avLst/>
          </a:prstGeom>
          <a:noFill/>
          <a:ln w="12700">
            <a:noFill/>
            <a:miter lim="800000"/>
            <a:headEnd/>
            <a:tailEnd/>
          </a:ln>
          <a:effectLst/>
        </p:spPr>
      </p:pic>
      <p:sp>
        <p:nvSpPr>
          <p:cNvPr id="28676" name="Rectangle 4"/>
          <p:cNvSpPr>
            <a:spLocks noChangeArrowheads="1"/>
          </p:cNvSpPr>
          <p:nvPr/>
        </p:nvSpPr>
        <p:spPr bwMode="auto">
          <a:xfrm>
            <a:off x="130175" y="3733800"/>
            <a:ext cx="8915400" cy="2889250"/>
          </a:xfrm>
          <a:prstGeom prst="rect">
            <a:avLst/>
          </a:prstGeom>
          <a:noFill/>
          <a:ln w="12700">
            <a:noFill/>
            <a:miter lim="800000"/>
            <a:headEnd/>
            <a:tailEnd/>
          </a:ln>
          <a:effectLst/>
        </p:spPr>
        <p:txBody>
          <a:bodyPr lIns="90487" tIns="44450" rIns="90487" bIns="44450">
            <a:spAutoFit/>
          </a:bodyPr>
          <a:lstStyle/>
          <a:p>
            <a:r>
              <a:rPr lang="en-US">
                <a:latin typeface="Times" pitchFamily="1" charset="0"/>
              </a:rPr>
              <a:t>When the retention time, </a:t>
            </a:r>
            <a:r>
              <a:rPr lang="en-US">
                <a:solidFill>
                  <a:srgbClr val="FF0000"/>
                </a:solidFill>
                <a:latin typeface="Times" pitchFamily="1" charset="0"/>
              </a:rPr>
              <a:t>t</a:t>
            </a:r>
            <a:r>
              <a:rPr lang="en-US" baseline="-25000">
                <a:solidFill>
                  <a:srgbClr val="FF0000"/>
                </a:solidFill>
                <a:latin typeface="Times" pitchFamily="1" charset="0"/>
              </a:rPr>
              <a:t>R</a:t>
            </a:r>
            <a:r>
              <a:rPr lang="en-US">
                <a:solidFill>
                  <a:srgbClr val="FF0000"/>
                </a:solidFill>
                <a:latin typeface="Times" pitchFamily="1" charset="0"/>
              </a:rPr>
              <a:t>, is held constant</a:t>
            </a:r>
            <a:r>
              <a:rPr lang="en-US">
                <a:latin typeface="Times" pitchFamily="1" charset="0"/>
              </a:rPr>
              <a:t>, the column that produces peaks with </a:t>
            </a:r>
            <a:r>
              <a:rPr lang="en-US">
                <a:solidFill>
                  <a:srgbClr val="3333FF"/>
                </a:solidFill>
                <a:latin typeface="Times" pitchFamily="1" charset="0"/>
              </a:rPr>
              <a:t>narrower bases, w</a:t>
            </a:r>
            <a:r>
              <a:rPr lang="en-US" baseline="-25000">
                <a:solidFill>
                  <a:srgbClr val="3333FF"/>
                </a:solidFill>
                <a:latin typeface="Times" pitchFamily="1" charset="0"/>
              </a:rPr>
              <a:t>b</a:t>
            </a:r>
            <a:r>
              <a:rPr lang="en-US">
                <a:latin typeface="Times" pitchFamily="1" charset="0"/>
              </a:rPr>
              <a:t>, will be </a:t>
            </a:r>
            <a:r>
              <a:rPr lang="en-US">
                <a:solidFill>
                  <a:srgbClr val="3333FF"/>
                </a:solidFill>
                <a:latin typeface="Times" pitchFamily="1" charset="0"/>
              </a:rPr>
              <a:t>more efficient</a:t>
            </a:r>
            <a:r>
              <a:rPr lang="en-US">
                <a:latin typeface="Times" pitchFamily="1" charset="0"/>
              </a:rPr>
              <a:t> – have a </a:t>
            </a:r>
            <a:r>
              <a:rPr lang="en-US">
                <a:solidFill>
                  <a:srgbClr val="3333FF"/>
                </a:solidFill>
                <a:latin typeface="Times" pitchFamily="1" charset="0"/>
              </a:rPr>
              <a:t>greater N value</a:t>
            </a:r>
            <a:r>
              <a:rPr lang="en-US">
                <a:latin typeface="Times" pitchFamily="1" charset="0"/>
              </a:rPr>
              <a:t>.   </a:t>
            </a:r>
          </a:p>
          <a:p>
            <a:endParaRPr lang="en-US" sz="800">
              <a:latin typeface="Times" pitchFamily="1" charset="0"/>
            </a:endParaRPr>
          </a:p>
          <a:p>
            <a:r>
              <a:rPr lang="en-US">
                <a:latin typeface="Times" pitchFamily="1" charset="0"/>
              </a:rPr>
              <a:t>Likewise a column that produces </a:t>
            </a:r>
            <a:r>
              <a:rPr lang="en-US">
                <a:solidFill>
                  <a:srgbClr val="3333FF"/>
                </a:solidFill>
                <a:latin typeface="Times" pitchFamily="1" charset="0"/>
              </a:rPr>
              <a:t>wider peaks</a:t>
            </a:r>
            <a:r>
              <a:rPr lang="en-US">
                <a:latin typeface="Times" pitchFamily="1" charset="0"/>
              </a:rPr>
              <a:t> will be </a:t>
            </a:r>
            <a:r>
              <a:rPr lang="en-US">
                <a:solidFill>
                  <a:srgbClr val="3333FF"/>
                </a:solidFill>
                <a:latin typeface="Times" pitchFamily="1" charset="0"/>
              </a:rPr>
              <a:t>less efficient</a:t>
            </a:r>
            <a:r>
              <a:rPr lang="en-US">
                <a:latin typeface="Times" pitchFamily="1" charset="0"/>
              </a:rPr>
              <a:t> – have a </a:t>
            </a:r>
            <a:r>
              <a:rPr lang="en-US">
                <a:solidFill>
                  <a:srgbClr val="3333FF"/>
                </a:solidFill>
                <a:latin typeface="Times" pitchFamily="1" charset="0"/>
              </a:rPr>
              <a:t>smaller N value</a:t>
            </a:r>
            <a:r>
              <a:rPr lang="en-US">
                <a:latin typeface="Times" pitchFamily="1" charset="0"/>
              </a:rPr>
              <a:t>.  </a:t>
            </a:r>
          </a:p>
          <a:p>
            <a:endParaRPr lang="en-US" sz="800"/>
          </a:p>
          <a:p>
            <a:r>
              <a:rPr lang="en-US"/>
              <a:t>This is because a smaller denominator, w</a:t>
            </a:r>
            <a:r>
              <a:rPr lang="en-US" baseline="-25000"/>
              <a:t>b</a:t>
            </a:r>
            <a:r>
              <a:rPr lang="en-US"/>
              <a:t>, will yield a larger overall number and a larger denominator will yield a smaller number. </a:t>
            </a:r>
            <a:endParaRPr lang="en-US">
              <a:latin typeface="Times" pitchFamily="1" charset="0"/>
            </a:endParaRPr>
          </a:p>
        </p:txBody>
      </p:sp>
      <p:sp>
        <p:nvSpPr>
          <p:cNvPr id="28680" name="Rectangle 8"/>
          <p:cNvSpPr>
            <a:spLocks noChangeArrowheads="1"/>
          </p:cNvSpPr>
          <p:nvPr/>
        </p:nvSpPr>
        <p:spPr bwMode="auto">
          <a:xfrm>
            <a:off x="1797050" y="3232150"/>
            <a:ext cx="1089025" cy="363538"/>
          </a:xfrm>
          <a:prstGeom prst="rect">
            <a:avLst/>
          </a:prstGeom>
          <a:noFill/>
          <a:ln w="12700">
            <a:noFill/>
            <a:miter lim="800000"/>
            <a:headEnd/>
            <a:tailEnd/>
          </a:ln>
          <a:effectLst/>
        </p:spPr>
        <p:txBody>
          <a:bodyPr wrap="none" lIns="90487" tIns="44450" rIns="90487" bIns="44450">
            <a:spAutoFit/>
          </a:bodyPr>
          <a:lstStyle/>
          <a:p>
            <a:r>
              <a:rPr lang="en-US" sz="1800" b="1">
                <a:solidFill>
                  <a:srgbClr val="063DE8"/>
                </a:solidFill>
                <a:latin typeface="Times" pitchFamily="1" charset="0"/>
              </a:rPr>
              <a:t>Larger N</a:t>
            </a:r>
          </a:p>
        </p:txBody>
      </p:sp>
      <p:sp>
        <p:nvSpPr>
          <p:cNvPr id="28681" name="Rectangle 9"/>
          <p:cNvSpPr>
            <a:spLocks noChangeArrowheads="1"/>
          </p:cNvSpPr>
          <p:nvPr/>
        </p:nvSpPr>
        <p:spPr bwMode="auto">
          <a:xfrm>
            <a:off x="6005513" y="3232150"/>
            <a:ext cx="1165225" cy="363538"/>
          </a:xfrm>
          <a:prstGeom prst="rect">
            <a:avLst/>
          </a:prstGeom>
          <a:noFill/>
          <a:ln w="12700">
            <a:noFill/>
            <a:miter lim="800000"/>
            <a:headEnd/>
            <a:tailEnd/>
          </a:ln>
          <a:effectLst/>
        </p:spPr>
        <p:txBody>
          <a:bodyPr wrap="none" lIns="90487" tIns="44450" rIns="90487" bIns="44450">
            <a:spAutoFit/>
          </a:bodyPr>
          <a:lstStyle/>
          <a:p>
            <a:r>
              <a:rPr lang="en-US" sz="1800" b="1">
                <a:solidFill>
                  <a:srgbClr val="063DE8"/>
                </a:solidFill>
                <a:latin typeface="Times" pitchFamily="1" charset="0"/>
              </a:rPr>
              <a:t>Smaller N</a:t>
            </a:r>
          </a:p>
        </p:txBody>
      </p:sp>
      <p:sp>
        <p:nvSpPr>
          <p:cNvPr id="28682" name="Text Box 10"/>
          <p:cNvSpPr txBox="1">
            <a:spLocks noChangeArrowheads="1"/>
          </p:cNvSpPr>
          <p:nvPr/>
        </p:nvSpPr>
        <p:spPr bwMode="auto">
          <a:xfrm>
            <a:off x="1143000" y="1143000"/>
            <a:ext cx="403225" cy="457200"/>
          </a:xfrm>
          <a:prstGeom prst="rect">
            <a:avLst/>
          </a:prstGeom>
          <a:noFill/>
          <a:ln w="12700">
            <a:noFill/>
            <a:miter lim="800000"/>
            <a:headEnd/>
            <a:tailEnd/>
          </a:ln>
          <a:effectLst/>
        </p:spPr>
        <p:txBody>
          <a:bodyPr wrap="none">
            <a:spAutoFit/>
          </a:bodyPr>
          <a:lstStyle/>
          <a:p>
            <a:r>
              <a:rPr lang="en-US"/>
              <a:t>t</a:t>
            </a:r>
            <a:r>
              <a:rPr lang="en-US" baseline="-25000"/>
              <a:t>R</a:t>
            </a:r>
          </a:p>
        </p:txBody>
      </p:sp>
      <p:sp>
        <p:nvSpPr>
          <p:cNvPr id="28683" name="Line 11"/>
          <p:cNvSpPr>
            <a:spLocks noChangeShapeType="1"/>
          </p:cNvSpPr>
          <p:nvPr/>
        </p:nvSpPr>
        <p:spPr bwMode="auto">
          <a:xfrm>
            <a:off x="304800" y="1600200"/>
            <a:ext cx="2057400" cy="0"/>
          </a:xfrm>
          <a:prstGeom prst="line">
            <a:avLst/>
          </a:prstGeom>
          <a:noFill/>
          <a:ln w="12700">
            <a:solidFill>
              <a:schemeClr val="tx1"/>
            </a:solidFill>
            <a:round/>
            <a:headEnd type="triangle" w="med" len="med"/>
            <a:tailEnd type="triangle" w="med" len="med"/>
          </a:ln>
          <a:effectLst/>
        </p:spPr>
        <p:txBody>
          <a:bodyPr/>
          <a:lstStyle/>
          <a:p>
            <a:endParaRPr lang="en-IN"/>
          </a:p>
        </p:txBody>
      </p:sp>
      <p:sp>
        <p:nvSpPr>
          <p:cNvPr id="28684" name="Text Box 12"/>
          <p:cNvSpPr txBox="1">
            <a:spLocks noChangeArrowheads="1"/>
          </p:cNvSpPr>
          <p:nvPr/>
        </p:nvSpPr>
        <p:spPr bwMode="auto">
          <a:xfrm>
            <a:off x="5410200" y="1524000"/>
            <a:ext cx="403225" cy="457200"/>
          </a:xfrm>
          <a:prstGeom prst="rect">
            <a:avLst/>
          </a:prstGeom>
          <a:noFill/>
          <a:ln w="12700">
            <a:noFill/>
            <a:miter lim="800000"/>
            <a:headEnd/>
            <a:tailEnd/>
          </a:ln>
          <a:effectLst/>
        </p:spPr>
        <p:txBody>
          <a:bodyPr wrap="none">
            <a:spAutoFit/>
          </a:bodyPr>
          <a:lstStyle/>
          <a:p>
            <a:r>
              <a:rPr lang="en-US"/>
              <a:t>t</a:t>
            </a:r>
            <a:r>
              <a:rPr lang="en-US" baseline="-25000"/>
              <a:t>R</a:t>
            </a:r>
          </a:p>
        </p:txBody>
      </p:sp>
      <p:sp>
        <p:nvSpPr>
          <p:cNvPr id="28685" name="Line 13"/>
          <p:cNvSpPr>
            <a:spLocks noChangeShapeType="1"/>
          </p:cNvSpPr>
          <p:nvPr/>
        </p:nvSpPr>
        <p:spPr bwMode="auto">
          <a:xfrm>
            <a:off x="4572000" y="1981200"/>
            <a:ext cx="2057400" cy="0"/>
          </a:xfrm>
          <a:prstGeom prst="line">
            <a:avLst/>
          </a:prstGeom>
          <a:noFill/>
          <a:ln w="12700">
            <a:solidFill>
              <a:schemeClr val="tx1"/>
            </a:solidFill>
            <a:round/>
            <a:headEnd type="triangle" w="med" len="med"/>
            <a:tailEnd type="triangle" w="med" len="med"/>
          </a:ln>
          <a:effectLst/>
        </p:spPr>
        <p:txBody>
          <a:bodyPr/>
          <a:lstStyle/>
          <a:p>
            <a:endParaRPr lang="en-IN"/>
          </a:p>
        </p:txBody>
      </p:sp>
      <p:sp>
        <p:nvSpPr>
          <p:cNvPr id="28686" name="Line 14"/>
          <p:cNvSpPr>
            <a:spLocks noChangeShapeType="1"/>
          </p:cNvSpPr>
          <p:nvPr/>
        </p:nvSpPr>
        <p:spPr bwMode="auto">
          <a:xfrm>
            <a:off x="1905000" y="2895600"/>
            <a:ext cx="762000" cy="0"/>
          </a:xfrm>
          <a:prstGeom prst="line">
            <a:avLst/>
          </a:prstGeom>
          <a:noFill/>
          <a:ln w="12700">
            <a:solidFill>
              <a:schemeClr val="tx1"/>
            </a:solidFill>
            <a:round/>
            <a:headEnd type="triangle" w="med" len="med"/>
            <a:tailEnd type="triangle" w="med" len="med"/>
          </a:ln>
          <a:effectLst/>
        </p:spPr>
        <p:txBody>
          <a:bodyPr/>
          <a:lstStyle/>
          <a:p>
            <a:endParaRPr lang="en-IN"/>
          </a:p>
        </p:txBody>
      </p:sp>
      <p:sp>
        <p:nvSpPr>
          <p:cNvPr id="28687" name="Text Box 15"/>
          <p:cNvSpPr txBox="1">
            <a:spLocks noChangeArrowheads="1"/>
          </p:cNvSpPr>
          <p:nvPr/>
        </p:nvSpPr>
        <p:spPr bwMode="auto">
          <a:xfrm>
            <a:off x="2117725" y="2833688"/>
            <a:ext cx="506413" cy="457200"/>
          </a:xfrm>
          <a:prstGeom prst="rect">
            <a:avLst/>
          </a:prstGeom>
          <a:noFill/>
          <a:ln w="12700">
            <a:noFill/>
            <a:miter lim="800000"/>
            <a:headEnd/>
            <a:tailEnd/>
          </a:ln>
          <a:effectLst/>
        </p:spPr>
        <p:txBody>
          <a:bodyPr wrap="none">
            <a:spAutoFit/>
          </a:bodyPr>
          <a:lstStyle/>
          <a:p>
            <a:r>
              <a:rPr lang="en-US"/>
              <a:t>w</a:t>
            </a:r>
            <a:r>
              <a:rPr lang="en-US" baseline="-25000"/>
              <a:t>b</a:t>
            </a:r>
          </a:p>
        </p:txBody>
      </p:sp>
      <p:sp>
        <p:nvSpPr>
          <p:cNvPr id="28688" name="Line 16"/>
          <p:cNvSpPr>
            <a:spLocks noChangeShapeType="1"/>
          </p:cNvSpPr>
          <p:nvPr/>
        </p:nvSpPr>
        <p:spPr bwMode="auto">
          <a:xfrm>
            <a:off x="6172200" y="2895600"/>
            <a:ext cx="1066800" cy="0"/>
          </a:xfrm>
          <a:prstGeom prst="line">
            <a:avLst/>
          </a:prstGeom>
          <a:noFill/>
          <a:ln w="12700">
            <a:solidFill>
              <a:schemeClr val="tx1"/>
            </a:solidFill>
            <a:round/>
            <a:headEnd type="triangle" w="med" len="med"/>
            <a:tailEnd type="triangle" w="med" len="med"/>
          </a:ln>
          <a:effectLst/>
        </p:spPr>
        <p:txBody>
          <a:bodyPr/>
          <a:lstStyle/>
          <a:p>
            <a:endParaRPr lang="en-IN"/>
          </a:p>
        </p:txBody>
      </p:sp>
      <p:sp>
        <p:nvSpPr>
          <p:cNvPr id="28689" name="Text Box 17"/>
          <p:cNvSpPr txBox="1">
            <a:spLocks noChangeArrowheads="1"/>
          </p:cNvSpPr>
          <p:nvPr/>
        </p:nvSpPr>
        <p:spPr bwMode="auto">
          <a:xfrm>
            <a:off x="6477000" y="2833688"/>
            <a:ext cx="506413" cy="457200"/>
          </a:xfrm>
          <a:prstGeom prst="rect">
            <a:avLst/>
          </a:prstGeom>
          <a:noFill/>
          <a:ln w="12700">
            <a:noFill/>
            <a:miter lim="800000"/>
            <a:headEnd/>
            <a:tailEnd/>
          </a:ln>
          <a:effectLst/>
        </p:spPr>
        <p:txBody>
          <a:bodyPr wrap="none">
            <a:spAutoFit/>
          </a:bodyPr>
          <a:lstStyle/>
          <a:p>
            <a:r>
              <a:rPr lang="en-US"/>
              <a:t>w</a:t>
            </a:r>
            <a:r>
              <a:rPr lang="en-US" baseline="-25000"/>
              <a:t>b</a:t>
            </a:r>
          </a:p>
        </p:txBody>
      </p:sp>
      <p:pic>
        <p:nvPicPr>
          <p:cNvPr id="28690" name="Picture 18"/>
          <p:cNvPicPr>
            <a:picLocks noChangeArrowheads="1"/>
          </p:cNvPicPr>
          <p:nvPr/>
        </p:nvPicPr>
        <p:blipFill>
          <a:blip r:embed="rId5" cstate="print"/>
          <a:srcRect/>
          <a:stretch>
            <a:fillRect/>
          </a:stretch>
        </p:blipFill>
        <p:spPr bwMode="auto">
          <a:xfrm>
            <a:off x="3432175" y="0"/>
            <a:ext cx="2311400" cy="11557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363538" y="1905000"/>
            <a:ext cx="8416925" cy="2865438"/>
          </a:xfrm>
          <a:prstGeom prst="rect">
            <a:avLst/>
          </a:prstGeom>
          <a:noFill/>
          <a:ln w="12700">
            <a:noFill/>
            <a:miter lim="800000"/>
            <a:headEnd/>
            <a:tailEnd/>
          </a:ln>
          <a:effectLst/>
        </p:spPr>
        <p:txBody>
          <a:bodyPr wrap="none">
            <a:spAutoFit/>
          </a:bodyPr>
          <a:lstStyle/>
          <a:p>
            <a:pPr>
              <a:buFont typeface="Wingdings" pitchFamily="1" charset="2"/>
              <a:buChar char="v"/>
            </a:pPr>
            <a:r>
              <a:rPr lang="en-US" sz="2800"/>
              <a:t> Good for </a:t>
            </a:r>
            <a:r>
              <a:rPr lang="en-US" sz="2800" u="sng"/>
              <a:t>volatile</a:t>
            </a:r>
            <a:r>
              <a:rPr lang="en-US" sz="2800"/>
              <a:t> samples (up to about 250 </a:t>
            </a:r>
            <a:r>
              <a:rPr lang="en-US" sz="2800" baseline="30000"/>
              <a:t>o</a:t>
            </a:r>
            <a:r>
              <a:rPr lang="en-US" sz="2800"/>
              <a:t>C)</a:t>
            </a:r>
          </a:p>
          <a:p>
            <a:pPr>
              <a:buFont typeface="Wingdings" pitchFamily="1" charset="2"/>
              <a:buChar char="v"/>
            </a:pPr>
            <a:endParaRPr lang="en-US" sz="1400"/>
          </a:p>
          <a:p>
            <a:pPr>
              <a:buFont typeface="Wingdings" pitchFamily="1" charset="2"/>
              <a:buChar char="v"/>
            </a:pPr>
            <a:r>
              <a:rPr lang="en-US" sz="2800"/>
              <a:t> 0.1-1.0 microliter of liquid or 1-10 ml vapor</a:t>
            </a:r>
          </a:p>
          <a:p>
            <a:pPr>
              <a:buFont typeface="Wingdings" pitchFamily="1" charset="2"/>
              <a:buChar char="v"/>
            </a:pPr>
            <a:endParaRPr lang="en-US" sz="1400"/>
          </a:p>
          <a:p>
            <a:pPr>
              <a:buFont typeface="Wingdings" pitchFamily="1" charset="2"/>
              <a:buChar char="v"/>
            </a:pPr>
            <a:r>
              <a:rPr lang="en-US" sz="2800"/>
              <a:t> Can detect &lt;1 ppm with certain detectors</a:t>
            </a:r>
          </a:p>
          <a:p>
            <a:pPr>
              <a:buFont typeface="Wingdings" pitchFamily="1" charset="2"/>
              <a:buChar char="v"/>
            </a:pPr>
            <a:endParaRPr lang="en-US" sz="1400"/>
          </a:p>
          <a:p>
            <a:pPr>
              <a:buFont typeface="Wingdings" pitchFamily="1" charset="2"/>
              <a:buChar char="v"/>
            </a:pPr>
            <a:r>
              <a:rPr lang="en-US" sz="2800"/>
              <a:t> Can be easily automated for injection and data analysis</a:t>
            </a:r>
          </a:p>
          <a:p>
            <a:pPr>
              <a:buFont typeface="Wingdings" pitchFamily="1" charset="2"/>
              <a:buChar char="v"/>
            </a:pPr>
            <a:endParaRPr lang="en-US" sz="2800"/>
          </a:p>
        </p:txBody>
      </p:sp>
      <p:sp>
        <p:nvSpPr>
          <p:cNvPr id="12294" name="Text Box 6"/>
          <p:cNvSpPr txBox="1">
            <a:spLocks noChangeArrowheads="1"/>
          </p:cNvSpPr>
          <p:nvPr/>
        </p:nvSpPr>
        <p:spPr bwMode="auto">
          <a:xfrm>
            <a:off x="1625600" y="609600"/>
            <a:ext cx="5891213" cy="823913"/>
          </a:xfrm>
          <a:prstGeom prst="rect">
            <a:avLst/>
          </a:prstGeom>
          <a:noFill/>
          <a:ln w="12700">
            <a:noFill/>
            <a:miter lim="800000"/>
            <a:headEnd/>
            <a:tailEnd/>
          </a:ln>
          <a:effectLst/>
        </p:spPr>
        <p:txBody>
          <a:bodyPr wrap="none">
            <a:spAutoFit/>
          </a:bodyPr>
          <a:lstStyle/>
          <a:p>
            <a:r>
              <a:rPr lang="en-US" sz="4800" b="1" u="sng">
                <a:solidFill>
                  <a:schemeClr val="hlink"/>
                </a:solidFill>
              </a:rPr>
              <a:t>Gas Chromatography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609600" y="838200"/>
            <a:ext cx="7924800" cy="641350"/>
          </a:xfrm>
          <a:prstGeom prst="rect">
            <a:avLst/>
          </a:prstGeom>
          <a:noFill/>
          <a:ln w="12700">
            <a:noFill/>
            <a:miter lim="800000"/>
            <a:headEnd/>
            <a:tailEnd/>
          </a:ln>
          <a:effectLst/>
        </p:spPr>
        <p:txBody>
          <a:bodyPr>
            <a:spAutoFit/>
          </a:bodyPr>
          <a:lstStyle/>
          <a:p>
            <a:r>
              <a:rPr lang="en-US" sz="3600" b="1" u="sng">
                <a:solidFill>
                  <a:srgbClr val="063DE8"/>
                </a:solidFill>
              </a:rPr>
              <a:t>Components of a Gas Chromatograph</a:t>
            </a:r>
          </a:p>
        </p:txBody>
      </p:sp>
      <p:sp>
        <p:nvSpPr>
          <p:cNvPr id="30725" name="Text Box 5"/>
          <p:cNvSpPr txBox="1">
            <a:spLocks noChangeArrowheads="1"/>
          </p:cNvSpPr>
          <p:nvPr/>
        </p:nvSpPr>
        <p:spPr bwMode="auto">
          <a:xfrm>
            <a:off x="609600" y="1701800"/>
            <a:ext cx="8001000" cy="4146550"/>
          </a:xfrm>
          <a:prstGeom prst="rect">
            <a:avLst/>
          </a:prstGeom>
          <a:noFill/>
          <a:ln w="12700">
            <a:noFill/>
            <a:miter lim="800000"/>
            <a:headEnd/>
            <a:tailEnd/>
          </a:ln>
          <a:effectLst/>
        </p:spPr>
        <p:txBody>
          <a:bodyPr>
            <a:spAutoFit/>
          </a:bodyPr>
          <a:lstStyle/>
          <a:p>
            <a:r>
              <a:rPr lang="en-US" sz="2800" b="1"/>
              <a:t>Gas Supply:</a:t>
            </a:r>
            <a:r>
              <a:rPr lang="en-US" sz="2800"/>
              <a:t> (usually N</a:t>
            </a:r>
            <a:r>
              <a:rPr lang="en-US" sz="2800" baseline="-25000"/>
              <a:t>2</a:t>
            </a:r>
            <a:r>
              <a:rPr lang="en-US" sz="2800"/>
              <a:t> or He)</a:t>
            </a:r>
          </a:p>
          <a:p>
            <a:endParaRPr lang="en-US" sz="1400"/>
          </a:p>
          <a:p>
            <a:r>
              <a:rPr lang="en-US" sz="2800" b="1"/>
              <a:t>Sample Injector:</a:t>
            </a:r>
            <a:r>
              <a:rPr lang="en-US" sz="2800"/>
              <a:t> (syringe / septum)</a:t>
            </a:r>
          </a:p>
          <a:p>
            <a:endParaRPr lang="en-US" sz="1400"/>
          </a:p>
          <a:p>
            <a:r>
              <a:rPr lang="en-US" sz="2800" b="1"/>
              <a:t>Column:</a:t>
            </a:r>
            <a:r>
              <a:rPr lang="en-US" sz="2800"/>
              <a:t> 1/8” or 1/4” x 6-50’ tubing packed with </a:t>
            </a:r>
          </a:p>
          <a:p>
            <a:r>
              <a:rPr lang="en-US" sz="2800"/>
              <a:t>	small uniform size, inert support coated with </a:t>
            </a:r>
          </a:p>
          <a:p>
            <a:r>
              <a:rPr lang="en-US" sz="2800"/>
              <a:t>	thin film of nonvolatile liquid</a:t>
            </a:r>
          </a:p>
          <a:p>
            <a:endParaRPr lang="en-US" sz="1400"/>
          </a:p>
          <a:p>
            <a:r>
              <a:rPr lang="en-US" sz="2800" b="1"/>
              <a:t>Detector:</a:t>
            </a:r>
            <a:r>
              <a:rPr lang="en-US" sz="2800"/>
              <a:t> TC - thermal conductivity</a:t>
            </a:r>
          </a:p>
          <a:p>
            <a:r>
              <a:rPr lang="en-US" sz="2800"/>
              <a:t>	FID - flame ionization detector</a:t>
            </a:r>
          </a:p>
          <a:p>
            <a:endParaRPr lang="en-US" sz="28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Text Box 6"/>
          <p:cNvSpPr txBox="1">
            <a:spLocks noChangeArrowheads="1"/>
          </p:cNvSpPr>
          <p:nvPr/>
        </p:nvSpPr>
        <p:spPr bwMode="auto">
          <a:xfrm>
            <a:off x="241300" y="304800"/>
            <a:ext cx="8659813" cy="579438"/>
          </a:xfrm>
          <a:prstGeom prst="rect">
            <a:avLst/>
          </a:prstGeom>
          <a:noFill/>
          <a:ln w="12700">
            <a:noFill/>
            <a:miter lim="800000"/>
            <a:headEnd/>
            <a:tailEnd/>
          </a:ln>
          <a:effectLst/>
        </p:spPr>
        <p:txBody>
          <a:bodyPr wrap="none">
            <a:spAutoFit/>
          </a:bodyPr>
          <a:lstStyle/>
          <a:p>
            <a:r>
              <a:rPr lang="en-US" sz="3200" b="1">
                <a:solidFill>
                  <a:schemeClr val="hlink"/>
                </a:solidFill>
              </a:rPr>
              <a:t>Schematic of a Commercial Gas Chromatograph</a:t>
            </a:r>
          </a:p>
        </p:txBody>
      </p:sp>
      <p:pic>
        <p:nvPicPr>
          <p:cNvPr id="65543" name="Picture 7"/>
          <p:cNvPicPr>
            <a:picLocks noChangeAspect="1" noChangeArrowheads="1"/>
          </p:cNvPicPr>
          <p:nvPr/>
        </p:nvPicPr>
        <p:blipFill>
          <a:blip r:embed="rId3" cstate="print"/>
          <a:srcRect/>
          <a:stretch>
            <a:fillRect/>
          </a:stretch>
        </p:blipFill>
        <p:spPr bwMode="auto">
          <a:xfrm>
            <a:off x="762000" y="990600"/>
            <a:ext cx="7315200" cy="5164138"/>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3" cstate="print"/>
          <a:srcRect/>
          <a:stretch>
            <a:fillRect/>
          </a:stretch>
        </p:blipFill>
        <p:spPr bwMode="auto">
          <a:xfrm>
            <a:off x="1371600" y="1219200"/>
            <a:ext cx="6858000" cy="5033963"/>
          </a:xfrm>
          <a:prstGeom prst="rect">
            <a:avLst/>
          </a:prstGeom>
          <a:noFill/>
          <a:ln w="12700">
            <a:noFill/>
            <a:miter lim="800000"/>
            <a:headEnd/>
            <a:tailEnd/>
          </a:ln>
          <a:effectLst/>
        </p:spPr>
      </p:pic>
      <p:sp>
        <p:nvSpPr>
          <p:cNvPr id="64516" name="Text Box 4"/>
          <p:cNvSpPr txBox="1">
            <a:spLocks noChangeArrowheads="1"/>
          </p:cNvSpPr>
          <p:nvPr/>
        </p:nvSpPr>
        <p:spPr bwMode="auto">
          <a:xfrm>
            <a:off x="898525" y="228600"/>
            <a:ext cx="7323138" cy="946150"/>
          </a:xfrm>
          <a:prstGeom prst="rect">
            <a:avLst/>
          </a:prstGeom>
          <a:noFill/>
          <a:ln w="12700">
            <a:noFill/>
            <a:miter lim="800000"/>
            <a:headEnd/>
            <a:tailEnd/>
          </a:ln>
          <a:effectLst/>
        </p:spPr>
        <p:txBody>
          <a:bodyPr wrap="none">
            <a:spAutoFit/>
          </a:bodyPr>
          <a:lstStyle/>
          <a:p>
            <a:pPr algn="ctr"/>
            <a:r>
              <a:rPr lang="en-US" sz="2800" b="1">
                <a:solidFill>
                  <a:srgbClr val="063DE8"/>
                </a:solidFill>
              </a:rPr>
              <a:t>HP 5890 Capillary Gas Chromatograph </a:t>
            </a:r>
          </a:p>
          <a:p>
            <a:pPr algn="ctr"/>
            <a:r>
              <a:rPr lang="en-US" sz="2800" b="1">
                <a:solidFill>
                  <a:srgbClr val="063DE8"/>
                </a:solidFill>
              </a:rPr>
              <a:t>with Robotic Sample Injector and Data Station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6"/>
          <p:cNvSpPr txBox="1">
            <a:spLocks noChangeArrowheads="1"/>
          </p:cNvSpPr>
          <p:nvPr/>
        </p:nvSpPr>
        <p:spPr bwMode="auto">
          <a:xfrm>
            <a:off x="134938" y="304800"/>
            <a:ext cx="8874125" cy="1250950"/>
          </a:xfrm>
          <a:prstGeom prst="rect">
            <a:avLst/>
          </a:prstGeom>
          <a:noFill/>
          <a:ln w="12700">
            <a:noFill/>
            <a:miter lim="800000"/>
            <a:headEnd/>
            <a:tailEnd/>
          </a:ln>
          <a:effectLst/>
        </p:spPr>
        <p:txBody>
          <a:bodyPr wrap="none">
            <a:spAutoFit/>
          </a:bodyPr>
          <a:lstStyle/>
          <a:p>
            <a:pPr algn="ctr"/>
            <a:r>
              <a:rPr lang="en-US" sz="4800" b="1" u="sng">
                <a:solidFill>
                  <a:srgbClr val="063DE8"/>
                </a:solidFill>
              </a:rPr>
              <a:t>Our GC System</a:t>
            </a:r>
            <a:br>
              <a:rPr lang="en-US" sz="4800" b="1" u="sng">
                <a:solidFill>
                  <a:srgbClr val="063DE8"/>
                </a:solidFill>
              </a:rPr>
            </a:br>
            <a:r>
              <a:rPr lang="en-US" sz="2800">
                <a:solidFill>
                  <a:schemeClr val="tx2"/>
                </a:solidFill>
              </a:rPr>
              <a:t>(Limited to volatile chlorine containing organic compounds.)</a:t>
            </a:r>
          </a:p>
        </p:txBody>
      </p:sp>
      <p:sp>
        <p:nvSpPr>
          <p:cNvPr id="32775" name="Text Box 7"/>
          <p:cNvSpPr txBox="1">
            <a:spLocks noChangeArrowheads="1"/>
          </p:cNvSpPr>
          <p:nvPr/>
        </p:nvSpPr>
        <p:spPr bwMode="auto">
          <a:xfrm>
            <a:off x="571500" y="2209800"/>
            <a:ext cx="8001000" cy="3719513"/>
          </a:xfrm>
          <a:prstGeom prst="rect">
            <a:avLst/>
          </a:prstGeom>
          <a:noFill/>
          <a:ln w="12700">
            <a:noFill/>
            <a:miter lim="800000"/>
            <a:headEnd/>
            <a:tailEnd/>
          </a:ln>
          <a:effectLst/>
        </p:spPr>
        <p:txBody>
          <a:bodyPr>
            <a:spAutoFit/>
          </a:bodyPr>
          <a:lstStyle/>
          <a:p>
            <a:r>
              <a:rPr lang="en-US" sz="2800" b="1"/>
              <a:t>Gas Supply:</a:t>
            </a:r>
            <a:r>
              <a:rPr lang="en-US" sz="2800"/>
              <a:t> </a:t>
            </a:r>
            <a:r>
              <a:rPr lang="en-US" sz="2800">
                <a:solidFill>
                  <a:schemeClr val="hlink"/>
                </a:solidFill>
              </a:rPr>
              <a:t>propane line gas</a:t>
            </a:r>
          </a:p>
          <a:p>
            <a:endParaRPr lang="en-US" sz="1400">
              <a:solidFill>
                <a:schemeClr val="hlink"/>
              </a:solidFill>
            </a:endParaRPr>
          </a:p>
          <a:p>
            <a:r>
              <a:rPr lang="en-US" sz="2800" b="1"/>
              <a:t>Injector:</a:t>
            </a:r>
            <a:r>
              <a:rPr lang="en-US" sz="2800"/>
              <a:t> </a:t>
            </a:r>
            <a:r>
              <a:rPr lang="en-US" sz="2800">
                <a:solidFill>
                  <a:schemeClr val="hlink"/>
                </a:solidFill>
              </a:rPr>
              <a:t>0.3 ml of vapor through latex tubing</a:t>
            </a:r>
          </a:p>
          <a:p>
            <a:endParaRPr lang="en-US" sz="1400"/>
          </a:p>
          <a:p>
            <a:r>
              <a:rPr lang="en-US" sz="2800" b="1"/>
              <a:t>Column:</a:t>
            </a:r>
            <a:r>
              <a:rPr lang="en-US" sz="2800"/>
              <a:t> </a:t>
            </a:r>
            <a:r>
              <a:rPr lang="en-US" sz="2800">
                <a:solidFill>
                  <a:schemeClr val="hlink"/>
                </a:solidFill>
              </a:rPr>
              <a:t>5 ml pipet filled with Tide detergent</a:t>
            </a:r>
          </a:p>
          <a:p>
            <a:endParaRPr lang="en-US" sz="1400"/>
          </a:p>
          <a:p>
            <a:r>
              <a:rPr lang="en-US" sz="2800" b="1"/>
              <a:t>Detector:</a:t>
            </a:r>
            <a:r>
              <a:rPr lang="en-US" sz="2800"/>
              <a:t>  </a:t>
            </a:r>
            <a:r>
              <a:rPr lang="en-US" sz="2800">
                <a:solidFill>
                  <a:schemeClr val="hlink"/>
                </a:solidFill>
              </a:rPr>
              <a:t>based on Beilstein reaction of chlorinated 	hydrocarbons with hot Cu metal to give bright 	blue/green flame coloration.</a:t>
            </a:r>
          </a:p>
          <a:p>
            <a:endParaRPr lang="en-US" sz="280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495425" y="0"/>
            <a:ext cx="6151563" cy="1143000"/>
          </a:xfrm>
          <a:prstGeom prst="rect">
            <a:avLst/>
          </a:prstGeom>
          <a:noFill/>
          <a:ln w="12700">
            <a:noFill/>
            <a:miter lim="800000"/>
            <a:headEnd/>
            <a:tailEnd/>
          </a:ln>
          <a:effectLst/>
        </p:spPr>
        <p:txBody>
          <a:bodyPr lIns="90487" tIns="44450" rIns="90487" bIns="44450" anchor="ctr"/>
          <a:lstStyle/>
          <a:p>
            <a:pPr algn="ctr"/>
            <a:r>
              <a:rPr lang="en-US" sz="5400" b="1" u="sng">
                <a:solidFill>
                  <a:srgbClr val="063DE8"/>
                </a:solidFill>
                <a:latin typeface="Times" pitchFamily="1" charset="0"/>
              </a:rPr>
              <a:t>GC Construction</a:t>
            </a:r>
          </a:p>
        </p:txBody>
      </p:sp>
      <p:sp>
        <p:nvSpPr>
          <p:cNvPr id="34819" name="Rectangle 3"/>
          <p:cNvSpPr>
            <a:spLocks noChangeArrowheads="1"/>
          </p:cNvSpPr>
          <p:nvPr/>
        </p:nvSpPr>
        <p:spPr bwMode="auto">
          <a:xfrm>
            <a:off x="5486400" y="2667000"/>
            <a:ext cx="228600" cy="228600"/>
          </a:xfrm>
          <a:prstGeom prst="rect">
            <a:avLst/>
          </a:prstGeom>
          <a:solidFill>
            <a:srgbClr val="FFFFFF"/>
          </a:solidFill>
          <a:ln w="12700">
            <a:solidFill>
              <a:srgbClr val="000000"/>
            </a:solidFill>
            <a:miter lim="800000"/>
            <a:headEnd/>
            <a:tailEnd/>
          </a:ln>
          <a:effectLst/>
        </p:spPr>
        <p:txBody>
          <a:bodyPr wrap="none" anchor="ctr"/>
          <a:lstStyle/>
          <a:p>
            <a:endParaRPr lang="en-IN"/>
          </a:p>
        </p:txBody>
      </p:sp>
      <p:sp>
        <p:nvSpPr>
          <p:cNvPr id="34820" name="Rectangle 4"/>
          <p:cNvSpPr>
            <a:spLocks noChangeArrowheads="1"/>
          </p:cNvSpPr>
          <p:nvPr/>
        </p:nvSpPr>
        <p:spPr bwMode="auto">
          <a:xfrm>
            <a:off x="3154363" y="4133850"/>
            <a:ext cx="647700" cy="304800"/>
          </a:xfrm>
          <a:prstGeom prst="rect">
            <a:avLst/>
          </a:prstGeom>
          <a:solidFill>
            <a:srgbClr val="FFFFFF"/>
          </a:solidFill>
          <a:ln w="12700">
            <a:noFill/>
            <a:miter lim="800000"/>
            <a:headEnd/>
            <a:tailEnd/>
          </a:ln>
          <a:effectLst/>
        </p:spPr>
        <p:txBody>
          <a:bodyPr wrap="none" anchor="ctr"/>
          <a:lstStyle/>
          <a:p>
            <a:endParaRPr lang="en-IN"/>
          </a:p>
        </p:txBody>
      </p:sp>
      <p:sp>
        <p:nvSpPr>
          <p:cNvPr id="34821" name="Rectangle 5"/>
          <p:cNvSpPr>
            <a:spLocks noChangeArrowheads="1"/>
          </p:cNvSpPr>
          <p:nvPr/>
        </p:nvSpPr>
        <p:spPr bwMode="auto">
          <a:xfrm>
            <a:off x="3154363" y="4133850"/>
            <a:ext cx="647700" cy="304800"/>
          </a:xfrm>
          <a:prstGeom prst="rect">
            <a:avLst/>
          </a:prstGeom>
          <a:noFill/>
          <a:ln w="25400">
            <a:solidFill>
              <a:srgbClr val="000000"/>
            </a:solidFill>
            <a:miter lim="800000"/>
            <a:headEnd/>
            <a:tailEnd/>
          </a:ln>
          <a:effectLst/>
        </p:spPr>
        <p:txBody>
          <a:bodyPr wrap="none" anchor="ctr"/>
          <a:lstStyle/>
          <a:p>
            <a:endParaRPr lang="en-IN"/>
          </a:p>
        </p:txBody>
      </p:sp>
      <p:sp>
        <p:nvSpPr>
          <p:cNvPr id="34822" name="Rectangle 6"/>
          <p:cNvSpPr>
            <a:spLocks noChangeArrowheads="1"/>
          </p:cNvSpPr>
          <p:nvPr/>
        </p:nvSpPr>
        <p:spPr bwMode="auto">
          <a:xfrm>
            <a:off x="3230563" y="1606550"/>
            <a:ext cx="508000" cy="304800"/>
          </a:xfrm>
          <a:prstGeom prst="rect">
            <a:avLst/>
          </a:prstGeom>
          <a:solidFill>
            <a:srgbClr val="FFFFFF"/>
          </a:solidFill>
          <a:ln w="12700">
            <a:noFill/>
            <a:miter lim="800000"/>
            <a:headEnd/>
            <a:tailEnd/>
          </a:ln>
          <a:effectLst/>
        </p:spPr>
        <p:txBody>
          <a:bodyPr wrap="none" anchor="ctr"/>
          <a:lstStyle/>
          <a:p>
            <a:endParaRPr lang="en-IN"/>
          </a:p>
        </p:txBody>
      </p:sp>
      <p:sp>
        <p:nvSpPr>
          <p:cNvPr id="34823" name="Rectangle 7"/>
          <p:cNvSpPr>
            <a:spLocks noChangeArrowheads="1"/>
          </p:cNvSpPr>
          <p:nvPr/>
        </p:nvSpPr>
        <p:spPr bwMode="auto">
          <a:xfrm>
            <a:off x="3276600" y="1371600"/>
            <a:ext cx="533400" cy="304800"/>
          </a:xfrm>
          <a:prstGeom prst="rect">
            <a:avLst/>
          </a:prstGeom>
          <a:noFill/>
          <a:ln w="25400">
            <a:solidFill>
              <a:srgbClr val="000000"/>
            </a:solidFill>
            <a:miter lim="800000"/>
            <a:headEnd/>
            <a:tailEnd/>
          </a:ln>
          <a:effectLst/>
        </p:spPr>
        <p:txBody>
          <a:bodyPr wrap="none" anchor="ctr"/>
          <a:lstStyle/>
          <a:p>
            <a:endParaRPr lang="en-IN"/>
          </a:p>
        </p:txBody>
      </p:sp>
      <p:sp>
        <p:nvSpPr>
          <p:cNvPr id="34824" name="Oval 8"/>
          <p:cNvSpPr>
            <a:spLocks noChangeArrowheads="1"/>
          </p:cNvSpPr>
          <p:nvPr/>
        </p:nvSpPr>
        <p:spPr bwMode="auto">
          <a:xfrm>
            <a:off x="4621213" y="5486400"/>
            <a:ext cx="838200" cy="88900"/>
          </a:xfrm>
          <a:prstGeom prst="ellipse">
            <a:avLst/>
          </a:prstGeom>
          <a:solidFill>
            <a:srgbClr val="FFFFFF"/>
          </a:solidFill>
          <a:ln w="12700">
            <a:solidFill>
              <a:srgbClr val="000000"/>
            </a:solidFill>
            <a:round/>
            <a:headEnd/>
            <a:tailEnd/>
          </a:ln>
          <a:effectLst/>
        </p:spPr>
        <p:txBody>
          <a:bodyPr wrap="none" anchor="ctr"/>
          <a:lstStyle/>
          <a:p>
            <a:endParaRPr lang="en-IN"/>
          </a:p>
        </p:txBody>
      </p:sp>
      <p:sp>
        <p:nvSpPr>
          <p:cNvPr id="34825" name="Rectangle 9"/>
          <p:cNvSpPr>
            <a:spLocks noChangeArrowheads="1"/>
          </p:cNvSpPr>
          <p:nvPr/>
        </p:nvSpPr>
        <p:spPr bwMode="auto">
          <a:xfrm>
            <a:off x="2563813" y="5346700"/>
            <a:ext cx="152400" cy="254000"/>
          </a:xfrm>
          <a:prstGeom prst="rect">
            <a:avLst/>
          </a:prstGeom>
          <a:solidFill>
            <a:srgbClr val="FFFFFF"/>
          </a:solidFill>
          <a:ln w="12700">
            <a:solidFill>
              <a:srgbClr val="000000"/>
            </a:solidFill>
            <a:miter lim="800000"/>
            <a:headEnd/>
            <a:tailEnd/>
          </a:ln>
          <a:effectLst/>
        </p:spPr>
        <p:txBody>
          <a:bodyPr wrap="none" anchor="ctr"/>
          <a:lstStyle/>
          <a:p>
            <a:endParaRPr lang="en-IN"/>
          </a:p>
        </p:txBody>
      </p:sp>
      <p:sp>
        <p:nvSpPr>
          <p:cNvPr id="34826" name="Rectangle 10"/>
          <p:cNvSpPr>
            <a:spLocks noChangeArrowheads="1"/>
          </p:cNvSpPr>
          <p:nvPr/>
        </p:nvSpPr>
        <p:spPr bwMode="auto">
          <a:xfrm>
            <a:off x="4430713" y="5346700"/>
            <a:ext cx="152400" cy="228600"/>
          </a:xfrm>
          <a:prstGeom prst="rect">
            <a:avLst/>
          </a:prstGeom>
          <a:solidFill>
            <a:srgbClr val="FFFFFF"/>
          </a:solidFill>
          <a:ln w="12700">
            <a:solidFill>
              <a:srgbClr val="000000"/>
            </a:solidFill>
            <a:miter lim="800000"/>
            <a:headEnd/>
            <a:tailEnd/>
          </a:ln>
          <a:effectLst/>
        </p:spPr>
        <p:txBody>
          <a:bodyPr wrap="none" anchor="ctr"/>
          <a:lstStyle/>
          <a:p>
            <a:endParaRPr lang="en-IN"/>
          </a:p>
        </p:txBody>
      </p:sp>
      <p:sp>
        <p:nvSpPr>
          <p:cNvPr id="34827" name="Oval 11"/>
          <p:cNvSpPr>
            <a:spLocks noChangeArrowheads="1"/>
          </p:cNvSpPr>
          <p:nvPr/>
        </p:nvSpPr>
        <p:spPr bwMode="auto">
          <a:xfrm>
            <a:off x="4608513" y="2311400"/>
            <a:ext cx="850900" cy="901700"/>
          </a:xfrm>
          <a:prstGeom prst="ellipse">
            <a:avLst/>
          </a:prstGeom>
          <a:solidFill>
            <a:srgbClr val="FFFFFF"/>
          </a:solidFill>
          <a:ln w="12700">
            <a:solidFill>
              <a:srgbClr val="000000"/>
            </a:solidFill>
            <a:round/>
            <a:headEnd/>
            <a:tailEnd/>
          </a:ln>
          <a:effectLst/>
        </p:spPr>
        <p:txBody>
          <a:bodyPr wrap="none" anchor="ctr"/>
          <a:lstStyle/>
          <a:p>
            <a:endParaRPr lang="en-IN"/>
          </a:p>
        </p:txBody>
      </p:sp>
      <p:sp>
        <p:nvSpPr>
          <p:cNvPr id="34828" name="Oval 12"/>
          <p:cNvSpPr>
            <a:spLocks noChangeArrowheads="1"/>
          </p:cNvSpPr>
          <p:nvPr/>
        </p:nvSpPr>
        <p:spPr bwMode="auto">
          <a:xfrm>
            <a:off x="4983163" y="2724150"/>
            <a:ext cx="101600" cy="101600"/>
          </a:xfrm>
          <a:prstGeom prst="ellipse">
            <a:avLst/>
          </a:prstGeom>
          <a:solidFill>
            <a:srgbClr val="FFFFFF"/>
          </a:solidFill>
          <a:ln w="12700">
            <a:noFill/>
            <a:round/>
            <a:headEnd/>
            <a:tailEnd/>
          </a:ln>
          <a:effectLst/>
        </p:spPr>
        <p:txBody>
          <a:bodyPr wrap="none" anchor="ctr"/>
          <a:lstStyle/>
          <a:p>
            <a:endParaRPr lang="en-IN"/>
          </a:p>
        </p:txBody>
      </p:sp>
      <p:sp>
        <p:nvSpPr>
          <p:cNvPr id="34829" name="Oval 13"/>
          <p:cNvSpPr>
            <a:spLocks noChangeArrowheads="1"/>
          </p:cNvSpPr>
          <p:nvPr/>
        </p:nvSpPr>
        <p:spPr bwMode="auto">
          <a:xfrm>
            <a:off x="4983163" y="2724150"/>
            <a:ext cx="101600" cy="101600"/>
          </a:xfrm>
          <a:prstGeom prst="ellipse">
            <a:avLst/>
          </a:prstGeom>
          <a:noFill/>
          <a:ln w="25400">
            <a:solidFill>
              <a:srgbClr val="000000"/>
            </a:solidFill>
            <a:round/>
            <a:headEnd/>
            <a:tailEnd/>
          </a:ln>
          <a:effectLst/>
        </p:spPr>
        <p:txBody>
          <a:bodyPr wrap="none" anchor="ctr"/>
          <a:lstStyle/>
          <a:p>
            <a:endParaRPr lang="en-IN"/>
          </a:p>
        </p:txBody>
      </p:sp>
      <p:sp>
        <p:nvSpPr>
          <p:cNvPr id="34830" name="Line 14"/>
          <p:cNvSpPr>
            <a:spLocks noChangeShapeType="1"/>
          </p:cNvSpPr>
          <p:nvPr/>
        </p:nvSpPr>
        <p:spPr bwMode="auto">
          <a:xfrm>
            <a:off x="2533650" y="2755900"/>
            <a:ext cx="2436813" cy="0"/>
          </a:xfrm>
          <a:prstGeom prst="line">
            <a:avLst/>
          </a:prstGeom>
          <a:noFill/>
          <a:ln w="12700">
            <a:solidFill>
              <a:srgbClr val="000000"/>
            </a:solidFill>
            <a:round/>
            <a:headEnd/>
            <a:tailEnd/>
          </a:ln>
          <a:effectLst/>
        </p:spPr>
        <p:txBody>
          <a:bodyPr wrap="none" anchor="ctr"/>
          <a:lstStyle/>
          <a:p>
            <a:endParaRPr lang="en-IN"/>
          </a:p>
        </p:txBody>
      </p:sp>
      <p:sp>
        <p:nvSpPr>
          <p:cNvPr id="34831" name="Line 15"/>
          <p:cNvSpPr>
            <a:spLocks noChangeShapeType="1"/>
          </p:cNvSpPr>
          <p:nvPr/>
        </p:nvSpPr>
        <p:spPr bwMode="auto">
          <a:xfrm>
            <a:off x="2520950" y="2819400"/>
            <a:ext cx="2436813" cy="0"/>
          </a:xfrm>
          <a:prstGeom prst="line">
            <a:avLst/>
          </a:prstGeom>
          <a:noFill/>
          <a:ln w="12700">
            <a:solidFill>
              <a:srgbClr val="000000"/>
            </a:solidFill>
            <a:round/>
            <a:headEnd/>
            <a:tailEnd/>
          </a:ln>
          <a:effectLst/>
        </p:spPr>
        <p:txBody>
          <a:bodyPr wrap="none" anchor="ctr"/>
          <a:lstStyle/>
          <a:p>
            <a:endParaRPr lang="en-IN"/>
          </a:p>
        </p:txBody>
      </p:sp>
      <p:sp>
        <p:nvSpPr>
          <p:cNvPr id="34832" name="Rectangle 16"/>
          <p:cNvSpPr>
            <a:spLocks noChangeArrowheads="1"/>
          </p:cNvSpPr>
          <p:nvPr/>
        </p:nvSpPr>
        <p:spPr bwMode="auto">
          <a:xfrm>
            <a:off x="2144713" y="2730500"/>
            <a:ext cx="381000" cy="114300"/>
          </a:xfrm>
          <a:prstGeom prst="rect">
            <a:avLst/>
          </a:prstGeom>
          <a:solidFill>
            <a:srgbClr val="000000"/>
          </a:solidFill>
          <a:ln w="12700">
            <a:solidFill>
              <a:srgbClr val="000000"/>
            </a:solidFill>
            <a:miter lim="800000"/>
            <a:headEnd/>
            <a:tailEnd/>
          </a:ln>
          <a:effectLst/>
        </p:spPr>
        <p:txBody>
          <a:bodyPr wrap="none" anchor="ctr"/>
          <a:lstStyle/>
          <a:p>
            <a:endParaRPr lang="en-IN"/>
          </a:p>
        </p:txBody>
      </p:sp>
      <p:sp>
        <p:nvSpPr>
          <p:cNvPr id="34833" name="Rectangle 17"/>
          <p:cNvSpPr>
            <a:spLocks noChangeArrowheads="1"/>
          </p:cNvSpPr>
          <p:nvPr/>
        </p:nvSpPr>
        <p:spPr bwMode="auto">
          <a:xfrm>
            <a:off x="5410200" y="2743200"/>
            <a:ext cx="215900" cy="76200"/>
          </a:xfrm>
          <a:prstGeom prst="rect">
            <a:avLst/>
          </a:prstGeom>
          <a:solidFill>
            <a:srgbClr val="FFFFFF"/>
          </a:solidFill>
          <a:ln w="12700">
            <a:solidFill>
              <a:srgbClr val="000000"/>
            </a:solidFill>
            <a:miter lim="800000"/>
            <a:headEnd/>
            <a:tailEnd/>
          </a:ln>
          <a:effectLst/>
        </p:spPr>
        <p:txBody>
          <a:bodyPr wrap="none" anchor="ctr"/>
          <a:lstStyle/>
          <a:p>
            <a:endParaRPr lang="en-IN"/>
          </a:p>
        </p:txBody>
      </p:sp>
      <p:sp>
        <p:nvSpPr>
          <p:cNvPr id="34834" name="Rectangle 18"/>
          <p:cNvSpPr>
            <a:spLocks noChangeArrowheads="1"/>
          </p:cNvSpPr>
          <p:nvPr/>
        </p:nvSpPr>
        <p:spPr bwMode="auto">
          <a:xfrm>
            <a:off x="4495800" y="1981200"/>
            <a:ext cx="76200" cy="863600"/>
          </a:xfrm>
          <a:prstGeom prst="rect">
            <a:avLst/>
          </a:prstGeom>
          <a:solidFill>
            <a:srgbClr val="000000"/>
          </a:solidFill>
          <a:ln w="12700">
            <a:solidFill>
              <a:srgbClr val="000000"/>
            </a:solidFill>
            <a:miter lim="800000"/>
            <a:headEnd/>
            <a:tailEnd/>
          </a:ln>
          <a:effectLst/>
        </p:spPr>
        <p:txBody>
          <a:bodyPr wrap="none" anchor="ctr"/>
          <a:lstStyle/>
          <a:p>
            <a:endParaRPr lang="en-IN"/>
          </a:p>
        </p:txBody>
      </p:sp>
      <p:sp>
        <p:nvSpPr>
          <p:cNvPr id="34835" name="Rectangle 19"/>
          <p:cNvSpPr>
            <a:spLocks noChangeArrowheads="1"/>
          </p:cNvSpPr>
          <p:nvPr/>
        </p:nvSpPr>
        <p:spPr bwMode="auto">
          <a:xfrm>
            <a:off x="2551113" y="1981200"/>
            <a:ext cx="74612" cy="939800"/>
          </a:xfrm>
          <a:prstGeom prst="rect">
            <a:avLst/>
          </a:prstGeom>
          <a:solidFill>
            <a:srgbClr val="000000"/>
          </a:solidFill>
          <a:ln w="12700">
            <a:solidFill>
              <a:srgbClr val="000000"/>
            </a:solidFill>
            <a:miter lim="800000"/>
            <a:headEnd/>
            <a:tailEnd/>
          </a:ln>
          <a:effectLst/>
        </p:spPr>
        <p:txBody>
          <a:bodyPr wrap="none" anchor="ctr"/>
          <a:lstStyle/>
          <a:p>
            <a:endParaRPr lang="en-IN"/>
          </a:p>
        </p:txBody>
      </p:sp>
      <p:sp>
        <p:nvSpPr>
          <p:cNvPr id="34836" name="Line 20"/>
          <p:cNvSpPr>
            <a:spLocks noChangeShapeType="1"/>
          </p:cNvSpPr>
          <p:nvPr/>
        </p:nvSpPr>
        <p:spPr bwMode="auto">
          <a:xfrm>
            <a:off x="5722938" y="2819400"/>
            <a:ext cx="214312" cy="0"/>
          </a:xfrm>
          <a:prstGeom prst="line">
            <a:avLst/>
          </a:prstGeom>
          <a:noFill/>
          <a:ln w="12700">
            <a:solidFill>
              <a:srgbClr val="000000"/>
            </a:solidFill>
            <a:round/>
            <a:headEnd/>
            <a:tailEnd/>
          </a:ln>
          <a:effectLst/>
        </p:spPr>
        <p:txBody>
          <a:bodyPr wrap="none" anchor="ctr"/>
          <a:lstStyle/>
          <a:p>
            <a:endParaRPr lang="en-IN"/>
          </a:p>
        </p:txBody>
      </p:sp>
      <p:sp>
        <p:nvSpPr>
          <p:cNvPr id="34837" name="Line 21"/>
          <p:cNvSpPr>
            <a:spLocks noChangeShapeType="1"/>
          </p:cNvSpPr>
          <p:nvPr/>
        </p:nvSpPr>
        <p:spPr bwMode="auto">
          <a:xfrm flipV="1">
            <a:off x="5722938" y="2743200"/>
            <a:ext cx="214312" cy="49213"/>
          </a:xfrm>
          <a:prstGeom prst="line">
            <a:avLst/>
          </a:prstGeom>
          <a:noFill/>
          <a:ln w="12700">
            <a:solidFill>
              <a:srgbClr val="000000"/>
            </a:solidFill>
            <a:round/>
            <a:headEnd/>
            <a:tailEnd/>
          </a:ln>
          <a:effectLst/>
        </p:spPr>
        <p:txBody>
          <a:bodyPr wrap="none" anchor="ctr"/>
          <a:lstStyle/>
          <a:p>
            <a:endParaRPr lang="en-IN"/>
          </a:p>
        </p:txBody>
      </p:sp>
      <p:sp>
        <p:nvSpPr>
          <p:cNvPr id="34838" name="Rectangle 22" descr="25%"/>
          <p:cNvSpPr>
            <a:spLocks noChangeArrowheads="1"/>
          </p:cNvSpPr>
          <p:nvPr/>
        </p:nvSpPr>
        <p:spPr bwMode="auto">
          <a:xfrm>
            <a:off x="5486400" y="2743200"/>
            <a:ext cx="50800" cy="76200"/>
          </a:xfrm>
          <a:prstGeom prst="rect">
            <a:avLst/>
          </a:prstGeom>
          <a:pattFill prst="pct25">
            <a:fgClr>
              <a:srgbClr val="FFFFFF"/>
            </a:fgClr>
            <a:bgClr>
              <a:srgbClr val="000000"/>
            </a:bgClr>
          </a:pattFill>
          <a:ln w="12700">
            <a:solidFill>
              <a:srgbClr val="000000"/>
            </a:solidFill>
            <a:miter lim="800000"/>
            <a:headEnd/>
            <a:tailEnd/>
          </a:ln>
          <a:effectLst/>
        </p:spPr>
        <p:txBody>
          <a:bodyPr wrap="none" anchor="ctr"/>
          <a:lstStyle/>
          <a:p>
            <a:endParaRPr lang="en-IN"/>
          </a:p>
        </p:txBody>
      </p:sp>
      <p:sp>
        <p:nvSpPr>
          <p:cNvPr id="34839" name="Oval 23"/>
          <p:cNvSpPr>
            <a:spLocks noChangeArrowheads="1"/>
          </p:cNvSpPr>
          <p:nvPr/>
        </p:nvSpPr>
        <p:spPr bwMode="auto">
          <a:xfrm>
            <a:off x="4995863" y="2736850"/>
            <a:ext cx="63500" cy="63500"/>
          </a:xfrm>
          <a:prstGeom prst="ellipse">
            <a:avLst/>
          </a:prstGeom>
          <a:solidFill>
            <a:srgbClr val="FFFFFF"/>
          </a:solidFill>
          <a:ln w="12700">
            <a:noFill/>
            <a:round/>
            <a:headEnd/>
            <a:tailEnd/>
          </a:ln>
          <a:effectLst/>
        </p:spPr>
        <p:txBody>
          <a:bodyPr wrap="none" anchor="ctr"/>
          <a:lstStyle/>
          <a:p>
            <a:endParaRPr lang="en-IN"/>
          </a:p>
        </p:txBody>
      </p:sp>
      <p:sp>
        <p:nvSpPr>
          <p:cNvPr id="34840" name="Oval 24"/>
          <p:cNvSpPr>
            <a:spLocks noChangeArrowheads="1"/>
          </p:cNvSpPr>
          <p:nvPr/>
        </p:nvSpPr>
        <p:spPr bwMode="auto">
          <a:xfrm>
            <a:off x="4995863" y="2736850"/>
            <a:ext cx="63500" cy="63500"/>
          </a:xfrm>
          <a:prstGeom prst="ellipse">
            <a:avLst/>
          </a:prstGeom>
          <a:noFill/>
          <a:ln w="25400">
            <a:solidFill>
              <a:srgbClr val="000000"/>
            </a:solidFill>
            <a:round/>
            <a:headEnd/>
            <a:tailEnd/>
          </a:ln>
          <a:effectLst/>
        </p:spPr>
        <p:txBody>
          <a:bodyPr wrap="none" anchor="ctr"/>
          <a:lstStyle/>
          <a:p>
            <a:endParaRPr lang="en-IN"/>
          </a:p>
        </p:txBody>
      </p:sp>
      <p:sp>
        <p:nvSpPr>
          <p:cNvPr id="34841" name="Line 25"/>
          <p:cNvSpPr>
            <a:spLocks noChangeShapeType="1"/>
          </p:cNvSpPr>
          <p:nvPr/>
        </p:nvSpPr>
        <p:spPr bwMode="auto">
          <a:xfrm>
            <a:off x="2571750" y="5448300"/>
            <a:ext cx="2347913" cy="0"/>
          </a:xfrm>
          <a:prstGeom prst="line">
            <a:avLst/>
          </a:prstGeom>
          <a:noFill/>
          <a:ln w="12700">
            <a:solidFill>
              <a:srgbClr val="000000"/>
            </a:solidFill>
            <a:round/>
            <a:headEnd/>
            <a:tailEnd/>
          </a:ln>
          <a:effectLst/>
        </p:spPr>
        <p:txBody>
          <a:bodyPr wrap="none" anchor="ctr"/>
          <a:lstStyle/>
          <a:p>
            <a:endParaRPr lang="en-IN"/>
          </a:p>
        </p:txBody>
      </p:sp>
      <p:sp>
        <p:nvSpPr>
          <p:cNvPr id="34842" name="Line 26"/>
          <p:cNvSpPr>
            <a:spLocks noChangeShapeType="1"/>
          </p:cNvSpPr>
          <p:nvPr/>
        </p:nvSpPr>
        <p:spPr bwMode="auto">
          <a:xfrm>
            <a:off x="2584450" y="5537200"/>
            <a:ext cx="2309813" cy="0"/>
          </a:xfrm>
          <a:prstGeom prst="line">
            <a:avLst/>
          </a:prstGeom>
          <a:noFill/>
          <a:ln w="12700">
            <a:solidFill>
              <a:srgbClr val="000000"/>
            </a:solidFill>
            <a:round/>
            <a:headEnd/>
            <a:tailEnd/>
          </a:ln>
          <a:effectLst/>
        </p:spPr>
        <p:txBody>
          <a:bodyPr wrap="none" anchor="ctr"/>
          <a:lstStyle/>
          <a:p>
            <a:endParaRPr lang="en-IN"/>
          </a:p>
        </p:txBody>
      </p:sp>
      <p:sp>
        <p:nvSpPr>
          <p:cNvPr id="34843" name="Rectangle 27"/>
          <p:cNvSpPr>
            <a:spLocks noChangeArrowheads="1"/>
          </p:cNvSpPr>
          <p:nvPr/>
        </p:nvSpPr>
        <p:spPr bwMode="auto">
          <a:xfrm>
            <a:off x="2170113" y="5410200"/>
            <a:ext cx="381000" cy="114300"/>
          </a:xfrm>
          <a:prstGeom prst="rect">
            <a:avLst/>
          </a:prstGeom>
          <a:solidFill>
            <a:srgbClr val="000000"/>
          </a:solidFill>
          <a:ln w="12700">
            <a:solidFill>
              <a:srgbClr val="000000"/>
            </a:solidFill>
            <a:miter lim="800000"/>
            <a:headEnd/>
            <a:tailEnd/>
          </a:ln>
          <a:effectLst/>
        </p:spPr>
        <p:txBody>
          <a:bodyPr wrap="none" anchor="ctr"/>
          <a:lstStyle/>
          <a:p>
            <a:endParaRPr lang="en-IN"/>
          </a:p>
        </p:txBody>
      </p:sp>
      <p:sp>
        <p:nvSpPr>
          <p:cNvPr id="34844" name="Line 28"/>
          <p:cNvSpPr>
            <a:spLocks noChangeShapeType="1"/>
          </p:cNvSpPr>
          <p:nvPr/>
        </p:nvSpPr>
        <p:spPr bwMode="auto">
          <a:xfrm>
            <a:off x="1758950" y="2755900"/>
            <a:ext cx="366713" cy="0"/>
          </a:xfrm>
          <a:prstGeom prst="line">
            <a:avLst/>
          </a:prstGeom>
          <a:noFill/>
          <a:ln w="12700">
            <a:solidFill>
              <a:srgbClr val="000000"/>
            </a:solidFill>
            <a:round/>
            <a:headEnd/>
            <a:tailEnd/>
          </a:ln>
          <a:effectLst/>
        </p:spPr>
        <p:txBody>
          <a:bodyPr wrap="none" anchor="ctr"/>
          <a:lstStyle/>
          <a:p>
            <a:endParaRPr lang="en-IN"/>
          </a:p>
        </p:txBody>
      </p:sp>
      <p:sp>
        <p:nvSpPr>
          <p:cNvPr id="34845" name="Line 29"/>
          <p:cNvSpPr>
            <a:spLocks noChangeShapeType="1"/>
          </p:cNvSpPr>
          <p:nvPr/>
        </p:nvSpPr>
        <p:spPr bwMode="auto">
          <a:xfrm>
            <a:off x="1733550" y="2844800"/>
            <a:ext cx="366713" cy="0"/>
          </a:xfrm>
          <a:prstGeom prst="line">
            <a:avLst/>
          </a:prstGeom>
          <a:noFill/>
          <a:ln w="12700">
            <a:solidFill>
              <a:srgbClr val="000000"/>
            </a:solidFill>
            <a:round/>
            <a:headEnd/>
            <a:tailEnd/>
          </a:ln>
          <a:effectLst/>
        </p:spPr>
        <p:txBody>
          <a:bodyPr wrap="none" anchor="ctr"/>
          <a:lstStyle/>
          <a:p>
            <a:endParaRPr lang="en-IN"/>
          </a:p>
        </p:txBody>
      </p:sp>
      <p:sp>
        <p:nvSpPr>
          <p:cNvPr id="34846" name="Freeform 30" descr="25%"/>
          <p:cNvSpPr>
            <a:spLocks/>
          </p:cNvSpPr>
          <p:nvPr/>
        </p:nvSpPr>
        <p:spPr bwMode="auto">
          <a:xfrm>
            <a:off x="1300163" y="2711450"/>
            <a:ext cx="446087" cy="242888"/>
          </a:xfrm>
          <a:custGeom>
            <a:avLst/>
            <a:gdLst/>
            <a:ahLst/>
            <a:cxnLst>
              <a:cxn ang="0">
                <a:pos x="272" y="32"/>
              </a:cxn>
              <a:cxn ang="0">
                <a:pos x="264" y="64"/>
              </a:cxn>
              <a:cxn ang="0">
                <a:pos x="232" y="64"/>
              </a:cxn>
              <a:cxn ang="0">
                <a:pos x="184" y="64"/>
              </a:cxn>
              <a:cxn ang="0">
                <a:pos x="152" y="64"/>
              </a:cxn>
              <a:cxn ang="0">
                <a:pos x="120" y="88"/>
              </a:cxn>
              <a:cxn ang="0">
                <a:pos x="80" y="104"/>
              </a:cxn>
              <a:cxn ang="0">
                <a:pos x="48" y="152"/>
              </a:cxn>
              <a:cxn ang="0">
                <a:pos x="8" y="152"/>
              </a:cxn>
              <a:cxn ang="0">
                <a:pos x="0" y="104"/>
              </a:cxn>
              <a:cxn ang="0">
                <a:pos x="24" y="64"/>
              </a:cxn>
              <a:cxn ang="0">
                <a:pos x="72" y="48"/>
              </a:cxn>
              <a:cxn ang="0">
                <a:pos x="120" y="32"/>
              </a:cxn>
              <a:cxn ang="0">
                <a:pos x="152" y="0"/>
              </a:cxn>
              <a:cxn ang="0">
                <a:pos x="176" y="0"/>
              </a:cxn>
              <a:cxn ang="0">
                <a:pos x="224" y="0"/>
              </a:cxn>
              <a:cxn ang="0">
                <a:pos x="256" y="0"/>
              </a:cxn>
              <a:cxn ang="0">
                <a:pos x="280" y="32"/>
              </a:cxn>
              <a:cxn ang="0">
                <a:pos x="272" y="32"/>
              </a:cxn>
            </a:cxnLst>
            <a:rect l="0" t="0" r="r" b="b"/>
            <a:pathLst>
              <a:path w="281" h="153">
                <a:moveTo>
                  <a:pt x="272" y="32"/>
                </a:moveTo>
                <a:lnTo>
                  <a:pt x="264" y="64"/>
                </a:lnTo>
                <a:lnTo>
                  <a:pt x="232" y="64"/>
                </a:lnTo>
                <a:lnTo>
                  <a:pt x="184" y="64"/>
                </a:lnTo>
                <a:lnTo>
                  <a:pt x="152" y="64"/>
                </a:lnTo>
                <a:lnTo>
                  <a:pt x="120" y="88"/>
                </a:lnTo>
                <a:lnTo>
                  <a:pt x="80" y="104"/>
                </a:lnTo>
                <a:lnTo>
                  <a:pt x="48" y="152"/>
                </a:lnTo>
                <a:lnTo>
                  <a:pt x="8" y="152"/>
                </a:lnTo>
                <a:lnTo>
                  <a:pt x="0" y="104"/>
                </a:lnTo>
                <a:lnTo>
                  <a:pt x="24" y="64"/>
                </a:lnTo>
                <a:lnTo>
                  <a:pt x="72" y="48"/>
                </a:lnTo>
                <a:lnTo>
                  <a:pt x="120" y="32"/>
                </a:lnTo>
                <a:lnTo>
                  <a:pt x="152" y="0"/>
                </a:lnTo>
                <a:lnTo>
                  <a:pt x="176" y="0"/>
                </a:lnTo>
                <a:lnTo>
                  <a:pt x="224" y="0"/>
                </a:lnTo>
                <a:lnTo>
                  <a:pt x="256" y="0"/>
                </a:lnTo>
                <a:lnTo>
                  <a:pt x="280" y="32"/>
                </a:lnTo>
                <a:lnTo>
                  <a:pt x="272" y="32"/>
                </a:lnTo>
              </a:path>
            </a:pathLst>
          </a:custGeom>
          <a:pattFill prst="pct25">
            <a:fgClr>
              <a:srgbClr val="FFFFFF"/>
            </a:fgClr>
            <a:bgClr>
              <a:srgbClr val="000000"/>
            </a:bgClr>
          </a:pattFill>
          <a:ln w="12700" cap="rnd" cmpd="sng">
            <a:solidFill>
              <a:srgbClr val="000000"/>
            </a:solidFill>
            <a:prstDash val="solid"/>
            <a:round/>
            <a:headEnd type="none" w="med" len="med"/>
            <a:tailEnd type="none" w="med" len="med"/>
          </a:ln>
          <a:effectLst/>
        </p:spPr>
        <p:txBody>
          <a:bodyPr/>
          <a:lstStyle/>
          <a:p>
            <a:endParaRPr lang="en-IN"/>
          </a:p>
        </p:txBody>
      </p:sp>
      <p:sp>
        <p:nvSpPr>
          <p:cNvPr id="34847" name="Freeform 31"/>
          <p:cNvSpPr>
            <a:spLocks/>
          </p:cNvSpPr>
          <p:nvPr/>
        </p:nvSpPr>
        <p:spPr bwMode="auto">
          <a:xfrm>
            <a:off x="1300163" y="2711450"/>
            <a:ext cx="446087" cy="242888"/>
          </a:xfrm>
          <a:custGeom>
            <a:avLst/>
            <a:gdLst/>
            <a:ahLst/>
            <a:cxnLst>
              <a:cxn ang="0">
                <a:pos x="272" y="32"/>
              </a:cxn>
              <a:cxn ang="0">
                <a:pos x="264" y="64"/>
              </a:cxn>
              <a:cxn ang="0">
                <a:pos x="232" y="64"/>
              </a:cxn>
              <a:cxn ang="0">
                <a:pos x="184" y="64"/>
              </a:cxn>
              <a:cxn ang="0">
                <a:pos x="152" y="64"/>
              </a:cxn>
              <a:cxn ang="0">
                <a:pos x="120" y="88"/>
              </a:cxn>
              <a:cxn ang="0">
                <a:pos x="80" y="104"/>
              </a:cxn>
              <a:cxn ang="0">
                <a:pos x="48" y="152"/>
              </a:cxn>
              <a:cxn ang="0">
                <a:pos x="8" y="152"/>
              </a:cxn>
              <a:cxn ang="0">
                <a:pos x="0" y="104"/>
              </a:cxn>
              <a:cxn ang="0">
                <a:pos x="24" y="64"/>
              </a:cxn>
              <a:cxn ang="0">
                <a:pos x="72" y="48"/>
              </a:cxn>
              <a:cxn ang="0">
                <a:pos x="120" y="32"/>
              </a:cxn>
              <a:cxn ang="0">
                <a:pos x="152" y="0"/>
              </a:cxn>
              <a:cxn ang="0">
                <a:pos x="176" y="0"/>
              </a:cxn>
              <a:cxn ang="0">
                <a:pos x="224" y="0"/>
              </a:cxn>
              <a:cxn ang="0">
                <a:pos x="256" y="0"/>
              </a:cxn>
              <a:cxn ang="0">
                <a:pos x="280" y="32"/>
              </a:cxn>
            </a:cxnLst>
            <a:rect l="0" t="0" r="r" b="b"/>
            <a:pathLst>
              <a:path w="281" h="153">
                <a:moveTo>
                  <a:pt x="272" y="32"/>
                </a:moveTo>
                <a:lnTo>
                  <a:pt x="264" y="64"/>
                </a:lnTo>
                <a:lnTo>
                  <a:pt x="232" y="64"/>
                </a:lnTo>
                <a:lnTo>
                  <a:pt x="184" y="64"/>
                </a:lnTo>
                <a:lnTo>
                  <a:pt x="152" y="64"/>
                </a:lnTo>
                <a:lnTo>
                  <a:pt x="120" y="88"/>
                </a:lnTo>
                <a:lnTo>
                  <a:pt x="80" y="104"/>
                </a:lnTo>
                <a:lnTo>
                  <a:pt x="48" y="152"/>
                </a:lnTo>
                <a:lnTo>
                  <a:pt x="8" y="152"/>
                </a:lnTo>
                <a:lnTo>
                  <a:pt x="0" y="104"/>
                </a:lnTo>
                <a:lnTo>
                  <a:pt x="24" y="64"/>
                </a:lnTo>
                <a:lnTo>
                  <a:pt x="72" y="48"/>
                </a:lnTo>
                <a:lnTo>
                  <a:pt x="120" y="32"/>
                </a:lnTo>
                <a:lnTo>
                  <a:pt x="152" y="0"/>
                </a:lnTo>
                <a:lnTo>
                  <a:pt x="176" y="0"/>
                </a:lnTo>
                <a:lnTo>
                  <a:pt x="224" y="0"/>
                </a:lnTo>
                <a:lnTo>
                  <a:pt x="256" y="0"/>
                </a:lnTo>
                <a:lnTo>
                  <a:pt x="280" y="32"/>
                </a:lnTo>
              </a:path>
            </a:pathLst>
          </a:custGeom>
          <a:noFill/>
          <a:ln w="12700" cap="rnd" cmpd="sng">
            <a:solidFill>
              <a:srgbClr val="000000"/>
            </a:solidFill>
            <a:prstDash val="solid"/>
            <a:round/>
            <a:headEnd type="none" w="med" len="med"/>
            <a:tailEnd type="none" w="med" len="med"/>
          </a:ln>
          <a:effectLst/>
        </p:spPr>
        <p:txBody>
          <a:bodyPr/>
          <a:lstStyle/>
          <a:p>
            <a:endParaRPr lang="en-IN"/>
          </a:p>
        </p:txBody>
      </p:sp>
      <p:sp>
        <p:nvSpPr>
          <p:cNvPr id="34848" name="Line 32"/>
          <p:cNvSpPr>
            <a:spLocks noChangeShapeType="1"/>
          </p:cNvSpPr>
          <p:nvPr/>
        </p:nvSpPr>
        <p:spPr bwMode="auto">
          <a:xfrm>
            <a:off x="1784350" y="5511800"/>
            <a:ext cx="366713" cy="0"/>
          </a:xfrm>
          <a:prstGeom prst="line">
            <a:avLst/>
          </a:prstGeom>
          <a:noFill/>
          <a:ln w="12700">
            <a:solidFill>
              <a:srgbClr val="000000"/>
            </a:solidFill>
            <a:round/>
            <a:headEnd/>
            <a:tailEnd/>
          </a:ln>
          <a:effectLst/>
        </p:spPr>
        <p:txBody>
          <a:bodyPr wrap="none" anchor="ctr"/>
          <a:lstStyle/>
          <a:p>
            <a:endParaRPr lang="en-IN"/>
          </a:p>
        </p:txBody>
      </p:sp>
      <p:sp>
        <p:nvSpPr>
          <p:cNvPr id="34849" name="Line 33"/>
          <p:cNvSpPr>
            <a:spLocks noChangeShapeType="1"/>
          </p:cNvSpPr>
          <p:nvPr/>
        </p:nvSpPr>
        <p:spPr bwMode="auto">
          <a:xfrm>
            <a:off x="1784350" y="5448300"/>
            <a:ext cx="366713" cy="0"/>
          </a:xfrm>
          <a:prstGeom prst="line">
            <a:avLst/>
          </a:prstGeom>
          <a:noFill/>
          <a:ln w="12700">
            <a:solidFill>
              <a:srgbClr val="000000"/>
            </a:solidFill>
            <a:round/>
            <a:headEnd/>
            <a:tailEnd/>
          </a:ln>
          <a:effectLst/>
        </p:spPr>
        <p:txBody>
          <a:bodyPr wrap="none" anchor="ctr"/>
          <a:lstStyle/>
          <a:p>
            <a:endParaRPr lang="en-IN"/>
          </a:p>
        </p:txBody>
      </p:sp>
      <p:sp>
        <p:nvSpPr>
          <p:cNvPr id="34850" name="Arc 34"/>
          <p:cNvSpPr>
            <a:spLocks/>
          </p:cNvSpPr>
          <p:nvPr/>
        </p:nvSpPr>
        <p:spPr bwMode="auto">
          <a:xfrm>
            <a:off x="4900613" y="5365750"/>
            <a:ext cx="95250" cy="508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wrap="none" anchor="ctr"/>
          <a:lstStyle/>
          <a:p>
            <a:endParaRPr lang="en-IN"/>
          </a:p>
        </p:txBody>
      </p:sp>
      <p:sp>
        <p:nvSpPr>
          <p:cNvPr id="34851" name="Arc 35"/>
          <p:cNvSpPr>
            <a:spLocks/>
          </p:cNvSpPr>
          <p:nvPr/>
        </p:nvSpPr>
        <p:spPr bwMode="auto">
          <a:xfrm>
            <a:off x="4919663" y="5353050"/>
            <a:ext cx="127000" cy="1524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wrap="none" anchor="ctr"/>
          <a:lstStyle/>
          <a:p>
            <a:endParaRPr lang="en-IN"/>
          </a:p>
        </p:txBody>
      </p:sp>
      <p:grpSp>
        <p:nvGrpSpPr>
          <p:cNvPr id="34858" name="Group 42"/>
          <p:cNvGrpSpPr>
            <a:grpSpLocks/>
          </p:cNvGrpSpPr>
          <p:nvPr/>
        </p:nvGrpSpPr>
        <p:grpSpPr bwMode="auto">
          <a:xfrm>
            <a:off x="4972050" y="5113338"/>
            <a:ext cx="138113" cy="303212"/>
            <a:chOff x="3132" y="3221"/>
            <a:chExt cx="87" cy="191"/>
          </a:xfrm>
        </p:grpSpPr>
        <p:sp>
          <p:nvSpPr>
            <p:cNvPr id="34852" name="Line 36"/>
            <p:cNvSpPr>
              <a:spLocks noChangeShapeType="1"/>
            </p:cNvSpPr>
            <p:nvPr/>
          </p:nvSpPr>
          <p:spPr bwMode="auto">
            <a:xfrm>
              <a:off x="3171" y="3349"/>
              <a:ext cx="0" cy="63"/>
            </a:xfrm>
            <a:prstGeom prst="line">
              <a:avLst/>
            </a:prstGeom>
            <a:noFill/>
            <a:ln w="25400">
              <a:solidFill>
                <a:srgbClr val="000000"/>
              </a:solidFill>
              <a:round/>
              <a:headEnd/>
              <a:tailEnd/>
            </a:ln>
            <a:effectLst/>
          </p:spPr>
          <p:txBody>
            <a:bodyPr wrap="none" anchor="ctr"/>
            <a:lstStyle/>
            <a:p>
              <a:endParaRPr lang="en-IN"/>
            </a:p>
          </p:txBody>
        </p:sp>
        <p:sp>
          <p:nvSpPr>
            <p:cNvPr id="34853" name="Line 37"/>
            <p:cNvSpPr>
              <a:spLocks noChangeShapeType="1"/>
            </p:cNvSpPr>
            <p:nvPr/>
          </p:nvSpPr>
          <p:spPr bwMode="auto">
            <a:xfrm flipV="1">
              <a:off x="3140" y="3317"/>
              <a:ext cx="79" cy="23"/>
            </a:xfrm>
            <a:prstGeom prst="line">
              <a:avLst/>
            </a:prstGeom>
            <a:noFill/>
            <a:ln w="25400">
              <a:solidFill>
                <a:srgbClr val="000000"/>
              </a:solidFill>
              <a:round/>
              <a:headEnd/>
              <a:tailEnd/>
            </a:ln>
            <a:effectLst/>
          </p:spPr>
          <p:txBody>
            <a:bodyPr wrap="none" anchor="ctr"/>
            <a:lstStyle/>
            <a:p>
              <a:endParaRPr lang="en-IN"/>
            </a:p>
          </p:txBody>
        </p:sp>
        <p:sp>
          <p:nvSpPr>
            <p:cNvPr id="34854" name="Line 38"/>
            <p:cNvSpPr>
              <a:spLocks noChangeShapeType="1"/>
            </p:cNvSpPr>
            <p:nvPr/>
          </p:nvSpPr>
          <p:spPr bwMode="auto">
            <a:xfrm flipV="1">
              <a:off x="3140" y="3293"/>
              <a:ext cx="79" cy="23"/>
            </a:xfrm>
            <a:prstGeom prst="line">
              <a:avLst/>
            </a:prstGeom>
            <a:noFill/>
            <a:ln w="25400">
              <a:solidFill>
                <a:srgbClr val="000000"/>
              </a:solidFill>
              <a:round/>
              <a:headEnd/>
              <a:tailEnd/>
            </a:ln>
            <a:effectLst/>
          </p:spPr>
          <p:txBody>
            <a:bodyPr wrap="none" anchor="ctr"/>
            <a:lstStyle/>
            <a:p>
              <a:endParaRPr lang="en-IN"/>
            </a:p>
          </p:txBody>
        </p:sp>
        <p:sp>
          <p:nvSpPr>
            <p:cNvPr id="34855" name="Line 39"/>
            <p:cNvSpPr>
              <a:spLocks noChangeShapeType="1"/>
            </p:cNvSpPr>
            <p:nvPr/>
          </p:nvSpPr>
          <p:spPr bwMode="auto">
            <a:xfrm flipV="1">
              <a:off x="3132" y="3269"/>
              <a:ext cx="79" cy="23"/>
            </a:xfrm>
            <a:prstGeom prst="line">
              <a:avLst/>
            </a:prstGeom>
            <a:noFill/>
            <a:ln w="25400">
              <a:solidFill>
                <a:srgbClr val="000000"/>
              </a:solidFill>
              <a:round/>
              <a:headEnd/>
              <a:tailEnd/>
            </a:ln>
            <a:effectLst/>
          </p:spPr>
          <p:txBody>
            <a:bodyPr wrap="none" anchor="ctr"/>
            <a:lstStyle/>
            <a:p>
              <a:endParaRPr lang="en-IN"/>
            </a:p>
          </p:txBody>
        </p:sp>
        <p:sp>
          <p:nvSpPr>
            <p:cNvPr id="34856" name="Line 40"/>
            <p:cNvSpPr>
              <a:spLocks noChangeShapeType="1"/>
            </p:cNvSpPr>
            <p:nvPr/>
          </p:nvSpPr>
          <p:spPr bwMode="auto">
            <a:xfrm flipV="1">
              <a:off x="3132" y="3245"/>
              <a:ext cx="79" cy="23"/>
            </a:xfrm>
            <a:prstGeom prst="line">
              <a:avLst/>
            </a:prstGeom>
            <a:noFill/>
            <a:ln w="25400">
              <a:solidFill>
                <a:srgbClr val="000000"/>
              </a:solidFill>
              <a:round/>
              <a:headEnd/>
              <a:tailEnd/>
            </a:ln>
            <a:effectLst/>
          </p:spPr>
          <p:txBody>
            <a:bodyPr wrap="none" anchor="ctr"/>
            <a:lstStyle/>
            <a:p>
              <a:endParaRPr lang="en-IN"/>
            </a:p>
          </p:txBody>
        </p:sp>
        <p:sp>
          <p:nvSpPr>
            <p:cNvPr id="34857" name="Line 41"/>
            <p:cNvSpPr>
              <a:spLocks noChangeShapeType="1"/>
            </p:cNvSpPr>
            <p:nvPr/>
          </p:nvSpPr>
          <p:spPr bwMode="auto">
            <a:xfrm flipV="1">
              <a:off x="3132" y="3221"/>
              <a:ext cx="79" cy="23"/>
            </a:xfrm>
            <a:prstGeom prst="line">
              <a:avLst/>
            </a:prstGeom>
            <a:noFill/>
            <a:ln w="25400">
              <a:solidFill>
                <a:srgbClr val="000000"/>
              </a:solidFill>
              <a:round/>
              <a:headEnd/>
              <a:tailEnd/>
            </a:ln>
            <a:effectLst/>
          </p:spPr>
          <p:txBody>
            <a:bodyPr wrap="none" anchor="ctr"/>
            <a:lstStyle/>
            <a:p>
              <a:endParaRPr lang="en-IN"/>
            </a:p>
          </p:txBody>
        </p:sp>
      </p:grpSp>
      <p:sp>
        <p:nvSpPr>
          <p:cNvPr id="34859" name="Line 43"/>
          <p:cNvSpPr>
            <a:spLocks noChangeShapeType="1"/>
          </p:cNvSpPr>
          <p:nvPr/>
        </p:nvSpPr>
        <p:spPr bwMode="auto">
          <a:xfrm flipV="1">
            <a:off x="4614863" y="4141788"/>
            <a:ext cx="0" cy="1370012"/>
          </a:xfrm>
          <a:prstGeom prst="line">
            <a:avLst/>
          </a:prstGeom>
          <a:noFill/>
          <a:ln w="12700">
            <a:solidFill>
              <a:srgbClr val="000000"/>
            </a:solidFill>
            <a:round/>
            <a:headEnd/>
            <a:tailEnd/>
          </a:ln>
          <a:effectLst/>
        </p:spPr>
        <p:txBody>
          <a:bodyPr wrap="none" anchor="ctr"/>
          <a:lstStyle/>
          <a:p>
            <a:endParaRPr lang="en-IN"/>
          </a:p>
        </p:txBody>
      </p:sp>
      <p:sp>
        <p:nvSpPr>
          <p:cNvPr id="34860" name="Line 44"/>
          <p:cNvSpPr>
            <a:spLocks noChangeShapeType="1"/>
          </p:cNvSpPr>
          <p:nvPr/>
        </p:nvSpPr>
        <p:spPr bwMode="auto">
          <a:xfrm flipV="1">
            <a:off x="5478463" y="4129088"/>
            <a:ext cx="0" cy="1382712"/>
          </a:xfrm>
          <a:prstGeom prst="line">
            <a:avLst/>
          </a:prstGeom>
          <a:noFill/>
          <a:ln w="12700">
            <a:solidFill>
              <a:srgbClr val="000000"/>
            </a:solidFill>
            <a:round/>
            <a:headEnd/>
            <a:tailEnd/>
          </a:ln>
          <a:effectLst/>
        </p:spPr>
        <p:txBody>
          <a:bodyPr wrap="none" anchor="ctr"/>
          <a:lstStyle/>
          <a:p>
            <a:endParaRPr lang="en-IN"/>
          </a:p>
        </p:txBody>
      </p:sp>
      <p:sp>
        <p:nvSpPr>
          <p:cNvPr id="34861" name="Line 45"/>
          <p:cNvSpPr>
            <a:spLocks noChangeShapeType="1"/>
          </p:cNvSpPr>
          <p:nvPr/>
        </p:nvSpPr>
        <p:spPr bwMode="auto">
          <a:xfrm>
            <a:off x="4527550" y="5410200"/>
            <a:ext cx="61913" cy="0"/>
          </a:xfrm>
          <a:prstGeom prst="line">
            <a:avLst/>
          </a:prstGeom>
          <a:noFill/>
          <a:ln w="12700">
            <a:solidFill>
              <a:srgbClr val="000000"/>
            </a:solidFill>
            <a:round/>
            <a:headEnd/>
            <a:tailEnd/>
          </a:ln>
          <a:effectLst/>
        </p:spPr>
        <p:txBody>
          <a:bodyPr wrap="none" anchor="ctr"/>
          <a:lstStyle/>
          <a:p>
            <a:endParaRPr lang="en-IN"/>
          </a:p>
        </p:txBody>
      </p:sp>
      <p:sp>
        <p:nvSpPr>
          <p:cNvPr id="34862" name="Oval 46"/>
          <p:cNvSpPr>
            <a:spLocks noChangeArrowheads="1"/>
          </p:cNvSpPr>
          <p:nvPr/>
        </p:nvSpPr>
        <p:spPr bwMode="auto">
          <a:xfrm>
            <a:off x="4621213" y="4114800"/>
            <a:ext cx="838200" cy="88900"/>
          </a:xfrm>
          <a:prstGeom prst="ellipse">
            <a:avLst/>
          </a:prstGeom>
          <a:solidFill>
            <a:srgbClr val="FFFFFF"/>
          </a:solidFill>
          <a:ln w="12700">
            <a:solidFill>
              <a:srgbClr val="000000"/>
            </a:solidFill>
            <a:round/>
            <a:headEnd/>
            <a:tailEnd/>
          </a:ln>
          <a:effectLst/>
        </p:spPr>
        <p:txBody>
          <a:bodyPr wrap="none" anchor="ctr"/>
          <a:lstStyle/>
          <a:p>
            <a:endParaRPr lang="en-IN"/>
          </a:p>
        </p:txBody>
      </p:sp>
      <p:sp>
        <p:nvSpPr>
          <p:cNvPr id="34863" name="Oval 47"/>
          <p:cNvSpPr>
            <a:spLocks noChangeArrowheads="1"/>
          </p:cNvSpPr>
          <p:nvPr/>
        </p:nvSpPr>
        <p:spPr bwMode="auto">
          <a:xfrm>
            <a:off x="4989513" y="4851400"/>
            <a:ext cx="101600" cy="101600"/>
          </a:xfrm>
          <a:prstGeom prst="ellipse">
            <a:avLst/>
          </a:prstGeom>
          <a:solidFill>
            <a:srgbClr val="FFFFFF"/>
          </a:solidFill>
          <a:ln w="12700">
            <a:solidFill>
              <a:srgbClr val="000000"/>
            </a:solidFill>
            <a:round/>
            <a:headEnd/>
            <a:tailEnd/>
          </a:ln>
          <a:effectLst/>
        </p:spPr>
        <p:txBody>
          <a:bodyPr wrap="none" anchor="ctr"/>
          <a:lstStyle/>
          <a:p>
            <a:endParaRPr lang="en-IN"/>
          </a:p>
        </p:txBody>
      </p:sp>
      <p:grpSp>
        <p:nvGrpSpPr>
          <p:cNvPr id="34866" name="Group 50"/>
          <p:cNvGrpSpPr>
            <a:grpSpLocks/>
          </p:cNvGrpSpPr>
          <p:nvPr/>
        </p:nvGrpSpPr>
        <p:grpSpPr bwMode="auto">
          <a:xfrm>
            <a:off x="5160963" y="4870450"/>
            <a:ext cx="927100" cy="65088"/>
            <a:chOff x="3251" y="3068"/>
            <a:chExt cx="584" cy="41"/>
          </a:xfrm>
        </p:grpSpPr>
        <p:sp>
          <p:nvSpPr>
            <p:cNvPr id="34864" name="Freeform 48"/>
            <p:cNvSpPr>
              <a:spLocks/>
            </p:cNvSpPr>
            <p:nvPr/>
          </p:nvSpPr>
          <p:spPr bwMode="auto">
            <a:xfrm>
              <a:off x="3251" y="3068"/>
              <a:ext cx="89" cy="41"/>
            </a:xfrm>
            <a:custGeom>
              <a:avLst/>
              <a:gdLst/>
              <a:ahLst/>
              <a:cxnLst>
                <a:cxn ang="0">
                  <a:pos x="0" y="20"/>
                </a:cxn>
                <a:cxn ang="0">
                  <a:pos x="88" y="0"/>
                </a:cxn>
                <a:cxn ang="0">
                  <a:pos x="88" y="20"/>
                </a:cxn>
                <a:cxn ang="0">
                  <a:pos x="88" y="40"/>
                </a:cxn>
                <a:cxn ang="0">
                  <a:pos x="0" y="20"/>
                </a:cxn>
              </a:cxnLst>
              <a:rect l="0" t="0" r="r" b="b"/>
              <a:pathLst>
                <a:path w="89" h="41">
                  <a:moveTo>
                    <a:pt x="0" y="20"/>
                  </a:moveTo>
                  <a:lnTo>
                    <a:pt x="88" y="0"/>
                  </a:lnTo>
                  <a:lnTo>
                    <a:pt x="88" y="20"/>
                  </a:lnTo>
                  <a:lnTo>
                    <a:pt x="88" y="40"/>
                  </a:lnTo>
                  <a:lnTo>
                    <a:pt x="0" y="2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865" name="Line 49"/>
            <p:cNvSpPr>
              <a:spLocks noChangeShapeType="1"/>
            </p:cNvSpPr>
            <p:nvPr/>
          </p:nvSpPr>
          <p:spPr bwMode="auto">
            <a:xfrm>
              <a:off x="3356" y="3096"/>
              <a:ext cx="479" cy="0"/>
            </a:xfrm>
            <a:prstGeom prst="line">
              <a:avLst/>
            </a:prstGeom>
            <a:noFill/>
            <a:ln w="12700">
              <a:solidFill>
                <a:srgbClr val="000000"/>
              </a:solidFill>
              <a:round/>
              <a:headEnd/>
              <a:tailEnd/>
            </a:ln>
            <a:effectLst/>
          </p:spPr>
          <p:txBody>
            <a:bodyPr wrap="none" anchor="ctr"/>
            <a:lstStyle/>
            <a:p>
              <a:endParaRPr lang="en-IN"/>
            </a:p>
          </p:txBody>
        </p:sp>
      </p:grpSp>
      <p:sp>
        <p:nvSpPr>
          <p:cNvPr id="34867" name="Rectangle 51"/>
          <p:cNvSpPr>
            <a:spLocks noChangeArrowheads="1"/>
          </p:cNvSpPr>
          <p:nvPr/>
        </p:nvSpPr>
        <p:spPr bwMode="auto">
          <a:xfrm>
            <a:off x="4456113" y="2705100"/>
            <a:ext cx="12700" cy="152400"/>
          </a:xfrm>
          <a:prstGeom prst="rect">
            <a:avLst/>
          </a:prstGeom>
          <a:solidFill>
            <a:srgbClr val="FFFFFF"/>
          </a:solidFill>
          <a:ln w="12700">
            <a:solidFill>
              <a:srgbClr val="000000"/>
            </a:solidFill>
            <a:miter lim="800000"/>
            <a:headEnd/>
            <a:tailEnd/>
          </a:ln>
          <a:effectLst/>
        </p:spPr>
        <p:txBody>
          <a:bodyPr wrap="none" anchor="ctr"/>
          <a:lstStyle/>
          <a:p>
            <a:endParaRPr lang="en-IN"/>
          </a:p>
        </p:txBody>
      </p:sp>
      <p:sp>
        <p:nvSpPr>
          <p:cNvPr id="34868" name="Line 52"/>
          <p:cNvSpPr>
            <a:spLocks noChangeShapeType="1"/>
          </p:cNvSpPr>
          <p:nvPr/>
        </p:nvSpPr>
        <p:spPr bwMode="auto">
          <a:xfrm flipH="1">
            <a:off x="1670050" y="3043238"/>
            <a:ext cx="633413" cy="696912"/>
          </a:xfrm>
          <a:prstGeom prst="line">
            <a:avLst/>
          </a:prstGeom>
          <a:noFill/>
          <a:ln w="12700">
            <a:solidFill>
              <a:srgbClr val="000000"/>
            </a:solidFill>
            <a:round/>
            <a:headEnd/>
            <a:tailEnd/>
          </a:ln>
          <a:effectLst/>
        </p:spPr>
        <p:txBody>
          <a:bodyPr wrap="none" anchor="ctr"/>
          <a:lstStyle/>
          <a:p>
            <a:endParaRPr lang="en-IN"/>
          </a:p>
        </p:txBody>
      </p:sp>
      <p:sp>
        <p:nvSpPr>
          <p:cNvPr id="34869" name="Line 53"/>
          <p:cNvSpPr>
            <a:spLocks noChangeShapeType="1"/>
          </p:cNvSpPr>
          <p:nvPr/>
        </p:nvSpPr>
        <p:spPr bwMode="auto">
          <a:xfrm flipH="1">
            <a:off x="1733550" y="3119438"/>
            <a:ext cx="633413" cy="696912"/>
          </a:xfrm>
          <a:prstGeom prst="line">
            <a:avLst/>
          </a:prstGeom>
          <a:noFill/>
          <a:ln w="12700">
            <a:solidFill>
              <a:srgbClr val="000000"/>
            </a:solidFill>
            <a:round/>
            <a:headEnd/>
            <a:tailEnd/>
          </a:ln>
          <a:effectLst/>
        </p:spPr>
        <p:txBody>
          <a:bodyPr wrap="none" anchor="ctr"/>
          <a:lstStyle/>
          <a:p>
            <a:endParaRPr lang="en-IN"/>
          </a:p>
        </p:txBody>
      </p:sp>
      <p:sp>
        <p:nvSpPr>
          <p:cNvPr id="34870" name="Line 54"/>
          <p:cNvSpPr>
            <a:spLocks noChangeShapeType="1"/>
          </p:cNvSpPr>
          <p:nvPr/>
        </p:nvSpPr>
        <p:spPr bwMode="auto">
          <a:xfrm>
            <a:off x="2305050" y="3030538"/>
            <a:ext cx="49213" cy="61912"/>
          </a:xfrm>
          <a:prstGeom prst="line">
            <a:avLst/>
          </a:prstGeom>
          <a:noFill/>
          <a:ln w="12700">
            <a:solidFill>
              <a:srgbClr val="000000"/>
            </a:solidFill>
            <a:round/>
            <a:headEnd/>
            <a:tailEnd/>
          </a:ln>
          <a:effectLst/>
        </p:spPr>
        <p:txBody>
          <a:bodyPr wrap="none" anchor="ctr"/>
          <a:lstStyle/>
          <a:p>
            <a:endParaRPr lang="en-IN"/>
          </a:p>
        </p:txBody>
      </p:sp>
      <p:sp>
        <p:nvSpPr>
          <p:cNvPr id="34871" name="Line 55"/>
          <p:cNvSpPr>
            <a:spLocks noChangeShapeType="1"/>
          </p:cNvSpPr>
          <p:nvPr/>
        </p:nvSpPr>
        <p:spPr bwMode="auto">
          <a:xfrm flipV="1">
            <a:off x="2317750" y="2967038"/>
            <a:ext cx="49213" cy="74612"/>
          </a:xfrm>
          <a:prstGeom prst="line">
            <a:avLst/>
          </a:prstGeom>
          <a:noFill/>
          <a:ln w="12700">
            <a:solidFill>
              <a:srgbClr val="000000"/>
            </a:solidFill>
            <a:round/>
            <a:headEnd/>
            <a:tailEnd/>
          </a:ln>
          <a:effectLst/>
        </p:spPr>
        <p:txBody>
          <a:bodyPr wrap="none" anchor="ctr"/>
          <a:lstStyle/>
          <a:p>
            <a:endParaRPr lang="en-IN"/>
          </a:p>
        </p:txBody>
      </p:sp>
      <p:sp>
        <p:nvSpPr>
          <p:cNvPr id="34872" name="Line 56"/>
          <p:cNvSpPr>
            <a:spLocks noChangeShapeType="1"/>
          </p:cNvSpPr>
          <p:nvPr/>
        </p:nvSpPr>
        <p:spPr bwMode="auto">
          <a:xfrm flipV="1">
            <a:off x="2368550" y="3005138"/>
            <a:ext cx="23813" cy="87312"/>
          </a:xfrm>
          <a:prstGeom prst="line">
            <a:avLst/>
          </a:prstGeom>
          <a:noFill/>
          <a:ln w="12700">
            <a:solidFill>
              <a:srgbClr val="000000"/>
            </a:solidFill>
            <a:round/>
            <a:headEnd/>
            <a:tailEnd/>
          </a:ln>
          <a:effectLst/>
        </p:spPr>
        <p:txBody>
          <a:bodyPr wrap="none" anchor="ctr"/>
          <a:lstStyle/>
          <a:p>
            <a:endParaRPr lang="en-IN"/>
          </a:p>
        </p:txBody>
      </p:sp>
      <p:sp>
        <p:nvSpPr>
          <p:cNvPr id="34873" name="Line 57"/>
          <p:cNvSpPr>
            <a:spLocks noChangeShapeType="1"/>
          </p:cNvSpPr>
          <p:nvPr/>
        </p:nvSpPr>
        <p:spPr bwMode="auto">
          <a:xfrm flipV="1">
            <a:off x="2381250" y="2890838"/>
            <a:ext cx="61913" cy="125412"/>
          </a:xfrm>
          <a:prstGeom prst="line">
            <a:avLst/>
          </a:prstGeom>
          <a:noFill/>
          <a:ln w="25400">
            <a:solidFill>
              <a:srgbClr val="000000"/>
            </a:solidFill>
            <a:round/>
            <a:headEnd/>
            <a:tailEnd/>
          </a:ln>
          <a:effectLst/>
        </p:spPr>
        <p:txBody>
          <a:bodyPr wrap="none" anchor="ctr"/>
          <a:lstStyle/>
          <a:p>
            <a:endParaRPr lang="en-IN"/>
          </a:p>
        </p:txBody>
      </p:sp>
      <p:sp>
        <p:nvSpPr>
          <p:cNvPr id="34874" name="Oval 58"/>
          <p:cNvSpPr>
            <a:spLocks noChangeArrowheads="1"/>
          </p:cNvSpPr>
          <p:nvPr/>
        </p:nvSpPr>
        <p:spPr bwMode="auto">
          <a:xfrm>
            <a:off x="2132013" y="3225800"/>
            <a:ext cx="63500" cy="63500"/>
          </a:xfrm>
          <a:prstGeom prst="ellipse">
            <a:avLst/>
          </a:prstGeom>
          <a:noFill/>
          <a:ln w="12700">
            <a:solidFill>
              <a:srgbClr val="000000"/>
            </a:solidFill>
            <a:round/>
            <a:headEnd/>
            <a:tailEnd/>
          </a:ln>
          <a:effectLst/>
        </p:spPr>
        <p:txBody>
          <a:bodyPr wrap="none" anchor="ctr"/>
          <a:lstStyle/>
          <a:p>
            <a:endParaRPr lang="en-IN"/>
          </a:p>
        </p:txBody>
      </p:sp>
      <p:sp>
        <p:nvSpPr>
          <p:cNvPr id="34875" name="Line 59"/>
          <p:cNvSpPr>
            <a:spLocks noChangeShapeType="1"/>
          </p:cNvSpPr>
          <p:nvPr/>
        </p:nvSpPr>
        <p:spPr bwMode="auto">
          <a:xfrm>
            <a:off x="1593850" y="3678238"/>
            <a:ext cx="214313" cy="239712"/>
          </a:xfrm>
          <a:prstGeom prst="line">
            <a:avLst/>
          </a:prstGeom>
          <a:noFill/>
          <a:ln w="12700">
            <a:solidFill>
              <a:srgbClr val="000000"/>
            </a:solidFill>
            <a:round/>
            <a:headEnd/>
            <a:tailEnd/>
          </a:ln>
          <a:effectLst/>
        </p:spPr>
        <p:txBody>
          <a:bodyPr wrap="none" anchor="ctr"/>
          <a:lstStyle/>
          <a:p>
            <a:endParaRPr lang="en-IN"/>
          </a:p>
        </p:txBody>
      </p:sp>
      <p:sp>
        <p:nvSpPr>
          <p:cNvPr id="34876" name="Line 60"/>
          <p:cNvSpPr>
            <a:spLocks noChangeShapeType="1"/>
          </p:cNvSpPr>
          <p:nvPr/>
        </p:nvSpPr>
        <p:spPr bwMode="auto">
          <a:xfrm>
            <a:off x="1568450" y="3703638"/>
            <a:ext cx="227013" cy="252412"/>
          </a:xfrm>
          <a:prstGeom prst="line">
            <a:avLst/>
          </a:prstGeom>
          <a:noFill/>
          <a:ln w="12700">
            <a:solidFill>
              <a:srgbClr val="000000"/>
            </a:solidFill>
            <a:round/>
            <a:headEnd/>
            <a:tailEnd/>
          </a:ln>
          <a:effectLst/>
        </p:spPr>
        <p:txBody>
          <a:bodyPr wrap="none" anchor="ctr"/>
          <a:lstStyle/>
          <a:p>
            <a:endParaRPr lang="en-IN"/>
          </a:p>
        </p:txBody>
      </p:sp>
      <p:sp>
        <p:nvSpPr>
          <p:cNvPr id="34877" name="Line 61"/>
          <p:cNvSpPr>
            <a:spLocks noChangeShapeType="1"/>
          </p:cNvSpPr>
          <p:nvPr/>
        </p:nvSpPr>
        <p:spPr bwMode="auto">
          <a:xfrm flipH="1">
            <a:off x="1428750" y="3817938"/>
            <a:ext cx="214313" cy="201612"/>
          </a:xfrm>
          <a:prstGeom prst="line">
            <a:avLst/>
          </a:prstGeom>
          <a:noFill/>
          <a:ln w="12700">
            <a:solidFill>
              <a:srgbClr val="000000"/>
            </a:solidFill>
            <a:round/>
            <a:headEnd/>
            <a:tailEnd/>
          </a:ln>
          <a:effectLst/>
        </p:spPr>
        <p:txBody>
          <a:bodyPr wrap="none" anchor="ctr"/>
          <a:lstStyle/>
          <a:p>
            <a:endParaRPr lang="en-IN"/>
          </a:p>
        </p:txBody>
      </p:sp>
      <p:sp>
        <p:nvSpPr>
          <p:cNvPr id="34878" name="Line 62"/>
          <p:cNvSpPr>
            <a:spLocks noChangeShapeType="1"/>
          </p:cNvSpPr>
          <p:nvPr/>
        </p:nvSpPr>
        <p:spPr bwMode="auto">
          <a:xfrm flipH="1">
            <a:off x="1479550" y="3843338"/>
            <a:ext cx="214313" cy="201612"/>
          </a:xfrm>
          <a:prstGeom prst="line">
            <a:avLst/>
          </a:prstGeom>
          <a:noFill/>
          <a:ln w="12700">
            <a:solidFill>
              <a:srgbClr val="000000"/>
            </a:solidFill>
            <a:round/>
            <a:headEnd/>
            <a:tailEnd/>
          </a:ln>
          <a:effectLst/>
        </p:spPr>
        <p:txBody>
          <a:bodyPr wrap="none" anchor="ctr"/>
          <a:lstStyle/>
          <a:p>
            <a:endParaRPr lang="en-IN"/>
          </a:p>
        </p:txBody>
      </p:sp>
      <p:sp>
        <p:nvSpPr>
          <p:cNvPr id="34879" name="Line 63"/>
          <p:cNvSpPr>
            <a:spLocks noChangeShapeType="1"/>
          </p:cNvSpPr>
          <p:nvPr/>
        </p:nvSpPr>
        <p:spPr bwMode="auto">
          <a:xfrm>
            <a:off x="1377950" y="3970338"/>
            <a:ext cx="150813" cy="163512"/>
          </a:xfrm>
          <a:prstGeom prst="line">
            <a:avLst/>
          </a:prstGeom>
          <a:noFill/>
          <a:ln w="12700">
            <a:solidFill>
              <a:srgbClr val="000000"/>
            </a:solidFill>
            <a:round/>
            <a:headEnd/>
            <a:tailEnd/>
          </a:ln>
          <a:effectLst/>
        </p:spPr>
        <p:txBody>
          <a:bodyPr wrap="none" anchor="ctr"/>
          <a:lstStyle/>
          <a:p>
            <a:endParaRPr lang="en-IN"/>
          </a:p>
        </p:txBody>
      </p:sp>
      <p:sp>
        <p:nvSpPr>
          <p:cNvPr id="34880" name="Rectangle 64"/>
          <p:cNvSpPr>
            <a:spLocks noChangeArrowheads="1"/>
          </p:cNvSpPr>
          <p:nvPr/>
        </p:nvSpPr>
        <p:spPr bwMode="auto">
          <a:xfrm>
            <a:off x="3076575" y="2482850"/>
            <a:ext cx="105092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5ml pipet</a:t>
            </a:r>
            <a:endParaRPr lang="en-US" sz="1600">
              <a:solidFill>
                <a:srgbClr val="000000"/>
              </a:solidFill>
              <a:latin typeface="Times" pitchFamily="1" charset="0"/>
            </a:endParaRPr>
          </a:p>
        </p:txBody>
      </p:sp>
      <p:sp>
        <p:nvSpPr>
          <p:cNvPr id="34881" name="Rectangle 65"/>
          <p:cNvSpPr>
            <a:spLocks noChangeArrowheads="1"/>
          </p:cNvSpPr>
          <p:nvPr/>
        </p:nvSpPr>
        <p:spPr bwMode="auto">
          <a:xfrm>
            <a:off x="3241675" y="1949450"/>
            <a:ext cx="87947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Clamps</a:t>
            </a:r>
            <a:endParaRPr lang="en-US" sz="1600">
              <a:solidFill>
                <a:srgbClr val="000000"/>
              </a:solidFill>
              <a:latin typeface="Times" pitchFamily="1" charset="0"/>
            </a:endParaRPr>
          </a:p>
        </p:txBody>
      </p:sp>
      <p:sp>
        <p:nvSpPr>
          <p:cNvPr id="34882" name="Rectangle 66"/>
          <p:cNvSpPr>
            <a:spLocks noChangeArrowheads="1"/>
          </p:cNvSpPr>
          <p:nvPr/>
        </p:nvSpPr>
        <p:spPr bwMode="auto">
          <a:xfrm>
            <a:off x="5527675" y="5238750"/>
            <a:ext cx="84772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Cu coil</a:t>
            </a:r>
          </a:p>
        </p:txBody>
      </p:sp>
      <p:sp>
        <p:nvSpPr>
          <p:cNvPr id="34883" name="Rectangle 67"/>
          <p:cNvSpPr>
            <a:spLocks noChangeArrowheads="1"/>
          </p:cNvSpPr>
          <p:nvPr/>
        </p:nvSpPr>
        <p:spPr bwMode="auto">
          <a:xfrm>
            <a:off x="6019800" y="1752600"/>
            <a:ext cx="2743200" cy="363538"/>
          </a:xfrm>
          <a:prstGeom prst="rect">
            <a:avLst/>
          </a:prstGeom>
          <a:noFill/>
          <a:ln w="12700">
            <a:noFill/>
            <a:miter lim="800000"/>
            <a:headEnd/>
            <a:tailEnd/>
          </a:ln>
          <a:effectLst/>
        </p:spPr>
        <p:txBody>
          <a:bodyPr lIns="90487" tIns="44450" rIns="90487" bIns="44450">
            <a:spAutoFit/>
          </a:bodyPr>
          <a:lstStyle/>
          <a:p>
            <a:r>
              <a:rPr lang="en-US" sz="1800">
                <a:solidFill>
                  <a:srgbClr val="000000"/>
                </a:solidFill>
                <a:latin typeface="Times" pitchFamily="1" charset="0"/>
              </a:rPr>
              <a:t>CdS Photocell mounted in</a:t>
            </a:r>
            <a:endParaRPr lang="en-US" sz="1600">
              <a:solidFill>
                <a:srgbClr val="000000"/>
              </a:solidFill>
              <a:latin typeface="Times" pitchFamily="1" charset="0"/>
            </a:endParaRPr>
          </a:p>
        </p:txBody>
      </p:sp>
      <p:sp>
        <p:nvSpPr>
          <p:cNvPr id="34884" name="Rectangle 68"/>
          <p:cNvSpPr>
            <a:spLocks noChangeArrowheads="1"/>
          </p:cNvSpPr>
          <p:nvPr/>
        </p:nvSpPr>
        <p:spPr bwMode="auto">
          <a:xfrm>
            <a:off x="6019800" y="1981200"/>
            <a:ext cx="221932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Straw/Stopper bracket</a:t>
            </a:r>
            <a:endParaRPr lang="en-US" sz="1600">
              <a:solidFill>
                <a:srgbClr val="000000"/>
              </a:solidFill>
              <a:latin typeface="Times" pitchFamily="1" charset="0"/>
            </a:endParaRPr>
          </a:p>
        </p:txBody>
      </p:sp>
      <p:sp>
        <p:nvSpPr>
          <p:cNvPr id="34885" name="Rectangle 69"/>
          <p:cNvSpPr>
            <a:spLocks noChangeArrowheads="1"/>
          </p:cNvSpPr>
          <p:nvPr/>
        </p:nvSpPr>
        <p:spPr bwMode="auto">
          <a:xfrm>
            <a:off x="4727575" y="3371850"/>
            <a:ext cx="1279525" cy="638175"/>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Black paper</a:t>
            </a:r>
          </a:p>
          <a:p>
            <a:endParaRPr lang="en-US" sz="1800">
              <a:solidFill>
                <a:srgbClr val="000000"/>
              </a:solidFill>
              <a:latin typeface="Times" pitchFamily="1" charset="0"/>
            </a:endParaRPr>
          </a:p>
        </p:txBody>
      </p:sp>
      <p:sp>
        <p:nvSpPr>
          <p:cNvPr id="34886" name="Rectangle 70"/>
          <p:cNvSpPr>
            <a:spLocks noChangeArrowheads="1"/>
          </p:cNvSpPr>
          <p:nvPr/>
        </p:nvSpPr>
        <p:spPr bwMode="auto">
          <a:xfrm>
            <a:off x="4727575" y="3575050"/>
            <a:ext cx="93027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cylinder</a:t>
            </a:r>
          </a:p>
        </p:txBody>
      </p:sp>
      <p:sp>
        <p:nvSpPr>
          <p:cNvPr id="34887" name="Freeform 71"/>
          <p:cNvSpPr>
            <a:spLocks/>
          </p:cNvSpPr>
          <p:nvPr/>
        </p:nvSpPr>
        <p:spPr bwMode="auto">
          <a:xfrm>
            <a:off x="4945063" y="4705350"/>
            <a:ext cx="166687" cy="382588"/>
          </a:xfrm>
          <a:custGeom>
            <a:avLst/>
            <a:gdLst/>
            <a:ahLst/>
            <a:cxnLst>
              <a:cxn ang="0">
                <a:pos x="32" y="240"/>
              </a:cxn>
              <a:cxn ang="0">
                <a:pos x="8" y="224"/>
              </a:cxn>
              <a:cxn ang="0">
                <a:pos x="0" y="200"/>
              </a:cxn>
              <a:cxn ang="0">
                <a:pos x="0" y="160"/>
              </a:cxn>
              <a:cxn ang="0">
                <a:pos x="8" y="136"/>
              </a:cxn>
              <a:cxn ang="0">
                <a:pos x="32" y="104"/>
              </a:cxn>
              <a:cxn ang="0">
                <a:pos x="32" y="80"/>
              </a:cxn>
              <a:cxn ang="0">
                <a:pos x="72" y="64"/>
              </a:cxn>
              <a:cxn ang="0">
                <a:pos x="96" y="40"/>
              </a:cxn>
              <a:cxn ang="0">
                <a:pos x="104" y="0"/>
              </a:cxn>
            </a:cxnLst>
            <a:rect l="0" t="0" r="r" b="b"/>
            <a:pathLst>
              <a:path w="105" h="241">
                <a:moveTo>
                  <a:pt x="32" y="240"/>
                </a:moveTo>
                <a:lnTo>
                  <a:pt x="8" y="224"/>
                </a:lnTo>
                <a:lnTo>
                  <a:pt x="0" y="200"/>
                </a:lnTo>
                <a:lnTo>
                  <a:pt x="0" y="160"/>
                </a:lnTo>
                <a:lnTo>
                  <a:pt x="8" y="136"/>
                </a:lnTo>
                <a:lnTo>
                  <a:pt x="32" y="104"/>
                </a:lnTo>
                <a:lnTo>
                  <a:pt x="32" y="80"/>
                </a:lnTo>
                <a:lnTo>
                  <a:pt x="72" y="64"/>
                </a:lnTo>
                <a:lnTo>
                  <a:pt x="96" y="40"/>
                </a:lnTo>
                <a:lnTo>
                  <a:pt x="104" y="0"/>
                </a:lnTo>
              </a:path>
            </a:pathLst>
          </a:custGeom>
          <a:noFill/>
          <a:ln w="25400" cap="rnd" cmpd="sng">
            <a:solidFill>
              <a:srgbClr val="000000"/>
            </a:solidFill>
            <a:prstDash val="solid"/>
            <a:round/>
            <a:headEnd type="none" w="med" len="med"/>
            <a:tailEnd type="none" w="med" len="med"/>
          </a:ln>
          <a:effectLst/>
        </p:spPr>
        <p:txBody>
          <a:bodyPr/>
          <a:lstStyle/>
          <a:p>
            <a:endParaRPr lang="en-IN"/>
          </a:p>
        </p:txBody>
      </p:sp>
      <p:sp>
        <p:nvSpPr>
          <p:cNvPr id="34888" name="Freeform 72"/>
          <p:cNvSpPr>
            <a:spLocks/>
          </p:cNvSpPr>
          <p:nvPr/>
        </p:nvSpPr>
        <p:spPr bwMode="auto">
          <a:xfrm>
            <a:off x="4932363" y="4692650"/>
            <a:ext cx="166687" cy="382588"/>
          </a:xfrm>
          <a:custGeom>
            <a:avLst/>
            <a:gdLst/>
            <a:ahLst/>
            <a:cxnLst>
              <a:cxn ang="0">
                <a:pos x="32" y="240"/>
              </a:cxn>
              <a:cxn ang="0">
                <a:pos x="8" y="224"/>
              </a:cxn>
              <a:cxn ang="0">
                <a:pos x="0" y="200"/>
              </a:cxn>
              <a:cxn ang="0">
                <a:pos x="0" y="160"/>
              </a:cxn>
              <a:cxn ang="0">
                <a:pos x="8" y="136"/>
              </a:cxn>
              <a:cxn ang="0">
                <a:pos x="32" y="104"/>
              </a:cxn>
              <a:cxn ang="0">
                <a:pos x="32" y="80"/>
              </a:cxn>
              <a:cxn ang="0">
                <a:pos x="72" y="64"/>
              </a:cxn>
              <a:cxn ang="0">
                <a:pos x="96" y="40"/>
              </a:cxn>
              <a:cxn ang="0">
                <a:pos x="104" y="0"/>
              </a:cxn>
            </a:cxnLst>
            <a:rect l="0" t="0" r="r" b="b"/>
            <a:pathLst>
              <a:path w="105" h="241">
                <a:moveTo>
                  <a:pt x="32" y="240"/>
                </a:moveTo>
                <a:lnTo>
                  <a:pt x="8" y="224"/>
                </a:lnTo>
                <a:lnTo>
                  <a:pt x="0" y="200"/>
                </a:lnTo>
                <a:lnTo>
                  <a:pt x="0" y="160"/>
                </a:lnTo>
                <a:lnTo>
                  <a:pt x="8" y="136"/>
                </a:lnTo>
                <a:lnTo>
                  <a:pt x="32" y="104"/>
                </a:lnTo>
                <a:lnTo>
                  <a:pt x="32" y="80"/>
                </a:lnTo>
                <a:lnTo>
                  <a:pt x="72" y="64"/>
                </a:lnTo>
                <a:lnTo>
                  <a:pt x="96" y="40"/>
                </a:lnTo>
                <a:lnTo>
                  <a:pt x="104" y="0"/>
                </a:lnTo>
              </a:path>
            </a:pathLst>
          </a:custGeom>
          <a:noFill/>
          <a:ln w="25400" cap="rnd" cmpd="sng">
            <a:solidFill>
              <a:srgbClr val="000000"/>
            </a:solidFill>
            <a:prstDash val="solid"/>
            <a:round/>
            <a:headEnd type="none" w="med" len="med"/>
            <a:tailEnd type="none" w="med" len="med"/>
          </a:ln>
          <a:effectLst/>
        </p:spPr>
        <p:txBody>
          <a:bodyPr/>
          <a:lstStyle/>
          <a:p>
            <a:endParaRPr lang="en-IN"/>
          </a:p>
        </p:txBody>
      </p:sp>
      <p:sp>
        <p:nvSpPr>
          <p:cNvPr id="34889" name="Freeform 73"/>
          <p:cNvSpPr>
            <a:spLocks/>
          </p:cNvSpPr>
          <p:nvPr/>
        </p:nvSpPr>
        <p:spPr bwMode="auto">
          <a:xfrm>
            <a:off x="5059363" y="4768850"/>
            <a:ext cx="77787" cy="319088"/>
          </a:xfrm>
          <a:custGeom>
            <a:avLst/>
            <a:gdLst/>
            <a:ahLst/>
            <a:cxnLst>
              <a:cxn ang="0">
                <a:pos x="0" y="200"/>
              </a:cxn>
              <a:cxn ang="0">
                <a:pos x="40" y="200"/>
              </a:cxn>
              <a:cxn ang="0">
                <a:pos x="40" y="160"/>
              </a:cxn>
              <a:cxn ang="0">
                <a:pos x="48" y="144"/>
              </a:cxn>
              <a:cxn ang="0">
                <a:pos x="48" y="120"/>
              </a:cxn>
              <a:cxn ang="0">
                <a:pos x="48" y="96"/>
              </a:cxn>
              <a:cxn ang="0">
                <a:pos x="40" y="80"/>
              </a:cxn>
              <a:cxn ang="0">
                <a:pos x="40" y="40"/>
              </a:cxn>
              <a:cxn ang="0">
                <a:pos x="24" y="0"/>
              </a:cxn>
            </a:cxnLst>
            <a:rect l="0" t="0" r="r" b="b"/>
            <a:pathLst>
              <a:path w="49" h="201">
                <a:moveTo>
                  <a:pt x="0" y="200"/>
                </a:moveTo>
                <a:lnTo>
                  <a:pt x="40" y="200"/>
                </a:lnTo>
                <a:lnTo>
                  <a:pt x="40" y="160"/>
                </a:lnTo>
                <a:lnTo>
                  <a:pt x="48" y="144"/>
                </a:lnTo>
                <a:lnTo>
                  <a:pt x="48" y="120"/>
                </a:lnTo>
                <a:lnTo>
                  <a:pt x="48" y="96"/>
                </a:lnTo>
                <a:lnTo>
                  <a:pt x="40" y="80"/>
                </a:lnTo>
                <a:lnTo>
                  <a:pt x="40" y="40"/>
                </a:lnTo>
                <a:lnTo>
                  <a:pt x="24" y="0"/>
                </a:lnTo>
              </a:path>
            </a:pathLst>
          </a:custGeom>
          <a:noFill/>
          <a:ln w="25400" cap="rnd" cmpd="sng">
            <a:solidFill>
              <a:srgbClr val="000000"/>
            </a:solidFill>
            <a:prstDash val="solid"/>
            <a:round/>
            <a:headEnd type="none" w="med" len="med"/>
            <a:tailEnd type="none" w="med" len="med"/>
          </a:ln>
          <a:effectLst/>
        </p:spPr>
        <p:txBody>
          <a:bodyPr/>
          <a:lstStyle/>
          <a:p>
            <a:endParaRPr lang="en-IN"/>
          </a:p>
        </p:txBody>
      </p:sp>
      <p:sp>
        <p:nvSpPr>
          <p:cNvPr id="34890" name="Freeform 74"/>
          <p:cNvSpPr>
            <a:spLocks/>
          </p:cNvSpPr>
          <p:nvPr/>
        </p:nvSpPr>
        <p:spPr bwMode="auto">
          <a:xfrm>
            <a:off x="5046663" y="4756150"/>
            <a:ext cx="77787" cy="319088"/>
          </a:xfrm>
          <a:custGeom>
            <a:avLst/>
            <a:gdLst/>
            <a:ahLst/>
            <a:cxnLst>
              <a:cxn ang="0">
                <a:pos x="0" y="200"/>
              </a:cxn>
              <a:cxn ang="0">
                <a:pos x="40" y="200"/>
              </a:cxn>
              <a:cxn ang="0">
                <a:pos x="40" y="160"/>
              </a:cxn>
              <a:cxn ang="0">
                <a:pos x="48" y="144"/>
              </a:cxn>
              <a:cxn ang="0">
                <a:pos x="48" y="120"/>
              </a:cxn>
              <a:cxn ang="0">
                <a:pos x="48" y="96"/>
              </a:cxn>
              <a:cxn ang="0">
                <a:pos x="40" y="80"/>
              </a:cxn>
              <a:cxn ang="0">
                <a:pos x="40" y="40"/>
              </a:cxn>
              <a:cxn ang="0">
                <a:pos x="24" y="0"/>
              </a:cxn>
            </a:cxnLst>
            <a:rect l="0" t="0" r="r" b="b"/>
            <a:pathLst>
              <a:path w="49" h="201">
                <a:moveTo>
                  <a:pt x="0" y="200"/>
                </a:moveTo>
                <a:lnTo>
                  <a:pt x="40" y="200"/>
                </a:lnTo>
                <a:lnTo>
                  <a:pt x="40" y="160"/>
                </a:lnTo>
                <a:lnTo>
                  <a:pt x="48" y="144"/>
                </a:lnTo>
                <a:lnTo>
                  <a:pt x="48" y="120"/>
                </a:lnTo>
                <a:lnTo>
                  <a:pt x="48" y="96"/>
                </a:lnTo>
                <a:lnTo>
                  <a:pt x="40" y="80"/>
                </a:lnTo>
                <a:lnTo>
                  <a:pt x="40" y="40"/>
                </a:lnTo>
                <a:lnTo>
                  <a:pt x="24" y="0"/>
                </a:lnTo>
              </a:path>
            </a:pathLst>
          </a:custGeom>
          <a:noFill/>
          <a:ln w="25400" cap="rnd" cmpd="sng">
            <a:solidFill>
              <a:srgbClr val="000000"/>
            </a:solidFill>
            <a:prstDash val="solid"/>
            <a:round/>
            <a:headEnd type="none" w="med" len="med"/>
            <a:tailEnd type="none" w="med" len="med"/>
          </a:ln>
          <a:effectLst/>
        </p:spPr>
        <p:txBody>
          <a:bodyPr/>
          <a:lstStyle/>
          <a:p>
            <a:endParaRPr lang="en-IN"/>
          </a:p>
        </p:txBody>
      </p:sp>
      <p:grpSp>
        <p:nvGrpSpPr>
          <p:cNvPr id="34893" name="Group 77"/>
          <p:cNvGrpSpPr>
            <a:grpSpLocks/>
          </p:cNvGrpSpPr>
          <p:nvPr/>
        </p:nvGrpSpPr>
        <p:grpSpPr bwMode="auto">
          <a:xfrm>
            <a:off x="5865813" y="2208213"/>
            <a:ext cx="158750" cy="501650"/>
            <a:chOff x="3695" y="1391"/>
            <a:chExt cx="100" cy="316"/>
          </a:xfrm>
        </p:grpSpPr>
        <p:sp>
          <p:nvSpPr>
            <p:cNvPr id="34891" name="Freeform 75"/>
            <p:cNvSpPr>
              <a:spLocks/>
            </p:cNvSpPr>
            <p:nvPr/>
          </p:nvSpPr>
          <p:spPr bwMode="auto">
            <a:xfrm>
              <a:off x="3695" y="1618"/>
              <a:ext cx="41" cy="89"/>
            </a:xfrm>
            <a:custGeom>
              <a:avLst/>
              <a:gdLst/>
              <a:ahLst/>
              <a:cxnLst>
                <a:cxn ang="0">
                  <a:pos x="0" y="88"/>
                </a:cxn>
                <a:cxn ang="0">
                  <a:pos x="7" y="0"/>
                </a:cxn>
                <a:cxn ang="0">
                  <a:pos x="27" y="7"/>
                </a:cxn>
                <a:cxn ang="0">
                  <a:pos x="40" y="15"/>
                </a:cxn>
                <a:cxn ang="0">
                  <a:pos x="0" y="88"/>
                </a:cxn>
              </a:cxnLst>
              <a:rect l="0" t="0" r="r" b="b"/>
              <a:pathLst>
                <a:path w="41" h="89">
                  <a:moveTo>
                    <a:pt x="0" y="88"/>
                  </a:moveTo>
                  <a:lnTo>
                    <a:pt x="7" y="0"/>
                  </a:lnTo>
                  <a:lnTo>
                    <a:pt x="27" y="7"/>
                  </a:lnTo>
                  <a:lnTo>
                    <a:pt x="40" y="15"/>
                  </a:lnTo>
                  <a:lnTo>
                    <a:pt x="0" y="88"/>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892" name="Line 76"/>
            <p:cNvSpPr>
              <a:spLocks noChangeShapeType="1"/>
            </p:cNvSpPr>
            <p:nvPr/>
          </p:nvSpPr>
          <p:spPr bwMode="auto">
            <a:xfrm flipV="1">
              <a:off x="3740" y="1391"/>
              <a:ext cx="55" cy="223"/>
            </a:xfrm>
            <a:prstGeom prst="line">
              <a:avLst/>
            </a:prstGeom>
            <a:noFill/>
            <a:ln w="12700">
              <a:solidFill>
                <a:srgbClr val="000000"/>
              </a:solidFill>
              <a:round/>
              <a:headEnd/>
              <a:tailEnd/>
            </a:ln>
            <a:effectLst/>
          </p:spPr>
          <p:txBody>
            <a:bodyPr wrap="none" anchor="ctr"/>
            <a:lstStyle/>
            <a:p>
              <a:endParaRPr lang="en-IN"/>
            </a:p>
          </p:txBody>
        </p:sp>
      </p:grpSp>
      <p:grpSp>
        <p:nvGrpSpPr>
          <p:cNvPr id="34896" name="Group 80"/>
          <p:cNvGrpSpPr>
            <a:grpSpLocks/>
          </p:cNvGrpSpPr>
          <p:nvPr/>
        </p:nvGrpSpPr>
        <p:grpSpPr bwMode="auto">
          <a:xfrm>
            <a:off x="5046663" y="3824288"/>
            <a:ext cx="65087" cy="234950"/>
            <a:chOff x="3179" y="2409"/>
            <a:chExt cx="41" cy="148"/>
          </a:xfrm>
        </p:grpSpPr>
        <p:sp>
          <p:nvSpPr>
            <p:cNvPr id="34894" name="Freeform 78"/>
            <p:cNvSpPr>
              <a:spLocks/>
            </p:cNvSpPr>
            <p:nvPr/>
          </p:nvSpPr>
          <p:spPr bwMode="auto">
            <a:xfrm>
              <a:off x="3179" y="2468"/>
              <a:ext cx="41" cy="89"/>
            </a:xfrm>
            <a:custGeom>
              <a:avLst/>
              <a:gdLst/>
              <a:ahLst/>
              <a:cxnLst>
                <a:cxn ang="0">
                  <a:pos x="20" y="88"/>
                </a:cxn>
                <a:cxn ang="0">
                  <a:pos x="0" y="0"/>
                </a:cxn>
                <a:cxn ang="0">
                  <a:pos x="20" y="0"/>
                </a:cxn>
                <a:cxn ang="0">
                  <a:pos x="40" y="0"/>
                </a:cxn>
                <a:cxn ang="0">
                  <a:pos x="20" y="88"/>
                </a:cxn>
              </a:cxnLst>
              <a:rect l="0" t="0" r="r" b="b"/>
              <a:pathLst>
                <a:path w="41" h="89">
                  <a:moveTo>
                    <a:pt x="20" y="88"/>
                  </a:moveTo>
                  <a:lnTo>
                    <a:pt x="0" y="0"/>
                  </a:lnTo>
                  <a:lnTo>
                    <a:pt x="20" y="0"/>
                  </a:lnTo>
                  <a:lnTo>
                    <a:pt x="40" y="0"/>
                  </a:lnTo>
                  <a:lnTo>
                    <a:pt x="20" y="88"/>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895" name="Line 79"/>
            <p:cNvSpPr>
              <a:spLocks noChangeShapeType="1"/>
            </p:cNvSpPr>
            <p:nvPr/>
          </p:nvSpPr>
          <p:spPr bwMode="auto">
            <a:xfrm flipV="1">
              <a:off x="3203" y="2409"/>
              <a:ext cx="0" cy="63"/>
            </a:xfrm>
            <a:prstGeom prst="line">
              <a:avLst/>
            </a:prstGeom>
            <a:noFill/>
            <a:ln w="12700">
              <a:solidFill>
                <a:srgbClr val="000000"/>
              </a:solidFill>
              <a:round/>
              <a:headEnd/>
              <a:tailEnd/>
            </a:ln>
            <a:effectLst/>
          </p:spPr>
          <p:txBody>
            <a:bodyPr wrap="none" anchor="ctr"/>
            <a:lstStyle/>
            <a:p>
              <a:endParaRPr lang="en-IN"/>
            </a:p>
          </p:txBody>
        </p:sp>
      </p:grpSp>
      <p:grpSp>
        <p:nvGrpSpPr>
          <p:cNvPr id="34899" name="Group 83"/>
          <p:cNvGrpSpPr>
            <a:grpSpLocks/>
          </p:cNvGrpSpPr>
          <p:nvPr/>
        </p:nvGrpSpPr>
        <p:grpSpPr bwMode="auto">
          <a:xfrm>
            <a:off x="2722563" y="2147888"/>
            <a:ext cx="533400" cy="82550"/>
            <a:chOff x="1715" y="1353"/>
            <a:chExt cx="336" cy="52"/>
          </a:xfrm>
        </p:grpSpPr>
        <p:sp>
          <p:nvSpPr>
            <p:cNvPr id="34897" name="Freeform 81"/>
            <p:cNvSpPr>
              <a:spLocks/>
            </p:cNvSpPr>
            <p:nvPr/>
          </p:nvSpPr>
          <p:spPr bwMode="auto">
            <a:xfrm>
              <a:off x="1715" y="1356"/>
              <a:ext cx="105" cy="49"/>
            </a:xfrm>
            <a:custGeom>
              <a:avLst/>
              <a:gdLst/>
              <a:ahLst/>
              <a:cxnLst>
                <a:cxn ang="0">
                  <a:pos x="0" y="41"/>
                </a:cxn>
                <a:cxn ang="0">
                  <a:pos x="97" y="0"/>
                </a:cxn>
                <a:cxn ang="0">
                  <a:pos x="97" y="27"/>
                </a:cxn>
                <a:cxn ang="0">
                  <a:pos x="104" y="48"/>
                </a:cxn>
                <a:cxn ang="0">
                  <a:pos x="0" y="41"/>
                </a:cxn>
              </a:cxnLst>
              <a:rect l="0" t="0" r="r" b="b"/>
              <a:pathLst>
                <a:path w="105" h="49">
                  <a:moveTo>
                    <a:pt x="0" y="41"/>
                  </a:moveTo>
                  <a:lnTo>
                    <a:pt x="97" y="0"/>
                  </a:lnTo>
                  <a:lnTo>
                    <a:pt x="97" y="27"/>
                  </a:lnTo>
                  <a:lnTo>
                    <a:pt x="104" y="48"/>
                  </a:lnTo>
                  <a:lnTo>
                    <a:pt x="0" y="41"/>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898" name="Line 82"/>
            <p:cNvSpPr>
              <a:spLocks noChangeShapeType="1"/>
            </p:cNvSpPr>
            <p:nvPr/>
          </p:nvSpPr>
          <p:spPr bwMode="auto">
            <a:xfrm flipV="1">
              <a:off x="1828" y="1353"/>
              <a:ext cx="223" cy="39"/>
            </a:xfrm>
            <a:prstGeom prst="line">
              <a:avLst/>
            </a:prstGeom>
            <a:noFill/>
            <a:ln w="12700">
              <a:solidFill>
                <a:srgbClr val="000000"/>
              </a:solidFill>
              <a:round/>
              <a:headEnd/>
              <a:tailEnd/>
            </a:ln>
            <a:effectLst/>
          </p:spPr>
          <p:txBody>
            <a:bodyPr wrap="none" anchor="ctr"/>
            <a:lstStyle/>
            <a:p>
              <a:endParaRPr lang="en-IN"/>
            </a:p>
          </p:txBody>
        </p:sp>
      </p:grpSp>
      <p:grpSp>
        <p:nvGrpSpPr>
          <p:cNvPr id="34902" name="Group 86"/>
          <p:cNvGrpSpPr>
            <a:grpSpLocks/>
          </p:cNvGrpSpPr>
          <p:nvPr/>
        </p:nvGrpSpPr>
        <p:grpSpPr bwMode="auto">
          <a:xfrm>
            <a:off x="4122738" y="2065338"/>
            <a:ext cx="317500" cy="355600"/>
            <a:chOff x="2597" y="1301"/>
            <a:chExt cx="200" cy="224"/>
          </a:xfrm>
        </p:grpSpPr>
        <p:sp>
          <p:nvSpPr>
            <p:cNvPr id="34900" name="Freeform 84"/>
            <p:cNvSpPr>
              <a:spLocks/>
            </p:cNvSpPr>
            <p:nvPr/>
          </p:nvSpPr>
          <p:spPr bwMode="auto">
            <a:xfrm>
              <a:off x="2708" y="1428"/>
              <a:ext cx="89" cy="97"/>
            </a:xfrm>
            <a:custGeom>
              <a:avLst/>
              <a:gdLst/>
              <a:ahLst/>
              <a:cxnLst>
                <a:cxn ang="0">
                  <a:pos x="88" y="96"/>
                </a:cxn>
                <a:cxn ang="0">
                  <a:pos x="0" y="37"/>
                </a:cxn>
                <a:cxn ang="0">
                  <a:pos x="22" y="15"/>
                </a:cxn>
                <a:cxn ang="0">
                  <a:pos x="37" y="0"/>
                </a:cxn>
                <a:cxn ang="0">
                  <a:pos x="88" y="96"/>
                </a:cxn>
              </a:cxnLst>
              <a:rect l="0" t="0" r="r" b="b"/>
              <a:pathLst>
                <a:path w="89" h="97">
                  <a:moveTo>
                    <a:pt x="88" y="96"/>
                  </a:moveTo>
                  <a:lnTo>
                    <a:pt x="0" y="37"/>
                  </a:lnTo>
                  <a:lnTo>
                    <a:pt x="22" y="15"/>
                  </a:lnTo>
                  <a:lnTo>
                    <a:pt x="37" y="0"/>
                  </a:lnTo>
                  <a:lnTo>
                    <a:pt x="88" y="96"/>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901" name="Line 85"/>
            <p:cNvSpPr>
              <a:spLocks noChangeShapeType="1"/>
            </p:cNvSpPr>
            <p:nvPr/>
          </p:nvSpPr>
          <p:spPr bwMode="auto">
            <a:xfrm>
              <a:off x="2597" y="1301"/>
              <a:ext cx="135" cy="143"/>
            </a:xfrm>
            <a:prstGeom prst="line">
              <a:avLst/>
            </a:prstGeom>
            <a:noFill/>
            <a:ln w="12700">
              <a:solidFill>
                <a:srgbClr val="000000"/>
              </a:solidFill>
              <a:round/>
              <a:headEnd/>
              <a:tailEnd/>
            </a:ln>
            <a:effectLst/>
          </p:spPr>
          <p:txBody>
            <a:bodyPr wrap="none" anchor="ctr"/>
            <a:lstStyle/>
            <a:p>
              <a:endParaRPr lang="en-IN"/>
            </a:p>
          </p:txBody>
        </p:sp>
      </p:grpSp>
      <p:sp>
        <p:nvSpPr>
          <p:cNvPr id="34903" name="Rectangle 87"/>
          <p:cNvSpPr>
            <a:spLocks noChangeArrowheads="1"/>
          </p:cNvSpPr>
          <p:nvPr/>
        </p:nvSpPr>
        <p:spPr bwMode="auto">
          <a:xfrm>
            <a:off x="2314575" y="3435350"/>
            <a:ext cx="136207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1 ml Syringe</a:t>
            </a:r>
            <a:endParaRPr lang="en-US" sz="1600">
              <a:solidFill>
                <a:srgbClr val="000000"/>
              </a:solidFill>
              <a:latin typeface="Times" pitchFamily="1" charset="0"/>
            </a:endParaRPr>
          </a:p>
        </p:txBody>
      </p:sp>
      <p:grpSp>
        <p:nvGrpSpPr>
          <p:cNvPr id="34906" name="Group 90"/>
          <p:cNvGrpSpPr>
            <a:grpSpLocks/>
          </p:cNvGrpSpPr>
          <p:nvPr/>
        </p:nvGrpSpPr>
        <p:grpSpPr bwMode="auto">
          <a:xfrm>
            <a:off x="2138363" y="3448050"/>
            <a:ext cx="228600" cy="190500"/>
            <a:chOff x="1347" y="2172"/>
            <a:chExt cx="144" cy="120"/>
          </a:xfrm>
        </p:grpSpPr>
        <p:sp>
          <p:nvSpPr>
            <p:cNvPr id="34904" name="Freeform 88"/>
            <p:cNvSpPr>
              <a:spLocks/>
            </p:cNvSpPr>
            <p:nvPr/>
          </p:nvSpPr>
          <p:spPr bwMode="auto">
            <a:xfrm>
              <a:off x="1347" y="2172"/>
              <a:ext cx="81" cy="73"/>
            </a:xfrm>
            <a:custGeom>
              <a:avLst/>
              <a:gdLst/>
              <a:ahLst/>
              <a:cxnLst>
                <a:cxn ang="0">
                  <a:pos x="0" y="0"/>
                </a:cxn>
                <a:cxn ang="0">
                  <a:pos x="80" y="36"/>
                </a:cxn>
                <a:cxn ang="0">
                  <a:pos x="65" y="50"/>
                </a:cxn>
                <a:cxn ang="0">
                  <a:pos x="51" y="72"/>
                </a:cxn>
                <a:cxn ang="0">
                  <a:pos x="0" y="0"/>
                </a:cxn>
              </a:cxnLst>
              <a:rect l="0" t="0" r="r" b="b"/>
              <a:pathLst>
                <a:path w="81" h="73">
                  <a:moveTo>
                    <a:pt x="0" y="0"/>
                  </a:moveTo>
                  <a:lnTo>
                    <a:pt x="80" y="36"/>
                  </a:lnTo>
                  <a:lnTo>
                    <a:pt x="65" y="50"/>
                  </a:lnTo>
                  <a:lnTo>
                    <a:pt x="51" y="72"/>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905" name="Line 89"/>
            <p:cNvSpPr>
              <a:spLocks noChangeShapeType="1"/>
            </p:cNvSpPr>
            <p:nvPr/>
          </p:nvSpPr>
          <p:spPr bwMode="auto">
            <a:xfrm flipH="1" flipV="1">
              <a:off x="1420" y="2229"/>
              <a:ext cx="71" cy="63"/>
            </a:xfrm>
            <a:prstGeom prst="line">
              <a:avLst/>
            </a:prstGeom>
            <a:noFill/>
            <a:ln w="12700">
              <a:solidFill>
                <a:srgbClr val="000000"/>
              </a:solidFill>
              <a:round/>
              <a:headEnd/>
              <a:tailEnd/>
            </a:ln>
            <a:effectLst/>
          </p:spPr>
          <p:txBody>
            <a:bodyPr wrap="none" anchor="ctr"/>
            <a:lstStyle/>
            <a:p>
              <a:endParaRPr lang="en-IN"/>
            </a:p>
          </p:txBody>
        </p:sp>
      </p:grpSp>
      <p:sp>
        <p:nvSpPr>
          <p:cNvPr id="34907" name="Rectangle 91"/>
          <p:cNvSpPr>
            <a:spLocks noChangeArrowheads="1"/>
          </p:cNvSpPr>
          <p:nvPr/>
        </p:nvSpPr>
        <p:spPr bwMode="auto">
          <a:xfrm>
            <a:off x="2682875" y="4819650"/>
            <a:ext cx="155892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Latex coupling</a:t>
            </a:r>
            <a:endParaRPr lang="en-US" sz="1600">
              <a:solidFill>
                <a:srgbClr val="000000"/>
              </a:solidFill>
              <a:latin typeface="Times" pitchFamily="1" charset="0"/>
            </a:endParaRPr>
          </a:p>
        </p:txBody>
      </p:sp>
      <p:grpSp>
        <p:nvGrpSpPr>
          <p:cNvPr id="34910" name="Group 94"/>
          <p:cNvGrpSpPr>
            <a:grpSpLocks/>
          </p:cNvGrpSpPr>
          <p:nvPr/>
        </p:nvGrpSpPr>
        <p:grpSpPr bwMode="auto">
          <a:xfrm>
            <a:off x="2519363" y="5062538"/>
            <a:ext cx="152400" cy="254000"/>
            <a:chOff x="1587" y="3189"/>
            <a:chExt cx="96" cy="160"/>
          </a:xfrm>
        </p:grpSpPr>
        <p:sp>
          <p:nvSpPr>
            <p:cNvPr id="34908" name="Freeform 92"/>
            <p:cNvSpPr>
              <a:spLocks/>
            </p:cNvSpPr>
            <p:nvPr/>
          </p:nvSpPr>
          <p:spPr bwMode="auto">
            <a:xfrm>
              <a:off x="1587" y="3244"/>
              <a:ext cx="73" cy="105"/>
            </a:xfrm>
            <a:custGeom>
              <a:avLst/>
              <a:gdLst/>
              <a:ahLst/>
              <a:cxnLst>
                <a:cxn ang="0">
                  <a:pos x="0" y="104"/>
                </a:cxn>
                <a:cxn ang="0">
                  <a:pos x="22" y="0"/>
                </a:cxn>
                <a:cxn ang="0">
                  <a:pos x="43" y="7"/>
                </a:cxn>
                <a:cxn ang="0">
                  <a:pos x="72" y="22"/>
                </a:cxn>
                <a:cxn ang="0">
                  <a:pos x="0" y="104"/>
                </a:cxn>
              </a:cxnLst>
              <a:rect l="0" t="0" r="r" b="b"/>
              <a:pathLst>
                <a:path w="73" h="105">
                  <a:moveTo>
                    <a:pt x="0" y="104"/>
                  </a:moveTo>
                  <a:lnTo>
                    <a:pt x="22" y="0"/>
                  </a:lnTo>
                  <a:lnTo>
                    <a:pt x="43" y="7"/>
                  </a:lnTo>
                  <a:lnTo>
                    <a:pt x="72" y="22"/>
                  </a:lnTo>
                  <a:lnTo>
                    <a:pt x="0" y="104"/>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909" name="Line 93"/>
            <p:cNvSpPr>
              <a:spLocks noChangeShapeType="1"/>
            </p:cNvSpPr>
            <p:nvPr/>
          </p:nvSpPr>
          <p:spPr bwMode="auto">
            <a:xfrm flipH="1">
              <a:off x="1636" y="3189"/>
              <a:ext cx="47" cy="63"/>
            </a:xfrm>
            <a:prstGeom prst="line">
              <a:avLst/>
            </a:prstGeom>
            <a:noFill/>
            <a:ln w="12700">
              <a:solidFill>
                <a:srgbClr val="000000"/>
              </a:solidFill>
              <a:round/>
              <a:headEnd/>
              <a:tailEnd/>
            </a:ln>
            <a:effectLst/>
          </p:spPr>
          <p:txBody>
            <a:bodyPr wrap="none" anchor="ctr"/>
            <a:lstStyle/>
            <a:p>
              <a:endParaRPr lang="en-IN"/>
            </a:p>
          </p:txBody>
        </p:sp>
      </p:grpSp>
      <p:sp>
        <p:nvSpPr>
          <p:cNvPr id="34911" name="Freeform 95" descr="25%"/>
          <p:cNvSpPr>
            <a:spLocks/>
          </p:cNvSpPr>
          <p:nvPr/>
        </p:nvSpPr>
        <p:spPr bwMode="auto">
          <a:xfrm>
            <a:off x="1325563" y="5416550"/>
            <a:ext cx="471487" cy="230188"/>
          </a:xfrm>
          <a:custGeom>
            <a:avLst/>
            <a:gdLst/>
            <a:ahLst/>
            <a:cxnLst>
              <a:cxn ang="0">
                <a:pos x="288" y="0"/>
              </a:cxn>
              <a:cxn ang="0">
                <a:pos x="272" y="40"/>
              </a:cxn>
              <a:cxn ang="0">
                <a:pos x="240" y="80"/>
              </a:cxn>
              <a:cxn ang="0">
                <a:pos x="208" y="80"/>
              </a:cxn>
              <a:cxn ang="0">
                <a:pos x="160" y="80"/>
              </a:cxn>
              <a:cxn ang="0">
                <a:pos x="136" y="80"/>
              </a:cxn>
              <a:cxn ang="0">
                <a:pos x="104" y="104"/>
              </a:cxn>
              <a:cxn ang="0">
                <a:pos x="56" y="144"/>
              </a:cxn>
              <a:cxn ang="0">
                <a:pos x="8" y="128"/>
              </a:cxn>
              <a:cxn ang="0">
                <a:pos x="0" y="80"/>
              </a:cxn>
              <a:cxn ang="0">
                <a:pos x="48" y="80"/>
              </a:cxn>
              <a:cxn ang="0">
                <a:pos x="96" y="40"/>
              </a:cxn>
              <a:cxn ang="0">
                <a:pos x="120" y="0"/>
              </a:cxn>
              <a:cxn ang="0">
                <a:pos x="160" y="0"/>
              </a:cxn>
              <a:cxn ang="0">
                <a:pos x="208" y="0"/>
              </a:cxn>
              <a:cxn ang="0">
                <a:pos x="240" y="0"/>
              </a:cxn>
              <a:cxn ang="0">
                <a:pos x="264" y="0"/>
              </a:cxn>
              <a:cxn ang="0">
                <a:pos x="296" y="0"/>
              </a:cxn>
              <a:cxn ang="0">
                <a:pos x="288" y="0"/>
              </a:cxn>
            </a:cxnLst>
            <a:rect l="0" t="0" r="r" b="b"/>
            <a:pathLst>
              <a:path w="297" h="145">
                <a:moveTo>
                  <a:pt x="288" y="0"/>
                </a:moveTo>
                <a:lnTo>
                  <a:pt x="272" y="40"/>
                </a:lnTo>
                <a:lnTo>
                  <a:pt x="240" y="80"/>
                </a:lnTo>
                <a:lnTo>
                  <a:pt x="208" y="80"/>
                </a:lnTo>
                <a:lnTo>
                  <a:pt x="160" y="80"/>
                </a:lnTo>
                <a:lnTo>
                  <a:pt x="136" y="80"/>
                </a:lnTo>
                <a:lnTo>
                  <a:pt x="104" y="104"/>
                </a:lnTo>
                <a:lnTo>
                  <a:pt x="56" y="144"/>
                </a:lnTo>
                <a:lnTo>
                  <a:pt x="8" y="128"/>
                </a:lnTo>
                <a:lnTo>
                  <a:pt x="0" y="80"/>
                </a:lnTo>
                <a:lnTo>
                  <a:pt x="48" y="80"/>
                </a:lnTo>
                <a:lnTo>
                  <a:pt x="96" y="40"/>
                </a:lnTo>
                <a:lnTo>
                  <a:pt x="120" y="0"/>
                </a:lnTo>
                <a:lnTo>
                  <a:pt x="160" y="0"/>
                </a:lnTo>
                <a:lnTo>
                  <a:pt x="208" y="0"/>
                </a:lnTo>
                <a:lnTo>
                  <a:pt x="240" y="0"/>
                </a:lnTo>
                <a:lnTo>
                  <a:pt x="264" y="0"/>
                </a:lnTo>
                <a:lnTo>
                  <a:pt x="296" y="0"/>
                </a:lnTo>
                <a:lnTo>
                  <a:pt x="288" y="0"/>
                </a:lnTo>
              </a:path>
            </a:pathLst>
          </a:custGeom>
          <a:pattFill prst="pct25">
            <a:fgClr>
              <a:srgbClr val="FFFFFF"/>
            </a:fgClr>
            <a:bgClr>
              <a:srgbClr val="000000"/>
            </a:bgClr>
          </a:pattFill>
          <a:ln w="12700" cap="rnd" cmpd="sng">
            <a:solidFill>
              <a:srgbClr val="000000"/>
            </a:solidFill>
            <a:prstDash val="solid"/>
            <a:round/>
            <a:headEnd type="none" w="med" len="med"/>
            <a:tailEnd type="none" w="med" len="med"/>
          </a:ln>
          <a:effectLst/>
        </p:spPr>
        <p:txBody>
          <a:bodyPr/>
          <a:lstStyle/>
          <a:p>
            <a:endParaRPr lang="en-IN"/>
          </a:p>
        </p:txBody>
      </p:sp>
      <p:sp>
        <p:nvSpPr>
          <p:cNvPr id="34912" name="Freeform 96"/>
          <p:cNvSpPr>
            <a:spLocks/>
          </p:cNvSpPr>
          <p:nvPr/>
        </p:nvSpPr>
        <p:spPr bwMode="auto">
          <a:xfrm>
            <a:off x="1325563" y="5416550"/>
            <a:ext cx="471487" cy="230188"/>
          </a:xfrm>
          <a:custGeom>
            <a:avLst/>
            <a:gdLst/>
            <a:ahLst/>
            <a:cxnLst>
              <a:cxn ang="0">
                <a:pos x="288" y="0"/>
              </a:cxn>
              <a:cxn ang="0">
                <a:pos x="272" y="40"/>
              </a:cxn>
              <a:cxn ang="0">
                <a:pos x="240" y="80"/>
              </a:cxn>
              <a:cxn ang="0">
                <a:pos x="208" y="80"/>
              </a:cxn>
              <a:cxn ang="0">
                <a:pos x="160" y="80"/>
              </a:cxn>
              <a:cxn ang="0">
                <a:pos x="136" y="80"/>
              </a:cxn>
              <a:cxn ang="0">
                <a:pos x="104" y="104"/>
              </a:cxn>
              <a:cxn ang="0">
                <a:pos x="56" y="144"/>
              </a:cxn>
              <a:cxn ang="0">
                <a:pos x="8" y="128"/>
              </a:cxn>
              <a:cxn ang="0">
                <a:pos x="0" y="80"/>
              </a:cxn>
              <a:cxn ang="0">
                <a:pos x="48" y="80"/>
              </a:cxn>
              <a:cxn ang="0">
                <a:pos x="96" y="40"/>
              </a:cxn>
              <a:cxn ang="0">
                <a:pos x="120" y="0"/>
              </a:cxn>
              <a:cxn ang="0">
                <a:pos x="160" y="0"/>
              </a:cxn>
              <a:cxn ang="0">
                <a:pos x="208" y="0"/>
              </a:cxn>
              <a:cxn ang="0">
                <a:pos x="240" y="0"/>
              </a:cxn>
              <a:cxn ang="0">
                <a:pos x="264" y="0"/>
              </a:cxn>
              <a:cxn ang="0">
                <a:pos x="296" y="0"/>
              </a:cxn>
            </a:cxnLst>
            <a:rect l="0" t="0" r="r" b="b"/>
            <a:pathLst>
              <a:path w="297" h="145">
                <a:moveTo>
                  <a:pt x="288" y="0"/>
                </a:moveTo>
                <a:lnTo>
                  <a:pt x="272" y="40"/>
                </a:lnTo>
                <a:lnTo>
                  <a:pt x="240" y="80"/>
                </a:lnTo>
                <a:lnTo>
                  <a:pt x="208" y="80"/>
                </a:lnTo>
                <a:lnTo>
                  <a:pt x="160" y="80"/>
                </a:lnTo>
                <a:lnTo>
                  <a:pt x="136" y="80"/>
                </a:lnTo>
                <a:lnTo>
                  <a:pt x="104" y="104"/>
                </a:lnTo>
                <a:lnTo>
                  <a:pt x="56" y="144"/>
                </a:lnTo>
                <a:lnTo>
                  <a:pt x="8" y="128"/>
                </a:lnTo>
                <a:lnTo>
                  <a:pt x="0" y="80"/>
                </a:lnTo>
                <a:lnTo>
                  <a:pt x="48" y="80"/>
                </a:lnTo>
                <a:lnTo>
                  <a:pt x="96" y="40"/>
                </a:lnTo>
                <a:lnTo>
                  <a:pt x="120" y="0"/>
                </a:lnTo>
                <a:lnTo>
                  <a:pt x="160" y="0"/>
                </a:lnTo>
                <a:lnTo>
                  <a:pt x="208" y="0"/>
                </a:lnTo>
                <a:lnTo>
                  <a:pt x="240" y="0"/>
                </a:lnTo>
                <a:lnTo>
                  <a:pt x="264" y="0"/>
                </a:lnTo>
                <a:lnTo>
                  <a:pt x="296" y="0"/>
                </a:lnTo>
              </a:path>
            </a:pathLst>
          </a:custGeom>
          <a:noFill/>
          <a:ln w="12700" cap="rnd" cmpd="sng">
            <a:solidFill>
              <a:srgbClr val="000000"/>
            </a:solidFill>
            <a:prstDash val="solid"/>
            <a:round/>
            <a:headEnd type="none" w="med" len="med"/>
            <a:tailEnd type="none" w="med" len="med"/>
          </a:ln>
          <a:effectLst/>
        </p:spPr>
        <p:txBody>
          <a:bodyPr/>
          <a:lstStyle/>
          <a:p>
            <a:endParaRPr lang="en-IN"/>
          </a:p>
        </p:txBody>
      </p:sp>
      <p:sp>
        <p:nvSpPr>
          <p:cNvPr id="34913" name="Rectangle 97"/>
          <p:cNvSpPr>
            <a:spLocks noChangeArrowheads="1"/>
          </p:cNvSpPr>
          <p:nvPr/>
        </p:nvSpPr>
        <p:spPr bwMode="auto">
          <a:xfrm>
            <a:off x="1577975" y="5657850"/>
            <a:ext cx="100012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Gas inlet</a:t>
            </a:r>
          </a:p>
        </p:txBody>
      </p:sp>
      <p:grpSp>
        <p:nvGrpSpPr>
          <p:cNvPr id="34916" name="Group 100"/>
          <p:cNvGrpSpPr>
            <a:grpSpLocks/>
          </p:cNvGrpSpPr>
          <p:nvPr/>
        </p:nvGrpSpPr>
        <p:grpSpPr bwMode="auto">
          <a:xfrm>
            <a:off x="1516063" y="5607050"/>
            <a:ext cx="88900" cy="215900"/>
            <a:chOff x="955" y="3532"/>
            <a:chExt cx="56" cy="136"/>
          </a:xfrm>
        </p:grpSpPr>
        <p:sp>
          <p:nvSpPr>
            <p:cNvPr id="34914" name="Freeform 98"/>
            <p:cNvSpPr>
              <a:spLocks/>
            </p:cNvSpPr>
            <p:nvPr/>
          </p:nvSpPr>
          <p:spPr bwMode="auto">
            <a:xfrm>
              <a:off x="955" y="3532"/>
              <a:ext cx="49" cy="89"/>
            </a:xfrm>
            <a:custGeom>
              <a:avLst/>
              <a:gdLst/>
              <a:ahLst/>
              <a:cxnLst>
                <a:cxn ang="0">
                  <a:pos x="0" y="0"/>
                </a:cxn>
                <a:cxn ang="0">
                  <a:pos x="48" y="73"/>
                </a:cxn>
                <a:cxn ang="0">
                  <a:pos x="27" y="81"/>
                </a:cxn>
                <a:cxn ang="0">
                  <a:pos x="7" y="88"/>
                </a:cxn>
                <a:cxn ang="0">
                  <a:pos x="0" y="0"/>
                </a:cxn>
              </a:cxnLst>
              <a:rect l="0" t="0" r="r" b="b"/>
              <a:pathLst>
                <a:path w="49" h="89">
                  <a:moveTo>
                    <a:pt x="0" y="0"/>
                  </a:moveTo>
                  <a:lnTo>
                    <a:pt x="48" y="73"/>
                  </a:lnTo>
                  <a:lnTo>
                    <a:pt x="27" y="81"/>
                  </a:lnTo>
                  <a:lnTo>
                    <a:pt x="7" y="88"/>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915" name="Line 99"/>
            <p:cNvSpPr>
              <a:spLocks noChangeShapeType="1"/>
            </p:cNvSpPr>
            <p:nvPr/>
          </p:nvSpPr>
          <p:spPr bwMode="auto">
            <a:xfrm flipH="1" flipV="1">
              <a:off x="988" y="3621"/>
              <a:ext cx="23" cy="47"/>
            </a:xfrm>
            <a:prstGeom prst="line">
              <a:avLst/>
            </a:prstGeom>
            <a:noFill/>
            <a:ln w="12700">
              <a:solidFill>
                <a:srgbClr val="000000"/>
              </a:solidFill>
              <a:round/>
              <a:headEnd/>
              <a:tailEnd/>
            </a:ln>
            <a:effectLst/>
          </p:spPr>
          <p:txBody>
            <a:bodyPr wrap="none" anchor="ctr"/>
            <a:lstStyle/>
            <a:p>
              <a:endParaRPr lang="en-IN"/>
            </a:p>
          </p:txBody>
        </p:sp>
      </p:grpSp>
      <p:grpSp>
        <p:nvGrpSpPr>
          <p:cNvPr id="34919" name="Group 103"/>
          <p:cNvGrpSpPr>
            <a:grpSpLocks/>
          </p:cNvGrpSpPr>
          <p:nvPr/>
        </p:nvGrpSpPr>
        <p:grpSpPr bwMode="auto">
          <a:xfrm>
            <a:off x="2303463" y="4789488"/>
            <a:ext cx="77787" cy="450850"/>
            <a:chOff x="1451" y="3017"/>
            <a:chExt cx="49" cy="284"/>
          </a:xfrm>
        </p:grpSpPr>
        <p:sp>
          <p:nvSpPr>
            <p:cNvPr id="34917" name="Freeform 101"/>
            <p:cNvSpPr>
              <a:spLocks/>
            </p:cNvSpPr>
            <p:nvPr/>
          </p:nvSpPr>
          <p:spPr bwMode="auto">
            <a:xfrm>
              <a:off x="1451" y="3196"/>
              <a:ext cx="49" cy="105"/>
            </a:xfrm>
            <a:custGeom>
              <a:avLst/>
              <a:gdLst/>
              <a:ahLst/>
              <a:cxnLst>
                <a:cxn ang="0">
                  <a:pos x="27" y="104"/>
                </a:cxn>
                <a:cxn ang="0">
                  <a:pos x="0" y="0"/>
                </a:cxn>
                <a:cxn ang="0">
                  <a:pos x="27" y="0"/>
                </a:cxn>
                <a:cxn ang="0">
                  <a:pos x="48" y="0"/>
                </a:cxn>
                <a:cxn ang="0">
                  <a:pos x="27" y="104"/>
                </a:cxn>
              </a:cxnLst>
              <a:rect l="0" t="0" r="r" b="b"/>
              <a:pathLst>
                <a:path w="49" h="105">
                  <a:moveTo>
                    <a:pt x="27" y="104"/>
                  </a:moveTo>
                  <a:lnTo>
                    <a:pt x="0" y="0"/>
                  </a:lnTo>
                  <a:lnTo>
                    <a:pt x="27" y="0"/>
                  </a:lnTo>
                  <a:lnTo>
                    <a:pt x="48" y="0"/>
                  </a:lnTo>
                  <a:lnTo>
                    <a:pt x="27" y="104"/>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918" name="Line 102"/>
            <p:cNvSpPr>
              <a:spLocks noChangeShapeType="1"/>
            </p:cNvSpPr>
            <p:nvPr/>
          </p:nvSpPr>
          <p:spPr bwMode="auto">
            <a:xfrm flipV="1">
              <a:off x="1483" y="3017"/>
              <a:ext cx="0" cy="183"/>
            </a:xfrm>
            <a:prstGeom prst="line">
              <a:avLst/>
            </a:prstGeom>
            <a:noFill/>
            <a:ln w="12700">
              <a:solidFill>
                <a:srgbClr val="000000"/>
              </a:solidFill>
              <a:round/>
              <a:headEnd/>
              <a:tailEnd/>
            </a:ln>
            <a:effectLst/>
          </p:spPr>
          <p:txBody>
            <a:bodyPr wrap="none" anchor="ctr"/>
            <a:lstStyle/>
            <a:p>
              <a:endParaRPr lang="en-IN"/>
            </a:p>
          </p:txBody>
        </p:sp>
      </p:grpSp>
      <p:sp>
        <p:nvSpPr>
          <p:cNvPr id="34920" name="Rectangle 104"/>
          <p:cNvSpPr>
            <a:spLocks noChangeArrowheads="1"/>
          </p:cNvSpPr>
          <p:nvPr/>
        </p:nvSpPr>
        <p:spPr bwMode="auto">
          <a:xfrm>
            <a:off x="2073275" y="4489450"/>
            <a:ext cx="129222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Buret Valve</a:t>
            </a:r>
            <a:endParaRPr lang="en-US" sz="1600">
              <a:solidFill>
                <a:srgbClr val="000000"/>
              </a:solidFill>
              <a:latin typeface="Times" pitchFamily="1" charset="0"/>
            </a:endParaRPr>
          </a:p>
        </p:txBody>
      </p:sp>
      <p:sp>
        <p:nvSpPr>
          <p:cNvPr id="34921" name="Rectangle 105"/>
          <p:cNvSpPr>
            <a:spLocks noChangeArrowheads="1"/>
          </p:cNvSpPr>
          <p:nvPr/>
        </p:nvSpPr>
        <p:spPr bwMode="auto">
          <a:xfrm>
            <a:off x="3203575" y="1371600"/>
            <a:ext cx="835025" cy="363538"/>
          </a:xfrm>
          <a:prstGeom prst="rect">
            <a:avLst/>
          </a:prstGeom>
          <a:noFill/>
          <a:ln w="12700">
            <a:noFill/>
            <a:miter lim="800000"/>
            <a:headEnd/>
            <a:tailEnd/>
          </a:ln>
          <a:effectLst/>
        </p:spPr>
        <p:txBody>
          <a:bodyPr lIns="90487" tIns="44450" rIns="90487" bIns="44450">
            <a:spAutoFit/>
          </a:bodyPr>
          <a:lstStyle/>
          <a:p>
            <a:r>
              <a:rPr lang="en-US" sz="1800">
                <a:solidFill>
                  <a:srgbClr val="000000"/>
                </a:solidFill>
                <a:latin typeface="Times" pitchFamily="1" charset="0"/>
              </a:rPr>
              <a:t>TOP</a:t>
            </a:r>
          </a:p>
        </p:txBody>
      </p:sp>
      <p:sp>
        <p:nvSpPr>
          <p:cNvPr id="34922" name="Rectangle 106"/>
          <p:cNvSpPr>
            <a:spLocks noChangeArrowheads="1"/>
          </p:cNvSpPr>
          <p:nvPr/>
        </p:nvSpPr>
        <p:spPr bwMode="auto">
          <a:xfrm>
            <a:off x="3190875" y="4111625"/>
            <a:ext cx="68897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SIDE</a:t>
            </a:r>
          </a:p>
        </p:txBody>
      </p:sp>
      <p:grpSp>
        <p:nvGrpSpPr>
          <p:cNvPr id="34925" name="Group 109"/>
          <p:cNvGrpSpPr>
            <a:grpSpLocks/>
          </p:cNvGrpSpPr>
          <p:nvPr/>
        </p:nvGrpSpPr>
        <p:grpSpPr bwMode="auto">
          <a:xfrm>
            <a:off x="5199063" y="5264150"/>
            <a:ext cx="342900" cy="107950"/>
            <a:chOff x="3275" y="3316"/>
            <a:chExt cx="216" cy="68"/>
          </a:xfrm>
        </p:grpSpPr>
        <p:sp>
          <p:nvSpPr>
            <p:cNvPr id="34923" name="Freeform 107"/>
            <p:cNvSpPr>
              <a:spLocks/>
            </p:cNvSpPr>
            <p:nvPr/>
          </p:nvSpPr>
          <p:spPr bwMode="auto">
            <a:xfrm>
              <a:off x="3275" y="3316"/>
              <a:ext cx="97" cy="49"/>
            </a:xfrm>
            <a:custGeom>
              <a:avLst/>
              <a:gdLst/>
              <a:ahLst/>
              <a:cxnLst>
                <a:cxn ang="0">
                  <a:pos x="0" y="0"/>
                </a:cxn>
                <a:cxn ang="0">
                  <a:pos x="96" y="7"/>
                </a:cxn>
                <a:cxn ang="0">
                  <a:pos x="89" y="27"/>
                </a:cxn>
                <a:cxn ang="0">
                  <a:pos x="81" y="48"/>
                </a:cxn>
                <a:cxn ang="0">
                  <a:pos x="0" y="0"/>
                </a:cxn>
              </a:cxnLst>
              <a:rect l="0" t="0" r="r" b="b"/>
              <a:pathLst>
                <a:path w="97" h="49">
                  <a:moveTo>
                    <a:pt x="0" y="0"/>
                  </a:moveTo>
                  <a:lnTo>
                    <a:pt x="96" y="7"/>
                  </a:lnTo>
                  <a:lnTo>
                    <a:pt x="89" y="27"/>
                  </a:lnTo>
                  <a:lnTo>
                    <a:pt x="81" y="48"/>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924" name="Line 108"/>
            <p:cNvSpPr>
              <a:spLocks noChangeShapeType="1"/>
            </p:cNvSpPr>
            <p:nvPr/>
          </p:nvSpPr>
          <p:spPr bwMode="auto">
            <a:xfrm>
              <a:off x="3380" y="3361"/>
              <a:ext cx="111" cy="23"/>
            </a:xfrm>
            <a:prstGeom prst="line">
              <a:avLst/>
            </a:prstGeom>
            <a:noFill/>
            <a:ln w="12700">
              <a:solidFill>
                <a:srgbClr val="000000"/>
              </a:solidFill>
              <a:round/>
              <a:headEnd/>
              <a:tailEnd/>
            </a:ln>
            <a:effectLst/>
          </p:spPr>
          <p:txBody>
            <a:bodyPr wrap="none" anchor="ctr"/>
            <a:lstStyle/>
            <a:p>
              <a:endParaRPr lang="en-IN"/>
            </a:p>
          </p:txBody>
        </p:sp>
      </p:grpSp>
      <p:sp>
        <p:nvSpPr>
          <p:cNvPr id="34926" name="Oval 110" descr="50%"/>
          <p:cNvSpPr>
            <a:spLocks noChangeArrowheads="1"/>
          </p:cNvSpPr>
          <p:nvPr/>
        </p:nvSpPr>
        <p:spPr bwMode="auto">
          <a:xfrm>
            <a:off x="4830763" y="5441950"/>
            <a:ext cx="114300" cy="76200"/>
          </a:xfrm>
          <a:prstGeom prst="ellipse">
            <a:avLst/>
          </a:prstGeom>
          <a:pattFill prst="pct50">
            <a:fgClr>
              <a:srgbClr val="000000"/>
            </a:fgClr>
            <a:bgClr>
              <a:srgbClr val="FFFFFF"/>
            </a:bgClr>
          </a:pattFill>
          <a:ln w="12700">
            <a:noFill/>
            <a:round/>
            <a:headEnd/>
            <a:tailEnd/>
          </a:ln>
          <a:effectLst/>
        </p:spPr>
        <p:txBody>
          <a:bodyPr wrap="none" anchor="ctr"/>
          <a:lstStyle/>
          <a:p>
            <a:endParaRPr lang="en-IN"/>
          </a:p>
        </p:txBody>
      </p:sp>
      <p:sp>
        <p:nvSpPr>
          <p:cNvPr id="34927" name="Oval 111"/>
          <p:cNvSpPr>
            <a:spLocks noChangeArrowheads="1"/>
          </p:cNvSpPr>
          <p:nvPr/>
        </p:nvSpPr>
        <p:spPr bwMode="auto">
          <a:xfrm>
            <a:off x="4830763" y="5441950"/>
            <a:ext cx="114300" cy="76200"/>
          </a:xfrm>
          <a:prstGeom prst="ellipse">
            <a:avLst/>
          </a:prstGeom>
          <a:noFill/>
          <a:ln w="25400">
            <a:solidFill>
              <a:srgbClr val="000000"/>
            </a:solidFill>
            <a:round/>
            <a:headEnd/>
            <a:tailEnd/>
          </a:ln>
          <a:effectLst/>
        </p:spPr>
        <p:txBody>
          <a:bodyPr wrap="none" anchor="ctr"/>
          <a:lstStyle/>
          <a:p>
            <a:endParaRPr lang="en-IN"/>
          </a:p>
        </p:txBody>
      </p:sp>
      <p:sp>
        <p:nvSpPr>
          <p:cNvPr id="34928" name="Oval 112" descr="50%"/>
          <p:cNvSpPr>
            <a:spLocks noChangeArrowheads="1"/>
          </p:cNvSpPr>
          <p:nvPr/>
        </p:nvSpPr>
        <p:spPr bwMode="auto">
          <a:xfrm>
            <a:off x="2570163" y="5441950"/>
            <a:ext cx="114300" cy="76200"/>
          </a:xfrm>
          <a:prstGeom prst="ellipse">
            <a:avLst/>
          </a:prstGeom>
          <a:pattFill prst="pct50">
            <a:fgClr>
              <a:srgbClr val="000000"/>
            </a:fgClr>
            <a:bgClr>
              <a:srgbClr val="FFFFFF"/>
            </a:bgClr>
          </a:pattFill>
          <a:ln w="12700">
            <a:noFill/>
            <a:round/>
            <a:headEnd/>
            <a:tailEnd/>
          </a:ln>
          <a:effectLst/>
        </p:spPr>
        <p:txBody>
          <a:bodyPr wrap="none" anchor="ctr"/>
          <a:lstStyle/>
          <a:p>
            <a:endParaRPr lang="en-IN"/>
          </a:p>
        </p:txBody>
      </p:sp>
      <p:sp>
        <p:nvSpPr>
          <p:cNvPr id="34929" name="Oval 113"/>
          <p:cNvSpPr>
            <a:spLocks noChangeArrowheads="1"/>
          </p:cNvSpPr>
          <p:nvPr/>
        </p:nvSpPr>
        <p:spPr bwMode="auto">
          <a:xfrm>
            <a:off x="2570163" y="5441950"/>
            <a:ext cx="114300" cy="76200"/>
          </a:xfrm>
          <a:prstGeom prst="ellipse">
            <a:avLst/>
          </a:prstGeom>
          <a:noFill/>
          <a:ln w="25400">
            <a:solidFill>
              <a:srgbClr val="000000"/>
            </a:solidFill>
            <a:round/>
            <a:headEnd/>
            <a:tailEnd/>
          </a:ln>
          <a:effectLst/>
        </p:spPr>
        <p:txBody>
          <a:bodyPr wrap="none" anchor="ctr"/>
          <a:lstStyle/>
          <a:p>
            <a:endParaRPr lang="en-IN"/>
          </a:p>
        </p:txBody>
      </p:sp>
      <p:sp>
        <p:nvSpPr>
          <p:cNvPr id="34930" name="Rectangle 114"/>
          <p:cNvSpPr>
            <a:spLocks noChangeArrowheads="1"/>
          </p:cNvSpPr>
          <p:nvPr/>
        </p:nvSpPr>
        <p:spPr bwMode="auto">
          <a:xfrm>
            <a:off x="3127375" y="5632450"/>
            <a:ext cx="121602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Fiber plugs</a:t>
            </a:r>
          </a:p>
        </p:txBody>
      </p:sp>
      <p:grpSp>
        <p:nvGrpSpPr>
          <p:cNvPr id="34933" name="Group 117"/>
          <p:cNvGrpSpPr>
            <a:grpSpLocks/>
          </p:cNvGrpSpPr>
          <p:nvPr/>
        </p:nvGrpSpPr>
        <p:grpSpPr bwMode="auto">
          <a:xfrm>
            <a:off x="4083050" y="5505450"/>
            <a:ext cx="762000" cy="285750"/>
            <a:chOff x="2572" y="3468"/>
            <a:chExt cx="480" cy="180"/>
          </a:xfrm>
        </p:grpSpPr>
        <p:sp>
          <p:nvSpPr>
            <p:cNvPr id="34931" name="Freeform 115"/>
            <p:cNvSpPr>
              <a:spLocks/>
            </p:cNvSpPr>
            <p:nvPr/>
          </p:nvSpPr>
          <p:spPr bwMode="auto">
            <a:xfrm>
              <a:off x="2963" y="3468"/>
              <a:ext cx="89" cy="49"/>
            </a:xfrm>
            <a:custGeom>
              <a:avLst/>
              <a:gdLst/>
              <a:ahLst/>
              <a:cxnLst>
                <a:cxn ang="0">
                  <a:pos x="88" y="0"/>
                </a:cxn>
                <a:cxn ang="0">
                  <a:pos x="15" y="48"/>
                </a:cxn>
                <a:cxn ang="0">
                  <a:pos x="7" y="27"/>
                </a:cxn>
                <a:cxn ang="0">
                  <a:pos x="0" y="7"/>
                </a:cxn>
                <a:cxn ang="0">
                  <a:pos x="88" y="0"/>
                </a:cxn>
              </a:cxnLst>
              <a:rect l="0" t="0" r="r" b="b"/>
              <a:pathLst>
                <a:path w="89" h="49">
                  <a:moveTo>
                    <a:pt x="88" y="0"/>
                  </a:moveTo>
                  <a:lnTo>
                    <a:pt x="15" y="48"/>
                  </a:lnTo>
                  <a:lnTo>
                    <a:pt x="7" y="27"/>
                  </a:lnTo>
                  <a:lnTo>
                    <a:pt x="0" y="7"/>
                  </a:lnTo>
                  <a:lnTo>
                    <a:pt x="88" y="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932" name="Line 116"/>
            <p:cNvSpPr>
              <a:spLocks noChangeShapeType="1"/>
            </p:cNvSpPr>
            <p:nvPr/>
          </p:nvSpPr>
          <p:spPr bwMode="auto">
            <a:xfrm flipV="1">
              <a:off x="2572" y="3505"/>
              <a:ext cx="391" cy="143"/>
            </a:xfrm>
            <a:prstGeom prst="line">
              <a:avLst/>
            </a:prstGeom>
            <a:noFill/>
            <a:ln w="12700">
              <a:solidFill>
                <a:srgbClr val="000000"/>
              </a:solidFill>
              <a:round/>
              <a:headEnd/>
              <a:tailEnd/>
            </a:ln>
            <a:effectLst/>
          </p:spPr>
          <p:txBody>
            <a:bodyPr wrap="none" anchor="ctr"/>
            <a:lstStyle/>
            <a:p>
              <a:endParaRPr lang="en-IN"/>
            </a:p>
          </p:txBody>
        </p:sp>
      </p:grpSp>
      <p:grpSp>
        <p:nvGrpSpPr>
          <p:cNvPr id="34936" name="Group 120"/>
          <p:cNvGrpSpPr>
            <a:grpSpLocks/>
          </p:cNvGrpSpPr>
          <p:nvPr/>
        </p:nvGrpSpPr>
        <p:grpSpPr bwMode="auto">
          <a:xfrm>
            <a:off x="2671763" y="5505450"/>
            <a:ext cx="495300" cy="317500"/>
            <a:chOff x="1683" y="3468"/>
            <a:chExt cx="312" cy="200"/>
          </a:xfrm>
        </p:grpSpPr>
        <p:sp>
          <p:nvSpPr>
            <p:cNvPr id="34934" name="Freeform 118"/>
            <p:cNvSpPr>
              <a:spLocks/>
            </p:cNvSpPr>
            <p:nvPr/>
          </p:nvSpPr>
          <p:spPr bwMode="auto">
            <a:xfrm>
              <a:off x="1683" y="3468"/>
              <a:ext cx="89" cy="65"/>
            </a:xfrm>
            <a:custGeom>
              <a:avLst/>
              <a:gdLst/>
              <a:ahLst/>
              <a:cxnLst>
                <a:cxn ang="0">
                  <a:pos x="0" y="0"/>
                </a:cxn>
                <a:cxn ang="0">
                  <a:pos x="88" y="28"/>
                </a:cxn>
                <a:cxn ang="0">
                  <a:pos x="73" y="43"/>
                </a:cxn>
                <a:cxn ang="0">
                  <a:pos x="59" y="64"/>
                </a:cxn>
                <a:cxn ang="0">
                  <a:pos x="0" y="0"/>
                </a:cxn>
              </a:cxnLst>
              <a:rect l="0" t="0" r="r" b="b"/>
              <a:pathLst>
                <a:path w="89" h="65">
                  <a:moveTo>
                    <a:pt x="0" y="0"/>
                  </a:moveTo>
                  <a:lnTo>
                    <a:pt x="88" y="28"/>
                  </a:lnTo>
                  <a:lnTo>
                    <a:pt x="73" y="43"/>
                  </a:lnTo>
                  <a:lnTo>
                    <a:pt x="59" y="64"/>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935" name="Line 119"/>
            <p:cNvSpPr>
              <a:spLocks noChangeShapeType="1"/>
            </p:cNvSpPr>
            <p:nvPr/>
          </p:nvSpPr>
          <p:spPr bwMode="auto">
            <a:xfrm flipH="1" flipV="1">
              <a:off x="1764" y="3517"/>
              <a:ext cx="231" cy="151"/>
            </a:xfrm>
            <a:prstGeom prst="line">
              <a:avLst/>
            </a:prstGeom>
            <a:noFill/>
            <a:ln w="12700">
              <a:solidFill>
                <a:srgbClr val="000000"/>
              </a:solidFill>
              <a:round/>
              <a:headEnd/>
              <a:tailEnd/>
            </a:ln>
            <a:effectLst/>
          </p:spPr>
          <p:txBody>
            <a:bodyPr wrap="none" anchor="ctr"/>
            <a:lstStyle/>
            <a:p>
              <a:endParaRPr lang="en-IN"/>
            </a:p>
          </p:txBody>
        </p:sp>
      </p:grpSp>
      <p:sp>
        <p:nvSpPr>
          <p:cNvPr id="34937" name="Rectangle 121"/>
          <p:cNvSpPr>
            <a:spLocks noChangeArrowheads="1"/>
          </p:cNvSpPr>
          <p:nvPr/>
        </p:nvSpPr>
        <p:spPr bwMode="auto">
          <a:xfrm>
            <a:off x="2822575" y="2736850"/>
            <a:ext cx="178117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Packed with Tide</a:t>
            </a:r>
            <a:endParaRPr lang="en-US" sz="1600">
              <a:solidFill>
                <a:srgbClr val="000000"/>
              </a:solidFill>
              <a:latin typeface="Times" pitchFamily="1" charset="0"/>
            </a:endParaRPr>
          </a:p>
        </p:txBody>
      </p:sp>
      <p:grpSp>
        <p:nvGrpSpPr>
          <p:cNvPr id="34940" name="Group 124"/>
          <p:cNvGrpSpPr>
            <a:grpSpLocks/>
          </p:cNvGrpSpPr>
          <p:nvPr/>
        </p:nvGrpSpPr>
        <p:grpSpPr bwMode="auto">
          <a:xfrm>
            <a:off x="5046663" y="3232150"/>
            <a:ext cx="65087" cy="215900"/>
            <a:chOff x="3179" y="2036"/>
            <a:chExt cx="41" cy="136"/>
          </a:xfrm>
        </p:grpSpPr>
        <p:sp>
          <p:nvSpPr>
            <p:cNvPr id="34938" name="Freeform 122"/>
            <p:cNvSpPr>
              <a:spLocks/>
            </p:cNvSpPr>
            <p:nvPr/>
          </p:nvSpPr>
          <p:spPr bwMode="auto">
            <a:xfrm>
              <a:off x="3179" y="2036"/>
              <a:ext cx="41" cy="89"/>
            </a:xfrm>
            <a:custGeom>
              <a:avLst/>
              <a:gdLst/>
              <a:ahLst/>
              <a:cxnLst>
                <a:cxn ang="0">
                  <a:pos x="20" y="0"/>
                </a:cxn>
                <a:cxn ang="0">
                  <a:pos x="40" y="88"/>
                </a:cxn>
                <a:cxn ang="0">
                  <a:pos x="20" y="88"/>
                </a:cxn>
                <a:cxn ang="0">
                  <a:pos x="0" y="88"/>
                </a:cxn>
                <a:cxn ang="0">
                  <a:pos x="20" y="0"/>
                </a:cxn>
              </a:cxnLst>
              <a:rect l="0" t="0" r="r" b="b"/>
              <a:pathLst>
                <a:path w="41" h="89">
                  <a:moveTo>
                    <a:pt x="20" y="0"/>
                  </a:moveTo>
                  <a:lnTo>
                    <a:pt x="40" y="88"/>
                  </a:lnTo>
                  <a:lnTo>
                    <a:pt x="20" y="88"/>
                  </a:lnTo>
                  <a:lnTo>
                    <a:pt x="0" y="88"/>
                  </a:lnTo>
                  <a:lnTo>
                    <a:pt x="20" y="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939" name="Line 123"/>
            <p:cNvSpPr>
              <a:spLocks noChangeShapeType="1"/>
            </p:cNvSpPr>
            <p:nvPr/>
          </p:nvSpPr>
          <p:spPr bwMode="auto">
            <a:xfrm>
              <a:off x="3207" y="2141"/>
              <a:ext cx="0" cy="31"/>
            </a:xfrm>
            <a:prstGeom prst="line">
              <a:avLst/>
            </a:prstGeom>
            <a:noFill/>
            <a:ln w="12700">
              <a:solidFill>
                <a:srgbClr val="000000"/>
              </a:solidFill>
              <a:round/>
              <a:headEnd/>
              <a:tailEnd/>
            </a:ln>
            <a:effectLst/>
          </p:spPr>
          <p:txBody>
            <a:bodyPr wrap="none" anchor="ctr"/>
            <a:lstStyle/>
            <a:p>
              <a:endParaRPr lang="en-IN"/>
            </a:p>
          </p:txBody>
        </p:sp>
      </p:grpSp>
      <p:sp>
        <p:nvSpPr>
          <p:cNvPr id="34941" name="Line 125"/>
          <p:cNvSpPr>
            <a:spLocks noChangeShapeType="1"/>
          </p:cNvSpPr>
          <p:nvPr/>
        </p:nvSpPr>
        <p:spPr bwMode="auto">
          <a:xfrm>
            <a:off x="5053013" y="2465388"/>
            <a:ext cx="0" cy="595312"/>
          </a:xfrm>
          <a:prstGeom prst="line">
            <a:avLst/>
          </a:prstGeom>
          <a:noFill/>
          <a:ln w="76200" cmpd="tri">
            <a:solidFill>
              <a:srgbClr val="000000"/>
            </a:solidFill>
            <a:prstDash val="dash"/>
            <a:round/>
            <a:headEnd/>
            <a:tailEnd/>
          </a:ln>
          <a:effectLst/>
        </p:spPr>
        <p:txBody>
          <a:bodyPr wrap="none" anchor="ctr"/>
          <a:lstStyle/>
          <a:p>
            <a:endParaRPr lang="en-IN"/>
          </a:p>
        </p:txBody>
      </p:sp>
      <p:sp>
        <p:nvSpPr>
          <p:cNvPr id="34942" name="Rectangle 126"/>
          <p:cNvSpPr>
            <a:spLocks noChangeArrowheads="1"/>
          </p:cNvSpPr>
          <p:nvPr/>
        </p:nvSpPr>
        <p:spPr bwMode="auto">
          <a:xfrm>
            <a:off x="6099175" y="4743450"/>
            <a:ext cx="2130425" cy="638175"/>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Align photocell with </a:t>
            </a:r>
          </a:p>
          <a:p>
            <a:endParaRPr lang="en-US" sz="1800">
              <a:solidFill>
                <a:srgbClr val="000000"/>
              </a:solidFill>
              <a:latin typeface="Times" pitchFamily="1" charset="0"/>
            </a:endParaRPr>
          </a:p>
        </p:txBody>
      </p:sp>
      <p:sp>
        <p:nvSpPr>
          <p:cNvPr id="34943" name="Rectangle 127"/>
          <p:cNvSpPr>
            <a:spLocks noChangeArrowheads="1"/>
          </p:cNvSpPr>
          <p:nvPr/>
        </p:nvSpPr>
        <p:spPr bwMode="auto">
          <a:xfrm>
            <a:off x="6099175" y="4946650"/>
            <a:ext cx="158432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midpt. of flame</a:t>
            </a:r>
            <a:endParaRPr lang="en-US" sz="1600">
              <a:solidFill>
                <a:srgbClr val="000000"/>
              </a:solidFill>
              <a:latin typeface="Times" pitchFamily="1" charset="0"/>
            </a:endParaRPr>
          </a:p>
        </p:txBody>
      </p:sp>
      <p:sp>
        <p:nvSpPr>
          <p:cNvPr id="34944" name="Rectangle 128"/>
          <p:cNvSpPr>
            <a:spLocks noChangeArrowheads="1"/>
          </p:cNvSpPr>
          <p:nvPr/>
        </p:nvSpPr>
        <p:spPr bwMode="auto">
          <a:xfrm>
            <a:off x="6324600" y="2667000"/>
            <a:ext cx="2473325" cy="363538"/>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Attach leads to computer</a:t>
            </a:r>
            <a:endParaRPr lang="en-US" sz="1600">
              <a:solidFill>
                <a:srgbClr val="000000"/>
              </a:solidFill>
              <a:latin typeface="Times" pitchFamily="1" charset="0"/>
            </a:endParaRPr>
          </a:p>
        </p:txBody>
      </p:sp>
      <p:grpSp>
        <p:nvGrpSpPr>
          <p:cNvPr id="34947" name="Group 131"/>
          <p:cNvGrpSpPr>
            <a:grpSpLocks/>
          </p:cNvGrpSpPr>
          <p:nvPr/>
        </p:nvGrpSpPr>
        <p:grpSpPr bwMode="auto">
          <a:xfrm>
            <a:off x="6019800" y="2819400"/>
            <a:ext cx="381000" cy="65088"/>
            <a:chOff x="3792" y="1776"/>
            <a:chExt cx="240" cy="41"/>
          </a:xfrm>
        </p:grpSpPr>
        <p:sp>
          <p:nvSpPr>
            <p:cNvPr id="34945" name="Freeform 129"/>
            <p:cNvSpPr>
              <a:spLocks/>
            </p:cNvSpPr>
            <p:nvPr/>
          </p:nvSpPr>
          <p:spPr bwMode="auto">
            <a:xfrm>
              <a:off x="3792" y="1776"/>
              <a:ext cx="89" cy="41"/>
            </a:xfrm>
            <a:custGeom>
              <a:avLst/>
              <a:gdLst/>
              <a:ahLst/>
              <a:cxnLst>
                <a:cxn ang="0">
                  <a:pos x="0" y="33"/>
                </a:cxn>
                <a:cxn ang="0">
                  <a:pos x="81" y="0"/>
                </a:cxn>
                <a:cxn ang="0">
                  <a:pos x="88" y="20"/>
                </a:cxn>
                <a:cxn ang="0">
                  <a:pos x="88" y="40"/>
                </a:cxn>
                <a:cxn ang="0">
                  <a:pos x="0" y="33"/>
                </a:cxn>
              </a:cxnLst>
              <a:rect l="0" t="0" r="r" b="b"/>
              <a:pathLst>
                <a:path w="89" h="41">
                  <a:moveTo>
                    <a:pt x="0" y="33"/>
                  </a:moveTo>
                  <a:lnTo>
                    <a:pt x="81" y="0"/>
                  </a:lnTo>
                  <a:lnTo>
                    <a:pt x="88" y="20"/>
                  </a:lnTo>
                  <a:lnTo>
                    <a:pt x="88" y="40"/>
                  </a:lnTo>
                  <a:lnTo>
                    <a:pt x="0" y="33"/>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34946" name="Line 130"/>
            <p:cNvSpPr>
              <a:spLocks noChangeShapeType="1"/>
            </p:cNvSpPr>
            <p:nvPr/>
          </p:nvSpPr>
          <p:spPr bwMode="auto">
            <a:xfrm flipV="1">
              <a:off x="3897" y="1781"/>
              <a:ext cx="135" cy="23"/>
            </a:xfrm>
            <a:prstGeom prst="line">
              <a:avLst/>
            </a:prstGeom>
            <a:noFill/>
            <a:ln w="12700">
              <a:solidFill>
                <a:srgbClr val="000000"/>
              </a:solidFill>
              <a:round/>
              <a:headEnd/>
              <a:tailEnd/>
            </a:ln>
            <a:effectLst/>
          </p:spPr>
          <p:txBody>
            <a:bodyPr wrap="none" anchor="ctr"/>
            <a:lstStyle/>
            <a:p>
              <a:endParaRPr lang="en-IN"/>
            </a:p>
          </p:txBody>
        </p:sp>
      </p:grpSp>
      <p:sp>
        <p:nvSpPr>
          <p:cNvPr id="34948" name="Rectangle 132"/>
          <p:cNvSpPr>
            <a:spLocks noChangeArrowheads="1"/>
          </p:cNvSpPr>
          <p:nvPr/>
        </p:nvSpPr>
        <p:spPr bwMode="auto">
          <a:xfrm>
            <a:off x="2157413" y="5384800"/>
            <a:ext cx="215900" cy="215900"/>
          </a:xfrm>
          <a:prstGeom prst="rect">
            <a:avLst/>
          </a:prstGeom>
          <a:solidFill>
            <a:srgbClr val="FFFFFF"/>
          </a:solidFill>
          <a:ln w="12700">
            <a:solidFill>
              <a:srgbClr val="000000"/>
            </a:solidFill>
            <a:miter lim="800000"/>
            <a:headEnd/>
            <a:tailEnd/>
          </a:ln>
          <a:effectLst/>
        </p:spPr>
        <p:txBody>
          <a:bodyPr wrap="none" anchor="ctr"/>
          <a:lstStyle/>
          <a:p>
            <a:endParaRPr lang="en-IN"/>
          </a:p>
        </p:txBody>
      </p:sp>
      <p:sp>
        <p:nvSpPr>
          <p:cNvPr id="34949" name="Rectangle 133"/>
          <p:cNvSpPr>
            <a:spLocks noChangeArrowheads="1"/>
          </p:cNvSpPr>
          <p:nvPr/>
        </p:nvSpPr>
        <p:spPr bwMode="auto">
          <a:xfrm>
            <a:off x="2233613" y="5257800"/>
            <a:ext cx="38100" cy="457200"/>
          </a:xfrm>
          <a:prstGeom prst="rect">
            <a:avLst/>
          </a:prstGeom>
          <a:solidFill>
            <a:srgbClr val="FFFFFF"/>
          </a:solidFill>
          <a:ln w="12700">
            <a:solidFill>
              <a:srgbClr val="000000"/>
            </a:solidFill>
            <a:miter lim="800000"/>
            <a:headEnd/>
            <a:tailEnd/>
          </a:ln>
          <a:effectLst/>
        </p:spPr>
        <p:txBody>
          <a:bodyPr wrap="none" anchor="ctr"/>
          <a:lstStyle/>
          <a:p>
            <a:endParaRPr lang="en-IN"/>
          </a:p>
        </p:txBody>
      </p:sp>
      <p:sp>
        <p:nvSpPr>
          <p:cNvPr id="34950" name="Oval 134"/>
          <p:cNvSpPr>
            <a:spLocks noChangeArrowheads="1"/>
          </p:cNvSpPr>
          <p:nvPr/>
        </p:nvSpPr>
        <p:spPr bwMode="auto">
          <a:xfrm>
            <a:off x="2208213" y="5435600"/>
            <a:ext cx="101600" cy="101600"/>
          </a:xfrm>
          <a:prstGeom prst="ellipse">
            <a:avLst/>
          </a:prstGeom>
          <a:solidFill>
            <a:srgbClr val="FFFFFF"/>
          </a:solidFill>
          <a:ln w="12700">
            <a:solidFill>
              <a:srgbClr val="000000"/>
            </a:solidFill>
            <a:round/>
            <a:headEnd/>
            <a:tailEnd/>
          </a:ln>
          <a:effectLst/>
        </p:spPr>
        <p:txBody>
          <a:bodyPr wrap="none" anchor="ctr"/>
          <a:lstStyle/>
          <a:p>
            <a:endParaRPr lang="en-IN"/>
          </a:p>
        </p:txBody>
      </p:sp>
      <p:sp>
        <p:nvSpPr>
          <p:cNvPr id="34951" name="Rectangle 135"/>
          <p:cNvSpPr>
            <a:spLocks noChangeArrowheads="1"/>
          </p:cNvSpPr>
          <p:nvPr/>
        </p:nvSpPr>
        <p:spPr bwMode="auto">
          <a:xfrm>
            <a:off x="2144713" y="2679700"/>
            <a:ext cx="215900" cy="215900"/>
          </a:xfrm>
          <a:prstGeom prst="rect">
            <a:avLst/>
          </a:prstGeom>
          <a:solidFill>
            <a:srgbClr val="FFFFFF"/>
          </a:solidFill>
          <a:ln w="12700">
            <a:solidFill>
              <a:srgbClr val="000000"/>
            </a:solidFill>
            <a:miter lim="800000"/>
            <a:headEnd/>
            <a:tailEnd/>
          </a:ln>
          <a:effectLst/>
        </p:spPr>
        <p:txBody>
          <a:bodyPr wrap="none" anchor="ctr"/>
          <a:lstStyle/>
          <a:p>
            <a:endParaRPr lang="en-IN"/>
          </a:p>
        </p:txBody>
      </p:sp>
      <p:sp>
        <p:nvSpPr>
          <p:cNvPr id="34952" name="Rectangle 136"/>
          <p:cNvSpPr>
            <a:spLocks noChangeArrowheads="1"/>
          </p:cNvSpPr>
          <p:nvPr/>
        </p:nvSpPr>
        <p:spPr bwMode="auto">
          <a:xfrm>
            <a:off x="2233613" y="2565400"/>
            <a:ext cx="38100" cy="457200"/>
          </a:xfrm>
          <a:prstGeom prst="rect">
            <a:avLst/>
          </a:prstGeom>
          <a:solidFill>
            <a:srgbClr val="FFFFFF"/>
          </a:solidFill>
          <a:ln w="12700">
            <a:solidFill>
              <a:srgbClr val="000000"/>
            </a:solidFill>
            <a:miter lim="800000"/>
            <a:headEnd/>
            <a:tailEnd/>
          </a:ln>
          <a:effectLst/>
        </p:spPr>
        <p:txBody>
          <a:bodyPr wrap="none" anchor="ctr"/>
          <a:lstStyle/>
          <a:p>
            <a:endParaRPr lang="en-IN"/>
          </a:p>
        </p:txBody>
      </p:sp>
      <p:sp>
        <p:nvSpPr>
          <p:cNvPr id="34953" name="Oval 137"/>
          <p:cNvSpPr>
            <a:spLocks noChangeArrowheads="1"/>
          </p:cNvSpPr>
          <p:nvPr/>
        </p:nvSpPr>
        <p:spPr bwMode="auto">
          <a:xfrm>
            <a:off x="2208213" y="2730500"/>
            <a:ext cx="101600" cy="101600"/>
          </a:xfrm>
          <a:prstGeom prst="ellipse">
            <a:avLst/>
          </a:prstGeom>
          <a:solidFill>
            <a:srgbClr val="FFFFFF"/>
          </a:solidFill>
          <a:ln w="12700">
            <a:solidFill>
              <a:srgbClr val="000000"/>
            </a:solidFill>
            <a:round/>
            <a:headEnd/>
            <a:tailEnd/>
          </a:ln>
          <a:effectLst/>
        </p:spPr>
        <p:txBody>
          <a:bodyPr wrap="none" anchor="ctr"/>
          <a:lstStyle/>
          <a:p>
            <a:endParaRPr lang="en-IN"/>
          </a:p>
        </p:txBody>
      </p:sp>
      <p:sp>
        <p:nvSpPr>
          <p:cNvPr id="34954" name="Rectangle 138"/>
          <p:cNvSpPr>
            <a:spLocks noChangeArrowheads="1"/>
          </p:cNvSpPr>
          <p:nvPr/>
        </p:nvSpPr>
        <p:spPr bwMode="auto">
          <a:xfrm>
            <a:off x="5562600" y="1981200"/>
            <a:ext cx="76200" cy="711200"/>
          </a:xfrm>
          <a:prstGeom prst="rect">
            <a:avLst/>
          </a:prstGeom>
          <a:solidFill>
            <a:srgbClr val="000000"/>
          </a:solidFill>
          <a:ln w="12700">
            <a:solidFill>
              <a:srgbClr val="000000"/>
            </a:solidFill>
            <a:miter lim="800000"/>
            <a:headEnd/>
            <a:tailEnd/>
          </a:ln>
          <a:effectLst/>
        </p:spPr>
        <p:txBody>
          <a:bodyPr wrap="none" anchor="ctr"/>
          <a:lstStyle/>
          <a:p>
            <a:endParaRPr lang="en-IN"/>
          </a:p>
        </p:txBody>
      </p:sp>
      <p:sp>
        <p:nvSpPr>
          <p:cNvPr id="34955" name="Line 139"/>
          <p:cNvSpPr>
            <a:spLocks noChangeShapeType="1"/>
          </p:cNvSpPr>
          <p:nvPr/>
        </p:nvSpPr>
        <p:spPr bwMode="auto">
          <a:xfrm flipH="1">
            <a:off x="992188" y="1981200"/>
            <a:ext cx="4646612" cy="0"/>
          </a:xfrm>
          <a:prstGeom prst="line">
            <a:avLst/>
          </a:prstGeom>
          <a:noFill/>
          <a:ln w="12700">
            <a:solidFill>
              <a:schemeClr val="tx1"/>
            </a:solidFill>
            <a:round/>
            <a:headEnd/>
            <a:tailEnd/>
          </a:ln>
          <a:effectLst/>
        </p:spPr>
        <p:txBody>
          <a:bodyPr wrap="none" anchor="ctr"/>
          <a:lstStyle/>
          <a:p>
            <a:endParaRPr lang="en-IN"/>
          </a:p>
        </p:txBody>
      </p:sp>
      <p:sp>
        <p:nvSpPr>
          <p:cNvPr id="34956" name="Rectangle 140"/>
          <p:cNvSpPr>
            <a:spLocks noChangeArrowheads="1"/>
          </p:cNvSpPr>
          <p:nvPr/>
        </p:nvSpPr>
        <p:spPr bwMode="auto">
          <a:xfrm>
            <a:off x="990600" y="1905000"/>
            <a:ext cx="4876800" cy="76200"/>
          </a:xfrm>
          <a:prstGeom prst="rect">
            <a:avLst/>
          </a:prstGeom>
          <a:solidFill>
            <a:srgbClr val="000000"/>
          </a:solidFill>
          <a:ln w="12700">
            <a:solidFill>
              <a:schemeClr val="tx1"/>
            </a:solidFill>
            <a:miter lim="800000"/>
            <a:headEnd/>
            <a:tailEnd/>
          </a:ln>
          <a:effectLst/>
        </p:spPr>
        <p:txBody>
          <a:bodyPr wrap="none" anchor="ctr"/>
          <a:lstStyle/>
          <a:p>
            <a:endParaRPr lang="en-IN"/>
          </a:p>
        </p:txBody>
      </p:sp>
      <p:sp>
        <p:nvSpPr>
          <p:cNvPr id="34957" name="Rectangle 141"/>
          <p:cNvSpPr>
            <a:spLocks noChangeArrowheads="1"/>
          </p:cNvSpPr>
          <p:nvPr/>
        </p:nvSpPr>
        <p:spPr bwMode="auto">
          <a:xfrm>
            <a:off x="914400" y="1828800"/>
            <a:ext cx="76200" cy="1066800"/>
          </a:xfrm>
          <a:prstGeom prst="rect">
            <a:avLst/>
          </a:prstGeom>
          <a:solidFill>
            <a:schemeClr val="tx2"/>
          </a:solidFill>
          <a:ln w="12700">
            <a:solidFill>
              <a:schemeClr val="tx1"/>
            </a:solidFill>
            <a:miter lim="800000"/>
            <a:headEnd/>
            <a:tailEnd/>
          </a:ln>
          <a:effectLst/>
        </p:spPr>
        <p:txBody>
          <a:bodyPr wrap="none" anchor="ctr"/>
          <a:lstStyle/>
          <a:p>
            <a:endParaRPr lang="en-IN"/>
          </a:p>
        </p:txBody>
      </p:sp>
      <p:sp>
        <p:nvSpPr>
          <p:cNvPr id="34958" name="Rectangle 142"/>
          <p:cNvSpPr>
            <a:spLocks noChangeArrowheads="1"/>
          </p:cNvSpPr>
          <p:nvPr/>
        </p:nvSpPr>
        <p:spPr bwMode="auto">
          <a:xfrm>
            <a:off x="1357313" y="1524000"/>
            <a:ext cx="1614487" cy="363538"/>
          </a:xfrm>
          <a:prstGeom prst="rect">
            <a:avLst/>
          </a:prstGeom>
          <a:noFill/>
          <a:ln w="12700">
            <a:noFill/>
            <a:miter lim="800000"/>
            <a:headEnd/>
            <a:tailEnd/>
          </a:ln>
          <a:effectLst/>
        </p:spPr>
        <p:txBody>
          <a:bodyPr lIns="90487" tIns="44450" rIns="90487" bIns="44450">
            <a:spAutoFit/>
          </a:bodyPr>
          <a:lstStyle/>
          <a:p>
            <a:r>
              <a:rPr lang="en-US" sz="1800">
                <a:latin typeface="Times" pitchFamily="1" charset="0"/>
              </a:rPr>
              <a:t>Ring Stand</a:t>
            </a:r>
            <a:endParaRPr lang="en-US" sz="1400">
              <a:latin typeface="Times" pitchFamily="1"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Mihhail_Tswett_m"/>
          <p:cNvPicPr>
            <a:picLocks noChangeAspect="1" noChangeArrowheads="1"/>
          </p:cNvPicPr>
          <p:nvPr/>
        </p:nvPicPr>
        <p:blipFill>
          <a:blip r:embed="rId3" cstate="print"/>
          <a:srcRect/>
          <a:stretch>
            <a:fillRect/>
          </a:stretch>
        </p:blipFill>
        <p:spPr bwMode="auto">
          <a:xfrm>
            <a:off x="5334000" y="1228725"/>
            <a:ext cx="3035300" cy="4398963"/>
          </a:xfrm>
          <a:prstGeom prst="rect">
            <a:avLst/>
          </a:prstGeom>
          <a:noFill/>
        </p:spPr>
      </p:pic>
      <p:sp>
        <p:nvSpPr>
          <p:cNvPr id="91141" name="Text Box 5"/>
          <p:cNvSpPr txBox="1">
            <a:spLocks noChangeArrowheads="1"/>
          </p:cNvSpPr>
          <p:nvPr/>
        </p:nvSpPr>
        <p:spPr bwMode="auto">
          <a:xfrm>
            <a:off x="877888" y="304800"/>
            <a:ext cx="7386637" cy="762000"/>
          </a:xfrm>
          <a:prstGeom prst="rect">
            <a:avLst/>
          </a:prstGeom>
          <a:noFill/>
          <a:ln w="12700">
            <a:noFill/>
            <a:miter lim="800000"/>
            <a:headEnd/>
            <a:tailEnd/>
          </a:ln>
          <a:effectLst/>
        </p:spPr>
        <p:txBody>
          <a:bodyPr wrap="none">
            <a:spAutoFit/>
          </a:bodyPr>
          <a:lstStyle/>
          <a:p>
            <a:r>
              <a:rPr lang="en-US" sz="4400" b="1" u="sng">
                <a:solidFill>
                  <a:srgbClr val="FF0000"/>
                </a:solidFill>
              </a:rPr>
              <a:t>Invention of Chromatography</a:t>
            </a:r>
          </a:p>
        </p:txBody>
      </p:sp>
      <p:sp>
        <p:nvSpPr>
          <p:cNvPr id="91142" name="Text Box 6"/>
          <p:cNvSpPr txBox="1">
            <a:spLocks noChangeArrowheads="1"/>
          </p:cNvSpPr>
          <p:nvPr/>
        </p:nvSpPr>
        <p:spPr bwMode="auto">
          <a:xfrm>
            <a:off x="5824538" y="5670550"/>
            <a:ext cx="2173287" cy="1066800"/>
          </a:xfrm>
          <a:prstGeom prst="rect">
            <a:avLst/>
          </a:prstGeom>
          <a:noFill/>
          <a:ln w="12700">
            <a:noFill/>
            <a:miter lim="800000"/>
            <a:headEnd/>
            <a:tailEnd/>
          </a:ln>
          <a:effectLst/>
        </p:spPr>
        <p:txBody>
          <a:bodyPr wrap="none">
            <a:spAutoFit/>
          </a:bodyPr>
          <a:lstStyle/>
          <a:p>
            <a:pPr algn="ctr"/>
            <a:r>
              <a:rPr lang="en-US" b="1">
                <a:solidFill>
                  <a:srgbClr val="3333FF"/>
                </a:solidFill>
              </a:rPr>
              <a:t>Mikhail Tswett</a:t>
            </a:r>
          </a:p>
          <a:p>
            <a:pPr algn="ctr"/>
            <a:r>
              <a:rPr lang="en-US" sz="2000" i="1"/>
              <a:t>Russian Botanist</a:t>
            </a:r>
          </a:p>
          <a:p>
            <a:pPr algn="ctr"/>
            <a:r>
              <a:rPr lang="en-US" sz="2000"/>
              <a:t>(1872-1919)</a:t>
            </a:r>
          </a:p>
        </p:txBody>
      </p:sp>
      <p:sp>
        <p:nvSpPr>
          <p:cNvPr id="91144" name="Rectangle 8"/>
          <p:cNvSpPr>
            <a:spLocks noChangeArrowheads="1"/>
          </p:cNvSpPr>
          <p:nvPr/>
        </p:nvSpPr>
        <p:spPr bwMode="auto">
          <a:xfrm>
            <a:off x="304800" y="1295400"/>
            <a:ext cx="4648200" cy="4722813"/>
          </a:xfrm>
          <a:prstGeom prst="rect">
            <a:avLst/>
          </a:prstGeom>
          <a:noFill/>
          <a:ln w="12700">
            <a:noFill/>
            <a:miter lim="800000"/>
            <a:headEnd/>
            <a:tailEnd/>
          </a:ln>
          <a:effectLst/>
        </p:spPr>
        <p:txBody>
          <a:bodyPr>
            <a:spAutoFit/>
          </a:bodyPr>
          <a:lstStyle/>
          <a:p>
            <a:pPr algn="just">
              <a:spcBef>
                <a:spcPct val="50000"/>
              </a:spcBef>
            </a:pPr>
            <a:r>
              <a:rPr lang="en-US" sz="3200"/>
              <a:t>  </a:t>
            </a:r>
            <a:r>
              <a:rPr lang="en-US" sz="3200" b="1">
                <a:solidFill>
                  <a:srgbClr val="3333FF"/>
                </a:solidFill>
              </a:rPr>
              <a:t>Mikhail Tswett</a:t>
            </a:r>
            <a:r>
              <a:rPr lang="en-US" sz="3200"/>
              <a:t> invented chromatography in 1901 during his </a:t>
            </a:r>
            <a:r>
              <a:rPr lang="en-US" sz="3200">
                <a:solidFill>
                  <a:srgbClr val="3333FF"/>
                </a:solidFill>
              </a:rPr>
              <a:t>research on plant pigments</a:t>
            </a:r>
            <a:r>
              <a:rPr lang="en-US" sz="3200"/>
              <a:t>.  </a:t>
            </a:r>
          </a:p>
          <a:p>
            <a:pPr algn="just">
              <a:spcBef>
                <a:spcPct val="50000"/>
              </a:spcBef>
            </a:pPr>
            <a:r>
              <a:rPr lang="en-US" sz="3200"/>
              <a:t>He used the technique to separate various plant pigments such as </a:t>
            </a:r>
            <a:r>
              <a:rPr lang="en-US" sz="3200">
                <a:solidFill>
                  <a:srgbClr val="3333FF"/>
                </a:solidFill>
              </a:rPr>
              <a:t>chlorophylls, xanthophylls </a:t>
            </a:r>
            <a:r>
              <a:rPr lang="en-US" sz="3200"/>
              <a:t>and </a:t>
            </a:r>
            <a:r>
              <a:rPr lang="en-US" sz="3200">
                <a:solidFill>
                  <a:srgbClr val="3333FF"/>
                </a:solidFill>
              </a:rPr>
              <a:t>carotenoids</a:t>
            </a:r>
            <a:r>
              <a:rPr lang="en-US" sz="32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p:cNvPicPr>
            <a:picLocks noChangeAspect="1" noChangeArrowheads="1"/>
          </p:cNvPicPr>
          <p:nvPr/>
        </p:nvPicPr>
        <p:blipFill>
          <a:blip r:embed="rId3" cstate="print"/>
          <a:srcRect/>
          <a:stretch>
            <a:fillRect/>
          </a:stretch>
        </p:blipFill>
        <p:spPr bwMode="auto">
          <a:xfrm>
            <a:off x="228600" y="304800"/>
            <a:ext cx="4064000" cy="3048000"/>
          </a:xfrm>
          <a:prstGeom prst="rect">
            <a:avLst/>
          </a:prstGeom>
          <a:noFill/>
          <a:ln w="12700">
            <a:noFill/>
            <a:miter lim="800000"/>
            <a:headEnd/>
            <a:tailEnd/>
          </a:ln>
          <a:effectLst/>
        </p:spPr>
      </p:pic>
      <p:pic>
        <p:nvPicPr>
          <p:cNvPr id="62471" name="Picture 7"/>
          <p:cNvPicPr>
            <a:picLocks noChangeAspect="1" noChangeArrowheads="1"/>
          </p:cNvPicPr>
          <p:nvPr/>
        </p:nvPicPr>
        <p:blipFill>
          <a:blip r:embed="rId4" cstate="print"/>
          <a:srcRect/>
          <a:stretch>
            <a:fillRect/>
          </a:stretch>
        </p:blipFill>
        <p:spPr bwMode="auto">
          <a:xfrm>
            <a:off x="4648200" y="304800"/>
            <a:ext cx="4064000" cy="3048000"/>
          </a:xfrm>
          <a:prstGeom prst="rect">
            <a:avLst/>
          </a:prstGeom>
          <a:noFill/>
          <a:ln w="12700">
            <a:noFill/>
            <a:miter lim="800000"/>
            <a:headEnd/>
            <a:tailEnd/>
          </a:ln>
          <a:effectLst/>
        </p:spPr>
      </p:pic>
      <p:pic>
        <p:nvPicPr>
          <p:cNvPr id="62472" name="Picture 8"/>
          <p:cNvPicPr>
            <a:picLocks noChangeAspect="1" noChangeArrowheads="1"/>
          </p:cNvPicPr>
          <p:nvPr/>
        </p:nvPicPr>
        <p:blipFill>
          <a:blip r:embed="rId5" cstate="print"/>
          <a:srcRect/>
          <a:stretch>
            <a:fillRect/>
          </a:stretch>
        </p:blipFill>
        <p:spPr bwMode="auto">
          <a:xfrm>
            <a:off x="2540000" y="3429000"/>
            <a:ext cx="4064000" cy="30480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21" name="Rectangle 57"/>
          <p:cNvSpPr>
            <a:spLocks noChangeArrowheads="1"/>
          </p:cNvSpPr>
          <p:nvPr/>
        </p:nvSpPr>
        <p:spPr bwMode="auto">
          <a:xfrm>
            <a:off x="1066800" y="5257800"/>
            <a:ext cx="4095750" cy="393700"/>
          </a:xfrm>
          <a:prstGeom prst="rect">
            <a:avLst/>
          </a:prstGeom>
          <a:noFill/>
          <a:ln w="12700">
            <a:noFill/>
            <a:miter lim="800000"/>
            <a:headEnd/>
            <a:tailEnd/>
          </a:ln>
          <a:effectLst/>
        </p:spPr>
        <p:txBody>
          <a:bodyPr wrap="none" lIns="90487" tIns="44450" rIns="90487" bIns="44450">
            <a:spAutoFit/>
          </a:bodyPr>
          <a:lstStyle/>
          <a:p>
            <a:r>
              <a:rPr lang="en-US" sz="2000" b="1" i="1">
                <a:solidFill>
                  <a:schemeClr val="hlink"/>
                </a:solidFill>
                <a:latin typeface="Times" pitchFamily="1" charset="0"/>
              </a:rPr>
              <a:t>Do </a:t>
            </a:r>
            <a:r>
              <a:rPr lang="en-US" sz="2000" b="1" i="1" u="sng">
                <a:solidFill>
                  <a:schemeClr val="hlink"/>
                </a:solidFill>
                <a:latin typeface="Times" pitchFamily="1" charset="0"/>
              </a:rPr>
              <a:t>NOT</a:t>
            </a:r>
            <a:r>
              <a:rPr lang="en-US" sz="2000" b="1" i="1">
                <a:solidFill>
                  <a:schemeClr val="hlink"/>
                </a:solidFill>
                <a:latin typeface="Times" pitchFamily="1" charset="0"/>
              </a:rPr>
              <a:t> try to adjust coil in pipet tip!</a:t>
            </a:r>
          </a:p>
        </p:txBody>
      </p:sp>
      <p:sp>
        <p:nvSpPr>
          <p:cNvPr id="36922" name="Rectangle 58"/>
          <p:cNvSpPr>
            <a:spLocks noChangeArrowheads="1"/>
          </p:cNvSpPr>
          <p:nvPr/>
        </p:nvSpPr>
        <p:spPr bwMode="auto">
          <a:xfrm>
            <a:off x="1566863" y="228600"/>
            <a:ext cx="6010275" cy="698500"/>
          </a:xfrm>
          <a:prstGeom prst="rect">
            <a:avLst/>
          </a:prstGeom>
          <a:noFill/>
          <a:ln w="12700">
            <a:noFill/>
            <a:miter lim="800000"/>
            <a:headEnd/>
            <a:tailEnd/>
          </a:ln>
          <a:effectLst/>
        </p:spPr>
        <p:txBody>
          <a:bodyPr wrap="none" lIns="90487" tIns="44450" rIns="90487" bIns="44450">
            <a:spAutoFit/>
          </a:bodyPr>
          <a:lstStyle/>
          <a:p>
            <a:r>
              <a:rPr lang="en-US" sz="4000" b="1" u="sng">
                <a:solidFill>
                  <a:srgbClr val="063DE8"/>
                </a:solidFill>
                <a:latin typeface="Times" pitchFamily="1" charset="0"/>
              </a:rPr>
              <a:t>Wrapping the detector coil</a:t>
            </a:r>
          </a:p>
        </p:txBody>
      </p:sp>
      <p:sp>
        <p:nvSpPr>
          <p:cNvPr id="36923" name="Rectangle 59"/>
          <p:cNvSpPr>
            <a:spLocks noChangeArrowheads="1"/>
          </p:cNvSpPr>
          <p:nvPr/>
        </p:nvSpPr>
        <p:spPr bwMode="auto">
          <a:xfrm>
            <a:off x="2392363" y="1600200"/>
            <a:ext cx="3822700" cy="266700"/>
          </a:xfrm>
          <a:prstGeom prst="rect">
            <a:avLst/>
          </a:prstGeom>
          <a:solidFill>
            <a:srgbClr val="FFFFFF"/>
          </a:solidFill>
          <a:ln w="12700">
            <a:solidFill>
              <a:srgbClr val="000000"/>
            </a:solidFill>
            <a:miter lim="800000"/>
            <a:headEnd/>
            <a:tailEnd/>
          </a:ln>
          <a:effectLst/>
        </p:spPr>
        <p:txBody>
          <a:bodyPr wrap="none" anchor="ctr"/>
          <a:lstStyle/>
          <a:p>
            <a:endParaRPr lang="en-IN"/>
          </a:p>
        </p:txBody>
      </p:sp>
      <p:grpSp>
        <p:nvGrpSpPr>
          <p:cNvPr id="36924" name="Group 60"/>
          <p:cNvGrpSpPr>
            <a:grpSpLocks/>
          </p:cNvGrpSpPr>
          <p:nvPr/>
        </p:nvGrpSpPr>
        <p:grpSpPr bwMode="auto">
          <a:xfrm>
            <a:off x="5092700" y="1595438"/>
            <a:ext cx="671513" cy="277812"/>
            <a:chOff x="3208" y="1330"/>
            <a:chExt cx="423" cy="175"/>
          </a:xfrm>
        </p:grpSpPr>
        <p:sp>
          <p:nvSpPr>
            <p:cNvPr id="36925" name="Line 61"/>
            <p:cNvSpPr>
              <a:spLocks noChangeShapeType="1"/>
            </p:cNvSpPr>
            <p:nvPr/>
          </p:nvSpPr>
          <p:spPr bwMode="auto">
            <a:xfrm>
              <a:off x="3208" y="1401"/>
              <a:ext cx="175" cy="0"/>
            </a:xfrm>
            <a:prstGeom prst="line">
              <a:avLst/>
            </a:prstGeom>
            <a:noFill/>
            <a:ln w="50800">
              <a:solidFill>
                <a:srgbClr val="000000"/>
              </a:solidFill>
              <a:round/>
              <a:headEnd/>
              <a:tailEnd/>
            </a:ln>
            <a:effectLst/>
          </p:spPr>
          <p:txBody>
            <a:bodyPr wrap="none" anchor="ctr"/>
            <a:lstStyle/>
            <a:p>
              <a:endParaRPr lang="en-IN"/>
            </a:p>
          </p:txBody>
        </p:sp>
        <p:sp>
          <p:nvSpPr>
            <p:cNvPr id="36926" name="Line 62"/>
            <p:cNvSpPr>
              <a:spLocks noChangeShapeType="1"/>
            </p:cNvSpPr>
            <p:nvPr/>
          </p:nvSpPr>
          <p:spPr bwMode="auto">
            <a:xfrm flipV="1">
              <a:off x="3416" y="1338"/>
              <a:ext cx="7" cy="55"/>
            </a:xfrm>
            <a:prstGeom prst="line">
              <a:avLst/>
            </a:prstGeom>
            <a:noFill/>
            <a:ln w="25400">
              <a:solidFill>
                <a:srgbClr val="000000"/>
              </a:solidFill>
              <a:round/>
              <a:headEnd/>
              <a:tailEnd/>
            </a:ln>
            <a:effectLst/>
          </p:spPr>
          <p:txBody>
            <a:bodyPr wrap="none" anchor="ctr"/>
            <a:lstStyle/>
            <a:p>
              <a:endParaRPr lang="en-IN"/>
            </a:p>
          </p:txBody>
        </p:sp>
        <p:sp>
          <p:nvSpPr>
            <p:cNvPr id="36927" name="Line 63"/>
            <p:cNvSpPr>
              <a:spLocks noChangeShapeType="1"/>
            </p:cNvSpPr>
            <p:nvPr/>
          </p:nvSpPr>
          <p:spPr bwMode="auto">
            <a:xfrm flipV="1">
              <a:off x="3416" y="1330"/>
              <a:ext cx="15" cy="167"/>
            </a:xfrm>
            <a:prstGeom prst="line">
              <a:avLst/>
            </a:prstGeom>
            <a:noFill/>
            <a:ln w="25400">
              <a:solidFill>
                <a:srgbClr val="000000"/>
              </a:solidFill>
              <a:round/>
              <a:headEnd/>
              <a:tailEnd/>
            </a:ln>
            <a:effectLst/>
          </p:spPr>
          <p:txBody>
            <a:bodyPr wrap="none" anchor="ctr"/>
            <a:lstStyle/>
            <a:p>
              <a:endParaRPr lang="en-IN"/>
            </a:p>
          </p:txBody>
        </p:sp>
        <p:sp>
          <p:nvSpPr>
            <p:cNvPr id="36928" name="Line 64"/>
            <p:cNvSpPr>
              <a:spLocks noChangeShapeType="1"/>
            </p:cNvSpPr>
            <p:nvPr/>
          </p:nvSpPr>
          <p:spPr bwMode="auto">
            <a:xfrm flipV="1">
              <a:off x="3440" y="1338"/>
              <a:ext cx="15" cy="167"/>
            </a:xfrm>
            <a:prstGeom prst="line">
              <a:avLst/>
            </a:prstGeom>
            <a:noFill/>
            <a:ln w="25400">
              <a:solidFill>
                <a:srgbClr val="000000"/>
              </a:solidFill>
              <a:round/>
              <a:headEnd/>
              <a:tailEnd/>
            </a:ln>
            <a:effectLst/>
          </p:spPr>
          <p:txBody>
            <a:bodyPr wrap="none" anchor="ctr"/>
            <a:lstStyle/>
            <a:p>
              <a:endParaRPr lang="en-IN"/>
            </a:p>
          </p:txBody>
        </p:sp>
        <p:sp>
          <p:nvSpPr>
            <p:cNvPr id="36929" name="Line 65"/>
            <p:cNvSpPr>
              <a:spLocks noChangeShapeType="1"/>
            </p:cNvSpPr>
            <p:nvPr/>
          </p:nvSpPr>
          <p:spPr bwMode="auto">
            <a:xfrm flipV="1">
              <a:off x="3472" y="1338"/>
              <a:ext cx="7" cy="167"/>
            </a:xfrm>
            <a:prstGeom prst="line">
              <a:avLst/>
            </a:prstGeom>
            <a:noFill/>
            <a:ln w="25400">
              <a:solidFill>
                <a:srgbClr val="000000"/>
              </a:solidFill>
              <a:round/>
              <a:headEnd/>
              <a:tailEnd/>
            </a:ln>
            <a:effectLst/>
          </p:spPr>
          <p:txBody>
            <a:bodyPr wrap="none" anchor="ctr"/>
            <a:lstStyle/>
            <a:p>
              <a:endParaRPr lang="en-IN"/>
            </a:p>
          </p:txBody>
        </p:sp>
        <p:sp>
          <p:nvSpPr>
            <p:cNvPr id="36930" name="Line 66"/>
            <p:cNvSpPr>
              <a:spLocks noChangeShapeType="1"/>
            </p:cNvSpPr>
            <p:nvPr/>
          </p:nvSpPr>
          <p:spPr bwMode="auto">
            <a:xfrm flipV="1">
              <a:off x="3504" y="1338"/>
              <a:ext cx="7" cy="167"/>
            </a:xfrm>
            <a:prstGeom prst="line">
              <a:avLst/>
            </a:prstGeom>
            <a:noFill/>
            <a:ln w="25400">
              <a:solidFill>
                <a:srgbClr val="000000"/>
              </a:solidFill>
              <a:round/>
              <a:headEnd/>
              <a:tailEnd/>
            </a:ln>
            <a:effectLst/>
          </p:spPr>
          <p:txBody>
            <a:bodyPr wrap="none" anchor="ctr"/>
            <a:lstStyle/>
            <a:p>
              <a:endParaRPr lang="en-IN"/>
            </a:p>
          </p:txBody>
        </p:sp>
        <p:sp>
          <p:nvSpPr>
            <p:cNvPr id="36931" name="Line 67"/>
            <p:cNvSpPr>
              <a:spLocks noChangeShapeType="1"/>
            </p:cNvSpPr>
            <p:nvPr/>
          </p:nvSpPr>
          <p:spPr bwMode="auto">
            <a:xfrm flipV="1">
              <a:off x="3528" y="1338"/>
              <a:ext cx="15" cy="167"/>
            </a:xfrm>
            <a:prstGeom prst="line">
              <a:avLst/>
            </a:prstGeom>
            <a:noFill/>
            <a:ln w="25400">
              <a:solidFill>
                <a:srgbClr val="000000"/>
              </a:solidFill>
              <a:round/>
              <a:headEnd/>
              <a:tailEnd/>
            </a:ln>
            <a:effectLst/>
          </p:spPr>
          <p:txBody>
            <a:bodyPr wrap="none" anchor="ctr"/>
            <a:lstStyle/>
            <a:p>
              <a:endParaRPr lang="en-IN"/>
            </a:p>
          </p:txBody>
        </p:sp>
        <p:sp>
          <p:nvSpPr>
            <p:cNvPr id="36932" name="Line 68"/>
            <p:cNvSpPr>
              <a:spLocks noChangeShapeType="1"/>
            </p:cNvSpPr>
            <p:nvPr/>
          </p:nvSpPr>
          <p:spPr bwMode="auto">
            <a:xfrm flipV="1">
              <a:off x="3560" y="1338"/>
              <a:ext cx="15" cy="167"/>
            </a:xfrm>
            <a:prstGeom prst="line">
              <a:avLst/>
            </a:prstGeom>
            <a:noFill/>
            <a:ln w="25400">
              <a:solidFill>
                <a:srgbClr val="000000"/>
              </a:solidFill>
              <a:round/>
              <a:headEnd/>
              <a:tailEnd/>
            </a:ln>
            <a:effectLst/>
          </p:spPr>
          <p:txBody>
            <a:bodyPr wrap="none" anchor="ctr"/>
            <a:lstStyle/>
            <a:p>
              <a:endParaRPr lang="en-IN"/>
            </a:p>
          </p:txBody>
        </p:sp>
        <p:sp>
          <p:nvSpPr>
            <p:cNvPr id="36933" name="Line 69"/>
            <p:cNvSpPr>
              <a:spLocks noChangeShapeType="1"/>
            </p:cNvSpPr>
            <p:nvPr/>
          </p:nvSpPr>
          <p:spPr bwMode="auto">
            <a:xfrm flipV="1">
              <a:off x="3592" y="1338"/>
              <a:ext cx="7" cy="167"/>
            </a:xfrm>
            <a:prstGeom prst="line">
              <a:avLst/>
            </a:prstGeom>
            <a:noFill/>
            <a:ln w="25400">
              <a:solidFill>
                <a:srgbClr val="000000"/>
              </a:solidFill>
              <a:round/>
              <a:headEnd/>
              <a:tailEnd/>
            </a:ln>
            <a:effectLst/>
          </p:spPr>
          <p:txBody>
            <a:bodyPr wrap="none" anchor="ctr"/>
            <a:lstStyle/>
            <a:p>
              <a:endParaRPr lang="en-IN"/>
            </a:p>
          </p:txBody>
        </p:sp>
        <p:sp>
          <p:nvSpPr>
            <p:cNvPr id="36934" name="Line 70"/>
            <p:cNvSpPr>
              <a:spLocks noChangeShapeType="1"/>
            </p:cNvSpPr>
            <p:nvPr/>
          </p:nvSpPr>
          <p:spPr bwMode="auto">
            <a:xfrm flipV="1">
              <a:off x="3624" y="1338"/>
              <a:ext cx="7" cy="167"/>
            </a:xfrm>
            <a:prstGeom prst="line">
              <a:avLst/>
            </a:prstGeom>
            <a:noFill/>
            <a:ln w="25400">
              <a:solidFill>
                <a:srgbClr val="000000"/>
              </a:solidFill>
              <a:round/>
              <a:headEnd/>
              <a:tailEnd/>
            </a:ln>
            <a:effectLst/>
          </p:spPr>
          <p:txBody>
            <a:bodyPr wrap="none" anchor="ctr"/>
            <a:lstStyle/>
            <a:p>
              <a:endParaRPr lang="en-IN"/>
            </a:p>
          </p:txBody>
        </p:sp>
      </p:grpSp>
      <p:sp>
        <p:nvSpPr>
          <p:cNvPr id="36935" name="Rectangle 71"/>
          <p:cNvSpPr>
            <a:spLocks noChangeArrowheads="1"/>
          </p:cNvSpPr>
          <p:nvPr/>
        </p:nvSpPr>
        <p:spPr bwMode="auto">
          <a:xfrm>
            <a:off x="2941638" y="990600"/>
            <a:ext cx="3260725" cy="393700"/>
          </a:xfrm>
          <a:prstGeom prst="rect">
            <a:avLst/>
          </a:prstGeom>
          <a:noFill/>
          <a:ln w="12700">
            <a:noFill/>
            <a:miter lim="800000"/>
            <a:headEnd/>
            <a:tailEnd/>
          </a:ln>
          <a:effectLst/>
        </p:spPr>
        <p:txBody>
          <a:bodyPr lIns="90487" tIns="44450" rIns="90487" bIns="44450">
            <a:spAutoFit/>
          </a:bodyPr>
          <a:lstStyle/>
          <a:p>
            <a:r>
              <a:rPr lang="en-US" sz="2000" b="1">
                <a:solidFill>
                  <a:srgbClr val="000000"/>
                </a:solidFill>
                <a:latin typeface="Times" pitchFamily="1" charset="0"/>
              </a:rPr>
              <a:t>(Detail of Cu coil winding.)</a:t>
            </a:r>
          </a:p>
        </p:txBody>
      </p:sp>
      <p:sp>
        <p:nvSpPr>
          <p:cNvPr id="36936" name="Rectangle 72"/>
          <p:cNvSpPr>
            <a:spLocks noChangeArrowheads="1"/>
          </p:cNvSpPr>
          <p:nvPr/>
        </p:nvSpPr>
        <p:spPr bwMode="auto">
          <a:xfrm>
            <a:off x="533400" y="2244725"/>
            <a:ext cx="8229600" cy="1184275"/>
          </a:xfrm>
          <a:prstGeom prst="rect">
            <a:avLst/>
          </a:prstGeom>
          <a:noFill/>
          <a:ln w="12700">
            <a:noFill/>
            <a:miter lim="800000"/>
            <a:headEnd/>
            <a:tailEnd/>
          </a:ln>
          <a:effectLst/>
        </p:spPr>
        <p:txBody>
          <a:bodyPr lIns="90487" tIns="44450" rIns="90487" bIns="44450">
            <a:spAutoFit/>
          </a:bodyPr>
          <a:lstStyle/>
          <a:p>
            <a:pPr marL="457200" indent="-457200">
              <a:buFontTx/>
              <a:buAutoNum type="arabicPeriod"/>
            </a:pPr>
            <a:r>
              <a:rPr lang="en-US">
                <a:solidFill>
                  <a:srgbClr val="000000"/>
                </a:solidFill>
                <a:latin typeface="Times" pitchFamily="1" charset="0"/>
              </a:rPr>
              <a:t>Hold here with thumb while winding 18-20 </a:t>
            </a:r>
          </a:p>
          <a:p>
            <a:pPr marL="457200" indent="-457200"/>
            <a:r>
              <a:rPr lang="en-US">
                <a:solidFill>
                  <a:srgbClr val="000000"/>
                </a:solidFill>
                <a:latin typeface="Times" pitchFamily="1" charset="0"/>
              </a:rPr>
              <a:t>		turns around the pipet.  </a:t>
            </a:r>
          </a:p>
          <a:p>
            <a:pPr marL="457200" indent="-457200"/>
            <a:r>
              <a:rPr lang="en-US" sz="2000" b="1" i="1">
                <a:solidFill>
                  <a:schemeClr val="hlink"/>
                </a:solidFill>
                <a:latin typeface="Times" pitchFamily="1" charset="0"/>
              </a:rPr>
              <a:t>	Do </a:t>
            </a:r>
            <a:r>
              <a:rPr lang="en-US" sz="2000" b="1" i="1" u="sng">
                <a:solidFill>
                  <a:schemeClr val="hlink"/>
                </a:solidFill>
                <a:latin typeface="Times" pitchFamily="1" charset="0"/>
              </a:rPr>
              <a:t>NOT</a:t>
            </a:r>
            <a:r>
              <a:rPr lang="en-US" sz="2000" b="1" i="1">
                <a:solidFill>
                  <a:schemeClr val="hlink"/>
                </a:solidFill>
                <a:latin typeface="Times" pitchFamily="1" charset="0"/>
              </a:rPr>
              <a:t> use the Coil Adjusting Tool for this step</a:t>
            </a:r>
            <a:r>
              <a:rPr lang="en-US" b="1" i="1">
                <a:solidFill>
                  <a:schemeClr val="hlink"/>
                </a:solidFill>
                <a:latin typeface="Times" pitchFamily="1" charset="0"/>
              </a:rPr>
              <a:t>.</a:t>
            </a:r>
          </a:p>
        </p:txBody>
      </p:sp>
      <p:sp>
        <p:nvSpPr>
          <p:cNvPr id="36937" name="Rectangle 73"/>
          <p:cNvSpPr>
            <a:spLocks noChangeArrowheads="1"/>
          </p:cNvSpPr>
          <p:nvPr/>
        </p:nvSpPr>
        <p:spPr bwMode="auto">
          <a:xfrm>
            <a:off x="6477000" y="1143000"/>
            <a:ext cx="1752600" cy="1003300"/>
          </a:xfrm>
          <a:prstGeom prst="rect">
            <a:avLst/>
          </a:prstGeom>
          <a:noFill/>
          <a:ln w="12700">
            <a:noFill/>
            <a:miter lim="800000"/>
            <a:headEnd/>
            <a:tailEnd/>
          </a:ln>
          <a:effectLst/>
        </p:spPr>
        <p:txBody>
          <a:bodyPr lIns="90487" tIns="44450" rIns="90487" bIns="44450">
            <a:spAutoFit/>
          </a:bodyPr>
          <a:lstStyle/>
          <a:p>
            <a:pPr algn="ctr"/>
            <a:r>
              <a:rPr lang="en-US" sz="2000" b="1" i="1">
                <a:solidFill>
                  <a:schemeClr val="hlink"/>
                </a:solidFill>
                <a:latin typeface="Times" pitchFamily="1" charset="0"/>
              </a:rPr>
              <a:t>*Do not leave any gaps between turns.</a:t>
            </a:r>
            <a:endParaRPr lang="en-US" sz="1600" b="1" i="1">
              <a:solidFill>
                <a:schemeClr val="hlink"/>
              </a:solidFill>
              <a:latin typeface="Times" pitchFamily="1" charset="0"/>
            </a:endParaRPr>
          </a:p>
        </p:txBody>
      </p:sp>
      <p:sp>
        <p:nvSpPr>
          <p:cNvPr id="36938" name="Arc 74"/>
          <p:cNvSpPr>
            <a:spLocks/>
          </p:cNvSpPr>
          <p:nvPr/>
        </p:nvSpPr>
        <p:spPr bwMode="auto">
          <a:xfrm>
            <a:off x="2366963" y="2103438"/>
            <a:ext cx="6350" cy="63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0000"/>
            </a:solidFill>
            <a:round/>
            <a:headEnd/>
            <a:tailEnd/>
          </a:ln>
          <a:effectLst/>
        </p:spPr>
        <p:txBody>
          <a:bodyPr wrap="none" anchor="ctr"/>
          <a:lstStyle/>
          <a:p>
            <a:endParaRPr lang="en-IN"/>
          </a:p>
        </p:txBody>
      </p:sp>
      <p:grpSp>
        <p:nvGrpSpPr>
          <p:cNvPr id="36939" name="Group 75"/>
          <p:cNvGrpSpPr>
            <a:grpSpLocks/>
          </p:cNvGrpSpPr>
          <p:nvPr/>
        </p:nvGrpSpPr>
        <p:grpSpPr bwMode="auto">
          <a:xfrm>
            <a:off x="6629400" y="4343400"/>
            <a:ext cx="596900" cy="635000"/>
            <a:chOff x="4051" y="1922"/>
            <a:chExt cx="376" cy="400"/>
          </a:xfrm>
        </p:grpSpPr>
        <p:sp>
          <p:nvSpPr>
            <p:cNvPr id="36940" name="Oval 76"/>
            <p:cNvSpPr>
              <a:spLocks noChangeArrowheads="1"/>
            </p:cNvSpPr>
            <p:nvPr/>
          </p:nvSpPr>
          <p:spPr bwMode="auto">
            <a:xfrm>
              <a:off x="4051" y="1922"/>
              <a:ext cx="376" cy="400"/>
            </a:xfrm>
            <a:prstGeom prst="ellipse">
              <a:avLst/>
            </a:prstGeom>
            <a:solidFill>
              <a:srgbClr val="FFFFFF"/>
            </a:solidFill>
            <a:ln w="12700">
              <a:noFill/>
              <a:round/>
              <a:headEnd/>
              <a:tailEnd/>
            </a:ln>
            <a:effectLst/>
          </p:spPr>
          <p:txBody>
            <a:bodyPr wrap="none" anchor="ctr"/>
            <a:lstStyle/>
            <a:p>
              <a:endParaRPr lang="en-IN"/>
            </a:p>
          </p:txBody>
        </p:sp>
        <p:sp>
          <p:nvSpPr>
            <p:cNvPr id="36941" name="Oval 77"/>
            <p:cNvSpPr>
              <a:spLocks noChangeArrowheads="1"/>
            </p:cNvSpPr>
            <p:nvPr/>
          </p:nvSpPr>
          <p:spPr bwMode="auto">
            <a:xfrm>
              <a:off x="4051" y="1922"/>
              <a:ext cx="376" cy="400"/>
            </a:xfrm>
            <a:prstGeom prst="ellipse">
              <a:avLst/>
            </a:prstGeom>
            <a:noFill/>
            <a:ln w="25400">
              <a:solidFill>
                <a:srgbClr val="000000"/>
              </a:solidFill>
              <a:round/>
              <a:headEnd/>
              <a:tailEnd/>
            </a:ln>
            <a:effectLst/>
          </p:spPr>
          <p:txBody>
            <a:bodyPr wrap="none" anchor="ctr"/>
            <a:lstStyle/>
            <a:p>
              <a:endParaRPr lang="en-IN"/>
            </a:p>
          </p:txBody>
        </p:sp>
        <p:sp>
          <p:nvSpPr>
            <p:cNvPr id="36942" name="Oval 78"/>
            <p:cNvSpPr>
              <a:spLocks noChangeArrowheads="1"/>
            </p:cNvSpPr>
            <p:nvPr/>
          </p:nvSpPr>
          <p:spPr bwMode="auto">
            <a:xfrm>
              <a:off x="4091" y="1978"/>
              <a:ext cx="296" cy="304"/>
            </a:xfrm>
            <a:prstGeom prst="ellipse">
              <a:avLst/>
            </a:prstGeom>
            <a:solidFill>
              <a:srgbClr val="FFFFFF"/>
            </a:solidFill>
            <a:ln w="12700">
              <a:noFill/>
              <a:round/>
              <a:headEnd/>
              <a:tailEnd/>
            </a:ln>
            <a:effectLst/>
          </p:spPr>
          <p:txBody>
            <a:bodyPr wrap="none" anchor="ctr"/>
            <a:lstStyle/>
            <a:p>
              <a:endParaRPr lang="en-IN"/>
            </a:p>
          </p:txBody>
        </p:sp>
        <p:sp>
          <p:nvSpPr>
            <p:cNvPr id="36943" name="Oval 79"/>
            <p:cNvSpPr>
              <a:spLocks noChangeArrowheads="1"/>
            </p:cNvSpPr>
            <p:nvPr/>
          </p:nvSpPr>
          <p:spPr bwMode="auto">
            <a:xfrm>
              <a:off x="4091" y="1978"/>
              <a:ext cx="296" cy="304"/>
            </a:xfrm>
            <a:prstGeom prst="ellipse">
              <a:avLst/>
            </a:prstGeom>
            <a:noFill/>
            <a:ln w="25400">
              <a:solidFill>
                <a:srgbClr val="000000"/>
              </a:solidFill>
              <a:round/>
              <a:headEnd/>
              <a:tailEnd/>
            </a:ln>
            <a:effectLst/>
          </p:spPr>
          <p:txBody>
            <a:bodyPr wrap="none" anchor="ctr"/>
            <a:lstStyle/>
            <a:p>
              <a:endParaRPr lang="en-IN"/>
            </a:p>
          </p:txBody>
        </p:sp>
        <p:sp>
          <p:nvSpPr>
            <p:cNvPr id="36944" name="Oval 80"/>
            <p:cNvSpPr>
              <a:spLocks noChangeArrowheads="1"/>
            </p:cNvSpPr>
            <p:nvPr/>
          </p:nvSpPr>
          <p:spPr bwMode="auto">
            <a:xfrm>
              <a:off x="4227" y="2090"/>
              <a:ext cx="40" cy="48"/>
            </a:xfrm>
            <a:prstGeom prst="ellipse">
              <a:avLst/>
            </a:prstGeom>
            <a:solidFill>
              <a:srgbClr val="FFFFFF"/>
            </a:solidFill>
            <a:ln w="12700">
              <a:noFill/>
              <a:round/>
              <a:headEnd/>
              <a:tailEnd/>
            </a:ln>
            <a:effectLst/>
          </p:spPr>
          <p:txBody>
            <a:bodyPr wrap="none" anchor="ctr"/>
            <a:lstStyle/>
            <a:p>
              <a:endParaRPr lang="en-IN"/>
            </a:p>
          </p:txBody>
        </p:sp>
        <p:sp>
          <p:nvSpPr>
            <p:cNvPr id="36945" name="Oval 81"/>
            <p:cNvSpPr>
              <a:spLocks noChangeArrowheads="1"/>
            </p:cNvSpPr>
            <p:nvPr/>
          </p:nvSpPr>
          <p:spPr bwMode="auto">
            <a:xfrm>
              <a:off x="4227" y="2090"/>
              <a:ext cx="40" cy="48"/>
            </a:xfrm>
            <a:prstGeom prst="ellipse">
              <a:avLst/>
            </a:prstGeom>
            <a:noFill/>
            <a:ln w="25400">
              <a:solidFill>
                <a:srgbClr val="000000"/>
              </a:solidFill>
              <a:round/>
              <a:headEnd/>
              <a:tailEnd/>
            </a:ln>
            <a:effectLst/>
          </p:spPr>
          <p:txBody>
            <a:bodyPr wrap="none" anchor="ctr"/>
            <a:lstStyle/>
            <a:p>
              <a:endParaRPr lang="en-IN"/>
            </a:p>
          </p:txBody>
        </p:sp>
        <p:sp>
          <p:nvSpPr>
            <p:cNvPr id="36946" name="Line 82"/>
            <p:cNvSpPr>
              <a:spLocks noChangeShapeType="1"/>
            </p:cNvSpPr>
            <p:nvPr/>
          </p:nvSpPr>
          <p:spPr bwMode="auto">
            <a:xfrm flipV="1">
              <a:off x="4260" y="2003"/>
              <a:ext cx="47" cy="87"/>
            </a:xfrm>
            <a:prstGeom prst="line">
              <a:avLst/>
            </a:prstGeom>
            <a:noFill/>
            <a:ln w="25400">
              <a:solidFill>
                <a:srgbClr val="000000"/>
              </a:solidFill>
              <a:round/>
              <a:headEnd/>
              <a:tailEnd/>
            </a:ln>
            <a:effectLst/>
          </p:spPr>
          <p:txBody>
            <a:bodyPr wrap="none" anchor="ctr"/>
            <a:lstStyle/>
            <a:p>
              <a:endParaRPr lang="en-IN"/>
            </a:p>
          </p:txBody>
        </p:sp>
        <p:sp>
          <p:nvSpPr>
            <p:cNvPr id="36947" name="Line 83"/>
            <p:cNvSpPr>
              <a:spLocks noChangeShapeType="1"/>
            </p:cNvSpPr>
            <p:nvPr/>
          </p:nvSpPr>
          <p:spPr bwMode="auto">
            <a:xfrm flipV="1">
              <a:off x="4292" y="2019"/>
              <a:ext cx="55" cy="95"/>
            </a:xfrm>
            <a:prstGeom prst="line">
              <a:avLst/>
            </a:prstGeom>
            <a:noFill/>
            <a:ln w="25400">
              <a:solidFill>
                <a:srgbClr val="000000"/>
              </a:solidFill>
              <a:round/>
              <a:headEnd/>
              <a:tailEnd/>
            </a:ln>
            <a:effectLst/>
          </p:spPr>
          <p:txBody>
            <a:bodyPr wrap="none" anchor="ctr"/>
            <a:lstStyle/>
            <a:p>
              <a:endParaRPr lang="en-IN"/>
            </a:p>
          </p:txBody>
        </p:sp>
      </p:grpSp>
      <p:sp>
        <p:nvSpPr>
          <p:cNvPr id="36948" name="Rectangle 84"/>
          <p:cNvSpPr>
            <a:spLocks noChangeArrowheads="1"/>
          </p:cNvSpPr>
          <p:nvPr/>
        </p:nvSpPr>
        <p:spPr bwMode="auto">
          <a:xfrm>
            <a:off x="533400" y="3429000"/>
            <a:ext cx="5608638" cy="819150"/>
          </a:xfrm>
          <a:prstGeom prst="rect">
            <a:avLst/>
          </a:prstGeom>
          <a:noFill/>
          <a:ln w="12700">
            <a:noFill/>
            <a:miter lim="800000"/>
            <a:headEnd/>
            <a:tailEnd/>
          </a:ln>
          <a:effectLst/>
        </p:spPr>
        <p:txBody>
          <a:bodyPr wrap="none" lIns="90487" tIns="44450" rIns="90487" bIns="44450">
            <a:spAutoFit/>
          </a:bodyPr>
          <a:lstStyle/>
          <a:p>
            <a:r>
              <a:rPr lang="en-US">
                <a:solidFill>
                  <a:srgbClr val="000000"/>
                </a:solidFill>
                <a:latin typeface="Times" pitchFamily="1" charset="0"/>
              </a:rPr>
              <a:t>2.  Bend so mounting post is centered in coil</a:t>
            </a:r>
          </a:p>
          <a:p>
            <a:r>
              <a:rPr lang="en-US">
                <a:solidFill>
                  <a:srgbClr val="000000"/>
                </a:solidFill>
                <a:latin typeface="Times" pitchFamily="1" charset="0"/>
              </a:rPr>
              <a:t>     using the C</a:t>
            </a:r>
            <a:r>
              <a:rPr lang="en-US" u="sng">
                <a:solidFill>
                  <a:srgbClr val="000000"/>
                </a:solidFill>
                <a:latin typeface="Times" pitchFamily="1" charset="0"/>
              </a:rPr>
              <a:t>oil Adjusting Tool**</a:t>
            </a:r>
          </a:p>
        </p:txBody>
      </p:sp>
      <p:sp>
        <p:nvSpPr>
          <p:cNvPr id="36949" name="Rectangle 85"/>
          <p:cNvSpPr>
            <a:spLocks noChangeArrowheads="1"/>
          </p:cNvSpPr>
          <p:nvPr/>
        </p:nvSpPr>
        <p:spPr bwMode="auto">
          <a:xfrm>
            <a:off x="6477000" y="5029200"/>
            <a:ext cx="1035050" cy="333375"/>
          </a:xfrm>
          <a:prstGeom prst="rect">
            <a:avLst/>
          </a:prstGeom>
          <a:noFill/>
          <a:ln w="12700">
            <a:noFill/>
            <a:miter lim="800000"/>
            <a:headEnd/>
            <a:tailEnd/>
          </a:ln>
          <a:effectLst/>
        </p:spPr>
        <p:txBody>
          <a:bodyPr wrap="none" lIns="90487" tIns="44450" rIns="90487" bIns="44450">
            <a:spAutoFit/>
          </a:bodyPr>
          <a:lstStyle/>
          <a:p>
            <a:r>
              <a:rPr lang="en-US" sz="1600" b="1">
                <a:solidFill>
                  <a:srgbClr val="000000"/>
                </a:solidFill>
                <a:latin typeface="Times" pitchFamily="1" charset="0"/>
              </a:rPr>
              <a:t>End View</a:t>
            </a:r>
          </a:p>
        </p:txBody>
      </p:sp>
      <p:sp>
        <p:nvSpPr>
          <p:cNvPr id="36950" name="Rectangle 86"/>
          <p:cNvSpPr>
            <a:spLocks noChangeArrowheads="1"/>
          </p:cNvSpPr>
          <p:nvPr/>
        </p:nvSpPr>
        <p:spPr bwMode="auto">
          <a:xfrm>
            <a:off x="3616325" y="1579563"/>
            <a:ext cx="598488" cy="333375"/>
          </a:xfrm>
          <a:prstGeom prst="rect">
            <a:avLst/>
          </a:prstGeom>
          <a:noFill/>
          <a:ln w="12700">
            <a:noFill/>
            <a:miter lim="800000"/>
            <a:headEnd/>
            <a:tailEnd/>
          </a:ln>
          <a:effectLst/>
        </p:spPr>
        <p:txBody>
          <a:bodyPr wrap="none" lIns="90487" tIns="44450" rIns="90487" bIns="44450">
            <a:spAutoFit/>
          </a:bodyPr>
          <a:lstStyle/>
          <a:p>
            <a:r>
              <a:rPr lang="en-US" sz="1600">
                <a:solidFill>
                  <a:srgbClr val="000000"/>
                </a:solidFill>
                <a:latin typeface="Times" pitchFamily="1" charset="0"/>
              </a:rPr>
              <a:t>Pipet</a:t>
            </a:r>
            <a:endParaRPr lang="en-US" sz="1400">
              <a:solidFill>
                <a:srgbClr val="000000"/>
              </a:solidFill>
              <a:latin typeface="Times" pitchFamily="1" charset="0"/>
            </a:endParaRPr>
          </a:p>
        </p:txBody>
      </p:sp>
      <p:sp>
        <p:nvSpPr>
          <p:cNvPr id="36951" name="Arc 87"/>
          <p:cNvSpPr>
            <a:spLocks/>
          </p:cNvSpPr>
          <p:nvPr/>
        </p:nvSpPr>
        <p:spPr bwMode="auto">
          <a:xfrm>
            <a:off x="2033588" y="1235075"/>
            <a:ext cx="352425" cy="35083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IN"/>
          </a:p>
        </p:txBody>
      </p:sp>
      <p:sp>
        <p:nvSpPr>
          <p:cNvPr id="36952" name="Arc 88"/>
          <p:cNvSpPr>
            <a:spLocks/>
          </p:cNvSpPr>
          <p:nvPr/>
        </p:nvSpPr>
        <p:spPr bwMode="auto">
          <a:xfrm>
            <a:off x="1960563" y="1249363"/>
            <a:ext cx="425450" cy="61436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IN"/>
          </a:p>
        </p:txBody>
      </p:sp>
      <p:grpSp>
        <p:nvGrpSpPr>
          <p:cNvPr id="36953" name="Group 89"/>
          <p:cNvGrpSpPr>
            <a:grpSpLocks/>
          </p:cNvGrpSpPr>
          <p:nvPr/>
        </p:nvGrpSpPr>
        <p:grpSpPr bwMode="auto">
          <a:xfrm>
            <a:off x="4829175" y="4656138"/>
            <a:ext cx="671513" cy="277812"/>
            <a:chOff x="4058" y="3329"/>
            <a:chExt cx="423" cy="175"/>
          </a:xfrm>
        </p:grpSpPr>
        <p:sp>
          <p:nvSpPr>
            <p:cNvPr id="36954" name="Line 90"/>
            <p:cNvSpPr>
              <a:spLocks noChangeShapeType="1"/>
            </p:cNvSpPr>
            <p:nvPr/>
          </p:nvSpPr>
          <p:spPr bwMode="auto">
            <a:xfrm>
              <a:off x="4058" y="3400"/>
              <a:ext cx="175" cy="0"/>
            </a:xfrm>
            <a:prstGeom prst="line">
              <a:avLst/>
            </a:prstGeom>
            <a:noFill/>
            <a:ln w="50800">
              <a:solidFill>
                <a:srgbClr val="000000"/>
              </a:solidFill>
              <a:round/>
              <a:headEnd/>
              <a:tailEnd/>
            </a:ln>
            <a:effectLst/>
          </p:spPr>
          <p:txBody>
            <a:bodyPr wrap="none" anchor="ctr"/>
            <a:lstStyle/>
            <a:p>
              <a:endParaRPr lang="en-IN"/>
            </a:p>
          </p:txBody>
        </p:sp>
        <p:sp>
          <p:nvSpPr>
            <p:cNvPr id="36955" name="Line 91"/>
            <p:cNvSpPr>
              <a:spLocks noChangeShapeType="1"/>
            </p:cNvSpPr>
            <p:nvPr/>
          </p:nvSpPr>
          <p:spPr bwMode="auto">
            <a:xfrm flipV="1">
              <a:off x="4266" y="3337"/>
              <a:ext cx="7" cy="55"/>
            </a:xfrm>
            <a:prstGeom prst="line">
              <a:avLst/>
            </a:prstGeom>
            <a:noFill/>
            <a:ln w="25400">
              <a:solidFill>
                <a:srgbClr val="000000"/>
              </a:solidFill>
              <a:round/>
              <a:headEnd/>
              <a:tailEnd/>
            </a:ln>
            <a:effectLst/>
          </p:spPr>
          <p:txBody>
            <a:bodyPr wrap="none" anchor="ctr"/>
            <a:lstStyle/>
            <a:p>
              <a:endParaRPr lang="en-IN"/>
            </a:p>
          </p:txBody>
        </p:sp>
        <p:sp>
          <p:nvSpPr>
            <p:cNvPr id="36956" name="Line 92"/>
            <p:cNvSpPr>
              <a:spLocks noChangeShapeType="1"/>
            </p:cNvSpPr>
            <p:nvPr/>
          </p:nvSpPr>
          <p:spPr bwMode="auto">
            <a:xfrm flipV="1">
              <a:off x="4266" y="3329"/>
              <a:ext cx="15" cy="167"/>
            </a:xfrm>
            <a:prstGeom prst="line">
              <a:avLst/>
            </a:prstGeom>
            <a:noFill/>
            <a:ln w="25400">
              <a:solidFill>
                <a:srgbClr val="000000"/>
              </a:solidFill>
              <a:round/>
              <a:headEnd/>
              <a:tailEnd/>
            </a:ln>
            <a:effectLst/>
          </p:spPr>
          <p:txBody>
            <a:bodyPr wrap="none" anchor="ctr"/>
            <a:lstStyle/>
            <a:p>
              <a:endParaRPr lang="en-IN"/>
            </a:p>
          </p:txBody>
        </p:sp>
        <p:sp>
          <p:nvSpPr>
            <p:cNvPr id="36957" name="Line 93"/>
            <p:cNvSpPr>
              <a:spLocks noChangeShapeType="1"/>
            </p:cNvSpPr>
            <p:nvPr/>
          </p:nvSpPr>
          <p:spPr bwMode="auto">
            <a:xfrm flipV="1">
              <a:off x="4290" y="3337"/>
              <a:ext cx="15" cy="167"/>
            </a:xfrm>
            <a:prstGeom prst="line">
              <a:avLst/>
            </a:prstGeom>
            <a:noFill/>
            <a:ln w="25400">
              <a:solidFill>
                <a:srgbClr val="000000"/>
              </a:solidFill>
              <a:round/>
              <a:headEnd/>
              <a:tailEnd/>
            </a:ln>
            <a:effectLst/>
          </p:spPr>
          <p:txBody>
            <a:bodyPr wrap="none" anchor="ctr"/>
            <a:lstStyle/>
            <a:p>
              <a:endParaRPr lang="en-IN"/>
            </a:p>
          </p:txBody>
        </p:sp>
        <p:sp>
          <p:nvSpPr>
            <p:cNvPr id="36958" name="Line 94"/>
            <p:cNvSpPr>
              <a:spLocks noChangeShapeType="1"/>
            </p:cNvSpPr>
            <p:nvPr/>
          </p:nvSpPr>
          <p:spPr bwMode="auto">
            <a:xfrm flipV="1">
              <a:off x="4322" y="3337"/>
              <a:ext cx="7" cy="167"/>
            </a:xfrm>
            <a:prstGeom prst="line">
              <a:avLst/>
            </a:prstGeom>
            <a:noFill/>
            <a:ln w="25400">
              <a:solidFill>
                <a:srgbClr val="000000"/>
              </a:solidFill>
              <a:round/>
              <a:headEnd/>
              <a:tailEnd/>
            </a:ln>
            <a:effectLst/>
          </p:spPr>
          <p:txBody>
            <a:bodyPr wrap="none" anchor="ctr"/>
            <a:lstStyle/>
            <a:p>
              <a:endParaRPr lang="en-IN"/>
            </a:p>
          </p:txBody>
        </p:sp>
        <p:sp>
          <p:nvSpPr>
            <p:cNvPr id="36959" name="Line 95"/>
            <p:cNvSpPr>
              <a:spLocks noChangeShapeType="1"/>
            </p:cNvSpPr>
            <p:nvPr/>
          </p:nvSpPr>
          <p:spPr bwMode="auto">
            <a:xfrm flipV="1">
              <a:off x="4354" y="3337"/>
              <a:ext cx="7" cy="167"/>
            </a:xfrm>
            <a:prstGeom prst="line">
              <a:avLst/>
            </a:prstGeom>
            <a:noFill/>
            <a:ln w="25400">
              <a:solidFill>
                <a:srgbClr val="000000"/>
              </a:solidFill>
              <a:round/>
              <a:headEnd/>
              <a:tailEnd/>
            </a:ln>
            <a:effectLst/>
          </p:spPr>
          <p:txBody>
            <a:bodyPr wrap="none" anchor="ctr"/>
            <a:lstStyle/>
            <a:p>
              <a:endParaRPr lang="en-IN"/>
            </a:p>
          </p:txBody>
        </p:sp>
        <p:sp>
          <p:nvSpPr>
            <p:cNvPr id="36960" name="Line 96"/>
            <p:cNvSpPr>
              <a:spLocks noChangeShapeType="1"/>
            </p:cNvSpPr>
            <p:nvPr/>
          </p:nvSpPr>
          <p:spPr bwMode="auto">
            <a:xfrm flipV="1">
              <a:off x="4378" y="3337"/>
              <a:ext cx="15" cy="167"/>
            </a:xfrm>
            <a:prstGeom prst="line">
              <a:avLst/>
            </a:prstGeom>
            <a:noFill/>
            <a:ln w="25400">
              <a:solidFill>
                <a:srgbClr val="000000"/>
              </a:solidFill>
              <a:round/>
              <a:headEnd/>
              <a:tailEnd/>
            </a:ln>
            <a:effectLst/>
          </p:spPr>
          <p:txBody>
            <a:bodyPr wrap="none" anchor="ctr"/>
            <a:lstStyle/>
            <a:p>
              <a:endParaRPr lang="en-IN"/>
            </a:p>
          </p:txBody>
        </p:sp>
        <p:sp>
          <p:nvSpPr>
            <p:cNvPr id="36961" name="Line 97"/>
            <p:cNvSpPr>
              <a:spLocks noChangeShapeType="1"/>
            </p:cNvSpPr>
            <p:nvPr/>
          </p:nvSpPr>
          <p:spPr bwMode="auto">
            <a:xfrm flipV="1">
              <a:off x="4410" y="3337"/>
              <a:ext cx="15" cy="167"/>
            </a:xfrm>
            <a:prstGeom prst="line">
              <a:avLst/>
            </a:prstGeom>
            <a:noFill/>
            <a:ln w="25400">
              <a:solidFill>
                <a:srgbClr val="000000"/>
              </a:solidFill>
              <a:round/>
              <a:headEnd/>
              <a:tailEnd/>
            </a:ln>
            <a:effectLst/>
          </p:spPr>
          <p:txBody>
            <a:bodyPr wrap="none" anchor="ctr"/>
            <a:lstStyle/>
            <a:p>
              <a:endParaRPr lang="en-IN"/>
            </a:p>
          </p:txBody>
        </p:sp>
        <p:sp>
          <p:nvSpPr>
            <p:cNvPr id="36962" name="Line 98"/>
            <p:cNvSpPr>
              <a:spLocks noChangeShapeType="1"/>
            </p:cNvSpPr>
            <p:nvPr/>
          </p:nvSpPr>
          <p:spPr bwMode="auto">
            <a:xfrm flipV="1">
              <a:off x="4442" y="3337"/>
              <a:ext cx="7" cy="167"/>
            </a:xfrm>
            <a:prstGeom prst="line">
              <a:avLst/>
            </a:prstGeom>
            <a:noFill/>
            <a:ln w="25400">
              <a:solidFill>
                <a:srgbClr val="000000"/>
              </a:solidFill>
              <a:round/>
              <a:headEnd/>
              <a:tailEnd/>
            </a:ln>
            <a:effectLst/>
          </p:spPr>
          <p:txBody>
            <a:bodyPr wrap="none" anchor="ctr"/>
            <a:lstStyle/>
            <a:p>
              <a:endParaRPr lang="en-IN"/>
            </a:p>
          </p:txBody>
        </p:sp>
        <p:sp>
          <p:nvSpPr>
            <p:cNvPr id="36963" name="Line 99"/>
            <p:cNvSpPr>
              <a:spLocks noChangeShapeType="1"/>
            </p:cNvSpPr>
            <p:nvPr/>
          </p:nvSpPr>
          <p:spPr bwMode="auto">
            <a:xfrm flipV="1">
              <a:off x="4474" y="3337"/>
              <a:ext cx="7" cy="167"/>
            </a:xfrm>
            <a:prstGeom prst="line">
              <a:avLst/>
            </a:prstGeom>
            <a:noFill/>
            <a:ln w="25400">
              <a:solidFill>
                <a:srgbClr val="000000"/>
              </a:solidFill>
              <a:round/>
              <a:headEnd/>
              <a:tailEnd/>
            </a:ln>
            <a:effectLst/>
          </p:spPr>
          <p:txBody>
            <a:bodyPr wrap="none" anchor="ctr"/>
            <a:lstStyle/>
            <a:p>
              <a:endParaRPr lang="en-IN"/>
            </a:p>
          </p:txBody>
        </p:sp>
      </p:grpSp>
      <p:sp>
        <p:nvSpPr>
          <p:cNvPr id="36964" name="Rectangle 100"/>
          <p:cNvSpPr>
            <a:spLocks noChangeArrowheads="1"/>
          </p:cNvSpPr>
          <p:nvPr/>
        </p:nvSpPr>
        <p:spPr bwMode="auto">
          <a:xfrm>
            <a:off x="1600200" y="4724400"/>
            <a:ext cx="3405188" cy="92075"/>
          </a:xfrm>
          <a:prstGeom prst="rect">
            <a:avLst/>
          </a:prstGeom>
          <a:noFill/>
          <a:ln w="25400">
            <a:solidFill>
              <a:schemeClr val="tx1"/>
            </a:solidFill>
            <a:miter lim="800000"/>
            <a:headEnd/>
            <a:tailEnd/>
          </a:ln>
          <a:effectLst/>
        </p:spPr>
        <p:txBody>
          <a:bodyPr wrap="none" anchor="ctr"/>
          <a:lstStyle/>
          <a:p>
            <a:endParaRPr lang="en-IN"/>
          </a:p>
        </p:txBody>
      </p:sp>
      <p:sp>
        <p:nvSpPr>
          <p:cNvPr id="36965" name="Text Box 101"/>
          <p:cNvSpPr txBox="1">
            <a:spLocks noChangeArrowheads="1"/>
          </p:cNvSpPr>
          <p:nvPr/>
        </p:nvSpPr>
        <p:spPr bwMode="auto">
          <a:xfrm>
            <a:off x="304800" y="5791200"/>
            <a:ext cx="8839200" cy="822325"/>
          </a:xfrm>
          <a:prstGeom prst="rect">
            <a:avLst/>
          </a:prstGeom>
          <a:noFill/>
          <a:ln w="12700">
            <a:noFill/>
            <a:miter lim="800000"/>
            <a:headEnd/>
            <a:tailEnd/>
          </a:ln>
          <a:effectLst/>
        </p:spPr>
        <p:txBody>
          <a:bodyPr>
            <a:spAutoFit/>
          </a:bodyPr>
          <a:lstStyle/>
          <a:p>
            <a:r>
              <a:rPr lang="en-US" b="1">
                <a:solidFill>
                  <a:srgbClr val="063DE8"/>
                </a:solidFill>
              </a:rPr>
              <a:t>**Coil Adjusting Tools are located in the Hood.</a:t>
            </a:r>
          </a:p>
          <a:p>
            <a:r>
              <a:rPr lang="en-US" b="1">
                <a:solidFill>
                  <a:srgbClr val="063DE8"/>
                </a:solidFill>
              </a:rPr>
              <a:t>      (</a:t>
            </a:r>
            <a:r>
              <a:rPr lang="en-US" sz="2000" b="1">
                <a:solidFill>
                  <a:srgbClr val="063DE8"/>
                </a:solidFill>
              </a:rPr>
              <a:t>Please return them to the Hood as soon as your are finished with them.)</a:t>
            </a:r>
          </a:p>
        </p:txBody>
      </p:sp>
      <p:sp>
        <p:nvSpPr>
          <p:cNvPr id="36966" name="Line 102"/>
          <p:cNvSpPr>
            <a:spLocks noChangeShapeType="1"/>
          </p:cNvSpPr>
          <p:nvPr/>
        </p:nvSpPr>
        <p:spPr bwMode="auto">
          <a:xfrm>
            <a:off x="5029200" y="3810000"/>
            <a:ext cx="1828800" cy="762000"/>
          </a:xfrm>
          <a:prstGeom prst="line">
            <a:avLst/>
          </a:prstGeom>
          <a:noFill/>
          <a:ln w="12700">
            <a:solidFill>
              <a:srgbClr val="0000FF"/>
            </a:solidFill>
            <a:round/>
            <a:headEnd/>
            <a:tailEnd type="triangle" w="med" len="med"/>
          </a:ln>
          <a:effectLst/>
        </p:spPr>
        <p:txBody>
          <a:bodyPr/>
          <a:lstStyle/>
          <a:p>
            <a:endParaRPr lang="en-IN"/>
          </a:p>
        </p:txBody>
      </p:sp>
      <p:sp>
        <p:nvSpPr>
          <p:cNvPr id="36967" name="Rectangle 103"/>
          <p:cNvSpPr>
            <a:spLocks noChangeArrowheads="1"/>
          </p:cNvSpPr>
          <p:nvPr/>
        </p:nvSpPr>
        <p:spPr bwMode="auto">
          <a:xfrm>
            <a:off x="2971800" y="5029200"/>
            <a:ext cx="1143000" cy="333375"/>
          </a:xfrm>
          <a:prstGeom prst="rect">
            <a:avLst/>
          </a:prstGeom>
          <a:noFill/>
          <a:ln w="12700">
            <a:noFill/>
            <a:miter lim="800000"/>
            <a:headEnd/>
            <a:tailEnd/>
          </a:ln>
          <a:effectLst/>
        </p:spPr>
        <p:txBody>
          <a:bodyPr lIns="90487" tIns="44450" rIns="90487" bIns="44450">
            <a:spAutoFit/>
          </a:bodyPr>
          <a:lstStyle/>
          <a:p>
            <a:r>
              <a:rPr lang="en-US" sz="1600" b="1">
                <a:solidFill>
                  <a:srgbClr val="000000"/>
                </a:solidFill>
                <a:latin typeface="Times" pitchFamily="1" charset="0"/>
              </a:rPr>
              <a:t>Side View</a:t>
            </a:r>
          </a:p>
        </p:txBody>
      </p:sp>
      <p:sp>
        <p:nvSpPr>
          <p:cNvPr id="36968" name="Line 104"/>
          <p:cNvSpPr>
            <a:spLocks noChangeShapeType="1"/>
          </p:cNvSpPr>
          <p:nvPr/>
        </p:nvSpPr>
        <p:spPr bwMode="auto">
          <a:xfrm flipV="1">
            <a:off x="2133600" y="1752600"/>
            <a:ext cx="2971800" cy="533400"/>
          </a:xfrm>
          <a:prstGeom prst="line">
            <a:avLst/>
          </a:prstGeom>
          <a:noFill/>
          <a:ln w="12700">
            <a:solidFill>
              <a:srgbClr val="0000FF"/>
            </a:solidFill>
            <a:round/>
            <a:headEnd/>
            <a:tailEnd type="triangle" w="med" len="med"/>
          </a:ln>
          <a:effectLst/>
        </p:spPr>
        <p:txBody>
          <a:bodyPr/>
          <a:lstStyle/>
          <a:p>
            <a:endParaRPr lang="en-IN"/>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23" name="Group 11"/>
          <p:cNvGrpSpPr>
            <a:grpSpLocks/>
          </p:cNvGrpSpPr>
          <p:nvPr/>
        </p:nvGrpSpPr>
        <p:grpSpPr bwMode="auto">
          <a:xfrm>
            <a:off x="676275" y="531813"/>
            <a:ext cx="854075" cy="5702300"/>
            <a:chOff x="426" y="335"/>
            <a:chExt cx="538" cy="3592"/>
          </a:xfrm>
        </p:grpSpPr>
        <p:sp>
          <p:nvSpPr>
            <p:cNvPr id="38914" name="Rectangle 2" descr="Large confetti"/>
            <p:cNvSpPr>
              <a:spLocks noChangeArrowheads="1"/>
            </p:cNvSpPr>
            <p:nvPr/>
          </p:nvSpPr>
          <p:spPr bwMode="auto">
            <a:xfrm>
              <a:off x="650" y="978"/>
              <a:ext cx="84" cy="2842"/>
            </a:xfrm>
            <a:prstGeom prst="rect">
              <a:avLst/>
            </a:prstGeom>
            <a:pattFill prst="lgConfetti">
              <a:fgClr>
                <a:schemeClr val="accent1"/>
              </a:fgClr>
              <a:bgClr>
                <a:schemeClr val="bg1"/>
              </a:bgClr>
            </a:pattFill>
            <a:ln w="12700">
              <a:solidFill>
                <a:schemeClr val="tx1"/>
              </a:solidFill>
              <a:miter lim="800000"/>
              <a:headEnd/>
              <a:tailEnd/>
            </a:ln>
            <a:effectLst/>
          </p:spPr>
          <p:txBody>
            <a:bodyPr wrap="none" anchor="ctr"/>
            <a:lstStyle/>
            <a:p>
              <a:endParaRPr lang="en-IN"/>
            </a:p>
          </p:txBody>
        </p:sp>
        <p:sp>
          <p:nvSpPr>
            <p:cNvPr id="38915" name="Arc 3"/>
            <p:cNvSpPr>
              <a:spLocks/>
            </p:cNvSpPr>
            <p:nvPr/>
          </p:nvSpPr>
          <p:spPr bwMode="auto">
            <a:xfrm>
              <a:off x="453" y="3833"/>
              <a:ext cx="176" cy="4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IN"/>
            </a:p>
          </p:txBody>
        </p:sp>
        <p:sp>
          <p:nvSpPr>
            <p:cNvPr id="38916" name="Arc 4"/>
            <p:cNvSpPr>
              <a:spLocks/>
            </p:cNvSpPr>
            <p:nvPr/>
          </p:nvSpPr>
          <p:spPr bwMode="auto">
            <a:xfrm>
              <a:off x="508" y="3837"/>
              <a:ext cx="217" cy="9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IN"/>
            </a:p>
          </p:txBody>
        </p:sp>
        <p:sp>
          <p:nvSpPr>
            <p:cNvPr id="38917" name="Rectangle 5"/>
            <p:cNvSpPr>
              <a:spLocks noChangeArrowheads="1"/>
            </p:cNvSpPr>
            <p:nvPr/>
          </p:nvSpPr>
          <p:spPr bwMode="auto">
            <a:xfrm>
              <a:off x="623" y="793"/>
              <a:ext cx="148" cy="268"/>
            </a:xfrm>
            <a:prstGeom prst="rect">
              <a:avLst/>
            </a:prstGeom>
            <a:solidFill>
              <a:schemeClr val="hlink"/>
            </a:solidFill>
            <a:ln w="12700">
              <a:solidFill>
                <a:schemeClr val="tx1"/>
              </a:solidFill>
              <a:miter lim="800000"/>
              <a:headEnd/>
              <a:tailEnd/>
            </a:ln>
            <a:effectLst/>
          </p:spPr>
          <p:txBody>
            <a:bodyPr wrap="none" anchor="ctr"/>
            <a:lstStyle/>
            <a:p>
              <a:endParaRPr lang="en-IN"/>
            </a:p>
          </p:txBody>
        </p:sp>
        <p:sp>
          <p:nvSpPr>
            <p:cNvPr id="38918" name="Rectangle 6"/>
            <p:cNvSpPr>
              <a:spLocks noChangeArrowheads="1"/>
            </p:cNvSpPr>
            <p:nvPr/>
          </p:nvSpPr>
          <p:spPr bwMode="auto">
            <a:xfrm>
              <a:off x="641" y="683"/>
              <a:ext cx="102" cy="103"/>
            </a:xfrm>
            <a:prstGeom prst="rect">
              <a:avLst/>
            </a:prstGeom>
            <a:noFill/>
            <a:ln w="12700">
              <a:solidFill>
                <a:schemeClr val="tx1"/>
              </a:solidFill>
              <a:miter lim="800000"/>
              <a:headEnd/>
              <a:tailEnd/>
            </a:ln>
            <a:effectLst/>
          </p:spPr>
          <p:txBody>
            <a:bodyPr wrap="none" anchor="ctr"/>
            <a:lstStyle/>
            <a:p>
              <a:endParaRPr lang="en-IN"/>
            </a:p>
          </p:txBody>
        </p:sp>
        <p:sp>
          <p:nvSpPr>
            <p:cNvPr id="38919" name="Line 7"/>
            <p:cNvSpPr>
              <a:spLocks noChangeShapeType="1"/>
            </p:cNvSpPr>
            <p:nvPr/>
          </p:nvSpPr>
          <p:spPr bwMode="auto">
            <a:xfrm flipV="1">
              <a:off x="775" y="348"/>
              <a:ext cx="185" cy="330"/>
            </a:xfrm>
            <a:prstGeom prst="line">
              <a:avLst/>
            </a:prstGeom>
            <a:noFill/>
            <a:ln w="12700">
              <a:solidFill>
                <a:schemeClr val="tx1"/>
              </a:solidFill>
              <a:round/>
              <a:headEnd/>
              <a:tailEnd/>
            </a:ln>
            <a:effectLst/>
          </p:spPr>
          <p:txBody>
            <a:bodyPr wrap="none" anchor="ctr"/>
            <a:lstStyle/>
            <a:p>
              <a:endParaRPr lang="en-IN"/>
            </a:p>
          </p:txBody>
        </p:sp>
        <p:sp>
          <p:nvSpPr>
            <p:cNvPr id="38920" name="Line 8"/>
            <p:cNvSpPr>
              <a:spLocks noChangeShapeType="1"/>
            </p:cNvSpPr>
            <p:nvPr/>
          </p:nvSpPr>
          <p:spPr bwMode="auto">
            <a:xfrm flipH="1" flipV="1">
              <a:off x="426" y="348"/>
              <a:ext cx="193" cy="340"/>
            </a:xfrm>
            <a:prstGeom prst="line">
              <a:avLst/>
            </a:prstGeom>
            <a:noFill/>
            <a:ln w="12700">
              <a:solidFill>
                <a:schemeClr val="tx1"/>
              </a:solidFill>
              <a:round/>
              <a:headEnd/>
              <a:tailEnd/>
            </a:ln>
            <a:effectLst/>
          </p:spPr>
          <p:txBody>
            <a:bodyPr wrap="none" anchor="ctr"/>
            <a:lstStyle/>
            <a:p>
              <a:endParaRPr lang="en-IN"/>
            </a:p>
          </p:txBody>
        </p:sp>
        <p:sp>
          <p:nvSpPr>
            <p:cNvPr id="38921" name="Oval 9"/>
            <p:cNvSpPr>
              <a:spLocks noChangeArrowheads="1"/>
            </p:cNvSpPr>
            <p:nvPr/>
          </p:nvSpPr>
          <p:spPr bwMode="auto">
            <a:xfrm>
              <a:off x="448" y="335"/>
              <a:ext cx="516" cy="74"/>
            </a:xfrm>
            <a:prstGeom prst="ellipse">
              <a:avLst/>
            </a:prstGeom>
            <a:noFill/>
            <a:ln w="12700">
              <a:solidFill>
                <a:schemeClr val="tx1"/>
              </a:solidFill>
              <a:round/>
              <a:headEnd/>
              <a:tailEnd/>
            </a:ln>
            <a:effectLst/>
          </p:spPr>
          <p:txBody>
            <a:bodyPr wrap="none" anchor="ctr"/>
            <a:lstStyle/>
            <a:p>
              <a:endParaRPr lang="en-IN"/>
            </a:p>
          </p:txBody>
        </p:sp>
        <p:sp>
          <p:nvSpPr>
            <p:cNvPr id="38922" name="Rectangle 10"/>
            <p:cNvSpPr>
              <a:spLocks noChangeArrowheads="1"/>
            </p:cNvSpPr>
            <p:nvPr/>
          </p:nvSpPr>
          <p:spPr bwMode="auto">
            <a:xfrm>
              <a:off x="650" y="3727"/>
              <a:ext cx="84" cy="93"/>
            </a:xfrm>
            <a:prstGeom prst="rect">
              <a:avLst/>
            </a:prstGeom>
            <a:solidFill>
              <a:schemeClr val="bg2"/>
            </a:solidFill>
            <a:ln w="12700">
              <a:solidFill>
                <a:schemeClr val="tx1"/>
              </a:solidFill>
              <a:miter lim="800000"/>
              <a:headEnd/>
              <a:tailEnd/>
            </a:ln>
            <a:effectLst/>
          </p:spPr>
          <p:txBody>
            <a:bodyPr wrap="none" anchor="ctr"/>
            <a:lstStyle/>
            <a:p>
              <a:endParaRPr lang="en-IN"/>
            </a:p>
          </p:txBody>
        </p:sp>
      </p:grpSp>
      <p:sp>
        <p:nvSpPr>
          <p:cNvPr id="38924" name="Rectangle 12"/>
          <p:cNvSpPr>
            <a:spLocks noChangeArrowheads="1"/>
          </p:cNvSpPr>
          <p:nvPr/>
        </p:nvSpPr>
        <p:spPr bwMode="auto">
          <a:xfrm>
            <a:off x="2701925" y="1168400"/>
            <a:ext cx="5553075" cy="942975"/>
          </a:xfrm>
          <a:prstGeom prst="rect">
            <a:avLst/>
          </a:prstGeom>
          <a:noFill/>
          <a:ln w="12700">
            <a:noFill/>
            <a:miter lim="800000"/>
            <a:headEnd/>
            <a:tailEnd/>
          </a:ln>
          <a:effectLst/>
        </p:spPr>
        <p:txBody>
          <a:bodyPr wrap="none" lIns="90487" tIns="44450" rIns="90487" bIns="44450">
            <a:spAutoFit/>
          </a:bodyPr>
          <a:lstStyle/>
          <a:p>
            <a:r>
              <a:rPr lang="en-US" sz="2800">
                <a:latin typeface="Times" pitchFamily="1" charset="0"/>
              </a:rPr>
              <a:t>1.  Add about 1 tsp of dry/sifted Tide </a:t>
            </a:r>
          </a:p>
          <a:p>
            <a:r>
              <a:rPr lang="en-US" sz="2800">
                <a:latin typeface="Times" pitchFamily="1" charset="0"/>
              </a:rPr>
              <a:t>     to fill pipet within 1/4” of top</a:t>
            </a:r>
            <a:endParaRPr lang="en-US">
              <a:latin typeface="Times" pitchFamily="1" charset="0"/>
            </a:endParaRPr>
          </a:p>
        </p:txBody>
      </p:sp>
      <p:sp>
        <p:nvSpPr>
          <p:cNvPr id="38925" name="Rectangle 13"/>
          <p:cNvSpPr>
            <a:spLocks noChangeArrowheads="1"/>
          </p:cNvSpPr>
          <p:nvPr/>
        </p:nvSpPr>
        <p:spPr bwMode="auto">
          <a:xfrm>
            <a:off x="2667000" y="4267200"/>
            <a:ext cx="3756025" cy="942975"/>
          </a:xfrm>
          <a:prstGeom prst="rect">
            <a:avLst/>
          </a:prstGeom>
          <a:noFill/>
          <a:ln w="12700">
            <a:noFill/>
            <a:miter lim="800000"/>
            <a:headEnd/>
            <a:tailEnd/>
          </a:ln>
          <a:effectLst/>
        </p:spPr>
        <p:txBody>
          <a:bodyPr wrap="none" lIns="90487" tIns="44450" rIns="90487" bIns="44450">
            <a:spAutoFit/>
          </a:bodyPr>
          <a:lstStyle/>
          <a:p>
            <a:r>
              <a:rPr lang="en-US" sz="2800">
                <a:latin typeface="Times" pitchFamily="1" charset="0"/>
              </a:rPr>
              <a:t>3.  Use a plug of fiberfill </a:t>
            </a:r>
          </a:p>
          <a:p>
            <a:r>
              <a:rPr lang="en-US" sz="2800">
                <a:latin typeface="Times" pitchFamily="1" charset="0"/>
              </a:rPr>
              <a:t>     to hold Tide in place </a:t>
            </a:r>
          </a:p>
        </p:txBody>
      </p:sp>
      <p:sp>
        <p:nvSpPr>
          <p:cNvPr id="38926" name="Rectangle 14"/>
          <p:cNvSpPr>
            <a:spLocks noChangeArrowheads="1"/>
          </p:cNvSpPr>
          <p:nvPr/>
        </p:nvSpPr>
        <p:spPr bwMode="auto">
          <a:xfrm>
            <a:off x="2362200" y="3733800"/>
            <a:ext cx="133350" cy="147638"/>
          </a:xfrm>
          <a:prstGeom prst="rect">
            <a:avLst/>
          </a:prstGeom>
          <a:solidFill>
            <a:schemeClr val="bg2"/>
          </a:solidFill>
          <a:ln w="12700">
            <a:solidFill>
              <a:schemeClr val="tx1"/>
            </a:solidFill>
            <a:miter lim="800000"/>
            <a:headEnd/>
            <a:tailEnd/>
          </a:ln>
          <a:effectLst/>
        </p:spPr>
        <p:txBody>
          <a:bodyPr wrap="none" anchor="ctr"/>
          <a:lstStyle/>
          <a:p>
            <a:endParaRPr lang="en-IN"/>
          </a:p>
        </p:txBody>
      </p:sp>
      <p:sp>
        <p:nvSpPr>
          <p:cNvPr id="38927" name="Line 15"/>
          <p:cNvSpPr>
            <a:spLocks noChangeShapeType="1"/>
          </p:cNvSpPr>
          <p:nvPr/>
        </p:nvSpPr>
        <p:spPr bwMode="auto">
          <a:xfrm>
            <a:off x="1273175" y="1765300"/>
            <a:ext cx="1111250" cy="1928813"/>
          </a:xfrm>
          <a:prstGeom prst="line">
            <a:avLst/>
          </a:prstGeom>
          <a:noFill/>
          <a:ln w="12700">
            <a:solidFill>
              <a:schemeClr val="tx1"/>
            </a:solidFill>
            <a:round/>
            <a:headEnd type="triangle" w="med" len="med"/>
            <a:tailEnd/>
          </a:ln>
          <a:effectLst/>
        </p:spPr>
        <p:txBody>
          <a:bodyPr wrap="none" anchor="ctr"/>
          <a:lstStyle/>
          <a:p>
            <a:endParaRPr lang="en-IN"/>
          </a:p>
        </p:txBody>
      </p:sp>
      <p:sp>
        <p:nvSpPr>
          <p:cNvPr id="38928" name="Rectangle 16"/>
          <p:cNvSpPr>
            <a:spLocks noChangeArrowheads="1"/>
          </p:cNvSpPr>
          <p:nvPr/>
        </p:nvSpPr>
        <p:spPr bwMode="auto">
          <a:xfrm>
            <a:off x="3200400" y="2133600"/>
            <a:ext cx="5294313" cy="942975"/>
          </a:xfrm>
          <a:prstGeom prst="rect">
            <a:avLst/>
          </a:prstGeom>
          <a:noFill/>
          <a:ln w="12700">
            <a:noFill/>
            <a:miter lim="800000"/>
            <a:headEnd/>
            <a:tailEnd/>
          </a:ln>
          <a:effectLst/>
        </p:spPr>
        <p:txBody>
          <a:bodyPr lIns="90487" tIns="44450" rIns="90487" bIns="44450">
            <a:spAutoFit/>
          </a:bodyPr>
          <a:lstStyle/>
          <a:p>
            <a:r>
              <a:rPr lang="en-US" sz="2800">
                <a:solidFill>
                  <a:schemeClr val="hlink"/>
                </a:solidFill>
                <a:latin typeface="Times" pitchFamily="1" charset="0"/>
              </a:rPr>
              <a:t>(Tide has been sifted and dried, </a:t>
            </a:r>
          </a:p>
          <a:p>
            <a:r>
              <a:rPr lang="en-US" sz="2800">
                <a:solidFill>
                  <a:schemeClr val="hlink"/>
                </a:solidFill>
                <a:latin typeface="Times" pitchFamily="1" charset="0"/>
              </a:rPr>
              <a:t>so keep lid closed on container.)</a:t>
            </a:r>
            <a:endParaRPr lang="en-US">
              <a:solidFill>
                <a:schemeClr val="hlink"/>
              </a:solidFill>
              <a:latin typeface="Times" pitchFamily="1" charset="0"/>
            </a:endParaRPr>
          </a:p>
        </p:txBody>
      </p:sp>
      <p:sp>
        <p:nvSpPr>
          <p:cNvPr id="38929" name="Rectangle 17"/>
          <p:cNvSpPr>
            <a:spLocks noChangeArrowheads="1"/>
          </p:cNvSpPr>
          <p:nvPr/>
        </p:nvSpPr>
        <p:spPr bwMode="auto">
          <a:xfrm>
            <a:off x="2667000" y="3124200"/>
            <a:ext cx="4348163" cy="942975"/>
          </a:xfrm>
          <a:prstGeom prst="rect">
            <a:avLst/>
          </a:prstGeom>
          <a:noFill/>
          <a:ln w="12700">
            <a:noFill/>
            <a:miter lim="800000"/>
            <a:headEnd/>
            <a:tailEnd/>
          </a:ln>
          <a:effectLst/>
        </p:spPr>
        <p:txBody>
          <a:bodyPr wrap="none" lIns="90487" tIns="44450" rIns="90487" bIns="44450">
            <a:spAutoFit/>
          </a:bodyPr>
          <a:lstStyle/>
          <a:p>
            <a:r>
              <a:rPr lang="en-US" sz="2800">
                <a:latin typeface="Times" pitchFamily="1" charset="0"/>
              </a:rPr>
              <a:t>2.  Tap column with a pencil </a:t>
            </a:r>
          </a:p>
          <a:p>
            <a:r>
              <a:rPr lang="en-US" sz="2800">
                <a:latin typeface="Times" pitchFamily="1" charset="0"/>
              </a:rPr>
              <a:t>      to settle the powder.</a:t>
            </a:r>
            <a:endParaRPr lang="en-US">
              <a:latin typeface="Times" pitchFamily="1" charset="0"/>
            </a:endParaRPr>
          </a:p>
        </p:txBody>
      </p:sp>
      <p:sp>
        <p:nvSpPr>
          <p:cNvPr id="38930" name="Rectangle 18"/>
          <p:cNvSpPr>
            <a:spLocks noChangeArrowheads="1"/>
          </p:cNvSpPr>
          <p:nvPr/>
        </p:nvSpPr>
        <p:spPr bwMode="auto">
          <a:xfrm>
            <a:off x="2698750" y="247650"/>
            <a:ext cx="3863975" cy="638175"/>
          </a:xfrm>
          <a:prstGeom prst="rect">
            <a:avLst/>
          </a:prstGeom>
          <a:noFill/>
          <a:ln w="12700">
            <a:noFill/>
            <a:miter lim="800000"/>
            <a:headEnd/>
            <a:tailEnd/>
          </a:ln>
          <a:effectLst/>
        </p:spPr>
        <p:txBody>
          <a:bodyPr wrap="none" lIns="90487" tIns="44450" rIns="90487" bIns="44450">
            <a:spAutoFit/>
          </a:bodyPr>
          <a:lstStyle/>
          <a:p>
            <a:r>
              <a:rPr lang="en-US" sz="3600" b="1" u="sng">
                <a:solidFill>
                  <a:srgbClr val="063DE8"/>
                </a:solidFill>
                <a:latin typeface="Times" pitchFamily="1" charset="0"/>
              </a:rPr>
              <a:t>Filling the Column</a:t>
            </a:r>
          </a:p>
        </p:txBody>
      </p:sp>
      <p:sp>
        <p:nvSpPr>
          <p:cNvPr id="38931" name="Rectangle 19"/>
          <p:cNvSpPr>
            <a:spLocks noChangeArrowheads="1"/>
          </p:cNvSpPr>
          <p:nvPr/>
        </p:nvSpPr>
        <p:spPr bwMode="auto">
          <a:xfrm>
            <a:off x="1676400" y="5334000"/>
            <a:ext cx="7319963" cy="942975"/>
          </a:xfrm>
          <a:prstGeom prst="rect">
            <a:avLst/>
          </a:prstGeom>
          <a:noFill/>
          <a:ln w="12700">
            <a:noFill/>
            <a:miter lim="800000"/>
            <a:headEnd/>
            <a:tailEnd/>
          </a:ln>
          <a:effectLst/>
        </p:spPr>
        <p:txBody>
          <a:bodyPr wrap="none" lIns="90487" tIns="44450" rIns="90487" bIns="44450">
            <a:spAutoFit/>
          </a:bodyPr>
          <a:lstStyle/>
          <a:p>
            <a:r>
              <a:rPr lang="en-US" sz="2800">
                <a:solidFill>
                  <a:schemeClr val="hlink"/>
                </a:solidFill>
                <a:latin typeface="Times" pitchFamily="1" charset="0"/>
              </a:rPr>
              <a:t>*Do </a:t>
            </a:r>
            <a:r>
              <a:rPr lang="en-US" sz="2800" u="sng">
                <a:solidFill>
                  <a:schemeClr val="hlink"/>
                </a:solidFill>
                <a:latin typeface="Times" pitchFamily="1" charset="0"/>
              </a:rPr>
              <a:t>not</a:t>
            </a:r>
            <a:r>
              <a:rPr lang="en-US" sz="2800">
                <a:solidFill>
                  <a:schemeClr val="hlink"/>
                </a:solidFill>
                <a:latin typeface="Times" pitchFamily="1" charset="0"/>
              </a:rPr>
              <a:t> compact Tide into column.</a:t>
            </a:r>
          </a:p>
          <a:p>
            <a:r>
              <a:rPr lang="en-US" sz="2800">
                <a:solidFill>
                  <a:schemeClr val="hlink"/>
                </a:solidFill>
              </a:rPr>
              <a:t>**Do </a:t>
            </a:r>
            <a:r>
              <a:rPr lang="en-US" sz="2800" u="sng">
                <a:solidFill>
                  <a:schemeClr val="hlink"/>
                </a:solidFill>
              </a:rPr>
              <a:t>not</a:t>
            </a:r>
            <a:r>
              <a:rPr lang="en-US" sz="2800">
                <a:solidFill>
                  <a:schemeClr val="hlink"/>
                </a:solidFill>
              </a:rPr>
              <a:t> leave any dead space at head of column.</a:t>
            </a:r>
            <a:endParaRPr lang="en-US">
              <a:solidFill>
                <a:schemeClr val="hlink"/>
              </a:solidFill>
              <a:latin typeface="Times" pitchFamily="1"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5" name="Line 55"/>
          <p:cNvSpPr>
            <a:spLocks noChangeShapeType="1"/>
          </p:cNvSpPr>
          <p:nvPr/>
        </p:nvSpPr>
        <p:spPr bwMode="auto">
          <a:xfrm flipV="1">
            <a:off x="6000750" y="2379663"/>
            <a:ext cx="2279650" cy="1077912"/>
          </a:xfrm>
          <a:prstGeom prst="line">
            <a:avLst/>
          </a:prstGeom>
          <a:noFill/>
          <a:ln w="12700">
            <a:solidFill>
              <a:schemeClr val="tx1"/>
            </a:solidFill>
            <a:round/>
            <a:headEnd/>
            <a:tailEnd/>
          </a:ln>
          <a:effectLst/>
        </p:spPr>
        <p:txBody>
          <a:bodyPr wrap="none" anchor="ctr"/>
          <a:lstStyle/>
          <a:p>
            <a:endParaRPr lang="en-IN"/>
          </a:p>
        </p:txBody>
      </p:sp>
      <p:sp>
        <p:nvSpPr>
          <p:cNvPr id="41016" name="Line 56"/>
          <p:cNvSpPr>
            <a:spLocks noChangeShapeType="1"/>
          </p:cNvSpPr>
          <p:nvPr/>
        </p:nvSpPr>
        <p:spPr bwMode="auto">
          <a:xfrm flipV="1">
            <a:off x="6075363" y="2641600"/>
            <a:ext cx="2265362" cy="1093788"/>
          </a:xfrm>
          <a:prstGeom prst="line">
            <a:avLst/>
          </a:prstGeom>
          <a:noFill/>
          <a:ln w="12700">
            <a:solidFill>
              <a:schemeClr val="tx1"/>
            </a:solidFill>
            <a:round/>
            <a:headEnd/>
            <a:tailEnd/>
          </a:ln>
          <a:effectLst/>
        </p:spPr>
        <p:txBody>
          <a:bodyPr wrap="none" anchor="ctr"/>
          <a:lstStyle/>
          <a:p>
            <a:endParaRPr lang="en-IN"/>
          </a:p>
        </p:txBody>
      </p:sp>
      <p:sp>
        <p:nvSpPr>
          <p:cNvPr id="41017" name="Rectangle 57"/>
          <p:cNvSpPr>
            <a:spLocks noChangeArrowheads="1"/>
          </p:cNvSpPr>
          <p:nvPr/>
        </p:nvSpPr>
        <p:spPr bwMode="auto">
          <a:xfrm>
            <a:off x="1123950" y="5095875"/>
            <a:ext cx="7423150" cy="942975"/>
          </a:xfrm>
          <a:prstGeom prst="rect">
            <a:avLst/>
          </a:prstGeom>
          <a:noFill/>
          <a:ln w="12700">
            <a:noFill/>
            <a:miter lim="800000"/>
            <a:headEnd/>
            <a:tailEnd/>
          </a:ln>
          <a:effectLst/>
        </p:spPr>
        <p:txBody>
          <a:bodyPr wrap="none" lIns="90487" tIns="44450" rIns="90487" bIns="44450">
            <a:spAutoFit/>
          </a:bodyPr>
          <a:lstStyle/>
          <a:p>
            <a:r>
              <a:rPr lang="en-US" sz="2800">
                <a:latin typeface="Times" pitchFamily="1" charset="0"/>
              </a:rPr>
              <a:t>For best results, </a:t>
            </a:r>
            <a:r>
              <a:rPr lang="en-US" sz="2800" b="1">
                <a:solidFill>
                  <a:schemeClr val="hlink"/>
                </a:solidFill>
                <a:latin typeface="Times" pitchFamily="1" charset="0"/>
              </a:rPr>
              <a:t>flame should be 1/4” - 3/8” high</a:t>
            </a:r>
            <a:r>
              <a:rPr lang="en-US" sz="2800">
                <a:latin typeface="Times" pitchFamily="1" charset="0"/>
              </a:rPr>
              <a:t>,</a:t>
            </a:r>
          </a:p>
          <a:p>
            <a:r>
              <a:rPr lang="en-US" sz="2800">
                <a:latin typeface="Times" pitchFamily="1" charset="0"/>
              </a:rPr>
              <a:t>non-luminous (</a:t>
            </a:r>
            <a:r>
              <a:rPr lang="en-US" sz="2800">
                <a:solidFill>
                  <a:srgbClr val="063DE8"/>
                </a:solidFill>
                <a:latin typeface="Times" pitchFamily="1" charset="0"/>
              </a:rPr>
              <a:t>blue</a:t>
            </a:r>
            <a:r>
              <a:rPr lang="en-US" sz="2800">
                <a:latin typeface="Times" pitchFamily="1" charset="0"/>
              </a:rPr>
              <a:t>), and non-flickering.</a:t>
            </a:r>
            <a:endParaRPr lang="en-US">
              <a:latin typeface="Times" pitchFamily="1" charset="0"/>
            </a:endParaRPr>
          </a:p>
        </p:txBody>
      </p:sp>
      <p:sp>
        <p:nvSpPr>
          <p:cNvPr id="41018" name="Oval 58"/>
          <p:cNvSpPr>
            <a:spLocks noChangeArrowheads="1"/>
          </p:cNvSpPr>
          <p:nvPr/>
        </p:nvSpPr>
        <p:spPr bwMode="auto">
          <a:xfrm>
            <a:off x="3622675" y="3460750"/>
            <a:ext cx="254000" cy="254000"/>
          </a:xfrm>
          <a:prstGeom prst="ellipse">
            <a:avLst/>
          </a:prstGeom>
          <a:solidFill>
            <a:srgbClr val="FFFFFF"/>
          </a:solidFill>
          <a:ln w="12700">
            <a:solidFill>
              <a:srgbClr val="000000"/>
            </a:solidFill>
            <a:round/>
            <a:headEnd/>
            <a:tailEnd/>
          </a:ln>
          <a:effectLst/>
        </p:spPr>
        <p:txBody>
          <a:bodyPr wrap="none" anchor="ctr"/>
          <a:lstStyle/>
          <a:p>
            <a:endParaRPr lang="en-IN"/>
          </a:p>
        </p:txBody>
      </p:sp>
      <p:sp>
        <p:nvSpPr>
          <p:cNvPr id="41019" name="Arc 59"/>
          <p:cNvSpPr>
            <a:spLocks/>
          </p:cNvSpPr>
          <p:nvPr/>
        </p:nvSpPr>
        <p:spPr bwMode="auto">
          <a:xfrm>
            <a:off x="3667125" y="3546475"/>
            <a:ext cx="0" cy="25400"/>
          </a:xfrm>
          <a:custGeom>
            <a:avLst/>
            <a:gdLst>
              <a:gd name="G0" fmla="+- 21600 0 0"/>
              <a:gd name="G1" fmla="+- 21600 0 0"/>
              <a:gd name="G2" fmla="+- 21600 0 0"/>
              <a:gd name="T0" fmla="*/ 42989 w 43200"/>
              <a:gd name="T1" fmla="*/ 18594 h 43200"/>
              <a:gd name="T2" fmla="*/ 42989 w 43200"/>
              <a:gd name="T3" fmla="*/ 18594 h 43200"/>
              <a:gd name="T4" fmla="*/ 21600 w 43200"/>
              <a:gd name="T5" fmla="*/ 21600 h 43200"/>
            </a:gdLst>
            <a:ahLst/>
            <a:cxnLst>
              <a:cxn ang="0">
                <a:pos x="T0" y="T1"/>
              </a:cxn>
              <a:cxn ang="0">
                <a:pos x="T2" y="T3"/>
              </a:cxn>
              <a:cxn ang="0">
                <a:pos x="T4" y="T5"/>
              </a:cxn>
            </a:cxnLst>
            <a:rect l="0" t="0" r="r" b="b"/>
            <a:pathLst>
              <a:path w="43200" h="43200" fill="none" extrusionOk="0">
                <a:moveTo>
                  <a:pt x="42989" y="18593"/>
                </a:moveTo>
              </a:path>
              <a:path w="43200" h="43200" stroke="0" extrusionOk="0">
                <a:moveTo>
                  <a:pt x="42989" y="18593"/>
                </a:moveTo>
                <a:lnTo>
                  <a:pt x="21600" y="21600"/>
                </a:lnTo>
                <a:close/>
              </a:path>
            </a:pathLst>
          </a:custGeom>
          <a:noFill/>
          <a:ln w="12700" cap="rnd">
            <a:solidFill>
              <a:srgbClr val="000000"/>
            </a:solidFill>
            <a:round/>
            <a:headEnd/>
            <a:tailEnd/>
          </a:ln>
          <a:effectLst/>
        </p:spPr>
        <p:txBody>
          <a:bodyPr wrap="none" anchor="ctr"/>
          <a:lstStyle/>
          <a:p>
            <a:endParaRPr lang="en-IN"/>
          </a:p>
        </p:txBody>
      </p:sp>
      <p:sp>
        <p:nvSpPr>
          <p:cNvPr id="41020" name="Arc 60"/>
          <p:cNvSpPr>
            <a:spLocks/>
          </p:cNvSpPr>
          <p:nvPr/>
        </p:nvSpPr>
        <p:spPr bwMode="auto">
          <a:xfrm>
            <a:off x="3810000" y="3289300"/>
            <a:ext cx="76200" cy="3048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IN"/>
          </a:p>
        </p:txBody>
      </p:sp>
      <p:sp>
        <p:nvSpPr>
          <p:cNvPr id="41021" name="Arc 61"/>
          <p:cNvSpPr>
            <a:spLocks/>
          </p:cNvSpPr>
          <p:nvPr/>
        </p:nvSpPr>
        <p:spPr bwMode="auto">
          <a:xfrm>
            <a:off x="3616325" y="3289300"/>
            <a:ext cx="76200" cy="3048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wrap="none" anchor="ctr"/>
          <a:lstStyle/>
          <a:p>
            <a:endParaRPr lang="en-IN"/>
          </a:p>
        </p:txBody>
      </p:sp>
      <p:sp>
        <p:nvSpPr>
          <p:cNvPr id="41022" name="Oval 62"/>
          <p:cNvSpPr>
            <a:spLocks noChangeArrowheads="1"/>
          </p:cNvSpPr>
          <p:nvPr/>
        </p:nvSpPr>
        <p:spPr bwMode="auto">
          <a:xfrm>
            <a:off x="3698875" y="3257550"/>
            <a:ext cx="101600" cy="38100"/>
          </a:xfrm>
          <a:prstGeom prst="ellipse">
            <a:avLst/>
          </a:prstGeom>
          <a:solidFill>
            <a:srgbClr val="FFFFFF"/>
          </a:solidFill>
          <a:ln w="12700">
            <a:solidFill>
              <a:srgbClr val="000000"/>
            </a:solidFill>
            <a:round/>
            <a:headEnd/>
            <a:tailEnd/>
          </a:ln>
          <a:effectLst/>
        </p:spPr>
        <p:txBody>
          <a:bodyPr wrap="none" anchor="ctr"/>
          <a:lstStyle/>
          <a:p>
            <a:endParaRPr lang="en-IN"/>
          </a:p>
        </p:txBody>
      </p:sp>
      <p:sp>
        <p:nvSpPr>
          <p:cNvPr id="41023" name="Line 63"/>
          <p:cNvSpPr>
            <a:spLocks noChangeShapeType="1"/>
          </p:cNvSpPr>
          <p:nvPr/>
        </p:nvSpPr>
        <p:spPr bwMode="auto">
          <a:xfrm>
            <a:off x="3768725" y="3163888"/>
            <a:ext cx="0" cy="392112"/>
          </a:xfrm>
          <a:prstGeom prst="line">
            <a:avLst/>
          </a:prstGeom>
          <a:noFill/>
          <a:ln w="25400">
            <a:solidFill>
              <a:srgbClr val="000000"/>
            </a:solidFill>
            <a:round/>
            <a:headEnd/>
            <a:tailEnd/>
          </a:ln>
          <a:effectLst/>
        </p:spPr>
        <p:txBody>
          <a:bodyPr wrap="none" anchor="ctr"/>
          <a:lstStyle/>
          <a:p>
            <a:endParaRPr lang="en-IN"/>
          </a:p>
        </p:txBody>
      </p:sp>
      <p:sp>
        <p:nvSpPr>
          <p:cNvPr id="41024" name="Line 64"/>
          <p:cNvSpPr>
            <a:spLocks noChangeShapeType="1"/>
          </p:cNvSpPr>
          <p:nvPr/>
        </p:nvSpPr>
        <p:spPr bwMode="auto">
          <a:xfrm flipV="1">
            <a:off x="3668713" y="3100388"/>
            <a:ext cx="163512" cy="49212"/>
          </a:xfrm>
          <a:prstGeom prst="line">
            <a:avLst/>
          </a:prstGeom>
          <a:noFill/>
          <a:ln w="25400">
            <a:solidFill>
              <a:srgbClr val="000000"/>
            </a:solidFill>
            <a:round/>
            <a:headEnd/>
            <a:tailEnd/>
          </a:ln>
          <a:effectLst/>
        </p:spPr>
        <p:txBody>
          <a:bodyPr wrap="none" anchor="ctr"/>
          <a:lstStyle/>
          <a:p>
            <a:endParaRPr lang="en-IN"/>
          </a:p>
        </p:txBody>
      </p:sp>
      <p:sp>
        <p:nvSpPr>
          <p:cNvPr id="41025" name="Line 65"/>
          <p:cNvSpPr>
            <a:spLocks noChangeShapeType="1"/>
          </p:cNvSpPr>
          <p:nvPr/>
        </p:nvSpPr>
        <p:spPr bwMode="auto">
          <a:xfrm flipV="1">
            <a:off x="3668713" y="3049588"/>
            <a:ext cx="163512" cy="49212"/>
          </a:xfrm>
          <a:prstGeom prst="line">
            <a:avLst/>
          </a:prstGeom>
          <a:noFill/>
          <a:ln w="25400">
            <a:solidFill>
              <a:srgbClr val="000000"/>
            </a:solidFill>
            <a:round/>
            <a:headEnd/>
            <a:tailEnd/>
          </a:ln>
          <a:effectLst/>
        </p:spPr>
        <p:txBody>
          <a:bodyPr wrap="none" anchor="ctr"/>
          <a:lstStyle/>
          <a:p>
            <a:endParaRPr lang="en-IN"/>
          </a:p>
        </p:txBody>
      </p:sp>
      <p:sp>
        <p:nvSpPr>
          <p:cNvPr id="41026" name="Line 66"/>
          <p:cNvSpPr>
            <a:spLocks noChangeShapeType="1"/>
          </p:cNvSpPr>
          <p:nvPr/>
        </p:nvSpPr>
        <p:spPr bwMode="auto">
          <a:xfrm flipV="1">
            <a:off x="3656013" y="2998788"/>
            <a:ext cx="163512" cy="49212"/>
          </a:xfrm>
          <a:prstGeom prst="line">
            <a:avLst/>
          </a:prstGeom>
          <a:noFill/>
          <a:ln w="25400">
            <a:solidFill>
              <a:srgbClr val="000000"/>
            </a:solidFill>
            <a:round/>
            <a:headEnd/>
            <a:tailEnd/>
          </a:ln>
          <a:effectLst/>
        </p:spPr>
        <p:txBody>
          <a:bodyPr wrap="none" anchor="ctr"/>
          <a:lstStyle/>
          <a:p>
            <a:endParaRPr lang="en-IN"/>
          </a:p>
        </p:txBody>
      </p:sp>
      <p:sp>
        <p:nvSpPr>
          <p:cNvPr id="41027" name="Line 67"/>
          <p:cNvSpPr>
            <a:spLocks noChangeShapeType="1"/>
          </p:cNvSpPr>
          <p:nvPr/>
        </p:nvSpPr>
        <p:spPr bwMode="auto">
          <a:xfrm flipV="1">
            <a:off x="3656013" y="2947988"/>
            <a:ext cx="163512" cy="49212"/>
          </a:xfrm>
          <a:prstGeom prst="line">
            <a:avLst/>
          </a:prstGeom>
          <a:noFill/>
          <a:ln w="25400">
            <a:solidFill>
              <a:srgbClr val="000000"/>
            </a:solidFill>
            <a:round/>
            <a:headEnd/>
            <a:tailEnd/>
          </a:ln>
          <a:effectLst/>
        </p:spPr>
        <p:txBody>
          <a:bodyPr wrap="none" anchor="ctr"/>
          <a:lstStyle/>
          <a:p>
            <a:endParaRPr lang="en-IN"/>
          </a:p>
        </p:txBody>
      </p:sp>
      <p:sp>
        <p:nvSpPr>
          <p:cNvPr id="41028" name="Line 68"/>
          <p:cNvSpPr>
            <a:spLocks noChangeShapeType="1"/>
          </p:cNvSpPr>
          <p:nvPr/>
        </p:nvSpPr>
        <p:spPr bwMode="auto">
          <a:xfrm flipV="1">
            <a:off x="3643313" y="2897188"/>
            <a:ext cx="163512" cy="49212"/>
          </a:xfrm>
          <a:prstGeom prst="line">
            <a:avLst/>
          </a:prstGeom>
          <a:noFill/>
          <a:ln w="25400">
            <a:solidFill>
              <a:srgbClr val="000000"/>
            </a:solidFill>
            <a:round/>
            <a:headEnd/>
            <a:tailEnd/>
          </a:ln>
          <a:effectLst/>
        </p:spPr>
        <p:txBody>
          <a:bodyPr wrap="none" anchor="ctr"/>
          <a:lstStyle/>
          <a:p>
            <a:endParaRPr lang="en-IN"/>
          </a:p>
        </p:txBody>
      </p:sp>
      <p:sp>
        <p:nvSpPr>
          <p:cNvPr id="41029" name="Freeform 69"/>
          <p:cNvSpPr>
            <a:spLocks/>
          </p:cNvSpPr>
          <p:nvPr/>
        </p:nvSpPr>
        <p:spPr bwMode="auto">
          <a:xfrm>
            <a:off x="3502025" y="2120900"/>
            <a:ext cx="204788" cy="573088"/>
          </a:xfrm>
          <a:custGeom>
            <a:avLst/>
            <a:gdLst/>
            <a:ahLst/>
            <a:cxnLst>
              <a:cxn ang="0">
                <a:pos x="56" y="360"/>
              </a:cxn>
              <a:cxn ang="0">
                <a:pos x="32" y="320"/>
              </a:cxn>
              <a:cxn ang="0">
                <a:pos x="8" y="280"/>
              </a:cxn>
              <a:cxn ang="0">
                <a:pos x="0" y="240"/>
              </a:cxn>
              <a:cxn ang="0">
                <a:pos x="24" y="200"/>
              </a:cxn>
              <a:cxn ang="0">
                <a:pos x="48" y="160"/>
              </a:cxn>
              <a:cxn ang="0">
                <a:pos x="80" y="120"/>
              </a:cxn>
              <a:cxn ang="0">
                <a:pos x="104" y="80"/>
              </a:cxn>
              <a:cxn ang="0">
                <a:pos x="120" y="40"/>
              </a:cxn>
              <a:cxn ang="0">
                <a:pos x="128" y="0"/>
              </a:cxn>
            </a:cxnLst>
            <a:rect l="0" t="0" r="r" b="b"/>
            <a:pathLst>
              <a:path w="129" h="361">
                <a:moveTo>
                  <a:pt x="56" y="360"/>
                </a:moveTo>
                <a:lnTo>
                  <a:pt x="32" y="320"/>
                </a:lnTo>
                <a:lnTo>
                  <a:pt x="8" y="280"/>
                </a:lnTo>
                <a:lnTo>
                  <a:pt x="0" y="240"/>
                </a:lnTo>
                <a:lnTo>
                  <a:pt x="24" y="200"/>
                </a:lnTo>
                <a:lnTo>
                  <a:pt x="48" y="160"/>
                </a:lnTo>
                <a:lnTo>
                  <a:pt x="80" y="120"/>
                </a:lnTo>
                <a:lnTo>
                  <a:pt x="104" y="80"/>
                </a:lnTo>
                <a:lnTo>
                  <a:pt x="120" y="40"/>
                </a:lnTo>
                <a:lnTo>
                  <a:pt x="128" y="0"/>
                </a:lnTo>
              </a:path>
            </a:pathLst>
          </a:custGeom>
          <a:noFill/>
          <a:ln w="12700" cap="rnd" cmpd="sng">
            <a:solidFill>
              <a:srgbClr val="000000"/>
            </a:solidFill>
            <a:prstDash val="solid"/>
            <a:round/>
            <a:headEnd type="none" w="med" len="med"/>
            <a:tailEnd type="none" w="med" len="med"/>
          </a:ln>
          <a:effectLst/>
        </p:spPr>
        <p:txBody>
          <a:bodyPr/>
          <a:lstStyle/>
          <a:p>
            <a:endParaRPr lang="en-IN"/>
          </a:p>
        </p:txBody>
      </p:sp>
      <p:sp>
        <p:nvSpPr>
          <p:cNvPr id="41030" name="Freeform 70"/>
          <p:cNvSpPr>
            <a:spLocks/>
          </p:cNvSpPr>
          <p:nvPr/>
        </p:nvSpPr>
        <p:spPr bwMode="auto">
          <a:xfrm>
            <a:off x="3502025" y="2120900"/>
            <a:ext cx="204788" cy="573088"/>
          </a:xfrm>
          <a:custGeom>
            <a:avLst/>
            <a:gdLst/>
            <a:ahLst/>
            <a:cxnLst>
              <a:cxn ang="0">
                <a:pos x="56" y="360"/>
              </a:cxn>
              <a:cxn ang="0">
                <a:pos x="32" y="320"/>
              </a:cxn>
              <a:cxn ang="0">
                <a:pos x="8" y="280"/>
              </a:cxn>
              <a:cxn ang="0">
                <a:pos x="0" y="240"/>
              </a:cxn>
              <a:cxn ang="0">
                <a:pos x="24" y="200"/>
              </a:cxn>
              <a:cxn ang="0">
                <a:pos x="48" y="160"/>
              </a:cxn>
              <a:cxn ang="0">
                <a:pos x="80" y="120"/>
              </a:cxn>
              <a:cxn ang="0">
                <a:pos x="104" y="80"/>
              </a:cxn>
              <a:cxn ang="0">
                <a:pos x="120" y="40"/>
              </a:cxn>
              <a:cxn ang="0">
                <a:pos x="128" y="0"/>
              </a:cxn>
            </a:cxnLst>
            <a:rect l="0" t="0" r="r" b="b"/>
            <a:pathLst>
              <a:path w="129" h="361">
                <a:moveTo>
                  <a:pt x="56" y="360"/>
                </a:moveTo>
                <a:lnTo>
                  <a:pt x="32" y="320"/>
                </a:lnTo>
                <a:lnTo>
                  <a:pt x="8" y="280"/>
                </a:lnTo>
                <a:lnTo>
                  <a:pt x="0" y="240"/>
                </a:lnTo>
                <a:lnTo>
                  <a:pt x="24" y="200"/>
                </a:lnTo>
                <a:lnTo>
                  <a:pt x="48" y="160"/>
                </a:lnTo>
                <a:lnTo>
                  <a:pt x="80" y="120"/>
                </a:lnTo>
                <a:lnTo>
                  <a:pt x="104" y="80"/>
                </a:lnTo>
                <a:lnTo>
                  <a:pt x="120" y="40"/>
                </a:lnTo>
                <a:lnTo>
                  <a:pt x="128" y="0"/>
                </a:lnTo>
              </a:path>
            </a:pathLst>
          </a:custGeom>
          <a:noFill/>
          <a:ln w="12700" cap="rnd" cmpd="sng">
            <a:solidFill>
              <a:srgbClr val="000000"/>
            </a:solidFill>
            <a:prstDash val="solid"/>
            <a:round/>
            <a:headEnd type="none" w="med" len="med"/>
            <a:tailEnd type="none" w="med" len="med"/>
          </a:ln>
          <a:effectLst/>
        </p:spPr>
        <p:txBody>
          <a:bodyPr/>
          <a:lstStyle/>
          <a:p>
            <a:endParaRPr lang="en-IN"/>
          </a:p>
        </p:txBody>
      </p:sp>
      <p:sp>
        <p:nvSpPr>
          <p:cNvPr id="41031" name="Freeform 71"/>
          <p:cNvSpPr>
            <a:spLocks/>
          </p:cNvSpPr>
          <p:nvPr/>
        </p:nvSpPr>
        <p:spPr bwMode="auto">
          <a:xfrm>
            <a:off x="3667125" y="2044700"/>
            <a:ext cx="217488" cy="636588"/>
          </a:xfrm>
          <a:custGeom>
            <a:avLst/>
            <a:gdLst/>
            <a:ahLst/>
            <a:cxnLst>
              <a:cxn ang="0">
                <a:pos x="88" y="400"/>
              </a:cxn>
              <a:cxn ang="0">
                <a:pos x="120" y="360"/>
              </a:cxn>
              <a:cxn ang="0">
                <a:pos x="136" y="320"/>
              </a:cxn>
              <a:cxn ang="0">
                <a:pos x="136" y="280"/>
              </a:cxn>
              <a:cxn ang="0">
                <a:pos x="120" y="240"/>
              </a:cxn>
              <a:cxn ang="0">
                <a:pos x="112" y="200"/>
              </a:cxn>
              <a:cxn ang="0">
                <a:pos x="88" y="160"/>
              </a:cxn>
              <a:cxn ang="0">
                <a:pos x="56" y="120"/>
              </a:cxn>
              <a:cxn ang="0">
                <a:pos x="24" y="80"/>
              </a:cxn>
              <a:cxn ang="0">
                <a:pos x="8" y="40"/>
              </a:cxn>
              <a:cxn ang="0">
                <a:pos x="0" y="0"/>
              </a:cxn>
            </a:cxnLst>
            <a:rect l="0" t="0" r="r" b="b"/>
            <a:pathLst>
              <a:path w="137" h="401">
                <a:moveTo>
                  <a:pt x="88" y="400"/>
                </a:moveTo>
                <a:lnTo>
                  <a:pt x="120" y="360"/>
                </a:lnTo>
                <a:lnTo>
                  <a:pt x="136" y="320"/>
                </a:lnTo>
                <a:lnTo>
                  <a:pt x="136" y="280"/>
                </a:lnTo>
                <a:lnTo>
                  <a:pt x="120" y="240"/>
                </a:lnTo>
                <a:lnTo>
                  <a:pt x="112" y="200"/>
                </a:lnTo>
                <a:lnTo>
                  <a:pt x="88" y="160"/>
                </a:lnTo>
                <a:lnTo>
                  <a:pt x="56" y="120"/>
                </a:lnTo>
                <a:lnTo>
                  <a:pt x="24" y="80"/>
                </a:lnTo>
                <a:lnTo>
                  <a:pt x="8" y="4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IN"/>
          </a:p>
        </p:txBody>
      </p:sp>
      <p:sp>
        <p:nvSpPr>
          <p:cNvPr id="41032" name="Freeform 72"/>
          <p:cNvSpPr>
            <a:spLocks/>
          </p:cNvSpPr>
          <p:nvPr/>
        </p:nvSpPr>
        <p:spPr bwMode="auto">
          <a:xfrm>
            <a:off x="3667125" y="2044700"/>
            <a:ext cx="217488" cy="636588"/>
          </a:xfrm>
          <a:custGeom>
            <a:avLst/>
            <a:gdLst/>
            <a:ahLst/>
            <a:cxnLst>
              <a:cxn ang="0">
                <a:pos x="88" y="400"/>
              </a:cxn>
              <a:cxn ang="0">
                <a:pos x="120" y="360"/>
              </a:cxn>
              <a:cxn ang="0">
                <a:pos x="136" y="320"/>
              </a:cxn>
              <a:cxn ang="0">
                <a:pos x="136" y="280"/>
              </a:cxn>
              <a:cxn ang="0">
                <a:pos x="120" y="240"/>
              </a:cxn>
              <a:cxn ang="0">
                <a:pos x="112" y="200"/>
              </a:cxn>
              <a:cxn ang="0">
                <a:pos x="88" y="160"/>
              </a:cxn>
              <a:cxn ang="0">
                <a:pos x="56" y="120"/>
              </a:cxn>
              <a:cxn ang="0">
                <a:pos x="24" y="80"/>
              </a:cxn>
              <a:cxn ang="0">
                <a:pos x="8" y="40"/>
              </a:cxn>
              <a:cxn ang="0">
                <a:pos x="0" y="0"/>
              </a:cxn>
            </a:cxnLst>
            <a:rect l="0" t="0" r="r" b="b"/>
            <a:pathLst>
              <a:path w="137" h="401">
                <a:moveTo>
                  <a:pt x="88" y="400"/>
                </a:moveTo>
                <a:lnTo>
                  <a:pt x="120" y="360"/>
                </a:lnTo>
                <a:lnTo>
                  <a:pt x="136" y="320"/>
                </a:lnTo>
                <a:lnTo>
                  <a:pt x="136" y="280"/>
                </a:lnTo>
                <a:lnTo>
                  <a:pt x="120" y="240"/>
                </a:lnTo>
                <a:lnTo>
                  <a:pt x="112" y="200"/>
                </a:lnTo>
                <a:lnTo>
                  <a:pt x="88" y="160"/>
                </a:lnTo>
                <a:lnTo>
                  <a:pt x="56" y="120"/>
                </a:lnTo>
                <a:lnTo>
                  <a:pt x="24" y="80"/>
                </a:lnTo>
                <a:lnTo>
                  <a:pt x="8" y="4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IN"/>
          </a:p>
        </p:txBody>
      </p:sp>
      <p:grpSp>
        <p:nvGrpSpPr>
          <p:cNvPr id="41033" name="Group 73"/>
          <p:cNvGrpSpPr>
            <a:grpSpLocks/>
          </p:cNvGrpSpPr>
          <p:nvPr/>
        </p:nvGrpSpPr>
        <p:grpSpPr bwMode="auto">
          <a:xfrm>
            <a:off x="5813425" y="2222500"/>
            <a:ext cx="407988" cy="1492250"/>
            <a:chOff x="3662" y="1400"/>
            <a:chExt cx="257" cy="940"/>
          </a:xfrm>
        </p:grpSpPr>
        <p:sp>
          <p:nvSpPr>
            <p:cNvPr id="41034" name="Oval 74"/>
            <p:cNvSpPr>
              <a:spLocks noChangeArrowheads="1"/>
            </p:cNvSpPr>
            <p:nvPr/>
          </p:nvSpPr>
          <p:spPr bwMode="auto">
            <a:xfrm>
              <a:off x="3722" y="2180"/>
              <a:ext cx="160" cy="160"/>
            </a:xfrm>
            <a:prstGeom prst="ellipse">
              <a:avLst/>
            </a:prstGeom>
            <a:solidFill>
              <a:srgbClr val="FFFFFF"/>
            </a:solidFill>
            <a:ln w="12700">
              <a:solidFill>
                <a:srgbClr val="000000"/>
              </a:solidFill>
              <a:round/>
              <a:headEnd/>
              <a:tailEnd/>
            </a:ln>
            <a:effectLst/>
          </p:spPr>
          <p:txBody>
            <a:bodyPr wrap="none" anchor="ctr"/>
            <a:lstStyle/>
            <a:p>
              <a:endParaRPr lang="en-IN"/>
            </a:p>
          </p:txBody>
        </p:sp>
        <p:sp>
          <p:nvSpPr>
            <p:cNvPr id="41035" name="Arc 75"/>
            <p:cNvSpPr>
              <a:spLocks/>
            </p:cNvSpPr>
            <p:nvPr/>
          </p:nvSpPr>
          <p:spPr bwMode="auto">
            <a:xfrm>
              <a:off x="3750" y="2234"/>
              <a:ext cx="0" cy="16"/>
            </a:xfrm>
            <a:custGeom>
              <a:avLst/>
              <a:gdLst>
                <a:gd name="G0" fmla="+- 21600 0 0"/>
                <a:gd name="G1" fmla="+- 21600 0 0"/>
                <a:gd name="G2" fmla="+- 21600 0 0"/>
                <a:gd name="T0" fmla="*/ 42989 w 43200"/>
                <a:gd name="T1" fmla="*/ 18594 h 43200"/>
                <a:gd name="T2" fmla="*/ 42989 w 43200"/>
                <a:gd name="T3" fmla="*/ 18594 h 43200"/>
                <a:gd name="T4" fmla="*/ 21600 w 43200"/>
                <a:gd name="T5" fmla="*/ 21600 h 43200"/>
              </a:gdLst>
              <a:ahLst/>
              <a:cxnLst>
                <a:cxn ang="0">
                  <a:pos x="T0" y="T1"/>
                </a:cxn>
                <a:cxn ang="0">
                  <a:pos x="T2" y="T3"/>
                </a:cxn>
                <a:cxn ang="0">
                  <a:pos x="T4" y="T5"/>
                </a:cxn>
              </a:cxnLst>
              <a:rect l="0" t="0" r="r" b="b"/>
              <a:pathLst>
                <a:path w="43200" h="43200" fill="none" extrusionOk="0">
                  <a:moveTo>
                    <a:pt x="42989" y="18593"/>
                  </a:moveTo>
                </a:path>
                <a:path w="43200" h="43200" stroke="0" extrusionOk="0">
                  <a:moveTo>
                    <a:pt x="42989" y="18593"/>
                  </a:moveTo>
                  <a:lnTo>
                    <a:pt x="21600" y="21600"/>
                  </a:lnTo>
                  <a:close/>
                </a:path>
              </a:pathLst>
            </a:custGeom>
            <a:noFill/>
            <a:ln w="12700" cap="rnd">
              <a:solidFill>
                <a:srgbClr val="000000"/>
              </a:solidFill>
              <a:round/>
              <a:headEnd/>
              <a:tailEnd/>
            </a:ln>
            <a:effectLst/>
          </p:spPr>
          <p:txBody>
            <a:bodyPr wrap="none" anchor="ctr"/>
            <a:lstStyle/>
            <a:p>
              <a:endParaRPr lang="en-IN"/>
            </a:p>
          </p:txBody>
        </p:sp>
        <p:sp>
          <p:nvSpPr>
            <p:cNvPr id="41036" name="Arc 76"/>
            <p:cNvSpPr>
              <a:spLocks/>
            </p:cNvSpPr>
            <p:nvPr/>
          </p:nvSpPr>
          <p:spPr bwMode="auto">
            <a:xfrm>
              <a:off x="3840" y="2072"/>
              <a:ext cx="48" cy="19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IN"/>
            </a:p>
          </p:txBody>
        </p:sp>
        <p:sp>
          <p:nvSpPr>
            <p:cNvPr id="41037" name="Arc 77"/>
            <p:cNvSpPr>
              <a:spLocks/>
            </p:cNvSpPr>
            <p:nvPr/>
          </p:nvSpPr>
          <p:spPr bwMode="auto">
            <a:xfrm>
              <a:off x="3718" y="2072"/>
              <a:ext cx="48" cy="19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wrap="none" anchor="ctr"/>
            <a:lstStyle/>
            <a:p>
              <a:endParaRPr lang="en-IN"/>
            </a:p>
          </p:txBody>
        </p:sp>
        <p:sp>
          <p:nvSpPr>
            <p:cNvPr id="41038" name="Oval 78"/>
            <p:cNvSpPr>
              <a:spLocks noChangeArrowheads="1"/>
            </p:cNvSpPr>
            <p:nvPr/>
          </p:nvSpPr>
          <p:spPr bwMode="auto">
            <a:xfrm>
              <a:off x="3770" y="2052"/>
              <a:ext cx="64" cy="24"/>
            </a:xfrm>
            <a:prstGeom prst="ellipse">
              <a:avLst/>
            </a:prstGeom>
            <a:solidFill>
              <a:srgbClr val="FFFFFF"/>
            </a:solidFill>
            <a:ln w="12700">
              <a:solidFill>
                <a:srgbClr val="000000"/>
              </a:solidFill>
              <a:round/>
              <a:headEnd/>
              <a:tailEnd/>
            </a:ln>
            <a:effectLst/>
          </p:spPr>
          <p:txBody>
            <a:bodyPr wrap="none" anchor="ctr"/>
            <a:lstStyle/>
            <a:p>
              <a:endParaRPr lang="en-IN"/>
            </a:p>
          </p:txBody>
        </p:sp>
        <p:sp>
          <p:nvSpPr>
            <p:cNvPr id="41039" name="Line 79"/>
            <p:cNvSpPr>
              <a:spLocks noChangeShapeType="1"/>
            </p:cNvSpPr>
            <p:nvPr/>
          </p:nvSpPr>
          <p:spPr bwMode="auto">
            <a:xfrm>
              <a:off x="3814" y="1993"/>
              <a:ext cx="0" cy="247"/>
            </a:xfrm>
            <a:prstGeom prst="line">
              <a:avLst/>
            </a:prstGeom>
            <a:noFill/>
            <a:ln w="25400">
              <a:solidFill>
                <a:srgbClr val="000000"/>
              </a:solidFill>
              <a:round/>
              <a:headEnd/>
              <a:tailEnd/>
            </a:ln>
            <a:effectLst/>
          </p:spPr>
          <p:txBody>
            <a:bodyPr wrap="none" anchor="ctr"/>
            <a:lstStyle/>
            <a:p>
              <a:endParaRPr lang="en-IN"/>
            </a:p>
          </p:txBody>
        </p:sp>
        <p:sp>
          <p:nvSpPr>
            <p:cNvPr id="41040" name="Line 80"/>
            <p:cNvSpPr>
              <a:spLocks noChangeShapeType="1"/>
            </p:cNvSpPr>
            <p:nvPr/>
          </p:nvSpPr>
          <p:spPr bwMode="auto">
            <a:xfrm flipV="1">
              <a:off x="3751" y="1953"/>
              <a:ext cx="103" cy="31"/>
            </a:xfrm>
            <a:prstGeom prst="line">
              <a:avLst/>
            </a:prstGeom>
            <a:noFill/>
            <a:ln w="25400">
              <a:solidFill>
                <a:srgbClr val="000000"/>
              </a:solidFill>
              <a:round/>
              <a:headEnd/>
              <a:tailEnd/>
            </a:ln>
            <a:effectLst/>
          </p:spPr>
          <p:txBody>
            <a:bodyPr wrap="none" anchor="ctr"/>
            <a:lstStyle/>
            <a:p>
              <a:endParaRPr lang="en-IN"/>
            </a:p>
          </p:txBody>
        </p:sp>
        <p:sp>
          <p:nvSpPr>
            <p:cNvPr id="41041" name="Line 81"/>
            <p:cNvSpPr>
              <a:spLocks noChangeShapeType="1"/>
            </p:cNvSpPr>
            <p:nvPr/>
          </p:nvSpPr>
          <p:spPr bwMode="auto">
            <a:xfrm flipV="1">
              <a:off x="3751" y="1921"/>
              <a:ext cx="103" cy="31"/>
            </a:xfrm>
            <a:prstGeom prst="line">
              <a:avLst/>
            </a:prstGeom>
            <a:noFill/>
            <a:ln w="25400">
              <a:solidFill>
                <a:srgbClr val="000000"/>
              </a:solidFill>
              <a:round/>
              <a:headEnd/>
              <a:tailEnd/>
            </a:ln>
            <a:effectLst/>
          </p:spPr>
          <p:txBody>
            <a:bodyPr wrap="none" anchor="ctr"/>
            <a:lstStyle/>
            <a:p>
              <a:endParaRPr lang="en-IN"/>
            </a:p>
          </p:txBody>
        </p:sp>
        <p:sp>
          <p:nvSpPr>
            <p:cNvPr id="41042" name="Line 82"/>
            <p:cNvSpPr>
              <a:spLocks noChangeShapeType="1"/>
            </p:cNvSpPr>
            <p:nvPr/>
          </p:nvSpPr>
          <p:spPr bwMode="auto">
            <a:xfrm flipV="1">
              <a:off x="3743" y="1889"/>
              <a:ext cx="103" cy="31"/>
            </a:xfrm>
            <a:prstGeom prst="line">
              <a:avLst/>
            </a:prstGeom>
            <a:noFill/>
            <a:ln w="25400">
              <a:solidFill>
                <a:srgbClr val="000000"/>
              </a:solidFill>
              <a:round/>
              <a:headEnd/>
              <a:tailEnd/>
            </a:ln>
            <a:effectLst/>
          </p:spPr>
          <p:txBody>
            <a:bodyPr wrap="none" anchor="ctr"/>
            <a:lstStyle/>
            <a:p>
              <a:endParaRPr lang="en-IN"/>
            </a:p>
          </p:txBody>
        </p:sp>
        <p:sp>
          <p:nvSpPr>
            <p:cNvPr id="41043" name="Line 83"/>
            <p:cNvSpPr>
              <a:spLocks noChangeShapeType="1"/>
            </p:cNvSpPr>
            <p:nvPr/>
          </p:nvSpPr>
          <p:spPr bwMode="auto">
            <a:xfrm flipV="1">
              <a:off x="3743" y="1857"/>
              <a:ext cx="103" cy="31"/>
            </a:xfrm>
            <a:prstGeom prst="line">
              <a:avLst/>
            </a:prstGeom>
            <a:noFill/>
            <a:ln w="25400">
              <a:solidFill>
                <a:srgbClr val="000000"/>
              </a:solidFill>
              <a:round/>
              <a:headEnd/>
              <a:tailEnd/>
            </a:ln>
            <a:effectLst/>
          </p:spPr>
          <p:txBody>
            <a:bodyPr wrap="none" anchor="ctr"/>
            <a:lstStyle/>
            <a:p>
              <a:endParaRPr lang="en-IN"/>
            </a:p>
          </p:txBody>
        </p:sp>
        <p:sp>
          <p:nvSpPr>
            <p:cNvPr id="41044" name="Line 84"/>
            <p:cNvSpPr>
              <a:spLocks noChangeShapeType="1"/>
            </p:cNvSpPr>
            <p:nvPr/>
          </p:nvSpPr>
          <p:spPr bwMode="auto">
            <a:xfrm flipV="1">
              <a:off x="3735" y="1825"/>
              <a:ext cx="103" cy="31"/>
            </a:xfrm>
            <a:prstGeom prst="line">
              <a:avLst/>
            </a:prstGeom>
            <a:noFill/>
            <a:ln w="25400">
              <a:solidFill>
                <a:srgbClr val="000000"/>
              </a:solidFill>
              <a:round/>
              <a:headEnd/>
              <a:tailEnd/>
            </a:ln>
            <a:effectLst/>
          </p:spPr>
          <p:txBody>
            <a:bodyPr wrap="none" anchor="ctr"/>
            <a:lstStyle/>
            <a:p>
              <a:endParaRPr lang="en-IN"/>
            </a:p>
          </p:txBody>
        </p:sp>
        <p:sp>
          <p:nvSpPr>
            <p:cNvPr id="41045" name="Freeform 85"/>
            <p:cNvSpPr>
              <a:spLocks/>
            </p:cNvSpPr>
            <p:nvPr/>
          </p:nvSpPr>
          <p:spPr bwMode="auto">
            <a:xfrm>
              <a:off x="3662" y="1456"/>
              <a:ext cx="129" cy="361"/>
            </a:xfrm>
            <a:custGeom>
              <a:avLst/>
              <a:gdLst/>
              <a:ahLst/>
              <a:cxnLst>
                <a:cxn ang="0">
                  <a:pos x="56" y="360"/>
                </a:cxn>
                <a:cxn ang="0">
                  <a:pos x="32" y="320"/>
                </a:cxn>
                <a:cxn ang="0">
                  <a:pos x="8" y="280"/>
                </a:cxn>
                <a:cxn ang="0">
                  <a:pos x="0" y="240"/>
                </a:cxn>
                <a:cxn ang="0">
                  <a:pos x="24" y="200"/>
                </a:cxn>
                <a:cxn ang="0">
                  <a:pos x="48" y="160"/>
                </a:cxn>
                <a:cxn ang="0">
                  <a:pos x="80" y="120"/>
                </a:cxn>
                <a:cxn ang="0">
                  <a:pos x="104" y="80"/>
                </a:cxn>
                <a:cxn ang="0">
                  <a:pos x="120" y="40"/>
                </a:cxn>
                <a:cxn ang="0">
                  <a:pos x="128" y="0"/>
                </a:cxn>
              </a:cxnLst>
              <a:rect l="0" t="0" r="r" b="b"/>
              <a:pathLst>
                <a:path w="129" h="361">
                  <a:moveTo>
                    <a:pt x="56" y="360"/>
                  </a:moveTo>
                  <a:lnTo>
                    <a:pt x="32" y="320"/>
                  </a:lnTo>
                  <a:lnTo>
                    <a:pt x="8" y="280"/>
                  </a:lnTo>
                  <a:lnTo>
                    <a:pt x="0" y="240"/>
                  </a:lnTo>
                  <a:lnTo>
                    <a:pt x="24" y="200"/>
                  </a:lnTo>
                  <a:lnTo>
                    <a:pt x="48" y="160"/>
                  </a:lnTo>
                  <a:lnTo>
                    <a:pt x="80" y="120"/>
                  </a:lnTo>
                  <a:lnTo>
                    <a:pt x="104" y="80"/>
                  </a:lnTo>
                  <a:lnTo>
                    <a:pt x="120" y="40"/>
                  </a:lnTo>
                  <a:lnTo>
                    <a:pt x="128" y="0"/>
                  </a:lnTo>
                </a:path>
              </a:pathLst>
            </a:custGeom>
            <a:noFill/>
            <a:ln w="12700" cap="rnd" cmpd="sng">
              <a:solidFill>
                <a:srgbClr val="000000"/>
              </a:solidFill>
              <a:prstDash val="solid"/>
              <a:round/>
              <a:headEnd type="none" w="med" len="med"/>
              <a:tailEnd type="none" w="med" len="med"/>
            </a:ln>
            <a:effectLst/>
          </p:spPr>
          <p:txBody>
            <a:bodyPr/>
            <a:lstStyle/>
            <a:p>
              <a:endParaRPr lang="en-IN"/>
            </a:p>
          </p:txBody>
        </p:sp>
        <p:sp>
          <p:nvSpPr>
            <p:cNvPr id="41046" name="Freeform 86"/>
            <p:cNvSpPr>
              <a:spLocks/>
            </p:cNvSpPr>
            <p:nvPr/>
          </p:nvSpPr>
          <p:spPr bwMode="auto">
            <a:xfrm>
              <a:off x="3662" y="1456"/>
              <a:ext cx="129" cy="361"/>
            </a:xfrm>
            <a:custGeom>
              <a:avLst/>
              <a:gdLst/>
              <a:ahLst/>
              <a:cxnLst>
                <a:cxn ang="0">
                  <a:pos x="56" y="360"/>
                </a:cxn>
                <a:cxn ang="0">
                  <a:pos x="32" y="320"/>
                </a:cxn>
                <a:cxn ang="0">
                  <a:pos x="8" y="280"/>
                </a:cxn>
                <a:cxn ang="0">
                  <a:pos x="0" y="240"/>
                </a:cxn>
                <a:cxn ang="0">
                  <a:pos x="24" y="200"/>
                </a:cxn>
                <a:cxn ang="0">
                  <a:pos x="48" y="160"/>
                </a:cxn>
                <a:cxn ang="0">
                  <a:pos x="80" y="120"/>
                </a:cxn>
                <a:cxn ang="0">
                  <a:pos x="104" y="80"/>
                </a:cxn>
                <a:cxn ang="0">
                  <a:pos x="120" y="40"/>
                </a:cxn>
                <a:cxn ang="0">
                  <a:pos x="128" y="0"/>
                </a:cxn>
              </a:cxnLst>
              <a:rect l="0" t="0" r="r" b="b"/>
              <a:pathLst>
                <a:path w="129" h="361">
                  <a:moveTo>
                    <a:pt x="56" y="360"/>
                  </a:moveTo>
                  <a:lnTo>
                    <a:pt x="32" y="320"/>
                  </a:lnTo>
                  <a:lnTo>
                    <a:pt x="8" y="280"/>
                  </a:lnTo>
                  <a:lnTo>
                    <a:pt x="0" y="240"/>
                  </a:lnTo>
                  <a:lnTo>
                    <a:pt x="24" y="200"/>
                  </a:lnTo>
                  <a:lnTo>
                    <a:pt x="48" y="160"/>
                  </a:lnTo>
                  <a:lnTo>
                    <a:pt x="80" y="120"/>
                  </a:lnTo>
                  <a:lnTo>
                    <a:pt x="104" y="80"/>
                  </a:lnTo>
                  <a:lnTo>
                    <a:pt x="120" y="40"/>
                  </a:lnTo>
                  <a:lnTo>
                    <a:pt x="128" y="0"/>
                  </a:lnTo>
                </a:path>
              </a:pathLst>
            </a:custGeom>
            <a:noFill/>
            <a:ln w="12700" cap="rnd" cmpd="sng">
              <a:solidFill>
                <a:srgbClr val="000000"/>
              </a:solidFill>
              <a:prstDash val="solid"/>
              <a:round/>
              <a:headEnd type="none" w="med" len="med"/>
              <a:tailEnd type="none" w="med" len="med"/>
            </a:ln>
            <a:effectLst/>
          </p:spPr>
          <p:txBody>
            <a:bodyPr/>
            <a:lstStyle/>
            <a:p>
              <a:endParaRPr lang="en-IN"/>
            </a:p>
          </p:txBody>
        </p:sp>
        <p:sp>
          <p:nvSpPr>
            <p:cNvPr id="41047" name="Freeform 87"/>
            <p:cNvSpPr>
              <a:spLocks/>
            </p:cNvSpPr>
            <p:nvPr/>
          </p:nvSpPr>
          <p:spPr bwMode="auto">
            <a:xfrm>
              <a:off x="3782" y="1400"/>
              <a:ext cx="137" cy="401"/>
            </a:xfrm>
            <a:custGeom>
              <a:avLst/>
              <a:gdLst/>
              <a:ahLst/>
              <a:cxnLst>
                <a:cxn ang="0">
                  <a:pos x="88" y="400"/>
                </a:cxn>
                <a:cxn ang="0">
                  <a:pos x="120" y="360"/>
                </a:cxn>
                <a:cxn ang="0">
                  <a:pos x="136" y="320"/>
                </a:cxn>
                <a:cxn ang="0">
                  <a:pos x="136" y="280"/>
                </a:cxn>
                <a:cxn ang="0">
                  <a:pos x="120" y="240"/>
                </a:cxn>
                <a:cxn ang="0">
                  <a:pos x="112" y="200"/>
                </a:cxn>
                <a:cxn ang="0">
                  <a:pos x="88" y="160"/>
                </a:cxn>
                <a:cxn ang="0">
                  <a:pos x="56" y="120"/>
                </a:cxn>
                <a:cxn ang="0">
                  <a:pos x="24" y="80"/>
                </a:cxn>
                <a:cxn ang="0">
                  <a:pos x="8" y="40"/>
                </a:cxn>
                <a:cxn ang="0">
                  <a:pos x="0" y="0"/>
                </a:cxn>
              </a:cxnLst>
              <a:rect l="0" t="0" r="r" b="b"/>
              <a:pathLst>
                <a:path w="137" h="401">
                  <a:moveTo>
                    <a:pt x="88" y="400"/>
                  </a:moveTo>
                  <a:lnTo>
                    <a:pt x="120" y="360"/>
                  </a:lnTo>
                  <a:lnTo>
                    <a:pt x="136" y="320"/>
                  </a:lnTo>
                  <a:lnTo>
                    <a:pt x="136" y="280"/>
                  </a:lnTo>
                  <a:lnTo>
                    <a:pt x="120" y="240"/>
                  </a:lnTo>
                  <a:lnTo>
                    <a:pt x="112" y="200"/>
                  </a:lnTo>
                  <a:lnTo>
                    <a:pt x="88" y="160"/>
                  </a:lnTo>
                  <a:lnTo>
                    <a:pt x="56" y="120"/>
                  </a:lnTo>
                  <a:lnTo>
                    <a:pt x="24" y="80"/>
                  </a:lnTo>
                  <a:lnTo>
                    <a:pt x="8" y="4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IN"/>
            </a:p>
          </p:txBody>
        </p:sp>
        <p:sp>
          <p:nvSpPr>
            <p:cNvPr id="41048" name="Freeform 88"/>
            <p:cNvSpPr>
              <a:spLocks/>
            </p:cNvSpPr>
            <p:nvPr/>
          </p:nvSpPr>
          <p:spPr bwMode="auto">
            <a:xfrm>
              <a:off x="3782" y="1400"/>
              <a:ext cx="137" cy="401"/>
            </a:xfrm>
            <a:custGeom>
              <a:avLst/>
              <a:gdLst/>
              <a:ahLst/>
              <a:cxnLst>
                <a:cxn ang="0">
                  <a:pos x="88" y="400"/>
                </a:cxn>
                <a:cxn ang="0">
                  <a:pos x="120" y="360"/>
                </a:cxn>
                <a:cxn ang="0">
                  <a:pos x="136" y="320"/>
                </a:cxn>
                <a:cxn ang="0">
                  <a:pos x="136" y="280"/>
                </a:cxn>
                <a:cxn ang="0">
                  <a:pos x="120" y="240"/>
                </a:cxn>
                <a:cxn ang="0">
                  <a:pos x="112" y="200"/>
                </a:cxn>
                <a:cxn ang="0">
                  <a:pos x="88" y="160"/>
                </a:cxn>
                <a:cxn ang="0">
                  <a:pos x="56" y="120"/>
                </a:cxn>
                <a:cxn ang="0">
                  <a:pos x="24" y="80"/>
                </a:cxn>
                <a:cxn ang="0">
                  <a:pos x="8" y="40"/>
                </a:cxn>
                <a:cxn ang="0">
                  <a:pos x="0" y="0"/>
                </a:cxn>
              </a:cxnLst>
              <a:rect l="0" t="0" r="r" b="b"/>
              <a:pathLst>
                <a:path w="137" h="401">
                  <a:moveTo>
                    <a:pt x="88" y="400"/>
                  </a:moveTo>
                  <a:lnTo>
                    <a:pt x="120" y="360"/>
                  </a:lnTo>
                  <a:lnTo>
                    <a:pt x="136" y="320"/>
                  </a:lnTo>
                  <a:lnTo>
                    <a:pt x="136" y="280"/>
                  </a:lnTo>
                  <a:lnTo>
                    <a:pt x="120" y="240"/>
                  </a:lnTo>
                  <a:lnTo>
                    <a:pt x="112" y="200"/>
                  </a:lnTo>
                  <a:lnTo>
                    <a:pt x="88" y="160"/>
                  </a:lnTo>
                  <a:lnTo>
                    <a:pt x="56" y="120"/>
                  </a:lnTo>
                  <a:lnTo>
                    <a:pt x="24" y="80"/>
                  </a:lnTo>
                  <a:lnTo>
                    <a:pt x="8" y="4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IN"/>
            </a:p>
          </p:txBody>
        </p:sp>
      </p:grpSp>
      <p:sp>
        <p:nvSpPr>
          <p:cNvPr id="41049" name="Line 89"/>
          <p:cNvSpPr>
            <a:spLocks noChangeShapeType="1"/>
          </p:cNvSpPr>
          <p:nvPr/>
        </p:nvSpPr>
        <p:spPr bwMode="auto">
          <a:xfrm flipV="1">
            <a:off x="3643313" y="2833688"/>
            <a:ext cx="163512" cy="49212"/>
          </a:xfrm>
          <a:prstGeom prst="line">
            <a:avLst/>
          </a:prstGeom>
          <a:noFill/>
          <a:ln w="25400">
            <a:solidFill>
              <a:srgbClr val="000000"/>
            </a:solidFill>
            <a:round/>
            <a:headEnd/>
            <a:tailEnd/>
          </a:ln>
          <a:effectLst/>
        </p:spPr>
        <p:txBody>
          <a:bodyPr wrap="none" anchor="ctr"/>
          <a:lstStyle/>
          <a:p>
            <a:endParaRPr lang="en-IN"/>
          </a:p>
        </p:txBody>
      </p:sp>
      <p:sp>
        <p:nvSpPr>
          <p:cNvPr id="41050" name="Line 90"/>
          <p:cNvSpPr>
            <a:spLocks noChangeShapeType="1"/>
          </p:cNvSpPr>
          <p:nvPr/>
        </p:nvSpPr>
        <p:spPr bwMode="auto">
          <a:xfrm flipV="1">
            <a:off x="3643313" y="2770188"/>
            <a:ext cx="163512" cy="49212"/>
          </a:xfrm>
          <a:prstGeom prst="line">
            <a:avLst/>
          </a:prstGeom>
          <a:noFill/>
          <a:ln w="25400">
            <a:solidFill>
              <a:srgbClr val="000000"/>
            </a:solidFill>
            <a:round/>
            <a:headEnd/>
            <a:tailEnd/>
          </a:ln>
          <a:effectLst/>
        </p:spPr>
        <p:txBody>
          <a:bodyPr wrap="none" anchor="ctr"/>
          <a:lstStyle/>
          <a:p>
            <a:endParaRPr lang="en-IN"/>
          </a:p>
        </p:txBody>
      </p:sp>
      <p:sp>
        <p:nvSpPr>
          <p:cNvPr id="41051" name="Line 91"/>
          <p:cNvSpPr>
            <a:spLocks noChangeShapeType="1"/>
          </p:cNvSpPr>
          <p:nvPr/>
        </p:nvSpPr>
        <p:spPr bwMode="auto">
          <a:xfrm flipV="1">
            <a:off x="3643313" y="2719388"/>
            <a:ext cx="163512" cy="49212"/>
          </a:xfrm>
          <a:prstGeom prst="line">
            <a:avLst/>
          </a:prstGeom>
          <a:noFill/>
          <a:ln w="25400">
            <a:solidFill>
              <a:srgbClr val="000000"/>
            </a:solidFill>
            <a:round/>
            <a:headEnd/>
            <a:tailEnd/>
          </a:ln>
          <a:effectLst/>
        </p:spPr>
        <p:txBody>
          <a:bodyPr wrap="none" anchor="ctr"/>
          <a:lstStyle/>
          <a:p>
            <a:endParaRPr lang="en-IN"/>
          </a:p>
        </p:txBody>
      </p:sp>
      <p:sp>
        <p:nvSpPr>
          <p:cNvPr id="41052" name="Line 92"/>
          <p:cNvSpPr>
            <a:spLocks noChangeShapeType="1"/>
          </p:cNvSpPr>
          <p:nvPr/>
        </p:nvSpPr>
        <p:spPr bwMode="auto">
          <a:xfrm flipV="1">
            <a:off x="3630613" y="2668588"/>
            <a:ext cx="163512" cy="49212"/>
          </a:xfrm>
          <a:prstGeom prst="line">
            <a:avLst/>
          </a:prstGeom>
          <a:noFill/>
          <a:ln w="25400">
            <a:solidFill>
              <a:srgbClr val="000000"/>
            </a:solidFill>
            <a:round/>
            <a:headEnd/>
            <a:tailEnd/>
          </a:ln>
          <a:effectLst/>
        </p:spPr>
        <p:txBody>
          <a:bodyPr wrap="none" anchor="ctr"/>
          <a:lstStyle/>
          <a:p>
            <a:endParaRPr lang="en-IN"/>
          </a:p>
        </p:txBody>
      </p:sp>
      <p:grpSp>
        <p:nvGrpSpPr>
          <p:cNvPr id="41053" name="Group 93"/>
          <p:cNvGrpSpPr>
            <a:grpSpLocks/>
          </p:cNvGrpSpPr>
          <p:nvPr/>
        </p:nvGrpSpPr>
        <p:grpSpPr bwMode="auto">
          <a:xfrm>
            <a:off x="2678113" y="3225800"/>
            <a:ext cx="939800" cy="336550"/>
            <a:chOff x="1687" y="2032"/>
            <a:chExt cx="592" cy="212"/>
          </a:xfrm>
        </p:grpSpPr>
        <p:sp>
          <p:nvSpPr>
            <p:cNvPr id="41054" name="Freeform 94"/>
            <p:cNvSpPr>
              <a:spLocks/>
            </p:cNvSpPr>
            <p:nvPr/>
          </p:nvSpPr>
          <p:spPr bwMode="auto">
            <a:xfrm>
              <a:off x="2174" y="2032"/>
              <a:ext cx="105" cy="57"/>
            </a:xfrm>
            <a:custGeom>
              <a:avLst/>
              <a:gdLst/>
              <a:ahLst/>
              <a:cxnLst>
                <a:cxn ang="0">
                  <a:pos x="104" y="0"/>
                </a:cxn>
                <a:cxn ang="0">
                  <a:pos x="15" y="56"/>
                </a:cxn>
                <a:cxn ang="0">
                  <a:pos x="7" y="35"/>
                </a:cxn>
                <a:cxn ang="0">
                  <a:pos x="0" y="7"/>
                </a:cxn>
                <a:cxn ang="0">
                  <a:pos x="104" y="0"/>
                </a:cxn>
              </a:cxnLst>
              <a:rect l="0" t="0" r="r" b="b"/>
              <a:pathLst>
                <a:path w="105" h="57">
                  <a:moveTo>
                    <a:pt x="104" y="0"/>
                  </a:moveTo>
                  <a:lnTo>
                    <a:pt x="15" y="56"/>
                  </a:lnTo>
                  <a:lnTo>
                    <a:pt x="7" y="35"/>
                  </a:lnTo>
                  <a:lnTo>
                    <a:pt x="0" y="7"/>
                  </a:lnTo>
                  <a:lnTo>
                    <a:pt x="104" y="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41055" name="Line 95"/>
            <p:cNvSpPr>
              <a:spLocks noChangeShapeType="1"/>
            </p:cNvSpPr>
            <p:nvPr/>
          </p:nvSpPr>
          <p:spPr bwMode="auto">
            <a:xfrm flipH="1">
              <a:off x="1687" y="2085"/>
              <a:ext cx="495" cy="159"/>
            </a:xfrm>
            <a:prstGeom prst="line">
              <a:avLst/>
            </a:prstGeom>
            <a:noFill/>
            <a:ln w="12700">
              <a:solidFill>
                <a:srgbClr val="000000"/>
              </a:solidFill>
              <a:round/>
              <a:headEnd/>
              <a:tailEnd/>
            </a:ln>
            <a:effectLst/>
          </p:spPr>
          <p:txBody>
            <a:bodyPr wrap="none" anchor="ctr"/>
            <a:lstStyle/>
            <a:p>
              <a:endParaRPr lang="en-IN"/>
            </a:p>
          </p:txBody>
        </p:sp>
      </p:grpSp>
      <p:sp>
        <p:nvSpPr>
          <p:cNvPr id="41056" name="Rectangle 96"/>
          <p:cNvSpPr>
            <a:spLocks noChangeArrowheads="1"/>
          </p:cNvSpPr>
          <p:nvPr/>
        </p:nvSpPr>
        <p:spPr bwMode="auto">
          <a:xfrm>
            <a:off x="381000" y="3429000"/>
            <a:ext cx="2590800" cy="912813"/>
          </a:xfrm>
          <a:prstGeom prst="rect">
            <a:avLst/>
          </a:prstGeom>
          <a:noFill/>
          <a:ln w="12700">
            <a:noFill/>
            <a:miter lim="800000"/>
            <a:headEnd/>
            <a:tailEnd/>
          </a:ln>
          <a:effectLst/>
        </p:spPr>
        <p:txBody>
          <a:bodyPr lIns="90487" tIns="44450" rIns="90487" bIns="44450">
            <a:spAutoFit/>
          </a:bodyPr>
          <a:lstStyle/>
          <a:p>
            <a:r>
              <a:rPr lang="en-US" sz="1800" b="1">
                <a:solidFill>
                  <a:srgbClr val="063DE8"/>
                </a:solidFill>
                <a:latin typeface="Times" pitchFamily="1" charset="0"/>
              </a:rPr>
              <a:t>Adjustment of height</a:t>
            </a:r>
          </a:p>
          <a:p>
            <a:r>
              <a:rPr lang="en-US" sz="1800" b="1">
                <a:solidFill>
                  <a:srgbClr val="063DE8"/>
                </a:solidFill>
                <a:latin typeface="Times" pitchFamily="1" charset="0"/>
              </a:rPr>
              <a:t>above pipet tip will </a:t>
            </a:r>
          </a:p>
          <a:p>
            <a:r>
              <a:rPr lang="en-US" sz="1800" b="1">
                <a:solidFill>
                  <a:srgbClr val="063DE8"/>
                </a:solidFill>
                <a:latin typeface="Times" pitchFamily="1" charset="0"/>
              </a:rPr>
              <a:t>affect the fuel / air ratio.</a:t>
            </a:r>
          </a:p>
        </p:txBody>
      </p:sp>
      <p:grpSp>
        <p:nvGrpSpPr>
          <p:cNvPr id="41057" name="Group 97"/>
          <p:cNvGrpSpPr>
            <a:grpSpLocks/>
          </p:cNvGrpSpPr>
          <p:nvPr/>
        </p:nvGrpSpPr>
        <p:grpSpPr bwMode="auto">
          <a:xfrm>
            <a:off x="3908425" y="2870200"/>
            <a:ext cx="876300" cy="1257300"/>
            <a:chOff x="2462" y="1808"/>
            <a:chExt cx="552" cy="792"/>
          </a:xfrm>
        </p:grpSpPr>
        <p:sp>
          <p:nvSpPr>
            <p:cNvPr id="41058" name="Freeform 98"/>
            <p:cNvSpPr>
              <a:spLocks/>
            </p:cNvSpPr>
            <p:nvPr/>
          </p:nvSpPr>
          <p:spPr bwMode="auto">
            <a:xfrm>
              <a:off x="2462" y="1808"/>
              <a:ext cx="81" cy="105"/>
            </a:xfrm>
            <a:custGeom>
              <a:avLst/>
              <a:gdLst/>
              <a:ahLst/>
              <a:cxnLst>
                <a:cxn ang="0">
                  <a:pos x="0" y="0"/>
                </a:cxn>
                <a:cxn ang="0">
                  <a:pos x="80" y="74"/>
                </a:cxn>
                <a:cxn ang="0">
                  <a:pos x="58" y="89"/>
                </a:cxn>
                <a:cxn ang="0">
                  <a:pos x="36" y="104"/>
                </a:cxn>
                <a:cxn ang="0">
                  <a:pos x="0" y="0"/>
                </a:cxn>
              </a:cxnLst>
              <a:rect l="0" t="0" r="r" b="b"/>
              <a:pathLst>
                <a:path w="81" h="105">
                  <a:moveTo>
                    <a:pt x="0" y="0"/>
                  </a:moveTo>
                  <a:lnTo>
                    <a:pt x="80" y="74"/>
                  </a:lnTo>
                  <a:lnTo>
                    <a:pt x="58" y="89"/>
                  </a:lnTo>
                  <a:lnTo>
                    <a:pt x="36" y="104"/>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41059" name="Line 99"/>
            <p:cNvSpPr>
              <a:spLocks noChangeShapeType="1"/>
            </p:cNvSpPr>
            <p:nvPr/>
          </p:nvSpPr>
          <p:spPr bwMode="auto">
            <a:xfrm>
              <a:off x="2535" y="1913"/>
              <a:ext cx="479" cy="687"/>
            </a:xfrm>
            <a:prstGeom prst="line">
              <a:avLst/>
            </a:prstGeom>
            <a:noFill/>
            <a:ln w="12700">
              <a:solidFill>
                <a:srgbClr val="000000"/>
              </a:solidFill>
              <a:round/>
              <a:headEnd/>
              <a:tailEnd/>
            </a:ln>
            <a:effectLst/>
          </p:spPr>
          <p:txBody>
            <a:bodyPr wrap="none" anchor="ctr"/>
            <a:lstStyle/>
            <a:p>
              <a:endParaRPr lang="en-IN"/>
            </a:p>
          </p:txBody>
        </p:sp>
      </p:grpSp>
      <p:grpSp>
        <p:nvGrpSpPr>
          <p:cNvPr id="41060" name="Group 100"/>
          <p:cNvGrpSpPr>
            <a:grpSpLocks/>
          </p:cNvGrpSpPr>
          <p:nvPr/>
        </p:nvGrpSpPr>
        <p:grpSpPr bwMode="auto">
          <a:xfrm>
            <a:off x="4837113" y="3086100"/>
            <a:ext cx="977900" cy="1066800"/>
            <a:chOff x="3047" y="1944"/>
            <a:chExt cx="616" cy="672"/>
          </a:xfrm>
        </p:grpSpPr>
        <p:sp>
          <p:nvSpPr>
            <p:cNvPr id="41061" name="Freeform 101"/>
            <p:cNvSpPr>
              <a:spLocks/>
            </p:cNvSpPr>
            <p:nvPr/>
          </p:nvSpPr>
          <p:spPr bwMode="auto">
            <a:xfrm>
              <a:off x="3574" y="1944"/>
              <a:ext cx="89" cy="97"/>
            </a:xfrm>
            <a:custGeom>
              <a:avLst/>
              <a:gdLst/>
              <a:ahLst/>
              <a:cxnLst>
                <a:cxn ang="0">
                  <a:pos x="88" y="0"/>
                </a:cxn>
                <a:cxn ang="0">
                  <a:pos x="37" y="96"/>
                </a:cxn>
                <a:cxn ang="0">
                  <a:pos x="15" y="74"/>
                </a:cxn>
                <a:cxn ang="0">
                  <a:pos x="0" y="59"/>
                </a:cxn>
                <a:cxn ang="0">
                  <a:pos x="88" y="0"/>
                </a:cxn>
              </a:cxnLst>
              <a:rect l="0" t="0" r="r" b="b"/>
              <a:pathLst>
                <a:path w="89" h="97">
                  <a:moveTo>
                    <a:pt x="88" y="0"/>
                  </a:moveTo>
                  <a:lnTo>
                    <a:pt x="37" y="96"/>
                  </a:lnTo>
                  <a:lnTo>
                    <a:pt x="15" y="74"/>
                  </a:lnTo>
                  <a:lnTo>
                    <a:pt x="0" y="59"/>
                  </a:lnTo>
                  <a:lnTo>
                    <a:pt x="88" y="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41062" name="Line 102"/>
            <p:cNvSpPr>
              <a:spLocks noChangeShapeType="1"/>
            </p:cNvSpPr>
            <p:nvPr/>
          </p:nvSpPr>
          <p:spPr bwMode="auto">
            <a:xfrm flipV="1">
              <a:off x="3047" y="2025"/>
              <a:ext cx="543" cy="591"/>
            </a:xfrm>
            <a:prstGeom prst="line">
              <a:avLst/>
            </a:prstGeom>
            <a:noFill/>
            <a:ln w="12700">
              <a:solidFill>
                <a:srgbClr val="000000"/>
              </a:solidFill>
              <a:round/>
              <a:headEnd/>
              <a:tailEnd/>
            </a:ln>
            <a:effectLst/>
          </p:spPr>
          <p:txBody>
            <a:bodyPr wrap="none" anchor="ctr"/>
            <a:lstStyle/>
            <a:p>
              <a:endParaRPr lang="en-IN"/>
            </a:p>
          </p:txBody>
        </p:sp>
      </p:grpSp>
      <p:sp>
        <p:nvSpPr>
          <p:cNvPr id="41063" name="Rectangle 103"/>
          <p:cNvSpPr>
            <a:spLocks noChangeArrowheads="1"/>
          </p:cNvSpPr>
          <p:nvPr/>
        </p:nvSpPr>
        <p:spPr bwMode="auto">
          <a:xfrm>
            <a:off x="3616325" y="4114800"/>
            <a:ext cx="2551113" cy="638175"/>
          </a:xfrm>
          <a:prstGeom prst="rect">
            <a:avLst/>
          </a:prstGeom>
          <a:noFill/>
          <a:ln w="12700">
            <a:noFill/>
            <a:miter lim="800000"/>
            <a:headEnd/>
            <a:tailEnd/>
          </a:ln>
          <a:effectLst/>
        </p:spPr>
        <p:txBody>
          <a:bodyPr wrap="none" lIns="90487" tIns="44450" rIns="90487" bIns="44450">
            <a:spAutoFit/>
          </a:bodyPr>
          <a:lstStyle/>
          <a:p>
            <a:pPr algn="ctr"/>
            <a:r>
              <a:rPr lang="en-US" sz="1800" b="1">
                <a:solidFill>
                  <a:srgbClr val="063DE8"/>
                </a:solidFill>
                <a:latin typeface="Times" pitchFamily="1" charset="0"/>
              </a:rPr>
              <a:t>Length of coil will affect</a:t>
            </a:r>
          </a:p>
          <a:p>
            <a:pPr algn="ctr"/>
            <a:r>
              <a:rPr lang="en-US" sz="1800" b="1">
                <a:solidFill>
                  <a:srgbClr val="063DE8"/>
                </a:solidFill>
                <a:latin typeface="Times" pitchFamily="1" charset="0"/>
              </a:rPr>
              <a:t>flame stability.</a:t>
            </a:r>
          </a:p>
        </p:txBody>
      </p:sp>
      <p:sp>
        <p:nvSpPr>
          <p:cNvPr id="41064" name="Rectangle 104"/>
          <p:cNvSpPr>
            <a:spLocks noChangeArrowheads="1"/>
          </p:cNvSpPr>
          <p:nvPr/>
        </p:nvSpPr>
        <p:spPr bwMode="auto">
          <a:xfrm>
            <a:off x="1022350" y="609600"/>
            <a:ext cx="7097713" cy="698500"/>
          </a:xfrm>
          <a:prstGeom prst="rect">
            <a:avLst/>
          </a:prstGeom>
          <a:noFill/>
          <a:ln w="12700">
            <a:noFill/>
            <a:miter lim="800000"/>
            <a:headEnd/>
            <a:tailEnd/>
          </a:ln>
          <a:effectLst/>
        </p:spPr>
        <p:txBody>
          <a:bodyPr wrap="none" lIns="90487" tIns="44450" rIns="90487" bIns="44450">
            <a:spAutoFit/>
          </a:bodyPr>
          <a:lstStyle/>
          <a:p>
            <a:r>
              <a:rPr lang="en-US" sz="4000" b="1" u="sng">
                <a:solidFill>
                  <a:srgbClr val="063DE8"/>
                </a:solidFill>
                <a:latin typeface="Times" pitchFamily="1" charset="0"/>
              </a:rPr>
              <a:t>Burner Adjustment Parameters</a:t>
            </a:r>
            <a:endParaRPr lang="en-US" sz="4000" u="sng">
              <a:solidFill>
                <a:srgbClr val="063DE8"/>
              </a:solidFill>
              <a:latin typeface="Times" pitchFamily="1"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4986338" y="1844675"/>
            <a:ext cx="469900" cy="1928813"/>
          </a:xfrm>
          <a:prstGeom prst="ellipse">
            <a:avLst/>
          </a:prstGeom>
          <a:noFill/>
          <a:ln w="12700">
            <a:solidFill>
              <a:schemeClr val="accent1"/>
            </a:solidFill>
            <a:round/>
            <a:headEnd/>
            <a:tailEnd/>
          </a:ln>
          <a:effectLst/>
        </p:spPr>
        <p:txBody>
          <a:bodyPr wrap="none" anchor="ctr"/>
          <a:lstStyle/>
          <a:p>
            <a:endParaRPr lang="en-IN"/>
          </a:p>
        </p:txBody>
      </p:sp>
      <p:sp>
        <p:nvSpPr>
          <p:cNvPr id="43011" name="Oval 3"/>
          <p:cNvSpPr>
            <a:spLocks noChangeArrowheads="1"/>
          </p:cNvSpPr>
          <p:nvPr/>
        </p:nvSpPr>
        <p:spPr bwMode="auto">
          <a:xfrm>
            <a:off x="2870200" y="1449388"/>
            <a:ext cx="630238" cy="2732087"/>
          </a:xfrm>
          <a:prstGeom prst="ellipse">
            <a:avLst/>
          </a:prstGeom>
          <a:noFill/>
          <a:ln w="12700">
            <a:solidFill>
              <a:schemeClr val="accent1"/>
            </a:solidFill>
            <a:round/>
            <a:headEnd/>
            <a:tailEnd/>
          </a:ln>
          <a:effectLst/>
        </p:spPr>
        <p:txBody>
          <a:bodyPr wrap="none" anchor="ctr"/>
          <a:lstStyle/>
          <a:p>
            <a:endParaRPr lang="en-IN"/>
          </a:p>
        </p:txBody>
      </p:sp>
      <p:sp>
        <p:nvSpPr>
          <p:cNvPr id="43012" name="Line 4"/>
          <p:cNvSpPr>
            <a:spLocks noChangeShapeType="1"/>
          </p:cNvSpPr>
          <p:nvPr/>
        </p:nvSpPr>
        <p:spPr bwMode="auto">
          <a:xfrm>
            <a:off x="3198813" y="1457325"/>
            <a:ext cx="2017712" cy="368300"/>
          </a:xfrm>
          <a:prstGeom prst="line">
            <a:avLst/>
          </a:prstGeom>
          <a:noFill/>
          <a:ln w="12700">
            <a:solidFill>
              <a:schemeClr val="accent1"/>
            </a:solidFill>
            <a:round/>
            <a:headEnd/>
            <a:tailEnd/>
          </a:ln>
          <a:effectLst/>
        </p:spPr>
        <p:txBody>
          <a:bodyPr wrap="none" anchor="ctr"/>
          <a:lstStyle/>
          <a:p>
            <a:endParaRPr lang="en-IN"/>
          </a:p>
        </p:txBody>
      </p:sp>
      <p:sp>
        <p:nvSpPr>
          <p:cNvPr id="43013" name="Line 5"/>
          <p:cNvSpPr>
            <a:spLocks noChangeShapeType="1"/>
          </p:cNvSpPr>
          <p:nvPr/>
        </p:nvSpPr>
        <p:spPr bwMode="auto">
          <a:xfrm flipV="1">
            <a:off x="3213100" y="3795713"/>
            <a:ext cx="1987550" cy="392112"/>
          </a:xfrm>
          <a:prstGeom prst="line">
            <a:avLst/>
          </a:prstGeom>
          <a:noFill/>
          <a:ln w="12700">
            <a:solidFill>
              <a:schemeClr val="accent1"/>
            </a:solidFill>
            <a:round/>
            <a:headEnd/>
            <a:tailEnd/>
          </a:ln>
          <a:effectLst/>
        </p:spPr>
        <p:txBody>
          <a:bodyPr wrap="none" anchor="ctr"/>
          <a:lstStyle/>
          <a:p>
            <a:endParaRPr lang="en-IN"/>
          </a:p>
        </p:txBody>
      </p:sp>
      <p:sp>
        <p:nvSpPr>
          <p:cNvPr id="43014" name="Rectangle 6"/>
          <p:cNvSpPr>
            <a:spLocks noChangeArrowheads="1"/>
          </p:cNvSpPr>
          <p:nvPr/>
        </p:nvSpPr>
        <p:spPr bwMode="auto">
          <a:xfrm>
            <a:off x="6057900" y="2570163"/>
            <a:ext cx="2838450" cy="118427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face of sensor should </a:t>
            </a:r>
          </a:p>
          <a:p>
            <a:r>
              <a:rPr lang="en-US">
                <a:latin typeface="Times" pitchFamily="1" charset="0"/>
              </a:rPr>
              <a:t>be 1/8” back from </a:t>
            </a:r>
          </a:p>
          <a:p>
            <a:r>
              <a:rPr lang="en-US">
                <a:latin typeface="Times" pitchFamily="1" charset="0"/>
              </a:rPr>
              <a:t>end of straw</a:t>
            </a:r>
          </a:p>
        </p:txBody>
      </p:sp>
      <p:sp>
        <p:nvSpPr>
          <p:cNvPr id="43015" name="Rectangle 7"/>
          <p:cNvSpPr>
            <a:spLocks noChangeArrowheads="1"/>
          </p:cNvSpPr>
          <p:nvPr/>
        </p:nvSpPr>
        <p:spPr bwMode="auto">
          <a:xfrm>
            <a:off x="381000" y="2244725"/>
            <a:ext cx="2349500" cy="1184275"/>
          </a:xfrm>
          <a:prstGeom prst="rect">
            <a:avLst/>
          </a:prstGeom>
          <a:noFill/>
          <a:ln w="12700">
            <a:noFill/>
            <a:miter lim="800000"/>
            <a:headEnd/>
            <a:tailEnd/>
          </a:ln>
          <a:effectLst/>
        </p:spPr>
        <p:txBody>
          <a:bodyPr wrap="none" lIns="90487" tIns="44450" rIns="90487" bIns="44450">
            <a:spAutoFit/>
          </a:bodyPr>
          <a:lstStyle/>
          <a:p>
            <a:r>
              <a:rPr lang="en-US" b="1">
                <a:solidFill>
                  <a:srgbClr val="063DE8"/>
                </a:solidFill>
                <a:latin typeface="Times" pitchFamily="1" charset="0"/>
              </a:rPr>
              <a:t>Check that leads</a:t>
            </a:r>
          </a:p>
          <a:p>
            <a:r>
              <a:rPr lang="en-US" b="1">
                <a:solidFill>
                  <a:srgbClr val="063DE8"/>
                </a:solidFill>
                <a:latin typeface="Times" pitchFamily="1" charset="0"/>
              </a:rPr>
              <a:t>are not shorted</a:t>
            </a:r>
          </a:p>
          <a:p>
            <a:r>
              <a:rPr lang="en-US" b="1">
                <a:solidFill>
                  <a:srgbClr val="063DE8"/>
                </a:solidFill>
                <a:latin typeface="Times" pitchFamily="1" charset="0"/>
              </a:rPr>
              <a:t>inside straw.</a:t>
            </a:r>
          </a:p>
        </p:txBody>
      </p:sp>
      <p:sp>
        <p:nvSpPr>
          <p:cNvPr id="43016" name="Rectangle 8"/>
          <p:cNvSpPr>
            <a:spLocks noChangeArrowheads="1"/>
          </p:cNvSpPr>
          <p:nvPr/>
        </p:nvSpPr>
        <p:spPr bwMode="auto">
          <a:xfrm>
            <a:off x="400050" y="5105400"/>
            <a:ext cx="8343900" cy="1370013"/>
          </a:xfrm>
          <a:prstGeom prst="rect">
            <a:avLst/>
          </a:prstGeom>
          <a:noFill/>
          <a:ln w="12700">
            <a:noFill/>
            <a:miter lim="800000"/>
            <a:headEnd/>
            <a:tailEnd/>
          </a:ln>
          <a:effectLst/>
        </p:spPr>
        <p:txBody>
          <a:bodyPr lIns="90487" tIns="44450" rIns="90487" bIns="44450">
            <a:spAutoFit/>
          </a:bodyPr>
          <a:lstStyle/>
          <a:p>
            <a:r>
              <a:rPr lang="en-US" sz="2800">
                <a:latin typeface="Times" pitchFamily="1" charset="0"/>
              </a:rPr>
              <a:t>Note:</a:t>
            </a:r>
            <a:r>
              <a:rPr lang="en-US" sz="2800">
                <a:solidFill>
                  <a:schemeClr val="hlink"/>
                </a:solidFill>
                <a:latin typeface="Times" pitchFamily="1" charset="0"/>
              </a:rPr>
              <a:t>  The sensor should be tested by connecting to computer and checking voltage in light and with sensor face covered with your finger.</a:t>
            </a:r>
          </a:p>
        </p:txBody>
      </p:sp>
      <p:sp>
        <p:nvSpPr>
          <p:cNvPr id="43017" name="Freeform 9" descr="10%"/>
          <p:cNvSpPr>
            <a:spLocks/>
          </p:cNvSpPr>
          <p:nvPr/>
        </p:nvSpPr>
        <p:spPr bwMode="auto">
          <a:xfrm>
            <a:off x="3494088" y="2490788"/>
            <a:ext cx="877887" cy="771525"/>
          </a:xfrm>
          <a:custGeom>
            <a:avLst/>
            <a:gdLst/>
            <a:ahLst/>
            <a:cxnLst>
              <a:cxn ang="0">
                <a:pos x="65" y="26"/>
              </a:cxn>
              <a:cxn ang="0">
                <a:pos x="26" y="105"/>
              </a:cxn>
              <a:cxn ang="0">
                <a:pos x="78" y="105"/>
              </a:cxn>
              <a:cxn ang="0">
                <a:pos x="26" y="144"/>
              </a:cxn>
              <a:cxn ang="0">
                <a:pos x="39" y="210"/>
              </a:cxn>
              <a:cxn ang="0">
                <a:pos x="0" y="288"/>
              </a:cxn>
              <a:cxn ang="0">
                <a:pos x="26" y="354"/>
              </a:cxn>
              <a:cxn ang="0">
                <a:pos x="0" y="407"/>
              </a:cxn>
              <a:cxn ang="0">
                <a:pos x="39" y="485"/>
              </a:cxn>
              <a:cxn ang="0">
                <a:pos x="105" y="485"/>
              </a:cxn>
              <a:cxn ang="0">
                <a:pos x="210" y="407"/>
              </a:cxn>
              <a:cxn ang="0">
                <a:pos x="302" y="354"/>
              </a:cxn>
              <a:cxn ang="0">
                <a:pos x="262" y="407"/>
              </a:cxn>
              <a:cxn ang="0">
                <a:pos x="328" y="407"/>
              </a:cxn>
              <a:cxn ang="0">
                <a:pos x="368" y="354"/>
              </a:cxn>
              <a:cxn ang="0">
                <a:pos x="368" y="407"/>
              </a:cxn>
              <a:cxn ang="0">
                <a:pos x="473" y="407"/>
              </a:cxn>
              <a:cxn ang="0">
                <a:pos x="512" y="354"/>
              </a:cxn>
              <a:cxn ang="0">
                <a:pos x="552" y="288"/>
              </a:cxn>
              <a:cxn ang="0">
                <a:pos x="486" y="249"/>
              </a:cxn>
              <a:cxn ang="0">
                <a:pos x="381" y="354"/>
              </a:cxn>
              <a:cxn ang="0">
                <a:pos x="460" y="288"/>
              </a:cxn>
              <a:cxn ang="0">
                <a:pos x="512" y="210"/>
              </a:cxn>
              <a:cxn ang="0">
                <a:pos x="473" y="144"/>
              </a:cxn>
              <a:cxn ang="0">
                <a:pos x="433" y="105"/>
              </a:cxn>
              <a:cxn ang="0">
                <a:pos x="368" y="26"/>
              </a:cxn>
              <a:cxn ang="0">
                <a:pos x="315" y="0"/>
              </a:cxn>
              <a:cxn ang="0">
                <a:pos x="249" y="26"/>
              </a:cxn>
              <a:cxn ang="0">
                <a:pos x="210" y="26"/>
              </a:cxn>
              <a:cxn ang="0">
                <a:pos x="131" y="26"/>
              </a:cxn>
              <a:cxn ang="0">
                <a:pos x="65" y="26"/>
              </a:cxn>
            </a:cxnLst>
            <a:rect l="0" t="0" r="r" b="b"/>
            <a:pathLst>
              <a:path w="553" h="486">
                <a:moveTo>
                  <a:pt x="65" y="26"/>
                </a:moveTo>
                <a:lnTo>
                  <a:pt x="26" y="105"/>
                </a:lnTo>
                <a:lnTo>
                  <a:pt x="78" y="105"/>
                </a:lnTo>
                <a:lnTo>
                  <a:pt x="26" y="144"/>
                </a:lnTo>
                <a:lnTo>
                  <a:pt x="39" y="210"/>
                </a:lnTo>
                <a:lnTo>
                  <a:pt x="0" y="288"/>
                </a:lnTo>
                <a:lnTo>
                  <a:pt x="26" y="354"/>
                </a:lnTo>
                <a:lnTo>
                  <a:pt x="0" y="407"/>
                </a:lnTo>
                <a:lnTo>
                  <a:pt x="39" y="485"/>
                </a:lnTo>
                <a:lnTo>
                  <a:pt x="105" y="485"/>
                </a:lnTo>
                <a:lnTo>
                  <a:pt x="210" y="407"/>
                </a:lnTo>
                <a:lnTo>
                  <a:pt x="302" y="354"/>
                </a:lnTo>
                <a:lnTo>
                  <a:pt x="262" y="407"/>
                </a:lnTo>
                <a:lnTo>
                  <a:pt x="328" y="407"/>
                </a:lnTo>
                <a:lnTo>
                  <a:pt x="368" y="354"/>
                </a:lnTo>
                <a:lnTo>
                  <a:pt x="368" y="407"/>
                </a:lnTo>
                <a:lnTo>
                  <a:pt x="473" y="407"/>
                </a:lnTo>
                <a:lnTo>
                  <a:pt x="512" y="354"/>
                </a:lnTo>
                <a:lnTo>
                  <a:pt x="552" y="288"/>
                </a:lnTo>
                <a:lnTo>
                  <a:pt x="486" y="249"/>
                </a:lnTo>
                <a:lnTo>
                  <a:pt x="381" y="354"/>
                </a:lnTo>
                <a:lnTo>
                  <a:pt x="460" y="288"/>
                </a:lnTo>
                <a:lnTo>
                  <a:pt x="512" y="210"/>
                </a:lnTo>
                <a:lnTo>
                  <a:pt x="473" y="144"/>
                </a:lnTo>
                <a:lnTo>
                  <a:pt x="433" y="105"/>
                </a:lnTo>
                <a:lnTo>
                  <a:pt x="368" y="26"/>
                </a:lnTo>
                <a:lnTo>
                  <a:pt x="315" y="0"/>
                </a:lnTo>
                <a:lnTo>
                  <a:pt x="249" y="26"/>
                </a:lnTo>
                <a:lnTo>
                  <a:pt x="210" y="26"/>
                </a:lnTo>
                <a:lnTo>
                  <a:pt x="131" y="26"/>
                </a:lnTo>
                <a:lnTo>
                  <a:pt x="65" y="26"/>
                </a:lnTo>
              </a:path>
            </a:pathLst>
          </a:custGeom>
          <a:pattFill prst="pct10">
            <a:fgClr>
              <a:srgbClr val="000000"/>
            </a:fgClr>
            <a:bgClr>
              <a:srgbClr val="FFFFFF"/>
            </a:bgClr>
          </a:pattFill>
          <a:ln w="25400" cap="rnd" cmpd="sng">
            <a:solidFill>
              <a:srgbClr val="000000"/>
            </a:solidFill>
            <a:prstDash val="solid"/>
            <a:round/>
            <a:headEnd type="none" w="med" len="med"/>
            <a:tailEnd type="none" w="med" len="med"/>
          </a:ln>
          <a:effectLst/>
        </p:spPr>
        <p:txBody>
          <a:bodyPr/>
          <a:lstStyle/>
          <a:p>
            <a:endParaRPr lang="en-IN"/>
          </a:p>
        </p:txBody>
      </p:sp>
      <p:sp>
        <p:nvSpPr>
          <p:cNvPr id="43018" name="Freeform 10"/>
          <p:cNvSpPr>
            <a:spLocks/>
          </p:cNvSpPr>
          <p:nvPr/>
        </p:nvSpPr>
        <p:spPr bwMode="auto">
          <a:xfrm>
            <a:off x="3494088" y="2490788"/>
            <a:ext cx="877887" cy="771525"/>
          </a:xfrm>
          <a:custGeom>
            <a:avLst/>
            <a:gdLst/>
            <a:ahLst/>
            <a:cxnLst>
              <a:cxn ang="0">
                <a:pos x="65" y="26"/>
              </a:cxn>
              <a:cxn ang="0">
                <a:pos x="26" y="105"/>
              </a:cxn>
              <a:cxn ang="0">
                <a:pos x="78" y="105"/>
              </a:cxn>
              <a:cxn ang="0">
                <a:pos x="26" y="144"/>
              </a:cxn>
              <a:cxn ang="0">
                <a:pos x="39" y="210"/>
              </a:cxn>
              <a:cxn ang="0">
                <a:pos x="0" y="288"/>
              </a:cxn>
              <a:cxn ang="0">
                <a:pos x="26" y="354"/>
              </a:cxn>
              <a:cxn ang="0">
                <a:pos x="0" y="407"/>
              </a:cxn>
              <a:cxn ang="0">
                <a:pos x="39" y="485"/>
              </a:cxn>
              <a:cxn ang="0">
                <a:pos x="105" y="485"/>
              </a:cxn>
              <a:cxn ang="0">
                <a:pos x="210" y="407"/>
              </a:cxn>
              <a:cxn ang="0">
                <a:pos x="302" y="354"/>
              </a:cxn>
              <a:cxn ang="0">
                <a:pos x="262" y="407"/>
              </a:cxn>
              <a:cxn ang="0">
                <a:pos x="328" y="407"/>
              </a:cxn>
              <a:cxn ang="0">
                <a:pos x="368" y="354"/>
              </a:cxn>
              <a:cxn ang="0">
                <a:pos x="368" y="407"/>
              </a:cxn>
              <a:cxn ang="0">
                <a:pos x="473" y="407"/>
              </a:cxn>
              <a:cxn ang="0">
                <a:pos x="512" y="354"/>
              </a:cxn>
              <a:cxn ang="0">
                <a:pos x="552" y="288"/>
              </a:cxn>
              <a:cxn ang="0">
                <a:pos x="486" y="249"/>
              </a:cxn>
              <a:cxn ang="0">
                <a:pos x="381" y="354"/>
              </a:cxn>
              <a:cxn ang="0">
                <a:pos x="460" y="288"/>
              </a:cxn>
              <a:cxn ang="0">
                <a:pos x="512" y="210"/>
              </a:cxn>
              <a:cxn ang="0">
                <a:pos x="473" y="144"/>
              </a:cxn>
              <a:cxn ang="0">
                <a:pos x="433" y="105"/>
              </a:cxn>
              <a:cxn ang="0">
                <a:pos x="368" y="26"/>
              </a:cxn>
              <a:cxn ang="0">
                <a:pos x="315" y="0"/>
              </a:cxn>
              <a:cxn ang="0">
                <a:pos x="249" y="26"/>
              </a:cxn>
              <a:cxn ang="0">
                <a:pos x="210" y="26"/>
              </a:cxn>
              <a:cxn ang="0">
                <a:pos x="131" y="26"/>
              </a:cxn>
              <a:cxn ang="0">
                <a:pos x="65" y="26"/>
              </a:cxn>
            </a:cxnLst>
            <a:rect l="0" t="0" r="r" b="b"/>
            <a:pathLst>
              <a:path w="553" h="486">
                <a:moveTo>
                  <a:pt x="65" y="26"/>
                </a:moveTo>
                <a:lnTo>
                  <a:pt x="26" y="105"/>
                </a:lnTo>
                <a:lnTo>
                  <a:pt x="78" y="105"/>
                </a:lnTo>
                <a:lnTo>
                  <a:pt x="26" y="144"/>
                </a:lnTo>
                <a:lnTo>
                  <a:pt x="39" y="210"/>
                </a:lnTo>
                <a:lnTo>
                  <a:pt x="0" y="288"/>
                </a:lnTo>
                <a:lnTo>
                  <a:pt x="26" y="354"/>
                </a:lnTo>
                <a:lnTo>
                  <a:pt x="0" y="407"/>
                </a:lnTo>
                <a:lnTo>
                  <a:pt x="39" y="485"/>
                </a:lnTo>
                <a:lnTo>
                  <a:pt x="105" y="485"/>
                </a:lnTo>
                <a:lnTo>
                  <a:pt x="210" y="407"/>
                </a:lnTo>
                <a:lnTo>
                  <a:pt x="302" y="354"/>
                </a:lnTo>
                <a:lnTo>
                  <a:pt x="262" y="407"/>
                </a:lnTo>
                <a:lnTo>
                  <a:pt x="328" y="407"/>
                </a:lnTo>
                <a:lnTo>
                  <a:pt x="368" y="354"/>
                </a:lnTo>
                <a:lnTo>
                  <a:pt x="368" y="407"/>
                </a:lnTo>
                <a:lnTo>
                  <a:pt x="473" y="407"/>
                </a:lnTo>
                <a:lnTo>
                  <a:pt x="512" y="354"/>
                </a:lnTo>
                <a:lnTo>
                  <a:pt x="552" y="288"/>
                </a:lnTo>
                <a:lnTo>
                  <a:pt x="486" y="249"/>
                </a:lnTo>
                <a:lnTo>
                  <a:pt x="381" y="354"/>
                </a:lnTo>
                <a:lnTo>
                  <a:pt x="460" y="288"/>
                </a:lnTo>
                <a:lnTo>
                  <a:pt x="512" y="210"/>
                </a:lnTo>
                <a:lnTo>
                  <a:pt x="473" y="144"/>
                </a:lnTo>
                <a:lnTo>
                  <a:pt x="433" y="105"/>
                </a:lnTo>
                <a:lnTo>
                  <a:pt x="368" y="26"/>
                </a:lnTo>
                <a:lnTo>
                  <a:pt x="315" y="0"/>
                </a:lnTo>
                <a:lnTo>
                  <a:pt x="249" y="26"/>
                </a:lnTo>
                <a:lnTo>
                  <a:pt x="210" y="26"/>
                </a:lnTo>
                <a:lnTo>
                  <a:pt x="131" y="26"/>
                </a:lnTo>
                <a:lnTo>
                  <a:pt x="65" y="26"/>
                </a:lnTo>
              </a:path>
            </a:pathLst>
          </a:custGeom>
          <a:noFill/>
          <a:ln w="25400" cap="rnd" cmpd="sng">
            <a:solidFill>
              <a:srgbClr val="000000"/>
            </a:solidFill>
            <a:prstDash val="solid"/>
            <a:round/>
            <a:headEnd type="none" w="med" len="med"/>
            <a:tailEnd type="none" w="med" len="med"/>
          </a:ln>
          <a:effectLst/>
        </p:spPr>
        <p:txBody>
          <a:bodyPr/>
          <a:lstStyle/>
          <a:p>
            <a:endParaRPr lang="en-IN"/>
          </a:p>
        </p:txBody>
      </p:sp>
      <p:sp>
        <p:nvSpPr>
          <p:cNvPr id="43019" name="Oval 11"/>
          <p:cNvSpPr>
            <a:spLocks noChangeArrowheads="1"/>
          </p:cNvSpPr>
          <p:nvPr/>
        </p:nvSpPr>
        <p:spPr bwMode="auto">
          <a:xfrm>
            <a:off x="2938463" y="2435225"/>
            <a:ext cx="174625" cy="758825"/>
          </a:xfrm>
          <a:prstGeom prst="ellipse">
            <a:avLst/>
          </a:prstGeom>
          <a:solidFill>
            <a:srgbClr val="FFFFFF"/>
          </a:solidFill>
          <a:ln w="12700">
            <a:noFill/>
            <a:round/>
            <a:headEnd/>
            <a:tailEnd/>
          </a:ln>
          <a:effectLst/>
        </p:spPr>
        <p:txBody>
          <a:bodyPr wrap="none" anchor="ctr"/>
          <a:lstStyle/>
          <a:p>
            <a:endParaRPr lang="en-IN"/>
          </a:p>
        </p:txBody>
      </p:sp>
      <p:sp>
        <p:nvSpPr>
          <p:cNvPr id="43020" name="Oval 12"/>
          <p:cNvSpPr>
            <a:spLocks noChangeArrowheads="1"/>
          </p:cNvSpPr>
          <p:nvPr/>
        </p:nvSpPr>
        <p:spPr bwMode="auto">
          <a:xfrm>
            <a:off x="2943225" y="2439988"/>
            <a:ext cx="165100" cy="749300"/>
          </a:xfrm>
          <a:prstGeom prst="ellipse">
            <a:avLst/>
          </a:prstGeom>
          <a:noFill/>
          <a:ln w="50800">
            <a:solidFill>
              <a:srgbClr val="000000"/>
            </a:solidFill>
            <a:round/>
            <a:headEnd/>
            <a:tailEnd/>
          </a:ln>
          <a:effectLst/>
        </p:spPr>
        <p:txBody>
          <a:bodyPr wrap="none" anchor="ctr"/>
          <a:lstStyle/>
          <a:p>
            <a:endParaRPr lang="en-IN"/>
          </a:p>
        </p:txBody>
      </p:sp>
      <p:sp>
        <p:nvSpPr>
          <p:cNvPr id="43021" name="Oval 13"/>
          <p:cNvSpPr>
            <a:spLocks noChangeArrowheads="1"/>
          </p:cNvSpPr>
          <p:nvPr/>
        </p:nvSpPr>
        <p:spPr bwMode="auto">
          <a:xfrm>
            <a:off x="5649913" y="2414588"/>
            <a:ext cx="155575" cy="758825"/>
          </a:xfrm>
          <a:prstGeom prst="ellipse">
            <a:avLst/>
          </a:prstGeom>
          <a:solidFill>
            <a:srgbClr val="FFFFFF"/>
          </a:solidFill>
          <a:ln w="12700">
            <a:noFill/>
            <a:round/>
            <a:headEnd/>
            <a:tailEnd/>
          </a:ln>
          <a:effectLst/>
        </p:spPr>
        <p:txBody>
          <a:bodyPr wrap="none" anchor="ctr"/>
          <a:lstStyle/>
          <a:p>
            <a:endParaRPr lang="en-IN"/>
          </a:p>
        </p:txBody>
      </p:sp>
      <p:sp>
        <p:nvSpPr>
          <p:cNvPr id="43022" name="Oval 14"/>
          <p:cNvSpPr>
            <a:spLocks noChangeArrowheads="1"/>
          </p:cNvSpPr>
          <p:nvPr/>
        </p:nvSpPr>
        <p:spPr bwMode="auto">
          <a:xfrm>
            <a:off x="5654675" y="2419350"/>
            <a:ext cx="146050" cy="749300"/>
          </a:xfrm>
          <a:prstGeom prst="ellipse">
            <a:avLst/>
          </a:prstGeom>
          <a:noFill/>
          <a:ln w="50800">
            <a:solidFill>
              <a:srgbClr val="000000"/>
            </a:solidFill>
            <a:round/>
            <a:headEnd/>
            <a:tailEnd/>
          </a:ln>
          <a:effectLst/>
        </p:spPr>
        <p:txBody>
          <a:bodyPr wrap="none" anchor="ctr"/>
          <a:lstStyle/>
          <a:p>
            <a:endParaRPr lang="en-IN"/>
          </a:p>
        </p:txBody>
      </p:sp>
      <p:sp>
        <p:nvSpPr>
          <p:cNvPr id="43023" name="Line 15"/>
          <p:cNvSpPr>
            <a:spLocks noChangeShapeType="1"/>
          </p:cNvSpPr>
          <p:nvPr/>
        </p:nvSpPr>
        <p:spPr bwMode="auto">
          <a:xfrm>
            <a:off x="3052763" y="2419350"/>
            <a:ext cx="2597150" cy="0"/>
          </a:xfrm>
          <a:prstGeom prst="line">
            <a:avLst/>
          </a:prstGeom>
          <a:noFill/>
          <a:ln w="50800">
            <a:solidFill>
              <a:srgbClr val="000000"/>
            </a:solidFill>
            <a:round/>
            <a:headEnd/>
            <a:tailEnd/>
          </a:ln>
          <a:effectLst/>
        </p:spPr>
        <p:txBody>
          <a:bodyPr wrap="none" anchor="ctr"/>
          <a:lstStyle/>
          <a:p>
            <a:endParaRPr lang="en-IN"/>
          </a:p>
        </p:txBody>
      </p:sp>
      <p:sp>
        <p:nvSpPr>
          <p:cNvPr id="43024" name="Line 16"/>
          <p:cNvSpPr>
            <a:spLocks noChangeShapeType="1"/>
          </p:cNvSpPr>
          <p:nvPr/>
        </p:nvSpPr>
        <p:spPr bwMode="auto">
          <a:xfrm>
            <a:off x="3052763" y="3211513"/>
            <a:ext cx="2597150" cy="0"/>
          </a:xfrm>
          <a:prstGeom prst="line">
            <a:avLst/>
          </a:prstGeom>
          <a:noFill/>
          <a:ln w="50800">
            <a:solidFill>
              <a:srgbClr val="000000"/>
            </a:solidFill>
            <a:round/>
            <a:headEnd/>
            <a:tailEnd/>
          </a:ln>
          <a:effectLst/>
        </p:spPr>
        <p:txBody>
          <a:bodyPr wrap="none" anchor="ctr"/>
          <a:lstStyle/>
          <a:p>
            <a:endParaRPr lang="en-IN"/>
          </a:p>
        </p:txBody>
      </p:sp>
      <p:grpSp>
        <p:nvGrpSpPr>
          <p:cNvPr id="43035" name="Group 27"/>
          <p:cNvGrpSpPr>
            <a:grpSpLocks/>
          </p:cNvGrpSpPr>
          <p:nvPr/>
        </p:nvGrpSpPr>
        <p:grpSpPr bwMode="auto">
          <a:xfrm>
            <a:off x="4460875" y="2435225"/>
            <a:ext cx="592138" cy="717550"/>
            <a:chOff x="2810" y="1534"/>
            <a:chExt cx="373" cy="452"/>
          </a:xfrm>
        </p:grpSpPr>
        <p:sp>
          <p:nvSpPr>
            <p:cNvPr id="43025" name="Oval 17" descr="50%"/>
            <p:cNvSpPr>
              <a:spLocks noChangeArrowheads="1"/>
            </p:cNvSpPr>
            <p:nvPr/>
          </p:nvSpPr>
          <p:spPr bwMode="auto">
            <a:xfrm>
              <a:off x="2810" y="1534"/>
              <a:ext cx="111" cy="452"/>
            </a:xfrm>
            <a:prstGeom prst="ellipse">
              <a:avLst/>
            </a:prstGeom>
            <a:pattFill prst="pct50">
              <a:fgClr>
                <a:srgbClr val="000000"/>
              </a:fgClr>
              <a:bgClr>
                <a:srgbClr val="FFFFFF"/>
              </a:bgClr>
            </a:pattFill>
            <a:ln w="12700">
              <a:noFill/>
              <a:round/>
              <a:headEnd/>
              <a:tailEnd/>
            </a:ln>
            <a:effectLst/>
          </p:spPr>
          <p:txBody>
            <a:bodyPr wrap="none" anchor="ctr"/>
            <a:lstStyle/>
            <a:p>
              <a:endParaRPr lang="en-IN"/>
            </a:p>
          </p:txBody>
        </p:sp>
        <p:sp>
          <p:nvSpPr>
            <p:cNvPr id="43026" name="Oval 18"/>
            <p:cNvSpPr>
              <a:spLocks noChangeArrowheads="1"/>
            </p:cNvSpPr>
            <p:nvPr/>
          </p:nvSpPr>
          <p:spPr bwMode="auto">
            <a:xfrm>
              <a:off x="2813" y="1537"/>
              <a:ext cx="105" cy="446"/>
            </a:xfrm>
            <a:prstGeom prst="ellipse">
              <a:avLst/>
            </a:prstGeom>
            <a:noFill/>
            <a:ln w="50800">
              <a:solidFill>
                <a:srgbClr val="000000"/>
              </a:solidFill>
              <a:round/>
              <a:headEnd/>
              <a:tailEnd/>
            </a:ln>
            <a:effectLst/>
          </p:spPr>
          <p:txBody>
            <a:bodyPr wrap="none" anchor="ctr"/>
            <a:lstStyle/>
            <a:p>
              <a:endParaRPr lang="en-IN"/>
            </a:p>
          </p:txBody>
        </p:sp>
        <p:sp>
          <p:nvSpPr>
            <p:cNvPr id="43027" name="Oval 19"/>
            <p:cNvSpPr>
              <a:spLocks noChangeArrowheads="1"/>
            </p:cNvSpPr>
            <p:nvPr/>
          </p:nvSpPr>
          <p:spPr bwMode="auto">
            <a:xfrm>
              <a:off x="2850" y="1534"/>
              <a:ext cx="110" cy="452"/>
            </a:xfrm>
            <a:prstGeom prst="ellipse">
              <a:avLst/>
            </a:prstGeom>
            <a:solidFill>
              <a:srgbClr val="FFFFFF"/>
            </a:solidFill>
            <a:ln w="12700">
              <a:noFill/>
              <a:round/>
              <a:headEnd/>
              <a:tailEnd/>
            </a:ln>
            <a:effectLst/>
          </p:spPr>
          <p:txBody>
            <a:bodyPr wrap="none" anchor="ctr"/>
            <a:lstStyle/>
            <a:p>
              <a:endParaRPr lang="en-IN"/>
            </a:p>
          </p:txBody>
        </p:sp>
        <p:sp>
          <p:nvSpPr>
            <p:cNvPr id="43028" name="Oval 20"/>
            <p:cNvSpPr>
              <a:spLocks noChangeArrowheads="1"/>
            </p:cNvSpPr>
            <p:nvPr/>
          </p:nvSpPr>
          <p:spPr bwMode="auto">
            <a:xfrm>
              <a:off x="2853" y="1537"/>
              <a:ext cx="104" cy="446"/>
            </a:xfrm>
            <a:prstGeom prst="ellipse">
              <a:avLst/>
            </a:prstGeom>
            <a:noFill/>
            <a:ln w="50800">
              <a:solidFill>
                <a:srgbClr val="000000"/>
              </a:solidFill>
              <a:round/>
              <a:headEnd/>
              <a:tailEnd/>
            </a:ln>
            <a:effectLst/>
          </p:spPr>
          <p:txBody>
            <a:bodyPr wrap="none" anchor="ctr"/>
            <a:lstStyle/>
            <a:p>
              <a:endParaRPr lang="en-IN"/>
            </a:p>
          </p:txBody>
        </p:sp>
        <p:sp>
          <p:nvSpPr>
            <p:cNvPr id="43029" name="Rectangle 21" descr="50%"/>
            <p:cNvSpPr>
              <a:spLocks noChangeArrowheads="1"/>
            </p:cNvSpPr>
            <p:nvPr/>
          </p:nvSpPr>
          <p:spPr bwMode="auto">
            <a:xfrm>
              <a:off x="2915" y="1587"/>
              <a:ext cx="242" cy="346"/>
            </a:xfrm>
            <a:prstGeom prst="rect">
              <a:avLst/>
            </a:prstGeom>
            <a:pattFill prst="pct50">
              <a:fgClr>
                <a:srgbClr val="000000"/>
              </a:fgClr>
              <a:bgClr>
                <a:srgbClr val="FFFFFF"/>
              </a:bgClr>
            </a:pattFill>
            <a:ln w="12700">
              <a:noFill/>
              <a:miter lim="800000"/>
              <a:headEnd/>
              <a:tailEnd/>
            </a:ln>
            <a:effectLst/>
          </p:spPr>
          <p:txBody>
            <a:bodyPr wrap="none" anchor="ctr"/>
            <a:lstStyle/>
            <a:p>
              <a:endParaRPr lang="en-IN"/>
            </a:p>
          </p:txBody>
        </p:sp>
        <p:sp>
          <p:nvSpPr>
            <p:cNvPr id="43030" name="Rectangle 22"/>
            <p:cNvSpPr>
              <a:spLocks noChangeArrowheads="1"/>
            </p:cNvSpPr>
            <p:nvPr/>
          </p:nvSpPr>
          <p:spPr bwMode="auto">
            <a:xfrm>
              <a:off x="2918" y="1590"/>
              <a:ext cx="236" cy="340"/>
            </a:xfrm>
            <a:prstGeom prst="rect">
              <a:avLst/>
            </a:prstGeom>
            <a:noFill/>
            <a:ln w="50800">
              <a:solidFill>
                <a:srgbClr val="000000"/>
              </a:solidFill>
              <a:miter lim="800000"/>
              <a:headEnd/>
              <a:tailEnd/>
            </a:ln>
            <a:effectLst/>
          </p:spPr>
          <p:txBody>
            <a:bodyPr wrap="none" anchor="ctr"/>
            <a:lstStyle/>
            <a:p>
              <a:endParaRPr lang="en-IN"/>
            </a:p>
          </p:txBody>
        </p:sp>
        <p:sp>
          <p:nvSpPr>
            <p:cNvPr id="43031" name="Oval 23" descr="50%"/>
            <p:cNvSpPr>
              <a:spLocks noChangeArrowheads="1"/>
            </p:cNvSpPr>
            <p:nvPr/>
          </p:nvSpPr>
          <p:spPr bwMode="auto">
            <a:xfrm>
              <a:off x="2863" y="1587"/>
              <a:ext cx="97" cy="346"/>
            </a:xfrm>
            <a:prstGeom prst="ellipse">
              <a:avLst/>
            </a:prstGeom>
            <a:pattFill prst="pct50">
              <a:fgClr>
                <a:srgbClr val="000000"/>
              </a:fgClr>
              <a:bgClr>
                <a:srgbClr val="FFFFFF"/>
              </a:bgClr>
            </a:pattFill>
            <a:ln w="12700">
              <a:noFill/>
              <a:round/>
              <a:headEnd/>
              <a:tailEnd/>
            </a:ln>
            <a:effectLst/>
          </p:spPr>
          <p:txBody>
            <a:bodyPr wrap="none" anchor="ctr"/>
            <a:lstStyle/>
            <a:p>
              <a:endParaRPr lang="en-IN"/>
            </a:p>
          </p:txBody>
        </p:sp>
        <p:sp>
          <p:nvSpPr>
            <p:cNvPr id="43032" name="Oval 24"/>
            <p:cNvSpPr>
              <a:spLocks noChangeArrowheads="1"/>
            </p:cNvSpPr>
            <p:nvPr/>
          </p:nvSpPr>
          <p:spPr bwMode="auto">
            <a:xfrm>
              <a:off x="2866" y="1590"/>
              <a:ext cx="91" cy="340"/>
            </a:xfrm>
            <a:prstGeom prst="ellipse">
              <a:avLst/>
            </a:prstGeom>
            <a:noFill/>
            <a:ln w="50800">
              <a:solidFill>
                <a:srgbClr val="000000"/>
              </a:solidFill>
              <a:round/>
              <a:headEnd/>
              <a:tailEnd/>
            </a:ln>
            <a:effectLst/>
          </p:spPr>
          <p:txBody>
            <a:bodyPr wrap="none" anchor="ctr"/>
            <a:lstStyle/>
            <a:p>
              <a:endParaRPr lang="en-IN"/>
            </a:p>
          </p:txBody>
        </p:sp>
        <p:sp>
          <p:nvSpPr>
            <p:cNvPr id="43033" name="Oval 25" descr="Zig zag"/>
            <p:cNvSpPr>
              <a:spLocks noChangeArrowheads="1"/>
            </p:cNvSpPr>
            <p:nvPr/>
          </p:nvSpPr>
          <p:spPr bwMode="auto">
            <a:xfrm>
              <a:off x="3099" y="1587"/>
              <a:ext cx="84" cy="346"/>
            </a:xfrm>
            <a:prstGeom prst="ellipse">
              <a:avLst/>
            </a:prstGeom>
            <a:pattFill prst="zigZag">
              <a:fgClr>
                <a:srgbClr val="000000"/>
              </a:fgClr>
              <a:bgClr>
                <a:srgbClr val="FFFFFF"/>
              </a:bgClr>
            </a:pattFill>
            <a:ln w="12700">
              <a:noFill/>
              <a:round/>
              <a:headEnd/>
              <a:tailEnd/>
            </a:ln>
            <a:effectLst/>
          </p:spPr>
          <p:txBody>
            <a:bodyPr wrap="none" anchor="ctr"/>
            <a:lstStyle/>
            <a:p>
              <a:endParaRPr lang="en-IN"/>
            </a:p>
          </p:txBody>
        </p:sp>
        <p:sp>
          <p:nvSpPr>
            <p:cNvPr id="43034" name="Oval 26"/>
            <p:cNvSpPr>
              <a:spLocks noChangeArrowheads="1"/>
            </p:cNvSpPr>
            <p:nvPr/>
          </p:nvSpPr>
          <p:spPr bwMode="auto">
            <a:xfrm>
              <a:off x="3102" y="1590"/>
              <a:ext cx="79" cy="340"/>
            </a:xfrm>
            <a:prstGeom prst="ellipse">
              <a:avLst/>
            </a:prstGeom>
            <a:noFill/>
            <a:ln w="50800">
              <a:solidFill>
                <a:srgbClr val="000000"/>
              </a:solidFill>
              <a:round/>
              <a:headEnd/>
              <a:tailEnd/>
            </a:ln>
            <a:effectLst/>
          </p:spPr>
          <p:txBody>
            <a:bodyPr wrap="none" anchor="ctr"/>
            <a:lstStyle/>
            <a:p>
              <a:endParaRPr lang="en-IN"/>
            </a:p>
          </p:txBody>
        </p:sp>
      </p:grpSp>
      <p:sp>
        <p:nvSpPr>
          <p:cNvPr id="43036" name="Line 28"/>
          <p:cNvSpPr>
            <a:spLocks noChangeShapeType="1"/>
          </p:cNvSpPr>
          <p:nvPr/>
        </p:nvSpPr>
        <p:spPr bwMode="auto">
          <a:xfrm flipH="1">
            <a:off x="2778125" y="2711450"/>
            <a:ext cx="1649413" cy="1588"/>
          </a:xfrm>
          <a:prstGeom prst="line">
            <a:avLst/>
          </a:prstGeom>
          <a:noFill/>
          <a:ln w="50800">
            <a:solidFill>
              <a:srgbClr val="000000"/>
            </a:solidFill>
            <a:round/>
            <a:headEnd/>
            <a:tailEnd/>
          </a:ln>
          <a:effectLst/>
        </p:spPr>
        <p:txBody>
          <a:bodyPr wrap="none" anchor="ctr"/>
          <a:lstStyle/>
          <a:p>
            <a:endParaRPr lang="en-IN"/>
          </a:p>
        </p:txBody>
      </p:sp>
      <p:sp>
        <p:nvSpPr>
          <p:cNvPr id="43037" name="Line 29"/>
          <p:cNvSpPr>
            <a:spLocks noChangeShapeType="1"/>
          </p:cNvSpPr>
          <p:nvPr/>
        </p:nvSpPr>
        <p:spPr bwMode="auto">
          <a:xfrm flipH="1">
            <a:off x="2822575" y="2917825"/>
            <a:ext cx="1604963" cy="0"/>
          </a:xfrm>
          <a:prstGeom prst="line">
            <a:avLst/>
          </a:prstGeom>
          <a:noFill/>
          <a:ln w="50800">
            <a:solidFill>
              <a:srgbClr val="000000"/>
            </a:solidFill>
            <a:round/>
            <a:headEnd/>
            <a:tailEnd/>
          </a:ln>
          <a:effectLst/>
        </p:spPr>
        <p:txBody>
          <a:bodyPr wrap="none" anchor="ctr"/>
          <a:lstStyle/>
          <a:p>
            <a:endParaRPr lang="en-IN"/>
          </a:p>
        </p:txBody>
      </p:sp>
      <p:sp>
        <p:nvSpPr>
          <p:cNvPr id="43038" name="Rectangle 30"/>
          <p:cNvSpPr>
            <a:spLocks noChangeArrowheads="1"/>
          </p:cNvSpPr>
          <p:nvPr/>
        </p:nvSpPr>
        <p:spPr bwMode="auto">
          <a:xfrm>
            <a:off x="1331913" y="533400"/>
            <a:ext cx="6478587" cy="576263"/>
          </a:xfrm>
          <a:prstGeom prst="rect">
            <a:avLst/>
          </a:prstGeom>
          <a:noFill/>
          <a:ln w="12700">
            <a:noFill/>
            <a:miter lim="800000"/>
            <a:headEnd/>
            <a:tailEnd/>
          </a:ln>
          <a:effectLst/>
        </p:spPr>
        <p:txBody>
          <a:bodyPr wrap="none" lIns="90487" tIns="44450" rIns="90487" bIns="44450">
            <a:spAutoFit/>
          </a:bodyPr>
          <a:lstStyle/>
          <a:p>
            <a:r>
              <a:rPr lang="en-US" sz="3200" b="1" u="sng">
                <a:solidFill>
                  <a:srgbClr val="063DE8"/>
                </a:solidFill>
                <a:latin typeface="Times" pitchFamily="1" charset="0"/>
              </a:rPr>
              <a:t>Detail of Sensor (CdS Photoresistor)</a:t>
            </a:r>
          </a:p>
        </p:txBody>
      </p:sp>
      <p:grpSp>
        <p:nvGrpSpPr>
          <p:cNvPr id="43041" name="Group 33"/>
          <p:cNvGrpSpPr>
            <a:grpSpLocks/>
          </p:cNvGrpSpPr>
          <p:nvPr/>
        </p:nvGrpSpPr>
        <p:grpSpPr bwMode="auto">
          <a:xfrm>
            <a:off x="2820988" y="3311525"/>
            <a:ext cx="833437" cy="588963"/>
            <a:chOff x="1777" y="2086"/>
            <a:chExt cx="525" cy="371"/>
          </a:xfrm>
        </p:grpSpPr>
        <p:sp>
          <p:nvSpPr>
            <p:cNvPr id="43039" name="Freeform 31"/>
            <p:cNvSpPr>
              <a:spLocks/>
            </p:cNvSpPr>
            <p:nvPr/>
          </p:nvSpPr>
          <p:spPr bwMode="auto">
            <a:xfrm>
              <a:off x="2071" y="2086"/>
              <a:ext cx="231" cy="126"/>
            </a:xfrm>
            <a:custGeom>
              <a:avLst/>
              <a:gdLst/>
              <a:ahLst/>
              <a:cxnLst>
                <a:cxn ang="0">
                  <a:pos x="230" y="0"/>
                </a:cxn>
                <a:cxn ang="0">
                  <a:pos x="145" y="125"/>
                </a:cxn>
                <a:cxn ang="0">
                  <a:pos x="85" y="115"/>
                </a:cxn>
                <a:cxn ang="0">
                  <a:pos x="0" y="93"/>
                </a:cxn>
                <a:cxn ang="0">
                  <a:pos x="230" y="0"/>
                </a:cxn>
              </a:cxnLst>
              <a:rect l="0" t="0" r="r" b="b"/>
              <a:pathLst>
                <a:path w="231" h="126">
                  <a:moveTo>
                    <a:pt x="230" y="0"/>
                  </a:moveTo>
                  <a:lnTo>
                    <a:pt x="145" y="125"/>
                  </a:lnTo>
                  <a:lnTo>
                    <a:pt x="85" y="115"/>
                  </a:lnTo>
                  <a:lnTo>
                    <a:pt x="0" y="93"/>
                  </a:lnTo>
                  <a:lnTo>
                    <a:pt x="230" y="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43040" name="Line 32"/>
            <p:cNvSpPr>
              <a:spLocks noChangeShapeType="1"/>
            </p:cNvSpPr>
            <p:nvPr/>
          </p:nvSpPr>
          <p:spPr bwMode="auto">
            <a:xfrm flipV="1">
              <a:off x="1777" y="2207"/>
              <a:ext cx="400" cy="250"/>
            </a:xfrm>
            <a:prstGeom prst="line">
              <a:avLst/>
            </a:prstGeom>
            <a:noFill/>
            <a:ln w="25400">
              <a:solidFill>
                <a:srgbClr val="000000"/>
              </a:solidFill>
              <a:round/>
              <a:headEnd/>
              <a:tailEnd/>
            </a:ln>
            <a:effectLst/>
          </p:spPr>
          <p:txBody>
            <a:bodyPr wrap="none" anchor="ctr"/>
            <a:lstStyle/>
            <a:p>
              <a:endParaRPr lang="en-IN"/>
            </a:p>
          </p:txBody>
        </p:sp>
      </p:grpSp>
      <p:sp>
        <p:nvSpPr>
          <p:cNvPr id="43042" name="Rectangle 34"/>
          <p:cNvSpPr>
            <a:spLocks noChangeArrowheads="1"/>
          </p:cNvSpPr>
          <p:nvPr/>
        </p:nvSpPr>
        <p:spPr bwMode="auto">
          <a:xfrm>
            <a:off x="4083050" y="3957638"/>
            <a:ext cx="3670300" cy="1184275"/>
          </a:xfrm>
          <a:prstGeom prst="rect">
            <a:avLst/>
          </a:prstGeom>
          <a:noFill/>
          <a:ln w="12700">
            <a:noFill/>
            <a:miter lim="800000"/>
            <a:headEnd/>
            <a:tailEnd/>
          </a:ln>
          <a:effectLst/>
        </p:spPr>
        <p:txBody>
          <a:bodyPr lIns="90487" tIns="44450" rIns="90487" bIns="44450">
            <a:spAutoFit/>
          </a:bodyPr>
          <a:lstStyle/>
          <a:p>
            <a:r>
              <a:rPr lang="en-US">
                <a:solidFill>
                  <a:srgbClr val="000000"/>
                </a:solidFill>
                <a:latin typeface="Times" pitchFamily="1" charset="0"/>
              </a:rPr>
              <a:t>Straw covered</a:t>
            </a:r>
          </a:p>
          <a:p>
            <a:r>
              <a:rPr lang="en-US">
                <a:solidFill>
                  <a:srgbClr val="000000"/>
                </a:solidFill>
                <a:latin typeface="Times" pitchFamily="1" charset="0"/>
              </a:rPr>
              <a:t>with electrical tape</a:t>
            </a:r>
          </a:p>
          <a:p>
            <a:pPr algn="ctr"/>
            <a:endParaRPr lang="en-US">
              <a:solidFill>
                <a:srgbClr val="000000"/>
              </a:solidFill>
              <a:latin typeface="Times" pitchFamily="1" charset="0"/>
            </a:endParaRPr>
          </a:p>
        </p:txBody>
      </p:sp>
      <p:grpSp>
        <p:nvGrpSpPr>
          <p:cNvPr id="43045" name="Group 37"/>
          <p:cNvGrpSpPr>
            <a:grpSpLocks/>
          </p:cNvGrpSpPr>
          <p:nvPr/>
        </p:nvGrpSpPr>
        <p:grpSpPr bwMode="auto">
          <a:xfrm>
            <a:off x="4937125" y="3268663"/>
            <a:ext cx="201613" cy="652462"/>
            <a:chOff x="3110" y="2059"/>
            <a:chExt cx="127" cy="411"/>
          </a:xfrm>
        </p:grpSpPr>
        <p:sp>
          <p:nvSpPr>
            <p:cNvPr id="43043" name="Freeform 35"/>
            <p:cNvSpPr>
              <a:spLocks/>
            </p:cNvSpPr>
            <p:nvPr/>
          </p:nvSpPr>
          <p:spPr bwMode="auto">
            <a:xfrm>
              <a:off x="3152" y="2059"/>
              <a:ext cx="85" cy="164"/>
            </a:xfrm>
            <a:custGeom>
              <a:avLst/>
              <a:gdLst/>
              <a:ahLst/>
              <a:cxnLst>
                <a:cxn ang="0">
                  <a:pos x="84" y="0"/>
                </a:cxn>
                <a:cxn ang="0">
                  <a:pos x="72" y="163"/>
                </a:cxn>
                <a:cxn ang="0">
                  <a:pos x="36" y="138"/>
                </a:cxn>
                <a:cxn ang="0">
                  <a:pos x="0" y="126"/>
                </a:cxn>
                <a:cxn ang="0">
                  <a:pos x="84" y="0"/>
                </a:cxn>
              </a:cxnLst>
              <a:rect l="0" t="0" r="r" b="b"/>
              <a:pathLst>
                <a:path w="85" h="164">
                  <a:moveTo>
                    <a:pt x="84" y="0"/>
                  </a:moveTo>
                  <a:lnTo>
                    <a:pt x="72" y="163"/>
                  </a:lnTo>
                  <a:lnTo>
                    <a:pt x="36" y="138"/>
                  </a:lnTo>
                  <a:lnTo>
                    <a:pt x="0" y="126"/>
                  </a:lnTo>
                  <a:lnTo>
                    <a:pt x="84" y="0"/>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43044" name="Line 36"/>
            <p:cNvSpPr>
              <a:spLocks noChangeShapeType="1"/>
            </p:cNvSpPr>
            <p:nvPr/>
          </p:nvSpPr>
          <p:spPr bwMode="auto">
            <a:xfrm flipV="1">
              <a:off x="3110" y="2204"/>
              <a:ext cx="72" cy="266"/>
            </a:xfrm>
            <a:prstGeom prst="line">
              <a:avLst/>
            </a:prstGeom>
            <a:noFill/>
            <a:ln w="25400">
              <a:solidFill>
                <a:srgbClr val="000000"/>
              </a:solidFill>
              <a:round/>
              <a:headEnd/>
              <a:tailEnd/>
            </a:ln>
            <a:effectLst/>
          </p:spPr>
          <p:txBody>
            <a:bodyPr wrap="none" anchor="ctr"/>
            <a:lstStyle/>
            <a:p>
              <a:endParaRPr lang="en-IN"/>
            </a:p>
          </p:txBody>
        </p:sp>
      </p:grpSp>
      <p:grpSp>
        <p:nvGrpSpPr>
          <p:cNvPr id="43048" name="Group 40"/>
          <p:cNvGrpSpPr>
            <a:grpSpLocks/>
          </p:cNvGrpSpPr>
          <p:nvPr/>
        </p:nvGrpSpPr>
        <p:grpSpPr bwMode="auto">
          <a:xfrm>
            <a:off x="5170488" y="2747963"/>
            <a:ext cx="879475" cy="114300"/>
            <a:chOff x="3257" y="1731"/>
            <a:chExt cx="554" cy="72"/>
          </a:xfrm>
        </p:grpSpPr>
        <p:sp>
          <p:nvSpPr>
            <p:cNvPr id="43046" name="Freeform 38"/>
            <p:cNvSpPr>
              <a:spLocks/>
            </p:cNvSpPr>
            <p:nvPr/>
          </p:nvSpPr>
          <p:spPr bwMode="auto">
            <a:xfrm>
              <a:off x="3257" y="1731"/>
              <a:ext cx="151" cy="72"/>
            </a:xfrm>
            <a:custGeom>
              <a:avLst/>
              <a:gdLst/>
              <a:ahLst/>
              <a:cxnLst>
                <a:cxn ang="0">
                  <a:pos x="0" y="36"/>
                </a:cxn>
                <a:cxn ang="0">
                  <a:pos x="150" y="0"/>
                </a:cxn>
                <a:cxn ang="0">
                  <a:pos x="150" y="36"/>
                </a:cxn>
                <a:cxn ang="0">
                  <a:pos x="150" y="71"/>
                </a:cxn>
                <a:cxn ang="0">
                  <a:pos x="0" y="36"/>
                </a:cxn>
              </a:cxnLst>
              <a:rect l="0" t="0" r="r" b="b"/>
              <a:pathLst>
                <a:path w="151" h="72">
                  <a:moveTo>
                    <a:pt x="0" y="36"/>
                  </a:moveTo>
                  <a:lnTo>
                    <a:pt x="150" y="0"/>
                  </a:lnTo>
                  <a:lnTo>
                    <a:pt x="150" y="36"/>
                  </a:lnTo>
                  <a:lnTo>
                    <a:pt x="150" y="71"/>
                  </a:lnTo>
                  <a:lnTo>
                    <a:pt x="0" y="36"/>
                  </a:lnTo>
                </a:path>
              </a:pathLst>
            </a:custGeom>
            <a:solidFill>
              <a:srgbClr val="000000"/>
            </a:solidFill>
            <a:ln w="12700" cap="rnd" cmpd="sng">
              <a:noFill/>
              <a:prstDash val="solid"/>
              <a:round/>
              <a:headEnd type="none" w="med" len="med"/>
              <a:tailEnd type="none" w="med" len="med"/>
            </a:ln>
            <a:effectLst/>
          </p:spPr>
          <p:txBody>
            <a:bodyPr/>
            <a:lstStyle/>
            <a:p>
              <a:endParaRPr lang="en-IN"/>
            </a:p>
          </p:txBody>
        </p:sp>
        <p:sp>
          <p:nvSpPr>
            <p:cNvPr id="43047" name="Line 39"/>
            <p:cNvSpPr>
              <a:spLocks noChangeShapeType="1"/>
            </p:cNvSpPr>
            <p:nvPr/>
          </p:nvSpPr>
          <p:spPr bwMode="auto">
            <a:xfrm>
              <a:off x="3432" y="1779"/>
              <a:ext cx="379" cy="0"/>
            </a:xfrm>
            <a:prstGeom prst="line">
              <a:avLst/>
            </a:prstGeom>
            <a:noFill/>
            <a:ln w="25400">
              <a:solidFill>
                <a:srgbClr val="000000"/>
              </a:solidFill>
              <a:round/>
              <a:headEnd/>
              <a:tailEnd/>
            </a:ln>
            <a:effectLst/>
          </p:spPr>
          <p:txBody>
            <a:bodyPr wrap="none" anchor="ctr"/>
            <a:lstStyle/>
            <a:p>
              <a:endParaRPr lang="en-IN"/>
            </a:p>
          </p:txBody>
        </p:sp>
      </p:grpSp>
      <p:sp>
        <p:nvSpPr>
          <p:cNvPr id="43049" name="Line 41"/>
          <p:cNvSpPr>
            <a:spLocks noChangeShapeType="1"/>
          </p:cNvSpPr>
          <p:nvPr/>
        </p:nvSpPr>
        <p:spPr bwMode="auto">
          <a:xfrm flipV="1">
            <a:off x="2790825" y="2055813"/>
            <a:ext cx="0" cy="638175"/>
          </a:xfrm>
          <a:prstGeom prst="line">
            <a:avLst/>
          </a:prstGeom>
          <a:noFill/>
          <a:ln w="50800">
            <a:solidFill>
              <a:srgbClr val="000000"/>
            </a:solidFill>
            <a:round/>
            <a:headEnd/>
            <a:tailEnd/>
          </a:ln>
          <a:effectLst/>
        </p:spPr>
        <p:txBody>
          <a:bodyPr wrap="none" anchor="ctr"/>
          <a:lstStyle/>
          <a:p>
            <a:endParaRPr lang="en-IN"/>
          </a:p>
        </p:txBody>
      </p:sp>
      <p:sp>
        <p:nvSpPr>
          <p:cNvPr id="43050" name="Line 42"/>
          <p:cNvSpPr>
            <a:spLocks noChangeShapeType="1"/>
          </p:cNvSpPr>
          <p:nvPr/>
        </p:nvSpPr>
        <p:spPr bwMode="auto">
          <a:xfrm flipV="1">
            <a:off x="2825750" y="2894013"/>
            <a:ext cx="0" cy="638175"/>
          </a:xfrm>
          <a:prstGeom prst="line">
            <a:avLst/>
          </a:prstGeom>
          <a:noFill/>
          <a:ln w="50800">
            <a:solidFill>
              <a:srgbClr val="000000"/>
            </a:solidFill>
            <a:round/>
            <a:headEnd/>
            <a:tailEnd/>
          </a:ln>
          <a:effectLst/>
        </p:spPr>
        <p:txBody>
          <a:bodyPr wrap="none" anchor="ctr"/>
          <a:lstStyle/>
          <a:p>
            <a:endParaRPr lang="en-IN"/>
          </a:p>
        </p:txBody>
      </p:sp>
      <p:sp>
        <p:nvSpPr>
          <p:cNvPr id="43051" name="Rectangle 43"/>
          <p:cNvSpPr>
            <a:spLocks noChangeArrowheads="1"/>
          </p:cNvSpPr>
          <p:nvPr/>
        </p:nvSpPr>
        <p:spPr bwMode="auto">
          <a:xfrm>
            <a:off x="1300163" y="3795713"/>
            <a:ext cx="1425575" cy="45402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foam plug</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Oval 2"/>
          <p:cNvSpPr>
            <a:spLocks noChangeArrowheads="1"/>
          </p:cNvSpPr>
          <p:nvPr/>
        </p:nvSpPr>
        <p:spPr bwMode="auto">
          <a:xfrm>
            <a:off x="2667000" y="1600200"/>
            <a:ext cx="3048000" cy="3048000"/>
          </a:xfrm>
          <a:prstGeom prst="ellipse">
            <a:avLst/>
          </a:prstGeom>
          <a:noFill/>
          <a:ln w="12700">
            <a:solidFill>
              <a:schemeClr val="tx1"/>
            </a:solidFill>
            <a:round/>
            <a:headEnd/>
            <a:tailEnd/>
          </a:ln>
          <a:effectLst/>
        </p:spPr>
        <p:txBody>
          <a:bodyPr wrap="none" anchor="ctr"/>
          <a:lstStyle/>
          <a:p>
            <a:endParaRPr lang="en-IN"/>
          </a:p>
        </p:txBody>
      </p:sp>
      <p:sp>
        <p:nvSpPr>
          <p:cNvPr id="80909" name="Text Box 13"/>
          <p:cNvSpPr txBox="1">
            <a:spLocks noChangeArrowheads="1"/>
          </p:cNvSpPr>
          <p:nvPr/>
        </p:nvSpPr>
        <p:spPr bwMode="auto">
          <a:xfrm>
            <a:off x="2927350" y="228600"/>
            <a:ext cx="3289300" cy="579438"/>
          </a:xfrm>
          <a:prstGeom prst="rect">
            <a:avLst/>
          </a:prstGeom>
          <a:noFill/>
          <a:ln w="12700">
            <a:noFill/>
            <a:miter lim="800000"/>
            <a:headEnd/>
            <a:tailEnd/>
          </a:ln>
          <a:effectLst/>
        </p:spPr>
        <p:txBody>
          <a:bodyPr wrap="none">
            <a:spAutoFit/>
          </a:bodyPr>
          <a:lstStyle/>
          <a:p>
            <a:r>
              <a:rPr lang="en-US" sz="3200" b="1" u="sng">
                <a:solidFill>
                  <a:srgbClr val="063DE8"/>
                </a:solidFill>
              </a:rPr>
              <a:t>Sensor Alignment</a:t>
            </a:r>
          </a:p>
        </p:txBody>
      </p:sp>
      <p:sp>
        <p:nvSpPr>
          <p:cNvPr id="80911" name="Text Box 15"/>
          <p:cNvSpPr txBox="1">
            <a:spLocks noChangeArrowheads="1"/>
          </p:cNvSpPr>
          <p:nvPr/>
        </p:nvSpPr>
        <p:spPr bwMode="auto">
          <a:xfrm>
            <a:off x="527050" y="4800600"/>
            <a:ext cx="8089900" cy="1677988"/>
          </a:xfrm>
          <a:prstGeom prst="rect">
            <a:avLst/>
          </a:prstGeom>
          <a:noFill/>
          <a:ln w="12700">
            <a:noFill/>
            <a:miter lim="800000"/>
            <a:headEnd/>
            <a:tailEnd/>
          </a:ln>
          <a:effectLst/>
        </p:spPr>
        <p:txBody>
          <a:bodyPr wrap="none">
            <a:spAutoFit/>
          </a:bodyPr>
          <a:lstStyle/>
          <a:p>
            <a:r>
              <a:rPr lang="en-US" sz="2800"/>
              <a:t>1.  Remove sensor from stopper and sight through tube.</a:t>
            </a:r>
          </a:p>
          <a:p>
            <a:r>
              <a:rPr lang="en-US" sz="1000"/>
              <a:t>  </a:t>
            </a:r>
          </a:p>
          <a:p>
            <a:r>
              <a:rPr lang="en-US" sz="2800"/>
              <a:t>2.  Adjust clamp so that base of flame can be seen.</a:t>
            </a:r>
          </a:p>
          <a:p>
            <a:endParaRPr lang="en-US" sz="1000"/>
          </a:p>
          <a:p>
            <a:r>
              <a:rPr lang="en-US" sz="2800"/>
              <a:t>3.  Carefully replace sensor in tube</a:t>
            </a:r>
            <a:r>
              <a:rPr lang="en-US"/>
              <a:t>.</a:t>
            </a:r>
          </a:p>
        </p:txBody>
      </p:sp>
      <p:sp>
        <p:nvSpPr>
          <p:cNvPr id="80913" name="Text Box 17"/>
          <p:cNvSpPr txBox="1">
            <a:spLocks noChangeArrowheads="1"/>
          </p:cNvSpPr>
          <p:nvPr/>
        </p:nvSpPr>
        <p:spPr bwMode="auto">
          <a:xfrm>
            <a:off x="3352800" y="762000"/>
            <a:ext cx="1600200" cy="457200"/>
          </a:xfrm>
          <a:prstGeom prst="rect">
            <a:avLst/>
          </a:prstGeom>
          <a:noFill/>
          <a:ln w="12700">
            <a:noFill/>
            <a:miter lim="800000"/>
            <a:headEnd/>
            <a:tailEnd/>
          </a:ln>
          <a:effectLst/>
        </p:spPr>
        <p:txBody>
          <a:bodyPr>
            <a:spAutoFit/>
          </a:bodyPr>
          <a:lstStyle/>
          <a:p>
            <a:r>
              <a:rPr lang="en-US"/>
              <a:t>Top View</a:t>
            </a:r>
          </a:p>
        </p:txBody>
      </p:sp>
      <p:grpSp>
        <p:nvGrpSpPr>
          <p:cNvPr id="80925" name="Group 29"/>
          <p:cNvGrpSpPr>
            <a:grpSpLocks/>
          </p:cNvGrpSpPr>
          <p:nvPr/>
        </p:nvGrpSpPr>
        <p:grpSpPr bwMode="auto">
          <a:xfrm>
            <a:off x="457200" y="914400"/>
            <a:ext cx="8202613" cy="2895600"/>
            <a:chOff x="288" y="746"/>
            <a:chExt cx="5167" cy="1824"/>
          </a:xfrm>
        </p:grpSpPr>
        <p:sp>
          <p:nvSpPr>
            <p:cNvPr id="80899" name="Oval 3"/>
            <p:cNvSpPr>
              <a:spLocks noChangeArrowheads="1"/>
            </p:cNvSpPr>
            <p:nvPr/>
          </p:nvSpPr>
          <p:spPr bwMode="auto">
            <a:xfrm>
              <a:off x="2544" y="2016"/>
              <a:ext cx="192" cy="192"/>
            </a:xfrm>
            <a:prstGeom prst="ellipse">
              <a:avLst/>
            </a:prstGeom>
            <a:solidFill>
              <a:schemeClr val="accent1"/>
            </a:solidFill>
            <a:ln w="12700">
              <a:solidFill>
                <a:schemeClr val="tx1"/>
              </a:solidFill>
              <a:round/>
              <a:headEnd/>
              <a:tailEnd/>
            </a:ln>
            <a:effectLst/>
          </p:spPr>
          <p:txBody>
            <a:bodyPr wrap="none" anchor="ctr"/>
            <a:lstStyle/>
            <a:p>
              <a:endParaRPr lang="en-IN"/>
            </a:p>
          </p:txBody>
        </p:sp>
        <p:grpSp>
          <p:nvGrpSpPr>
            <p:cNvPr id="80902" name="Group 6"/>
            <p:cNvGrpSpPr>
              <a:grpSpLocks/>
            </p:cNvGrpSpPr>
            <p:nvPr/>
          </p:nvGrpSpPr>
          <p:grpSpPr bwMode="auto">
            <a:xfrm>
              <a:off x="3552" y="1920"/>
              <a:ext cx="576" cy="384"/>
              <a:chOff x="3840" y="1848"/>
              <a:chExt cx="576" cy="384"/>
            </a:xfrm>
          </p:grpSpPr>
          <p:sp>
            <p:nvSpPr>
              <p:cNvPr id="80900" name="AutoShape 4"/>
              <p:cNvSpPr>
                <a:spLocks noChangeArrowheads="1"/>
              </p:cNvSpPr>
              <p:nvPr/>
            </p:nvSpPr>
            <p:spPr bwMode="auto">
              <a:xfrm rot="5400000">
                <a:off x="3888" y="1872"/>
                <a:ext cx="384"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IN"/>
              </a:p>
            </p:txBody>
          </p:sp>
          <p:sp>
            <p:nvSpPr>
              <p:cNvPr id="80901" name="Rectangle 5"/>
              <p:cNvSpPr>
                <a:spLocks noChangeArrowheads="1"/>
              </p:cNvSpPr>
              <p:nvPr/>
            </p:nvSpPr>
            <p:spPr bwMode="auto">
              <a:xfrm>
                <a:off x="3840" y="1968"/>
                <a:ext cx="576" cy="144"/>
              </a:xfrm>
              <a:prstGeom prst="rect">
                <a:avLst/>
              </a:prstGeom>
              <a:noFill/>
              <a:ln w="12700">
                <a:solidFill>
                  <a:schemeClr val="tx1"/>
                </a:solidFill>
                <a:miter lim="800000"/>
                <a:headEnd/>
                <a:tailEnd/>
              </a:ln>
              <a:effectLst/>
            </p:spPr>
            <p:txBody>
              <a:bodyPr wrap="none" anchor="ctr"/>
              <a:lstStyle/>
              <a:p>
                <a:endParaRPr lang="en-IN"/>
              </a:p>
            </p:txBody>
          </p:sp>
        </p:grpSp>
        <p:sp>
          <p:nvSpPr>
            <p:cNvPr id="80904" name="Line 8"/>
            <p:cNvSpPr>
              <a:spLocks noChangeShapeType="1"/>
            </p:cNvSpPr>
            <p:nvPr/>
          </p:nvSpPr>
          <p:spPr bwMode="auto">
            <a:xfrm flipH="1">
              <a:off x="2928" y="2112"/>
              <a:ext cx="1680" cy="0"/>
            </a:xfrm>
            <a:prstGeom prst="line">
              <a:avLst/>
            </a:prstGeom>
            <a:noFill/>
            <a:ln w="12700">
              <a:solidFill>
                <a:schemeClr val="tx1"/>
              </a:solidFill>
              <a:round/>
              <a:headEnd/>
              <a:tailEnd type="triangle" w="med" len="med"/>
            </a:ln>
            <a:effectLst/>
          </p:spPr>
          <p:txBody>
            <a:bodyPr wrap="none" anchor="ctr"/>
            <a:lstStyle/>
            <a:p>
              <a:endParaRPr lang="en-IN"/>
            </a:p>
          </p:txBody>
        </p:sp>
        <p:sp>
          <p:nvSpPr>
            <p:cNvPr id="80905" name="Line 9"/>
            <p:cNvSpPr>
              <a:spLocks noChangeShapeType="1"/>
            </p:cNvSpPr>
            <p:nvPr/>
          </p:nvSpPr>
          <p:spPr bwMode="auto">
            <a:xfrm flipH="1">
              <a:off x="3216" y="1056"/>
              <a:ext cx="288" cy="336"/>
            </a:xfrm>
            <a:prstGeom prst="line">
              <a:avLst/>
            </a:prstGeom>
            <a:noFill/>
            <a:ln w="12700">
              <a:solidFill>
                <a:schemeClr val="tx1"/>
              </a:solidFill>
              <a:round/>
              <a:headEnd/>
              <a:tailEnd type="triangle" w="med" len="med"/>
            </a:ln>
            <a:effectLst/>
          </p:spPr>
          <p:txBody>
            <a:bodyPr wrap="none" anchor="ctr"/>
            <a:lstStyle/>
            <a:p>
              <a:endParaRPr lang="en-IN"/>
            </a:p>
          </p:txBody>
        </p:sp>
        <p:sp>
          <p:nvSpPr>
            <p:cNvPr id="80906" name="Text Box 10"/>
            <p:cNvSpPr txBox="1">
              <a:spLocks noChangeArrowheads="1"/>
            </p:cNvSpPr>
            <p:nvPr/>
          </p:nvSpPr>
          <p:spPr bwMode="auto">
            <a:xfrm>
              <a:off x="3590" y="746"/>
              <a:ext cx="1135" cy="288"/>
            </a:xfrm>
            <a:prstGeom prst="rect">
              <a:avLst/>
            </a:prstGeom>
            <a:noFill/>
            <a:ln w="12700">
              <a:noFill/>
              <a:miter lim="800000"/>
              <a:headEnd/>
              <a:tailEnd/>
            </a:ln>
            <a:effectLst/>
          </p:spPr>
          <p:txBody>
            <a:bodyPr wrap="none">
              <a:spAutoFit/>
            </a:bodyPr>
            <a:lstStyle/>
            <a:p>
              <a:r>
                <a:rPr lang="en-US"/>
                <a:t>Flame Shield</a:t>
              </a:r>
            </a:p>
          </p:txBody>
        </p:sp>
        <p:sp>
          <p:nvSpPr>
            <p:cNvPr id="80907" name="Line 11"/>
            <p:cNvSpPr>
              <a:spLocks noChangeShapeType="1"/>
            </p:cNvSpPr>
            <p:nvPr/>
          </p:nvSpPr>
          <p:spPr bwMode="auto">
            <a:xfrm flipH="1">
              <a:off x="3984" y="1632"/>
              <a:ext cx="144" cy="240"/>
            </a:xfrm>
            <a:prstGeom prst="line">
              <a:avLst/>
            </a:prstGeom>
            <a:noFill/>
            <a:ln w="12700">
              <a:solidFill>
                <a:schemeClr val="tx1"/>
              </a:solidFill>
              <a:round/>
              <a:headEnd/>
              <a:tailEnd type="triangle" w="med" len="med"/>
            </a:ln>
            <a:effectLst/>
          </p:spPr>
          <p:txBody>
            <a:bodyPr wrap="none" anchor="ctr"/>
            <a:lstStyle/>
            <a:p>
              <a:endParaRPr lang="en-IN"/>
            </a:p>
          </p:txBody>
        </p:sp>
        <p:sp>
          <p:nvSpPr>
            <p:cNvPr id="80908" name="Text Box 12"/>
            <p:cNvSpPr txBox="1">
              <a:spLocks noChangeArrowheads="1"/>
            </p:cNvSpPr>
            <p:nvPr/>
          </p:nvSpPr>
          <p:spPr bwMode="auto">
            <a:xfrm>
              <a:off x="4166" y="1370"/>
              <a:ext cx="1289" cy="288"/>
            </a:xfrm>
            <a:prstGeom prst="rect">
              <a:avLst/>
            </a:prstGeom>
            <a:noFill/>
            <a:ln w="12700">
              <a:noFill/>
              <a:miter lim="800000"/>
              <a:headEnd/>
              <a:tailEnd/>
            </a:ln>
            <a:effectLst/>
          </p:spPr>
          <p:txBody>
            <a:bodyPr wrap="none">
              <a:spAutoFit/>
            </a:bodyPr>
            <a:lstStyle/>
            <a:p>
              <a:r>
                <a:rPr lang="en-US"/>
                <a:t>Sensor/Stopper</a:t>
              </a:r>
            </a:p>
          </p:txBody>
        </p:sp>
        <p:sp>
          <p:nvSpPr>
            <p:cNvPr id="80912" name="Text Box 16"/>
            <p:cNvSpPr txBox="1">
              <a:spLocks noChangeArrowheads="1"/>
            </p:cNvSpPr>
            <p:nvPr/>
          </p:nvSpPr>
          <p:spPr bwMode="auto">
            <a:xfrm>
              <a:off x="518" y="1418"/>
              <a:ext cx="116" cy="288"/>
            </a:xfrm>
            <a:prstGeom prst="rect">
              <a:avLst/>
            </a:prstGeom>
            <a:noFill/>
            <a:ln w="12700">
              <a:noFill/>
              <a:miter lim="800000"/>
              <a:headEnd/>
              <a:tailEnd/>
            </a:ln>
            <a:effectLst/>
          </p:spPr>
          <p:txBody>
            <a:bodyPr wrap="none">
              <a:spAutoFit/>
            </a:bodyPr>
            <a:lstStyle/>
            <a:p>
              <a:endParaRPr lang="en-US"/>
            </a:p>
          </p:txBody>
        </p:sp>
        <p:sp>
          <p:nvSpPr>
            <p:cNvPr id="80914" name="Text Box 18"/>
            <p:cNvSpPr txBox="1">
              <a:spLocks noChangeArrowheads="1"/>
            </p:cNvSpPr>
            <p:nvPr/>
          </p:nvSpPr>
          <p:spPr bwMode="auto">
            <a:xfrm>
              <a:off x="2294" y="2234"/>
              <a:ext cx="596" cy="288"/>
            </a:xfrm>
            <a:prstGeom prst="rect">
              <a:avLst/>
            </a:prstGeom>
            <a:noFill/>
            <a:ln w="12700">
              <a:noFill/>
              <a:miter lim="800000"/>
              <a:headEnd/>
              <a:tailEnd/>
            </a:ln>
            <a:effectLst/>
          </p:spPr>
          <p:txBody>
            <a:bodyPr wrap="none">
              <a:spAutoFit/>
            </a:bodyPr>
            <a:lstStyle/>
            <a:p>
              <a:r>
                <a:rPr lang="en-US"/>
                <a:t>Flame</a:t>
              </a:r>
            </a:p>
          </p:txBody>
        </p:sp>
        <p:sp>
          <p:nvSpPr>
            <p:cNvPr id="80916" name="AutoShape 20"/>
            <p:cNvSpPr>
              <a:spLocks noChangeArrowheads="1"/>
            </p:cNvSpPr>
            <p:nvPr/>
          </p:nvSpPr>
          <p:spPr bwMode="auto">
            <a:xfrm>
              <a:off x="288" y="2016"/>
              <a:ext cx="2400" cy="192"/>
            </a:xfrm>
            <a:prstGeom prst="roundRect">
              <a:avLst>
                <a:gd name="adj" fmla="val 16667"/>
              </a:avLst>
            </a:prstGeom>
            <a:noFill/>
            <a:ln w="12700">
              <a:solidFill>
                <a:schemeClr val="tx1"/>
              </a:solidFill>
              <a:round/>
              <a:headEnd/>
              <a:tailEnd/>
            </a:ln>
            <a:effectLst/>
          </p:spPr>
          <p:txBody>
            <a:bodyPr wrap="none" anchor="ctr"/>
            <a:lstStyle/>
            <a:p>
              <a:endParaRPr lang="en-IN"/>
            </a:p>
          </p:txBody>
        </p:sp>
        <p:sp>
          <p:nvSpPr>
            <p:cNvPr id="80917" name="Text Box 21"/>
            <p:cNvSpPr txBox="1">
              <a:spLocks noChangeArrowheads="1"/>
            </p:cNvSpPr>
            <p:nvPr/>
          </p:nvSpPr>
          <p:spPr bwMode="auto">
            <a:xfrm>
              <a:off x="518" y="2282"/>
              <a:ext cx="735" cy="288"/>
            </a:xfrm>
            <a:prstGeom prst="rect">
              <a:avLst/>
            </a:prstGeom>
            <a:noFill/>
            <a:ln w="12700">
              <a:noFill/>
              <a:miter lim="800000"/>
              <a:headEnd/>
              <a:tailEnd/>
            </a:ln>
            <a:effectLst/>
          </p:spPr>
          <p:txBody>
            <a:bodyPr wrap="none">
              <a:spAutoFit/>
            </a:bodyPr>
            <a:lstStyle/>
            <a:p>
              <a:r>
                <a:rPr lang="en-US"/>
                <a:t>Column</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19100" y="3962400"/>
            <a:ext cx="8305800" cy="2649538"/>
          </a:xfrm>
          <a:prstGeom prst="rect">
            <a:avLst/>
          </a:prstGeom>
          <a:noFill/>
          <a:ln w="12700">
            <a:noFill/>
            <a:miter lim="800000"/>
            <a:headEnd/>
            <a:tailEnd/>
          </a:ln>
          <a:effectLst/>
        </p:spPr>
        <p:txBody>
          <a:bodyPr lIns="90487" tIns="44450" rIns="90487" bIns="44450">
            <a:spAutoFit/>
          </a:bodyPr>
          <a:lstStyle/>
          <a:p>
            <a:r>
              <a:rPr lang="en-US" sz="2800">
                <a:latin typeface="Times" pitchFamily="1" charset="0"/>
              </a:rPr>
              <a:t>The sensor has the largest change in resistance in the low light region. </a:t>
            </a:r>
            <a:r>
              <a:rPr lang="en-US" sz="2800" i="1">
                <a:solidFill>
                  <a:srgbClr val="063DE8"/>
                </a:solidFill>
                <a:latin typeface="Times" pitchFamily="1" charset="0"/>
              </a:rPr>
              <a:t>(Blue flame is best.)</a:t>
            </a:r>
          </a:p>
          <a:p>
            <a:endParaRPr lang="en-US" sz="1400">
              <a:latin typeface="Times" pitchFamily="1" charset="0"/>
            </a:endParaRPr>
          </a:p>
          <a:p>
            <a:r>
              <a:rPr lang="en-US" sz="2800">
                <a:latin typeface="Times" pitchFamily="1" charset="0"/>
              </a:rPr>
              <a:t>Too much light will ‘</a:t>
            </a:r>
            <a:r>
              <a:rPr lang="en-US" sz="2800">
                <a:solidFill>
                  <a:schemeClr val="hlink"/>
                </a:solidFill>
                <a:latin typeface="Times" pitchFamily="1" charset="0"/>
              </a:rPr>
              <a:t>saturate</a:t>
            </a:r>
            <a:r>
              <a:rPr lang="en-US" sz="2800">
                <a:latin typeface="Times" pitchFamily="1" charset="0"/>
              </a:rPr>
              <a:t>’ the sensor.</a:t>
            </a:r>
          </a:p>
          <a:p>
            <a:endParaRPr lang="en-US" sz="1400">
              <a:latin typeface="Times" pitchFamily="1" charset="0"/>
            </a:endParaRPr>
          </a:p>
          <a:p>
            <a:r>
              <a:rPr lang="en-US" sz="2800">
                <a:latin typeface="Times" pitchFamily="1" charset="0"/>
              </a:rPr>
              <a:t>Place </a:t>
            </a:r>
            <a:r>
              <a:rPr lang="en-US" sz="2800">
                <a:solidFill>
                  <a:srgbClr val="063DE8"/>
                </a:solidFill>
                <a:latin typeface="Times" pitchFamily="1" charset="0"/>
              </a:rPr>
              <a:t>wire gauze</a:t>
            </a:r>
            <a:r>
              <a:rPr lang="en-US" sz="2800">
                <a:latin typeface="Times" pitchFamily="1" charset="0"/>
              </a:rPr>
              <a:t> on top of flame shield to block room light and drafts.</a:t>
            </a:r>
            <a:endParaRPr lang="en-US">
              <a:latin typeface="Times" pitchFamily="1" charset="0"/>
            </a:endParaRPr>
          </a:p>
        </p:txBody>
      </p:sp>
      <p:grpSp>
        <p:nvGrpSpPr>
          <p:cNvPr id="45071" name="Group 15"/>
          <p:cNvGrpSpPr>
            <a:grpSpLocks/>
          </p:cNvGrpSpPr>
          <p:nvPr/>
        </p:nvGrpSpPr>
        <p:grpSpPr bwMode="auto">
          <a:xfrm>
            <a:off x="2590800" y="1143000"/>
            <a:ext cx="3565525" cy="2770188"/>
            <a:chOff x="1690" y="953"/>
            <a:chExt cx="1963" cy="1525"/>
          </a:xfrm>
        </p:grpSpPr>
        <p:sp>
          <p:nvSpPr>
            <p:cNvPr id="45059" name="Line 3"/>
            <p:cNvSpPr>
              <a:spLocks noChangeShapeType="1"/>
            </p:cNvSpPr>
            <p:nvPr/>
          </p:nvSpPr>
          <p:spPr bwMode="auto">
            <a:xfrm>
              <a:off x="3367" y="2380"/>
              <a:ext cx="286" cy="0"/>
            </a:xfrm>
            <a:prstGeom prst="line">
              <a:avLst/>
            </a:prstGeom>
            <a:noFill/>
            <a:ln w="12700">
              <a:solidFill>
                <a:schemeClr val="tx1"/>
              </a:solidFill>
              <a:round/>
              <a:headEnd/>
              <a:tailEnd type="triangle" w="med" len="med"/>
            </a:ln>
            <a:effectLst/>
          </p:spPr>
          <p:txBody>
            <a:bodyPr wrap="none" anchor="ctr"/>
            <a:lstStyle/>
            <a:p>
              <a:endParaRPr lang="en-IN"/>
            </a:p>
          </p:txBody>
        </p:sp>
        <p:sp>
          <p:nvSpPr>
            <p:cNvPr id="45060" name="Line 4"/>
            <p:cNvSpPr>
              <a:spLocks noChangeShapeType="1"/>
            </p:cNvSpPr>
            <p:nvPr/>
          </p:nvSpPr>
          <p:spPr bwMode="auto">
            <a:xfrm>
              <a:off x="2317" y="1094"/>
              <a:ext cx="0" cy="1110"/>
            </a:xfrm>
            <a:prstGeom prst="line">
              <a:avLst/>
            </a:prstGeom>
            <a:noFill/>
            <a:ln w="50800">
              <a:solidFill>
                <a:srgbClr val="000000"/>
              </a:solidFill>
              <a:round/>
              <a:headEnd/>
              <a:tailEnd/>
            </a:ln>
            <a:effectLst/>
          </p:spPr>
          <p:txBody>
            <a:bodyPr wrap="none" anchor="ctr"/>
            <a:lstStyle/>
            <a:p>
              <a:endParaRPr lang="en-IN"/>
            </a:p>
          </p:txBody>
        </p:sp>
        <p:sp>
          <p:nvSpPr>
            <p:cNvPr id="45061" name="Line 5"/>
            <p:cNvSpPr>
              <a:spLocks noChangeShapeType="1"/>
            </p:cNvSpPr>
            <p:nvPr/>
          </p:nvSpPr>
          <p:spPr bwMode="auto">
            <a:xfrm>
              <a:off x="2322" y="2235"/>
              <a:ext cx="1312" cy="0"/>
            </a:xfrm>
            <a:prstGeom prst="line">
              <a:avLst/>
            </a:prstGeom>
            <a:noFill/>
            <a:ln w="50800">
              <a:solidFill>
                <a:srgbClr val="000000"/>
              </a:solidFill>
              <a:round/>
              <a:headEnd/>
              <a:tailEnd/>
            </a:ln>
            <a:effectLst/>
          </p:spPr>
          <p:txBody>
            <a:bodyPr wrap="none" anchor="ctr"/>
            <a:lstStyle/>
            <a:p>
              <a:endParaRPr lang="en-IN"/>
            </a:p>
          </p:txBody>
        </p:sp>
        <p:sp>
          <p:nvSpPr>
            <p:cNvPr id="45062" name="Rectangle 6"/>
            <p:cNvSpPr>
              <a:spLocks noChangeArrowheads="1"/>
            </p:cNvSpPr>
            <p:nvPr/>
          </p:nvSpPr>
          <p:spPr bwMode="auto">
            <a:xfrm>
              <a:off x="2433" y="2261"/>
              <a:ext cx="697" cy="217"/>
            </a:xfrm>
            <a:prstGeom prst="rect">
              <a:avLst/>
            </a:prstGeom>
            <a:noFill/>
            <a:ln w="12700">
              <a:noFill/>
              <a:miter lim="800000"/>
              <a:headEnd/>
              <a:tailEnd/>
            </a:ln>
            <a:effectLst/>
          </p:spPr>
          <p:txBody>
            <a:bodyPr wrap="none" lIns="90487" tIns="44450" rIns="90487" bIns="44450">
              <a:spAutoFit/>
            </a:bodyPr>
            <a:lstStyle/>
            <a:p>
              <a:r>
                <a:rPr lang="en-US" sz="2000">
                  <a:solidFill>
                    <a:srgbClr val="000000"/>
                  </a:solidFill>
                  <a:latin typeface="Times" pitchFamily="1" charset="0"/>
                </a:rPr>
                <a:t>Brightness</a:t>
              </a:r>
            </a:p>
          </p:txBody>
        </p:sp>
        <p:sp>
          <p:nvSpPr>
            <p:cNvPr id="45063" name="Arc 7"/>
            <p:cNvSpPr>
              <a:spLocks/>
            </p:cNvSpPr>
            <p:nvPr/>
          </p:nvSpPr>
          <p:spPr bwMode="auto">
            <a:xfrm>
              <a:off x="2420" y="1082"/>
              <a:ext cx="213" cy="89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a:tailEnd/>
            </a:ln>
            <a:effectLst/>
          </p:spPr>
          <p:txBody>
            <a:bodyPr wrap="none" anchor="ctr"/>
            <a:lstStyle/>
            <a:p>
              <a:endParaRPr lang="en-IN"/>
            </a:p>
          </p:txBody>
        </p:sp>
        <p:sp>
          <p:nvSpPr>
            <p:cNvPr id="45064" name="Arc 8"/>
            <p:cNvSpPr>
              <a:spLocks/>
            </p:cNvSpPr>
            <p:nvPr/>
          </p:nvSpPr>
          <p:spPr bwMode="auto">
            <a:xfrm>
              <a:off x="2625" y="1999"/>
              <a:ext cx="2" cy="4"/>
            </a:xfrm>
            <a:custGeom>
              <a:avLst/>
              <a:gdLst>
                <a:gd name="G0" fmla="+- 21180 0 0"/>
                <a:gd name="G1" fmla="+- 19319 0 0"/>
                <a:gd name="G2" fmla="+- 21600 0 0"/>
                <a:gd name="T0" fmla="*/ 0 w 21180"/>
                <a:gd name="T1" fmla="*/ 15083 h 19319"/>
                <a:gd name="T2" fmla="*/ 11521 w 21180"/>
                <a:gd name="T3" fmla="*/ 0 h 19319"/>
                <a:gd name="T4" fmla="*/ 21180 w 21180"/>
                <a:gd name="T5" fmla="*/ 19319 h 19319"/>
              </a:gdLst>
              <a:ahLst/>
              <a:cxnLst>
                <a:cxn ang="0">
                  <a:pos x="T0" y="T1"/>
                </a:cxn>
                <a:cxn ang="0">
                  <a:pos x="T2" y="T3"/>
                </a:cxn>
                <a:cxn ang="0">
                  <a:pos x="T4" y="T5"/>
                </a:cxn>
              </a:cxnLst>
              <a:rect l="0" t="0" r="r" b="b"/>
              <a:pathLst>
                <a:path w="21180" h="19319" fill="none" extrusionOk="0">
                  <a:moveTo>
                    <a:pt x="-1" y="15082"/>
                  </a:moveTo>
                  <a:cubicBezTo>
                    <a:pt x="1306" y="8546"/>
                    <a:pt x="5558" y="2980"/>
                    <a:pt x="11520" y="-1"/>
                  </a:cubicBezTo>
                </a:path>
                <a:path w="21180" h="19319" stroke="0" extrusionOk="0">
                  <a:moveTo>
                    <a:pt x="-1" y="15082"/>
                  </a:moveTo>
                  <a:cubicBezTo>
                    <a:pt x="1306" y="8546"/>
                    <a:pt x="5558" y="2980"/>
                    <a:pt x="11520" y="-1"/>
                  </a:cubicBezTo>
                  <a:lnTo>
                    <a:pt x="21180" y="19319"/>
                  </a:lnTo>
                  <a:close/>
                </a:path>
              </a:pathLst>
            </a:custGeom>
            <a:noFill/>
            <a:ln w="50800" cap="rnd">
              <a:solidFill>
                <a:srgbClr val="000000"/>
              </a:solidFill>
              <a:round/>
              <a:headEnd/>
              <a:tailEnd/>
            </a:ln>
            <a:effectLst/>
          </p:spPr>
          <p:txBody>
            <a:bodyPr wrap="none" anchor="ctr"/>
            <a:lstStyle/>
            <a:p>
              <a:endParaRPr lang="en-IN"/>
            </a:p>
          </p:txBody>
        </p:sp>
        <p:sp>
          <p:nvSpPr>
            <p:cNvPr id="45065" name="Arc 9"/>
            <p:cNvSpPr>
              <a:spLocks/>
            </p:cNvSpPr>
            <p:nvPr/>
          </p:nvSpPr>
          <p:spPr bwMode="auto">
            <a:xfrm>
              <a:off x="2622" y="1995"/>
              <a:ext cx="874" cy="12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a:tailEnd/>
            </a:ln>
            <a:effectLst/>
          </p:spPr>
          <p:txBody>
            <a:bodyPr wrap="none" anchor="ctr"/>
            <a:lstStyle/>
            <a:p>
              <a:endParaRPr lang="en-IN"/>
            </a:p>
          </p:txBody>
        </p:sp>
        <p:sp>
          <p:nvSpPr>
            <p:cNvPr id="45066" name="Rectangle 10"/>
            <p:cNvSpPr>
              <a:spLocks noChangeArrowheads="1"/>
            </p:cNvSpPr>
            <p:nvPr/>
          </p:nvSpPr>
          <p:spPr bwMode="auto">
            <a:xfrm>
              <a:off x="1690" y="953"/>
              <a:ext cx="560" cy="351"/>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1.1 M Ω </a:t>
              </a:r>
            </a:p>
            <a:p>
              <a:endParaRPr lang="en-US" sz="1800">
                <a:solidFill>
                  <a:srgbClr val="000000"/>
                </a:solidFill>
                <a:latin typeface="Times" pitchFamily="1" charset="0"/>
              </a:endParaRPr>
            </a:p>
          </p:txBody>
        </p:sp>
        <p:sp>
          <p:nvSpPr>
            <p:cNvPr id="45067" name="Rectangle 11"/>
            <p:cNvSpPr>
              <a:spLocks noChangeArrowheads="1"/>
            </p:cNvSpPr>
            <p:nvPr/>
          </p:nvSpPr>
          <p:spPr bwMode="auto">
            <a:xfrm>
              <a:off x="1690" y="1117"/>
              <a:ext cx="407" cy="200"/>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(dark)</a:t>
              </a:r>
            </a:p>
          </p:txBody>
        </p:sp>
        <p:sp>
          <p:nvSpPr>
            <p:cNvPr id="45068" name="Rectangle 12"/>
            <p:cNvSpPr>
              <a:spLocks noChangeArrowheads="1"/>
            </p:cNvSpPr>
            <p:nvPr/>
          </p:nvSpPr>
          <p:spPr bwMode="auto">
            <a:xfrm>
              <a:off x="1715" y="2023"/>
              <a:ext cx="449" cy="351"/>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350 Ω </a:t>
              </a:r>
            </a:p>
            <a:p>
              <a:endParaRPr lang="en-US" sz="1800">
                <a:solidFill>
                  <a:srgbClr val="000000"/>
                </a:solidFill>
                <a:latin typeface="Times" pitchFamily="1" charset="0"/>
              </a:endParaRPr>
            </a:p>
          </p:txBody>
        </p:sp>
        <p:sp>
          <p:nvSpPr>
            <p:cNvPr id="45069" name="Rectangle 13"/>
            <p:cNvSpPr>
              <a:spLocks noChangeArrowheads="1"/>
            </p:cNvSpPr>
            <p:nvPr/>
          </p:nvSpPr>
          <p:spPr bwMode="auto">
            <a:xfrm>
              <a:off x="1715" y="2187"/>
              <a:ext cx="485" cy="200"/>
            </a:xfrm>
            <a:prstGeom prst="rect">
              <a:avLst/>
            </a:prstGeom>
            <a:noFill/>
            <a:ln w="12700">
              <a:noFill/>
              <a:miter lim="800000"/>
              <a:headEnd/>
              <a:tailEnd/>
            </a:ln>
            <a:effectLst/>
          </p:spPr>
          <p:txBody>
            <a:bodyPr wrap="none" lIns="90487" tIns="44450" rIns="90487" bIns="44450">
              <a:spAutoFit/>
            </a:bodyPr>
            <a:lstStyle/>
            <a:p>
              <a:r>
                <a:rPr lang="en-US" sz="1800">
                  <a:solidFill>
                    <a:srgbClr val="000000"/>
                  </a:solidFill>
                  <a:latin typeface="Times" pitchFamily="1" charset="0"/>
                </a:rPr>
                <a:t>(bright)</a:t>
              </a:r>
            </a:p>
          </p:txBody>
        </p:sp>
        <p:sp>
          <p:nvSpPr>
            <p:cNvPr id="45070" name="Rectangle 14"/>
            <p:cNvSpPr>
              <a:spLocks noChangeArrowheads="1"/>
            </p:cNvSpPr>
            <p:nvPr/>
          </p:nvSpPr>
          <p:spPr bwMode="auto">
            <a:xfrm>
              <a:off x="1766" y="1456"/>
              <a:ext cx="428" cy="217"/>
            </a:xfrm>
            <a:prstGeom prst="rect">
              <a:avLst/>
            </a:prstGeom>
            <a:noFill/>
            <a:ln w="12700">
              <a:noFill/>
              <a:miter lim="800000"/>
              <a:headEnd/>
              <a:tailEnd/>
            </a:ln>
            <a:effectLst/>
          </p:spPr>
          <p:txBody>
            <a:bodyPr wrap="none" lIns="90487" tIns="44450" rIns="90487" bIns="44450">
              <a:spAutoFit/>
            </a:bodyPr>
            <a:lstStyle/>
            <a:p>
              <a:r>
                <a:rPr lang="en-US" sz="2000">
                  <a:solidFill>
                    <a:srgbClr val="000000"/>
                  </a:solidFill>
                  <a:latin typeface="Times" pitchFamily="1" charset="0"/>
                </a:rPr>
                <a:t>R (Ω)</a:t>
              </a:r>
            </a:p>
          </p:txBody>
        </p:sp>
      </p:grpSp>
      <p:sp>
        <p:nvSpPr>
          <p:cNvPr id="45072" name="Rectangle 16"/>
          <p:cNvSpPr>
            <a:spLocks noChangeArrowheads="1"/>
          </p:cNvSpPr>
          <p:nvPr/>
        </p:nvSpPr>
        <p:spPr bwMode="auto">
          <a:xfrm>
            <a:off x="2436813" y="304800"/>
            <a:ext cx="4270375" cy="576263"/>
          </a:xfrm>
          <a:prstGeom prst="rect">
            <a:avLst/>
          </a:prstGeom>
          <a:noFill/>
          <a:ln w="12700">
            <a:noFill/>
            <a:miter lim="800000"/>
            <a:headEnd/>
            <a:tailEnd/>
          </a:ln>
          <a:effectLst/>
        </p:spPr>
        <p:txBody>
          <a:bodyPr wrap="none" lIns="90487" tIns="44450" rIns="90487" bIns="44450">
            <a:spAutoFit/>
          </a:bodyPr>
          <a:lstStyle/>
          <a:p>
            <a:r>
              <a:rPr lang="en-US" sz="3200" b="1" u="sng">
                <a:solidFill>
                  <a:srgbClr val="063DE8"/>
                </a:solidFill>
                <a:latin typeface="Times" pitchFamily="1" charset="0"/>
              </a:rPr>
              <a:t>Sensor Response Curve</a:t>
            </a:r>
            <a:endParaRPr lang="en-US" sz="3200" u="sng">
              <a:solidFill>
                <a:srgbClr val="063DE8"/>
              </a:solidFill>
              <a:latin typeface="Times" pitchFamily="1"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139700" y="990600"/>
            <a:ext cx="8863013" cy="5703888"/>
          </a:xfrm>
          <a:prstGeom prst="rect">
            <a:avLst/>
          </a:prstGeom>
          <a:noFill/>
          <a:ln w="12700">
            <a:noFill/>
            <a:miter lim="800000"/>
            <a:headEnd/>
            <a:tailEnd/>
          </a:ln>
          <a:effectLst/>
        </p:spPr>
        <p:txBody>
          <a:bodyPr wrap="none">
            <a:spAutoFit/>
          </a:bodyPr>
          <a:lstStyle/>
          <a:p>
            <a:pPr marL="457200" indent="-457200">
              <a:buFont typeface="Arial" charset="0"/>
              <a:buNone/>
            </a:pPr>
            <a:r>
              <a:rPr lang="en-US" sz="2800"/>
              <a:t>1.  Fill sample </a:t>
            </a:r>
            <a:r>
              <a:rPr lang="en-US" sz="2800">
                <a:solidFill>
                  <a:srgbClr val="063DE8"/>
                </a:solidFill>
              </a:rPr>
              <a:t>vapor only</a:t>
            </a:r>
            <a:r>
              <a:rPr lang="en-US" sz="2800"/>
              <a:t> in syringe </a:t>
            </a:r>
            <a:r>
              <a:rPr lang="en-US" sz="2800">
                <a:solidFill>
                  <a:schemeClr val="hlink"/>
                </a:solidFill>
              </a:rPr>
              <a:t>(</a:t>
            </a:r>
            <a:r>
              <a:rPr lang="en-US" sz="2800" u="sng">
                <a:solidFill>
                  <a:schemeClr val="hlink"/>
                </a:solidFill>
              </a:rPr>
              <a:t>NOT</a:t>
            </a:r>
            <a:r>
              <a:rPr lang="en-US" sz="2800">
                <a:solidFill>
                  <a:schemeClr val="hlink"/>
                </a:solidFill>
              </a:rPr>
              <a:t> liquid!)</a:t>
            </a:r>
            <a:r>
              <a:rPr lang="en-US" sz="2800"/>
              <a:t>.</a:t>
            </a:r>
          </a:p>
          <a:p>
            <a:pPr marL="457200" indent="-457200">
              <a:buFont typeface="Arial" charset="0"/>
              <a:buNone/>
            </a:pPr>
            <a:endParaRPr lang="en-US" sz="1000"/>
          </a:p>
          <a:p>
            <a:pPr marL="457200" indent="-457200">
              <a:buFont typeface="Arial" charset="0"/>
              <a:buNone/>
            </a:pPr>
            <a:r>
              <a:rPr lang="en-US" sz="2800"/>
              <a:t>2.  </a:t>
            </a:r>
            <a:r>
              <a:rPr lang="en-US" sz="2800">
                <a:solidFill>
                  <a:srgbClr val="063DE8"/>
                </a:solidFill>
              </a:rPr>
              <a:t>Overfill syringe then adjust</a:t>
            </a:r>
            <a:r>
              <a:rPr lang="en-US" sz="2800"/>
              <a:t> to desired amount.</a:t>
            </a:r>
          </a:p>
          <a:p>
            <a:pPr marL="457200" indent="-457200">
              <a:buFont typeface="Arial" charset="0"/>
              <a:buNone/>
            </a:pPr>
            <a:endParaRPr lang="en-US" sz="1000"/>
          </a:p>
          <a:p>
            <a:pPr marL="457200" indent="-457200">
              <a:buFont typeface="Arial" charset="0"/>
              <a:buNone/>
            </a:pPr>
            <a:r>
              <a:rPr lang="en-US" sz="2800"/>
              <a:t>3.  </a:t>
            </a:r>
            <a:r>
              <a:rPr lang="en-US" sz="2800">
                <a:solidFill>
                  <a:schemeClr val="hlink"/>
                </a:solidFill>
              </a:rPr>
              <a:t>Do </a:t>
            </a:r>
            <a:r>
              <a:rPr lang="en-US" sz="2800" u="sng">
                <a:solidFill>
                  <a:schemeClr val="hlink"/>
                </a:solidFill>
              </a:rPr>
              <a:t>not</a:t>
            </a:r>
            <a:r>
              <a:rPr lang="en-US" sz="2800">
                <a:solidFill>
                  <a:schemeClr val="hlink"/>
                </a:solidFill>
              </a:rPr>
              <a:t> let the sample remain in the syringe</a:t>
            </a:r>
            <a:r>
              <a:rPr lang="en-US" sz="2800"/>
              <a:t> long before </a:t>
            </a:r>
          </a:p>
          <a:p>
            <a:pPr marL="457200" indent="-457200">
              <a:buFont typeface="Arial" charset="0"/>
              <a:buNone/>
            </a:pPr>
            <a:r>
              <a:rPr lang="en-US" sz="2800"/>
              <a:t>	injecting to avoid vapor loss into the rubber plunger of </a:t>
            </a:r>
          </a:p>
          <a:p>
            <a:pPr marL="457200" indent="-457200">
              <a:buFont typeface="Arial" charset="0"/>
              <a:buNone/>
            </a:pPr>
            <a:r>
              <a:rPr lang="en-US" sz="2800"/>
              <a:t>	the syringe.</a:t>
            </a:r>
          </a:p>
          <a:p>
            <a:pPr marL="457200" indent="-457200">
              <a:buFont typeface="Arial" charset="0"/>
              <a:buNone/>
            </a:pPr>
            <a:endParaRPr lang="en-US" sz="1000"/>
          </a:p>
          <a:p>
            <a:pPr marL="457200" indent="-457200"/>
            <a:r>
              <a:rPr lang="en-US" sz="2800"/>
              <a:t>4.  </a:t>
            </a:r>
            <a:r>
              <a:rPr lang="en-US" sz="2800">
                <a:solidFill>
                  <a:srgbClr val="063DE8"/>
                </a:solidFill>
              </a:rPr>
              <a:t>Rotate the syringe</a:t>
            </a:r>
            <a:r>
              <a:rPr lang="en-US" sz="2800"/>
              <a:t> when piercing the latex tubing to avoid</a:t>
            </a:r>
          </a:p>
          <a:p>
            <a:pPr marL="457200" indent="-457200"/>
            <a:r>
              <a:rPr lang="en-US" sz="2800"/>
              <a:t>	a pressure surge which may blow out the flame.</a:t>
            </a:r>
          </a:p>
          <a:p>
            <a:pPr marL="457200" indent="-457200"/>
            <a:endParaRPr lang="en-US" sz="1000"/>
          </a:p>
          <a:p>
            <a:pPr marL="457200" indent="-457200"/>
            <a:r>
              <a:rPr lang="en-US" sz="2800"/>
              <a:t>5.  </a:t>
            </a:r>
            <a:r>
              <a:rPr lang="en-US" sz="2800">
                <a:solidFill>
                  <a:srgbClr val="063DE8"/>
                </a:solidFill>
              </a:rPr>
              <a:t>Inject as close as possible to the column head</a:t>
            </a:r>
            <a:r>
              <a:rPr lang="en-US" sz="2800"/>
              <a:t>.</a:t>
            </a:r>
          </a:p>
          <a:p>
            <a:pPr marL="457200" indent="-457200">
              <a:buFont typeface="Arial" charset="0"/>
              <a:buNone/>
            </a:pPr>
            <a:endParaRPr lang="en-US" sz="1000"/>
          </a:p>
          <a:p>
            <a:pPr marL="457200" indent="-457200">
              <a:buFont typeface="Arial" charset="0"/>
              <a:buNone/>
            </a:pPr>
            <a:r>
              <a:rPr lang="en-US" sz="2800"/>
              <a:t>6.  </a:t>
            </a:r>
            <a:r>
              <a:rPr lang="en-US" sz="2800">
                <a:solidFill>
                  <a:srgbClr val="063DE8"/>
                </a:solidFill>
              </a:rPr>
              <a:t>Push the plunger fairly rapidly</a:t>
            </a:r>
            <a:r>
              <a:rPr lang="en-US" sz="2800"/>
              <a:t> during injection.</a:t>
            </a:r>
          </a:p>
          <a:p>
            <a:pPr marL="457200" indent="-457200">
              <a:buFont typeface="Arial" charset="0"/>
              <a:buNone/>
            </a:pPr>
            <a:endParaRPr lang="en-US" sz="1000"/>
          </a:p>
          <a:p>
            <a:pPr marL="457200" indent="-457200">
              <a:buFont typeface="Arial" charset="0"/>
              <a:buNone/>
            </a:pPr>
            <a:r>
              <a:rPr lang="en-US" sz="2800"/>
              <a:t>7.  </a:t>
            </a:r>
            <a:r>
              <a:rPr lang="en-US" sz="2800">
                <a:solidFill>
                  <a:schemeClr val="hlink"/>
                </a:solidFill>
              </a:rPr>
              <a:t>	Chloroform (CHCl</a:t>
            </a:r>
            <a:r>
              <a:rPr lang="en-US" sz="2800" baseline="-25000">
                <a:solidFill>
                  <a:schemeClr val="hlink"/>
                </a:solidFill>
              </a:rPr>
              <a:t>3</a:t>
            </a:r>
            <a:r>
              <a:rPr lang="en-US" sz="2800">
                <a:solidFill>
                  <a:schemeClr val="hlink"/>
                </a:solidFill>
              </a:rPr>
              <a:t> ) may require a larger amount </a:t>
            </a:r>
          </a:p>
          <a:p>
            <a:pPr marL="457200" indent="-457200">
              <a:buFont typeface="Arial" charset="0"/>
              <a:buNone/>
            </a:pPr>
            <a:r>
              <a:rPr lang="en-US" sz="2800"/>
              <a:t>	than suggested to get adequate sensor response</a:t>
            </a:r>
          </a:p>
        </p:txBody>
      </p:sp>
      <p:sp>
        <p:nvSpPr>
          <p:cNvPr id="82949" name="Text Box 5"/>
          <p:cNvSpPr txBox="1">
            <a:spLocks noChangeArrowheads="1"/>
          </p:cNvSpPr>
          <p:nvPr/>
        </p:nvSpPr>
        <p:spPr bwMode="auto">
          <a:xfrm>
            <a:off x="2822575" y="228600"/>
            <a:ext cx="3498850" cy="641350"/>
          </a:xfrm>
          <a:prstGeom prst="rect">
            <a:avLst/>
          </a:prstGeom>
          <a:noFill/>
          <a:ln w="12700">
            <a:noFill/>
            <a:miter lim="800000"/>
            <a:headEnd/>
            <a:tailEnd/>
          </a:ln>
          <a:effectLst/>
        </p:spPr>
        <p:txBody>
          <a:bodyPr wrap="none">
            <a:spAutoFit/>
          </a:bodyPr>
          <a:lstStyle/>
          <a:p>
            <a:r>
              <a:rPr lang="en-US" sz="3600" b="1" u="sng">
                <a:solidFill>
                  <a:srgbClr val="063DE8"/>
                </a:solidFill>
              </a:rPr>
              <a:t>Sample Injection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Text Box 7"/>
          <p:cNvSpPr txBox="1">
            <a:spLocks noChangeArrowheads="1"/>
          </p:cNvSpPr>
          <p:nvPr/>
        </p:nvSpPr>
        <p:spPr bwMode="auto">
          <a:xfrm>
            <a:off x="839788" y="304800"/>
            <a:ext cx="7462837" cy="579438"/>
          </a:xfrm>
          <a:prstGeom prst="rect">
            <a:avLst/>
          </a:prstGeom>
          <a:noFill/>
          <a:ln w="12700">
            <a:noFill/>
            <a:miter lim="800000"/>
            <a:headEnd/>
            <a:tailEnd/>
          </a:ln>
          <a:effectLst/>
        </p:spPr>
        <p:txBody>
          <a:bodyPr wrap="none">
            <a:spAutoFit/>
          </a:bodyPr>
          <a:lstStyle/>
          <a:p>
            <a:r>
              <a:rPr lang="en-US" sz="3200" b="1">
                <a:solidFill>
                  <a:srgbClr val="063DE8"/>
                </a:solidFill>
              </a:rPr>
              <a:t>General Settings for GC Startup program</a:t>
            </a:r>
            <a:endParaRPr lang="en-US" sz="3200">
              <a:solidFill>
                <a:srgbClr val="063DE8"/>
              </a:solidFill>
            </a:endParaRPr>
          </a:p>
        </p:txBody>
      </p:sp>
      <p:pic>
        <p:nvPicPr>
          <p:cNvPr id="66570" name="Picture 10"/>
          <p:cNvPicPr>
            <a:picLocks noChangeAspect="1" noChangeArrowheads="1"/>
          </p:cNvPicPr>
          <p:nvPr/>
        </p:nvPicPr>
        <p:blipFill>
          <a:blip r:embed="rId3" cstate="print"/>
          <a:srcRect/>
          <a:stretch>
            <a:fillRect/>
          </a:stretch>
        </p:blipFill>
        <p:spPr bwMode="auto">
          <a:xfrm>
            <a:off x="1130300" y="914400"/>
            <a:ext cx="6883400" cy="4318000"/>
          </a:xfrm>
          <a:prstGeom prst="rect">
            <a:avLst/>
          </a:prstGeom>
          <a:noFill/>
          <a:ln w="12700">
            <a:noFill/>
            <a:miter lim="800000"/>
            <a:headEnd/>
            <a:tailEnd/>
          </a:ln>
          <a:effectLst/>
        </p:spPr>
      </p:pic>
      <p:sp>
        <p:nvSpPr>
          <p:cNvPr id="66571" name="Text Box 11"/>
          <p:cNvSpPr txBox="1">
            <a:spLocks noChangeArrowheads="1"/>
          </p:cNvSpPr>
          <p:nvPr/>
        </p:nvSpPr>
        <p:spPr bwMode="auto">
          <a:xfrm>
            <a:off x="533400" y="5410200"/>
            <a:ext cx="8204200" cy="946150"/>
          </a:xfrm>
          <a:prstGeom prst="rect">
            <a:avLst/>
          </a:prstGeom>
          <a:noFill/>
          <a:ln w="12700">
            <a:noFill/>
            <a:miter lim="800000"/>
            <a:headEnd/>
            <a:tailEnd/>
          </a:ln>
          <a:effectLst/>
        </p:spPr>
        <p:txBody>
          <a:bodyPr wrap="none">
            <a:spAutoFit/>
          </a:bodyPr>
          <a:lstStyle/>
          <a:p>
            <a:r>
              <a:rPr lang="en-US" sz="2800" b="1"/>
              <a:t>Y axis</a:t>
            </a:r>
            <a:r>
              <a:rPr lang="en-US" sz="2800"/>
              <a:t>: 1-5 v (0-1 volt is in bright light, 4-5 volt is dark)</a:t>
            </a:r>
          </a:p>
          <a:p>
            <a:r>
              <a:rPr lang="en-US" sz="2800" b="1"/>
              <a:t>X axis</a:t>
            </a:r>
            <a:r>
              <a:rPr lang="en-US" sz="2800"/>
              <a:t>: 0-400 seconds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298450" y="5943600"/>
            <a:ext cx="8545513" cy="515938"/>
          </a:xfrm>
          <a:prstGeom prst="rect">
            <a:avLst/>
          </a:prstGeom>
          <a:noFill/>
          <a:ln w="12700">
            <a:noFill/>
            <a:miter lim="800000"/>
            <a:headEnd/>
            <a:tailEnd/>
          </a:ln>
          <a:effectLst/>
        </p:spPr>
        <p:txBody>
          <a:bodyPr wrap="none" lIns="90487" tIns="44450" rIns="90487" bIns="44450">
            <a:spAutoFit/>
          </a:bodyPr>
          <a:lstStyle/>
          <a:p>
            <a:r>
              <a:rPr lang="en-US" sz="2800" b="1" u="sng">
                <a:latin typeface="Times" pitchFamily="1" charset="0"/>
              </a:rPr>
              <a:t>Good</a:t>
            </a:r>
            <a:r>
              <a:rPr lang="en-US" sz="2800" b="1">
                <a:latin typeface="Times" pitchFamily="1" charset="0"/>
              </a:rPr>
              <a:t>:</a:t>
            </a:r>
            <a:r>
              <a:rPr lang="en-US" sz="2800">
                <a:latin typeface="Times" pitchFamily="1" charset="0"/>
              </a:rPr>
              <a:t>  Peaks are smooth, well separated and elute quickly</a:t>
            </a:r>
          </a:p>
        </p:txBody>
      </p:sp>
      <p:pic>
        <p:nvPicPr>
          <p:cNvPr id="47109" name="Picture 5"/>
          <p:cNvPicPr>
            <a:picLocks noChangeAspect="1" noChangeArrowheads="1"/>
          </p:cNvPicPr>
          <p:nvPr/>
        </p:nvPicPr>
        <p:blipFill>
          <a:blip r:embed="rId3" cstate="print"/>
          <a:srcRect/>
          <a:stretch>
            <a:fillRect/>
          </a:stretch>
        </p:blipFill>
        <p:spPr bwMode="auto">
          <a:xfrm>
            <a:off x="1295400" y="1524000"/>
            <a:ext cx="6629400" cy="4165600"/>
          </a:xfrm>
          <a:prstGeom prst="rect">
            <a:avLst/>
          </a:prstGeom>
          <a:noFill/>
          <a:ln w="12700">
            <a:noFill/>
            <a:miter lim="800000"/>
            <a:headEnd/>
            <a:tailEnd/>
          </a:ln>
          <a:effectLst/>
        </p:spPr>
      </p:pic>
      <p:sp>
        <p:nvSpPr>
          <p:cNvPr id="47110" name="Text Box 6"/>
          <p:cNvSpPr txBox="1">
            <a:spLocks noChangeArrowheads="1"/>
          </p:cNvSpPr>
          <p:nvPr/>
        </p:nvSpPr>
        <p:spPr bwMode="auto">
          <a:xfrm>
            <a:off x="1881188" y="0"/>
            <a:ext cx="5381625" cy="1373188"/>
          </a:xfrm>
          <a:prstGeom prst="rect">
            <a:avLst/>
          </a:prstGeom>
          <a:noFill/>
          <a:ln w="12700">
            <a:noFill/>
            <a:miter lim="800000"/>
            <a:headEnd/>
            <a:tailEnd/>
          </a:ln>
          <a:effectLst/>
        </p:spPr>
        <p:txBody>
          <a:bodyPr wrap="none">
            <a:spAutoFit/>
          </a:bodyPr>
          <a:lstStyle/>
          <a:p>
            <a:pPr algn="ctr"/>
            <a:r>
              <a:rPr lang="en-US" sz="2800" b="1">
                <a:solidFill>
                  <a:schemeClr val="hlink"/>
                </a:solidFill>
              </a:rPr>
              <a:t>Plot of GC Elution Data for</a:t>
            </a:r>
          </a:p>
          <a:p>
            <a:pPr algn="ctr"/>
            <a:r>
              <a:rPr lang="en-US" sz="2800" b="1">
                <a:solidFill>
                  <a:schemeClr val="hlink"/>
                </a:solidFill>
              </a:rPr>
              <a:t>Dichloromethane and Chloroform</a:t>
            </a:r>
          </a:p>
          <a:p>
            <a:pPr algn="ctr"/>
            <a:r>
              <a:rPr lang="en-US" sz="2800" b="1">
                <a:solidFill>
                  <a:schemeClr val="hlink"/>
                </a:solidFill>
              </a:rPr>
              <a:t>On 25 cm Tide Column</a:t>
            </a:r>
            <a:endParaRPr lang="en-US" sz="2800">
              <a:solidFill>
                <a:schemeClr val="hlink"/>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7" name="Group 7"/>
          <p:cNvGrpSpPr>
            <a:grpSpLocks/>
          </p:cNvGrpSpPr>
          <p:nvPr/>
        </p:nvGrpSpPr>
        <p:grpSpPr bwMode="auto">
          <a:xfrm>
            <a:off x="3429000" y="1219200"/>
            <a:ext cx="498475" cy="5008563"/>
            <a:chOff x="2029" y="472"/>
            <a:chExt cx="314" cy="3676"/>
          </a:xfrm>
        </p:grpSpPr>
        <p:sp>
          <p:nvSpPr>
            <p:cNvPr id="10242" name="Rectangle 2"/>
            <p:cNvSpPr>
              <a:spLocks noChangeArrowheads="1"/>
            </p:cNvSpPr>
            <p:nvPr/>
          </p:nvSpPr>
          <p:spPr bwMode="auto">
            <a:xfrm>
              <a:off x="2029" y="472"/>
              <a:ext cx="314" cy="3413"/>
            </a:xfrm>
            <a:prstGeom prst="rect">
              <a:avLst/>
            </a:prstGeom>
            <a:noFill/>
            <a:ln w="12700">
              <a:solidFill>
                <a:schemeClr val="tx1"/>
              </a:solidFill>
              <a:miter lim="800000"/>
              <a:headEnd/>
              <a:tailEnd/>
            </a:ln>
            <a:effectLst/>
          </p:spPr>
          <p:txBody>
            <a:bodyPr wrap="none" anchor="ctr"/>
            <a:lstStyle/>
            <a:p>
              <a:endParaRPr lang="en-IN"/>
            </a:p>
          </p:txBody>
        </p:sp>
        <p:sp>
          <p:nvSpPr>
            <p:cNvPr id="10243" name="Rectangle 3"/>
            <p:cNvSpPr>
              <a:spLocks noChangeArrowheads="1"/>
            </p:cNvSpPr>
            <p:nvPr/>
          </p:nvSpPr>
          <p:spPr bwMode="auto">
            <a:xfrm>
              <a:off x="2038" y="527"/>
              <a:ext cx="296" cy="66"/>
            </a:xfrm>
            <a:prstGeom prst="rect">
              <a:avLst/>
            </a:prstGeom>
            <a:solidFill>
              <a:srgbClr val="808000"/>
            </a:solidFill>
            <a:ln w="12700">
              <a:solidFill>
                <a:schemeClr val="tx1"/>
              </a:solidFill>
              <a:miter lim="800000"/>
              <a:headEnd/>
              <a:tailEnd/>
            </a:ln>
            <a:effectLst/>
          </p:spPr>
          <p:txBody>
            <a:bodyPr wrap="none" anchor="ctr"/>
            <a:lstStyle/>
            <a:p>
              <a:endParaRPr lang="en-IN"/>
            </a:p>
          </p:txBody>
        </p:sp>
        <p:sp>
          <p:nvSpPr>
            <p:cNvPr id="10244" name="Line 4"/>
            <p:cNvSpPr>
              <a:spLocks noChangeShapeType="1"/>
            </p:cNvSpPr>
            <p:nvPr/>
          </p:nvSpPr>
          <p:spPr bwMode="auto">
            <a:xfrm>
              <a:off x="2034" y="3898"/>
              <a:ext cx="103" cy="250"/>
            </a:xfrm>
            <a:prstGeom prst="line">
              <a:avLst/>
            </a:prstGeom>
            <a:noFill/>
            <a:ln w="12700">
              <a:solidFill>
                <a:schemeClr val="tx1"/>
              </a:solidFill>
              <a:round/>
              <a:headEnd/>
              <a:tailEnd/>
            </a:ln>
            <a:effectLst/>
          </p:spPr>
          <p:txBody>
            <a:bodyPr wrap="none" anchor="ctr"/>
            <a:lstStyle/>
            <a:p>
              <a:endParaRPr lang="en-IN"/>
            </a:p>
          </p:txBody>
        </p:sp>
        <p:sp>
          <p:nvSpPr>
            <p:cNvPr id="10245" name="Line 5"/>
            <p:cNvSpPr>
              <a:spLocks noChangeShapeType="1"/>
            </p:cNvSpPr>
            <p:nvPr/>
          </p:nvSpPr>
          <p:spPr bwMode="auto">
            <a:xfrm flipH="1">
              <a:off x="2228" y="3907"/>
              <a:ext cx="110" cy="241"/>
            </a:xfrm>
            <a:prstGeom prst="line">
              <a:avLst/>
            </a:prstGeom>
            <a:noFill/>
            <a:ln w="12700">
              <a:solidFill>
                <a:schemeClr val="tx1"/>
              </a:solidFill>
              <a:round/>
              <a:headEnd/>
              <a:tailEnd/>
            </a:ln>
            <a:effectLst/>
          </p:spPr>
          <p:txBody>
            <a:bodyPr wrap="none" anchor="ctr"/>
            <a:lstStyle/>
            <a:p>
              <a:endParaRPr lang="en-IN"/>
            </a:p>
          </p:txBody>
        </p:sp>
        <p:sp>
          <p:nvSpPr>
            <p:cNvPr id="10246" name="Rectangle 6"/>
            <p:cNvSpPr>
              <a:spLocks noChangeArrowheads="1"/>
            </p:cNvSpPr>
            <p:nvPr/>
          </p:nvSpPr>
          <p:spPr bwMode="auto">
            <a:xfrm>
              <a:off x="2038" y="610"/>
              <a:ext cx="296" cy="3275"/>
            </a:xfrm>
            <a:prstGeom prst="rect">
              <a:avLst/>
            </a:prstGeom>
            <a:solidFill>
              <a:schemeClr val="folHlink"/>
            </a:solidFill>
            <a:ln w="12700">
              <a:solidFill>
                <a:schemeClr val="tx1"/>
              </a:solidFill>
              <a:miter lim="800000"/>
              <a:headEnd/>
              <a:tailEnd/>
            </a:ln>
            <a:effectLst/>
          </p:spPr>
          <p:txBody>
            <a:bodyPr wrap="none" anchor="ctr"/>
            <a:lstStyle/>
            <a:p>
              <a:endParaRPr lang="en-IN"/>
            </a:p>
          </p:txBody>
        </p:sp>
      </p:grpSp>
      <p:sp>
        <p:nvSpPr>
          <p:cNvPr id="10248" name="Rectangle 8"/>
          <p:cNvSpPr>
            <a:spLocks noChangeArrowheads="1"/>
          </p:cNvSpPr>
          <p:nvPr/>
        </p:nvSpPr>
        <p:spPr bwMode="auto">
          <a:xfrm>
            <a:off x="684213" y="304800"/>
            <a:ext cx="7775575" cy="638175"/>
          </a:xfrm>
          <a:prstGeom prst="rect">
            <a:avLst/>
          </a:prstGeom>
          <a:noFill/>
          <a:ln w="12700">
            <a:noFill/>
            <a:miter lim="800000"/>
            <a:headEnd/>
            <a:tailEnd/>
          </a:ln>
          <a:effectLst/>
        </p:spPr>
        <p:txBody>
          <a:bodyPr wrap="none" lIns="90487" tIns="44450" rIns="90487" bIns="44450">
            <a:spAutoFit/>
          </a:bodyPr>
          <a:lstStyle/>
          <a:p>
            <a:r>
              <a:rPr lang="en-US" sz="3600" b="1" u="sng">
                <a:solidFill>
                  <a:schemeClr val="hlink"/>
                </a:solidFill>
                <a:latin typeface="Times" pitchFamily="1" charset="0"/>
              </a:rPr>
              <a:t>Original Chromatography Experiment</a:t>
            </a:r>
          </a:p>
        </p:txBody>
      </p:sp>
      <p:sp>
        <p:nvSpPr>
          <p:cNvPr id="10249" name="Rectangle 9"/>
          <p:cNvSpPr>
            <a:spLocks noChangeArrowheads="1"/>
          </p:cNvSpPr>
          <p:nvPr/>
        </p:nvSpPr>
        <p:spPr bwMode="auto">
          <a:xfrm>
            <a:off x="5105400" y="1219200"/>
            <a:ext cx="498475" cy="4689475"/>
          </a:xfrm>
          <a:prstGeom prst="rect">
            <a:avLst/>
          </a:prstGeom>
          <a:noFill/>
          <a:ln w="12700">
            <a:solidFill>
              <a:schemeClr val="tx1"/>
            </a:solidFill>
            <a:miter lim="800000"/>
            <a:headEnd/>
            <a:tailEnd/>
          </a:ln>
          <a:effectLst/>
        </p:spPr>
        <p:txBody>
          <a:bodyPr wrap="none" anchor="ctr"/>
          <a:lstStyle/>
          <a:p>
            <a:endParaRPr lang="en-IN"/>
          </a:p>
        </p:txBody>
      </p:sp>
      <p:sp>
        <p:nvSpPr>
          <p:cNvPr id="10250" name="Line 10"/>
          <p:cNvSpPr>
            <a:spLocks noChangeShapeType="1"/>
          </p:cNvSpPr>
          <p:nvPr/>
        </p:nvSpPr>
        <p:spPr bwMode="auto">
          <a:xfrm>
            <a:off x="5105400" y="5867400"/>
            <a:ext cx="163513" cy="396875"/>
          </a:xfrm>
          <a:prstGeom prst="line">
            <a:avLst/>
          </a:prstGeom>
          <a:noFill/>
          <a:ln w="12700">
            <a:solidFill>
              <a:schemeClr val="tx1"/>
            </a:solidFill>
            <a:round/>
            <a:headEnd/>
            <a:tailEnd/>
          </a:ln>
          <a:effectLst/>
        </p:spPr>
        <p:txBody>
          <a:bodyPr wrap="none" anchor="ctr"/>
          <a:lstStyle/>
          <a:p>
            <a:endParaRPr lang="en-IN"/>
          </a:p>
        </p:txBody>
      </p:sp>
      <p:sp>
        <p:nvSpPr>
          <p:cNvPr id="10251" name="Line 11"/>
          <p:cNvSpPr>
            <a:spLocks noChangeShapeType="1"/>
          </p:cNvSpPr>
          <p:nvPr/>
        </p:nvSpPr>
        <p:spPr bwMode="auto">
          <a:xfrm flipH="1">
            <a:off x="5410200" y="5943600"/>
            <a:ext cx="174625" cy="382588"/>
          </a:xfrm>
          <a:prstGeom prst="line">
            <a:avLst/>
          </a:prstGeom>
          <a:noFill/>
          <a:ln w="12700">
            <a:solidFill>
              <a:schemeClr val="tx1"/>
            </a:solidFill>
            <a:round/>
            <a:headEnd/>
            <a:tailEnd/>
          </a:ln>
          <a:effectLst/>
        </p:spPr>
        <p:txBody>
          <a:bodyPr wrap="none" anchor="ctr"/>
          <a:lstStyle/>
          <a:p>
            <a:endParaRPr lang="en-IN"/>
          </a:p>
        </p:txBody>
      </p:sp>
      <p:sp>
        <p:nvSpPr>
          <p:cNvPr id="10252" name="Rectangle 12"/>
          <p:cNvSpPr>
            <a:spLocks noChangeArrowheads="1"/>
          </p:cNvSpPr>
          <p:nvPr/>
        </p:nvSpPr>
        <p:spPr bwMode="auto">
          <a:xfrm>
            <a:off x="5105400" y="1447800"/>
            <a:ext cx="469900" cy="4470400"/>
          </a:xfrm>
          <a:prstGeom prst="rect">
            <a:avLst/>
          </a:prstGeom>
          <a:solidFill>
            <a:srgbClr val="C0C0C0"/>
          </a:solidFill>
          <a:ln w="34925">
            <a:solidFill>
              <a:schemeClr val="tx1"/>
            </a:solidFill>
            <a:miter lim="800000"/>
            <a:headEnd/>
            <a:tailEnd/>
          </a:ln>
          <a:effectLst/>
        </p:spPr>
        <p:txBody>
          <a:bodyPr wrap="none" anchor="ctr"/>
          <a:lstStyle/>
          <a:p>
            <a:endParaRPr lang="en-IN"/>
          </a:p>
        </p:txBody>
      </p:sp>
      <p:sp>
        <p:nvSpPr>
          <p:cNvPr id="10253" name="AutoShape 13"/>
          <p:cNvSpPr>
            <a:spLocks noChangeAspect="1" noChangeArrowheads="1"/>
          </p:cNvSpPr>
          <p:nvPr/>
        </p:nvSpPr>
        <p:spPr bwMode="auto">
          <a:xfrm>
            <a:off x="4052888" y="3025775"/>
            <a:ext cx="804862" cy="623888"/>
          </a:xfrm>
          <a:prstGeom prst="rightArrow">
            <a:avLst>
              <a:gd name="adj1" fmla="val 50000"/>
              <a:gd name="adj2" fmla="val 64528"/>
            </a:avLst>
          </a:prstGeom>
          <a:noFill/>
          <a:ln w="12700">
            <a:solidFill>
              <a:schemeClr val="tx1"/>
            </a:solidFill>
            <a:miter lim="800000"/>
            <a:headEnd/>
            <a:tailEnd/>
          </a:ln>
          <a:effectLst/>
        </p:spPr>
        <p:txBody>
          <a:bodyPr wrap="none" lIns="90487" tIns="44450" rIns="90487" bIns="44450" anchor="ctr"/>
          <a:lstStyle/>
          <a:p>
            <a:pPr algn="ctr"/>
            <a:r>
              <a:rPr lang="en-US" sz="2000" b="1">
                <a:solidFill>
                  <a:srgbClr val="FF0000"/>
                </a:solidFill>
                <a:latin typeface="Times" pitchFamily="1" charset="0"/>
              </a:rPr>
              <a:t>Later</a:t>
            </a:r>
          </a:p>
        </p:txBody>
      </p:sp>
      <p:sp>
        <p:nvSpPr>
          <p:cNvPr id="10254" name="Rectangle 14"/>
          <p:cNvSpPr>
            <a:spLocks noChangeArrowheads="1"/>
          </p:cNvSpPr>
          <p:nvPr/>
        </p:nvSpPr>
        <p:spPr bwMode="auto">
          <a:xfrm>
            <a:off x="233363" y="904875"/>
            <a:ext cx="2498725" cy="2224088"/>
          </a:xfrm>
          <a:prstGeom prst="rect">
            <a:avLst/>
          </a:prstGeom>
          <a:noFill/>
          <a:ln w="12700">
            <a:noFill/>
            <a:miter lim="800000"/>
            <a:headEnd/>
            <a:tailEnd/>
          </a:ln>
          <a:effectLst/>
        </p:spPr>
        <p:txBody>
          <a:bodyPr wrap="none" lIns="90487" tIns="44450" rIns="90487" bIns="44450">
            <a:spAutoFit/>
          </a:bodyPr>
          <a:lstStyle/>
          <a:p>
            <a:r>
              <a:rPr lang="en-US" sz="2800" b="1" u="sng">
                <a:solidFill>
                  <a:srgbClr val="063DE8"/>
                </a:solidFill>
                <a:latin typeface="Times" pitchFamily="1" charset="0"/>
              </a:rPr>
              <a:t>Start</a:t>
            </a:r>
            <a:r>
              <a:rPr lang="en-US" sz="2800" b="1">
                <a:solidFill>
                  <a:srgbClr val="063DE8"/>
                </a:solidFill>
                <a:latin typeface="Times" pitchFamily="1" charset="0"/>
              </a:rPr>
              <a:t>:</a:t>
            </a:r>
            <a:r>
              <a:rPr lang="en-US" sz="2800">
                <a:latin typeface="Times" pitchFamily="1" charset="0"/>
              </a:rPr>
              <a:t>  A glass </a:t>
            </a:r>
          </a:p>
          <a:p>
            <a:r>
              <a:rPr lang="en-US" sz="2800">
                <a:latin typeface="Times" pitchFamily="1" charset="0"/>
              </a:rPr>
              <a:t>column is filled </a:t>
            </a:r>
          </a:p>
          <a:p>
            <a:r>
              <a:rPr lang="en-US" sz="2800">
                <a:latin typeface="Times" pitchFamily="1" charset="0"/>
              </a:rPr>
              <a:t>with powdered </a:t>
            </a:r>
          </a:p>
          <a:p>
            <a:r>
              <a:rPr lang="en-US" sz="2800">
                <a:latin typeface="Times" pitchFamily="1" charset="0"/>
              </a:rPr>
              <a:t>limestone </a:t>
            </a:r>
          </a:p>
          <a:p>
            <a:r>
              <a:rPr lang="en-US" sz="2800">
                <a:latin typeface="Times" pitchFamily="1" charset="0"/>
              </a:rPr>
              <a:t>(CaCO</a:t>
            </a:r>
            <a:r>
              <a:rPr lang="en-US" sz="2800" baseline="-25000">
                <a:latin typeface="Times" pitchFamily="1" charset="0"/>
              </a:rPr>
              <a:t>3</a:t>
            </a:r>
            <a:r>
              <a:rPr lang="en-US" sz="2800">
                <a:latin typeface="Times" pitchFamily="1" charset="0"/>
              </a:rPr>
              <a:t>).</a:t>
            </a:r>
            <a:endParaRPr lang="en-US" sz="1000">
              <a:latin typeface="Times" pitchFamily="1" charset="0"/>
            </a:endParaRPr>
          </a:p>
        </p:txBody>
      </p:sp>
      <p:sp>
        <p:nvSpPr>
          <p:cNvPr id="10255" name="Rectangle 15"/>
          <p:cNvSpPr>
            <a:spLocks noChangeArrowheads="1"/>
          </p:cNvSpPr>
          <p:nvPr/>
        </p:nvSpPr>
        <p:spPr bwMode="auto">
          <a:xfrm>
            <a:off x="5902325" y="977900"/>
            <a:ext cx="2852738" cy="5640388"/>
          </a:xfrm>
          <a:prstGeom prst="rect">
            <a:avLst/>
          </a:prstGeom>
          <a:noFill/>
          <a:ln w="12700">
            <a:noFill/>
            <a:miter lim="800000"/>
            <a:headEnd/>
            <a:tailEnd/>
          </a:ln>
          <a:effectLst/>
        </p:spPr>
        <p:txBody>
          <a:bodyPr lIns="90487" tIns="44450" rIns="90487" bIns="44450">
            <a:spAutoFit/>
          </a:bodyPr>
          <a:lstStyle/>
          <a:p>
            <a:r>
              <a:rPr lang="en-US" sz="2800" b="1" u="sng">
                <a:solidFill>
                  <a:srgbClr val="063DE8"/>
                </a:solidFill>
                <a:latin typeface="Times" pitchFamily="1" charset="0"/>
              </a:rPr>
              <a:t>End</a:t>
            </a:r>
            <a:r>
              <a:rPr lang="en-US" sz="2800" b="1">
                <a:solidFill>
                  <a:srgbClr val="063DE8"/>
                </a:solidFill>
                <a:latin typeface="Times" pitchFamily="1" charset="0"/>
              </a:rPr>
              <a:t>:</a:t>
            </a:r>
            <a:r>
              <a:rPr lang="en-US" sz="2800">
                <a:latin typeface="Times" pitchFamily="1" charset="0"/>
              </a:rPr>
              <a:t>  A series of colored bands is</a:t>
            </a:r>
          </a:p>
          <a:p>
            <a:r>
              <a:rPr lang="en-US" sz="2800">
                <a:latin typeface="Times" pitchFamily="1" charset="0"/>
              </a:rPr>
              <a:t>seen to form, </a:t>
            </a:r>
          </a:p>
          <a:p>
            <a:r>
              <a:rPr lang="en-US" sz="2800">
                <a:latin typeface="Times" pitchFamily="1" charset="0"/>
              </a:rPr>
              <a:t>corresponding to </a:t>
            </a:r>
          </a:p>
          <a:p>
            <a:r>
              <a:rPr lang="en-US" sz="2800">
                <a:latin typeface="Times" pitchFamily="1" charset="0"/>
              </a:rPr>
              <a:t>the different pigments in the original plant extract.  These bands were later determined to be chlorophylls, xanthophylls and carotenoids.</a:t>
            </a:r>
          </a:p>
        </p:txBody>
      </p:sp>
      <p:sp>
        <p:nvSpPr>
          <p:cNvPr id="10256" name="Rectangle 16"/>
          <p:cNvSpPr>
            <a:spLocks noChangeArrowheads="1"/>
          </p:cNvSpPr>
          <p:nvPr/>
        </p:nvSpPr>
        <p:spPr bwMode="auto">
          <a:xfrm>
            <a:off x="5105400" y="2590800"/>
            <a:ext cx="469900" cy="104775"/>
          </a:xfrm>
          <a:prstGeom prst="rect">
            <a:avLst/>
          </a:prstGeom>
          <a:solidFill>
            <a:srgbClr val="FE9B03"/>
          </a:solidFill>
          <a:ln w="12700">
            <a:solidFill>
              <a:schemeClr val="tx1"/>
            </a:solidFill>
            <a:miter lim="800000"/>
            <a:headEnd/>
            <a:tailEnd/>
          </a:ln>
          <a:effectLst/>
        </p:spPr>
        <p:txBody>
          <a:bodyPr wrap="none" anchor="ctr"/>
          <a:lstStyle/>
          <a:p>
            <a:endParaRPr lang="en-IN"/>
          </a:p>
        </p:txBody>
      </p:sp>
      <p:sp>
        <p:nvSpPr>
          <p:cNvPr id="10257" name="Rectangle 17"/>
          <p:cNvSpPr>
            <a:spLocks noChangeArrowheads="1"/>
          </p:cNvSpPr>
          <p:nvPr/>
        </p:nvSpPr>
        <p:spPr bwMode="auto">
          <a:xfrm>
            <a:off x="5105400" y="3324225"/>
            <a:ext cx="469900" cy="104775"/>
          </a:xfrm>
          <a:prstGeom prst="rect">
            <a:avLst/>
          </a:prstGeom>
          <a:solidFill>
            <a:schemeClr val="hlink"/>
          </a:solidFill>
          <a:ln w="12700">
            <a:solidFill>
              <a:schemeClr val="tx1"/>
            </a:solidFill>
            <a:miter lim="800000"/>
            <a:headEnd/>
            <a:tailEnd/>
          </a:ln>
          <a:effectLst/>
        </p:spPr>
        <p:txBody>
          <a:bodyPr wrap="none" anchor="ctr"/>
          <a:lstStyle/>
          <a:p>
            <a:endParaRPr lang="en-IN"/>
          </a:p>
        </p:txBody>
      </p:sp>
      <p:sp>
        <p:nvSpPr>
          <p:cNvPr id="10258" name="Rectangle 18"/>
          <p:cNvSpPr>
            <a:spLocks noChangeArrowheads="1"/>
          </p:cNvSpPr>
          <p:nvPr/>
        </p:nvSpPr>
        <p:spPr bwMode="auto">
          <a:xfrm>
            <a:off x="5105400" y="3962400"/>
            <a:ext cx="469900" cy="147638"/>
          </a:xfrm>
          <a:prstGeom prst="rect">
            <a:avLst/>
          </a:prstGeom>
          <a:solidFill>
            <a:srgbClr val="FFCC00"/>
          </a:solidFill>
          <a:ln w="12700">
            <a:solidFill>
              <a:schemeClr val="tx1"/>
            </a:solidFill>
            <a:miter lim="800000"/>
            <a:headEnd/>
            <a:tailEnd/>
          </a:ln>
          <a:effectLst/>
        </p:spPr>
        <p:txBody>
          <a:bodyPr wrap="none" anchor="ctr"/>
          <a:lstStyle/>
          <a:p>
            <a:endParaRPr lang="en-IN"/>
          </a:p>
        </p:txBody>
      </p:sp>
      <p:sp>
        <p:nvSpPr>
          <p:cNvPr id="10259" name="Rectangle 19"/>
          <p:cNvSpPr>
            <a:spLocks noChangeArrowheads="1"/>
          </p:cNvSpPr>
          <p:nvPr/>
        </p:nvSpPr>
        <p:spPr bwMode="auto">
          <a:xfrm>
            <a:off x="5105400" y="5029200"/>
            <a:ext cx="469900" cy="190500"/>
          </a:xfrm>
          <a:prstGeom prst="rect">
            <a:avLst/>
          </a:prstGeom>
          <a:solidFill>
            <a:schemeClr val="accent2"/>
          </a:solidFill>
          <a:ln w="12700">
            <a:solidFill>
              <a:schemeClr val="tx1"/>
            </a:solidFill>
            <a:miter lim="800000"/>
            <a:headEnd/>
            <a:tailEnd/>
          </a:ln>
          <a:effectLst/>
        </p:spPr>
        <p:txBody>
          <a:bodyPr wrap="none" anchor="ctr"/>
          <a:lstStyle/>
          <a:p>
            <a:endParaRPr lang="en-IN"/>
          </a:p>
        </p:txBody>
      </p:sp>
      <p:sp>
        <p:nvSpPr>
          <p:cNvPr id="10260" name="Rectangle 20"/>
          <p:cNvSpPr>
            <a:spLocks noChangeArrowheads="1"/>
          </p:cNvSpPr>
          <p:nvPr/>
        </p:nvSpPr>
        <p:spPr bwMode="auto">
          <a:xfrm>
            <a:off x="5105400" y="4495800"/>
            <a:ext cx="469900" cy="228600"/>
          </a:xfrm>
          <a:prstGeom prst="rect">
            <a:avLst/>
          </a:prstGeom>
          <a:solidFill>
            <a:srgbClr val="99CC00"/>
          </a:solidFill>
          <a:ln w="12700">
            <a:solidFill>
              <a:schemeClr val="tx1"/>
            </a:solidFill>
            <a:miter lim="800000"/>
            <a:headEnd/>
            <a:tailEnd/>
          </a:ln>
          <a:effectLst/>
        </p:spPr>
        <p:txBody>
          <a:bodyPr wrap="none" anchor="ctr"/>
          <a:lstStyle/>
          <a:p>
            <a:endParaRPr lang="en-IN"/>
          </a:p>
        </p:txBody>
      </p:sp>
      <p:sp>
        <p:nvSpPr>
          <p:cNvPr id="10261" name="Line 21"/>
          <p:cNvSpPr>
            <a:spLocks noChangeShapeType="1"/>
          </p:cNvSpPr>
          <p:nvPr/>
        </p:nvSpPr>
        <p:spPr bwMode="auto">
          <a:xfrm flipV="1">
            <a:off x="2209800" y="1447800"/>
            <a:ext cx="1143000" cy="1752600"/>
          </a:xfrm>
          <a:prstGeom prst="line">
            <a:avLst/>
          </a:prstGeom>
          <a:noFill/>
          <a:ln w="12700">
            <a:solidFill>
              <a:srgbClr val="3333FF"/>
            </a:solidFill>
            <a:round/>
            <a:headEnd/>
            <a:tailEnd type="triangle" w="med" len="med"/>
          </a:ln>
          <a:effectLst/>
        </p:spPr>
        <p:txBody>
          <a:bodyPr/>
          <a:lstStyle/>
          <a:p>
            <a:endParaRPr lang="en-IN"/>
          </a:p>
        </p:txBody>
      </p:sp>
      <p:sp>
        <p:nvSpPr>
          <p:cNvPr id="10262" name="Rectangle 22"/>
          <p:cNvSpPr>
            <a:spLocks noChangeArrowheads="1"/>
          </p:cNvSpPr>
          <p:nvPr/>
        </p:nvSpPr>
        <p:spPr bwMode="auto">
          <a:xfrm>
            <a:off x="285750" y="3195638"/>
            <a:ext cx="2919413" cy="3255962"/>
          </a:xfrm>
          <a:prstGeom prst="rect">
            <a:avLst/>
          </a:prstGeom>
          <a:noFill/>
          <a:ln w="25400">
            <a:solidFill>
              <a:srgbClr val="3333FF"/>
            </a:solidFill>
            <a:miter lim="800000"/>
            <a:headEnd/>
            <a:tailEnd/>
          </a:ln>
          <a:effectLst/>
        </p:spPr>
        <p:txBody>
          <a:bodyPr wrap="none" lIns="90487" tIns="44450" rIns="90487" bIns="44450">
            <a:spAutoFit/>
          </a:bodyPr>
          <a:lstStyle/>
          <a:p>
            <a:r>
              <a:rPr lang="en-US" sz="2800">
                <a:latin typeface="Times" pitchFamily="1" charset="0"/>
              </a:rPr>
              <a:t>An EtOH extract</a:t>
            </a:r>
          </a:p>
          <a:p>
            <a:r>
              <a:rPr lang="en-US" sz="2800">
                <a:latin typeface="Times" pitchFamily="1" charset="0"/>
              </a:rPr>
              <a:t>of leaf pigments </a:t>
            </a:r>
          </a:p>
          <a:p>
            <a:r>
              <a:rPr lang="en-US" sz="2800">
                <a:latin typeface="Times" pitchFamily="1" charset="0"/>
              </a:rPr>
              <a:t>is applied to the </a:t>
            </a:r>
          </a:p>
          <a:p>
            <a:r>
              <a:rPr lang="en-US" sz="2800">
                <a:latin typeface="Times" pitchFamily="1" charset="0"/>
              </a:rPr>
              <a:t>top of the column.</a:t>
            </a:r>
          </a:p>
          <a:p>
            <a:endParaRPr lang="en-US" sz="1000">
              <a:latin typeface="Times" pitchFamily="1" charset="0"/>
            </a:endParaRPr>
          </a:p>
          <a:p>
            <a:r>
              <a:rPr lang="en-US" sz="2800">
                <a:latin typeface="Times" pitchFamily="1" charset="0"/>
              </a:rPr>
              <a:t>EtOH is used to </a:t>
            </a:r>
          </a:p>
          <a:p>
            <a:r>
              <a:rPr lang="en-US" sz="2800">
                <a:latin typeface="Times" pitchFamily="1" charset="0"/>
              </a:rPr>
              <a:t>flush the pigments </a:t>
            </a:r>
          </a:p>
          <a:p>
            <a:r>
              <a:rPr lang="en-US" sz="2800">
                <a:latin typeface="Times" pitchFamily="1" charset="0"/>
              </a:rPr>
              <a:t>down the column.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6" name="Picture 6"/>
          <p:cNvPicPr>
            <a:picLocks noChangeAspect="1" noChangeArrowheads="1"/>
          </p:cNvPicPr>
          <p:nvPr/>
        </p:nvPicPr>
        <p:blipFill>
          <a:blip r:embed="rId3" cstate="print"/>
          <a:srcRect/>
          <a:stretch>
            <a:fillRect/>
          </a:stretch>
        </p:blipFill>
        <p:spPr bwMode="auto">
          <a:xfrm>
            <a:off x="1282700" y="1347788"/>
            <a:ext cx="6578600" cy="4216400"/>
          </a:xfrm>
          <a:prstGeom prst="rect">
            <a:avLst/>
          </a:prstGeom>
          <a:noFill/>
          <a:ln w="12700">
            <a:noFill/>
            <a:miter lim="800000"/>
            <a:headEnd/>
            <a:tailEnd/>
          </a:ln>
          <a:effectLst/>
        </p:spPr>
      </p:pic>
      <p:sp>
        <p:nvSpPr>
          <p:cNvPr id="61447" name="Rectangle 7"/>
          <p:cNvSpPr>
            <a:spLocks noChangeArrowheads="1"/>
          </p:cNvSpPr>
          <p:nvPr/>
        </p:nvSpPr>
        <p:spPr bwMode="auto">
          <a:xfrm>
            <a:off x="381000" y="5673725"/>
            <a:ext cx="8229600" cy="1184275"/>
          </a:xfrm>
          <a:prstGeom prst="rect">
            <a:avLst/>
          </a:prstGeom>
          <a:noFill/>
          <a:ln w="12700">
            <a:noFill/>
            <a:miter lim="800000"/>
            <a:headEnd/>
            <a:tailEnd/>
          </a:ln>
          <a:effectLst/>
        </p:spPr>
        <p:txBody>
          <a:bodyPr lIns="90487" tIns="44450" rIns="90487" bIns="44450">
            <a:spAutoFit/>
          </a:bodyPr>
          <a:lstStyle/>
          <a:p>
            <a:r>
              <a:rPr lang="en-US" b="1" u="sng">
                <a:latin typeface="Times" pitchFamily="1" charset="0"/>
              </a:rPr>
              <a:t>Poor</a:t>
            </a:r>
            <a:r>
              <a:rPr lang="en-US" b="1">
                <a:latin typeface="Times" pitchFamily="1" charset="0"/>
              </a:rPr>
              <a:t>:</a:t>
            </a:r>
            <a:r>
              <a:rPr lang="en-US">
                <a:latin typeface="Times" pitchFamily="1" charset="0"/>
              </a:rPr>
              <a:t>  peaks are noisy, due to flickering flame, and elute slowly. </a:t>
            </a:r>
          </a:p>
          <a:p>
            <a:r>
              <a:rPr lang="en-US" b="1" u="sng">
                <a:latin typeface="Times" pitchFamily="1" charset="0"/>
              </a:rPr>
              <a:t>To fix</a:t>
            </a:r>
            <a:r>
              <a:rPr lang="en-US" b="1">
                <a:latin typeface="Times" pitchFamily="1" charset="0"/>
              </a:rPr>
              <a:t>:</a:t>
            </a:r>
            <a:r>
              <a:rPr lang="en-US">
                <a:latin typeface="Times" pitchFamily="1" charset="0"/>
              </a:rPr>
              <a:t>  Adjust sensor so that it is looking at the blue portion </a:t>
            </a:r>
          </a:p>
          <a:p>
            <a:r>
              <a:rPr lang="en-US">
                <a:latin typeface="Times" pitchFamily="1" charset="0"/>
              </a:rPr>
              <a:t>		of the flame.  (Verify the flame is blue.) </a:t>
            </a:r>
          </a:p>
        </p:txBody>
      </p:sp>
      <p:sp>
        <p:nvSpPr>
          <p:cNvPr id="61448" name="Text Box 8"/>
          <p:cNvSpPr txBox="1">
            <a:spLocks noChangeArrowheads="1"/>
          </p:cNvSpPr>
          <p:nvPr/>
        </p:nvSpPr>
        <p:spPr bwMode="auto">
          <a:xfrm>
            <a:off x="2252663" y="52388"/>
            <a:ext cx="4637087" cy="1187450"/>
          </a:xfrm>
          <a:prstGeom prst="rect">
            <a:avLst/>
          </a:prstGeom>
          <a:noFill/>
          <a:ln w="12700">
            <a:noFill/>
            <a:miter lim="800000"/>
            <a:headEnd/>
            <a:tailEnd/>
          </a:ln>
          <a:effectLst/>
        </p:spPr>
        <p:txBody>
          <a:bodyPr wrap="none">
            <a:spAutoFit/>
          </a:bodyPr>
          <a:lstStyle/>
          <a:p>
            <a:pPr algn="ctr"/>
            <a:r>
              <a:rPr lang="en-US" b="1">
                <a:solidFill>
                  <a:schemeClr val="hlink"/>
                </a:solidFill>
              </a:rPr>
              <a:t>Plot of GC Elution Data for</a:t>
            </a:r>
          </a:p>
          <a:p>
            <a:pPr algn="ctr"/>
            <a:r>
              <a:rPr lang="en-US" b="1">
                <a:solidFill>
                  <a:schemeClr val="hlink"/>
                </a:solidFill>
              </a:rPr>
              <a:t>Dichloromethane and Chloroform</a:t>
            </a:r>
          </a:p>
          <a:p>
            <a:pPr algn="ctr"/>
            <a:r>
              <a:rPr lang="en-US" b="1">
                <a:solidFill>
                  <a:schemeClr val="hlink"/>
                </a:solidFill>
              </a:rPr>
              <a:t>On 25 cm Tide Column</a:t>
            </a:r>
            <a:endParaRPr lang="en-US">
              <a:solidFill>
                <a:schemeClr val="hlink"/>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392363" y="304800"/>
            <a:ext cx="4359275" cy="579438"/>
          </a:xfrm>
          <a:prstGeom prst="rect">
            <a:avLst/>
          </a:prstGeom>
          <a:noFill/>
          <a:ln w="12700">
            <a:noFill/>
            <a:miter lim="800000"/>
            <a:headEnd/>
            <a:tailEnd/>
          </a:ln>
          <a:effectLst/>
        </p:spPr>
        <p:txBody>
          <a:bodyPr wrap="none">
            <a:spAutoFit/>
          </a:bodyPr>
          <a:lstStyle/>
          <a:p>
            <a:r>
              <a:rPr lang="en-US" sz="3200" b="1" u="sng">
                <a:solidFill>
                  <a:schemeClr val="hlink"/>
                </a:solidFill>
              </a:rPr>
              <a:t>Printing Elution Curves</a:t>
            </a:r>
            <a:endParaRPr lang="en-US" b="1" u="sng">
              <a:solidFill>
                <a:schemeClr val="hlink"/>
              </a:solidFill>
            </a:endParaRPr>
          </a:p>
        </p:txBody>
      </p:sp>
      <p:sp>
        <p:nvSpPr>
          <p:cNvPr id="83972" name="Text Box 4"/>
          <p:cNvSpPr txBox="1">
            <a:spLocks noChangeArrowheads="1"/>
          </p:cNvSpPr>
          <p:nvPr/>
        </p:nvSpPr>
        <p:spPr bwMode="auto">
          <a:xfrm>
            <a:off x="152400" y="1384300"/>
            <a:ext cx="8839200" cy="4087813"/>
          </a:xfrm>
          <a:prstGeom prst="rect">
            <a:avLst/>
          </a:prstGeom>
          <a:noFill/>
          <a:ln w="12700">
            <a:noFill/>
            <a:miter lim="800000"/>
            <a:headEnd/>
            <a:tailEnd/>
          </a:ln>
          <a:effectLst/>
        </p:spPr>
        <p:txBody>
          <a:bodyPr>
            <a:spAutoFit/>
          </a:bodyPr>
          <a:lstStyle/>
          <a:p>
            <a:r>
              <a:rPr lang="en-US" sz="2800"/>
              <a:t>From File menu in GC program choose Export Data A </a:t>
            </a:r>
          </a:p>
          <a:p>
            <a:r>
              <a:rPr lang="en-US" sz="2800"/>
              <a:t>	1.  Give the file a name.</a:t>
            </a:r>
          </a:p>
          <a:p>
            <a:r>
              <a:rPr lang="en-US" sz="2800"/>
              <a:t>	2.  Choose text option.</a:t>
            </a:r>
          </a:p>
          <a:p>
            <a:r>
              <a:rPr lang="en-US" sz="2800"/>
              <a:t>	3.  Save to desktop.</a:t>
            </a:r>
          </a:p>
          <a:p>
            <a:r>
              <a:rPr lang="en-US" sz="2800"/>
              <a:t>	4.  Send it to your email accounts* via minermail 			using web.</a:t>
            </a:r>
          </a:p>
          <a:p>
            <a:r>
              <a:rPr lang="en-US" sz="2800"/>
              <a:t>		</a:t>
            </a:r>
            <a:r>
              <a:rPr lang="en-US" sz="2000" b="1">
                <a:solidFill>
                  <a:schemeClr val="hlink"/>
                </a:solidFill>
              </a:rPr>
              <a:t>*  Don’t forget to cc Dr. Bolon bolonc@umr.edu</a:t>
            </a:r>
          </a:p>
          <a:p>
            <a:r>
              <a:rPr lang="en-US" sz="2800"/>
              <a:t>	5.  Open file, highlight text, copy and paste to your </a:t>
            </a:r>
          </a:p>
          <a:p>
            <a:r>
              <a:rPr lang="en-US" sz="2800"/>
              <a:t>		favorite graphing program (e.g. Excel).</a:t>
            </a:r>
          </a:p>
          <a:p>
            <a:endParaRPr lang="en-US" sz="1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36588" y="2316163"/>
            <a:ext cx="7893050" cy="2224087"/>
          </a:xfrm>
          <a:prstGeom prst="rect">
            <a:avLst/>
          </a:prstGeom>
          <a:noFill/>
          <a:ln w="12700">
            <a:noFill/>
            <a:miter lim="800000"/>
            <a:headEnd/>
            <a:tailEnd/>
          </a:ln>
          <a:effectLst/>
        </p:spPr>
        <p:txBody>
          <a:bodyPr wrap="none" lIns="90487" tIns="44450" rIns="90487" bIns="44450">
            <a:spAutoFit/>
          </a:bodyPr>
          <a:lstStyle/>
          <a:p>
            <a:r>
              <a:rPr lang="en-US" sz="2800">
                <a:latin typeface="Times" pitchFamily="1" charset="0"/>
              </a:rPr>
              <a:t>The peak height is proportional to the amount </a:t>
            </a:r>
          </a:p>
          <a:p>
            <a:r>
              <a:rPr lang="en-US" sz="2800">
                <a:latin typeface="Times" pitchFamily="1" charset="0"/>
              </a:rPr>
              <a:t>of material eluting from the column at any given time,</a:t>
            </a:r>
          </a:p>
          <a:p>
            <a:endParaRPr lang="en-US" sz="2800">
              <a:latin typeface="Times" pitchFamily="1" charset="0"/>
            </a:endParaRPr>
          </a:p>
          <a:p>
            <a:r>
              <a:rPr lang="en-US" sz="2800">
                <a:latin typeface="Times" pitchFamily="1" charset="0"/>
              </a:rPr>
              <a:t>The area under the peak is a measure of the total </a:t>
            </a:r>
          </a:p>
          <a:p>
            <a:r>
              <a:rPr lang="en-US" sz="2800">
                <a:latin typeface="Times" pitchFamily="1" charset="0"/>
              </a:rPr>
              <a:t>amount of material that has eluted from the column.</a:t>
            </a:r>
            <a:endParaRPr lang="en-US">
              <a:latin typeface="Times" pitchFamily="1" charset="0"/>
            </a:endParaRPr>
          </a:p>
        </p:txBody>
      </p:sp>
      <p:sp>
        <p:nvSpPr>
          <p:cNvPr id="49155" name="Rectangle 3"/>
          <p:cNvSpPr>
            <a:spLocks noChangeArrowheads="1"/>
          </p:cNvSpPr>
          <p:nvPr/>
        </p:nvSpPr>
        <p:spPr bwMode="auto">
          <a:xfrm>
            <a:off x="608013" y="4716463"/>
            <a:ext cx="7959725" cy="942975"/>
          </a:xfrm>
          <a:prstGeom prst="rect">
            <a:avLst/>
          </a:prstGeom>
          <a:noFill/>
          <a:ln w="12700">
            <a:noFill/>
            <a:miter lim="800000"/>
            <a:headEnd/>
            <a:tailEnd/>
          </a:ln>
          <a:effectLst/>
        </p:spPr>
        <p:txBody>
          <a:bodyPr wrap="none" lIns="90487" tIns="44450" rIns="90487" bIns="44450">
            <a:spAutoFit/>
          </a:bodyPr>
          <a:lstStyle/>
          <a:p>
            <a:r>
              <a:rPr lang="en-US" sz="2800">
                <a:latin typeface="Times" pitchFamily="1" charset="0"/>
              </a:rPr>
              <a:t>Electronic integrators are used for area measurement</a:t>
            </a:r>
          </a:p>
          <a:p>
            <a:r>
              <a:rPr lang="en-US" sz="2800">
                <a:latin typeface="Times" pitchFamily="1" charset="0"/>
              </a:rPr>
              <a:t>in commercial GCs. We will be using ALGEBRA.  </a:t>
            </a:r>
            <a:r>
              <a:rPr lang="en-US" sz="2800">
                <a:latin typeface="Times" pitchFamily="1" charset="0"/>
                <a:sym typeface="Wingdings" pitchFamily="1" charset="2"/>
              </a:rPr>
              <a:t></a:t>
            </a:r>
            <a:r>
              <a:rPr lang="en-US" sz="2800">
                <a:latin typeface="Times" pitchFamily="1" charset="0"/>
              </a:rPr>
              <a:t> </a:t>
            </a:r>
          </a:p>
        </p:txBody>
      </p:sp>
      <p:sp>
        <p:nvSpPr>
          <p:cNvPr id="49156" name="Rectangle 4"/>
          <p:cNvSpPr>
            <a:spLocks noChangeArrowheads="1"/>
          </p:cNvSpPr>
          <p:nvPr/>
        </p:nvSpPr>
        <p:spPr bwMode="auto">
          <a:xfrm>
            <a:off x="396875" y="685800"/>
            <a:ext cx="8382000" cy="1308100"/>
          </a:xfrm>
          <a:prstGeom prst="rect">
            <a:avLst/>
          </a:prstGeom>
          <a:noFill/>
          <a:ln w="12700">
            <a:noFill/>
            <a:miter lim="800000"/>
            <a:headEnd/>
            <a:tailEnd/>
          </a:ln>
          <a:effectLst/>
        </p:spPr>
        <p:txBody>
          <a:bodyPr lIns="90487" tIns="44450" rIns="90487" bIns="44450">
            <a:spAutoFit/>
          </a:bodyPr>
          <a:lstStyle/>
          <a:p>
            <a:pPr algn="ctr"/>
            <a:r>
              <a:rPr lang="en-US" sz="4000" b="1">
                <a:solidFill>
                  <a:schemeClr val="hlink"/>
                </a:solidFill>
                <a:latin typeface="Times" pitchFamily="1" charset="0"/>
              </a:rPr>
              <a:t>Determination of the Amount </a:t>
            </a:r>
          </a:p>
          <a:p>
            <a:pPr algn="ctr"/>
            <a:r>
              <a:rPr lang="en-US" sz="4000" b="1">
                <a:solidFill>
                  <a:schemeClr val="hlink"/>
                </a:solidFill>
                <a:latin typeface="Times" pitchFamily="1" charset="0"/>
              </a:rPr>
              <a:t>of Sample Components Present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rrowheads="1"/>
          </p:cNvPicPr>
          <p:nvPr/>
        </p:nvPicPr>
        <p:blipFill>
          <a:blip r:embed="rId3" cstate="print"/>
          <a:srcRect/>
          <a:stretch>
            <a:fillRect/>
          </a:stretch>
        </p:blipFill>
        <p:spPr bwMode="auto">
          <a:xfrm>
            <a:off x="330200" y="1244600"/>
            <a:ext cx="8470900" cy="4356100"/>
          </a:xfrm>
          <a:prstGeom prst="rect">
            <a:avLst/>
          </a:prstGeom>
          <a:noFill/>
          <a:ln w="12700">
            <a:noFill/>
            <a:miter lim="800000"/>
            <a:headEnd/>
            <a:tailEnd/>
          </a:ln>
          <a:effectLst/>
        </p:spPr>
      </p:pic>
      <p:sp>
        <p:nvSpPr>
          <p:cNvPr id="51203" name="Line 3"/>
          <p:cNvSpPr>
            <a:spLocks noChangeShapeType="1"/>
          </p:cNvSpPr>
          <p:nvPr/>
        </p:nvSpPr>
        <p:spPr bwMode="auto">
          <a:xfrm>
            <a:off x="4510088" y="3290888"/>
            <a:ext cx="1039812" cy="1649412"/>
          </a:xfrm>
          <a:prstGeom prst="line">
            <a:avLst/>
          </a:prstGeom>
          <a:noFill/>
          <a:ln w="12700">
            <a:solidFill>
              <a:schemeClr val="tx1"/>
            </a:solidFill>
            <a:round/>
            <a:headEnd/>
            <a:tailEnd/>
          </a:ln>
          <a:effectLst/>
        </p:spPr>
        <p:txBody>
          <a:bodyPr wrap="none" anchor="ctr"/>
          <a:lstStyle/>
          <a:p>
            <a:endParaRPr lang="en-IN"/>
          </a:p>
        </p:txBody>
      </p:sp>
      <p:sp>
        <p:nvSpPr>
          <p:cNvPr id="51204" name="Line 4"/>
          <p:cNvSpPr>
            <a:spLocks noChangeShapeType="1"/>
          </p:cNvSpPr>
          <p:nvPr/>
        </p:nvSpPr>
        <p:spPr bwMode="auto">
          <a:xfrm flipH="1">
            <a:off x="3659188" y="3214688"/>
            <a:ext cx="1217612" cy="1878012"/>
          </a:xfrm>
          <a:prstGeom prst="line">
            <a:avLst/>
          </a:prstGeom>
          <a:noFill/>
          <a:ln w="12700">
            <a:solidFill>
              <a:schemeClr val="tx1"/>
            </a:solidFill>
            <a:round/>
            <a:headEnd/>
            <a:tailEnd/>
          </a:ln>
          <a:effectLst/>
        </p:spPr>
        <p:txBody>
          <a:bodyPr wrap="none" anchor="ctr"/>
          <a:lstStyle/>
          <a:p>
            <a:endParaRPr lang="en-IN"/>
          </a:p>
        </p:txBody>
      </p:sp>
      <p:sp>
        <p:nvSpPr>
          <p:cNvPr id="51205" name="Line 5"/>
          <p:cNvSpPr>
            <a:spLocks noChangeShapeType="1"/>
          </p:cNvSpPr>
          <p:nvPr/>
        </p:nvSpPr>
        <p:spPr bwMode="auto">
          <a:xfrm flipV="1">
            <a:off x="4113213" y="4660900"/>
            <a:ext cx="1143000" cy="1588"/>
          </a:xfrm>
          <a:prstGeom prst="line">
            <a:avLst/>
          </a:prstGeom>
          <a:noFill/>
          <a:ln w="19050">
            <a:solidFill>
              <a:srgbClr val="3333FF"/>
            </a:solidFill>
            <a:round/>
            <a:headEnd type="triangle" w="med" len="med"/>
            <a:tailEnd type="triangle" w="med" len="med"/>
          </a:ln>
          <a:effectLst/>
        </p:spPr>
        <p:txBody>
          <a:bodyPr wrap="none" anchor="ctr"/>
          <a:lstStyle/>
          <a:p>
            <a:endParaRPr lang="en-IN"/>
          </a:p>
        </p:txBody>
      </p:sp>
      <p:sp>
        <p:nvSpPr>
          <p:cNvPr id="51206" name="Rectangle 6"/>
          <p:cNvSpPr>
            <a:spLocks noChangeArrowheads="1"/>
          </p:cNvSpPr>
          <p:nvPr/>
        </p:nvSpPr>
        <p:spPr bwMode="auto">
          <a:xfrm>
            <a:off x="4405313" y="4733925"/>
            <a:ext cx="558800" cy="515938"/>
          </a:xfrm>
          <a:prstGeom prst="rect">
            <a:avLst/>
          </a:prstGeom>
          <a:noFill/>
          <a:ln w="12700">
            <a:noFill/>
            <a:miter lim="800000"/>
            <a:headEnd/>
            <a:tailEnd/>
          </a:ln>
          <a:effectLst/>
        </p:spPr>
        <p:txBody>
          <a:bodyPr wrap="none" lIns="90487" tIns="44450" rIns="90487" bIns="44450">
            <a:spAutoFit/>
          </a:bodyPr>
          <a:lstStyle/>
          <a:p>
            <a:r>
              <a:rPr lang="en-US" sz="2800">
                <a:solidFill>
                  <a:srgbClr val="3333FF"/>
                </a:solidFill>
                <a:latin typeface="Times" pitchFamily="1" charset="0"/>
              </a:rPr>
              <a:t>w</a:t>
            </a:r>
            <a:r>
              <a:rPr lang="en-US" sz="2800" baseline="-25000">
                <a:solidFill>
                  <a:srgbClr val="3333FF"/>
                </a:solidFill>
                <a:latin typeface="Times" pitchFamily="1" charset="0"/>
              </a:rPr>
              <a:t>b</a:t>
            </a:r>
            <a:endParaRPr lang="en-US">
              <a:solidFill>
                <a:srgbClr val="3333FF"/>
              </a:solidFill>
              <a:latin typeface="Times" pitchFamily="1" charset="0"/>
            </a:endParaRPr>
          </a:p>
        </p:txBody>
      </p:sp>
      <p:sp>
        <p:nvSpPr>
          <p:cNvPr id="51208" name="Line 8"/>
          <p:cNvSpPr>
            <a:spLocks noChangeShapeType="1"/>
          </p:cNvSpPr>
          <p:nvPr/>
        </p:nvSpPr>
        <p:spPr bwMode="auto">
          <a:xfrm>
            <a:off x="5227638" y="4486275"/>
            <a:ext cx="0" cy="201613"/>
          </a:xfrm>
          <a:prstGeom prst="line">
            <a:avLst/>
          </a:prstGeom>
          <a:noFill/>
          <a:ln w="12700">
            <a:solidFill>
              <a:schemeClr val="tx1"/>
            </a:solidFill>
            <a:round/>
            <a:headEnd/>
            <a:tailEnd/>
          </a:ln>
          <a:effectLst/>
        </p:spPr>
        <p:txBody>
          <a:bodyPr wrap="none" anchor="ctr"/>
          <a:lstStyle/>
          <a:p>
            <a:endParaRPr lang="en-IN"/>
          </a:p>
        </p:txBody>
      </p:sp>
      <p:sp>
        <p:nvSpPr>
          <p:cNvPr id="51209" name="Line 9"/>
          <p:cNvSpPr>
            <a:spLocks noChangeShapeType="1"/>
          </p:cNvSpPr>
          <p:nvPr/>
        </p:nvSpPr>
        <p:spPr bwMode="auto">
          <a:xfrm>
            <a:off x="4083050" y="4462463"/>
            <a:ext cx="0" cy="201612"/>
          </a:xfrm>
          <a:prstGeom prst="line">
            <a:avLst/>
          </a:prstGeom>
          <a:noFill/>
          <a:ln w="12700">
            <a:solidFill>
              <a:schemeClr val="tx1"/>
            </a:solidFill>
            <a:round/>
            <a:headEnd/>
            <a:tailEnd/>
          </a:ln>
          <a:effectLst/>
        </p:spPr>
        <p:txBody>
          <a:bodyPr wrap="none" anchor="ctr"/>
          <a:lstStyle/>
          <a:p>
            <a:endParaRPr lang="en-IN"/>
          </a:p>
        </p:txBody>
      </p:sp>
      <p:sp>
        <p:nvSpPr>
          <p:cNvPr id="51210" name="Rectangle 10"/>
          <p:cNvSpPr>
            <a:spLocks noChangeArrowheads="1"/>
          </p:cNvSpPr>
          <p:nvPr/>
        </p:nvSpPr>
        <p:spPr bwMode="auto">
          <a:xfrm>
            <a:off x="236538" y="1765300"/>
            <a:ext cx="306387" cy="2014538"/>
          </a:xfrm>
          <a:prstGeom prst="rect">
            <a:avLst/>
          </a:prstGeom>
          <a:solidFill>
            <a:schemeClr val="bg1"/>
          </a:solidFill>
          <a:ln w="12700">
            <a:noFill/>
            <a:miter lim="800000"/>
            <a:headEnd/>
            <a:tailEnd/>
          </a:ln>
          <a:effectLst/>
        </p:spPr>
        <p:txBody>
          <a:bodyPr wrap="none" anchor="ctr"/>
          <a:lstStyle/>
          <a:p>
            <a:endParaRPr lang="en-IN"/>
          </a:p>
        </p:txBody>
      </p:sp>
      <p:sp>
        <p:nvSpPr>
          <p:cNvPr id="51211" name="Rectangle 11"/>
          <p:cNvSpPr>
            <a:spLocks noChangeArrowheads="1"/>
          </p:cNvSpPr>
          <p:nvPr/>
        </p:nvSpPr>
        <p:spPr bwMode="auto">
          <a:xfrm>
            <a:off x="703263" y="5122863"/>
            <a:ext cx="249237" cy="276225"/>
          </a:xfrm>
          <a:prstGeom prst="rect">
            <a:avLst/>
          </a:prstGeom>
          <a:solidFill>
            <a:schemeClr val="bg1"/>
          </a:solidFill>
          <a:ln w="12700">
            <a:noFill/>
            <a:miter lim="800000"/>
            <a:headEnd/>
            <a:tailEnd/>
          </a:ln>
          <a:effectLst/>
        </p:spPr>
        <p:txBody>
          <a:bodyPr wrap="none" anchor="ctr"/>
          <a:lstStyle/>
          <a:p>
            <a:endParaRPr lang="en-IN"/>
          </a:p>
        </p:txBody>
      </p:sp>
      <p:sp>
        <p:nvSpPr>
          <p:cNvPr id="51212" name="Line 12"/>
          <p:cNvSpPr>
            <a:spLocks noChangeShapeType="1"/>
          </p:cNvSpPr>
          <p:nvPr/>
        </p:nvSpPr>
        <p:spPr bwMode="auto">
          <a:xfrm>
            <a:off x="3360738" y="3543300"/>
            <a:ext cx="0" cy="882650"/>
          </a:xfrm>
          <a:prstGeom prst="line">
            <a:avLst/>
          </a:prstGeom>
          <a:noFill/>
          <a:ln w="25400">
            <a:solidFill>
              <a:srgbClr val="3333FF"/>
            </a:solidFill>
            <a:round/>
            <a:headEnd type="triangle" w="med" len="med"/>
            <a:tailEnd type="triangle" w="med" len="med"/>
          </a:ln>
          <a:effectLst/>
        </p:spPr>
        <p:txBody>
          <a:bodyPr wrap="none" anchor="ctr"/>
          <a:lstStyle/>
          <a:p>
            <a:endParaRPr lang="en-IN"/>
          </a:p>
        </p:txBody>
      </p:sp>
      <p:sp>
        <p:nvSpPr>
          <p:cNvPr id="51213" name="Line 13"/>
          <p:cNvSpPr>
            <a:spLocks noChangeShapeType="1"/>
          </p:cNvSpPr>
          <p:nvPr/>
        </p:nvSpPr>
        <p:spPr bwMode="auto">
          <a:xfrm>
            <a:off x="3257550" y="3516313"/>
            <a:ext cx="1827213" cy="0"/>
          </a:xfrm>
          <a:prstGeom prst="line">
            <a:avLst/>
          </a:prstGeom>
          <a:noFill/>
          <a:ln w="12700">
            <a:solidFill>
              <a:schemeClr val="tx1"/>
            </a:solidFill>
            <a:round/>
            <a:headEnd/>
            <a:tailEnd/>
          </a:ln>
          <a:effectLst/>
        </p:spPr>
        <p:txBody>
          <a:bodyPr wrap="none" anchor="ctr"/>
          <a:lstStyle/>
          <a:p>
            <a:endParaRPr lang="en-IN"/>
          </a:p>
        </p:txBody>
      </p:sp>
      <p:sp>
        <p:nvSpPr>
          <p:cNvPr id="51214" name="Rectangle 14"/>
          <p:cNvSpPr>
            <a:spLocks noChangeArrowheads="1"/>
          </p:cNvSpPr>
          <p:nvPr/>
        </p:nvSpPr>
        <p:spPr bwMode="auto">
          <a:xfrm>
            <a:off x="2773363" y="3679825"/>
            <a:ext cx="358775" cy="515938"/>
          </a:xfrm>
          <a:prstGeom prst="rect">
            <a:avLst/>
          </a:prstGeom>
          <a:noFill/>
          <a:ln w="12700">
            <a:noFill/>
            <a:miter lim="800000"/>
            <a:headEnd/>
            <a:tailEnd/>
          </a:ln>
          <a:effectLst/>
        </p:spPr>
        <p:txBody>
          <a:bodyPr wrap="none" lIns="90487" tIns="44450" rIns="90487" bIns="44450">
            <a:spAutoFit/>
          </a:bodyPr>
          <a:lstStyle/>
          <a:p>
            <a:r>
              <a:rPr lang="en-US" sz="2800">
                <a:solidFill>
                  <a:srgbClr val="3333FF"/>
                </a:solidFill>
                <a:latin typeface="Times" pitchFamily="1" charset="0"/>
              </a:rPr>
              <a:t>h</a:t>
            </a:r>
            <a:endParaRPr lang="en-US">
              <a:solidFill>
                <a:srgbClr val="3333FF"/>
              </a:solidFill>
              <a:latin typeface="Times" pitchFamily="1" charset="0"/>
            </a:endParaRPr>
          </a:p>
        </p:txBody>
      </p:sp>
      <p:grpSp>
        <p:nvGrpSpPr>
          <p:cNvPr id="51217" name="Group 17"/>
          <p:cNvGrpSpPr>
            <a:grpSpLocks/>
          </p:cNvGrpSpPr>
          <p:nvPr/>
        </p:nvGrpSpPr>
        <p:grpSpPr bwMode="auto">
          <a:xfrm>
            <a:off x="3022600" y="2073275"/>
            <a:ext cx="2436813" cy="614363"/>
            <a:chOff x="1904" y="1306"/>
            <a:chExt cx="1535" cy="387"/>
          </a:xfrm>
        </p:grpSpPr>
        <p:sp>
          <p:nvSpPr>
            <p:cNvPr id="51215" name="Rectangle 15"/>
            <p:cNvSpPr>
              <a:spLocks noChangeArrowheads="1"/>
            </p:cNvSpPr>
            <p:nvPr/>
          </p:nvSpPr>
          <p:spPr bwMode="auto">
            <a:xfrm>
              <a:off x="1904" y="1306"/>
              <a:ext cx="1535" cy="325"/>
            </a:xfrm>
            <a:prstGeom prst="rect">
              <a:avLst/>
            </a:prstGeom>
            <a:noFill/>
            <a:ln w="12700">
              <a:noFill/>
              <a:miter lim="800000"/>
              <a:headEnd/>
              <a:tailEnd/>
            </a:ln>
            <a:effectLst/>
          </p:spPr>
          <p:txBody>
            <a:bodyPr wrap="none" lIns="90487" tIns="44450" rIns="90487" bIns="44450">
              <a:spAutoFit/>
            </a:bodyPr>
            <a:lstStyle/>
            <a:p>
              <a:r>
                <a:rPr lang="en-US" sz="2800">
                  <a:latin typeface="Times" pitchFamily="1" charset="0"/>
                </a:rPr>
                <a:t>Area = 1/2 </a:t>
              </a:r>
              <a:r>
                <a:rPr lang="en-US" sz="2800">
                  <a:solidFill>
                    <a:srgbClr val="3333FF"/>
                  </a:solidFill>
                  <a:latin typeface="Times" pitchFamily="1" charset="0"/>
                </a:rPr>
                <a:t>w</a:t>
              </a:r>
              <a:r>
                <a:rPr lang="en-US" sz="2800" baseline="-25000">
                  <a:solidFill>
                    <a:srgbClr val="3333FF"/>
                  </a:solidFill>
                  <a:latin typeface="Times" pitchFamily="1" charset="0"/>
                </a:rPr>
                <a:t>b</a:t>
              </a:r>
              <a:r>
                <a:rPr lang="en-US" sz="2800">
                  <a:solidFill>
                    <a:srgbClr val="3333FF"/>
                  </a:solidFill>
                  <a:latin typeface="Times" pitchFamily="1" charset="0"/>
                </a:rPr>
                <a:t> h</a:t>
              </a:r>
              <a:endParaRPr lang="en-US">
                <a:solidFill>
                  <a:srgbClr val="3333FF"/>
                </a:solidFill>
                <a:latin typeface="Times" pitchFamily="1" charset="0"/>
              </a:endParaRPr>
            </a:p>
          </p:txBody>
        </p:sp>
        <p:sp>
          <p:nvSpPr>
            <p:cNvPr id="51216" name="Rectangle 16"/>
            <p:cNvSpPr>
              <a:spLocks noChangeArrowheads="1"/>
            </p:cNvSpPr>
            <p:nvPr/>
          </p:nvSpPr>
          <p:spPr bwMode="auto">
            <a:xfrm>
              <a:off x="2897" y="1407"/>
              <a:ext cx="114" cy="286"/>
            </a:xfrm>
            <a:prstGeom prst="rect">
              <a:avLst/>
            </a:prstGeom>
            <a:noFill/>
            <a:ln w="12700">
              <a:noFill/>
              <a:miter lim="800000"/>
              <a:headEnd/>
              <a:tailEnd/>
            </a:ln>
            <a:effectLst/>
          </p:spPr>
          <p:txBody>
            <a:bodyPr wrap="none" lIns="90487" tIns="44450" rIns="90487" bIns="44450">
              <a:spAutoFit/>
            </a:bodyPr>
            <a:lstStyle/>
            <a:p>
              <a:endParaRPr lang="en-US">
                <a:latin typeface="Times" pitchFamily="1" charset="0"/>
              </a:endParaRPr>
            </a:p>
          </p:txBody>
        </p:sp>
      </p:grpSp>
      <p:sp>
        <p:nvSpPr>
          <p:cNvPr id="51218" name="Rectangle 18"/>
          <p:cNvSpPr>
            <a:spLocks noChangeArrowheads="1"/>
          </p:cNvSpPr>
          <p:nvPr/>
        </p:nvSpPr>
        <p:spPr bwMode="auto">
          <a:xfrm>
            <a:off x="533400" y="228600"/>
            <a:ext cx="8077200" cy="942975"/>
          </a:xfrm>
          <a:prstGeom prst="rect">
            <a:avLst/>
          </a:prstGeom>
          <a:noFill/>
          <a:ln w="12700">
            <a:noFill/>
            <a:miter lim="800000"/>
            <a:headEnd/>
            <a:tailEnd/>
          </a:ln>
          <a:effectLst/>
        </p:spPr>
        <p:txBody>
          <a:bodyPr lIns="90487" tIns="44450" rIns="90487" bIns="44450">
            <a:spAutoFit/>
          </a:bodyPr>
          <a:lstStyle/>
          <a:p>
            <a:r>
              <a:rPr lang="en-US" sz="2800">
                <a:latin typeface="Times" pitchFamily="1" charset="0"/>
              </a:rPr>
              <a:t>The Gaussian curve can be approximated as triangular in shape, to simplify area measurement.</a:t>
            </a:r>
            <a:endParaRPr lang="en-US">
              <a:latin typeface="Times" pitchFamily="1" charset="0"/>
            </a:endParaRPr>
          </a:p>
        </p:txBody>
      </p:sp>
      <p:sp>
        <p:nvSpPr>
          <p:cNvPr id="51219" name="Rectangle 19"/>
          <p:cNvSpPr>
            <a:spLocks noChangeArrowheads="1"/>
          </p:cNvSpPr>
          <p:nvPr/>
        </p:nvSpPr>
        <p:spPr bwMode="auto">
          <a:xfrm>
            <a:off x="381000" y="5486400"/>
            <a:ext cx="8378825" cy="942975"/>
          </a:xfrm>
          <a:prstGeom prst="rect">
            <a:avLst/>
          </a:prstGeom>
          <a:noFill/>
          <a:ln w="12700">
            <a:noFill/>
            <a:miter lim="800000"/>
            <a:headEnd/>
            <a:tailEnd/>
          </a:ln>
          <a:effectLst/>
        </p:spPr>
        <p:txBody>
          <a:bodyPr wrap="none" lIns="90487" tIns="44450" rIns="90487" bIns="44450">
            <a:spAutoFit/>
          </a:bodyPr>
          <a:lstStyle/>
          <a:p>
            <a:r>
              <a:rPr lang="en-US" sz="2800">
                <a:latin typeface="Times" pitchFamily="1" charset="0"/>
              </a:rPr>
              <a:t>NOTE:  the height is measured to the top of the tangents, </a:t>
            </a:r>
          </a:p>
          <a:p>
            <a:r>
              <a:rPr lang="en-US" sz="2800">
                <a:latin typeface="Times" pitchFamily="1" charset="0"/>
              </a:rPr>
              <a:t>which is above the actual curve peak.</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rrowheads="1"/>
          </p:cNvPicPr>
          <p:nvPr/>
        </p:nvPicPr>
        <p:blipFill>
          <a:blip r:embed="rId3" cstate="print"/>
          <a:srcRect/>
          <a:stretch>
            <a:fillRect/>
          </a:stretch>
        </p:blipFill>
        <p:spPr bwMode="auto">
          <a:xfrm>
            <a:off x="304800" y="1219200"/>
            <a:ext cx="8470900" cy="4356100"/>
          </a:xfrm>
          <a:prstGeom prst="rect">
            <a:avLst/>
          </a:prstGeom>
          <a:noFill/>
          <a:ln w="12700">
            <a:noFill/>
            <a:miter lim="800000"/>
            <a:headEnd/>
            <a:tailEnd/>
          </a:ln>
          <a:effectLst/>
        </p:spPr>
      </p:pic>
      <p:sp>
        <p:nvSpPr>
          <p:cNvPr id="53251" name="Line 3"/>
          <p:cNvSpPr>
            <a:spLocks noChangeShapeType="1"/>
          </p:cNvSpPr>
          <p:nvPr/>
        </p:nvSpPr>
        <p:spPr bwMode="auto">
          <a:xfrm>
            <a:off x="3871913" y="4757738"/>
            <a:ext cx="0" cy="1008062"/>
          </a:xfrm>
          <a:prstGeom prst="line">
            <a:avLst/>
          </a:prstGeom>
          <a:noFill/>
          <a:ln w="12700">
            <a:solidFill>
              <a:schemeClr val="tx1"/>
            </a:solidFill>
            <a:round/>
            <a:headEnd/>
            <a:tailEnd/>
          </a:ln>
          <a:effectLst/>
        </p:spPr>
        <p:txBody>
          <a:bodyPr wrap="none" anchor="ctr"/>
          <a:lstStyle/>
          <a:p>
            <a:endParaRPr lang="en-IN"/>
          </a:p>
        </p:txBody>
      </p:sp>
      <p:sp>
        <p:nvSpPr>
          <p:cNvPr id="53252" name="Rectangle 4"/>
          <p:cNvSpPr>
            <a:spLocks noChangeArrowheads="1"/>
          </p:cNvSpPr>
          <p:nvPr/>
        </p:nvSpPr>
        <p:spPr bwMode="auto">
          <a:xfrm>
            <a:off x="3925888" y="4838700"/>
            <a:ext cx="1412875" cy="831850"/>
          </a:xfrm>
          <a:prstGeom prst="rect">
            <a:avLst/>
          </a:prstGeom>
          <a:gradFill rotWithShape="0">
            <a:gsLst>
              <a:gs pos="0">
                <a:srgbClr val="7FFF00"/>
              </a:gs>
              <a:gs pos="50000">
                <a:srgbClr val="7FFF00">
                  <a:gamma/>
                  <a:shade val="29804"/>
                  <a:invGamma/>
                </a:srgbClr>
              </a:gs>
              <a:gs pos="100000">
                <a:srgbClr val="7FFF00"/>
              </a:gs>
            </a:gsLst>
            <a:lin ang="0" scaled="1"/>
          </a:gradFill>
          <a:ln w="12700">
            <a:solidFill>
              <a:schemeClr val="tx1"/>
            </a:solidFill>
            <a:miter lim="800000"/>
            <a:headEnd/>
            <a:tailEnd/>
          </a:ln>
          <a:effectLst/>
        </p:spPr>
        <p:txBody>
          <a:bodyPr wrap="none" anchor="ctr"/>
          <a:lstStyle/>
          <a:p>
            <a:endParaRPr lang="en-IN"/>
          </a:p>
        </p:txBody>
      </p:sp>
      <p:sp>
        <p:nvSpPr>
          <p:cNvPr id="53253" name="Line 5"/>
          <p:cNvSpPr>
            <a:spLocks noChangeShapeType="1"/>
          </p:cNvSpPr>
          <p:nvPr/>
        </p:nvSpPr>
        <p:spPr bwMode="auto">
          <a:xfrm>
            <a:off x="5395913" y="4792663"/>
            <a:ext cx="0" cy="1008062"/>
          </a:xfrm>
          <a:prstGeom prst="line">
            <a:avLst/>
          </a:prstGeom>
          <a:noFill/>
          <a:ln w="12700">
            <a:solidFill>
              <a:schemeClr val="tx1"/>
            </a:solidFill>
            <a:round/>
            <a:headEnd/>
            <a:tailEnd/>
          </a:ln>
          <a:effectLst/>
        </p:spPr>
        <p:txBody>
          <a:bodyPr wrap="none" anchor="ctr"/>
          <a:lstStyle/>
          <a:p>
            <a:endParaRPr lang="en-IN"/>
          </a:p>
        </p:txBody>
      </p:sp>
      <p:sp>
        <p:nvSpPr>
          <p:cNvPr id="53254" name="Rectangle 6"/>
          <p:cNvSpPr>
            <a:spLocks noChangeArrowheads="1"/>
          </p:cNvSpPr>
          <p:nvPr/>
        </p:nvSpPr>
        <p:spPr bwMode="auto">
          <a:xfrm>
            <a:off x="666750" y="4843463"/>
            <a:ext cx="3146425" cy="819150"/>
          </a:xfrm>
          <a:prstGeom prst="rect">
            <a:avLst/>
          </a:prstGeom>
          <a:solidFill>
            <a:schemeClr val="accent1"/>
          </a:solidFill>
          <a:ln w="12700">
            <a:solidFill>
              <a:schemeClr val="tx1"/>
            </a:solidFill>
            <a:miter lim="800000"/>
            <a:headEnd/>
            <a:tailEnd/>
          </a:ln>
          <a:effectLst/>
        </p:spPr>
        <p:txBody>
          <a:bodyPr wrap="none" anchor="ctr"/>
          <a:lstStyle/>
          <a:p>
            <a:endParaRPr lang="en-IN"/>
          </a:p>
        </p:txBody>
      </p:sp>
      <p:sp>
        <p:nvSpPr>
          <p:cNvPr id="53255" name="Rectangle 7"/>
          <p:cNvSpPr>
            <a:spLocks noChangeArrowheads="1"/>
          </p:cNvSpPr>
          <p:nvPr/>
        </p:nvSpPr>
        <p:spPr bwMode="auto">
          <a:xfrm>
            <a:off x="1912938" y="5097463"/>
            <a:ext cx="1595437" cy="45402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Blue Flame</a:t>
            </a:r>
            <a:endParaRPr lang="en-US" sz="2000">
              <a:latin typeface="Times" pitchFamily="1" charset="0"/>
            </a:endParaRPr>
          </a:p>
        </p:txBody>
      </p:sp>
      <p:sp>
        <p:nvSpPr>
          <p:cNvPr id="53256" name="Rectangle 8"/>
          <p:cNvSpPr>
            <a:spLocks noChangeArrowheads="1"/>
          </p:cNvSpPr>
          <p:nvPr/>
        </p:nvSpPr>
        <p:spPr bwMode="auto">
          <a:xfrm>
            <a:off x="5440363" y="4851400"/>
            <a:ext cx="3300412" cy="819150"/>
          </a:xfrm>
          <a:prstGeom prst="rect">
            <a:avLst/>
          </a:prstGeom>
          <a:solidFill>
            <a:schemeClr val="accent1"/>
          </a:solidFill>
          <a:ln w="12700">
            <a:solidFill>
              <a:schemeClr val="tx1"/>
            </a:solidFill>
            <a:miter lim="800000"/>
            <a:headEnd/>
            <a:tailEnd/>
          </a:ln>
          <a:effectLst/>
        </p:spPr>
        <p:txBody>
          <a:bodyPr wrap="none" anchor="ctr"/>
          <a:lstStyle/>
          <a:p>
            <a:endParaRPr lang="en-IN"/>
          </a:p>
        </p:txBody>
      </p:sp>
      <p:sp>
        <p:nvSpPr>
          <p:cNvPr id="53257" name="Rectangle 9"/>
          <p:cNvSpPr>
            <a:spLocks noChangeArrowheads="1"/>
          </p:cNvSpPr>
          <p:nvPr/>
        </p:nvSpPr>
        <p:spPr bwMode="auto">
          <a:xfrm>
            <a:off x="5934075" y="5089525"/>
            <a:ext cx="1595438" cy="45402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Blue Flame</a:t>
            </a:r>
            <a:endParaRPr lang="en-US" sz="2000">
              <a:latin typeface="Times" pitchFamily="1" charset="0"/>
            </a:endParaRPr>
          </a:p>
        </p:txBody>
      </p:sp>
      <p:sp>
        <p:nvSpPr>
          <p:cNvPr id="53258" name="Rectangle 10"/>
          <p:cNvSpPr>
            <a:spLocks noChangeArrowheads="1"/>
          </p:cNvSpPr>
          <p:nvPr/>
        </p:nvSpPr>
        <p:spPr bwMode="auto">
          <a:xfrm>
            <a:off x="5395913" y="1787525"/>
            <a:ext cx="2600325" cy="2671763"/>
          </a:xfrm>
          <a:prstGeom prst="rect">
            <a:avLst/>
          </a:prstGeom>
          <a:solidFill>
            <a:schemeClr val="bg1"/>
          </a:solidFill>
          <a:ln w="12700">
            <a:solidFill>
              <a:schemeClr val="bg1"/>
            </a:solidFill>
            <a:miter lim="800000"/>
            <a:headEnd/>
            <a:tailEnd/>
          </a:ln>
          <a:effectLst/>
        </p:spPr>
        <p:txBody>
          <a:bodyPr wrap="none" anchor="ctr"/>
          <a:lstStyle/>
          <a:p>
            <a:endParaRPr lang="en-IN"/>
          </a:p>
        </p:txBody>
      </p:sp>
      <p:sp>
        <p:nvSpPr>
          <p:cNvPr id="53259" name="Rectangle 11"/>
          <p:cNvSpPr>
            <a:spLocks noChangeArrowheads="1"/>
          </p:cNvSpPr>
          <p:nvPr/>
        </p:nvSpPr>
        <p:spPr bwMode="auto">
          <a:xfrm>
            <a:off x="3810000" y="5029200"/>
            <a:ext cx="1763713" cy="45402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Green Flame</a:t>
            </a:r>
            <a:endParaRPr lang="en-US" sz="2000">
              <a:latin typeface="Times" pitchFamily="1" charset="0"/>
            </a:endParaRPr>
          </a:p>
        </p:txBody>
      </p:sp>
      <p:sp>
        <p:nvSpPr>
          <p:cNvPr id="53260" name="Line 12"/>
          <p:cNvSpPr>
            <a:spLocks noChangeShapeType="1"/>
          </p:cNvSpPr>
          <p:nvPr/>
        </p:nvSpPr>
        <p:spPr bwMode="auto">
          <a:xfrm>
            <a:off x="671513" y="3429000"/>
            <a:ext cx="3919537" cy="0"/>
          </a:xfrm>
          <a:prstGeom prst="line">
            <a:avLst/>
          </a:prstGeom>
          <a:noFill/>
          <a:ln w="25400">
            <a:solidFill>
              <a:schemeClr val="tx1"/>
            </a:solidFill>
            <a:round/>
            <a:headEnd type="triangle" w="med" len="med"/>
            <a:tailEnd type="triangle" w="med" len="med"/>
          </a:ln>
          <a:effectLst/>
        </p:spPr>
        <p:txBody>
          <a:bodyPr wrap="none" anchor="ctr"/>
          <a:lstStyle/>
          <a:p>
            <a:endParaRPr lang="en-IN"/>
          </a:p>
        </p:txBody>
      </p:sp>
      <p:sp>
        <p:nvSpPr>
          <p:cNvPr id="53261" name="Rectangle 13"/>
          <p:cNvSpPr>
            <a:spLocks noChangeArrowheads="1"/>
          </p:cNvSpPr>
          <p:nvPr/>
        </p:nvSpPr>
        <p:spPr bwMode="auto">
          <a:xfrm>
            <a:off x="1635125" y="3055938"/>
            <a:ext cx="1882775" cy="45402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retention time</a:t>
            </a:r>
            <a:endParaRPr lang="en-US" sz="2000">
              <a:latin typeface="Times" pitchFamily="1" charset="0"/>
            </a:endParaRPr>
          </a:p>
        </p:txBody>
      </p:sp>
      <p:sp>
        <p:nvSpPr>
          <p:cNvPr id="53262" name="Line 14"/>
          <p:cNvSpPr>
            <a:spLocks noChangeShapeType="1"/>
          </p:cNvSpPr>
          <p:nvPr/>
        </p:nvSpPr>
        <p:spPr bwMode="auto">
          <a:xfrm>
            <a:off x="4659313" y="3106738"/>
            <a:ext cx="0" cy="644525"/>
          </a:xfrm>
          <a:prstGeom prst="line">
            <a:avLst/>
          </a:prstGeom>
          <a:noFill/>
          <a:ln w="12700">
            <a:solidFill>
              <a:schemeClr val="tx1"/>
            </a:solidFill>
            <a:round/>
            <a:headEnd/>
            <a:tailEnd/>
          </a:ln>
          <a:effectLst/>
        </p:spPr>
        <p:txBody>
          <a:bodyPr wrap="none" anchor="ctr"/>
          <a:lstStyle/>
          <a:p>
            <a:endParaRPr lang="en-IN"/>
          </a:p>
        </p:txBody>
      </p:sp>
      <p:sp>
        <p:nvSpPr>
          <p:cNvPr id="53263" name="Line 15"/>
          <p:cNvSpPr>
            <a:spLocks noChangeShapeType="1"/>
          </p:cNvSpPr>
          <p:nvPr/>
        </p:nvSpPr>
        <p:spPr bwMode="auto">
          <a:xfrm>
            <a:off x="3890963" y="3814763"/>
            <a:ext cx="0" cy="644525"/>
          </a:xfrm>
          <a:prstGeom prst="line">
            <a:avLst/>
          </a:prstGeom>
          <a:noFill/>
          <a:ln w="12700">
            <a:solidFill>
              <a:schemeClr val="tx1"/>
            </a:solidFill>
            <a:round/>
            <a:headEnd/>
            <a:tailEnd/>
          </a:ln>
          <a:effectLst/>
        </p:spPr>
        <p:txBody>
          <a:bodyPr wrap="none" anchor="ctr"/>
          <a:lstStyle/>
          <a:p>
            <a:endParaRPr lang="en-IN"/>
          </a:p>
        </p:txBody>
      </p:sp>
      <p:sp>
        <p:nvSpPr>
          <p:cNvPr id="53264" name="Line 16"/>
          <p:cNvSpPr>
            <a:spLocks noChangeShapeType="1"/>
          </p:cNvSpPr>
          <p:nvPr/>
        </p:nvSpPr>
        <p:spPr bwMode="auto">
          <a:xfrm>
            <a:off x="5408613" y="3784600"/>
            <a:ext cx="0" cy="644525"/>
          </a:xfrm>
          <a:prstGeom prst="line">
            <a:avLst/>
          </a:prstGeom>
          <a:noFill/>
          <a:ln w="12700">
            <a:solidFill>
              <a:schemeClr val="tx1"/>
            </a:solidFill>
            <a:round/>
            <a:headEnd/>
            <a:tailEnd/>
          </a:ln>
          <a:effectLst/>
        </p:spPr>
        <p:txBody>
          <a:bodyPr wrap="none" anchor="ctr"/>
          <a:lstStyle/>
          <a:p>
            <a:endParaRPr lang="en-IN"/>
          </a:p>
        </p:txBody>
      </p:sp>
      <p:sp>
        <p:nvSpPr>
          <p:cNvPr id="53265" name="Rectangle 17"/>
          <p:cNvSpPr>
            <a:spLocks noChangeArrowheads="1"/>
          </p:cNvSpPr>
          <p:nvPr/>
        </p:nvSpPr>
        <p:spPr bwMode="auto">
          <a:xfrm>
            <a:off x="4337050" y="3779838"/>
            <a:ext cx="920750" cy="698500"/>
          </a:xfrm>
          <a:prstGeom prst="rect">
            <a:avLst/>
          </a:prstGeom>
          <a:noFill/>
          <a:ln w="12700">
            <a:noFill/>
            <a:miter lim="800000"/>
            <a:headEnd/>
            <a:tailEnd/>
          </a:ln>
          <a:effectLst/>
        </p:spPr>
        <p:txBody>
          <a:bodyPr lIns="90487" tIns="44450" rIns="90487" bIns="44450">
            <a:spAutoFit/>
          </a:bodyPr>
          <a:lstStyle/>
          <a:p>
            <a:r>
              <a:rPr lang="en-US" sz="2000">
                <a:latin typeface="Times" pitchFamily="1" charset="0"/>
              </a:rPr>
              <a:t>peak</a:t>
            </a:r>
          </a:p>
          <a:p>
            <a:r>
              <a:rPr lang="en-US" sz="2000">
                <a:latin typeface="Times" pitchFamily="1" charset="0"/>
              </a:rPr>
              <a:t>width</a:t>
            </a:r>
          </a:p>
        </p:txBody>
      </p:sp>
      <p:sp>
        <p:nvSpPr>
          <p:cNvPr id="53266" name="Line 18"/>
          <p:cNvSpPr>
            <a:spLocks noChangeShapeType="1"/>
          </p:cNvSpPr>
          <p:nvPr/>
        </p:nvSpPr>
        <p:spPr bwMode="auto">
          <a:xfrm>
            <a:off x="3949700" y="4092575"/>
            <a:ext cx="382588" cy="0"/>
          </a:xfrm>
          <a:prstGeom prst="line">
            <a:avLst/>
          </a:prstGeom>
          <a:noFill/>
          <a:ln w="12700">
            <a:solidFill>
              <a:schemeClr val="tx1"/>
            </a:solidFill>
            <a:round/>
            <a:headEnd type="triangle" w="med" len="med"/>
            <a:tailEnd/>
          </a:ln>
          <a:effectLst/>
        </p:spPr>
        <p:txBody>
          <a:bodyPr wrap="none" anchor="ctr"/>
          <a:lstStyle/>
          <a:p>
            <a:endParaRPr lang="en-IN"/>
          </a:p>
        </p:txBody>
      </p:sp>
      <p:sp>
        <p:nvSpPr>
          <p:cNvPr id="53267" name="Line 19"/>
          <p:cNvSpPr>
            <a:spLocks noChangeShapeType="1"/>
          </p:cNvSpPr>
          <p:nvPr/>
        </p:nvSpPr>
        <p:spPr bwMode="auto">
          <a:xfrm flipH="1">
            <a:off x="4951413" y="4098925"/>
            <a:ext cx="407987" cy="0"/>
          </a:xfrm>
          <a:prstGeom prst="line">
            <a:avLst/>
          </a:prstGeom>
          <a:noFill/>
          <a:ln w="12700">
            <a:solidFill>
              <a:schemeClr val="tx1"/>
            </a:solidFill>
            <a:round/>
            <a:headEnd type="triangle" w="med" len="med"/>
            <a:tailEnd/>
          </a:ln>
          <a:effectLst/>
        </p:spPr>
        <p:txBody>
          <a:bodyPr wrap="none" anchor="ctr"/>
          <a:lstStyle/>
          <a:p>
            <a:endParaRPr lang="en-IN"/>
          </a:p>
        </p:txBody>
      </p:sp>
      <p:sp>
        <p:nvSpPr>
          <p:cNvPr id="53268" name="Rectangle 20"/>
          <p:cNvSpPr>
            <a:spLocks noChangeArrowheads="1"/>
          </p:cNvSpPr>
          <p:nvPr/>
        </p:nvSpPr>
        <p:spPr bwMode="auto">
          <a:xfrm>
            <a:off x="787400" y="228600"/>
            <a:ext cx="7599363" cy="1549400"/>
          </a:xfrm>
          <a:prstGeom prst="rect">
            <a:avLst/>
          </a:prstGeom>
          <a:noFill/>
          <a:ln w="12700">
            <a:noFill/>
            <a:miter lim="800000"/>
            <a:headEnd/>
            <a:tailEnd/>
          </a:ln>
          <a:effectLst/>
        </p:spPr>
        <p:txBody>
          <a:bodyPr lIns="90487" tIns="44450" rIns="90487" bIns="44450">
            <a:spAutoFit/>
          </a:bodyPr>
          <a:lstStyle/>
          <a:p>
            <a:pPr algn="just"/>
            <a:r>
              <a:rPr lang="en-US">
                <a:latin typeface="Times" pitchFamily="1" charset="0"/>
              </a:rPr>
              <a:t>   If voltage data is very noisy, resulting in poor peak shape,</a:t>
            </a:r>
          </a:p>
          <a:p>
            <a:pPr algn="just"/>
            <a:r>
              <a:rPr lang="en-US">
                <a:latin typeface="Times" pitchFamily="1" charset="0"/>
              </a:rPr>
              <a:t>some peak parameters may be estimated from visual </a:t>
            </a:r>
          </a:p>
          <a:p>
            <a:pPr algn="just"/>
            <a:r>
              <a:rPr lang="en-US">
                <a:latin typeface="Times" pitchFamily="1" charset="0"/>
              </a:rPr>
              <a:t>observations, however areas cannot be calculated.  So have the TA verify your data before you take apart your GC.</a:t>
            </a:r>
          </a:p>
        </p:txBody>
      </p:sp>
      <p:sp>
        <p:nvSpPr>
          <p:cNvPr id="53269" name="Rectangle 21"/>
          <p:cNvSpPr>
            <a:spLocks noChangeArrowheads="1"/>
          </p:cNvSpPr>
          <p:nvPr/>
        </p:nvSpPr>
        <p:spPr bwMode="auto">
          <a:xfrm>
            <a:off x="3095625" y="5943600"/>
            <a:ext cx="1476375" cy="363538"/>
          </a:xfrm>
          <a:prstGeom prst="rect">
            <a:avLst/>
          </a:prstGeom>
          <a:noFill/>
          <a:ln w="12700">
            <a:noFill/>
            <a:miter lim="800000"/>
            <a:headEnd/>
            <a:tailEnd/>
          </a:ln>
          <a:effectLst/>
        </p:spPr>
        <p:txBody>
          <a:bodyPr wrap="none" lIns="90487" tIns="44450" rIns="90487" bIns="44450">
            <a:spAutoFit/>
          </a:bodyPr>
          <a:lstStyle/>
          <a:p>
            <a:r>
              <a:rPr lang="en-US" sz="1800">
                <a:latin typeface="Times" pitchFamily="1" charset="0"/>
              </a:rPr>
              <a:t>onset of green</a:t>
            </a:r>
            <a:endParaRPr lang="en-US" sz="1600">
              <a:latin typeface="Times" pitchFamily="1" charset="0"/>
            </a:endParaRPr>
          </a:p>
        </p:txBody>
      </p:sp>
      <p:sp>
        <p:nvSpPr>
          <p:cNvPr id="53270" name="Rectangle 22"/>
          <p:cNvSpPr>
            <a:spLocks noChangeArrowheads="1"/>
          </p:cNvSpPr>
          <p:nvPr/>
        </p:nvSpPr>
        <p:spPr bwMode="auto">
          <a:xfrm>
            <a:off x="4972050" y="5935663"/>
            <a:ext cx="1323975" cy="363537"/>
          </a:xfrm>
          <a:prstGeom prst="rect">
            <a:avLst/>
          </a:prstGeom>
          <a:noFill/>
          <a:ln w="12700">
            <a:noFill/>
            <a:miter lim="800000"/>
            <a:headEnd/>
            <a:tailEnd/>
          </a:ln>
          <a:effectLst/>
        </p:spPr>
        <p:txBody>
          <a:bodyPr wrap="none" lIns="90487" tIns="44450" rIns="90487" bIns="44450">
            <a:spAutoFit/>
          </a:bodyPr>
          <a:lstStyle/>
          <a:p>
            <a:r>
              <a:rPr lang="en-US" sz="1800">
                <a:latin typeface="Times" pitchFamily="1" charset="0"/>
              </a:rPr>
              <a:t>end of green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587375" y="4953000"/>
            <a:ext cx="7967663" cy="942975"/>
          </a:xfrm>
          <a:prstGeom prst="rect">
            <a:avLst/>
          </a:prstGeom>
          <a:noFill/>
          <a:ln w="12700">
            <a:noFill/>
            <a:miter lim="800000"/>
            <a:headEnd/>
            <a:tailEnd/>
          </a:ln>
          <a:effectLst/>
        </p:spPr>
        <p:txBody>
          <a:bodyPr wrap="none" lIns="90487" tIns="44450" rIns="90487" bIns="44450">
            <a:spAutoFit/>
          </a:bodyPr>
          <a:lstStyle/>
          <a:p>
            <a:r>
              <a:rPr lang="en-US" sz="2800">
                <a:solidFill>
                  <a:srgbClr val="063DE8"/>
                </a:solidFill>
                <a:latin typeface="Times" pitchFamily="1" charset="0"/>
              </a:rPr>
              <a:t>Collect voltage vs time data and also note visual onset </a:t>
            </a:r>
          </a:p>
          <a:p>
            <a:r>
              <a:rPr lang="en-US" sz="2800">
                <a:solidFill>
                  <a:srgbClr val="063DE8"/>
                </a:solidFill>
                <a:latin typeface="Times" pitchFamily="1" charset="0"/>
              </a:rPr>
              <a:t>and disappearance of green flame color.</a:t>
            </a:r>
            <a:endParaRPr lang="en-US">
              <a:solidFill>
                <a:srgbClr val="063DE8"/>
              </a:solidFill>
              <a:latin typeface="Times" pitchFamily="1" charset="0"/>
            </a:endParaRPr>
          </a:p>
        </p:txBody>
      </p:sp>
      <p:sp>
        <p:nvSpPr>
          <p:cNvPr id="55301" name="Text Box 5"/>
          <p:cNvSpPr txBox="1">
            <a:spLocks noChangeArrowheads="1"/>
          </p:cNvSpPr>
          <p:nvPr/>
        </p:nvSpPr>
        <p:spPr bwMode="auto">
          <a:xfrm>
            <a:off x="2820988" y="381000"/>
            <a:ext cx="3502025" cy="823913"/>
          </a:xfrm>
          <a:prstGeom prst="rect">
            <a:avLst/>
          </a:prstGeom>
          <a:noFill/>
          <a:ln w="12700">
            <a:noFill/>
            <a:miter lim="800000"/>
            <a:headEnd/>
            <a:tailEnd/>
          </a:ln>
          <a:effectLst/>
        </p:spPr>
        <p:txBody>
          <a:bodyPr wrap="none">
            <a:spAutoFit/>
          </a:bodyPr>
          <a:lstStyle/>
          <a:p>
            <a:r>
              <a:rPr lang="en-US" sz="4800" b="1" u="sng">
                <a:solidFill>
                  <a:srgbClr val="063DE8"/>
                </a:solidFill>
              </a:rPr>
              <a:t>Experiments</a:t>
            </a:r>
          </a:p>
        </p:txBody>
      </p:sp>
      <p:sp>
        <p:nvSpPr>
          <p:cNvPr id="55302" name="Text Box 6"/>
          <p:cNvSpPr txBox="1">
            <a:spLocks noChangeArrowheads="1"/>
          </p:cNvSpPr>
          <p:nvPr/>
        </p:nvSpPr>
        <p:spPr bwMode="auto">
          <a:xfrm>
            <a:off x="180975" y="1676400"/>
            <a:ext cx="8782050" cy="2959100"/>
          </a:xfrm>
          <a:prstGeom prst="rect">
            <a:avLst/>
          </a:prstGeom>
          <a:noFill/>
          <a:ln w="12700">
            <a:noFill/>
            <a:miter lim="800000"/>
            <a:headEnd/>
            <a:tailEnd/>
          </a:ln>
          <a:effectLst/>
        </p:spPr>
        <p:txBody>
          <a:bodyPr wrap="none">
            <a:spAutoFit/>
          </a:bodyPr>
          <a:lstStyle/>
          <a:p>
            <a:r>
              <a:rPr lang="en-US" sz="2800"/>
              <a:t>1.  </a:t>
            </a:r>
            <a:r>
              <a:rPr lang="en-US" sz="2800" b="1">
                <a:solidFill>
                  <a:schemeClr val="hlink"/>
                </a:solidFill>
              </a:rPr>
              <a:t>Test run of CH</a:t>
            </a:r>
            <a:r>
              <a:rPr lang="en-US" sz="2800" b="1" baseline="-25000">
                <a:solidFill>
                  <a:schemeClr val="hlink"/>
                </a:solidFill>
              </a:rPr>
              <a:t>2</a:t>
            </a:r>
            <a:r>
              <a:rPr lang="en-US" sz="2800" b="1">
                <a:solidFill>
                  <a:schemeClr val="hlink"/>
                </a:solidFill>
              </a:rPr>
              <a:t>Cl</a:t>
            </a:r>
            <a:r>
              <a:rPr lang="en-US" sz="2800" b="1" baseline="-25000">
                <a:solidFill>
                  <a:schemeClr val="hlink"/>
                </a:solidFill>
              </a:rPr>
              <a:t>2</a:t>
            </a:r>
            <a:r>
              <a:rPr lang="en-US" sz="2800"/>
              <a:t> without sensor check for visible </a:t>
            </a:r>
          </a:p>
          <a:p>
            <a:r>
              <a:rPr lang="en-US" sz="2800"/>
              <a:t>	color, reasonable width and retention time on column.</a:t>
            </a:r>
          </a:p>
          <a:p>
            <a:endParaRPr lang="en-US" sz="1000"/>
          </a:p>
          <a:p>
            <a:r>
              <a:rPr lang="en-US" sz="2800"/>
              <a:t>2.  </a:t>
            </a:r>
            <a:r>
              <a:rPr lang="en-US" sz="2800" b="1">
                <a:solidFill>
                  <a:schemeClr val="hlink"/>
                </a:solidFill>
              </a:rPr>
              <a:t>Run of Pure Compounds</a:t>
            </a:r>
            <a:r>
              <a:rPr lang="en-US" sz="2800"/>
              <a:t>:  (</a:t>
            </a:r>
            <a:r>
              <a:rPr lang="en-US" sz="2800" i="1"/>
              <a:t>1 good run of each</a:t>
            </a:r>
            <a:r>
              <a:rPr lang="en-US" sz="2800"/>
              <a:t>)</a:t>
            </a:r>
          </a:p>
          <a:p>
            <a:r>
              <a:rPr lang="en-US" sz="2800"/>
              <a:t>	</a:t>
            </a:r>
            <a:r>
              <a:rPr lang="en-US" sz="2800">
                <a:solidFill>
                  <a:srgbClr val="063DE8"/>
                </a:solidFill>
              </a:rPr>
              <a:t>CH</a:t>
            </a:r>
            <a:r>
              <a:rPr lang="en-US" sz="2800" baseline="-25000">
                <a:solidFill>
                  <a:srgbClr val="063DE8"/>
                </a:solidFill>
              </a:rPr>
              <a:t>2</a:t>
            </a:r>
            <a:r>
              <a:rPr lang="en-US" sz="2800">
                <a:solidFill>
                  <a:srgbClr val="063DE8"/>
                </a:solidFill>
              </a:rPr>
              <a:t>Cl</a:t>
            </a:r>
            <a:r>
              <a:rPr lang="en-US" sz="2800" baseline="-25000">
                <a:solidFill>
                  <a:srgbClr val="063DE8"/>
                </a:solidFill>
              </a:rPr>
              <a:t>2</a:t>
            </a:r>
            <a:r>
              <a:rPr lang="en-US" sz="2800">
                <a:solidFill>
                  <a:srgbClr val="063DE8"/>
                </a:solidFill>
              </a:rPr>
              <a:t> </a:t>
            </a:r>
            <a:r>
              <a:rPr lang="en-US" sz="2800"/>
              <a:t>(</a:t>
            </a:r>
            <a:r>
              <a:rPr lang="en-US" sz="2800" i="1"/>
              <a:t>Dichloromethane aka Methylene Chloride</a:t>
            </a:r>
            <a:r>
              <a:rPr lang="en-US" sz="2800"/>
              <a:t>) </a:t>
            </a:r>
            <a:endParaRPr lang="en-US" sz="1000"/>
          </a:p>
          <a:p>
            <a:pPr lvl="1"/>
            <a:r>
              <a:rPr lang="en-US" sz="2800"/>
              <a:t>	</a:t>
            </a:r>
            <a:r>
              <a:rPr lang="en-US" sz="2800">
                <a:solidFill>
                  <a:srgbClr val="063DE8"/>
                </a:solidFill>
              </a:rPr>
              <a:t>CHCl</a:t>
            </a:r>
            <a:r>
              <a:rPr lang="en-US" sz="2800" baseline="-25000">
                <a:solidFill>
                  <a:srgbClr val="063DE8"/>
                </a:solidFill>
              </a:rPr>
              <a:t>3</a:t>
            </a:r>
            <a:r>
              <a:rPr lang="en-US" sz="2800">
                <a:solidFill>
                  <a:srgbClr val="063DE8"/>
                </a:solidFill>
              </a:rPr>
              <a:t> </a:t>
            </a:r>
            <a:r>
              <a:rPr lang="en-US" sz="2800"/>
              <a:t>(</a:t>
            </a:r>
            <a:r>
              <a:rPr lang="en-US" sz="2800" i="1"/>
              <a:t>Chloroform</a:t>
            </a:r>
            <a:r>
              <a:rPr lang="en-US" sz="2800"/>
              <a:t>)</a:t>
            </a:r>
          </a:p>
          <a:p>
            <a:pPr lvl="1"/>
            <a:endParaRPr lang="en-US" sz="1000"/>
          </a:p>
          <a:p>
            <a:r>
              <a:rPr lang="en-US" sz="2800"/>
              <a:t>3.  </a:t>
            </a:r>
            <a:r>
              <a:rPr lang="en-US" sz="2800" b="1">
                <a:solidFill>
                  <a:schemeClr val="hlink"/>
                </a:solidFill>
              </a:rPr>
              <a:t>Mixture</a:t>
            </a:r>
            <a:r>
              <a:rPr lang="en-US" sz="2800"/>
              <a:t>: CH</a:t>
            </a:r>
            <a:r>
              <a:rPr lang="en-US" sz="2800" baseline="-25000"/>
              <a:t>2</a:t>
            </a:r>
            <a:r>
              <a:rPr lang="en-US" sz="2800"/>
              <a:t>Cl</a:t>
            </a:r>
            <a:r>
              <a:rPr lang="en-US" sz="2800" baseline="-25000"/>
              <a:t>2</a:t>
            </a:r>
            <a:r>
              <a:rPr lang="en-US" sz="2800"/>
              <a:t>:CHCl</a:t>
            </a:r>
            <a:r>
              <a:rPr lang="en-US" sz="2800" baseline="-25000"/>
              <a:t>3</a:t>
            </a:r>
            <a:r>
              <a:rPr lang="en-US" sz="2800"/>
              <a:t>  (2:3 mix)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901825" y="274638"/>
            <a:ext cx="5372100" cy="638175"/>
          </a:xfrm>
          <a:prstGeom prst="rect">
            <a:avLst/>
          </a:prstGeom>
          <a:noFill/>
          <a:ln w="12700">
            <a:noFill/>
            <a:miter lim="800000"/>
            <a:headEnd/>
            <a:tailEnd/>
          </a:ln>
          <a:effectLst/>
        </p:spPr>
        <p:txBody>
          <a:bodyPr lIns="90487" tIns="44450" rIns="90487" bIns="44450">
            <a:spAutoFit/>
          </a:bodyPr>
          <a:lstStyle/>
          <a:p>
            <a:r>
              <a:rPr lang="en-US">
                <a:latin typeface="Times" pitchFamily="1" charset="0"/>
              </a:rPr>
              <a:t> </a:t>
            </a:r>
            <a:r>
              <a:rPr lang="en-US" sz="3600" b="1" u="sng">
                <a:solidFill>
                  <a:srgbClr val="063DE8"/>
                </a:solidFill>
                <a:latin typeface="Times" pitchFamily="1" charset="0"/>
              </a:rPr>
              <a:t>Data and Calculations</a:t>
            </a:r>
            <a:endParaRPr lang="en-US" sz="1400" u="sng">
              <a:solidFill>
                <a:srgbClr val="063DE8"/>
              </a:solidFill>
              <a:latin typeface="Times" pitchFamily="1" charset="0"/>
            </a:endParaRPr>
          </a:p>
        </p:txBody>
      </p:sp>
      <p:sp>
        <p:nvSpPr>
          <p:cNvPr id="59395" name="Rectangle 3"/>
          <p:cNvSpPr>
            <a:spLocks noChangeArrowheads="1"/>
          </p:cNvSpPr>
          <p:nvPr/>
        </p:nvSpPr>
        <p:spPr bwMode="auto">
          <a:xfrm>
            <a:off x="415925" y="1676400"/>
            <a:ext cx="8342313" cy="3505200"/>
          </a:xfrm>
          <a:prstGeom prst="rect">
            <a:avLst/>
          </a:prstGeom>
          <a:noFill/>
          <a:ln w="12700">
            <a:noFill/>
            <a:miter lim="800000"/>
            <a:headEnd/>
            <a:tailEnd/>
          </a:ln>
          <a:effectLst/>
        </p:spPr>
        <p:txBody>
          <a:bodyPr lIns="90487" tIns="44450" rIns="90487" bIns="44450">
            <a:spAutoFit/>
          </a:bodyPr>
          <a:lstStyle/>
          <a:p>
            <a:r>
              <a:rPr lang="en-US" sz="2800" b="1">
                <a:latin typeface="Times" pitchFamily="1" charset="0"/>
              </a:rPr>
              <a:t>A.  Graphs (3) from computer</a:t>
            </a:r>
            <a:r>
              <a:rPr lang="en-US" sz="2800">
                <a:latin typeface="Times" pitchFamily="1" charset="0"/>
              </a:rPr>
              <a:t> </a:t>
            </a:r>
          </a:p>
          <a:p>
            <a:r>
              <a:rPr lang="en-US" sz="2800">
                <a:latin typeface="Times" pitchFamily="1" charset="0"/>
              </a:rPr>
              <a:t>	1.  Elution data for pure CH</a:t>
            </a:r>
            <a:r>
              <a:rPr lang="en-US" sz="2800" baseline="-25000">
                <a:latin typeface="Times" pitchFamily="1" charset="0"/>
              </a:rPr>
              <a:t>2</a:t>
            </a:r>
            <a:r>
              <a:rPr lang="en-US" sz="2800">
                <a:latin typeface="Times" pitchFamily="1" charset="0"/>
              </a:rPr>
              <a:t>Cl</a:t>
            </a:r>
            <a:r>
              <a:rPr lang="en-US" sz="2800" baseline="-25000">
                <a:latin typeface="Times" pitchFamily="1" charset="0"/>
              </a:rPr>
              <a:t>2</a:t>
            </a:r>
          </a:p>
          <a:p>
            <a:r>
              <a:rPr lang="en-US" sz="2800" baseline="-25000">
                <a:latin typeface="Times" pitchFamily="1" charset="0"/>
              </a:rPr>
              <a:t>	</a:t>
            </a:r>
            <a:r>
              <a:rPr lang="en-US" sz="2800">
                <a:latin typeface="Times" pitchFamily="1" charset="0"/>
              </a:rPr>
              <a:t>2.  Elution data for pure CHCl</a:t>
            </a:r>
            <a:r>
              <a:rPr lang="en-US" sz="2800" baseline="-25000">
                <a:latin typeface="Times" pitchFamily="1" charset="0"/>
              </a:rPr>
              <a:t>3</a:t>
            </a:r>
            <a:endParaRPr lang="en-US" sz="2800">
              <a:latin typeface="Times" pitchFamily="1" charset="0"/>
            </a:endParaRPr>
          </a:p>
          <a:p>
            <a:r>
              <a:rPr lang="en-US" sz="2800">
                <a:latin typeface="Times" pitchFamily="1" charset="0"/>
              </a:rPr>
              <a:t>	3.  Elution data for mixture</a:t>
            </a:r>
          </a:p>
          <a:p>
            <a:endParaRPr lang="en-US" sz="2800">
              <a:latin typeface="Times" pitchFamily="1" charset="0"/>
            </a:endParaRPr>
          </a:p>
          <a:p>
            <a:r>
              <a:rPr lang="en-US" sz="2800" b="1">
                <a:latin typeface="Times" pitchFamily="1" charset="0"/>
              </a:rPr>
              <a:t>B.  Calculations (handwritten, for each graph)</a:t>
            </a:r>
          </a:p>
          <a:p>
            <a:r>
              <a:rPr lang="en-US" sz="2800">
                <a:latin typeface="Times" pitchFamily="1" charset="0"/>
              </a:rPr>
              <a:t>         1. Peak Area = 1/2 (W x H)</a:t>
            </a:r>
          </a:p>
          <a:p>
            <a:r>
              <a:rPr lang="en-US" sz="2800">
                <a:latin typeface="Times" pitchFamily="1" charset="0"/>
              </a:rPr>
              <a:t>         2. Number of theoretical plates, N = 16 (T</a:t>
            </a:r>
            <a:r>
              <a:rPr lang="en-US" sz="2800" baseline="-25000">
                <a:latin typeface="Times" pitchFamily="1" charset="0"/>
              </a:rPr>
              <a:t>R</a:t>
            </a:r>
            <a:r>
              <a:rPr lang="en-US" sz="2800">
                <a:latin typeface="Times" pitchFamily="1" charset="0"/>
              </a:rPr>
              <a:t> / W</a:t>
            </a:r>
            <a:r>
              <a:rPr lang="en-US" sz="2800" baseline="-25000">
                <a:latin typeface="Times" pitchFamily="1" charset="0"/>
              </a:rPr>
              <a:t>b</a:t>
            </a:r>
            <a:r>
              <a:rPr lang="en-US" sz="2800">
                <a:latin typeface="Times" pitchFamily="1" charset="0"/>
              </a:rPr>
              <a:t>)</a:t>
            </a:r>
            <a:r>
              <a:rPr lang="en-US" sz="2800" baseline="30000">
                <a:latin typeface="Times" pitchFamily="1" charset="0"/>
              </a:rPr>
              <a:t>2</a:t>
            </a:r>
            <a:endParaRPr lang="en-US" sz="3200">
              <a:latin typeface="Times" pitchFamily="1" charset="0"/>
            </a:endParaRPr>
          </a:p>
        </p:txBody>
      </p:sp>
      <p:sp>
        <p:nvSpPr>
          <p:cNvPr id="59396" name="Text Box 4"/>
          <p:cNvSpPr txBox="1">
            <a:spLocks noChangeArrowheads="1"/>
          </p:cNvSpPr>
          <p:nvPr/>
        </p:nvSpPr>
        <p:spPr bwMode="auto">
          <a:xfrm>
            <a:off x="1358900" y="974725"/>
            <a:ext cx="6613525" cy="396875"/>
          </a:xfrm>
          <a:prstGeom prst="rect">
            <a:avLst/>
          </a:prstGeom>
          <a:noFill/>
          <a:ln w="12700">
            <a:noFill/>
            <a:miter lim="800000"/>
            <a:headEnd/>
            <a:tailEnd/>
          </a:ln>
          <a:effectLst/>
        </p:spPr>
        <p:txBody>
          <a:bodyPr wrap="none">
            <a:spAutoFit/>
          </a:bodyPr>
          <a:lstStyle/>
          <a:p>
            <a:r>
              <a:rPr lang="en-US" sz="2000" b="1" i="1"/>
              <a:t>(There is a separate handout available with this information.)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438150" y="685800"/>
            <a:ext cx="8267700" cy="4362450"/>
          </a:xfrm>
          <a:prstGeom prst="rect">
            <a:avLst/>
          </a:prstGeom>
          <a:noFill/>
          <a:ln w="12700">
            <a:noFill/>
            <a:miter lim="800000"/>
            <a:headEnd/>
            <a:tailEnd/>
          </a:ln>
          <a:effectLst/>
        </p:spPr>
        <p:txBody>
          <a:bodyPr wrap="none">
            <a:spAutoFit/>
          </a:bodyPr>
          <a:lstStyle/>
          <a:p>
            <a:r>
              <a:rPr lang="en-US" sz="2800" b="1" u="sng">
                <a:solidFill>
                  <a:srgbClr val="063DE8"/>
                </a:solidFill>
              </a:rPr>
              <a:t>Checkout</a:t>
            </a:r>
          </a:p>
          <a:p>
            <a:r>
              <a:rPr lang="en-US" sz="2800"/>
              <a:t>	1-pipet (5 ml graduated, for GC column)</a:t>
            </a:r>
          </a:p>
          <a:p>
            <a:r>
              <a:rPr lang="en-US" sz="2800"/>
              <a:t>	1-flow regulator (buret valve)</a:t>
            </a:r>
          </a:p>
          <a:p>
            <a:r>
              <a:rPr lang="en-US" sz="2800"/>
              <a:t>	1-clothespin</a:t>
            </a:r>
          </a:p>
          <a:p>
            <a:r>
              <a:rPr lang="en-US" sz="2800"/>
              <a:t>	1-pair forceps</a:t>
            </a:r>
          </a:p>
          <a:p>
            <a:r>
              <a:rPr lang="en-US" sz="2800"/>
              <a:t>	1-1cc syringe</a:t>
            </a:r>
          </a:p>
          <a:p>
            <a:r>
              <a:rPr lang="en-US" sz="2800"/>
              <a:t>	1-flame shield (</a:t>
            </a:r>
            <a:r>
              <a:rPr lang="en-US" sz="2800" i="1"/>
              <a:t>black construction paper cylinder</a:t>
            </a:r>
            <a:r>
              <a:rPr lang="en-US" sz="2800"/>
              <a:t>)</a:t>
            </a:r>
          </a:p>
          <a:p>
            <a:r>
              <a:rPr lang="en-US" sz="2800"/>
              <a:t>	1-sensor/stopper</a:t>
            </a:r>
          </a:p>
          <a:p>
            <a:r>
              <a:rPr lang="en-US" sz="2800"/>
              <a:t>	1-coil adjusting tool</a:t>
            </a:r>
          </a:p>
          <a:p>
            <a:r>
              <a:rPr lang="en-US" sz="2800"/>
              <a:t>	1-pc Cu wire (</a:t>
            </a:r>
            <a:r>
              <a:rPr lang="en-US" sz="2800" i="1"/>
              <a:t>discard after use</a:t>
            </a:r>
            <a:r>
              <a:rPr lang="en-US" sz="2800"/>
              <a:t>)</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511175" y="820738"/>
            <a:ext cx="8161338" cy="5216525"/>
          </a:xfrm>
          <a:prstGeom prst="rect">
            <a:avLst/>
          </a:prstGeom>
          <a:noFill/>
          <a:ln w="12700">
            <a:noFill/>
            <a:miter lim="800000"/>
            <a:headEnd/>
            <a:tailEnd/>
          </a:ln>
          <a:effectLst/>
        </p:spPr>
        <p:txBody>
          <a:bodyPr wrap="none">
            <a:spAutoFit/>
          </a:bodyPr>
          <a:lstStyle/>
          <a:p>
            <a:r>
              <a:rPr lang="en-US" sz="2800" b="1" u="sng">
                <a:solidFill>
                  <a:srgbClr val="063DE8"/>
                </a:solidFill>
              </a:rPr>
              <a:t>In Hoods:</a:t>
            </a:r>
          </a:p>
          <a:p>
            <a:r>
              <a:rPr lang="en-US" sz="2800"/>
              <a:t>	Tide (</a:t>
            </a:r>
            <a:r>
              <a:rPr lang="en-US" sz="2800" i="1"/>
              <a:t>Replace lid to prevent moisture absorption</a:t>
            </a:r>
            <a:r>
              <a:rPr lang="en-US" sz="2800"/>
              <a:t>)</a:t>
            </a:r>
          </a:p>
          <a:p>
            <a:r>
              <a:rPr lang="en-US" sz="2800"/>
              <a:t>	teaspoons</a:t>
            </a:r>
          </a:p>
          <a:p>
            <a:r>
              <a:rPr lang="en-US" sz="2800"/>
              <a:t>	plastic funnels</a:t>
            </a:r>
          </a:p>
          <a:p>
            <a:r>
              <a:rPr lang="en-US" sz="2800"/>
              <a:t>	fiberfill (</a:t>
            </a:r>
            <a:r>
              <a:rPr lang="en-US" sz="2800" i="1"/>
              <a:t>looks like cotton</a:t>
            </a:r>
            <a:r>
              <a:rPr lang="en-US" sz="2800"/>
              <a:t>)</a:t>
            </a:r>
          </a:p>
          <a:p>
            <a:r>
              <a:rPr lang="en-US" sz="2800"/>
              <a:t>	CH</a:t>
            </a:r>
            <a:r>
              <a:rPr lang="en-US" sz="2800" baseline="-25000"/>
              <a:t>2</a:t>
            </a:r>
            <a:r>
              <a:rPr lang="en-US" sz="2800"/>
              <a:t>Cl</a:t>
            </a:r>
            <a:r>
              <a:rPr lang="en-US" sz="2800" baseline="-25000"/>
              <a:t>2 </a:t>
            </a:r>
            <a:r>
              <a:rPr lang="en-US" sz="2800"/>
              <a:t>- </a:t>
            </a:r>
            <a:r>
              <a:rPr lang="en-US" sz="2800" i="1"/>
              <a:t>dichloromethane</a:t>
            </a:r>
            <a:r>
              <a:rPr lang="en-US" sz="2800"/>
              <a:t> or </a:t>
            </a:r>
            <a:r>
              <a:rPr lang="en-US" sz="2800" i="1"/>
              <a:t>methylene chloride</a:t>
            </a:r>
          </a:p>
          <a:p>
            <a:r>
              <a:rPr lang="en-US" sz="2800"/>
              <a:t>		  (clear septum vial)</a:t>
            </a:r>
          </a:p>
          <a:p>
            <a:r>
              <a:rPr lang="en-US" sz="2800"/>
              <a:t>	CHCl</a:t>
            </a:r>
            <a:r>
              <a:rPr lang="en-US" sz="2800" baseline="-25000"/>
              <a:t>3 </a:t>
            </a:r>
            <a:r>
              <a:rPr lang="en-US" sz="2800"/>
              <a:t>- </a:t>
            </a:r>
            <a:r>
              <a:rPr lang="en-US" sz="2800" i="1"/>
              <a:t>chloroform</a:t>
            </a:r>
          </a:p>
          <a:p>
            <a:r>
              <a:rPr lang="en-US" sz="2800"/>
              <a:t>		(brown septum vial)</a:t>
            </a:r>
          </a:p>
          <a:p>
            <a:endParaRPr lang="en-US" sz="2800"/>
          </a:p>
          <a:p>
            <a:r>
              <a:rPr lang="en-US" sz="2800" b="1" u="sng">
                <a:solidFill>
                  <a:schemeClr val="hlink"/>
                </a:solidFill>
              </a:rPr>
              <a:t>Notes:</a:t>
            </a:r>
            <a:endParaRPr lang="en-US" sz="2800" b="1">
              <a:solidFill>
                <a:schemeClr val="hlink"/>
              </a:solidFill>
            </a:endParaRPr>
          </a:p>
          <a:p>
            <a:r>
              <a:rPr lang="en-US" sz="2800"/>
              <a:t>	</a:t>
            </a:r>
            <a:r>
              <a:rPr lang="en-US" sz="2800">
                <a:solidFill>
                  <a:srgbClr val="FF0000"/>
                </a:solidFill>
              </a:rPr>
              <a:t>Work in groups of four.  </a:t>
            </a:r>
            <a:r>
              <a:rPr lang="en-US" sz="2800">
                <a:solidFill>
                  <a:srgbClr val="FF0000"/>
                </a:solidFill>
                <a:sym typeface="Wingdings" pitchFamily="1" charset="2"/>
              </a:rPr>
              <a:t></a:t>
            </a:r>
            <a:endParaRPr lang="en-US" sz="280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457200" y="0"/>
            <a:ext cx="6383338" cy="3624263"/>
          </a:xfrm>
          <a:prstGeom prst="rect">
            <a:avLst/>
          </a:prstGeom>
          <a:noFill/>
          <a:ln w="12700">
            <a:noFill/>
            <a:miter lim="800000"/>
            <a:headEnd/>
            <a:tailEnd/>
          </a:ln>
          <a:effectLst/>
        </p:spPr>
        <p:txBody>
          <a:bodyPr wrap="none">
            <a:spAutoFit/>
          </a:bodyPr>
          <a:lstStyle/>
          <a:p>
            <a:r>
              <a:rPr lang="en-US" sz="2800" b="1" u="sng">
                <a:solidFill>
                  <a:schemeClr val="hlink"/>
                </a:solidFill>
              </a:rPr>
              <a:t>Hazards</a:t>
            </a:r>
            <a:endParaRPr lang="en-US" sz="2800" b="1">
              <a:solidFill>
                <a:schemeClr val="hlink"/>
              </a:solidFill>
            </a:endParaRPr>
          </a:p>
          <a:p>
            <a:r>
              <a:rPr lang="en-US"/>
              <a:t>	Needles are sharp.</a:t>
            </a:r>
          </a:p>
          <a:p>
            <a:r>
              <a:rPr lang="en-US"/>
              <a:t>	Detector coil is hot.</a:t>
            </a:r>
          </a:p>
          <a:p>
            <a:r>
              <a:rPr lang="en-US"/>
              <a:t>	Carrier gas is flammable.</a:t>
            </a:r>
          </a:p>
          <a:p>
            <a:r>
              <a:rPr lang="en-US"/>
              <a:t>	CH</a:t>
            </a:r>
            <a:r>
              <a:rPr lang="en-US" baseline="-25000"/>
              <a:t>2</a:t>
            </a:r>
            <a:r>
              <a:rPr lang="en-US"/>
              <a:t>Cl</a:t>
            </a:r>
            <a:r>
              <a:rPr lang="en-US" baseline="-25000"/>
              <a:t>2</a:t>
            </a:r>
            <a:r>
              <a:rPr lang="en-US"/>
              <a:t> and CHCl</a:t>
            </a:r>
            <a:r>
              <a:rPr lang="en-US" baseline="-25000"/>
              <a:t>3</a:t>
            </a:r>
            <a:r>
              <a:rPr lang="en-US"/>
              <a:t> are toxic.</a:t>
            </a:r>
          </a:p>
          <a:p>
            <a:endParaRPr lang="en-US" sz="800"/>
          </a:p>
          <a:p>
            <a:r>
              <a:rPr lang="en-US" sz="2800" b="1" u="sng">
                <a:solidFill>
                  <a:srgbClr val="063DE8"/>
                </a:solidFill>
              </a:rPr>
              <a:t>Waste</a:t>
            </a:r>
          </a:p>
          <a:p>
            <a:r>
              <a:rPr lang="en-US"/>
              <a:t>	Empty Tide from columns into solid waste.</a:t>
            </a:r>
          </a:p>
          <a:p>
            <a:r>
              <a:rPr lang="en-US"/>
              <a:t>	Do </a:t>
            </a:r>
            <a:r>
              <a:rPr lang="en-US" u="sng"/>
              <a:t>NOT</a:t>
            </a:r>
            <a:r>
              <a:rPr lang="en-US"/>
              <a:t> use water to clean column.</a:t>
            </a:r>
          </a:p>
          <a:p>
            <a:r>
              <a:rPr lang="en-US"/>
              <a:t>	Stockroom will clean stuck columns.</a:t>
            </a:r>
          </a:p>
        </p:txBody>
      </p:sp>
      <p:sp>
        <p:nvSpPr>
          <p:cNvPr id="73731" name="Text Box 3"/>
          <p:cNvSpPr txBox="1">
            <a:spLocks noChangeArrowheads="1"/>
          </p:cNvSpPr>
          <p:nvPr/>
        </p:nvSpPr>
        <p:spPr bwMode="auto">
          <a:xfrm>
            <a:off x="457200" y="3657600"/>
            <a:ext cx="7835900" cy="884238"/>
          </a:xfrm>
          <a:prstGeom prst="rect">
            <a:avLst/>
          </a:prstGeom>
          <a:noFill/>
          <a:ln w="12700">
            <a:noFill/>
            <a:miter lim="800000"/>
            <a:headEnd/>
            <a:tailEnd/>
          </a:ln>
          <a:effectLst/>
        </p:spPr>
        <p:txBody>
          <a:bodyPr wrap="none">
            <a:spAutoFit/>
          </a:bodyPr>
          <a:lstStyle/>
          <a:p>
            <a:r>
              <a:rPr lang="en-US" sz="2800" b="1" u="sng">
                <a:solidFill>
                  <a:srgbClr val="063DE8"/>
                </a:solidFill>
              </a:rPr>
              <a:t>This Week </a:t>
            </a:r>
            <a:r>
              <a:rPr lang="en-US" sz="2800"/>
              <a:t>	</a:t>
            </a:r>
          </a:p>
          <a:p>
            <a:r>
              <a:rPr lang="en-US">
                <a:solidFill>
                  <a:schemeClr val="hlink"/>
                </a:solidFill>
              </a:rPr>
              <a:t>	</a:t>
            </a:r>
            <a:r>
              <a:rPr lang="en-US" b="1">
                <a:solidFill>
                  <a:srgbClr val="063DE8"/>
                </a:solidFill>
              </a:rPr>
              <a:t>Review Session</a:t>
            </a:r>
            <a:r>
              <a:rPr lang="en-US">
                <a:solidFill>
                  <a:srgbClr val="063DE8"/>
                </a:solidFill>
              </a:rPr>
              <a:t> </a:t>
            </a:r>
            <a:r>
              <a:rPr lang="en-US"/>
              <a:t>– November 29,  8:30-10:00pm in G3.</a:t>
            </a:r>
          </a:p>
        </p:txBody>
      </p:sp>
      <p:sp>
        <p:nvSpPr>
          <p:cNvPr id="73732" name="Text Box 4"/>
          <p:cNvSpPr txBox="1">
            <a:spLocks noChangeArrowheads="1"/>
          </p:cNvSpPr>
          <p:nvPr/>
        </p:nvSpPr>
        <p:spPr bwMode="auto">
          <a:xfrm>
            <a:off x="511175" y="4557713"/>
            <a:ext cx="8153400" cy="2103437"/>
          </a:xfrm>
          <a:prstGeom prst="rect">
            <a:avLst/>
          </a:prstGeom>
          <a:noFill/>
          <a:ln w="12700">
            <a:noFill/>
            <a:miter lim="800000"/>
            <a:headEnd/>
            <a:tailEnd/>
          </a:ln>
          <a:effectLst/>
        </p:spPr>
        <p:txBody>
          <a:bodyPr>
            <a:spAutoFit/>
          </a:bodyPr>
          <a:lstStyle/>
          <a:p>
            <a:r>
              <a:rPr lang="en-US" sz="2800" b="1" u="sng">
                <a:solidFill>
                  <a:schemeClr val="hlink"/>
                </a:solidFill>
              </a:rPr>
              <a:t>Next Week (December 3-6)</a:t>
            </a:r>
            <a:endParaRPr lang="en-US" sz="2800" b="1">
              <a:solidFill>
                <a:schemeClr val="hlink"/>
              </a:solidFill>
            </a:endParaRPr>
          </a:p>
          <a:p>
            <a:r>
              <a:rPr lang="en-US" sz="2800"/>
              <a:t>	</a:t>
            </a:r>
            <a:r>
              <a:rPr lang="en-US" sz="2800" b="1">
                <a:solidFill>
                  <a:schemeClr val="hlink"/>
                </a:solidFill>
              </a:rPr>
              <a:t>*</a:t>
            </a:r>
            <a:r>
              <a:rPr lang="en-US" b="1">
                <a:solidFill>
                  <a:schemeClr val="hlink"/>
                </a:solidFill>
              </a:rPr>
              <a:t>Final Exam</a:t>
            </a:r>
            <a:r>
              <a:rPr lang="en-US">
                <a:solidFill>
                  <a:srgbClr val="000000"/>
                </a:solidFill>
              </a:rPr>
              <a:t> – 1-2 Hour Exam during regularly </a:t>
            </a:r>
          </a:p>
          <a:p>
            <a:r>
              <a:rPr lang="en-US">
                <a:solidFill>
                  <a:srgbClr val="000000"/>
                </a:solidFill>
              </a:rPr>
              <a:t>		scheduled class time.  You will need a calculator. </a:t>
            </a:r>
          </a:p>
          <a:p>
            <a:r>
              <a:rPr lang="en-US">
                <a:solidFill>
                  <a:srgbClr val="000000"/>
                </a:solidFill>
              </a:rPr>
              <a:t>	</a:t>
            </a:r>
            <a:r>
              <a:rPr lang="en-US" b="1">
                <a:solidFill>
                  <a:srgbClr val="063DE8"/>
                </a:solidFill>
              </a:rPr>
              <a:t>**Checkout after exam</a:t>
            </a:r>
            <a:r>
              <a:rPr lang="en-US">
                <a:solidFill>
                  <a:srgbClr val="000000"/>
                </a:solidFill>
              </a:rPr>
              <a:t>.  $35 fine for not checking out.</a:t>
            </a:r>
          </a:p>
          <a:p>
            <a:endParaRPr lang="en-US" sz="800">
              <a:solidFill>
                <a:srgbClr val="000000"/>
              </a:solidFill>
            </a:endParaRPr>
          </a:p>
          <a:p>
            <a:pPr algn="ctr"/>
            <a:r>
              <a:rPr lang="en-US" sz="2000" b="1">
                <a:solidFill>
                  <a:srgbClr val="FF0000"/>
                </a:solidFill>
              </a:rPr>
              <a:t>(This means </a:t>
            </a:r>
            <a:r>
              <a:rPr lang="en-US" sz="2000" b="1" u="sng">
                <a:solidFill>
                  <a:srgbClr val="FF0000"/>
                </a:solidFill>
              </a:rPr>
              <a:t>NO</a:t>
            </a:r>
            <a:r>
              <a:rPr lang="en-US" sz="2000" b="1">
                <a:solidFill>
                  <a:srgbClr val="FF0000"/>
                </a:solidFill>
              </a:rPr>
              <a:t> Chem 2 Final during Finals Week.)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342900" y="246063"/>
            <a:ext cx="8458200" cy="1922462"/>
          </a:xfrm>
          <a:prstGeom prst="rect">
            <a:avLst/>
          </a:prstGeom>
          <a:noFill/>
          <a:ln w="12700">
            <a:noFill/>
            <a:miter lim="800000"/>
            <a:headEnd/>
            <a:tailEnd/>
          </a:ln>
          <a:effectLst/>
        </p:spPr>
        <p:txBody>
          <a:bodyPr>
            <a:spAutoFit/>
          </a:bodyPr>
          <a:lstStyle/>
          <a:p>
            <a:r>
              <a:rPr lang="en-US" sz="3600" b="1" u="sng">
                <a:solidFill>
                  <a:srgbClr val="FF0000"/>
                </a:solidFill>
              </a:rPr>
              <a:t>Chromatography</a:t>
            </a:r>
            <a:r>
              <a:rPr lang="en-US" sz="3600" b="1">
                <a:solidFill>
                  <a:srgbClr val="FF0000"/>
                </a:solidFill>
              </a:rPr>
              <a:t>:</a:t>
            </a:r>
            <a:r>
              <a:rPr lang="en-US"/>
              <a:t> </a:t>
            </a:r>
            <a:r>
              <a:rPr lang="en-US" sz="2800" i="1"/>
              <a:t>(Greek = chroma </a:t>
            </a:r>
            <a:r>
              <a:rPr lang="en-US" sz="2800" i="1">
                <a:solidFill>
                  <a:srgbClr val="FF0000"/>
                </a:solidFill>
              </a:rPr>
              <a:t>“color”</a:t>
            </a:r>
            <a:r>
              <a:rPr lang="en-US" sz="2800" i="1"/>
              <a:t> and graphein </a:t>
            </a:r>
            <a:r>
              <a:rPr lang="en-US" sz="2800" i="1">
                <a:solidFill>
                  <a:srgbClr val="FF0000"/>
                </a:solidFill>
              </a:rPr>
              <a:t>“writing”</a:t>
            </a:r>
            <a:r>
              <a:rPr lang="en-US" sz="2800" i="1"/>
              <a:t> )</a:t>
            </a:r>
            <a:r>
              <a:rPr lang="en-US" sz="2800"/>
              <a:t> Tswett named this new technique chromatography based on the fact that it separated the components of a solution by color.</a:t>
            </a:r>
          </a:p>
        </p:txBody>
      </p:sp>
      <p:sp>
        <p:nvSpPr>
          <p:cNvPr id="6154" name="Text Box 10"/>
          <p:cNvSpPr txBox="1">
            <a:spLocks noChangeArrowheads="1"/>
          </p:cNvSpPr>
          <p:nvPr/>
        </p:nvSpPr>
        <p:spPr bwMode="auto">
          <a:xfrm>
            <a:off x="930275" y="2205038"/>
            <a:ext cx="7283450" cy="641350"/>
          </a:xfrm>
          <a:prstGeom prst="rect">
            <a:avLst/>
          </a:prstGeom>
          <a:noFill/>
          <a:ln w="12700">
            <a:noFill/>
            <a:miter lim="800000"/>
            <a:headEnd/>
            <a:tailEnd/>
          </a:ln>
          <a:effectLst/>
        </p:spPr>
        <p:txBody>
          <a:bodyPr wrap="none">
            <a:spAutoFit/>
          </a:bodyPr>
          <a:lstStyle/>
          <a:p>
            <a:r>
              <a:rPr lang="en-US" sz="3600" b="1" u="sng">
                <a:solidFill>
                  <a:srgbClr val="063DE8"/>
                </a:solidFill>
              </a:rPr>
              <a:t>Common Types of Chromatography</a:t>
            </a:r>
          </a:p>
        </p:txBody>
      </p:sp>
      <p:sp>
        <p:nvSpPr>
          <p:cNvPr id="6156" name="Text Box 12"/>
          <p:cNvSpPr txBox="1">
            <a:spLocks noChangeArrowheads="1"/>
          </p:cNvSpPr>
          <p:nvPr/>
        </p:nvSpPr>
        <p:spPr bwMode="auto">
          <a:xfrm>
            <a:off x="482600" y="2741613"/>
            <a:ext cx="8334375" cy="3625850"/>
          </a:xfrm>
          <a:prstGeom prst="rect">
            <a:avLst/>
          </a:prstGeom>
          <a:noFill/>
          <a:ln w="12700">
            <a:noFill/>
            <a:miter lim="800000"/>
            <a:headEnd/>
            <a:tailEnd/>
          </a:ln>
          <a:effectLst/>
        </p:spPr>
        <p:txBody>
          <a:bodyPr>
            <a:spAutoFit/>
          </a:bodyPr>
          <a:lstStyle/>
          <a:p>
            <a:r>
              <a:rPr lang="en-US" sz="2800"/>
              <a:t>Tswett’s technique is based on Liquid Chromatography.  There are now several common chromatographic methods.  These include:</a:t>
            </a:r>
          </a:p>
          <a:p>
            <a:r>
              <a:rPr lang="en-US" sz="2800"/>
              <a:t>	</a:t>
            </a:r>
            <a:r>
              <a:rPr lang="en-US" b="1">
                <a:solidFill>
                  <a:srgbClr val="3333FF"/>
                </a:solidFill>
              </a:rPr>
              <a:t>Paper Chromatography</a:t>
            </a:r>
          </a:p>
          <a:p>
            <a:r>
              <a:rPr lang="en-US" b="1">
                <a:solidFill>
                  <a:srgbClr val="3333FF"/>
                </a:solidFill>
              </a:rPr>
              <a:t>	Thin Layer Chromatography (TLC)</a:t>
            </a:r>
          </a:p>
          <a:p>
            <a:r>
              <a:rPr lang="en-US" b="1">
                <a:solidFill>
                  <a:srgbClr val="3333FF"/>
                </a:solidFill>
              </a:rPr>
              <a:t>	Liquid Chromatography (LC)</a:t>
            </a:r>
          </a:p>
          <a:p>
            <a:r>
              <a:rPr lang="en-US" b="1">
                <a:solidFill>
                  <a:srgbClr val="3333FF"/>
                </a:solidFill>
              </a:rPr>
              <a:t>		High Pressure Liquid Chromatography (HPLC)</a:t>
            </a:r>
          </a:p>
          <a:p>
            <a:r>
              <a:rPr lang="en-US" b="1">
                <a:solidFill>
                  <a:srgbClr val="3333FF"/>
                </a:solidFill>
              </a:rPr>
              <a:t>		Ion Chromatography</a:t>
            </a:r>
          </a:p>
          <a:p>
            <a:r>
              <a:rPr lang="en-US" b="1">
                <a:solidFill>
                  <a:srgbClr val="3333FF"/>
                </a:solidFill>
              </a:rPr>
              <a:t>	Gas Chromatography (GC)</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60388" y="228600"/>
            <a:ext cx="8054975" cy="638175"/>
          </a:xfrm>
          <a:prstGeom prst="rect">
            <a:avLst/>
          </a:prstGeom>
          <a:noFill/>
          <a:ln w="12700">
            <a:noFill/>
            <a:miter lim="800000"/>
            <a:headEnd/>
            <a:tailEnd/>
          </a:ln>
          <a:effectLst/>
        </p:spPr>
        <p:txBody>
          <a:bodyPr wrap="none" lIns="90487" tIns="44450" rIns="90487" bIns="44450">
            <a:spAutoFit/>
          </a:bodyPr>
          <a:lstStyle/>
          <a:p>
            <a:r>
              <a:rPr lang="en-US" sz="3600" b="1" u="sng">
                <a:solidFill>
                  <a:schemeClr val="hlink"/>
                </a:solidFill>
                <a:latin typeface="Times" pitchFamily="1" charset="0"/>
              </a:rPr>
              <a:t>Paper and Thin Layer Chromatography</a:t>
            </a:r>
          </a:p>
        </p:txBody>
      </p:sp>
      <p:sp>
        <p:nvSpPr>
          <p:cNvPr id="8195" name="Rectangle 3"/>
          <p:cNvSpPr>
            <a:spLocks noChangeArrowheads="1"/>
          </p:cNvSpPr>
          <p:nvPr/>
        </p:nvSpPr>
        <p:spPr bwMode="auto">
          <a:xfrm>
            <a:off x="1381125" y="2370138"/>
            <a:ext cx="1724025" cy="3344862"/>
          </a:xfrm>
          <a:prstGeom prst="rect">
            <a:avLst/>
          </a:prstGeom>
          <a:noFill/>
          <a:ln w="12700">
            <a:solidFill>
              <a:schemeClr val="tx1"/>
            </a:solidFill>
            <a:miter lim="800000"/>
            <a:headEnd/>
            <a:tailEnd/>
          </a:ln>
          <a:effectLst/>
        </p:spPr>
        <p:txBody>
          <a:bodyPr wrap="none" anchor="ctr"/>
          <a:lstStyle/>
          <a:p>
            <a:endParaRPr lang="en-IN"/>
          </a:p>
        </p:txBody>
      </p:sp>
      <p:sp>
        <p:nvSpPr>
          <p:cNvPr id="8196" name="Rectangle 4"/>
          <p:cNvSpPr>
            <a:spLocks noChangeArrowheads="1"/>
          </p:cNvSpPr>
          <p:nvPr/>
        </p:nvSpPr>
        <p:spPr bwMode="auto">
          <a:xfrm>
            <a:off x="5680075" y="2405063"/>
            <a:ext cx="1724025" cy="3344862"/>
          </a:xfrm>
          <a:prstGeom prst="rect">
            <a:avLst/>
          </a:prstGeom>
          <a:noFill/>
          <a:ln w="12700">
            <a:solidFill>
              <a:schemeClr val="tx1"/>
            </a:solidFill>
            <a:miter lim="800000"/>
            <a:headEnd/>
            <a:tailEnd/>
          </a:ln>
          <a:effectLst/>
        </p:spPr>
        <p:txBody>
          <a:bodyPr wrap="none" anchor="ctr"/>
          <a:lstStyle/>
          <a:p>
            <a:endParaRPr lang="en-IN"/>
          </a:p>
        </p:txBody>
      </p:sp>
      <p:sp>
        <p:nvSpPr>
          <p:cNvPr id="8197" name="Line 5"/>
          <p:cNvSpPr>
            <a:spLocks noChangeShapeType="1"/>
          </p:cNvSpPr>
          <p:nvPr/>
        </p:nvSpPr>
        <p:spPr bwMode="auto">
          <a:xfrm>
            <a:off x="1506538" y="5078413"/>
            <a:ext cx="1374775" cy="0"/>
          </a:xfrm>
          <a:prstGeom prst="line">
            <a:avLst/>
          </a:prstGeom>
          <a:noFill/>
          <a:ln w="12700">
            <a:solidFill>
              <a:schemeClr val="tx1"/>
            </a:solidFill>
            <a:round/>
            <a:headEnd/>
            <a:tailEnd/>
          </a:ln>
          <a:effectLst/>
        </p:spPr>
        <p:txBody>
          <a:bodyPr wrap="none" anchor="ctr"/>
          <a:lstStyle/>
          <a:p>
            <a:endParaRPr lang="en-IN"/>
          </a:p>
        </p:txBody>
      </p:sp>
      <p:sp>
        <p:nvSpPr>
          <p:cNvPr id="8198" name="Line 6"/>
          <p:cNvSpPr>
            <a:spLocks noChangeShapeType="1"/>
          </p:cNvSpPr>
          <p:nvPr/>
        </p:nvSpPr>
        <p:spPr bwMode="auto">
          <a:xfrm>
            <a:off x="5862638" y="5113338"/>
            <a:ext cx="1374775" cy="0"/>
          </a:xfrm>
          <a:prstGeom prst="line">
            <a:avLst/>
          </a:prstGeom>
          <a:noFill/>
          <a:ln w="12700">
            <a:solidFill>
              <a:schemeClr val="tx1"/>
            </a:solidFill>
            <a:round/>
            <a:headEnd/>
            <a:tailEnd/>
          </a:ln>
          <a:effectLst/>
        </p:spPr>
        <p:txBody>
          <a:bodyPr wrap="none" anchor="ctr"/>
          <a:lstStyle/>
          <a:p>
            <a:endParaRPr lang="en-IN"/>
          </a:p>
        </p:txBody>
      </p:sp>
      <p:sp>
        <p:nvSpPr>
          <p:cNvPr id="8199" name="Oval 7"/>
          <p:cNvSpPr>
            <a:spLocks noChangeArrowheads="1"/>
          </p:cNvSpPr>
          <p:nvPr/>
        </p:nvSpPr>
        <p:spPr bwMode="auto">
          <a:xfrm>
            <a:off x="2170113" y="5026025"/>
            <a:ext cx="119062" cy="119063"/>
          </a:xfrm>
          <a:prstGeom prst="ellipse">
            <a:avLst/>
          </a:prstGeom>
          <a:solidFill>
            <a:schemeClr val="accent1"/>
          </a:solidFill>
          <a:ln w="12700">
            <a:solidFill>
              <a:schemeClr val="tx1"/>
            </a:solidFill>
            <a:round/>
            <a:headEnd/>
            <a:tailEnd/>
          </a:ln>
          <a:effectLst/>
        </p:spPr>
        <p:txBody>
          <a:bodyPr wrap="none" anchor="ctr"/>
          <a:lstStyle/>
          <a:p>
            <a:endParaRPr lang="en-IN"/>
          </a:p>
        </p:txBody>
      </p:sp>
      <p:sp>
        <p:nvSpPr>
          <p:cNvPr id="8200" name="Oval 8"/>
          <p:cNvSpPr>
            <a:spLocks noChangeArrowheads="1"/>
          </p:cNvSpPr>
          <p:nvPr/>
        </p:nvSpPr>
        <p:spPr bwMode="auto">
          <a:xfrm>
            <a:off x="6497638" y="4610100"/>
            <a:ext cx="119062" cy="119063"/>
          </a:xfrm>
          <a:prstGeom prst="ellipse">
            <a:avLst/>
          </a:prstGeom>
          <a:solidFill>
            <a:schemeClr val="accent1"/>
          </a:solidFill>
          <a:ln w="12700">
            <a:solidFill>
              <a:schemeClr val="tx1"/>
            </a:solidFill>
            <a:round/>
            <a:headEnd/>
            <a:tailEnd/>
          </a:ln>
          <a:effectLst/>
        </p:spPr>
        <p:txBody>
          <a:bodyPr wrap="none" anchor="ctr"/>
          <a:lstStyle/>
          <a:p>
            <a:endParaRPr lang="en-IN"/>
          </a:p>
        </p:txBody>
      </p:sp>
      <p:sp>
        <p:nvSpPr>
          <p:cNvPr id="8201" name="Oval 9"/>
          <p:cNvSpPr>
            <a:spLocks noChangeArrowheads="1"/>
          </p:cNvSpPr>
          <p:nvPr/>
        </p:nvSpPr>
        <p:spPr bwMode="auto">
          <a:xfrm>
            <a:off x="6467475" y="3916363"/>
            <a:ext cx="214313" cy="153987"/>
          </a:xfrm>
          <a:prstGeom prst="ellipse">
            <a:avLst/>
          </a:prstGeom>
          <a:solidFill>
            <a:srgbClr val="DC0081"/>
          </a:solidFill>
          <a:ln w="12700">
            <a:solidFill>
              <a:schemeClr val="tx1"/>
            </a:solidFill>
            <a:round/>
            <a:headEnd/>
            <a:tailEnd/>
          </a:ln>
          <a:effectLst/>
        </p:spPr>
        <p:txBody>
          <a:bodyPr wrap="none" anchor="ctr"/>
          <a:lstStyle/>
          <a:p>
            <a:endParaRPr lang="en-IN"/>
          </a:p>
        </p:txBody>
      </p:sp>
      <p:sp>
        <p:nvSpPr>
          <p:cNvPr id="8202" name="Oval 10"/>
          <p:cNvSpPr>
            <a:spLocks noChangeArrowheads="1"/>
          </p:cNvSpPr>
          <p:nvPr/>
        </p:nvSpPr>
        <p:spPr bwMode="auto">
          <a:xfrm>
            <a:off x="6438900" y="3055938"/>
            <a:ext cx="200025" cy="184150"/>
          </a:xfrm>
          <a:prstGeom prst="ellipse">
            <a:avLst/>
          </a:prstGeom>
          <a:solidFill>
            <a:srgbClr val="FE9B03"/>
          </a:solidFill>
          <a:ln w="12700">
            <a:solidFill>
              <a:schemeClr val="tx1"/>
            </a:solidFill>
            <a:round/>
            <a:headEnd/>
            <a:tailEnd/>
          </a:ln>
          <a:effectLst/>
        </p:spPr>
        <p:txBody>
          <a:bodyPr wrap="none" anchor="ctr"/>
          <a:lstStyle/>
          <a:p>
            <a:endParaRPr lang="en-IN"/>
          </a:p>
        </p:txBody>
      </p:sp>
      <p:sp>
        <p:nvSpPr>
          <p:cNvPr id="8203" name="Freeform 11"/>
          <p:cNvSpPr>
            <a:spLocks/>
          </p:cNvSpPr>
          <p:nvPr/>
        </p:nvSpPr>
        <p:spPr bwMode="auto">
          <a:xfrm>
            <a:off x="5681663" y="2786063"/>
            <a:ext cx="1709737" cy="104775"/>
          </a:xfrm>
          <a:custGeom>
            <a:avLst/>
            <a:gdLst/>
            <a:ahLst/>
            <a:cxnLst>
              <a:cxn ang="0">
                <a:pos x="0" y="28"/>
              </a:cxn>
              <a:cxn ang="0">
                <a:pos x="27" y="10"/>
              </a:cxn>
              <a:cxn ang="0">
                <a:pos x="46" y="0"/>
              </a:cxn>
              <a:cxn ang="0">
                <a:pos x="64" y="0"/>
              </a:cxn>
              <a:cxn ang="0">
                <a:pos x="83" y="0"/>
              </a:cxn>
              <a:cxn ang="0">
                <a:pos x="110" y="0"/>
              </a:cxn>
              <a:cxn ang="0">
                <a:pos x="175" y="28"/>
              </a:cxn>
              <a:cxn ang="0">
                <a:pos x="184" y="46"/>
              </a:cxn>
              <a:cxn ang="0">
                <a:pos x="211" y="56"/>
              </a:cxn>
              <a:cxn ang="0">
                <a:pos x="239" y="56"/>
              </a:cxn>
              <a:cxn ang="0">
                <a:pos x="257" y="56"/>
              </a:cxn>
              <a:cxn ang="0">
                <a:pos x="276" y="56"/>
              </a:cxn>
              <a:cxn ang="0">
                <a:pos x="294" y="65"/>
              </a:cxn>
              <a:cxn ang="0">
                <a:pos x="312" y="65"/>
              </a:cxn>
              <a:cxn ang="0">
                <a:pos x="331" y="56"/>
              </a:cxn>
              <a:cxn ang="0">
                <a:pos x="349" y="46"/>
              </a:cxn>
              <a:cxn ang="0">
                <a:pos x="368" y="37"/>
              </a:cxn>
              <a:cxn ang="0">
                <a:pos x="395" y="28"/>
              </a:cxn>
              <a:cxn ang="0">
                <a:pos x="423" y="28"/>
              </a:cxn>
              <a:cxn ang="0">
                <a:pos x="441" y="28"/>
              </a:cxn>
              <a:cxn ang="0">
                <a:pos x="460" y="28"/>
              </a:cxn>
              <a:cxn ang="0">
                <a:pos x="478" y="28"/>
              </a:cxn>
              <a:cxn ang="0">
                <a:pos x="496" y="19"/>
              </a:cxn>
              <a:cxn ang="0">
                <a:pos x="515" y="19"/>
              </a:cxn>
              <a:cxn ang="0">
                <a:pos x="542" y="28"/>
              </a:cxn>
              <a:cxn ang="0">
                <a:pos x="570" y="28"/>
              </a:cxn>
              <a:cxn ang="0">
                <a:pos x="598" y="28"/>
              </a:cxn>
              <a:cxn ang="0">
                <a:pos x="690" y="28"/>
              </a:cxn>
              <a:cxn ang="0">
                <a:pos x="726" y="37"/>
              </a:cxn>
              <a:cxn ang="0">
                <a:pos x="754" y="37"/>
              </a:cxn>
              <a:cxn ang="0">
                <a:pos x="791" y="37"/>
              </a:cxn>
              <a:cxn ang="0">
                <a:pos x="809" y="28"/>
              </a:cxn>
              <a:cxn ang="0">
                <a:pos x="837" y="19"/>
              </a:cxn>
              <a:cxn ang="0">
                <a:pos x="855" y="10"/>
              </a:cxn>
              <a:cxn ang="0">
                <a:pos x="873" y="19"/>
              </a:cxn>
              <a:cxn ang="0">
                <a:pos x="901" y="19"/>
              </a:cxn>
              <a:cxn ang="0">
                <a:pos x="919" y="28"/>
              </a:cxn>
              <a:cxn ang="0">
                <a:pos x="938" y="28"/>
              </a:cxn>
              <a:cxn ang="0">
                <a:pos x="956" y="28"/>
              </a:cxn>
              <a:cxn ang="0">
                <a:pos x="975" y="28"/>
              </a:cxn>
              <a:cxn ang="0">
                <a:pos x="993" y="28"/>
              </a:cxn>
              <a:cxn ang="0">
                <a:pos x="1011" y="28"/>
              </a:cxn>
              <a:cxn ang="0">
                <a:pos x="1030" y="37"/>
              </a:cxn>
              <a:cxn ang="0">
                <a:pos x="1057" y="37"/>
              </a:cxn>
              <a:cxn ang="0">
                <a:pos x="1076" y="37"/>
              </a:cxn>
            </a:cxnLst>
            <a:rect l="0" t="0" r="r" b="b"/>
            <a:pathLst>
              <a:path w="1077" h="66">
                <a:moveTo>
                  <a:pt x="0" y="28"/>
                </a:moveTo>
                <a:lnTo>
                  <a:pt x="27" y="10"/>
                </a:lnTo>
                <a:lnTo>
                  <a:pt x="46" y="0"/>
                </a:lnTo>
                <a:lnTo>
                  <a:pt x="64" y="0"/>
                </a:lnTo>
                <a:lnTo>
                  <a:pt x="83" y="0"/>
                </a:lnTo>
                <a:lnTo>
                  <a:pt x="110" y="0"/>
                </a:lnTo>
                <a:lnTo>
                  <a:pt x="175" y="28"/>
                </a:lnTo>
                <a:lnTo>
                  <a:pt x="184" y="46"/>
                </a:lnTo>
                <a:lnTo>
                  <a:pt x="211" y="56"/>
                </a:lnTo>
                <a:lnTo>
                  <a:pt x="239" y="56"/>
                </a:lnTo>
                <a:lnTo>
                  <a:pt x="257" y="56"/>
                </a:lnTo>
                <a:lnTo>
                  <a:pt x="276" y="56"/>
                </a:lnTo>
                <a:lnTo>
                  <a:pt x="294" y="65"/>
                </a:lnTo>
                <a:lnTo>
                  <a:pt x="312" y="65"/>
                </a:lnTo>
                <a:lnTo>
                  <a:pt x="331" y="56"/>
                </a:lnTo>
                <a:lnTo>
                  <a:pt x="349" y="46"/>
                </a:lnTo>
                <a:lnTo>
                  <a:pt x="368" y="37"/>
                </a:lnTo>
                <a:lnTo>
                  <a:pt x="395" y="28"/>
                </a:lnTo>
                <a:lnTo>
                  <a:pt x="423" y="28"/>
                </a:lnTo>
                <a:lnTo>
                  <a:pt x="441" y="28"/>
                </a:lnTo>
                <a:lnTo>
                  <a:pt x="460" y="28"/>
                </a:lnTo>
                <a:lnTo>
                  <a:pt x="478" y="28"/>
                </a:lnTo>
                <a:lnTo>
                  <a:pt x="496" y="19"/>
                </a:lnTo>
                <a:lnTo>
                  <a:pt x="515" y="19"/>
                </a:lnTo>
                <a:lnTo>
                  <a:pt x="542" y="28"/>
                </a:lnTo>
                <a:lnTo>
                  <a:pt x="570" y="28"/>
                </a:lnTo>
                <a:lnTo>
                  <a:pt x="598" y="28"/>
                </a:lnTo>
                <a:lnTo>
                  <a:pt x="690" y="28"/>
                </a:lnTo>
                <a:lnTo>
                  <a:pt x="726" y="37"/>
                </a:lnTo>
                <a:lnTo>
                  <a:pt x="754" y="37"/>
                </a:lnTo>
                <a:lnTo>
                  <a:pt x="791" y="37"/>
                </a:lnTo>
                <a:lnTo>
                  <a:pt x="809" y="28"/>
                </a:lnTo>
                <a:lnTo>
                  <a:pt x="837" y="19"/>
                </a:lnTo>
                <a:lnTo>
                  <a:pt x="855" y="10"/>
                </a:lnTo>
                <a:lnTo>
                  <a:pt x="873" y="19"/>
                </a:lnTo>
                <a:lnTo>
                  <a:pt x="901" y="19"/>
                </a:lnTo>
                <a:lnTo>
                  <a:pt x="919" y="28"/>
                </a:lnTo>
                <a:lnTo>
                  <a:pt x="938" y="28"/>
                </a:lnTo>
                <a:lnTo>
                  <a:pt x="956" y="28"/>
                </a:lnTo>
                <a:lnTo>
                  <a:pt x="975" y="28"/>
                </a:lnTo>
                <a:lnTo>
                  <a:pt x="993" y="28"/>
                </a:lnTo>
                <a:lnTo>
                  <a:pt x="1011" y="28"/>
                </a:lnTo>
                <a:lnTo>
                  <a:pt x="1030" y="37"/>
                </a:lnTo>
                <a:lnTo>
                  <a:pt x="1057" y="37"/>
                </a:lnTo>
                <a:lnTo>
                  <a:pt x="1076" y="37"/>
                </a:lnTo>
              </a:path>
            </a:pathLst>
          </a:custGeom>
          <a:noFill/>
          <a:ln w="12700" cap="rnd" cmpd="sng">
            <a:solidFill>
              <a:schemeClr val="tx1"/>
            </a:solidFill>
            <a:prstDash val="solid"/>
            <a:round/>
            <a:headEnd type="none" w="med" len="med"/>
            <a:tailEnd type="none" w="med" len="med"/>
          </a:ln>
          <a:effectLst/>
        </p:spPr>
        <p:txBody>
          <a:bodyPr/>
          <a:lstStyle/>
          <a:p>
            <a:endParaRPr lang="en-IN"/>
          </a:p>
        </p:txBody>
      </p:sp>
      <p:sp>
        <p:nvSpPr>
          <p:cNvPr id="8204" name="AutoShape 12"/>
          <p:cNvSpPr>
            <a:spLocks noChangeArrowheads="1"/>
          </p:cNvSpPr>
          <p:nvPr/>
        </p:nvSpPr>
        <p:spPr bwMode="auto">
          <a:xfrm>
            <a:off x="3905250" y="3652838"/>
            <a:ext cx="1038225" cy="804862"/>
          </a:xfrm>
          <a:prstGeom prst="rightArrow">
            <a:avLst>
              <a:gd name="adj1" fmla="val 50000"/>
              <a:gd name="adj2" fmla="val 64521"/>
            </a:avLst>
          </a:prstGeom>
          <a:noFill/>
          <a:ln w="12700">
            <a:solidFill>
              <a:schemeClr val="tx1"/>
            </a:solidFill>
            <a:miter lim="800000"/>
            <a:headEnd/>
            <a:tailEnd/>
          </a:ln>
          <a:effectLst/>
        </p:spPr>
        <p:txBody>
          <a:bodyPr wrap="none" lIns="90487" tIns="44450" rIns="90487" bIns="44450" anchor="ctr"/>
          <a:lstStyle/>
          <a:p>
            <a:pPr algn="ctr"/>
            <a:r>
              <a:rPr lang="en-US">
                <a:latin typeface="Times" pitchFamily="1" charset="0"/>
              </a:rPr>
              <a:t>Later</a:t>
            </a:r>
          </a:p>
        </p:txBody>
      </p:sp>
      <p:sp>
        <p:nvSpPr>
          <p:cNvPr id="8205" name="Rectangle 13"/>
          <p:cNvSpPr>
            <a:spLocks noChangeArrowheads="1"/>
          </p:cNvSpPr>
          <p:nvPr/>
        </p:nvSpPr>
        <p:spPr bwMode="auto">
          <a:xfrm>
            <a:off x="1084263" y="990600"/>
            <a:ext cx="7005637" cy="942975"/>
          </a:xfrm>
          <a:prstGeom prst="rect">
            <a:avLst/>
          </a:prstGeom>
          <a:noFill/>
          <a:ln w="12700">
            <a:noFill/>
            <a:miter lim="800000"/>
            <a:headEnd/>
            <a:tailEnd/>
          </a:ln>
          <a:effectLst/>
        </p:spPr>
        <p:txBody>
          <a:bodyPr wrap="none" lIns="90487" tIns="44450" rIns="90487" bIns="44450">
            <a:spAutoFit/>
          </a:bodyPr>
          <a:lstStyle/>
          <a:p>
            <a:r>
              <a:rPr lang="en-US" sz="2800">
                <a:latin typeface="Times" pitchFamily="1" charset="0"/>
              </a:rPr>
              <a:t>The solvent moves up paper by capillary action,</a:t>
            </a:r>
          </a:p>
          <a:p>
            <a:r>
              <a:rPr lang="en-US" sz="2800">
                <a:latin typeface="Times" pitchFamily="1" charset="0"/>
              </a:rPr>
              <a:t>carrying mixture components at different rates.</a:t>
            </a:r>
          </a:p>
        </p:txBody>
      </p:sp>
      <p:grpSp>
        <p:nvGrpSpPr>
          <p:cNvPr id="8210" name="Group 18"/>
          <p:cNvGrpSpPr>
            <a:grpSpLocks/>
          </p:cNvGrpSpPr>
          <p:nvPr/>
        </p:nvGrpSpPr>
        <p:grpSpPr bwMode="auto">
          <a:xfrm>
            <a:off x="1185863" y="4292600"/>
            <a:ext cx="2298700" cy="1939925"/>
            <a:chOff x="747" y="2704"/>
            <a:chExt cx="1448" cy="1222"/>
          </a:xfrm>
        </p:grpSpPr>
        <p:sp>
          <p:nvSpPr>
            <p:cNvPr id="8206" name="Oval 14"/>
            <p:cNvSpPr>
              <a:spLocks noChangeArrowheads="1"/>
            </p:cNvSpPr>
            <p:nvPr/>
          </p:nvSpPr>
          <p:spPr bwMode="auto">
            <a:xfrm>
              <a:off x="760" y="3415"/>
              <a:ext cx="1427" cy="102"/>
            </a:xfrm>
            <a:prstGeom prst="ellipse">
              <a:avLst/>
            </a:prstGeom>
            <a:noFill/>
            <a:ln w="12700">
              <a:solidFill>
                <a:schemeClr val="tx1"/>
              </a:solidFill>
              <a:round/>
              <a:headEnd/>
              <a:tailEnd/>
            </a:ln>
            <a:effectLst/>
          </p:spPr>
          <p:txBody>
            <a:bodyPr wrap="none" anchor="ctr"/>
            <a:lstStyle/>
            <a:p>
              <a:endParaRPr lang="en-IN"/>
            </a:p>
          </p:txBody>
        </p:sp>
        <p:sp>
          <p:nvSpPr>
            <p:cNvPr id="8207" name="Oval 15"/>
            <p:cNvSpPr>
              <a:spLocks noChangeArrowheads="1"/>
            </p:cNvSpPr>
            <p:nvPr/>
          </p:nvSpPr>
          <p:spPr bwMode="auto">
            <a:xfrm>
              <a:off x="755" y="3824"/>
              <a:ext cx="1427" cy="102"/>
            </a:xfrm>
            <a:prstGeom prst="ellipse">
              <a:avLst/>
            </a:prstGeom>
            <a:noFill/>
            <a:ln w="12700">
              <a:solidFill>
                <a:schemeClr val="tx1"/>
              </a:solidFill>
              <a:round/>
              <a:headEnd/>
              <a:tailEnd/>
            </a:ln>
            <a:effectLst/>
          </p:spPr>
          <p:txBody>
            <a:bodyPr wrap="none" anchor="ctr"/>
            <a:lstStyle/>
            <a:p>
              <a:endParaRPr lang="en-IN"/>
            </a:p>
          </p:txBody>
        </p:sp>
        <p:sp>
          <p:nvSpPr>
            <p:cNvPr id="8208" name="Line 16"/>
            <p:cNvSpPr>
              <a:spLocks noChangeShapeType="1"/>
            </p:cNvSpPr>
            <p:nvPr/>
          </p:nvSpPr>
          <p:spPr bwMode="auto">
            <a:xfrm flipV="1">
              <a:off x="747" y="2704"/>
              <a:ext cx="0" cy="1157"/>
            </a:xfrm>
            <a:prstGeom prst="line">
              <a:avLst/>
            </a:prstGeom>
            <a:noFill/>
            <a:ln w="12700">
              <a:solidFill>
                <a:schemeClr val="tx1"/>
              </a:solidFill>
              <a:round/>
              <a:headEnd/>
              <a:tailEnd/>
            </a:ln>
            <a:effectLst/>
          </p:spPr>
          <p:txBody>
            <a:bodyPr wrap="none" anchor="ctr"/>
            <a:lstStyle/>
            <a:p>
              <a:endParaRPr lang="en-IN"/>
            </a:p>
          </p:txBody>
        </p:sp>
        <p:sp>
          <p:nvSpPr>
            <p:cNvPr id="8209" name="Line 17"/>
            <p:cNvSpPr>
              <a:spLocks noChangeShapeType="1"/>
            </p:cNvSpPr>
            <p:nvPr/>
          </p:nvSpPr>
          <p:spPr bwMode="auto">
            <a:xfrm flipV="1">
              <a:off x="2195" y="2726"/>
              <a:ext cx="0" cy="1157"/>
            </a:xfrm>
            <a:prstGeom prst="line">
              <a:avLst/>
            </a:prstGeom>
            <a:noFill/>
            <a:ln w="12700">
              <a:solidFill>
                <a:schemeClr val="tx1"/>
              </a:solidFill>
              <a:round/>
              <a:headEnd/>
              <a:tailEnd/>
            </a:ln>
            <a:effectLst/>
          </p:spPr>
          <p:txBody>
            <a:bodyPr wrap="none" anchor="ctr"/>
            <a:lstStyle/>
            <a:p>
              <a:endParaRPr lang="en-IN"/>
            </a:p>
          </p:txBody>
        </p:sp>
      </p:grpSp>
      <p:sp>
        <p:nvSpPr>
          <p:cNvPr id="8211" name="Rectangle 19"/>
          <p:cNvSpPr>
            <a:spLocks noChangeArrowheads="1"/>
          </p:cNvSpPr>
          <p:nvPr/>
        </p:nvSpPr>
        <p:spPr bwMode="auto">
          <a:xfrm>
            <a:off x="1882775" y="5718175"/>
            <a:ext cx="914400" cy="393700"/>
          </a:xfrm>
          <a:prstGeom prst="rect">
            <a:avLst/>
          </a:prstGeom>
          <a:noFill/>
          <a:ln w="12700">
            <a:noFill/>
            <a:miter lim="800000"/>
            <a:headEnd/>
            <a:tailEnd/>
          </a:ln>
          <a:effectLst/>
        </p:spPr>
        <p:txBody>
          <a:bodyPr wrap="none" lIns="90487" tIns="44450" rIns="90487" bIns="44450">
            <a:spAutoFit/>
          </a:bodyPr>
          <a:lstStyle/>
          <a:p>
            <a:r>
              <a:rPr lang="en-US" sz="2000">
                <a:latin typeface="Times" pitchFamily="1" charset="0"/>
              </a:rPr>
              <a:t>solvent</a:t>
            </a:r>
            <a:endParaRPr lang="en-US" sz="1800">
              <a:latin typeface="Times" pitchFamily="1" charset="0"/>
            </a:endParaRPr>
          </a:p>
        </p:txBody>
      </p:sp>
      <p:sp>
        <p:nvSpPr>
          <p:cNvPr id="8212" name="Rectangle 20"/>
          <p:cNvSpPr>
            <a:spLocks noChangeArrowheads="1"/>
          </p:cNvSpPr>
          <p:nvPr/>
        </p:nvSpPr>
        <p:spPr bwMode="auto">
          <a:xfrm>
            <a:off x="7840663" y="2579688"/>
            <a:ext cx="977900" cy="698500"/>
          </a:xfrm>
          <a:prstGeom prst="rect">
            <a:avLst/>
          </a:prstGeom>
          <a:noFill/>
          <a:ln w="12700">
            <a:noFill/>
            <a:miter lim="800000"/>
            <a:headEnd/>
            <a:tailEnd/>
          </a:ln>
          <a:effectLst/>
        </p:spPr>
        <p:txBody>
          <a:bodyPr wrap="none" lIns="90487" tIns="44450" rIns="90487" bIns="44450">
            <a:spAutoFit/>
          </a:bodyPr>
          <a:lstStyle/>
          <a:p>
            <a:pPr algn="ctr"/>
            <a:r>
              <a:rPr lang="en-US" sz="2000">
                <a:solidFill>
                  <a:srgbClr val="063DE8"/>
                </a:solidFill>
                <a:latin typeface="Times" pitchFamily="1" charset="0"/>
              </a:rPr>
              <a:t>solvent </a:t>
            </a:r>
          </a:p>
          <a:p>
            <a:pPr algn="ctr"/>
            <a:r>
              <a:rPr lang="en-US" sz="2000">
                <a:solidFill>
                  <a:srgbClr val="063DE8"/>
                </a:solidFill>
                <a:latin typeface="Times" pitchFamily="1" charset="0"/>
              </a:rPr>
              <a:t>front</a:t>
            </a:r>
            <a:endParaRPr lang="en-US" sz="1800">
              <a:solidFill>
                <a:srgbClr val="063DE8"/>
              </a:solidFill>
              <a:latin typeface="Times" pitchFamily="1" charset="0"/>
            </a:endParaRPr>
          </a:p>
        </p:txBody>
      </p:sp>
      <p:sp>
        <p:nvSpPr>
          <p:cNvPr id="8213" name="Line 21"/>
          <p:cNvSpPr>
            <a:spLocks noChangeShapeType="1"/>
          </p:cNvSpPr>
          <p:nvPr/>
        </p:nvSpPr>
        <p:spPr bwMode="auto">
          <a:xfrm>
            <a:off x="7518400" y="2830513"/>
            <a:ext cx="279400" cy="0"/>
          </a:xfrm>
          <a:prstGeom prst="line">
            <a:avLst/>
          </a:prstGeom>
          <a:noFill/>
          <a:ln w="12700">
            <a:solidFill>
              <a:schemeClr val="tx1"/>
            </a:solidFill>
            <a:round/>
            <a:headEnd type="triangle" w="med" len="med"/>
            <a:tailEnd/>
          </a:ln>
          <a:effectLst/>
        </p:spPr>
        <p:txBody>
          <a:bodyPr wrap="none" anchor="ctr"/>
          <a:lstStyle/>
          <a:p>
            <a:endParaRPr lang="en-IN"/>
          </a:p>
        </p:txBody>
      </p:sp>
      <p:grpSp>
        <p:nvGrpSpPr>
          <p:cNvPr id="8218" name="Group 26"/>
          <p:cNvGrpSpPr>
            <a:grpSpLocks/>
          </p:cNvGrpSpPr>
          <p:nvPr/>
        </p:nvGrpSpPr>
        <p:grpSpPr bwMode="auto">
          <a:xfrm>
            <a:off x="5410200" y="4371975"/>
            <a:ext cx="2298700" cy="1939925"/>
            <a:chOff x="3408" y="2754"/>
            <a:chExt cx="1448" cy="1222"/>
          </a:xfrm>
        </p:grpSpPr>
        <p:sp>
          <p:nvSpPr>
            <p:cNvPr id="8214" name="Oval 22"/>
            <p:cNvSpPr>
              <a:spLocks noChangeArrowheads="1"/>
            </p:cNvSpPr>
            <p:nvPr/>
          </p:nvSpPr>
          <p:spPr bwMode="auto">
            <a:xfrm>
              <a:off x="3421" y="3465"/>
              <a:ext cx="1427" cy="102"/>
            </a:xfrm>
            <a:prstGeom prst="ellipse">
              <a:avLst/>
            </a:prstGeom>
            <a:noFill/>
            <a:ln w="12700">
              <a:solidFill>
                <a:schemeClr val="tx1"/>
              </a:solidFill>
              <a:round/>
              <a:headEnd/>
              <a:tailEnd/>
            </a:ln>
            <a:effectLst/>
          </p:spPr>
          <p:txBody>
            <a:bodyPr wrap="none" anchor="ctr"/>
            <a:lstStyle/>
            <a:p>
              <a:endParaRPr lang="en-IN"/>
            </a:p>
          </p:txBody>
        </p:sp>
        <p:sp>
          <p:nvSpPr>
            <p:cNvPr id="8215" name="Oval 23"/>
            <p:cNvSpPr>
              <a:spLocks noChangeArrowheads="1"/>
            </p:cNvSpPr>
            <p:nvPr/>
          </p:nvSpPr>
          <p:spPr bwMode="auto">
            <a:xfrm>
              <a:off x="3416" y="3874"/>
              <a:ext cx="1427" cy="102"/>
            </a:xfrm>
            <a:prstGeom prst="ellipse">
              <a:avLst/>
            </a:prstGeom>
            <a:noFill/>
            <a:ln w="12700">
              <a:solidFill>
                <a:schemeClr val="tx1"/>
              </a:solidFill>
              <a:round/>
              <a:headEnd/>
              <a:tailEnd/>
            </a:ln>
            <a:effectLst/>
          </p:spPr>
          <p:txBody>
            <a:bodyPr wrap="none" anchor="ctr"/>
            <a:lstStyle/>
            <a:p>
              <a:endParaRPr lang="en-IN"/>
            </a:p>
          </p:txBody>
        </p:sp>
        <p:sp>
          <p:nvSpPr>
            <p:cNvPr id="8216" name="Line 24"/>
            <p:cNvSpPr>
              <a:spLocks noChangeShapeType="1"/>
            </p:cNvSpPr>
            <p:nvPr/>
          </p:nvSpPr>
          <p:spPr bwMode="auto">
            <a:xfrm flipV="1">
              <a:off x="3408" y="2754"/>
              <a:ext cx="0" cy="1157"/>
            </a:xfrm>
            <a:prstGeom prst="line">
              <a:avLst/>
            </a:prstGeom>
            <a:noFill/>
            <a:ln w="12700">
              <a:solidFill>
                <a:schemeClr val="tx1"/>
              </a:solidFill>
              <a:round/>
              <a:headEnd/>
              <a:tailEnd/>
            </a:ln>
            <a:effectLst/>
          </p:spPr>
          <p:txBody>
            <a:bodyPr wrap="none" anchor="ctr"/>
            <a:lstStyle/>
            <a:p>
              <a:endParaRPr lang="en-IN"/>
            </a:p>
          </p:txBody>
        </p:sp>
        <p:sp>
          <p:nvSpPr>
            <p:cNvPr id="8217" name="Line 25"/>
            <p:cNvSpPr>
              <a:spLocks noChangeShapeType="1"/>
            </p:cNvSpPr>
            <p:nvPr/>
          </p:nvSpPr>
          <p:spPr bwMode="auto">
            <a:xfrm flipV="1">
              <a:off x="4856" y="2776"/>
              <a:ext cx="0" cy="1157"/>
            </a:xfrm>
            <a:prstGeom prst="line">
              <a:avLst/>
            </a:prstGeom>
            <a:noFill/>
            <a:ln w="12700">
              <a:solidFill>
                <a:schemeClr val="tx1"/>
              </a:solidFill>
              <a:round/>
              <a:headEnd/>
              <a:tailEnd/>
            </a:ln>
            <a:effectLst/>
          </p:spPr>
          <p:txBody>
            <a:bodyPr wrap="none" anchor="ctr"/>
            <a:lstStyle/>
            <a:p>
              <a:endParaRPr lang="en-IN"/>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Text Box 8"/>
          <p:cNvSpPr txBox="1">
            <a:spLocks noChangeArrowheads="1"/>
          </p:cNvSpPr>
          <p:nvPr/>
        </p:nvSpPr>
        <p:spPr bwMode="auto">
          <a:xfrm>
            <a:off x="604838" y="0"/>
            <a:ext cx="7932737" cy="701675"/>
          </a:xfrm>
          <a:prstGeom prst="rect">
            <a:avLst/>
          </a:prstGeom>
          <a:noFill/>
          <a:ln w="12700">
            <a:noFill/>
            <a:miter lim="800000"/>
            <a:headEnd/>
            <a:tailEnd/>
          </a:ln>
          <a:effectLst/>
        </p:spPr>
        <p:txBody>
          <a:bodyPr wrap="none">
            <a:spAutoFit/>
          </a:bodyPr>
          <a:lstStyle/>
          <a:p>
            <a:r>
              <a:rPr lang="en-US" sz="4000" b="1" u="sng">
                <a:solidFill>
                  <a:srgbClr val="FF0000"/>
                </a:solidFill>
              </a:rPr>
              <a:t>How Does Chromatography Work?</a:t>
            </a:r>
          </a:p>
        </p:txBody>
      </p:sp>
      <p:sp>
        <p:nvSpPr>
          <p:cNvPr id="89097" name="Text Box 9"/>
          <p:cNvSpPr txBox="1">
            <a:spLocks noChangeArrowheads="1"/>
          </p:cNvSpPr>
          <p:nvPr/>
        </p:nvSpPr>
        <p:spPr bwMode="auto">
          <a:xfrm>
            <a:off x="127000" y="755650"/>
            <a:ext cx="8890000" cy="5888038"/>
          </a:xfrm>
          <a:prstGeom prst="rect">
            <a:avLst/>
          </a:prstGeom>
          <a:noFill/>
          <a:ln w="12700">
            <a:noFill/>
            <a:miter lim="800000"/>
            <a:headEnd/>
            <a:tailEnd/>
          </a:ln>
          <a:effectLst/>
        </p:spPr>
        <p:txBody>
          <a:bodyPr>
            <a:spAutoFit/>
          </a:bodyPr>
          <a:lstStyle/>
          <a:p>
            <a:r>
              <a:rPr lang="en-US" sz="2800"/>
              <a:t>In all chromatographic separations, the sample is transported in a </a:t>
            </a:r>
            <a:r>
              <a:rPr lang="en-US" sz="2800" b="1" u="sng">
                <a:solidFill>
                  <a:srgbClr val="FF0000"/>
                </a:solidFill>
              </a:rPr>
              <a:t>mobile phase</a:t>
            </a:r>
            <a:r>
              <a:rPr lang="en-US" sz="2800"/>
              <a:t>.  The mobile phase can be </a:t>
            </a:r>
            <a:r>
              <a:rPr lang="en-US" sz="2800">
                <a:solidFill>
                  <a:srgbClr val="3333FF"/>
                </a:solidFill>
              </a:rPr>
              <a:t>a gas, a liquid, or a supercritical fluid</a:t>
            </a:r>
            <a:r>
              <a:rPr lang="en-US" sz="2800"/>
              <a:t>.</a:t>
            </a:r>
          </a:p>
          <a:p>
            <a:endParaRPr lang="en-US" sz="800"/>
          </a:p>
          <a:p>
            <a:r>
              <a:rPr lang="en-US" sz="2800"/>
              <a:t>The mobile phase is then forced through a </a:t>
            </a:r>
            <a:r>
              <a:rPr lang="en-US" sz="2800" b="1" u="sng">
                <a:solidFill>
                  <a:srgbClr val="FF0000"/>
                </a:solidFill>
              </a:rPr>
              <a:t>stationary phase</a:t>
            </a:r>
            <a:r>
              <a:rPr lang="en-US" sz="2800"/>
              <a:t> held </a:t>
            </a:r>
            <a:r>
              <a:rPr lang="en-US" sz="2800">
                <a:solidFill>
                  <a:srgbClr val="3333FF"/>
                </a:solidFill>
              </a:rPr>
              <a:t>in a column</a:t>
            </a:r>
            <a:r>
              <a:rPr lang="en-US" sz="2800"/>
              <a:t> or </a:t>
            </a:r>
            <a:r>
              <a:rPr lang="en-US" sz="2800">
                <a:solidFill>
                  <a:srgbClr val="3333FF"/>
                </a:solidFill>
              </a:rPr>
              <a:t>on a solid surface</a:t>
            </a:r>
            <a:r>
              <a:rPr lang="en-US" sz="2800"/>
              <a:t>.   The stationary phase needs to be something that </a:t>
            </a:r>
            <a:r>
              <a:rPr lang="en-US" sz="2800" b="1" u="sng">
                <a:solidFill>
                  <a:srgbClr val="FF0000"/>
                </a:solidFill>
              </a:rPr>
              <a:t>does not react</a:t>
            </a:r>
            <a:r>
              <a:rPr lang="en-US" sz="2800"/>
              <a:t> with the mobile phase or the sample.</a:t>
            </a:r>
          </a:p>
          <a:p>
            <a:endParaRPr lang="en-US" sz="800"/>
          </a:p>
          <a:p>
            <a:r>
              <a:rPr lang="en-US" sz="2800"/>
              <a:t>The </a:t>
            </a:r>
            <a:r>
              <a:rPr lang="en-US" sz="2800" b="1" u="sng">
                <a:solidFill>
                  <a:srgbClr val="FF0000"/>
                </a:solidFill>
              </a:rPr>
              <a:t>sample</a:t>
            </a:r>
            <a:r>
              <a:rPr lang="en-US" sz="2800"/>
              <a:t> then has the </a:t>
            </a:r>
            <a:r>
              <a:rPr lang="en-US" sz="2800" b="1" u="sng">
                <a:solidFill>
                  <a:srgbClr val="FF0000"/>
                </a:solidFill>
              </a:rPr>
              <a:t>opportunity to interact</a:t>
            </a:r>
            <a:r>
              <a:rPr lang="en-US" sz="2800"/>
              <a:t> with the stationary phase as it moves past it.  Samples that </a:t>
            </a:r>
            <a:r>
              <a:rPr lang="en-US" sz="2800">
                <a:solidFill>
                  <a:srgbClr val="3333FF"/>
                </a:solidFill>
              </a:rPr>
              <a:t>interact greatly</a:t>
            </a:r>
            <a:r>
              <a:rPr lang="en-US" sz="2800"/>
              <a:t>, then appear to </a:t>
            </a:r>
            <a:r>
              <a:rPr lang="en-US" sz="2800">
                <a:solidFill>
                  <a:srgbClr val="3333FF"/>
                </a:solidFill>
              </a:rPr>
              <a:t>move more slowly</a:t>
            </a:r>
            <a:r>
              <a:rPr lang="en-US" sz="2800"/>
              <a:t>.  Samples that </a:t>
            </a:r>
            <a:r>
              <a:rPr lang="en-US" sz="2800">
                <a:solidFill>
                  <a:srgbClr val="3333FF"/>
                </a:solidFill>
              </a:rPr>
              <a:t>interact weakly</a:t>
            </a:r>
            <a:r>
              <a:rPr lang="en-US" sz="2800"/>
              <a:t>, then appear to </a:t>
            </a:r>
            <a:r>
              <a:rPr lang="en-US" sz="2800">
                <a:solidFill>
                  <a:srgbClr val="3333FF"/>
                </a:solidFill>
              </a:rPr>
              <a:t>move more quickly</a:t>
            </a:r>
            <a:r>
              <a:rPr lang="en-US" sz="2800"/>
              <a:t>.  Because of this difference in rates, the samples can then be </a:t>
            </a:r>
            <a:r>
              <a:rPr lang="en-US" sz="2800" b="1" u="sng">
                <a:solidFill>
                  <a:srgbClr val="FF0000"/>
                </a:solidFill>
              </a:rPr>
              <a:t>separated into their components</a:t>
            </a:r>
            <a:r>
              <a:rPr lang="en-US" sz="280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8" name="Oval 52"/>
          <p:cNvSpPr>
            <a:spLocks noChangeArrowheads="1"/>
          </p:cNvSpPr>
          <p:nvPr/>
        </p:nvSpPr>
        <p:spPr bwMode="auto">
          <a:xfrm>
            <a:off x="1020763" y="1981200"/>
            <a:ext cx="3217862" cy="3214688"/>
          </a:xfrm>
          <a:prstGeom prst="ellipse">
            <a:avLst/>
          </a:prstGeom>
          <a:noFill/>
          <a:ln w="38100">
            <a:solidFill>
              <a:srgbClr val="3333FF"/>
            </a:solidFill>
            <a:round/>
            <a:headEnd/>
            <a:tailEnd/>
          </a:ln>
          <a:effectLst/>
        </p:spPr>
        <p:txBody>
          <a:bodyPr wrap="none" anchor="ctr"/>
          <a:lstStyle/>
          <a:p>
            <a:endParaRPr lang="en-IN"/>
          </a:p>
        </p:txBody>
      </p:sp>
      <p:sp>
        <p:nvSpPr>
          <p:cNvPr id="14338" name="Rectangle 2"/>
          <p:cNvSpPr>
            <a:spLocks noChangeArrowheads="1"/>
          </p:cNvSpPr>
          <p:nvPr/>
        </p:nvSpPr>
        <p:spPr bwMode="auto">
          <a:xfrm>
            <a:off x="473075" y="411163"/>
            <a:ext cx="8228013" cy="1370012"/>
          </a:xfrm>
          <a:prstGeom prst="rect">
            <a:avLst/>
          </a:prstGeom>
          <a:noFill/>
          <a:ln w="12700">
            <a:noFill/>
            <a:miter lim="800000"/>
            <a:headEnd/>
            <a:tailEnd/>
          </a:ln>
          <a:effectLst/>
        </p:spPr>
        <p:txBody>
          <a:bodyPr lIns="90487" tIns="44450" rIns="90487" bIns="44450">
            <a:spAutoFit/>
          </a:bodyPr>
          <a:lstStyle/>
          <a:p>
            <a:r>
              <a:rPr lang="en-US" sz="2800" b="1" u="sng">
                <a:solidFill>
                  <a:srgbClr val="FF0000"/>
                </a:solidFill>
                <a:latin typeface="Times" pitchFamily="1" charset="0"/>
              </a:rPr>
              <a:t>Chromatography</a:t>
            </a:r>
            <a:r>
              <a:rPr lang="en-US" sz="2800">
                <a:latin typeface="Times" pitchFamily="1" charset="0"/>
              </a:rPr>
              <a:t> is based on a </a:t>
            </a:r>
            <a:r>
              <a:rPr lang="en-US" sz="2800">
                <a:solidFill>
                  <a:srgbClr val="3333FF"/>
                </a:solidFill>
                <a:latin typeface="Times" pitchFamily="1" charset="0"/>
              </a:rPr>
              <a:t>physical equilibrium</a:t>
            </a:r>
            <a:r>
              <a:rPr lang="en-US" sz="2800">
                <a:latin typeface="Times" pitchFamily="1" charset="0"/>
              </a:rPr>
              <a:t> </a:t>
            </a:r>
          </a:p>
          <a:p>
            <a:r>
              <a:rPr lang="en-US" sz="2800">
                <a:latin typeface="Times" pitchFamily="1" charset="0"/>
              </a:rPr>
              <a:t>that results when a solute is transferred between the mobile and a stationary phase.  </a:t>
            </a:r>
            <a:endParaRPr lang="en-US">
              <a:latin typeface="Times" pitchFamily="1" charset="0"/>
            </a:endParaRPr>
          </a:p>
        </p:txBody>
      </p:sp>
      <p:sp>
        <p:nvSpPr>
          <p:cNvPr id="14340" name="Oval 4" descr="Small checker board"/>
          <p:cNvSpPr>
            <a:spLocks noChangeArrowheads="1"/>
          </p:cNvSpPr>
          <p:nvPr/>
        </p:nvSpPr>
        <p:spPr bwMode="auto">
          <a:xfrm>
            <a:off x="1947863" y="2928938"/>
            <a:ext cx="1431925" cy="1431925"/>
          </a:xfrm>
          <a:prstGeom prst="ellipse">
            <a:avLst/>
          </a:prstGeom>
          <a:pattFill prst="smCheck">
            <a:fgClr>
              <a:schemeClr val="accent1"/>
            </a:fgClr>
            <a:bgClr>
              <a:schemeClr val="bg1"/>
            </a:bgClr>
          </a:pattFill>
          <a:ln w="12700">
            <a:solidFill>
              <a:schemeClr val="tx1"/>
            </a:solidFill>
            <a:round/>
            <a:headEnd/>
            <a:tailEnd/>
          </a:ln>
          <a:effectLst/>
        </p:spPr>
        <p:txBody>
          <a:bodyPr wrap="none" anchor="ctr"/>
          <a:lstStyle/>
          <a:p>
            <a:endParaRPr lang="en-IN"/>
          </a:p>
        </p:txBody>
      </p:sp>
      <p:sp>
        <p:nvSpPr>
          <p:cNvPr id="14343" name="Rectangle 7"/>
          <p:cNvSpPr>
            <a:spLocks noChangeArrowheads="1"/>
          </p:cNvSpPr>
          <p:nvPr/>
        </p:nvSpPr>
        <p:spPr bwMode="auto">
          <a:xfrm>
            <a:off x="3098800" y="2670175"/>
            <a:ext cx="401638" cy="454025"/>
          </a:xfrm>
          <a:prstGeom prst="rect">
            <a:avLst/>
          </a:prstGeom>
          <a:noFill/>
          <a:ln w="12700">
            <a:noFill/>
            <a:miter lim="800000"/>
            <a:headEnd/>
            <a:tailEnd/>
          </a:ln>
          <a:effectLst/>
        </p:spPr>
        <p:txBody>
          <a:bodyPr wrap="none" lIns="90487" tIns="44450" rIns="90487" bIns="44450">
            <a:spAutoFit/>
          </a:bodyPr>
          <a:lstStyle/>
          <a:p>
            <a:r>
              <a:rPr lang="en-US">
                <a:solidFill>
                  <a:srgbClr val="3333FF"/>
                </a:solidFill>
                <a:latin typeface="Times" pitchFamily="1" charset="0"/>
              </a:rPr>
              <a:t>A</a:t>
            </a:r>
          </a:p>
        </p:txBody>
      </p:sp>
      <p:sp>
        <p:nvSpPr>
          <p:cNvPr id="14344" name="Rectangle 8"/>
          <p:cNvSpPr>
            <a:spLocks noChangeArrowheads="1"/>
          </p:cNvSpPr>
          <p:nvPr/>
        </p:nvSpPr>
        <p:spPr bwMode="auto">
          <a:xfrm>
            <a:off x="3360738" y="3408363"/>
            <a:ext cx="401637" cy="454025"/>
          </a:xfrm>
          <a:prstGeom prst="rect">
            <a:avLst/>
          </a:prstGeom>
          <a:noFill/>
          <a:ln w="12700">
            <a:noFill/>
            <a:miter lim="800000"/>
            <a:headEnd/>
            <a:tailEnd/>
          </a:ln>
          <a:effectLst/>
        </p:spPr>
        <p:txBody>
          <a:bodyPr wrap="none" lIns="90487" tIns="44450" rIns="90487" bIns="44450">
            <a:spAutoFit/>
          </a:bodyPr>
          <a:lstStyle/>
          <a:p>
            <a:r>
              <a:rPr lang="en-US">
                <a:solidFill>
                  <a:srgbClr val="3333FF"/>
                </a:solidFill>
                <a:latin typeface="Times" pitchFamily="1" charset="0"/>
              </a:rPr>
              <a:t>A</a:t>
            </a:r>
          </a:p>
        </p:txBody>
      </p:sp>
      <p:sp>
        <p:nvSpPr>
          <p:cNvPr id="14345" name="Rectangle 9"/>
          <p:cNvSpPr>
            <a:spLocks noChangeArrowheads="1"/>
          </p:cNvSpPr>
          <p:nvPr/>
        </p:nvSpPr>
        <p:spPr bwMode="auto">
          <a:xfrm>
            <a:off x="2224088" y="2136775"/>
            <a:ext cx="401637" cy="45402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A</a:t>
            </a:r>
          </a:p>
        </p:txBody>
      </p:sp>
      <p:sp>
        <p:nvSpPr>
          <p:cNvPr id="14346" name="Rectangle 10"/>
          <p:cNvSpPr>
            <a:spLocks noChangeArrowheads="1"/>
          </p:cNvSpPr>
          <p:nvPr/>
        </p:nvSpPr>
        <p:spPr bwMode="auto">
          <a:xfrm>
            <a:off x="1671638" y="3727450"/>
            <a:ext cx="401637" cy="454025"/>
          </a:xfrm>
          <a:prstGeom prst="rect">
            <a:avLst/>
          </a:prstGeom>
          <a:noFill/>
          <a:ln w="12700">
            <a:noFill/>
            <a:miter lim="800000"/>
            <a:headEnd/>
            <a:tailEnd/>
          </a:ln>
          <a:effectLst/>
        </p:spPr>
        <p:txBody>
          <a:bodyPr wrap="none" lIns="90487" tIns="44450" rIns="90487" bIns="44450">
            <a:spAutoFit/>
          </a:bodyPr>
          <a:lstStyle/>
          <a:p>
            <a:r>
              <a:rPr lang="en-US">
                <a:solidFill>
                  <a:srgbClr val="3333FF"/>
                </a:solidFill>
                <a:latin typeface="Times" pitchFamily="1" charset="0"/>
              </a:rPr>
              <a:t>A</a:t>
            </a:r>
          </a:p>
        </p:txBody>
      </p:sp>
      <p:sp>
        <p:nvSpPr>
          <p:cNvPr id="14347" name="Rectangle 11"/>
          <p:cNvSpPr>
            <a:spLocks noChangeArrowheads="1"/>
          </p:cNvSpPr>
          <p:nvPr/>
        </p:nvSpPr>
        <p:spPr bwMode="auto">
          <a:xfrm>
            <a:off x="1735138" y="4470400"/>
            <a:ext cx="401637" cy="45402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A</a:t>
            </a:r>
          </a:p>
        </p:txBody>
      </p:sp>
      <p:sp>
        <p:nvSpPr>
          <p:cNvPr id="14348" name="Rectangle 12"/>
          <p:cNvSpPr>
            <a:spLocks noChangeArrowheads="1"/>
          </p:cNvSpPr>
          <p:nvPr/>
        </p:nvSpPr>
        <p:spPr bwMode="auto">
          <a:xfrm>
            <a:off x="2216150" y="4246563"/>
            <a:ext cx="401638" cy="454025"/>
          </a:xfrm>
          <a:prstGeom prst="rect">
            <a:avLst/>
          </a:prstGeom>
          <a:noFill/>
          <a:ln w="12700">
            <a:noFill/>
            <a:miter lim="800000"/>
            <a:headEnd/>
            <a:tailEnd/>
          </a:ln>
          <a:effectLst/>
        </p:spPr>
        <p:txBody>
          <a:bodyPr wrap="none" lIns="90487" tIns="44450" rIns="90487" bIns="44450">
            <a:spAutoFit/>
          </a:bodyPr>
          <a:lstStyle/>
          <a:p>
            <a:r>
              <a:rPr lang="en-US">
                <a:solidFill>
                  <a:srgbClr val="3333FF"/>
                </a:solidFill>
                <a:latin typeface="Times" pitchFamily="1" charset="0"/>
              </a:rPr>
              <a:t>A</a:t>
            </a:r>
          </a:p>
        </p:txBody>
      </p:sp>
      <p:sp>
        <p:nvSpPr>
          <p:cNvPr id="14349" name="Rectangle 13"/>
          <p:cNvSpPr>
            <a:spLocks noChangeArrowheads="1"/>
          </p:cNvSpPr>
          <p:nvPr/>
        </p:nvSpPr>
        <p:spPr bwMode="auto">
          <a:xfrm>
            <a:off x="3125788" y="3943350"/>
            <a:ext cx="401637" cy="454025"/>
          </a:xfrm>
          <a:prstGeom prst="rect">
            <a:avLst/>
          </a:prstGeom>
          <a:noFill/>
          <a:ln w="12700">
            <a:noFill/>
            <a:miter lim="800000"/>
            <a:headEnd/>
            <a:tailEnd/>
          </a:ln>
          <a:effectLst/>
        </p:spPr>
        <p:txBody>
          <a:bodyPr wrap="none" lIns="90487" tIns="44450" rIns="90487" bIns="44450">
            <a:spAutoFit/>
          </a:bodyPr>
          <a:lstStyle/>
          <a:p>
            <a:r>
              <a:rPr lang="en-US">
                <a:solidFill>
                  <a:srgbClr val="3333FF"/>
                </a:solidFill>
                <a:latin typeface="Times" pitchFamily="1" charset="0"/>
              </a:rPr>
              <a:t>A</a:t>
            </a:r>
          </a:p>
        </p:txBody>
      </p:sp>
      <p:sp>
        <p:nvSpPr>
          <p:cNvPr id="14350" name="Rectangle 14"/>
          <p:cNvSpPr>
            <a:spLocks noChangeArrowheads="1"/>
          </p:cNvSpPr>
          <p:nvPr/>
        </p:nvSpPr>
        <p:spPr bwMode="auto">
          <a:xfrm>
            <a:off x="3659188" y="2670175"/>
            <a:ext cx="401637" cy="45402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A</a:t>
            </a:r>
          </a:p>
        </p:txBody>
      </p:sp>
      <p:sp>
        <p:nvSpPr>
          <p:cNvPr id="14351" name="Rectangle 15"/>
          <p:cNvSpPr>
            <a:spLocks noChangeArrowheads="1"/>
          </p:cNvSpPr>
          <p:nvPr/>
        </p:nvSpPr>
        <p:spPr bwMode="auto">
          <a:xfrm>
            <a:off x="2466975" y="2486025"/>
            <a:ext cx="401638" cy="454025"/>
          </a:xfrm>
          <a:prstGeom prst="rect">
            <a:avLst/>
          </a:prstGeom>
          <a:noFill/>
          <a:ln w="12700">
            <a:noFill/>
            <a:miter lim="800000"/>
            <a:headEnd/>
            <a:tailEnd/>
          </a:ln>
          <a:effectLst/>
        </p:spPr>
        <p:txBody>
          <a:bodyPr wrap="none" lIns="90487" tIns="44450" rIns="90487" bIns="44450">
            <a:spAutoFit/>
          </a:bodyPr>
          <a:lstStyle/>
          <a:p>
            <a:r>
              <a:rPr lang="en-US">
                <a:solidFill>
                  <a:srgbClr val="3333FF"/>
                </a:solidFill>
                <a:latin typeface="Times" pitchFamily="1" charset="0"/>
              </a:rPr>
              <a:t>A</a:t>
            </a:r>
          </a:p>
        </p:txBody>
      </p:sp>
      <p:sp>
        <p:nvSpPr>
          <p:cNvPr id="14352" name="Rectangle 16"/>
          <p:cNvSpPr>
            <a:spLocks noChangeArrowheads="1"/>
          </p:cNvSpPr>
          <p:nvPr/>
        </p:nvSpPr>
        <p:spPr bwMode="auto">
          <a:xfrm>
            <a:off x="2825750" y="4618038"/>
            <a:ext cx="401638" cy="45402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A</a:t>
            </a:r>
          </a:p>
        </p:txBody>
      </p:sp>
      <p:sp>
        <p:nvSpPr>
          <p:cNvPr id="14353" name="Rectangle 17"/>
          <p:cNvSpPr>
            <a:spLocks noChangeArrowheads="1"/>
          </p:cNvSpPr>
          <p:nvPr/>
        </p:nvSpPr>
        <p:spPr bwMode="auto">
          <a:xfrm>
            <a:off x="1398588" y="2501900"/>
            <a:ext cx="401637" cy="45402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A</a:t>
            </a:r>
          </a:p>
        </p:txBody>
      </p:sp>
      <p:sp>
        <p:nvSpPr>
          <p:cNvPr id="14354" name="Rectangle 18"/>
          <p:cNvSpPr>
            <a:spLocks noChangeArrowheads="1"/>
          </p:cNvSpPr>
          <p:nvPr/>
        </p:nvSpPr>
        <p:spPr bwMode="auto">
          <a:xfrm>
            <a:off x="1179513" y="3327400"/>
            <a:ext cx="401637" cy="454025"/>
          </a:xfrm>
          <a:prstGeom prst="rect">
            <a:avLst/>
          </a:prstGeom>
          <a:noFill/>
          <a:ln w="12700">
            <a:noFill/>
            <a:miter lim="800000"/>
            <a:headEnd/>
            <a:tailEnd/>
          </a:ln>
          <a:effectLst/>
        </p:spPr>
        <p:txBody>
          <a:bodyPr wrap="none" lIns="90487" tIns="44450" rIns="90487" bIns="44450">
            <a:spAutoFit/>
          </a:bodyPr>
          <a:lstStyle/>
          <a:p>
            <a:r>
              <a:rPr lang="en-US">
                <a:latin typeface="Times" pitchFamily="1" charset="0"/>
              </a:rPr>
              <a:t>A</a:t>
            </a:r>
          </a:p>
        </p:txBody>
      </p:sp>
      <p:sp>
        <p:nvSpPr>
          <p:cNvPr id="14355" name="Oval 19"/>
          <p:cNvSpPr>
            <a:spLocks noChangeArrowheads="1"/>
          </p:cNvSpPr>
          <p:nvPr/>
        </p:nvSpPr>
        <p:spPr bwMode="auto">
          <a:xfrm>
            <a:off x="1387475" y="2541588"/>
            <a:ext cx="381000" cy="381000"/>
          </a:xfrm>
          <a:prstGeom prst="ellipse">
            <a:avLst/>
          </a:prstGeom>
          <a:noFill/>
          <a:ln w="12700">
            <a:solidFill>
              <a:schemeClr val="tx1"/>
            </a:solidFill>
            <a:round/>
            <a:headEnd/>
            <a:tailEnd/>
          </a:ln>
          <a:effectLst/>
        </p:spPr>
        <p:txBody>
          <a:bodyPr wrap="none" anchor="ctr"/>
          <a:lstStyle/>
          <a:p>
            <a:endParaRPr lang="en-IN"/>
          </a:p>
        </p:txBody>
      </p:sp>
      <p:sp>
        <p:nvSpPr>
          <p:cNvPr id="14356" name="Line 20"/>
          <p:cNvSpPr>
            <a:spLocks noChangeShapeType="1"/>
          </p:cNvSpPr>
          <p:nvPr/>
        </p:nvSpPr>
        <p:spPr bwMode="auto">
          <a:xfrm>
            <a:off x="1760538" y="2828925"/>
            <a:ext cx="295275" cy="236538"/>
          </a:xfrm>
          <a:prstGeom prst="line">
            <a:avLst/>
          </a:prstGeom>
          <a:noFill/>
          <a:ln w="12700">
            <a:solidFill>
              <a:srgbClr val="3333FF"/>
            </a:solidFill>
            <a:round/>
            <a:headEnd/>
            <a:tailEnd type="triangle" w="med" len="med"/>
          </a:ln>
          <a:effectLst/>
        </p:spPr>
        <p:txBody>
          <a:bodyPr wrap="none" anchor="ctr"/>
          <a:lstStyle/>
          <a:p>
            <a:endParaRPr lang="en-IN"/>
          </a:p>
        </p:txBody>
      </p:sp>
      <p:sp>
        <p:nvSpPr>
          <p:cNvPr id="14357" name="Oval 21"/>
          <p:cNvSpPr>
            <a:spLocks noChangeArrowheads="1"/>
          </p:cNvSpPr>
          <p:nvPr/>
        </p:nvSpPr>
        <p:spPr bwMode="auto">
          <a:xfrm>
            <a:off x="3348038" y="3463925"/>
            <a:ext cx="382587" cy="382588"/>
          </a:xfrm>
          <a:prstGeom prst="ellipse">
            <a:avLst/>
          </a:prstGeom>
          <a:noFill/>
          <a:ln w="12700">
            <a:solidFill>
              <a:srgbClr val="3333FF"/>
            </a:solidFill>
            <a:round/>
            <a:headEnd/>
            <a:tailEnd/>
          </a:ln>
          <a:effectLst/>
        </p:spPr>
        <p:txBody>
          <a:bodyPr wrap="none" anchor="ctr"/>
          <a:lstStyle/>
          <a:p>
            <a:endParaRPr lang="en-IN"/>
          </a:p>
        </p:txBody>
      </p:sp>
      <p:sp>
        <p:nvSpPr>
          <p:cNvPr id="14358" name="Line 22"/>
          <p:cNvSpPr>
            <a:spLocks noChangeShapeType="1"/>
          </p:cNvSpPr>
          <p:nvPr/>
        </p:nvSpPr>
        <p:spPr bwMode="auto">
          <a:xfrm flipV="1">
            <a:off x="3633788" y="3309938"/>
            <a:ext cx="390525" cy="193675"/>
          </a:xfrm>
          <a:prstGeom prst="line">
            <a:avLst/>
          </a:prstGeom>
          <a:noFill/>
          <a:ln w="12700">
            <a:solidFill>
              <a:schemeClr val="tx1"/>
            </a:solidFill>
            <a:round/>
            <a:headEnd/>
            <a:tailEnd type="triangle" w="med" len="med"/>
          </a:ln>
          <a:effectLst/>
        </p:spPr>
        <p:txBody>
          <a:bodyPr wrap="none" anchor="ctr"/>
          <a:lstStyle/>
          <a:p>
            <a:endParaRPr lang="en-IN"/>
          </a:p>
        </p:txBody>
      </p:sp>
      <p:sp>
        <p:nvSpPr>
          <p:cNvPr id="14360" name="Rectangle 24"/>
          <p:cNvSpPr>
            <a:spLocks noChangeArrowheads="1"/>
          </p:cNvSpPr>
          <p:nvPr/>
        </p:nvSpPr>
        <p:spPr bwMode="auto">
          <a:xfrm>
            <a:off x="5589588" y="1646238"/>
            <a:ext cx="2978150" cy="1246187"/>
          </a:xfrm>
          <a:prstGeom prst="rect">
            <a:avLst/>
          </a:prstGeom>
          <a:noFill/>
          <a:ln w="12700">
            <a:noFill/>
            <a:miter lim="800000"/>
            <a:headEnd/>
            <a:tailEnd/>
          </a:ln>
          <a:effectLst/>
        </p:spPr>
        <p:txBody>
          <a:bodyPr lIns="90487" tIns="44450" rIns="90487" bIns="44450">
            <a:spAutoFit/>
          </a:bodyPr>
          <a:lstStyle/>
          <a:p>
            <a:r>
              <a:rPr lang="en-US" sz="2800" b="1">
                <a:solidFill>
                  <a:srgbClr val="3333FF"/>
                </a:solidFill>
                <a:latin typeface="Times" pitchFamily="1" charset="0"/>
              </a:rPr>
              <a:t>K</a:t>
            </a:r>
            <a:r>
              <a:rPr lang="en-US">
                <a:latin typeface="Times" pitchFamily="1" charset="0"/>
              </a:rPr>
              <a:t> </a:t>
            </a:r>
            <a:r>
              <a:rPr lang="en-US">
                <a:solidFill>
                  <a:srgbClr val="3333FF"/>
                </a:solidFill>
                <a:latin typeface="Times" pitchFamily="1" charset="0"/>
              </a:rPr>
              <a:t>= distribution</a:t>
            </a:r>
          </a:p>
          <a:p>
            <a:r>
              <a:rPr lang="en-US">
                <a:solidFill>
                  <a:srgbClr val="3333FF"/>
                </a:solidFill>
                <a:latin typeface="Times" pitchFamily="1" charset="0"/>
              </a:rPr>
              <a:t>       coefficient </a:t>
            </a:r>
            <a:r>
              <a:rPr lang="en-US" i="1">
                <a:solidFill>
                  <a:srgbClr val="3333FF"/>
                </a:solidFill>
                <a:latin typeface="Times" pitchFamily="1" charset="0"/>
              </a:rPr>
              <a:t>or</a:t>
            </a:r>
          </a:p>
          <a:p>
            <a:r>
              <a:rPr lang="en-US">
                <a:solidFill>
                  <a:srgbClr val="3333FF"/>
                </a:solidFill>
                <a:latin typeface="Times" pitchFamily="1" charset="0"/>
              </a:rPr>
              <a:t>       partition ratio </a:t>
            </a:r>
          </a:p>
        </p:txBody>
      </p:sp>
      <p:grpSp>
        <p:nvGrpSpPr>
          <p:cNvPr id="14362" name="Group 26"/>
          <p:cNvGrpSpPr>
            <a:grpSpLocks noChangeAspect="1"/>
          </p:cNvGrpSpPr>
          <p:nvPr/>
        </p:nvGrpSpPr>
        <p:grpSpPr bwMode="auto">
          <a:xfrm>
            <a:off x="5702300" y="2909888"/>
            <a:ext cx="1981200" cy="1262062"/>
            <a:chOff x="3879" y="2352"/>
            <a:chExt cx="1248" cy="795"/>
          </a:xfrm>
        </p:grpSpPr>
        <p:sp>
          <p:nvSpPr>
            <p:cNvPr id="14361" name="AutoShape 25"/>
            <p:cNvSpPr>
              <a:spLocks noChangeAspect="1" noChangeArrowheads="1" noTextEdit="1"/>
            </p:cNvSpPr>
            <p:nvPr/>
          </p:nvSpPr>
          <p:spPr bwMode="auto">
            <a:xfrm>
              <a:off x="3879" y="2381"/>
              <a:ext cx="1248" cy="712"/>
            </a:xfrm>
            <a:prstGeom prst="rect">
              <a:avLst/>
            </a:prstGeom>
            <a:noFill/>
            <a:ln w="9525">
              <a:noFill/>
              <a:miter lim="800000"/>
              <a:headEnd/>
              <a:tailEnd/>
            </a:ln>
          </p:spPr>
          <p:txBody>
            <a:bodyPr/>
            <a:lstStyle/>
            <a:p>
              <a:endParaRPr lang="en-IN"/>
            </a:p>
          </p:txBody>
        </p:sp>
        <p:sp>
          <p:nvSpPr>
            <p:cNvPr id="14363" name="Rectangle 27"/>
            <p:cNvSpPr>
              <a:spLocks noChangeArrowheads="1"/>
            </p:cNvSpPr>
            <p:nvPr/>
          </p:nvSpPr>
          <p:spPr bwMode="auto">
            <a:xfrm>
              <a:off x="3889" y="2576"/>
              <a:ext cx="241" cy="298"/>
            </a:xfrm>
            <a:prstGeom prst="rect">
              <a:avLst/>
            </a:prstGeom>
            <a:noFill/>
            <a:ln w="9525">
              <a:noFill/>
              <a:miter lim="800000"/>
              <a:headEnd/>
              <a:tailEnd/>
            </a:ln>
          </p:spPr>
          <p:txBody>
            <a:bodyPr wrap="none" lIns="0" tIns="0" rIns="0" bIns="0">
              <a:spAutoFit/>
            </a:bodyPr>
            <a:lstStyle/>
            <a:p>
              <a:r>
                <a:rPr lang="en-US" sz="3100">
                  <a:solidFill>
                    <a:srgbClr val="000000"/>
                  </a:solidFill>
                  <a:latin typeface="Times" pitchFamily="1" charset="0"/>
                </a:rPr>
                <a:t>K </a:t>
              </a:r>
              <a:endParaRPr lang="en-US"/>
            </a:p>
          </p:txBody>
        </p:sp>
        <p:sp>
          <p:nvSpPr>
            <p:cNvPr id="14364" name="Rectangle 28"/>
            <p:cNvSpPr>
              <a:spLocks noChangeArrowheads="1"/>
            </p:cNvSpPr>
            <p:nvPr/>
          </p:nvSpPr>
          <p:spPr bwMode="auto">
            <a:xfrm>
              <a:off x="4172" y="2556"/>
              <a:ext cx="136" cy="298"/>
            </a:xfrm>
            <a:prstGeom prst="rect">
              <a:avLst/>
            </a:prstGeom>
            <a:noFill/>
            <a:ln w="9525">
              <a:noFill/>
              <a:miter lim="800000"/>
              <a:headEnd/>
              <a:tailEnd/>
            </a:ln>
          </p:spPr>
          <p:txBody>
            <a:bodyPr wrap="none" lIns="0" tIns="0" rIns="0" bIns="0">
              <a:spAutoFit/>
            </a:bodyPr>
            <a:lstStyle/>
            <a:p>
              <a:r>
                <a:rPr lang="en-US" sz="3100">
                  <a:solidFill>
                    <a:srgbClr val="000000"/>
                  </a:solidFill>
                  <a:latin typeface="Symbol" pitchFamily="1" charset="2"/>
                </a:rPr>
                <a:t>=</a:t>
              </a:r>
              <a:endParaRPr lang="en-US"/>
            </a:p>
          </p:txBody>
        </p:sp>
        <p:sp>
          <p:nvSpPr>
            <p:cNvPr id="14365" name="Rectangle 29"/>
            <p:cNvSpPr>
              <a:spLocks noChangeArrowheads="1"/>
            </p:cNvSpPr>
            <p:nvPr/>
          </p:nvSpPr>
          <p:spPr bwMode="auto">
            <a:xfrm>
              <a:off x="4318" y="2556"/>
              <a:ext cx="62" cy="298"/>
            </a:xfrm>
            <a:prstGeom prst="rect">
              <a:avLst/>
            </a:prstGeom>
            <a:noFill/>
            <a:ln w="9525">
              <a:noFill/>
              <a:miter lim="800000"/>
              <a:headEnd/>
              <a:tailEnd/>
            </a:ln>
          </p:spPr>
          <p:txBody>
            <a:bodyPr wrap="none" lIns="0" tIns="0" rIns="0" bIns="0">
              <a:spAutoFit/>
            </a:bodyPr>
            <a:lstStyle/>
            <a:p>
              <a:r>
                <a:rPr lang="en-US" sz="3100">
                  <a:solidFill>
                    <a:srgbClr val="000000"/>
                  </a:solidFill>
                  <a:latin typeface="Symbol" pitchFamily="1" charset="2"/>
                </a:rPr>
                <a:t> </a:t>
              </a:r>
              <a:endParaRPr lang="en-US"/>
            </a:p>
          </p:txBody>
        </p:sp>
        <p:sp>
          <p:nvSpPr>
            <p:cNvPr id="14366" name="Rectangle 30"/>
            <p:cNvSpPr>
              <a:spLocks noChangeArrowheads="1"/>
            </p:cNvSpPr>
            <p:nvPr/>
          </p:nvSpPr>
          <p:spPr bwMode="auto">
            <a:xfrm>
              <a:off x="4357" y="2576"/>
              <a:ext cx="62" cy="298"/>
            </a:xfrm>
            <a:prstGeom prst="rect">
              <a:avLst/>
            </a:prstGeom>
            <a:noFill/>
            <a:ln w="9525">
              <a:noFill/>
              <a:miter lim="800000"/>
              <a:headEnd/>
              <a:tailEnd/>
            </a:ln>
          </p:spPr>
          <p:txBody>
            <a:bodyPr wrap="none" lIns="0" tIns="0" rIns="0" bIns="0">
              <a:spAutoFit/>
            </a:bodyPr>
            <a:lstStyle/>
            <a:p>
              <a:r>
                <a:rPr lang="en-US" sz="3100">
                  <a:solidFill>
                    <a:srgbClr val="000000"/>
                  </a:solidFill>
                  <a:latin typeface="Times" pitchFamily="1" charset="0"/>
                </a:rPr>
                <a:t> </a:t>
              </a:r>
              <a:endParaRPr lang="en-US"/>
            </a:p>
          </p:txBody>
        </p:sp>
        <p:sp>
          <p:nvSpPr>
            <p:cNvPr id="14367" name="Rectangle 31"/>
            <p:cNvSpPr>
              <a:spLocks noChangeArrowheads="1"/>
            </p:cNvSpPr>
            <p:nvPr/>
          </p:nvSpPr>
          <p:spPr bwMode="auto">
            <a:xfrm>
              <a:off x="4425" y="2576"/>
              <a:ext cx="62" cy="298"/>
            </a:xfrm>
            <a:prstGeom prst="rect">
              <a:avLst/>
            </a:prstGeom>
            <a:noFill/>
            <a:ln w="9525">
              <a:noFill/>
              <a:miter lim="800000"/>
              <a:headEnd/>
              <a:tailEnd/>
            </a:ln>
          </p:spPr>
          <p:txBody>
            <a:bodyPr wrap="none" lIns="0" tIns="0" rIns="0" bIns="0">
              <a:spAutoFit/>
            </a:bodyPr>
            <a:lstStyle/>
            <a:p>
              <a:r>
                <a:rPr lang="en-US" sz="3100">
                  <a:solidFill>
                    <a:srgbClr val="000000"/>
                  </a:solidFill>
                  <a:latin typeface="Times" pitchFamily="1" charset="0"/>
                </a:rPr>
                <a:t> </a:t>
              </a:r>
              <a:endParaRPr lang="en-US"/>
            </a:p>
          </p:txBody>
        </p:sp>
        <p:sp>
          <p:nvSpPr>
            <p:cNvPr id="14368" name="Rectangle 32"/>
            <p:cNvSpPr>
              <a:spLocks noChangeArrowheads="1"/>
            </p:cNvSpPr>
            <p:nvPr/>
          </p:nvSpPr>
          <p:spPr bwMode="auto">
            <a:xfrm>
              <a:off x="4503" y="2352"/>
              <a:ext cx="165" cy="298"/>
            </a:xfrm>
            <a:prstGeom prst="rect">
              <a:avLst/>
            </a:prstGeom>
            <a:noFill/>
            <a:ln w="9525">
              <a:noFill/>
              <a:miter lim="800000"/>
              <a:headEnd/>
              <a:tailEnd/>
            </a:ln>
          </p:spPr>
          <p:txBody>
            <a:bodyPr wrap="none" lIns="0" tIns="0" rIns="0" bIns="0">
              <a:spAutoFit/>
            </a:bodyPr>
            <a:lstStyle/>
            <a:p>
              <a:r>
                <a:rPr lang="en-US" sz="3100">
                  <a:solidFill>
                    <a:srgbClr val="000000"/>
                  </a:solidFill>
                  <a:latin typeface="Times" pitchFamily="1" charset="0"/>
                </a:rPr>
                <a:t>C</a:t>
              </a:r>
              <a:endParaRPr lang="en-US"/>
            </a:p>
          </p:txBody>
        </p:sp>
        <p:sp>
          <p:nvSpPr>
            <p:cNvPr id="14369" name="Rectangle 33"/>
            <p:cNvSpPr>
              <a:spLocks noChangeArrowheads="1"/>
            </p:cNvSpPr>
            <p:nvPr/>
          </p:nvSpPr>
          <p:spPr bwMode="auto">
            <a:xfrm>
              <a:off x="4669" y="2352"/>
              <a:ext cx="62" cy="298"/>
            </a:xfrm>
            <a:prstGeom prst="rect">
              <a:avLst/>
            </a:prstGeom>
            <a:noFill/>
            <a:ln w="9525">
              <a:noFill/>
              <a:miter lim="800000"/>
              <a:headEnd/>
              <a:tailEnd/>
            </a:ln>
          </p:spPr>
          <p:txBody>
            <a:bodyPr wrap="none" lIns="0" tIns="0" rIns="0" bIns="0">
              <a:spAutoFit/>
            </a:bodyPr>
            <a:lstStyle/>
            <a:p>
              <a:r>
                <a:rPr lang="en-US" sz="3100">
                  <a:solidFill>
                    <a:srgbClr val="000000"/>
                  </a:solidFill>
                  <a:latin typeface="Times" pitchFamily="1" charset="0"/>
                </a:rPr>
                <a:t> </a:t>
              </a:r>
              <a:endParaRPr lang="en-US"/>
            </a:p>
          </p:txBody>
        </p:sp>
        <p:sp>
          <p:nvSpPr>
            <p:cNvPr id="14370" name="Rectangle 34"/>
            <p:cNvSpPr>
              <a:spLocks noChangeArrowheads="1"/>
            </p:cNvSpPr>
            <p:nvPr/>
          </p:nvSpPr>
          <p:spPr bwMode="auto">
            <a:xfrm>
              <a:off x="4688" y="2508"/>
              <a:ext cx="80"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Times" pitchFamily="1" charset="0"/>
                </a:rPr>
                <a:t>S</a:t>
              </a:r>
              <a:endParaRPr lang="en-US"/>
            </a:p>
          </p:txBody>
        </p:sp>
        <p:sp>
          <p:nvSpPr>
            <p:cNvPr id="14371" name="Rectangle 35"/>
            <p:cNvSpPr>
              <a:spLocks noChangeArrowheads="1"/>
            </p:cNvSpPr>
            <p:nvPr/>
          </p:nvSpPr>
          <p:spPr bwMode="auto">
            <a:xfrm>
              <a:off x="4796" y="2508"/>
              <a:ext cx="36"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Times" pitchFamily="1" charset="0"/>
                </a:rPr>
                <a:t> </a:t>
              </a:r>
              <a:endParaRPr lang="en-US"/>
            </a:p>
          </p:txBody>
        </p:sp>
        <p:sp>
          <p:nvSpPr>
            <p:cNvPr id="14372" name="Rectangle 36"/>
            <p:cNvSpPr>
              <a:spLocks noChangeArrowheads="1"/>
            </p:cNvSpPr>
            <p:nvPr/>
          </p:nvSpPr>
          <p:spPr bwMode="auto">
            <a:xfrm>
              <a:off x="4796" y="2508"/>
              <a:ext cx="1" cy="230"/>
            </a:xfrm>
            <a:prstGeom prst="rect">
              <a:avLst/>
            </a:prstGeom>
            <a:noFill/>
            <a:ln w="9525">
              <a:noFill/>
              <a:miter lim="800000"/>
              <a:headEnd/>
              <a:tailEnd/>
            </a:ln>
          </p:spPr>
          <p:txBody>
            <a:bodyPr wrap="none" lIns="0" tIns="0" rIns="0" bIns="0">
              <a:spAutoFit/>
            </a:bodyPr>
            <a:lstStyle/>
            <a:p>
              <a:endParaRPr lang="en-US"/>
            </a:p>
          </p:txBody>
        </p:sp>
        <p:sp>
          <p:nvSpPr>
            <p:cNvPr id="14373" name="Rectangle 37"/>
            <p:cNvSpPr>
              <a:spLocks noChangeArrowheads="1"/>
            </p:cNvSpPr>
            <p:nvPr/>
          </p:nvSpPr>
          <p:spPr bwMode="auto">
            <a:xfrm>
              <a:off x="4835" y="2508"/>
              <a:ext cx="36"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Times" pitchFamily="1" charset="0"/>
                </a:rPr>
                <a:t> </a:t>
              </a:r>
              <a:endParaRPr lang="en-US"/>
            </a:p>
          </p:txBody>
        </p:sp>
        <p:sp>
          <p:nvSpPr>
            <p:cNvPr id="14374" name="Rectangle 38"/>
            <p:cNvSpPr>
              <a:spLocks noChangeArrowheads="1"/>
            </p:cNvSpPr>
            <p:nvPr/>
          </p:nvSpPr>
          <p:spPr bwMode="auto">
            <a:xfrm>
              <a:off x="4835" y="2508"/>
              <a:ext cx="1" cy="230"/>
            </a:xfrm>
            <a:prstGeom prst="rect">
              <a:avLst/>
            </a:prstGeom>
            <a:noFill/>
            <a:ln w="9525">
              <a:noFill/>
              <a:miter lim="800000"/>
              <a:headEnd/>
              <a:tailEnd/>
            </a:ln>
          </p:spPr>
          <p:txBody>
            <a:bodyPr wrap="none" lIns="0" tIns="0" rIns="0" bIns="0">
              <a:spAutoFit/>
            </a:bodyPr>
            <a:lstStyle/>
            <a:p>
              <a:endParaRPr lang="en-US"/>
            </a:p>
          </p:txBody>
        </p:sp>
        <p:sp>
          <p:nvSpPr>
            <p:cNvPr id="14375" name="Rectangle 39"/>
            <p:cNvSpPr>
              <a:spLocks noChangeArrowheads="1"/>
            </p:cNvSpPr>
            <p:nvPr/>
          </p:nvSpPr>
          <p:spPr bwMode="auto">
            <a:xfrm>
              <a:off x="5039" y="2508"/>
              <a:ext cx="1" cy="230"/>
            </a:xfrm>
            <a:prstGeom prst="rect">
              <a:avLst/>
            </a:prstGeom>
            <a:noFill/>
            <a:ln w="9525">
              <a:noFill/>
              <a:miter lim="800000"/>
              <a:headEnd/>
              <a:tailEnd/>
            </a:ln>
          </p:spPr>
          <p:txBody>
            <a:bodyPr wrap="none" lIns="0" tIns="0" rIns="0" bIns="0">
              <a:spAutoFit/>
            </a:bodyPr>
            <a:lstStyle/>
            <a:p>
              <a:endParaRPr lang="en-US"/>
            </a:p>
          </p:txBody>
        </p:sp>
        <p:sp>
          <p:nvSpPr>
            <p:cNvPr id="14376" name="Rectangle 40"/>
            <p:cNvSpPr>
              <a:spLocks noChangeArrowheads="1"/>
            </p:cNvSpPr>
            <p:nvPr/>
          </p:nvSpPr>
          <p:spPr bwMode="auto">
            <a:xfrm>
              <a:off x="5078" y="2508"/>
              <a:ext cx="1" cy="230"/>
            </a:xfrm>
            <a:prstGeom prst="rect">
              <a:avLst/>
            </a:prstGeom>
            <a:noFill/>
            <a:ln w="9525">
              <a:noFill/>
              <a:miter lim="800000"/>
              <a:headEnd/>
              <a:tailEnd/>
            </a:ln>
          </p:spPr>
          <p:txBody>
            <a:bodyPr wrap="none" lIns="0" tIns="0" rIns="0" bIns="0">
              <a:spAutoFit/>
            </a:bodyPr>
            <a:lstStyle/>
            <a:p>
              <a:endParaRPr lang="en-US"/>
            </a:p>
          </p:txBody>
        </p:sp>
        <p:sp>
          <p:nvSpPr>
            <p:cNvPr id="14377" name="Rectangle 41"/>
            <p:cNvSpPr>
              <a:spLocks noChangeArrowheads="1"/>
            </p:cNvSpPr>
            <p:nvPr/>
          </p:nvSpPr>
          <p:spPr bwMode="auto">
            <a:xfrm>
              <a:off x="4523" y="2762"/>
              <a:ext cx="165" cy="298"/>
            </a:xfrm>
            <a:prstGeom prst="rect">
              <a:avLst/>
            </a:prstGeom>
            <a:noFill/>
            <a:ln w="9525">
              <a:noFill/>
              <a:miter lim="800000"/>
              <a:headEnd/>
              <a:tailEnd/>
            </a:ln>
          </p:spPr>
          <p:txBody>
            <a:bodyPr wrap="none" lIns="0" tIns="0" rIns="0" bIns="0">
              <a:spAutoFit/>
            </a:bodyPr>
            <a:lstStyle/>
            <a:p>
              <a:r>
                <a:rPr lang="en-US" sz="3100">
                  <a:solidFill>
                    <a:srgbClr val="000000"/>
                  </a:solidFill>
                  <a:latin typeface="Times" pitchFamily="1" charset="0"/>
                </a:rPr>
                <a:t>C</a:t>
              </a:r>
              <a:endParaRPr lang="en-US"/>
            </a:p>
          </p:txBody>
        </p:sp>
        <p:sp>
          <p:nvSpPr>
            <p:cNvPr id="14378" name="Rectangle 42"/>
            <p:cNvSpPr>
              <a:spLocks noChangeArrowheads="1"/>
            </p:cNvSpPr>
            <p:nvPr/>
          </p:nvSpPr>
          <p:spPr bwMode="auto">
            <a:xfrm>
              <a:off x="4688" y="2762"/>
              <a:ext cx="62" cy="298"/>
            </a:xfrm>
            <a:prstGeom prst="rect">
              <a:avLst/>
            </a:prstGeom>
            <a:noFill/>
            <a:ln w="9525">
              <a:noFill/>
              <a:miter lim="800000"/>
              <a:headEnd/>
              <a:tailEnd/>
            </a:ln>
          </p:spPr>
          <p:txBody>
            <a:bodyPr wrap="none" lIns="0" tIns="0" rIns="0" bIns="0">
              <a:spAutoFit/>
            </a:bodyPr>
            <a:lstStyle/>
            <a:p>
              <a:r>
                <a:rPr lang="en-US" sz="3100">
                  <a:solidFill>
                    <a:srgbClr val="000000"/>
                  </a:solidFill>
                  <a:latin typeface="Times" pitchFamily="1" charset="0"/>
                </a:rPr>
                <a:t> </a:t>
              </a:r>
              <a:endParaRPr lang="en-US"/>
            </a:p>
          </p:txBody>
        </p:sp>
        <p:sp>
          <p:nvSpPr>
            <p:cNvPr id="14379" name="Rectangle 43"/>
            <p:cNvSpPr>
              <a:spLocks noChangeArrowheads="1"/>
            </p:cNvSpPr>
            <p:nvPr/>
          </p:nvSpPr>
          <p:spPr bwMode="auto">
            <a:xfrm>
              <a:off x="4708" y="2917"/>
              <a:ext cx="128"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Times" pitchFamily="1" charset="0"/>
                </a:rPr>
                <a:t>M</a:t>
              </a:r>
              <a:endParaRPr lang="en-US"/>
            </a:p>
          </p:txBody>
        </p:sp>
        <p:sp>
          <p:nvSpPr>
            <p:cNvPr id="14380" name="Rectangle 44"/>
            <p:cNvSpPr>
              <a:spLocks noChangeArrowheads="1"/>
            </p:cNvSpPr>
            <p:nvPr/>
          </p:nvSpPr>
          <p:spPr bwMode="auto">
            <a:xfrm>
              <a:off x="4815" y="2917"/>
              <a:ext cx="36"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Times" pitchFamily="1" charset="0"/>
                </a:rPr>
                <a:t> </a:t>
              </a:r>
              <a:endParaRPr lang="en-US"/>
            </a:p>
          </p:txBody>
        </p:sp>
        <p:sp>
          <p:nvSpPr>
            <p:cNvPr id="14381" name="Rectangle 45"/>
            <p:cNvSpPr>
              <a:spLocks noChangeArrowheads="1"/>
            </p:cNvSpPr>
            <p:nvPr/>
          </p:nvSpPr>
          <p:spPr bwMode="auto">
            <a:xfrm>
              <a:off x="4815" y="2917"/>
              <a:ext cx="1" cy="230"/>
            </a:xfrm>
            <a:prstGeom prst="rect">
              <a:avLst/>
            </a:prstGeom>
            <a:noFill/>
            <a:ln w="9525">
              <a:noFill/>
              <a:miter lim="800000"/>
              <a:headEnd/>
              <a:tailEnd/>
            </a:ln>
          </p:spPr>
          <p:txBody>
            <a:bodyPr wrap="none" lIns="0" tIns="0" rIns="0" bIns="0">
              <a:spAutoFit/>
            </a:bodyPr>
            <a:lstStyle/>
            <a:p>
              <a:endParaRPr lang="en-US"/>
            </a:p>
          </p:txBody>
        </p:sp>
        <p:sp>
          <p:nvSpPr>
            <p:cNvPr id="14382" name="Rectangle 46"/>
            <p:cNvSpPr>
              <a:spLocks noChangeArrowheads="1"/>
            </p:cNvSpPr>
            <p:nvPr/>
          </p:nvSpPr>
          <p:spPr bwMode="auto">
            <a:xfrm>
              <a:off x="4854" y="2917"/>
              <a:ext cx="36"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Times" pitchFamily="1" charset="0"/>
                </a:rPr>
                <a:t> </a:t>
              </a:r>
              <a:endParaRPr lang="en-US"/>
            </a:p>
          </p:txBody>
        </p:sp>
        <p:sp>
          <p:nvSpPr>
            <p:cNvPr id="14383" name="Rectangle 47"/>
            <p:cNvSpPr>
              <a:spLocks noChangeArrowheads="1"/>
            </p:cNvSpPr>
            <p:nvPr/>
          </p:nvSpPr>
          <p:spPr bwMode="auto">
            <a:xfrm>
              <a:off x="4854" y="2917"/>
              <a:ext cx="1" cy="230"/>
            </a:xfrm>
            <a:prstGeom prst="rect">
              <a:avLst/>
            </a:prstGeom>
            <a:noFill/>
            <a:ln w="9525">
              <a:noFill/>
              <a:miter lim="800000"/>
              <a:headEnd/>
              <a:tailEnd/>
            </a:ln>
          </p:spPr>
          <p:txBody>
            <a:bodyPr wrap="none" lIns="0" tIns="0" rIns="0" bIns="0">
              <a:spAutoFit/>
            </a:bodyPr>
            <a:lstStyle/>
            <a:p>
              <a:endParaRPr lang="en-US"/>
            </a:p>
          </p:txBody>
        </p:sp>
        <p:sp>
          <p:nvSpPr>
            <p:cNvPr id="14384" name="Rectangle 48"/>
            <p:cNvSpPr>
              <a:spLocks noChangeArrowheads="1"/>
            </p:cNvSpPr>
            <p:nvPr/>
          </p:nvSpPr>
          <p:spPr bwMode="auto">
            <a:xfrm>
              <a:off x="5020" y="2917"/>
              <a:ext cx="1" cy="230"/>
            </a:xfrm>
            <a:prstGeom prst="rect">
              <a:avLst/>
            </a:prstGeom>
            <a:noFill/>
            <a:ln w="9525">
              <a:noFill/>
              <a:miter lim="800000"/>
              <a:headEnd/>
              <a:tailEnd/>
            </a:ln>
          </p:spPr>
          <p:txBody>
            <a:bodyPr wrap="none" lIns="0" tIns="0" rIns="0" bIns="0">
              <a:spAutoFit/>
            </a:bodyPr>
            <a:lstStyle/>
            <a:p>
              <a:endParaRPr lang="en-US"/>
            </a:p>
          </p:txBody>
        </p:sp>
        <p:sp>
          <p:nvSpPr>
            <p:cNvPr id="14385" name="Rectangle 49"/>
            <p:cNvSpPr>
              <a:spLocks noChangeArrowheads="1"/>
            </p:cNvSpPr>
            <p:nvPr/>
          </p:nvSpPr>
          <p:spPr bwMode="auto">
            <a:xfrm>
              <a:off x="5059" y="2917"/>
              <a:ext cx="36"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Times" pitchFamily="1" charset="0"/>
                </a:rPr>
                <a:t> </a:t>
              </a:r>
              <a:endParaRPr lang="en-US"/>
            </a:p>
          </p:txBody>
        </p:sp>
        <p:sp>
          <p:nvSpPr>
            <p:cNvPr id="14386" name="Line 50"/>
            <p:cNvSpPr>
              <a:spLocks noChangeShapeType="1"/>
            </p:cNvSpPr>
            <p:nvPr/>
          </p:nvSpPr>
          <p:spPr bwMode="auto">
            <a:xfrm>
              <a:off x="4464" y="2722"/>
              <a:ext cx="644" cy="1"/>
            </a:xfrm>
            <a:prstGeom prst="line">
              <a:avLst/>
            </a:prstGeom>
            <a:noFill/>
            <a:ln w="36576">
              <a:solidFill>
                <a:srgbClr val="000000"/>
              </a:solidFill>
              <a:round/>
              <a:headEnd/>
              <a:tailEnd/>
            </a:ln>
          </p:spPr>
          <p:txBody>
            <a:bodyPr/>
            <a:lstStyle/>
            <a:p>
              <a:endParaRPr lang="en-IN"/>
            </a:p>
          </p:txBody>
        </p:sp>
      </p:grpSp>
      <p:sp>
        <p:nvSpPr>
          <p:cNvPr id="14387" name="Text Box 51"/>
          <p:cNvSpPr txBox="1">
            <a:spLocks noChangeArrowheads="1"/>
          </p:cNvSpPr>
          <p:nvPr/>
        </p:nvSpPr>
        <p:spPr bwMode="auto">
          <a:xfrm>
            <a:off x="5622925" y="4049713"/>
            <a:ext cx="3221038" cy="2282825"/>
          </a:xfrm>
          <a:prstGeom prst="rect">
            <a:avLst/>
          </a:prstGeom>
          <a:noFill/>
          <a:ln w="12700">
            <a:noFill/>
            <a:miter lim="800000"/>
            <a:headEnd/>
            <a:tailEnd/>
          </a:ln>
          <a:effectLst/>
        </p:spPr>
        <p:txBody>
          <a:bodyPr>
            <a:spAutoFit/>
          </a:bodyPr>
          <a:lstStyle/>
          <a:p>
            <a:r>
              <a:rPr lang="en-US"/>
              <a:t>Where </a:t>
            </a:r>
            <a:r>
              <a:rPr lang="en-US">
                <a:solidFill>
                  <a:srgbClr val="3333FF"/>
                </a:solidFill>
              </a:rPr>
              <a:t>C</a:t>
            </a:r>
            <a:r>
              <a:rPr lang="en-US" baseline="-25000">
                <a:solidFill>
                  <a:srgbClr val="3333FF"/>
                </a:solidFill>
              </a:rPr>
              <a:t>S</a:t>
            </a:r>
            <a:r>
              <a:rPr lang="en-US"/>
              <a:t> is the molar concentration of the solute in the stationary phase and </a:t>
            </a:r>
            <a:r>
              <a:rPr lang="en-US">
                <a:solidFill>
                  <a:srgbClr val="3333FF"/>
                </a:solidFill>
              </a:rPr>
              <a:t>C</a:t>
            </a:r>
            <a:r>
              <a:rPr lang="en-US" baseline="-25000">
                <a:solidFill>
                  <a:srgbClr val="3333FF"/>
                </a:solidFill>
              </a:rPr>
              <a:t>M</a:t>
            </a:r>
            <a:r>
              <a:rPr lang="en-US"/>
              <a:t> is the molar concentration in the mobile phase. </a:t>
            </a:r>
          </a:p>
        </p:txBody>
      </p:sp>
      <p:sp>
        <p:nvSpPr>
          <p:cNvPr id="14390" name="Oval 54"/>
          <p:cNvSpPr>
            <a:spLocks noChangeArrowheads="1"/>
          </p:cNvSpPr>
          <p:nvPr/>
        </p:nvSpPr>
        <p:spPr bwMode="auto">
          <a:xfrm>
            <a:off x="1174750" y="3409950"/>
            <a:ext cx="381000" cy="381000"/>
          </a:xfrm>
          <a:prstGeom prst="ellipse">
            <a:avLst/>
          </a:prstGeom>
          <a:noFill/>
          <a:ln w="12700">
            <a:solidFill>
              <a:schemeClr val="tx1"/>
            </a:solidFill>
            <a:round/>
            <a:headEnd/>
            <a:tailEnd/>
          </a:ln>
          <a:effectLst/>
        </p:spPr>
        <p:txBody>
          <a:bodyPr wrap="none" anchor="ctr"/>
          <a:lstStyle/>
          <a:p>
            <a:endParaRPr lang="en-IN"/>
          </a:p>
        </p:txBody>
      </p:sp>
      <p:sp>
        <p:nvSpPr>
          <p:cNvPr id="14391" name="Oval 55"/>
          <p:cNvSpPr>
            <a:spLocks noChangeArrowheads="1"/>
          </p:cNvSpPr>
          <p:nvPr/>
        </p:nvSpPr>
        <p:spPr bwMode="auto">
          <a:xfrm>
            <a:off x="2225675" y="2190750"/>
            <a:ext cx="381000" cy="381000"/>
          </a:xfrm>
          <a:prstGeom prst="ellipse">
            <a:avLst/>
          </a:prstGeom>
          <a:noFill/>
          <a:ln w="12700">
            <a:solidFill>
              <a:schemeClr val="tx1"/>
            </a:solidFill>
            <a:round/>
            <a:headEnd/>
            <a:tailEnd/>
          </a:ln>
          <a:effectLst/>
        </p:spPr>
        <p:txBody>
          <a:bodyPr wrap="none" anchor="ctr"/>
          <a:lstStyle/>
          <a:p>
            <a:endParaRPr lang="en-IN"/>
          </a:p>
        </p:txBody>
      </p:sp>
      <p:sp>
        <p:nvSpPr>
          <p:cNvPr id="14392" name="Oval 56"/>
          <p:cNvSpPr>
            <a:spLocks noChangeArrowheads="1"/>
          </p:cNvSpPr>
          <p:nvPr/>
        </p:nvSpPr>
        <p:spPr bwMode="auto">
          <a:xfrm>
            <a:off x="1646238" y="3790950"/>
            <a:ext cx="381000" cy="381000"/>
          </a:xfrm>
          <a:prstGeom prst="ellipse">
            <a:avLst/>
          </a:prstGeom>
          <a:noFill/>
          <a:ln w="12700">
            <a:solidFill>
              <a:srgbClr val="3333FF"/>
            </a:solidFill>
            <a:round/>
            <a:headEnd/>
            <a:tailEnd/>
          </a:ln>
          <a:effectLst/>
        </p:spPr>
        <p:txBody>
          <a:bodyPr wrap="none" anchor="ctr"/>
          <a:lstStyle/>
          <a:p>
            <a:endParaRPr lang="en-IN"/>
          </a:p>
        </p:txBody>
      </p:sp>
      <p:sp>
        <p:nvSpPr>
          <p:cNvPr id="14393" name="Oval 57"/>
          <p:cNvSpPr>
            <a:spLocks noChangeArrowheads="1"/>
          </p:cNvSpPr>
          <p:nvPr/>
        </p:nvSpPr>
        <p:spPr bwMode="auto">
          <a:xfrm>
            <a:off x="3063875" y="2743200"/>
            <a:ext cx="381000" cy="381000"/>
          </a:xfrm>
          <a:prstGeom prst="ellipse">
            <a:avLst/>
          </a:prstGeom>
          <a:noFill/>
          <a:ln w="12700">
            <a:solidFill>
              <a:srgbClr val="3333FF"/>
            </a:solidFill>
            <a:round/>
            <a:headEnd/>
            <a:tailEnd/>
          </a:ln>
          <a:effectLst/>
        </p:spPr>
        <p:txBody>
          <a:bodyPr wrap="none" anchor="ctr"/>
          <a:lstStyle/>
          <a:p>
            <a:endParaRPr lang="en-IN"/>
          </a:p>
        </p:txBody>
      </p:sp>
      <p:sp>
        <p:nvSpPr>
          <p:cNvPr id="14394" name="Oval 58"/>
          <p:cNvSpPr>
            <a:spLocks noChangeArrowheads="1"/>
          </p:cNvSpPr>
          <p:nvPr/>
        </p:nvSpPr>
        <p:spPr bwMode="auto">
          <a:xfrm>
            <a:off x="2193925" y="4294188"/>
            <a:ext cx="381000" cy="381000"/>
          </a:xfrm>
          <a:prstGeom prst="ellipse">
            <a:avLst/>
          </a:prstGeom>
          <a:noFill/>
          <a:ln w="12700">
            <a:solidFill>
              <a:srgbClr val="3333FF"/>
            </a:solidFill>
            <a:round/>
            <a:headEnd/>
            <a:tailEnd/>
          </a:ln>
          <a:effectLst/>
        </p:spPr>
        <p:txBody>
          <a:bodyPr wrap="none" anchor="ctr"/>
          <a:lstStyle/>
          <a:p>
            <a:endParaRPr lang="en-IN"/>
          </a:p>
        </p:txBody>
      </p:sp>
      <p:sp>
        <p:nvSpPr>
          <p:cNvPr id="14395" name="Oval 59"/>
          <p:cNvSpPr>
            <a:spLocks noChangeArrowheads="1"/>
          </p:cNvSpPr>
          <p:nvPr/>
        </p:nvSpPr>
        <p:spPr bwMode="auto">
          <a:xfrm>
            <a:off x="2514600" y="2541588"/>
            <a:ext cx="381000" cy="381000"/>
          </a:xfrm>
          <a:prstGeom prst="ellipse">
            <a:avLst/>
          </a:prstGeom>
          <a:noFill/>
          <a:ln w="12700">
            <a:solidFill>
              <a:srgbClr val="3333FF"/>
            </a:solidFill>
            <a:round/>
            <a:headEnd/>
            <a:tailEnd/>
          </a:ln>
          <a:effectLst/>
        </p:spPr>
        <p:txBody>
          <a:bodyPr wrap="none" anchor="ctr"/>
          <a:lstStyle/>
          <a:p>
            <a:endParaRPr lang="en-IN"/>
          </a:p>
        </p:txBody>
      </p:sp>
      <p:sp>
        <p:nvSpPr>
          <p:cNvPr id="14396" name="Oval 60"/>
          <p:cNvSpPr>
            <a:spLocks noChangeArrowheads="1"/>
          </p:cNvSpPr>
          <p:nvPr/>
        </p:nvSpPr>
        <p:spPr bwMode="auto">
          <a:xfrm>
            <a:off x="1724025" y="4538663"/>
            <a:ext cx="381000" cy="381000"/>
          </a:xfrm>
          <a:prstGeom prst="ellipse">
            <a:avLst/>
          </a:prstGeom>
          <a:noFill/>
          <a:ln w="12700">
            <a:solidFill>
              <a:schemeClr val="tx1"/>
            </a:solidFill>
            <a:round/>
            <a:headEnd/>
            <a:tailEnd/>
          </a:ln>
          <a:effectLst/>
        </p:spPr>
        <p:txBody>
          <a:bodyPr wrap="none" anchor="ctr"/>
          <a:lstStyle/>
          <a:p>
            <a:endParaRPr lang="en-IN"/>
          </a:p>
        </p:txBody>
      </p:sp>
      <p:sp>
        <p:nvSpPr>
          <p:cNvPr id="14397" name="Oval 61"/>
          <p:cNvSpPr>
            <a:spLocks noChangeArrowheads="1"/>
          </p:cNvSpPr>
          <p:nvPr/>
        </p:nvSpPr>
        <p:spPr bwMode="auto">
          <a:xfrm>
            <a:off x="3155950" y="4003675"/>
            <a:ext cx="381000" cy="381000"/>
          </a:xfrm>
          <a:prstGeom prst="ellipse">
            <a:avLst/>
          </a:prstGeom>
          <a:noFill/>
          <a:ln w="12700">
            <a:solidFill>
              <a:srgbClr val="3333FF"/>
            </a:solidFill>
            <a:round/>
            <a:headEnd/>
            <a:tailEnd/>
          </a:ln>
          <a:effectLst/>
        </p:spPr>
        <p:txBody>
          <a:bodyPr wrap="none" anchor="ctr"/>
          <a:lstStyle/>
          <a:p>
            <a:endParaRPr lang="en-IN"/>
          </a:p>
        </p:txBody>
      </p:sp>
      <p:sp>
        <p:nvSpPr>
          <p:cNvPr id="14398" name="Oval 62"/>
          <p:cNvSpPr>
            <a:spLocks noChangeArrowheads="1"/>
          </p:cNvSpPr>
          <p:nvPr/>
        </p:nvSpPr>
        <p:spPr bwMode="auto">
          <a:xfrm>
            <a:off x="2819400" y="4645025"/>
            <a:ext cx="381000" cy="381000"/>
          </a:xfrm>
          <a:prstGeom prst="ellipse">
            <a:avLst/>
          </a:prstGeom>
          <a:noFill/>
          <a:ln w="12700">
            <a:solidFill>
              <a:schemeClr val="tx1"/>
            </a:solidFill>
            <a:round/>
            <a:headEnd/>
            <a:tailEnd/>
          </a:ln>
          <a:effectLst/>
        </p:spPr>
        <p:txBody>
          <a:bodyPr wrap="none" anchor="ctr"/>
          <a:lstStyle/>
          <a:p>
            <a:endParaRPr lang="en-IN"/>
          </a:p>
        </p:txBody>
      </p:sp>
      <p:sp>
        <p:nvSpPr>
          <p:cNvPr id="14399" name="Oval 63"/>
          <p:cNvSpPr>
            <a:spLocks noChangeArrowheads="1"/>
          </p:cNvSpPr>
          <p:nvPr/>
        </p:nvSpPr>
        <p:spPr bwMode="auto">
          <a:xfrm>
            <a:off x="3643313" y="2743200"/>
            <a:ext cx="381000" cy="381000"/>
          </a:xfrm>
          <a:prstGeom prst="ellipse">
            <a:avLst/>
          </a:prstGeom>
          <a:noFill/>
          <a:ln w="12700">
            <a:solidFill>
              <a:schemeClr val="tx1"/>
            </a:solidFill>
            <a:round/>
            <a:headEnd/>
            <a:tailEnd/>
          </a:ln>
          <a:effectLst/>
        </p:spPr>
        <p:txBody>
          <a:bodyPr wrap="none" anchor="ctr"/>
          <a:lstStyle/>
          <a:p>
            <a:endParaRPr lang="en-IN"/>
          </a:p>
        </p:txBody>
      </p:sp>
      <p:sp>
        <p:nvSpPr>
          <p:cNvPr id="14400" name="Text Box 64"/>
          <p:cNvSpPr txBox="1">
            <a:spLocks noChangeArrowheads="1"/>
          </p:cNvSpPr>
          <p:nvPr/>
        </p:nvSpPr>
        <p:spPr bwMode="auto">
          <a:xfrm>
            <a:off x="379413" y="5284788"/>
            <a:ext cx="4741862" cy="1019175"/>
          </a:xfrm>
          <a:prstGeom prst="rect">
            <a:avLst/>
          </a:prstGeom>
          <a:noFill/>
          <a:ln w="12700">
            <a:solidFill>
              <a:srgbClr val="FF0000"/>
            </a:solidFill>
            <a:miter lim="800000"/>
            <a:headEnd/>
            <a:tailEnd/>
          </a:ln>
          <a:effectLst/>
        </p:spPr>
        <p:txBody>
          <a:bodyPr wrap="none">
            <a:spAutoFit/>
          </a:bodyPr>
          <a:lstStyle/>
          <a:p>
            <a:r>
              <a:rPr lang="en-US" sz="2000" b="1"/>
              <a:t>Cross Section of Equilibrium in a column.</a:t>
            </a:r>
          </a:p>
          <a:p>
            <a:r>
              <a:rPr lang="en-US" sz="2000" b="1">
                <a:solidFill>
                  <a:srgbClr val="3333FF"/>
                </a:solidFill>
              </a:rPr>
              <a:t>“A” </a:t>
            </a:r>
            <a:r>
              <a:rPr lang="en-US" sz="2000" b="1"/>
              <a:t>are adsorbed to the stationary phase.</a:t>
            </a:r>
          </a:p>
          <a:p>
            <a:r>
              <a:rPr lang="en-US" sz="2000" b="1"/>
              <a:t>“A” are traveling in the mobile phase.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rrowheads="1"/>
          </p:cNvPicPr>
          <p:nvPr/>
        </p:nvPicPr>
        <p:blipFill>
          <a:blip r:embed="rId3" cstate="print"/>
          <a:srcRect/>
          <a:stretch>
            <a:fillRect/>
          </a:stretch>
        </p:blipFill>
        <p:spPr bwMode="auto">
          <a:xfrm>
            <a:off x="431800" y="1955800"/>
            <a:ext cx="8636000" cy="3162300"/>
          </a:xfrm>
          <a:prstGeom prst="rect">
            <a:avLst/>
          </a:prstGeom>
          <a:noFill/>
          <a:ln w="12700">
            <a:noFill/>
            <a:miter lim="800000"/>
            <a:headEnd/>
            <a:tailEnd/>
          </a:ln>
          <a:effectLst/>
        </p:spPr>
      </p:pic>
      <p:grpSp>
        <p:nvGrpSpPr>
          <p:cNvPr id="18438" name="Group 6"/>
          <p:cNvGrpSpPr>
            <a:grpSpLocks/>
          </p:cNvGrpSpPr>
          <p:nvPr/>
        </p:nvGrpSpPr>
        <p:grpSpPr bwMode="auto">
          <a:xfrm>
            <a:off x="606425" y="1520825"/>
            <a:ext cx="8116888" cy="849313"/>
            <a:chOff x="382" y="958"/>
            <a:chExt cx="5113" cy="535"/>
          </a:xfrm>
        </p:grpSpPr>
        <p:sp>
          <p:nvSpPr>
            <p:cNvPr id="18435" name="Rectangle 3"/>
            <p:cNvSpPr>
              <a:spLocks noChangeArrowheads="1"/>
            </p:cNvSpPr>
            <p:nvPr/>
          </p:nvSpPr>
          <p:spPr bwMode="auto">
            <a:xfrm>
              <a:off x="382" y="958"/>
              <a:ext cx="5113" cy="534"/>
            </a:xfrm>
            <a:prstGeom prst="rect">
              <a:avLst/>
            </a:prstGeom>
            <a:noFill/>
            <a:ln w="12700">
              <a:solidFill>
                <a:schemeClr val="tx1"/>
              </a:solidFill>
              <a:miter lim="800000"/>
              <a:headEnd/>
              <a:tailEnd/>
            </a:ln>
            <a:effectLst/>
          </p:spPr>
          <p:txBody>
            <a:bodyPr wrap="none" anchor="ctr"/>
            <a:lstStyle/>
            <a:p>
              <a:endParaRPr lang="en-IN"/>
            </a:p>
          </p:txBody>
        </p:sp>
        <p:sp>
          <p:nvSpPr>
            <p:cNvPr id="18436" name="Rectangle 4"/>
            <p:cNvSpPr>
              <a:spLocks noChangeArrowheads="1"/>
            </p:cNvSpPr>
            <p:nvPr/>
          </p:nvSpPr>
          <p:spPr bwMode="auto">
            <a:xfrm>
              <a:off x="2517" y="965"/>
              <a:ext cx="708" cy="528"/>
            </a:xfrm>
            <a:prstGeom prst="rect">
              <a:avLst/>
            </a:prstGeom>
            <a:gradFill rotWithShape="0">
              <a:gsLst>
                <a:gs pos="0">
                  <a:srgbClr val="618FFD"/>
                </a:gs>
                <a:gs pos="50000">
                  <a:srgbClr val="618FFD">
                    <a:gamma/>
                    <a:shade val="29804"/>
                    <a:invGamma/>
                  </a:srgbClr>
                </a:gs>
                <a:gs pos="100000">
                  <a:srgbClr val="618FFD"/>
                </a:gs>
              </a:gsLst>
              <a:lin ang="0" scaled="1"/>
            </a:gradFill>
            <a:ln w="12700">
              <a:solidFill>
                <a:schemeClr val="tx1"/>
              </a:solidFill>
              <a:miter lim="800000"/>
              <a:headEnd/>
              <a:tailEnd/>
            </a:ln>
            <a:effectLst/>
          </p:spPr>
          <p:txBody>
            <a:bodyPr wrap="none" anchor="ctr"/>
            <a:lstStyle/>
            <a:p>
              <a:endParaRPr lang="en-IN"/>
            </a:p>
          </p:txBody>
        </p:sp>
        <p:sp>
          <p:nvSpPr>
            <p:cNvPr id="18437" name="AutoShape 5"/>
            <p:cNvSpPr>
              <a:spLocks noChangeArrowheads="1"/>
            </p:cNvSpPr>
            <p:nvPr/>
          </p:nvSpPr>
          <p:spPr bwMode="auto">
            <a:xfrm>
              <a:off x="3245" y="991"/>
              <a:ext cx="700" cy="498"/>
            </a:xfrm>
            <a:prstGeom prst="rightArrow">
              <a:avLst>
                <a:gd name="adj1" fmla="val 50000"/>
                <a:gd name="adj2" fmla="val 70307"/>
              </a:avLst>
            </a:prstGeom>
            <a:noFill/>
            <a:ln w="12700">
              <a:solidFill>
                <a:schemeClr val="tx1"/>
              </a:solidFill>
              <a:miter lim="800000"/>
              <a:headEnd/>
              <a:tailEnd/>
            </a:ln>
            <a:effectLst/>
          </p:spPr>
          <p:txBody>
            <a:bodyPr wrap="none" lIns="90487" tIns="44450" rIns="90487" bIns="44450" anchor="ctr"/>
            <a:lstStyle/>
            <a:p>
              <a:pPr algn="ctr"/>
              <a:r>
                <a:rPr lang="en-US">
                  <a:latin typeface="Times" pitchFamily="1" charset="0"/>
                </a:rPr>
                <a:t>   Flow</a:t>
              </a:r>
            </a:p>
          </p:txBody>
        </p:sp>
      </p:grpSp>
      <p:sp>
        <p:nvSpPr>
          <p:cNvPr id="18439" name="Rectangle 7"/>
          <p:cNvSpPr>
            <a:spLocks noChangeArrowheads="1"/>
          </p:cNvSpPr>
          <p:nvPr/>
        </p:nvSpPr>
        <p:spPr bwMode="auto">
          <a:xfrm>
            <a:off x="114300" y="5060950"/>
            <a:ext cx="8915400" cy="1797050"/>
          </a:xfrm>
          <a:prstGeom prst="rect">
            <a:avLst/>
          </a:prstGeom>
          <a:noFill/>
          <a:ln w="12700">
            <a:noFill/>
            <a:miter lim="800000"/>
            <a:headEnd/>
            <a:tailEnd/>
          </a:ln>
          <a:effectLst/>
        </p:spPr>
        <p:txBody>
          <a:bodyPr lIns="90487" tIns="44450" rIns="90487" bIns="44450">
            <a:spAutoFit/>
          </a:bodyPr>
          <a:lstStyle/>
          <a:p>
            <a:r>
              <a:rPr lang="en-US" sz="2800">
                <a:latin typeface="Times" pitchFamily="1" charset="0"/>
              </a:rPr>
              <a:t>As a material travels through the column, it assumes a Gaussian concentration profile as it distributes between the stationary packing phase and the flowing mobile gas or liquid carrier phase.</a:t>
            </a:r>
          </a:p>
        </p:txBody>
      </p:sp>
      <p:sp>
        <p:nvSpPr>
          <p:cNvPr id="18440" name="Rectangle 8"/>
          <p:cNvSpPr>
            <a:spLocks noChangeArrowheads="1"/>
          </p:cNvSpPr>
          <p:nvPr/>
        </p:nvSpPr>
        <p:spPr bwMode="auto">
          <a:xfrm>
            <a:off x="381000" y="0"/>
            <a:ext cx="8382000" cy="1370013"/>
          </a:xfrm>
          <a:prstGeom prst="rect">
            <a:avLst/>
          </a:prstGeom>
          <a:noFill/>
          <a:ln w="12700">
            <a:noFill/>
            <a:miter lim="800000"/>
            <a:headEnd/>
            <a:tailEnd/>
          </a:ln>
          <a:effectLst/>
        </p:spPr>
        <p:txBody>
          <a:bodyPr lIns="90487" tIns="44450" rIns="90487" bIns="44450">
            <a:spAutoFit/>
          </a:bodyPr>
          <a:lstStyle/>
          <a:p>
            <a:r>
              <a:rPr lang="en-US" sz="2800">
                <a:latin typeface="Times" pitchFamily="1" charset="0"/>
              </a:rPr>
              <a:t>	In a chromatography column, flowing gas or liquid </a:t>
            </a:r>
          </a:p>
          <a:p>
            <a:r>
              <a:rPr lang="en-US" sz="2800">
                <a:latin typeface="Times" pitchFamily="1" charset="0"/>
              </a:rPr>
              <a:t>continuously replaces saturated mobile phase and results in movement of A through the column.</a:t>
            </a:r>
          </a:p>
        </p:txBody>
      </p:sp>
      <p:sp>
        <p:nvSpPr>
          <p:cNvPr id="18441" name="Oval 9"/>
          <p:cNvSpPr>
            <a:spLocks noChangeArrowheads="1"/>
          </p:cNvSpPr>
          <p:nvPr/>
        </p:nvSpPr>
        <p:spPr bwMode="auto">
          <a:xfrm>
            <a:off x="1981200" y="1524000"/>
            <a:ext cx="228600" cy="228600"/>
          </a:xfrm>
          <a:prstGeom prst="ellipse">
            <a:avLst/>
          </a:prstGeom>
          <a:noFill/>
          <a:ln w="12700">
            <a:solidFill>
              <a:schemeClr val="tx1"/>
            </a:solidFill>
            <a:round/>
            <a:headEnd/>
            <a:tailEnd/>
          </a:ln>
          <a:effectLst/>
        </p:spPr>
        <p:txBody>
          <a:bodyPr wrap="none" anchor="ctr"/>
          <a:lstStyle/>
          <a:p>
            <a:endParaRPr lang="en-IN"/>
          </a:p>
        </p:txBody>
      </p:sp>
      <p:sp>
        <p:nvSpPr>
          <p:cNvPr id="18442" name="Oval 10"/>
          <p:cNvSpPr>
            <a:spLocks noChangeArrowheads="1"/>
          </p:cNvSpPr>
          <p:nvPr/>
        </p:nvSpPr>
        <p:spPr bwMode="auto">
          <a:xfrm>
            <a:off x="2133600" y="1676400"/>
            <a:ext cx="228600" cy="228600"/>
          </a:xfrm>
          <a:prstGeom prst="ellipse">
            <a:avLst/>
          </a:prstGeom>
          <a:noFill/>
          <a:ln w="12700">
            <a:solidFill>
              <a:schemeClr val="tx1"/>
            </a:solidFill>
            <a:round/>
            <a:headEnd/>
            <a:tailEnd/>
          </a:ln>
          <a:effectLst/>
        </p:spPr>
        <p:txBody>
          <a:bodyPr wrap="none" anchor="ctr"/>
          <a:lstStyle/>
          <a:p>
            <a:endParaRPr lang="en-IN"/>
          </a:p>
        </p:txBody>
      </p:sp>
      <p:sp>
        <p:nvSpPr>
          <p:cNvPr id="18443" name="Oval 11"/>
          <p:cNvSpPr>
            <a:spLocks noChangeArrowheads="1"/>
          </p:cNvSpPr>
          <p:nvPr/>
        </p:nvSpPr>
        <p:spPr bwMode="auto">
          <a:xfrm>
            <a:off x="2286000" y="1828800"/>
            <a:ext cx="228600" cy="228600"/>
          </a:xfrm>
          <a:prstGeom prst="ellipse">
            <a:avLst/>
          </a:prstGeom>
          <a:noFill/>
          <a:ln w="12700">
            <a:solidFill>
              <a:schemeClr val="tx1"/>
            </a:solidFill>
            <a:round/>
            <a:headEnd/>
            <a:tailEnd/>
          </a:ln>
          <a:effectLst/>
        </p:spPr>
        <p:txBody>
          <a:bodyPr wrap="none" anchor="ctr"/>
          <a:lstStyle/>
          <a:p>
            <a:endParaRPr lang="en-IN"/>
          </a:p>
        </p:txBody>
      </p:sp>
      <p:sp>
        <p:nvSpPr>
          <p:cNvPr id="18444" name="Oval 12"/>
          <p:cNvSpPr>
            <a:spLocks noChangeArrowheads="1"/>
          </p:cNvSpPr>
          <p:nvPr/>
        </p:nvSpPr>
        <p:spPr bwMode="auto">
          <a:xfrm>
            <a:off x="2057400" y="1905000"/>
            <a:ext cx="228600" cy="228600"/>
          </a:xfrm>
          <a:prstGeom prst="ellipse">
            <a:avLst/>
          </a:prstGeom>
          <a:noFill/>
          <a:ln w="12700">
            <a:solidFill>
              <a:schemeClr val="tx1"/>
            </a:solidFill>
            <a:round/>
            <a:headEnd/>
            <a:tailEnd/>
          </a:ln>
          <a:effectLst/>
        </p:spPr>
        <p:txBody>
          <a:bodyPr wrap="none" anchor="ctr"/>
          <a:lstStyle/>
          <a:p>
            <a:endParaRPr lang="en-IN"/>
          </a:p>
        </p:txBody>
      </p:sp>
      <p:sp>
        <p:nvSpPr>
          <p:cNvPr id="18445" name="Oval 13"/>
          <p:cNvSpPr>
            <a:spLocks noChangeArrowheads="1"/>
          </p:cNvSpPr>
          <p:nvPr/>
        </p:nvSpPr>
        <p:spPr bwMode="auto">
          <a:xfrm>
            <a:off x="2438400" y="1981200"/>
            <a:ext cx="228600" cy="228600"/>
          </a:xfrm>
          <a:prstGeom prst="ellipse">
            <a:avLst/>
          </a:prstGeom>
          <a:noFill/>
          <a:ln w="12700">
            <a:solidFill>
              <a:schemeClr val="tx1"/>
            </a:solidFill>
            <a:round/>
            <a:headEnd/>
            <a:tailEnd/>
          </a:ln>
          <a:effectLst/>
        </p:spPr>
        <p:txBody>
          <a:bodyPr wrap="none" anchor="ctr"/>
          <a:lstStyle/>
          <a:p>
            <a:endParaRPr lang="en-IN"/>
          </a:p>
        </p:txBody>
      </p:sp>
      <p:sp>
        <p:nvSpPr>
          <p:cNvPr id="18446" name="Oval 14"/>
          <p:cNvSpPr>
            <a:spLocks noChangeArrowheads="1"/>
          </p:cNvSpPr>
          <p:nvPr/>
        </p:nvSpPr>
        <p:spPr bwMode="auto">
          <a:xfrm>
            <a:off x="2362200" y="1600200"/>
            <a:ext cx="228600" cy="228600"/>
          </a:xfrm>
          <a:prstGeom prst="ellipse">
            <a:avLst/>
          </a:prstGeom>
          <a:noFill/>
          <a:ln w="12700">
            <a:solidFill>
              <a:schemeClr val="tx1"/>
            </a:solidFill>
            <a:round/>
            <a:headEnd/>
            <a:tailEnd/>
          </a:ln>
          <a:effectLst/>
        </p:spPr>
        <p:txBody>
          <a:bodyPr wrap="none" anchor="ctr"/>
          <a:lstStyle/>
          <a:p>
            <a:endParaRPr lang="en-IN"/>
          </a:p>
        </p:txBody>
      </p:sp>
      <p:sp>
        <p:nvSpPr>
          <p:cNvPr id="18447" name="Line 15"/>
          <p:cNvSpPr>
            <a:spLocks noChangeShapeType="1"/>
          </p:cNvSpPr>
          <p:nvPr/>
        </p:nvSpPr>
        <p:spPr bwMode="auto">
          <a:xfrm flipV="1">
            <a:off x="2217738" y="2135188"/>
            <a:ext cx="138112" cy="989012"/>
          </a:xfrm>
          <a:prstGeom prst="line">
            <a:avLst/>
          </a:prstGeom>
          <a:noFill/>
          <a:ln w="12700">
            <a:solidFill>
              <a:schemeClr val="tx1"/>
            </a:solidFill>
            <a:round/>
            <a:headEnd/>
            <a:tailEnd type="triangle" w="med" len="med"/>
          </a:ln>
          <a:effectLst/>
        </p:spPr>
        <p:txBody>
          <a:bodyPr wrap="none" anchor="ctr"/>
          <a:lstStyle/>
          <a:p>
            <a:endParaRPr lang="en-IN"/>
          </a:p>
        </p:txBody>
      </p:sp>
      <p:sp>
        <p:nvSpPr>
          <p:cNvPr id="18448" name="Rectangle 16"/>
          <p:cNvSpPr>
            <a:spLocks noChangeArrowheads="1"/>
          </p:cNvSpPr>
          <p:nvPr/>
        </p:nvSpPr>
        <p:spPr bwMode="auto">
          <a:xfrm>
            <a:off x="1890713" y="3124200"/>
            <a:ext cx="2078037" cy="1003300"/>
          </a:xfrm>
          <a:prstGeom prst="rect">
            <a:avLst/>
          </a:prstGeom>
          <a:noFill/>
          <a:ln w="12700">
            <a:noFill/>
            <a:miter lim="800000"/>
            <a:headEnd/>
            <a:tailEnd/>
          </a:ln>
          <a:effectLst/>
        </p:spPr>
        <p:txBody>
          <a:bodyPr wrap="none" lIns="90487" tIns="44450" rIns="90487" bIns="44450">
            <a:spAutoFit/>
          </a:bodyPr>
          <a:lstStyle/>
          <a:p>
            <a:r>
              <a:rPr lang="en-US" sz="2000">
                <a:solidFill>
                  <a:srgbClr val="063DE8"/>
                </a:solidFill>
                <a:latin typeface="Times" pitchFamily="1" charset="0"/>
              </a:rPr>
              <a:t>Column is packed </a:t>
            </a:r>
          </a:p>
          <a:p>
            <a:r>
              <a:rPr lang="en-US" sz="2000">
                <a:solidFill>
                  <a:srgbClr val="063DE8"/>
                </a:solidFill>
                <a:latin typeface="Times" pitchFamily="1" charset="0"/>
              </a:rPr>
              <a:t>with particulate</a:t>
            </a:r>
          </a:p>
          <a:p>
            <a:r>
              <a:rPr lang="en-US" sz="2000">
                <a:solidFill>
                  <a:srgbClr val="063DE8"/>
                </a:solidFill>
                <a:latin typeface="Times" pitchFamily="1" charset="0"/>
              </a:rPr>
              <a:t>stationary phase.</a:t>
            </a:r>
            <a:endParaRPr lang="en-US" sz="1600">
              <a:solidFill>
                <a:srgbClr val="063DE8"/>
              </a:solidFill>
              <a:latin typeface="Times" pitchFamily="1"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47675" y="1392238"/>
            <a:ext cx="8116888" cy="847725"/>
          </a:xfrm>
          <a:prstGeom prst="rect">
            <a:avLst/>
          </a:prstGeom>
          <a:noFill/>
          <a:ln w="12700">
            <a:solidFill>
              <a:schemeClr val="tx1"/>
            </a:solidFill>
            <a:miter lim="800000"/>
            <a:headEnd/>
            <a:tailEnd/>
          </a:ln>
          <a:effectLst/>
        </p:spPr>
        <p:txBody>
          <a:bodyPr wrap="none" anchor="ctr"/>
          <a:lstStyle/>
          <a:p>
            <a:endParaRPr lang="en-IN"/>
          </a:p>
        </p:txBody>
      </p:sp>
      <p:sp>
        <p:nvSpPr>
          <p:cNvPr id="20483" name="AutoShape 3"/>
          <p:cNvSpPr>
            <a:spLocks noChangeArrowheads="1"/>
          </p:cNvSpPr>
          <p:nvPr/>
        </p:nvSpPr>
        <p:spPr bwMode="auto">
          <a:xfrm>
            <a:off x="901700" y="1422400"/>
            <a:ext cx="1111250" cy="790575"/>
          </a:xfrm>
          <a:prstGeom prst="rightArrow">
            <a:avLst>
              <a:gd name="adj1" fmla="val 50000"/>
              <a:gd name="adj2" fmla="val 70307"/>
            </a:avLst>
          </a:prstGeom>
          <a:noFill/>
          <a:ln w="12700">
            <a:solidFill>
              <a:schemeClr val="tx1"/>
            </a:solidFill>
            <a:miter lim="800000"/>
            <a:headEnd/>
            <a:tailEnd/>
          </a:ln>
          <a:effectLst/>
        </p:spPr>
        <p:txBody>
          <a:bodyPr wrap="none" lIns="90487" tIns="44450" rIns="90487" bIns="44450" anchor="ctr"/>
          <a:lstStyle/>
          <a:p>
            <a:pPr algn="ctr"/>
            <a:r>
              <a:rPr lang="en-US">
                <a:latin typeface="Times" pitchFamily="1" charset="0"/>
              </a:rPr>
              <a:t>   Flow</a:t>
            </a:r>
          </a:p>
        </p:txBody>
      </p:sp>
      <p:sp>
        <p:nvSpPr>
          <p:cNvPr id="20484" name="Rectangle 4"/>
          <p:cNvSpPr>
            <a:spLocks noChangeArrowheads="1"/>
          </p:cNvSpPr>
          <p:nvPr/>
        </p:nvSpPr>
        <p:spPr bwMode="auto">
          <a:xfrm>
            <a:off x="695325" y="1406525"/>
            <a:ext cx="147638" cy="833438"/>
          </a:xfrm>
          <a:prstGeom prst="rect">
            <a:avLst/>
          </a:prstGeom>
          <a:gradFill rotWithShape="0">
            <a:gsLst>
              <a:gs pos="0">
                <a:srgbClr val="618FFD"/>
              </a:gs>
              <a:gs pos="50000">
                <a:srgbClr val="618FFD">
                  <a:gamma/>
                  <a:shade val="29804"/>
                  <a:invGamma/>
                </a:srgbClr>
              </a:gs>
              <a:gs pos="100000">
                <a:srgbClr val="618FFD"/>
              </a:gs>
            </a:gsLst>
            <a:lin ang="0" scaled="1"/>
          </a:gradFill>
          <a:ln w="12700">
            <a:solidFill>
              <a:schemeClr val="tx1"/>
            </a:solidFill>
            <a:miter lim="800000"/>
            <a:headEnd/>
            <a:tailEnd/>
          </a:ln>
          <a:effectLst/>
        </p:spPr>
        <p:txBody>
          <a:bodyPr wrap="none" anchor="ctr"/>
          <a:lstStyle/>
          <a:p>
            <a:endParaRPr lang="en-IN"/>
          </a:p>
        </p:txBody>
      </p:sp>
      <p:sp>
        <p:nvSpPr>
          <p:cNvPr id="20485" name="Rectangle 5"/>
          <p:cNvSpPr>
            <a:spLocks noChangeArrowheads="1"/>
          </p:cNvSpPr>
          <p:nvPr/>
        </p:nvSpPr>
        <p:spPr bwMode="auto">
          <a:xfrm>
            <a:off x="439738" y="2449513"/>
            <a:ext cx="8116887" cy="847725"/>
          </a:xfrm>
          <a:prstGeom prst="rect">
            <a:avLst/>
          </a:prstGeom>
          <a:noFill/>
          <a:ln w="12700">
            <a:solidFill>
              <a:schemeClr val="tx1"/>
            </a:solidFill>
            <a:miter lim="800000"/>
            <a:headEnd/>
            <a:tailEnd/>
          </a:ln>
          <a:effectLst/>
        </p:spPr>
        <p:txBody>
          <a:bodyPr wrap="none" anchor="ctr"/>
          <a:lstStyle/>
          <a:p>
            <a:endParaRPr lang="en-IN"/>
          </a:p>
        </p:txBody>
      </p:sp>
      <p:sp>
        <p:nvSpPr>
          <p:cNvPr id="20486" name="Rectangle 6"/>
          <p:cNvSpPr>
            <a:spLocks noChangeArrowheads="1"/>
          </p:cNvSpPr>
          <p:nvPr/>
        </p:nvSpPr>
        <p:spPr bwMode="auto">
          <a:xfrm>
            <a:off x="2728913" y="2447925"/>
            <a:ext cx="347662" cy="833438"/>
          </a:xfrm>
          <a:prstGeom prst="rect">
            <a:avLst/>
          </a:prstGeom>
          <a:gradFill rotWithShape="0">
            <a:gsLst>
              <a:gs pos="0">
                <a:srgbClr val="618FFD"/>
              </a:gs>
              <a:gs pos="50000">
                <a:srgbClr val="618FFD">
                  <a:gamma/>
                  <a:shade val="29804"/>
                  <a:invGamma/>
                </a:srgbClr>
              </a:gs>
              <a:gs pos="100000">
                <a:srgbClr val="618FFD"/>
              </a:gs>
            </a:gsLst>
            <a:lin ang="0" scaled="1"/>
          </a:gradFill>
          <a:ln w="12700">
            <a:solidFill>
              <a:schemeClr val="tx1"/>
            </a:solidFill>
            <a:miter lim="800000"/>
            <a:headEnd/>
            <a:tailEnd/>
          </a:ln>
          <a:effectLst/>
        </p:spPr>
        <p:txBody>
          <a:bodyPr wrap="none" anchor="ctr"/>
          <a:lstStyle/>
          <a:p>
            <a:endParaRPr lang="en-IN"/>
          </a:p>
        </p:txBody>
      </p:sp>
      <p:sp>
        <p:nvSpPr>
          <p:cNvPr id="20487" name="Rectangle 7"/>
          <p:cNvSpPr>
            <a:spLocks noChangeArrowheads="1"/>
          </p:cNvSpPr>
          <p:nvPr/>
        </p:nvSpPr>
        <p:spPr bwMode="auto">
          <a:xfrm>
            <a:off x="447675" y="3521075"/>
            <a:ext cx="8116888" cy="847725"/>
          </a:xfrm>
          <a:prstGeom prst="rect">
            <a:avLst/>
          </a:prstGeom>
          <a:noFill/>
          <a:ln w="12700">
            <a:solidFill>
              <a:schemeClr val="tx1"/>
            </a:solidFill>
            <a:miter lim="800000"/>
            <a:headEnd/>
            <a:tailEnd/>
          </a:ln>
          <a:effectLst/>
        </p:spPr>
        <p:txBody>
          <a:bodyPr wrap="none" anchor="ctr"/>
          <a:lstStyle/>
          <a:p>
            <a:endParaRPr lang="en-IN"/>
          </a:p>
        </p:txBody>
      </p:sp>
      <p:sp>
        <p:nvSpPr>
          <p:cNvPr id="20488" name="Rectangle 8"/>
          <p:cNvSpPr>
            <a:spLocks noChangeArrowheads="1"/>
          </p:cNvSpPr>
          <p:nvPr/>
        </p:nvSpPr>
        <p:spPr bwMode="auto">
          <a:xfrm>
            <a:off x="4459288" y="3517900"/>
            <a:ext cx="706437" cy="838200"/>
          </a:xfrm>
          <a:prstGeom prst="rect">
            <a:avLst/>
          </a:prstGeom>
          <a:gradFill rotWithShape="0">
            <a:gsLst>
              <a:gs pos="0">
                <a:srgbClr val="618FFD"/>
              </a:gs>
              <a:gs pos="50000">
                <a:srgbClr val="618FFD">
                  <a:gamma/>
                  <a:shade val="29804"/>
                  <a:invGamma/>
                </a:srgbClr>
              </a:gs>
              <a:gs pos="100000">
                <a:srgbClr val="618FFD"/>
              </a:gs>
            </a:gsLst>
            <a:lin ang="0" scaled="1"/>
          </a:gradFill>
          <a:ln w="12700">
            <a:solidFill>
              <a:schemeClr val="tx1"/>
            </a:solidFill>
            <a:miter lim="800000"/>
            <a:headEnd/>
            <a:tailEnd/>
          </a:ln>
          <a:effectLst/>
        </p:spPr>
        <p:txBody>
          <a:bodyPr wrap="none" anchor="ctr"/>
          <a:lstStyle/>
          <a:p>
            <a:endParaRPr lang="en-IN"/>
          </a:p>
        </p:txBody>
      </p:sp>
      <p:sp>
        <p:nvSpPr>
          <p:cNvPr id="20489" name="Rectangle 9"/>
          <p:cNvSpPr>
            <a:spLocks noChangeArrowheads="1"/>
          </p:cNvSpPr>
          <p:nvPr/>
        </p:nvSpPr>
        <p:spPr bwMode="auto">
          <a:xfrm>
            <a:off x="452438" y="4608513"/>
            <a:ext cx="8116887" cy="847725"/>
          </a:xfrm>
          <a:prstGeom prst="rect">
            <a:avLst/>
          </a:prstGeom>
          <a:noFill/>
          <a:ln w="12700">
            <a:solidFill>
              <a:schemeClr val="tx1"/>
            </a:solidFill>
            <a:miter lim="800000"/>
            <a:headEnd/>
            <a:tailEnd/>
          </a:ln>
          <a:effectLst/>
        </p:spPr>
        <p:txBody>
          <a:bodyPr wrap="none" anchor="ctr"/>
          <a:lstStyle/>
          <a:p>
            <a:endParaRPr lang="en-IN"/>
          </a:p>
        </p:txBody>
      </p:sp>
      <p:sp>
        <p:nvSpPr>
          <p:cNvPr id="20490" name="Rectangle 10"/>
          <p:cNvSpPr>
            <a:spLocks noChangeArrowheads="1"/>
          </p:cNvSpPr>
          <p:nvPr/>
        </p:nvSpPr>
        <p:spPr bwMode="auto">
          <a:xfrm>
            <a:off x="6727825" y="4605338"/>
            <a:ext cx="822325" cy="838200"/>
          </a:xfrm>
          <a:prstGeom prst="rect">
            <a:avLst/>
          </a:prstGeom>
          <a:gradFill rotWithShape="0">
            <a:gsLst>
              <a:gs pos="0">
                <a:srgbClr val="618FFD"/>
              </a:gs>
              <a:gs pos="50000">
                <a:srgbClr val="618FFD">
                  <a:gamma/>
                  <a:shade val="29804"/>
                  <a:invGamma/>
                </a:srgbClr>
              </a:gs>
              <a:gs pos="100000">
                <a:srgbClr val="618FFD"/>
              </a:gs>
            </a:gsLst>
            <a:lin ang="0" scaled="1"/>
          </a:gradFill>
          <a:ln w="12700">
            <a:solidFill>
              <a:schemeClr val="tx1"/>
            </a:solidFill>
            <a:miter lim="800000"/>
            <a:headEnd/>
            <a:tailEnd/>
          </a:ln>
          <a:effectLst/>
        </p:spPr>
        <p:txBody>
          <a:bodyPr wrap="none" anchor="ctr"/>
          <a:lstStyle/>
          <a:p>
            <a:endParaRPr lang="en-IN"/>
          </a:p>
        </p:txBody>
      </p:sp>
      <p:sp>
        <p:nvSpPr>
          <p:cNvPr id="20491" name="AutoShape 11"/>
          <p:cNvSpPr>
            <a:spLocks noChangeArrowheads="1"/>
          </p:cNvSpPr>
          <p:nvPr/>
        </p:nvSpPr>
        <p:spPr bwMode="auto">
          <a:xfrm>
            <a:off x="3125788" y="2465388"/>
            <a:ext cx="1111250" cy="790575"/>
          </a:xfrm>
          <a:prstGeom prst="rightArrow">
            <a:avLst>
              <a:gd name="adj1" fmla="val 50000"/>
              <a:gd name="adj2" fmla="val 70307"/>
            </a:avLst>
          </a:prstGeom>
          <a:noFill/>
          <a:ln w="12700">
            <a:solidFill>
              <a:schemeClr val="tx1"/>
            </a:solidFill>
            <a:miter lim="800000"/>
            <a:headEnd/>
            <a:tailEnd/>
          </a:ln>
          <a:effectLst/>
        </p:spPr>
        <p:txBody>
          <a:bodyPr wrap="none" lIns="90487" tIns="44450" rIns="90487" bIns="44450" anchor="ctr"/>
          <a:lstStyle/>
          <a:p>
            <a:pPr algn="ctr"/>
            <a:r>
              <a:rPr lang="en-US">
                <a:latin typeface="Times" pitchFamily="1" charset="0"/>
              </a:rPr>
              <a:t>   Flow</a:t>
            </a:r>
          </a:p>
        </p:txBody>
      </p:sp>
      <p:sp>
        <p:nvSpPr>
          <p:cNvPr id="20492" name="AutoShape 12"/>
          <p:cNvSpPr>
            <a:spLocks noChangeArrowheads="1"/>
          </p:cNvSpPr>
          <p:nvPr/>
        </p:nvSpPr>
        <p:spPr bwMode="auto">
          <a:xfrm>
            <a:off x="5214938" y="3543300"/>
            <a:ext cx="1111250" cy="790575"/>
          </a:xfrm>
          <a:prstGeom prst="rightArrow">
            <a:avLst>
              <a:gd name="adj1" fmla="val 50000"/>
              <a:gd name="adj2" fmla="val 70307"/>
            </a:avLst>
          </a:prstGeom>
          <a:noFill/>
          <a:ln w="12700">
            <a:solidFill>
              <a:schemeClr val="tx1"/>
            </a:solidFill>
            <a:miter lim="800000"/>
            <a:headEnd/>
            <a:tailEnd/>
          </a:ln>
          <a:effectLst/>
        </p:spPr>
        <p:txBody>
          <a:bodyPr wrap="none" lIns="90487" tIns="44450" rIns="90487" bIns="44450" anchor="ctr"/>
          <a:lstStyle/>
          <a:p>
            <a:pPr algn="ctr"/>
            <a:r>
              <a:rPr lang="en-US">
                <a:latin typeface="Times" pitchFamily="1" charset="0"/>
              </a:rPr>
              <a:t>   Flow</a:t>
            </a:r>
          </a:p>
        </p:txBody>
      </p:sp>
      <p:sp>
        <p:nvSpPr>
          <p:cNvPr id="20493" name="AutoShape 13"/>
          <p:cNvSpPr>
            <a:spLocks noChangeArrowheads="1"/>
          </p:cNvSpPr>
          <p:nvPr/>
        </p:nvSpPr>
        <p:spPr bwMode="auto">
          <a:xfrm>
            <a:off x="7607300" y="4638675"/>
            <a:ext cx="1111250" cy="790575"/>
          </a:xfrm>
          <a:prstGeom prst="rightArrow">
            <a:avLst>
              <a:gd name="adj1" fmla="val 50000"/>
              <a:gd name="adj2" fmla="val 70307"/>
            </a:avLst>
          </a:prstGeom>
          <a:noFill/>
          <a:ln w="12700">
            <a:solidFill>
              <a:schemeClr val="tx1"/>
            </a:solidFill>
            <a:miter lim="800000"/>
            <a:headEnd/>
            <a:tailEnd/>
          </a:ln>
          <a:effectLst/>
        </p:spPr>
        <p:txBody>
          <a:bodyPr wrap="none" lIns="90487" tIns="44450" rIns="90487" bIns="44450" anchor="ctr"/>
          <a:lstStyle/>
          <a:p>
            <a:pPr algn="ctr"/>
            <a:r>
              <a:rPr lang="en-US">
                <a:latin typeface="Times" pitchFamily="1" charset="0"/>
              </a:rPr>
              <a:t>   Flow</a:t>
            </a:r>
          </a:p>
        </p:txBody>
      </p:sp>
      <p:sp>
        <p:nvSpPr>
          <p:cNvPr id="20494" name="Rectangle 14"/>
          <p:cNvSpPr>
            <a:spLocks noChangeArrowheads="1"/>
          </p:cNvSpPr>
          <p:nvPr/>
        </p:nvSpPr>
        <p:spPr bwMode="auto">
          <a:xfrm>
            <a:off x="2516188" y="2438400"/>
            <a:ext cx="225425" cy="833438"/>
          </a:xfrm>
          <a:prstGeom prst="rect">
            <a:avLst/>
          </a:prstGeom>
          <a:gradFill rotWithShape="0">
            <a:gsLst>
              <a:gs pos="0">
                <a:srgbClr val="FC0128"/>
              </a:gs>
              <a:gs pos="50000">
                <a:srgbClr val="FC0128">
                  <a:gamma/>
                  <a:shade val="29804"/>
                  <a:invGamma/>
                </a:srgbClr>
              </a:gs>
              <a:gs pos="100000">
                <a:srgbClr val="FC0128"/>
              </a:gs>
            </a:gsLst>
            <a:lin ang="0" scaled="1"/>
          </a:gradFill>
          <a:ln w="12700">
            <a:solidFill>
              <a:schemeClr val="tx1"/>
            </a:solidFill>
            <a:miter lim="800000"/>
            <a:headEnd/>
            <a:tailEnd/>
          </a:ln>
          <a:effectLst/>
        </p:spPr>
        <p:txBody>
          <a:bodyPr wrap="none" anchor="ctr"/>
          <a:lstStyle/>
          <a:p>
            <a:endParaRPr lang="en-IN"/>
          </a:p>
        </p:txBody>
      </p:sp>
      <p:sp>
        <p:nvSpPr>
          <p:cNvPr id="20495" name="Rectangle 15"/>
          <p:cNvSpPr>
            <a:spLocks noChangeArrowheads="1"/>
          </p:cNvSpPr>
          <p:nvPr/>
        </p:nvSpPr>
        <p:spPr bwMode="auto">
          <a:xfrm>
            <a:off x="3981450" y="3538538"/>
            <a:ext cx="401638" cy="833437"/>
          </a:xfrm>
          <a:prstGeom prst="rect">
            <a:avLst/>
          </a:prstGeom>
          <a:gradFill rotWithShape="0">
            <a:gsLst>
              <a:gs pos="0">
                <a:srgbClr val="FC0128"/>
              </a:gs>
              <a:gs pos="50000">
                <a:srgbClr val="FC0128">
                  <a:gamma/>
                  <a:shade val="29804"/>
                  <a:invGamma/>
                </a:srgbClr>
              </a:gs>
              <a:gs pos="100000">
                <a:srgbClr val="FC0128"/>
              </a:gs>
            </a:gsLst>
            <a:lin ang="0" scaled="1"/>
          </a:gradFill>
          <a:ln w="12700">
            <a:solidFill>
              <a:schemeClr val="tx1"/>
            </a:solidFill>
            <a:miter lim="800000"/>
            <a:headEnd/>
            <a:tailEnd/>
          </a:ln>
          <a:effectLst/>
        </p:spPr>
        <p:txBody>
          <a:bodyPr wrap="none" anchor="ctr"/>
          <a:lstStyle/>
          <a:p>
            <a:endParaRPr lang="en-IN"/>
          </a:p>
        </p:txBody>
      </p:sp>
      <p:sp>
        <p:nvSpPr>
          <p:cNvPr id="20496" name="Rectangle 16"/>
          <p:cNvSpPr>
            <a:spLocks noChangeArrowheads="1"/>
          </p:cNvSpPr>
          <p:nvPr/>
        </p:nvSpPr>
        <p:spPr bwMode="auto">
          <a:xfrm>
            <a:off x="5688013" y="4610100"/>
            <a:ext cx="641350" cy="833438"/>
          </a:xfrm>
          <a:prstGeom prst="rect">
            <a:avLst/>
          </a:prstGeom>
          <a:gradFill rotWithShape="0">
            <a:gsLst>
              <a:gs pos="0">
                <a:srgbClr val="FC0128"/>
              </a:gs>
              <a:gs pos="50000">
                <a:srgbClr val="FC0128">
                  <a:gamma/>
                  <a:shade val="29804"/>
                  <a:invGamma/>
                </a:srgbClr>
              </a:gs>
              <a:gs pos="100000">
                <a:srgbClr val="FC0128"/>
              </a:gs>
            </a:gsLst>
            <a:lin ang="0" scaled="1"/>
          </a:gradFill>
          <a:ln w="12700">
            <a:solidFill>
              <a:schemeClr val="tx1"/>
            </a:solidFill>
            <a:miter lim="800000"/>
            <a:headEnd/>
            <a:tailEnd/>
          </a:ln>
          <a:effectLst/>
        </p:spPr>
        <p:txBody>
          <a:bodyPr wrap="none" anchor="ctr"/>
          <a:lstStyle/>
          <a:p>
            <a:endParaRPr lang="en-IN"/>
          </a:p>
        </p:txBody>
      </p:sp>
      <p:sp>
        <p:nvSpPr>
          <p:cNvPr id="20497" name="Rectangle 17"/>
          <p:cNvSpPr>
            <a:spLocks noChangeArrowheads="1"/>
          </p:cNvSpPr>
          <p:nvPr/>
        </p:nvSpPr>
        <p:spPr bwMode="auto">
          <a:xfrm>
            <a:off x="708025" y="1409700"/>
            <a:ext cx="90488" cy="833438"/>
          </a:xfrm>
          <a:prstGeom prst="rect">
            <a:avLst/>
          </a:prstGeom>
          <a:gradFill rotWithShape="0">
            <a:gsLst>
              <a:gs pos="0">
                <a:srgbClr val="FC0128"/>
              </a:gs>
              <a:gs pos="50000">
                <a:srgbClr val="FC0128">
                  <a:gamma/>
                  <a:shade val="29804"/>
                  <a:invGamma/>
                </a:srgbClr>
              </a:gs>
              <a:gs pos="100000">
                <a:srgbClr val="FC0128"/>
              </a:gs>
            </a:gsLst>
            <a:lin ang="0" scaled="1"/>
          </a:gradFill>
          <a:ln w="12700">
            <a:solidFill>
              <a:schemeClr val="tx1"/>
            </a:solidFill>
            <a:miter lim="800000"/>
            <a:headEnd/>
            <a:tailEnd/>
          </a:ln>
          <a:effectLst/>
        </p:spPr>
        <p:txBody>
          <a:bodyPr wrap="none" anchor="ctr"/>
          <a:lstStyle/>
          <a:p>
            <a:endParaRPr lang="en-IN"/>
          </a:p>
        </p:txBody>
      </p:sp>
      <p:sp>
        <p:nvSpPr>
          <p:cNvPr id="20498" name="Rectangle 18"/>
          <p:cNvSpPr>
            <a:spLocks noChangeArrowheads="1"/>
          </p:cNvSpPr>
          <p:nvPr/>
        </p:nvSpPr>
        <p:spPr bwMode="auto">
          <a:xfrm>
            <a:off x="261938" y="161925"/>
            <a:ext cx="8629650" cy="1184275"/>
          </a:xfrm>
          <a:prstGeom prst="rect">
            <a:avLst/>
          </a:prstGeom>
          <a:noFill/>
          <a:ln w="12700">
            <a:noFill/>
            <a:miter lim="800000"/>
            <a:headEnd/>
            <a:tailEnd/>
          </a:ln>
          <a:effectLst/>
        </p:spPr>
        <p:txBody>
          <a:bodyPr lIns="90487" tIns="44450" rIns="90487" bIns="44450">
            <a:spAutoFit/>
          </a:bodyPr>
          <a:lstStyle/>
          <a:p>
            <a:r>
              <a:rPr lang="en-US">
                <a:latin typeface="Times" pitchFamily="1" charset="0"/>
              </a:rPr>
              <a:t>In a mixture, each component has a different distribution coefficient, and thus spends a different amount of time absorbed on the solid packing phase vs being carried along with the flowing gas</a:t>
            </a:r>
          </a:p>
        </p:txBody>
      </p:sp>
      <p:sp>
        <p:nvSpPr>
          <p:cNvPr id="20499" name="Rectangle 19"/>
          <p:cNvSpPr>
            <a:spLocks noChangeArrowheads="1"/>
          </p:cNvSpPr>
          <p:nvPr/>
        </p:nvSpPr>
        <p:spPr bwMode="auto">
          <a:xfrm>
            <a:off x="228600" y="5715000"/>
            <a:ext cx="8686800" cy="819150"/>
          </a:xfrm>
          <a:prstGeom prst="rect">
            <a:avLst/>
          </a:prstGeom>
          <a:noFill/>
          <a:ln w="12700">
            <a:noFill/>
            <a:miter lim="800000"/>
            <a:headEnd/>
            <a:tailEnd/>
          </a:ln>
          <a:effectLst/>
        </p:spPr>
        <p:txBody>
          <a:bodyPr lIns="90487" tIns="44450" rIns="90487" bIns="44450">
            <a:spAutoFit/>
          </a:bodyPr>
          <a:lstStyle/>
          <a:p>
            <a:r>
              <a:rPr lang="en-US">
                <a:latin typeface="Times" pitchFamily="1" charset="0"/>
              </a:rPr>
              <a:t>More volatile materials are carried through the column more rapidly than less volatile materials, which results in a separation.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3230</TotalTime>
  <Pages>28</Pages>
  <Words>1896</Words>
  <Application>Microsoft Office PowerPoint</Application>
  <PresentationFormat>On-screen Show (4:3)</PresentationFormat>
  <Paragraphs>380</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Microsoft Office 98</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Gas Chromatography</dc:title>
  <dc:creator>Terry Bone</dc:creator>
  <cp:lastModifiedBy>ASHIM</cp:lastModifiedBy>
  <cp:revision>39</cp:revision>
  <cp:lastPrinted>2009-04-22T19:24:48Z</cp:lastPrinted>
  <dcterms:created xsi:type="dcterms:W3CDTF">2002-11-01T14:59:43Z</dcterms:created>
  <dcterms:modified xsi:type="dcterms:W3CDTF">2020-08-27T10:22:53Z</dcterms:modified>
</cp:coreProperties>
</file>