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72" r:id="rId4"/>
    <p:sldId id="273" r:id="rId5"/>
    <p:sldId id="274" r:id="rId6"/>
    <p:sldId id="275" r:id="rId7"/>
    <p:sldId id="276" r:id="rId8"/>
    <p:sldId id="277" r:id="rId9"/>
    <p:sldId id="257" r:id="rId10"/>
    <p:sldId id="266" r:id="rId11"/>
    <p:sldId id="270" r:id="rId12"/>
    <p:sldId id="260" r:id="rId13"/>
    <p:sldId id="258" r:id="rId14"/>
    <p:sldId id="259" r:id="rId15"/>
    <p:sldId id="261" r:id="rId16"/>
    <p:sldId id="262" r:id="rId17"/>
    <p:sldId id="263" r:id="rId18"/>
    <p:sldId id="264" r:id="rId19"/>
    <p:sldId id="269" r:id="rId20"/>
    <p:sldId id="268"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04-Jan-18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23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56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75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84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04-Jan-18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980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04-Jan-18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35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04-Jan-18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09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636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48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31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pPr/>
              <a:t>04-Jan-18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020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The Prevention of </a:t>
            </a:r>
            <a:r>
              <a:rPr lang="en-US" b="1" dirty="0" smtClean="0"/>
              <a:t>Cruelty </a:t>
            </a:r>
            <a:r>
              <a:rPr lang="en-US" b="1" dirty="0"/>
              <a:t>to Animal Act - 1960</a:t>
            </a:r>
          </a:p>
        </p:txBody>
      </p:sp>
    </p:spTree>
    <p:extLst>
      <p:ext uri="{BB962C8B-B14F-4D97-AF65-F5344CB8AC3E}">
        <p14:creationId xmlns:p14="http://schemas.microsoft.com/office/powerpoint/2010/main" val="1177491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10744200" cy="5516563"/>
          </a:xfrm>
        </p:spPr>
        <p:txBody>
          <a:bodyPr>
            <a:normAutofit/>
          </a:bodyPr>
          <a:lstStyle/>
          <a:p>
            <a:pPr marL="0" indent="0" algn="just">
              <a:buNone/>
            </a:pPr>
            <a:r>
              <a:rPr lang="en-US" sz="3200" b="1" dirty="0"/>
              <a:t>Definitions : </a:t>
            </a:r>
            <a:endParaRPr lang="en-US" sz="3200" b="1" dirty="0"/>
          </a:p>
          <a:p>
            <a:pPr marL="0" indent="0" algn="just">
              <a:buNone/>
            </a:pPr>
            <a:endParaRPr lang="en-US" sz="3200" dirty="0"/>
          </a:p>
          <a:p>
            <a:pPr algn="just"/>
            <a:r>
              <a:rPr lang="en-US" sz="3200" dirty="0"/>
              <a:t>(a) "animal" means any living creature other than a human being</a:t>
            </a:r>
            <a:r>
              <a:rPr lang="en-US" sz="3200" dirty="0"/>
              <a:t>,</a:t>
            </a:r>
          </a:p>
          <a:p>
            <a:pPr algn="just"/>
            <a:endParaRPr lang="en-US" sz="3200" dirty="0"/>
          </a:p>
          <a:p>
            <a:pPr algn="just"/>
            <a:r>
              <a:rPr lang="en-US" sz="3200" dirty="0"/>
              <a:t>(</a:t>
            </a:r>
            <a:r>
              <a:rPr lang="en-US" sz="3200" dirty="0"/>
              <a:t>b</a:t>
            </a:r>
            <a:r>
              <a:rPr lang="en-US" sz="3200" dirty="0"/>
              <a:t>) </a:t>
            </a:r>
            <a:r>
              <a:rPr lang="en-US" sz="3200" dirty="0"/>
              <a:t>"domestic animal" means any animal which is tamed or which has been or </a:t>
            </a:r>
            <a:r>
              <a:rPr lang="en-US" sz="3200" dirty="0"/>
              <a:t>is being </a:t>
            </a:r>
            <a:r>
              <a:rPr lang="en-US" sz="3200" dirty="0"/>
              <a:t>sufficiently </a:t>
            </a:r>
            <a:r>
              <a:rPr lang="en-US" sz="3200" dirty="0" smtClean="0">
                <a:solidFill>
                  <a:srgbClr val="FF0000"/>
                </a:solidFill>
              </a:rPr>
              <a:t>tamed (domesticated) </a:t>
            </a:r>
            <a:r>
              <a:rPr lang="en-US" sz="3200" dirty="0">
                <a:solidFill>
                  <a:srgbClr val="FF0000"/>
                </a:solidFill>
              </a:rPr>
              <a:t>to serve some purpose for the use of man</a:t>
            </a:r>
            <a:r>
              <a:rPr lang="en-US" sz="3200" dirty="0"/>
              <a:t> or </a:t>
            </a:r>
            <a:r>
              <a:rPr lang="en-US" sz="3200" dirty="0"/>
              <a:t>which, although </a:t>
            </a:r>
            <a:r>
              <a:rPr lang="en-US" sz="3200" dirty="0"/>
              <a:t>it neither has been nor is intended to be so tamed, is or has become </a:t>
            </a:r>
            <a:r>
              <a:rPr lang="en-US" sz="3200" dirty="0"/>
              <a:t>in fact </a:t>
            </a:r>
            <a:r>
              <a:rPr lang="en-US" sz="3200" dirty="0"/>
              <a:t>wholly or partly </a:t>
            </a:r>
            <a:r>
              <a:rPr lang="en-US" sz="3200" dirty="0" smtClean="0"/>
              <a:t>tamed</a:t>
            </a:r>
            <a:endParaRPr lang="en-US" sz="3200" dirty="0"/>
          </a:p>
        </p:txBody>
      </p:sp>
    </p:spTree>
    <p:extLst>
      <p:ext uri="{BB962C8B-B14F-4D97-AF65-F5344CB8AC3E}">
        <p14:creationId xmlns:p14="http://schemas.microsoft.com/office/powerpoint/2010/main" val="36495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1"/>
            <a:ext cx="10820400" cy="5516563"/>
          </a:xfrm>
        </p:spPr>
        <p:txBody>
          <a:bodyPr>
            <a:normAutofit lnSpcReduction="10000"/>
          </a:bodyPr>
          <a:lstStyle/>
          <a:p>
            <a:pPr marL="0" indent="0" algn="just">
              <a:buNone/>
            </a:pPr>
            <a:r>
              <a:rPr lang="en-US" sz="3200" b="1" dirty="0"/>
              <a:t>Definitions : </a:t>
            </a:r>
            <a:endParaRPr lang="en-US" sz="3200" b="1" dirty="0"/>
          </a:p>
          <a:p>
            <a:pPr marL="0" indent="0" algn="just">
              <a:buNone/>
            </a:pPr>
            <a:endParaRPr lang="en-US" sz="3200" dirty="0"/>
          </a:p>
          <a:p>
            <a:pPr algn="just"/>
            <a:r>
              <a:rPr lang="en-US" sz="3200" dirty="0"/>
              <a:t>(</a:t>
            </a:r>
            <a:r>
              <a:rPr lang="en-US" sz="3200" dirty="0"/>
              <a:t>c</a:t>
            </a:r>
            <a:r>
              <a:rPr lang="en-US" sz="3200" dirty="0"/>
              <a:t>) </a:t>
            </a:r>
            <a:r>
              <a:rPr lang="en-US" sz="3200" dirty="0"/>
              <a:t>"owner", used with reference to an animal, includes not only the owner </a:t>
            </a:r>
            <a:r>
              <a:rPr lang="en-US" sz="3200" dirty="0"/>
              <a:t>but also </a:t>
            </a:r>
            <a:r>
              <a:rPr lang="en-US" sz="3200" dirty="0"/>
              <a:t>any other person </a:t>
            </a:r>
            <a:r>
              <a:rPr lang="en-US" sz="3200" dirty="0">
                <a:solidFill>
                  <a:srgbClr val="FF0000"/>
                </a:solidFill>
              </a:rPr>
              <a:t>for the time being in possession or custody of the </a:t>
            </a:r>
            <a:r>
              <a:rPr lang="en-US" sz="3200" dirty="0">
                <a:solidFill>
                  <a:srgbClr val="FF0000"/>
                </a:solidFill>
              </a:rPr>
              <a:t>animal</a:t>
            </a:r>
            <a:r>
              <a:rPr lang="en-US" sz="3200" dirty="0"/>
              <a:t>, whether </a:t>
            </a:r>
            <a:r>
              <a:rPr lang="en-US" sz="3200" dirty="0"/>
              <a:t>with or without the consent of the owner</a:t>
            </a:r>
            <a:r>
              <a:rPr lang="en-US" sz="3200" dirty="0"/>
              <a:t>.</a:t>
            </a:r>
          </a:p>
          <a:p>
            <a:pPr algn="just"/>
            <a:endParaRPr lang="en-US" sz="3200" dirty="0"/>
          </a:p>
          <a:p>
            <a:pPr algn="just"/>
            <a:r>
              <a:rPr lang="en-US" sz="3200" dirty="0"/>
              <a:t>(d) </a:t>
            </a:r>
            <a:r>
              <a:rPr lang="en-US" sz="3200" dirty="0"/>
              <a:t>"</a:t>
            </a:r>
            <a:r>
              <a:rPr lang="en-US" sz="3200" dirty="0" err="1"/>
              <a:t>phooka</a:t>
            </a:r>
            <a:r>
              <a:rPr lang="en-US" sz="3200" dirty="0"/>
              <a:t>" or "doom dev" includes any </a:t>
            </a:r>
            <a:r>
              <a:rPr lang="en-US" sz="3200" dirty="0">
                <a:solidFill>
                  <a:srgbClr val="FF0000"/>
                </a:solidFill>
              </a:rPr>
              <a:t>process</a:t>
            </a:r>
            <a:r>
              <a:rPr lang="en-US" sz="3200" dirty="0"/>
              <a:t> of introducing air or </a:t>
            </a:r>
            <a:r>
              <a:rPr lang="en-US" sz="3200" dirty="0"/>
              <a:t>any substance </a:t>
            </a:r>
            <a:r>
              <a:rPr lang="en-US" sz="3200" dirty="0"/>
              <a:t>into the female organ of a </a:t>
            </a:r>
            <a:r>
              <a:rPr lang="en-US" sz="3200" dirty="0" err="1"/>
              <a:t>milch</a:t>
            </a:r>
            <a:r>
              <a:rPr lang="en-US" sz="3200" dirty="0"/>
              <a:t>(mammal) </a:t>
            </a:r>
            <a:r>
              <a:rPr lang="en-US" sz="3200" dirty="0"/>
              <a:t>animal with the </a:t>
            </a:r>
            <a:r>
              <a:rPr lang="en-US" sz="3200" dirty="0">
                <a:solidFill>
                  <a:srgbClr val="FF0000"/>
                </a:solidFill>
              </a:rPr>
              <a:t>object of </a:t>
            </a:r>
            <a:r>
              <a:rPr lang="en-US" sz="3200" dirty="0">
                <a:solidFill>
                  <a:srgbClr val="FF0000"/>
                </a:solidFill>
              </a:rPr>
              <a:t>drawing</a:t>
            </a:r>
            <a:r>
              <a:rPr lang="en-US" sz="3200" dirty="0"/>
              <a:t> off </a:t>
            </a:r>
            <a:r>
              <a:rPr lang="en-US" sz="3200" dirty="0"/>
              <a:t>from the animal any secretion of </a:t>
            </a:r>
            <a:r>
              <a:rPr lang="en-US" sz="3200" dirty="0">
                <a:solidFill>
                  <a:srgbClr val="FF0000"/>
                </a:solidFill>
              </a:rPr>
              <a:t>milk</a:t>
            </a:r>
            <a:r>
              <a:rPr lang="en-US" sz="3200" dirty="0"/>
              <a:t>;</a:t>
            </a:r>
            <a:endParaRPr lang="en-US" sz="3200" dirty="0"/>
          </a:p>
        </p:txBody>
      </p:sp>
    </p:spTree>
    <p:extLst>
      <p:ext uri="{BB962C8B-B14F-4D97-AF65-F5344CB8AC3E}">
        <p14:creationId xmlns:p14="http://schemas.microsoft.com/office/powerpoint/2010/main" val="3753800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10896600" cy="5745163"/>
          </a:xfrm>
        </p:spPr>
        <p:txBody>
          <a:bodyPr>
            <a:noAutofit/>
          </a:bodyPr>
          <a:lstStyle/>
          <a:p>
            <a:pPr marL="0" indent="0" algn="just">
              <a:buNone/>
            </a:pPr>
            <a:r>
              <a:rPr lang="en-US" sz="3200" b="1" dirty="0"/>
              <a:t>FUNCTIONS:</a:t>
            </a:r>
          </a:p>
          <a:p>
            <a:pPr algn="just"/>
            <a:r>
              <a:rPr lang="en-US" sz="3200" dirty="0"/>
              <a:t>(a) to </a:t>
            </a:r>
            <a:r>
              <a:rPr lang="en-US" sz="3200" dirty="0">
                <a:solidFill>
                  <a:srgbClr val="FF0000"/>
                </a:solidFill>
              </a:rPr>
              <a:t>keep the law in force </a:t>
            </a:r>
            <a:r>
              <a:rPr lang="en-US" sz="3200" dirty="0">
                <a:solidFill>
                  <a:srgbClr val="FF0000"/>
                </a:solidFill>
              </a:rPr>
              <a:t>in India</a:t>
            </a:r>
            <a:r>
              <a:rPr lang="en-US" sz="3200" dirty="0"/>
              <a:t>, for </a:t>
            </a:r>
            <a:r>
              <a:rPr lang="en-US" sz="3200" dirty="0"/>
              <a:t>the prevention of cruelty to animals </a:t>
            </a:r>
            <a:r>
              <a:rPr lang="en-US" sz="3200" dirty="0"/>
              <a:t>under </a:t>
            </a:r>
            <a:r>
              <a:rPr lang="en-US" sz="3200" dirty="0">
                <a:solidFill>
                  <a:srgbClr val="FF0000"/>
                </a:solidFill>
              </a:rPr>
              <a:t>constant </a:t>
            </a:r>
            <a:r>
              <a:rPr lang="en-US" sz="3200" dirty="0">
                <a:solidFill>
                  <a:srgbClr val="FF0000"/>
                </a:solidFill>
              </a:rPr>
              <a:t>study and advise the Government on the amendments to </a:t>
            </a:r>
            <a:r>
              <a:rPr lang="en-US" sz="3200" dirty="0">
                <a:solidFill>
                  <a:srgbClr val="FF0000"/>
                </a:solidFill>
              </a:rPr>
              <a:t>be undertaken </a:t>
            </a:r>
            <a:r>
              <a:rPr lang="en-US" sz="3200" dirty="0"/>
              <a:t>in any such law from time to time;</a:t>
            </a:r>
          </a:p>
          <a:p>
            <a:pPr algn="just"/>
            <a:r>
              <a:rPr lang="en-US" sz="3200" dirty="0"/>
              <a:t>(b) to </a:t>
            </a:r>
            <a:r>
              <a:rPr lang="en-US" sz="3200" dirty="0">
                <a:solidFill>
                  <a:srgbClr val="FF0000"/>
                </a:solidFill>
              </a:rPr>
              <a:t>advise</a:t>
            </a:r>
            <a:r>
              <a:rPr lang="en-US" sz="3200" dirty="0"/>
              <a:t> the </a:t>
            </a:r>
            <a:r>
              <a:rPr lang="en-US" sz="3200" dirty="0">
                <a:solidFill>
                  <a:srgbClr val="FF0000"/>
                </a:solidFill>
              </a:rPr>
              <a:t>Central Government on the making of rules under this Act with </a:t>
            </a:r>
            <a:r>
              <a:rPr lang="en-US" sz="3200" dirty="0">
                <a:solidFill>
                  <a:srgbClr val="FF0000"/>
                </a:solidFill>
              </a:rPr>
              <a:t>a view </a:t>
            </a:r>
            <a:r>
              <a:rPr lang="en-US" sz="3200" dirty="0">
                <a:solidFill>
                  <a:srgbClr val="FF0000"/>
                </a:solidFill>
              </a:rPr>
              <a:t>to preventing unnecessary pain or suffering to animals generally</a:t>
            </a:r>
            <a:r>
              <a:rPr lang="en-US" sz="3200" dirty="0"/>
              <a:t>, </a:t>
            </a:r>
            <a:r>
              <a:rPr lang="en-US" sz="3200" dirty="0"/>
              <a:t>and more </a:t>
            </a:r>
            <a:r>
              <a:rPr lang="en-US" sz="3200" dirty="0"/>
              <a:t>particularly when they are being transported from one place to another </a:t>
            </a:r>
            <a:r>
              <a:rPr lang="en-US" sz="3200" dirty="0"/>
              <a:t>or when </a:t>
            </a:r>
            <a:r>
              <a:rPr lang="en-US" sz="3200" dirty="0"/>
              <a:t>they are used as performing animals or when they are kept in captivity </a:t>
            </a:r>
            <a:r>
              <a:rPr lang="en-US" sz="3200" dirty="0"/>
              <a:t>or confinement</a:t>
            </a:r>
            <a:r>
              <a:rPr lang="en-US" sz="3200" dirty="0"/>
              <a:t>;</a:t>
            </a:r>
          </a:p>
        </p:txBody>
      </p:sp>
    </p:spTree>
    <p:extLst>
      <p:ext uri="{BB962C8B-B14F-4D97-AF65-F5344CB8AC3E}">
        <p14:creationId xmlns:p14="http://schemas.microsoft.com/office/powerpoint/2010/main" val="356957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10972800" cy="5516563"/>
          </a:xfrm>
        </p:spPr>
        <p:txBody>
          <a:bodyPr>
            <a:normAutofit/>
          </a:bodyPr>
          <a:lstStyle/>
          <a:p>
            <a:pPr algn="just"/>
            <a:endParaRPr lang="en-US" sz="3200" dirty="0"/>
          </a:p>
          <a:p>
            <a:pPr algn="just"/>
            <a:r>
              <a:rPr lang="en-US" sz="3200" dirty="0"/>
              <a:t>(</a:t>
            </a:r>
            <a:r>
              <a:rPr lang="en-US" sz="3200" dirty="0"/>
              <a:t>c) to advise the Government or any local authority or other person </a:t>
            </a:r>
            <a:r>
              <a:rPr lang="en-US" sz="3200" dirty="0"/>
              <a:t>on </a:t>
            </a:r>
            <a:r>
              <a:rPr lang="en-US" sz="3200" dirty="0">
                <a:solidFill>
                  <a:srgbClr val="FF0000"/>
                </a:solidFill>
              </a:rPr>
              <a:t>improvements </a:t>
            </a:r>
            <a:r>
              <a:rPr lang="en-US" sz="3200" dirty="0">
                <a:solidFill>
                  <a:srgbClr val="FF0000"/>
                </a:solidFill>
              </a:rPr>
              <a:t>in the design of vehicles</a:t>
            </a:r>
            <a:r>
              <a:rPr lang="en-US" sz="3200" dirty="0"/>
              <a:t> so as to lessen the burden on </a:t>
            </a:r>
            <a:r>
              <a:rPr lang="en-US" sz="3200" dirty="0"/>
              <a:t>draught animals;</a:t>
            </a:r>
          </a:p>
          <a:p>
            <a:pPr algn="just"/>
            <a:endParaRPr lang="en-US" sz="3200" dirty="0"/>
          </a:p>
          <a:p>
            <a:pPr algn="just"/>
            <a:r>
              <a:rPr lang="en-US" sz="3200" dirty="0"/>
              <a:t>(d) </a:t>
            </a:r>
            <a:r>
              <a:rPr lang="en-US" sz="3200" dirty="0">
                <a:solidFill>
                  <a:srgbClr val="FF0000"/>
                </a:solidFill>
              </a:rPr>
              <a:t>to take all such steps</a:t>
            </a:r>
            <a:r>
              <a:rPr lang="en-US" sz="3200" dirty="0"/>
              <a:t> as the Board may think fit for </a:t>
            </a:r>
            <a:r>
              <a:rPr lang="en-US" sz="3200" dirty="0">
                <a:solidFill>
                  <a:srgbClr val="FF0000"/>
                </a:solidFill>
              </a:rPr>
              <a:t>amelioration </a:t>
            </a:r>
            <a:r>
              <a:rPr lang="en-US" sz="3200" dirty="0">
                <a:solidFill>
                  <a:srgbClr val="FF0000"/>
                </a:solidFill>
              </a:rPr>
              <a:t>of </a:t>
            </a:r>
            <a:r>
              <a:rPr lang="en-US" sz="3200" dirty="0">
                <a:solidFill>
                  <a:srgbClr val="FF0000"/>
                </a:solidFill>
              </a:rPr>
              <a:t>animals</a:t>
            </a:r>
            <a:r>
              <a:rPr lang="en-US" sz="3200" dirty="0"/>
              <a:t> by </a:t>
            </a:r>
            <a:r>
              <a:rPr lang="en-US" sz="3200" dirty="0"/>
              <a:t>encouraging or providing for, the construction of </a:t>
            </a:r>
            <a:r>
              <a:rPr lang="en-US" sz="3200" dirty="0">
                <a:solidFill>
                  <a:srgbClr val="FF0000"/>
                </a:solidFill>
              </a:rPr>
              <a:t>sheds</a:t>
            </a:r>
            <a:r>
              <a:rPr lang="en-US" sz="3200" dirty="0"/>
              <a:t>, </a:t>
            </a:r>
            <a:r>
              <a:rPr lang="en-US" sz="3200" dirty="0">
                <a:solidFill>
                  <a:srgbClr val="FF0000"/>
                </a:solidFill>
              </a:rPr>
              <a:t>water-troughs</a:t>
            </a:r>
            <a:r>
              <a:rPr lang="en-US" sz="3200" dirty="0"/>
              <a:t> </a:t>
            </a:r>
            <a:r>
              <a:rPr lang="en-US" sz="3200" dirty="0"/>
              <a:t>and the </a:t>
            </a:r>
            <a:r>
              <a:rPr lang="en-US" sz="3200" dirty="0"/>
              <a:t>like and by </a:t>
            </a:r>
            <a:r>
              <a:rPr lang="en-US" sz="3200" dirty="0">
                <a:solidFill>
                  <a:srgbClr val="FF0000"/>
                </a:solidFill>
              </a:rPr>
              <a:t>providing for veterinary assistance</a:t>
            </a:r>
            <a:r>
              <a:rPr lang="en-US" sz="3200" dirty="0"/>
              <a:t> to animals:</a:t>
            </a:r>
          </a:p>
        </p:txBody>
      </p:sp>
    </p:spTree>
    <p:extLst>
      <p:ext uri="{BB962C8B-B14F-4D97-AF65-F5344CB8AC3E}">
        <p14:creationId xmlns:p14="http://schemas.microsoft.com/office/powerpoint/2010/main" val="41387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1"/>
            <a:ext cx="10668000" cy="5516563"/>
          </a:xfrm>
        </p:spPr>
        <p:txBody>
          <a:bodyPr>
            <a:normAutofit/>
          </a:bodyPr>
          <a:lstStyle/>
          <a:p>
            <a:pPr algn="just"/>
            <a:endParaRPr lang="en-US" sz="3200" dirty="0"/>
          </a:p>
          <a:p>
            <a:pPr algn="just"/>
            <a:r>
              <a:rPr lang="en-US" sz="3200" dirty="0"/>
              <a:t>(</a:t>
            </a:r>
            <a:r>
              <a:rPr lang="en-US" sz="3200" dirty="0"/>
              <a:t>e) to </a:t>
            </a:r>
            <a:r>
              <a:rPr lang="en-US" sz="3200" dirty="0">
                <a:solidFill>
                  <a:srgbClr val="FF0000"/>
                </a:solidFill>
              </a:rPr>
              <a:t>advise</a:t>
            </a:r>
            <a:r>
              <a:rPr lang="en-US" sz="3200" dirty="0"/>
              <a:t> the Government or any local authority or other person in the </a:t>
            </a:r>
            <a:r>
              <a:rPr lang="en-US" sz="3200" dirty="0">
                <a:solidFill>
                  <a:srgbClr val="FF0000"/>
                </a:solidFill>
              </a:rPr>
              <a:t>design of </a:t>
            </a:r>
            <a:r>
              <a:rPr lang="en-US" sz="3200" dirty="0">
                <a:solidFill>
                  <a:srgbClr val="FF0000"/>
                </a:solidFill>
              </a:rPr>
              <a:t>slaughter-hous</a:t>
            </a:r>
            <a:r>
              <a:rPr lang="en-US" sz="3200" dirty="0"/>
              <a:t>es or the </a:t>
            </a:r>
            <a:r>
              <a:rPr lang="en-US" sz="3200" dirty="0">
                <a:solidFill>
                  <a:srgbClr val="FF0000"/>
                </a:solidFill>
              </a:rPr>
              <a:t>maintenance</a:t>
            </a:r>
            <a:r>
              <a:rPr lang="en-US" sz="3200" dirty="0"/>
              <a:t> of slaughter houses or in </a:t>
            </a:r>
            <a:r>
              <a:rPr lang="en-US" sz="3200" dirty="0"/>
              <a:t>connection with </a:t>
            </a:r>
            <a:r>
              <a:rPr lang="en-US" sz="3200" dirty="0"/>
              <a:t>slaughter of animals so that unnecessary pain or suffering, </a:t>
            </a:r>
            <a:r>
              <a:rPr lang="en-US" sz="3200" dirty="0"/>
              <a:t>whether physical </a:t>
            </a:r>
            <a:r>
              <a:rPr lang="en-US" sz="3200" dirty="0"/>
              <a:t>or mental, is eliminated in the pre-slaughter stages as far as </a:t>
            </a:r>
            <a:r>
              <a:rPr lang="en-US" sz="3200" dirty="0"/>
              <a:t>possible, and </a:t>
            </a:r>
            <a:r>
              <a:rPr lang="en-US" sz="3200" dirty="0"/>
              <a:t>animals are killed; wherever necessary, in as humane </a:t>
            </a:r>
            <a:r>
              <a:rPr lang="en-US" sz="3200" dirty="0"/>
              <a:t>manner as possible</a:t>
            </a:r>
            <a:r>
              <a:rPr lang="en-US" sz="3200" dirty="0"/>
              <a:t>;</a:t>
            </a:r>
          </a:p>
        </p:txBody>
      </p:sp>
    </p:spTree>
    <p:extLst>
      <p:ext uri="{BB962C8B-B14F-4D97-AF65-F5344CB8AC3E}">
        <p14:creationId xmlns:p14="http://schemas.microsoft.com/office/powerpoint/2010/main" val="46182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1"/>
            <a:ext cx="10972800" cy="5516563"/>
          </a:xfrm>
        </p:spPr>
        <p:txBody>
          <a:bodyPr>
            <a:noAutofit/>
          </a:bodyPr>
          <a:lstStyle/>
          <a:p>
            <a:r>
              <a:rPr lang="en-US" sz="3200" dirty="0"/>
              <a:t>(f) to </a:t>
            </a:r>
            <a:r>
              <a:rPr lang="en-US" sz="3200" dirty="0">
                <a:solidFill>
                  <a:srgbClr val="FF0000"/>
                </a:solidFill>
              </a:rPr>
              <a:t>take all such steps </a:t>
            </a:r>
            <a:r>
              <a:rPr lang="en-US" sz="3200" dirty="0"/>
              <a:t>as the Board may think fit to ensure that </a:t>
            </a:r>
            <a:r>
              <a:rPr lang="en-US" sz="3200" dirty="0">
                <a:solidFill>
                  <a:srgbClr val="FF0000"/>
                </a:solidFill>
              </a:rPr>
              <a:t>unwanted animals </a:t>
            </a:r>
            <a:r>
              <a:rPr lang="en-US" sz="3200" dirty="0">
                <a:solidFill>
                  <a:srgbClr val="FF0000"/>
                </a:solidFill>
              </a:rPr>
              <a:t>are destroyed by local authorities</a:t>
            </a:r>
            <a:r>
              <a:rPr lang="en-US" sz="3200" dirty="0"/>
              <a:t>, whenever it is necessary to do </a:t>
            </a:r>
            <a:r>
              <a:rPr lang="en-US" sz="3200" dirty="0"/>
              <a:t>so, either </a:t>
            </a:r>
            <a:r>
              <a:rPr lang="en-US" sz="3200" dirty="0"/>
              <a:t>instantaneously or after being rendered insensible to pain or suffering</a:t>
            </a:r>
            <a:r>
              <a:rPr lang="en-US" sz="3200" dirty="0"/>
              <a:t>.</a:t>
            </a:r>
          </a:p>
          <a:p>
            <a:endParaRPr lang="en-US" sz="3200" dirty="0"/>
          </a:p>
          <a:p>
            <a:r>
              <a:rPr lang="en-US" sz="3200" dirty="0"/>
              <a:t>(g) to </a:t>
            </a:r>
            <a:r>
              <a:rPr lang="en-US" sz="3200" dirty="0">
                <a:solidFill>
                  <a:srgbClr val="FF0000"/>
                </a:solidFill>
              </a:rPr>
              <a:t>encourage by the grant of financial assistance </a:t>
            </a:r>
            <a:r>
              <a:rPr lang="en-US" sz="3200" dirty="0"/>
              <a:t>or otherwise, </a:t>
            </a:r>
            <a:r>
              <a:rPr lang="en-US" sz="3200" dirty="0"/>
              <a:t>the formation or </a:t>
            </a:r>
            <a:r>
              <a:rPr lang="en-US" sz="3200" dirty="0">
                <a:solidFill>
                  <a:srgbClr val="FF0000"/>
                </a:solidFill>
              </a:rPr>
              <a:t>establishment of </a:t>
            </a:r>
            <a:r>
              <a:rPr lang="en-US" sz="3200" dirty="0" err="1">
                <a:solidFill>
                  <a:srgbClr val="FF0000"/>
                </a:solidFill>
              </a:rPr>
              <a:t>pinjrapoles</a:t>
            </a:r>
            <a:r>
              <a:rPr lang="en-US" sz="3200" dirty="0">
                <a:solidFill>
                  <a:srgbClr val="FF0000"/>
                </a:solidFill>
              </a:rPr>
              <a:t>, rescue homes, animal shelters, sanctuaries</a:t>
            </a:r>
            <a:r>
              <a:rPr lang="en-US" sz="3200" dirty="0"/>
              <a:t> </a:t>
            </a:r>
            <a:r>
              <a:rPr lang="en-US" sz="3200" dirty="0"/>
              <a:t>and the like, </a:t>
            </a:r>
            <a:r>
              <a:rPr lang="en-US" sz="3200" dirty="0"/>
              <a:t>where </a:t>
            </a:r>
            <a:r>
              <a:rPr lang="en-US" sz="3200" dirty="0"/>
              <a:t> animals </a:t>
            </a:r>
            <a:r>
              <a:rPr lang="en-US" sz="3200" dirty="0"/>
              <a:t>and birds may find a shelter when they have </a:t>
            </a:r>
            <a:r>
              <a:rPr lang="en-US" sz="3200" dirty="0"/>
              <a:t>become old </a:t>
            </a:r>
            <a:r>
              <a:rPr lang="en-US" sz="3200" dirty="0"/>
              <a:t>and useless or when they need protection:</a:t>
            </a:r>
          </a:p>
        </p:txBody>
      </p:sp>
    </p:spTree>
    <p:extLst>
      <p:ext uri="{BB962C8B-B14F-4D97-AF65-F5344CB8AC3E}">
        <p14:creationId xmlns:p14="http://schemas.microsoft.com/office/powerpoint/2010/main" val="367253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1"/>
            <a:ext cx="10820400" cy="5516563"/>
          </a:xfrm>
        </p:spPr>
        <p:txBody>
          <a:bodyPr>
            <a:normAutofit/>
          </a:bodyPr>
          <a:lstStyle/>
          <a:p>
            <a:endParaRPr lang="en-US" sz="2800" b="1" dirty="0"/>
          </a:p>
          <a:p>
            <a:r>
              <a:rPr lang="en-US" sz="2800" b="1" dirty="0"/>
              <a:t>(</a:t>
            </a:r>
            <a:r>
              <a:rPr lang="en-US" sz="2800" b="1" dirty="0"/>
              <a:t>h) to </a:t>
            </a:r>
            <a:r>
              <a:rPr lang="en-US" sz="2800" b="1" dirty="0">
                <a:solidFill>
                  <a:srgbClr val="FF0000"/>
                </a:solidFill>
              </a:rPr>
              <a:t>co-operate with, and co-ordinate</a:t>
            </a:r>
            <a:r>
              <a:rPr lang="en-US" sz="2800" b="1" dirty="0"/>
              <a:t> </a:t>
            </a:r>
            <a:r>
              <a:rPr lang="en-US" sz="2800" b="1" dirty="0">
                <a:solidFill>
                  <a:srgbClr val="FF0000"/>
                </a:solidFill>
              </a:rPr>
              <a:t>the work of, associations or </a:t>
            </a:r>
            <a:r>
              <a:rPr lang="en-US" sz="2800" b="1" dirty="0">
                <a:solidFill>
                  <a:srgbClr val="FF0000"/>
                </a:solidFill>
              </a:rPr>
              <a:t>bodies established </a:t>
            </a:r>
            <a:r>
              <a:rPr lang="en-US" sz="2800" b="1" dirty="0">
                <a:solidFill>
                  <a:srgbClr val="FF0000"/>
                </a:solidFill>
              </a:rPr>
              <a:t>for the purpose of preventing unnecessary pain</a:t>
            </a:r>
            <a:r>
              <a:rPr lang="en-US" sz="2800" b="1" dirty="0"/>
              <a:t> or suffering </a:t>
            </a:r>
            <a:r>
              <a:rPr lang="en-US" sz="2800" b="1" dirty="0"/>
              <a:t>to animals </a:t>
            </a:r>
            <a:r>
              <a:rPr lang="en-US" sz="2800" b="1" dirty="0"/>
              <a:t>or for the protection of </a:t>
            </a:r>
            <a:r>
              <a:rPr lang="en-US" sz="2800" b="1" dirty="0">
                <a:solidFill>
                  <a:srgbClr val="FF0000"/>
                </a:solidFill>
              </a:rPr>
              <a:t>animals and birds</a:t>
            </a:r>
            <a:r>
              <a:rPr lang="en-US" sz="2800" b="1" dirty="0"/>
              <a:t>;</a:t>
            </a:r>
          </a:p>
          <a:p>
            <a:endParaRPr lang="en-US" sz="2800" b="1" dirty="0"/>
          </a:p>
          <a:p>
            <a:r>
              <a:rPr lang="en-US" sz="2800" b="1" dirty="0"/>
              <a:t>(i) to </a:t>
            </a:r>
            <a:r>
              <a:rPr lang="en-US" sz="2800" b="1" dirty="0">
                <a:solidFill>
                  <a:srgbClr val="FF0000"/>
                </a:solidFill>
              </a:rPr>
              <a:t>give financial and other assistance to animal welfare </a:t>
            </a:r>
            <a:r>
              <a:rPr lang="en-US" sz="2800" b="1" dirty="0"/>
              <a:t>organizations functioning </a:t>
            </a:r>
            <a:r>
              <a:rPr lang="en-US" sz="2800" b="1" dirty="0"/>
              <a:t>in any local area or to encourage the formation of animal </a:t>
            </a:r>
            <a:r>
              <a:rPr lang="en-US" sz="2800" b="1" dirty="0"/>
              <a:t>welfare organizations </a:t>
            </a:r>
            <a:r>
              <a:rPr lang="en-US" sz="2800" b="1" dirty="0"/>
              <a:t>in any local area which shall work under the general </a:t>
            </a:r>
            <a:r>
              <a:rPr lang="en-US" sz="2800" b="1" dirty="0"/>
              <a:t>supervision and </a:t>
            </a:r>
            <a:r>
              <a:rPr lang="en-US" sz="2800" b="1" dirty="0"/>
              <a:t>guidance of the Board;</a:t>
            </a:r>
          </a:p>
        </p:txBody>
      </p:sp>
    </p:spTree>
    <p:extLst>
      <p:ext uri="{BB962C8B-B14F-4D97-AF65-F5344CB8AC3E}">
        <p14:creationId xmlns:p14="http://schemas.microsoft.com/office/powerpoint/2010/main" val="101882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896600" cy="5516563"/>
          </a:xfrm>
        </p:spPr>
        <p:txBody>
          <a:bodyPr>
            <a:noAutofit/>
          </a:bodyPr>
          <a:lstStyle/>
          <a:p>
            <a:r>
              <a:rPr lang="en-US" sz="2800" dirty="0"/>
              <a:t>(j) to </a:t>
            </a:r>
            <a:r>
              <a:rPr lang="en-US" sz="2800" dirty="0">
                <a:solidFill>
                  <a:srgbClr val="FF0000"/>
                </a:solidFill>
              </a:rPr>
              <a:t>advise the Government on matters relating to the medical care </a:t>
            </a:r>
            <a:r>
              <a:rPr lang="en-US" sz="2800" dirty="0"/>
              <a:t>and </a:t>
            </a:r>
            <a:r>
              <a:rPr lang="en-US" sz="2800" dirty="0" smtClean="0"/>
              <a:t>attention which </a:t>
            </a:r>
            <a:r>
              <a:rPr lang="en-US" sz="2800" dirty="0"/>
              <a:t>may be provided in animal hospital, and to give financial and </a:t>
            </a:r>
            <a:r>
              <a:rPr lang="en-US" sz="2800" dirty="0" smtClean="0"/>
              <a:t>other assistance </a:t>
            </a:r>
            <a:r>
              <a:rPr lang="en-US" sz="2800" dirty="0"/>
              <a:t>to animal hospitals whenever the Board thinks it necessary to do so;</a:t>
            </a:r>
          </a:p>
          <a:p>
            <a:r>
              <a:rPr lang="en-US" sz="2800" dirty="0"/>
              <a:t>(k) to </a:t>
            </a:r>
            <a:r>
              <a:rPr lang="en-US" sz="2800" dirty="0">
                <a:solidFill>
                  <a:srgbClr val="FF0000"/>
                </a:solidFill>
              </a:rPr>
              <a:t>impart education in relation to the humane treatment of animals </a:t>
            </a:r>
            <a:r>
              <a:rPr lang="en-US" sz="2800" dirty="0"/>
              <a:t>and </a:t>
            </a:r>
            <a:r>
              <a:rPr lang="en-US" sz="2800" dirty="0" smtClean="0"/>
              <a:t>to encourage </a:t>
            </a:r>
            <a:r>
              <a:rPr lang="en-US" sz="2800" dirty="0"/>
              <a:t>the formation of public opinion against the infliction of </a:t>
            </a:r>
            <a:r>
              <a:rPr lang="en-US" sz="2800" dirty="0" smtClean="0"/>
              <a:t>unnecessary pain </a:t>
            </a:r>
            <a:r>
              <a:rPr lang="en-US" sz="2800" dirty="0"/>
              <a:t>or suffering to animals and for the promotion of animal welfare by </a:t>
            </a:r>
            <a:r>
              <a:rPr lang="en-US" sz="2800" dirty="0" smtClean="0"/>
              <a:t>means of </a:t>
            </a:r>
            <a:r>
              <a:rPr lang="en-US" sz="2800" dirty="0"/>
              <a:t>lectures, books, posters, cinematographic exhibitions and the like</a:t>
            </a:r>
            <a:r>
              <a:rPr lang="en-US" sz="2800" dirty="0" smtClean="0"/>
              <a:t>;</a:t>
            </a:r>
          </a:p>
          <a:p>
            <a:r>
              <a:rPr lang="en-US" sz="2800" dirty="0" smtClean="0"/>
              <a:t>(</a:t>
            </a:r>
            <a:r>
              <a:rPr lang="en-US" sz="2800" dirty="0"/>
              <a:t>l) to </a:t>
            </a:r>
            <a:r>
              <a:rPr lang="en-US" sz="2800" dirty="0">
                <a:solidFill>
                  <a:srgbClr val="FF0000"/>
                </a:solidFill>
              </a:rPr>
              <a:t>advise the Government </a:t>
            </a:r>
            <a:r>
              <a:rPr lang="en-US" sz="2800" dirty="0"/>
              <a:t>on any </a:t>
            </a:r>
            <a:r>
              <a:rPr lang="en-US" sz="2800" dirty="0">
                <a:solidFill>
                  <a:srgbClr val="FF0000"/>
                </a:solidFill>
              </a:rPr>
              <a:t>matter connected with animal welfare </a:t>
            </a:r>
            <a:r>
              <a:rPr lang="en-US" sz="2800" dirty="0"/>
              <a:t>or </a:t>
            </a:r>
            <a:r>
              <a:rPr lang="en-US" sz="2800" dirty="0" smtClean="0"/>
              <a:t>the prevention </a:t>
            </a:r>
            <a:r>
              <a:rPr lang="en-US" sz="2800" dirty="0"/>
              <a:t>of infliction of unnecessary pain or suffering on animals.</a:t>
            </a:r>
          </a:p>
          <a:p>
            <a:endParaRPr lang="en-US" sz="2800" dirty="0"/>
          </a:p>
        </p:txBody>
      </p:sp>
    </p:spTree>
    <p:extLst>
      <p:ext uri="{BB962C8B-B14F-4D97-AF65-F5344CB8AC3E}">
        <p14:creationId xmlns:p14="http://schemas.microsoft.com/office/powerpoint/2010/main" val="345883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1"/>
            <a:ext cx="11049000" cy="5516563"/>
          </a:xfrm>
        </p:spPr>
        <p:txBody>
          <a:bodyPr>
            <a:noAutofit/>
          </a:bodyPr>
          <a:lstStyle/>
          <a:p>
            <a:pPr marL="0" indent="0">
              <a:buNone/>
            </a:pPr>
            <a:r>
              <a:rPr lang="en-US" sz="2800" dirty="0" smtClean="0"/>
              <a:t>Exemption </a:t>
            </a:r>
            <a:r>
              <a:rPr lang="en-US" sz="2800" dirty="0"/>
              <a:t>in this section shall apply to -</a:t>
            </a:r>
          </a:p>
          <a:p>
            <a:r>
              <a:rPr lang="en-US" sz="2800" dirty="0"/>
              <a:t>(a) the dehorning of cattle, or the </a:t>
            </a:r>
            <a:r>
              <a:rPr lang="en-US" sz="2800" dirty="0" smtClean="0"/>
              <a:t>castration(</a:t>
            </a:r>
            <a:r>
              <a:rPr lang="en-US" sz="2800" dirty="0"/>
              <a:t>removal of the testicles</a:t>
            </a:r>
            <a:r>
              <a:rPr lang="en-US" sz="2800" dirty="0" smtClean="0"/>
              <a:t>) </a:t>
            </a:r>
            <a:r>
              <a:rPr lang="en-US" sz="2800" dirty="0"/>
              <a:t>or branding or </a:t>
            </a:r>
            <a:r>
              <a:rPr lang="en-US" sz="2800" dirty="0" smtClean="0"/>
              <a:t>nose roping </a:t>
            </a:r>
            <a:r>
              <a:rPr lang="en-US" sz="2800" dirty="0"/>
              <a:t>of </a:t>
            </a:r>
            <a:r>
              <a:rPr lang="en-US" sz="2800" dirty="0" smtClean="0"/>
              <a:t>any animal </a:t>
            </a:r>
            <a:r>
              <a:rPr lang="en-US" sz="2800" dirty="0"/>
              <a:t>in the prescribed manner, or</a:t>
            </a:r>
          </a:p>
          <a:p>
            <a:r>
              <a:rPr lang="en-US" sz="2800" dirty="0"/>
              <a:t>(b) the destruction of stray dogs in lethal chambers </a:t>
            </a:r>
            <a:r>
              <a:rPr lang="en-US" sz="2800" dirty="0" smtClean="0"/>
              <a:t>or by </a:t>
            </a:r>
            <a:r>
              <a:rPr lang="en-US" sz="2800" dirty="0"/>
              <a:t>such other methods </a:t>
            </a:r>
            <a:r>
              <a:rPr lang="en-US" sz="2800" dirty="0" smtClean="0"/>
              <a:t>as may </a:t>
            </a:r>
            <a:r>
              <a:rPr lang="en-US" sz="2800" dirty="0"/>
              <a:t>be </a:t>
            </a:r>
            <a:r>
              <a:rPr lang="en-US" sz="2800" dirty="0" smtClean="0"/>
              <a:t>prescribed or</a:t>
            </a:r>
            <a:endParaRPr lang="en-US" sz="2800" dirty="0"/>
          </a:p>
          <a:p>
            <a:r>
              <a:rPr lang="en-US" sz="2800" dirty="0"/>
              <a:t>(c) the </a:t>
            </a:r>
            <a:r>
              <a:rPr lang="en-US" sz="2800" dirty="0" smtClean="0"/>
              <a:t>destruction </a:t>
            </a:r>
            <a:r>
              <a:rPr lang="en-US" sz="2800" dirty="0"/>
              <a:t>of any animal under the authority of any </a:t>
            </a:r>
            <a:r>
              <a:rPr lang="en-US" sz="2800" dirty="0" smtClean="0"/>
              <a:t>law for </a:t>
            </a:r>
            <a:r>
              <a:rPr lang="en-US" sz="2800" dirty="0"/>
              <a:t>the time being in force; </a:t>
            </a:r>
            <a:r>
              <a:rPr lang="en-US" sz="2800" dirty="0" smtClean="0"/>
              <a:t>or</a:t>
            </a:r>
            <a:endParaRPr lang="en-US" sz="2800" dirty="0"/>
          </a:p>
          <a:p>
            <a:r>
              <a:rPr lang="en-US" sz="2800" dirty="0" smtClean="0"/>
              <a:t>(d) </a:t>
            </a:r>
            <a:r>
              <a:rPr lang="en-US" sz="2800" dirty="0"/>
              <a:t>the commission or omission of any act in the course of the destruction or </a:t>
            </a:r>
            <a:r>
              <a:rPr lang="en-US" sz="2800" dirty="0" smtClean="0"/>
              <a:t>the preparation </a:t>
            </a:r>
            <a:r>
              <a:rPr lang="en-US" sz="2800" dirty="0"/>
              <a:t>for destruction of any animal as food for mankind unless </a:t>
            </a:r>
            <a:r>
              <a:rPr lang="en-US" sz="2800" dirty="0" smtClean="0"/>
              <a:t>such destruction </a:t>
            </a:r>
            <a:r>
              <a:rPr lang="en-US" sz="2800" dirty="0"/>
              <a:t>or preparation was accompanied by the infliction of </a:t>
            </a:r>
            <a:r>
              <a:rPr lang="en-US" sz="2800" dirty="0" smtClean="0"/>
              <a:t>unnecessary pain </a:t>
            </a:r>
            <a:r>
              <a:rPr lang="en-US" sz="2800" dirty="0"/>
              <a:t>or suffering.</a:t>
            </a:r>
          </a:p>
        </p:txBody>
      </p:sp>
    </p:spTree>
    <p:extLst>
      <p:ext uri="{BB962C8B-B14F-4D97-AF65-F5344CB8AC3E}">
        <p14:creationId xmlns:p14="http://schemas.microsoft.com/office/powerpoint/2010/main" val="325899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10820400" cy="5516563"/>
          </a:xfrm>
        </p:spPr>
        <p:txBody>
          <a:bodyPr>
            <a:normAutofit/>
          </a:bodyPr>
          <a:lstStyle/>
          <a:p>
            <a:pPr marL="0" indent="0">
              <a:buNone/>
            </a:pPr>
            <a:r>
              <a:rPr lang="en-US" sz="2800" b="1" dirty="0"/>
              <a:t>Penalty for </a:t>
            </a:r>
            <a:r>
              <a:rPr lang="en-US" sz="2800" b="1" dirty="0" smtClean="0"/>
              <a:t>practicing </a:t>
            </a:r>
            <a:r>
              <a:rPr lang="en-US" sz="2800" b="1" dirty="0" err="1"/>
              <a:t>phooka</a:t>
            </a:r>
            <a:r>
              <a:rPr lang="en-US" sz="2800" b="1" dirty="0"/>
              <a:t> or doom </a:t>
            </a:r>
            <a:r>
              <a:rPr lang="en-US" sz="2800" b="1" dirty="0" err="1"/>
              <a:t>dev</a:t>
            </a:r>
            <a:r>
              <a:rPr lang="en-US" sz="2800" b="1" dirty="0"/>
              <a:t> : </a:t>
            </a:r>
            <a:endParaRPr lang="en-US" sz="2800" b="1" dirty="0" smtClean="0"/>
          </a:p>
          <a:p>
            <a:r>
              <a:rPr lang="en-US" sz="2800" dirty="0" smtClean="0"/>
              <a:t>If </a:t>
            </a:r>
            <a:r>
              <a:rPr lang="en-US" sz="2800" dirty="0"/>
              <a:t>any persons upon any cow or </a:t>
            </a:r>
            <a:r>
              <a:rPr lang="en-US" sz="2800" dirty="0" smtClean="0"/>
              <a:t>other </a:t>
            </a:r>
            <a:r>
              <a:rPr lang="en-US" sz="2800" dirty="0" err="1" smtClean="0"/>
              <a:t>milch</a:t>
            </a:r>
            <a:r>
              <a:rPr lang="en-US" sz="2800" dirty="0" smtClean="0"/>
              <a:t> </a:t>
            </a:r>
            <a:r>
              <a:rPr lang="en-US" sz="2800" dirty="0"/>
              <a:t>animal the operation called </a:t>
            </a:r>
            <a:r>
              <a:rPr lang="en-US" sz="2800" dirty="0" smtClean="0"/>
              <a:t>practicing </a:t>
            </a:r>
            <a:r>
              <a:rPr lang="en-US" sz="2800" dirty="0" err="1"/>
              <a:t>phooka</a:t>
            </a:r>
            <a:r>
              <a:rPr lang="en-US" sz="2800" dirty="0"/>
              <a:t> or </a:t>
            </a:r>
            <a:r>
              <a:rPr lang="en-US" sz="2800" dirty="0" smtClean="0"/>
              <a:t>doom </a:t>
            </a:r>
            <a:r>
              <a:rPr lang="en-US" sz="2800" dirty="0" err="1"/>
              <a:t>dev</a:t>
            </a:r>
            <a:r>
              <a:rPr lang="en-US" sz="2800" dirty="0"/>
              <a:t> or any </a:t>
            </a:r>
            <a:r>
              <a:rPr lang="en-US" sz="2800" dirty="0" smtClean="0"/>
              <a:t>other operation </a:t>
            </a:r>
            <a:r>
              <a:rPr lang="en-US" sz="2800" dirty="0"/>
              <a:t>(including </a:t>
            </a:r>
            <a:r>
              <a:rPr lang="en-US" sz="2800" dirty="0">
                <a:solidFill>
                  <a:srgbClr val="FF0000"/>
                </a:solidFill>
              </a:rPr>
              <a:t>injection of any or doom dev. substance</a:t>
            </a:r>
            <a:r>
              <a:rPr lang="en-US" sz="2800" dirty="0"/>
              <a:t>) </a:t>
            </a:r>
            <a:r>
              <a:rPr lang="en-US" sz="2800" dirty="0">
                <a:solidFill>
                  <a:srgbClr val="FF0000"/>
                </a:solidFill>
              </a:rPr>
              <a:t>to improve </a:t>
            </a:r>
            <a:r>
              <a:rPr lang="en-US" sz="2800" dirty="0" smtClean="0">
                <a:solidFill>
                  <a:srgbClr val="FF0000"/>
                </a:solidFill>
              </a:rPr>
              <a:t>lactation</a:t>
            </a:r>
            <a:r>
              <a:rPr lang="en-US" sz="2800" dirty="0" smtClean="0"/>
              <a:t> </a:t>
            </a:r>
            <a:r>
              <a:rPr lang="en-US" sz="2800" dirty="0" smtClean="0">
                <a:solidFill>
                  <a:srgbClr val="FF0000"/>
                </a:solidFill>
              </a:rPr>
              <a:t>which </a:t>
            </a:r>
            <a:r>
              <a:rPr lang="en-US" sz="2800" dirty="0">
                <a:solidFill>
                  <a:srgbClr val="FF0000"/>
                </a:solidFill>
              </a:rPr>
              <a:t>is injurious to the health of the </a:t>
            </a:r>
            <a:r>
              <a:rPr lang="en-US" sz="2800" dirty="0" smtClean="0">
                <a:solidFill>
                  <a:srgbClr val="FF0000"/>
                </a:solidFill>
              </a:rPr>
              <a:t>animal</a:t>
            </a:r>
            <a:r>
              <a:rPr lang="en-US" sz="2800" dirty="0" smtClean="0"/>
              <a:t> </a:t>
            </a:r>
            <a:r>
              <a:rPr lang="en-US" sz="2800" dirty="0"/>
              <a:t>or permits such operation </a:t>
            </a:r>
            <a:r>
              <a:rPr lang="en-US" sz="2800" dirty="0" smtClean="0"/>
              <a:t>being performed </a:t>
            </a:r>
            <a:r>
              <a:rPr lang="en-US" sz="2800" dirty="0"/>
              <a:t>upon any such animal in his possession or under his control, he shall </a:t>
            </a:r>
            <a:r>
              <a:rPr lang="en-US" sz="2800" dirty="0" smtClean="0"/>
              <a:t>be </a:t>
            </a:r>
            <a:r>
              <a:rPr lang="en-US" sz="2800" dirty="0" smtClean="0">
                <a:solidFill>
                  <a:srgbClr val="FF0000"/>
                </a:solidFill>
              </a:rPr>
              <a:t>punishable </a:t>
            </a:r>
            <a:r>
              <a:rPr lang="en-US" sz="2800" dirty="0">
                <a:solidFill>
                  <a:srgbClr val="FF0000"/>
                </a:solidFill>
              </a:rPr>
              <a:t>with fine which may extend to one thousand rupees</a:t>
            </a:r>
            <a:r>
              <a:rPr lang="en-US" sz="2800" dirty="0"/>
              <a:t>, or with </a:t>
            </a:r>
            <a:r>
              <a:rPr lang="en-US" sz="2800" dirty="0" smtClean="0">
                <a:solidFill>
                  <a:srgbClr val="FF0000"/>
                </a:solidFill>
              </a:rPr>
              <a:t>imprisonment</a:t>
            </a:r>
            <a:r>
              <a:rPr lang="en-US" sz="2800" dirty="0" smtClean="0"/>
              <a:t> for </a:t>
            </a:r>
            <a:r>
              <a:rPr lang="en-US" sz="2800" dirty="0"/>
              <a:t>a term which may extend to </a:t>
            </a:r>
            <a:r>
              <a:rPr lang="en-US" sz="2800" dirty="0">
                <a:solidFill>
                  <a:srgbClr val="FF0000"/>
                </a:solidFill>
              </a:rPr>
              <a:t>two year</a:t>
            </a:r>
            <a:r>
              <a:rPr lang="en-US" sz="2800" dirty="0"/>
              <a:t>s, </a:t>
            </a:r>
            <a:r>
              <a:rPr lang="en-US" sz="2800" dirty="0">
                <a:solidFill>
                  <a:srgbClr val="FF0000"/>
                </a:solidFill>
              </a:rPr>
              <a:t>or with both</a:t>
            </a:r>
            <a:r>
              <a:rPr lang="en-US" sz="2800" dirty="0"/>
              <a:t>, and the animal on which </a:t>
            </a:r>
            <a:r>
              <a:rPr lang="en-US" sz="2800" dirty="0" smtClean="0"/>
              <a:t>the operation </a:t>
            </a:r>
            <a:r>
              <a:rPr lang="en-US" sz="2800" dirty="0"/>
              <a:t>was performed shall be forfeited to the Government.</a:t>
            </a:r>
          </a:p>
          <a:p>
            <a:pPr marL="0" indent="0">
              <a:buNone/>
            </a:pPr>
            <a:endParaRPr lang="en-US" sz="2800" dirty="0"/>
          </a:p>
        </p:txBody>
      </p:sp>
    </p:spTree>
    <p:extLst>
      <p:ext uri="{BB962C8B-B14F-4D97-AF65-F5344CB8AC3E}">
        <p14:creationId xmlns:p14="http://schemas.microsoft.com/office/powerpoint/2010/main" val="167920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9229725" cy="4343400"/>
          </a:xfrm>
          <a:prstGeom prst="rect">
            <a:avLst/>
          </a:prstGeom>
        </p:spPr>
      </p:pic>
    </p:spTree>
    <p:extLst>
      <p:ext uri="{BB962C8B-B14F-4D97-AF65-F5344CB8AC3E}">
        <p14:creationId xmlns:p14="http://schemas.microsoft.com/office/powerpoint/2010/main" val="399876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1"/>
            <a:ext cx="10744200" cy="5516563"/>
          </a:xfrm>
        </p:spPr>
        <p:txBody>
          <a:bodyPr>
            <a:noAutofit/>
          </a:bodyPr>
          <a:lstStyle/>
          <a:p>
            <a:pPr algn="just"/>
            <a:r>
              <a:rPr lang="en-US" sz="3600" dirty="0"/>
              <a:t>The </a:t>
            </a:r>
            <a:r>
              <a:rPr lang="en-US" sz="3600" dirty="0">
                <a:solidFill>
                  <a:srgbClr val="FF0000"/>
                </a:solidFill>
              </a:rPr>
              <a:t>act provides committee and subcommittees for control and supervision of ‘Experimentation on Animals</a:t>
            </a:r>
            <a:r>
              <a:rPr lang="en-US" sz="3600" dirty="0"/>
              <a:t>’. The committee is empowered to make rules on different matters related to conduct of such </a:t>
            </a:r>
            <a:r>
              <a:rPr lang="en-US" sz="3600" dirty="0"/>
              <a:t>experiments. The committee is </a:t>
            </a:r>
            <a:r>
              <a:rPr lang="en-US" sz="3600" dirty="0"/>
              <a:t>also empowered to inspect places</a:t>
            </a:r>
            <a:r>
              <a:rPr lang="en-US" sz="3600" dirty="0"/>
              <a:t>/</a:t>
            </a:r>
            <a:r>
              <a:rPr lang="en-US" sz="3600" dirty="0"/>
              <a:t> institutions and prohibit such institutions from carrying on any experiments on animals. The act has prescribed penalties for the contravention of order made by the committee and breach of the condition imposed by the committee.  </a:t>
            </a:r>
            <a:endParaRPr lang="en-US" sz="3600" dirty="0"/>
          </a:p>
        </p:txBody>
      </p:sp>
    </p:spTree>
    <p:extLst>
      <p:ext uri="{BB962C8B-B14F-4D97-AF65-F5344CB8AC3E}">
        <p14:creationId xmlns:p14="http://schemas.microsoft.com/office/powerpoint/2010/main" val="1001548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9601"/>
            <a:ext cx="10668000" cy="5516563"/>
          </a:xfrm>
        </p:spPr>
        <p:txBody>
          <a:bodyPr>
            <a:normAutofit/>
          </a:bodyPr>
          <a:lstStyle/>
          <a:p>
            <a:r>
              <a:rPr lang="en-US" sz="3200" dirty="0"/>
              <a:t>The Act has also imposed restrictions on ‘Exhibition and Training of </a:t>
            </a:r>
            <a:r>
              <a:rPr lang="en-US" sz="3200" dirty="0"/>
              <a:t>P</a:t>
            </a:r>
            <a:r>
              <a:rPr lang="en-US" sz="3200" dirty="0"/>
              <a:t>erforming Animals’. With relates to that the Act provides for the following:</a:t>
            </a:r>
          </a:p>
          <a:p>
            <a:pPr marL="571500" indent="-571500">
              <a:buAutoNum type="romanLcParenR"/>
            </a:pPr>
            <a:r>
              <a:rPr lang="en-US" sz="3200" dirty="0"/>
              <a:t>Registration.</a:t>
            </a:r>
          </a:p>
          <a:p>
            <a:pPr marL="571500" indent="-571500">
              <a:buAutoNum type="romanLcParenR"/>
            </a:pPr>
            <a:r>
              <a:rPr lang="en-US" sz="3200" dirty="0"/>
              <a:t>Prohibitions/restrictions.</a:t>
            </a:r>
          </a:p>
          <a:p>
            <a:pPr marL="571500" indent="-571500">
              <a:buAutoNum type="romanLcParenR"/>
            </a:pPr>
            <a:r>
              <a:rPr lang="en-US" sz="3200" dirty="0"/>
              <a:t>Power to enter and inspect premises.</a:t>
            </a:r>
          </a:p>
          <a:p>
            <a:pPr marL="571500" indent="-571500">
              <a:buAutoNum type="romanLcParenR"/>
            </a:pPr>
            <a:r>
              <a:rPr lang="en-US" sz="3200" dirty="0"/>
              <a:t>Offences, penalties and exemptions.</a:t>
            </a:r>
            <a:endParaRPr lang="en-US" sz="3200" dirty="0"/>
          </a:p>
        </p:txBody>
      </p:sp>
    </p:spTree>
    <p:extLst>
      <p:ext uri="{BB962C8B-B14F-4D97-AF65-F5344CB8AC3E}">
        <p14:creationId xmlns:p14="http://schemas.microsoft.com/office/powerpoint/2010/main" val="272251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0" y="229329"/>
            <a:ext cx="8763000" cy="6628671"/>
          </a:xfrm>
          <a:prstGeom prst="rect">
            <a:avLst/>
          </a:prstGeom>
        </p:spPr>
      </p:pic>
    </p:spTree>
    <p:extLst>
      <p:ext uri="{BB962C8B-B14F-4D97-AF65-F5344CB8AC3E}">
        <p14:creationId xmlns:p14="http://schemas.microsoft.com/office/powerpoint/2010/main" val="125814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1143000" y="3629"/>
            <a:ext cx="9829800" cy="6701971"/>
          </a:xfrm>
          <a:prstGeom prst="rect">
            <a:avLst/>
          </a:prstGeom>
        </p:spPr>
      </p:pic>
    </p:spTree>
    <p:extLst>
      <p:ext uri="{BB962C8B-B14F-4D97-AF65-F5344CB8AC3E}">
        <p14:creationId xmlns:p14="http://schemas.microsoft.com/office/powerpoint/2010/main" val="420901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1676400" y="304800"/>
            <a:ext cx="9448800" cy="6228380"/>
          </a:xfrm>
          <a:prstGeom prst="rect">
            <a:avLst/>
          </a:prstGeom>
        </p:spPr>
      </p:pic>
    </p:spTree>
    <p:extLst>
      <p:ext uri="{BB962C8B-B14F-4D97-AF65-F5344CB8AC3E}">
        <p14:creationId xmlns:p14="http://schemas.microsoft.com/office/powerpoint/2010/main" val="133390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304800"/>
            <a:ext cx="10058400" cy="6535110"/>
          </a:xfrm>
          <a:prstGeom prst="rect">
            <a:avLst/>
          </a:prstGeom>
        </p:spPr>
      </p:pic>
    </p:spTree>
    <p:extLst>
      <p:ext uri="{BB962C8B-B14F-4D97-AF65-F5344CB8AC3E}">
        <p14:creationId xmlns:p14="http://schemas.microsoft.com/office/powerpoint/2010/main" val="359673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1066800" y="381000"/>
            <a:ext cx="9906000" cy="5791200"/>
          </a:xfrm>
          <a:prstGeom prst="rect">
            <a:avLst/>
          </a:prstGeom>
        </p:spPr>
      </p:pic>
    </p:spTree>
    <p:extLst>
      <p:ext uri="{BB962C8B-B14F-4D97-AF65-F5344CB8AC3E}">
        <p14:creationId xmlns:p14="http://schemas.microsoft.com/office/powerpoint/2010/main" val="84972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914400" y="380999"/>
            <a:ext cx="9906000" cy="6244595"/>
          </a:xfrm>
          <a:prstGeom prst="rect">
            <a:avLst/>
          </a:prstGeom>
        </p:spPr>
      </p:pic>
    </p:spTree>
    <p:extLst>
      <p:ext uri="{BB962C8B-B14F-4D97-AF65-F5344CB8AC3E}">
        <p14:creationId xmlns:p14="http://schemas.microsoft.com/office/powerpoint/2010/main" val="10160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10972800" cy="5516563"/>
          </a:xfrm>
        </p:spPr>
        <p:txBody>
          <a:bodyPr>
            <a:normAutofit/>
          </a:bodyPr>
          <a:lstStyle/>
          <a:p>
            <a:pPr marL="0" indent="0">
              <a:buNone/>
            </a:pPr>
            <a:r>
              <a:rPr lang="en-US" sz="3200" b="1" dirty="0" smtClean="0"/>
              <a:t>OBJECTIVES:</a:t>
            </a:r>
          </a:p>
          <a:p>
            <a:pPr marL="514350" indent="-514350">
              <a:buAutoNum type="arabicParenR"/>
            </a:pPr>
            <a:r>
              <a:rPr lang="en-US" sz="3200" dirty="0" smtClean="0"/>
              <a:t>To prevent the infliction of unnecessary pain </a:t>
            </a:r>
            <a:r>
              <a:rPr lang="en-US" sz="3200" dirty="0" smtClean="0"/>
              <a:t>or </a:t>
            </a:r>
            <a:r>
              <a:rPr lang="en-US" sz="3200" dirty="0" smtClean="0"/>
              <a:t>suffering on animals.</a:t>
            </a:r>
          </a:p>
          <a:p>
            <a:pPr marL="514350" indent="-514350">
              <a:buAutoNum type="arabicParenR"/>
            </a:pPr>
            <a:r>
              <a:rPr lang="en-US" sz="3200" dirty="0" smtClean="0"/>
              <a:t>To amend laws relating to the prevention to cruelty to animals.</a:t>
            </a:r>
            <a:endParaRPr lang="en-US" sz="3200" dirty="0"/>
          </a:p>
        </p:txBody>
      </p:sp>
    </p:spTree>
    <p:extLst>
      <p:ext uri="{BB962C8B-B14F-4D97-AF65-F5344CB8AC3E}">
        <p14:creationId xmlns:p14="http://schemas.microsoft.com/office/powerpoint/2010/main" val="698154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177</TotalTime>
  <Words>1117</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Tw Cen MT</vt:lpstr>
      <vt:lpstr>Tw Cen MT Condensed</vt:lpstr>
      <vt:lpstr>Wingdings 3</vt:lpstr>
      <vt:lpstr>Integral</vt:lpstr>
      <vt:lpstr>The Prevention of Cruelty to Animal Act - 1960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Prevention of Cruelty to Animal Act - 1960</dc:title>
  <dc:creator>dineshdesai</dc:creator>
  <cp:lastModifiedBy>Rinkal Ramani</cp:lastModifiedBy>
  <cp:revision>32</cp:revision>
  <dcterms:created xsi:type="dcterms:W3CDTF">2006-08-16T00:00:00Z</dcterms:created>
  <dcterms:modified xsi:type="dcterms:W3CDTF">2018-01-04T04:31:01Z</dcterms:modified>
</cp:coreProperties>
</file>