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3FB722-FA8C-4BED-BCC2-ECF1C1D5416D}" type="datetimeFigureOut">
              <a:rPr lang="en-US" smtClean="0"/>
              <a:pPr/>
              <a:t>9/5/2018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07C91B-E11B-4712-81E8-730877F3AF3E}" type="slidenum">
              <a:rPr lang="en-US" smtClean="0"/>
              <a:pPr/>
              <a:t>‹#›</a:t>
            </a:fld>
            <a:endParaRPr lang="en-US"/>
          </a:p>
        </p:txBody>
      </p:sp>
    </p:spTree>
    <p:extLst>
      <p:ext uri="{BB962C8B-B14F-4D97-AF65-F5344CB8AC3E}">
        <p14:creationId xmlns:p14="http://schemas.microsoft.com/office/powerpoint/2010/main" xmlns="" val="1133586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07C91B-E11B-4712-81E8-730877F3AF3E}" type="slidenum">
              <a:rPr lang="en-US" smtClean="0"/>
              <a:pPr/>
              <a:t>13</a:t>
            </a:fld>
            <a:endParaRPr lang="en-US"/>
          </a:p>
        </p:txBody>
      </p:sp>
    </p:spTree>
    <p:extLst>
      <p:ext uri="{BB962C8B-B14F-4D97-AF65-F5344CB8AC3E}">
        <p14:creationId xmlns:p14="http://schemas.microsoft.com/office/powerpoint/2010/main" xmlns="" val="3147602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9/5/2018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9/5/2018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9/5/2018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9/5/2018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9/5/2018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762000"/>
          </a:xfrm>
        </p:spPr>
        <p:txBody>
          <a:bodyPr/>
          <a:lstStyle/>
          <a:p>
            <a:endParaRPr lang="en-US" dirty="0"/>
          </a:p>
        </p:txBody>
      </p:sp>
      <p:sp>
        <p:nvSpPr>
          <p:cNvPr id="2" name="Title 1"/>
          <p:cNvSpPr>
            <a:spLocks noGrp="1"/>
          </p:cNvSpPr>
          <p:nvPr>
            <p:ph type="ctrTitle"/>
          </p:nvPr>
        </p:nvSpPr>
        <p:spPr/>
        <p:txBody>
          <a:bodyPr/>
          <a:lstStyle/>
          <a:p>
            <a:r>
              <a:rPr lang="en-US" dirty="0" smtClean="0"/>
              <a:t>NEW DRUG POLICY 1994</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639762"/>
          </a:xfrm>
        </p:spPr>
        <p:txBody>
          <a:bodyPr>
            <a:normAutofit fontScale="90000"/>
          </a:bodyPr>
          <a:lstStyle/>
          <a:p>
            <a:r>
              <a:rPr lang="en-US" dirty="0" smtClean="0"/>
              <a:t>Licensing</a:t>
            </a:r>
            <a:endParaRPr lang="en-US" dirty="0"/>
          </a:p>
        </p:txBody>
      </p:sp>
      <p:sp>
        <p:nvSpPr>
          <p:cNvPr id="2" name="Content Placeholder 1"/>
          <p:cNvSpPr>
            <a:spLocks noGrp="1"/>
          </p:cNvSpPr>
          <p:nvPr>
            <p:ph sz="quarter" idx="1"/>
          </p:nvPr>
        </p:nvSpPr>
        <p:spPr>
          <a:xfrm>
            <a:off x="457200" y="762000"/>
            <a:ext cx="8229600" cy="5638800"/>
          </a:xfrm>
        </p:spPr>
        <p:txBody>
          <a:bodyPr>
            <a:normAutofit lnSpcReduction="10000"/>
          </a:bodyPr>
          <a:lstStyle/>
          <a:p>
            <a:pPr marL="624078" indent="-514350">
              <a:buFont typeface="+mj-lt"/>
              <a:buAutoNum type="alphaUcPeriod"/>
            </a:pPr>
            <a:r>
              <a:rPr lang="en-US" dirty="0" smtClean="0"/>
              <a:t>Industrial licensing for all bulk drugs and intermediates will be abolished except for: </a:t>
            </a:r>
          </a:p>
          <a:p>
            <a:pPr marL="624078" indent="-514350">
              <a:buNone/>
            </a:pPr>
            <a:r>
              <a:rPr lang="en-US" dirty="0" smtClean="0">
                <a:solidFill>
                  <a:schemeClr val="bg2">
                    <a:lumMod val="50000"/>
                  </a:schemeClr>
                </a:solidFill>
              </a:rPr>
              <a:t>     a. </a:t>
            </a:r>
            <a:r>
              <a:rPr lang="en-US" dirty="0" smtClean="0"/>
              <a:t>Five drugs(vit B1, vit B2, folic acid, tetracycline &amp; oxytetracyline) reserved for public sector.</a:t>
            </a:r>
          </a:p>
          <a:p>
            <a:pPr marL="624078" indent="-514350" algn="just">
              <a:buNone/>
            </a:pPr>
            <a:r>
              <a:rPr lang="en-US" dirty="0" smtClean="0"/>
              <a:t>     </a:t>
            </a:r>
            <a:r>
              <a:rPr lang="en-US" dirty="0" smtClean="0">
                <a:solidFill>
                  <a:schemeClr val="bg2">
                    <a:lumMod val="50000"/>
                  </a:schemeClr>
                </a:solidFill>
              </a:rPr>
              <a:t>b. </a:t>
            </a:r>
            <a:r>
              <a:rPr lang="en-US" dirty="0" smtClean="0"/>
              <a:t>Those involving the use of recombinant DNA technology.</a:t>
            </a:r>
          </a:p>
          <a:p>
            <a:pPr marL="624078" indent="-514350">
              <a:buNone/>
            </a:pPr>
            <a:r>
              <a:rPr lang="en-US" dirty="0" smtClean="0"/>
              <a:t>     </a:t>
            </a:r>
            <a:r>
              <a:rPr lang="en-US" dirty="0" smtClean="0">
                <a:solidFill>
                  <a:schemeClr val="bg2">
                    <a:lumMod val="50000"/>
                  </a:schemeClr>
                </a:solidFill>
              </a:rPr>
              <a:t>c. </a:t>
            </a:r>
            <a:r>
              <a:rPr lang="en-US" dirty="0" smtClean="0"/>
              <a:t>Those requiring in vivo use of nucleic acids as active principles.</a:t>
            </a:r>
          </a:p>
          <a:p>
            <a:pPr marL="624078" indent="-514350">
              <a:buFont typeface="+mj-lt"/>
              <a:buAutoNum type="alphaUcPeriod" startAt="2"/>
            </a:pPr>
            <a:r>
              <a:rPr lang="en-US" dirty="0" smtClean="0"/>
              <a:t>Licensing should also be abolished for formulations except for specific cell/tissue targeted formulations.</a:t>
            </a:r>
          </a:p>
          <a:p>
            <a:pPr marL="624078" indent="-514350">
              <a:buFont typeface="+mj-lt"/>
              <a:buAutoNum type="alphaUcPeriod" startAt="2"/>
            </a:pPr>
            <a:r>
              <a:rPr lang="en-US" dirty="0" smtClean="0"/>
              <a:t>Ratio parameters linking bulk drugs an formulation productions and limiting the use of  imported bulk drugs will stand abolished.</a:t>
            </a:r>
          </a:p>
          <a:p>
            <a:pPr marL="624078" indent="-514350">
              <a:buFont typeface="+mj-lt"/>
              <a:buAutoNum type="alphaUcPeriod" startAt="2"/>
            </a:pPr>
            <a:r>
              <a:rPr lang="en-US" dirty="0" smtClean="0"/>
              <a:t>Broad-banding, locational restrictions and grant of COB license will be as per the industrial policy.  </a:t>
            </a:r>
          </a:p>
          <a:p>
            <a:pPr marL="624078" indent="-514350">
              <a:buFont typeface="+mj-lt"/>
              <a:buAutoNum type="alphaUcPeriod" startAt="2"/>
            </a:pPr>
            <a:endParaRPr lang="en-US" dirty="0" smtClean="0"/>
          </a:p>
          <a:p>
            <a:pPr marL="624078" indent="-514350">
              <a:buNone/>
            </a:pPr>
            <a:endParaRPr lang="en-US" dirty="0" smtClean="0"/>
          </a:p>
          <a:p>
            <a:pPr marL="624078" indent="-514350">
              <a:buNone/>
            </a:pPr>
            <a:endParaRPr lang="en-US" dirty="0" smtClean="0"/>
          </a:p>
          <a:p>
            <a:pPr marL="624078" indent="-514350">
              <a:buNone/>
            </a:pPr>
            <a:endParaRPr lang="en-US" dirty="0" smtClean="0"/>
          </a:p>
          <a:p>
            <a:pPr marL="624078" indent="-514350">
              <a:buFont typeface="+mj-lt"/>
              <a:buAutoNum type="arabicPeriod"/>
            </a:pPr>
            <a:endParaRPr lang="en-US" dirty="0" smtClean="0"/>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Foreign technology agreements &amp; investments</a:t>
            </a:r>
            <a:endParaRPr lang="en-US" dirty="0"/>
          </a:p>
        </p:txBody>
      </p:sp>
      <p:sp>
        <p:nvSpPr>
          <p:cNvPr id="2" name="Content Placeholder 1"/>
          <p:cNvSpPr>
            <a:spLocks noGrp="1"/>
          </p:cNvSpPr>
          <p:nvPr>
            <p:ph sz="quarter" idx="1"/>
          </p:nvPr>
        </p:nvSpPr>
        <p:spPr/>
        <p:txBody>
          <a:bodyPr>
            <a:normAutofit/>
          </a:bodyPr>
          <a:lstStyle/>
          <a:p>
            <a:pPr algn="just"/>
            <a:r>
              <a:rPr lang="en-US" dirty="0" smtClean="0"/>
              <a:t>This New Drug Policy envisages automatic approval of foreign technology agreements in case of bulk drugs, their intermediated and formulations, except for the drugs produced by the use of recombinant DNA technology. For such types of drugs existing procedure  would continue.</a:t>
            </a:r>
          </a:p>
          <a:p>
            <a:r>
              <a:rPr lang="en-US" dirty="0" smtClean="0"/>
              <a:t>Foreign investments </a:t>
            </a:r>
            <a:r>
              <a:rPr lang="en-US" dirty="0" err="1" smtClean="0"/>
              <a:t>upto</a:t>
            </a:r>
            <a:r>
              <a:rPr lang="en-US" dirty="0" smtClean="0"/>
              <a:t> 51% will be permitted and greater operational freedom shall be given to companies having 51% foreign equity. Earlier such companies had restrictions on the products they could manufacture and import. </a:t>
            </a:r>
            <a:endParaRPr lang="en-US" dirty="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28600"/>
            <a:ext cx="8229600" cy="334962"/>
          </a:xfrm>
        </p:spPr>
        <p:txBody>
          <a:bodyPr>
            <a:normAutofit fontScale="90000"/>
          </a:bodyPr>
          <a:lstStyle/>
          <a:p>
            <a:r>
              <a:rPr lang="en-US" dirty="0" smtClean="0"/>
              <a:t>Pricing</a:t>
            </a:r>
            <a:endParaRPr lang="en-US" dirty="0"/>
          </a:p>
        </p:txBody>
      </p:sp>
      <p:sp>
        <p:nvSpPr>
          <p:cNvPr id="2" name="Content Placeholder 1"/>
          <p:cNvSpPr>
            <a:spLocks noGrp="1"/>
          </p:cNvSpPr>
          <p:nvPr>
            <p:ph sz="quarter" idx="1"/>
          </p:nvPr>
        </p:nvSpPr>
        <p:spPr>
          <a:xfrm>
            <a:off x="457200" y="762000"/>
            <a:ext cx="8229600" cy="5473891"/>
          </a:xfrm>
        </p:spPr>
        <p:txBody>
          <a:bodyPr>
            <a:normAutofit fontScale="92500"/>
          </a:bodyPr>
          <a:lstStyle/>
          <a:p>
            <a:pPr>
              <a:buFont typeface="Wingdings" pitchFamily="2" charset="2"/>
              <a:buChar char="Ø"/>
            </a:pPr>
            <a:r>
              <a:rPr lang="en-US" dirty="0" smtClean="0"/>
              <a:t>A single list of price controlled drugs:-</a:t>
            </a:r>
          </a:p>
          <a:p>
            <a:pPr lvl="1">
              <a:buFont typeface="Arial" pitchFamily="34" charset="0"/>
              <a:buChar char="•"/>
            </a:pPr>
            <a:r>
              <a:rPr lang="en-US" sz="2100" dirty="0" smtClean="0"/>
              <a:t>There will be a single list of price control of drugs with a uniform MAPE of 100%.</a:t>
            </a:r>
          </a:p>
          <a:p>
            <a:pPr lvl="1">
              <a:buFont typeface="Arial" pitchFamily="34" charset="0"/>
              <a:buChar char="•"/>
            </a:pPr>
            <a:r>
              <a:rPr lang="en-US" sz="2100" dirty="0" err="1" smtClean="0"/>
              <a:t>Govt</a:t>
            </a:r>
            <a:r>
              <a:rPr lang="en-US" sz="2100" dirty="0" smtClean="0"/>
              <a:t> decided to impose price control on drugs which has min annual turnover of 4 crore.</a:t>
            </a:r>
          </a:p>
          <a:p>
            <a:pPr lvl="1">
              <a:buFont typeface="Arial" pitchFamily="34" charset="0"/>
              <a:buChar char="•"/>
            </a:pPr>
            <a:r>
              <a:rPr lang="en-US" sz="2100" dirty="0" smtClean="0"/>
              <a:t>Price control of drugs of popular use with monopoly conditions.</a:t>
            </a:r>
          </a:p>
          <a:p>
            <a:pPr lvl="1" algn="just">
              <a:buNone/>
            </a:pPr>
            <a:r>
              <a:rPr lang="en-US" sz="2100" dirty="0" smtClean="0"/>
              <a:t>A monopoly situations would be considered existing, when for a bulk drugs having an annual turnover of 1 crore or more, having a ingle formulator having 90% or more of the market share in the retail trade.</a:t>
            </a:r>
          </a:p>
          <a:p>
            <a:pPr>
              <a:buFont typeface="Wingdings" pitchFamily="2" charset="2"/>
              <a:buChar char="Ø"/>
            </a:pPr>
            <a:r>
              <a:rPr lang="en-US" dirty="0" smtClean="0"/>
              <a:t>Outside the price control regime: drugs in which there is sufficient market competition (</a:t>
            </a:r>
            <a:r>
              <a:rPr lang="en-US" dirty="0" err="1" smtClean="0"/>
              <a:t>atleast</a:t>
            </a:r>
            <a:r>
              <a:rPr lang="en-US" dirty="0" smtClean="0"/>
              <a:t> 5 bulk drug producers and </a:t>
            </a:r>
            <a:r>
              <a:rPr lang="en-US" dirty="0" err="1" smtClean="0"/>
              <a:t>atleast</a:t>
            </a:r>
            <a:r>
              <a:rPr lang="en-US" dirty="0" smtClean="0"/>
              <a:t> 10 formulators) &amp; not having more than 40 % market share in the </a:t>
            </a:r>
            <a:r>
              <a:rPr lang="en-US" dirty="0" err="1" smtClean="0"/>
              <a:t>retai</a:t>
            </a:r>
            <a:r>
              <a:rPr lang="en-US" dirty="0" smtClean="0"/>
              <a:t> trade, may be kept outside the price control regime. Drugs produced by recombinant DNA technology and specific cell/tissue targeted drug formulations will be outside the price control for 5 years from the date of manufacture in India</a:t>
            </a:r>
            <a:r>
              <a:rPr lang="en-US" baseline="-25000" dirty="0" smtClean="0"/>
              <a:t>	</a:t>
            </a:r>
            <a:endParaRPr lang="en-US" dirty="0" smtClean="0"/>
          </a:p>
        </p:txBody>
      </p:sp>
    </p:spTree>
  </p:cSld>
  <p:clrMapOvr>
    <a:masterClrMapping/>
  </p:clrMapOvr>
  <p:transition>
    <p:circl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533400"/>
            <a:ext cx="8229600" cy="5473891"/>
          </a:xfrm>
        </p:spPr>
        <p:txBody>
          <a:bodyPr/>
          <a:lstStyle/>
          <a:p>
            <a:r>
              <a:rPr lang="en-US" dirty="0" err="1" smtClean="0"/>
              <a:t>Govt</a:t>
            </a:r>
            <a:r>
              <a:rPr lang="en-US" dirty="0" smtClean="0"/>
              <a:t> will keep the a close watch on the prices of medicines which are out of price control may be </a:t>
            </a:r>
            <a:r>
              <a:rPr lang="en-US" dirty="0" err="1" smtClean="0"/>
              <a:t>reimposed</a:t>
            </a:r>
            <a:r>
              <a:rPr lang="en-US" dirty="0" smtClean="0"/>
              <a:t> if prices rise too rapidly</a:t>
            </a:r>
          </a:p>
          <a:p>
            <a:pPr algn="just"/>
            <a:r>
              <a:rPr lang="en-US" dirty="0" smtClean="0"/>
              <a:t>Ceiling price: It would be fixed for standard pack size of price controlled formulations. This is mandatory  for all, to follow the price so fixed.</a:t>
            </a:r>
          </a:p>
          <a:p>
            <a:pPr>
              <a:buNone/>
            </a:pPr>
            <a:r>
              <a:rPr lang="en-US" dirty="0" smtClean="0"/>
              <a:t>   </a:t>
            </a:r>
            <a:endParaRPr lang="en-US" dirty="0"/>
          </a:p>
        </p:txBody>
      </p:sp>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15962"/>
          </a:xfrm>
        </p:spPr>
        <p:txBody>
          <a:bodyPr>
            <a:normAutofit fontScale="90000"/>
          </a:bodyPr>
          <a:lstStyle/>
          <a:p>
            <a:r>
              <a:rPr lang="en-US" dirty="0" smtClean="0"/>
              <a:t>National pharmaceutical pricing authority</a:t>
            </a:r>
            <a:endParaRPr lang="en-US" dirty="0"/>
          </a:p>
        </p:txBody>
      </p:sp>
      <p:sp>
        <p:nvSpPr>
          <p:cNvPr id="2" name="Content Placeholder 1"/>
          <p:cNvSpPr>
            <a:spLocks noGrp="1"/>
          </p:cNvSpPr>
          <p:nvPr>
            <p:ph sz="quarter" idx="1"/>
          </p:nvPr>
        </p:nvSpPr>
        <p:spPr>
          <a:xfrm>
            <a:off x="457200" y="1371600"/>
            <a:ext cx="8229600" cy="5016691"/>
          </a:xfrm>
        </p:spPr>
        <p:txBody>
          <a:bodyPr>
            <a:normAutofit lnSpcReduction="10000"/>
          </a:bodyPr>
          <a:lstStyle/>
          <a:p>
            <a:pPr>
              <a:buNone/>
            </a:pPr>
            <a:r>
              <a:rPr lang="en-US" dirty="0" err="1" smtClean="0"/>
              <a:t>Govt</a:t>
            </a:r>
            <a:r>
              <a:rPr lang="en-US" dirty="0" smtClean="0"/>
              <a:t> decided to set up national pharmaceutical pricing authority to take decisions on price control.</a:t>
            </a:r>
          </a:p>
          <a:p>
            <a:pPr algn="just"/>
            <a:r>
              <a:rPr lang="en-US" dirty="0" smtClean="0"/>
              <a:t>Main task of this authority is to:</a:t>
            </a:r>
          </a:p>
          <a:p>
            <a:pPr lvl="1"/>
            <a:r>
              <a:rPr lang="en-US" dirty="0" smtClean="0"/>
              <a:t>Fix or revise the price</a:t>
            </a:r>
          </a:p>
          <a:p>
            <a:pPr lvl="1"/>
            <a:r>
              <a:rPr lang="en-US" dirty="0" smtClean="0"/>
              <a:t>Update the list of price controlled drugs</a:t>
            </a:r>
          </a:p>
          <a:p>
            <a:pPr lvl="1"/>
            <a:r>
              <a:rPr lang="en-US" dirty="0" smtClean="0"/>
              <a:t>To monitor the price of decontrolled drugs</a:t>
            </a:r>
          </a:p>
          <a:p>
            <a:pPr lvl="1"/>
            <a:r>
              <a:rPr lang="en-US" dirty="0" smtClean="0"/>
              <a:t>To ensure implementations of the provisions(price control) order</a:t>
            </a:r>
          </a:p>
          <a:p>
            <a:r>
              <a:rPr lang="en-US" dirty="0" smtClean="0"/>
              <a:t>The updating shall be done by inclusion or exclusion on the basis of established criteria or guidelines.</a:t>
            </a:r>
          </a:p>
          <a:p>
            <a:r>
              <a:rPr lang="en-US" dirty="0" smtClean="0"/>
              <a:t>The authority will decide the time approvals in a set time frame. </a:t>
            </a:r>
            <a:r>
              <a:rPr lang="en-US" dirty="0" err="1" smtClean="0"/>
              <a:t>Eg</a:t>
            </a:r>
            <a:r>
              <a:rPr lang="en-US" dirty="0" smtClean="0"/>
              <a:t> 2 months for formulations &amp; 4 months for bulk drugs from their date of </a:t>
            </a:r>
            <a:r>
              <a:rPr lang="en-US" dirty="0" err="1" smtClean="0"/>
              <a:t>reciept</a:t>
            </a:r>
            <a:r>
              <a:rPr lang="en-US" dirty="0" smtClean="0"/>
              <a:t> of complete prescribed </a:t>
            </a:r>
            <a:r>
              <a:rPr lang="en-US" dirty="0" err="1" smtClean="0"/>
              <a:t>informations</a:t>
            </a:r>
            <a:r>
              <a:rPr lang="en-US" dirty="0" smtClean="0"/>
              <a:t>.</a:t>
            </a:r>
          </a:p>
        </p:txBody>
      </p:sp>
    </p:spTree>
  </p:cSld>
  <p:clrMapOvr>
    <a:masterClrMapping/>
  </p:clrMapOvr>
  <p:transition>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National drug authority</a:t>
            </a:r>
            <a:endParaRPr lang="en-US" dirty="0"/>
          </a:p>
        </p:txBody>
      </p:sp>
      <p:sp>
        <p:nvSpPr>
          <p:cNvPr id="2" name="Content Placeholder 1"/>
          <p:cNvSpPr>
            <a:spLocks noGrp="1"/>
          </p:cNvSpPr>
          <p:nvPr>
            <p:ph sz="quarter" idx="1"/>
          </p:nvPr>
        </p:nvSpPr>
        <p:spPr>
          <a:xfrm>
            <a:off x="457200" y="1219200"/>
            <a:ext cx="8229600" cy="4788091"/>
          </a:xfrm>
        </p:spPr>
        <p:txBody>
          <a:bodyPr>
            <a:normAutofit/>
          </a:bodyPr>
          <a:lstStyle/>
          <a:p>
            <a:pPr algn="just"/>
            <a:r>
              <a:rPr lang="en-US" dirty="0" smtClean="0"/>
              <a:t>NDA was set up by a separate act of parliament to ensure quality control and rational use of drugs.</a:t>
            </a:r>
          </a:p>
          <a:p>
            <a:pPr algn="just"/>
            <a:r>
              <a:rPr lang="en-US" dirty="0" smtClean="0"/>
              <a:t>In addition to the drugs and cosmetics act, it would also be responsible for monitoring standard practices in the promotion of drugs and their use and to clearly identify those which are acceptable and prohibited those which are unethical and against the consumers interest.</a:t>
            </a:r>
          </a:p>
          <a:p>
            <a:pPr algn="just"/>
            <a:r>
              <a:rPr lang="en-US" dirty="0" smtClean="0"/>
              <a:t>NDA would prepare and publish national </a:t>
            </a:r>
            <a:r>
              <a:rPr lang="en-US" dirty="0" err="1" smtClean="0"/>
              <a:t>formularly</a:t>
            </a:r>
            <a:r>
              <a:rPr lang="en-US" dirty="0" smtClean="0"/>
              <a:t> &amp; also the formularies relevant to various levels such as district hospital, community center, doctors, etc.   </a:t>
            </a:r>
            <a:endParaRPr lang="en-US"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81000"/>
            <a:ext cx="8229600" cy="563562"/>
          </a:xfrm>
        </p:spPr>
        <p:txBody>
          <a:bodyPr>
            <a:normAutofit fontScale="90000"/>
          </a:bodyPr>
          <a:lstStyle/>
          <a:p>
            <a:r>
              <a:rPr lang="en-US" dirty="0" smtClean="0"/>
              <a:t>R &amp; D</a:t>
            </a:r>
            <a:endParaRPr lang="en-US" dirty="0"/>
          </a:p>
        </p:txBody>
      </p:sp>
      <p:sp>
        <p:nvSpPr>
          <p:cNvPr id="2" name="Content Placeholder 1"/>
          <p:cNvSpPr>
            <a:spLocks noGrp="1"/>
          </p:cNvSpPr>
          <p:nvPr>
            <p:ph sz="quarter" idx="1"/>
          </p:nvPr>
        </p:nvSpPr>
        <p:spPr>
          <a:xfrm>
            <a:off x="457200" y="1066800"/>
            <a:ext cx="8229600" cy="4940491"/>
          </a:xfrm>
        </p:spPr>
        <p:txBody>
          <a:bodyPr>
            <a:normAutofit/>
          </a:bodyPr>
          <a:lstStyle/>
          <a:p>
            <a:pPr algn="just"/>
            <a:r>
              <a:rPr lang="en-US" dirty="0" smtClean="0"/>
              <a:t>The policy provides the setting up of an inter-ministerial committee under the chairmanship of the secretary, Dept. of chemicals &amp; petrochemicals to examine the issue of providing incentives and impetus on R and D in the pharmaceutical sector with in the set time frame in addition to the existing incentives available for R &amp; D including tax incentives. </a:t>
            </a:r>
          </a:p>
          <a:p>
            <a:r>
              <a:rPr lang="en-US" dirty="0" smtClean="0"/>
              <a:t>The </a:t>
            </a:r>
            <a:r>
              <a:rPr lang="en-US" dirty="0" err="1" smtClean="0"/>
              <a:t>govt</a:t>
            </a:r>
            <a:r>
              <a:rPr lang="en-US" dirty="0" smtClean="0"/>
              <a:t> is planning to upgrade the existing infrastructural facilities  of the drug testing laboratories. It is also planning to set up more zonal and </a:t>
            </a:r>
            <a:r>
              <a:rPr lang="en-US" dirty="0" err="1" smtClean="0"/>
              <a:t>subzonal</a:t>
            </a:r>
            <a:r>
              <a:rPr lang="en-US" dirty="0" smtClean="0"/>
              <a:t> offices under the Central Drug Standard Control </a:t>
            </a:r>
            <a:r>
              <a:rPr lang="en-US" dirty="0" err="1" smtClean="0"/>
              <a:t>Organisation</a:t>
            </a:r>
            <a:r>
              <a:rPr lang="en-US" dirty="0" smtClean="0"/>
              <a:t> as well as other testing labs. </a:t>
            </a:r>
            <a:endParaRPr lang="en-US" dirty="0"/>
          </a:p>
        </p:txBody>
      </p:sp>
    </p:spTree>
  </p:cSld>
  <p:clrMapOvr>
    <a:masterClrMapping/>
  </p:clrMapOvr>
  <p:transition>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609600"/>
            <a:ext cx="8229600" cy="5397691"/>
          </a:xfrm>
        </p:spPr>
        <p:txBody>
          <a:bodyPr/>
          <a:lstStyle/>
          <a:p>
            <a:pPr algn="just"/>
            <a:r>
              <a:rPr lang="en-US" dirty="0" smtClean="0"/>
              <a:t>Under the provisions of this policy the additional funds required for implementation of above proposals are proposed to be raised by imposing 1% cess on production of drugs and pharmaceuticals. These funds would be utilised to finance the expenditure of the research labs for encouraging Research and Development in the drug sector.</a:t>
            </a:r>
            <a:endParaRPr lang="en-US" dirty="0"/>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2162"/>
          </a:xfrm>
        </p:spPr>
        <p:txBody>
          <a:bodyPr>
            <a:noAutofit/>
          </a:bodyPr>
          <a:lstStyle/>
          <a:p>
            <a:r>
              <a:rPr lang="en-US" sz="2800" dirty="0" smtClean="0"/>
              <a:t>New department for Ayurvedic, unani, sidha, and homeopathic medicines</a:t>
            </a:r>
            <a:endParaRPr lang="en-US" sz="2800" dirty="0"/>
          </a:p>
        </p:txBody>
      </p:sp>
      <p:sp>
        <p:nvSpPr>
          <p:cNvPr id="2" name="Content Placeholder 1"/>
          <p:cNvSpPr>
            <a:spLocks noGrp="1"/>
          </p:cNvSpPr>
          <p:nvPr>
            <p:ph sz="quarter" idx="1"/>
          </p:nvPr>
        </p:nvSpPr>
        <p:spPr>
          <a:xfrm>
            <a:off x="457200" y="1143000"/>
            <a:ext cx="8229600" cy="4864291"/>
          </a:xfrm>
        </p:spPr>
        <p:txBody>
          <a:bodyPr/>
          <a:lstStyle/>
          <a:p>
            <a:pPr algn="just"/>
            <a:r>
              <a:rPr lang="en-US" dirty="0" smtClean="0"/>
              <a:t>A separate department in ministry of health and family welfare would be created to look after all the matters related to the development and promotion of ayurvedic, unani, sidha, homeopathic and other traditional system of medicines.</a:t>
            </a:r>
            <a:endParaRPr lang="en-US" dirty="0"/>
          </a:p>
        </p:txBody>
      </p:sp>
    </p:spTree>
  </p:cSld>
  <p:clrMapOvr>
    <a:masterClrMapping/>
  </p:clrMapOvr>
  <p:transition>
    <p:blind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Other</a:t>
            </a:r>
            <a:endParaRPr lang="en-US" dirty="0"/>
          </a:p>
        </p:txBody>
      </p:sp>
      <p:sp>
        <p:nvSpPr>
          <p:cNvPr id="2" name="Content Placeholder 1"/>
          <p:cNvSpPr>
            <a:spLocks noGrp="1"/>
          </p:cNvSpPr>
          <p:nvPr>
            <p:ph sz="quarter" idx="1"/>
          </p:nvPr>
        </p:nvSpPr>
        <p:spPr/>
        <p:txBody>
          <a:bodyPr/>
          <a:lstStyle/>
          <a:p>
            <a:pPr algn="just"/>
            <a:r>
              <a:rPr lang="en-US" dirty="0" smtClean="0"/>
              <a:t>An inter-ministerial co-ordination committee will be set up under the chairmanship of the secretary, Department of Chemicals for monitoring areas of key concern and for taking effective and timely action in respect of issues facing the pharmaceutical industry. </a:t>
            </a:r>
            <a:endParaRPr lang="en-US" dirty="0"/>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Overview on Drug Policy 1978</a:t>
            </a:r>
            <a:endParaRPr lang="en-US" dirty="0"/>
          </a:p>
        </p:txBody>
      </p:sp>
      <p:sp>
        <p:nvSpPr>
          <p:cNvPr id="2" name="Content Placeholder 1"/>
          <p:cNvSpPr>
            <a:spLocks noGrp="1"/>
          </p:cNvSpPr>
          <p:nvPr>
            <p:ph sz="quarter" idx="1"/>
          </p:nvPr>
        </p:nvSpPr>
        <p:spPr/>
        <p:txBody>
          <a:bodyPr>
            <a:normAutofit/>
          </a:bodyPr>
          <a:lstStyle/>
          <a:p>
            <a:pPr algn="just"/>
            <a:r>
              <a:rPr lang="en-US" dirty="0" smtClean="0"/>
              <a:t>An attempt of govt has always been to make the drugs abundantly available at reasonable price to the consumers. This was the objective of Drug Policy 1978, because of unimplementable provisions and other difficulties, it was revised and then announced the drug policy of </a:t>
            </a:r>
            <a:r>
              <a:rPr lang="en-US" dirty="0" err="1" smtClean="0"/>
              <a:t>india</a:t>
            </a:r>
            <a:r>
              <a:rPr lang="en-US" dirty="0" smtClean="0"/>
              <a:t> 1986 by the govt.</a:t>
            </a:r>
          </a:p>
          <a:p>
            <a:r>
              <a:rPr lang="en-US" dirty="0" smtClean="0"/>
              <a:t>The main objective of drug policy 1986 are as follows: </a:t>
            </a:r>
            <a:endParaRPr lang="en-US"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828800"/>
            <a:ext cx="8229600" cy="1295400"/>
          </a:xfrm>
        </p:spPr>
        <p:txBody>
          <a:bodyPr/>
          <a:lstStyle/>
          <a:p>
            <a:r>
              <a:rPr lang="en-US" dirty="0" smtClean="0"/>
              <a:t>    		      THANK YOU</a:t>
            </a:r>
            <a:endParaRPr lang="en-US" dirty="0"/>
          </a:p>
        </p:txBody>
      </p:sp>
    </p:spTree>
  </p:cSld>
  <p:clrMapOvr>
    <a:masterClrMapping/>
  </p:clrMapOvr>
  <p:transition spd="slow">
    <p:blinds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533400"/>
            <a:ext cx="8229600" cy="5473891"/>
          </a:xfrm>
        </p:spPr>
        <p:txBody>
          <a:bodyPr>
            <a:normAutofit/>
          </a:bodyPr>
          <a:lstStyle/>
          <a:p>
            <a:r>
              <a:rPr lang="en-US" dirty="0" smtClean="0"/>
              <a:t>To ensure abundant availability of essential drugs at reasonable prices.</a:t>
            </a:r>
          </a:p>
          <a:p>
            <a:r>
              <a:rPr lang="en-US" dirty="0" smtClean="0"/>
              <a:t>To ensure the good quality of drugs.</a:t>
            </a:r>
          </a:p>
          <a:p>
            <a:r>
              <a:rPr lang="en-US" dirty="0" smtClean="0"/>
              <a:t>To strengthen the quality control over drug production.</a:t>
            </a:r>
          </a:p>
          <a:p>
            <a:r>
              <a:rPr lang="en-US" dirty="0" smtClean="0"/>
              <a:t>To promote rational drug use.</a:t>
            </a:r>
          </a:p>
          <a:p>
            <a:pPr algn="just"/>
            <a:r>
              <a:rPr lang="en-US" dirty="0" smtClean="0"/>
              <a:t>To channelize new investments into the pharma industries.</a:t>
            </a:r>
          </a:p>
          <a:p>
            <a:r>
              <a:rPr lang="en-US" dirty="0" smtClean="0"/>
              <a:t>To encourage cost effective production with economic sizes.</a:t>
            </a:r>
          </a:p>
          <a:p>
            <a:r>
              <a:rPr lang="en-US" dirty="0" smtClean="0"/>
              <a:t>To introduce new technology and new drugs.</a:t>
            </a:r>
          </a:p>
          <a:p>
            <a:r>
              <a:rPr lang="en-US" dirty="0" smtClean="0"/>
              <a:t>To strengthen the indigenous capability for production of drugs.  </a:t>
            </a:r>
            <a:endParaRPr lang="en-US" dirty="0"/>
          </a:p>
        </p:txBody>
      </p:sp>
    </p:spTree>
  </p:cSld>
  <p:clrMapOvr>
    <a:masterClrMapping/>
  </p:clrMapOvr>
  <p:transition>
    <p:spli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381000"/>
            <a:ext cx="8229600" cy="5626291"/>
          </a:xfrm>
        </p:spPr>
        <p:txBody>
          <a:bodyPr>
            <a:normAutofit/>
          </a:bodyPr>
          <a:lstStyle/>
          <a:p>
            <a:r>
              <a:rPr lang="en-US" dirty="0" smtClean="0"/>
              <a:t>Achievement of these objectives has been through:</a:t>
            </a:r>
          </a:p>
          <a:p>
            <a:pPr marL="624078" indent="-514350">
              <a:buFont typeface="+mj-lt"/>
              <a:buAutoNum type="arabicPeriod"/>
            </a:pPr>
            <a:r>
              <a:rPr lang="en-US" dirty="0" smtClean="0"/>
              <a:t>The I(D&amp;R) act on industrial licensing aspects.</a:t>
            </a:r>
          </a:p>
          <a:p>
            <a:pPr marL="624078" indent="-514350">
              <a:buFont typeface="+mj-lt"/>
              <a:buAutoNum type="arabicPeriod"/>
            </a:pPr>
            <a:r>
              <a:rPr lang="en-US" dirty="0" smtClean="0"/>
              <a:t>Drug(prices control) Orders under the essential commodities act in regards to the pricing mechanisms.</a:t>
            </a:r>
          </a:p>
          <a:p>
            <a:pPr marL="624078" indent="-514350" algn="just">
              <a:buFont typeface="+mj-lt"/>
              <a:buAutoNum type="arabicPeriod"/>
            </a:pPr>
            <a:r>
              <a:rPr lang="en-US" dirty="0" smtClean="0"/>
              <a:t>Drugs and cosmetics act in regards to quality and standards of medicine and their rational use.</a:t>
            </a:r>
          </a:p>
          <a:p>
            <a:pPr marL="624078" indent="-514350"/>
            <a:r>
              <a:rPr lang="en-US" dirty="0" smtClean="0"/>
              <a:t>After considering the opinions of various interest groups such as consumers and voluntary health association, medical professions, etc, in the rajya sabha and lok sabha, govt made necessary modifications in drug policy 1986 and announced </a:t>
            </a:r>
            <a:r>
              <a:rPr lang="en-US" b="1" dirty="0" smtClean="0">
                <a:solidFill>
                  <a:srgbClr val="FF0000"/>
                </a:solidFill>
              </a:rPr>
              <a:t>New Drug Policy, in september1994. </a:t>
            </a:r>
            <a:endParaRPr lang="en-US" b="1" dirty="0">
              <a:solidFill>
                <a:srgbClr val="FF0000"/>
              </a:solidFill>
            </a:endParaRPr>
          </a:p>
        </p:txBody>
      </p:sp>
    </p:spTree>
  </p:cSld>
  <p:clrMapOvr>
    <a:masterClrMapping/>
  </p:clrMapOvr>
  <p:transition>
    <p:spli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New drug policy, 1994</a:t>
            </a:r>
            <a:endParaRPr lang="en-US" dirty="0"/>
          </a:p>
        </p:txBody>
      </p:sp>
      <p:sp>
        <p:nvSpPr>
          <p:cNvPr id="2" name="Content Placeholder 1"/>
          <p:cNvSpPr>
            <a:spLocks noGrp="1"/>
          </p:cNvSpPr>
          <p:nvPr>
            <p:ph sz="quarter" idx="1"/>
          </p:nvPr>
        </p:nvSpPr>
        <p:spPr/>
        <p:txBody>
          <a:bodyPr/>
          <a:lstStyle/>
          <a:p>
            <a:pPr algn="just"/>
            <a:r>
              <a:rPr lang="en-US" dirty="0" smtClean="0"/>
              <a:t>The main objectives of the new drug policy were the same but it would also ensure the uniformity in prices of widely used formulations as there would be ceiling prices for all commonly marketed standard pack sized formulations. </a:t>
            </a:r>
            <a:endParaRPr lang="en-US" dirty="0"/>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7772400" cy="1143000"/>
          </a:xfrm>
        </p:spPr>
        <p:txBody>
          <a:bodyPr>
            <a:normAutofit/>
          </a:bodyPr>
          <a:lstStyle/>
          <a:p>
            <a:r>
              <a:rPr lang="en-US" b="0" dirty="0" smtClean="0">
                <a:effectLst/>
              </a:rPr>
              <a:t> Highlights of New drug policy,1994</a:t>
            </a:r>
            <a:endParaRPr lang="en-US" b="0" baseline="-25000" dirty="0">
              <a:effectLst/>
            </a:endParaRPr>
          </a:p>
        </p:txBody>
      </p:sp>
      <p:sp>
        <p:nvSpPr>
          <p:cNvPr id="2" name="Content Placeholder 1"/>
          <p:cNvSpPr>
            <a:spLocks noGrp="1"/>
          </p:cNvSpPr>
          <p:nvPr>
            <p:ph sz="quarter" idx="1"/>
          </p:nvPr>
        </p:nvSpPr>
        <p:spPr/>
        <p:txBody>
          <a:bodyPr>
            <a:normAutofit/>
          </a:bodyPr>
          <a:lstStyle/>
          <a:p>
            <a:pPr algn="just"/>
            <a:r>
              <a:rPr lang="en-US" dirty="0" smtClean="0"/>
              <a:t>Industrial licensing of all bulk drugs and intermediates abolished except for 5 drugs reserved for public sector and for the drugs involving recombinant DNA technology. Also licensing for formulations abolished except for specific cell/tissue targeted formulations.</a:t>
            </a:r>
          </a:p>
          <a:p>
            <a:r>
              <a:rPr lang="en-US" dirty="0" smtClean="0"/>
              <a:t>Automatic approval for foreign technology agreements.</a:t>
            </a:r>
          </a:p>
          <a:p>
            <a:r>
              <a:rPr lang="en-US" dirty="0" smtClean="0"/>
              <a:t>Number of drugs under price control has been reduced from 142 to 73.</a:t>
            </a:r>
          </a:p>
          <a:p>
            <a:r>
              <a:rPr lang="en-US" dirty="0" smtClean="0"/>
              <a:t>Price control may be reimposed if prices rise too rapidly.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304800"/>
            <a:ext cx="8229600" cy="5702491"/>
          </a:xfrm>
        </p:spPr>
        <p:txBody>
          <a:bodyPr>
            <a:normAutofit/>
          </a:bodyPr>
          <a:lstStyle/>
          <a:p>
            <a:r>
              <a:rPr lang="en-US" dirty="0" smtClean="0"/>
              <a:t>There shall be a single list of price controlled  drugs with uniform MAPE of 100 %.</a:t>
            </a:r>
          </a:p>
          <a:p>
            <a:r>
              <a:rPr lang="en-US" dirty="0" smtClean="0"/>
              <a:t>Drugs produced by recombinant DNA technology and specific cell/tissue targeted drug formulations will be outside the price control for 5 years from the date of manufacture in India.</a:t>
            </a:r>
          </a:p>
          <a:p>
            <a:pPr algn="just"/>
            <a:r>
              <a:rPr lang="en-US" dirty="0" smtClean="0"/>
              <a:t>Encouragement to production from basic stage.</a:t>
            </a:r>
          </a:p>
          <a:p>
            <a:r>
              <a:rPr lang="en-US" dirty="0" smtClean="0"/>
              <a:t>Setting up of national pharmaceutical pricing authority to fix prices.</a:t>
            </a:r>
          </a:p>
          <a:p>
            <a:r>
              <a:rPr lang="en-US" dirty="0" smtClean="0"/>
              <a:t>Setting up of national Drug authority to ensure quality control and rational use of medicines.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762000"/>
            <a:ext cx="8229600" cy="5245291"/>
          </a:xfrm>
        </p:spPr>
        <p:txBody>
          <a:bodyPr/>
          <a:lstStyle/>
          <a:p>
            <a:pPr algn="just"/>
            <a:r>
              <a:rPr lang="en-US" dirty="0" smtClean="0"/>
              <a:t>Inter ministerial committee to announce R &amp; D incentives.</a:t>
            </a:r>
          </a:p>
          <a:p>
            <a:r>
              <a:rPr lang="en-US" dirty="0" smtClean="0"/>
              <a:t>A separate department  in health ministry to focus on the development of Ayurvedic, unani, siddha, and homeopathic medicines. </a:t>
            </a:r>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Salient features of new drug policy-94</a:t>
            </a:r>
            <a:endParaRPr lang="en-US" dirty="0"/>
          </a:p>
        </p:txBody>
      </p:sp>
      <p:sp>
        <p:nvSpPr>
          <p:cNvPr id="2" name="Content Placeholder 1"/>
          <p:cNvSpPr>
            <a:spLocks noGrp="1"/>
          </p:cNvSpPr>
          <p:nvPr>
            <p:ph sz="quarter" idx="1"/>
          </p:nvPr>
        </p:nvSpPr>
        <p:spPr/>
        <p:txBody>
          <a:bodyPr>
            <a:normAutofit/>
          </a:bodyPr>
          <a:lstStyle/>
          <a:p>
            <a:pPr marL="624078" indent="-514350" algn="just">
              <a:buFont typeface="+mj-lt"/>
              <a:buAutoNum type="arabicPeriod"/>
            </a:pPr>
            <a:r>
              <a:rPr lang="en-US" dirty="0" smtClean="0"/>
              <a:t>Licensing.</a:t>
            </a:r>
          </a:p>
          <a:p>
            <a:pPr marL="624078" indent="-514350">
              <a:buFont typeface="+mj-lt"/>
              <a:buAutoNum type="arabicPeriod"/>
            </a:pPr>
            <a:r>
              <a:rPr lang="en-US" dirty="0" smtClean="0"/>
              <a:t>Foreign technology agreements &amp; foreign investments</a:t>
            </a:r>
          </a:p>
          <a:p>
            <a:pPr marL="624078" indent="-514350">
              <a:buFont typeface="+mj-lt"/>
              <a:buAutoNum type="arabicPeriod"/>
            </a:pPr>
            <a:r>
              <a:rPr lang="en-US" dirty="0" smtClean="0"/>
              <a:t>Pricing</a:t>
            </a:r>
          </a:p>
          <a:p>
            <a:pPr marL="624078" indent="-514350">
              <a:buFont typeface="+mj-lt"/>
              <a:buAutoNum type="arabicPeriod"/>
            </a:pPr>
            <a:r>
              <a:rPr lang="en-US" dirty="0" smtClean="0"/>
              <a:t>National pharmaceutical pricing authority</a:t>
            </a:r>
          </a:p>
          <a:p>
            <a:pPr marL="624078" indent="-514350">
              <a:buFont typeface="+mj-lt"/>
              <a:buAutoNum type="arabicPeriod"/>
            </a:pPr>
            <a:r>
              <a:rPr lang="en-US" dirty="0" smtClean="0"/>
              <a:t>National drug authorities</a:t>
            </a:r>
          </a:p>
          <a:p>
            <a:pPr marL="624078" indent="-514350">
              <a:buFont typeface="+mj-lt"/>
              <a:buAutoNum type="arabicPeriod"/>
            </a:pPr>
            <a:r>
              <a:rPr lang="en-US" dirty="0" smtClean="0"/>
              <a:t>R &amp; D</a:t>
            </a:r>
          </a:p>
          <a:p>
            <a:pPr marL="624078" indent="-514350">
              <a:buFont typeface="+mj-lt"/>
              <a:buAutoNum type="arabicPeriod"/>
            </a:pPr>
            <a:r>
              <a:rPr lang="en-US" dirty="0" smtClean="0"/>
              <a:t>New department of ayurvedic, unani, sidha, and homeopathic medicines</a:t>
            </a:r>
          </a:p>
          <a:p>
            <a:pPr marL="624078" indent="-514350"/>
            <a:r>
              <a:rPr lang="en-US" dirty="0" smtClean="0"/>
              <a:t>Lets have a look at each features in detail.</a:t>
            </a:r>
            <a:endParaRPr lang="en-US" dirty="0"/>
          </a:p>
        </p:txBody>
      </p:sp>
    </p:spTree>
  </p:cSld>
  <p:clrMapOvr>
    <a:masterClrMapping/>
  </p:clrMapOvr>
  <p:transition>
    <p:spli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352</TotalTime>
  <Words>1407</Words>
  <Application>Microsoft Office PowerPoint</Application>
  <PresentationFormat>On-screen Show (4:3)</PresentationFormat>
  <Paragraphs>87</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Equity</vt:lpstr>
      <vt:lpstr>NEW DRUG POLICY 1994</vt:lpstr>
      <vt:lpstr>Overview on Drug Policy 1978</vt:lpstr>
      <vt:lpstr>Slide 3</vt:lpstr>
      <vt:lpstr>Slide 4</vt:lpstr>
      <vt:lpstr>New drug policy, 1994</vt:lpstr>
      <vt:lpstr> Highlights of New drug policy,1994</vt:lpstr>
      <vt:lpstr>Slide 7</vt:lpstr>
      <vt:lpstr>Slide 8</vt:lpstr>
      <vt:lpstr>Salient features of new drug policy-94</vt:lpstr>
      <vt:lpstr>Licensing</vt:lpstr>
      <vt:lpstr>Foreign technology agreements &amp; investments</vt:lpstr>
      <vt:lpstr>Pricing</vt:lpstr>
      <vt:lpstr>Slide 13</vt:lpstr>
      <vt:lpstr>National pharmaceutical pricing authority</vt:lpstr>
      <vt:lpstr>National drug authority</vt:lpstr>
      <vt:lpstr>R &amp; D</vt:lpstr>
      <vt:lpstr>Slide 17</vt:lpstr>
      <vt:lpstr>New department for Ayurvedic, unani, sidha, and homeopathic medicines</vt:lpstr>
      <vt:lpstr>Other</vt:lpstr>
      <vt:lpstr>            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DRUG POLICY 1994</dc:title>
  <dc:creator>Aashaka Shah</dc:creator>
  <cp:lastModifiedBy>Sunil</cp:lastModifiedBy>
  <cp:revision>55</cp:revision>
  <dcterms:created xsi:type="dcterms:W3CDTF">2006-08-16T00:00:00Z</dcterms:created>
  <dcterms:modified xsi:type="dcterms:W3CDTF">2018-09-05T17:56:22Z</dcterms:modified>
</cp:coreProperties>
</file>