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94" r:id="rId3"/>
    <p:sldId id="293" r:id="rId4"/>
    <p:sldId id="267" r:id="rId5"/>
    <p:sldId id="257" r:id="rId6"/>
    <p:sldId id="258" r:id="rId7"/>
    <p:sldId id="259" r:id="rId8"/>
    <p:sldId id="260" r:id="rId9"/>
    <p:sldId id="261" r:id="rId10"/>
    <p:sldId id="262" r:id="rId11"/>
    <p:sldId id="291" r:id="rId12"/>
    <p:sldId id="263" r:id="rId13"/>
    <p:sldId id="264" r:id="rId14"/>
    <p:sldId id="265" r:id="rId15"/>
    <p:sldId id="295" r:id="rId16"/>
    <p:sldId id="296" r:id="rId17"/>
    <p:sldId id="297" r:id="rId18"/>
    <p:sldId id="298" r:id="rId19"/>
    <p:sldId id="299" r:id="rId20"/>
    <p:sldId id="300" r:id="rId21"/>
    <p:sldId id="269" r:id="rId22"/>
    <p:sldId id="270" r:id="rId23"/>
    <p:sldId id="271" r:id="rId24"/>
    <p:sldId id="273" r:id="rId25"/>
    <p:sldId id="274" r:id="rId26"/>
    <p:sldId id="275" r:id="rId27"/>
    <p:sldId id="276"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02" r:id="rId42"/>
    <p:sldId id="303" r:id="rId43"/>
    <p:sldId id="304" r:id="rId44"/>
    <p:sldId id="305" r:id="rId45"/>
    <p:sldId id="306" r:id="rId46"/>
    <p:sldId id="307" r:id="rId47"/>
    <p:sldId id="308"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92E37-CCA1-4A70-8632-58640D338378}" type="doc">
      <dgm:prSet loTypeId="urn:microsoft.com/office/officeart/2005/8/layout/radial3" loCatId="cycle" qsTypeId="urn:microsoft.com/office/officeart/2005/8/quickstyle/3d4" qsCatId="3D" csTypeId="urn:microsoft.com/office/officeart/2005/8/colors/accent2_4" csCatId="accent2" phldr="1"/>
      <dgm:spPr/>
      <dgm:t>
        <a:bodyPr/>
        <a:lstStyle/>
        <a:p>
          <a:endParaRPr lang="en-US"/>
        </a:p>
      </dgm:t>
    </dgm:pt>
    <dgm:pt modelId="{7B6D5D71-594B-4A0A-B6DA-AB2BC4947C1E}">
      <dgm:prSet phldrT="[Text]" custT="1"/>
      <dgm:spPr/>
      <dgm:t>
        <a:bodyPr/>
        <a:lstStyle/>
        <a:p>
          <a:r>
            <a:rPr lang="en-US" sz="3200" b="1" dirty="0" smtClean="0">
              <a:latin typeface="Comic Sans MS" pitchFamily="66" charset="0"/>
            </a:rPr>
            <a:t>In </a:t>
          </a:r>
          <a:r>
            <a:rPr lang="en-US" sz="3200" b="1" dirty="0" err="1" smtClean="0">
              <a:latin typeface="Comic Sans MS" pitchFamily="66" charset="0"/>
            </a:rPr>
            <a:t>silico</a:t>
          </a:r>
          <a:r>
            <a:rPr lang="en-US" sz="3200" b="1" dirty="0" smtClean="0">
              <a:latin typeface="Comic Sans MS" pitchFamily="66" charset="0"/>
            </a:rPr>
            <a:t> design</a:t>
          </a:r>
          <a:endParaRPr lang="en-US" sz="3200" b="1" dirty="0">
            <a:latin typeface="Comic Sans MS" pitchFamily="66" charset="0"/>
          </a:endParaRPr>
        </a:p>
      </dgm:t>
    </dgm:pt>
    <dgm:pt modelId="{82CDC8F2-8001-41AE-BFBE-C45AAAE5DD14}" type="parTrans" cxnId="{E1CEE8B8-CB02-4C00-898D-EC8507A48300}">
      <dgm:prSet/>
      <dgm:spPr/>
      <dgm:t>
        <a:bodyPr/>
        <a:lstStyle/>
        <a:p>
          <a:endParaRPr lang="en-US"/>
        </a:p>
      </dgm:t>
    </dgm:pt>
    <dgm:pt modelId="{EA2CDF26-FAEE-4540-9557-CAB70F842365}" type="sibTrans" cxnId="{E1CEE8B8-CB02-4C00-898D-EC8507A48300}">
      <dgm:prSet/>
      <dgm:spPr/>
      <dgm:t>
        <a:bodyPr/>
        <a:lstStyle/>
        <a:p>
          <a:endParaRPr lang="en-US"/>
        </a:p>
      </dgm:t>
    </dgm:pt>
    <dgm:pt modelId="{C3ABFC9B-ACAE-4E47-9B71-342DBBC51BE4}">
      <dgm:prSet phldrT="[Text]" custT="1"/>
      <dgm:spPr/>
      <dgm:t>
        <a:bodyPr/>
        <a:lstStyle/>
        <a:p>
          <a:r>
            <a:rPr lang="en-US" sz="2200" b="1" dirty="0" smtClean="0">
              <a:latin typeface="Comic Sans MS" pitchFamily="66" charset="0"/>
            </a:rPr>
            <a:t>Receptor based</a:t>
          </a:r>
          <a:endParaRPr lang="en-US" sz="2200" b="1" dirty="0">
            <a:latin typeface="Comic Sans MS" pitchFamily="66" charset="0"/>
          </a:endParaRPr>
        </a:p>
      </dgm:t>
    </dgm:pt>
    <dgm:pt modelId="{F7B6335E-025C-40E8-8D5C-D4EE49CB00AD}" type="parTrans" cxnId="{92CB46B1-2054-4285-A288-2787EFF28C95}">
      <dgm:prSet/>
      <dgm:spPr/>
      <dgm:t>
        <a:bodyPr/>
        <a:lstStyle/>
        <a:p>
          <a:endParaRPr lang="en-US"/>
        </a:p>
      </dgm:t>
    </dgm:pt>
    <dgm:pt modelId="{8B18D2D5-DAC6-41C4-B49D-0EE68A7D24AE}" type="sibTrans" cxnId="{92CB46B1-2054-4285-A288-2787EFF28C95}">
      <dgm:prSet/>
      <dgm:spPr/>
      <dgm:t>
        <a:bodyPr/>
        <a:lstStyle/>
        <a:p>
          <a:endParaRPr lang="en-US"/>
        </a:p>
      </dgm:t>
    </dgm:pt>
    <dgm:pt modelId="{908E4F2A-B149-4D03-9FC4-C60903A77A27}">
      <dgm:prSet phldrT="[Text]"/>
      <dgm:spPr/>
      <dgm:t>
        <a:bodyPr/>
        <a:lstStyle/>
        <a:p>
          <a:r>
            <a:rPr lang="en-US" b="1" dirty="0" err="1" smtClean="0">
              <a:latin typeface="Comic Sans MS" pitchFamily="66" charset="0"/>
            </a:rPr>
            <a:t>Ligand</a:t>
          </a:r>
          <a:r>
            <a:rPr lang="en-US" b="1" dirty="0" smtClean="0">
              <a:latin typeface="Comic Sans MS" pitchFamily="66" charset="0"/>
            </a:rPr>
            <a:t> based</a:t>
          </a:r>
          <a:endParaRPr lang="en-US" b="1" dirty="0">
            <a:latin typeface="Comic Sans MS" pitchFamily="66" charset="0"/>
          </a:endParaRPr>
        </a:p>
      </dgm:t>
    </dgm:pt>
    <dgm:pt modelId="{B9038BFA-2D13-4075-913B-B06AC10A7527}" type="parTrans" cxnId="{F589482F-7FEF-4C4F-9BD4-082DF2BAF76C}">
      <dgm:prSet/>
      <dgm:spPr/>
      <dgm:t>
        <a:bodyPr/>
        <a:lstStyle/>
        <a:p>
          <a:endParaRPr lang="en-US"/>
        </a:p>
      </dgm:t>
    </dgm:pt>
    <dgm:pt modelId="{3EB52B07-4EF5-4112-9E70-DF9DF8166924}" type="sibTrans" cxnId="{F589482F-7FEF-4C4F-9BD4-082DF2BAF76C}">
      <dgm:prSet/>
      <dgm:spPr/>
      <dgm:t>
        <a:bodyPr/>
        <a:lstStyle/>
        <a:p>
          <a:endParaRPr lang="en-US"/>
        </a:p>
      </dgm:t>
    </dgm:pt>
    <dgm:pt modelId="{5F33D501-8C1F-40F4-AFDA-A694152D22C4}">
      <dgm:prSet phldrT="[Text]" custT="1"/>
      <dgm:spPr/>
      <dgm:t>
        <a:bodyPr/>
        <a:lstStyle/>
        <a:p>
          <a:r>
            <a:rPr lang="en-US" sz="2000" b="1" dirty="0" smtClean="0">
              <a:latin typeface="Comic Sans MS" pitchFamily="66" charset="0"/>
            </a:rPr>
            <a:t>Combinatorial</a:t>
          </a:r>
          <a:endParaRPr lang="en-US" sz="2000" b="1" dirty="0">
            <a:latin typeface="Comic Sans MS" pitchFamily="66" charset="0"/>
          </a:endParaRPr>
        </a:p>
      </dgm:t>
    </dgm:pt>
    <dgm:pt modelId="{3E252749-240C-4322-91D0-A59C85ECCE66}" type="parTrans" cxnId="{E310A9F4-3029-44C6-9BF4-B4B529C20795}">
      <dgm:prSet/>
      <dgm:spPr/>
      <dgm:t>
        <a:bodyPr/>
        <a:lstStyle/>
        <a:p>
          <a:endParaRPr lang="en-US"/>
        </a:p>
      </dgm:t>
    </dgm:pt>
    <dgm:pt modelId="{BA62F862-DE67-4380-88F3-CB75D250FC63}" type="sibTrans" cxnId="{E310A9F4-3029-44C6-9BF4-B4B529C20795}">
      <dgm:prSet/>
      <dgm:spPr/>
      <dgm:t>
        <a:bodyPr/>
        <a:lstStyle/>
        <a:p>
          <a:endParaRPr lang="en-US"/>
        </a:p>
      </dgm:t>
    </dgm:pt>
    <dgm:pt modelId="{C0BE6517-304B-4605-8DBD-4153136C72F1}">
      <dgm:prSet phldrT="[Text]"/>
      <dgm:spPr/>
      <dgm:t>
        <a:bodyPr/>
        <a:lstStyle/>
        <a:p>
          <a:r>
            <a:rPr lang="en-US" b="1" dirty="0" err="1" smtClean="0">
              <a:latin typeface="Comic Sans MS" pitchFamily="66" charset="0"/>
            </a:rPr>
            <a:t>Denovo</a:t>
          </a:r>
          <a:r>
            <a:rPr lang="en-US" b="1" dirty="0" smtClean="0">
              <a:latin typeface="Comic Sans MS" pitchFamily="66" charset="0"/>
            </a:rPr>
            <a:t> based</a:t>
          </a:r>
          <a:endParaRPr lang="en-US" b="1" dirty="0">
            <a:latin typeface="Comic Sans MS" pitchFamily="66" charset="0"/>
          </a:endParaRPr>
        </a:p>
      </dgm:t>
    </dgm:pt>
    <dgm:pt modelId="{F22C619C-F9ED-465D-B4D4-F60BC9D6DFFD}" type="parTrans" cxnId="{48DEAE3F-1C57-4484-978E-43007D738EFE}">
      <dgm:prSet/>
      <dgm:spPr/>
      <dgm:t>
        <a:bodyPr/>
        <a:lstStyle/>
        <a:p>
          <a:endParaRPr lang="en-US"/>
        </a:p>
      </dgm:t>
    </dgm:pt>
    <dgm:pt modelId="{8517999C-D47E-4E9B-917D-1A9EDCC87E21}" type="sibTrans" cxnId="{48DEAE3F-1C57-4484-978E-43007D738EFE}">
      <dgm:prSet/>
      <dgm:spPr/>
      <dgm:t>
        <a:bodyPr/>
        <a:lstStyle/>
        <a:p>
          <a:endParaRPr lang="en-US"/>
        </a:p>
      </dgm:t>
    </dgm:pt>
    <dgm:pt modelId="{0E737AE6-92C8-4D4E-B937-8B2803DD40C2}" type="pres">
      <dgm:prSet presAssocID="{D6D92E37-CCA1-4A70-8632-58640D338378}" presName="composite" presStyleCnt="0">
        <dgm:presLayoutVars>
          <dgm:chMax val="1"/>
          <dgm:dir/>
          <dgm:resizeHandles val="exact"/>
        </dgm:presLayoutVars>
      </dgm:prSet>
      <dgm:spPr/>
      <dgm:t>
        <a:bodyPr/>
        <a:lstStyle/>
        <a:p>
          <a:endParaRPr lang="en-US"/>
        </a:p>
      </dgm:t>
    </dgm:pt>
    <dgm:pt modelId="{8536BE44-FA33-4EB2-ACF0-990F5A2C5D1E}" type="pres">
      <dgm:prSet presAssocID="{D6D92E37-CCA1-4A70-8632-58640D338378}" presName="radial" presStyleCnt="0">
        <dgm:presLayoutVars>
          <dgm:animLvl val="ctr"/>
        </dgm:presLayoutVars>
      </dgm:prSet>
      <dgm:spPr/>
      <dgm:t>
        <a:bodyPr/>
        <a:lstStyle/>
        <a:p>
          <a:endParaRPr lang="en-US"/>
        </a:p>
      </dgm:t>
    </dgm:pt>
    <dgm:pt modelId="{6B9F6B62-B553-4C12-A140-B034CC7072E3}" type="pres">
      <dgm:prSet presAssocID="{7B6D5D71-594B-4A0A-B6DA-AB2BC4947C1E}" presName="centerShape" presStyleLbl="vennNode1" presStyleIdx="0" presStyleCnt="5"/>
      <dgm:spPr/>
      <dgm:t>
        <a:bodyPr/>
        <a:lstStyle/>
        <a:p>
          <a:endParaRPr lang="en-US"/>
        </a:p>
      </dgm:t>
    </dgm:pt>
    <dgm:pt modelId="{FC1F0E39-9AF9-4E52-954F-AA376ABE62EE}" type="pres">
      <dgm:prSet presAssocID="{C3ABFC9B-ACAE-4E47-9B71-342DBBC51BE4}" presName="node" presStyleLbl="vennNode1" presStyleIdx="1" presStyleCnt="5" custScaleX="178787" custScaleY="112720" custRadScaleRad="103000">
        <dgm:presLayoutVars>
          <dgm:bulletEnabled val="1"/>
        </dgm:presLayoutVars>
      </dgm:prSet>
      <dgm:spPr/>
      <dgm:t>
        <a:bodyPr/>
        <a:lstStyle/>
        <a:p>
          <a:endParaRPr lang="en-US"/>
        </a:p>
      </dgm:t>
    </dgm:pt>
    <dgm:pt modelId="{895DC44C-9AB4-4CB4-89FF-78E6D6BD1B00}" type="pres">
      <dgm:prSet presAssocID="{908E4F2A-B149-4D03-9FC4-C60903A77A27}" presName="node" presStyleLbl="vennNode1" presStyleIdx="2" presStyleCnt="5" custScaleX="131086" custScaleY="112306">
        <dgm:presLayoutVars>
          <dgm:bulletEnabled val="1"/>
        </dgm:presLayoutVars>
      </dgm:prSet>
      <dgm:spPr/>
      <dgm:t>
        <a:bodyPr/>
        <a:lstStyle/>
        <a:p>
          <a:endParaRPr lang="en-US"/>
        </a:p>
      </dgm:t>
    </dgm:pt>
    <dgm:pt modelId="{C7227073-80EB-46E0-B854-25D2849EBDD6}" type="pres">
      <dgm:prSet presAssocID="{5F33D501-8C1F-40F4-AFDA-A694152D22C4}" presName="node" presStyleLbl="vennNode1" presStyleIdx="3" presStyleCnt="5" custScaleX="249717" custScaleY="142723">
        <dgm:presLayoutVars>
          <dgm:bulletEnabled val="1"/>
        </dgm:presLayoutVars>
      </dgm:prSet>
      <dgm:spPr/>
      <dgm:t>
        <a:bodyPr/>
        <a:lstStyle/>
        <a:p>
          <a:endParaRPr lang="en-US"/>
        </a:p>
      </dgm:t>
    </dgm:pt>
    <dgm:pt modelId="{1580925B-69E6-4CFF-A64A-2C39CD99B93D}" type="pres">
      <dgm:prSet presAssocID="{C0BE6517-304B-4605-8DBD-4153136C72F1}" presName="node" presStyleLbl="vennNode1" presStyleIdx="4" presStyleCnt="5" custScaleX="136266" custScaleY="112305" custRadScaleRad="104274" custRadScaleInc="4801">
        <dgm:presLayoutVars>
          <dgm:bulletEnabled val="1"/>
        </dgm:presLayoutVars>
      </dgm:prSet>
      <dgm:spPr/>
      <dgm:t>
        <a:bodyPr/>
        <a:lstStyle/>
        <a:p>
          <a:endParaRPr lang="en-US"/>
        </a:p>
      </dgm:t>
    </dgm:pt>
  </dgm:ptLst>
  <dgm:cxnLst>
    <dgm:cxn modelId="{E1CEE8B8-CB02-4C00-898D-EC8507A48300}" srcId="{D6D92E37-CCA1-4A70-8632-58640D338378}" destId="{7B6D5D71-594B-4A0A-B6DA-AB2BC4947C1E}" srcOrd="0" destOrd="0" parTransId="{82CDC8F2-8001-41AE-BFBE-C45AAAE5DD14}" sibTransId="{EA2CDF26-FAEE-4540-9557-CAB70F842365}"/>
    <dgm:cxn modelId="{37D82DED-AD90-4965-B01A-0CC5C1D37F93}" type="presOf" srcId="{C3ABFC9B-ACAE-4E47-9B71-342DBBC51BE4}" destId="{FC1F0E39-9AF9-4E52-954F-AA376ABE62EE}" srcOrd="0" destOrd="0" presId="urn:microsoft.com/office/officeart/2005/8/layout/radial3"/>
    <dgm:cxn modelId="{303B096B-BF57-43FC-B58D-179BFB31FB9A}" type="presOf" srcId="{C0BE6517-304B-4605-8DBD-4153136C72F1}" destId="{1580925B-69E6-4CFF-A64A-2C39CD99B93D}" srcOrd="0" destOrd="0" presId="urn:microsoft.com/office/officeart/2005/8/layout/radial3"/>
    <dgm:cxn modelId="{E310A9F4-3029-44C6-9BF4-B4B529C20795}" srcId="{7B6D5D71-594B-4A0A-B6DA-AB2BC4947C1E}" destId="{5F33D501-8C1F-40F4-AFDA-A694152D22C4}" srcOrd="2" destOrd="0" parTransId="{3E252749-240C-4322-91D0-A59C85ECCE66}" sibTransId="{BA62F862-DE67-4380-88F3-CB75D250FC63}"/>
    <dgm:cxn modelId="{D2E9DFE1-E8C3-43CD-AC48-BE6EBE0C8A6C}" type="presOf" srcId="{7B6D5D71-594B-4A0A-B6DA-AB2BC4947C1E}" destId="{6B9F6B62-B553-4C12-A140-B034CC7072E3}" srcOrd="0" destOrd="0" presId="urn:microsoft.com/office/officeart/2005/8/layout/radial3"/>
    <dgm:cxn modelId="{F589482F-7FEF-4C4F-9BD4-082DF2BAF76C}" srcId="{7B6D5D71-594B-4A0A-B6DA-AB2BC4947C1E}" destId="{908E4F2A-B149-4D03-9FC4-C60903A77A27}" srcOrd="1" destOrd="0" parTransId="{B9038BFA-2D13-4075-913B-B06AC10A7527}" sibTransId="{3EB52B07-4EF5-4112-9E70-DF9DF8166924}"/>
    <dgm:cxn modelId="{92CB46B1-2054-4285-A288-2787EFF28C95}" srcId="{7B6D5D71-594B-4A0A-B6DA-AB2BC4947C1E}" destId="{C3ABFC9B-ACAE-4E47-9B71-342DBBC51BE4}" srcOrd="0" destOrd="0" parTransId="{F7B6335E-025C-40E8-8D5C-D4EE49CB00AD}" sibTransId="{8B18D2D5-DAC6-41C4-B49D-0EE68A7D24AE}"/>
    <dgm:cxn modelId="{A565FC80-2E3F-4FFD-8B91-4C9C2A0C4833}" type="presOf" srcId="{D6D92E37-CCA1-4A70-8632-58640D338378}" destId="{0E737AE6-92C8-4D4E-B937-8B2803DD40C2}" srcOrd="0" destOrd="0" presId="urn:microsoft.com/office/officeart/2005/8/layout/radial3"/>
    <dgm:cxn modelId="{59159AB5-1983-4E21-A39E-943D12341B43}" type="presOf" srcId="{5F33D501-8C1F-40F4-AFDA-A694152D22C4}" destId="{C7227073-80EB-46E0-B854-25D2849EBDD6}" srcOrd="0" destOrd="0" presId="urn:microsoft.com/office/officeart/2005/8/layout/radial3"/>
    <dgm:cxn modelId="{6BAE490A-94FB-4063-84ED-9290FA4F1CC3}" type="presOf" srcId="{908E4F2A-B149-4D03-9FC4-C60903A77A27}" destId="{895DC44C-9AB4-4CB4-89FF-78E6D6BD1B00}" srcOrd="0" destOrd="0" presId="urn:microsoft.com/office/officeart/2005/8/layout/radial3"/>
    <dgm:cxn modelId="{48DEAE3F-1C57-4484-978E-43007D738EFE}" srcId="{7B6D5D71-594B-4A0A-B6DA-AB2BC4947C1E}" destId="{C0BE6517-304B-4605-8DBD-4153136C72F1}" srcOrd="3" destOrd="0" parTransId="{F22C619C-F9ED-465D-B4D4-F60BC9D6DFFD}" sibTransId="{8517999C-D47E-4E9B-917D-1A9EDCC87E21}"/>
    <dgm:cxn modelId="{57E47CB7-5C44-4EB2-9076-B13B0E601DD8}" type="presParOf" srcId="{0E737AE6-92C8-4D4E-B937-8B2803DD40C2}" destId="{8536BE44-FA33-4EB2-ACF0-990F5A2C5D1E}" srcOrd="0" destOrd="0" presId="urn:microsoft.com/office/officeart/2005/8/layout/radial3"/>
    <dgm:cxn modelId="{E6B80A20-6AE7-4059-AB3F-EB4573C0F465}" type="presParOf" srcId="{8536BE44-FA33-4EB2-ACF0-990F5A2C5D1E}" destId="{6B9F6B62-B553-4C12-A140-B034CC7072E3}" srcOrd="0" destOrd="0" presId="urn:microsoft.com/office/officeart/2005/8/layout/radial3"/>
    <dgm:cxn modelId="{75230327-7E34-4F85-B2D1-7D849430A9A2}" type="presParOf" srcId="{8536BE44-FA33-4EB2-ACF0-990F5A2C5D1E}" destId="{FC1F0E39-9AF9-4E52-954F-AA376ABE62EE}" srcOrd="1" destOrd="0" presId="urn:microsoft.com/office/officeart/2005/8/layout/radial3"/>
    <dgm:cxn modelId="{EA079F3D-D577-4297-9A33-963A9B8E53EE}" type="presParOf" srcId="{8536BE44-FA33-4EB2-ACF0-990F5A2C5D1E}" destId="{895DC44C-9AB4-4CB4-89FF-78E6D6BD1B00}" srcOrd="2" destOrd="0" presId="urn:microsoft.com/office/officeart/2005/8/layout/radial3"/>
    <dgm:cxn modelId="{4E628F70-1DA2-4839-89A6-48C5A8AF79B3}" type="presParOf" srcId="{8536BE44-FA33-4EB2-ACF0-990F5A2C5D1E}" destId="{C7227073-80EB-46E0-B854-25D2849EBDD6}" srcOrd="3" destOrd="0" presId="urn:microsoft.com/office/officeart/2005/8/layout/radial3"/>
    <dgm:cxn modelId="{8E9CEEAA-F448-4785-B8F0-FE3EAB390D3D}" type="presParOf" srcId="{8536BE44-FA33-4EB2-ACF0-990F5A2C5D1E}" destId="{1580925B-69E6-4CFF-A64A-2C39CD99B93D}"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0F254-2A35-4536-A3A2-78BEE9169F0B}" type="datetimeFigureOut">
              <a:rPr lang="en-US" smtClean="0"/>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3D6B1-4C60-49C6-8C97-0AF7CD5811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mtClean="0">
                <a:latin typeface="Arial" charset="0"/>
              </a:rPr>
              <a:t>12^5/12^4 = 12</a:t>
            </a:r>
            <a:endParaRPr lang="en-US" smtClean="0">
              <a:latin typeface="Arial" charset="0"/>
            </a:endParaRPr>
          </a:p>
        </p:txBody>
      </p:sp>
      <p:sp>
        <p:nvSpPr>
          <p:cNvPr id="46084" name="Slide Number Placeholder 3"/>
          <p:cNvSpPr>
            <a:spLocks noGrp="1"/>
          </p:cNvSpPr>
          <p:nvPr>
            <p:ph type="sldNum" sz="quarter" idx="5"/>
          </p:nvPr>
        </p:nvSpPr>
        <p:spPr>
          <a:noFill/>
        </p:spPr>
        <p:txBody>
          <a:bodyPr/>
          <a:lstStyle/>
          <a:p>
            <a:fld id="{0F5353AC-749D-4814-948E-760860E031A1}" type="slidenum">
              <a:rPr lang="en-US" smtClean="0">
                <a:latin typeface="Arial" charset="0"/>
              </a:rPr>
              <a:pPr/>
              <a:t>30</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GB" smtClean="0">
                <a:latin typeface="Arial" charset="0"/>
              </a:rPr>
              <a:t>Tryptophan</a:t>
            </a:r>
          </a:p>
        </p:txBody>
      </p:sp>
      <p:sp>
        <p:nvSpPr>
          <p:cNvPr id="47108" name="Slide Number Placeholder 3"/>
          <p:cNvSpPr>
            <a:spLocks noGrp="1"/>
          </p:cNvSpPr>
          <p:nvPr>
            <p:ph type="sldNum" sz="quarter" idx="5"/>
          </p:nvPr>
        </p:nvSpPr>
        <p:spPr>
          <a:noFill/>
        </p:spPr>
        <p:txBody>
          <a:bodyPr/>
          <a:lstStyle/>
          <a:p>
            <a:fld id="{74FD5BB0-A4DF-4D07-9DE6-5068B2DD9D26}" type="slidenum">
              <a:rPr lang="en-US" smtClean="0">
                <a:latin typeface="Arial" charset="0"/>
              </a:rPr>
              <a:pPr/>
              <a:t>37</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C886E75-0ADA-45A1-85B1-F35255293F9A}" type="datetimeFigureOut">
              <a:rPr lang="en-US" smtClean="0"/>
              <a:pPr/>
              <a:t>5/12/2017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76B93AF-C366-4F7B-BEA2-D1132E059C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886E75-0ADA-45A1-85B1-F35255293F9A}"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B93AF-C366-4F7B-BEA2-D1132E059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886E75-0ADA-45A1-85B1-F35255293F9A}"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B93AF-C366-4F7B-BEA2-D1132E059C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C886E75-0ADA-45A1-85B1-F35255293F9A}" type="datetimeFigureOut">
              <a:rPr lang="en-US" smtClean="0"/>
              <a:pPr/>
              <a:t>5/12/2017</a:t>
            </a:fld>
            <a:endParaRPr lang="en-US"/>
          </a:p>
        </p:txBody>
      </p:sp>
      <p:sp>
        <p:nvSpPr>
          <p:cNvPr id="9" name="Slide Number Placeholder 8"/>
          <p:cNvSpPr>
            <a:spLocks noGrp="1"/>
          </p:cNvSpPr>
          <p:nvPr>
            <p:ph type="sldNum" sz="quarter" idx="15"/>
          </p:nvPr>
        </p:nvSpPr>
        <p:spPr/>
        <p:txBody>
          <a:bodyPr rtlCol="0"/>
          <a:lstStyle/>
          <a:p>
            <a:fld id="{876B93AF-C366-4F7B-BEA2-D1132E059CE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C886E75-0ADA-45A1-85B1-F35255293F9A}" type="datetimeFigureOut">
              <a:rPr lang="en-US" smtClean="0"/>
              <a:pPr/>
              <a:t>5/12/2017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76B93AF-C366-4F7B-BEA2-D1132E059C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886E75-0ADA-45A1-85B1-F35255293F9A}"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B93AF-C366-4F7B-BEA2-D1132E059CE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C886E75-0ADA-45A1-85B1-F35255293F9A}" type="datetimeFigureOut">
              <a:rPr lang="en-US" smtClean="0"/>
              <a:pPr/>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B93AF-C366-4F7B-BEA2-D1132E059CE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C886E75-0ADA-45A1-85B1-F35255293F9A}" type="datetimeFigureOut">
              <a:rPr lang="en-US" smtClean="0"/>
              <a:pPr/>
              <a:t>5/12/2017</a:t>
            </a:fld>
            <a:endParaRPr lang="en-US"/>
          </a:p>
        </p:txBody>
      </p:sp>
      <p:sp>
        <p:nvSpPr>
          <p:cNvPr id="7" name="Slide Number Placeholder 6"/>
          <p:cNvSpPr>
            <a:spLocks noGrp="1"/>
          </p:cNvSpPr>
          <p:nvPr>
            <p:ph type="sldNum" sz="quarter" idx="11"/>
          </p:nvPr>
        </p:nvSpPr>
        <p:spPr/>
        <p:txBody>
          <a:bodyPr rtlCol="0"/>
          <a:lstStyle/>
          <a:p>
            <a:fld id="{876B93AF-C366-4F7B-BEA2-D1132E059CE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86E75-0ADA-45A1-85B1-F35255293F9A}" type="datetimeFigureOut">
              <a:rPr lang="en-US" smtClean="0"/>
              <a:pPr/>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B93AF-C366-4F7B-BEA2-D1132E059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C886E75-0ADA-45A1-85B1-F35255293F9A}" type="datetimeFigureOut">
              <a:rPr lang="en-US" smtClean="0"/>
              <a:pPr/>
              <a:t>5/12/2017</a:t>
            </a:fld>
            <a:endParaRPr lang="en-US"/>
          </a:p>
        </p:txBody>
      </p:sp>
      <p:sp>
        <p:nvSpPr>
          <p:cNvPr id="22" name="Slide Number Placeholder 21"/>
          <p:cNvSpPr>
            <a:spLocks noGrp="1"/>
          </p:cNvSpPr>
          <p:nvPr>
            <p:ph type="sldNum" sz="quarter" idx="15"/>
          </p:nvPr>
        </p:nvSpPr>
        <p:spPr/>
        <p:txBody>
          <a:bodyPr rtlCol="0"/>
          <a:lstStyle/>
          <a:p>
            <a:fld id="{876B93AF-C366-4F7B-BEA2-D1132E059CE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C886E75-0ADA-45A1-85B1-F35255293F9A}" type="datetimeFigureOut">
              <a:rPr lang="en-US" smtClean="0"/>
              <a:pPr/>
              <a:t>5/12/2017</a:t>
            </a:fld>
            <a:endParaRPr lang="en-US"/>
          </a:p>
        </p:txBody>
      </p:sp>
      <p:sp>
        <p:nvSpPr>
          <p:cNvPr id="18" name="Slide Number Placeholder 17"/>
          <p:cNvSpPr>
            <a:spLocks noGrp="1"/>
          </p:cNvSpPr>
          <p:nvPr>
            <p:ph type="sldNum" sz="quarter" idx="11"/>
          </p:nvPr>
        </p:nvSpPr>
        <p:spPr/>
        <p:txBody>
          <a:bodyPr rtlCol="0"/>
          <a:lstStyle/>
          <a:p>
            <a:fld id="{876B93AF-C366-4F7B-BEA2-D1132E059CE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C886E75-0ADA-45A1-85B1-F35255293F9A}" type="datetimeFigureOut">
              <a:rPr lang="en-US" smtClean="0"/>
              <a:pPr/>
              <a:t>5/12/2017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6B93AF-C366-4F7B-BEA2-D1132E059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0"/>
            <a:ext cx="6934200" cy="838200"/>
          </a:xfrm>
        </p:spPr>
        <p:txBody>
          <a:bodyPr/>
          <a:lstStyle/>
          <a:p>
            <a:pPr algn="ctr"/>
            <a:r>
              <a:rPr lang="en-US" i="1" dirty="0" err="1" smtClean="0">
                <a:solidFill>
                  <a:srgbClr val="FF0000"/>
                </a:solidFill>
                <a:effectLst>
                  <a:outerShdw blurRad="38100" dist="38100" dir="2700000" algn="tl">
                    <a:srgbClr val="000000">
                      <a:alpha val="43137"/>
                    </a:srgbClr>
                  </a:outerShdw>
                </a:effectLst>
              </a:rPr>
              <a:t>Insilico</a:t>
            </a:r>
            <a:r>
              <a:rPr lang="en-US" dirty="0" smtClean="0">
                <a:solidFill>
                  <a:srgbClr val="FF0000"/>
                </a:solidFill>
                <a:effectLst>
                  <a:outerShdw blurRad="38100" dist="38100" dir="2700000" algn="tl">
                    <a:srgbClr val="000000">
                      <a:alpha val="43137"/>
                    </a:srgbClr>
                  </a:outerShdw>
                </a:effectLst>
              </a:rPr>
              <a:t> Drug Design</a:t>
            </a:r>
            <a:endParaRPr lang="en-US"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09800" y="3962400"/>
            <a:ext cx="6172200" cy="1676400"/>
          </a:xfrm>
        </p:spPr>
        <p:txBody>
          <a:bodyPr>
            <a:normAutofit fontScale="70000" lnSpcReduction="20000"/>
          </a:bodyPr>
          <a:lstStyle/>
          <a:p>
            <a:pPr algn="ctr"/>
            <a:r>
              <a:rPr lang="en-US" sz="2400" b="1" dirty="0" smtClean="0">
                <a:solidFill>
                  <a:schemeClr val="tx1">
                    <a:lumMod val="95000"/>
                    <a:lumOff val="5000"/>
                  </a:schemeClr>
                </a:solidFill>
              </a:rPr>
              <a:t>Prepared by:</a:t>
            </a:r>
          </a:p>
          <a:p>
            <a:pPr algn="ctr"/>
            <a:r>
              <a:rPr lang="en-US" sz="4000" b="1" dirty="0" smtClean="0">
                <a:solidFill>
                  <a:srgbClr val="0070C0"/>
                </a:solidFill>
              </a:rPr>
              <a:t>Ashish Shah</a:t>
            </a:r>
          </a:p>
          <a:p>
            <a:pPr algn="ctr"/>
            <a:r>
              <a:rPr lang="en-US" sz="2400" dirty="0" smtClean="0">
                <a:solidFill>
                  <a:srgbClr val="00B050"/>
                </a:solidFill>
              </a:rPr>
              <a:t>M.Pharm (Chemistry</a:t>
            </a:r>
            <a:r>
              <a:rPr lang="en-US" dirty="0" smtClean="0">
                <a:solidFill>
                  <a:srgbClr val="00B050"/>
                </a:solidFill>
              </a:rPr>
              <a:t>)</a:t>
            </a:r>
          </a:p>
          <a:p>
            <a:pPr algn="ctr"/>
            <a:r>
              <a:rPr lang="en-US" sz="4000" b="1" dirty="0" smtClean="0">
                <a:solidFill>
                  <a:srgbClr val="C00000"/>
                </a:solidFill>
              </a:rPr>
              <a:t>Assistant Professor</a:t>
            </a:r>
          </a:p>
          <a:p>
            <a:pPr algn="ctr"/>
            <a:r>
              <a:rPr lang="en-US" b="1" dirty="0" smtClean="0">
                <a:solidFill>
                  <a:schemeClr val="tx1">
                    <a:lumMod val="95000"/>
                    <a:lumOff val="5000"/>
                  </a:schemeClr>
                </a:solidFill>
              </a:rPr>
              <a:t>Department of pharmacy, </a:t>
            </a:r>
            <a:r>
              <a:rPr lang="en-US" b="1" dirty="0" err="1" smtClean="0">
                <a:solidFill>
                  <a:schemeClr val="tx1">
                    <a:lumMod val="95000"/>
                    <a:lumOff val="5000"/>
                  </a:schemeClr>
                </a:solidFill>
              </a:rPr>
              <a:t>Sumandeep</a:t>
            </a:r>
            <a:r>
              <a:rPr lang="en-US" b="1" dirty="0" smtClean="0">
                <a:solidFill>
                  <a:schemeClr val="tx1">
                    <a:lumMod val="95000"/>
                    <a:lumOff val="5000"/>
                  </a:schemeClr>
                </a:solidFill>
              </a:rPr>
              <a:t> </a:t>
            </a:r>
            <a:r>
              <a:rPr lang="en-US" b="1" dirty="0" err="1" smtClean="0">
                <a:solidFill>
                  <a:schemeClr val="tx1">
                    <a:lumMod val="95000"/>
                    <a:lumOff val="5000"/>
                  </a:schemeClr>
                </a:solidFill>
              </a:rPr>
              <a:t>Vidyapeeth</a:t>
            </a:r>
            <a:endParaRPr lang="en-US" b="1" dirty="0" smtClean="0">
              <a:solidFill>
                <a:schemeClr val="tx1">
                  <a:lumMod val="95000"/>
                  <a:lumOff val="5000"/>
                </a:schemeClr>
              </a:solidFill>
            </a:endParaRPr>
          </a:p>
          <a:p>
            <a:endParaRPr lang="en-US" dirty="0" smtClean="0"/>
          </a:p>
          <a:p>
            <a:endParaRPr lang="en-US" dirty="0"/>
          </a:p>
        </p:txBody>
      </p:sp>
      <p:pic>
        <p:nvPicPr>
          <p:cNvPr id="1026" name="Picture 2" descr="C:\Users\Ashish\Desktop\images.jpg"/>
          <p:cNvPicPr>
            <a:picLocks noChangeAspect="1" noChangeArrowheads="1"/>
          </p:cNvPicPr>
          <p:nvPr/>
        </p:nvPicPr>
        <p:blipFill>
          <a:blip r:embed="rId2"/>
          <a:srcRect/>
          <a:stretch>
            <a:fillRect/>
          </a:stretch>
        </p:blipFill>
        <p:spPr bwMode="auto">
          <a:xfrm>
            <a:off x="3886200" y="1828800"/>
            <a:ext cx="2619375" cy="1743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0"/>
            <a:ext cx="8229600" cy="6172200"/>
          </a:xfrm>
        </p:spPr>
        <p:txBody>
          <a:bodyPr>
            <a:normAutofit lnSpcReduction="10000"/>
          </a:bodyPr>
          <a:lstStyle/>
          <a:p>
            <a:pPr eaLnBrk="1" hangingPunct="1">
              <a:buFont typeface="Wingdings" pitchFamily="2" charset="2"/>
              <a:buChar char="v"/>
            </a:pPr>
            <a:endParaRPr lang="en-US" sz="2200" smtClean="0">
              <a:latin typeface="Times New Roman" pitchFamily="18" charset="0"/>
              <a:cs typeface="Times New Roman" pitchFamily="18" charset="0"/>
            </a:endParaRPr>
          </a:p>
          <a:p>
            <a:pPr eaLnBrk="1" hangingPunct="1">
              <a:buFont typeface="Wingdings" pitchFamily="2" charset="2"/>
              <a:buChar char="v"/>
            </a:pPr>
            <a:r>
              <a:rPr lang="en-US" sz="2200" b="1" smtClean="0">
                <a:latin typeface="Times New Roman" pitchFamily="18" charset="0"/>
                <a:cs typeface="Times New Roman" pitchFamily="18" charset="0"/>
              </a:rPr>
              <a:t>Ranking</a:t>
            </a:r>
            <a:r>
              <a:rPr lang="en-US" sz="2200" smtClean="0">
                <a:latin typeface="Times New Roman" pitchFamily="18" charset="0"/>
                <a:cs typeface="Times New Roman" pitchFamily="18" charset="0"/>
              </a:rPr>
              <a:t> – classify ligands most likely to interact favourably to a particular relation based on ∆G of binding.</a:t>
            </a:r>
          </a:p>
          <a:p>
            <a:pPr eaLnBrk="1" hangingPunct="1">
              <a:buFont typeface="Wingdings" pitchFamily="2" charset="2"/>
              <a:buChar char="v"/>
            </a:pPr>
            <a:endParaRPr lang="en-US" sz="2200" smtClean="0">
              <a:latin typeface="Times New Roman" pitchFamily="18" charset="0"/>
              <a:cs typeface="Times New Roman" pitchFamily="18" charset="0"/>
            </a:endParaRPr>
          </a:p>
          <a:p>
            <a:pPr eaLnBrk="1" hangingPunct="1">
              <a:buFont typeface="Wingdings" pitchFamily="2" charset="2"/>
              <a:buChar char="v"/>
            </a:pPr>
            <a:r>
              <a:rPr lang="en-US" sz="2200" b="1" smtClean="0">
                <a:latin typeface="Times New Roman" pitchFamily="18" charset="0"/>
                <a:cs typeface="Times New Roman" pitchFamily="18" charset="0"/>
              </a:rPr>
              <a:t>Hit</a:t>
            </a:r>
            <a:r>
              <a:rPr lang="en-US" sz="2200" smtClean="0">
                <a:latin typeface="Times New Roman" pitchFamily="18" charset="0"/>
                <a:cs typeface="Times New Roman" pitchFamily="18" charset="0"/>
              </a:rPr>
              <a:t> – Ligand with high rank.</a:t>
            </a:r>
          </a:p>
          <a:p>
            <a:pPr eaLnBrk="1" hangingPunct="1">
              <a:buFont typeface="Wingdings" pitchFamily="2" charset="2"/>
              <a:buChar char="v"/>
            </a:pPr>
            <a:endParaRPr lang="en-US" sz="2200" smtClean="0">
              <a:latin typeface="Times New Roman" pitchFamily="18" charset="0"/>
              <a:cs typeface="Times New Roman" pitchFamily="18" charset="0"/>
            </a:endParaRPr>
          </a:p>
          <a:p>
            <a:pPr eaLnBrk="1" hangingPunct="1">
              <a:buFont typeface="Wingdings" pitchFamily="2" charset="2"/>
              <a:buChar char="v"/>
            </a:pPr>
            <a:r>
              <a:rPr lang="en-US" sz="2200" b="1" smtClean="0">
                <a:latin typeface="Times New Roman" pitchFamily="18" charset="0"/>
                <a:cs typeface="Times New Roman" pitchFamily="18" charset="0"/>
              </a:rPr>
              <a:t>Lead</a:t>
            </a:r>
            <a:r>
              <a:rPr lang="en-US" sz="2200" smtClean="0">
                <a:latin typeface="Times New Roman" pitchFamily="18" charset="0"/>
                <a:cs typeface="Times New Roman" pitchFamily="18" charset="0"/>
              </a:rPr>
              <a:t> – hit with biological activity.</a:t>
            </a:r>
          </a:p>
          <a:p>
            <a:pPr eaLnBrk="1" hangingPunct="1">
              <a:buFont typeface="Wingdings" pitchFamily="2" charset="2"/>
              <a:buChar char="v"/>
            </a:pPr>
            <a:endParaRPr lang="en-US" sz="2200" smtClean="0">
              <a:latin typeface="Times New Roman" pitchFamily="18" charset="0"/>
              <a:cs typeface="Times New Roman" pitchFamily="18" charset="0"/>
            </a:endParaRPr>
          </a:p>
          <a:p>
            <a:pPr eaLnBrk="1" hangingPunct="1">
              <a:buFont typeface="Wingdings" pitchFamily="2" charset="2"/>
              <a:buChar char="v"/>
            </a:pPr>
            <a:r>
              <a:rPr lang="en-US" sz="2200" b="1" smtClean="0">
                <a:latin typeface="Times New Roman" pitchFamily="18" charset="0"/>
                <a:cs typeface="Times New Roman" pitchFamily="18" charset="0"/>
              </a:rPr>
              <a:t>Pharmacophore</a:t>
            </a:r>
            <a:r>
              <a:rPr lang="en-US" sz="2200" smtClean="0">
                <a:latin typeface="Times New Roman" pitchFamily="18" charset="0"/>
                <a:cs typeface="Times New Roman" pitchFamily="18" charset="0"/>
              </a:rPr>
              <a:t> – spacial arrangement of atoms or groups believed to be responsible for biological activity.</a:t>
            </a:r>
          </a:p>
          <a:p>
            <a:pPr eaLnBrk="1" hangingPunct="1">
              <a:buFont typeface="Wingdings" pitchFamily="2" charset="2"/>
              <a:buChar char="v"/>
            </a:pPr>
            <a:endParaRPr lang="en-US" sz="2200" smtClean="0">
              <a:latin typeface="Times New Roman" pitchFamily="18" charset="0"/>
              <a:cs typeface="Times New Roman" pitchFamily="18" charset="0"/>
            </a:endParaRPr>
          </a:p>
          <a:p>
            <a:pPr eaLnBrk="1" hangingPunct="1">
              <a:lnSpc>
                <a:spcPct val="80000"/>
              </a:lnSpc>
              <a:buFont typeface="Wingdings" pitchFamily="2" charset="2"/>
              <a:buChar char="v"/>
            </a:pPr>
            <a:r>
              <a:rPr lang="en-US" sz="2200" b="1" smtClean="0">
                <a:latin typeface="Times New Roman" pitchFamily="18" charset="0"/>
                <a:cs typeface="Times New Roman" pitchFamily="18" charset="0"/>
              </a:rPr>
              <a:t>Rational drug design – </a:t>
            </a:r>
            <a:r>
              <a:rPr lang="en-US" sz="2200" smtClean="0">
                <a:latin typeface="Times New Roman" pitchFamily="18" charset="0"/>
                <a:cs typeface="Times New Roman" pitchFamily="18" charset="0"/>
              </a:rPr>
              <a:t>Modulation of specific biological target may have therapeutic value.</a:t>
            </a:r>
          </a:p>
          <a:p>
            <a:pPr eaLnBrk="1" hangingPunct="1">
              <a:lnSpc>
                <a:spcPct val="80000"/>
              </a:lnSpc>
              <a:buFont typeface="Wingdings" pitchFamily="2" charset="2"/>
              <a:buChar char="v"/>
            </a:pPr>
            <a:endParaRPr lang="en-US" sz="2200" smtClean="0">
              <a:latin typeface="Times New Roman" pitchFamily="18" charset="0"/>
              <a:cs typeface="Times New Roman" pitchFamily="18" charset="0"/>
            </a:endParaRPr>
          </a:p>
          <a:p>
            <a:pPr eaLnBrk="1" hangingPunct="1">
              <a:lnSpc>
                <a:spcPct val="80000"/>
              </a:lnSpc>
              <a:buFont typeface="Wingdings" pitchFamily="2" charset="2"/>
              <a:buChar char="v"/>
            </a:pPr>
            <a:r>
              <a:rPr lang="en-US" sz="2200" b="1" smtClean="0">
                <a:latin typeface="Times New Roman" pitchFamily="18" charset="0"/>
                <a:cs typeface="Times New Roman" pitchFamily="18" charset="0"/>
              </a:rPr>
              <a:t>QSAR</a:t>
            </a:r>
            <a:r>
              <a:rPr lang="en-US" sz="2200" smtClean="0">
                <a:latin typeface="Times New Roman" pitchFamily="18" charset="0"/>
                <a:cs typeface="Times New Roman" pitchFamily="18" charset="0"/>
              </a:rPr>
              <a:t> – Study of physico chemical properties of a compound with its biological/pharmacological activity.</a:t>
            </a:r>
          </a:p>
          <a:p>
            <a:pPr eaLnBrk="1" hangingPunct="1">
              <a:lnSpc>
                <a:spcPct val="80000"/>
              </a:lnSpc>
              <a:buFont typeface="Wingdings" pitchFamily="2" charset="2"/>
              <a:buChar char="v"/>
            </a:pPr>
            <a:endParaRPr lang="en-US" sz="2200" smtClean="0">
              <a:latin typeface="Times New Roman" pitchFamily="18" charset="0"/>
              <a:cs typeface="Times New Roman" pitchFamily="18" charset="0"/>
            </a:endParaRPr>
          </a:p>
          <a:p>
            <a:pPr eaLnBrk="1" hangingPunct="1">
              <a:lnSpc>
                <a:spcPct val="80000"/>
              </a:lnSpc>
              <a:buFont typeface="Wingdings" pitchFamily="2" charset="2"/>
              <a:buChar char="v"/>
            </a:pPr>
            <a:r>
              <a:rPr lang="en-US" sz="2200" b="1" smtClean="0">
                <a:latin typeface="Times New Roman" pitchFamily="18" charset="0"/>
                <a:cs typeface="Times New Roman" pitchFamily="18" charset="0"/>
              </a:rPr>
              <a:t>Drug design </a:t>
            </a:r>
            <a:r>
              <a:rPr lang="en-US" sz="2200" smtClean="0">
                <a:latin typeface="Times New Roman" pitchFamily="18" charset="0"/>
                <a:cs typeface="Times New Roman" pitchFamily="18" charset="0"/>
              </a:rPr>
              <a:t>– design of ligands.</a:t>
            </a:r>
          </a:p>
          <a:p>
            <a:pPr eaLnBrk="1" hangingPunct="1">
              <a:buFont typeface="Arial" charset="0"/>
              <a:buNone/>
            </a:pPr>
            <a:endParaRPr lang="en-US" sz="22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latin typeface="Times New Roman" pitchFamily="18" charset="0"/>
                <a:cs typeface="Times New Roman" pitchFamily="18" charset="0"/>
              </a:rPr>
              <a:t>Enzyme – inhibitors</a:t>
            </a:r>
          </a:p>
          <a:p>
            <a:pPr>
              <a:buFont typeface="Arial" pitchFamily="34" charset="0"/>
              <a:buChar char="•"/>
            </a:pPr>
            <a:r>
              <a:rPr lang="en-US" dirty="0" smtClean="0">
                <a:latin typeface="Times New Roman" pitchFamily="18" charset="0"/>
                <a:cs typeface="Times New Roman" pitchFamily="18" charset="0"/>
              </a:rPr>
              <a:t>Receptors - agonists or antagonists</a:t>
            </a:r>
          </a:p>
          <a:p>
            <a:pPr>
              <a:buFont typeface="Arial" pitchFamily="34" charset="0"/>
              <a:buChar char="•"/>
            </a:pPr>
            <a:r>
              <a:rPr lang="en-US" dirty="0" smtClean="0">
                <a:latin typeface="Times New Roman" pitchFamily="18" charset="0"/>
                <a:cs typeface="Times New Roman" pitchFamily="18" charset="0"/>
              </a:rPr>
              <a:t>Ion channel – blockers</a:t>
            </a:r>
          </a:p>
          <a:p>
            <a:pPr>
              <a:buFont typeface="Arial" pitchFamily="34" charset="0"/>
              <a:buChar char="•"/>
            </a:pPr>
            <a:r>
              <a:rPr lang="en-US" dirty="0" smtClean="0">
                <a:latin typeface="Times New Roman" pitchFamily="18" charset="0"/>
                <a:cs typeface="Times New Roman" pitchFamily="18" charset="0"/>
              </a:rPr>
              <a:t>Transporter –inhibitors</a:t>
            </a:r>
          </a:p>
          <a:p>
            <a:pPr>
              <a:buFont typeface="Arial" pitchFamily="34" charset="0"/>
              <a:buChar char="•"/>
            </a:pPr>
            <a:r>
              <a:rPr lang="en-US" dirty="0" smtClean="0">
                <a:latin typeface="Times New Roman" pitchFamily="18" charset="0"/>
                <a:cs typeface="Times New Roman" pitchFamily="18" charset="0"/>
              </a:rPr>
              <a:t>DNA - blockers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11</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27384"/>
            <a:ext cx="9144000" cy="936104"/>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072462" y="142852"/>
            <a:ext cx="812800" cy="514350"/>
          </a:xfrm>
          <a:prstGeom prst="rect">
            <a:avLst/>
          </a:prstGeom>
          <a:noFill/>
        </p:spPr>
      </p:pic>
      <p:sp>
        <p:nvSpPr>
          <p:cNvPr id="7" name="TextBox 6"/>
          <p:cNvSpPr txBox="1"/>
          <p:nvPr/>
        </p:nvSpPr>
        <p:spPr>
          <a:xfrm>
            <a:off x="3000364" y="71414"/>
            <a:ext cx="2492349" cy="646331"/>
          </a:xfrm>
          <a:prstGeom prst="rect">
            <a:avLst/>
          </a:prstGeom>
          <a:noFill/>
        </p:spPr>
        <p:txBody>
          <a:bodyPr wrap="none" rtlCol="0">
            <a:spAutoFit/>
          </a:bodyPr>
          <a:lstStyle/>
          <a:p>
            <a:r>
              <a:rPr lang="en-US" sz="3600" dirty="0" smtClean="0">
                <a:solidFill>
                  <a:schemeClr val="bg1"/>
                </a:solidFill>
                <a:latin typeface="Times New Roman" pitchFamily="18" charset="0"/>
                <a:cs typeface="Times New Roman" pitchFamily="18" charset="0"/>
              </a:rPr>
              <a:t>Drug targets</a:t>
            </a:r>
            <a:endParaRPr lang="en-US" sz="3600" dirty="0">
              <a:solidFill>
                <a:schemeClr val="bg1"/>
              </a:solidFill>
              <a:latin typeface="Times New Roman" pitchFamily="18" charset="0"/>
              <a:cs typeface="Times New Roman" pitchFamily="18" charset="0"/>
            </a:endParaRPr>
          </a:p>
        </p:txBody>
      </p:sp>
      <p:pic>
        <p:nvPicPr>
          <p:cNvPr id="53251" name="Picture 3"/>
          <p:cNvPicPr>
            <a:picLocks noChangeAspect="1" noChangeArrowheads="1"/>
          </p:cNvPicPr>
          <p:nvPr/>
        </p:nvPicPr>
        <p:blipFill>
          <a:blip r:embed="rId4"/>
          <a:srcRect/>
          <a:stretch>
            <a:fillRect/>
          </a:stretch>
        </p:blipFill>
        <p:spPr bwMode="auto">
          <a:xfrm>
            <a:off x="4857752" y="2857496"/>
            <a:ext cx="3721247"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2"/>
          <a:srcRect/>
          <a:stretch>
            <a:fillRect/>
          </a:stretch>
        </p:blipFill>
        <p:spPr bwMode="auto">
          <a:xfrm>
            <a:off x="1447800" y="1066800"/>
            <a:ext cx="6477000" cy="4038600"/>
          </a:xfrm>
          <a:prstGeom prst="rect">
            <a:avLst/>
          </a:prstGeom>
          <a:noFill/>
          <a:ln w="12700">
            <a:noFill/>
            <a:miter lim="800000"/>
            <a:headEnd/>
            <a:tailEnd/>
          </a:ln>
        </p:spPr>
      </p:pic>
      <p:sp>
        <p:nvSpPr>
          <p:cNvPr id="13315" name="Rectangle 6"/>
          <p:cNvSpPr>
            <a:spLocks noChangeArrowheads="1"/>
          </p:cNvSpPr>
          <p:nvPr/>
        </p:nvSpPr>
        <p:spPr bwMode="auto">
          <a:xfrm>
            <a:off x="762000" y="5334000"/>
            <a:ext cx="6934200" cy="8302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Docking attempts to find the “best” matching between two molecules</a:t>
            </a:r>
          </a:p>
        </p:txBody>
      </p:sp>
      <p:sp>
        <p:nvSpPr>
          <p:cNvPr id="8" name="Title 1"/>
          <p:cNvSpPr txBox="1">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lstStyle/>
          <a:p>
            <a:pPr fontAlgn="auto">
              <a:spcAft>
                <a:spcPts val="0"/>
              </a:spcAft>
              <a:defRPr/>
            </a:pPr>
            <a:r>
              <a:rPr lang="en-US" sz="3200" b="1" dirty="0">
                <a:latin typeface="Times New Roman" pitchFamily="18" charset="0"/>
                <a:cs typeface="Times New Roman" pitchFamily="18" charset="0"/>
              </a:rPr>
              <a:t>Docking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0"/>
            <a:ext cx="8763000" cy="7086600"/>
          </a:xfrm>
        </p:spPr>
        <p:txBody>
          <a:bodyPr rtlCol="0">
            <a:normAutofit fontScale="85000" lnSpcReduction="20000"/>
          </a:bodyPr>
          <a:lstStyle/>
          <a:p>
            <a:pPr eaLnBrk="1" fontAlgn="auto" hangingPunct="1">
              <a:spcAft>
                <a:spcPts val="0"/>
              </a:spcAft>
              <a:buFont typeface="Arial" pitchFamily="34" charset="0"/>
              <a:buNone/>
              <a:defRPr/>
            </a:pPr>
            <a:endParaRPr lang="en-US" sz="3300" b="1" dirty="0" smtClean="0">
              <a:solidFill>
                <a:srgbClr val="C00000"/>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en-US" sz="3300" b="1" dirty="0" smtClean="0">
                <a:solidFill>
                  <a:srgbClr val="FF0000"/>
                </a:solidFill>
                <a:latin typeface="Times New Roman" pitchFamily="18" charset="0"/>
                <a:cs typeface="Times New Roman" pitchFamily="18" charset="0"/>
              </a:rPr>
              <a:t>....a more serious definition….</a:t>
            </a:r>
            <a:endParaRPr lang="en-US" sz="2800" b="1" i="1" dirty="0" smtClean="0">
              <a:solidFill>
                <a:srgbClr val="FF0000"/>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en-US" sz="2800" b="1" i="1"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r>
              <a:rPr lang="en-US" sz="2800" b="1"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Docking is a method which predicts the </a:t>
            </a:r>
            <a:r>
              <a:rPr lang="en-US" sz="2600" dirty="0" err="1" smtClean="0">
                <a:latin typeface="Times New Roman" pitchFamily="18" charset="0"/>
                <a:cs typeface="Times New Roman" pitchFamily="18" charset="0"/>
              </a:rPr>
              <a:t>preffered</a:t>
            </a:r>
            <a:r>
              <a:rPr lang="en-US" sz="2600" dirty="0" smtClean="0">
                <a:latin typeface="Times New Roman" pitchFamily="18" charset="0"/>
                <a:cs typeface="Times New Roman" pitchFamily="18" charset="0"/>
              </a:rPr>
              <a:t> orientation of one molecule to a second when bound to form a stable complex with overall minimum energy.</a:t>
            </a: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sz="24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endParaRPr lang="en-US" sz="24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endParaRPr lang="en-US" sz="24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endParaRPr lang="en-US" sz="24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endParaRPr lang="en-US" sz="24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endParaRPr lang="en-US" sz="2800" dirty="0" smtClean="0">
              <a:latin typeface="Times New Roman" pitchFamily="18" charset="0"/>
              <a:cs typeface="Times New Roman" pitchFamily="18" charset="0"/>
            </a:endParaRPr>
          </a:p>
          <a:p>
            <a:pPr algn="just" eaLnBrk="1" fontAlgn="auto" hangingPunct="1">
              <a:spcAft>
                <a:spcPts val="0"/>
              </a:spcAft>
              <a:buSzPct val="128000"/>
              <a:buFont typeface="Arial" pitchFamily="34" charset="0"/>
              <a:buChar char="•"/>
              <a:defRPr/>
            </a:pPr>
            <a:r>
              <a:rPr lang="en-US" sz="2400" dirty="0" smtClean="0">
                <a:latin typeface="Times New Roman" pitchFamily="18" charset="0"/>
                <a:cs typeface="Times New Roman" pitchFamily="18" charset="0"/>
              </a:rPr>
              <a:t>Docking is used to predict both strength &amp; type of signal produced.</a:t>
            </a:r>
          </a:p>
          <a:p>
            <a:pPr eaLnBrk="1" fontAlgn="auto" hangingPunct="1">
              <a:spcAft>
                <a:spcPts val="0"/>
              </a:spcAft>
              <a:buFont typeface="Wingdings" pitchFamily="2" charset="2"/>
              <a:buNone/>
              <a:defRPr/>
            </a:pPr>
            <a:r>
              <a:rPr lang="en-US" sz="2400" b="1" i="1" dirty="0" smtClean="0">
                <a:latin typeface="Times New Roman" pitchFamily="18" charset="0"/>
                <a:cs typeface="Times New Roman" pitchFamily="18" charset="0"/>
              </a:rPr>
              <a:t>  </a:t>
            </a:r>
          </a:p>
          <a:p>
            <a:pPr eaLnBrk="1" fontAlgn="auto" hangingPunct="1">
              <a:spcAft>
                <a:spcPts val="0"/>
              </a:spcAft>
              <a:buFont typeface="Wingdings" pitchFamily="2" charset="2"/>
              <a:buNone/>
              <a:defRPr/>
            </a:pPr>
            <a:endParaRPr lang="en-US" b="1" i="1" dirty="0" smtClean="0">
              <a:latin typeface="Times New Roman" pitchFamily="18" charset="0"/>
              <a:cs typeface="Times New Roman" pitchFamily="18" charset="0"/>
            </a:endParaRPr>
          </a:p>
        </p:txBody>
      </p:sp>
      <p:pic>
        <p:nvPicPr>
          <p:cNvPr id="5" name="Picture 3" descr="dock"/>
          <p:cNvPicPr>
            <a:picLocks noChangeAspect="1" noChangeArrowheads="1"/>
          </p:cNvPicPr>
          <p:nvPr/>
        </p:nvPicPr>
        <p:blipFill>
          <a:blip r:embed="rId2">
            <a:clrChange>
              <a:clrFrom>
                <a:srgbClr val="000000"/>
              </a:clrFrom>
              <a:clrTo>
                <a:srgbClr val="000000">
                  <a:alpha val="0"/>
                </a:srgbClr>
              </a:clrTo>
            </a:clrChange>
            <a:lum bright="18000"/>
          </a:blip>
          <a:srcRect/>
          <a:stretch>
            <a:fillRect/>
          </a:stretch>
        </p:blipFill>
        <p:spPr bwMode="auto">
          <a:xfrm>
            <a:off x="990600" y="2133600"/>
            <a:ext cx="7391400" cy="3657600"/>
          </a:xfrm>
          <a:prstGeom prst="rect">
            <a:avLst/>
          </a:prstGeom>
          <a:ln>
            <a:noFill/>
          </a:ln>
          <a:effectLst>
            <a:outerShdw blurRad="292100" dist="139700" dir="2700000" algn="tl" rotWithShape="0">
              <a:srgbClr val="333333">
                <a:alpha val="65000"/>
              </a:srgbClr>
            </a:outerShdw>
          </a:effectLst>
        </p:spPr>
      </p:pic>
      <p:sp>
        <p:nvSpPr>
          <p:cNvPr id="6" name="Left Arrow 5"/>
          <p:cNvSpPr/>
          <p:nvPr/>
        </p:nvSpPr>
        <p:spPr>
          <a:xfrm>
            <a:off x="5867400" y="3581400"/>
            <a:ext cx="1295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09600" y="381000"/>
            <a:ext cx="8229600" cy="5791200"/>
          </a:xfrm>
        </p:spPr>
        <p:txBody>
          <a:bodyPr>
            <a:normAutofit lnSpcReduction="10000"/>
          </a:bodyPr>
          <a:lstStyle/>
          <a:p>
            <a:pPr algn="just" eaLnBrk="1" hangingPunct="1">
              <a:buClr>
                <a:schemeClr val="tx1"/>
              </a:buClr>
              <a:buSzPct val="136000"/>
              <a:buFont typeface="Arial" pitchFamily="34" charset="0"/>
              <a:buChar char="•"/>
              <a:defRPr/>
            </a:pPr>
            <a:r>
              <a:rPr lang="en-US" sz="2200" dirty="0" smtClean="0">
                <a:latin typeface="Times New Roman" pitchFamily="18" charset="0"/>
                <a:cs typeface="Times New Roman" pitchFamily="18" charset="0"/>
              </a:rPr>
              <a:t>Aim of molecular docking is to achieve an </a:t>
            </a:r>
            <a:r>
              <a:rPr lang="en-US" sz="2200" dirty="0" smtClean="0">
                <a:solidFill>
                  <a:srgbClr val="C00000"/>
                </a:solidFill>
                <a:latin typeface="Times New Roman" pitchFamily="18" charset="0"/>
                <a:cs typeface="Times New Roman" pitchFamily="18" charset="0"/>
              </a:rPr>
              <a:t>optimized</a:t>
            </a:r>
            <a:r>
              <a:rPr lang="en-US" sz="2200" dirty="0" smtClean="0">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conformation</a:t>
            </a:r>
            <a:r>
              <a:rPr lang="en-US" sz="2200" dirty="0" smtClean="0">
                <a:latin typeface="Times New Roman" pitchFamily="18" charset="0"/>
                <a:cs typeface="Times New Roman" pitchFamily="18" charset="0"/>
              </a:rPr>
              <a:t> &amp; </a:t>
            </a:r>
            <a:r>
              <a:rPr lang="en-US" sz="2200" dirty="0" smtClean="0">
                <a:solidFill>
                  <a:srgbClr val="C00000"/>
                </a:solidFill>
                <a:latin typeface="Times New Roman" pitchFamily="18" charset="0"/>
                <a:cs typeface="Times New Roman" pitchFamily="18" charset="0"/>
              </a:rPr>
              <a:t>relative</a:t>
            </a:r>
            <a:r>
              <a:rPr lang="en-US" sz="2200" dirty="0" smtClean="0">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orientation </a:t>
            </a:r>
            <a:r>
              <a:rPr lang="en-US" sz="2200" dirty="0" smtClean="0">
                <a:latin typeface="Times New Roman" pitchFamily="18" charset="0"/>
                <a:cs typeface="Times New Roman" pitchFamily="18" charset="0"/>
              </a:rPr>
              <a:t>between protein  </a:t>
            </a:r>
            <a:r>
              <a:rPr lang="en-US" sz="2200" dirty="0" err="1" smtClean="0">
                <a:latin typeface="Times New Roman" pitchFamily="18" charset="0"/>
                <a:cs typeface="Times New Roman" pitchFamily="18" charset="0"/>
              </a:rPr>
              <a:t>ligand</a:t>
            </a:r>
            <a:r>
              <a:rPr lang="en-US" sz="2200" dirty="0" smtClean="0">
                <a:latin typeface="Times New Roman" pitchFamily="18" charset="0"/>
                <a:cs typeface="Times New Roman" pitchFamily="18" charset="0"/>
              </a:rPr>
              <a:t> such that </a:t>
            </a:r>
            <a:r>
              <a:rPr lang="en-US" sz="2200" dirty="0" smtClean="0">
                <a:solidFill>
                  <a:srgbClr val="C00000"/>
                </a:solidFill>
                <a:latin typeface="Times New Roman" pitchFamily="18" charset="0"/>
                <a:cs typeface="Times New Roman" pitchFamily="18" charset="0"/>
              </a:rPr>
              <a:t>∆G is minimized</a:t>
            </a:r>
            <a:r>
              <a:rPr lang="en-US" sz="2400" dirty="0" smtClean="0">
                <a:solidFill>
                  <a:srgbClr val="C00000"/>
                </a:solidFill>
                <a:latin typeface="Times New Roman" pitchFamily="18" charset="0"/>
                <a:cs typeface="Times New Roman" pitchFamily="18" charset="0"/>
              </a:rPr>
              <a:t>.</a:t>
            </a:r>
          </a:p>
          <a:p>
            <a:pPr algn="just" eaLnBrk="1" hangingPunct="1">
              <a:buClr>
                <a:schemeClr val="tx1"/>
              </a:buClr>
              <a:buSzPct val="136000"/>
              <a:buFont typeface="Arial" charset="0"/>
              <a:buNone/>
              <a:defRPr/>
            </a:pPr>
            <a:endParaRPr lang="en-US" sz="2400" dirty="0" smtClean="0">
              <a:solidFill>
                <a:srgbClr val="C00000"/>
              </a:solidFill>
              <a:latin typeface="Times New Roman" pitchFamily="18" charset="0"/>
              <a:cs typeface="Times New Roman" pitchFamily="18" charset="0"/>
            </a:endParaRPr>
          </a:p>
          <a:p>
            <a:pPr algn="just" eaLnBrk="1" hangingPunct="1">
              <a:buClr>
                <a:schemeClr val="tx1"/>
              </a:buClr>
              <a:buSzPct val="136000"/>
              <a:buFont typeface="Arial" pitchFamily="34" charset="0"/>
              <a:buNone/>
              <a:defRPr/>
            </a:pPr>
            <a:r>
              <a:rPr lang="en-US" sz="2400" b="1" dirty="0" smtClean="0">
                <a:solidFill>
                  <a:srgbClr val="C00000"/>
                </a:solidFill>
                <a:latin typeface="Times New Roman" pitchFamily="18" charset="0"/>
                <a:cs typeface="Times New Roman" pitchFamily="18" charset="0"/>
              </a:rPr>
              <a:t>It is to study. . . . .</a:t>
            </a:r>
          </a:p>
          <a:p>
            <a:pPr algn="just" eaLnBrk="1" hangingPunct="1">
              <a:buClr>
                <a:schemeClr val="tx1"/>
              </a:buClr>
              <a:buSzPct val="136000"/>
              <a:buFont typeface="Wingdings" pitchFamily="2" charset="2"/>
              <a:buChar char="Ø"/>
              <a:defRPr/>
            </a:pPr>
            <a:r>
              <a:rPr lang="en-US" sz="2400" dirty="0" smtClean="0">
                <a:latin typeface="Times New Roman" pitchFamily="18" charset="0"/>
                <a:cs typeface="Times New Roman" pitchFamily="18" charset="0"/>
              </a:rPr>
              <a:t>Whether the two molecules interact with each other</a:t>
            </a:r>
          </a:p>
          <a:p>
            <a:pPr algn="just" eaLnBrk="1" hangingPunct="1">
              <a:buClr>
                <a:schemeClr val="tx1"/>
              </a:buClr>
              <a:buSzPct val="136000"/>
              <a:buFont typeface="Wingdings" pitchFamily="2" charset="2"/>
              <a:buChar char="Ø"/>
              <a:defRPr/>
            </a:pPr>
            <a:endParaRPr lang="en-US" sz="2400" dirty="0" smtClean="0">
              <a:latin typeface="Times New Roman" pitchFamily="18" charset="0"/>
              <a:cs typeface="Times New Roman" pitchFamily="18" charset="0"/>
            </a:endParaRPr>
          </a:p>
          <a:p>
            <a:pPr algn="just" eaLnBrk="1" hangingPunct="1">
              <a:buClr>
                <a:schemeClr val="tx1"/>
              </a:buClr>
              <a:buSzPct val="136000"/>
              <a:buFont typeface="Wingdings" pitchFamily="2" charset="2"/>
              <a:buChar char="Ø"/>
              <a:defRPr/>
            </a:pPr>
            <a:r>
              <a:rPr lang="en-US" sz="2400" dirty="0" smtClean="0">
                <a:latin typeface="Times New Roman" pitchFamily="18" charset="0"/>
                <a:cs typeface="Times New Roman" pitchFamily="18" charset="0"/>
              </a:rPr>
              <a:t>If so what is the orientation that maximizes the interaction which minimizing the total energy of the complex</a:t>
            </a:r>
          </a:p>
          <a:p>
            <a:pPr algn="just" eaLnBrk="1" hangingPunct="1">
              <a:buClr>
                <a:schemeClr val="tx1"/>
              </a:buClr>
              <a:buSzPct val="136000"/>
              <a:buFont typeface="Arial" charset="0"/>
              <a:buNone/>
              <a:defRPr/>
            </a:pPr>
            <a:endParaRPr lang="en-US" sz="2400" dirty="0" smtClean="0">
              <a:latin typeface="Times New Roman" pitchFamily="18" charset="0"/>
              <a:cs typeface="Times New Roman" pitchFamily="18" charset="0"/>
            </a:endParaRPr>
          </a:p>
          <a:p>
            <a:pPr algn="just" eaLnBrk="1" hangingPunct="1">
              <a:buClr>
                <a:schemeClr val="tx1"/>
              </a:buClr>
              <a:buSzPct val="136000"/>
              <a:buFont typeface="Arial" charset="0"/>
              <a:buNone/>
              <a:defRPr/>
            </a:pPr>
            <a:r>
              <a:rPr lang="en-US" sz="2400" b="1" dirty="0" smtClean="0">
                <a:solidFill>
                  <a:srgbClr val="C00000"/>
                </a:solidFill>
                <a:latin typeface="Times New Roman" pitchFamily="18" charset="0"/>
                <a:cs typeface="Times New Roman" pitchFamily="18" charset="0"/>
              </a:rPr>
              <a:t>Goal. . .</a:t>
            </a:r>
          </a:p>
          <a:p>
            <a:pPr algn="just" eaLnBrk="1" hangingPunct="1">
              <a:buClr>
                <a:schemeClr val="tx1"/>
              </a:buClr>
              <a:buSzPct val="136000"/>
              <a:buFont typeface="Arial" charset="0"/>
              <a:buNone/>
              <a:defRPr/>
            </a:pPr>
            <a:r>
              <a:rPr lang="en-US" sz="2400" dirty="0" smtClean="0">
                <a:latin typeface="Times New Roman" pitchFamily="18" charset="0"/>
                <a:cs typeface="Times New Roman" pitchFamily="18" charset="0"/>
              </a:rPr>
              <a:t>      Given a  protein structure and predict its </a:t>
            </a:r>
            <a:r>
              <a:rPr lang="en-US" sz="2400" dirty="0" err="1" smtClean="0">
                <a:latin typeface="Times New Roman" pitchFamily="18" charset="0"/>
                <a:cs typeface="Times New Roman" pitchFamily="18" charset="0"/>
              </a:rPr>
              <a:t>ligand</a:t>
            </a:r>
            <a:r>
              <a:rPr lang="en-US" sz="2400" dirty="0" smtClean="0">
                <a:latin typeface="Times New Roman" pitchFamily="18" charset="0"/>
                <a:cs typeface="Times New Roman" pitchFamily="18" charset="0"/>
              </a:rPr>
              <a:t> bindings.</a:t>
            </a:r>
          </a:p>
          <a:p>
            <a:pPr algn="just" eaLnBrk="1" hangingPunct="1">
              <a:buClr>
                <a:schemeClr val="tx1"/>
              </a:buClr>
              <a:buSzPct val="136000"/>
              <a:buFont typeface="Arial" pitchFamily="34" charset="0"/>
              <a:buNone/>
              <a:defRPr/>
            </a:pPr>
            <a:endParaRPr lang="en-US" sz="2400" dirty="0" smtClean="0">
              <a:solidFill>
                <a:srgbClr val="C00000"/>
              </a:solidFill>
              <a:latin typeface="Times New Roman" pitchFamily="18" charset="0"/>
              <a:cs typeface="Times New Roman" pitchFamily="18" charset="0"/>
            </a:endParaRPr>
          </a:p>
          <a:p>
            <a:pPr marL="514350" indent="-514350" algn="just" eaLnBrk="1" hangingPunct="1">
              <a:buClr>
                <a:schemeClr val="tx1"/>
              </a:buClr>
              <a:buSzPct val="136000"/>
              <a:buFont typeface="Arial" pitchFamily="34" charset="0"/>
              <a:buNone/>
              <a:defRPr/>
            </a:pPr>
            <a:r>
              <a:rPr lang="en-US" sz="2400" dirty="0" smtClean="0">
                <a:latin typeface="Times New Roman" pitchFamily="18" charset="0"/>
                <a:cs typeface="Times New Roman" pitchFamily="18" charset="0"/>
              </a:rPr>
              <a:t> </a:t>
            </a:r>
          </a:p>
          <a:p>
            <a:pPr marL="514350" indent="-514350" algn="just" eaLnBrk="1" hangingPunct="1">
              <a:buClr>
                <a:schemeClr val="tx1"/>
              </a:buClr>
              <a:buSzPct val="136000"/>
              <a:buFont typeface="Arial" pitchFamily="34" charset="0"/>
              <a:buNone/>
              <a:defRPr/>
            </a:pPr>
            <a:endParaRPr lang="en-US"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38138" indent="-338138">
              <a:lnSpc>
                <a:spcPct val="85000"/>
              </a:lnSpc>
            </a:pPr>
            <a:r>
              <a:rPr lang="en-US" sz="2400" dirty="0" smtClean="0">
                <a:solidFill>
                  <a:srgbClr val="000000"/>
                </a:solidFill>
                <a:latin typeface="Times New Roman" pitchFamily="18" charset="0"/>
                <a:ea typeface="Arial Unicode MS" pitchFamily="34" charset="-128"/>
                <a:cs typeface="Times New Roman" pitchFamily="18" charset="0"/>
              </a:rPr>
              <a:t>Drug discovery costs are too high: ~$800 millions, 8~14 years, ~10,000 compounds (DiMasi et al. 2003; Dickson &amp; Gagnon 2004)</a:t>
            </a:r>
          </a:p>
          <a:p>
            <a:pPr marL="338138" indent="-338138">
              <a:lnSpc>
                <a:spcPct val="85000"/>
              </a:lnSpc>
            </a:pPr>
            <a:r>
              <a:rPr lang="en-US" sz="2400" dirty="0" smtClean="0">
                <a:solidFill>
                  <a:srgbClr val="000000"/>
                </a:solidFill>
                <a:latin typeface="Times New Roman" pitchFamily="18" charset="0"/>
                <a:ea typeface="Arial Unicode MS" pitchFamily="34" charset="-128"/>
                <a:cs typeface="Times New Roman" pitchFamily="18" charset="0"/>
              </a:rPr>
              <a:t>Drugs interact with their receptors in a highly specific and complementary manner.</a:t>
            </a:r>
          </a:p>
          <a:p>
            <a:pPr marL="338138" indent="-338138">
              <a:lnSpc>
                <a:spcPct val="85000"/>
              </a:lnSpc>
            </a:pPr>
            <a:r>
              <a:rPr lang="en-US" sz="2400" dirty="0" smtClean="0">
                <a:solidFill>
                  <a:srgbClr val="000000"/>
                </a:solidFill>
                <a:latin typeface="Times New Roman" pitchFamily="18" charset="0"/>
                <a:ea typeface="Arial Unicode MS" pitchFamily="34" charset="-128"/>
                <a:cs typeface="Times New Roman" pitchFamily="18" charset="0"/>
              </a:rPr>
              <a:t>Core of the target-based structure-based drug design (SBDD) for lead generation and optimization.</a:t>
            </a:r>
          </a:p>
          <a:p>
            <a:pPr marL="338138" indent="-338138">
              <a:lnSpc>
                <a:spcPct val="85000"/>
              </a:lnSpc>
              <a:buFont typeface="Wingdings" pitchFamily="2" charset="2"/>
              <a:buNone/>
            </a:pPr>
            <a:r>
              <a:rPr lang="en-US" sz="2400" i="1" dirty="0" smtClean="0">
                <a:solidFill>
                  <a:srgbClr val="000000"/>
                </a:solidFill>
                <a:latin typeface="Times New Roman" pitchFamily="18" charset="0"/>
                <a:ea typeface="Arial Unicode MS" pitchFamily="34" charset="-128"/>
                <a:cs typeface="Times New Roman" pitchFamily="18" charset="0"/>
              </a:rPr>
              <a:t>Lead is a compound that </a:t>
            </a:r>
          </a:p>
          <a:p>
            <a:pPr marL="688975" lvl="1" indent="-236538">
              <a:lnSpc>
                <a:spcPct val="85000"/>
              </a:lnSpc>
            </a:pPr>
            <a:r>
              <a:rPr lang="en-US" sz="2400" i="1" dirty="0" smtClean="0">
                <a:solidFill>
                  <a:srgbClr val="000000"/>
                </a:solidFill>
                <a:latin typeface="Times New Roman" pitchFamily="18" charset="0"/>
                <a:ea typeface="Arial Unicode MS" pitchFamily="34" charset="-128"/>
                <a:cs typeface="Times New Roman" pitchFamily="18" charset="0"/>
              </a:rPr>
              <a:t>shows biological activity, </a:t>
            </a:r>
          </a:p>
          <a:p>
            <a:pPr marL="688975" lvl="1" indent="-236538">
              <a:lnSpc>
                <a:spcPct val="85000"/>
              </a:lnSpc>
            </a:pPr>
            <a:r>
              <a:rPr lang="en-US" sz="2400" i="1" dirty="0" smtClean="0">
                <a:solidFill>
                  <a:srgbClr val="000000"/>
                </a:solidFill>
                <a:latin typeface="Times New Roman" pitchFamily="18" charset="0"/>
                <a:ea typeface="Arial Unicode MS" pitchFamily="34" charset="-128"/>
                <a:cs typeface="Times New Roman" pitchFamily="18" charset="0"/>
              </a:rPr>
              <a:t>is novel, and</a:t>
            </a:r>
            <a:endParaRPr lang="en-US" sz="2400" i="1" dirty="0" smtClean="0">
              <a:solidFill>
                <a:schemeClr val="accent2"/>
              </a:solidFill>
              <a:latin typeface="Times New Roman" pitchFamily="18" charset="0"/>
              <a:ea typeface="Arial Unicode MS" pitchFamily="34" charset="-128"/>
              <a:cs typeface="Times New Roman" pitchFamily="18" charset="0"/>
            </a:endParaRPr>
          </a:p>
          <a:p>
            <a:pPr marL="688975" lvl="1" indent="-236538">
              <a:lnSpc>
                <a:spcPct val="85000"/>
              </a:lnSpc>
            </a:pPr>
            <a:r>
              <a:rPr lang="en-US" sz="2400" i="1" dirty="0" smtClean="0">
                <a:solidFill>
                  <a:srgbClr val="000000"/>
                </a:solidFill>
                <a:latin typeface="Times New Roman" pitchFamily="18" charset="0"/>
                <a:ea typeface="Arial Unicode MS" pitchFamily="34" charset="-128"/>
                <a:cs typeface="Times New Roman" pitchFamily="18" charset="0"/>
              </a:rPr>
              <a:t>has the potential of being structurally modified for improved bioactivity, selectivity.</a:t>
            </a:r>
            <a:endParaRPr lang="en-US" sz="2400" i="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15</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27384"/>
            <a:ext cx="9144000" cy="836712"/>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143900" y="128568"/>
            <a:ext cx="812800" cy="514350"/>
          </a:xfrm>
          <a:prstGeom prst="rect">
            <a:avLst/>
          </a:prstGeom>
          <a:noFill/>
        </p:spPr>
      </p:pic>
      <p:sp>
        <p:nvSpPr>
          <p:cNvPr id="7" name="Rectangle 6"/>
          <p:cNvSpPr/>
          <p:nvPr/>
        </p:nvSpPr>
        <p:spPr>
          <a:xfrm>
            <a:off x="1857356" y="142852"/>
            <a:ext cx="5429288" cy="646331"/>
          </a:xfrm>
          <a:prstGeom prst="rect">
            <a:avLst/>
          </a:prstGeom>
        </p:spPr>
        <p:txBody>
          <a:bodyPr wrap="square">
            <a:spAutoFit/>
          </a:bodyPr>
          <a:lstStyle/>
          <a:p>
            <a:r>
              <a:rPr lang="en-US" sz="3600" dirty="0" smtClean="0">
                <a:solidFill>
                  <a:schemeClr val="bg1"/>
                </a:solidFill>
                <a:latin typeface="Times New Roman" pitchFamily="18" charset="0"/>
                <a:cs typeface="Times New Roman" pitchFamily="18" charset="0"/>
              </a:rPr>
              <a:t>Why We Do Docking?</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458200" cy="4602163"/>
          </a:xfrm>
        </p:spPr>
        <p:txBody>
          <a:bodyPr/>
          <a:lstStyle/>
          <a:p>
            <a:pPr marL="688975" algn="just">
              <a:buFontTx/>
              <a:buBlip>
                <a:blip r:embed="rId2"/>
              </a:buBlip>
              <a:tabLst>
                <a:tab pos="1079500" algn="l"/>
                <a:tab pos="1079500" algn="l"/>
                <a:tab pos="1079500" algn="l"/>
              </a:tabLst>
              <a:defRPr/>
            </a:pPr>
            <a:r>
              <a:rPr lang="en-US" sz="2400" dirty="0" smtClean="0">
                <a:latin typeface="Times New Roman" pitchFamily="18" charset="0"/>
                <a:cs typeface="Times New Roman" pitchFamily="18" charset="0"/>
              </a:rPr>
              <a:t>It is of extreme relevance in </a:t>
            </a:r>
            <a:r>
              <a:rPr lang="en-US" sz="2400" b="1" dirty="0" smtClean="0">
                <a:latin typeface="Times New Roman" pitchFamily="18" charset="0"/>
                <a:cs typeface="Times New Roman" pitchFamily="18" charset="0"/>
                <a:sym typeface="Times New Roman" charset="0"/>
              </a:rPr>
              <a:t>cellular biology</a:t>
            </a:r>
          </a:p>
          <a:p>
            <a:pPr marL="688975" algn="just">
              <a:buFont typeface="Arial" charset="0"/>
              <a:buNone/>
              <a:tabLst>
                <a:tab pos="1079500" algn="l"/>
                <a:tab pos="1079500" algn="l"/>
                <a:tab pos="1079500" algn="l"/>
              </a:tabLst>
              <a:defRPr/>
            </a:pPr>
            <a:endParaRPr lang="en-US" sz="2400" dirty="0" smtClean="0">
              <a:latin typeface="Times New Roman" pitchFamily="18" charset="0"/>
              <a:cs typeface="Times New Roman" pitchFamily="18" charset="0"/>
            </a:endParaRPr>
          </a:p>
          <a:p>
            <a:pPr marL="688975" algn="just">
              <a:tabLst>
                <a:tab pos="1079500" algn="l"/>
                <a:tab pos="1079500" algn="l"/>
                <a:tab pos="1079500" algn="l"/>
              </a:tabLst>
              <a:defRPr/>
            </a:pPr>
            <a:endParaRPr lang="en-US" sz="2400" dirty="0" smtClean="0">
              <a:latin typeface="Times New Roman" pitchFamily="18" charset="0"/>
              <a:cs typeface="Times New Roman" pitchFamily="18" charset="0"/>
            </a:endParaRPr>
          </a:p>
          <a:p>
            <a:pPr marL="688975" algn="just">
              <a:buFontTx/>
              <a:buBlip>
                <a:blip r:embed="rId2"/>
              </a:buBlip>
              <a:tabLst>
                <a:tab pos="1079500" algn="l"/>
                <a:tab pos="1079500" algn="l"/>
                <a:tab pos="1079500" algn="l"/>
              </a:tabLst>
              <a:defRPr/>
            </a:pPr>
            <a:r>
              <a:rPr lang="en-US" sz="2400" dirty="0" smtClean="0">
                <a:latin typeface="Times New Roman" pitchFamily="18" charset="0"/>
                <a:cs typeface="Times New Roman" pitchFamily="18" charset="0"/>
              </a:rPr>
              <a:t>It is the key to rational </a:t>
            </a:r>
            <a:r>
              <a:rPr lang="en-US" sz="2400" b="1" dirty="0" smtClean="0">
                <a:latin typeface="Times New Roman" pitchFamily="18" charset="0"/>
                <a:cs typeface="Times New Roman" pitchFamily="18" charset="0"/>
                <a:sym typeface="Times New Roman" charset="0"/>
              </a:rPr>
              <a:t>drug design</a:t>
            </a:r>
            <a:endParaRPr lang="en-US" sz="2400" dirty="0" smtClean="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
        <p:nvSpPr>
          <p:cNvPr id="4" name="Title 1"/>
          <p:cNvSpPr txBox="1">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lstStyle/>
          <a:p>
            <a:pPr fontAlgn="auto">
              <a:spcAft>
                <a:spcPts val="0"/>
              </a:spcAft>
              <a:defRPr/>
            </a:pPr>
            <a:r>
              <a:rPr lang="en-US" sz="3200" b="1" dirty="0" smtClean="0">
                <a:latin typeface="Times New Roman" pitchFamily="18" charset="0"/>
                <a:cs typeface="Times New Roman" pitchFamily="18" charset="0"/>
              </a:rPr>
              <a:t>Why is docking important?</a:t>
            </a:r>
            <a:endParaRPr lang="en-US"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17</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27384"/>
            <a:ext cx="9144000" cy="836712"/>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072462" y="44450"/>
            <a:ext cx="812800" cy="514350"/>
          </a:xfrm>
          <a:prstGeom prst="rect">
            <a:avLst/>
          </a:prstGeom>
          <a:noFill/>
        </p:spPr>
      </p:pic>
      <p:sp>
        <p:nvSpPr>
          <p:cNvPr id="39937" name="Rectangle 1"/>
          <p:cNvSpPr>
            <a:spLocks noChangeArrowheads="1"/>
          </p:cNvSpPr>
          <p:nvPr/>
        </p:nvSpPr>
        <p:spPr bwMode="auto">
          <a:xfrm>
            <a:off x="214314" y="48260"/>
            <a:ext cx="72866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Types of Docking</a:t>
            </a:r>
            <a:endParaRPr kumimoji="0" lang="en-US"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11" name="TextBox 10"/>
          <p:cNvSpPr txBox="1"/>
          <p:nvPr/>
        </p:nvSpPr>
        <p:spPr>
          <a:xfrm>
            <a:off x="857224" y="2143116"/>
            <a:ext cx="5786478" cy="369332"/>
          </a:xfrm>
          <a:prstGeom prst="rect">
            <a:avLst/>
          </a:prstGeom>
          <a:noFill/>
        </p:spPr>
        <p:txBody>
          <a:bodyPr wrap="square" rtlCol="0">
            <a:spAutoFit/>
          </a:bodyPr>
          <a:lstStyle/>
          <a:p>
            <a:endParaRPr lang="en-US" dirty="0"/>
          </a:p>
        </p:txBody>
      </p:sp>
      <p:sp>
        <p:nvSpPr>
          <p:cNvPr id="13" name="TextBox 12"/>
          <p:cNvSpPr txBox="1"/>
          <p:nvPr/>
        </p:nvSpPr>
        <p:spPr>
          <a:xfrm>
            <a:off x="642910" y="1357298"/>
            <a:ext cx="8072494" cy="3508653"/>
          </a:xfrm>
          <a:prstGeom prst="rect">
            <a:avLst/>
          </a:prstGeom>
          <a:noFill/>
        </p:spPr>
        <p:txBody>
          <a:bodyPr wrap="square" rtlCol="0">
            <a:spAutoFit/>
          </a:bodyPr>
          <a:lstStyle/>
          <a:p>
            <a:r>
              <a:rPr lang="en-US" dirty="0" smtClean="0">
                <a:latin typeface="Times New Roman" pitchFamily="18" charset="0"/>
                <a:cs typeface="Times New Roman" pitchFamily="18" charset="0"/>
              </a:rPr>
              <a:t>There are 2 types of docking,</a:t>
            </a:r>
          </a:p>
          <a:p>
            <a:r>
              <a:rPr lang="en-US" dirty="0" smtClean="0">
                <a:latin typeface="Times New Roman" pitchFamily="18" charset="0"/>
                <a:cs typeface="Times New Roman" pitchFamily="18" charset="0"/>
              </a:rPr>
              <a:t>                   1.Rigid docking </a:t>
            </a:r>
          </a:p>
          <a:p>
            <a:r>
              <a:rPr lang="en-US" dirty="0" smtClean="0">
                <a:latin typeface="Times New Roman" pitchFamily="18" charset="0"/>
                <a:cs typeface="Times New Roman" pitchFamily="18" charset="0"/>
              </a:rPr>
              <a:t>                   2.Flexible docking</a:t>
            </a:r>
          </a:p>
          <a:p>
            <a:endParaRPr lang="en-US"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Rigid Docking</a:t>
            </a:r>
          </a:p>
          <a:p>
            <a:r>
              <a:rPr lang="en-US" dirty="0" smtClean="0">
                <a:latin typeface="Times New Roman" pitchFamily="18" charset="0"/>
                <a:cs typeface="Times New Roman" pitchFamily="18" charset="0"/>
              </a:rPr>
              <a:t> In the rigid docking molecules are rigid, in 3D space of one of the molecule which    brings it to an optimal fit with the other molecules in terms of a scoring function</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Flexible Docking</a:t>
            </a:r>
          </a:p>
          <a:p>
            <a:r>
              <a:rPr lang="en-US" dirty="0" smtClean="0">
                <a:latin typeface="Times New Roman" pitchFamily="18" charset="0"/>
                <a:cs typeface="Times New Roman" pitchFamily="18" charset="0"/>
              </a:rPr>
              <a:t>In flexible docking molecules are flexible ,confirmations of the receptor and the ligand molecules , as they appear in complex.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1052736"/>
          </a:xfrm>
          <a:prstGeom prst="rect">
            <a:avLst/>
          </a:prstGeom>
          <a:noFill/>
        </p:spPr>
      </p:pic>
      <p:sp>
        <p:nvSpPr>
          <p:cNvPr id="9" name="Rectangle 2"/>
          <p:cNvSpPr>
            <a:spLocks noGrp="1" noChangeArrowheads="1"/>
          </p:cNvSpPr>
          <p:nvPr>
            <p:ph type="title"/>
          </p:nvPr>
        </p:nvSpPr>
        <p:spPr>
          <a:xfrm>
            <a:off x="457200" y="72008"/>
            <a:ext cx="8229600" cy="836712"/>
          </a:xfrm>
        </p:spPr>
        <p:txBody>
          <a:bodyPr/>
          <a:lstStyle/>
          <a:p>
            <a:r>
              <a:rPr lang="en-US" sz="3600" dirty="0" smtClean="0">
                <a:solidFill>
                  <a:schemeClr val="bg1"/>
                </a:solidFill>
                <a:latin typeface="Times New Roman" pitchFamily="18" charset="0"/>
                <a:cs typeface="Times New Roman" pitchFamily="18" charset="0"/>
              </a:rPr>
              <a:t>Types of Docking studies</a:t>
            </a:r>
            <a:endParaRPr lang="en-US" sz="3600" b="1" dirty="0">
              <a:solidFill>
                <a:schemeClr val="bg1"/>
              </a:solidFill>
              <a:latin typeface="Times New Roman" pitchFamily="18" charset="0"/>
              <a:cs typeface="Times New Roman" pitchFamily="18" charset="0"/>
            </a:endParaRPr>
          </a:p>
        </p:txBody>
      </p:sp>
      <p:sp>
        <p:nvSpPr>
          <p:cNvPr id="11" name="Rectangle 3"/>
          <p:cNvSpPr txBox="1">
            <a:spLocks noChangeArrowheads="1"/>
          </p:cNvSpPr>
          <p:nvPr/>
        </p:nvSpPr>
        <p:spPr bwMode="auto">
          <a:xfrm>
            <a:off x="457200" y="1268760"/>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just" defTabSz="914400" rtl="0" eaLnBrk="1" fontAlgn="base" latinLnBrk="0" hangingPunct="1">
              <a:spcBef>
                <a:spcPct val="20000"/>
              </a:spcBef>
              <a:spcAft>
                <a:spcPct val="0"/>
              </a:spcAft>
              <a:buClrTx/>
              <a:buSzTx/>
              <a:buBlip>
                <a:blip r:embed="rId3"/>
              </a:buBlip>
              <a:tabLst/>
              <a:defRPr/>
            </a:pPr>
            <a:endParaRPr kumimoji="0" lang="en-US" sz="25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18</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4" cstate="print"/>
          <a:srcRect/>
          <a:stretch>
            <a:fillRect/>
          </a:stretch>
        </p:blipFill>
        <p:spPr bwMode="auto">
          <a:xfrm>
            <a:off x="8161338" y="44450"/>
            <a:ext cx="812800" cy="514350"/>
          </a:xfrm>
          <a:prstGeom prst="rect">
            <a:avLst/>
          </a:prstGeom>
          <a:noFill/>
        </p:spPr>
      </p:pic>
      <p:sp>
        <p:nvSpPr>
          <p:cNvPr id="7" name="Rectangle 6"/>
          <p:cNvSpPr/>
          <p:nvPr/>
        </p:nvSpPr>
        <p:spPr>
          <a:xfrm>
            <a:off x="428596" y="1375110"/>
            <a:ext cx="7786742" cy="1292662"/>
          </a:xfrm>
          <a:prstGeom prst="rect">
            <a:avLst/>
          </a:prstGeom>
        </p:spPr>
        <p:txBody>
          <a:bodyPr wrap="square">
            <a:spAutoFit/>
          </a:bodyPr>
          <a:lstStyle/>
          <a:p>
            <a:pPr marL="688975">
              <a:tabLst>
                <a:tab pos="1079500" algn="l"/>
                <a:tab pos="1701800" algn="l"/>
              </a:tabLst>
            </a:pPr>
            <a:r>
              <a:rPr lang="en-US" sz="2400" b="1" dirty="0" smtClean="0">
                <a:latin typeface="Times New Roman" pitchFamily="18" charset="0"/>
                <a:cs typeface="Times New Roman" pitchFamily="18" charset="0"/>
              </a:rPr>
              <a:t>Protein-Protein Docking</a:t>
            </a:r>
          </a:p>
          <a:p>
            <a:r>
              <a:rPr lang="en-US" dirty="0" smtClean="0">
                <a:latin typeface="Times New Roman" pitchFamily="18" charset="0"/>
                <a:cs typeface="Times New Roman" pitchFamily="18" charset="0"/>
              </a:rPr>
              <a:t>                            Both molecules are rigid</a:t>
            </a:r>
          </a:p>
          <a:p>
            <a:r>
              <a:rPr lang="en-US" dirty="0" smtClean="0">
                <a:latin typeface="Times New Roman" pitchFamily="18" charset="0"/>
                <a:cs typeface="Times New Roman" pitchFamily="18" charset="0"/>
              </a:rPr>
              <a:t>                            Interaction produces no change in conformation</a:t>
            </a:r>
          </a:p>
          <a:p>
            <a:r>
              <a:rPr lang="en-US" dirty="0" smtClean="0">
                <a:latin typeface="Times New Roman" pitchFamily="18" charset="0"/>
                <a:cs typeface="Times New Roman" pitchFamily="18" charset="0"/>
              </a:rPr>
              <a:t>                            Similar to lock-and key model</a:t>
            </a:r>
            <a:endParaRPr lang="en-US" b="1" dirty="0" smtClean="0">
              <a:latin typeface="Times New Roman" pitchFamily="18" charset="0"/>
              <a:cs typeface="Times New Roman" pitchFamily="18" charset="0"/>
            </a:endParaRPr>
          </a:p>
        </p:txBody>
      </p:sp>
      <p:pic>
        <p:nvPicPr>
          <p:cNvPr id="14337" name="Picture 1"/>
          <p:cNvPicPr>
            <a:picLocks noChangeAspect="1" noChangeArrowheads="1"/>
          </p:cNvPicPr>
          <p:nvPr/>
        </p:nvPicPr>
        <p:blipFill>
          <a:blip r:embed="rId5"/>
          <a:srcRect/>
          <a:stretch>
            <a:fillRect/>
          </a:stretch>
        </p:blipFill>
        <p:spPr bwMode="auto">
          <a:xfrm>
            <a:off x="1357290" y="2857496"/>
            <a:ext cx="6929486" cy="3214710"/>
          </a:xfrm>
          <a:prstGeom prst="rect">
            <a:avLst/>
          </a:prstGeom>
          <a:noFill/>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836712"/>
          </a:xfrm>
          <a:prstGeom prst="rect">
            <a:avLst/>
          </a:prstGeom>
          <a:noFill/>
        </p:spPr>
      </p:pic>
      <p:sp>
        <p:nvSpPr>
          <p:cNvPr id="9" name="Rectangle 3"/>
          <p:cNvSpPr txBox="1">
            <a:spLocks noChangeArrowheads="1"/>
          </p:cNvSpPr>
          <p:nvPr/>
        </p:nvSpPr>
        <p:spPr bwMode="auto">
          <a:xfrm>
            <a:off x="457200" y="1412776"/>
            <a:ext cx="8229600"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just" defTabSz="914400" rtl="0" eaLnBrk="1" fontAlgn="base" latinLnBrk="0" hangingPunct="1">
              <a:spcBef>
                <a:spcPct val="20000"/>
              </a:spcBef>
              <a:spcAft>
                <a:spcPct val="0"/>
              </a:spcAft>
              <a:buClrTx/>
              <a:buSzTx/>
              <a:buBlip>
                <a:blip r:embed="rId3"/>
              </a:buBlip>
              <a:tabLst/>
              <a:defRPr/>
            </a:pPr>
            <a:endParaRPr kumimoji="0" lang="en-US" sz="25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0" name="TextBox 9"/>
          <p:cNvSpPr txBox="1"/>
          <p:nvPr/>
        </p:nvSpPr>
        <p:spPr>
          <a:xfrm>
            <a:off x="467544" y="116632"/>
            <a:ext cx="2723823" cy="646331"/>
          </a:xfrm>
          <a:prstGeom prst="rect">
            <a:avLst/>
          </a:prstGeom>
          <a:noFill/>
        </p:spPr>
        <p:txBody>
          <a:bodyPr wrap="none" rtlCol="0">
            <a:spAutoFit/>
          </a:bodyPr>
          <a:lstStyle/>
          <a:p>
            <a:r>
              <a:rPr lang="en-US" sz="3600" b="1" dirty="0" smtClean="0">
                <a:solidFill>
                  <a:schemeClr val="bg1"/>
                </a:solidFill>
                <a:latin typeface="Times New Roman" pitchFamily="18" charset="0"/>
                <a:cs typeface="Times New Roman" pitchFamily="18" charset="0"/>
              </a:rPr>
              <a:t>Continued…</a:t>
            </a:r>
            <a:endParaRPr lang="en-US" sz="3600" b="1" dirty="0">
              <a:solidFill>
                <a:schemeClr val="bg1"/>
              </a:solidFill>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19</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4" cstate="print"/>
          <a:srcRect/>
          <a:stretch>
            <a:fillRect/>
          </a:stretch>
        </p:blipFill>
        <p:spPr bwMode="auto">
          <a:xfrm>
            <a:off x="8161338" y="44450"/>
            <a:ext cx="812800" cy="514350"/>
          </a:xfrm>
          <a:prstGeom prst="rect">
            <a:avLst/>
          </a:prstGeom>
          <a:noFill/>
        </p:spPr>
      </p:pic>
      <p:sp>
        <p:nvSpPr>
          <p:cNvPr id="7" name="Rectangle 6"/>
          <p:cNvSpPr/>
          <p:nvPr/>
        </p:nvSpPr>
        <p:spPr>
          <a:xfrm>
            <a:off x="571504" y="1071546"/>
            <a:ext cx="8858280" cy="1200329"/>
          </a:xfrm>
          <a:prstGeom prst="rect">
            <a:avLst/>
          </a:prstGeom>
        </p:spPr>
        <p:txBody>
          <a:bodyPr wrap="square">
            <a:spAutoFit/>
          </a:bodyPr>
          <a:lstStyle/>
          <a:p>
            <a:pPr marL="688975">
              <a:spcBef>
                <a:spcPts val="1875"/>
              </a:spcBef>
              <a:tabLst>
                <a:tab pos="1079500" algn="l"/>
                <a:tab pos="1701800" algn="l"/>
              </a:tabLst>
            </a:pPr>
            <a:r>
              <a:rPr lang="en-US" sz="2400" b="1" dirty="0" smtClean="0">
                <a:latin typeface="Times New Roman" pitchFamily="18" charset="0"/>
                <a:cs typeface="Times New Roman" pitchFamily="18" charset="0"/>
              </a:rPr>
              <a:t>Protein-</a:t>
            </a:r>
            <a:r>
              <a:rPr lang="en-US" sz="2400" b="1" dirty="0" err="1" smtClean="0">
                <a:latin typeface="Times New Roman" pitchFamily="18" charset="0"/>
                <a:cs typeface="Times New Roman" pitchFamily="18" charset="0"/>
              </a:rPr>
              <a:t>Ligand</a:t>
            </a:r>
            <a:r>
              <a:rPr lang="en-US" sz="2400" b="1" dirty="0" smtClean="0">
                <a:latin typeface="Times New Roman" pitchFamily="18" charset="0"/>
                <a:cs typeface="Times New Roman" pitchFamily="18" charset="0"/>
              </a:rPr>
              <a:t> Docking</a:t>
            </a:r>
          </a:p>
          <a:p>
            <a:r>
              <a:rPr lang="en-US" sz="2400" dirty="0" smtClean="0">
                <a:latin typeface="Times New Roman" pitchFamily="18" charset="0"/>
                <a:cs typeface="Times New Roman" pitchFamily="18" charset="0"/>
              </a:rPr>
              <a:t>                      Ligand is flexible but the receptor protein is rigid.</a:t>
            </a:r>
          </a:p>
          <a:p>
            <a:r>
              <a:rPr lang="fr-FR" sz="2400" dirty="0" smtClean="0">
                <a:latin typeface="Times New Roman" pitchFamily="18" charset="0"/>
                <a:cs typeface="Times New Roman" pitchFamily="18" charset="0"/>
              </a:rPr>
              <a:t>                      Interaction produces conformational changes in ligand.</a:t>
            </a:r>
            <a:endParaRPr lang="en-US" sz="2400" dirty="0" smtClean="0">
              <a:latin typeface="Times New Roman" pitchFamily="18" charset="0"/>
              <a:cs typeface="Times New Roman" pitchFamily="18" charset="0"/>
            </a:endParaRPr>
          </a:p>
        </p:txBody>
      </p:sp>
      <p:pic>
        <p:nvPicPr>
          <p:cNvPr id="13313" name="Picture 1"/>
          <p:cNvPicPr>
            <a:picLocks noChangeAspect="1" noChangeArrowheads="1"/>
          </p:cNvPicPr>
          <p:nvPr/>
        </p:nvPicPr>
        <p:blipFill>
          <a:blip r:embed="rId5"/>
          <a:srcRect/>
          <a:stretch>
            <a:fillRect/>
          </a:stretch>
        </p:blipFill>
        <p:spPr bwMode="auto">
          <a:xfrm>
            <a:off x="571472" y="2757496"/>
            <a:ext cx="5264436" cy="1743074"/>
          </a:xfrm>
          <a:prstGeom prst="rect">
            <a:avLst/>
          </a:prstGeom>
          <a:noFill/>
          <a:ln w="9525">
            <a:noFill/>
            <a:miter lim="800000"/>
            <a:headEnd/>
            <a:tailEnd/>
          </a:ln>
          <a:effectLst/>
        </p:spPr>
      </p:pic>
      <p:sp>
        <p:nvSpPr>
          <p:cNvPr id="13" name="TextBox 12"/>
          <p:cNvSpPr txBox="1"/>
          <p:nvPr/>
        </p:nvSpPr>
        <p:spPr>
          <a:xfrm>
            <a:off x="4572000" y="5286388"/>
            <a:ext cx="3643338" cy="369332"/>
          </a:xfrm>
          <a:prstGeom prst="rect">
            <a:avLst/>
          </a:prstGeom>
          <a:noFill/>
        </p:spPr>
        <p:txBody>
          <a:bodyPr wrap="square" rtlCol="0">
            <a:spAutoFit/>
          </a:bodyPr>
          <a:lstStyle/>
          <a:p>
            <a:endParaRPr lang="en-US" dirty="0"/>
          </a:p>
        </p:txBody>
      </p:sp>
      <p:pic>
        <p:nvPicPr>
          <p:cNvPr id="13314" name="Picture 2"/>
          <p:cNvPicPr>
            <a:picLocks noChangeAspect="1" noChangeArrowheads="1"/>
          </p:cNvPicPr>
          <p:nvPr/>
        </p:nvPicPr>
        <p:blipFill>
          <a:blip r:embed="rId6"/>
          <a:srcRect/>
          <a:stretch>
            <a:fillRect/>
          </a:stretch>
        </p:blipFill>
        <p:spPr bwMode="auto">
          <a:xfrm>
            <a:off x="5929322" y="3832186"/>
            <a:ext cx="3170330" cy="3025838"/>
          </a:xfrm>
          <a:prstGeom prst="rect">
            <a:avLst/>
          </a:prstGeom>
          <a:noFill/>
          <a:ln w="9525">
            <a:noFill/>
            <a:miter lim="800000"/>
            <a:headEnd/>
            <a:tailEnd/>
          </a:ln>
          <a:effectLst/>
        </p:spPr>
      </p:pic>
      <p:sp>
        <p:nvSpPr>
          <p:cNvPr id="18" name="Right Arrow 17"/>
          <p:cNvSpPr/>
          <p:nvPr/>
        </p:nvSpPr>
        <p:spPr>
          <a:xfrm rot="1769295">
            <a:off x="5624614" y="3921515"/>
            <a:ext cx="978408" cy="13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4739"/>
            <a:ext cx="8229600" cy="4525963"/>
          </a:xfrm>
        </p:spPr>
        <p:txBody>
          <a:bodyPr/>
          <a:lstStyle/>
          <a:p>
            <a:pPr lvl="1" algn="just">
              <a:buNone/>
            </a:pPr>
            <a:r>
              <a:rPr lang="en-US" sz="2400" dirty="0" smtClean="0">
                <a:latin typeface="Times New Roman" pitchFamily="18" charset="0"/>
                <a:cs typeface="Times New Roman" pitchFamily="18" charset="0"/>
              </a:rPr>
              <a:t>             Computational Chemistry/CADD is the chemistry whose major goals are to create efficient mathematical approximations and computer programs that calculate the properties of future drug molecules and thus helping in the process of drug design and discovery.</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2</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27384"/>
            <a:ext cx="9144000" cy="936104"/>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072462" y="142852"/>
            <a:ext cx="812800" cy="514350"/>
          </a:xfrm>
          <a:prstGeom prst="rect">
            <a:avLst/>
          </a:prstGeom>
          <a:noFill/>
        </p:spPr>
      </p:pic>
      <p:sp>
        <p:nvSpPr>
          <p:cNvPr id="7" name="Rectangle 6"/>
          <p:cNvSpPr/>
          <p:nvPr/>
        </p:nvSpPr>
        <p:spPr>
          <a:xfrm>
            <a:off x="1643042" y="285728"/>
            <a:ext cx="5715040" cy="646331"/>
          </a:xfrm>
          <a:prstGeom prst="rect">
            <a:avLst/>
          </a:prstGeom>
        </p:spPr>
        <p:txBody>
          <a:bodyPr wrap="square">
            <a:spAutoFit/>
          </a:bodyPr>
          <a:lstStyle/>
          <a:p>
            <a:pPr algn="ctr"/>
            <a:r>
              <a:rPr lang="en-US" sz="3600" dirty="0" smtClean="0">
                <a:solidFill>
                  <a:schemeClr val="bg1"/>
                </a:solidFill>
              </a:rPr>
              <a:t>What is CADD?????</a:t>
            </a:r>
            <a:endParaRPr lang="en-US" sz="3600" dirty="0">
              <a:solidFill>
                <a:schemeClr val="bg1"/>
              </a:solidFill>
            </a:endParaRPr>
          </a:p>
        </p:txBody>
      </p:sp>
      <p:pic>
        <p:nvPicPr>
          <p:cNvPr id="54274" name="Picture 2"/>
          <p:cNvPicPr>
            <a:picLocks noChangeAspect="1" noChangeArrowheads="1"/>
          </p:cNvPicPr>
          <p:nvPr/>
        </p:nvPicPr>
        <p:blipFill>
          <a:blip r:embed="rId4"/>
          <a:srcRect/>
          <a:stretch>
            <a:fillRect/>
          </a:stretch>
        </p:blipFill>
        <p:spPr bwMode="auto">
          <a:xfrm>
            <a:off x="1928794" y="3071810"/>
            <a:ext cx="5786478" cy="3332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20</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0"/>
            <a:ext cx="9144000" cy="836712"/>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143900" y="128568"/>
            <a:ext cx="812800" cy="514350"/>
          </a:xfrm>
          <a:prstGeom prst="rect">
            <a:avLst/>
          </a:prstGeom>
          <a:noFill/>
        </p:spPr>
      </p:pic>
      <p:sp>
        <p:nvSpPr>
          <p:cNvPr id="7" name="Rectangle 6"/>
          <p:cNvSpPr/>
          <p:nvPr/>
        </p:nvSpPr>
        <p:spPr>
          <a:xfrm>
            <a:off x="2357422" y="142852"/>
            <a:ext cx="4160113" cy="646331"/>
          </a:xfrm>
          <a:prstGeom prst="rect">
            <a:avLst/>
          </a:prstGeom>
        </p:spPr>
        <p:txBody>
          <a:bodyPr wrap="none">
            <a:spAutoFit/>
          </a:bodyPr>
          <a:lstStyle/>
          <a:p>
            <a:r>
              <a:rPr lang="en-US" sz="3600" dirty="0" smtClean="0">
                <a:solidFill>
                  <a:schemeClr val="bg1"/>
                </a:solidFill>
                <a:latin typeface="Times New Roman" pitchFamily="18" charset="0"/>
                <a:cs typeface="Times New Roman" pitchFamily="18" charset="0"/>
              </a:rPr>
              <a:t>Some “real” Docking</a:t>
            </a:r>
            <a:endParaRPr lang="en-US" sz="3600"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1285852" y="1481132"/>
            <a:ext cx="6286500" cy="1162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285852" y="2624140"/>
            <a:ext cx="6286500" cy="1162050"/>
          </a:xfrm>
          <a:prstGeom prst="rect">
            <a:avLst/>
          </a:prstGeom>
          <a:noFill/>
          <a:ln w="9525">
            <a:noFill/>
            <a:miter lim="800000"/>
            <a:headEnd/>
            <a:tailEnd/>
          </a:ln>
          <a:effectLst/>
        </p:spPr>
      </p:pic>
      <p:sp>
        <p:nvSpPr>
          <p:cNvPr id="10" name="Rectangle 9"/>
          <p:cNvSpPr/>
          <p:nvPr/>
        </p:nvSpPr>
        <p:spPr>
          <a:xfrm>
            <a:off x="1142976" y="4500570"/>
            <a:ext cx="7215238" cy="461665"/>
          </a:xfrm>
          <a:prstGeom prst="rect">
            <a:avLst/>
          </a:prstGeom>
        </p:spPr>
        <p:txBody>
          <a:bodyPr wrap="square">
            <a:spAutoFit/>
          </a:bodyPr>
          <a:lstStyle/>
          <a:p>
            <a:r>
              <a:rPr lang="en-US" sz="2400" dirty="0" err="1" smtClean="0">
                <a:latin typeface="Times New Roman" pitchFamily="18" charset="0"/>
                <a:cs typeface="Times New Roman" pitchFamily="18" charset="0"/>
              </a:rPr>
              <a:t>Thermolysin</a:t>
            </a:r>
            <a:r>
              <a:rPr lang="en-US" sz="2400" dirty="0" smtClean="0">
                <a:latin typeface="Times New Roman" pitchFamily="18" charset="0"/>
                <a:cs typeface="Times New Roman" pitchFamily="18" charset="0"/>
              </a:rPr>
              <a:t> protein with one of its known inhibitors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descr="C:\Documents and Settings\Noel\Desktop\PLComplex.png"/>
          <p:cNvPicPr>
            <a:picLocks noChangeAspect="1" noChangeArrowheads="1"/>
          </p:cNvPicPr>
          <p:nvPr/>
        </p:nvPicPr>
        <p:blipFill>
          <a:blip r:embed="rId2"/>
          <a:srcRect/>
          <a:stretch>
            <a:fillRect/>
          </a:stretch>
        </p:blipFill>
        <p:spPr bwMode="auto">
          <a:xfrm>
            <a:off x="5286375" y="3143250"/>
            <a:ext cx="3665538" cy="3500438"/>
          </a:xfrm>
          <a:prstGeom prst="rect">
            <a:avLst/>
          </a:prstGeom>
          <a:noFill/>
          <a:ln w="9525">
            <a:noFill/>
            <a:miter lim="800000"/>
            <a:headEnd/>
            <a:tailEnd/>
          </a:ln>
        </p:spPr>
      </p:pic>
      <p:sp>
        <p:nvSpPr>
          <p:cNvPr id="11267" name="Title 1"/>
          <p:cNvSpPr>
            <a:spLocks noGrp="1"/>
          </p:cNvSpPr>
          <p:nvPr>
            <p:ph type="title"/>
          </p:nvPr>
        </p:nvSpPr>
        <p:spPr>
          <a:xfrm>
            <a:off x="685800" y="323850"/>
            <a:ext cx="7772400" cy="604838"/>
          </a:xfrm>
        </p:spPr>
        <p:txBody>
          <a:bodyPr/>
          <a:lstStyle/>
          <a:p>
            <a:r>
              <a:rPr lang="en-GB" smtClean="0">
                <a:latin typeface="Times New Roman" pitchFamily="18" charset="0"/>
                <a:cs typeface="Times New Roman" pitchFamily="18" charset="0"/>
              </a:rPr>
              <a:t>Protein-ligand docking</a:t>
            </a:r>
          </a:p>
        </p:txBody>
      </p:sp>
      <p:pic>
        <p:nvPicPr>
          <p:cNvPr id="11268" name="Picture 3" descr="C:\Documents and Settings\Noel\Desktop\protein.png"/>
          <p:cNvPicPr>
            <a:picLocks noChangeAspect="1" noChangeArrowheads="1"/>
          </p:cNvPicPr>
          <p:nvPr/>
        </p:nvPicPr>
        <p:blipFill>
          <a:blip r:embed="rId3"/>
          <a:srcRect/>
          <a:stretch>
            <a:fillRect/>
          </a:stretch>
        </p:blipFill>
        <p:spPr bwMode="auto">
          <a:xfrm>
            <a:off x="571500" y="2643188"/>
            <a:ext cx="1968500" cy="1625600"/>
          </a:xfrm>
          <a:prstGeom prst="rect">
            <a:avLst/>
          </a:prstGeom>
          <a:noFill/>
          <a:ln w="9525">
            <a:noFill/>
            <a:miter lim="800000"/>
            <a:headEnd/>
            <a:tailEnd/>
          </a:ln>
        </p:spPr>
      </p:pic>
      <p:pic>
        <p:nvPicPr>
          <p:cNvPr id="11269" name="Picture 4" descr="C:\Documents and Settings\Noel\Desktop\ligand.png"/>
          <p:cNvPicPr>
            <a:picLocks noChangeAspect="1" noChangeArrowheads="1"/>
          </p:cNvPicPr>
          <p:nvPr/>
        </p:nvPicPr>
        <p:blipFill>
          <a:blip r:embed="rId4"/>
          <a:srcRect/>
          <a:stretch>
            <a:fillRect/>
          </a:stretch>
        </p:blipFill>
        <p:spPr bwMode="auto">
          <a:xfrm>
            <a:off x="4643438" y="2643188"/>
            <a:ext cx="952500" cy="1485900"/>
          </a:xfrm>
          <a:prstGeom prst="rect">
            <a:avLst/>
          </a:prstGeom>
          <a:noFill/>
          <a:ln w="9525">
            <a:noFill/>
            <a:miter lim="800000"/>
            <a:headEnd/>
            <a:tailEnd/>
          </a:ln>
        </p:spPr>
      </p:pic>
      <p:pic>
        <p:nvPicPr>
          <p:cNvPr id="11270" name="Picture 5" descr="C:\Documents and Settings\Noel\Desktop\bindingsite.png"/>
          <p:cNvPicPr>
            <a:picLocks noChangeAspect="1" noChangeArrowheads="1"/>
          </p:cNvPicPr>
          <p:nvPr/>
        </p:nvPicPr>
        <p:blipFill>
          <a:blip r:embed="rId5"/>
          <a:srcRect/>
          <a:stretch>
            <a:fillRect/>
          </a:stretch>
        </p:blipFill>
        <p:spPr bwMode="auto">
          <a:xfrm>
            <a:off x="2500313" y="2714625"/>
            <a:ext cx="2006600" cy="1612900"/>
          </a:xfrm>
          <a:prstGeom prst="rect">
            <a:avLst/>
          </a:prstGeom>
          <a:noFill/>
          <a:ln w="9525">
            <a:noFill/>
            <a:miter lim="800000"/>
            <a:headEnd/>
            <a:tailEnd/>
          </a:ln>
        </p:spPr>
      </p:pic>
      <p:sp>
        <p:nvSpPr>
          <p:cNvPr id="12" name="Rectangle 3"/>
          <p:cNvSpPr txBox="1">
            <a:spLocks noChangeArrowheads="1"/>
          </p:cNvSpPr>
          <p:nvPr/>
        </p:nvSpPr>
        <p:spPr bwMode="auto">
          <a:xfrm>
            <a:off x="642938" y="4572000"/>
            <a:ext cx="4214812" cy="200025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sz="2000" b="1" kern="0" dirty="0">
                <a:latin typeface="Times New Roman" pitchFamily="18" charset="0"/>
                <a:cs typeface="Times New Roman" pitchFamily="18" charset="0"/>
              </a:rPr>
              <a:t>Predicts...</a:t>
            </a:r>
          </a:p>
          <a:p>
            <a:pPr marL="800100" lvl="1" indent="-342900" eaLnBrk="0" hangingPunct="0">
              <a:lnSpc>
                <a:spcPct val="90000"/>
              </a:lnSpc>
              <a:spcBef>
                <a:spcPct val="20000"/>
              </a:spcBef>
              <a:buFontTx/>
              <a:buChar char="•"/>
              <a:defRPr/>
            </a:pPr>
            <a:r>
              <a:rPr lang="en-US" sz="2000" kern="0" dirty="0">
                <a:latin typeface="Times New Roman" pitchFamily="18" charset="0"/>
                <a:cs typeface="Times New Roman" pitchFamily="18" charset="0"/>
              </a:rPr>
              <a:t>The </a:t>
            </a:r>
            <a:r>
              <a:rPr lang="en-US" sz="2000" b="1" kern="0" dirty="0">
                <a:solidFill>
                  <a:srgbClr val="FF0000"/>
                </a:solidFill>
                <a:latin typeface="Times New Roman" pitchFamily="18" charset="0"/>
                <a:cs typeface="Times New Roman" pitchFamily="18" charset="0"/>
              </a:rPr>
              <a:t>pose</a:t>
            </a:r>
            <a:r>
              <a:rPr lang="en-US" sz="2000" kern="0" dirty="0">
                <a:latin typeface="Times New Roman" pitchFamily="18" charset="0"/>
                <a:cs typeface="Times New Roman" pitchFamily="18" charset="0"/>
              </a:rPr>
              <a:t> of the molecule in the binding site</a:t>
            </a:r>
          </a:p>
          <a:p>
            <a:pPr marL="800100" lvl="1" indent="-342900" eaLnBrk="0" hangingPunct="0">
              <a:lnSpc>
                <a:spcPct val="90000"/>
              </a:lnSpc>
              <a:spcBef>
                <a:spcPct val="20000"/>
              </a:spcBef>
              <a:buFontTx/>
              <a:buChar char="•"/>
              <a:defRPr/>
            </a:pPr>
            <a:r>
              <a:rPr lang="en-US" sz="2000" kern="0" dirty="0">
                <a:latin typeface="Times New Roman" pitchFamily="18" charset="0"/>
                <a:cs typeface="Times New Roman" pitchFamily="18" charset="0"/>
              </a:rPr>
              <a:t>The binding affinity or a </a:t>
            </a:r>
            <a:r>
              <a:rPr lang="en-US" sz="2000" b="1" kern="0" dirty="0">
                <a:solidFill>
                  <a:srgbClr val="FF0000"/>
                </a:solidFill>
                <a:latin typeface="Times New Roman" pitchFamily="18" charset="0"/>
                <a:cs typeface="Times New Roman" pitchFamily="18" charset="0"/>
              </a:rPr>
              <a:t>score</a:t>
            </a:r>
            <a:r>
              <a:rPr lang="en-US" sz="2000" kern="0" dirty="0">
                <a:latin typeface="Times New Roman" pitchFamily="18" charset="0"/>
                <a:cs typeface="Times New Roman" pitchFamily="18" charset="0"/>
              </a:rPr>
              <a:t> representing the strength </a:t>
            </a:r>
            <a:r>
              <a:rPr lang="en-US" sz="2000" kern="0">
                <a:latin typeface="Times New Roman" pitchFamily="18" charset="0"/>
                <a:cs typeface="Times New Roman" pitchFamily="18" charset="0"/>
              </a:rPr>
              <a:t>of binding</a:t>
            </a:r>
            <a:endParaRPr lang="en-IE" kern="0" dirty="0">
              <a:latin typeface="Times New Roman" pitchFamily="18" charset="0"/>
              <a:cs typeface="Times New Roman" pitchFamily="18" charset="0"/>
            </a:endParaRPr>
          </a:p>
        </p:txBody>
      </p:sp>
      <p:sp>
        <p:nvSpPr>
          <p:cNvPr id="6152" name="Rectangle 3"/>
          <p:cNvSpPr>
            <a:spLocks noGrp="1" noChangeArrowheads="1"/>
          </p:cNvSpPr>
          <p:nvPr>
            <p:ph idx="1"/>
          </p:nvPr>
        </p:nvSpPr>
        <p:spPr>
          <a:xfrm>
            <a:off x="685800" y="1071563"/>
            <a:ext cx="7772400" cy="1714500"/>
          </a:xfrm>
        </p:spPr>
        <p:txBody>
          <a:bodyPr/>
          <a:lstStyle/>
          <a:p>
            <a:pPr>
              <a:lnSpc>
                <a:spcPct val="90000"/>
              </a:lnSpc>
            </a:pPr>
            <a:r>
              <a:rPr lang="en-GB" sz="2000" smtClean="0">
                <a:latin typeface="Times New Roman" pitchFamily="18" charset="0"/>
                <a:cs typeface="Times New Roman" pitchFamily="18" charset="0"/>
              </a:rPr>
              <a:t>A Structure-Based Drug Design (SBDD) method</a:t>
            </a:r>
          </a:p>
          <a:p>
            <a:pPr lvl="1">
              <a:lnSpc>
                <a:spcPct val="90000"/>
              </a:lnSpc>
            </a:pPr>
            <a:r>
              <a:rPr lang="en-GB" sz="1800" smtClean="0">
                <a:latin typeface="Times New Roman" pitchFamily="18" charset="0"/>
                <a:cs typeface="Times New Roman" pitchFamily="18" charset="0"/>
              </a:rPr>
              <a:t>“structure” means “using protein structure”</a:t>
            </a:r>
          </a:p>
          <a:p>
            <a:pPr>
              <a:lnSpc>
                <a:spcPct val="90000"/>
              </a:lnSpc>
            </a:pPr>
            <a:r>
              <a:rPr lang="en-GB" sz="2000" smtClean="0">
                <a:latin typeface="Times New Roman" pitchFamily="18" charset="0"/>
                <a:cs typeface="Times New Roman" pitchFamily="18" charset="0"/>
              </a:rPr>
              <a:t>Computational method that mimics the binding of a ligand to a protein</a:t>
            </a:r>
          </a:p>
          <a:p>
            <a:pPr>
              <a:lnSpc>
                <a:spcPct val="90000"/>
              </a:lnSpc>
            </a:pPr>
            <a:r>
              <a:rPr lang="en-IE" sz="2000" b="1" smtClean="0">
                <a:latin typeface="Times New Roman" pitchFamily="18" charset="0"/>
                <a:cs typeface="Times New Roman" pitchFamily="18" charset="0"/>
              </a:rPr>
              <a:t>Given...</a:t>
            </a:r>
            <a:endParaRPr lang="en-IE" sz="2400" smtClean="0">
              <a:latin typeface="Times New Roman" pitchFamily="18" charset="0"/>
              <a:cs typeface="Times New Roman" pitchFamily="18" charset="0"/>
            </a:endParaRPr>
          </a:p>
          <a:p>
            <a:pPr>
              <a:lnSpc>
                <a:spcPct val="90000"/>
              </a:lnSpc>
            </a:pPr>
            <a:endParaRPr lang="en-IE" sz="2400" smtClean="0">
              <a:latin typeface="Times New Roman" pitchFamily="18" charset="0"/>
              <a:cs typeface="Times New Roman" pitchFamily="18" charset="0"/>
            </a:endParaRPr>
          </a:p>
        </p:txBody>
      </p:sp>
      <p:sp>
        <p:nvSpPr>
          <p:cNvPr id="13" name="Oval 12"/>
          <p:cNvSpPr/>
          <p:nvPr/>
        </p:nvSpPr>
        <p:spPr>
          <a:xfrm>
            <a:off x="3071813" y="3429000"/>
            <a:ext cx="78581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imes New Roman" pitchFamily="18" charset="0"/>
              <a:cs typeface="Times New Roman" pitchFamily="18" charset="0"/>
            </a:endParaRPr>
          </a:p>
        </p:txBody>
      </p:sp>
      <p:cxnSp>
        <p:nvCxnSpPr>
          <p:cNvPr id="15" name="Straight Arrow Connector 14"/>
          <p:cNvCxnSpPr/>
          <p:nvPr/>
        </p:nvCxnSpPr>
        <p:spPr>
          <a:xfrm>
            <a:off x="5715000" y="3643313"/>
            <a:ext cx="1214438" cy="428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15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214313" y="3571875"/>
            <a:ext cx="5715000" cy="17859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dirty="0">
              <a:latin typeface="Times New Roman" pitchFamily="18" charset="0"/>
              <a:cs typeface="Times New Roman" pitchFamily="18" charset="0"/>
            </a:endParaRPr>
          </a:p>
        </p:txBody>
      </p:sp>
      <p:pic>
        <p:nvPicPr>
          <p:cNvPr id="12291" name="Picture 6" descr="C:\Documents and Settings\Noel\Desktop\PLComplex.png"/>
          <p:cNvPicPr>
            <a:picLocks noChangeAspect="1" noChangeArrowheads="1"/>
          </p:cNvPicPr>
          <p:nvPr/>
        </p:nvPicPr>
        <p:blipFill>
          <a:blip r:embed="rId2"/>
          <a:srcRect/>
          <a:stretch>
            <a:fillRect/>
          </a:stretch>
        </p:blipFill>
        <p:spPr bwMode="auto">
          <a:xfrm>
            <a:off x="5478463" y="3214688"/>
            <a:ext cx="3665537" cy="3500437"/>
          </a:xfrm>
          <a:prstGeom prst="rect">
            <a:avLst/>
          </a:prstGeom>
          <a:noFill/>
          <a:ln w="9525">
            <a:noFill/>
            <a:miter lim="800000"/>
            <a:headEnd/>
            <a:tailEnd/>
          </a:ln>
        </p:spPr>
      </p:pic>
      <p:sp>
        <p:nvSpPr>
          <p:cNvPr id="12292"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Pose vs. binding site</a:t>
            </a:r>
            <a:endParaRPr lang="en-GB" smtClean="0">
              <a:latin typeface="Times New Roman" pitchFamily="18" charset="0"/>
              <a:cs typeface="Times New Roman" pitchFamily="18" charset="0"/>
            </a:endParaRPr>
          </a:p>
        </p:txBody>
      </p:sp>
      <p:sp>
        <p:nvSpPr>
          <p:cNvPr id="2" name="Content Placeholder 2"/>
          <p:cNvSpPr>
            <a:spLocks noGrp="1"/>
          </p:cNvSpPr>
          <p:nvPr>
            <p:ph idx="1"/>
          </p:nvPr>
        </p:nvSpPr>
        <p:spPr>
          <a:xfrm>
            <a:off x="285750" y="1143000"/>
            <a:ext cx="5815013" cy="5214938"/>
          </a:xfrm>
        </p:spPr>
        <p:txBody>
          <a:bodyPr/>
          <a:lstStyle/>
          <a:p>
            <a:r>
              <a:rPr lang="en-IE" sz="2400" b="1" dirty="0" smtClean="0">
                <a:latin typeface="Times New Roman" pitchFamily="18" charset="0"/>
                <a:cs typeface="Times New Roman" pitchFamily="18" charset="0"/>
              </a:rPr>
              <a:t>Binding site </a:t>
            </a:r>
            <a:r>
              <a:rPr lang="en-IE" sz="2400" dirty="0" smtClean="0">
                <a:latin typeface="Times New Roman" pitchFamily="18" charset="0"/>
                <a:cs typeface="Times New Roman" pitchFamily="18" charset="0"/>
              </a:rPr>
              <a:t>(or “active site”)</a:t>
            </a:r>
          </a:p>
          <a:p>
            <a:pPr lvl="1"/>
            <a:r>
              <a:rPr lang="en-IE" sz="2000" dirty="0" smtClean="0">
                <a:latin typeface="Times New Roman" pitchFamily="18" charset="0"/>
                <a:cs typeface="Times New Roman" pitchFamily="18" charset="0"/>
              </a:rPr>
              <a:t>the part of the protein where the </a:t>
            </a:r>
            <a:r>
              <a:rPr lang="en-IE" sz="2000" dirty="0" err="1" smtClean="0">
                <a:latin typeface="Times New Roman" pitchFamily="18" charset="0"/>
                <a:cs typeface="Times New Roman" pitchFamily="18" charset="0"/>
              </a:rPr>
              <a:t>ligand</a:t>
            </a:r>
            <a:r>
              <a:rPr lang="en-IE" sz="2000" dirty="0" smtClean="0">
                <a:latin typeface="Times New Roman" pitchFamily="18" charset="0"/>
                <a:cs typeface="Times New Roman" pitchFamily="18" charset="0"/>
              </a:rPr>
              <a:t> binds</a:t>
            </a:r>
          </a:p>
          <a:p>
            <a:pPr lvl="1"/>
            <a:r>
              <a:rPr lang="en-IE" sz="2000" dirty="0" smtClean="0">
                <a:latin typeface="Times New Roman" pitchFamily="18" charset="0"/>
                <a:cs typeface="Times New Roman" pitchFamily="18" charset="0"/>
              </a:rPr>
              <a:t>generally a cavity on the protein surface</a:t>
            </a:r>
          </a:p>
          <a:p>
            <a:pPr lvl="1"/>
            <a:r>
              <a:rPr lang="en-IE" sz="2000" dirty="0" smtClean="0">
                <a:latin typeface="Times New Roman" pitchFamily="18" charset="0"/>
                <a:cs typeface="Times New Roman" pitchFamily="18" charset="0"/>
              </a:rPr>
              <a:t>can be identified by looking at the crystal structure of the protein bound with a known inhibitor</a:t>
            </a:r>
          </a:p>
          <a:p>
            <a:endParaRPr lang="en-IE" sz="2400" b="1" dirty="0" smtClean="0">
              <a:latin typeface="Times New Roman" pitchFamily="18" charset="0"/>
              <a:cs typeface="Times New Roman" pitchFamily="18" charset="0"/>
            </a:endParaRPr>
          </a:p>
          <a:p>
            <a:r>
              <a:rPr lang="en-IE" sz="2400" b="1" dirty="0" smtClean="0">
                <a:latin typeface="Times New Roman" pitchFamily="18" charset="0"/>
                <a:cs typeface="Times New Roman" pitchFamily="18" charset="0"/>
              </a:rPr>
              <a:t>Pose</a:t>
            </a:r>
            <a:r>
              <a:rPr lang="en-IE" sz="2400" dirty="0" smtClean="0">
                <a:latin typeface="Times New Roman" pitchFamily="18" charset="0"/>
                <a:cs typeface="Times New Roman" pitchFamily="18" charset="0"/>
              </a:rPr>
              <a:t> </a:t>
            </a:r>
            <a:r>
              <a:rPr lang="en-IE" sz="2400" dirty="0" smtClean="0">
                <a:latin typeface="Times New Roman" pitchFamily="18" charset="0"/>
                <a:cs typeface="Times New Roman" pitchFamily="18" charset="0"/>
              </a:rPr>
              <a:t>(or “binding mode”)</a:t>
            </a:r>
          </a:p>
          <a:p>
            <a:pPr lvl="1"/>
            <a:r>
              <a:rPr lang="en-IE" sz="2000" dirty="0" smtClean="0">
                <a:latin typeface="Times New Roman" pitchFamily="18" charset="0"/>
                <a:cs typeface="Times New Roman" pitchFamily="18" charset="0"/>
              </a:rPr>
              <a:t>The </a:t>
            </a:r>
            <a:r>
              <a:rPr lang="en-IE" sz="2000" i="1" dirty="0" smtClean="0">
                <a:latin typeface="Times New Roman" pitchFamily="18" charset="0"/>
                <a:cs typeface="Times New Roman" pitchFamily="18" charset="0"/>
              </a:rPr>
              <a:t>geometry</a:t>
            </a:r>
            <a:r>
              <a:rPr lang="en-IE" sz="2000" dirty="0" smtClean="0">
                <a:latin typeface="Times New Roman" pitchFamily="18" charset="0"/>
                <a:cs typeface="Times New Roman" pitchFamily="18" charset="0"/>
              </a:rPr>
              <a:t> of the </a:t>
            </a:r>
            <a:r>
              <a:rPr lang="en-IE" sz="2000" dirty="0" err="1" smtClean="0">
                <a:latin typeface="Times New Roman" pitchFamily="18" charset="0"/>
                <a:cs typeface="Times New Roman" pitchFamily="18" charset="0"/>
              </a:rPr>
              <a:t>ligand</a:t>
            </a:r>
            <a:r>
              <a:rPr lang="en-IE" sz="2000" dirty="0" smtClean="0">
                <a:latin typeface="Times New Roman" pitchFamily="18" charset="0"/>
                <a:cs typeface="Times New Roman" pitchFamily="18" charset="0"/>
              </a:rPr>
              <a:t> in the binding site</a:t>
            </a:r>
          </a:p>
          <a:p>
            <a:pPr lvl="1"/>
            <a:r>
              <a:rPr lang="en-IE" sz="2000" dirty="0" smtClean="0">
                <a:latin typeface="Times New Roman" pitchFamily="18" charset="0"/>
                <a:cs typeface="Times New Roman" pitchFamily="18" charset="0"/>
              </a:rPr>
              <a:t>Geometry = </a:t>
            </a:r>
            <a:r>
              <a:rPr lang="en-IE" sz="2000" b="1" dirty="0" smtClean="0">
                <a:solidFill>
                  <a:srgbClr val="FF0000"/>
                </a:solidFill>
                <a:latin typeface="Times New Roman" pitchFamily="18" charset="0"/>
                <a:cs typeface="Times New Roman" pitchFamily="18" charset="0"/>
              </a:rPr>
              <a:t>location, orientation and conformation</a:t>
            </a:r>
          </a:p>
          <a:p>
            <a:r>
              <a:rPr lang="en-IE" sz="2400" i="1" dirty="0" smtClean="0">
                <a:latin typeface="Times New Roman" pitchFamily="18" charset="0"/>
                <a:cs typeface="Times New Roman" pitchFamily="18" charset="0"/>
              </a:rPr>
              <a:t>Protein-</a:t>
            </a:r>
            <a:r>
              <a:rPr lang="en-IE" sz="2400" i="1" dirty="0" err="1" smtClean="0">
                <a:latin typeface="Times New Roman" pitchFamily="18" charset="0"/>
                <a:cs typeface="Times New Roman" pitchFamily="18" charset="0"/>
              </a:rPr>
              <a:t>ligand</a:t>
            </a:r>
            <a:r>
              <a:rPr lang="en-IE" sz="2400" i="1" dirty="0" smtClean="0">
                <a:latin typeface="Times New Roman" pitchFamily="18" charset="0"/>
                <a:cs typeface="Times New Roman" pitchFamily="18" charset="0"/>
              </a:rPr>
              <a:t> docking is </a:t>
            </a:r>
            <a:r>
              <a:rPr lang="en-IE" sz="2400" b="1" i="1" dirty="0" smtClean="0">
                <a:latin typeface="Times New Roman" pitchFamily="18" charset="0"/>
                <a:cs typeface="Times New Roman" pitchFamily="18" charset="0"/>
              </a:rPr>
              <a:t>not</a:t>
            </a:r>
            <a:r>
              <a:rPr lang="en-IE" sz="2400" i="1" dirty="0" smtClean="0">
                <a:latin typeface="Times New Roman" pitchFamily="18" charset="0"/>
                <a:cs typeface="Times New Roman" pitchFamily="18" charset="0"/>
              </a:rPr>
              <a:t> about identifying the binding site</a:t>
            </a:r>
            <a:endParaRPr lang="en-GB" sz="2400" i="1" dirty="0" smtClean="0">
              <a:latin typeface="Times New Roman" pitchFamily="18" charset="0"/>
              <a:cs typeface="Times New Roman" pitchFamily="18" charset="0"/>
            </a:endParaRPr>
          </a:p>
        </p:txBody>
      </p:sp>
      <p:pic>
        <p:nvPicPr>
          <p:cNvPr id="12294" name="Picture 5" descr="C:\Documents and Settings\Noel\Desktop\bindingsite.png"/>
          <p:cNvPicPr>
            <a:picLocks noChangeAspect="1" noChangeArrowheads="1"/>
          </p:cNvPicPr>
          <p:nvPr/>
        </p:nvPicPr>
        <p:blipFill>
          <a:blip r:embed="rId3"/>
          <a:srcRect/>
          <a:stretch>
            <a:fillRect/>
          </a:stretch>
        </p:blipFill>
        <p:spPr bwMode="auto">
          <a:xfrm>
            <a:off x="6500813" y="1143000"/>
            <a:ext cx="2006600" cy="1612900"/>
          </a:xfrm>
          <a:prstGeom prst="rect">
            <a:avLst/>
          </a:prstGeom>
          <a:noFill/>
          <a:ln w="9525">
            <a:noFill/>
            <a:miter lim="800000"/>
            <a:headEnd/>
            <a:tailEnd/>
          </a:ln>
        </p:spPr>
      </p:pic>
      <p:sp>
        <p:nvSpPr>
          <p:cNvPr id="5" name="Oval 4"/>
          <p:cNvSpPr/>
          <p:nvPr/>
        </p:nvSpPr>
        <p:spPr>
          <a:xfrm>
            <a:off x="7072313" y="1857375"/>
            <a:ext cx="78581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23850"/>
            <a:ext cx="7772400" cy="604838"/>
          </a:xfrm>
        </p:spPr>
        <p:txBody>
          <a:bodyPr/>
          <a:lstStyle/>
          <a:p>
            <a:r>
              <a:rPr lang="en-GB" smtClean="0">
                <a:latin typeface="Times New Roman" pitchFamily="18" charset="0"/>
                <a:cs typeface="Times New Roman" pitchFamily="18" charset="0"/>
              </a:rPr>
              <a:t>Uses of docking</a:t>
            </a:r>
          </a:p>
        </p:txBody>
      </p:sp>
      <p:sp>
        <p:nvSpPr>
          <p:cNvPr id="7171" name="Rectangle 3"/>
          <p:cNvSpPr>
            <a:spLocks noGrp="1" noChangeArrowheads="1"/>
          </p:cNvSpPr>
          <p:nvPr>
            <p:ph idx="1"/>
          </p:nvPr>
        </p:nvSpPr>
        <p:spPr>
          <a:xfrm>
            <a:off x="685800" y="1071563"/>
            <a:ext cx="7772400" cy="1571625"/>
          </a:xfrm>
        </p:spPr>
        <p:txBody>
          <a:bodyPr/>
          <a:lstStyle/>
          <a:p>
            <a:pPr>
              <a:lnSpc>
                <a:spcPct val="90000"/>
              </a:lnSpc>
              <a:defRPr/>
            </a:pPr>
            <a:r>
              <a:rPr lang="en-GB" sz="2400" dirty="0" smtClean="0">
                <a:latin typeface="Times New Roman" pitchFamily="18" charset="0"/>
                <a:cs typeface="Times New Roman" pitchFamily="18" charset="0"/>
              </a:rPr>
              <a:t>The main uses of protein-ligand docking are for</a:t>
            </a:r>
          </a:p>
          <a:p>
            <a:pPr lvl="1">
              <a:lnSpc>
                <a:spcPct val="90000"/>
              </a:lnSpc>
              <a:defRPr/>
            </a:pPr>
            <a:r>
              <a:rPr lang="en-GB" sz="2000" dirty="0" smtClean="0">
                <a:solidFill>
                  <a:srgbClr val="FF0000"/>
                </a:solidFill>
                <a:latin typeface="Times New Roman" pitchFamily="18" charset="0"/>
                <a:cs typeface="Times New Roman" pitchFamily="18" charset="0"/>
              </a:rPr>
              <a:t>Virtual screening</a:t>
            </a:r>
            <a:r>
              <a:rPr lang="en-GB" sz="2000" dirty="0" smtClean="0">
                <a:latin typeface="Times New Roman" pitchFamily="18" charset="0"/>
                <a:cs typeface="Times New Roman" pitchFamily="18" charset="0"/>
              </a:rPr>
              <a:t>, to identify potential lead compounds from a large </a:t>
            </a:r>
            <a:r>
              <a:rPr lang="en-GB" sz="2000" smtClean="0">
                <a:latin typeface="Times New Roman" pitchFamily="18" charset="0"/>
                <a:cs typeface="Times New Roman" pitchFamily="18" charset="0"/>
              </a:rPr>
              <a:t>dataset </a:t>
            </a:r>
            <a:r>
              <a:rPr lang="en-GB" sz="2000" smtClean="0">
                <a:solidFill>
                  <a:schemeClr val="bg1">
                    <a:lumMod val="50000"/>
                  </a:schemeClr>
                </a:solidFill>
                <a:latin typeface="Times New Roman" pitchFamily="18" charset="0"/>
                <a:cs typeface="Times New Roman" pitchFamily="18" charset="0"/>
              </a:rPr>
              <a:t>(see next slide)</a:t>
            </a:r>
            <a:endParaRPr lang="en-GB" sz="2000" dirty="0" smtClean="0">
              <a:solidFill>
                <a:schemeClr val="bg1">
                  <a:lumMod val="50000"/>
                </a:schemeClr>
              </a:solidFill>
              <a:latin typeface="Times New Roman" pitchFamily="18" charset="0"/>
              <a:cs typeface="Times New Roman" pitchFamily="18" charset="0"/>
            </a:endParaRPr>
          </a:p>
          <a:p>
            <a:pPr lvl="1">
              <a:lnSpc>
                <a:spcPct val="90000"/>
              </a:lnSpc>
              <a:defRPr/>
            </a:pPr>
            <a:r>
              <a:rPr lang="en-GB" sz="2000" dirty="0" smtClean="0">
                <a:solidFill>
                  <a:srgbClr val="FF0000"/>
                </a:solidFill>
                <a:latin typeface="Times New Roman" pitchFamily="18" charset="0"/>
                <a:cs typeface="Times New Roman" pitchFamily="18" charset="0"/>
              </a:rPr>
              <a:t>Pose prediction</a:t>
            </a:r>
          </a:p>
        </p:txBody>
      </p:sp>
      <p:pic>
        <p:nvPicPr>
          <p:cNvPr id="13316" name="Picture 9" descr="1w2g"/>
          <p:cNvPicPr>
            <a:picLocks noChangeAspect="1" noChangeArrowheads="1"/>
          </p:cNvPicPr>
          <p:nvPr/>
        </p:nvPicPr>
        <p:blipFill>
          <a:blip r:embed="rId2"/>
          <a:srcRect/>
          <a:stretch>
            <a:fillRect/>
          </a:stretch>
        </p:blipFill>
        <p:spPr bwMode="auto">
          <a:xfrm>
            <a:off x="4857750" y="2357438"/>
            <a:ext cx="4000500" cy="4184650"/>
          </a:xfrm>
          <a:prstGeom prst="rect">
            <a:avLst/>
          </a:prstGeom>
          <a:noFill/>
          <a:ln w="9525">
            <a:noFill/>
            <a:miter lim="800000"/>
            <a:headEnd/>
            <a:tailEnd/>
          </a:ln>
        </p:spPr>
      </p:pic>
      <p:sp>
        <p:nvSpPr>
          <p:cNvPr id="6" name="Content Placeholder 2"/>
          <p:cNvSpPr txBox="1">
            <a:spLocks/>
          </p:cNvSpPr>
          <p:nvPr/>
        </p:nvSpPr>
        <p:spPr bwMode="auto">
          <a:xfrm>
            <a:off x="357188" y="2643188"/>
            <a:ext cx="4500562" cy="3857625"/>
          </a:xfrm>
          <a:prstGeom prst="rect">
            <a:avLst/>
          </a:prstGeom>
          <a:noFill/>
          <a:ln w="9525">
            <a:noFill/>
            <a:miter lim="800000"/>
            <a:headEnd/>
            <a:tailEnd/>
          </a:ln>
        </p:spPr>
        <p:txBody>
          <a:bodyPr/>
          <a:lstStyle/>
          <a:p>
            <a:pPr marL="342900" indent="-342900" eaLnBrk="0" hangingPunct="0">
              <a:spcBef>
                <a:spcPct val="20000"/>
              </a:spcBef>
              <a:buFontTx/>
              <a:buChar char="•"/>
              <a:defRPr/>
            </a:pPr>
            <a:r>
              <a:rPr lang="en-IE" b="1" kern="0" dirty="0">
                <a:latin typeface="Times New Roman" pitchFamily="18" charset="0"/>
                <a:cs typeface="Times New Roman" pitchFamily="18" charset="0"/>
              </a:rPr>
              <a:t>Pose prediction</a:t>
            </a:r>
          </a:p>
          <a:p>
            <a:pPr marL="342900" indent="-342900" eaLnBrk="0" hangingPunct="0">
              <a:spcBef>
                <a:spcPct val="20000"/>
              </a:spcBef>
              <a:buFontTx/>
              <a:buChar char="•"/>
              <a:defRPr/>
            </a:pPr>
            <a:r>
              <a:rPr lang="en-IE" kern="0" dirty="0">
                <a:latin typeface="Times New Roman" pitchFamily="18" charset="0"/>
                <a:cs typeface="Times New Roman" pitchFamily="18" charset="0"/>
              </a:rPr>
              <a:t>If we know exactly where and how a known ligand binds...</a:t>
            </a:r>
          </a:p>
          <a:p>
            <a:pPr marL="742950" lvl="1" indent="-285750" eaLnBrk="0" hangingPunct="0">
              <a:spcBef>
                <a:spcPct val="20000"/>
              </a:spcBef>
              <a:buFontTx/>
              <a:buChar char="–"/>
              <a:defRPr/>
            </a:pPr>
            <a:r>
              <a:rPr lang="en-IE" sz="2000" kern="0" dirty="0">
                <a:latin typeface="Times New Roman" pitchFamily="18" charset="0"/>
                <a:cs typeface="Times New Roman" pitchFamily="18" charset="0"/>
              </a:rPr>
              <a:t>We can see which parts are important for binding</a:t>
            </a:r>
          </a:p>
          <a:p>
            <a:pPr marL="742950" lvl="1" indent="-285750" eaLnBrk="0" hangingPunct="0">
              <a:spcBef>
                <a:spcPct val="20000"/>
              </a:spcBef>
              <a:buFontTx/>
              <a:buChar char="–"/>
              <a:defRPr/>
            </a:pPr>
            <a:r>
              <a:rPr lang="en-IE" sz="2000" kern="0" dirty="0">
                <a:latin typeface="Times New Roman" pitchFamily="18" charset="0"/>
                <a:cs typeface="Times New Roman" pitchFamily="18" charset="0"/>
              </a:rPr>
              <a:t>We can suggest changes to improve affinity</a:t>
            </a:r>
          </a:p>
          <a:p>
            <a:pPr marL="742950" lvl="1" indent="-285750" eaLnBrk="0" hangingPunct="0">
              <a:spcBef>
                <a:spcPct val="20000"/>
              </a:spcBef>
              <a:buFontTx/>
              <a:buChar char="–"/>
              <a:defRPr/>
            </a:pPr>
            <a:r>
              <a:rPr lang="en-IE" sz="2000" kern="0" dirty="0">
                <a:latin typeface="Times New Roman" pitchFamily="18" charset="0"/>
                <a:cs typeface="Times New Roman" pitchFamily="18" charset="0"/>
              </a:rPr>
              <a:t>Avoid changes that will ‘clash’ with </a:t>
            </a:r>
            <a:r>
              <a:rPr lang="en-IE" sz="2000" kern="0">
                <a:latin typeface="Times New Roman" pitchFamily="18" charset="0"/>
                <a:cs typeface="Times New Roman" pitchFamily="18" charset="0"/>
              </a:rPr>
              <a:t>the protein</a:t>
            </a:r>
            <a:endParaRPr lang="en-GB"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609600" y="990600"/>
            <a:ext cx="7772400" cy="5167313"/>
          </a:xfrm>
        </p:spPr>
        <p:txBody>
          <a:bodyPr/>
          <a:lstStyle/>
          <a:p>
            <a:pPr>
              <a:defRPr/>
            </a:pPr>
            <a:r>
              <a:rPr lang="en-IE" dirty="0" smtClean="0">
                <a:solidFill>
                  <a:schemeClr val="bg1">
                    <a:lumMod val="50000"/>
                  </a:schemeClr>
                </a:solidFill>
                <a:latin typeface="Arial" charset="0"/>
                <a:cs typeface="Arial" charset="0"/>
              </a:rPr>
              <a:t>Introduction to protein-</a:t>
            </a:r>
            <a:r>
              <a:rPr lang="en-IE" dirty="0" err="1" smtClean="0">
                <a:solidFill>
                  <a:schemeClr val="bg1">
                    <a:lumMod val="50000"/>
                  </a:schemeClr>
                </a:solidFill>
                <a:latin typeface="Arial" charset="0"/>
                <a:cs typeface="Arial" charset="0"/>
              </a:rPr>
              <a:t>ligand</a:t>
            </a:r>
            <a:r>
              <a:rPr lang="en-IE" dirty="0" smtClean="0">
                <a:solidFill>
                  <a:schemeClr val="bg1">
                    <a:lumMod val="50000"/>
                  </a:schemeClr>
                </a:solidFill>
                <a:latin typeface="Arial" charset="0"/>
                <a:cs typeface="Arial" charset="0"/>
              </a:rPr>
              <a:t> docking</a:t>
            </a:r>
          </a:p>
          <a:p>
            <a:pPr>
              <a:defRPr/>
            </a:pPr>
            <a:r>
              <a:rPr lang="en-IE" dirty="0" smtClean="0">
                <a:solidFill>
                  <a:srgbClr val="FF0000"/>
                </a:solidFill>
                <a:latin typeface="Arial" charset="0"/>
                <a:cs typeface="Arial" charset="0"/>
              </a:rPr>
              <a:t>Practical aspects</a:t>
            </a:r>
          </a:p>
          <a:p>
            <a:pPr>
              <a:defRPr/>
            </a:pPr>
            <a:r>
              <a:rPr lang="en-IE" dirty="0" smtClean="0">
                <a:solidFill>
                  <a:schemeClr val="bg1">
                    <a:lumMod val="50000"/>
                  </a:schemeClr>
                </a:solidFill>
                <a:latin typeface="Arial" charset="0"/>
                <a:cs typeface="Arial" charset="0"/>
              </a:rPr>
              <a:t>Searching for poses</a:t>
            </a:r>
          </a:p>
          <a:p>
            <a:pPr>
              <a:defRPr/>
            </a:pPr>
            <a:r>
              <a:rPr lang="en-IE" dirty="0" smtClean="0">
                <a:solidFill>
                  <a:schemeClr val="bg1">
                    <a:lumMod val="50000"/>
                  </a:schemeClr>
                </a:solidFill>
                <a:latin typeface="Arial" charset="0"/>
                <a:cs typeface="Arial" charset="0"/>
              </a:rPr>
              <a:t>Scoring functions</a:t>
            </a:r>
          </a:p>
          <a:p>
            <a:pPr>
              <a:defRPr/>
            </a:pPr>
            <a:r>
              <a:rPr lang="en-IE" dirty="0" smtClean="0">
                <a:solidFill>
                  <a:schemeClr val="bg1">
                    <a:lumMod val="50000"/>
                  </a:schemeClr>
                </a:solidFill>
                <a:latin typeface="Arial" charset="0"/>
                <a:cs typeface="Arial" charset="0"/>
              </a:rPr>
              <a:t>Assessing performance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685800" y="323850"/>
            <a:ext cx="7772400" cy="604838"/>
          </a:xfrm>
        </p:spPr>
        <p:txBody>
          <a:bodyPr/>
          <a:lstStyle/>
          <a:p>
            <a:r>
              <a:rPr lang="en-GB" smtClean="0">
                <a:latin typeface="Times New Roman" pitchFamily="18" charset="0"/>
                <a:cs typeface="Times New Roman" pitchFamily="18" charset="0"/>
              </a:rPr>
              <a:t>Preparing the protein structure</a:t>
            </a:r>
          </a:p>
        </p:txBody>
      </p:sp>
      <p:sp>
        <p:nvSpPr>
          <p:cNvPr id="1029" name="Content Placeholder 2"/>
          <p:cNvSpPr>
            <a:spLocks noGrp="1"/>
          </p:cNvSpPr>
          <p:nvPr>
            <p:ph idx="1"/>
          </p:nvPr>
        </p:nvSpPr>
        <p:spPr>
          <a:xfrm>
            <a:off x="357188" y="1000125"/>
            <a:ext cx="8429625" cy="2428875"/>
          </a:xfrm>
        </p:spPr>
        <p:txBody>
          <a:bodyPr/>
          <a:lstStyle/>
          <a:p>
            <a:pPr algn="just">
              <a:lnSpc>
                <a:spcPct val="90000"/>
              </a:lnSpc>
            </a:pPr>
            <a:r>
              <a:rPr lang="en-GB" sz="2400" dirty="0" smtClean="0">
                <a:latin typeface="Times New Roman" pitchFamily="18" charset="0"/>
                <a:cs typeface="Times New Roman" pitchFamily="18" charset="0"/>
              </a:rPr>
              <a:t>PDB structures often contain water molecules</a:t>
            </a:r>
          </a:p>
          <a:p>
            <a:pPr lvl="1" algn="just">
              <a:lnSpc>
                <a:spcPct val="90000"/>
              </a:lnSpc>
            </a:pPr>
            <a:r>
              <a:rPr lang="en-GB" sz="2000" dirty="0" smtClean="0">
                <a:latin typeface="Times New Roman" pitchFamily="18" charset="0"/>
                <a:cs typeface="Times New Roman" pitchFamily="18" charset="0"/>
              </a:rPr>
              <a:t>In general, </a:t>
            </a:r>
            <a:r>
              <a:rPr lang="en-GB" sz="2000" dirty="0" smtClean="0">
                <a:solidFill>
                  <a:srgbClr val="FF0000"/>
                </a:solidFill>
                <a:latin typeface="Times New Roman" pitchFamily="18" charset="0"/>
                <a:cs typeface="Times New Roman" pitchFamily="18" charset="0"/>
              </a:rPr>
              <a:t>all water molecules are removed </a:t>
            </a:r>
            <a:r>
              <a:rPr lang="en-GB" sz="2000" dirty="0" smtClean="0">
                <a:latin typeface="Times New Roman" pitchFamily="18" charset="0"/>
                <a:cs typeface="Times New Roman" pitchFamily="18" charset="0"/>
              </a:rPr>
              <a:t>except where it is known that they play an important role in coordinating to the </a:t>
            </a:r>
            <a:r>
              <a:rPr lang="en-GB" sz="2000" dirty="0" err="1" smtClean="0">
                <a:latin typeface="Times New Roman" pitchFamily="18" charset="0"/>
                <a:cs typeface="Times New Roman" pitchFamily="18" charset="0"/>
              </a:rPr>
              <a:t>ligand</a:t>
            </a:r>
            <a:endParaRPr lang="en-GB" sz="2000" dirty="0" smtClean="0">
              <a:latin typeface="Times New Roman" pitchFamily="18" charset="0"/>
              <a:cs typeface="Times New Roman" pitchFamily="18" charset="0"/>
            </a:endParaRPr>
          </a:p>
          <a:p>
            <a:pPr algn="just">
              <a:lnSpc>
                <a:spcPct val="90000"/>
              </a:lnSpc>
            </a:pPr>
            <a:r>
              <a:rPr lang="en-IE" sz="2400" dirty="0" smtClean="0">
                <a:latin typeface="Times New Roman" pitchFamily="18" charset="0"/>
                <a:cs typeface="Times New Roman" pitchFamily="18" charset="0"/>
              </a:rPr>
              <a:t>PDB structures are missing all </a:t>
            </a:r>
            <a:r>
              <a:rPr lang="en-IE" sz="2400" dirty="0" smtClean="0">
                <a:solidFill>
                  <a:srgbClr val="FF0000"/>
                </a:solidFill>
                <a:latin typeface="Times New Roman" pitchFamily="18" charset="0"/>
                <a:cs typeface="Times New Roman" pitchFamily="18" charset="0"/>
              </a:rPr>
              <a:t>hydrogen atoms</a:t>
            </a:r>
          </a:p>
          <a:p>
            <a:pPr lvl="1" algn="just">
              <a:lnSpc>
                <a:spcPct val="90000"/>
              </a:lnSpc>
            </a:pPr>
            <a:r>
              <a:rPr lang="en-IE" sz="2000" dirty="0" smtClean="0">
                <a:latin typeface="Times New Roman" pitchFamily="18" charset="0"/>
                <a:cs typeface="Times New Roman" pitchFamily="18" charset="0"/>
              </a:rPr>
              <a:t>Many docking programs require the protein to have explicit </a:t>
            </a:r>
            <a:r>
              <a:rPr lang="en-IE" sz="2000" dirty="0" err="1" smtClean="0">
                <a:latin typeface="Times New Roman" pitchFamily="18" charset="0"/>
                <a:cs typeface="Times New Roman" pitchFamily="18" charset="0"/>
              </a:rPr>
              <a:t>hydrogens</a:t>
            </a:r>
            <a:r>
              <a:rPr lang="en-IE" sz="2000" dirty="0" smtClean="0">
                <a:latin typeface="Times New Roman" pitchFamily="18" charset="0"/>
                <a:cs typeface="Times New Roman" pitchFamily="18" charset="0"/>
              </a:rPr>
              <a:t>. In general these can be added unambiguously, except in the case of acidic/basic side chains</a:t>
            </a:r>
            <a:endParaRPr lang="en-GB" dirty="0" smtClean="0">
              <a:latin typeface="Times New Roman" pitchFamily="18" charset="0"/>
              <a:cs typeface="Times New Roman" pitchFamily="18" charset="0"/>
            </a:endParaRPr>
          </a:p>
        </p:txBody>
      </p:sp>
      <p:sp>
        <p:nvSpPr>
          <p:cNvPr id="5" name="Rectangle 3"/>
          <p:cNvSpPr txBox="1">
            <a:spLocks noChangeArrowheads="1"/>
          </p:cNvSpPr>
          <p:nvPr/>
        </p:nvSpPr>
        <p:spPr bwMode="auto">
          <a:xfrm>
            <a:off x="357188" y="3716338"/>
            <a:ext cx="5143500" cy="2571750"/>
          </a:xfrm>
          <a:prstGeom prst="rect">
            <a:avLst/>
          </a:prstGeom>
          <a:noFill/>
          <a:ln w="9525">
            <a:noFill/>
            <a:miter lim="800000"/>
            <a:headEnd/>
            <a:tailEnd/>
          </a:ln>
        </p:spPr>
        <p:txBody>
          <a:bodyPr/>
          <a:lstStyle/>
          <a:p>
            <a:pPr marL="342900" indent="-342900" algn="just" eaLnBrk="0" hangingPunct="0">
              <a:lnSpc>
                <a:spcPct val="90000"/>
              </a:lnSpc>
              <a:spcBef>
                <a:spcPct val="20000"/>
              </a:spcBef>
              <a:buFontTx/>
              <a:buChar char="•"/>
              <a:defRPr/>
            </a:pPr>
            <a:r>
              <a:rPr lang="en-GB" sz="2000" kern="0" dirty="0">
                <a:latin typeface="Times New Roman" pitchFamily="18" charset="0"/>
                <a:cs typeface="Times New Roman" pitchFamily="18" charset="0"/>
              </a:rPr>
              <a:t>An incorrect assignment of </a:t>
            </a:r>
            <a:r>
              <a:rPr lang="en-GB" sz="2000" kern="0" dirty="0">
                <a:solidFill>
                  <a:srgbClr val="FF0000"/>
                </a:solidFill>
                <a:latin typeface="Times New Roman" pitchFamily="18" charset="0"/>
                <a:cs typeface="Times New Roman" pitchFamily="18" charset="0"/>
              </a:rPr>
              <a:t>protonation states</a:t>
            </a:r>
            <a:r>
              <a:rPr lang="en-GB" sz="2000" kern="0" dirty="0">
                <a:latin typeface="Times New Roman" pitchFamily="18" charset="0"/>
                <a:cs typeface="Times New Roman" pitchFamily="18" charset="0"/>
              </a:rPr>
              <a:t> in the active site will give poor results</a:t>
            </a:r>
          </a:p>
          <a:p>
            <a:pPr marL="342900" indent="-342900" algn="just" eaLnBrk="0" hangingPunct="0">
              <a:lnSpc>
                <a:spcPct val="90000"/>
              </a:lnSpc>
              <a:spcBef>
                <a:spcPct val="20000"/>
              </a:spcBef>
              <a:buFontTx/>
              <a:buChar char="•"/>
              <a:defRPr/>
            </a:pPr>
            <a:r>
              <a:rPr lang="en-GB" sz="2000" kern="0" dirty="0">
                <a:latin typeface="Times New Roman" pitchFamily="18" charset="0"/>
                <a:cs typeface="Times New Roman" pitchFamily="18" charset="0"/>
              </a:rPr>
              <a:t>Glutamate, Aspartate have COO- or COOH</a:t>
            </a:r>
          </a:p>
          <a:p>
            <a:pPr marL="742950" lvl="1" indent="-285750" algn="just" eaLnBrk="0" hangingPunct="0">
              <a:lnSpc>
                <a:spcPct val="90000"/>
              </a:lnSpc>
              <a:spcBef>
                <a:spcPct val="20000"/>
              </a:spcBef>
              <a:buFontTx/>
              <a:buChar char="–"/>
              <a:defRPr/>
            </a:pPr>
            <a:r>
              <a:rPr lang="en-GB" sz="1800" kern="0" dirty="0">
                <a:latin typeface="Times New Roman" pitchFamily="18" charset="0"/>
                <a:cs typeface="Times New Roman" pitchFamily="18" charset="0"/>
              </a:rPr>
              <a:t>OH is hydrogen bond donor, O- is not</a:t>
            </a:r>
          </a:p>
          <a:p>
            <a:pPr marL="342900" indent="-342900" algn="just" eaLnBrk="0" hangingPunct="0">
              <a:lnSpc>
                <a:spcPct val="90000"/>
              </a:lnSpc>
              <a:spcBef>
                <a:spcPct val="20000"/>
              </a:spcBef>
              <a:buFontTx/>
              <a:buChar char="•"/>
              <a:defRPr/>
            </a:pPr>
            <a:r>
              <a:rPr lang="en-GB" sz="2000" kern="0" dirty="0">
                <a:latin typeface="Times New Roman" pitchFamily="18" charset="0"/>
                <a:cs typeface="Times New Roman" pitchFamily="18" charset="0"/>
              </a:rPr>
              <a:t>Histidine is a base and its neutral form has two </a:t>
            </a:r>
            <a:r>
              <a:rPr lang="en-GB" sz="2000" kern="0" dirty="0" err="1">
                <a:latin typeface="Times New Roman" pitchFamily="18" charset="0"/>
                <a:cs typeface="Times New Roman" pitchFamily="18" charset="0"/>
              </a:rPr>
              <a:t>tautomers</a:t>
            </a:r>
            <a:endParaRPr lang="en-GB" sz="2000" kern="0" dirty="0">
              <a:latin typeface="Times New Roman" pitchFamily="18" charset="0"/>
              <a:cs typeface="Times New Roman" pitchFamily="18" charset="0"/>
            </a:endParaRPr>
          </a:p>
        </p:txBody>
      </p:sp>
      <p:graphicFrame>
        <p:nvGraphicFramePr>
          <p:cNvPr id="1026" name="Object 4"/>
          <p:cNvGraphicFramePr>
            <a:graphicFrameLocks noChangeAspect="1"/>
          </p:cNvGraphicFramePr>
          <p:nvPr/>
        </p:nvGraphicFramePr>
        <p:xfrm>
          <a:off x="7500938" y="3789363"/>
          <a:ext cx="1506537" cy="1589087"/>
        </p:xfrm>
        <a:graphic>
          <a:graphicData uri="http://schemas.openxmlformats.org/presentationml/2006/ole">
            <p:oleObj spid="_x0000_s1026" name="MDLDrawObject Class" r:id="rId3" imgW="729000" imgH="765000" progId="">
              <p:embed/>
            </p:oleObj>
          </a:graphicData>
        </a:graphic>
      </p:graphicFrame>
      <p:graphicFrame>
        <p:nvGraphicFramePr>
          <p:cNvPr id="1027" name="Object 5"/>
          <p:cNvGraphicFramePr>
            <a:graphicFrameLocks noChangeAspect="1"/>
          </p:cNvGraphicFramePr>
          <p:nvPr/>
        </p:nvGraphicFramePr>
        <p:xfrm>
          <a:off x="5843588" y="3284538"/>
          <a:ext cx="1427162" cy="3181350"/>
        </p:xfrm>
        <a:graphic>
          <a:graphicData uri="http://schemas.openxmlformats.org/presentationml/2006/ole">
            <p:oleObj spid="_x0000_s1027" name="MDLDrawObject Class" r:id="rId4" imgW="738000" imgH="163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685800" y="323850"/>
            <a:ext cx="7772400" cy="604838"/>
          </a:xfrm>
        </p:spPr>
        <p:txBody>
          <a:bodyPr/>
          <a:lstStyle/>
          <a:p>
            <a:r>
              <a:rPr lang="en-GB" smtClean="0">
                <a:latin typeface="Times New Roman" pitchFamily="18" charset="0"/>
                <a:cs typeface="Times New Roman" pitchFamily="18" charset="0"/>
              </a:rPr>
              <a:t>Preparing the protein structure</a:t>
            </a:r>
          </a:p>
        </p:txBody>
      </p:sp>
      <p:sp>
        <p:nvSpPr>
          <p:cNvPr id="2053" name="Content Placeholder 2"/>
          <p:cNvSpPr>
            <a:spLocks noGrp="1"/>
          </p:cNvSpPr>
          <p:nvPr>
            <p:ph idx="1"/>
          </p:nvPr>
        </p:nvSpPr>
        <p:spPr>
          <a:xfrm>
            <a:off x="285750" y="1000125"/>
            <a:ext cx="8429625" cy="5643563"/>
          </a:xfrm>
        </p:spPr>
        <p:txBody>
          <a:bodyPr/>
          <a:lstStyle/>
          <a:p>
            <a:r>
              <a:rPr lang="en-IE" sz="2400" smtClean="0">
                <a:latin typeface="Times New Roman" pitchFamily="18" charset="0"/>
                <a:cs typeface="Times New Roman" pitchFamily="18" charset="0"/>
              </a:rPr>
              <a:t>For particular protein side chains, the PDB structure can be incorrect</a:t>
            </a:r>
            <a:endParaRPr lang="en-GB" sz="2000" smtClean="0">
              <a:latin typeface="Times New Roman" pitchFamily="18" charset="0"/>
              <a:cs typeface="Times New Roman" pitchFamily="18" charset="0"/>
            </a:endParaRPr>
          </a:p>
          <a:p>
            <a:r>
              <a:rPr lang="en-GB" sz="2400" smtClean="0">
                <a:latin typeface="Times New Roman" pitchFamily="18" charset="0"/>
                <a:cs typeface="Times New Roman" pitchFamily="18" charset="0"/>
              </a:rPr>
              <a:t>Crystallography gives electron density, not molecular structure</a:t>
            </a:r>
          </a:p>
          <a:p>
            <a:pPr lvl="1"/>
            <a:r>
              <a:rPr lang="en-GB" sz="2000" smtClean="0">
                <a:latin typeface="Times New Roman" pitchFamily="18" charset="0"/>
                <a:cs typeface="Times New Roman" pitchFamily="18" charset="0"/>
              </a:rPr>
              <a:t>In poorly resolved crystal structures of proteins, </a:t>
            </a:r>
            <a:r>
              <a:rPr lang="en-GB" sz="2000" smtClean="0">
                <a:solidFill>
                  <a:srgbClr val="FF0000"/>
                </a:solidFill>
                <a:latin typeface="Times New Roman" pitchFamily="18" charset="0"/>
                <a:cs typeface="Times New Roman" pitchFamily="18" charset="0"/>
              </a:rPr>
              <a:t>isoelectronic groups</a:t>
            </a:r>
            <a:r>
              <a:rPr lang="en-GB" sz="2000" smtClean="0">
                <a:latin typeface="Times New Roman" pitchFamily="18" charset="0"/>
                <a:cs typeface="Times New Roman" pitchFamily="18" charset="0"/>
              </a:rPr>
              <a:t> can give make it difficult to deduce the correct structure</a:t>
            </a:r>
          </a:p>
          <a:p>
            <a:endParaRPr lang="en-GB" sz="2400" smtClean="0">
              <a:latin typeface="Times New Roman" pitchFamily="18" charset="0"/>
              <a:cs typeface="Times New Roman" pitchFamily="18" charset="0"/>
            </a:endParaRPr>
          </a:p>
          <a:p>
            <a:endParaRPr lang="en-GB" sz="2400" smtClean="0">
              <a:latin typeface="Times New Roman" pitchFamily="18" charset="0"/>
              <a:cs typeface="Times New Roman" pitchFamily="18" charset="0"/>
            </a:endParaRPr>
          </a:p>
          <a:p>
            <a:endParaRPr lang="en-GB" sz="2400" smtClean="0">
              <a:latin typeface="Times New Roman" pitchFamily="18" charset="0"/>
              <a:cs typeface="Times New Roman" pitchFamily="18" charset="0"/>
            </a:endParaRPr>
          </a:p>
          <a:p>
            <a:r>
              <a:rPr lang="en-GB" sz="2400" smtClean="0">
                <a:latin typeface="Times New Roman" pitchFamily="18" charset="0"/>
                <a:cs typeface="Times New Roman" pitchFamily="18" charset="0"/>
              </a:rPr>
              <a:t>Affects asparagine, glutamine, histidine</a:t>
            </a:r>
          </a:p>
          <a:p>
            <a:r>
              <a:rPr lang="en-GB" sz="2400" smtClean="0">
                <a:latin typeface="Times New Roman" pitchFamily="18" charset="0"/>
                <a:cs typeface="Times New Roman" pitchFamily="18" charset="0"/>
              </a:rPr>
              <a:t>Important? Affects hydrogen bonding pattern</a:t>
            </a:r>
          </a:p>
          <a:p>
            <a:r>
              <a:rPr lang="en-GB" sz="2400" smtClean="0">
                <a:latin typeface="Times New Roman" pitchFamily="18" charset="0"/>
                <a:cs typeface="Times New Roman" pitchFamily="18" charset="0"/>
              </a:rPr>
              <a:t>May need to </a:t>
            </a:r>
            <a:r>
              <a:rPr lang="en-GB" sz="2400" smtClean="0">
                <a:solidFill>
                  <a:srgbClr val="FF0000"/>
                </a:solidFill>
                <a:latin typeface="Times New Roman" pitchFamily="18" charset="0"/>
                <a:cs typeface="Times New Roman" pitchFamily="18" charset="0"/>
              </a:rPr>
              <a:t>flip amide or imidazole</a:t>
            </a:r>
          </a:p>
          <a:p>
            <a:pPr lvl="1"/>
            <a:r>
              <a:rPr lang="en-GB" sz="2000" smtClean="0">
                <a:latin typeface="Times New Roman" pitchFamily="18" charset="0"/>
                <a:cs typeface="Times New Roman" pitchFamily="18" charset="0"/>
              </a:rPr>
              <a:t>How to decide? Look at hydrogen bonding pattern in crystal structures containing ligands</a:t>
            </a:r>
            <a:endParaRPr lang="en-US" sz="2000" smtClean="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542925" y="2967038"/>
          <a:ext cx="3529013" cy="1331912"/>
        </p:xfrm>
        <a:graphic>
          <a:graphicData uri="http://schemas.openxmlformats.org/presentationml/2006/ole">
            <p:oleObj spid="_x0000_s2050" name="MDLDrawObject Class" r:id="rId3" imgW="1692000" imgH="639000" progId="">
              <p:embed/>
            </p:oleObj>
          </a:graphicData>
        </a:graphic>
      </p:graphicFrame>
      <p:graphicFrame>
        <p:nvGraphicFramePr>
          <p:cNvPr id="2051" name="Object 3"/>
          <p:cNvGraphicFramePr>
            <a:graphicFrameLocks noChangeAspect="1"/>
          </p:cNvGraphicFramePr>
          <p:nvPr/>
        </p:nvGraphicFramePr>
        <p:xfrm>
          <a:off x="4251325" y="2895600"/>
          <a:ext cx="4321175" cy="1365250"/>
        </p:xfrm>
        <a:graphic>
          <a:graphicData uri="http://schemas.openxmlformats.org/presentationml/2006/ole">
            <p:oleObj spid="_x0000_s2051" name="MDLDrawObject Class" r:id="rId4" imgW="1881000" imgH="59400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85800" y="323850"/>
            <a:ext cx="7772400" cy="676275"/>
          </a:xfrm>
        </p:spPr>
        <p:txBody>
          <a:bodyPr/>
          <a:lstStyle/>
          <a:p>
            <a:r>
              <a:rPr lang="en-IE" sz="2800" smtClean="0">
                <a:latin typeface="Times New Roman" pitchFamily="18" charset="0"/>
                <a:cs typeface="Times New Roman" pitchFamily="18" charset="0"/>
              </a:rPr>
              <a:t>Ligand Preparation</a:t>
            </a:r>
            <a:endParaRPr lang="en-GB" sz="2400" smtClean="0">
              <a:latin typeface="Times New Roman" pitchFamily="18" charset="0"/>
              <a:cs typeface="Times New Roman" pitchFamily="18" charset="0"/>
            </a:endParaRPr>
          </a:p>
        </p:txBody>
      </p:sp>
      <p:sp>
        <p:nvSpPr>
          <p:cNvPr id="3076" name="Content Placeholder 2"/>
          <p:cNvSpPr>
            <a:spLocks noGrp="1"/>
          </p:cNvSpPr>
          <p:nvPr>
            <p:ph idx="1"/>
          </p:nvPr>
        </p:nvSpPr>
        <p:spPr>
          <a:xfrm>
            <a:off x="285750" y="1214438"/>
            <a:ext cx="8358188" cy="3571875"/>
          </a:xfrm>
        </p:spPr>
        <p:txBody>
          <a:bodyPr/>
          <a:lstStyle/>
          <a:p>
            <a:pPr algn="just"/>
            <a:r>
              <a:rPr lang="en-GB" sz="2400" dirty="0" smtClean="0">
                <a:latin typeface="Times New Roman" pitchFamily="18" charset="0"/>
                <a:cs typeface="Times New Roman" pitchFamily="18" charset="0"/>
              </a:rPr>
              <a:t>A </a:t>
            </a:r>
            <a:r>
              <a:rPr lang="en-GB" sz="2400" dirty="0" smtClean="0">
                <a:solidFill>
                  <a:srgbClr val="FF0000"/>
                </a:solidFill>
                <a:latin typeface="Times New Roman" pitchFamily="18" charset="0"/>
                <a:cs typeface="Times New Roman" pitchFamily="18" charset="0"/>
              </a:rPr>
              <a:t>reasonable 3D structure </a:t>
            </a:r>
            <a:r>
              <a:rPr lang="en-GB" sz="2400" dirty="0" smtClean="0">
                <a:latin typeface="Times New Roman" pitchFamily="18" charset="0"/>
                <a:cs typeface="Times New Roman" pitchFamily="18" charset="0"/>
              </a:rPr>
              <a:t>is required as starting point</a:t>
            </a:r>
          </a:p>
          <a:p>
            <a:pPr lvl="1" algn="just"/>
            <a:r>
              <a:rPr lang="en-GB" sz="2000" dirty="0" smtClean="0">
                <a:latin typeface="Times New Roman" pitchFamily="18" charset="0"/>
                <a:cs typeface="Times New Roman" pitchFamily="18" charset="0"/>
              </a:rPr>
              <a:t>During docking, the bond lengths and angles in </a:t>
            </a:r>
            <a:r>
              <a:rPr lang="en-GB" sz="2000" dirty="0" err="1" smtClean="0">
                <a:latin typeface="Times New Roman" pitchFamily="18" charset="0"/>
                <a:cs typeface="Times New Roman" pitchFamily="18" charset="0"/>
              </a:rPr>
              <a:t>ligands</a:t>
            </a:r>
            <a:r>
              <a:rPr lang="en-GB" sz="2000" dirty="0" smtClean="0">
                <a:latin typeface="Times New Roman" pitchFamily="18" charset="0"/>
                <a:cs typeface="Times New Roman" pitchFamily="18" charset="0"/>
              </a:rPr>
              <a:t> are held fixed; only the torsion angles are changed</a:t>
            </a:r>
          </a:p>
          <a:p>
            <a:pPr algn="just"/>
            <a:r>
              <a:rPr lang="en-GB" sz="2400" dirty="0" smtClean="0">
                <a:latin typeface="Times New Roman" pitchFamily="18" charset="0"/>
                <a:cs typeface="Times New Roman" pitchFamily="18" charset="0"/>
              </a:rPr>
              <a:t>The </a:t>
            </a:r>
            <a:r>
              <a:rPr lang="en-GB" sz="2400" dirty="0" err="1" smtClean="0">
                <a:solidFill>
                  <a:srgbClr val="FF0000"/>
                </a:solidFill>
                <a:latin typeface="Times New Roman" pitchFamily="18" charset="0"/>
                <a:cs typeface="Times New Roman" pitchFamily="18" charset="0"/>
              </a:rPr>
              <a:t>protonation</a:t>
            </a:r>
            <a:r>
              <a:rPr lang="en-GB" sz="2400" dirty="0" smtClean="0">
                <a:solidFill>
                  <a:srgbClr val="FF0000"/>
                </a:solidFill>
                <a:latin typeface="Times New Roman" pitchFamily="18" charset="0"/>
                <a:cs typeface="Times New Roman" pitchFamily="18" charset="0"/>
              </a:rPr>
              <a:t> state</a:t>
            </a:r>
            <a:r>
              <a:rPr lang="en-GB" sz="2400" dirty="0" smtClean="0">
                <a:latin typeface="Times New Roman" pitchFamily="18" charset="0"/>
                <a:cs typeface="Times New Roman" pitchFamily="18" charset="0"/>
              </a:rPr>
              <a:t> and </a:t>
            </a:r>
            <a:r>
              <a:rPr lang="en-GB" sz="2400" dirty="0" err="1" smtClean="0">
                <a:solidFill>
                  <a:srgbClr val="FF0000"/>
                </a:solidFill>
                <a:latin typeface="Times New Roman" pitchFamily="18" charset="0"/>
                <a:cs typeface="Times New Roman" pitchFamily="18" charset="0"/>
              </a:rPr>
              <a:t>tautomeric</a:t>
            </a:r>
            <a:r>
              <a:rPr lang="en-GB" sz="2400" dirty="0" smtClean="0">
                <a:solidFill>
                  <a:srgbClr val="FF0000"/>
                </a:solidFill>
                <a:latin typeface="Times New Roman" pitchFamily="18" charset="0"/>
                <a:cs typeface="Times New Roman" pitchFamily="18" charset="0"/>
              </a:rPr>
              <a:t> form</a:t>
            </a:r>
            <a:r>
              <a:rPr lang="en-GB" sz="2400" dirty="0" smtClean="0">
                <a:latin typeface="Times New Roman" pitchFamily="18" charset="0"/>
                <a:cs typeface="Times New Roman" pitchFamily="18" charset="0"/>
              </a:rPr>
              <a:t> of a particular </a:t>
            </a:r>
            <a:r>
              <a:rPr lang="en-GB" sz="2400" dirty="0" err="1" smtClean="0">
                <a:latin typeface="Times New Roman" pitchFamily="18" charset="0"/>
                <a:cs typeface="Times New Roman" pitchFamily="18" charset="0"/>
              </a:rPr>
              <a:t>ligand</a:t>
            </a:r>
            <a:r>
              <a:rPr lang="en-GB" sz="2400" dirty="0" smtClean="0">
                <a:latin typeface="Times New Roman" pitchFamily="18" charset="0"/>
                <a:cs typeface="Times New Roman" pitchFamily="18" charset="0"/>
              </a:rPr>
              <a:t> could influence its hydrogen bonding ability</a:t>
            </a:r>
          </a:p>
          <a:p>
            <a:pPr lvl="1" algn="just"/>
            <a:r>
              <a:rPr lang="en-GB" sz="2000" dirty="0" smtClean="0">
                <a:latin typeface="Times New Roman" pitchFamily="18" charset="0"/>
                <a:cs typeface="Times New Roman" pitchFamily="18" charset="0"/>
              </a:rPr>
              <a:t>Either </a:t>
            </a:r>
            <a:r>
              <a:rPr lang="en-GB" sz="2000" dirty="0" err="1" smtClean="0">
                <a:latin typeface="Times New Roman" pitchFamily="18" charset="0"/>
                <a:cs typeface="Times New Roman" pitchFamily="18" charset="0"/>
              </a:rPr>
              <a:t>protonate</a:t>
            </a:r>
            <a:r>
              <a:rPr lang="en-GB" sz="2000" dirty="0" smtClean="0">
                <a:latin typeface="Times New Roman" pitchFamily="18" charset="0"/>
                <a:cs typeface="Times New Roman" pitchFamily="18" charset="0"/>
              </a:rPr>
              <a:t> as expected for physiological pH and use a single </a:t>
            </a:r>
            <a:r>
              <a:rPr lang="en-GB" sz="2000" dirty="0" err="1" smtClean="0">
                <a:latin typeface="Times New Roman" pitchFamily="18" charset="0"/>
                <a:cs typeface="Times New Roman" pitchFamily="18" charset="0"/>
              </a:rPr>
              <a:t>tautomer</a:t>
            </a:r>
            <a:endParaRPr lang="en-GB" sz="2000" dirty="0" smtClean="0">
              <a:latin typeface="Times New Roman" pitchFamily="18" charset="0"/>
              <a:cs typeface="Times New Roman" pitchFamily="18" charset="0"/>
            </a:endParaRPr>
          </a:p>
          <a:p>
            <a:pPr lvl="1" algn="just"/>
            <a:r>
              <a:rPr lang="en-GB" sz="2000" dirty="0" smtClean="0">
                <a:latin typeface="Times New Roman" pitchFamily="18" charset="0"/>
                <a:cs typeface="Times New Roman" pitchFamily="18" charset="0"/>
              </a:rPr>
              <a:t>Or generate and dock all possible </a:t>
            </a:r>
            <a:r>
              <a:rPr lang="en-GB" sz="2000" dirty="0" err="1" smtClean="0">
                <a:latin typeface="Times New Roman" pitchFamily="18" charset="0"/>
                <a:cs typeface="Times New Roman" pitchFamily="18" charset="0"/>
              </a:rPr>
              <a:t>protonation</a:t>
            </a:r>
            <a:r>
              <a:rPr lang="en-GB" sz="2000" dirty="0" smtClean="0">
                <a:latin typeface="Times New Roman" pitchFamily="18" charset="0"/>
                <a:cs typeface="Times New Roman" pitchFamily="18" charset="0"/>
              </a:rPr>
              <a:t> states and </a:t>
            </a:r>
            <a:r>
              <a:rPr lang="en-GB" sz="2000" dirty="0" err="1" smtClean="0">
                <a:latin typeface="Times New Roman" pitchFamily="18" charset="0"/>
                <a:cs typeface="Times New Roman" pitchFamily="18" charset="0"/>
              </a:rPr>
              <a:t>tautomers</a:t>
            </a:r>
            <a:r>
              <a:rPr lang="en-GB" sz="2000" dirty="0" smtClean="0">
                <a:latin typeface="Times New Roman" pitchFamily="18" charset="0"/>
                <a:cs typeface="Times New Roman" pitchFamily="18" charset="0"/>
              </a:rPr>
              <a:t>, and retain the one with the highest score</a:t>
            </a:r>
            <a:endParaRPr lang="en-US" sz="2000" dirty="0" smtClean="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2786063" y="4500563"/>
          <a:ext cx="4140200" cy="1096962"/>
        </p:xfrm>
        <a:graphic>
          <a:graphicData uri="http://schemas.openxmlformats.org/presentationml/2006/ole">
            <p:oleObj spid="_x0000_s3074" name="MDLDrawObject Class" r:id="rId3" imgW="2241000" imgH="594000" progId="">
              <p:embed/>
            </p:oleObj>
          </a:graphicData>
        </a:graphic>
      </p:graphicFrame>
      <p:sp>
        <p:nvSpPr>
          <p:cNvPr id="3077" name="Text Box 6"/>
          <p:cNvSpPr txBox="1">
            <a:spLocks noChangeArrowheads="1"/>
          </p:cNvSpPr>
          <p:nvPr/>
        </p:nvSpPr>
        <p:spPr bwMode="auto">
          <a:xfrm>
            <a:off x="3071813" y="5643563"/>
            <a:ext cx="922337" cy="369332"/>
          </a:xfrm>
          <a:prstGeom prst="rect">
            <a:avLst/>
          </a:prstGeom>
          <a:noFill/>
          <a:ln w="9525">
            <a:noFill/>
            <a:miter lim="800000"/>
            <a:headEnd/>
            <a:tailEnd/>
          </a:ln>
        </p:spPr>
        <p:txBody>
          <a:bodyPr>
            <a:spAutoFit/>
          </a:bodyPr>
          <a:lstStyle/>
          <a:p>
            <a:pPr>
              <a:spcBef>
                <a:spcPct val="50000"/>
              </a:spcBef>
            </a:pPr>
            <a:r>
              <a:rPr lang="en-GB">
                <a:latin typeface="Times New Roman" pitchFamily="18" charset="0"/>
                <a:cs typeface="Times New Roman" pitchFamily="18" charset="0"/>
              </a:rPr>
              <a:t>Enol</a:t>
            </a:r>
            <a:endParaRPr lang="en-US">
              <a:latin typeface="Times New Roman" pitchFamily="18" charset="0"/>
              <a:cs typeface="Times New Roman" pitchFamily="18" charset="0"/>
            </a:endParaRPr>
          </a:p>
        </p:txBody>
      </p:sp>
      <p:sp>
        <p:nvSpPr>
          <p:cNvPr id="3078" name="Text Box 7"/>
          <p:cNvSpPr txBox="1">
            <a:spLocks noChangeArrowheads="1"/>
          </p:cNvSpPr>
          <p:nvPr/>
        </p:nvSpPr>
        <p:spPr bwMode="auto">
          <a:xfrm>
            <a:off x="5453063" y="5614988"/>
            <a:ext cx="1262062" cy="369332"/>
          </a:xfrm>
          <a:prstGeom prst="rect">
            <a:avLst/>
          </a:prstGeom>
          <a:noFill/>
          <a:ln w="9525">
            <a:noFill/>
            <a:miter lim="800000"/>
            <a:headEnd/>
            <a:tailEnd/>
          </a:ln>
        </p:spPr>
        <p:txBody>
          <a:bodyPr>
            <a:spAutoFit/>
          </a:bodyPr>
          <a:lstStyle/>
          <a:p>
            <a:pPr>
              <a:spcBef>
                <a:spcPct val="50000"/>
              </a:spcBef>
            </a:pPr>
            <a:r>
              <a:rPr lang="en-GB">
                <a:latin typeface="Times New Roman" pitchFamily="18" charset="0"/>
                <a:cs typeface="Times New Roman" pitchFamily="18" charset="0"/>
              </a:rPr>
              <a:t>Ketone</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The search space</a:t>
            </a:r>
            <a:endParaRPr lang="en-GB" smtClean="0">
              <a:latin typeface="Times New Roman" pitchFamily="18" charset="0"/>
              <a:cs typeface="Times New Roman" pitchFamily="18" charset="0"/>
            </a:endParaRPr>
          </a:p>
        </p:txBody>
      </p:sp>
      <p:sp>
        <p:nvSpPr>
          <p:cNvPr id="10243" name="Content Placeholder 2"/>
          <p:cNvSpPr>
            <a:spLocks noGrp="1"/>
          </p:cNvSpPr>
          <p:nvPr>
            <p:ph idx="1"/>
          </p:nvPr>
        </p:nvSpPr>
        <p:spPr>
          <a:xfrm>
            <a:off x="685800" y="1143000"/>
            <a:ext cx="7772400" cy="5715000"/>
          </a:xfrm>
        </p:spPr>
        <p:txBody>
          <a:bodyPr/>
          <a:lstStyle/>
          <a:p>
            <a:pPr algn="just">
              <a:defRPr/>
            </a:pPr>
            <a:r>
              <a:rPr lang="en-US" sz="2400" dirty="0" smtClean="0">
                <a:latin typeface="Times New Roman" pitchFamily="18" charset="0"/>
                <a:cs typeface="Times New Roman" pitchFamily="18" charset="0"/>
              </a:rPr>
              <a:t>The difficulty with protein–ligand docking is in part due to the fact that it involves </a:t>
            </a:r>
            <a:r>
              <a:rPr lang="en-US" sz="2400" dirty="0" smtClean="0">
                <a:solidFill>
                  <a:srgbClr val="FF0000"/>
                </a:solidFill>
                <a:latin typeface="Times New Roman" pitchFamily="18" charset="0"/>
                <a:cs typeface="Times New Roman" pitchFamily="18" charset="0"/>
              </a:rPr>
              <a:t>many degrees of freedom</a:t>
            </a:r>
          </a:p>
          <a:p>
            <a:pPr lvl="1" algn="just">
              <a:defRPr/>
            </a:pPr>
            <a:r>
              <a:rPr lang="en-US" sz="2000" dirty="0" smtClean="0">
                <a:latin typeface="Times New Roman" pitchFamily="18" charset="0"/>
                <a:cs typeface="Times New Roman" pitchFamily="18" charset="0"/>
              </a:rPr>
              <a:t>The translation and rotation of one molecule relative to another involves six degrees of freedom</a:t>
            </a:r>
          </a:p>
          <a:p>
            <a:pPr lvl="1" algn="just">
              <a:defRPr/>
            </a:pPr>
            <a:r>
              <a:rPr lang="en-US" sz="2000" dirty="0" smtClean="0">
                <a:latin typeface="Times New Roman" pitchFamily="18" charset="0"/>
                <a:cs typeface="Times New Roman" pitchFamily="18" charset="0"/>
              </a:rPr>
              <a:t>There are in addition the conformational degrees of freedom of both the ligand and the protein</a:t>
            </a:r>
          </a:p>
          <a:p>
            <a:pPr lvl="1" algn="just">
              <a:defRPr/>
            </a:pPr>
            <a:r>
              <a:rPr lang="en-US" sz="2000" dirty="0" smtClean="0">
                <a:latin typeface="Times New Roman" pitchFamily="18" charset="0"/>
                <a:cs typeface="Times New Roman" pitchFamily="18" charset="0"/>
              </a:rPr>
              <a:t>The solvent may also play a significant role in determining the protein–ligand geometry </a:t>
            </a:r>
            <a:r>
              <a:rPr lang="en-US" sz="2000" dirty="0" smtClean="0">
                <a:solidFill>
                  <a:schemeClr val="bg1">
                    <a:lumMod val="50000"/>
                  </a:schemeClr>
                </a:solidFill>
                <a:latin typeface="Times New Roman" pitchFamily="18" charset="0"/>
                <a:cs typeface="Times New Roman" pitchFamily="18" charset="0"/>
              </a:rPr>
              <a:t>(often ignored though)</a:t>
            </a:r>
          </a:p>
          <a:p>
            <a:pPr lvl="1" algn="just">
              <a:defRPr/>
            </a:pPr>
            <a:endParaRPr lang="en-GB" sz="2400" dirty="0" smtClean="0">
              <a:latin typeface="Times New Roman" pitchFamily="18" charset="0"/>
              <a:cs typeface="Times New Roman" pitchFamily="18" charset="0"/>
            </a:endParaRPr>
          </a:p>
          <a:p>
            <a:pPr algn="just">
              <a:lnSpc>
                <a:spcPct val="80000"/>
              </a:lnSpc>
              <a:defRPr/>
            </a:pPr>
            <a:r>
              <a:rPr lang="en-GB" sz="2400" dirty="0" smtClean="0">
                <a:latin typeface="Times New Roman" pitchFamily="18" charset="0"/>
                <a:cs typeface="Times New Roman" pitchFamily="18" charset="0"/>
              </a:rPr>
              <a:t>The search algorithm generates poses, orientations of particular conformations of the molecule in the binding site</a:t>
            </a:r>
          </a:p>
          <a:p>
            <a:pPr lvl="1" algn="just">
              <a:lnSpc>
                <a:spcPct val="80000"/>
              </a:lnSpc>
              <a:defRPr/>
            </a:pPr>
            <a:r>
              <a:rPr lang="en-GB" sz="2000" dirty="0" smtClean="0">
                <a:latin typeface="Times New Roman" pitchFamily="18" charset="0"/>
                <a:cs typeface="Times New Roman" pitchFamily="18" charset="0"/>
              </a:rPr>
              <a:t>Tries to cover the search space, if not exhaustively, then as extensively as possible</a:t>
            </a:r>
          </a:p>
          <a:p>
            <a:pPr lvl="1" algn="just">
              <a:lnSpc>
                <a:spcPct val="80000"/>
              </a:lnSpc>
              <a:defRPr/>
            </a:pPr>
            <a:r>
              <a:rPr lang="en-IE" sz="2000" dirty="0" smtClean="0">
                <a:latin typeface="Times New Roman" pitchFamily="18" charset="0"/>
                <a:cs typeface="Times New Roman" pitchFamily="18" charset="0"/>
              </a:rPr>
              <a:t>There is a tradeoff between time and search space coverage</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Torsion angles</a:t>
            </a:r>
          </a:p>
        </p:txBody>
      </p:sp>
      <p:sp>
        <p:nvSpPr>
          <p:cNvPr id="3" name="Content Placeholder 2"/>
          <p:cNvSpPr>
            <a:spLocks noGrp="1"/>
          </p:cNvSpPr>
          <p:nvPr>
            <p:ph idx="1"/>
          </p:nvPr>
        </p:nvSpPr>
        <p:spPr>
          <a:xfrm>
            <a:off x="179388" y="2565400"/>
            <a:ext cx="7772400" cy="4032250"/>
          </a:xfrm>
        </p:spPr>
        <p:txBody>
          <a:bodyPr>
            <a:normAutofit fontScale="85000" lnSpcReduction="20000"/>
          </a:bodyPr>
          <a:lstStyle/>
          <a:p>
            <a:pPr>
              <a:defRPr/>
            </a:pPr>
            <a:r>
              <a:rPr lang="en-IE" smtClean="0">
                <a:latin typeface="Times New Roman" pitchFamily="18" charset="0"/>
                <a:cs typeface="Times New Roman" pitchFamily="18" charset="0"/>
              </a:rPr>
              <a:t>The </a:t>
            </a:r>
            <a:r>
              <a:rPr lang="en-IE" smtClean="0">
                <a:solidFill>
                  <a:srgbClr val="FF0000"/>
                </a:solidFill>
                <a:latin typeface="Times New Roman" pitchFamily="18" charset="0"/>
                <a:cs typeface="Times New Roman" pitchFamily="18" charset="0"/>
              </a:rPr>
              <a:t>torsion angle </a:t>
            </a:r>
            <a:r>
              <a:rPr lang="en-IE" smtClean="0">
                <a:latin typeface="Times New Roman" pitchFamily="18" charset="0"/>
                <a:cs typeface="Times New Roman" pitchFamily="18" charset="0"/>
              </a:rPr>
              <a:t>(</a:t>
            </a:r>
            <a:r>
              <a:rPr lang="el-GR" smtClean="0">
                <a:latin typeface="Times New Roman" pitchFamily="18" charset="0"/>
                <a:cs typeface="Times New Roman" pitchFamily="18" charset="0"/>
              </a:rPr>
              <a:t>τ</a:t>
            </a:r>
            <a:r>
              <a:rPr lang="en-IE" smtClean="0">
                <a:latin typeface="Times New Roman" pitchFamily="18" charset="0"/>
                <a:cs typeface="Times New Roman" pitchFamily="18" charset="0"/>
              </a:rPr>
              <a:t> in the diagram above) in a chain of four atoms A-B-C-D is the angle between:</a:t>
            </a:r>
          </a:p>
          <a:p>
            <a:pPr lvl="1">
              <a:defRPr/>
            </a:pPr>
            <a:r>
              <a:rPr lang="en-IE" smtClean="0">
                <a:latin typeface="Times New Roman" pitchFamily="18" charset="0"/>
                <a:cs typeface="Times New Roman" pitchFamily="18" charset="0"/>
              </a:rPr>
              <a:t>(1) the plane formed by A-B-C</a:t>
            </a:r>
          </a:p>
          <a:p>
            <a:pPr lvl="1">
              <a:defRPr/>
            </a:pPr>
            <a:r>
              <a:rPr lang="en-IE" smtClean="0">
                <a:latin typeface="Times New Roman" pitchFamily="18" charset="0"/>
                <a:cs typeface="Times New Roman" pitchFamily="18" charset="0"/>
              </a:rPr>
              <a:t>(2) the plane formed by B-C-D</a:t>
            </a:r>
          </a:p>
          <a:p>
            <a:pPr>
              <a:defRPr/>
            </a:pPr>
            <a:r>
              <a:rPr lang="en-IE" smtClean="0">
                <a:latin typeface="Times New Roman" pitchFamily="18" charset="0"/>
                <a:cs typeface="Times New Roman" pitchFamily="18" charset="0"/>
              </a:rPr>
              <a:t>Changing the torsion angle is equivalent to rotating part of the molecule around the B-C bond (the </a:t>
            </a:r>
            <a:r>
              <a:rPr lang="en-IE" smtClean="0">
                <a:solidFill>
                  <a:srgbClr val="FF0000"/>
                </a:solidFill>
                <a:latin typeface="Times New Roman" pitchFamily="18" charset="0"/>
                <a:cs typeface="Times New Roman" pitchFamily="18" charset="0"/>
              </a:rPr>
              <a:t>rotatable bond</a:t>
            </a:r>
            <a:r>
              <a:rPr lang="en-IE" smtClean="0">
                <a:latin typeface="Times New Roman" pitchFamily="18" charset="0"/>
                <a:cs typeface="Times New Roman" pitchFamily="18" charset="0"/>
              </a:rPr>
              <a:t>)</a:t>
            </a:r>
          </a:p>
          <a:p>
            <a:pPr>
              <a:defRPr/>
            </a:pPr>
            <a:r>
              <a:rPr lang="en-IE" smtClean="0">
                <a:latin typeface="Times New Roman" pitchFamily="18" charset="0"/>
                <a:cs typeface="Times New Roman" pitchFamily="18" charset="0"/>
              </a:rPr>
              <a:t>Not all bonds allow rotation:</a:t>
            </a:r>
          </a:p>
          <a:p>
            <a:pPr lvl="1">
              <a:defRPr/>
            </a:pPr>
            <a:r>
              <a:rPr lang="en-IE" smtClean="0">
                <a:latin typeface="Times New Roman" pitchFamily="18" charset="0"/>
                <a:cs typeface="Times New Roman" pitchFamily="18" charset="0"/>
              </a:rPr>
              <a:t>In general, single bonds are rotatable, but double bonds have their torsion angle fixed at either 0 or 180</a:t>
            </a:r>
          </a:p>
          <a:p>
            <a:pPr>
              <a:defRPr/>
            </a:pPr>
            <a:r>
              <a:rPr lang="en-IE" smtClean="0">
                <a:latin typeface="Times New Roman" pitchFamily="18" charset="0"/>
                <a:cs typeface="Times New Roman" pitchFamily="18" charset="0"/>
              </a:rPr>
              <a:t>Different values for the torsion angles in a molecule give rise to different 3D structures</a:t>
            </a:r>
          </a:p>
          <a:p>
            <a:pPr lvl="1">
              <a:defRPr/>
            </a:pPr>
            <a:r>
              <a:rPr lang="en-IE" smtClean="0">
                <a:latin typeface="Times New Roman" pitchFamily="18" charset="0"/>
                <a:cs typeface="Times New Roman" pitchFamily="18" charset="0"/>
              </a:rPr>
              <a:t>These are called </a:t>
            </a:r>
            <a:r>
              <a:rPr lang="en-IE" smtClean="0">
                <a:solidFill>
                  <a:srgbClr val="FF0000"/>
                </a:solidFill>
                <a:latin typeface="Times New Roman" pitchFamily="18" charset="0"/>
                <a:cs typeface="Times New Roman" pitchFamily="18" charset="0"/>
              </a:rPr>
              <a:t>conformations</a:t>
            </a:r>
            <a:r>
              <a:rPr lang="en-IE" smtClean="0">
                <a:latin typeface="Times New Roman" pitchFamily="18" charset="0"/>
                <a:cs typeface="Times New Roman" pitchFamily="18" charset="0"/>
              </a:rPr>
              <a:t> of the molecule </a:t>
            </a:r>
          </a:p>
          <a:p>
            <a:pPr lvl="1">
              <a:defRPr/>
            </a:pPr>
            <a:endParaRPr lang="en-IE" smtClean="0">
              <a:latin typeface="Times New Roman" pitchFamily="18" charset="0"/>
              <a:cs typeface="Times New Roman" pitchFamily="18" charset="0"/>
            </a:endParaRPr>
          </a:p>
          <a:p>
            <a:pPr>
              <a:defRPr/>
            </a:pPr>
            <a:r>
              <a:rPr lang="en-IE" smtClean="0">
                <a:latin typeface="Times New Roman" pitchFamily="18" charset="0"/>
                <a:cs typeface="Times New Roman" pitchFamily="18" charset="0"/>
              </a:rPr>
              <a:t>Torsion angles are also known as dihedral angles</a:t>
            </a:r>
            <a:endParaRPr lang="en-IE">
              <a:latin typeface="Times New Roman" pitchFamily="18" charset="0"/>
              <a:cs typeface="Times New Roman" pitchFamily="18" charset="0"/>
            </a:endParaRPr>
          </a:p>
        </p:txBody>
      </p:sp>
      <p:pic>
        <p:nvPicPr>
          <p:cNvPr id="20484" name="Picture 2"/>
          <p:cNvPicPr>
            <a:picLocks noChangeAspect="1" noChangeArrowheads="1"/>
          </p:cNvPicPr>
          <p:nvPr/>
        </p:nvPicPr>
        <p:blipFill>
          <a:blip r:embed="rId2"/>
          <a:srcRect t="15919" b="17223"/>
          <a:stretch>
            <a:fillRect/>
          </a:stretch>
        </p:blipFill>
        <p:spPr bwMode="auto">
          <a:xfrm>
            <a:off x="611188" y="981075"/>
            <a:ext cx="5364162" cy="1511300"/>
          </a:xfrm>
          <a:prstGeom prst="rect">
            <a:avLst/>
          </a:prstGeom>
          <a:noFill/>
          <a:ln w="9525">
            <a:noFill/>
            <a:miter lim="800000"/>
            <a:headEnd/>
            <a:tailEnd/>
          </a:ln>
        </p:spPr>
      </p:pic>
      <p:sp>
        <p:nvSpPr>
          <p:cNvPr id="20485" name="TextBox 5"/>
          <p:cNvSpPr txBox="1">
            <a:spLocks noChangeArrowheads="1"/>
          </p:cNvSpPr>
          <p:nvPr/>
        </p:nvSpPr>
        <p:spPr bwMode="auto">
          <a:xfrm>
            <a:off x="5940425" y="1125538"/>
            <a:ext cx="3024188" cy="1322387"/>
          </a:xfrm>
          <a:prstGeom prst="rect">
            <a:avLst/>
          </a:prstGeom>
          <a:noFill/>
          <a:ln w="9525">
            <a:noFill/>
            <a:miter lim="800000"/>
            <a:headEnd/>
            <a:tailEnd/>
          </a:ln>
        </p:spPr>
        <p:txBody>
          <a:bodyPr>
            <a:spAutoFit/>
          </a:bodyPr>
          <a:lstStyle/>
          <a:p>
            <a:r>
              <a:rPr lang="en-IE" sz="1600">
                <a:latin typeface="Times New Roman" pitchFamily="18" charset="0"/>
                <a:cs typeface="Times New Roman" pitchFamily="18" charset="0"/>
              </a:rPr>
              <a:t>These two diagrams show the same arrangement of four atoms from different viewpoints: the one on the right is the view down the BC bond</a:t>
            </a:r>
          </a:p>
        </p:txBody>
      </p:sp>
      <p:pic>
        <p:nvPicPr>
          <p:cNvPr id="20486" name="Picture 4" descr="C:\Users\Noel\Desktop\tmp\150px-Butane-anti-side-3D-balls.png"/>
          <p:cNvPicPr>
            <a:picLocks noChangeAspect="1" noChangeArrowheads="1"/>
          </p:cNvPicPr>
          <p:nvPr/>
        </p:nvPicPr>
        <p:blipFill>
          <a:blip r:embed="rId3"/>
          <a:srcRect/>
          <a:stretch>
            <a:fillRect/>
          </a:stretch>
        </p:blipFill>
        <p:spPr bwMode="auto">
          <a:xfrm>
            <a:off x="7524750" y="5300663"/>
            <a:ext cx="1428750" cy="1238250"/>
          </a:xfrm>
          <a:prstGeom prst="rect">
            <a:avLst/>
          </a:prstGeom>
          <a:noFill/>
          <a:ln w="9525">
            <a:noFill/>
            <a:miter lim="800000"/>
            <a:headEnd/>
            <a:tailEnd/>
          </a:ln>
        </p:spPr>
      </p:pic>
      <p:pic>
        <p:nvPicPr>
          <p:cNvPr id="20487" name="Picture 5" descr="C:\Users\Noel\Desktop\tmp\150px-Butane-eclipsed-side-3D-balls.png"/>
          <p:cNvPicPr>
            <a:picLocks noChangeAspect="1" noChangeArrowheads="1"/>
          </p:cNvPicPr>
          <p:nvPr/>
        </p:nvPicPr>
        <p:blipFill>
          <a:blip r:embed="rId4"/>
          <a:srcRect/>
          <a:stretch>
            <a:fillRect/>
          </a:stretch>
        </p:blipFill>
        <p:spPr bwMode="auto">
          <a:xfrm>
            <a:off x="7715250" y="3789363"/>
            <a:ext cx="1428750"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525963"/>
          </a:xfrm>
        </p:spPr>
        <p:txBody>
          <a:bodyPr/>
          <a:lstStyle/>
          <a:p>
            <a:pPr algn="just">
              <a:buNone/>
            </a:pPr>
            <a:r>
              <a:rPr lang="en-US" sz="2400" dirty="0" smtClean="0">
                <a:latin typeface="Times New Roman" pitchFamily="18" charset="0"/>
                <a:cs typeface="Times New Roman" pitchFamily="18" charset="0"/>
              </a:rPr>
              <a:t>     	Drug Discovery today are facing a serious challenge because of the increased cost and enormous amount of time taken to discover a new drug, and also because of rigorous competition amongst different pharmaceutical companies.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3</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27384"/>
            <a:ext cx="9144000" cy="936104"/>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143900" y="128568"/>
            <a:ext cx="812800" cy="514350"/>
          </a:xfrm>
          <a:prstGeom prst="rect">
            <a:avLst/>
          </a:prstGeom>
          <a:noFill/>
        </p:spPr>
      </p:pic>
      <p:sp>
        <p:nvSpPr>
          <p:cNvPr id="7" name="TextBox 6"/>
          <p:cNvSpPr txBox="1"/>
          <p:nvPr/>
        </p:nvSpPr>
        <p:spPr>
          <a:xfrm>
            <a:off x="1785918" y="142852"/>
            <a:ext cx="5715040" cy="646331"/>
          </a:xfrm>
          <a:prstGeom prst="rect">
            <a:avLst/>
          </a:prstGeom>
          <a:noFill/>
        </p:spPr>
        <p:txBody>
          <a:bodyPr wrap="square" rtlCol="0">
            <a:spAutoFit/>
          </a:bodyPr>
          <a:lstStyle/>
          <a:p>
            <a:pPr algn="ctr"/>
            <a:r>
              <a:rPr lang="en-US" sz="3600" dirty="0" smtClean="0">
                <a:solidFill>
                  <a:schemeClr val="bg1"/>
                </a:solidFill>
                <a:latin typeface="Times New Roman" pitchFamily="18" charset="0"/>
                <a:cs typeface="Times New Roman" pitchFamily="18" charset="0"/>
              </a:rPr>
              <a:t>Why CADD…?</a:t>
            </a:r>
            <a:endParaRPr lang="en-US" sz="3600" dirty="0">
              <a:solidFill>
                <a:schemeClr val="bg1"/>
              </a:solidFill>
              <a:latin typeface="Times New Roman" pitchFamily="18" charset="0"/>
              <a:cs typeface="Times New Roman" pitchFamily="18" charset="0"/>
            </a:endParaRPr>
          </a:p>
        </p:txBody>
      </p:sp>
      <p:pic>
        <p:nvPicPr>
          <p:cNvPr id="55298" name="Picture 2"/>
          <p:cNvPicPr>
            <a:picLocks noChangeAspect="1" noChangeArrowheads="1"/>
          </p:cNvPicPr>
          <p:nvPr/>
        </p:nvPicPr>
        <p:blipFill>
          <a:blip r:embed="rId4"/>
          <a:srcRect/>
          <a:stretch>
            <a:fillRect/>
          </a:stretch>
        </p:blipFill>
        <p:spPr bwMode="auto">
          <a:xfrm>
            <a:off x="2000232" y="3000372"/>
            <a:ext cx="5357850" cy="3152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Ligand conformations</a:t>
            </a:r>
            <a:endParaRPr lang="en-GB" smtClean="0">
              <a:latin typeface="Times New Roman" pitchFamily="18" charset="0"/>
              <a:cs typeface="Times New Roman" pitchFamily="18" charset="0"/>
            </a:endParaRPr>
          </a:p>
        </p:txBody>
      </p:sp>
      <p:sp>
        <p:nvSpPr>
          <p:cNvPr id="21507" name="Content Placeholder 2"/>
          <p:cNvSpPr>
            <a:spLocks noGrp="1"/>
          </p:cNvSpPr>
          <p:nvPr>
            <p:ph idx="1"/>
          </p:nvPr>
        </p:nvSpPr>
        <p:spPr>
          <a:xfrm>
            <a:off x="685800" y="1000125"/>
            <a:ext cx="7772400" cy="3929063"/>
          </a:xfrm>
        </p:spPr>
        <p:txBody>
          <a:bodyPr/>
          <a:lstStyle/>
          <a:p>
            <a:r>
              <a:rPr lang="en-US" sz="2000" smtClean="0">
                <a:latin typeface="Times New Roman" pitchFamily="18" charset="0"/>
                <a:cs typeface="Times New Roman" pitchFamily="18" charset="0"/>
              </a:rPr>
              <a:t>Conformations are different three-dimensional structures of molecules that result from rotation about single bonds</a:t>
            </a:r>
          </a:p>
          <a:p>
            <a:pPr lvl="1"/>
            <a:r>
              <a:rPr lang="en-US" sz="1600" smtClean="0">
                <a:latin typeface="Times New Roman" pitchFamily="18" charset="0"/>
                <a:cs typeface="Times New Roman" pitchFamily="18" charset="0"/>
              </a:rPr>
              <a:t>That is, they have the same bond lengths and angles but different torsion angles</a:t>
            </a:r>
          </a:p>
          <a:p>
            <a:pPr>
              <a:lnSpc>
                <a:spcPct val="80000"/>
              </a:lnSpc>
            </a:pPr>
            <a:r>
              <a:rPr lang="en-GB" sz="2000" smtClean="0">
                <a:latin typeface="Times New Roman" pitchFamily="18" charset="0"/>
                <a:cs typeface="Times New Roman" pitchFamily="18" charset="0"/>
              </a:rPr>
              <a:t>For a molecule with N rotatable bonds, if each torsion angle is rotated in increments of </a:t>
            </a:r>
            <a:r>
              <a:rPr lang="el-GR" sz="2000" smtClean="0">
                <a:latin typeface="Times New Roman" pitchFamily="18" charset="0"/>
                <a:cs typeface="Times New Roman" pitchFamily="18" charset="0"/>
              </a:rPr>
              <a:t>θ</a:t>
            </a:r>
            <a:r>
              <a:rPr lang="en-GB" sz="2000" smtClean="0">
                <a:latin typeface="Times New Roman" pitchFamily="18" charset="0"/>
                <a:cs typeface="Times New Roman" pitchFamily="18" charset="0"/>
              </a:rPr>
              <a:t> degrees, number of conformations is (360</a:t>
            </a:r>
            <a:r>
              <a:rPr lang="en-US" sz="2000" smtClean="0">
                <a:latin typeface="Times New Roman" pitchFamily="18" charset="0"/>
                <a:cs typeface="Times New Roman" pitchFamily="18" charset="0"/>
              </a:rPr>
              <a:t>º</a:t>
            </a:r>
            <a:r>
              <a:rPr lang="en-GB" sz="2000" smtClean="0">
                <a:latin typeface="Times New Roman" pitchFamily="18" charset="0"/>
                <a:cs typeface="Times New Roman" pitchFamily="18" charset="0"/>
              </a:rPr>
              <a:t>/ </a:t>
            </a:r>
            <a:r>
              <a:rPr lang="el-GR" sz="2000" smtClean="0">
                <a:latin typeface="Times New Roman" pitchFamily="18" charset="0"/>
                <a:cs typeface="Times New Roman" pitchFamily="18" charset="0"/>
              </a:rPr>
              <a:t>θ</a:t>
            </a:r>
            <a:r>
              <a:rPr lang="en-GB" sz="2000" smtClean="0">
                <a:latin typeface="Times New Roman" pitchFamily="18" charset="0"/>
                <a:cs typeface="Times New Roman" pitchFamily="18" charset="0"/>
              </a:rPr>
              <a:t>)</a:t>
            </a:r>
            <a:r>
              <a:rPr lang="en-GB" sz="2000" baseline="30000" smtClean="0">
                <a:latin typeface="Times New Roman" pitchFamily="18" charset="0"/>
                <a:cs typeface="Times New Roman" pitchFamily="18" charset="0"/>
              </a:rPr>
              <a:t>N</a:t>
            </a:r>
          </a:p>
          <a:p>
            <a:pPr lvl="1">
              <a:lnSpc>
                <a:spcPct val="80000"/>
              </a:lnSpc>
            </a:pPr>
            <a:r>
              <a:rPr lang="en-GB" sz="1800" smtClean="0">
                <a:latin typeface="Times New Roman" pitchFamily="18" charset="0"/>
                <a:cs typeface="Times New Roman" pitchFamily="18" charset="0"/>
              </a:rPr>
              <a:t>If the torsion angles are incremented in steps of 30</a:t>
            </a:r>
            <a:r>
              <a:rPr lang="en-US" sz="1800" smtClean="0">
                <a:latin typeface="Times New Roman" pitchFamily="18" charset="0"/>
                <a:cs typeface="Times New Roman" pitchFamily="18" charset="0"/>
              </a:rPr>
              <a:t>º, this means that a molecule with 5 rotatable bonds with have 12^5 ≈ 250K conformations</a:t>
            </a:r>
          </a:p>
          <a:p>
            <a:pPr>
              <a:lnSpc>
                <a:spcPct val="80000"/>
              </a:lnSpc>
            </a:pPr>
            <a:r>
              <a:rPr lang="en-US" sz="2200" smtClean="0">
                <a:latin typeface="Times New Roman" pitchFamily="18" charset="0"/>
                <a:cs typeface="Times New Roman" pitchFamily="18" charset="0"/>
              </a:rPr>
              <a:t>Having too many rotatable bonds results in “combinatorial explosion”</a:t>
            </a:r>
          </a:p>
          <a:p>
            <a:pPr>
              <a:lnSpc>
                <a:spcPct val="80000"/>
              </a:lnSpc>
            </a:pPr>
            <a:r>
              <a:rPr lang="en-US" sz="2200" smtClean="0">
                <a:latin typeface="Times New Roman" pitchFamily="18" charset="0"/>
                <a:cs typeface="Times New Roman" pitchFamily="18" charset="0"/>
              </a:rPr>
              <a:t>Also ring conformations</a:t>
            </a:r>
          </a:p>
          <a:p>
            <a:pPr>
              <a:lnSpc>
                <a:spcPct val="80000"/>
              </a:lnSpc>
            </a:pPr>
            <a:endParaRPr lang="en-GB" sz="2600" baseline="30000" smtClean="0">
              <a:latin typeface="Times New Roman" pitchFamily="18" charset="0"/>
              <a:cs typeface="Times New Roman" pitchFamily="18" charset="0"/>
            </a:endParaRPr>
          </a:p>
          <a:p>
            <a:endParaRPr lang="en-GB" sz="2400" smtClean="0">
              <a:latin typeface="Times New Roman" pitchFamily="18" charset="0"/>
              <a:cs typeface="Times New Roman" pitchFamily="18" charset="0"/>
            </a:endParaRPr>
          </a:p>
        </p:txBody>
      </p:sp>
      <p:pic>
        <p:nvPicPr>
          <p:cNvPr id="21508" name="Picture 9"/>
          <p:cNvPicPr>
            <a:picLocks noChangeAspect="1" noChangeArrowheads="1"/>
          </p:cNvPicPr>
          <p:nvPr/>
        </p:nvPicPr>
        <p:blipFill>
          <a:blip r:embed="rId3"/>
          <a:srcRect/>
          <a:stretch>
            <a:fillRect/>
          </a:stretch>
        </p:blipFill>
        <p:spPr bwMode="auto">
          <a:xfrm>
            <a:off x="5929313" y="4500563"/>
            <a:ext cx="2786062" cy="2149475"/>
          </a:xfrm>
          <a:prstGeom prst="rect">
            <a:avLst/>
          </a:prstGeom>
          <a:noFill/>
          <a:ln w="9525">
            <a:noFill/>
            <a:miter lim="800000"/>
            <a:headEnd/>
            <a:tailEnd/>
          </a:ln>
        </p:spPr>
      </p:pic>
      <p:pic>
        <p:nvPicPr>
          <p:cNvPr id="21509" name="Picture 14" descr="Taxol"/>
          <p:cNvPicPr>
            <a:picLocks noChangeAspect="1" noChangeArrowheads="1"/>
          </p:cNvPicPr>
          <p:nvPr/>
        </p:nvPicPr>
        <p:blipFill>
          <a:blip r:embed="rId4"/>
          <a:srcRect/>
          <a:stretch>
            <a:fillRect/>
          </a:stretch>
        </p:blipFill>
        <p:spPr bwMode="auto">
          <a:xfrm>
            <a:off x="3051175" y="4857750"/>
            <a:ext cx="2735263" cy="1849438"/>
          </a:xfrm>
          <a:prstGeom prst="rect">
            <a:avLst/>
          </a:prstGeom>
          <a:noFill/>
          <a:ln w="9525">
            <a:noFill/>
            <a:miter lim="800000"/>
            <a:headEnd/>
            <a:tailEnd/>
          </a:ln>
        </p:spPr>
      </p:pic>
      <p:pic>
        <p:nvPicPr>
          <p:cNvPr id="21510" name="Picture 6"/>
          <p:cNvPicPr>
            <a:picLocks noChangeAspect="1" noChangeArrowheads="1"/>
          </p:cNvPicPr>
          <p:nvPr/>
        </p:nvPicPr>
        <p:blipFill>
          <a:blip r:embed="rId5"/>
          <a:srcRect r="38533"/>
          <a:stretch>
            <a:fillRect/>
          </a:stretch>
        </p:blipFill>
        <p:spPr bwMode="auto">
          <a:xfrm>
            <a:off x="214313" y="5286375"/>
            <a:ext cx="2698750" cy="1114425"/>
          </a:xfrm>
          <a:prstGeom prst="rect">
            <a:avLst/>
          </a:prstGeom>
          <a:noFill/>
          <a:ln w="9525">
            <a:noFill/>
            <a:miter lim="800000"/>
            <a:headEnd/>
            <a:tailEnd/>
          </a:ln>
        </p:spPr>
      </p:pic>
      <p:sp>
        <p:nvSpPr>
          <p:cNvPr id="21511" name="TextBox 6"/>
          <p:cNvSpPr txBox="1">
            <a:spLocks noChangeArrowheads="1"/>
          </p:cNvSpPr>
          <p:nvPr/>
        </p:nvSpPr>
        <p:spPr bwMode="auto">
          <a:xfrm>
            <a:off x="4929188" y="4643438"/>
            <a:ext cx="1071562" cy="369887"/>
          </a:xfrm>
          <a:prstGeom prst="rect">
            <a:avLst/>
          </a:prstGeom>
          <a:noFill/>
          <a:ln w="9525">
            <a:noFill/>
            <a:miter lim="800000"/>
            <a:headEnd/>
            <a:tailEnd/>
          </a:ln>
        </p:spPr>
        <p:txBody>
          <a:bodyPr>
            <a:spAutoFit/>
          </a:bodyPr>
          <a:lstStyle/>
          <a:p>
            <a:r>
              <a:rPr lang="en-IE" sz="1800">
                <a:latin typeface="Times New Roman" pitchFamily="18" charset="0"/>
                <a:cs typeface="Times New Roman" pitchFamily="18" charset="0"/>
              </a:rPr>
              <a:t>Taxol</a:t>
            </a:r>
            <a:endParaRPr lang="en-GB"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descr="1w2g"/>
          <p:cNvPicPr>
            <a:picLocks noChangeAspect="1" noChangeArrowheads="1"/>
          </p:cNvPicPr>
          <p:nvPr/>
        </p:nvPicPr>
        <p:blipFill>
          <a:blip r:embed="rId2"/>
          <a:srcRect l="21407" t="1518" r="14026" b="3542"/>
          <a:stretch>
            <a:fillRect/>
          </a:stretch>
        </p:blipFill>
        <p:spPr bwMode="auto">
          <a:xfrm>
            <a:off x="4714875" y="762000"/>
            <a:ext cx="4048809" cy="4343400"/>
          </a:xfrm>
          <a:prstGeom prst="rect">
            <a:avLst/>
          </a:prstGeom>
          <a:noFill/>
          <a:ln w="9525">
            <a:noFill/>
            <a:miter lim="800000"/>
            <a:headEnd/>
            <a:tailEnd/>
          </a:ln>
        </p:spPr>
      </p:pic>
      <p:pic>
        <p:nvPicPr>
          <p:cNvPr id="22533" name="Picture 9" descr="1w2g"/>
          <p:cNvPicPr>
            <a:picLocks noChangeAspect="1" noChangeArrowheads="1"/>
          </p:cNvPicPr>
          <p:nvPr/>
        </p:nvPicPr>
        <p:blipFill>
          <a:blip r:embed="rId3"/>
          <a:srcRect/>
          <a:stretch>
            <a:fillRect/>
          </a:stretch>
        </p:blipFill>
        <p:spPr bwMode="auto">
          <a:xfrm>
            <a:off x="457200" y="914400"/>
            <a:ext cx="40005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Search Algorithms</a:t>
            </a:r>
            <a:endParaRPr lang="en-GB" smtClean="0">
              <a:latin typeface="Times New Roman" pitchFamily="18" charset="0"/>
              <a:cs typeface="Times New Roman" pitchFamily="18" charset="0"/>
            </a:endParaRPr>
          </a:p>
        </p:txBody>
      </p:sp>
      <p:sp>
        <p:nvSpPr>
          <p:cNvPr id="13315" name="Content Placeholder 2"/>
          <p:cNvSpPr>
            <a:spLocks noGrp="1"/>
          </p:cNvSpPr>
          <p:nvPr>
            <p:ph idx="1"/>
          </p:nvPr>
        </p:nvSpPr>
        <p:spPr>
          <a:xfrm>
            <a:off x="685800" y="1143000"/>
            <a:ext cx="7772400" cy="5429250"/>
          </a:xfrm>
        </p:spPr>
        <p:txBody>
          <a:bodyPr>
            <a:normAutofit/>
          </a:bodyPr>
          <a:lstStyle/>
          <a:p>
            <a:pPr>
              <a:defRPr/>
            </a:pPr>
            <a:r>
              <a:rPr lang="en-US" sz="2400" dirty="0" smtClean="0">
                <a:latin typeface="Times New Roman" pitchFamily="18" charset="0"/>
                <a:cs typeface="Times New Roman" pitchFamily="18" charset="0"/>
              </a:rPr>
              <a:t>We can classify the various search algorithms according to the degrees of freedom that they consider</a:t>
            </a:r>
          </a:p>
          <a:p>
            <a:pPr>
              <a:defRPr/>
            </a:pPr>
            <a:r>
              <a:rPr lang="en-US" sz="2400" dirty="0" smtClean="0">
                <a:solidFill>
                  <a:srgbClr val="FF0000"/>
                </a:solidFill>
                <a:latin typeface="Times New Roman" pitchFamily="18" charset="0"/>
                <a:cs typeface="Times New Roman" pitchFamily="18" charset="0"/>
              </a:rPr>
              <a:t>Rigid docking</a:t>
            </a:r>
            <a:r>
              <a:rPr lang="en-US" sz="2400" dirty="0" smtClean="0">
                <a:latin typeface="Times New Roman" pitchFamily="18" charset="0"/>
                <a:cs typeface="Times New Roman" pitchFamily="18" charset="0"/>
              </a:rPr>
              <a:t> or </a:t>
            </a:r>
            <a:r>
              <a:rPr lang="en-US" sz="2400" dirty="0" smtClean="0">
                <a:solidFill>
                  <a:srgbClr val="FF0000"/>
                </a:solidFill>
                <a:latin typeface="Times New Roman" pitchFamily="18" charset="0"/>
                <a:cs typeface="Times New Roman" pitchFamily="18" charset="0"/>
              </a:rPr>
              <a:t>flexible docking</a:t>
            </a:r>
            <a:endParaRPr lang="en-US" sz="2400" dirty="0" smtClean="0">
              <a:latin typeface="Times New Roman" pitchFamily="18" charset="0"/>
              <a:cs typeface="Times New Roman" pitchFamily="18" charset="0"/>
            </a:endParaRPr>
          </a:p>
          <a:p>
            <a:pPr lvl="1">
              <a:defRPr/>
            </a:pPr>
            <a:r>
              <a:rPr lang="en-US" sz="1800" dirty="0" smtClean="0">
                <a:solidFill>
                  <a:schemeClr val="bg1">
                    <a:lumMod val="50000"/>
                  </a:schemeClr>
                </a:solidFill>
                <a:latin typeface="Times New Roman" pitchFamily="18" charset="0"/>
                <a:cs typeface="Times New Roman" pitchFamily="18" charset="0"/>
              </a:rPr>
              <a:t>With respect to the ligand structure</a:t>
            </a:r>
            <a:endParaRPr lang="en-US" sz="2400"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Rigid docking</a:t>
            </a:r>
          </a:p>
          <a:p>
            <a:pPr>
              <a:defRPr/>
            </a:pPr>
            <a:r>
              <a:rPr lang="en-US" sz="2400" dirty="0" smtClean="0">
                <a:latin typeface="Times New Roman" pitchFamily="18" charset="0"/>
                <a:cs typeface="Times New Roman" pitchFamily="18" charset="0"/>
              </a:rPr>
              <a:t>The ligand is treated as a rigid structure during the docking</a:t>
            </a:r>
          </a:p>
          <a:p>
            <a:pPr lvl="1">
              <a:defRPr/>
            </a:pPr>
            <a:r>
              <a:rPr lang="en-US" sz="2000" dirty="0" smtClean="0">
                <a:latin typeface="Times New Roman" pitchFamily="18" charset="0"/>
                <a:cs typeface="Times New Roman" pitchFamily="18" charset="0"/>
              </a:rPr>
              <a:t>Only the translational and rotational degrees of freedom are considered</a:t>
            </a:r>
          </a:p>
          <a:p>
            <a:pPr>
              <a:defRPr/>
            </a:pPr>
            <a:r>
              <a:rPr lang="en-IE" sz="2000" dirty="0" smtClean="0">
                <a:latin typeface="Times New Roman" pitchFamily="18" charset="0"/>
                <a:cs typeface="Times New Roman" pitchFamily="18" charset="0"/>
              </a:rPr>
              <a:t>To deal with the problem of ligand conformations,</a:t>
            </a:r>
            <a:r>
              <a:rPr lang="en-GB" sz="2000" dirty="0" smtClean="0">
                <a:latin typeface="Times New Roman" pitchFamily="18" charset="0"/>
                <a:cs typeface="Times New Roman" pitchFamily="18" charset="0"/>
              </a:rPr>
              <a:t> a large number of conformations of each ligand are generated in advance and each is docked separately</a:t>
            </a:r>
          </a:p>
          <a:p>
            <a:pPr>
              <a:defRPr/>
            </a:pPr>
            <a:r>
              <a:rPr lang="en-IE" sz="2000" dirty="0" smtClean="0">
                <a:latin typeface="Times New Roman" pitchFamily="18" charset="0"/>
                <a:cs typeface="Times New Roman" pitchFamily="18" charset="0"/>
              </a:rPr>
              <a:t>Examples: FRED (Fast Rigid Exhaustive Docking) from OpenEye, and one of the earliest docking programs</a:t>
            </a:r>
            <a:r>
              <a:rPr lang="en-IE" sz="2000" smtClean="0">
                <a:latin typeface="Times New Roman" pitchFamily="18" charset="0"/>
                <a:cs typeface="Times New Roman" pitchFamily="18" charset="0"/>
              </a:rPr>
              <a:t>, DOCK</a:t>
            </a:r>
            <a:endParaRPr lang="en-GB"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The DOCK algorithm – Rigid docking</a:t>
            </a:r>
            <a:endParaRPr lang="en-GB" smtClean="0">
              <a:latin typeface="Times New Roman" pitchFamily="18" charset="0"/>
              <a:cs typeface="Times New Roman" pitchFamily="18" charset="0"/>
            </a:endParaRPr>
          </a:p>
        </p:txBody>
      </p:sp>
      <p:pic>
        <p:nvPicPr>
          <p:cNvPr id="24579" name="Picture 2"/>
          <p:cNvPicPr>
            <a:picLocks noChangeAspect="1" noChangeArrowheads="1"/>
          </p:cNvPicPr>
          <p:nvPr/>
        </p:nvPicPr>
        <p:blipFill>
          <a:blip r:embed="rId2"/>
          <a:srcRect/>
          <a:stretch>
            <a:fillRect/>
          </a:stretch>
        </p:blipFill>
        <p:spPr bwMode="auto">
          <a:xfrm>
            <a:off x="3744913" y="1000125"/>
            <a:ext cx="5184775" cy="5429250"/>
          </a:xfrm>
          <a:prstGeom prst="rect">
            <a:avLst/>
          </a:prstGeom>
          <a:noFill/>
          <a:ln w="9525">
            <a:noFill/>
            <a:miter lim="800000"/>
            <a:headEnd/>
            <a:tailEnd/>
          </a:ln>
        </p:spPr>
      </p:pic>
      <p:sp>
        <p:nvSpPr>
          <p:cNvPr id="7" name="Content Placeholder 2"/>
          <p:cNvSpPr>
            <a:spLocks noGrp="1"/>
          </p:cNvSpPr>
          <p:nvPr>
            <p:ph idx="1"/>
          </p:nvPr>
        </p:nvSpPr>
        <p:spPr>
          <a:xfrm>
            <a:off x="214313" y="1143000"/>
            <a:ext cx="3643312" cy="5143500"/>
          </a:xfrm>
        </p:spPr>
        <p:txBody>
          <a:bodyPr>
            <a:normAutofit/>
          </a:bodyPr>
          <a:lstStyle/>
          <a:p>
            <a:pPr>
              <a:defRPr/>
            </a:pPr>
            <a:r>
              <a:rPr lang="en-US" sz="1600" dirty="0" smtClean="0">
                <a:latin typeface="Times New Roman" pitchFamily="18" charset="0"/>
                <a:cs typeface="Times New Roman" pitchFamily="18" charset="0"/>
              </a:rPr>
              <a:t>The DOCK algorithm developed by Kuntz and co-workers is generally considered one of the major advances in protein–ligand docking </a:t>
            </a:r>
            <a:r>
              <a:rPr lang="en-US" sz="1600" dirty="0" smtClean="0">
                <a:solidFill>
                  <a:schemeClr val="bg1">
                    <a:lumMod val="50000"/>
                  </a:schemeClr>
                </a:solidFill>
                <a:latin typeface="Times New Roman" pitchFamily="18" charset="0"/>
                <a:cs typeface="Times New Roman" pitchFamily="18" charset="0"/>
              </a:rPr>
              <a:t>[Kuntz et al., </a:t>
            </a:r>
            <a:r>
              <a:rPr lang="en-US" sz="1600" i="1" dirty="0" smtClean="0">
                <a:solidFill>
                  <a:schemeClr val="bg1">
                    <a:lumMod val="50000"/>
                  </a:schemeClr>
                </a:solidFill>
                <a:latin typeface="Times New Roman" pitchFamily="18" charset="0"/>
                <a:cs typeface="Times New Roman" pitchFamily="18" charset="0"/>
              </a:rPr>
              <a:t>JMB,</a:t>
            </a:r>
            <a:r>
              <a:rPr lang="en-US" sz="1600" dirty="0" smtClean="0">
                <a:solidFill>
                  <a:schemeClr val="bg1">
                    <a:lumMod val="50000"/>
                  </a:schemeClr>
                </a:solidFill>
                <a:latin typeface="Times New Roman" pitchFamily="18" charset="0"/>
                <a:cs typeface="Times New Roman" pitchFamily="18" charset="0"/>
              </a:rPr>
              <a:t> </a:t>
            </a:r>
            <a:r>
              <a:rPr lang="en-US" sz="1600" b="1" dirty="0" smtClean="0">
                <a:solidFill>
                  <a:schemeClr val="bg1">
                    <a:lumMod val="50000"/>
                  </a:schemeClr>
                </a:solidFill>
                <a:latin typeface="Times New Roman" pitchFamily="18" charset="0"/>
                <a:cs typeface="Times New Roman" pitchFamily="18" charset="0"/>
              </a:rPr>
              <a:t>1982</a:t>
            </a:r>
            <a:r>
              <a:rPr lang="en-US" sz="1600" dirty="0" smtClean="0">
                <a:solidFill>
                  <a:schemeClr val="bg1">
                    <a:lumMod val="50000"/>
                  </a:schemeClr>
                </a:solidFill>
                <a:latin typeface="Times New Roman" pitchFamily="18" charset="0"/>
                <a:cs typeface="Times New Roman" pitchFamily="18" charset="0"/>
              </a:rPr>
              <a:t>, </a:t>
            </a:r>
            <a:r>
              <a:rPr lang="en-US" sz="1600" i="1" dirty="0" smtClean="0">
                <a:solidFill>
                  <a:schemeClr val="bg1">
                    <a:lumMod val="50000"/>
                  </a:schemeClr>
                </a:solidFill>
                <a:latin typeface="Times New Roman" pitchFamily="18" charset="0"/>
                <a:cs typeface="Times New Roman" pitchFamily="18" charset="0"/>
              </a:rPr>
              <a:t>161</a:t>
            </a:r>
            <a:r>
              <a:rPr lang="en-US" sz="1600" dirty="0" smtClean="0">
                <a:solidFill>
                  <a:schemeClr val="bg1">
                    <a:lumMod val="50000"/>
                  </a:schemeClr>
                </a:solidFill>
                <a:latin typeface="Times New Roman" pitchFamily="18" charset="0"/>
                <a:cs typeface="Times New Roman" pitchFamily="18" charset="0"/>
              </a:rPr>
              <a:t>, 269]</a:t>
            </a:r>
          </a:p>
          <a:p>
            <a:pPr>
              <a:defRPr/>
            </a:pPr>
            <a:endParaRPr lang="en-US" sz="1600" dirty="0" smtClean="0">
              <a:latin typeface="Times New Roman" pitchFamily="18" charset="0"/>
              <a:cs typeface="Times New Roman" pitchFamily="18" charset="0"/>
            </a:endParaRPr>
          </a:p>
          <a:p>
            <a:pPr>
              <a:defRPr/>
            </a:pPr>
            <a:r>
              <a:rPr lang="en-US" sz="1600" dirty="0" smtClean="0">
                <a:latin typeface="Times New Roman" pitchFamily="18" charset="0"/>
                <a:cs typeface="Times New Roman" pitchFamily="18" charset="0"/>
              </a:rPr>
              <a:t>The earliest version of the DOCK algorithm only considered rigid body docking and was designed to identify molecules with a high degree of shape complementarity to the protein binding site.</a:t>
            </a:r>
          </a:p>
          <a:p>
            <a:pPr>
              <a:defRPr/>
            </a:pPr>
            <a:endParaRPr lang="en-US" sz="1600" dirty="0" smtClean="0">
              <a:latin typeface="Times New Roman" pitchFamily="18" charset="0"/>
              <a:cs typeface="Times New Roman" pitchFamily="18" charset="0"/>
            </a:endParaRPr>
          </a:p>
          <a:p>
            <a:pPr>
              <a:defRPr/>
            </a:pPr>
            <a:r>
              <a:rPr lang="en-US" sz="1600" dirty="0" smtClean="0">
                <a:latin typeface="Times New Roman" pitchFamily="18" charset="0"/>
                <a:cs typeface="Times New Roman" pitchFamily="18" charset="0"/>
              </a:rPr>
              <a:t>The first stage of the DOCK method involves the construction of a “negative image” of the binding site consisting of a series of overlapping spheres of varying radii, derived from the molecular surface of the protein</a:t>
            </a:r>
            <a:endParaRPr lang="en-GB" sz="1600" dirty="0" smtClean="0">
              <a:latin typeface="Times New Roman" pitchFamily="18" charset="0"/>
              <a:cs typeface="Times New Roman" pitchFamily="18" charset="0"/>
            </a:endParaRPr>
          </a:p>
        </p:txBody>
      </p:sp>
      <p:sp>
        <p:nvSpPr>
          <p:cNvPr id="8" name="TextBox 7"/>
          <p:cNvSpPr txBox="1"/>
          <p:nvPr/>
        </p:nvSpPr>
        <p:spPr>
          <a:xfrm>
            <a:off x="3429000" y="6376988"/>
            <a:ext cx="5500688" cy="338137"/>
          </a:xfrm>
          <a:prstGeom prst="rect">
            <a:avLst/>
          </a:prstGeom>
          <a:noFill/>
        </p:spPr>
        <p:txBody>
          <a:bodyPr>
            <a:spAutoFit/>
          </a:bodyPr>
          <a:lstStyle/>
          <a:p>
            <a:pPr>
              <a:defRPr/>
            </a:pPr>
            <a:r>
              <a:rPr lang="en-IE" sz="1600" dirty="0">
                <a:solidFill>
                  <a:schemeClr val="bg1">
                    <a:lumMod val="50000"/>
                  </a:schemeClr>
                </a:solidFill>
                <a:latin typeface="Times New Roman" pitchFamily="18" charset="0"/>
                <a:cs typeface="Times New Roman" pitchFamily="18" charset="0"/>
              </a:rPr>
              <a:t>AR Leach, VJ Gillet, An Introduction to Cheminformatics</a:t>
            </a:r>
            <a:endParaRPr lang="en-GB" sz="1600" dirty="0">
              <a:solidFill>
                <a:schemeClr val="bg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The DOCK algorithm – Rigid docking</a:t>
            </a:r>
            <a:endParaRPr lang="en-GB" smtClean="0">
              <a:latin typeface="Times New Roman" pitchFamily="18" charset="0"/>
              <a:cs typeface="Times New Roman" pitchFamily="18" charset="0"/>
            </a:endParaRPr>
          </a:p>
        </p:txBody>
      </p:sp>
      <p:pic>
        <p:nvPicPr>
          <p:cNvPr id="25603" name="Picture 2"/>
          <p:cNvPicPr>
            <a:picLocks noChangeAspect="1" noChangeArrowheads="1"/>
          </p:cNvPicPr>
          <p:nvPr/>
        </p:nvPicPr>
        <p:blipFill>
          <a:blip r:embed="rId2"/>
          <a:srcRect/>
          <a:stretch>
            <a:fillRect/>
          </a:stretch>
        </p:blipFill>
        <p:spPr bwMode="auto">
          <a:xfrm>
            <a:off x="3744913" y="1000125"/>
            <a:ext cx="5184775" cy="5429250"/>
          </a:xfrm>
          <a:prstGeom prst="rect">
            <a:avLst/>
          </a:prstGeom>
          <a:noFill/>
          <a:ln w="9525">
            <a:noFill/>
            <a:miter lim="800000"/>
            <a:headEnd/>
            <a:tailEnd/>
          </a:ln>
        </p:spPr>
      </p:pic>
      <p:sp>
        <p:nvSpPr>
          <p:cNvPr id="5" name="TextBox 4"/>
          <p:cNvSpPr txBox="1"/>
          <p:nvPr/>
        </p:nvSpPr>
        <p:spPr>
          <a:xfrm>
            <a:off x="3429000" y="6376988"/>
            <a:ext cx="5500688" cy="338137"/>
          </a:xfrm>
          <a:prstGeom prst="rect">
            <a:avLst/>
          </a:prstGeom>
          <a:noFill/>
        </p:spPr>
        <p:txBody>
          <a:bodyPr>
            <a:spAutoFit/>
          </a:bodyPr>
          <a:lstStyle/>
          <a:p>
            <a:pPr>
              <a:defRPr/>
            </a:pPr>
            <a:r>
              <a:rPr lang="en-IE" sz="1600" dirty="0">
                <a:solidFill>
                  <a:schemeClr val="bg1">
                    <a:lumMod val="50000"/>
                  </a:schemeClr>
                </a:solidFill>
                <a:latin typeface="Times New Roman" pitchFamily="18" charset="0"/>
                <a:cs typeface="Times New Roman" pitchFamily="18" charset="0"/>
              </a:rPr>
              <a:t>AR Leach, VJ Gillet, An Introduction to Cheminformatics</a:t>
            </a:r>
            <a:endParaRPr lang="en-GB" sz="1600" dirty="0">
              <a:solidFill>
                <a:schemeClr val="bg1">
                  <a:lumMod val="50000"/>
                </a:schemeClr>
              </a:solidFill>
              <a:latin typeface="Times New Roman" pitchFamily="18" charset="0"/>
              <a:cs typeface="Times New Roman" pitchFamily="18" charset="0"/>
            </a:endParaRPr>
          </a:p>
        </p:txBody>
      </p:sp>
      <p:sp>
        <p:nvSpPr>
          <p:cNvPr id="25605" name="Content Placeholder 2"/>
          <p:cNvSpPr>
            <a:spLocks noGrp="1"/>
          </p:cNvSpPr>
          <p:nvPr>
            <p:ph idx="1"/>
          </p:nvPr>
        </p:nvSpPr>
        <p:spPr>
          <a:xfrm>
            <a:off x="214313" y="1143000"/>
            <a:ext cx="3643312" cy="5143500"/>
          </a:xfrm>
        </p:spPr>
        <p:txBody>
          <a:bodyPr/>
          <a:lstStyle/>
          <a:p>
            <a:r>
              <a:rPr lang="en-US" sz="1600" smtClean="0">
                <a:latin typeface="Times New Roman" pitchFamily="18" charset="0"/>
                <a:cs typeface="Times New Roman" pitchFamily="18" charset="0"/>
              </a:rPr>
              <a:t>Ligand atoms are then matched to the sphere centres so that the distances between the atoms equal the distances between the corresponding sphere centres, within some tolerance.</a:t>
            </a:r>
          </a:p>
          <a:p>
            <a:endParaRPr lang="en-US" sz="1600" smtClean="0">
              <a:latin typeface="Times New Roman" pitchFamily="18" charset="0"/>
              <a:cs typeface="Times New Roman" pitchFamily="18" charset="0"/>
            </a:endParaRPr>
          </a:p>
          <a:p>
            <a:r>
              <a:rPr lang="en-US" sz="1600" smtClean="0">
                <a:latin typeface="Times New Roman" pitchFamily="18" charset="0"/>
                <a:cs typeface="Times New Roman" pitchFamily="18" charset="0"/>
              </a:rPr>
              <a:t>The ligand conformation is then oriented into the binding site. After checking to ensure that there are no unacceptable steric interactions, it is then scored.</a:t>
            </a:r>
          </a:p>
          <a:p>
            <a:endParaRPr lang="en-US" sz="1600" smtClean="0">
              <a:latin typeface="Times New Roman" pitchFamily="18" charset="0"/>
              <a:cs typeface="Times New Roman" pitchFamily="18" charset="0"/>
            </a:endParaRPr>
          </a:p>
          <a:p>
            <a:r>
              <a:rPr lang="en-US" sz="1600" smtClean="0">
                <a:latin typeface="Times New Roman" pitchFamily="18" charset="0"/>
                <a:cs typeface="Times New Roman" pitchFamily="18" charset="0"/>
              </a:rPr>
              <a:t>New orientations are produced by generating new sets of matching ligand atoms and sphere centres. The procedure continues until all possible matches have been </a:t>
            </a:r>
            <a:r>
              <a:rPr lang="en-GB" sz="1600" smtClean="0">
                <a:latin typeface="Times New Roman" pitchFamily="18" charset="0"/>
                <a:cs typeface="Times New Roman" pitchFamily="18" charset="0"/>
              </a:rPr>
              <a:t>considered.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Flexible docking</a:t>
            </a:r>
            <a:endParaRPr lang="en-GB" smtClean="0">
              <a:latin typeface="Times New Roman" pitchFamily="18" charset="0"/>
              <a:cs typeface="Times New Roman" pitchFamily="18" charset="0"/>
            </a:endParaRPr>
          </a:p>
        </p:txBody>
      </p:sp>
      <p:sp>
        <p:nvSpPr>
          <p:cNvPr id="26627" name="Content Placeholder 2"/>
          <p:cNvSpPr>
            <a:spLocks noGrp="1"/>
          </p:cNvSpPr>
          <p:nvPr>
            <p:ph idx="1"/>
          </p:nvPr>
        </p:nvSpPr>
        <p:spPr>
          <a:xfrm>
            <a:off x="642938" y="1000125"/>
            <a:ext cx="7772400" cy="5857875"/>
          </a:xfrm>
        </p:spPr>
        <p:txBody>
          <a:bodyPr/>
          <a:lstStyle/>
          <a:p>
            <a:pPr algn="just">
              <a:lnSpc>
                <a:spcPct val="80000"/>
              </a:lnSpc>
            </a:pPr>
            <a:r>
              <a:rPr lang="en-GB" sz="2000" b="1" dirty="0" smtClean="0">
                <a:solidFill>
                  <a:srgbClr val="FF0000"/>
                </a:solidFill>
                <a:latin typeface="Times New Roman" pitchFamily="18" charset="0"/>
                <a:cs typeface="Times New Roman" pitchFamily="18" charset="0"/>
              </a:rPr>
              <a:t>Flexible docking</a:t>
            </a:r>
            <a:r>
              <a:rPr lang="en-GB" sz="2000" dirty="0" smtClean="0">
                <a:latin typeface="Times New Roman" pitchFamily="18" charset="0"/>
                <a:cs typeface="Times New Roman" pitchFamily="18" charset="0"/>
              </a:rPr>
              <a:t> is the most common form of docking today</a:t>
            </a:r>
          </a:p>
          <a:p>
            <a:pPr lvl="1" algn="just">
              <a:lnSpc>
                <a:spcPct val="80000"/>
              </a:lnSpc>
            </a:pPr>
            <a:r>
              <a:rPr lang="en-GB" sz="1800" dirty="0" smtClean="0">
                <a:latin typeface="Times New Roman" pitchFamily="18" charset="0"/>
                <a:cs typeface="Times New Roman" pitchFamily="18" charset="0"/>
              </a:rPr>
              <a:t>Conformations of each molecule are generated on-the-fly by the search algorithm during the docking process</a:t>
            </a:r>
          </a:p>
          <a:p>
            <a:pPr lvl="1" algn="just">
              <a:lnSpc>
                <a:spcPct val="80000"/>
              </a:lnSpc>
            </a:pPr>
            <a:r>
              <a:rPr lang="en-IE" sz="1800" dirty="0" smtClean="0">
                <a:latin typeface="Times New Roman" pitchFamily="18" charset="0"/>
                <a:cs typeface="Times New Roman" pitchFamily="18" charset="0"/>
              </a:rPr>
              <a:t>The algorithm can avoid considering conformations that do not fit</a:t>
            </a:r>
            <a:endParaRPr lang="en-GB" sz="2000" dirty="0" smtClean="0">
              <a:latin typeface="Times New Roman" pitchFamily="18" charset="0"/>
              <a:cs typeface="Times New Roman" pitchFamily="18" charset="0"/>
            </a:endParaRPr>
          </a:p>
          <a:p>
            <a:pPr algn="just">
              <a:lnSpc>
                <a:spcPct val="80000"/>
              </a:lnSpc>
            </a:pPr>
            <a:r>
              <a:rPr lang="en-GB" sz="2000" dirty="0" smtClean="0">
                <a:latin typeface="Times New Roman" pitchFamily="18" charset="0"/>
                <a:cs typeface="Times New Roman" pitchFamily="18" charset="0"/>
              </a:rPr>
              <a:t>Exhaustive (systematic) searching computationally too expensive as the</a:t>
            </a:r>
            <a:r>
              <a:rPr lang="en-IE" sz="2000" dirty="0" smtClean="0">
                <a:latin typeface="Times New Roman" pitchFamily="18" charset="0"/>
                <a:cs typeface="Times New Roman" pitchFamily="18" charset="0"/>
              </a:rPr>
              <a:t> search space is very large</a:t>
            </a:r>
            <a:endParaRPr lang="en-GB" sz="2000" dirty="0" smtClean="0">
              <a:latin typeface="Times New Roman" pitchFamily="18" charset="0"/>
              <a:cs typeface="Times New Roman" pitchFamily="18" charset="0"/>
            </a:endParaRPr>
          </a:p>
          <a:p>
            <a:pPr algn="just">
              <a:lnSpc>
                <a:spcPct val="80000"/>
              </a:lnSpc>
            </a:pPr>
            <a:r>
              <a:rPr lang="en-GB" sz="2000" dirty="0" smtClean="0">
                <a:latin typeface="Times New Roman" pitchFamily="18" charset="0"/>
                <a:cs typeface="Times New Roman" pitchFamily="18" charset="0"/>
              </a:rPr>
              <a:t>One common approach is to use </a:t>
            </a:r>
            <a:r>
              <a:rPr lang="en-GB" sz="2000" dirty="0" smtClean="0">
                <a:solidFill>
                  <a:srgbClr val="FF0000"/>
                </a:solidFill>
                <a:latin typeface="Times New Roman" pitchFamily="18" charset="0"/>
                <a:cs typeface="Times New Roman" pitchFamily="18" charset="0"/>
              </a:rPr>
              <a:t>stochastic search</a:t>
            </a:r>
            <a:r>
              <a:rPr lang="en-GB" sz="2000" dirty="0" smtClean="0">
                <a:latin typeface="Times New Roman" pitchFamily="18" charset="0"/>
                <a:cs typeface="Times New Roman" pitchFamily="18" charset="0"/>
              </a:rPr>
              <a:t> methods</a:t>
            </a:r>
          </a:p>
          <a:p>
            <a:pPr lvl="1" algn="just">
              <a:lnSpc>
                <a:spcPct val="80000"/>
              </a:lnSpc>
            </a:pPr>
            <a:r>
              <a:rPr lang="en-GB" sz="1800" dirty="0" smtClean="0">
                <a:latin typeface="Times New Roman" pitchFamily="18" charset="0"/>
                <a:cs typeface="Times New Roman" pitchFamily="18" charset="0"/>
              </a:rPr>
              <a:t>These don’t guarantee optimum solution, but good solution within reasonable length of time</a:t>
            </a:r>
            <a:endParaRPr lang="en-GB" sz="1600" dirty="0" smtClean="0">
              <a:latin typeface="Times New Roman" pitchFamily="18" charset="0"/>
              <a:cs typeface="Times New Roman" pitchFamily="18" charset="0"/>
            </a:endParaRPr>
          </a:p>
          <a:p>
            <a:pPr lvl="1" algn="just">
              <a:lnSpc>
                <a:spcPct val="80000"/>
              </a:lnSpc>
            </a:pPr>
            <a:r>
              <a:rPr lang="en-GB" sz="1800" dirty="0" smtClean="0">
                <a:latin typeface="Times New Roman" pitchFamily="18" charset="0"/>
                <a:cs typeface="Times New Roman" pitchFamily="18" charset="0"/>
              </a:rPr>
              <a:t>Stochastic means that they incorporate a degree of randomness</a:t>
            </a:r>
          </a:p>
          <a:p>
            <a:pPr lvl="1" algn="just">
              <a:lnSpc>
                <a:spcPct val="80000"/>
              </a:lnSpc>
            </a:pPr>
            <a:r>
              <a:rPr lang="en-IE" sz="1800" dirty="0" smtClean="0">
                <a:latin typeface="Times New Roman" pitchFamily="18" charset="0"/>
                <a:cs typeface="Times New Roman" pitchFamily="18" charset="0"/>
              </a:rPr>
              <a:t>Such algorithms include </a:t>
            </a:r>
            <a:r>
              <a:rPr lang="en-GB" sz="1800" dirty="0" smtClean="0">
                <a:solidFill>
                  <a:srgbClr val="FF0000"/>
                </a:solidFill>
                <a:latin typeface="Times New Roman" pitchFamily="18" charset="0"/>
                <a:cs typeface="Times New Roman" pitchFamily="18" charset="0"/>
              </a:rPr>
              <a:t>genetic algorithms</a:t>
            </a:r>
            <a:r>
              <a:rPr lang="en-GB" sz="1800" dirty="0" smtClean="0">
                <a:latin typeface="Times New Roman" pitchFamily="18" charset="0"/>
                <a:cs typeface="Times New Roman" pitchFamily="18" charset="0"/>
              </a:rPr>
              <a:t> (GOLD, </a:t>
            </a:r>
            <a:r>
              <a:rPr lang="en-GB" sz="1800" dirty="0" err="1" smtClean="0">
                <a:latin typeface="Times New Roman" pitchFamily="18" charset="0"/>
                <a:cs typeface="Times New Roman" pitchFamily="18" charset="0"/>
              </a:rPr>
              <a:t>Autodock</a:t>
            </a:r>
            <a:r>
              <a:rPr lang="en-GB" sz="1800" dirty="0" smtClean="0">
                <a:latin typeface="Times New Roman" pitchFamily="18" charset="0"/>
                <a:cs typeface="Times New Roman" pitchFamily="18" charset="0"/>
              </a:rPr>
              <a:t>), </a:t>
            </a:r>
            <a:r>
              <a:rPr lang="en-GB" sz="1800" dirty="0" smtClean="0">
                <a:solidFill>
                  <a:srgbClr val="FF0000"/>
                </a:solidFill>
                <a:latin typeface="Times New Roman" pitchFamily="18" charset="0"/>
                <a:cs typeface="Times New Roman" pitchFamily="18" charset="0"/>
              </a:rPr>
              <a:t>simulated annealing</a:t>
            </a:r>
            <a:r>
              <a:rPr lang="en-GB" sz="1800" dirty="0" smtClean="0">
                <a:latin typeface="Times New Roman" pitchFamily="18" charset="0"/>
                <a:cs typeface="Times New Roman" pitchFamily="18" charset="0"/>
              </a:rPr>
              <a:t> (</a:t>
            </a:r>
            <a:r>
              <a:rPr lang="en-GB" sz="1800" dirty="0" err="1" smtClean="0">
                <a:latin typeface="Times New Roman" pitchFamily="18" charset="0"/>
                <a:cs typeface="Times New Roman" pitchFamily="18" charset="0"/>
              </a:rPr>
              <a:t>AutoDock</a:t>
            </a:r>
            <a:r>
              <a:rPr lang="en-GB" sz="1800" dirty="0" smtClean="0">
                <a:latin typeface="Times New Roman" pitchFamily="18" charset="0"/>
                <a:cs typeface="Times New Roman" pitchFamily="18" charset="0"/>
              </a:rPr>
              <a:t>)</a:t>
            </a:r>
            <a:endParaRPr lang="en-IE" sz="1800" dirty="0" smtClean="0">
              <a:latin typeface="Times New Roman" pitchFamily="18" charset="0"/>
              <a:cs typeface="Times New Roman" pitchFamily="18" charset="0"/>
            </a:endParaRPr>
          </a:p>
          <a:p>
            <a:pPr algn="just"/>
            <a:r>
              <a:rPr lang="en-IE" sz="2000" dirty="0" smtClean="0">
                <a:latin typeface="Times New Roman" pitchFamily="18" charset="0"/>
                <a:cs typeface="Times New Roman" pitchFamily="18" charset="0"/>
              </a:rPr>
              <a:t>An alternative is to use </a:t>
            </a:r>
            <a:r>
              <a:rPr lang="en-IE" sz="2000" dirty="0" smtClean="0">
                <a:solidFill>
                  <a:srgbClr val="FF0000"/>
                </a:solidFill>
                <a:latin typeface="Times New Roman" pitchFamily="18" charset="0"/>
                <a:cs typeface="Times New Roman" pitchFamily="18" charset="0"/>
              </a:rPr>
              <a:t>incremental construction </a:t>
            </a:r>
            <a:r>
              <a:rPr lang="en-IE" sz="2000" dirty="0" smtClean="0">
                <a:latin typeface="Times New Roman" pitchFamily="18" charset="0"/>
                <a:cs typeface="Times New Roman" pitchFamily="18" charset="0"/>
              </a:rPr>
              <a:t>methods</a:t>
            </a:r>
          </a:p>
          <a:p>
            <a:pPr lvl="1" algn="just"/>
            <a:r>
              <a:rPr lang="en-US" sz="1800" dirty="0" smtClean="0">
                <a:latin typeface="Times New Roman" pitchFamily="18" charset="0"/>
                <a:cs typeface="Times New Roman" pitchFamily="18" charset="0"/>
              </a:rPr>
              <a:t>These construct conformations of the </a:t>
            </a:r>
            <a:r>
              <a:rPr lang="en-US" sz="1800" dirty="0" err="1" smtClean="0">
                <a:latin typeface="Times New Roman" pitchFamily="18" charset="0"/>
                <a:cs typeface="Times New Roman" pitchFamily="18" charset="0"/>
              </a:rPr>
              <a:t>ligand</a:t>
            </a:r>
            <a:r>
              <a:rPr lang="en-US" sz="1800" dirty="0" smtClean="0">
                <a:latin typeface="Times New Roman" pitchFamily="18" charset="0"/>
                <a:cs typeface="Times New Roman" pitchFamily="18" charset="0"/>
              </a:rPr>
              <a:t> within the binding site in a series of stages</a:t>
            </a:r>
          </a:p>
          <a:p>
            <a:pPr lvl="1" algn="just"/>
            <a:r>
              <a:rPr lang="en-GB" sz="1800" dirty="0" smtClean="0">
                <a:latin typeface="Times New Roman" pitchFamily="18" charset="0"/>
                <a:cs typeface="Times New Roman" pitchFamily="18" charset="0"/>
              </a:rPr>
              <a:t>First one </a:t>
            </a:r>
            <a:r>
              <a:rPr lang="en-US" sz="1800" dirty="0" smtClean="0">
                <a:latin typeface="Times New Roman" pitchFamily="18" charset="0"/>
                <a:cs typeface="Times New Roman" pitchFamily="18" charset="0"/>
              </a:rPr>
              <a:t>or more “base fragments” are identified which are docked into the binding site</a:t>
            </a:r>
          </a:p>
          <a:p>
            <a:pPr lvl="1" algn="just"/>
            <a:r>
              <a:rPr lang="en-US" sz="1800" dirty="0" smtClean="0">
                <a:latin typeface="Times New Roman" pitchFamily="18" charset="0"/>
                <a:cs typeface="Times New Roman" pitchFamily="18" charset="0"/>
              </a:rPr>
              <a:t>The orientations of the base fragment then act as anchors for a systematic conformational analysis of the remainder of the </a:t>
            </a:r>
            <a:r>
              <a:rPr lang="en-US" sz="1800" dirty="0" err="1" smtClean="0">
                <a:latin typeface="Times New Roman" pitchFamily="18" charset="0"/>
                <a:cs typeface="Times New Roman" pitchFamily="18" charset="0"/>
              </a:rPr>
              <a:t>ligand</a:t>
            </a:r>
            <a:endParaRPr lang="en-US" sz="1800" dirty="0" smtClean="0">
              <a:latin typeface="Times New Roman" pitchFamily="18" charset="0"/>
              <a:cs typeface="Times New Roman" pitchFamily="18" charset="0"/>
            </a:endParaRPr>
          </a:p>
          <a:p>
            <a:pPr lvl="1" algn="just"/>
            <a:r>
              <a:rPr lang="en-US" sz="1800" dirty="0" smtClean="0">
                <a:latin typeface="Times New Roman" pitchFamily="18" charset="0"/>
                <a:cs typeface="Times New Roman" pitchFamily="18" charset="0"/>
              </a:rPr>
              <a:t>Example: </a:t>
            </a:r>
            <a:r>
              <a:rPr lang="en-US" sz="1800" dirty="0" err="1" smtClean="0">
                <a:latin typeface="Times New Roman" pitchFamily="18" charset="0"/>
                <a:cs typeface="Times New Roman" pitchFamily="18" charset="0"/>
              </a:rPr>
              <a:t>FlexX</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23850"/>
            <a:ext cx="7772400" cy="604838"/>
          </a:xfrm>
        </p:spPr>
        <p:txBody>
          <a:bodyPr>
            <a:normAutofit fontScale="90000"/>
          </a:bodyPr>
          <a:lstStyle/>
          <a:p>
            <a:r>
              <a:rPr lang="en-IE" sz="2800" smtClean="0">
                <a:latin typeface="Times New Roman" pitchFamily="18" charset="0"/>
                <a:cs typeface="Times New Roman" pitchFamily="18" charset="0"/>
              </a:rPr>
              <a:t>Flexible docking using a Genetic Algorithm (GA)</a:t>
            </a:r>
            <a:endParaRPr lang="en-GB" sz="2800" smtClean="0">
              <a:latin typeface="Times New Roman" pitchFamily="18" charset="0"/>
              <a:cs typeface="Times New Roman" pitchFamily="18" charset="0"/>
            </a:endParaRPr>
          </a:p>
        </p:txBody>
      </p:sp>
      <p:sp>
        <p:nvSpPr>
          <p:cNvPr id="27651" name="Content Placeholder 2"/>
          <p:cNvSpPr>
            <a:spLocks noGrp="1"/>
          </p:cNvSpPr>
          <p:nvPr>
            <p:ph idx="1"/>
          </p:nvPr>
        </p:nvSpPr>
        <p:spPr>
          <a:xfrm>
            <a:off x="785813" y="1071563"/>
            <a:ext cx="7772400" cy="5286375"/>
          </a:xfrm>
        </p:spPr>
        <p:txBody>
          <a:bodyPr>
            <a:normAutofit/>
          </a:bodyPr>
          <a:lstStyle/>
          <a:p>
            <a:pPr algn="just"/>
            <a:r>
              <a:rPr lang="en-IE" sz="1600" dirty="0" smtClean="0">
                <a:latin typeface="Times New Roman" pitchFamily="18" charset="0"/>
                <a:cs typeface="Times New Roman" pitchFamily="18" charset="0"/>
              </a:rPr>
              <a:t>A genetic algorithm is a stochastic algorithm that can be used to solve </a:t>
            </a:r>
            <a:r>
              <a:rPr lang="en-IE" sz="1600" dirty="0" smtClean="0">
                <a:solidFill>
                  <a:srgbClr val="FF0000"/>
                </a:solidFill>
                <a:latin typeface="Times New Roman" pitchFamily="18" charset="0"/>
                <a:cs typeface="Times New Roman" pitchFamily="18" charset="0"/>
              </a:rPr>
              <a:t>global optimisation </a:t>
            </a:r>
            <a:r>
              <a:rPr lang="en-IE" sz="1600" dirty="0" smtClean="0">
                <a:latin typeface="Times New Roman" pitchFamily="18" charset="0"/>
                <a:cs typeface="Times New Roman" pitchFamily="18" charset="0"/>
              </a:rPr>
              <a:t>problems</a:t>
            </a:r>
          </a:p>
          <a:p>
            <a:pPr lvl="1" algn="just"/>
            <a:r>
              <a:rPr lang="en-IE" sz="1600" dirty="0" smtClean="0">
                <a:latin typeface="Times New Roman" pitchFamily="18" charset="0"/>
                <a:cs typeface="Times New Roman" pitchFamily="18" charset="0"/>
              </a:rPr>
              <a:t>It is based on ideas from Darwinian evolution</a:t>
            </a:r>
          </a:p>
          <a:p>
            <a:pPr algn="just"/>
            <a:r>
              <a:rPr lang="en-IE" sz="1600" b="1" dirty="0" smtClean="0">
                <a:latin typeface="Times New Roman" pitchFamily="18" charset="0"/>
                <a:cs typeface="Times New Roman" pitchFamily="18" charset="0"/>
              </a:rPr>
              <a:t>An initial population of chromosomes is generated randomly</a:t>
            </a:r>
          </a:p>
          <a:p>
            <a:pPr lvl="1" algn="just"/>
            <a:r>
              <a:rPr lang="en-IE" sz="1600" dirty="0" smtClean="0">
                <a:latin typeface="Times New Roman" pitchFamily="18" charset="0"/>
                <a:cs typeface="Times New Roman" pitchFamily="18" charset="0"/>
              </a:rPr>
              <a:t>Each chromosome represents a pose, so a large number of poses are randomly generated in the binding site</a:t>
            </a:r>
          </a:p>
          <a:p>
            <a:pPr algn="just"/>
            <a:r>
              <a:rPr lang="en-IE" sz="1600" b="1" dirty="0" smtClean="0">
                <a:latin typeface="Times New Roman" pitchFamily="18" charset="0"/>
                <a:cs typeface="Times New Roman" pitchFamily="18" charset="0"/>
              </a:rPr>
              <a:t>Pairs of high-scoring chromosomes (“parents”) are combined to generate “children”</a:t>
            </a:r>
          </a:p>
          <a:p>
            <a:pPr lvl="1" algn="just"/>
            <a:r>
              <a:rPr lang="en-IE" sz="1600" dirty="0" smtClean="0">
                <a:latin typeface="Times New Roman" pitchFamily="18" charset="0"/>
                <a:cs typeface="Times New Roman" pitchFamily="18" charset="0"/>
              </a:rPr>
              <a:t>For example, the location of one high-scoring pose may be combined with the torsion angles of another high-scoring pose to generate a new ‘child’ pose</a:t>
            </a:r>
          </a:p>
          <a:p>
            <a:pPr algn="just"/>
            <a:r>
              <a:rPr lang="en-IE" sz="1600" b="1" dirty="0" smtClean="0">
                <a:latin typeface="Times New Roman" pitchFamily="18" charset="0"/>
                <a:cs typeface="Times New Roman" pitchFamily="18" charset="0"/>
              </a:rPr>
              <a:t>Children are randomly mutated</a:t>
            </a:r>
          </a:p>
          <a:p>
            <a:pPr lvl="1" algn="just"/>
            <a:r>
              <a:rPr lang="en-IE" sz="1600" dirty="0" smtClean="0">
                <a:latin typeface="Times New Roman" pitchFamily="18" charset="0"/>
                <a:cs typeface="Times New Roman" pitchFamily="18" charset="0"/>
              </a:rPr>
              <a:t>For example, a torsion angle or the orientation of the child pose might be altered randomly</a:t>
            </a:r>
          </a:p>
          <a:p>
            <a:pPr algn="just"/>
            <a:r>
              <a:rPr lang="en-IE" sz="1600" b="1" dirty="0" smtClean="0">
                <a:latin typeface="Times New Roman" pitchFamily="18" charset="0"/>
                <a:cs typeface="Times New Roman" pitchFamily="18" charset="0"/>
              </a:rPr>
              <a:t>Selection of the fittest to produce the next generation</a:t>
            </a:r>
          </a:p>
          <a:p>
            <a:pPr lvl="1" algn="just"/>
            <a:r>
              <a:rPr lang="en-IE" sz="1600" dirty="0" smtClean="0">
                <a:latin typeface="Times New Roman" pitchFamily="18" charset="0"/>
                <a:cs typeface="Times New Roman" pitchFamily="18" charset="0"/>
              </a:rPr>
              <a:t>The highest scoring of the new poses are combined with the highest scoring of the original poses to make the next generation</a:t>
            </a:r>
          </a:p>
          <a:p>
            <a:pPr algn="just"/>
            <a:r>
              <a:rPr lang="en-IE" sz="1600" b="1" dirty="0" smtClean="0">
                <a:latin typeface="Times New Roman" pitchFamily="18" charset="0"/>
                <a:cs typeface="Times New Roman" pitchFamily="18" charset="0"/>
              </a:rPr>
              <a:t>Repeat for N generations or until no significant improvement is observed</a:t>
            </a:r>
          </a:p>
          <a:p>
            <a:pPr lvl="1" algn="just"/>
            <a:r>
              <a:rPr lang="en-IE" sz="1600" dirty="0" smtClean="0">
                <a:latin typeface="Times New Roman" pitchFamily="18" charset="0"/>
                <a:cs typeface="Times New Roman" pitchFamily="18" charset="0"/>
              </a:rPr>
              <a:t>We have identified a high scoring pose</a:t>
            </a:r>
          </a:p>
          <a:p>
            <a:endParaRPr lang="en-IE" sz="1800" dirty="0" smtClean="0">
              <a:latin typeface="Times New Roman" pitchFamily="18" charset="0"/>
              <a:cs typeface="Times New Roman" pitchFamily="18" charset="0"/>
            </a:endParaRPr>
          </a:p>
        </p:txBody>
      </p:sp>
      <p:sp>
        <p:nvSpPr>
          <p:cNvPr id="6" name="Curved Right Arrow 5"/>
          <p:cNvSpPr/>
          <p:nvPr/>
        </p:nvSpPr>
        <p:spPr>
          <a:xfrm flipV="1">
            <a:off x="285750" y="3071813"/>
            <a:ext cx="642938" cy="2786062"/>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23850"/>
            <a:ext cx="7772400" cy="604838"/>
          </a:xfrm>
        </p:spPr>
        <p:txBody>
          <a:bodyPr/>
          <a:lstStyle/>
          <a:p>
            <a:pPr algn="ctr"/>
            <a:r>
              <a:rPr lang="en-IE" dirty="0" smtClean="0">
                <a:latin typeface="Times New Roman" pitchFamily="18" charset="0"/>
                <a:cs typeface="Times New Roman" pitchFamily="18" charset="0"/>
              </a:rPr>
              <a:t>Handling protein conformations</a:t>
            </a:r>
            <a:endParaRPr lang="en-GB" dirty="0" smtClean="0">
              <a:latin typeface="Times New Roman" pitchFamily="18" charset="0"/>
              <a:cs typeface="Times New Roman" pitchFamily="18" charset="0"/>
            </a:endParaRPr>
          </a:p>
        </p:txBody>
      </p:sp>
      <p:sp>
        <p:nvSpPr>
          <p:cNvPr id="18435" name="Content Placeholder 2"/>
          <p:cNvSpPr>
            <a:spLocks noGrp="1"/>
          </p:cNvSpPr>
          <p:nvPr>
            <p:ph idx="1"/>
          </p:nvPr>
        </p:nvSpPr>
        <p:spPr>
          <a:xfrm>
            <a:off x="357188" y="1000125"/>
            <a:ext cx="7772400" cy="2428875"/>
          </a:xfrm>
        </p:spPr>
        <p:txBody>
          <a:bodyPr>
            <a:normAutofit fontScale="92500"/>
          </a:bodyPr>
          <a:lstStyle/>
          <a:p>
            <a:pPr algn="just">
              <a:lnSpc>
                <a:spcPct val="80000"/>
              </a:lnSpc>
            </a:pPr>
            <a:r>
              <a:rPr lang="en-GB" sz="2400" dirty="0" smtClean="0">
                <a:latin typeface="Times New Roman" pitchFamily="18" charset="0"/>
                <a:cs typeface="Times New Roman" pitchFamily="18" charset="0"/>
              </a:rPr>
              <a:t>Most docking software treats the protein as rigid</a:t>
            </a:r>
          </a:p>
          <a:p>
            <a:pPr lvl="1" algn="just">
              <a:lnSpc>
                <a:spcPct val="80000"/>
              </a:lnSpc>
            </a:pPr>
            <a:r>
              <a:rPr lang="en-IE" sz="2000" dirty="0" smtClean="0">
                <a:solidFill>
                  <a:srgbClr val="FF0000"/>
                </a:solidFill>
                <a:latin typeface="Times New Roman" pitchFamily="18" charset="0"/>
                <a:cs typeface="Times New Roman" pitchFamily="18" charset="0"/>
              </a:rPr>
              <a:t>Rigid Receptor Approximation</a:t>
            </a:r>
            <a:endParaRPr lang="en-GB" sz="2000" dirty="0" smtClean="0">
              <a:solidFill>
                <a:srgbClr val="FF0000"/>
              </a:solidFill>
              <a:latin typeface="Times New Roman" pitchFamily="18" charset="0"/>
              <a:cs typeface="Times New Roman" pitchFamily="18" charset="0"/>
            </a:endParaRPr>
          </a:p>
          <a:p>
            <a:pPr algn="just">
              <a:lnSpc>
                <a:spcPct val="80000"/>
              </a:lnSpc>
            </a:pPr>
            <a:endParaRPr lang="en-IE" sz="2400" dirty="0" smtClean="0">
              <a:latin typeface="Times New Roman" pitchFamily="18" charset="0"/>
              <a:cs typeface="Times New Roman" pitchFamily="18" charset="0"/>
            </a:endParaRPr>
          </a:p>
          <a:p>
            <a:pPr algn="just">
              <a:lnSpc>
                <a:spcPct val="80000"/>
              </a:lnSpc>
            </a:pPr>
            <a:r>
              <a:rPr lang="en-IE" sz="2400" dirty="0" smtClean="0">
                <a:latin typeface="Times New Roman" pitchFamily="18" charset="0"/>
                <a:cs typeface="Times New Roman" pitchFamily="18" charset="0"/>
              </a:rPr>
              <a:t>This approximation may be invalid for a particular protein-</a:t>
            </a:r>
            <a:r>
              <a:rPr lang="en-IE" sz="2400" dirty="0" err="1" smtClean="0">
                <a:latin typeface="Times New Roman" pitchFamily="18" charset="0"/>
                <a:cs typeface="Times New Roman" pitchFamily="18" charset="0"/>
              </a:rPr>
              <a:t>ligand</a:t>
            </a:r>
            <a:r>
              <a:rPr lang="en-IE" sz="2400" dirty="0" smtClean="0">
                <a:latin typeface="Times New Roman" pitchFamily="18" charset="0"/>
                <a:cs typeface="Times New Roman" pitchFamily="18" charset="0"/>
              </a:rPr>
              <a:t> complex as...</a:t>
            </a:r>
          </a:p>
          <a:p>
            <a:pPr lvl="1" algn="just">
              <a:lnSpc>
                <a:spcPct val="80000"/>
              </a:lnSpc>
            </a:pPr>
            <a:r>
              <a:rPr lang="en-IE" sz="2000" dirty="0" smtClean="0">
                <a:latin typeface="Times New Roman" pitchFamily="18" charset="0"/>
                <a:cs typeface="Times New Roman" pitchFamily="18" charset="0"/>
              </a:rPr>
              <a:t>the protein may deform slightly to accommodate different </a:t>
            </a:r>
            <a:r>
              <a:rPr lang="en-IE" sz="2000" dirty="0" err="1" smtClean="0">
                <a:latin typeface="Times New Roman" pitchFamily="18" charset="0"/>
                <a:cs typeface="Times New Roman" pitchFamily="18" charset="0"/>
              </a:rPr>
              <a:t>ligands</a:t>
            </a:r>
            <a:r>
              <a:rPr lang="en-IE" sz="2000" dirty="0" smtClean="0">
                <a:latin typeface="Times New Roman" pitchFamily="18" charset="0"/>
                <a:cs typeface="Times New Roman" pitchFamily="18" charset="0"/>
              </a:rPr>
              <a:t> </a:t>
            </a:r>
            <a:r>
              <a:rPr lang="en-GB" sz="2000" dirty="0" smtClean="0">
                <a:latin typeface="Times New Roman" pitchFamily="18" charset="0"/>
                <a:cs typeface="Times New Roman" pitchFamily="18" charset="0"/>
              </a:rPr>
              <a:t>(</a:t>
            </a:r>
            <a:r>
              <a:rPr lang="en-GB" sz="2000" dirty="0" err="1" smtClean="0">
                <a:solidFill>
                  <a:srgbClr val="FF0000"/>
                </a:solidFill>
                <a:latin typeface="Times New Roman" pitchFamily="18" charset="0"/>
                <a:cs typeface="Times New Roman" pitchFamily="18" charset="0"/>
              </a:rPr>
              <a:t>ligand</a:t>
            </a:r>
            <a:r>
              <a:rPr lang="en-GB" sz="2000" dirty="0" smtClean="0">
                <a:solidFill>
                  <a:srgbClr val="FF0000"/>
                </a:solidFill>
                <a:latin typeface="Times New Roman" pitchFamily="18" charset="0"/>
                <a:cs typeface="Times New Roman" pitchFamily="18" charset="0"/>
              </a:rPr>
              <a:t>-induced fit</a:t>
            </a:r>
            <a:r>
              <a:rPr lang="en-GB" sz="2000" dirty="0" smtClean="0">
                <a:latin typeface="Times New Roman" pitchFamily="18" charset="0"/>
                <a:cs typeface="Times New Roman" pitchFamily="18" charset="0"/>
              </a:rPr>
              <a:t>)</a:t>
            </a:r>
          </a:p>
          <a:p>
            <a:pPr lvl="1" algn="just">
              <a:lnSpc>
                <a:spcPct val="80000"/>
              </a:lnSpc>
            </a:pPr>
            <a:r>
              <a:rPr lang="en-IE" sz="2000" dirty="0" smtClean="0">
                <a:latin typeface="Times New Roman" pitchFamily="18" charset="0"/>
                <a:cs typeface="Times New Roman" pitchFamily="18" charset="0"/>
              </a:rPr>
              <a:t>protein side chains in the active site may adopt different conformations</a:t>
            </a:r>
          </a:p>
        </p:txBody>
      </p:sp>
      <p:pic>
        <p:nvPicPr>
          <p:cNvPr id="28676" name="Picture 2"/>
          <p:cNvPicPr>
            <a:picLocks noChangeAspect="1" noChangeArrowheads="1"/>
          </p:cNvPicPr>
          <p:nvPr/>
        </p:nvPicPr>
        <p:blipFill>
          <a:blip r:embed="rId3"/>
          <a:srcRect t="6277" r="49477"/>
          <a:stretch>
            <a:fillRect/>
          </a:stretch>
        </p:blipFill>
        <p:spPr bwMode="auto">
          <a:xfrm>
            <a:off x="6000750" y="3910013"/>
            <a:ext cx="2646363" cy="2687637"/>
          </a:xfrm>
          <a:prstGeom prst="rect">
            <a:avLst/>
          </a:prstGeom>
          <a:noFill/>
          <a:ln w="9525">
            <a:noFill/>
            <a:miter lim="800000"/>
            <a:headEnd/>
            <a:tailEnd/>
          </a:ln>
        </p:spPr>
      </p:pic>
      <p:sp>
        <p:nvSpPr>
          <p:cNvPr id="6" name="Content Placeholder 2"/>
          <p:cNvSpPr txBox="1">
            <a:spLocks/>
          </p:cNvSpPr>
          <p:nvPr/>
        </p:nvSpPr>
        <p:spPr bwMode="auto">
          <a:xfrm>
            <a:off x="357188" y="3933825"/>
            <a:ext cx="5438775" cy="2924175"/>
          </a:xfrm>
          <a:prstGeom prst="rect">
            <a:avLst/>
          </a:prstGeom>
          <a:noFill/>
          <a:ln w="9525">
            <a:noFill/>
            <a:miter lim="800000"/>
            <a:headEnd/>
            <a:tailEnd/>
          </a:ln>
        </p:spPr>
        <p:txBody>
          <a:bodyPr/>
          <a:lstStyle/>
          <a:p>
            <a:pPr marL="342900" indent="-342900" algn="just" eaLnBrk="0" hangingPunct="0">
              <a:lnSpc>
                <a:spcPct val="80000"/>
              </a:lnSpc>
              <a:spcBef>
                <a:spcPct val="20000"/>
              </a:spcBef>
              <a:buFontTx/>
              <a:buChar char="•"/>
              <a:defRPr/>
            </a:pPr>
            <a:r>
              <a:rPr lang="en-GB" sz="2000" kern="0" dirty="0">
                <a:latin typeface="Times New Roman" pitchFamily="18" charset="0"/>
                <a:cs typeface="Times New Roman" pitchFamily="18" charset="0"/>
              </a:rPr>
              <a:t>Some docking programs allow protein side-chain flexibility</a:t>
            </a:r>
          </a:p>
          <a:p>
            <a:pPr marL="742950" lvl="1" indent="-285750" algn="just" eaLnBrk="0" hangingPunct="0">
              <a:lnSpc>
                <a:spcPct val="80000"/>
              </a:lnSpc>
              <a:spcBef>
                <a:spcPct val="20000"/>
              </a:spcBef>
              <a:buFontTx/>
              <a:buChar char="–"/>
              <a:defRPr/>
            </a:pPr>
            <a:r>
              <a:rPr lang="en-GB" sz="1800" kern="0" dirty="0">
                <a:solidFill>
                  <a:schemeClr val="tx1">
                    <a:lumMod val="50000"/>
                    <a:lumOff val="50000"/>
                  </a:schemeClr>
                </a:solidFill>
                <a:latin typeface="Times New Roman" pitchFamily="18" charset="0"/>
                <a:cs typeface="Times New Roman" pitchFamily="18" charset="0"/>
              </a:rPr>
              <a:t>For example, selected side chains are allowed to undergo torsional rotation around acyclic bonds</a:t>
            </a:r>
          </a:p>
          <a:p>
            <a:pPr marL="742950" lvl="1" indent="-285750" algn="just" eaLnBrk="0" hangingPunct="0">
              <a:lnSpc>
                <a:spcPct val="80000"/>
              </a:lnSpc>
              <a:spcBef>
                <a:spcPct val="20000"/>
              </a:spcBef>
              <a:buFontTx/>
              <a:buChar char="–"/>
              <a:defRPr/>
            </a:pPr>
            <a:r>
              <a:rPr lang="en-IE" sz="1800" kern="0" dirty="0">
                <a:solidFill>
                  <a:schemeClr val="tx1">
                    <a:lumMod val="50000"/>
                    <a:lumOff val="50000"/>
                  </a:schemeClr>
                </a:solidFill>
                <a:latin typeface="Times New Roman" pitchFamily="18" charset="0"/>
                <a:cs typeface="Times New Roman" pitchFamily="18" charset="0"/>
              </a:rPr>
              <a:t>Increases the search space</a:t>
            </a:r>
            <a:endParaRPr lang="en-GB" sz="1800" kern="0" dirty="0">
              <a:solidFill>
                <a:schemeClr val="tx1">
                  <a:lumMod val="50000"/>
                  <a:lumOff val="50000"/>
                </a:schemeClr>
              </a:solidFill>
              <a:latin typeface="Times New Roman" pitchFamily="18" charset="0"/>
              <a:cs typeface="Times New Roman" pitchFamily="18" charset="0"/>
            </a:endParaRPr>
          </a:p>
          <a:p>
            <a:pPr marL="342900" indent="-342900" algn="just" eaLnBrk="0" hangingPunct="0">
              <a:lnSpc>
                <a:spcPct val="80000"/>
              </a:lnSpc>
              <a:spcBef>
                <a:spcPct val="20000"/>
              </a:spcBef>
              <a:buFontTx/>
              <a:buChar char="•"/>
              <a:defRPr/>
            </a:pPr>
            <a:r>
              <a:rPr lang="en-GB" sz="2000" kern="0" dirty="0">
                <a:latin typeface="Times New Roman" pitchFamily="18" charset="0"/>
                <a:cs typeface="Times New Roman" pitchFamily="18" charset="0"/>
              </a:rPr>
              <a:t>Larger protein movements can only be handled by separate dockings to different protein conformations</a:t>
            </a:r>
            <a:endParaRPr lang="en-GB" sz="2800" kern="0" dirty="0">
              <a:latin typeface="Times New Roman" pitchFamily="18" charset="0"/>
              <a:cs typeface="Times New Roman" pitchFamily="18" charset="0"/>
            </a:endParaRPr>
          </a:p>
          <a:p>
            <a:pPr marL="800100" lvl="1" indent="-342900" algn="just" eaLnBrk="0" hangingPunct="0">
              <a:lnSpc>
                <a:spcPct val="80000"/>
              </a:lnSpc>
              <a:spcBef>
                <a:spcPct val="20000"/>
              </a:spcBef>
              <a:buFontTx/>
              <a:buChar char="•"/>
              <a:defRPr/>
            </a:pPr>
            <a:r>
              <a:rPr lang="en-GB" sz="1800" kern="0" dirty="0">
                <a:solidFill>
                  <a:schemeClr val="tx1">
                    <a:lumMod val="50000"/>
                    <a:lumOff val="50000"/>
                  </a:schemeClr>
                </a:solidFill>
                <a:latin typeface="Times New Roman" pitchFamily="18" charset="0"/>
                <a:cs typeface="Times New Roman" pitchFamily="18" charset="0"/>
              </a:rPr>
              <a:t>Ensemble docking (e.g. GOLD 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Documents and Settings\Noel\Desktop\PLComplex.png"/>
          <p:cNvPicPr>
            <a:picLocks noChangeAspect="1" noChangeArrowheads="1"/>
          </p:cNvPicPr>
          <p:nvPr/>
        </p:nvPicPr>
        <p:blipFill>
          <a:blip r:embed="rId2"/>
          <a:srcRect/>
          <a:stretch>
            <a:fillRect/>
          </a:stretch>
        </p:blipFill>
        <p:spPr bwMode="auto">
          <a:xfrm>
            <a:off x="5740400" y="3929063"/>
            <a:ext cx="3067050" cy="2928937"/>
          </a:xfrm>
          <a:prstGeom prst="rect">
            <a:avLst/>
          </a:prstGeom>
          <a:noFill/>
          <a:ln w="9525">
            <a:noFill/>
            <a:miter lim="800000"/>
            <a:headEnd/>
            <a:tailEnd/>
          </a:ln>
        </p:spPr>
      </p:pic>
      <p:sp>
        <p:nvSpPr>
          <p:cNvPr id="30723" name="Title 1"/>
          <p:cNvSpPr>
            <a:spLocks noGrp="1"/>
          </p:cNvSpPr>
          <p:nvPr>
            <p:ph type="title"/>
          </p:nvPr>
        </p:nvSpPr>
        <p:spPr>
          <a:xfrm>
            <a:off x="685800" y="323850"/>
            <a:ext cx="7772400" cy="604838"/>
          </a:xfrm>
        </p:spPr>
        <p:txBody>
          <a:bodyPr/>
          <a:lstStyle/>
          <a:p>
            <a:pPr algn="ctr"/>
            <a:r>
              <a:rPr lang="en-GB" dirty="0" smtClean="0">
                <a:latin typeface="Times New Roman" pitchFamily="18" charset="0"/>
                <a:cs typeface="Times New Roman" pitchFamily="18" charset="0"/>
              </a:rPr>
              <a:t>Components of docking software</a:t>
            </a:r>
          </a:p>
        </p:txBody>
      </p:sp>
      <p:sp>
        <p:nvSpPr>
          <p:cNvPr id="30724" name="Content Placeholder 2"/>
          <p:cNvSpPr>
            <a:spLocks noGrp="1"/>
          </p:cNvSpPr>
          <p:nvPr>
            <p:ph idx="1"/>
          </p:nvPr>
        </p:nvSpPr>
        <p:spPr>
          <a:xfrm>
            <a:off x="685800" y="1143000"/>
            <a:ext cx="7772400" cy="4953000"/>
          </a:xfrm>
        </p:spPr>
        <p:txBody>
          <a:bodyPr/>
          <a:lstStyle/>
          <a:p>
            <a:pPr>
              <a:lnSpc>
                <a:spcPct val="80000"/>
              </a:lnSpc>
            </a:pPr>
            <a:r>
              <a:rPr lang="en-GB" sz="2400" dirty="0" smtClean="0">
                <a:latin typeface="Times New Roman" pitchFamily="18" charset="0"/>
                <a:cs typeface="Times New Roman" pitchFamily="18" charset="0"/>
              </a:rPr>
              <a:t>Typically, protein-</a:t>
            </a:r>
            <a:r>
              <a:rPr lang="en-GB" sz="2400" dirty="0" err="1" smtClean="0">
                <a:latin typeface="Times New Roman" pitchFamily="18" charset="0"/>
                <a:cs typeface="Times New Roman" pitchFamily="18" charset="0"/>
              </a:rPr>
              <a:t>ligand</a:t>
            </a:r>
            <a:r>
              <a:rPr lang="en-GB" sz="2400" dirty="0" smtClean="0">
                <a:latin typeface="Times New Roman" pitchFamily="18" charset="0"/>
                <a:cs typeface="Times New Roman" pitchFamily="18" charset="0"/>
              </a:rPr>
              <a:t> docking software consist of two main components which work together:</a:t>
            </a:r>
          </a:p>
          <a:p>
            <a:pPr>
              <a:lnSpc>
                <a:spcPct val="80000"/>
              </a:lnSpc>
            </a:pPr>
            <a:endParaRPr lang="en-GB" sz="2400" dirty="0" smtClean="0">
              <a:latin typeface="Times New Roman" pitchFamily="18" charset="0"/>
              <a:cs typeface="Times New Roman" pitchFamily="18" charset="0"/>
            </a:endParaRPr>
          </a:p>
          <a:p>
            <a:pPr>
              <a:lnSpc>
                <a:spcPct val="80000"/>
              </a:lnSpc>
            </a:pPr>
            <a:r>
              <a:rPr lang="en-GB" sz="2400" b="1" dirty="0" smtClean="0">
                <a:solidFill>
                  <a:srgbClr val="FF0000"/>
                </a:solidFill>
                <a:latin typeface="Times New Roman" pitchFamily="18" charset="0"/>
                <a:cs typeface="Times New Roman" pitchFamily="18" charset="0"/>
              </a:rPr>
              <a:t>1. Search algorithm</a:t>
            </a:r>
          </a:p>
          <a:p>
            <a:pPr lvl="1">
              <a:lnSpc>
                <a:spcPct val="80000"/>
              </a:lnSpc>
            </a:pPr>
            <a:r>
              <a:rPr lang="en-GB" sz="2000" dirty="0" smtClean="0">
                <a:latin typeface="Times New Roman" pitchFamily="18" charset="0"/>
                <a:cs typeface="Times New Roman" pitchFamily="18" charset="0"/>
              </a:rPr>
              <a:t>Generates a large number of poses of a molecule in the binding site</a:t>
            </a:r>
          </a:p>
          <a:p>
            <a:pPr lvl="1">
              <a:lnSpc>
                <a:spcPct val="80000"/>
              </a:lnSpc>
            </a:pPr>
            <a:endParaRPr lang="en-GB" sz="2000" dirty="0" smtClean="0">
              <a:latin typeface="Times New Roman" pitchFamily="18" charset="0"/>
              <a:cs typeface="Times New Roman" pitchFamily="18" charset="0"/>
            </a:endParaRPr>
          </a:p>
          <a:p>
            <a:pPr>
              <a:lnSpc>
                <a:spcPct val="80000"/>
              </a:lnSpc>
            </a:pPr>
            <a:r>
              <a:rPr lang="en-GB" sz="2400" b="1" dirty="0" smtClean="0">
                <a:solidFill>
                  <a:srgbClr val="FF0000"/>
                </a:solidFill>
                <a:latin typeface="Times New Roman" pitchFamily="18" charset="0"/>
                <a:cs typeface="Times New Roman" pitchFamily="18" charset="0"/>
              </a:rPr>
              <a:t>2. Scoring function</a:t>
            </a:r>
          </a:p>
          <a:p>
            <a:pPr lvl="1">
              <a:lnSpc>
                <a:spcPct val="80000"/>
              </a:lnSpc>
            </a:pPr>
            <a:r>
              <a:rPr lang="en-GB" sz="2000" dirty="0" smtClean="0">
                <a:latin typeface="Times New Roman" pitchFamily="18" charset="0"/>
                <a:cs typeface="Times New Roman" pitchFamily="18" charset="0"/>
              </a:rPr>
              <a:t>Calculates a score or binding affinity for a particular pose</a:t>
            </a:r>
          </a:p>
          <a:p>
            <a:endParaRPr lang="en-IE"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p:txBody>
      </p:sp>
      <p:sp>
        <p:nvSpPr>
          <p:cNvPr id="4" name="Rectangle 3"/>
          <p:cNvSpPr txBox="1">
            <a:spLocks noChangeArrowheads="1"/>
          </p:cNvSpPr>
          <p:nvPr/>
        </p:nvSpPr>
        <p:spPr bwMode="auto">
          <a:xfrm>
            <a:off x="642938" y="4572000"/>
            <a:ext cx="4214812" cy="200025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sz="2000" b="1" kern="0" dirty="0">
                <a:latin typeface="Times New Roman" pitchFamily="18" charset="0"/>
                <a:cs typeface="Times New Roman" pitchFamily="18" charset="0"/>
              </a:rPr>
              <a:t>To give:</a:t>
            </a:r>
          </a:p>
          <a:p>
            <a:pPr marL="800100" lvl="1" indent="-342900" eaLnBrk="0" hangingPunct="0">
              <a:lnSpc>
                <a:spcPct val="90000"/>
              </a:lnSpc>
              <a:spcBef>
                <a:spcPct val="20000"/>
              </a:spcBef>
              <a:buFontTx/>
              <a:buChar char="•"/>
              <a:defRPr/>
            </a:pPr>
            <a:r>
              <a:rPr lang="en-US" sz="2000" kern="0" dirty="0">
                <a:latin typeface="Times New Roman" pitchFamily="18" charset="0"/>
                <a:cs typeface="Times New Roman" pitchFamily="18" charset="0"/>
              </a:rPr>
              <a:t>The </a:t>
            </a:r>
            <a:r>
              <a:rPr lang="en-US" sz="2000" b="1" kern="0" dirty="0">
                <a:solidFill>
                  <a:srgbClr val="FF0000"/>
                </a:solidFill>
                <a:latin typeface="Times New Roman" pitchFamily="18" charset="0"/>
                <a:cs typeface="Times New Roman" pitchFamily="18" charset="0"/>
              </a:rPr>
              <a:t>pose</a:t>
            </a:r>
            <a:r>
              <a:rPr lang="en-US" sz="2000" kern="0" dirty="0">
                <a:latin typeface="Times New Roman" pitchFamily="18" charset="0"/>
                <a:cs typeface="Times New Roman" pitchFamily="18" charset="0"/>
              </a:rPr>
              <a:t> of the molecule in the binding site</a:t>
            </a:r>
          </a:p>
          <a:p>
            <a:pPr marL="800100" lvl="1" indent="-342900" eaLnBrk="0" hangingPunct="0">
              <a:lnSpc>
                <a:spcPct val="90000"/>
              </a:lnSpc>
              <a:spcBef>
                <a:spcPct val="20000"/>
              </a:spcBef>
              <a:buFontTx/>
              <a:buChar char="•"/>
              <a:defRPr/>
            </a:pPr>
            <a:r>
              <a:rPr lang="en-US" sz="2000" kern="0" dirty="0">
                <a:latin typeface="Times New Roman" pitchFamily="18" charset="0"/>
                <a:cs typeface="Times New Roman" pitchFamily="18" charset="0"/>
              </a:rPr>
              <a:t>The binding affinity or a </a:t>
            </a:r>
            <a:r>
              <a:rPr lang="en-US" sz="2000" b="1" kern="0" dirty="0">
                <a:solidFill>
                  <a:srgbClr val="FF0000"/>
                </a:solidFill>
                <a:latin typeface="Times New Roman" pitchFamily="18" charset="0"/>
                <a:cs typeface="Times New Roman" pitchFamily="18" charset="0"/>
              </a:rPr>
              <a:t>score</a:t>
            </a:r>
            <a:r>
              <a:rPr lang="en-US" sz="2000" kern="0" dirty="0">
                <a:latin typeface="Times New Roman" pitchFamily="18" charset="0"/>
                <a:cs typeface="Times New Roman" pitchFamily="18" charset="0"/>
              </a:rPr>
              <a:t> representing the strength </a:t>
            </a:r>
            <a:r>
              <a:rPr lang="en-US" sz="2000" kern="0">
                <a:latin typeface="Times New Roman" pitchFamily="18" charset="0"/>
                <a:cs typeface="Times New Roman" pitchFamily="18" charset="0"/>
              </a:rPr>
              <a:t>of binding</a:t>
            </a:r>
            <a:endParaRPr lang="en-IE"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23850"/>
            <a:ext cx="7772400" cy="604838"/>
          </a:xfrm>
        </p:spPr>
        <p:txBody>
          <a:bodyPr/>
          <a:lstStyle/>
          <a:p>
            <a:pPr algn="ctr"/>
            <a:r>
              <a:rPr lang="en-GB" dirty="0" smtClean="0">
                <a:latin typeface="Times New Roman" pitchFamily="18" charset="0"/>
                <a:cs typeface="Times New Roman" pitchFamily="18" charset="0"/>
              </a:rPr>
              <a:t>The perfect scoring function will…</a:t>
            </a:r>
            <a:endParaRPr lang="en-US" dirty="0" smtClean="0">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685800" y="1143000"/>
            <a:ext cx="7772400" cy="5357813"/>
          </a:xfrm>
        </p:spPr>
        <p:txBody>
          <a:bodyPr>
            <a:normAutofit lnSpcReduction="10000"/>
          </a:bodyPr>
          <a:lstStyle/>
          <a:p>
            <a:pPr>
              <a:lnSpc>
                <a:spcPct val="80000"/>
              </a:lnSpc>
              <a:defRPr/>
            </a:pPr>
            <a:endParaRPr lang="en-GB" sz="2400" dirty="0" smtClean="0">
              <a:latin typeface="Times New Roman" pitchFamily="18" charset="0"/>
              <a:cs typeface="Times New Roman" pitchFamily="18" charset="0"/>
            </a:endParaRPr>
          </a:p>
          <a:p>
            <a:pPr algn="just">
              <a:lnSpc>
                <a:spcPct val="80000"/>
              </a:lnSpc>
              <a:defRPr/>
            </a:pPr>
            <a:r>
              <a:rPr lang="en-GB" sz="2400" dirty="0" smtClean="0">
                <a:latin typeface="Times New Roman" pitchFamily="18" charset="0"/>
                <a:cs typeface="Times New Roman" pitchFamily="18" charset="0"/>
              </a:rPr>
              <a:t>Accurately calculate the </a:t>
            </a:r>
            <a:r>
              <a:rPr lang="en-GB" sz="2400" dirty="0" smtClean="0">
                <a:solidFill>
                  <a:srgbClr val="FF0000"/>
                </a:solidFill>
                <a:latin typeface="Times New Roman" pitchFamily="18" charset="0"/>
                <a:cs typeface="Times New Roman" pitchFamily="18" charset="0"/>
              </a:rPr>
              <a:t>binding affinity</a:t>
            </a:r>
          </a:p>
          <a:p>
            <a:pPr lvl="1" algn="just">
              <a:lnSpc>
                <a:spcPct val="80000"/>
              </a:lnSpc>
              <a:defRPr/>
            </a:pPr>
            <a:r>
              <a:rPr lang="en-GB" sz="2000" dirty="0" smtClean="0">
                <a:solidFill>
                  <a:schemeClr val="bg1">
                    <a:lumMod val="50000"/>
                  </a:schemeClr>
                </a:solidFill>
                <a:latin typeface="Times New Roman" pitchFamily="18" charset="0"/>
                <a:cs typeface="Times New Roman" pitchFamily="18" charset="0"/>
              </a:rPr>
              <a:t>Will allow actives to be identified in a virtual screen</a:t>
            </a:r>
          </a:p>
          <a:p>
            <a:pPr lvl="1" algn="just">
              <a:lnSpc>
                <a:spcPct val="80000"/>
              </a:lnSpc>
              <a:defRPr/>
            </a:pPr>
            <a:r>
              <a:rPr lang="en-GB" sz="2000" dirty="0" smtClean="0">
                <a:solidFill>
                  <a:schemeClr val="bg1">
                    <a:lumMod val="50000"/>
                  </a:schemeClr>
                </a:solidFill>
                <a:latin typeface="Times New Roman" pitchFamily="18" charset="0"/>
                <a:cs typeface="Times New Roman" pitchFamily="18" charset="0"/>
              </a:rPr>
              <a:t>Be able to rank actives in terms of affinity</a:t>
            </a:r>
          </a:p>
          <a:p>
            <a:pPr lvl="1" algn="just">
              <a:lnSpc>
                <a:spcPct val="80000"/>
              </a:lnSpc>
              <a:defRPr/>
            </a:pPr>
            <a:endParaRPr lang="en-GB" sz="2000" dirty="0" smtClean="0">
              <a:latin typeface="Times New Roman" pitchFamily="18" charset="0"/>
              <a:cs typeface="Times New Roman" pitchFamily="18" charset="0"/>
            </a:endParaRPr>
          </a:p>
          <a:p>
            <a:pPr algn="just">
              <a:lnSpc>
                <a:spcPct val="80000"/>
              </a:lnSpc>
              <a:defRPr/>
            </a:pPr>
            <a:r>
              <a:rPr lang="en-GB" sz="2400" dirty="0" smtClean="0">
                <a:latin typeface="Times New Roman" pitchFamily="18" charset="0"/>
                <a:cs typeface="Times New Roman" pitchFamily="18" charset="0"/>
              </a:rPr>
              <a:t>Score the poses of an active higher than poses of an inactive</a:t>
            </a:r>
          </a:p>
          <a:p>
            <a:pPr lvl="1" algn="just">
              <a:lnSpc>
                <a:spcPct val="80000"/>
              </a:lnSpc>
              <a:defRPr/>
            </a:pPr>
            <a:r>
              <a:rPr lang="en-GB" sz="2000" dirty="0" smtClean="0">
                <a:solidFill>
                  <a:schemeClr val="bg1">
                    <a:lumMod val="50000"/>
                  </a:schemeClr>
                </a:solidFill>
                <a:latin typeface="Times New Roman" pitchFamily="18" charset="0"/>
                <a:cs typeface="Times New Roman" pitchFamily="18" charset="0"/>
              </a:rPr>
              <a:t>Will rank actives higher than inactives in a virtual screen</a:t>
            </a:r>
          </a:p>
          <a:p>
            <a:pPr lvl="1" algn="just">
              <a:lnSpc>
                <a:spcPct val="80000"/>
              </a:lnSpc>
              <a:defRPr/>
            </a:pPr>
            <a:endParaRPr lang="en-GB" sz="2000" dirty="0" smtClean="0">
              <a:latin typeface="Times New Roman" pitchFamily="18" charset="0"/>
              <a:cs typeface="Times New Roman" pitchFamily="18" charset="0"/>
            </a:endParaRPr>
          </a:p>
          <a:p>
            <a:pPr algn="just">
              <a:lnSpc>
                <a:spcPct val="80000"/>
              </a:lnSpc>
              <a:defRPr/>
            </a:pPr>
            <a:r>
              <a:rPr lang="en-GB" sz="2400" dirty="0" smtClean="0">
                <a:latin typeface="Times New Roman" pitchFamily="18" charset="0"/>
                <a:cs typeface="Times New Roman" pitchFamily="18" charset="0"/>
              </a:rPr>
              <a:t>Score the </a:t>
            </a:r>
            <a:r>
              <a:rPr lang="en-GB" sz="2400" dirty="0" smtClean="0">
                <a:solidFill>
                  <a:srgbClr val="FF0000"/>
                </a:solidFill>
                <a:latin typeface="Times New Roman" pitchFamily="18" charset="0"/>
                <a:cs typeface="Times New Roman" pitchFamily="18" charset="0"/>
              </a:rPr>
              <a:t>correct pose </a:t>
            </a:r>
            <a:r>
              <a:rPr lang="en-GB" sz="2400" dirty="0" smtClean="0">
                <a:latin typeface="Times New Roman" pitchFamily="18" charset="0"/>
                <a:cs typeface="Times New Roman" pitchFamily="18" charset="0"/>
              </a:rPr>
              <a:t>of the active higher than an incorrect pose of the active</a:t>
            </a:r>
          </a:p>
          <a:p>
            <a:pPr lvl="1" algn="just">
              <a:lnSpc>
                <a:spcPct val="80000"/>
              </a:lnSpc>
              <a:defRPr/>
            </a:pPr>
            <a:r>
              <a:rPr lang="en-GB" sz="2000" dirty="0" smtClean="0">
                <a:solidFill>
                  <a:schemeClr val="bg1">
                    <a:lumMod val="50000"/>
                  </a:schemeClr>
                </a:solidFill>
                <a:latin typeface="Times New Roman" pitchFamily="18" charset="0"/>
                <a:cs typeface="Times New Roman" pitchFamily="18" charset="0"/>
              </a:rPr>
              <a:t>Will allow the correct pose of the active to be identified</a:t>
            </a:r>
          </a:p>
          <a:p>
            <a:pPr algn="just">
              <a:lnSpc>
                <a:spcPct val="80000"/>
              </a:lnSpc>
              <a:defRPr/>
            </a:pPr>
            <a:endParaRPr lang="en-GB" sz="2400" dirty="0" smtClean="0">
              <a:latin typeface="Times New Roman" pitchFamily="18" charset="0"/>
              <a:cs typeface="Times New Roman" pitchFamily="18" charset="0"/>
            </a:endParaRPr>
          </a:p>
          <a:p>
            <a:pPr algn="just">
              <a:lnSpc>
                <a:spcPct val="80000"/>
              </a:lnSpc>
              <a:defRPr/>
            </a:pPr>
            <a:endParaRPr lang="en-IE" sz="2400" dirty="0" smtClean="0">
              <a:latin typeface="Times New Roman" pitchFamily="18" charset="0"/>
              <a:cs typeface="Times New Roman" pitchFamily="18" charset="0"/>
            </a:endParaRPr>
          </a:p>
          <a:p>
            <a:pPr algn="just">
              <a:lnSpc>
                <a:spcPct val="80000"/>
              </a:lnSpc>
              <a:defRPr/>
            </a:pPr>
            <a:endParaRPr lang="en-IE" sz="2400" dirty="0" smtClean="0">
              <a:latin typeface="Times New Roman" pitchFamily="18" charset="0"/>
              <a:cs typeface="Times New Roman" pitchFamily="18" charset="0"/>
            </a:endParaRPr>
          </a:p>
          <a:p>
            <a:pPr algn="just">
              <a:lnSpc>
                <a:spcPct val="80000"/>
              </a:lnSpc>
              <a:defRPr/>
            </a:pPr>
            <a:r>
              <a:rPr lang="en-IE" sz="2400" dirty="0" smtClean="0">
                <a:solidFill>
                  <a:schemeClr val="bg1">
                    <a:lumMod val="50000"/>
                  </a:schemeClr>
                </a:solidFill>
                <a:latin typeface="Times New Roman" pitchFamily="18" charset="0"/>
                <a:cs typeface="Times New Roman" pitchFamily="18" charset="0"/>
              </a:rPr>
              <a:t>“actives” = molecules with biological activity</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23850"/>
            <a:ext cx="7772400" cy="604838"/>
          </a:xfrm>
        </p:spPr>
        <p:txBody>
          <a:bodyPr/>
          <a:lstStyle/>
          <a:p>
            <a:r>
              <a:rPr lang="en-IE" smtClean="0">
                <a:latin typeface="Times New Roman" pitchFamily="18" charset="0"/>
                <a:cs typeface="Times New Roman" pitchFamily="18" charset="0"/>
              </a:rPr>
              <a:t>Computer-aided drug design (CADD)</a:t>
            </a:r>
            <a:endParaRPr lang="en-GB" smtClean="0">
              <a:latin typeface="Times New Roman" pitchFamily="18" charset="0"/>
              <a:cs typeface="Times New Roman" pitchFamily="18" charset="0"/>
            </a:endParaRPr>
          </a:p>
        </p:txBody>
      </p:sp>
      <p:cxnSp>
        <p:nvCxnSpPr>
          <p:cNvPr id="9" name="Straight Connector 8"/>
          <p:cNvCxnSpPr/>
          <p:nvPr/>
        </p:nvCxnSpPr>
        <p:spPr>
          <a:xfrm rot="5400000">
            <a:off x="1687513" y="3952875"/>
            <a:ext cx="4857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455737" y="3952875"/>
            <a:ext cx="4857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7325" y="1809750"/>
            <a:ext cx="6143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8763" y="3738563"/>
            <a:ext cx="6072187" cy="0"/>
          </a:xfrm>
          <a:prstGeom prst="line">
            <a:avLst/>
          </a:prstGeom>
        </p:spPr>
        <p:style>
          <a:lnRef idx="1">
            <a:schemeClr val="accent1"/>
          </a:lnRef>
          <a:fillRef idx="0">
            <a:schemeClr val="accent1"/>
          </a:fillRef>
          <a:effectRef idx="0">
            <a:schemeClr val="accent1"/>
          </a:effectRef>
          <a:fontRef idx="minor">
            <a:schemeClr val="tx1"/>
          </a:fontRef>
        </p:style>
      </p:cxnSp>
      <p:sp>
        <p:nvSpPr>
          <p:cNvPr id="10247" name="TextBox 17"/>
          <p:cNvSpPr txBox="1">
            <a:spLocks noChangeArrowheads="1"/>
          </p:cNvSpPr>
          <p:nvPr/>
        </p:nvSpPr>
        <p:spPr bwMode="auto">
          <a:xfrm>
            <a:off x="1616075" y="1381125"/>
            <a:ext cx="1857375" cy="369888"/>
          </a:xfrm>
          <a:prstGeom prst="rect">
            <a:avLst/>
          </a:prstGeom>
          <a:noFill/>
          <a:ln w="9525">
            <a:noFill/>
            <a:miter lim="800000"/>
            <a:headEnd/>
            <a:tailEnd/>
          </a:ln>
        </p:spPr>
        <p:txBody>
          <a:bodyPr>
            <a:spAutoFit/>
          </a:bodyPr>
          <a:lstStyle/>
          <a:p>
            <a:r>
              <a:rPr lang="en-IE" sz="1800">
                <a:latin typeface="Times New Roman" pitchFamily="18" charset="0"/>
                <a:cs typeface="Times New Roman" pitchFamily="18" charset="0"/>
              </a:rPr>
              <a:t>Known ligand(s)</a:t>
            </a:r>
            <a:endParaRPr lang="en-GB" sz="1800">
              <a:latin typeface="Times New Roman" pitchFamily="18" charset="0"/>
              <a:cs typeface="Times New Roman" pitchFamily="18" charset="0"/>
            </a:endParaRPr>
          </a:p>
        </p:txBody>
      </p:sp>
      <p:sp>
        <p:nvSpPr>
          <p:cNvPr id="10248" name="TextBox 18"/>
          <p:cNvSpPr txBox="1">
            <a:spLocks noChangeArrowheads="1"/>
          </p:cNvSpPr>
          <p:nvPr/>
        </p:nvSpPr>
        <p:spPr bwMode="auto">
          <a:xfrm>
            <a:off x="4330700" y="1381125"/>
            <a:ext cx="2000250" cy="369888"/>
          </a:xfrm>
          <a:prstGeom prst="rect">
            <a:avLst/>
          </a:prstGeom>
          <a:noFill/>
          <a:ln w="9525">
            <a:noFill/>
            <a:miter lim="800000"/>
            <a:headEnd/>
            <a:tailEnd/>
          </a:ln>
        </p:spPr>
        <p:txBody>
          <a:bodyPr>
            <a:spAutoFit/>
          </a:bodyPr>
          <a:lstStyle/>
          <a:p>
            <a:r>
              <a:rPr lang="en-IE" sz="1800">
                <a:latin typeface="Times New Roman" pitchFamily="18" charset="0"/>
                <a:cs typeface="Times New Roman" pitchFamily="18" charset="0"/>
              </a:rPr>
              <a:t>No known ligand</a:t>
            </a:r>
            <a:endParaRPr lang="en-GB" sz="1800">
              <a:latin typeface="Times New Roman" pitchFamily="18" charset="0"/>
              <a:cs typeface="Times New Roman" pitchFamily="18" charset="0"/>
            </a:endParaRPr>
          </a:p>
        </p:txBody>
      </p:sp>
      <p:sp>
        <p:nvSpPr>
          <p:cNvPr id="10249" name="TextBox 19"/>
          <p:cNvSpPr txBox="1">
            <a:spLocks noChangeArrowheads="1"/>
          </p:cNvSpPr>
          <p:nvPr/>
        </p:nvSpPr>
        <p:spPr bwMode="auto">
          <a:xfrm rot="-5400000">
            <a:off x="-350044" y="2343945"/>
            <a:ext cx="1857375" cy="646112"/>
          </a:xfrm>
          <a:prstGeom prst="rect">
            <a:avLst/>
          </a:prstGeom>
          <a:noFill/>
          <a:ln w="9525">
            <a:noFill/>
            <a:miter lim="800000"/>
            <a:headEnd/>
            <a:tailEnd/>
          </a:ln>
        </p:spPr>
        <p:txBody>
          <a:bodyPr>
            <a:spAutoFit/>
          </a:bodyPr>
          <a:lstStyle/>
          <a:p>
            <a:r>
              <a:rPr lang="en-IE" sz="1800">
                <a:latin typeface="Times New Roman" pitchFamily="18" charset="0"/>
                <a:cs typeface="Times New Roman" pitchFamily="18" charset="0"/>
              </a:rPr>
              <a:t>Known protein structure</a:t>
            </a:r>
          </a:p>
        </p:txBody>
      </p:sp>
      <p:sp>
        <p:nvSpPr>
          <p:cNvPr id="10250" name="TextBox 20"/>
          <p:cNvSpPr txBox="1">
            <a:spLocks noChangeArrowheads="1"/>
          </p:cNvSpPr>
          <p:nvPr/>
        </p:nvSpPr>
        <p:spPr bwMode="auto">
          <a:xfrm rot="-5400000">
            <a:off x="-350044" y="4701382"/>
            <a:ext cx="1857375" cy="646112"/>
          </a:xfrm>
          <a:prstGeom prst="rect">
            <a:avLst/>
          </a:prstGeom>
          <a:noFill/>
          <a:ln w="9525">
            <a:noFill/>
            <a:miter lim="800000"/>
            <a:headEnd/>
            <a:tailEnd/>
          </a:ln>
        </p:spPr>
        <p:txBody>
          <a:bodyPr>
            <a:spAutoFit/>
          </a:bodyPr>
          <a:lstStyle/>
          <a:p>
            <a:r>
              <a:rPr lang="en-IE" sz="1800">
                <a:latin typeface="Times New Roman" pitchFamily="18" charset="0"/>
                <a:cs typeface="Times New Roman" pitchFamily="18" charset="0"/>
              </a:rPr>
              <a:t>Unknown protein structure</a:t>
            </a:r>
          </a:p>
        </p:txBody>
      </p:sp>
      <p:sp>
        <p:nvSpPr>
          <p:cNvPr id="10251" name="TextBox 21"/>
          <p:cNvSpPr txBox="1">
            <a:spLocks noChangeArrowheads="1"/>
          </p:cNvSpPr>
          <p:nvPr/>
        </p:nvSpPr>
        <p:spPr bwMode="auto">
          <a:xfrm>
            <a:off x="1187450" y="1952625"/>
            <a:ext cx="2571750" cy="1077913"/>
          </a:xfrm>
          <a:prstGeom prst="rect">
            <a:avLst/>
          </a:prstGeom>
          <a:noFill/>
          <a:ln w="9525">
            <a:noFill/>
            <a:miter lim="800000"/>
            <a:headEnd/>
            <a:tailEnd/>
          </a:ln>
        </p:spPr>
        <p:txBody>
          <a:bodyPr>
            <a:spAutoFit/>
          </a:bodyPr>
          <a:lstStyle/>
          <a:p>
            <a:r>
              <a:rPr lang="en-IE" sz="1600" b="1">
                <a:latin typeface="Times New Roman" pitchFamily="18" charset="0"/>
                <a:cs typeface="Times New Roman" pitchFamily="18" charset="0"/>
              </a:rPr>
              <a:t>Structure-based drug design (SBDD)</a:t>
            </a:r>
          </a:p>
          <a:p>
            <a:endParaRPr lang="en-IE" sz="1600" b="1">
              <a:latin typeface="Times New Roman" pitchFamily="18" charset="0"/>
              <a:cs typeface="Times New Roman" pitchFamily="18" charset="0"/>
            </a:endParaRPr>
          </a:p>
          <a:p>
            <a:r>
              <a:rPr lang="en-IE" sz="1600">
                <a:latin typeface="Times New Roman" pitchFamily="18" charset="0"/>
                <a:cs typeface="Times New Roman" pitchFamily="18" charset="0"/>
              </a:rPr>
              <a:t>Protein-ligand docking</a:t>
            </a:r>
            <a:endParaRPr lang="en-GB" sz="1600">
              <a:latin typeface="Times New Roman" pitchFamily="18" charset="0"/>
              <a:cs typeface="Times New Roman" pitchFamily="18" charset="0"/>
            </a:endParaRPr>
          </a:p>
        </p:txBody>
      </p:sp>
      <p:sp>
        <p:nvSpPr>
          <p:cNvPr id="3084" name="TextBox 26"/>
          <p:cNvSpPr txBox="1">
            <a:spLocks noChangeArrowheads="1"/>
          </p:cNvSpPr>
          <p:nvPr/>
        </p:nvSpPr>
        <p:spPr bwMode="auto">
          <a:xfrm>
            <a:off x="1116013" y="3881438"/>
            <a:ext cx="3071812" cy="2308225"/>
          </a:xfrm>
          <a:prstGeom prst="rect">
            <a:avLst/>
          </a:prstGeom>
          <a:noFill/>
          <a:ln w="9525">
            <a:noFill/>
            <a:miter lim="800000"/>
            <a:headEnd/>
            <a:tailEnd/>
          </a:ln>
        </p:spPr>
        <p:txBody>
          <a:bodyPr>
            <a:spAutoFit/>
          </a:bodyPr>
          <a:lstStyle/>
          <a:p>
            <a:pPr>
              <a:defRPr/>
            </a:pPr>
            <a:r>
              <a:rPr lang="en-IE" sz="1600" b="1" dirty="0">
                <a:latin typeface="Times New Roman" pitchFamily="18" charset="0"/>
                <a:cs typeface="Times New Roman" pitchFamily="18" charset="0"/>
              </a:rPr>
              <a:t>Ligand-based drug design (LBDD)</a:t>
            </a:r>
          </a:p>
          <a:p>
            <a:pPr>
              <a:defRPr/>
            </a:pPr>
            <a:r>
              <a:rPr lang="en-IE" sz="1600" i="1" dirty="0">
                <a:solidFill>
                  <a:schemeClr val="bg1">
                    <a:lumMod val="50000"/>
                  </a:schemeClr>
                </a:solidFill>
                <a:latin typeface="Times New Roman" pitchFamily="18" charset="0"/>
                <a:cs typeface="Times New Roman" pitchFamily="18" charset="0"/>
              </a:rPr>
              <a:t>1 or more ligands</a:t>
            </a:r>
          </a:p>
          <a:p>
            <a:pPr>
              <a:buFont typeface="Arial" charset="0"/>
              <a:buChar char="•"/>
              <a:defRPr/>
            </a:pPr>
            <a:r>
              <a:rPr lang="en-IE" sz="1600" dirty="0">
                <a:latin typeface="Times New Roman" pitchFamily="18" charset="0"/>
                <a:cs typeface="Times New Roman" pitchFamily="18" charset="0"/>
              </a:rPr>
              <a:t> Similarity searching</a:t>
            </a:r>
          </a:p>
          <a:p>
            <a:pPr>
              <a:defRPr/>
            </a:pPr>
            <a:r>
              <a:rPr lang="en-IE" sz="1600" i="1" dirty="0">
                <a:solidFill>
                  <a:schemeClr val="bg1">
                    <a:lumMod val="50000"/>
                  </a:schemeClr>
                </a:solidFill>
                <a:latin typeface="Times New Roman" pitchFamily="18" charset="0"/>
                <a:cs typeface="Times New Roman" pitchFamily="18" charset="0"/>
              </a:rPr>
              <a:t>Several ligands</a:t>
            </a:r>
          </a:p>
          <a:p>
            <a:pPr>
              <a:buFont typeface="Arial" charset="0"/>
              <a:buChar char="•"/>
              <a:defRPr/>
            </a:pPr>
            <a:r>
              <a:rPr lang="en-IE" sz="1600" dirty="0">
                <a:latin typeface="Times New Roman" pitchFamily="18" charset="0"/>
                <a:cs typeface="Times New Roman" pitchFamily="18" charset="0"/>
              </a:rPr>
              <a:t> Pharmacophore searching</a:t>
            </a:r>
          </a:p>
          <a:p>
            <a:pPr>
              <a:defRPr/>
            </a:pPr>
            <a:r>
              <a:rPr lang="en-IE" sz="1600" i="1" dirty="0">
                <a:solidFill>
                  <a:schemeClr val="bg1">
                    <a:lumMod val="50000"/>
                  </a:schemeClr>
                </a:solidFill>
                <a:latin typeface="Times New Roman" pitchFamily="18" charset="0"/>
                <a:cs typeface="Times New Roman" pitchFamily="18" charset="0"/>
              </a:rPr>
              <a:t>Many ligands (20+)</a:t>
            </a:r>
          </a:p>
          <a:p>
            <a:pPr>
              <a:buFont typeface="Arial" charset="0"/>
              <a:buChar char="•"/>
              <a:defRPr/>
            </a:pPr>
            <a:r>
              <a:rPr lang="en-IE" sz="1600" dirty="0">
                <a:latin typeface="Times New Roman" pitchFamily="18" charset="0"/>
                <a:cs typeface="Times New Roman" pitchFamily="18" charset="0"/>
              </a:rPr>
              <a:t> Quantitative Structure-Activity Relationships (QSAR)</a:t>
            </a:r>
          </a:p>
        </p:txBody>
      </p:sp>
      <p:sp>
        <p:nvSpPr>
          <p:cNvPr id="10253" name="TextBox 27"/>
          <p:cNvSpPr txBox="1">
            <a:spLocks noChangeArrowheads="1"/>
          </p:cNvSpPr>
          <p:nvPr/>
        </p:nvSpPr>
        <p:spPr bwMode="auto">
          <a:xfrm>
            <a:off x="4473575" y="2095500"/>
            <a:ext cx="2071688" cy="338138"/>
          </a:xfrm>
          <a:prstGeom prst="rect">
            <a:avLst/>
          </a:prstGeom>
          <a:noFill/>
          <a:ln w="9525">
            <a:noFill/>
            <a:miter lim="800000"/>
            <a:headEnd/>
            <a:tailEnd/>
          </a:ln>
        </p:spPr>
        <p:txBody>
          <a:bodyPr>
            <a:spAutoFit/>
          </a:bodyPr>
          <a:lstStyle/>
          <a:p>
            <a:r>
              <a:rPr lang="en-IE" sz="1600" b="1" i="1">
                <a:latin typeface="Times New Roman" pitchFamily="18" charset="0"/>
                <a:cs typeface="Times New Roman" pitchFamily="18" charset="0"/>
              </a:rPr>
              <a:t>De novo</a:t>
            </a:r>
            <a:r>
              <a:rPr lang="en-IE" sz="1600" b="1">
                <a:latin typeface="Times New Roman" pitchFamily="18" charset="0"/>
                <a:cs typeface="Times New Roman" pitchFamily="18" charset="0"/>
              </a:rPr>
              <a:t> design</a:t>
            </a:r>
          </a:p>
        </p:txBody>
      </p:sp>
      <p:sp>
        <p:nvSpPr>
          <p:cNvPr id="10254" name="TextBox 29"/>
          <p:cNvSpPr txBox="1">
            <a:spLocks noChangeArrowheads="1"/>
          </p:cNvSpPr>
          <p:nvPr/>
        </p:nvSpPr>
        <p:spPr bwMode="auto">
          <a:xfrm>
            <a:off x="4259263" y="4381500"/>
            <a:ext cx="2071687" cy="830263"/>
          </a:xfrm>
          <a:prstGeom prst="rect">
            <a:avLst/>
          </a:prstGeom>
          <a:noFill/>
          <a:ln w="9525">
            <a:noFill/>
            <a:miter lim="800000"/>
            <a:headEnd/>
            <a:tailEnd/>
          </a:ln>
        </p:spPr>
        <p:txBody>
          <a:bodyPr>
            <a:spAutoFit/>
          </a:bodyPr>
          <a:lstStyle/>
          <a:p>
            <a:r>
              <a:rPr lang="en-IE" sz="1600" b="1">
                <a:latin typeface="Times New Roman" pitchFamily="18" charset="0"/>
                <a:cs typeface="Times New Roman" pitchFamily="18" charset="0"/>
              </a:rPr>
              <a:t>CADD of no use</a:t>
            </a:r>
          </a:p>
          <a:p>
            <a:r>
              <a:rPr lang="en-IE" sz="1600">
                <a:latin typeface="Times New Roman" pitchFamily="18" charset="0"/>
                <a:cs typeface="Times New Roman" pitchFamily="18" charset="0"/>
              </a:rPr>
              <a:t>Need experimental data of some sort</a:t>
            </a:r>
            <a:endParaRPr lang="en-GB" sz="1600">
              <a:latin typeface="Times New Roman" pitchFamily="18" charset="0"/>
              <a:cs typeface="Times New Roman" pitchFamily="18" charset="0"/>
            </a:endParaRPr>
          </a:p>
        </p:txBody>
      </p:sp>
      <p:cxnSp>
        <p:nvCxnSpPr>
          <p:cNvPr id="20" name="Straight Connector 19"/>
          <p:cNvCxnSpPr/>
          <p:nvPr/>
        </p:nvCxnSpPr>
        <p:spPr>
          <a:xfrm>
            <a:off x="428625" y="928688"/>
            <a:ext cx="8286750" cy="0"/>
          </a:xfrm>
          <a:prstGeom prst="line">
            <a:avLst/>
          </a:prstGeom>
          <a:ln>
            <a:prstDash val="dash"/>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8625" y="6715125"/>
            <a:ext cx="8286750" cy="0"/>
          </a:xfrm>
          <a:prstGeom prst="line">
            <a:avLst/>
          </a:prstGeom>
          <a:ln>
            <a:prstDash val="dash"/>
          </a:ln>
          <a:effectLst/>
        </p:spPr>
        <p:style>
          <a:lnRef idx="1">
            <a:schemeClr val="accent1"/>
          </a:lnRef>
          <a:fillRef idx="0">
            <a:schemeClr val="accent1"/>
          </a:fillRef>
          <a:effectRef idx="0">
            <a:schemeClr val="accent1"/>
          </a:effectRef>
          <a:fontRef idx="minor">
            <a:schemeClr val="tx1"/>
          </a:fontRef>
        </p:style>
      </p:cxnSp>
      <p:pic>
        <p:nvPicPr>
          <p:cNvPr id="10257" name="Picture 6"/>
          <p:cNvPicPr>
            <a:picLocks noChangeAspect="1" noChangeArrowheads="1"/>
          </p:cNvPicPr>
          <p:nvPr/>
        </p:nvPicPr>
        <p:blipFill>
          <a:blip r:embed="rId2"/>
          <a:srcRect l="8766" t="11539" r="8051" b="7692"/>
          <a:stretch>
            <a:fillRect/>
          </a:stretch>
        </p:blipFill>
        <p:spPr bwMode="auto">
          <a:xfrm>
            <a:off x="6443663" y="2852738"/>
            <a:ext cx="2444750" cy="165576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23850"/>
            <a:ext cx="7772400" cy="604838"/>
          </a:xfrm>
        </p:spPr>
        <p:txBody>
          <a:bodyPr/>
          <a:lstStyle/>
          <a:p>
            <a:pPr algn="ctr"/>
            <a:r>
              <a:rPr lang="en-IE" dirty="0" smtClean="0">
                <a:latin typeface="Times New Roman" pitchFamily="18" charset="0"/>
                <a:cs typeface="Times New Roman" pitchFamily="18" charset="0"/>
              </a:rPr>
              <a:t>Classes of scoring function</a:t>
            </a:r>
            <a:endParaRPr lang="en-GB"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7772400" cy="5429250"/>
          </a:xfrm>
        </p:spPr>
        <p:txBody>
          <a:bodyPr>
            <a:normAutofit/>
          </a:bodyPr>
          <a:lstStyle/>
          <a:p>
            <a:pPr>
              <a:defRPr/>
            </a:pPr>
            <a:r>
              <a:rPr lang="en-IE" dirty="0" smtClean="0">
                <a:latin typeface="Times New Roman" pitchFamily="18" charset="0"/>
                <a:cs typeface="Times New Roman" pitchFamily="18" charset="0"/>
              </a:rPr>
              <a:t>Broadly speaking, scoring functions can be divided into the following classes:</a:t>
            </a:r>
          </a:p>
          <a:p>
            <a:pPr lvl="1">
              <a:defRPr/>
            </a:pPr>
            <a:r>
              <a:rPr lang="en-IE" dirty="0" smtClean="0">
                <a:solidFill>
                  <a:srgbClr val="FF0000"/>
                </a:solidFill>
                <a:latin typeface="Times New Roman" pitchFamily="18" charset="0"/>
                <a:cs typeface="Times New Roman" pitchFamily="18" charset="0"/>
              </a:rPr>
              <a:t>Forcefield-based</a:t>
            </a:r>
          </a:p>
          <a:p>
            <a:pPr lvl="2">
              <a:defRPr/>
            </a:pPr>
            <a:r>
              <a:rPr lang="en-IE" dirty="0" smtClean="0">
                <a:latin typeface="Times New Roman" pitchFamily="18" charset="0"/>
                <a:cs typeface="Times New Roman" pitchFamily="18" charset="0"/>
              </a:rPr>
              <a:t>Based on terms from molecular mechanics forcefields</a:t>
            </a:r>
          </a:p>
          <a:p>
            <a:pPr lvl="2">
              <a:defRPr/>
            </a:pPr>
            <a:r>
              <a:rPr lang="en-IE" dirty="0" smtClean="0">
                <a:solidFill>
                  <a:schemeClr val="bg1">
                    <a:lumMod val="50000"/>
                  </a:schemeClr>
                </a:solidFill>
                <a:latin typeface="Times New Roman" pitchFamily="18" charset="0"/>
                <a:cs typeface="Times New Roman" pitchFamily="18" charset="0"/>
              </a:rPr>
              <a:t>GoldScore, DOCK, AutoDock</a:t>
            </a:r>
          </a:p>
          <a:p>
            <a:pPr lvl="1">
              <a:defRPr/>
            </a:pPr>
            <a:r>
              <a:rPr lang="en-IE" dirty="0" smtClean="0">
                <a:solidFill>
                  <a:srgbClr val="FF0000"/>
                </a:solidFill>
                <a:latin typeface="Times New Roman" pitchFamily="18" charset="0"/>
                <a:cs typeface="Times New Roman" pitchFamily="18" charset="0"/>
              </a:rPr>
              <a:t>Empirical</a:t>
            </a:r>
          </a:p>
          <a:p>
            <a:pPr lvl="2">
              <a:defRPr/>
            </a:pPr>
            <a:r>
              <a:rPr lang="en-IE" dirty="0" smtClean="0">
                <a:latin typeface="Times New Roman" pitchFamily="18" charset="0"/>
                <a:cs typeface="Times New Roman" pitchFamily="18" charset="0"/>
              </a:rPr>
              <a:t>Parameterised against experimental binding affinities</a:t>
            </a:r>
          </a:p>
          <a:p>
            <a:pPr lvl="2">
              <a:defRPr/>
            </a:pPr>
            <a:r>
              <a:rPr lang="en-IE" dirty="0" smtClean="0">
                <a:solidFill>
                  <a:schemeClr val="bg1">
                    <a:lumMod val="50000"/>
                  </a:schemeClr>
                </a:solidFill>
                <a:latin typeface="Times New Roman" pitchFamily="18" charset="0"/>
                <a:cs typeface="Times New Roman" pitchFamily="18" charset="0"/>
              </a:rPr>
              <a:t>ChemScore, PLP, Glide SP/XP</a:t>
            </a:r>
          </a:p>
          <a:p>
            <a:pPr lvl="1">
              <a:defRPr/>
            </a:pPr>
            <a:r>
              <a:rPr lang="en-IE" dirty="0" smtClean="0">
                <a:solidFill>
                  <a:srgbClr val="FF0000"/>
                </a:solidFill>
                <a:latin typeface="Times New Roman" pitchFamily="18" charset="0"/>
                <a:cs typeface="Times New Roman" pitchFamily="18" charset="0"/>
              </a:rPr>
              <a:t>Knowledge-based potentials</a:t>
            </a:r>
          </a:p>
          <a:p>
            <a:pPr lvl="2">
              <a:defRPr/>
            </a:pPr>
            <a:r>
              <a:rPr lang="en-IE" dirty="0" smtClean="0">
                <a:latin typeface="Times New Roman" pitchFamily="18" charset="0"/>
                <a:cs typeface="Times New Roman" pitchFamily="18" charset="0"/>
              </a:rPr>
              <a:t>Based on statistical analysis of observed pairwise distributions</a:t>
            </a:r>
          </a:p>
          <a:p>
            <a:pPr lvl="2">
              <a:defRPr/>
            </a:pPr>
            <a:r>
              <a:rPr lang="en-IE" dirty="0" smtClean="0">
                <a:solidFill>
                  <a:schemeClr val="bg1">
                    <a:lumMod val="50000"/>
                  </a:schemeClr>
                </a:solidFill>
                <a:latin typeface="Times New Roman" pitchFamily="18" charset="0"/>
                <a:cs typeface="Times New Roman" pitchFamily="18" charset="0"/>
              </a:rPr>
              <a:t>PMF, DrugScore, ASP</a:t>
            </a:r>
            <a:endParaRPr lang="en-GB" dirty="0">
              <a:solidFill>
                <a:schemeClr val="bg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908720"/>
          </a:xfrm>
          <a:prstGeom prst="rect">
            <a:avLst/>
          </a:prstGeom>
          <a:noFill/>
        </p:spPr>
      </p:pic>
      <p:sp>
        <p:nvSpPr>
          <p:cNvPr id="7" name="Rectangle 2"/>
          <p:cNvSpPr>
            <a:spLocks noGrp="1" noChangeArrowheads="1"/>
          </p:cNvSpPr>
          <p:nvPr>
            <p:ph type="title"/>
          </p:nvPr>
        </p:nvSpPr>
        <p:spPr>
          <a:xfrm>
            <a:off x="457200" y="72008"/>
            <a:ext cx="8229600" cy="692696"/>
          </a:xfrm>
        </p:spPr>
        <p:txBody>
          <a:bodyPr/>
          <a:lstStyle/>
          <a:p>
            <a:r>
              <a:rPr lang="en-US" sz="3600" dirty="0" smtClean="0">
                <a:solidFill>
                  <a:schemeClr val="bg1"/>
                </a:solidFill>
                <a:latin typeface="Times New Roman" pitchFamily="18" charset="0"/>
                <a:cs typeface="Times New Roman" pitchFamily="18" charset="0"/>
              </a:rPr>
              <a:t>Available Docking Software…</a:t>
            </a:r>
            <a:endParaRPr lang="en-US" sz="3600" b="1" dirty="0">
              <a:solidFill>
                <a:schemeClr val="bg1"/>
              </a:solidFill>
              <a:latin typeface="Times New Roman" pitchFamily="18" charset="0"/>
              <a:cs typeface="Times New Roman" pitchFamily="18" charset="0"/>
            </a:endParaRPr>
          </a:p>
        </p:txBody>
      </p:sp>
      <p:sp>
        <p:nvSpPr>
          <p:cNvPr id="8" name="Rectangle 3"/>
          <p:cNvSpPr txBox="1">
            <a:spLocks noChangeArrowheads="1"/>
          </p:cNvSpPr>
          <p:nvPr/>
        </p:nvSpPr>
        <p:spPr bwMode="auto">
          <a:xfrm>
            <a:off x="179512" y="1340768"/>
            <a:ext cx="8712968"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just" defTabSz="914400" rtl="0" eaLnBrk="1" fontAlgn="base" latinLnBrk="0" hangingPunct="1">
              <a:lnSpc>
                <a:spcPct val="100000"/>
              </a:lnSpc>
              <a:spcBef>
                <a:spcPct val="20000"/>
              </a:spcBef>
              <a:spcAft>
                <a:spcPct val="0"/>
              </a:spcAft>
              <a:buClrTx/>
              <a:buSzTx/>
              <a:buBlip>
                <a:blip r:embed="rId3"/>
              </a:buBlip>
              <a:tabLst/>
              <a:defRPr/>
            </a:pPr>
            <a:endParaRPr kumimoji="0" lang="en-US" sz="25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41</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4" cstate="print"/>
          <a:srcRect/>
          <a:stretch>
            <a:fillRect/>
          </a:stretch>
        </p:blipFill>
        <p:spPr bwMode="auto">
          <a:xfrm>
            <a:off x="8161338" y="44450"/>
            <a:ext cx="812800" cy="514350"/>
          </a:xfrm>
          <a:prstGeom prst="rect">
            <a:avLst/>
          </a:prstGeom>
          <a:noFill/>
        </p:spPr>
      </p:pic>
      <p:sp>
        <p:nvSpPr>
          <p:cNvPr id="9" name="Rectangle 8"/>
          <p:cNvSpPr/>
          <p:nvPr/>
        </p:nvSpPr>
        <p:spPr>
          <a:xfrm>
            <a:off x="642910" y="1428737"/>
            <a:ext cx="7429552" cy="5262979"/>
          </a:xfrm>
          <a:prstGeom prst="rect">
            <a:avLst/>
          </a:prstGeom>
        </p:spPr>
        <p:txBody>
          <a:bodyPr wrap="square">
            <a:spAutoFit/>
          </a:bodyPr>
          <a:lstStyle/>
          <a:p>
            <a:pPr marL="342900" indent="-342900">
              <a:buFont typeface="+mj-lt"/>
              <a:buAutoNum type="arabicPeriod"/>
            </a:pPr>
            <a:r>
              <a:rPr lang="en-US" sz="2400" dirty="0" smtClean="0">
                <a:latin typeface="Times New Roman" pitchFamily="18" charset="0"/>
                <a:cs typeface="Times New Roman" pitchFamily="18" charset="0"/>
              </a:rPr>
              <a:t>DOCK (1982,2001)</a:t>
            </a:r>
          </a:p>
          <a:p>
            <a:pPr marL="342900" indent="-342900">
              <a:buFont typeface="+mj-lt"/>
              <a:buAutoNum type="arabicPeriod"/>
            </a:pPr>
            <a:r>
              <a:rPr lang="en-US" sz="2400" dirty="0" err="1" smtClean="0">
                <a:latin typeface="Times New Roman" pitchFamily="18" charset="0"/>
                <a:cs typeface="Times New Roman" pitchFamily="18" charset="0"/>
              </a:rPr>
              <a:t>FlexX</a:t>
            </a:r>
            <a:r>
              <a:rPr lang="en-US" sz="2400" dirty="0" smtClean="0">
                <a:latin typeface="Times New Roman" pitchFamily="18" charset="0"/>
                <a:cs typeface="Times New Roman" pitchFamily="18" charset="0"/>
              </a:rPr>
              <a:t> (1996)</a:t>
            </a:r>
          </a:p>
          <a:p>
            <a:pPr marL="342900" indent="-342900">
              <a:buFont typeface="+mj-lt"/>
              <a:buAutoNum type="arabicPeriod"/>
            </a:pPr>
            <a:r>
              <a:rPr lang="de-DE" sz="2400" dirty="0" smtClean="0">
                <a:latin typeface="Times New Roman" pitchFamily="18" charset="0"/>
                <a:cs typeface="Times New Roman" pitchFamily="18" charset="0"/>
              </a:rPr>
              <a:t>Hammerhead (1996)</a:t>
            </a:r>
          </a:p>
          <a:p>
            <a:pPr marL="342900" indent="-342900">
              <a:buFont typeface="+mj-lt"/>
              <a:buAutoNum type="arabicPeriod"/>
            </a:pPr>
            <a:r>
              <a:rPr lang="en-US" sz="2400" dirty="0" err="1" smtClean="0">
                <a:latin typeface="Times New Roman" pitchFamily="18" charset="0"/>
                <a:cs typeface="Times New Roman" pitchFamily="18" charset="0"/>
              </a:rPr>
              <a:t>Surflex</a:t>
            </a:r>
            <a:r>
              <a:rPr lang="en-US" sz="2400" dirty="0" smtClean="0">
                <a:latin typeface="Times New Roman" pitchFamily="18" charset="0"/>
                <a:cs typeface="Times New Roman" pitchFamily="18" charset="0"/>
              </a:rPr>
              <a:t> (2003)</a:t>
            </a:r>
          </a:p>
          <a:p>
            <a:pPr marL="342900" indent="-342900">
              <a:buFont typeface="+mj-lt"/>
              <a:buAutoNum type="arabicPeriod"/>
            </a:pPr>
            <a:r>
              <a:rPr lang="da-DK" sz="2400" dirty="0" smtClean="0">
                <a:latin typeface="Times New Roman" pitchFamily="18" charset="0"/>
                <a:cs typeface="Times New Roman" pitchFamily="18" charset="0"/>
              </a:rPr>
              <a:t>SLIDE (2002)</a:t>
            </a:r>
          </a:p>
          <a:p>
            <a:pPr marL="342900" indent="-342900">
              <a:buFont typeface="+mj-lt"/>
              <a:buAutoNum type="arabicPeriod"/>
            </a:pPr>
            <a:r>
              <a:rPr lang="en-US" sz="2400" dirty="0" err="1" smtClean="0">
                <a:latin typeface="Times New Roman" pitchFamily="18" charset="0"/>
                <a:cs typeface="Times New Roman" pitchFamily="18" charset="0"/>
              </a:rPr>
              <a:t>AutoDock</a:t>
            </a:r>
            <a:r>
              <a:rPr lang="en-US" sz="2400" dirty="0" smtClean="0">
                <a:latin typeface="Times New Roman" pitchFamily="18" charset="0"/>
                <a:cs typeface="Times New Roman" pitchFamily="18" charset="0"/>
              </a:rPr>
              <a:t> (1990,1998)</a:t>
            </a:r>
          </a:p>
          <a:p>
            <a:pPr marL="342900" indent="-342900">
              <a:buFont typeface="+mj-lt"/>
              <a:buAutoNum type="arabicPeriod"/>
            </a:pPr>
            <a:r>
              <a:rPr lang="da-DK" sz="2400" dirty="0" smtClean="0">
                <a:latin typeface="Times New Roman" pitchFamily="18" charset="0"/>
                <a:cs typeface="Times New Roman" pitchFamily="18" charset="0"/>
              </a:rPr>
              <a:t>ICM (1994)</a:t>
            </a:r>
          </a:p>
          <a:p>
            <a:pPr marL="342900" indent="-342900">
              <a:buFont typeface="+mj-lt"/>
              <a:buAutoNum type="arabicPeriod"/>
            </a:pPr>
            <a:r>
              <a:rPr lang="en-US" sz="2400" dirty="0" err="1" smtClean="0">
                <a:latin typeface="Times New Roman" pitchFamily="18" charset="0"/>
                <a:cs typeface="Times New Roman" pitchFamily="18" charset="0"/>
              </a:rPr>
              <a:t>MCDock</a:t>
            </a:r>
            <a:r>
              <a:rPr lang="en-US" sz="2400" dirty="0" smtClean="0">
                <a:latin typeface="Times New Roman" pitchFamily="18" charset="0"/>
                <a:cs typeface="Times New Roman" pitchFamily="18" charset="0"/>
              </a:rPr>
              <a:t> (1999)</a:t>
            </a:r>
          </a:p>
          <a:p>
            <a:pPr marL="342900" indent="-342900">
              <a:buFont typeface="+mj-lt"/>
              <a:buAutoNum type="arabicPeriod"/>
            </a:pPr>
            <a:r>
              <a:rPr lang="da-DK" sz="2400" dirty="0" smtClean="0">
                <a:latin typeface="Times New Roman" pitchFamily="18" charset="0"/>
                <a:cs typeface="Times New Roman" pitchFamily="18" charset="0"/>
              </a:rPr>
              <a:t>GOLD (1997)</a:t>
            </a:r>
          </a:p>
          <a:p>
            <a:pPr marL="342900" indent="-342900">
              <a:buFont typeface="+mj-lt"/>
              <a:buAutoNum type="arabicPeriod"/>
            </a:pPr>
            <a:r>
              <a:rPr lang="en-US" sz="2400" dirty="0" err="1" smtClean="0">
                <a:latin typeface="Times New Roman" pitchFamily="18" charset="0"/>
                <a:cs typeface="Times New Roman" pitchFamily="18" charset="0"/>
              </a:rPr>
              <a:t>GemDock</a:t>
            </a:r>
            <a:r>
              <a:rPr lang="en-US" sz="2400" dirty="0" smtClean="0">
                <a:latin typeface="Times New Roman" pitchFamily="18" charset="0"/>
                <a:cs typeface="Times New Roman" pitchFamily="18" charset="0"/>
              </a:rPr>
              <a:t> (2004)</a:t>
            </a:r>
          </a:p>
          <a:p>
            <a:pPr marL="342900" indent="-342900">
              <a:buFont typeface="+mj-lt"/>
              <a:buAutoNum type="arabicPeriod"/>
            </a:pPr>
            <a:r>
              <a:rPr lang="en-US" sz="2400" dirty="0" smtClean="0">
                <a:latin typeface="Times New Roman" pitchFamily="18" charset="0"/>
                <a:cs typeface="Times New Roman" pitchFamily="18" charset="0"/>
              </a:rPr>
              <a:t>FRED (2002)</a:t>
            </a:r>
          </a:p>
          <a:p>
            <a:pPr marL="342900" indent="-342900">
              <a:buFont typeface="+mj-lt"/>
              <a:buAutoNum type="arabicPeriod"/>
            </a:pPr>
            <a:r>
              <a:rPr lang="da-DK" sz="2400" dirty="0" smtClean="0">
                <a:latin typeface="Times New Roman" pitchFamily="18" charset="0"/>
                <a:cs typeface="Times New Roman" pitchFamily="18" charset="0"/>
              </a:rPr>
              <a:t>Glide (2004)</a:t>
            </a:r>
          </a:p>
          <a:p>
            <a:pPr marL="342900" indent="-342900">
              <a:buFont typeface="+mj-lt"/>
              <a:buAutoNum type="arabicPeriod"/>
            </a:pPr>
            <a:r>
              <a:rPr lang="en-US" sz="2400" dirty="0" smtClean="0">
                <a:latin typeface="Times New Roman" pitchFamily="18" charset="0"/>
                <a:cs typeface="Times New Roman" pitchFamily="18" charset="0"/>
              </a:rPr>
              <a:t>Yucca (2005)</a:t>
            </a:r>
          </a:p>
          <a:p>
            <a:pPr marL="342900" indent="-342900">
              <a:buFont typeface="+mj-lt"/>
              <a:buAutoNum type="arabicPeriod"/>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vLife</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Biopredicta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2289" name="Picture 1"/>
          <p:cNvPicPr>
            <a:picLocks noChangeAspect="1" noChangeArrowheads="1"/>
          </p:cNvPicPr>
          <p:nvPr/>
        </p:nvPicPr>
        <p:blipFill>
          <a:blip r:embed="rId5"/>
          <a:srcRect/>
          <a:stretch>
            <a:fillRect/>
          </a:stretch>
        </p:blipFill>
        <p:spPr bwMode="auto">
          <a:xfrm>
            <a:off x="3847776" y="1643050"/>
            <a:ext cx="5296256"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229600" cy="4525963"/>
          </a:xfrm>
        </p:spPr>
        <p:txBody>
          <a:bodyPr/>
          <a:lstStyle/>
          <a:p>
            <a:r>
              <a:rPr lang="en-US" sz="2400" dirty="0" smtClean="0">
                <a:latin typeface="Times New Roman" pitchFamily="18" charset="0"/>
                <a:cs typeface="Times New Roman" pitchFamily="18" charset="0"/>
              </a:rPr>
              <a:t>Determine the lowest free energy structures for the receptor ligand complex.</a:t>
            </a:r>
          </a:p>
          <a:p>
            <a:r>
              <a:rPr lang="en-US" sz="2400" dirty="0" smtClean="0">
                <a:latin typeface="Times New Roman" pitchFamily="18" charset="0"/>
                <a:cs typeface="Times New Roman" pitchFamily="18" charset="0"/>
              </a:rPr>
              <a:t>Search database and rank hits for lead generation.</a:t>
            </a:r>
          </a:p>
          <a:p>
            <a:r>
              <a:rPr lang="en-US" sz="2400" dirty="0" smtClean="0">
                <a:latin typeface="Times New Roman" pitchFamily="18" charset="0"/>
                <a:cs typeface="Times New Roman" pitchFamily="18" charset="0"/>
              </a:rPr>
              <a:t>Calculate the differential binding of a ligand  to two different macromolecular receptors.</a:t>
            </a:r>
          </a:p>
          <a:p>
            <a:r>
              <a:rPr lang="en-US" sz="2400" dirty="0" smtClean="0">
                <a:latin typeface="Times New Roman" pitchFamily="18" charset="0"/>
                <a:cs typeface="Times New Roman" pitchFamily="18" charset="0"/>
              </a:rPr>
              <a:t>Study the geometry of a particular complex.</a:t>
            </a:r>
          </a:p>
          <a:p>
            <a:r>
              <a:rPr lang="en-US" sz="2400" dirty="0" smtClean="0">
                <a:latin typeface="Times New Roman" pitchFamily="18" charset="0"/>
                <a:cs typeface="Times New Roman" pitchFamily="18" charset="0"/>
              </a:rPr>
              <a:t>Propose modification of a lead molecules to optimize potency or other properties.</a:t>
            </a:r>
          </a:p>
          <a:p>
            <a:r>
              <a:rPr lang="en-US" sz="2400" dirty="0" smtClean="0">
                <a:latin typeface="Times New Roman" pitchFamily="18" charset="0"/>
                <a:cs typeface="Times New Roman" pitchFamily="18" charset="0"/>
              </a:rPr>
              <a:t>de novo design for lead generation.</a:t>
            </a:r>
          </a:p>
          <a:p>
            <a:r>
              <a:rPr lang="en-US" sz="2400" dirty="0" smtClean="0">
                <a:latin typeface="Times New Roman" pitchFamily="18" charset="0"/>
                <a:cs typeface="Times New Roman" pitchFamily="18" charset="0"/>
              </a:rPr>
              <a:t>Library design.</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7010432" y="6492899"/>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42</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0"/>
            <a:ext cx="9144000" cy="908720"/>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143900" y="128568"/>
            <a:ext cx="812800" cy="514350"/>
          </a:xfrm>
          <a:prstGeom prst="rect">
            <a:avLst/>
          </a:prstGeom>
          <a:noFill/>
        </p:spPr>
      </p:pic>
      <p:sp>
        <p:nvSpPr>
          <p:cNvPr id="7" name="TextBox 6"/>
          <p:cNvSpPr txBox="1"/>
          <p:nvPr/>
        </p:nvSpPr>
        <p:spPr>
          <a:xfrm>
            <a:off x="1285852" y="-142900"/>
            <a:ext cx="7643866" cy="1200329"/>
          </a:xfrm>
          <a:prstGeom prst="rect">
            <a:avLst/>
          </a:prstGeom>
          <a:noFill/>
        </p:spPr>
        <p:txBody>
          <a:bodyPr wrap="square" rtlCol="0">
            <a:spAutoFit/>
          </a:bodyPr>
          <a:lstStyle/>
          <a:p>
            <a:r>
              <a:rPr lang="en-US" sz="3600" b="1" dirty="0" smtClean="0">
                <a:solidFill>
                  <a:schemeClr val="bg1"/>
                </a:solidFill>
                <a:latin typeface="Times New Roman" pitchFamily="18" charset="0"/>
                <a:cs typeface="Times New Roman" pitchFamily="18" charset="0"/>
              </a:rPr>
              <a:t>Application of Molecular Docking in</a:t>
            </a:r>
          </a:p>
          <a:p>
            <a:r>
              <a:rPr lang="en-US" sz="3600" b="1" dirty="0" smtClean="0">
                <a:solidFill>
                  <a:schemeClr val="bg1"/>
                </a:solidFill>
                <a:latin typeface="Times New Roman" pitchFamily="18" charset="0"/>
                <a:cs typeface="Times New Roman" pitchFamily="18" charset="0"/>
              </a:rPr>
              <a:t>Modern Drug Discovery</a:t>
            </a:r>
            <a:endParaRPr lang="en-US" sz="3600" dirty="0">
              <a:solidFill>
                <a:schemeClr val="bg1"/>
              </a:solidFill>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4"/>
          <a:srcRect/>
          <a:stretch>
            <a:fillRect/>
          </a:stretch>
        </p:blipFill>
        <p:spPr bwMode="auto">
          <a:xfrm>
            <a:off x="5029200" y="4038600"/>
            <a:ext cx="4000528"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43</a:t>
            </a:fld>
            <a:endParaRPr lang="fr-FR" dirty="0">
              <a:solidFill>
                <a:prstClr val="black">
                  <a:tint val="75000"/>
                </a:prstClr>
              </a:solidFill>
            </a:endParaRPr>
          </a:p>
        </p:txBody>
      </p:sp>
      <p:sp>
        <p:nvSpPr>
          <p:cNvPr id="15" name="TextBox 14"/>
          <p:cNvSpPr txBox="1"/>
          <p:nvPr/>
        </p:nvSpPr>
        <p:spPr>
          <a:xfrm>
            <a:off x="5500694" y="4357694"/>
            <a:ext cx="4643470" cy="369332"/>
          </a:xfrm>
          <a:prstGeom prst="rect">
            <a:avLst/>
          </a:prstGeom>
          <a:noFill/>
        </p:spPr>
        <p:txBody>
          <a:bodyPr wrap="square" rtlCol="0">
            <a:spAutoFit/>
          </a:bodyPr>
          <a:lstStyle/>
          <a:p>
            <a:endParaRPr lang="en-US" dirty="0"/>
          </a:p>
        </p:txBody>
      </p:sp>
      <p:sp>
        <p:nvSpPr>
          <p:cNvPr id="20" name="Rectangle 19"/>
          <p:cNvSpPr/>
          <p:nvPr/>
        </p:nvSpPr>
        <p:spPr>
          <a:xfrm>
            <a:off x="500034" y="1571612"/>
            <a:ext cx="8429684" cy="1200329"/>
          </a:xfrm>
          <a:prstGeom prst="rect">
            <a:avLst/>
          </a:prstGeom>
        </p:spPr>
        <p:txBody>
          <a:bodyPr wrap="square">
            <a:spAutoFit/>
          </a:bodyPr>
          <a:lstStyle/>
          <a:p>
            <a:r>
              <a:rPr lang="en-US" sz="2400" b="1" dirty="0" smtClean="0">
                <a:latin typeface="Times New Roman" pitchFamily="18" charset="0"/>
                <a:cs typeface="Times New Roman" pitchFamily="18" charset="0"/>
              </a:rPr>
              <a:t>Identification of Inhibitors for Simultaneous Inhibition of Anti-Coagulation and Anti-</a:t>
            </a:r>
            <a:r>
              <a:rPr lang="en-US" sz="2400" b="1" dirty="0" err="1" smtClean="0">
                <a:latin typeface="Times New Roman" pitchFamily="18" charset="0"/>
                <a:cs typeface="Times New Roman" pitchFamily="18" charset="0"/>
              </a:rPr>
              <a:t>Infamatory</a:t>
            </a:r>
            <a:r>
              <a:rPr lang="en-US" sz="2400" b="1" dirty="0" smtClean="0">
                <a:latin typeface="Times New Roman" pitchFamily="18" charset="0"/>
                <a:cs typeface="Times New Roman" pitchFamily="18" charset="0"/>
              </a:rPr>
              <a:t> Activities of Snake venom </a:t>
            </a:r>
            <a:r>
              <a:rPr lang="en-US" sz="2400" b="1" dirty="0" err="1" smtClean="0">
                <a:latin typeface="Times New Roman" pitchFamily="18" charset="0"/>
                <a:cs typeface="Times New Roman" pitchFamily="18" charset="0"/>
              </a:rPr>
              <a:t>Phospholipase</a:t>
            </a:r>
            <a:r>
              <a:rPr lang="en-US" sz="2400" b="1" dirty="0" smtClean="0">
                <a:latin typeface="Times New Roman" pitchFamily="18" charset="0"/>
                <a:cs typeface="Times New Roman" pitchFamily="18" charset="0"/>
              </a:rPr>
              <a:t> A2. (1994)</a:t>
            </a:r>
            <a:endParaRPr lang="en-US" sz="2400" b="1" dirty="0">
              <a:latin typeface="Times New Roman" pitchFamily="18" charset="0"/>
              <a:cs typeface="Times New Roman" pitchFamily="18" charset="0"/>
            </a:endParaRPr>
          </a:p>
        </p:txBody>
      </p:sp>
      <p:sp>
        <p:nvSpPr>
          <p:cNvPr id="21" name="TextBox 20"/>
          <p:cNvSpPr txBox="1"/>
          <p:nvPr/>
        </p:nvSpPr>
        <p:spPr>
          <a:xfrm>
            <a:off x="571472" y="2988230"/>
            <a:ext cx="5214974"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169000 compounds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300 compounds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32 promising compounds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2" name="Down Arrow 21"/>
          <p:cNvSpPr/>
          <p:nvPr/>
        </p:nvSpPr>
        <p:spPr>
          <a:xfrm>
            <a:off x="1428728" y="3450724"/>
            <a:ext cx="142876" cy="76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1428728" y="4643446"/>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43042" y="3500438"/>
            <a:ext cx="585791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Pharmacophore</a:t>
            </a:r>
            <a:r>
              <a:rPr lang="en-US" sz="2400" dirty="0" smtClean="0">
                <a:latin typeface="Times New Roman" pitchFamily="18" charset="0"/>
                <a:cs typeface="Times New Roman" pitchFamily="18" charset="0"/>
              </a:rPr>
              <a:t> Based-screening</a:t>
            </a:r>
            <a:endParaRPr lang="en-US" sz="2400" dirty="0">
              <a:latin typeface="Times New Roman" pitchFamily="18" charset="0"/>
              <a:cs typeface="Times New Roman" pitchFamily="18" charset="0"/>
            </a:endParaRPr>
          </a:p>
        </p:txBody>
      </p:sp>
      <p:sp>
        <p:nvSpPr>
          <p:cNvPr id="25" name="TextBox 24"/>
          <p:cNvSpPr txBox="1"/>
          <p:nvPr/>
        </p:nvSpPr>
        <p:spPr>
          <a:xfrm>
            <a:off x="1714480" y="4714884"/>
            <a:ext cx="350046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Molecular docking</a:t>
            </a:r>
            <a:endParaRPr lang="en-US" sz="2400" dirty="0">
              <a:latin typeface="Times New Roman" pitchFamily="18" charset="0"/>
              <a:cs typeface="Times New Roman" pitchFamily="18" charset="0"/>
            </a:endParaRPr>
          </a:p>
        </p:txBody>
      </p:sp>
      <p:pic>
        <p:nvPicPr>
          <p:cNvPr id="49155" name="Picture 3"/>
          <p:cNvPicPr>
            <a:picLocks noChangeAspect="1" noChangeArrowheads="1"/>
          </p:cNvPicPr>
          <p:nvPr/>
        </p:nvPicPr>
        <p:blipFill>
          <a:blip r:embed="rId2"/>
          <a:srcRect/>
          <a:stretch>
            <a:fillRect/>
          </a:stretch>
        </p:blipFill>
        <p:spPr bwMode="auto">
          <a:xfrm>
            <a:off x="5072067" y="4071942"/>
            <a:ext cx="4071966" cy="2286016"/>
          </a:xfrm>
          <a:prstGeom prst="rect">
            <a:avLst/>
          </a:prstGeom>
          <a:noFill/>
          <a:ln w="9525">
            <a:noFill/>
            <a:miter lim="800000"/>
            <a:headEnd/>
            <a:tailEnd/>
          </a:ln>
          <a:effectLst/>
        </p:spPr>
      </p:pic>
      <p:pic>
        <p:nvPicPr>
          <p:cNvPr id="27" name="Picture 4" descr="Untitled-7"/>
          <p:cNvPicPr>
            <a:picLocks noChangeAspect="1" noChangeArrowheads="1"/>
          </p:cNvPicPr>
          <p:nvPr/>
        </p:nvPicPr>
        <p:blipFill>
          <a:blip r:embed="rId3" cstate="print"/>
          <a:srcRect/>
          <a:stretch>
            <a:fillRect/>
          </a:stretch>
        </p:blipFill>
        <p:spPr bwMode="auto">
          <a:xfrm>
            <a:off x="0" y="0"/>
            <a:ext cx="9144000" cy="1052736"/>
          </a:xfrm>
          <a:prstGeom prst="rect">
            <a:avLst/>
          </a:prstGeom>
          <a:noFill/>
        </p:spPr>
      </p:pic>
      <p:pic>
        <p:nvPicPr>
          <p:cNvPr id="28" name="Picture 27" descr="Untitled-24"/>
          <p:cNvPicPr>
            <a:picLocks noChangeAspect="1" noChangeArrowheads="1"/>
          </p:cNvPicPr>
          <p:nvPr/>
        </p:nvPicPr>
        <p:blipFill>
          <a:blip r:embed="rId4" cstate="print"/>
          <a:srcRect/>
          <a:stretch>
            <a:fillRect/>
          </a:stretch>
        </p:blipFill>
        <p:spPr bwMode="auto">
          <a:xfrm>
            <a:off x="8161338" y="44450"/>
            <a:ext cx="812800" cy="514350"/>
          </a:xfrm>
          <a:prstGeom prst="rect">
            <a:avLst/>
          </a:prstGeom>
          <a:noFill/>
        </p:spPr>
      </p:pic>
      <p:sp>
        <p:nvSpPr>
          <p:cNvPr id="29" name="Rectangle 28"/>
          <p:cNvSpPr/>
          <p:nvPr/>
        </p:nvSpPr>
        <p:spPr>
          <a:xfrm>
            <a:off x="1000100" y="-57345"/>
            <a:ext cx="8786874" cy="1200329"/>
          </a:xfrm>
          <a:prstGeom prst="rect">
            <a:avLst/>
          </a:prstGeom>
        </p:spPr>
        <p:txBody>
          <a:bodyPr wrap="square">
            <a:spAutoFit/>
          </a:bodyPr>
          <a:lstStyle/>
          <a:p>
            <a:r>
              <a:rPr lang="en-US" sz="3600" b="1" dirty="0" smtClean="0">
                <a:solidFill>
                  <a:schemeClr val="bg1"/>
                </a:solidFill>
                <a:latin typeface="Times New Roman" pitchFamily="18" charset="0"/>
                <a:cs typeface="Times New Roman" pitchFamily="18" charset="0"/>
              </a:rPr>
              <a:t>Application of Molecular Docking in</a:t>
            </a:r>
          </a:p>
          <a:p>
            <a:r>
              <a:rPr lang="en-US" sz="3600" b="1" dirty="0" smtClean="0">
                <a:solidFill>
                  <a:schemeClr val="bg1"/>
                </a:solidFill>
                <a:latin typeface="Times New Roman" pitchFamily="18" charset="0"/>
                <a:cs typeface="Times New Roman" pitchFamily="18" charset="0"/>
              </a:rPr>
              <a:t>Modern Drug Discovery</a:t>
            </a:r>
            <a:endParaRPr lang="en-US" sz="3600" dirty="0">
              <a:solidFill>
                <a:schemeClr val="bg1"/>
              </a:solidFill>
              <a:latin typeface="Times New Roman" pitchFamily="18" charset="0"/>
              <a:cs typeface="Times New Roman" pitchFamily="18" charset="0"/>
            </a:endParaRPr>
          </a:p>
        </p:txBody>
      </p:sp>
      <p:sp>
        <p:nvSpPr>
          <p:cNvPr id="14" name="TextBox 13"/>
          <p:cNvSpPr txBox="1"/>
          <p:nvPr/>
        </p:nvSpPr>
        <p:spPr>
          <a:xfrm>
            <a:off x="500034" y="1109947"/>
            <a:ext cx="214314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Case Study-</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1052736"/>
          </a:xfrm>
          <a:prstGeom prst="rect">
            <a:avLst/>
          </a:prstGeom>
          <a:noFill/>
        </p:spPr>
      </p:pic>
      <p:sp>
        <p:nvSpPr>
          <p:cNvPr id="10" name="Rectangle 2"/>
          <p:cNvSpPr>
            <a:spLocks noGrp="1" noChangeArrowheads="1"/>
          </p:cNvSpPr>
          <p:nvPr>
            <p:ph type="title"/>
          </p:nvPr>
        </p:nvSpPr>
        <p:spPr>
          <a:xfrm>
            <a:off x="457200" y="0"/>
            <a:ext cx="8229600" cy="1124744"/>
          </a:xfrm>
        </p:spPr>
        <p:txBody>
          <a:bodyPr>
            <a:normAutofit fontScale="90000"/>
          </a:bodyPr>
          <a:lstStyle/>
          <a:p>
            <a:r>
              <a:rPr lang="en-US" sz="3600" b="1" dirty="0" smtClean="0">
                <a:solidFill>
                  <a:schemeClr val="bg1"/>
                </a:solidFill>
                <a:latin typeface="Times New Roman" pitchFamily="18" charset="0"/>
                <a:cs typeface="Times New Roman" pitchFamily="18" charset="0"/>
              </a:rPr>
              <a:t>Growing Evidence of Achievements….!!</a:t>
            </a:r>
            <a:endParaRPr lang="en-US" sz="3600" b="1" dirty="0">
              <a:solidFill>
                <a:schemeClr val="bg1"/>
              </a:solidFill>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44</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3" cstate="print"/>
          <a:srcRect/>
          <a:stretch>
            <a:fillRect/>
          </a:stretch>
        </p:blipFill>
        <p:spPr bwMode="auto">
          <a:xfrm>
            <a:off x="8161338" y="44450"/>
            <a:ext cx="812800" cy="514350"/>
          </a:xfrm>
          <a:prstGeom prst="rect">
            <a:avLst/>
          </a:prstGeom>
          <a:noFill/>
        </p:spPr>
      </p:pic>
      <p:sp>
        <p:nvSpPr>
          <p:cNvPr id="7" name="Rectangle 6"/>
          <p:cNvSpPr/>
          <p:nvPr/>
        </p:nvSpPr>
        <p:spPr>
          <a:xfrm>
            <a:off x="357158" y="1500174"/>
            <a:ext cx="8429684" cy="830997"/>
          </a:xfrm>
          <a:prstGeom prst="rect">
            <a:avLst/>
          </a:prstGeom>
        </p:spPr>
        <p:txBody>
          <a:bodyPr wrap="square">
            <a:spAutoFit/>
          </a:bodyPr>
          <a:lstStyle/>
          <a:p>
            <a:r>
              <a:rPr lang="en-US" sz="2400" dirty="0" smtClean="0">
                <a:latin typeface="Times New Roman" pitchFamily="18" charset="0"/>
                <a:cs typeface="Times New Roman" pitchFamily="18" charset="0"/>
              </a:rPr>
              <a:t>Molecular Docking has resulted in several breakthrough classes of new drug.</a:t>
            </a:r>
            <a:endParaRPr lang="en-US" sz="24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357158" y="2857496"/>
          <a:ext cx="8286807" cy="229616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algn="ctr"/>
                      <a:r>
                        <a:rPr lang="en-US" dirty="0" smtClean="0">
                          <a:latin typeface="Times New Roman" pitchFamily="18" charset="0"/>
                          <a:cs typeface="Times New Roman" pitchFamily="18" charset="0"/>
                        </a:rPr>
                        <a:t>Drug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Target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Company</a:t>
                      </a:r>
                      <a:endParaRPr lang="en-US" dirty="0">
                        <a:latin typeface="Times New Roman" pitchFamily="18" charset="0"/>
                        <a:cs typeface="Times New Roman" pitchFamily="18" charset="0"/>
                      </a:endParaRPr>
                    </a:p>
                  </a:txBody>
                  <a:tcPr/>
                </a:tc>
              </a:tr>
              <a:tr h="370840">
                <a:tc>
                  <a:txBody>
                    <a:bodyPr/>
                    <a:lstStyle/>
                    <a:p>
                      <a:pPr algn="ctr"/>
                      <a:r>
                        <a:rPr lang="en-US" sz="1800" b="1" kern="1200" baseline="0" dirty="0" err="1" smtClean="0">
                          <a:solidFill>
                            <a:schemeClr val="dk1"/>
                          </a:solidFill>
                          <a:latin typeface="Times New Roman" pitchFamily="18" charset="0"/>
                          <a:ea typeface="+mn-ea"/>
                          <a:cs typeface="Times New Roman" pitchFamily="18" charset="0"/>
                        </a:rPr>
                        <a:t>Dorzolamid</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Carbonic </a:t>
                      </a:r>
                      <a:r>
                        <a:rPr lang="en-US" sz="1800" b="1" kern="1200" baseline="0" dirty="0" err="1" smtClean="0">
                          <a:solidFill>
                            <a:schemeClr val="dk1"/>
                          </a:solidFill>
                          <a:latin typeface="Times New Roman" pitchFamily="18" charset="0"/>
                          <a:ea typeface="+mn-ea"/>
                          <a:cs typeface="Times New Roman" pitchFamily="18" charset="0"/>
                        </a:rPr>
                        <a:t>anhydrase</a:t>
                      </a:r>
                      <a:endParaRPr lang="en-US" sz="1800" b="1" kern="1200" baseline="0" dirty="0" smtClean="0">
                        <a:solidFill>
                          <a:schemeClr val="dk1"/>
                        </a:solidFill>
                        <a:latin typeface="Times New Roman" pitchFamily="18" charset="0"/>
                        <a:ea typeface="+mn-ea"/>
                        <a:cs typeface="Times New Roman" pitchFamily="18" charset="0"/>
                      </a:endParaRPr>
                    </a:p>
                    <a:p>
                      <a:pPr algn="ctr"/>
                      <a:r>
                        <a:rPr lang="en-US" sz="1800" b="1" kern="1200" baseline="0" dirty="0" smtClean="0">
                          <a:solidFill>
                            <a:schemeClr val="dk1"/>
                          </a:solidFill>
                          <a:latin typeface="Times New Roman" pitchFamily="18" charset="0"/>
                          <a:ea typeface="+mn-ea"/>
                          <a:cs typeface="Times New Roman" pitchFamily="18" charset="0"/>
                        </a:rPr>
                        <a:t>(</a:t>
                      </a:r>
                      <a:r>
                        <a:rPr lang="en-US" sz="1800" b="1" kern="1200" baseline="0" dirty="0" err="1" smtClean="0">
                          <a:solidFill>
                            <a:schemeClr val="dk1"/>
                          </a:solidFill>
                          <a:latin typeface="Times New Roman" pitchFamily="18" charset="0"/>
                          <a:ea typeface="+mn-ea"/>
                          <a:cs typeface="Times New Roman" pitchFamily="18" charset="0"/>
                        </a:rPr>
                        <a:t>Hypercapnic</a:t>
                      </a:r>
                      <a:r>
                        <a:rPr lang="en-US" sz="1800" b="1" kern="1200" baseline="0" dirty="0" smtClean="0">
                          <a:solidFill>
                            <a:schemeClr val="dk1"/>
                          </a:solidFill>
                          <a:latin typeface="Times New Roman" pitchFamily="18" charset="0"/>
                          <a:ea typeface="+mn-ea"/>
                          <a:cs typeface="Times New Roman" pitchFamily="18" charset="0"/>
                        </a:rPr>
                        <a:t> </a:t>
                      </a:r>
                      <a:r>
                        <a:rPr lang="en-US" sz="1800" b="1" kern="1200" baseline="0" dirty="0" err="1" smtClean="0">
                          <a:solidFill>
                            <a:schemeClr val="dk1"/>
                          </a:solidFill>
                          <a:latin typeface="Times New Roman" pitchFamily="18" charset="0"/>
                          <a:ea typeface="+mn-ea"/>
                          <a:cs typeface="Times New Roman" pitchFamily="18" charset="0"/>
                        </a:rPr>
                        <a:t>Vantilatory</a:t>
                      </a:r>
                      <a:endParaRPr lang="en-US" sz="1800" b="1" kern="1200" baseline="0" dirty="0" smtClean="0">
                        <a:solidFill>
                          <a:schemeClr val="dk1"/>
                        </a:solidFill>
                        <a:latin typeface="Times New Roman" pitchFamily="18" charset="0"/>
                        <a:ea typeface="+mn-ea"/>
                        <a:cs typeface="Times New Roman" pitchFamily="18" charset="0"/>
                      </a:endParaRPr>
                    </a:p>
                    <a:p>
                      <a:pPr algn="ctr"/>
                      <a:r>
                        <a:rPr lang="en-US" sz="1800" b="1" kern="1200" baseline="0" dirty="0" smtClean="0">
                          <a:solidFill>
                            <a:schemeClr val="dk1"/>
                          </a:solidFill>
                          <a:latin typeface="Times New Roman" pitchFamily="18" charset="0"/>
                          <a:ea typeface="+mn-ea"/>
                          <a:cs typeface="Times New Roman" pitchFamily="18" charset="0"/>
                        </a:rPr>
                        <a:t>failure)</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Merck Sharp and </a:t>
                      </a:r>
                      <a:r>
                        <a:rPr lang="en-US" sz="1800" b="1" kern="1200" baseline="0" dirty="0" err="1" smtClean="0">
                          <a:solidFill>
                            <a:schemeClr val="dk1"/>
                          </a:solidFill>
                          <a:latin typeface="Times New Roman" pitchFamily="18" charset="0"/>
                          <a:ea typeface="+mn-ea"/>
                          <a:cs typeface="Times New Roman" pitchFamily="18" charset="0"/>
                        </a:rPr>
                        <a:t>Dohme</a:t>
                      </a:r>
                      <a:endParaRPr lang="en-US" sz="1800" b="1" kern="1200" baseline="0" dirty="0" smtClean="0">
                        <a:solidFill>
                          <a:schemeClr val="dk1"/>
                        </a:solidFill>
                        <a:latin typeface="Times New Roman" pitchFamily="18" charset="0"/>
                        <a:ea typeface="+mn-ea"/>
                        <a:cs typeface="Times New Roman" pitchFamily="18" charset="0"/>
                      </a:endParaRPr>
                    </a:p>
                    <a:p>
                      <a:pPr algn="ctr"/>
                      <a:r>
                        <a:rPr lang="en-US" sz="1800" b="1" kern="1200" baseline="0" dirty="0" smtClean="0">
                          <a:solidFill>
                            <a:schemeClr val="dk1"/>
                          </a:solidFill>
                          <a:latin typeface="Times New Roman" pitchFamily="18" charset="0"/>
                          <a:ea typeface="+mn-ea"/>
                          <a:cs typeface="Times New Roman" pitchFamily="18" charset="0"/>
                        </a:rPr>
                        <a:t>(Harlow, UK)</a:t>
                      </a:r>
                      <a:endParaRPr lang="en-US" dirty="0">
                        <a:latin typeface="Times New Roman" pitchFamily="18" charset="0"/>
                        <a:cs typeface="Times New Roman" pitchFamily="18" charset="0"/>
                      </a:endParaRPr>
                    </a:p>
                  </a:txBody>
                  <a:tcPr/>
                </a:tc>
              </a:tr>
              <a:tr h="370840">
                <a:tc>
                  <a:txBody>
                    <a:bodyPr/>
                    <a:lstStyle/>
                    <a:p>
                      <a:pPr algn="ctr"/>
                      <a:r>
                        <a:rPr lang="en-US" sz="1800" b="1" kern="1200" baseline="0" dirty="0" err="1" smtClean="0">
                          <a:solidFill>
                            <a:schemeClr val="dk1"/>
                          </a:solidFill>
                          <a:latin typeface="Times New Roman" pitchFamily="18" charset="0"/>
                          <a:ea typeface="+mn-ea"/>
                          <a:cs typeface="Times New Roman" pitchFamily="18" charset="0"/>
                        </a:rPr>
                        <a:t>Saquinavir</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HIV protease</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Roche (</a:t>
                      </a:r>
                      <a:r>
                        <a:rPr lang="en-US" sz="1800" b="1" kern="1200" baseline="0" dirty="0" err="1" smtClean="0">
                          <a:solidFill>
                            <a:schemeClr val="dk1"/>
                          </a:solidFill>
                          <a:latin typeface="Times New Roman" pitchFamily="18" charset="0"/>
                          <a:ea typeface="+mn-ea"/>
                          <a:cs typeface="Times New Roman" pitchFamily="18" charset="0"/>
                        </a:rPr>
                        <a:t>Welwyn</a:t>
                      </a:r>
                      <a:r>
                        <a:rPr lang="en-US" sz="1800" b="1" kern="1200" baseline="0" dirty="0" smtClean="0">
                          <a:solidFill>
                            <a:schemeClr val="dk1"/>
                          </a:solidFill>
                          <a:latin typeface="Times New Roman" pitchFamily="18" charset="0"/>
                          <a:ea typeface="+mn-ea"/>
                          <a:cs typeface="Times New Roman" pitchFamily="18" charset="0"/>
                        </a:rPr>
                        <a:t>, UK)</a:t>
                      </a:r>
                      <a:endParaRPr lang="en-US" dirty="0">
                        <a:latin typeface="Times New Roman" pitchFamily="18" charset="0"/>
                        <a:cs typeface="Times New Roman" pitchFamily="18" charset="0"/>
                      </a:endParaRPr>
                    </a:p>
                  </a:txBody>
                  <a:tcPr/>
                </a:tc>
              </a:tr>
              <a:tr h="370840">
                <a:tc>
                  <a:txBody>
                    <a:bodyPr/>
                    <a:lstStyle/>
                    <a:p>
                      <a:pPr algn="ctr"/>
                      <a:r>
                        <a:rPr lang="en-US" sz="1800" b="1" kern="1200" baseline="0" dirty="0" err="1" smtClean="0">
                          <a:solidFill>
                            <a:schemeClr val="dk1"/>
                          </a:solidFill>
                          <a:latin typeface="Times New Roman" pitchFamily="18" charset="0"/>
                          <a:ea typeface="+mn-ea"/>
                          <a:cs typeface="Times New Roman" pitchFamily="18" charset="0"/>
                        </a:rPr>
                        <a:t>Relenza</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Neuraminidase</a:t>
                      </a:r>
                      <a:endParaRPr lang="en-US" dirty="0">
                        <a:latin typeface="Times New Roman" pitchFamily="18" charset="0"/>
                        <a:cs typeface="Times New Roman" pitchFamily="18" charset="0"/>
                      </a:endParaRPr>
                    </a:p>
                  </a:txBody>
                  <a:tcPr/>
                </a:tc>
                <a:tc>
                  <a:txBody>
                    <a:bodyPr/>
                    <a:lstStyle/>
                    <a:p>
                      <a:pPr algn="ctr"/>
                      <a:r>
                        <a:rPr lang="en-US" sz="1800" b="1" kern="1200" baseline="0" dirty="0" smtClean="0">
                          <a:solidFill>
                            <a:schemeClr val="dk1"/>
                          </a:solidFill>
                          <a:latin typeface="Times New Roman" pitchFamily="18" charset="0"/>
                          <a:ea typeface="+mn-ea"/>
                          <a:cs typeface="Times New Roman" pitchFamily="18" charset="0"/>
                        </a:rPr>
                        <a:t>Biota (Melbourne, Australia</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908720"/>
          </a:xfrm>
          <a:prstGeom prst="rect">
            <a:avLst/>
          </a:prstGeom>
          <a:noFill/>
        </p:spPr>
      </p:pic>
      <p:sp>
        <p:nvSpPr>
          <p:cNvPr id="10" name="Rectangle 2"/>
          <p:cNvSpPr>
            <a:spLocks noGrp="1" noChangeArrowheads="1"/>
          </p:cNvSpPr>
          <p:nvPr>
            <p:ph type="title"/>
          </p:nvPr>
        </p:nvSpPr>
        <p:spPr>
          <a:xfrm>
            <a:off x="457200" y="0"/>
            <a:ext cx="8229600" cy="764704"/>
          </a:xfrm>
        </p:spPr>
        <p:txBody>
          <a:bodyPr>
            <a:normAutofit fontScale="90000"/>
          </a:bodyPr>
          <a:lstStyle/>
          <a:p>
            <a:r>
              <a:rPr lang="en-US" sz="3600" b="1" dirty="0" smtClean="0">
                <a:solidFill>
                  <a:schemeClr val="bg1"/>
                </a:solidFill>
                <a:latin typeface="Times New Roman" pitchFamily="18" charset="0"/>
                <a:cs typeface="Times New Roman" pitchFamily="18" charset="0"/>
              </a:rPr>
              <a:t>Growing Evidence of Achievements….!!</a:t>
            </a:r>
            <a:endParaRPr lang="en-US" sz="3600" b="1" dirty="0">
              <a:solidFill>
                <a:schemeClr val="bg1"/>
              </a:solidFill>
              <a:latin typeface="Times New Roman" pitchFamily="18" charset="0"/>
              <a:cs typeface="Times New Roman" pitchFamily="18" charset="0"/>
            </a:endParaRPr>
          </a:p>
        </p:txBody>
      </p:sp>
      <p:sp>
        <p:nvSpPr>
          <p:cNvPr id="11" name="Rectangle 3"/>
          <p:cNvSpPr txBox="1">
            <a:spLocks noChangeArrowheads="1"/>
          </p:cNvSpPr>
          <p:nvPr/>
        </p:nvSpPr>
        <p:spPr bwMode="auto">
          <a:xfrm>
            <a:off x="251520" y="1484784"/>
            <a:ext cx="8712968"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400" dirty="0" smtClean="0">
                <a:latin typeface="Times New Roman" pitchFamily="18" charset="0"/>
                <a:cs typeface="Times New Roman" pitchFamily="18" charset="0"/>
              </a:rPr>
              <a:t>1. Discovery of </a:t>
            </a:r>
            <a:r>
              <a:rPr lang="en-US" sz="2400" dirty="0" err="1" smtClean="0">
                <a:latin typeface="Times New Roman" pitchFamily="18" charset="0"/>
                <a:cs typeface="Times New Roman" pitchFamily="18" charset="0"/>
              </a:rPr>
              <a:t>Indinavir</a:t>
            </a:r>
            <a:r>
              <a:rPr lang="en-US" sz="2400" dirty="0" smtClean="0">
                <a:latin typeface="Times New Roman" pitchFamily="18" charset="0"/>
                <a:cs typeface="Times New Roman" pitchFamily="18" charset="0"/>
              </a:rPr>
              <a:t>, the HIV protease inhibitor. (1992)</a:t>
            </a:r>
          </a:p>
          <a:p>
            <a:pPr algn="just"/>
            <a:r>
              <a:rPr lang="en-US" sz="2400" dirty="0" smtClean="0">
                <a:latin typeface="Times New Roman" pitchFamily="18" charset="0"/>
                <a:cs typeface="Times New Roman" pitchFamily="18" charset="0"/>
              </a:rPr>
              <a:t>2. Identification of Haloperidol as a lead compound in a structure-           based design for non-peptide inhibitor of HIV.</a:t>
            </a:r>
          </a:p>
          <a:p>
            <a:pPr algn="just"/>
            <a:r>
              <a:rPr lang="en-US" sz="2400" dirty="0" smtClean="0">
                <a:latin typeface="Times New Roman" pitchFamily="18" charset="0"/>
                <a:cs typeface="Times New Roman" pitchFamily="18" charset="0"/>
              </a:rPr>
              <a:t>3. Carbonic </a:t>
            </a:r>
            <a:r>
              <a:rPr lang="en-US" sz="2400" dirty="0" err="1" smtClean="0">
                <a:latin typeface="Times New Roman" pitchFamily="18" charset="0"/>
                <a:cs typeface="Times New Roman" pitchFamily="18" charset="0"/>
              </a:rPr>
              <a:t>Anhydrase</a:t>
            </a:r>
            <a:r>
              <a:rPr lang="en-US" sz="2400" dirty="0" smtClean="0">
                <a:latin typeface="Times New Roman" pitchFamily="18" charset="0"/>
                <a:cs typeface="Times New Roman" pitchFamily="18" charset="0"/>
              </a:rPr>
              <a:t> (treatment of glaucoma) (2002)</a:t>
            </a:r>
          </a:p>
          <a:p>
            <a:pPr algn="just"/>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Renin</a:t>
            </a:r>
            <a:r>
              <a:rPr lang="en-US" sz="2400" dirty="0" smtClean="0">
                <a:latin typeface="Times New Roman" pitchFamily="18" charset="0"/>
                <a:cs typeface="Times New Roman" pitchFamily="18" charset="0"/>
              </a:rPr>
              <a:t> (treatment of hypertension)</a:t>
            </a:r>
          </a:p>
          <a:p>
            <a:pPr algn="just"/>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Dyhrofolate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reductase</a:t>
            </a:r>
            <a:r>
              <a:rPr lang="en-US" sz="2400" dirty="0" smtClean="0">
                <a:latin typeface="Times New Roman" pitchFamily="18" charset="0"/>
                <a:cs typeface="Times New Roman" pitchFamily="18" charset="0"/>
              </a:rPr>
              <a:t> (antibacterial) (1992)</a:t>
            </a:r>
          </a:p>
          <a:p>
            <a:pPr algn="just"/>
            <a:r>
              <a:rPr lang="en-US" sz="2400" dirty="0" smtClean="0">
                <a:latin typeface="Times New Roman" pitchFamily="18" charset="0"/>
                <a:cs typeface="Times New Roman" pitchFamily="18" charset="0"/>
              </a:rPr>
              <a:t>6. Neuraminidase (antiviral)</a:t>
            </a:r>
          </a:p>
          <a:p>
            <a:pPr algn="just"/>
            <a:r>
              <a:rPr lang="en-US" sz="2400" dirty="0" smtClean="0">
                <a:latin typeface="Times New Roman" pitchFamily="18" charset="0"/>
                <a:cs typeface="Times New Roman" pitchFamily="18" charset="0"/>
              </a:rPr>
              <a:t>7. HIV-1 aspartic </a:t>
            </a:r>
            <a:r>
              <a:rPr lang="en-US" sz="2400" dirty="0" err="1" smtClean="0">
                <a:latin typeface="Times New Roman" pitchFamily="18" charset="0"/>
                <a:cs typeface="Times New Roman" pitchFamily="18" charset="0"/>
              </a:rPr>
              <a:t>proteinase</a:t>
            </a:r>
            <a:r>
              <a:rPr lang="en-US" sz="2400" dirty="0" smtClean="0">
                <a:latin typeface="Times New Roman" pitchFamily="18" charset="0"/>
                <a:cs typeface="Times New Roman" pitchFamily="18" charset="0"/>
              </a:rPr>
              <a:t> (anti-acquired immunodeficiency    syndrome)</a:t>
            </a:r>
            <a:endParaRPr kumimoji="0" lang="en-US" sz="24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45</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3" cstate="print"/>
          <a:srcRect/>
          <a:stretch>
            <a:fillRect/>
          </a:stretch>
        </p:blipFill>
        <p:spPr bwMode="auto">
          <a:xfrm>
            <a:off x="8161338" y="44450"/>
            <a:ext cx="812800" cy="5143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46</a:t>
            </a:fld>
            <a:endParaRPr lang="fr-FR" dirty="0">
              <a:solidFill>
                <a:prstClr val="black">
                  <a:tint val="75000"/>
                </a:prstClr>
              </a:solidFill>
            </a:endParaRPr>
          </a:p>
        </p:txBody>
      </p:sp>
      <p:pic>
        <p:nvPicPr>
          <p:cNvPr id="5" name="Picture 4" descr="Untitled-7"/>
          <p:cNvPicPr>
            <a:picLocks noChangeAspect="1" noChangeArrowheads="1"/>
          </p:cNvPicPr>
          <p:nvPr/>
        </p:nvPicPr>
        <p:blipFill>
          <a:blip r:embed="rId2" cstate="print"/>
          <a:srcRect/>
          <a:stretch>
            <a:fillRect/>
          </a:stretch>
        </p:blipFill>
        <p:spPr bwMode="auto">
          <a:xfrm>
            <a:off x="0" y="0"/>
            <a:ext cx="9144000" cy="908720"/>
          </a:xfrm>
          <a:prstGeom prst="rect">
            <a:avLst/>
          </a:prstGeom>
          <a:noFill/>
        </p:spPr>
      </p:pic>
      <p:pic>
        <p:nvPicPr>
          <p:cNvPr id="6" name="Picture 5" descr="Untitled-24"/>
          <p:cNvPicPr>
            <a:picLocks noChangeAspect="1" noChangeArrowheads="1"/>
          </p:cNvPicPr>
          <p:nvPr/>
        </p:nvPicPr>
        <p:blipFill>
          <a:blip r:embed="rId3" cstate="print"/>
          <a:srcRect/>
          <a:stretch>
            <a:fillRect/>
          </a:stretch>
        </p:blipFill>
        <p:spPr bwMode="auto">
          <a:xfrm>
            <a:off x="8072462" y="200006"/>
            <a:ext cx="812800" cy="514350"/>
          </a:xfrm>
          <a:prstGeom prst="rect">
            <a:avLst/>
          </a:prstGeom>
          <a:noFill/>
        </p:spPr>
      </p:pic>
      <p:sp>
        <p:nvSpPr>
          <p:cNvPr id="7" name="Rectangle 6"/>
          <p:cNvSpPr/>
          <p:nvPr/>
        </p:nvSpPr>
        <p:spPr>
          <a:xfrm>
            <a:off x="2000232" y="142852"/>
            <a:ext cx="5429288" cy="646331"/>
          </a:xfrm>
          <a:prstGeom prst="rect">
            <a:avLst/>
          </a:prstGeom>
        </p:spPr>
        <p:txBody>
          <a:bodyPr wrap="square">
            <a:spAutoFit/>
          </a:bodyPr>
          <a:lstStyle/>
          <a:p>
            <a:r>
              <a:rPr lang="en-US" sz="3600" b="1" dirty="0" smtClean="0">
                <a:solidFill>
                  <a:schemeClr val="bg1"/>
                </a:solidFill>
                <a:latin typeface="Times New Roman" pitchFamily="18" charset="0"/>
                <a:cs typeface="Times New Roman" pitchFamily="18" charset="0"/>
              </a:rPr>
              <a:t>Conclusion…</a:t>
            </a:r>
            <a:endParaRPr lang="en-US" sz="3600" dirty="0">
              <a:solidFill>
                <a:schemeClr val="bg1"/>
              </a:solidFill>
              <a:latin typeface="Times New Roman" pitchFamily="18" charset="0"/>
              <a:cs typeface="Times New Roman" pitchFamily="18" charset="0"/>
            </a:endParaRPr>
          </a:p>
        </p:txBody>
      </p:sp>
      <p:sp>
        <p:nvSpPr>
          <p:cNvPr id="9" name="Rectangle 8"/>
          <p:cNvSpPr/>
          <p:nvPr/>
        </p:nvSpPr>
        <p:spPr>
          <a:xfrm>
            <a:off x="357158" y="1214422"/>
            <a:ext cx="8929750" cy="830997"/>
          </a:xfrm>
          <a:prstGeom prst="rect">
            <a:avLst/>
          </a:prstGeom>
        </p:spPr>
        <p:txBody>
          <a:bodyPr wrap="square">
            <a:spAutoFit/>
          </a:bodyPr>
          <a:lstStyle/>
          <a:p>
            <a:r>
              <a:rPr lang="en-US" sz="2400" dirty="0" smtClean="0">
                <a:latin typeface="Times New Roman" pitchFamily="18" charset="0"/>
                <a:cs typeface="Times New Roman" pitchFamily="18" charset="0"/>
              </a:rPr>
              <a:t>1.Molecular docking give the promising contributions to identification and  optimization of </a:t>
            </a:r>
            <a:r>
              <a:rPr lang="en-US" sz="2400" dirty="0" err="1" smtClean="0">
                <a:latin typeface="Times New Roman" pitchFamily="18" charset="0"/>
                <a:cs typeface="Times New Roman" pitchFamily="18" charset="0"/>
              </a:rPr>
              <a:t>ligand</a:t>
            </a:r>
            <a:r>
              <a:rPr lang="en-US" sz="2400" dirty="0" smtClean="0">
                <a:latin typeface="Times New Roman" pitchFamily="18" charset="0"/>
                <a:cs typeface="Times New Roman" pitchFamily="18" charset="0"/>
              </a:rPr>
              <a:t> in modern drug discovery.</a:t>
            </a:r>
            <a:endParaRPr lang="en-US" sz="2400" dirty="0">
              <a:latin typeface="Times New Roman" pitchFamily="18" charset="0"/>
              <a:cs typeface="Times New Roman" pitchFamily="18" charset="0"/>
            </a:endParaRPr>
          </a:p>
        </p:txBody>
      </p:sp>
      <p:sp>
        <p:nvSpPr>
          <p:cNvPr id="10" name="TextBox 9"/>
          <p:cNvSpPr txBox="1"/>
          <p:nvPr/>
        </p:nvSpPr>
        <p:spPr>
          <a:xfrm>
            <a:off x="357158" y="2214554"/>
            <a:ext cx="8572528" cy="1569660"/>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2.The combination of the chemical information of natural products with docking-based virtual screening will play an important role in   drug discovery in the post-genomic era as more and  more new  potential targets emerge from the functional genomic studies.</a:t>
            </a:r>
            <a:endParaRPr lang="en-US" sz="2400" dirty="0">
              <a:latin typeface="Times New Roman" pitchFamily="18" charset="0"/>
              <a:cs typeface="Times New Roman" pitchFamily="18" charset="0"/>
            </a:endParaRPr>
          </a:p>
        </p:txBody>
      </p:sp>
      <p:sp>
        <p:nvSpPr>
          <p:cNvPr id="8" name="TextBox 7"/>
          <p:cNvSpPr txBox="1"/>
          <p:nvPr/>
        </p:nvSpPr>
        <p:spPr>
          <a:xfrm>
            <a:off x="357158" y="4000504"/>
            <a:ext cx="8568051"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3.Docking-based virtual screening lead to much higher hit rate than </a:t>
            </a:r>
          </a:p>
          <a:p>
            <a:r>
              <a:rPr lang="en-US" sz="2400" dirty="0" smtClean="0">
                <a:latin typeface="Times New Roman" pitchFamily="18" charset="0"/>
                <a:cs typeface="Times New Roman" pitchFamily="18" charset="0"/>
              </a:rPr>
              <a:t>traditional screening methods. (e.g., HTS)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8" name="Picture 4" descr="Untitled-7"/>
          <p:cNvPicPr>
            <a:picLocks noChangeAspect="1" noChangeArrowheads="1"/>
          </p:cNvPicPr>
          <p:nvPr/>
        </p:nvPicPr>
        <p:blipFill>
          <a:blip r:embed="rId2" cstate="print"/>
          <a:srcRect/>
          <a:stretch>
            <a:fillRect/>
          </a:stretch>
        </p:blipFill>
        <p:spPr bwMode="auto">
          <a:xfrm>
            <a:off x="0" y="0"/>
            <a:ext cx="9144000" cy="908720"/>
          </a:xfrm>
          <a:prstGeom prst="rect">
            <a:avLst/>
          </a:prstGeom>
          <a:noFill/>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47</a:t>
            </a:fld>
            <a:endParaRPr lang="fr-FR" dirty="0">
              <a:solidFill>
                <a:prstClr val="black">
                  <a:tint val="75000"/>
                </a:prstClr>
              </a:solidFill>
            </a:endParaRPr>
          </a:p>
        </p:txBody>
      </p:sp>
      <p:pic>
        <p:nvPicPr>
          <p:cNvPr id="6" name="Picture 5" descr="Untitled-24"/>
          <p:cNvPicPr>
            <a:picLocks noChangeAspect="1" noChangeArrowheads="1"/>
          </p:cNvPicPr>
          <p:nvPr/>
        </p:nvPicPr>
        <p:blipFill>
          <a:blip r:embed="rId3" cstate="print"/>
          <a:srcRect/>
          <a:stretch>
            <a:fillRect/>
          </a:stretch>
        </p:blipFill>
        <p:spPr bwMode="auto">
          <a:xfrm>
            <a:off x="8161338" y="44450"/>
            <a:ext cx="812800" cy="514350"/>
          </a:xfrm>
          <a:prstGeom prst="rect">
            <a:avLst/>
          </a:prstGeom>
          <a:noFill/>
        </p:spPr>
      </p:pic>
      <p:sp>
        <p:nvSpPr>
          <p:cNvPr id="7" name="Rectangle 6"/>
          <p:cNvSpPr/>
          <p:nvPr/>
        </p:nvSpPr>
        <p:spPr>
          <a:xfrm>
            <a:off x="3006728" y="142852"/>
            <a:ext cx="3668954" cy="646331"/>
          </a:xfrm>
          <a:prstGeom prst="rect">
            <a:avLst/>
          </a:prstGeom>
        </p:spPr>
        <p:txBody>
          <a:bodyPr wrap="none">
            <a:spAutoFit/>
          </a:bodyPr>
          <a:lstStyle/>
          <a:p>
            <a:pPr algn="ctr"/>
            <a:r>
              <a:rPr lang="en-US" sz="3600" b="1" dirty="0" smtClean="0">
                <a:solidFill>
                  <a:schemeClr val="bg1"/>
                </a:solidFill>
                <a:latin typeface="Times New Roman" pitchFamily="18" charset="0"/>
                <a:cs typeface="Times New Roman" pitchFamily="18" charset="0"/>
              </a:rPr>
              <a:t>Future Directions</a:t>
            </a:r>
            <a:endParaRPr lang="en-US" sz="3600" dirty="0">
              <a:solidFill>
                <a:schemeClr val="bg1"/>
              </a:solidFill>
              <a:latin typeface="Times New Roman" pitchFamily="18" charset="0"/>
              <a:cs typeface="Times New Roman" pitchFamily="18" charset="0"/>
            </a:endParaRPr>
          </a:p>
        </p:txBody>
      </p:sp>
      <p:sp>
        <p:nvSpPr>
          <p:cNvPr id="9" name="Rectangle 8"/>
          <p:cNvSpPr/>
          <p:nvPr/>
        </p:nvSpPr>
        <p:spPr>
          <a:xfrm>
            <a:off x="357190" y="1428736"/>
            <a:ext cx="8715404" cy="1569660"/>
          </a:xfrm>
          <a:prstGeom prst="rect">
            <a:avLst/>
          </a:prstGeom>
        </p:spPr>
        <p:txBody>
          <a:bodyPr wrap="square">
            <a:spAutoFit/>
          </a:bodyPr>
          <a:lstStyle/>
          <a:p>
            <a:r>
              <a:rPr lang="en-US" sz="2400" dirty="0" smtClean="0">
                <a:latin typeface="Times New Roman" pitchFamily="18" charset="0"/>
                <a:cs typeface="Times New Roman" pitchFamily="18" charset="0"/>
              </a:rPr>
              <a:t>Pharmaceutical history indicated that natural products provided a large number of drugs to the market. But, even for the currently used drug targets, available natural products have not been tested completely.</a:t>
            </a:r>
            <a:endParaRPr lang="en-US" sz="2400" dirty="0">
              <a:latin typeface="Times New Roman" pitchFamily="18" charset="0"/>
              <a:cs typeface="Times New Roman" pitchFamily="18" charset="0"/>
            </a:endParaRPr>
          </a:p>
        </p:txBody>
      </p:sp>
      <p:sp>
        <p:nvSpPr>
          <p:cNvPr id="11" name="TextBox 10"/>
          <p:cNvSpPr txBox="1"/>
          <p:nvPr/>
        </p:nvSpPr>
        <p:spPr>
          <a:xfrm>
            <a:off x="357158" y="3571876"/>
            <a:ext cx="8429684"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Computational medicinal methods, can contribute its unique role in achieving the task of examining the interaction of all existing natural products with all possible targets and establishing </a:t>
            </a:r>
            <a:r>
              <a:rPr lang="en-US" sz="2400" dirty="0" err="1" smtClean="0">
                <a:latin typeface="Times New Roman" pitchFamily="18" charset="0"/>
                <a:cs typeface="Times New Roman" pitchFamily="18" charset="0"/>
              </a:rPr>
              <a:t>thier</a:t>
            </a:r>
            <a:r>
              <a:rPr lang="en-US" sz="2400" dirty="0" smtClean="0">
                <a:latin typeface="Times New Roman" pitchFamily="18" charset="0"/>
                <a:cs typeface="Times New Roman" pitchFamily="18" charset="0"/>
              </a:rPr>
              <a:t> rational use.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0" y="571480"/>
            <a:ext cx="5145320" cy="5521816"/>
          </a:xfrm>
          <a:prstGeom prst="rect">
            <a:avLst/>
          </a:prstGeom>
          <a:ln>
            <a:noFill/>
          </a:ln>
          <a:effectLst>
            <a:softEdge rad="112500"/>
          </a:effectLst>
        </p:spPr>
      </p:pic>
      <p:sp>
        <p:nvSpPr>
          <p:cNvPr id="8" name="TextBox 7"/>
          <p:cNvSpPr txBox="1"/>
          <p:nvPr/>
        </p:nvSpPr>
        <p:spPr>
          <a:xfrm>
            <a:off x="4644008" y="2420888"/>
            <a:ext cx="3929090" cy="280076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800" b="1" dirty="0" smtClean="0">
                <a:ln>
                  <a:solidFill>
                    <a:srgbClr val="00FFFF"/>
                  </a:solidFill>
                </a:ln>
                <a:effectLst>
                  <a:reflection blurRad="6350" stA="55000" endA="300" endPos="45500" dir="5400000" sy="-100000" algn="bl" rotWithShape="0"/>
                </a:effectLst>
                <a:latin typeface="Monotype Corsiva" pitchFamily="66" charset="0"/>
              </a:rPr>
              <a:t>THANK YOU</a:t>
            </a:r>
            <a:endParaRPr lang="en-IN" sz="8800" b="1" dirty="0">
              <a:ln>
                <a:solidFill>
                  <a:srgbClr val="00FFFF"/>
                </a:solidFill>
              </a:ln>
              <a:effectLst>
                <a:reflection blurRad="6350" stA="55000" endA="300" endPos="45500" dir="5400000" sy="-100000" algn="bl" rotWithShape="0"/>
              </a:effectLst>
              <a:latin typeface="Monotype Corsiva" pitchFamily="66"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39BD70C0-269C-46C1-BE51-5BE805682B5B}" type="slidenum">
              <a:rPr lang="fr-FR" smtClean="0">
                <a:solidFill>
                  <a:prstClr val="black">
                    <a:tint val="75000"/>
                  </a:prstClr>
                </a:solidFill>
              </a:rPr>
              <a:pPr>
                <a:defRPr/>
              </a:pPr>
              <a:t>48</a:t>
            </a:fld>
            <a:endParaRPr lang="fr-FR" dirty="0">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xmlns="" val="2964517637"/>
              </p:ext>
            </p:extLst>
          </p:nvPr>
        </p:nvGraphicFramePr>
        <p:xfrm>
          <a:off x="457200" y="17526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457200" y="381000"/>
            <a:ext cx="8305800" cy="8683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Aft>
                <a:spcPts val="0"/>
              </a:spcAft>
              <a:defRPr/>
            </a:pPr>
            <a:r>
              <a:rPr lang="en-US" sz="3600" b="1" dirty="0">
                <a:latin typeface="Times New Roman" pitchFamily="18" charset="0"/>
                <a:cs typeface="Times New Roman" pitchFamily="18" charset="0"/>
              </a:rPr>
              <a:t>In </a:t>
            </a:r>
            <a:r>
              <a:rPr lang="en-US" sz="3600" b="1" dirty="0" err="1">
                <a:latin typeface="Times New Roman" pitchFamily="18" charset="0"/>
                <a:cs typeface="Times New Roman" pitchFamily="18" charset="0"/>
              </a:rPr>
              <a:t>silico</a:t>
            </a:r>
            <a:r>
              <a:rPr lang="en-US" sz="3600" b="1" dirty="0">
                <a:latin typeface="Times New Roman" pitchFamily="18" charset="0"/>
                <a:cs typeface="Times New Roman" pitchFamily="18" charset="0"/>
              </a:rPr>
              <a:t> design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4000" b="1" i="1" smtClean="0">
                <a:latin typeface="Times New Roman" charset="0"/>
                <a:cs typeface="Times New Roman" charset="0"/>
              </a:rPr>
              <a:t> </a:t>
            </a:r>
          </a:p>
        </p:txBody>
      </p:sp>
      <p:sp>
        <p:nvSpPr>
          <p:cNvPr id="8195" name="Content Placeholder 2"/>
          <p:cNvSpPr>
            <a:spLocks noGrp="1"/>
          </p:cNvSpPr>
          <p:nvPr>
            <p:ph idx="1"/>
          </p:nvPr>
        </p:nvSpPr>
        <p:spPr>
          <a:xfrm>
            <a:off x="381000" y="990600"/>
            <a:ext cx="8229600" cy="5562600"/>
          </a:xfrm>
        </p:spPr>
        <p:txBody>
          <a:bodyPr/>
          <a:lstStyle/>
          <a:p>
            <a:pPr eaLnBrk="1" hangingPunct="1">
              <a:buFont typeface="Arial" charset="0"/>
              <a:buNone/>
            </a:pPr>
            <a:r>
              <a:rPr lang="en-US" b="1" i="1" dirty="0" smtClean="0">
                <a:latin typeface="Times New Roman" charset="0"/>
                <a:cs typeface="Times New Roman" charset="0"/>
              </a:rPr>
              <a:t>                                                   </a:t>
            </a:r>
            <a:r>
              <a:rPr lang="en-US" sz="2400" b="1" dirty="0" smtClean="0">
                <a:latin typeface="Comic Sans MS" charset="0"/>
                <a:cs typeface="Times New Roman" charset="0"/>
              </a:rPr>
              <a:t>Active site identification</a:t>
            </a: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r>
              <a:rPr lang="en-US" sz="2400" b="1" dirty="0" smtClean="0">
                <a:latin typeface="Comic Sans MS" charset="0"/>
                <a:cs typeface="Times New Roman" charset="0"/>
              </a:rPr>
              <a:t>               No            </a:t>
            </a:r>
            <a:r>
              <a:rPr lang="en-US" sz="2400" b="1" dirty="0" err="1" smtClean="0">
                <a:latin typeface="Comic Sans MS" charset="0"/>
                <a:cs typeface="Times New Roman" charset="0"/>
              </a:rPr>
              <a:t>Ligand</a:t>
            </a:r>
            <a:r>
              <a:rPr lang="en-US" sz="2400" b="1" dirty="0" smtClean="0">
                <a:latin typeface="Comic Sans MS" charset="0"/>
                <a:cs typeface="Times New Roman" charset="0"/>
              </a:rPr>
              <a:t> fragments grouping</a:t>
            </a: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r>
              <a:rPr lang="en-US" sz="2400" b="1" dirty="0" smtClean="0">
                <a:latin typeface="Comic Sans MS" charset="0"/>
                <a:cs typeface="Times New Roman" charset="0"/>
              </a:rPr>
              <a:t>                                   Fit for receptor Complex growing    yes                                         </a:t>
            </a:r>
          </a:p>
          <a:p>
            <a:pPr eaLnBrk="1" hangingPunct="1">
              <a:buFont typeface="Arial" charset="0"/>
              <a:buNone/>
            </a:pPr>
            <a:r>
              <a:rPr lang="en-US" sz="2400" b="1" dirty="0" smtClean="0">
                <a:latin typeface="Comic Sans MS" charset="0"/>
                <a:cs typeface="Times New Roman" charset="0"/>
              </a:rPr>
              <a:t>                                               No</a:t>
            </a:r>
          </a:p>
          <a:p>
            <a:pPr eaLnBrk="1" hangingPunct="1">
              <a:buFont typeface="Arial" charset="0"/>
              <a:buNone/>
            </a:pPr>
            <a:r>
              <a:rPr lang="en-US" sz="2400" b="1" dirty="0" smtClean="0">
                <a:latin typeface="Comic Sans MS" charset="0"/>
                <a:cs typeface="Times New Roman" charset="0"/>
              </a:rPr>
              <a:t>            yes</a:t>
            </a:r>
          </a:p>
          <a:p>
            <a:pPr eaLnBrk="1" hangingPunct="1">
              <a:buFont typeface="Arial" charset="0"/>
              <a:buNone/>
            </a:pPr>
            <a:r>
              <a:rPr lang="en-US" sz="2400" b="1" dirty="0" smtClean="0">
                <a:latin typeface="Comic Sans MS" charset="0"/>
                <a:cs typeface="Times New Roman" charset="0"/>
              </a:rPr>
              <a:t>   Potential drug                Change receptor</a:t>
            </a:r>
          </a:p>
        </p:txBody>
      </p:sp>
      <p:sp>
        <p:nvSpPr>
          <p:cNvPr id="4" name="Title 1"/>
          <p:cNvSpPr txBox="1">
            <a:spLocks/>
          </p:cNvSpPr>
          <p:nvPr/>
        </p:nvSpPr>
        <p:spPr bwMode="auto">
          <a:xfrm>
            <a:off x="457200" y="274638"/>
            <a:ext cx="8305800" cy="63976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Aft>
                <a:spcPts val="0"/>
              </a:spcAft>
              <a:defRPr/>
            </a:pPr>
            <a:r>
              <a:rPr lang="en-US" sz="3200" b="1" dirty="0">
                <a:latin typeface="Comic Sans MS" pitchFamily="66" charset="0"/>
                <a:cs typeface="Times New Roman" pitchFamily="18" charset="0"/>
              </a:rPr>
              <a:t>Receptor/structure based approach</a:t>
            </a:r>
          </a:p>
        </p:txBody>
      </p:sp>
      <p:sp>
        <p:nvSpPr>
          <p:cNvPr id="7" name="Down Arrow 6"/>
          <p:cNvSpPr/>
          <p:nvPr/>
        </p:nvSpPr>
        <p:spPr>
          <a:xfrm>
            <a:off x="6172200" y="17526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4343400" y="2438400"/>
            <a:ext cx="4038600" cy="5334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6172200" y="3048000"/>
            <a:ext cx="152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4876800" y="3657600"/>
            <a:ext cx="2667000" cy="5334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6172200" y="45720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953000" y="5334000"/>
            <a:ext cx="2667000" cy="4572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eft Arrow 13"/>
          <p:cNvSpPr/>
          <p:nvPr/>
        </p:nvSpPr>
        <p:spPr>
          <a:xfrm>
            <a:off x="3429000" y="3962400"/>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09600" y="4038600"/>
            <a:ext cx="2743200" cy="6096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752600" y="47244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685800" y="5410200"/>
            <a:ext cx="2590800" cy="533400"/>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flipV="1">
            <a:off x="1752600" y="2895600"/>
            <a:ext cx="0" cy="990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2895600"/>
            <a:ext cx="2362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14400"/>
            <a:ext cx="8229600" cy="5715000"/>
          </a:xfrm>
        </p:spPr>
        <p:txBody>
          <a:bodyPr/>
          <a:lstStyle/>
          <a:p>
            <a:pPr eaLnBrk="1" hangingPunct="1">
              <a:buFont typeface="Arial" charset="0"/>
              <a:buNone/>
            </a:pPr>
            <a:r>
              <a:rPr lang="en-US" b="1" i="1" dirty="0" smtClean="0">
                <a:latin typeface="Times New Roman" charset="0"/>
                <a:cs typeface="Times New Roman" charset="0"/>
              </a:rPr>
              <a:t>            </a:t>
            </a:r>
          </a:p>
          <a:p>
            <a:pPr eaLnBrk="1" hangingPunct="1">
              <a:buFont typeface="Arial" charset="0"/>
              <a:buNone/>
            </a:pPr>
            <a:r>
              <a:rPr lang="en-US" sz="2400" b="1" i="1" dirty="0" smtClean="0">
                <a:latin typeface="Times New Roman" charset="0"/>
                <a:cs typeface="Times New Roman" charset="0"/>
              </a:rPr>
              <a:t>                            </a:t>
            </a:r>
            <a:r>
              <a:rPr lang="en-US" sz="2400" b="1" dirty="0" err="1" smtClean="0">
                <a:latin typeface="Comic Sans MS" charset="0"/>
                <a:cs typeface="Times New Roman" charset="0"/>
              </a:rPr>
              <a:t>Pharmacophore</a:t>
            </a:r>
            <a:r>
              <a:rPr lang="en-US" sz="2400" b="1" dirty="0" smtClean="0">
                <a:latin typeface="Comic Sans MS" charset="0"/>
                <a:cs typeface="Times New Roman" charset="0"/>
              </a:rPr>
              <a:t> identification</a:t>
            </a: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r>
              <a:rPr lang="en-US" sz="2400" b="1" dirty="0" smtClean="0">
                <a:latin typeface="Comic Sans MS" charset="0"/>
                <a:cs typeface="Times New Roman" charset="0"/>
              </a:rPr>
              <a:t>                </a:t>
            </a:r>
            <a:r>
              <a:rPr lang="en-US" sz="2400" b="1" dirty="0" err="1" smtClean="0">
                <a:latin typeface="Comic Sans MS" charset="0"/>
                <a:cs typeface="Times New Roman" charset="0"/>
              </a:rPr>
              <a:t>Pharmacophore</a:t>
            </a:r>
            <a:r>
              <a:rPr lang="en-US" sz="2400" b="1" dirty="0" smtClean="0">
                <a:latin typeface="Comic Sans MS" charset="0"/>
                <a:cs typeface="Times New Roman" charset="0"/>
              </a:rPr>
              <a:t> modification       </a:t>
            </a: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r>
              <a:rPr lang="en-US" sz="2400" b="1" dirty="0" smtClean="0">
                <a:latin typeface="Comic Sans MS" charset="0"/>
                <a:cs typeface="Times New Roman" charset="0"/>
              </a:rPr>
              <a:t>        No</a:t>
            </a:r>
          </a:p>
          <a:p>
            <a:pPr eaLnBrk="1" hangingPunct="1">
              <a:buFont typeface="Arial" charset="0"/>
              <a:buNone/>
            </a:pPr>
            <a:r>
              <a:rPr lang="en-US" sz="2400" b="1" dirty="0" smtClean="0">
                <a:latin typeface="Comic Sans MS" charset="0"/>
                <a:cs typeface="Times New Roman" charset="0"/>
              </a:rPr>
              <a:t>                       Fit to receptor</a:t>
            </a:r>
          </a:p>
          <a:p>
            <a:pPr eaLnBrk="1" hangingPunct="1">
              <a:buFont typeface="Arial" charset="0"/>
              <a:buNone/>
            </a:pPr>
            <a:endParaRPr lang="en-US" sz="2400" b="1" dirty="0" smtClean="0">
              <a:latin typeface="Comic Sans MS" charset="0"/>
              <a:cs typeface="Times New Roman" charset="0"/>
            </a:endParaRPr>
          </a:p>
          <a:p>
            <a:pPr eaLnBrk="1" hangingPunct="1">
              <a:buFont typeface="Arial" charset="0"/>
              <a:buNone/>
            </a:pPr>
            <a:r>
              <a:rPr lang="en-US" sz="2400" b="1" dirty="0" smtClean="0">
                <a:latin typeface="Comic Sans MS" charset="0"/>
                <a:cs typeface="Times New Roman" charset="0"/>
              </a:rPr>
              <a:t>                                 Yes</a:t>
            </a:r>
          </a:p>
          <a:p>
            <a:pPr eaLnBrk="1" hangingPunct="1">
              <a:buFont typeface="Arial" charset="0"/>
              <a:buNone/>
            </a:pPr>
            <a:r>
              <a:rPr lang="en-US" sz="2400" b="1" dirty="0" smtClean="0">
                <a:latin typeface="Comic Sans MS" charset="0"/>
                <a:cs typeface="Times New Roman" charset="0"/>
              </a:rPr>
              <a:t>                       Potential drug </a:t>
            </a:r>
          </a:p>
        </p:txBody>
      </p:sp>
      <p:sp>
        <p:nvSpPr>
          <p:cNvPr id="4" name="Title 1"/>
          <p:cNvSpPr txBox="1">
            <a:spLocks noGrp="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sz="3200" b="1" dirty="0" err="1" smtClean="0">
                <a:latin typeface="Comic Sans MS" pitchFamily="66" charset="0"/>
                <a:cs typeface="Times New Roman" pitchFamily="18" charset="0"/>
              </a:rPr>
              <a:t>Ligand</a:t>
            </a:r>
            <a:r>
              <a:rPr lang="en-US" sz="3200" b="1" dirty="0" smtClean="0">
                <a:latin typeface="Comic Sans MS" pitchFamily="66" charset="0"/>
                <a:cs typeface="Times New Roman" pitchFamily="18" charset="0"/>
              </a:rPr>
              <a:t> based approach </a:t>
            </a:r>
            <a:endParaRPr lang="en-US" sz="3200" b="1" dirty="0">
              <a:latin typeface="Comic Sans MS" pitchFamily="66" charset="0"/>
              <a:cs typeface="Times New Roman" pitchFamily="18" charset="0"/>
            </a:endParaRPr>
          </a:p>
        </p:txBody>
      </p:sp>
      <p:sp>
        <p:nvSpPr>
          <p:cNvPr id="5" name="Rounded Rectangle 4"/>
          <p:cNvSpPr/>
          <p:nvPr/>
        </p:nvSpPr>
        <p:spPr>
          <a:xfrm>
            <a:off x="2514600" y="1447800"/>
            <a:ext cx="4572000" cy="6096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4495800" y="21336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590800" y="3200400"/>
            <a:ext cx="4343400" cy="5334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3276600" y="4495800"/>
            <a:ext cx="2590800" cy="4572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495800" y="38100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4572000" y="51816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3352800" y="5867400"/>
            <a:ext cx="2514600" cy="457200"/>
          </a:xfrm>
          <a:prstGeom prst="round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flipH="1">
            <a:off x="1524000" y="4800600"/>
            <a:ext cx="1600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24000" y="3657600"/>
            <a:ext cx="0" cy="1143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4000" y="3657600"/>
            <a:ext cx="914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371600"/>
            <a:ext cx="8229600" cy="5105400"/>
          </a:xfrm>
        </p:spPr>
        <p:txBody>
          <a:bodyPr/>
          <a:lstStyle/>
          <a:p>
            <a:pPr marL="514350" indent="-514350" algn="just" eaLnBrk="1" hangingPunct="1"/>
            <a:r>
              <a:rPr lang="en-US" sz="2400" dirty="0" smtClean="0">
                <a:latin typeface="Times New Roman" pitchFamily="18" charset="0"/>
                <a:cs typeface="Times New Roman" pitchFamily="18" charset="0"/>
              </a:rPr>
              <a:t>Automated or semi automated process of </a:t>
            </a:r>
            <a:r>
              <a:rPr lang="en-US" sz="2400" dirty="0" err="1" smtClean="0">
                <a:latin typeface="Times New Roman" pitchFamily="18" charset="0"/>
                <a:cs typeface="Times New Roman" pitchFamily="18" charset="0"/>
              </a:rPr>
              <a:t>synthesising</a:t>
            </a:r>
            <a:r>
              <a:rPr lang="en-US" sz="2400" dirty="0" smtClean="0">
                <a:latin typeface="Times New Roman" pitchFamily="18" charset="0"/>
                <a:cs typeface="Times New Roman" pitchFamily="18" charset="0"/>
              </a:rPr>
              <a:t> large quantity of compounds in small scale</a:t>
            </a:r>
          </a:p>
          <a:p>
            <a:pPr marL="514350" indent="-514350" algn="just" eaLnBrk="1" hangingPunct="1"/>
            <a:endParaRPr lang="en-US" sz="2800" dirty="0" smtClean="0">
              <a:latin typeface="Times New Roman" pitchFamily="18" charset="0"/>
              <a:cs typeface="Times New Roman" pitchFamily="18" charset="0"/>
            </a:endParaRPr>
          </a:p>
          <a:p>
            <a:pPr marL="514350" indent="-514350" algn="just" eaLnBrk="1" hangingPunct="1"/>
            <a:endParaRPr lang="en-US" sz="2800" dirty="0" smtClean="0">
              <a:latin typeface="Times New Roman" pitchFamily="18" charset="0"/>
              <a:cs typeface="Times New Roman" pitchFamily="18" charset="0"/>
            </a:endParaRPr>
          </a:p>
          <a:p>
            <a:pPr marL="514350" indent="-514350" algn="just" eaLnBrk="1" hangingPunct="1"/>
            <a:endParaRPr lang="en-US" sz="2400" dirty="0" smtClean="0">
              <a:latin typeface="Times New Roman" pitchFamily="18" charset="0"/>
              <a:cs typeface="Times New Roman" pitchFamily="18" charset="0"/>
            </a:endParaRPr>
          </a:p>
          <a:p>
            <a:pPr marL="514350" indent="-514350" algn="just" eaLnBrk="1" hangingPunct="1"/>
            <a:r>
              <a:rPr lang="en-US" sz="2400" dirty="0" smtClean="0">
                <a:latin typeface="Times New Roman" pitchFamily="18" charset="0"/>
                <a:cs typeface="Times New Roman" pitchFamily="18" charset="0"/>
              </a:rPr>
              <a:t>Purely based on molecular modeling study of binding site.</a:t>
            </a:r>
          </a:p>
          <a:p>
            <a:pPr marL="514350" indent="-514350" algn="just" eaLnBrk="1" hangingPunct="1"/>
            <a:endParaRPr lang="en-US" sz="2400" dirty="0" smtClean="0">
              <a:latin typeface="Times New Roman" pitchFamily="18" charset="0"/>
              <a:cs typeface="Times New Roman" pitchFamily="18" charset="0"/>
            </a:endParaRPr>
          </a:p>
          <a:p>
            <a:pPr marL="514350" indent="-514350" algn="just" eaLnBrk="1" hangingPunct="1"/>
            <a:r>
              <a:rPr lang="en-US" sz="2400" dirty="0" smtClean="0">
                <a:latin typeface="Times New Roman" pitchFamily="18" charset="0"/>
                <a:cs typeface="Times New Roman" pitchFamily="18" charset="0"/>
              </a:rPr>
              <a:t>Searching large data bases to identify proper </a:t>
            </a:r>
            <a:r>
              <a:rPr lang="en-US" sz="2400" dirty="0" err="1" smtClean="0">
                <a:latin typeface="Times New Roman" pitchFamily="18" charset="0"/>
                <a:cs typeface="Times New Roman" pitchFamily="18" charset="0"/>
              </a:rPr>
              <a:t>ligand</a:t>
            </a:r>
            <a:r>
              <a:rPr lang="en-US" sz="2400" dirty="0" smtClean="0">
                <a:latin typeface="Times New Roman" pitchFamily="18" charset="0"/>
                <a:cs typeface="Times New Roman" pitchFamily="18" charset="0"/>
              </a:rPr>
              <a:t>.</a:t>
            </a:r>
          </a:p>
        </p:txBody>
      </p:sp>
      <p:sp>
        <p:nvSpPr>
          <p:cNvPr id="4" name="Title 1"/>
          <p:cNvSpPr txBox="1">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sz="3200" b="1" dirty="0" smtClean="0">
                <a:latin typeface="Times New Roman" pitchFamily="18" charset="0"/>
                <a:cs typeface="Times New Roman" pitchFamily="18" charset="0"/>
              </a:rPr>
              <a:t>Combinatorial based approach</a:t>
            </a:r>
            <a:endParaRPr lang="en-US" sz="3200" b="1" dirty="0">
              <a:latin typeface="Times New Roman" pitchFamily="18" charset="0"/>
              <a:cs typeface="Times New Roman" pitchFamily="18" charset="0"/>
            </a:endParaRPr>
          </a:p>
        </p:txBody>
      </p:sp>
      <p:sp>
        <p:nvSpPr>
          <p:cNvPr id="5" name="Title 1"/>
          <p:cNvSpPr txBox="1">
            <a:spLocks/>
          </p:cNvSpPr>
          <p:nvPr/>
        </p:nvSpPr>
        <p:spPr bwMode="auto">
          <a:xfrm>
            <a:off x="609600" y="2971800"/>
            <a:ext cx="8153400" cy="60960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Aft>
                <a:spcPts val="0"/>
              </a:spcAft>
              <a:defRPr/>
            </a:pPr>
            <a:r>
              <a:rPr lang="en-US" sz="3200" b="1" dirty="0" err="1">
                <a:latin typeface="Times New Roman" pitchFamily="18" charset="0"/>
                <a:cs typeface="Times New Roman" pitchFamily="18" charset="0"/>
              </a:rPr>
              <a:t>Denovo</a:t>
            </a:r>
            <a:r>
              <a:rPr lang="en-US" sz="3200" b="1" dirty="0">
                <a:latin typeface="Times New Roman" pitchFamily="18" charset="0"/>
                <a:cs typeface="Times New Roman" pitchFamily="18" charset="0"/>
              </a:rPr>
              <a:t> based approach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1143000"/>
            <a:ext cx="8915400" cy="5181600"/>
          </a:xfrm>
        </p:spPr>
        <p:txBody>
          <a:bodyPr>
            <a:normAutofit lnSpcReduction="10000"/>
          </a:bodyPr>
          <a:lstStyle/>
          <a:p>
            <a:pPr eaLnBrk="1" hangingPunct="1">
              <a:buFont typeface="Wingdings" pitchFamily="2" charset="2"/>
              <a:buChar char="v"/>
            </a:pPr>
            <a:r>
              <a:rPr lang="en-US" sz="2200" b="1" dirty="0" smtClean="0">
                <a:latin typeface="Times New Roman" pitchFamily="18" charset="0"/>
                <a:cs typeface="Times New Roman" pitchFamily="18" charset="0"/>
              </a:rPr>
              <a:t>Receptor/Host/Lock </a:t>
            </a:r>
            <a:r>
              <a:rPr lang="en-US" sz="2200" dirty="0" smtClean="0">
                <a:latin typeface="Times New Roman" pitchFamily="18" charset="0"/>
                <a:cs typeface="Times New Roman" pitchFamily="18" charset="0"/>
              </a:rPr>
              <a:t>– receiving molecule (protein) – large.</a:t>
            </a:r>
          </a:p>
          <a:p>
            <a:pPr eaLnBrk="1" hangingPunct="1">
              <a:buFont typeface="Arial" charset="0"/>
              <a:buNone/>
            </a:pPr>
            <a:endParaRPr lang="en-US" sz="2200" dirty="0" smtClean="0">
              <a:latin typeface="Times New Roman" pitchFamily="18" charset="0"/>
              <a:cs typeface="Times New Roman" pitchFamily="18" charset="0"/>
            </a:endParaRPr>
          </a:p>
          <a:p>
            <a:pPr eaLnBrk="1" hangingPunct="1">
              <a:buFont typeface="Wingdings" pitchFamily="2" charset="2"/>
              <a:buChar char="v"/>
            </a:pPr>
            <a:r>
              <a:rPr lang="en-US" sz="2200" b="1" dirty="0" err="1" smtClean="0">
                <a:latin typeface="Times New Roman" pitchFamily="18" charset="0"/>
                <a:cs typeface="Times New Roman" pitchFamily="18" charset="0"/>
              </a:rPr>
              <a:t>Ligand</a:t>
            </a:r>
            <a:r>
              <a:rPr lang="en-US" sz="2200" b="1" dirty="0" smtClean="0">
                <a:latin typeface="Times New Roman" pitchFamily="18" charset="0"/>
                <a:cs typeface="Times New Roman" pitchFamily="18" charset="0"/>
              </a:rPr>
              <a:t>/ Guest/ Key </a:t>
            </a:r>
            <a:r>
              <a:rPr lang="en-US" sz="2200" dirty="0" smtClean="0">
                <a:latin typeface="Times New Roman" pitchFamily="18" charset="0"/>
                <a:cs typeface="Times New Roman" pitchFamily="18" charset="0"/>
              </a:rPr>
              <a:t>– molecule bind to receptor –small.</a:t>
            </a:r>
          </a:p>
          <a:p>
            <a:pPr eaLnBrk="1" hangingPunct="1">
              <a:buFont typeface="Arial" charset="0"/>
              <a:buNone/>
            </a:pPr>
            <a:endParaRPr lang="en-US" sz="2200" dirty="0" smtClean="0">
              <a:latin typeface="Times New Roman" pitchFamily="18" charset="0"/>
              <a:cs typeface="Times New Roman" pitchFamily="18" charset="0"/>
            </a:endParaRPr>
          </a:p>
          <a:p>
            <a:pPr eaLnBrk="1" hangingPunct="1">
              <a:buFont typeface="Wingdings" pitchFamily="2" charset="2"/>
              <a:buChar char="v"/>
            </a:pPr>
            <a:r>
              <a:rPr lang="en-US" sz="2200" b="1" dirty="0" smtClean="0">
                <a:latin typeface="Times New Roman" pitchFamily="18" charset="0"/>
                <a:cs typeface="Times New Roman" pitchFamily="18" charset="0"/>
              </a:rPr>
              <a:t>Docking</a:t>
            </a:r>
            <a:r>
              <a:rPr lang="en-US" sz="2200" dirty="0" smtClean="0">
                <a:latin typeface="Times New Roman" pitchFamily="18" charset="0"/>
                <a:cs typeface="Times New Roman" pitchFamily="18" charset="0"/>
              </a:rPr>
              <a:t> – Computational simulation of a candidate – </a:t>
            </a:r>
            <a:r>
              <a:rPr lang="en-US" sz="2200" dirty="0" err="1" smtClean="0">
                <a:latin typeface="Times New Roman" pitchFamily="18" charset="0"/>
                <a:cs typeface="Times New Roman" pitchFamily="18" charset="0"/>
              </a:rPr>
              <a:t>preffered</a:t>
            </a:r>
            <a:r>
              <a:rPr lang="en-US" sz="2200" dirty="0" smtClean="0">
                <a:latin typeface="Times New Roman" pitchFamily="18" charset="0"/>
                <a:cs typeface="Times New Roman" pitchFamily="18" charset="0"/>
              </a:rPr>
              <a:t> orientation of </a:t>
            </a:r>
            <a:r>
              <a:rPr lang="en-US" sz="2200" dirty="0" err="1" smtClean="0">
                <a:latin typeface="Times New Roman" pitchFamily="18" charset="0"/>
                <a:cs typeface="Times New Roman" pitchFamily="18" charset="0"/>
              </a:rPr>
              <a:t>ligand</a:t>
            </a:r>
            <a:r>
              <a:rPr lang="en-US" sz="2200" dirty="0" smtClean="0">
                <a:latin typeface="Times New Roman" pitchFamily="18" charset="0"/>
                <a:cs typeface="Times New Roman" pitchFamily="18" charset="0"/>
              </a:rPr>
              <a:t> binding site to a receptor.</a:t>
            </a:r>
          </a:p>
          <a:p>
            <a:pPr eaLnBrk="1" hangingPunct="1">
              <a:buFont typeface="Arial" charset="0"/>
              <a:buNone/>
            </a:pPr>
            <a:endParaRPr lang="en-US" sz="2200" dirty="0" smtClean="0">
              <a:latin typeface="Times New Roman" pitchFamily="18" charset="0"/>
              <a:cs typeface="Times New Roman" pitchFamily="18" charset="0"/>
            </a:endParaRPr>
          </a:p>
          <a:p>
            <a:pPr eaLnBrk="1" hangingPunct="1">
              <a:buFont typeface="Wingdings" pitchFamily="2" charset="2"/>
              <a:buChar char="v"/>
            </a:pPr>
            <a:r>
              <a:rPr lang="en-US" sz="2200" b="1" dirty="0" smtClean="0">
                <a:latin typeface="Times New Roman" pitchFamily="18" charset="0"/>
                <a:cs typeface="Times New Roman" pitchFamily="18" charset="0"/>
              </a:rPr>
              <a:t>Binding mode </a:t>
            </a:r>
            <a:r>
              <a:rPr lang="en-US" sz="2200" dirty="0" smtClean="0">
                <a:latin typeface="Times New Roman" pitchFamily="18" charset="0"/>
                <a:cs typeface="Times New Roman" pitchFamily="18" charset="0"/>
              </a:rPr>
              <a:t>– conformation of </a:t>
            </a:r>
            <a:r>
              <a:rPr lang="en-US" sz="2200" dirty="0" err="1" smtClean="0">
                <a:latin typeface="Times New Roman" pitchFamily="18" charset="0"/>
                <a:cs typeface="Times New Roman" pitchFamily="18" charset="0"/>
              </a:rPr>
              <a:t>ligand</a:t>
            </a:r>
            <a:r>
              <a:rPr lang="en-US" sz="2200" dirty="0" smtClean="0">
                <a:latin typeface="Times New Roman" pitchFamily="18" charset="0"/>
                <a:cs typeface="Times New Roman" pitchFamily="18" charset="0"/>
              </a:rPr>
              <a:t>-receptor bound to each other.</a:t>
            </a:r>
          </a:p>
          <a:p>
            <a:pPr eaLnBrk="1" hangingPunct="1">
              <a:buFont typeface="Arial" charset="0"/>
              <a:buNone/>
            </a:pPr>
            <a:endParaRPr lang="en-US" sz="2200" dirty="0" smtClean="0">
              <a:latin typeface="Times New Roman" pitchFamily="18" charset="0"/>
              <a:cs typeface="Times New Roman" pitchFamily="18" charset="0"/>
            </a:endParaRPr>
          </a:p>
          <a:p>
            <a:pPr eaLnBrk="1" hangingPunct="1">
              <a:buFont typeface="Wingdings" pitchFamily="2" charset="2"/>
              <a:buChar char="v"/>
            </a:pPr>
            <a:r>
              <a:rPr lang="en-US" sz="2200" b="1" dirty="0" smtClean="0">
                <a:latin typeface="Times New Roman" pitchFamily="18" charset="0"/>
                <a:cs typeface="Times New Roman" pitchFamily="18" charset="0"/>
              </a:rPr>
              <a:t>Pose</a:t>
            </a:r>
            <a:r>
              <a:rPr lang="en-US" sz="2200" dirty="0" smtClean="0">
                <a:latin typeface="Times New Roman" pitchFamily="18" charset="0"/>
                <a:cs typeface="Times New Roman" pitchFamily="18" charset="0"/>
              </a:rPr>
              <a:t> – a candidate binding mode.</a:t>
            </a:r>
          </a:p>
          <a:p>
            <a:pPr eaLnBrk="1" hangingPunct="1">
              <a:buFont typeface="Wingdings" pitchFamily="2" charset="2"/>
              <a:buChar char="v"/>
            </a:pPr>
            <a:endParaRPr lang="en-US" sz="2200" dirty="0" smtClean="0">
              <a:latin typeface="Times New Roman" pitchFamily="18" charset="0"/>
              <a:cs typeface="Times New Roman" pitchFamily="18" charset="0"/>
            </a:endParaRPr>
          </a:p>
          <a:p>
            <a:pPr eaLnBrk="1" hangingPunct="1">
              <a:buFont typeface="Wingdings" pitchFamily="2" charset="2"/>
              <a:buChar char="v"/>
            </a:pPr>
            <a:r>
              <a:rPr lang="en-US" sz="2200" b="1" dirty="0" smtClean="0">
                <a:latin typeface="Times New Roman" pitchFamily="18" charset="0"/>
                <a:cs typeface="Times New Roman" pitchFamily="18" charset="0"/>
              </a:rPr>
              <a:t>Scoring – </a:t>
            </a:r>
            <a:r>
              <a:rPr lang="en-US" sz="2200" dirty="0" smtClean="0">
                <a:latin typeface="Times New Roman" pitchFamily="18" charset="0"/>
                <a:cs typeface="Times New Roman" pitchFamily="18" charset="0"/>
              </a:rPr>
              <a:t>evaluating a particular pose by counting the number of </a:t>
            </a:r>
            <a:r>
              <a:rPr lang="en-US" sz="2200" dirty="0" err="1" smtClean="0">
                <a:latin typeface="Times New Roman" pitchFamily="18" charset="0"/>
                <a:cs typeface="Times New Roman" pitchFamily="18" charset="0"/>
              </a:rPr>
              <a:t>favourable</a:t>
            </a:r>
            <a:r>
              <a:rPr lang="en-US" sz="2200" dirty="0" smtClean="0">
                <a:latin typeface="Times New Roman" pitchFamily="18" charset="0"/>
                <a:cs typeface="Times New Roman" pitchFamily="18" charset="0"/>
              </a:rPr>
              <a:t> intermolecular interactions.</a:t>
            </a:r>
          </a:p>
          <a:p>
            <a:pPr eaLnBrk="1" hangingPunct="1">
              <a:buFont typeface="Wingdings" pitchFamily="2" charset="2"/>
              <a:buChar char="v"/>
            </a:pPr>
            <a:endParaRPr lang="en-US" sz="2200" dirty="0" smtClean="0">
              <a:latin typeface="Times New Roman" pitchFamily="18" charset="0"/>
              <a:cs typeface="Times New Roman" pitchFamily="18" charset="0"/>
            </a:endParaRPr>
          </a:p>
          <a:p>
            <a:pPr eaLnBrk="1" hangingPunct="1">
              <a:buFont typeface="Arial" charset="0"/>
              <a:buNone/>
            </a:pPr>
            <a:endParaRPr lang="en-US" sz="2800" dirty="0" smtClean="0">
              <a:latin typeface="Times New Roman" pitchFamily="18" charset="0"/>
              <a:cs typeface="Times New Roman" pitchFamily="18" charset="0"/>
            </a:endParaRPr>
          </a:p>
          <a:p>
            <a:pPr eaLnBrk="1" hangingPunct="1">
              <a:buFont typeface="Courier New" pitchFamily="49" charset="0"/>
              <a:buChar char="o"/>
            </a:pPr>
            <a:endParaRPr lang="en-US" dirty="0" smtClean="0">
              <a:latin typeface="Times New Roman" pitchFamily="18" charset="0"/>
              <a:cs typeface="Times New Roman" pitchFamily="18" charset="0"/>
            </a:endParaRPr>
          </a:p>
        </p:txBody>
      </p:sp>
      <p:sp>
        <p:nvSpPr>
          <p:cNvPr id="3" name="Title 1"/>
          <p:cNvSpPr txBox="1">
            <a:spLocks noGrp="1"/>
          </p:cNvSpPr>
          <p:nvPr>
            <p:ph type="title"/>
          </p:nvPr>
        </p:nvSpPr>
        <p:spPr>
          <a:xfrm>
            <a:off x="457200" y="0"/>
            <a:ext cx="8229600" cy="990600"/>
          </a:xfrm>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sz="3200" b="1" dirty="0" smtClean="0">
                <a:latin typeface="Times New Roman" pitchFamily="18" charset="0"/>
                <a:cs typeface="Times New Roman" pitchFamily="18" charset="0"/>
              </a:rPr>
              <a:t>Different terms used in in-</a:t>
            </a:r>
            <a:r>
              <a:rPr lang="en-US" sz="3200" b="1" dirty="0" err="1" smtClean="0">
                <a:latin typeface="Times New Roman" pitchFamily="18" charset="0"/>
                <a:cs typeface="Times New Roman" pitchFamily="18" charset="0"/>
              </a:rPr>
              <a:t>silico</a:t>
            </a:r>
            <a:r>
              <a:rPr lang="en-US" sz="3200" b="1" dirty="0" smtClean="0">
                <a:latin typeface="Times New Roman" pitchFamily="18" charset="0"/>
                <a:cs typeface="Times New Roman" pitchFamily="18" charset="0"/>
              </a:rPr>
              <a:t> design</a:t>
            </a:r>
            <a:endParaRPr lang="en-US"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86</TotalTime>
  <Words>3096</Words>
  <Application>Microsoft Office PowerPoint</Application>
  <PresentationFormat>On-screen Show (4:3)</PresentationFormat>
  <Paragraphs>448</Paragraphs>
  <Slides>48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Oriel</vt:lpstr>
      <vt:lpstr>MDLDrawObject Class</vt:lpstr>
      <vt:lpstr>Insilico Drug Design</vt:lpstr>
      <vt:lpstr>Slide 2</vt:lpstr>
      <vt:lpstr>Slide 3</vt:lpstr>
      <vt:lpstr>Computer-aided drug design (CADD)</vt:lpstr>
      <vt:lpstr>Slide 5</vt:lpstr>
      <vt:lpstr> </vt:lpstr>
      <vt:lpstr>Ligand based approach </vt:lpstr>
      <vt:lpstr>Combinatorial based approach</vt:lpstr>
      <vt:lpstr>Different terms used in in-silico design</vt:lpstr>
      <vt:lpstr>Slide 10</vt:lpstr>
      <vt:lpstr>Slide 11</vt:lpstr>
      <vt:lpstr>Docking </vt:lpstr>
      <vt:lpstr>Slide 13</vt:lpstr>
      <vt:lpstr>Slide 14</vt:lpstr>
      <vt:lpstr>Slide 15</vt:lpstr>
      <vt:lpstr>Why is docking important?</vt:lpstr>
      <vt:lpstr>Slide 17</vt:lpstr>
      <vt:lpstr>Types of Docking studies</vt:lpstr>
      <vt:lpstr>Slide 19</vt:lpstr>
      <vt:lpstr>Slide 20</vt:lpstr>
      <vt:lpstr>Protein-ligand docking</vt:lpstr>
      <vt:lpstr>Pose vs. binding site</vt:lpstr>
      <vt:lpstr>Uses of docking</vt:lpstr>
      <vt:lpstr>Slide 24</vt:lpstr>
      <vt:lpstr>Preparing the protein structure</vt:lpstr>
      <vt:lpstr>Preparing the protein structure</vt:lpstr>
      <vt:lpstr>Ligand Preparation</vt:lpstr>
      <vt:lpstr>The search space</vt:lpstr>
      <vt:lpstr>Torsion angles</vt:lpstr>
      <vt:lpstr>Ligand conformations</vt:lpstr>
      <vt:lpstr>Slide 31</vt:lpstr>
      <vt:lpstr>Search Algorithms</vt:lpstr>
      <vt:lpstr>The DOCK algorithm – Rigid docking</vt:lpstr>
      <vt:lpstr>The DOCK algorithm – Rigid docking</vt:lpstr>
      <vt:lpstr>Flexible docking</vt:lpstr>
      <vt:lpstr>Flexible docking using a Genetic Algorithm (GA)</vt:lpstr>
      <vt:lpstr>Handling protein conformations</vt:lpstr>
      <vt:lpstr>Components of docking software</vt:lpstr>
      <vt:lpstr>The perfect scoring function will…</vt:lpstr>
      <vt:lpstr>Classes of scoring function</vt:lpstr>
      <vt:lpstr>Available Docking Software…</vt:lpstr>
      <vt:lpstr>Slide 42</vt:lpstr>
      <vt:lpstr>Slide 43</vt:lpstr>
      <vt:lpstr>Growing Evidence of Achievements….!!</vt:lpstr>
      <vt:lpstr>Growing Evidence of Achievements….!!</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Insilico Drug Design</dc:title>
  <dc:creator>Ashish</dc:creator>
  <cp:lastModifiedBy>Ashish</cp:lastModifiedBy>
  <cp:revision>17</cp:revision>
  <dcterms:created xsi:type="dcterms:W3CDTF">2017-05-05T05:11:46Z</dcterms:created>
  <dcterms:modified xsi:type="dcterms:W3CDTF">2017-05-12T05:02:24Z</dcterms:modified>
</cp:coreProperties>
</file>