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2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69" r:id="rId17"/>
    <p:sldId id="270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71600" y="2590800"/>
            <a:ext cx="6248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Redox titrations</a:t>
            </a:r>
            <a:endParaRPr lang="en-US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latin typeface="Comic Sans MS" pitchFamily="66" charset="0"/>
              </a:rPr>
              <a:t>The commonly employed primary standard substances are:</a:t>
            </a:r>
            <a:endParaRPr lang="en-IN" sz="3600" dirty="0">
              <a:latin typeface="Comic Sans MS" pitchFamily="66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98703"/>
            <a:ext cx="9144000" cy="394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1515338"/>
            <a:ext cx="8458200" cy="404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IN" sz="3200" dirty="0" smtClean="0">
                <a:latin typeface="Comic Sans MS" pitchFamily="66" charset="0"/>
              </a:rPr>
              <a:t>Secondary standards are; </a:t>
            </a:r>
          </a:p>
          <a:p>
            <a:pPr>
              <a:spcAft>
                <a:spcPts val="600"/>
              </a:spcAft>
            </a:pPr>
            <a:r>
              <a:rPr lang="en-IN" sz="3200" dirty="0" smtClean="0">
                <a:latin typeface="Comic Sans MS" pitchFamily="66" charset="0"/>
              </a:rPr>
              <a:t>	</a:t>
            </a:r>
            <a:r>
              <a:rPr lang="en-IN" sz="2800" dirty="0" smtClean="0">
                <a:latin typeface="Comic Sans MS" pitchFamily="66" charset="0"/>
              </a:rPr>
              <a:t>1. Influenced by atmosphere/environment,</a:t>
            </a:r>
          </a:p>
          <a:p>
            <a:pPr>
              <a:spcAft>
                <a:spcPts val="600"/>
              </a:spcAft>
            </a:pPr>
            <a:r>
              <a:rPr lang="en-IN" sz="2800" dirty="0" smtClean="0">
                <a:latin typeface="Comic Sans MS" pitchFamily="66" charset="0"/>
              </a:rPr>
              <a:t>	2.Concentration change over time,</a:t>
            </a:r>
          </a:p>
          <a:p>
            <a:pPr>
              <a:spcAft>
                <a:spcPts val="600"/>
              </a:spcAft>
            </a:pPr>
            <a:r>
              <a:rPr lang="en-IN" sz="2800" dirty="0" smtClean="0">
                <a:latin typeface="Comic Sans MS" pitchFamily="66" charset="0"/>
              </a:rPr>
              <a:t>	3.Usually powerful reactants,</a:t>
            </a:r>
          </a:p>
          <a:p>
            <a:pPr>
              <a:spcAft>
                <a:spcPts val="600"/>
              </a:spcAft>
            </a:pPr>
            <a:r>
              <a:rPr lang="en-IN" sz="2800" dirty="0" smtClean="0">
                <a:latin typeface="Comic Sans MS" pitchFamily="66" charset="0"/>
              </a:rPr>
              <a:t>	4.Usually cheap &amp; easy to use.</a:t>
            </a:r>
          </a:p>
          <a:p>
            <a:r>
              <a:rPr lang="en-IN" sz="2800" dirty="0" smtClean="0">
                <a:latin typeface="Comic Sans MS" pitchFamily="66" charset="0"/>
              </a:rPr>
              <a:t/>
            </a:r>
            <a:br>
              <a:rPr lang="en-IN" sz="2800" dirty="0" smtClean="0">
                <a:latin typeface="Comic Sans MS" pitchFamily="66" charset="0"/>
              </a:rPr>
            </a:br>
            <a:r>
              <a:rPr lang="en-IN" sz="2800" dirty="0" smtClean="0">
                <a:latin typeface="Comic Sans MS" pitchFamily="66" charset="0"/>
              </a:rPr>
              <a:t/>
            </a:r>
            <a:br>
              <a:rPr lang="en-IN" sz="2800" dirty="0" smtClean="0">
                <a:latin typeface="Comic Sans MS" pitchFamily="66" charset="0"/>
              </a:rPr>
            </a:br>
            <a:endParaRPr lang="en-IN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>
                <a:latin typeface="Comic Sans MS" pitchFamily="66" charset="0"/>
              </a:rPr>
              <a:t>standardization of KMnO</a:t>
            </a:r>
            <a:r>
              <a:rPr lang="en-US" baseline="-25000" dirty="0" smtClean="0">
                <a:latin typeface="Comic Sans MS" pitchFamily="66" charset="0"/>
              </a:rPr>
              <a:t>4</a:t>
            </a:r>
            <a:endParaRPr lang="en-IN" baseline="-25000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1447800"/>
            <a:ext cx="58544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KMnO</a:t>
            </a:r>
            <a:r>
              <a:rPr lang="en-US" sz="2800" baseline="-25000" dirty="0" smtClean="0">
                <a:latin typeface="Comic Sans MS" pitchFamily="66" charset="0"/>
              </a:rPr>
              <a:t>4</a:t>
            </a:r>
            <a:r>
              <a:rPr lang="en-US" sz="2800" dirty="0" smtClean="0">
                <a:latin typeface="Comic Sans MS" pitchFamily="66" charset="0"/>
              </a:rPr>
              <a:t> is not a primary standard:</a:t>
            </a:r>
            <a:endParaRPr lang="en-IN" sz="2800" dirty="0">
              <a:latin typeface="Comic Sans MS" pitchFamily="66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93950"/>
            <a:ext cx="91059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399" y="3962401"/>
            <a:ext cx="733736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4914536"/>
            <a:ext cx="8839200" cy="1029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81000"/>
            <a:ext cx="60769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143000"/>
            <a:ext cx="85608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>
                <a:latin typeface="Comic Sans MS" pitchFamily="66" charset="0"/>
              </a:rPr>
              <a:t>Ceric ammonium sulphate:</a:t>
            </a:r>
            <a:endParaRPr lang="en-IN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69719" y="1460718"/>
            <a:ext cx="606448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It is a powerful oxidizing agent,</a:t>
            </a:r>
          </a:p>
          <a:p>
            <a:r>
              <a:rPr lang="en-US" sz="2800" dirty="0" smtClean="0">
                <a:latin typeface="Comic Sans MS" pitchFamily="66" charset="0"/>
              </a:rPr>
              <a:t>Its reduction potential is 1.43,</a:t>
            </a:r>
          </a:p>
          <a:p>
            <a:r>
              <a:rPr lang="en-US" sz="2800" dirty="0" smtClean="0">
                <a:latin typeface="Comic Sans MS" pitchFamily="66" charset="0"/>
              </a:rPr>
              <a:t>It can be used only in acid solution,</a:t>
            </a:r>
          </a:p>
          <a:p>
            <a:r>
              <a:rPr lang="en-US" sz="2800" dirty="0" smtClean="0">
                <a:latin typeface="Comic Sans MS" pitchFamily="66" charset="0"/>
              </a:rPr>
              <a:t>It has an intense yellow </a:t>
            </a:r>
            <a:r>
              <a:rPr lang="en-US" sz="2800" dirty="0" smtClean="0">
                <a:latin typeface="Comic Sans MS" pitchFamily="66" charset="0"/>
              </a:rPr>
              <a:t>color.</a:t>
            </a:r>
            <a:endParaRPr lang="en-IN" sz="28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3439180"/>
            <a:ext cx="863730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The advantages are:</a:t>
            </a:r>
          </a:p>
          <a:p>
            <a:r>
              <a:rPr lang="en-US" sz="2800" dirty="0" smtClean="0">
                <a:latin typeface="Comic Sans MS" pitchFamily="66" charset="0"/>
              </a:rPr>
              <a:t>      1.They are remarkably stable for prolong time.</a:t>
            </a:r>
          </a:p>
          <a:p>
            <a:r>
              <a:rPr lang="en-US" sz="2800" dirty="0" smtClean="0">
                <a:latin typeface="Comic Sans MS" pitchFamily="66" charset="0"/>
              </a:rPr>
              <a:t>      2. they can be used even in high </a:t>
            </a:r>
            <a:r>
              <a:rPr lang="en-US" sz="2800" dirty="0" err="1" smtClean="0">
                <a:latin typeface="Comic Sans MS" pitchFamily="66" charset="0"/>
              </a:rPr>
              <a:t>conc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HCl</a:t>
            </a:r>
            <a:r>
              <a:rPr lang="en-US" sz="2800" dirty="0" smtClean="0">
                <a:latin typeface="Comic Sans MS" pitchFamily="66" charset="0"/>
              </a:rPr>
              <a:t>.</a:t>
            </a:r>
          </a:p>
          <a:p>
            <a:r>
              <a:rPr lang="en-US" sz="2800" dirty="0" smtClean="0">
                <a:latin typeface="Comic Sans MS" pitchFamily="66" charset="0"/>
              </a:rPr>
              <a:t>      </a:t>
            </a:r>
            <a:endParaRPr lang="en-IN" sz="2800" dirty="0">
              <a:latin typeface="Comic Sans MS" pitchFamily="66" charset="0"/>
            </a:endParaRP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99050"/>
            <a:ext cx="9150350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752600"/>
            <a:ext cx="6979493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838200" y="762000"/>
            <a:ext cx="29338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Comic Sans MS" pitchFamily="66" charset="0"/>
              </a:rPr>
              <a:t>Ferroin</a:t>
            </a:r>
            <a:r>
              <a:rPr lang="en-US" sz="2800" dirty="0" smtClean="0">
                <a:latin typeface="Comic Sans MS" pitchFamily="66" charset="0"/>
              </a:rPr>
              <a:t> solution:</a:t>
            </a:r>
            <a:endParaRPr lang="en-IN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Comic Sans MS" pitchFamily="66" charset="0"/>
              </a:rPr>
              <a:t>Potassium dichromate:</a:t>
            </a:r>
            <a:endParaRPr lang="en-IN" dirty="0">
              <a:latin typeface="Comic Sans MS" pitchFamily="66" charset="0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642" y="3886200"/>
            <a:ext cx="880395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81000" y="4549914"/>
            <a:ext cx="8229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dirty="0" smtClean="0">
                <a:latin typeface="Comic Sans MS" pitchFamily="66" charset="0"/>
              </a:rPr>
              <a:t>Orange                                              </a:t>
            </a:r>
            <a:r>
              <a:rPr lang="en-IN" sz="2000" dirty="0" smtClean="0">
                <a:latin typeface="Comic Sans MS" pitchFamily="66" charset="0"/>
              </a:rPr>
              <a:t>green </a:t>
            </a:r>
            <a:endParaRPr lang="en-IN" sz="2000" dirty="0">
              <a:latin typeface="Comic Sans MS" pitchFamily="66" charset="0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5334000"/>
            <a:ext cx="8763000" cy="9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04800" y="1447800"/>
            <a:ext cx="7375737" cy="26930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latin typeface="Comic Sans MS" pitchFamily="66" charset="0"/>
              </a:rPr>
              <a:t>It is </a:t>
            </a:r>
            <a:r>
              <a:rPr lang="en-US" sz="2400" b="1" dirty="0" smtClean="0">
                <a:latin typeface="Comic Sans MS" pitchFamily="66" charset="0"/>
              </a:rPr>
              <a:t>not a powerful oxidizing agent </a:t>
            </a:r>
            <a:r>
              <a:rPr lang="en-US" sz="2400" dirty="0" smtClean="0">
                <a:latin typeface="Comic Sans MS" pitchFamily="66" charset="0"/>
              </a:rPr>
              <a:t>as potassium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permanganate</a:t>
            </a:r>
            <a:r>
              <a:rPr lang="en-US" sz="2400" dirty="0" smtClean="0">
                <a:latin typeface="Comic Sans MS" pitchFamily="66" charset="0"/>
              </a:rPr>
              <a:t>.</a:t>
            </a:r>
            <a:endParaRPr lang="en-US" sz="2400" dirty="0" smtClean="0">
              <a:latin typeface="Comic Sans MS" pitchFamily="66" charset="0"/>
            </a:endParaRP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Comic Sans MS" pitchFamily="66" charset="0"/>
              </a:rPr>
              <a:t>It can be obtained pure,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Comic Sans MS" pitchFamily="66" charset="0"/>
              </a:rPr>
              <a:t>It is stable,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Comic Sans MS" pitchFamily="66" charset="0"/>
              </a:rPr>
              <a:t>Excellent primary standard substance.</a:t>
            </a:r>
          </a:p>
          <a:p>
            <a:pPr>
              <a:spcAft>
                <a:spcPts val="600"/>
              </a:spcAft>
            </a:pPr>
            <a:endParaRPr lang="en-IN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" y="298450"/>
            <a:ext cx="8972550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72716" y="1676400"/>
            <a:ext cx="845616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1.The direct </a:t>
            </a:r>
            <a:r>
              <a:rPr lang="en-US" sz="2400" dirty="0" err="1" smtClean="0">
                <a:latin typeface="Comic Sans MS" pitchFamily="66" charset="0"/>
              </a:rPr>
              <a:t>iodometric</a:t>
            </a:r>
            <a:r>
              <a:rPr lang="en-US" sz="2400" dirty="0" smtClean="0">
                <a:latin typeface="Comic Sans MS" pitchFamily="66" charset="0"/>
              </a:rPr>
              <a:t> titration method(iodimetry):</a:t>
            </a:r>
          </a:p>
          <a:p>
            <a:r>
              <a:rPr lang="en-US" sz="2400" dirty="0" smtClean="0">
                <a:latin typeface="Comic Sans MS" pitchFamily="66" charset="0"/>
              </a:rPr>
              <a:t>             titration with standard solution.</a:t>
            </a:r>
          </a:p>
          <a:p>
            <a:r>
              <a:rPr lang="en-US" sz="2400" dirty="0" smtClean="0">
                <a:latin typeface="Comic Sans MS" pitchFamily="66" charset="0"/>
              </a:rPr>
              <a:t>2. The indirect </a:t>
            </a:r>
            <a:r>
              <a:rPr lang="en-US" sz="2400" dirty="0" err="1" smtClean="0">
                <a:latin typeface="Comic Sans MS" pitchFamily="66" charset="0"/>
              </a:rPr>
              <a:t>iodometric</a:t>
            </a:r>
            <a:r>
              <a:rPr lang="en-US" sz="2400" dirty="0" smtClean="0">
                <a:latin typeface="Comic Sans MS" pitchFamily="66" charset="0"/>
              </a:rPr>
              <a:t> titration method(</a:t>
            </a:r>
            <a:r>
              <a:rPr lang="en-US" sz="2400" dirty="0" err="1" smtClean="0">
                <a:latin typeface="Comic Sans MS" pitchFamily="66" charset="0"/>
              </a:rPr>
              <a:t>iodometry</a:t>
            </a:r>
            <a:r>
              <a:rPr lang="en-US" sz="2400" dirty="0" smtClean="0">
                <a:latin typeface="Comic Sans MS" pitchFamily="66" charset="0"/>
              </a:rPr>
              <a:t>)</a:t>
            </a:r>
          </a:p>
          <a:p>
            <a:r>
              <a:rPr lang="en-US" sz="2400" dirty="0" smtClean="0">
                <a:latin typeface="Comic Sans MS" pitchFamily="66" charset="0"/>
              </a:rPr>
              <a:t>          titration of iodine liberated in chemical reactions.</a:t>
            </a:r>
            <a:endParaRPr lang="en-IN" sz="2400" dirty="0">
              <a:latin typeface="Comic Sans MS" pitchFamily="66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3438525"/>
            <a:ext cx="40671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3625" y="4267200"/>
            <a:ext cx="37623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43200" y="5181600"/>
            <a:ext cx="3124200" cy="995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53879" y="2514600"/>
            <a:ext cx="42707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It is weaker oxidizing agent,</a:t>
            </a:r>
          </a:p>
          <a:p>
            <a:r>
              <a:rPr lang="en-US" sz="2400" dirty="0" smtClean="0">
                <a:latin typeface="Comic Sans MS" pitchFamily="66" charset="0"/>
              </a:rPr>
              <a:t>Redox potential  is 0.5355,</a:t>
            </a:r>
            <a:endParaRPr lang="en-IN" sz="2400" dirty="0">
              <a:latin typeface="Comic Sans MS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3050" y="228600"/>
            <a:ext cx="554355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6200" y="3581400"/>
            <a:ext cx="103525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Two important sources of error in titrations</a:t>
            </a:r>
          </a:p>
          <a:p>
            <a:r>
              <a:rPr lang="en-US" sz="2400" dirty="0" smtClean="0">
                <a:latin typeface="Comic Sans MS" pitchFamily="66" charset="0"/>
              </a:rPr>
              <a:t> involving iodine are:</a:t>
            </a:r>
          </a:p>
          <a:p>
            <a:r>
              <a:rPr lang="en-US" sz="2400" dirty="0" smtClean="0">
                <a:latin typeface="Comic Sans MS" pitchFamily="66" charset="0"/>
              </a:rPr>
              <a:t>     a. loss of iodine due to its appreciable volatility,</a:t>
            </a:r>
          </a:p>
          <a:p>
            <a:r>
              <a:rPr lang="en-US" sz="2400" dirty="0" smtClean="0">
                <a:latin typeface="Comic Sans MS" pitchFamily="66" charset="0"/>
              </a:rPr>
              <a:t>     b. acid solutions of iodide are oxidized by O2 from the air.            </a:t>
            </a:r>
          </a:p>
          <a:p>
            <a:endParaRPr lang="en-IN" sz="2400" dirty="0">
              <a:latin typeface="Comic Sans MS" pitchFamily="66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1418" y="5257800"/>
            <a:ext cx="7003382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388203"/>
            <a:ext cx="7443063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Standard solution containing</a:t>
            </a:r>
          </a:p>
          <a:p>
            <a:r>
              <a:rPr lang="en-US" sz="2800" b="1" dirty="0" smtClean="0">
                <a:latin typeface="Comic Sans MS" pitchFamily="66" charset="0"/>
              </a:rPr>
              <a:t> potassium iodide and potassium </a:t>
            </a:r>
            <a:r>
              <a:rPr lang="en-US" sz="2800" b="1" dirty="0" err="1" smtClean="0">
                <a:latin typeface="Comic Sans MS" pitchFamily="66" charset="0"/>
              </a:rPr>
              <a:t>iodate</a:t>
            </a:r>
            <a:r>
              <a:rPr lang="en-US" sz="2800" b="1" dirty="0" smtClean="0">
                <a:latin typeface="Comic Sans MS" pitchFamily="66" charset="0"/>
              </a:rPr>
              <a:t>:  </a:t>
            </a:r>
          </a:p>
          <a:p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              this solution is stable,</a:t>
            </a:r>
          </a:p>
          <a:p>
            <a:r>
              <a:rPr lang="en-US" sz="2400" dirty="0" smtClean="0">
                <a:latin typeface="Comic Sans MS" pitchFamily="66" charset="0"/>
              </a:rPr>
              <a:t>               yields Iodine in the presence of acid.</a:t>
            </a:r>
          </a:p>
          <a:p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             </a:t>
            </a:r>
            <a:endParaRPr lang="en-IN" sz="2400" dirty="0">
              <a:latin typeface="Comic Sans MS" pitchFamily="66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514600"/>
            <a:ext cx="60579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1000" y="3667780"/>
            <a:ext cx="65902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Preparation of </a:t>
            </a:r>
            <a:r>
              <a:rPr lang="en-US" sz="2800" b="1" dirty="0" smtClean="0">
                <a:latin typeface="Comic Sans MS" pitchFamily="66" charset="0"/>
              </a:rPr>
              <a:t>0.05M Iodine </a:t>
            </a:r>
            <a:r>
              <a:rPr lang="en-US" sz="2800" dirty="0" smtClean="0">
                <a:latin typeface="Comic Sans MS" pitchFamily="66" charset="0"/>
              </a:rPr>
              <a:t>solution:</a:t>
            </a:r>
            <a:endParaRPr lang="en-IN" sz="2800" dirty="0">
              <a:latin typeface="Comic Sans MS" pitchFamily="66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4552950"/>
            <a:ext cx="257175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343400" y="5177135"/>
            <a:ext cx="1340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tri-iodide</a:t>
            </a:r>
            <a:endParaRPr lang="en-IN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609600"/>
            <a:ext cx="8704627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Gautami" pitchFamily="34" charset="0"/>
              </a:rPr>
              <a:t>Redox titration: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Gautami" pitchFamily="34" charset="0"/>
              </a:rPr>
              <a:t>It is a titration in which the reaction between the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Gautami" pitchFamily="34" charset="0"/>
              </a:rPr>
              <a:t>analyte and titrant is the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Gautami" pitchFamily="34" charset="0"/>
              </a:rPr>
              <a:t>oxidation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Gautami" pitchFamily="34" charset="0"/>
              </a:rPr>
              <a:t>and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Gautami" pitchFamily="34" charset="0"/>
              </a:rPr>
              <a:t>reduction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Gautami" pitchFamily="34" charset="0"/>
              </a:rPr>
              <a:t>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2514600"/>
            <a:ext cx="8763000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TW" sz="2800" dirty="0" smtClean="0">
                <a:latin typeface="Comic Sans MS" pitchFamily="66" charset="0"/>
              </a:rPr>
              <a:t>Redox reaction: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2800" dirty="0" smtClean="0">
                <a:latin typeface="Comic Sans MS" pitchFamily="66" charset="0"/>
              </a:rPr>
              <a:t>A </a:t>
            </a:r>
            <a:r>
              <a:rPr lang="en-US" altLang="zh-TW" sz="2800" dirty="0" err="1" smtClean="0">
                <a:latin typeface="Comic Sans MS" pitchFamily="66" charset="0"/>
              </a:rPr>
              <a:t>redox</a:t>
            </a:r>
            <a:r>
              <a:rPr lang="en-US" altLang="zh-TW" sz="2800" dirty="0" smtClean="0">
                <a:latin typeface="Comic Sans MS" pitchFamily="66" charset="0"/>
              </a:rPr>
              <a:t> reaction is involving transfer of electrons.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2800" dirty="0" smtClean="0">
                <a:latin typeface="Comic Sans MS" pitchFamily="66" charset="0"/>
              </a:rPr>
              <a:t>Oxidation is a process in which a substance loses electrons.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2800" dirty="0" smtClean="0">
                <a:latin typeface="Comic Sans MS" pitchFamily="66" charset="0"/>
              </a:rPr>
              <a:t>Reduction is a process in which a substance gains electrons.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2800" dirty="0" smtClean="0">
                <a:latin typeface="Comic Sans MS" pitchFamily="66" charset="0"/>
              </a:rPr>
              <a:t>They cannot take place without each other.</a:t>
            </a:r>
            <a:endParaRPr lang="en-US" altLang="zh-TW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149727"/>
            <a:ext cx="9102172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latin typeface="Comic Sans MS" pitchFamily="66" charset="0"/>
              </a:rPr>
              <a:t>1.Dissolve 20gms of </a:t>
            </a:r>
            <a:r>
              <a:rPr lang="en-US" sz="2400" dirty="0" err="1" smtClean="0">
                <a:latin typeface="Comic Sans MS" pitchFamily="66" charset="0"/>
              </a:rPr>
              <a:t>iodate</a:t>
            </a:r>
            <a:r>
              <a:rPr lang="en-US" sz="2400" dirty="0" smtClean="0">
                <a:latin typeface="Comic Sans MS" pitchFamily="66" charset="0"/>
              </a:rPr>
              <a:t>-free KI in 30-40mL of water in a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Comic Sans MS" pitchFamily="66" charset="0"/>
              </a:rPr>
              <a:t>   glass-</a:t>
            </a:r>
            <a:r>
              <a:rPr lang="en-US" sz="2400" dirty="0" err="1" smtClean="0">
                <a:latin typeface="Comic Sans MS" pitchFamily="66" charset="0"/>
              </a:rPr>
              <a:t>stoppered</a:t>
            </a:r>
            <a:r>
              <a:rPr lang="en-US" sz="2400" dirty="0" smtClean="0">
                <a:latin typeface="Comic Sans MS" pitchFamily="66" charset="0"/>
              </a:rPr>
              <a:t> 1L graduated flask.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Comic Sans MS" pitchFamily="66" charset="0"/>
              </a:rPr>
              <a:t>2.Weigh out about 12.7gms of resublimed iodine and 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Comic Sans MS" pitchFamily="66" charset="0"/>
              </a:rPr>
              <a:t>   transfer into the above solution.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Comic Sans MS" pitchFamily="66" charset="0"/>
              </a:rPr>
              <a:t>3.Insert the glass stopper into the flask, and shake in the cold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Comic Sans MS" pitchFamily="66" charset="0"/>
              </a:rPr>
              <a:t>    Until all the iodine has dissolved.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Comic Sans MS" pitchFamily="66" charset="0"/>
              </a:rPr>
              <a:t>4. Allow the solution to acquire room </a:t>
            </a:r>
            <a:r>
              <a:rPr lang="en-US" sz="2400" dirty="0" err="1" smtClean="0">
                <a:latin typeface="Comic Sans MS" pitchFamily="66" charset="0"/>
              </a:rPr>
              <a:t>temparature</a:t>
            </a:r>
            <a:r>
              <a:rPr lang="en-US" sz="2400" dirty="0" smtClean="0">
                <a:latin typeface="Comic Sans MS" pitchFamily="66" charset="0"/>
              </a:rPr>
              <a:t>,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Comic Sans MS" pitchFamily="66" charset="0"/>
              </a:rPr>
              <a:t>    and make up to the mark with distilled water.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Comic Sans MS" pitchFamily="66" charset="0"/>
              </a:rPr>
              <a:t>5. The solutions must be kept in cool and dark place.</a:t>
            </a:r>
            <a:endParaRPr lang="en-IN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57200"/>
            <a:ext cx="68103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190625"/>
            <a:ext cx="42767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050" y="2028825"/>
            <a:ext cx="83439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81000" y="1447800"/>
            <a:ext cx="8458200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Redox reaction: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An </a:t>
            </a:r>
            <a:r>
              <a:rPr kumimoji="0" lang="en-US" altLang="zh-TW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oxidizing agent 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is a substance that oxidizes others by accepting electrons.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A </a:t>
            </a:r>
            <a:r>
              <a:rPr kumimoji="0" lang="en-US" altLang="zh-TW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reducing agent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 is a substance that reduces others by donating electrons.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4724400"/>
            <a:ext cx="9041049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1143000"/>
          </a:xfrm>
        </p:spPr>
        <p:txBody>
          <a:bodyPr/>
          <a:lstStyle/>
          <a:p>
            <a:pPr algn="l"/>
            <a:r>
              <a:rPr lang="en-US" dirty="0" smtClean="0">
                <a:latin typeface="Comic Sans MS" pitchFamily="66" charset="0"/>
              </a:rPr>
              <a:t>Standard solutions:</a:t>
            </a:r>
            <a:endParaRPr lang="en-IN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76752" y="1009233"/>
            <a:ext cx="5833648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Oxidizing agents:</a:t>
            </a:r>
          </a:p>
          <a:p>
            <a:r>
              <a:rPr lang="en-US" sz="2800" dirty="0" smtClean="0">
                <a:latin typeface="Comic Sans MS" pitchFamily="66" charset="0"/>
              </a:rPr>
              <a:t>                  </a:t>
            </a:r>
            <a:r>
              <a:rPr lang="en-US" sz="2400" dirty="0" smtClean="0">
                <a:latin typeface="Comic Sans MS" pitchFamily="66" charset="0"/>
              </a:rPr>
              <a:t>Ceric ammonium sulphate</a:t>
            </a:r>
          </a:p>
          <a:p>
            <a:r>
              <a:rPr lang="en-US" sz="2400" dirty="0" smtClean="0">
                <a:latin typeface="Comic Sans MS" pitchFamily="66" charset="0"/>
              </a:rPr>
              <a:t>		 Ceric ammonium nitrate</a:t>
            </a:r>
          </a:p>
          <a:p>
            <a:r>
              <a:rPr lang="en-US" sz="2400" dirty="0" smtClean="0">
                <a:latin typeface="Comic Sans MS" pitchFamily="66" charset="0"/>
              </a:rPr>
              <a:t>		 Potassium permanganate</a:t>
            </a:r>
          </a:p>
          <a:p>
            <a:r>
              <a:rPr lang="en-US" sz="2400" dirty="0" smtClean="0">
                <a:latin typeface="Comic Sans MS" pitchFamily="66" charset="0"/>
              </a:rPr>
              <a:t>                     Ferric ammonium sulphate</a:t>
            </a:r>
          </a:p>
          <a:p>
            <a:r>
              <a:rPr lang="en-US" sz="2400" dirty="0" smtClean="0">
                <a:latin typeface="Comic Sans MS" pitchFamily="66" charset="0"/>
              </a:rPr>
              <a:t>                     Potassium </a:t>
            </a:r>
            <a:r>
              <a:rPr lang="en-US" sz="2400" dirty="0" err="1" smtClean="0">
                <a:latin typeface="Comic Sans MS" pitchFamily="66" charset="0"/>
              </a:rPr>
              <a:t>bromate</a:t>
            </a:r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		 Potassium </a:t>
            </a:r>
            <a:r>
              <a:rPr lang="en-US" sz="2400" dirty="0" err="1" smtClean="0">
                <a:latin typeface="Comic Sans MS" pitchFamily="66" charset="0"/>
              </a:rPr>
              <a:t>iodate</a:t>
            </a:r>
            <a:r>
              <a:rPr lang="en-US" sz="2400" dirty="0" smtClean="0">
                <a:latin typeface="Comic Sans MS" pitchFamily="66" charset="0"/>
              </a:rPr>
              <a:t>  </a:t>
            </a:r>
            <a:endParaRPr lang="en-IN" sz="2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08527" y="4038600"/>
            <a:ext cx="648767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Reducing agents:</a:t>
            </a:r>
          </a:p>
          <a:p>
            <a:r>
              <a:rPr lang="en-US" sz="2800" dirty="0" smtClean="0">
                <a:latin typeface="Comic Sans MS" pitchFamily="66" charset="0"/>
              </a:rPr>
              <a:t>                oxalic acid</a:t>
            </a:r>
          </a:p>
          <a:p>
            <a:r>
              <a:rPr lang="en-US" sz="2800" dirty="0" smtClean="0">
                <a:latin typeface="Comic Sans MS" pitchFamily="66" charset="0"/>
              </a:rPr>
              <a:t>                ferrous ammonium sulphate</a:t>
            </a:r>
          </a:p>
          <a:p>
            <a:r>
              <a:rPr lang="en-US" sz="2800" dirty="0" smtClean="0">
                <a:latin typeface="Comic Sans MS" pitchFamily="66" charset="0"/>
              </a:rPr>
              <a:t>	        potassium </a:t>
            </a:r>
            <a:r>
              <a:rPr lang="en-US" sz="2800" dirty="0" err="1" smtClean="0">
                <a:latin typeface="Comic Sans MS" pitchFamily="66" charset="0"/>
              </a:rPr>
              <a:t>arsenite</a:t>
            </a:r>
            <a:endParaRPr lang="en-US" sz="2800" dirty="0" smtClean="0">
              <a:latin typeface="Comic Sans MS" pitchFamily="66" charset="0"/>
            </a:endParaRPr>
          </a:p>
          <a:p>
            <a:r>
              <a:rPr lang="en-US" sz="2800" dirty="0" smtClean="0">
                <a:latin typeface="Comic Sans MS" pitchFamily="66" charset="0"/>
              </a:rPr>
              <a:t>	        sodium </a:t>
            </a:r>
            <a:r>
              <a:rPr lang="en-US" sz="2800" dirty="0" err="1" smtClean="0">
                <a:latin typeface="Comic Sans MS" pitchFamily="66" charset="0"/>
              </a:rPr>
              <a:t>thiosulphate</a:t>
            </a:r>
            <a:endParaRPr lang="en-IN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Comic Sans MS" pitchFamily="66" charset="0"/>
              </a:rPr>
              <a:t>Redox titration methods:</a:t>
            </a:r>
            <a:endParaRPr lang="en-IN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29551" y="1524000"/>
            <a:ext cx="5299849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3200" dirty="0" smtClean="0">
                <a:latin typeface="Comic Sans MS" pitchFamily="66" charset="0"/>
              </a:rPr>
              <a:t>Permanganometry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3200" dirty="0" smtClean="0">
                <a:latin typeface="Comic Sans MS" pitchFamily="66" charset="0"/>
              </a:rPr>
              <a:t>Cerimetry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3200" dirty="0" smtClean="0">
                <a:latin typeface="Comic Sans MS" pitchFamily="66" charset="0"/>
              </a:rPr>
              <a:t>Dichromatometry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3200" dirty="0" smtClean="0">
                <a:latin typeface="Comic Sans MS" pitchFamily="66" charset="0"/>
              </a:rPr>
              <a:t>Iodometry and iodimetry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3200" dirty="0" smtClean="0">
                <a:latin typeface="Comic Sans MS" pitchFamily="66" charset="0"/>
              </a:rPr>
              <a:t>Iodatometry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3200" dirty="0" smtClean="0">
                <a:latin typeface="Comic Sans MS" pitchFamily="66" charset="0"/>
              </a:rPr>
              <a:t>bromatometry</a:t>
            </a:r>
            <a:endParaRPr lang="en-IN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Comic Sans MS" pitchFamily="66" charset="0"/>
              </a:rPr>
              <a:t>Potassium permanganate:</a:t>
            </a:r>
            <a:endParaRPr lang="en-IN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817638"/>
            <a:ext cx="7999306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en-US" sz="3200" dirty="0" smtClean="0">
                <a:latin typeface="Comic Sans MS" pitchFamily="66" charset="0"/>
              </a:rPr>
              <a:t>It is the most powerful oxidizing agent</a:t>
            </a: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en-US" sz="3200" dirty="0" smtClean="0">
                <a:latin typeface="Comic Sans MS" pitchFamily="66" charset="0"/>
              </a:rPr>
              <a:t>The standard potential </a:t>
            </a:r>
            <a:r>
              <a:rPr lang="en-US" sz="3200" dirty="0" err="1" smtClean="0">
                <a:latin typeface="Comic Sans MS" pitchFamily="66" charset="0"/>
              </a:rPr>
              <a:t>E</a:t>
            </a:r>
            <a:r>
              <a:rPr lang="en-US" sz="3200" baseline="30000" dirty="0" err="1" smtClean="0">
                <a:latin typeface="Comic Sans MS" pitchFamily="66" charset="0"/>
              </a:rPr>
              <a:t>o</a:t>
            </a:r>
            <a:r>
              <a:rPr lang="en-US" sz="3200" dirty="0" smtClean="0">
                <a:latin typeface="Comic Sans MS" pitchFamily="66" charset="0"/>
              </a:rPr>
              <a:t> is 1.51 volts</a:t>
            </a:r>
            <a:endParaRPr lang="en-IN" sz="32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83362" y="3352800"/>
            <a:ext cx="67890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In acidic solutions the reduction can be</a:t>
            </a:r>
          </a:p>
          <a:p>
            <a:r>
              <a:rPr lang="en-US" sz="2800" dirty="0" smtClean="0">
                <a:latin typeface="Comic Sans MS" pitchFamily="66" charset="0"/>
              </a:rPr>
              <a:t> represented by:</a:t>
            </a:r>
            <a:endParaRPr lang="en-IN" sz="2800" dirty="0">
              <a:latin typeface="Comic Sans MS" pitchFamily="66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5314950"/>
            <a:ext cx="70485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22375" y="4505980"/>
            <a:ext cx="78630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    Permanganate                      </a:t>
            </a:r>
            <a:r>
              <a:rPr lang="en-US" sz="2800" dirty="0" err="1" smtClean="0">
                <a:latin typeface="Comic Sans MS" pitchFamily="66" charset="0"/>
              </a:rPr>
              <a:t>manganous</a:t>
            </a:r>
            <a:r>
              <a:rPr lang="en-US" sz="2800" dirty="0" smtClean="0">
                <a:latin typeface="Comic Sans MS" pitchFamily="66" charset="0"/>
              </a:rPr>
              <a:t> ion</a:t>
            </a:r>
            <a:endParaRPr lang="en-IN" sz="2800" dirty="0">
              <a:latin typeface="Comic Sans MS" pitchFamily="66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3733800" y="4800600"/>
            <a:ext cx="14478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00400"/>
            <a:ext cx="9067800" cy="725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219200" y="838200"/>
            <a:ext cx="6753772" cy="10310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 smtClean="0">
                <a:latin typeface="Comic Sans MS" pitchFamily="66" charset="0"/>
              </a:rPr>
              <a:t>Sulphuric acid is the most suitable acid</a:t>
            </a:r>
          </a:p>
          <a:p>
            <a:pPr>
              <a:spcAft>
                <a:spcPts val="600"/>
              </a:spcAft>
            </a:pPr>
            <a:r>
              <a:rPr lang="en-US" sz="2800" dirty="0" smtClean="0">
                <a:latin typeface="Comic Sans MS" pitchFamily="66" charset="0"/>
              </a:rPr>
              <a:t>No action upon permanganate solution</a:t>
            </a:r>
            <a:endParaRPr lang="en-IN" sz="28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2438400"/>
            <a:ext cx="7362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But with </a:t>
            </a:r>
            <a:r>
              <a:rPr lang="en-US" sz="2400" dirty="0" err="1" smtClean="0">
                <a:latin typeface="Comic Sans MS" pitchFamily="66" charset="0"/>
              </a:rPr>
              <a:t>HCl</a:t>
            </a:r>
            <a:r>
              <a:rPr lang="en-US" sz="2400" dirty="0" smtClean="0">
                <a:latin typeface="Comic Sans MS" pitchFamily="66" charset="0"/>
              </a:rPr>
              <a:t>, there is a likelihood of the reaction:</a:t>
            </a:r>
            <a:endParaRPr lang="en-IN" sz="24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4350603"/>
            <a:ext cx="8159606" cy="9079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latin typeface="Comic Sans MS" pitchFamily="66" charset="0"/>
              </a:rPr>
              <a:t>Above reaction can be seen in particular with iron salts,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Comic Sans MS" pitchFamily="66" charset="0"/>
              </a:rPr>
              <a:t>No problem to be used for H</a:t>
            </a:r>
            <a:r>
              <a:rPr lang="en-US" sz="2400" baseline="-25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O</a:t>
            </a:r>
            <a:r>
              <a:rPr lang="en-US" sz="2400" baseline="-25000" dirty="0" smtClean="0">
                <a:latin typeface="Comic Sans MS" pitchFamily="66" charset="0"/>
              </a:rPr>
              <a:t>2</a:t>
            </a:r>
            <a:endParaRPr lang="en-IN" sz="2400" baseline="-25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619780"/>
            <a:ext cx="52100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Preparation of 0.02M KMnO</a:t>
            </a:r>
            <a:r>
              <a:rPr lang="en-US" sz="2800" baseline="-25000" dirty="0" smtClean="0">
                <a:latin typeface="Comic Sans MS" pitchFamily="66" charset="0"/>
              </a:rPr>
              <a:t>4</a:t>
            </a:r>
            <a:r>
              <a:rPr lang="en-US" sz="2800" dirty="0" smtClean="0">
                <a:latin typeface="Comic Sans MS" pitchFamily="66" charset="0"/>
              </a:rPr>
              <a:t>:</a:t>
            </a:r>
            <a:endParaRPr lang="en-IN" sz="2800" dirty="0">
              <a:latin typeface="Comic Sans MS" pitchFamily="66" charset="0"/>
            </a:endParaRPr>
          </a:p>
        </p:txBody>
      </p:sp>
      <p:sp>
        <p:nvSpPr>
          <p:cNvPr id="18436" name="AutoShape 4" descr="data:image/jpg;base64,/9j/4AAQSkZJRgABAQAAAQABAAD/2wCEAAkGBhERDxUSEhIVEBUVGCIaGBgVExUVGhsfGRoVIB8cFhQYHSogFyUnJRQSIDghIycpLCwsGyo9QTw2NzIrOC0BCQoKBQUFDQUFDSkYEhgpKSkpKSkpKSkpKSkpKSkpKSkpKSkpKSkpKSkpKSkpKSkpKSkpKSkpKSkpKSkpKSkpKf/AABEIAIwAUAMBIgACEQEDEQH/xAAcAAEAAwEBAQEBAAAAAAAAAAAABgcIBQQDAgH/xAA6EAABAwICCAIGCgIDAAAAAAABAAIDBBEFIQYHEhMxQVFxYYEIFCIyQqEVI1JigpGSorGys/FDU3L/xAAUAQEAAAAAAAAAAAAAAAAAAAAA/8QAFBEBAAAAAAAAAAAAAAAAAAAAAP/aAAwDAQACEQMRAD8AvFERARcvSPSWmoIDPUyCNgyHNzj9ljeLj4Kj8b12YnXzbjDIXRA8Nhm9mI6nItYOHAZdUGhF/LrNkurDSOsG1OXm/KeqBP6do2XExXVjjFCDIYJNluZfA/bt4ndm472QavRZHwbWlitKRu6yR4Hwynet/fcjyKtbQ70hYZSI6+MU7jlvY7ujP/pnvM7jaHZBcSL509QyRgexzXtcLtc0hwIPMEZEL6IC89fXRwRPmlcGMjaXOJ5BouT8l6FWfpAYwYcJ3TTY1ErWHP4WgvP9GjzQVLiGJ1OkmMxx7RjY5xbG05iKMZuNhxdZtz1NhwtbRui+iVLh0AhpowwfE42L3nq93xHj4DksqaCaUHDsQhqtnbaw2e0cS1wIdbxsbjxC13hmJRVELJoXiSORoc1w5g/x25IPSiIgqDXHqnjmhfXUkYZMwF0rGCwkaMy4NHB4zOXvZ81ntbjWQtZGAtosVqYGDZYH7TB0a8BwA7bVvJB3dVGs+TDZ2wzOLqSR1nA57sn42dPEcx4rT7XAi4NweBCw6tV6mMcNVg0JcbuivEfwe7+0sQThU/6SVO40VM8e62Yg93MNv6FXAuPpboxFiNHJSy3AfwcOLXDNrh2PLmEGNFevo347I5tTSOJMbNmRn3S4kOHn7J7g9VF6z0fcVbKWsMErL5P3mzl4tcLjsLq4dV+rluEU7w54lnlIMjmghvs32WsvnYbTjc2uT2QTVERAWYdfRH03Jb/qjv8Ap/0tPLJ2t/EN9jdU4G4a8MH4GtafmCghq0X6OF/oyfp6yf8AFCs6LUuo/CDT4LEXCxmc6U9nGzf2taUE+REQEREBERB5sTxBkEEkz8mRML3dmgk/wsW4hWummklfm6R5e7u4kn5krR2v3SUU+GertNpKp2zb7jLF5/o38SzUAg7mhOi78Rr4qZtwHG73D4WDNzvyyHiQtg0tM2NjY2ANaxoa0DgA0AADsAFX+pnV/wDR1Jvpm2qZwC4HixnFrPA8z42HJWKgIiICIiAiKKaz9JDQYVPM07MhG7jPPafkCOw2neSDPut/Sn17FZS03ih+qj6WaTtOHd21n0splqO1Y7xzcSqm+w03p2OHvEf8hHQcupz5C8Q1T6AHFK36wH1aGzpTw2vsxg/esb9AD4LU8UTWNDWgNa0WAAsABwAA4BB+0REBERAREQFRfpI40S+lo29HTOHUn2GfxL+avRUPjNJ6/poyI5sgLCQekTA+3m4j80Foat9Exh2GxQEASEbcp6vcBfvbJv4VKERAREQEREBERAUB0Z0BngxysxGV0bmTAiINJLhdzPeBFhky2RPFT5EBERAREQEREBERBUGuTWzLRSepUZDJdm8slgSza4NYDle2ZJ4XHlUFLrJxWOTeNrpy697OkL2+bHXb8l79cVK9mOVW2D7Tg5vi0sba35W8lC0Gq9VWsQYtSu3gDKiGwlA4G99l7RyBs4W5EdlOFn30bqOQ1lTKAd22EMJ5bTntI+THrQSAiIgIiICIiCJae6taXFmN3t4pWCzJWAEgfZcDk9t87cuRGarql9Gk7z6yvBZf4ILOI83kN+avJEHI0Y0WpsOpxT0zNhgzJObnOPFz3czkF10RAREQf//Z"/>
          <p:cNvSpPr>
            <a:spLocks noChangeAspect="1" noChangeArrowheads="1"/>
          </p:cNvSpPr>
          <p:nvPr/>
        </p:nvSpPr>
        <p:spPr bwMode="auto">
          <a:xfrm>
            <a:off x="77788" y="-639763"/>
            <a:ext cx="762000" cy="13335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8438" name="AutoShape 6" descr="data:image/jpg;base64,/9j/4AAQSkZJRgABAQAAAQABAAD/2wCEAAkGBhERDxUSEhIVEBUVGCIaGBgVExUVGhsfGRoVIB8cFhQYHSogFyUnJRQSIDghIycpLCwsGyo9QTw2NzIrOC0BCQoKBQUFDQUFDSkYEhgpKSkpKSkpKSkpKSkpKSkpKSkpKSkpKSkpKSkpKSkpKSkpKSkpKSkpKSkpKSkpKSkpKf/AABEIAIwAUAMBIgACEQEDEQH/xAAcAAEAAwEBAQEBAAAAAAAAAAAABgcIBQQDAgH/xAA6EAABAwICCAIGCgIDAAAAAAABAAIDBBEFIQYHEhMxQVFxYYEIFCIyQqEVI1JigpGSorGys/FDU3L/xAAUAQEAAAAAAAAAAAAAAAAAAAAA/8QAFBEBAAAAAAAAAAAAAAAAAAAAAP/aAAwDAQACEQMRAD8AvFERARcvSPSWmoIDPUyCNgyHNzj9ljeLj4Kj8b12YnXzbjDIXRA8Nhm9mI6nItYOHAZdUGhF/LrNkurDSOsG1OXm/KeqBP6do2XExXVjjFCDIYJNluZfA/bt4ndm472QavRZHwbWlitKRu6yR4Hwynet/fcjyKtbQ70hYZSI6+MU7jlvY7ujP/pnvM7jaHZBcSL509QyRgexzXtcLtc0hwIPMEZEL6IC89fXRwRPmlcGMjaXOJ5BouT8l6FWfpAYwYcJ3TTY1ErWHP4WgvP9GjzQVLiGJ1OkmMxx7RjY5xbG05iKMZuNhxdZtz1NhwtbRui+iVLh0AhpowwfE42L3nq93xHj4DksqaCaUHDsQhqtnbaw2e0cS1wIdbxsbjxC13hmJRVELJoXiSORoc1w5g/x25IPSiIgqDXHqnjmhfXUkYZMwF0rGCwkaMy4NHB4zOXvZ81ntbjWQtZGAtosVqYGDZYH7TB0a8BwA7bVvJB3dVGs+TDZ2wzOLqSR1nA57sn42dPEcx4rT7XAi4NweBCw6tV6mMcNVg0JcbuivEfwe7+0sQThU/6SVO40VM8e62Yg93MNv6FXAuPpboxFiNHJSy3AfwcOLXDNrh2PLmEGNFevo347I5tTSOJMbNmRn3S4kOHn7J7g9VF6z0fcVbKWsMErL5P3mzl4tcLjsLq4dV+rluEU7w54lnlIMjmghvs32WsvnYbTjc2uT2QTVERAWYdfRH03Jb/qjv8Ap/0tPLJ2t/EN9jdU4G4a8MH4GtafmCghq0X6OF/oyfp6yf8AFCs6LUuo/CDT4LEXCxmc6U9nGzf2taUE+REQEREBERB5sTxBkEEkz8mRML3dmgk/wsW4hWummklfm6R5e7u4kn5krR2v3SUU+GertNpKp2zb7jLF5/o38SzUAg7mhOi78Rr4qZtwHG73D4WDNzvyyHiQtg0tM2NjY2ANaxoa0DgA0AADsAFX+pnV/wDR1Jvpm2qZwC4HixnFrPA8z42HJWKgIiICIiAiKKaz9JDQYVPM07MhG7jPPafkCOw2neSDPut/Sn17FZS03ih+qj6WaTtOHd21n0splqO1Y7xzcSqm+w03p2OHvEf8hHQcupz5C8Q1T6AHFK36wH1aGzpTw2vsxg/esb9AD4LU8UTWNDWgNa0WAAsABwAA4BB+0REBERAREQFRfpI40S+lo29HTOHUn2GfxL+avRUPjNJ6/poyI5sgLCQekTA+3m4j80Foat9Exh2GxQEASEbcp6vcBfvbJv4VKERAREQEREBERAUB0Z0BngxysxGV0bmTAiINJLhdzPeBFhky2RPFT5EBERAREQEREBERBUGuTWzLRSepUZDJdm8slgSza4NYDle2ZJ4XHlUFLrJxWOTeNrpy697OkL2+bHXb8l79cVK9mOVW2D7Tg5vi0sba35W8lC0Gq9VWsQYtSu3gDKiGwlA4G99l7RyBs4W5EdlOFn30bqOQ1lTKAd22EMJ5bTntI+THrQSAiIgIiICIiCJae6taXFmN3t4pWCzJWAEgfZcDk9t87cuRGarql9Gk7z6yvBZf4ILOI83kN+avJEHI0Y0WpsOpxT0zNhgzJObnOPFz3czkF10RAREQf//Z"/>
          <p:cNvSpPr>
            <a:spLocks noChangeAspect="1" noChangeArrowheads="1"/>
          </p:cNvSpPr>
          <p:nvPr/>
        </p:nvSpPr>
        <p:spPr bwMode="auto">
          <a:xfrm>
            <a:off x="77788" y="-639763"/>
            <a:ext cx="762000" cy="13335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8440" name="AutoShape 8" descr="data:image/jpg;base64,/9j/4AAQSkZJRgABAQAAAQABAAD/2wCEAAkGBhERDxUSEhIVEBUVGCIaGBgVExUVGhsfGRoVIB8cFhQYHSogFyUnJRQSIDghIycpLCwsGyo9QTw2NzIrOC0BCQoKBQUFDQUFDSkYEhgpKSkpKSkpKSkpKSkpKSkpKSkpKSkpKSkpKSkpKSkpKSkpKSkpKSkpKSkpKSkpKSkpKf/AABEIAIwAUAMBIgACEQEDEQH/xAAcAAEAAwEBAQEBAAAAAAAAAAAABgcIBQQDAgH/xAA6EAABAwICCAIGCgIDAAAAAAABAAIDBBEFIQYHEhMxQVFxYYEIFCIyQqEVI1JigpGSorGys/FDU3L/xAAUAQEAAAAAAAAAAAAAAAAAAAAA/8QAFBEBAAAAAAAAAAAAAAAAAAAAAP/aAAwDAQACEQMRAD8AvFERARcvSPSWmoIDPUyCNgyHNzj9ljeLj4Kj8b12YnXzbjDIXRA8Nhm9mI6nItYOHAZdUGhF/LrNkurDSOsG1OXm/KeqBP6do2XExXVjjFCDIYJNluZfA/bt4ndm472QavRZHwbWlitKRu6yR4Hwynet/fcjyKtbQ70hYZSI6+MU7jlvY7ujP/pnvM7jaHZBcSL509QyRgexzXtcLtc0hwIPMEZEL6IC89fXRwRPmlcGMjaXOJ5BouT8l6FWfpAYwYcJ3TTY1ErWHP4WgvP9GjzQVLiGJ1OkmMxx7RjY5xbG05iKMZuNhxdZtz1NhwtbRui+iVLh0AhpowwfE42L3nq93xHj4DksqaCaUHDsQhqtnbaw2e0cS1wIdbxsbjxC13hmJRVELJoXiSORoc1w5g/x25IPSiIgqDXHqnjmhfXUkYZMwF0rGCwkaMy4NHB4zOXvZ81ntbjWQtZGAtosVqYGDZYH7TB0a8BwA7bVvJB3dVGs+TDZ2wzOLqSR1nA57sn42dPEcx4rT7XAi4NweBCw6tV6mMcNVg0JcbuivEfwe7+0sQThU/6SVO40VM8e62Yg93MNv6FXAuPpboxFiNHJSy3AfwcOLXDNrh2PLmEGNFevo347I5tTSOJMbNmRn3S4kOHn7J7g9VF6z0fcVbKWsMErL5P3mzl4tcLjsLq4dV+rluEU7w54lnlIMjmghvs32WsvnYbTjc2uT2QTVERAWYdfRH03Jb/qjv8Ap/0tPLJ2t/EN9jdU4G4a8MH4GtafmCghq0X6OF/oyfp6yf8AFCs6LUuo/CDT4LEXCxmc6U9nGzf2taUE+REQEREBERB5sTxBkEEkz8mRML3dmgk/wsW4hWummklfm6R5e7u4kn5krR2v3SUU+GertNpKp2zb7jLF5/o38SzUAg7mhOi78Rr4qZtwHG73D4WDNzvyyHiQtg0tM2NjY2ANaxoa0DgA0AADsAFX+pnV/wDR1Jvpm2qZwC4HixnFrPA8z42HJWKgIiICIiAiKKaz9JDQYVPM07MhG7jPPafkCOw2neSDPut/Sn17FZS03ih+qj6WaTtOHd21n0splqO1Y7xzcSqm+w03p2OHvEf8hHQcupz5C8Q1T6AHFK36wH1aGzpTw2vsxg/esb9AD4LU8UTWNDWgNa0WAAsABwAA4BB+0REBERAREQFRfpI40S+lo29HTOHUn2GfxL+avRUPjNJ6/poyI5sgLCQekTA+3m4j80Foat9Exh2GxQEASEbcp6vcBfvbJv4VKERAREQEREBERAUB0Z0BngxysxGV0bmTAiINJLhdzPeBFhky2RPFT5EBERAREQEREBERBUGuTWzLRSepUZDJdm8slgSza4NYDle2ZJ4XHlUFLrJxWOTeNrpy697OkL2+bHXb8l79cVK9mOVW2D7Tg5vi0sba35W8lC0Gq9VWsQYtSu3gDKiGwlA4G99l7RyBs4W5EdlOFn30bqOQ1lTKAd22EMJ5bTntI+THrQSAiIgIiICIiCJae6taXFmN3t4pWCzJWAEgfZcDk9t87cuRGarql9Gk7z6yvBZf4ILOI83kN+avJEHI0Y0WpsOpxT0zNhgzJObnOPFz3czkF10RAREQf//Z"/>
          <p:cNvSpPr>
            <a:spLocks noChangeAspect="1" noChangeArrowheads="1"/>
          </p:cNvSpPr>
          <p:nvPr/>
        </p:nvSpPr>
        <p:spPr bwMode="auto">
          <a:xfrm>
            <a:off x="77788" y="-639763"/>
            <a:ext cx="762000" cy="13335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8" name="TextBox 7"/>
          <p:cNvSpPr txBox="1"/>
          <p:nvPr/>
        </p:nvSpPr>
        <p:spPr>
          <a:xfrm>
            <a:off x="4161655" y="1109752"/>
            <a:ext cx="86754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 smtClean="0"/>
              <a:t>?</a:t>
            </a:r>
            <a:endParaRPr lang="en-IN" sz="115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3286780"/>
            <a:ext cx="49295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Preparation of 0.1N KMnO</a:t>
            </a:r>
            <a:r>
              <a:rPr lang="en-US" sz="2800" baseline="-25000" dirty="0" smtClean="0">
                <a:latin typeface="Comic Sans MS" pitchFamily="66" charset="0"/>
              </a:rPr>
              <a:t>4</a:t>
            </a:r>
            <a:r>
              <a:rPr lang="en-US" sz="2800" dirty="0" smtClean="0">
                <a:latin typeface="Comic Sans MS" pitchFamily="66" charset="0"/>
              </a:rPr>
              <a:t>:</a:t>
            </a:r>
            <a:endParaRPr lang="en-IN" sz="2800" dirty="0">
              <a:latin typeface="Comic Sans MS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73865" y="4145340"/>
            <a:ext cx="75533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600" dirty="0" smtClean="0"/>
              <a:t>?</a:t>
            </a:r>
            <a:endParaRPr lang="en-IN" sz="9600" dirty="0"/>
          </a:p>
        </p:txBody>
      </p:sp>
      <p:sp>
        <p:nvSpPr>
          <p:cNvPr id="12" name="TextBox 11"/>
          <p:cNvSpPr txBox="1"/>
          <p:nvPr/>
        </p:nvSpPr>
        <p:spPr>
          <a:xfrm>
            <a:off x="6924946" y="1619071"/>
            <a:ext cx="16856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Atomic weights:</a:t>
            </a:r>
          </a:p>
          <a:p>
            <a:r>
              <a:rPr lang="en-US" dirty="0" smtClean="0"/>
              <a:t>               K=39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Mn</a:t>
            </a:r>
            <a:r>
              <a:rPr lang="en-US" dirty="0" smtClean="0"/>
              <a:t>=55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8114" y="381000"/>
            <a:ext cx="57470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KMnO</a:t>
            </a:r>
            <a:r>
              <a:rPr lang="en-US" sz="2800" baseline="-25000" dirty="0" smtClean="0">
                <a:latin typeface="Comic Sans MS" pitchFamily="66" charset="0"/>
              </a:rPr>
              <a:t>4</a:t>
            </a:r>
            <a:r>
              <a:rPr lang="en-US" sz="2800" dirty="0" smtClean="0">
                <a:latin typeface="Comic Sans MS" pitchFamily="66" charset="0"/>
              </a:rPr>
              <a:t> is not a </a:t>
            </a:r>
            <a:r>
              <a:rPr lang="en-US" sz="2800" b="1" dirty="0" smtClean="0">
                <a:latin typeface="Comic Sans MS" pitchFamily="66" charset="0"/>
              </a:rPr>
              <a:t>primary standard</a:t>
            </a:r>
            <a:endParaRPr lang="en-IN" sz="2800" b="1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066800"/>
            <a:ext cx="7952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Difference between  primary and secondary standard:</a:t>
            </a:r>
            <a:endParaRPr lang="en-IN" sz="24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6319" y="1600200"/>
            <a:ext cx="783900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400" dirty="0" smtClean="0">
                <a:latin typeface="Comic Sans MS" pitchFamily="66" charset="0"/>
              </a:rPr>
              <a:t>In titrimetry certain chemicals are used frequently</a:t>
            </a:r>
          </a:p>
          <a:p>
            <a:pPr algn="just"/>
            <a:r>
              <a:rPr lang="en-US" sz="2400" dirty="0" smtClean="0">
                <a:latin typeface="Comic Sans MS" pitchFamily="66" charset="0"/>
              </a:rPr>
              <a:t> in defined  concentrations as Reference solutions.</a:t>
            </a:r>
          </a:p>
          <a:p>
            <a:pPr algn="just"/>
            <a:r>
              <a:rPr lang="en-US" sz="2400" dirty="0" smtClean="0">
                <a:latin typeface="Comic Sans MS" pitchFamily="66" charset="0"/>
              </a:rPr>
              <a:t>Such substances are called as</a:t>
            </a:r>
            <a:r>
              <a:rPr lang="en-US" sz="2400" b="1" dirty="0" smtClean="0">
                <a:latin typeface="Comic Sans MS" pitchFamily="66" charset="0"/>
              </a:rPr>
              <a:t> primary standard </a:t>
            </a:r>
            <a:r>
              <a:rPr lang="en-US" sz="2400" dirty="0" smtClean="0">
                <a:latin typeface="Comic Sans MS" pitchFamily="66" charset="0"/>
              </a:rPr>
              <a:t>or </a:t>
            </a:r>
          </a:p>
          <a:p>
            <a:pPr algn="just"/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b="1" dirty="0" smtClean="0">
                <a:latin typeface="Comic Sans MS" pitchFamily="66" charset="0"/>
              </a:rPr>
              <a:t>secondary standard</a:t>
            </a:r>
            <a:r>
              <a:rPr lang="en-US" sz="2400" dirty="0" smtClean="0">
                <a:latin typeface="Comic Sans MS" pitchFamily="66" charset="0"/>
              </a:rPr>
              <a:t>.</a:t>
            </a:r>
            <a:endParaRPr lang="en-IN" sz="24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3276600"/>
            <a:ext cx="58865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Criteria to be a primary standard:</a:t>
            </a:r>
            <a:endParaRPr lang="en-IN" sz="28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3863876"/>
            <a:ext cx="7604967" cy="26930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Aft>
                <a:spcPts val="600"/>
              </a:spcAft>
              <a:buAutoNum type="arabicPeriod"/>
            </a:pPr>
            <a:r>
              <a:rPr lang="en-US" sz="2400" dirty="0" smtClean="0">
                <a:latin typeface="Comic Sans MS" pitchFamily="66" charset="0"/>
              </a:rPr>
              <a:t>It is a compound of sufficient purity.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en-US" sz="2400" dirty="0" smtClean="0">
                <a:latin typeface="Comic Sans MS" pitchFamily="66" charset="0"/>
              </a:rPr>
              <a:t>It should not be hygroscopic,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en-US" sz="2400" dirty="0" smtClean="0">
                <a:latin typeface="Comic Sans MS" pitchFamily="66" charset="0"/>
              </a:rPr>
              <a:t>The total amount of impurities should not exceed</a:t>
            </a:r>
          </a:p>
          <a:p>
            <a:pPr marL="342900" indent="-342900">
              <a:spcAft>
                <a:spcPts val="600"/>
              </a:spcAft>
            </a:pPr>
            <a:r>
              <a:rPr lang="en-US" sz="2400" dirty="0" smtClean="0">
                <a:latin typeface="Comic Sans MS" pitchFamily="66" charset="0"/>
              </a:rPr>
              <a:t>     0.01-0.02%,</a:t>
            </a:r>
          </a:p>
          <a:p>
            <a:pPr marL="342900" indent="-342900">
              <a:spcAft>
                <a:spcPts val="600"/>
              </a:spcAft>
            </a:pPr>
            <a:r>
              <a:rPr lang="en-US" sz="2400" dirty="0" smtClean="0">
                <a:latin typeface="Comic Sans MS" pitchFamily="66" charset="0"/>
              </a:rPr>
              <a:t>4. It should be readily soluble.</a:t>
            </a:r>
          </a:p>
          <a:p>
            <a:pPr marL="342900" indent="-342900">
              <a:spcAft>
                <a:spcPts val="600"/>
              </a:spcAft>
            </a:pPr>
            <a:r>
              <a:rPr lang="en-US" sz="2400" dirty="0" smtClean="0">
                <a:latin typeface="Comic Sans MS" pitchFamily="66" charset="0"/>
              </a:rPr>
              <a:t>5.The titration error should be </a:t>
            </a:r>
            <a:r>
              <a:rPr lang="en-US" sz="2400" dirty="0" err="1" smtClean="0">
                <a:latin typeface="Comic Sans MS" pitchFamily="66" charset="0"/>
              </a:rPr>
              <a:t>neglizible</a:t>
            </a:r>
            <a:r>
              <a:rPr lang="en-US" sz="2400" dirty="0" smtClean="0">
                <a:latin typeface="Comic Sans MS" pitchFamily="66" charset="0"/>
              </a:rPr>
              <a:t>.</a:t>
            </a:r>
            <a:endParaRPr lang="en-IN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</TotalTime>
  <Words>623</Words>
  <Application>Microsoft Office PowerPoint</Application>
  <PresentationFormat>On-screen Show (4:3)</PresentationFormat>
  <Paragraphs>117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Slide 2</vt:lpstr>
      <vt:lpstr>Slide 3</vt:lpstr>
      <vt:lpstr>Standard solutions:</vt:lpstr>
      <vt:lpstr>Redox titration methods:</vt:lpstr>
      <vt:lpstr>Potassium permanganate:</vt:lpstr>
      <vt:lpstr>Slide 7</vt:lpstr>
      <vt:lpstr>Slide 8</vt:lpstr>
      <vt:lpstr>Slide 9</vt:lpstr>
      <vt:lpstr>The commonly employed primary standard substances are:</vt:lpstr>
      <vt:lpstr>Slide 11</vt:lpstr>
      <vt:lpstr>standardization of KMnO4</vt:lpstr>
      <vt:lpstr>Slide 13</vt:lpstr>
      <vt:lpstr>Ceric ammonium sulphate:</vt:lpstr>
      <vt:lpstr>Slide 15</vt:lpstr>
      <vt:lpstr>Potassium dichromate:</vt:lpstr>
      <vt:lpstr>Slide 17</vt:lpstr>
      <vt:lpstr>Slide 18</vt:lpstr>
      <vt:lpstr>Slide 19</vt:lpstr>
      <vt:lpstr>Slide 20</vt:lpstr>
      <vt:lpstr>Slide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111</cp:revision>
  <dcterms:created xsi:type="dcterms:W3CDTF">2006-08-16T00:00:00Z</dcterms:created>
  <dcterms:modified xsi:type="dcterms:W3CDTF">2011-02-15T04:33:16Z</dcterms:modified>
</cp:coreProperties>
</file>