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159755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254744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329761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142091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396797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63638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231689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361373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256879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232381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275364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8/28/2020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25400">
              <a:lnSpc>
                <a:spcPts val="1650"/>
              </a:lnSpc>
            </a:pPr>
            <a:fld id="{81D60167-4931-47E6-BA6A-407CBD079E47}" type="slidenum">
              <a:rPr lang="en-IN" smtClean="0">
                <a:solidFill>
                  <a:srgbClr val="000000"/>
                </a:solidFill>
              </a:rPr>
              <a:pPr marL="25400">
                <a:lnSpc>
                  <a:spcPts val="1650"/>
                </a:lnSpc>
              </a:pPr>
              <a:t>‹#›</a:t>
            </a:fld>
            <a:endParaRPr lang="en-IN" dirty="0">
              <a:solidFill>
                <a:srgbClr val="000000"/>
              </a:solidFill>
            </a:endParaRPr>
          </a:p>
        </p:txBody>
      </p:sp>
    </p:spTree>
    <p:extLst>
      <p:ext uri="{BB962C8B-B14F-4D97-AF65-F5344CB8AC3E}">
        <p14:creationId xmlns:p14="http://schemas.microsoft.com/office/powerpoint/2010/main" val="160186883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FF"/>
          </a:solidFill>
        </p:spPr>
        <p:txBody>
          <a:bodyPr wrap="square" lIns="0" tIns="0" rIns="0" bIns="0" rtlCol="0"/>
          <a:lstStyle/>
          <a:p>
            <a:endParaRPr/>
          </a:p>
        </p:txBody>
      </p:sp>
      <p:sp>
        <p:nvSpPr>
          <p:cNvPr id="4" name="object 4"/>
          <p:cNvSpPr/>
          <p:nvPr/>
        </p:nvSpPr>
        <p:spPr>
          <a:xfrm>
            <a:off x="65531" y="70106"/>
            <a:ext cx="9012936" cy="669187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5532" y="70106"/>
            <a:ext cx="9013191" cy="6692265"/>
          </a:xfrm>
          <a:custGeom>
            <a:avLst/>
            <a:gdLst/>
            <a:ahLst/>
            <a:cxnLst/>
            <a:rect l="l" t="t" r="r" b="b"/>
            <a:pathLst>
              <a:path w="9013190" h="6692265">
                <a:moveTo>
                  <a:pt x="0" y="329819"/>
                </a:moveTo>
                <a:lnTo>
                  <a:pt x="3576" y="281088"/>
                </a:lnTo>
                <a:lnTo>
                  <a:pt x="13965" y="234576"/>
                </a:lnTo>
                <a:lnTo>
                  <a:pt x="30656" y="190791"/>
                </a:lnTo>
                <a:lnTo>
                  <a:pt x="53139" y="150245"/>
                </a:lnTo>
                <a:lnTo>
                  <a:pt x="80905" y="113448"/>
                </a:lnTo>
                <a:lnTo>
                  <a:pt x="113441" y="80911"/>
                </a:lnTo>
                <a:lnTo>
                  <a:pt x="150240" y="53144"/>
                </a:lnTo>
                <a:lnTo>
                  <a:pt x="190789" y="30660"/>
                </a:lnTo>
                <a:lnTo>
                  <a:pt x="234580" y="13967"/>
                </a:lnTo>
                <a:lnTo>
                  <a:pt x="281102" y="3576"/>
                </a:lnTo>
                <a:lnTo>
                  <a:pt x="329844" y="0"/>
                </a:lnTo>
                <a:lnTo>
                  <a:pt x="8683117" y="0"/>
                </a:lnTo>
                <a:lnTo>
                  <a:pt x="8731847" y="3576"/>
                </a:lnTo>
                <a:lnTo>
                  <a:pt x="8778359" y="13967"/>
                </a:lnTo>
                <a:lnTo>
                  <a:pt x="8822144" y="30660"/>
                </a:lnTo>
                <a:lnTo>
                  <a:pt x="8862690" y="53144"/>
                </a:lnTo>
                <a:lnTo>
                  <a:pt x="8899487" y="80911"/>
                </a:lnTo>
                <a:lnTo>
                  <a:pt x="8932024" y="113448"/>
                </a:lnTo>
                <a:lnTo>
                  <a:pt x="8959791" y="150245"/>
                </a:lnTo>
                <a:lnTo>
                  <a:pt x="8982275" y="190791"/>
                </a:lnTo>
                <a:lnTo>
                  <a:pt x="8998968" y="234576"/>
                </a:lnTo>
                <a:lnTo>
                  <a:pt x="9009359" y="281088"/>
                </a:lnTo>
                <a:lnTo>
                  <a:pt x="9012936" y="329819"/>
                </a:lnTo>
                <a:lnTo>
                  <a:pt x="9012936" y="6362026"/>
                </a:lnTo>
                <a:lnTo>
                  <a:pt x="9009359" y="6410769"/>
                </a:lnTo>
                <a:lnTo>
                  <a:pt x="8998968" y="6457290"/>
                </a:lnTo>
                <a:lnTo>
                  <a:pt x="8982275" y="6501081"/>
                </a:lnTo>
                <a:lnTo>
                  <a:pt x="8959791" y="6541631"/>
                </a:lnTo>
                <a:lnTo>
                  <a:pt x="8932024" y="6578430"/>
                </a:lnTo>
                <a:lnTo>
                  <a:pt x="8899487" y="6610967"/>
                </a:lnTo>
                <a:lnTo>
                  <a:pt x="8862690" y="6638733"/>
                </a:lnTo>
                <a:lnTo>
                  <a:pt x="8822144" y="6661216"/>
                </a:lnTo>
                <a:lnTo>
                  <a:pt x="8778359" y="6677908"/>
                </a:lnTo>
                <a:lnTo>
                  <a:pt x="8731847" y="6688297"/>
                </a:lnTo>
                <a:lnTo>
                  <a:pt x="8683117" y="6691873"/>
                </a:lnTo>
                <a:lnTo>
                  <a:pt x="329844" y="6691873"/>
                </a:lnTo>
                <a:lnTo>
                  <a:pt x="281102" y="6688297"/>
                </a:lnTo>
                <a:lnTo>
                  <a:pt x="234580" y="6677908"/>
                </a:lnTo>
                <a:lnTo>
                  <a:pt x="190789" y="6661216"/>
                </a:lnTo>
                <a:lnTo>
                  <a:pt x="150240" y="6638733"/>
                </a:lnTo>
                <a:lnTo>
                  <a:pt x="113441" y="6610967"/>
                </a:lnTo>
                <a:lnTo>
                  <a:pt x="80905" y="6578430"/>
                </a:lnTo>
                <a:lnTo>
                  <a:pt x="53139" y="6541631"/>
                </a:lnTo>
                <a:lnTo>
                  <a:pt x="30656" y="6501081"/>
                </a:lnTo>
                <a:lnTo>
                  <a:pt x="13965" y="6457290"/>
                </a:lnTo>
                <a:lnTo>
                  <a:pt x="3576" y="6410769"/>
                </a:lnTo>
                <a:lnTo>
                  <a:pt x="0" y="6362026"/>
                </a:lnTo>
                <a:lnTo>
                  <a:pt x="0" y="329819"/>
                </a:lnTo>
                <a:close/>
              </a:path>
            </a:pathLst>
          </a:custGeom>
          <a:ln w="6096">
            <a:solidFill>
              <a:srgbClr val="000000"/>
            </a:solidFill>
          </a:ln>
        </p:spPr>
        <p:txBody>
          <a:bodyPr wrap="square" lIns="0" tIns="0" rIns="0" bIns="0" rtlCol="0"/>
          <a:lstStyle/>
          <a:p>
            <a:endParaRPr/>
          </a:p>
        </p:txBody>
      </p:sp>
      <p:sp>
        <p:nvSpPr>
          <p:cNvPr id="6" name="object 6"/>
          <p:cNvSpPr/>
          <p:nvPr/>
        </p:nvSpPr>
        <p:spPr>
          <a:xfrm>
            <a:off x="62484" y="1395983"/>
            <a:ext cx="9022080" cy="121920"/>
          </a:xfrm>
          <a:custGeom>
            <a:avLst/>
            <a:gdLst/>
            <a:ahLst/>
            <a:cxnLst/>
            <a:rect l="l" t="t" r="r" b="b"/>
            <a:pathLst>
              <a:path w="9022080" h="121919">
                <a:moveTo>
                  <a:pt x="0" y="121920"/>
                </a:moveTo>
                <a:lnTo>
                  <a:pt x="9022080" y="121920"/>
                </a:lnTo>
                <a:lnTo>
                  <a:pt x="9022080" y="0"/>
                </a:lnTo>
                <a:lnTo>
                  <a:pt x="0" y="0"/>
                </a:lnTo>
                <a:lnTo>
                  <a:pt x="0" y="121920"/>
                </a:lnTo>
                <a:close/>
              </a:path>
            </a:pathLst>
          </a:custGeom>
          <a:solidFill>
            <a:srgbClr val="E6B0AB"/>
          </a:solidFill>
        </p:spPr>
        <p:txBody>
          <a:bodyPr wrap="square" lIns="0" tIns="0" rIns="0" bIns="0" rtlCol="0"/>
          <a:lstStyle/>
          <a:p>
            <a:endParaRPr/>
          </a:p>
        </p:txBody>
      </p:sp>
      <p:sp>
        <p:nvSpPr>
          <p:cNvPr id="7" name="object 7"/>
          <p:cNvSpPr/>
          <p:nvPr/>
        </p:nvSpPr>
        <p:spPr>
          <a:xfrm>
            <a:off x="62484" y="2976372"/>
            <a:ext cx="9022080" cy="111760"/>
          </a:xfrm>
          <a:custGeom>
            <a:avLst/>
            <a:gdLst/>
            <a:ahLst/>
            <a:cxnLst/>
            <a:rect l="l" t="t" r="r" b="b"/>
            <a:pathLst>
              <a:path w="9022080" h="111760">
                <a:moveTo>
                  <a:pt x="0" y="111251"/>
                </a:moveTo>
                <a:lnTo>
                  <a:pt x="9022080" y="111251"/>
                </a:lnTo>
                <a:lnTo>
                  <a:pt x="9022080" y="0"/>
                </a:lnTo>
                <a:lnTo>
                  <a:pt x="0" y="0"/>
                </a:lnTo>
                <a:lnTo>
                  <a:pt x="0" y="111251"/>
                </a:lnTo>
                <a:close/>
              </a:path>
            </a:pathLst>
          </a:custGeom>
          <a:solidFill>
            <a:srgbClr val="918485"/>
          </a:solidFill>
        </p:spPr>
        <p:txBody>
          <a:bodyPr wrap="square" lIns="0" tIns="0" rIns="0" bIns="0" rtlCol="0"/>
          <a:lstStyle/>
          <a:p>
            <a:endParaRPr/>
          </a:p>
        </p:txBody>
      </p:sp>
      <p:sp>
        <p:nvSpPr>
          <p:cNvPr id="8" name="object 8"/>
          <p:cNvSpPr txBox="1"/>
          <p:nvPr/>
        </p:nvSpPr>
        <p:spPr>
          <a:xfrm>
            <a:off x="1066800" y="3498677"/>
            <a:ext cx="6934200" cy="1987724"/>
          </a:xfrm>
          <a:prstGeom prst="rect">
            <a:avLst/>
          </a:prstGeom>
        </p:spPr>
        <p:txBody>
          <a:bodyPr vert="horz" wrap="square" lIns="0" tIns="12700" rIns="0" bIns="0" rtlCol="0">
            <a:spAutoFit/>
          </a:bodyPr>
          <a:lstStyle/>
          <a:p>
            <a:pPr marL="285744" marR="283838" algn="ctr">
              <a:lnSpc>
                <a:spcPct val="125000"/>
              </a:lnSpc>
              <a:spcBef>
                <a:spcPts val="100"/>
              </a:spcBef>
            </a:pPr>
            <a:r>
              <a:rPr sz="2000" b="1" u="heavy" dirty="0">
                <a:solidFill>
                  <a:srgbClr val="00AF50"/>
                </a:solidFill>
                <a:uFill>
                  <a:solidFill>
                    <a:srgbClr val="00AF50"/>
                  </a:solidFill>
                </a:uFill>
                <a:latin typeface="Times New Roman"/>
                <a:cs typeface="Times New Roman"/>
              </a:rPr>
              <a:t>PRESENTED </a:t>
            </a:r>
            <a:r>
              <a:rPr sz="2000" b="1" u="heavy" spc="-60" dirty="0">
                <a:solidFill>
                  <a:srgbClr val="00AF50"/>
                </a:solidFill>
                <a:uFill>
                  <a:solidFill>
                    <a:srgbClr val="00AF50"/>
                  </a:solidFill>
                </a:uFill>
                <a:latin typeface="Times New Roman"/>
                <a:cs typeface="Times New Roman"/>
              </a:rPr>
              <a:t>BY- </a:t>
            </a:r>
            <a:endParaRPr lang="en-IN" sz="2000" b="1" u="heavy" spc="-60" dirty="0">
              <a:solidFill>
                <a:srgbClr val="00AF50"/>
              </a:solidFill>
              <a:uFill>
                <a:solidFill>
                  <a:srgbClr val="00AF50"/>
                </a:solidFill>
              </a:uFill>
              <a:latin typeface="Times New Roman"/>
              <a:cs typeface="Times New Roman"/>
            </a:endParaRPr>
          </a:p>
          <a:p>
            <a:pPr marL="285744" marR="283838" algn="ctr">
              <a:lnSpc>
                <a:spcPct val="125000"/>
              </a:lnSpc>
              <a:spcBef>
                <a:spcPts val="100"/>
              </a:spcBef>
            </a:pPr>
            <a:r>
              <a:rPr lang="en-US" sz="2000" b="1" u="heavy" spc="-15" dirty="0">
                <a:solidFill>
                  <a:srgbClr val="00AF50"/>
                </a:solidFill>
                <a:uFill>
                  <a:solidFill>
                    <a:srgbClr val="00AF50"/>
                  </a:solidFill>
                </a:uFill>
                <a:latin typeface="Times New Roman"/>
                <a:cs typeface="Times New Roman"/>
              </a:rPr>
              <a:t>PIYUSHKUMAR SADHU</a:t>
            </a:r>
            <a:r>
              <a:rPr sz="2000" b="1" u="heavy" spc="-80" dirty="0">
                <a:solidFill>
                  <a:srgbClr val="00AF50"/>
                </a:solidFill>
                <a:uFill>
                  <a:solidFill>
                    <a:srgbClr val="00AF50"/>
                  </a:solidFill>
                </a:uFill>
                <a:latin typeface="Times New Roman"/>
                <a:cs typeface="Times New Roman"/>
              </a:rPr>
              <a:t> </a:t>
            </a:r>
            <a:r>
              <a:rPr sz="2000" b="1" spc="-80" dirty="0">
                <a:solidFill>
                  <a:srgbClr val="00AF50"/>
                </a:solidFill>
                <a:latin typeface="Times New Roman"/>
                <a:cs typeface="Times New Roman"/>
              </a:rPr>
              <a:t> </a:t>
            </a:r>
            <a:endParaRPr lang="en-IN" sz="2000" b="1" spc="-80" dirty="0">
              <a:solidFill>
                <a:srgbClr val="00AF50"/>
              </a:solidFill>
              <a:latin typeface="Times New Roman"/>
              <a:cs typeface="Times New Roman"/>
            </a:endParaRPr>
          </a:p>
          <a:p>
            <a:pPr marL="285744" marR="283838" algn="ctr">
              <a:lnSpc>
                <a:spcPct val="125000"/>
              </a:lnSpc>
              <a:spcBef>
                <a:spcPts val="100"/>
              </a:spcBef>
            </a:pPr>
            <a:r>
              <a:rPr lang="en-US" sz="2000" b="1" dirty="0">
                <a:solidFill>
                  <a:srgbClr val="00AF50"/>
                </a:solidFill>
                <a:latin typeface="Times New Roman"/>
                <a:cs typeface="Times New Roman"/>
              </a:rPr>
              <a:t>SUMANDEEP VIDYAPEETH DEEMED UNIVERSITY</a:t>
            </a:r>
          </a:p>
          <a:p>
            <a:pPr marL="285744" marR="283838" algn="ctr">
              <a:lnSpc>
                <a:spcPct val="125000"/>
              </a:lnSpc>
              <a:spcBef>
                <a:spcPts val="100"/>
              </a:spcBef>
            </a:pPr>
            <a:r>
              <a:rPr lang="en-US" sz="2000" b="1" dirty="0">
                <a:solidFill>
                  <a:srgbClr val="00AF50"/>
                </a:solidFill>
                <a:latin typeface="Times New Roman"/>
                <a:cs typeface="Times New Roman"/>
              </a:rPr>
              <a:t>DEPARTMENT OF PHARMACY</a:t>
            </a:r>
          </a:p>
          <a:p>
            <a:pPr marL="285744" marR="283838" algn="ctr">
              <a:lnSpc>
                <a:spcPct val="125000"/>
              </a:lnSpc>
              <a:spcBef>
                <a:spcPts val="100"/>
              </a:spcBef>
            </a:pPr>
            <a:r>
              <a:rPr lang="en-US" sz="2000" b="1" dirty="0">
                <a:solidFill>
                  <a:srgbClr val="00AF50"/>
                </a:solidFill>
                <a:latin typeface="Times New Roman"/>
                <a:cs typeface="Times New Roman"/>
              </a:rPr>
              <a:t>PIPARIA – VADODARA.</a:t>
            </a:r>
            <a:endParaRPr sz="2000" dirty="0">
              <a:latin typeface="Times New Roman"/>
              <a:cs typeface="Times New Roman"/>
            </a:endParaRPr>
          </a:p>
        </p:txBody>
      </p:sp>
      <p:sp>
        <p:nvSpPr>
          <p:cNvPr id="9" name="object 9"/>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0" name="object 10"/>
          <p:cNvSpPr txBox="1">
            <a:spLocks noGrp="1"/>
          </p:cNvSpPr>
          <p:nvPr>
            <p:ph type="title"/>
          </p:nvPr>
        </p:nvSpPr>
        <p:spPr>
          <a:xfrm>
            <a:off x="62484" y="1517905"/>
            <a:ext cx="9022080" cy="1305486"/>
          </a:xfrm>
          <a:prstGeom prst="rect">
            <a:avLst/>
          </a:prstGeom>
          <a:solidFill>
            <a:srgbClr val="D24717"/>
          </a:solidFill>
        </p:spPr>
        <p:txBody>
          <a:bodyPr vert="horz" wrap="square" lIns="0" tIns="73660" rIns="0" bIns="0" rtlCol="0" anchor="t">
            <a:spAutoFit/>
          </a:bodyPr>
          <a:lstStyle/>
          <a:p>
            <a:pPr marL="1701121" marR="586091" indent="-1092807">
              <a:spcBef>
                <a:spcPts val="580"/>
              </a:spcBef>
            </a:pPr>
            <a:r>
              <a:rPr sz="4000" u="heavy" spc="-5" dirty="0">
                <a:solidFill>
                  <a:srgbClr val="742117"/>
                </a:solidFill>
                <a:uFill>
                  <a:solidFill>
                    <a:srgbClr val="742117"/>
                  </a:solidFill>
                </a:uFill>
              </a:rPr>
              <a:t>SOLUBILITY ENHANCEMENT</a:t>
            </a:r>
            <a:r>
              <a:rPr sz="4000" u="heavy" spc="-211" dirty="0">
                <a:solidFill>
                  <a:srgbClr val="742117"/>
                </a:solidFill>
                <a:uFill>
                  <a:solidFill>
                    <a:srgbClr val="742117"/>
                  </a:solidFill>
                </a:uFill>
              </a:rPr>
              <a:t> </a:t>
            </a:r>
            <a:r>
              <a:rPr sz="4000" u="heavy" spc="-5" dirty="0">
                <a:solidFill>
                  <a:srgbClr val="742117"/>
                </a:solidFill>
                <a:uFill>
                  <a:solidFill>
                    <a:srgbClr val="742117"/>
                  </a:solidFill>
                </a:uFill>
              </a:rPr>
              <a:t>BY </a:t>
            </a:r>
            <a:r>
              <a:rPr sz="4000" spc="-5" dirty="0">
                <a:solidFill>
                  <a:srgbClr val="742117"/>
                </a:solidFill>
              </a:rPr>
              <a:t> </a:t>
            </a:r>
            <a:r>
              <a:rPr sz="4000" i="1" u="heavy" spc="-51" dirty="0">
                <a:solidFill>
                  <a:srgbClr val="742117"/>
                </a:solidFill>
                <a:uFill>
                  <a:solidFill>
                    <a:srgbClr val="742117"/>
                  </a:solidFill>
                </a:uFill>
              </a:rPr>
              <a:t>VARIOUS</a:t>
            </a:r>
            <a:r>
              <a:rPr sz="4000" i="1" u="heavy" spc="-15" dirty="0">
                <a:solidFill>
                  <a:srgbClr val="742117"/>
                </a:solidFill>
                <a:uFill>
                  <a:solidFill>
                    <a:srgbClr val="742117"/>
                  </a:solidFill>
                </a:uFill>
              </a:rPr>
              <a:t> </a:t>
            </a:r>
            <a:r>
              <a:rPr sz="4000" i="1" u="heavy" spc="-5" dirty="0">
                <a:solidFill>
                  <a:srgbClr val="742117"/>
                </a:solidFill>
                <a:uFill>
                  <a:solidFill>
                    <a:srgbClr val="742117"/>
                  </a:solidFill>
                </a:uFill>
              </a:rPr>
              <a:t>TECHNIQUES</a:t>
            </a:r>
            <a:endParaRPr sz="4000" dirty="0"/>
          </a:p>
        </p:txBody>
      </p:sp>
      <p:sp>
        <p:nvSpPr>
          <p:cNvPr id="11" name="object 11"/>
          <p:cNvSpPr txBox="1"/>
          <p:nvPr/>
        </p:nvSpPr>
        <p:spPr>
          <a:xfrm>
            <a:off x="299824" y="6331839"/>
            <a:ext cx="150495" cy="218008"/>
          </a:xfrm>
          <a:prstGeom prst="rect">
            <a:avLst/>
          </a:prstGeom>
        </p:spPr>
        <p:txBody>
          <a:bodyPr vert="horz" wrap="square" lIns="0" tIns="0" rIns="0" bIns="0" rtlCol="0">
            <a:spAutoFit/>
          </a:bodyPr>
          <a:lstStyle/>
          <a:p>
            <a:pPr marL="25399">
              <a:lnSpc>
                <a:spcPts val="1651"/>
              </a:lnSpc>
            </a:pPr>
            <a:fld id="{81D60167-4931-47E6-BA6A-407CBD079E47}" type="slidenum">
              <a:rPr sz="1400" dirty="0">
                <a:solidFill>
                  <a:srgbClr val="FF0000"/>
                </a:solidFill>
                <a:latin typeface="Arial"/>
                <a:cs typeface="Arial"/>
              </a:rPr>
              <a:pPr marL="25399">
                <a:lnSpc>
                  <a:spcPts val="1651"/>
                </a:lnSpc>
              </a:pPr>
              <a:t>1</a:t>
            </a:fld>
            <a:endParaRPr sz="140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6" y="812420"/>
            <a:ext cx="6795135" cy="505908"/>
          </a:xfrm>
          <a:prstGeom prst="rect">
            <a:avLst/>
          </a:prstGeom>
        </p:spPr>
        <p:txBody>
          <a:bodyPr vert="horz" wrap="square" lIns="0" tIns="13335" rIns="0" bIns="0" rtlCol="0" anchor="t">
            <a:spAutoFit/>
          </a:bodyPr>
          <a:lstStyle/>
          <a:p>
            <a:pPr marL="12700">
              <a:spcBef>
                <a:spcPts val="105"/>
              </a:spcBef>
            </a:pPr>
            <a:r>
              <a:rPr sz="3200" spc="-31" dirty="0">
                <a:solidFill>
                  <a:srgbClr val="351205"/>
                </a:solidFill>
                <a:latin typeface="Times New Roman"/>
                <a:cs typeface="Times New Roman"/>
              </a:rPr>
              <a:t>Techniques </a:t>
            </a:r>
            <a:r>
              <a:rPr sz="3200" dirty="0">
                <a:solidFill>
                  <a:srgbClr val="351205"/>
                </a:solidFill>
                <a:latin typeface="Times New Roman"/>
                <a:cs typeface="Times New Roman"/>
              </a:rPr>
              <a:t>Of </a:t>
            </a:r>
            <a:r>
              <a:rPr sz="3200" spc="-5" dirty="0">
                <a:solidFill>
                  <a:srgbClr val="351205"/>
                </a:solidFill>
                <a:latin typeface="Times New Roman"/>
                <a:cs typeface="Times New Roman"/>
              </a:rPr>
              <a:t>Solubility</a:t>
            </a:r>
            <a:r>
              <a:rPr sz="3200" spc="-55" dirty="0">
                <a:solidFill>
                  <a:srgbClr val="351205"/>
                </a:solidFill>
                <a:latin typeface="Times New Roman"/>
                <a:cs typeface="Times New Roman"/>
              </a:rPr>
              <a:t> </a:t>
            </a:r>
            <a:r>
              <a:rPr sz="3200" dirty="0">
                <a:solidFill>
                  <a:srgbClr val="351205"/>
                </a:solidFill>
                <a:latin typeface="Times New Roman"/>
                <a:cs typeface="Times New Roman"/>
              </a:rPr>
              <a:t>Enhancement</a:t>
            </a:r>
            <a:endParaRPr sz="3200">
              <a:latin typeface="Times New Roman"/>
              <a:cs typeface="Times New Roman"/>
            </a:endParaRPr>
          </a:p>
        </p:txBody>
      </p:sp>
      <p:sp>
        <p:nvSpPr>
          <p:cNvPr id="3" name="object 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4" name="object 4"/>
          <p:cNvSpPr txBox="1"/>
          <p:nvPr/>
        </p:nvSpPr>
        <p:spPr>
          <a:xfrm>
            <a:off x="262229" y="6314949"/>
            <a:ext cx="223520" cy="228268"/>
          </a:xfrm>
          <a:prstGeom prst="rect">
            <a:avLst/>
          </a:prstGeom>
        </p:spPr>
        <p:txBody>
          <a:bodyPr vert="horz" wrap="square" lIns="0" tIns="12700" rIns="0" bIns="0" rtlCol="0">
            <a:spAutoFit/>
          </a:bodyPr>
          <a:lstStyle/>
          <a:p>
            <a:pPr marL="12700">
              <a:spcBef>
                <a:spcPts val="100"/>
              </a:spcBef>
            </a:pPr>
            <a:r>
              <a:rPr sz="1400" spc="-5" dirty="0">
                <a:solidFill>
                  <a:srgbClr val="FF0000"/>
                </a:solidFill>
                <a:latin typeface="Arial"/>
                <a:cs typeface="Arial"/>
              </a:rPr>
              <a:t>10</a:t>
            </a:r>
            <a:endParaRPr sz="1400">
              <a:latin typeface="Arial"/>
              <a:cs typeface="Arial"/>
            </a:endParaRPr>
          </a:p>
        </p:txBody>
      </p:sp>
      <p:sp>
        <p:nvSpPr>
          <p:cNvPr id="6" name="object 6"/>
          <p:cNvSpPr txBox="1"/>
          <p:nvPr/>
        </p:nvSpPr>
        <p:spPr>
          <a:xfrm>
            <a:off x="599950" y="6481384"/>
            <a:ext cx="2399031" cy="269304"/>
          </a:xfrm>
          <a:prstGeom prst="rect">
            <a:avLst/>
          </a:prstGeom>
        </p:spPr>
        <p:txBody>
          <a:bodyPr vert="horz" wrap="square" lIns="0" tIns="0" rIns="0" bIns="0" rtlCol="0">
            <a:spAutoFit/>
          </a:bodyPr>
          <a:lstStyle/>
          <a:p>
            <a:pPr marL="12700">
              <a:lnSpc>
                <a:spcPts val="2091"/>
              </a:lnSpc>
            </a:pPr>
            <a:r>
              <a:rPr spc="-5" dirty="0">
                <a:latin typeface="Arial"/>
                <a:cs typeface="Arial"/>
              </a:rPr>
              <a:t>9)</a:t>
            </a:r>
            <a:r>
              <a:rPr spc="-25" dirty="0">
                <a:latin typeface="Arial"/>
                <a:cs typeface="Arial"/>
              </a:rPr>
              <a:t> </a:t>
            </a:r>
            <a:r>
              <a:rPr b="1" spc="-5" dirty="0">
                <a:latin typeface="Arial"/>
                <a:cs typeface="Arial"/>
              </a:rPr>
              <a:t>Sonocrystallisation</a:t>
            </a:r>
            <a:endParaRPr>
              <a:latin typeface="Arial"/>
              <a:cs typeface="Arial"/>
            </a:endParaRPr>
          </a:p>
        </p:txBody>
      </p:sp>
      <p:sp>
        <p:nvSpPr>
          <p:cNvPr id="5" name="object 5"/>
          <p:cNvSpPr txBox="1"/>
          <p:nvPr/>
        </p:nvSpPr>
        <p:spPr>
          <a:xfrm>
            <a:off x="535941" y="1474600"/>
            <a:ext cx="4696460" cy="4971233"/>
          </a:xfrm>
          <a:prstGeom prst="rect">
            <a:avLst/>
          </a:prstGeom>
        </p:spPr>
        <p:txBody>
          <a:bodyPr vert="horz" wrap="square" lIns="0" tIns="88900" rIns="0" bIns="0" rtlCol="0">
            <a:spAutoFit/>
          </a:bodyPr>
          <a:lstStyle/>
          <a:p>
            <a:pPr marL="12700">
              <a:spcBef>
                <a:spcPts val="700"/>
              </a:spcBef>
            </a:pPr>
            <a:r>
              <a:rPr b="1" spc="-5" dirty="0">
                <a:latin typeface="Arial"/>
                <a:cs typeface="Arial"/>
              </a:rPr>
              <a:t>1)Particle </a:t>
            </a:r>
            <a:r>
              <a:rPr b="1" dirty="0">
                <a:latin typeface="Arial"/>
                <a:cs typeface="Arial"/>
              </a:rPr>
              <a:t>Size</a:t>
            </a:r>
            <a:r>
              <a:rPr b="1" spc="-11" dirty="0">
                <a:latin typeface="Arial"/>
                <a:cs typeface="Arial"/>
              </a:rPr>
              <a:t> </a:t>
            </a:r>
            <a:r>
              <a:rPr b="1" spc="-5" dirty="0">
                <a:latin typeface="Arial"/>
                <a:cs typeface="Arial"/>
              </a:rPr>
              <a:t>Reduction</a:t>
            </a:r>
            <a:endParaRPr>
              <a:latin typeface="Arial"/>
              <a:cs typeface="Arial"/>
            </a:endParaRPr>
          </a:p>
          <a:p>
            <a:pPr marL="12700">
              <a:spcBef>
                <a:spcPts val="605"/>
              </a:spcBef>
              <a:buSzPct val="83333"/>
              <a:buFont typeface="Wingdings"/>
              <a:buChar char=""/>
              <a:tabLst>
                <a:tab pos="541641" algn="l"/>
                <a:tab pos="542277" algn="l"/>
              </a:tabLst>
            </a:pPr>
            <a:r>
              <a:rPr spc="-5" dirty="0">
                <a:latin typeface="Arial"/>
                <a:cs typeface="Arial"/>
              </a:rPr>
              <a:t>Conventional</a:t>
            </a:r>
            <a:r>
              <a:rPr spc="15" dirty="0">
                <a:latin typeface="Arial"/>
                <a:cs typeface="Arial"/>
              </a:rPr>
              <a:t> </a:t>
            </a:r>
            <a:r>
              <a:rPr spc="-5" dirty="0">
                <a:latin typeface="Arial"/>
                <a:cs typeface="Arial"/>
              </a:rPr>
              <a:t>methods</a:t>
            </a:r>
            <a:endParaRPr>
              <a:latin typeface="Arial"/>
              <a:cs typeface="Arial"/>
            </a:endParaRPr>
          </a:p>
          <a:p>
            <a:pPr marL="12700">
              <a:spcBef>
                <a:spcPts val="600"/>
              </a:spcBef>
              <a:buSzPct val="83333"/>
              <a:buFont typeface="Wingdings"/>
              <a:buChar char=""/>
              <a:tabLst>
                <a:tab pos="541641" algn="l"/>
                <a:tab pos="542277" algn="l"/>
              </a:tabLst>
            </a:pPr>
            <a:r>
              <a:rPr spc="-5" dirty="0">
                <a:latin typeface="Arial"/>
                <a:cs typeface="Arial"/>
              </a:rPr>
              <a:t>Micronization</a:t>
            </a:r>
            <a:endParaRPr>
              <a:latin typeface="Arial"/>
              <a:cs typeface="Arial"/>
            </a:endParaRPr>
          </a:p>
          <a:p>
            <a:pPr marL="12700" marR="2449133">
              <a:lnSpc>
                <a:spcPct val="127800"/>
              </a:lnSpc>
              <a:buSzPct val="83333"/>
              <a:buFont typeface="Wingdings"/>
              <a:buChar char=""/>
              <a:tabLst>
                <a:tab pos="541641" algn="l"/>
                <a:tab pos="542277" algn="l"/>
              </a:tabLst>
            </a:pPr>
            <a:r>
              <a:rPr spc="-5" dirty="0">
                <a:latin typeface="Arial"/>
                <a:cs typeface="Arial"/>
              </a:rPr>
              <a:t>N</a:t>
            </a:r>
            <a:r>
              <a:rPr spc="-15" dirty="0">
                <a:latin typeface="Arial"/>
                <a:cs typeface="Arial"/>
              </a:rPr>
              <a:t>a</a:t>
            </a:r>
            <a:r>
              <a:rPr spc="-5" dirty="0">
                <a:latin typeface="Arial"/>
                <a:cs typeface="Arial"/>
              </a:rPr>
              <a:t>n</a:t>
            </a:r>
            <a:r>
              <a:rPr spc="-15" dirty="0">
                <a:latin typeface="Arial"/>
                <a:cs typeface="Arial"/>
              </a:rPr>
              <a:t>o</a:t>
            </a:r>
            <a:r>
              <a:rPr spc="-5" dirty="0">
                <a:latin typeface="Arial"/>
                <a:cs typeface="Arial"/>
              </a:rPr>
              <a:t>sus</a:t>
            </a:r>
            <a:r>
              <a:rPr spc="-15" dirty="0">
                <a:latin typeface="Arial"/>
                <a:cs typeface="Arial"/>
              </a:rPr>
              <a:t>p</a:t>
            </a:r>
            <a:r>
              <a:rPr spc="-5" dirty="0">
                <a:latin typeface="Arial"/>
                <a:cs typeface="Arial"/>
              </a:rPr>
              <a:t>e</a:t>
            </a:r>
            <a:r>
              <a:rPr spc="-15" dirty="0">
                <a:latin typeface="Arial"/>
                <a:cs typeface="Arial"/>
              </a:rPr>
              <a:t>n</a:t>
            </a:r>
            <a:r>
              <a:rPr spc="-5" dirty="0">
                <a:latin typeface="Arial"/>
                <a:cs typeface="Arial"/>
              </a:rPr>
              <a:t>si</a:t>
            </a:r>
            <a:r>
              <a:rPr spc="-15" dirty="0">
                <a:latin typeface="Arial"/>
                <a:cs typeface="Arial"/>
              </a:rPr>
              <a:t>o</a:t>
            </a:r>
            <a:r>
              <a:rPr spc="-5" dirty="0">
                <a:latin typeface="Arial"/>
                <a:cs typeface="Arial"/>
              </a:rPr>
              <a:t>n  </a:t>
            </a:r>
            <a:r>
              <a:rPr b="1" spc="-5" dirty="0">
                <a:latin typeface="Arial"/>
                <a:cs typeface="Arial"/>
              </a:rPr>
              <a:t>2)Hydrotropy  3)Cosolvency</a:t>
            </a:r>
            <a:endParaRPr>
              <a:latin typeface="Arial"/>
              <a:cs typeface="Arial"/>
            </a:endParaRPr>
          </a:p>
          <a:p>
            <a:pPr marL="12700" marR="1337277">
              <a:lnSpc>
                <a:spcPct val="127800"/>
              </a:lnSpc>
            </a:pPr>
            <a:r>
              <a:rPr b="1" dirty="0">
                <a:latin typeface="Arial"/>
                <a:cs typeface="Arial"/>
              </a:rPr>
              <a:t>4)Solubilization </a:t>
            </a:r>
            <a:r>
              <a:rPr b="1" spc="-5" dirty="0">
                <a:latin typeface="Arial"/>
                <a:cs typeface="Arial"/>
              </a:rPr>
              <a:t>by</a:t>
            </a:r>
            <a:r>
              <a:rPr b="1" spc="-65" dirty="0">
                <a:latin typeface="Arial"/>
                <a:cs typeface="Arial"/>
              </a:rPr>
              <a:t> </a:t>
            </a:r>
            <a:r>
              <a:rPr b="1" spc="-5" dirty="0">
                <a:latin typeface="Arial"/>
                <a:cs typeface="Arial"/>
              </a:rPr>
              <a:t>Surfactants  </a:t>
            </a:r>
            <a:r>
              <a:rPr b="1" dirty="0">
                <a:latin typeface="Arial"/>
                <a:cs typeface="Arial"/>
              </a:rPr>
              <a:t>5)Solid</a:t>
            </a:r>
            <a:r>
              <a:rPr b="1" spc="-5" dirty="0">
                <a:latin typeface="Arial"/>
                <a:cs typeface="Arial"/>
              </a:rPr>
              <a:t> Dispersion</a:t>
            </a:r>
            <a:endParaRPr>
              <a:latin typeface="Arial"/>
              <a:cs typeface="Arial"/>
            </a:endParaRPr>
          </a:p>
          <a:p>
            <a:pPr marL="537197" indent="-524498">
              <a:spcBef>
                <a:spcPts val="600"/>
              </a:spcBef>
              <a:buSzPct val="83333"/>
              <a:buFont typeface="Wingdings"/>
              <a:buChar char=""/>
              <a:tabLst>
                <a:tab pos="536561" algn="l"/>
                <a:tab pos="537832" algn="l"/>
              </a:tabLst>
            </a:pPr>
            <a:r>
              <a:rPr dirty="0">
                <a:latin typeface="Arial"/>
                <a:cs typeface="Arial"/>
              </a:rPr>
              <a:t>The </a:t>
            </a:r>
            <a:r>
              <a:rPr spc="-5" dirty="0">
                <a:latin typeface="Arial"/>
                <a:cs typeface="Arial"/>
              </a:rPr>
              <a:t>fusion (melt)</a:t>
            </a:r>
            <a:r>
              <a:rPr spc="-11" dirty="0">
                <a:latin typeface="Arial"/>
                <a:cs typeface="Arial"/>
              </a:rPr>
              <a:t> </a:t>
            </a:r>
            <a:r>
              <a:rPr spc="-5" dirty="0">
                <a:latin typeface="Arial"/>
                <a:cs typeface="Arial"/>
              </a:rPr>
              <a:t>method</a:t>
            </a:r>
            <a:endParaRPr>
              <a:latin typeface="Arial"/>
              <a:cs typeface="Arial"/>
            </a:endParaRPr>
          </a:p>
          <a:p>
            <a:pPr marL="537197" indent="-524498">
              <a:spcBef>
                <a:spcPts val="600"/>
              </a:spcBef>
              <a:buSzPct val="83333"/>
              <a:buFont typeface="Wingdings"/>
              <a:buChar char=""/>
              <a:tabLst>
                <a:tab pos="536561" algn="l"/>
                <a:tab pos="537832" algn="l"/>
              </a:tabLst>
            </a:pPr>
            <a:r>
              <a:rPr dirty="0">
                <a:latin typeface="Arial"/>
                <a:cs typeface="Arial"/>
              </a:rPr>
              <a:t>The </a:t>
            </a:r>
            <a:r>
              <a:rPr spc="-5" dirty="0">
                <a:latin typeface="Arial"/>
                <a:cs typeface="Arial"/>
              </a:rPr>
              <a:t>solvent method</a:t>
            </a:r>
            <a:endParaRPr>
              <a:latin typeface="Arial"/>
              <a:cs typeface="Arial"/>
            </a:endParaRPr>
          </a:p>
          <a:p>
            <a:pPr marL="541641" indent="-528941">
              <a:spcBef>
                <a:spcPts val="605"/>
              </a:spcBef>
              <a:buSzPct val="83333"/>
              <a:buFont typeface="Wingdings"/>
              <a:buChar char=""/>
              <a:tabLst>
                <a:tab pos="541641" algn="l"/>
                <a:tab pos="542277" algn="l"/>
              </a:tabLst>
            </a:pPr>
            <a:r>
              <a:rPr spc="-5" dirty="0">
                <a:latin typeface="Arial"/>
                <a:cs typeface="Arial"/>
              </a:rPr>
              <a:t>Dropping</a:t>
            </a:r>
            <a:r>
              <a:rPr spc="15" dirty="0">
                <a:latin typeface="Arial"/>
                <a:cs typeface="Arial"/>
              </a:rPr>
              <a:t> </a:t>
            </a:r>
            <a:r>
              <a:rPr spc="-5" dirty="0">
                <a:latin typeface="Arial"/>
                <a:cs typeface="Arial"/>
              </a:rPr>
              <a:t>method</a:t>
            </a:r>
            <a:endParaRPr>
              <a:latin typeface="Arial"/>
              <a:cs typeface="Arial"/>
            </a:endParaRPr>
          </a:p>
          <a:p>
            <a:pPr marL="280028" lvl="1" indent="-203830">
              <a:spcBef>
                <a:spcPts val="600"/>
              </a:spcBef>
              <a:buSzPct val="94444"/>
              <a:buAutoNum type="arabicParenR" startAt="6"/>
              <a:tabLst>
                <a:tab pos="280664" algn="l"/>
              </a:tabLst>
            </a:pPr>
            <a:r>
              <a:rPr b="1" spc="-5" dirty="0">
                <a:latin typeface="Arial"/>
                <a:cs typeface="Arial"/>
              </a:rPr>
              <a:t>pH adjustment</a:t>
            </a:r>
            <a:endParaRPr>
              <a:latin typeface="Arial"/>
              <a:cs typeface="Arial"/>
            </a:endParaRPr>
          </a:p>
          <a:p>
            <a:pPr marL="280028" lvl="1" indent="-203830">
              <a:spcBef>
                <a:spcPts val="600"/>
              </a:spcBef>
              <a:buSzPct val="94444"/>
              <a:buAutoNum type="arabicParenR" startAt="6"/>
              <a:tabLst>
                <a:tab pos="280664" algn="l"/>
              </a:tabLst>
            </a:pPr>
            <a:r>
              <a:rPr b="1" spc="-5" dirty="0">
                <a:latin typeface="Arial"/>
                <a:cs typeface="Arial"/>
              </a:rPr>
              <a:t>High Pressure</a:t>
            </a:r>
            <a:r>
              <a:rPr b="1" dirty="0">
                <a:latin typeface="Arial"/>
                <a:cs typeface="Arial"/>
              </a:rPr>
              <a:t> Homogenization</a:t>
            </a:r>
            <a:endParaRPr>
              <a:latin typeface="Arial"/>
              <a:cs typeface="Arial"/>
            </a:endParaRPr>
          </a:p>
          <a:p>
            <a:pPr marL="343526" lvl="1" indent="-267328">
              <a:spcBef>
                <a:spcPts val="600"/>
              </a:spcBef>
              <a:buFont typeface="Arial"/>
              <a:buAutoNum type="arabicParenR" startAt="6"/>
              <a:tabLst>
                <a:tab pos="344162" algn="l"/>
              </a:tabLst>
            </a:pPr>
            <a:r>
              <a:rPr b="1" spc="-5" dirty="0">
                <a:latin typeface="Arial"/>
                <a:cs typeface="Arial"/>
              </a:rPr>
              <a:t>Supercritical </a:t>
            </a:r>
            <a:r>
              <a:rPr b="1" dirty="0">
                <a:latin typeface="Arial"/>
                <a:cs typeface="Arial"/>
              </a:rPr>
              <a:t>fluid</a:t>
            </a:r>
            <a:r>
              <a:rPr b="1" spc="-15" dirty="0">
                <a:latin typeface="Arial"/>
                <a:cs typeface="Arial"/>
              </a:rPr>
              <a:t> </a:t>
            </a:r>
            <a:r>
              <a:rPr b="1" spc="-5" dirty="0">
                <a:latin typeface="Arial"/>
                <a:cs typeface="Arial"/>
              </a:rPr>
              <a:t>recrystallization(SCF)</a:t>
            </a:r>
            <a:endParaRPr>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2" y="255220"/>
            <a:ext cx="5654675" cy="5552802"/>
          </a:xfrm>
          <a:prstGeom prst="rect">
            <a:avLst/>
          </a:prstGeom>
        </p:spPr>
        <p:txBody>
          <a:bodyPr vert="horz" wrap="square" lIns="0" tIns="12700" rIns="0" bIns="0" rtlCol="0">
            <a:spAutoFit/>
          </a:bodyPr>
          <a:lstStyle/>
          <a:p>
            <a:pPr marL="12700">
              <a:spcBef>
                <a:spcPts val="100"/>
              </a:spcBef>
            </a:pPr>
            <a:r>
              <a:rPr b="1" spc="-11" dirty="0">
                <a:latin typeface="Arial"/>
                <a:cs typeface="Arial"/>
              </a:rPr>
              <a:t>10)</a:t>
            </a:r>
            <a:r>
              <a:rPr b="1" dirty="0">
                <a:latin typeface="Arial"/>
                <a:cs typeface="Arial"/>
              </a:rPr>
              <a:t> </a:t>
            </a:r>
            <a:r>
              <a:rPr b="1" spc="-5" dirty="0">
                <a:latin typeface="Arial"/>
                <a:cs typeface="Arial"/>
              </a:rPr>
              <a:t>Complexation</a:t>
            </a:r>
            <a:endParaRPr b="1" dirty="0">
              <a:latin typeface="Arial"/>
              <a:cs typeface="Arial"/>
            </a:endParaRPr>
          </a:p>
          <a:p>
            <a:pPr marL="638795" indent="-626095">
              <a:spcBef>
                <a:spcPts val="5"/>
              </a:spcBef>
              <a:buFont typeface="Wingdings"/>
              <a:buChar char=""/>
              <a:tabLst>
                <a:tab pos="638795" algn="l"/>
                <a:tab pos="639429" algn="l"/>
              </a:tabLst>
            </a:pPr>
            <a:r>
              <a:rPr spc="-11" dirty="0">
                <a:latin typeface="Arial"/>
                <a:cs typeface="Arial"/>
              </a:rPr>
              <a:t>Physical</a:t>
            </a:r>
            <a:r>
              <a:rPr spc="25" dirty="0">
                <a:latin typeface="Arial"/>
                <a:cs typeface="Arial"/>
              </a:rPr>
              <a:t> </a:t>
            </a:r>
            <a:r>
              <a:rPr spc="-5" dirty="0">
                <a:latin typeface="Arial"/>
                <a:cs typeface="Arial"/>
              </a:rPr>
              <a:t>Mixture</a:t>
            </a:r>
            <a:endParaRPr dirty="0">
              <a:latin typeface="Arial"/>
              <a:cs typeface="Arial"/>
            </a:endParaRPr>
          </a:p>
          <a:p>
            <a:pPr marL="638795" indent="-626095">
              <a:buFont typeface="Wingdings"/>
              <a:buChar char=""/>
              <a:tabLst>
                <a:tab pos="638795" algn="l"/>
                <a:tab pos="639429" algn="l"/>
              </a:tabLst>
            </a:pPr>
            <a:r>
              <a:rPr spc="-5" dirty="0">
                <a:latin typeface="Arial"/>
                <a:cs typeface="Arial"/>
              </a:rPr>
              <a:t>Kneading</a:t>
            </a:r>
            <a:r>
              <a:rPr spc="11" dirty="0">
                <a:latin typeface="Arial"/>
                <a:cs typeface="Arial"/>
              </a:rPr>
              <a:t> </a:t>
            </a:r>
            <a:r>
              <a:rPr spc="-5" dirty="0">
                <a:latin typeface="Arial"/>
                <a:cs typeface="Arial"/>
              </a:rPr>
              <a:t>method</a:t>
            </a:r>
            <a:endParaRPr dirty="0">
              <a:latin typeface="Arial"/>
              <a:cs typeface="Arial"/>
            </a:endParaRPr>
          </a:p>
          <a:p>
            <a:pPr marL="638795" indent="-626095">
              <a:buFont typeface="Wingdings"/>
              <a:buChar char=""/>
              <a:tabLst>
                <a:tab pos="638795" algn="l"/>
                <a:tab pos="639429" algn="l"/>
              </a:tabLst>
            </a:pPr>
            <a:r>
              <a:rPr spc="-5" dirty="0">
                <a:latin typeface="Arial"/>
                <a:cs typeface="Arial"/>
              </a:rPr>
              <a:t>Co-precipitate</a:t>
            </a:r>
            <a:r>
              <a:rPr spc="15" dirty="0">
                <a:latin typeface="Arial"/>
                <a:cs typeface="Arial"/>
              </a:rPr>
              <a:t> </a:t>
            </a:r>
            <a:r>
              <a:rPr spc="-5" dirty="0">
                <a:latin typeface="Arial"/>
                <a:cs typeface="Arial"/>
              </a:rPr>
              <a:t>method</a:t>
            </a:r>
            <a:endParaRPr dirty="0">
              <a:latin typeface="Arial"/>
              <a:cs typeface="Arial"/>
            </a:endParaRPr>
          </a:p>
          <a:p>
            <a:pPr marL="389245" indent="-376545">
              <a:buFont typeface="Arial"/>
              <a:buAutoNum type="arabicParenR" startAt="11"/>
              <a:tabLst>
                <a:tab pos="389881" algn="l"/>
              </a:tabLst>
            </a:pPr>
            <a:r>
              <a:rPr b="1" spc="-5" dirty="0">
                <a:latin typeface="Arial"/>
                <a:cs typeface="Arial"/>
              </a:rPr>
              <a:t>Spray</a:t>
            </a:r>
            <a:r>
              <a:rPr b="1" dirty="0">
                <a:latin typeface="Arial"/>
                <a:cs typeface="Arial"/>
              </a:rPr>
              <a:t> </a:t>
            </a:r>
            <a:r>
              <a:rPr b="1" spc="-5" dirty="0">
                <a:latin typeface="Arial"/>
                <a:cs typeface="Arial"/>
              </a:rPr>
              <a:t>Drying</a:t>
            </a:r>
            <a:endParaRPr dirty="0">
              <a:latin typeface="Arial"/>
              <a:cs typeface="Arial"/>
            </a:endParaRPr>
          </a:p>
          <a:p>
            <a:pPr marL="342257" indent="-329557">
              <a:buFont typeface="Arial"/>
              <a:buAutoNum type="arabicParenR" startAt="11"/>
              <a:tabLst>
                <a:tab pos="342891" algn="l"/>
              </a:tabLst>
            </a:pPr>
            <a:r>
              <a:rPr b="1" spc="-5" dirty="0">
                <a:latin typeface="Arial"/>
                <a:cs typeface="Arial"/>
              </a:rPr>
              <a:t>Inclusion Complex Formation-Based</a:t>
            </a:r>
            <a:r>
              <a:rPr b="1" spc="51" dirty="0">
                <a:latin typeface="Arial"/>
                <a:cs typeface="Arial"/>
              </a:rPr>
              <a:t> </a:t>
            </a:r>
            <a:r>
              <a:rPr b="1" spc="-15" dirty="0">
                <a:latin typeface="Arial"/>
                <a:cs typeface="Arial"/>
              </a:rPr>
              <a:t>Techniques</a:t>
            </a:r>
            <a:endParaRPr dirty="0">
              <a:latin typeface="Arial"/>
              <a:cs typeface="Arial"/>
            </a:endParaRPr>
          </a:p>
          <a:p>
            <a:pPr marL="575296" indent="-562597">
              <a:buFont typeface="Wingdings"/>
              <a:buChar char=""/>
              <a:tabLst>
                <a:tab pos="574660" algn="l"/>
                <a:tab pos="575931" algn="l"/>
              </a:tabLst>
            </a:pPr>
            <a:r>
              <a:rPr spc="-5" dirty="0">
                <a:latin typeface="Arial"/>
                <a:cs typeface="Arial"/>
              </a:rPr>
              <a:t>Kneading</a:t>
            </a:r>
            <a:r>
              <a:rPr spc="11" dirty="0">
                <a:latin typeface="Arial"/>
                <a:cs typeface="Arial"/>
              </a:rPr>
              <a:t> </a:t>
            </a:r>
            <a:r>
              <a:rPr spc="-5" dirty="0">
                <a:latin typeface="Arial"/>
                <a:cs typeface="Arial"/>
              </a:rPr>
              <a:t>Method</a:t>
            </a:r>
            <a:endParaRPr dirty="0">
              <a:latin typeface="Arial"/>
              <a:cs typeface="Arial"/>
            </a:endParaRPr>
          </a:p>
          <a:p>
            <a:pPr marL="575296" indent="-562597">
              <a:buFont typeface="Wingdings"/>
              <a:buChar char=""/>
              <a:tabLst>
                <a:tab pos="574660" algn="l"/>
                <a:tab pos="575931" algn="l"/>
              </a:tabLst>
            </a:pPr>
            <a:r>
              <a:rPr spc="-11" dirty="0">
                <a:latin typeface="Arial"/>
                <a:cs typeface="Arial"/>
              </a:rPr>
              <a:t>Lyophilization/Freeze-Drying</a:t>
            </a:r>
            <a:r>
              <a:rPr spc="20" dirty="0">
                <a:latin typeface="Arial"/>
                <a:cs typeface="Arial"/>
              </a:rPr>
              <a:t> </a:t>
            </a:r>
            <a:r>
              <a:rPr spc="-25" dirty="0">
                <a:latin typeface="Arial"/>
                <a:cs typeface="Arial"/>
              </a:rPr>
              <a:t>Technique</a:t>
            </a:r>
            <a:endParaRPr dirty="0">
              <a:latin typeface="Arial"/>
              <a:cs typeface="Arial"/>
            </a:endParaRPr>
          </a:p>
          <a:p>
            <a:pPr marL="575296" indent="-562597">
              <a:buFont typeface="Wingdings"/>
              <a:buChar char=""/>
              <a:tabLst>
                <a:tab pos="574660" algn="l"/>
                <a:tab pos="575931" algn="l"/>
              </a:tabLst>
            </a:pPr>
            <a:r>
              <a:rPr spc="-11" dirty="0">
                <a:latin typeface="Arial"/>
                <a:cs typeface="Arial"/>
              </a:rPr>
              <a:t>Microwave </a:t>
            </a:r>
            <a:r>
              <a:rPr spc="-5" dirty="0">
                <a:latin typeface="Arial"/>
                <a:cs typeface="Arial"/>
              </a:rPr>
              <a:t>Irradiation</a:t>
            </a:r>
            <a:r>
              <a:rPr spc="65" dirty="0">
                <a:latin typeface="Arial"/>
                <a:cs typeface="Arial"/>
              </a:rPr>
              <a:t> </a:t>
            </a:r>
            <a:r>
              <a:rPr spc="-5" dirty="0">
                <a:latin typeface="Arial"/>
                <a:cs typeface="Arial"/>
              </a:rPr>
              <a:t>Method</a:t>
            </a:r>
            <a:endParaRPr dirty="0">
              <a:latin typeface="Arial"/>
              <a:cs typeface="Arial"/>
            </a:endParaRPr>
          </a:p>
          <a:p>
            <a:pPr marL="405755" indent="-393056">
              <a:buFont typeface="Arial"/>
              <a:buAutoNum type="arabicParenR" startAt="13"/>
              <a:tabLst>
                <a:tab pos="406390" algn="l"/>
              </a:tabLst>
            </a:pPr>
            <a:r>
              <a:rPr b="1" dirty="0">
                <a:latin typeface="Arial"/>
                <a:cs typeface="Arial"/>
              </a:rPr>
              <a:t>Liquisolid</a:t>
            </a:r>
            <a:r>
              <a:rPr b="1" spc="-25" dirty="0">
                <a:latin typeface="Arial"/>
                <a:cs typeface="Arial"/>
              </a:rPr>
              <a:t> </a:t>
            </a:r>
            <a:r>
              <a:rPr b="1" spc="-5" dirty="0">
                <a:latin typeface="Arial"/>
                <a:cs typeface="Arial"/>
              </a:rPr>
              <a:t>technique</a:t>
            </a:r>
            <a:endParaRPr dirty="0">
              <a:latin typeface="Arial"/>
              <a:cs typeface="Arial"/>
            </a:endParaRPr>
          </a:p>
          <a:p>
            <a:pPr marL="405755" indent="-393056">
              <a:buFont typeface="Arial"/>
              <a:buAutoNum type="arabicParenR" startAt="13"/>
              <a:tabLst>
                <a:tab pos="406390" algn="l"/>
              </a:tabLst>
            </a:pPr>
            <a:r>
              <a:rPr b="1" spc="-5" dirty="0">
                <a:latin typeface="Arial"/>
                <a:cs typeface="Arial"/>
              </a:rPr>
              <a:t>Micro-emulsion</a:t>
            </a:r>
            <a:endParaRPr dirty="0">
              <a:latin typeface="Arial"/>
              <a:cs typeface="Arial"/>
            </a:endParaRPr>
          </a:p>
          <a:p>
            <a:pPr marL="405755" indent="-393056">
              <a:buFont typeface="Arial"/>
              <a:buAutoNum type="arabicParenR" startAt="13"/>
              <a:tabLst>
                <a:tab pos="406390" algn="l"/>
              </a:tabLst>
            </a:pPr>
            <a:r>
              <a:rPr b="1" spc="-5" dirty="0">
                <a:latin typeface="Arial"/>
                <a:cs typeface="Arial"/>
              </a:rPr>
              <a:t>Self-Emulsifying Drug </a:t>
            </a:r>
            <a:r>
              <a:rPr b="1" spc="-11" dirty="0">
                <a:latin typeface="Arial"/>
                <a:cs typeface="Arial"/>
              </a:rPr>
              <a:t>Delivery</a:t>
            </a:r>
            <a:r>
              <a:rPr b="1" spc="45" dirty="0">
                <a:latin typeface="Arial"/>
                <a:cs typeface="Arial"/>
              </a:rPr>
              <a:t> </a:t>
            </a:r>
            <a:r>
              <a:rPr b="1" spc="-11" dirty="0">
                <a:latin typeface="Arial"/>
                <a:cs typeface="Arial"/>
              </a:rPr>
              <a:t>Systems</a:t>
            </a:r>
            <a:endParaRPr dirty="0">
              <a:latin typeface="Arial"/>
              <a:cs typeface="Arial"/>
            </a:endParaRPr>
          </a:p>
          <a:p>
            <a:pPr marL="405755" indent="-393056">
              <a:spcBef>
                <a:spcPts val="5"/>
              </a:spcBef>
              <a:buFont typeface="Arial"/>
              <a:buAutoNum type="arabicParenR" startAt="13"/>
              <a:tabLst>
                <a:tab pos="406390" algn="l"/>
              </a:tabLst>
            </a:pPr>
            <a:r>
              <a:rPr b="1" spc="-5" dirty="0">
                <a:latin typeface="Arial"/>
                <a:cs typeface="Arial"/>
              </a:rPr>
              <a:t>Neutralization</a:t>
            </a:r>
            <a:endParaRPr dirty="0">
              <a:latin typeface="Arial"/>
              <a:cs typeface="Arial"/>
            </a:endParaRPr>
          </a:p>
          <a:p>
            <a:pPr marL="342257" indent="-329557">
              <a:buFont typeface="Arial"/>
              <a:buAutoNum type="arabicParenR" startAt="13"/>
              <a:tabLst>
                <a:tab pos="342891" algn="l"/>
              </a:tabLst>
            </a:pPr>
            <a:r>
              <a:rPr b="1" spc="-5" dirty="0">
                <a:latin typeface="Arial"/>
                <a:cs typeface="Arial"/>
              </a:rPr>
              <a:t>Cryogenic</a:t>
            </a:r>
            <a:r>
              <a:rPr b="1" spc="15" dirty="0">
                <a:latin typeface="Arial"/>
                <a:cs typeface="Arial"/>
              </a:rPr>
              <a:t> </a:t>
            </a:r>
            <a:r>
              <a:rPr b="1" dirty="0">
                <a:latin typeface="Arial"/>
                <a:cs typeface="Arial"/>
              </a:rPr>
              <a:t>Method</a:t>
            </a:r>
            <a:endParaRPr dirty="0">
              <a:latin typeface="Arial"/>
              <a:cs typeface="Arial"/>
            </a:endParaRPr>
          </a:p>
          <a:p>
            <a:pPr marL="298443" indent="-285744">
              <a:buFont typeface="Wingdings" panose="05000000000000000000" pitchFamily="2" charset="2"/>
              <a:buChar char="Ø"/>
              <a:tabLst>
                <a:tab pos="511162" algn="l"/>
                <a:tab pos="511797" algn="l"/>
              </a:tabLst>
            </a:pPr>
            <a:r>
              <a:rPr spc="-5" dirty="0">
                <a:latin typeface="Arial"/>
                <a:cs typeface="Arial"/>
              </a:rPr>
              <a:t>Spray Freezing onto </a:t>
            </a:r>
            <a:r>
              <a:rPr spc="-11" dirty="0">
                <a:latin typeface="Arial"/>
                <a:cs typeface="Arial"/>
              </a:rPr>
              <a:t>Cryogenic</a:t>
            </a:r>
            <a:r>
              <a:rPr spc="71" dirty="0">
                <a:latin typeface="Arial"/>
                <a:cs typeface="Arial"/>
              </a:rPr>
              <a:t> </a:t>
            </a:r>
            <a:r>
              <a:rPr spc="-5" dirty="0">
                <a:latin typeface="Arial"/>
                <a:cs typeface="Arial"/>
              </a:rPr>
              <a:t>Fluids</a:t>
            </a:r>
            <a:endParaRPr dirty="0">
              <a:latin typeface="Arial"/>
              <a:cs typeface="Arial"/>
            </a:endParaRPr>
          </a:p>
          <a:p>
            <a:pPr marL="298443" indent="-285744">
              <a:buFont typeface="Wingdings" panose="05000000000000000000" pitchFamily="2" charset="2"/>
              <a:buChar char="Ø"/>
              <a:tabLst>
                <a:tab pos="511162" algn="l"/>
                <a:tab pos="511797" algn="l"/>
              </a:tabLst>
            </a:pPr>
            <a:r>
              <a:rPr spc="-5" dirty="0">
                <a:latin typeface="Arial"/>
                <a:cs typeface="Arial"/>
              </a:rPr>
              <a:t>Spray Freezing into </a:t>
            </a:r>
            <a:r>
              <a:rPr spc="-11" dirty="0">
                <a:latin typeface="Arial"/>
                <a:cs typeface="Arial"/>
              </a:rPr>
              <a:t>Cryogenic </a:t>
            </a:r>
            <a:r>
              <a:rPr spc="-5" dirty="0">
                <a:latin typeface="Arial"/>
                <a:cs typeface="Arial"/>
              </a:rPr>
              <a:t>Liquids</a:t>
            </a:r>
            <a:r>
              <a:rPr spc="85" dirty="0">
                <a:latin typeface="Arial"/>
                <a:cs typeface="Arial"/>
              </a:rPr>
              <a:t> </a:t>
            </a:r>
            <a:r>
              <a:rPr dirty="0">
                <a:latin typeface="Arial"/>
                <a:cs typeface="Arial"/>
              </a:rPr>
              <a:t>(SFL)</a:t>
            </a:r>
          </a:p>
          <a:p>
            <a:pPr marL="298443" indent="-285744">
              <a:buFont typeface="Wingdings" panose="05000000000000000000" pitchFamily="2" charset="2"/>
              <a:buChar char="Ø"/>
              <a:tabLst>
                <a:tab pos="511162" algn="l"/>
                <a:tab pos="511797" algn="l"/>
              </a:tabLst>
            </a:pPr>
            <a:r>
              <a:rPr spc="-5" dirty="0">
                <a:latin typeface="Arial"/>
                <a:cs typeface="Arial"/>
              </a:rPr>
              <a:t>Spray </a:t>
            </a:r>
            <a:r>
              <a:rPr spc="-5" dirty="0">
                <a:latin typeface="Arial"/>
                <a:cs typeface="Arial"/>
              </a:rPr>
              <a:t>Freezing into </a:t>
            </a:r>
            <a:r>
              <a:rPr spc="-35" dirty="0">
                <a:latin typeface="Arial"/>
                <a:cs typeface="Arial"/>
              </a:rPr>
              <a:t>Vapor </a:t>
            </a:r>
            <a:r>
              <a:rPr spc="-5" dirty="0">
                <a:latin typeface="Arial"/>
                <a:cs typeface="Arial"/>
              </a:rPr>
              <a:t>over Liquid</a:t>
            </a:r>
            <a:r>
              <a:rPr spc="80" dirty="0">
                <a:latin typeface="Arial"/>
                <a:cs typeface="Arial"/>
              </a:rPr>
              <a:t> </a:t>
            </a:r>
            <a:r>
              <a:rPr dirty="0">
                <a:latin typeface="Arial"/>
                <a:cs typeface="Arial"/>
              </a:rPr>
              <a:t>(SFV/L)</a:t>
            </a:r>
          </a:p>
          <a:p>
            <a:pPr marL="298443" marR="2342456" indent="-285744">
              <a:buFont typeface="Wingdings" panose="05000000000000000000" pitchFamily="2" charset="2"/>
              <a:buChar char="Ø"/>
              <a:tabLst>
                <a:tab pos="511162" algn="l"/>
                <a:tab pos="511797" algn="l"/>
              </a:tabLst>
            </a:pPr>
            <a:r>
              <a:rPr spc="-5" dirty="0">
                <a:latin typeface="Arial"/>
                <a:cs typeface="Arial"/>
              </a:rPr>
              <a:t>Ultra-Rapid Freezing (</a:t>
            </a:r>
            <a:r>
              <a:rPr spc="-5" dirty="0">
                <a:latin typeface="Arial"/>
                <a:cs typeface="Arial"/>
              </a:rPr>
              <a:t>URF)  </a:t>
            </a:r>
            <a:endParaRPr lang="en-IN" spc="-5" dirty="0">
              <a:latin typeface="Arial"/>
              <a:cs typeface="Arial"/>
            </a:endParaRPr>
          </a:p>
          <a:p>
            <a:pPr marL="12700" marR="2342456">
              <a:tabLst>
                <a:tab pos="511162" algn="l"/>
                <a:tab pos="511797" algn="l"/>
              </a:tabLst>
            </a:pPr>
            <a:r>
              <a:rPr b="1" spc="-5" dirty="0">
                <a:latin typeface="Arial"/>
                <a:cs typeface="Arial"/>
              </a:rPr>
              <a:t>18)</a:t>
            </a:r>
            <a:r>
              <a:rPr lang="en-IN" b="1" spc="-5" dirty="0">
                <a:latin typeface="Arial"/>
                <a:cs typeface="Arial"/>
              </a:rPr>
              <a:t> </a:t>
            </a:r>
            <a:r>
              <a:rPr b="1" spc="-5" dirty="0">
                <a:latin typeface="Arial"/>
                <a:cs typeface="Arial"/>
              </a:rPr>
              <a:t>Polymeric</a:t>
            </a:r>
            <a:r>
              <a:rPr b="1" spc="-60" dirty="0">
                <a:latin typeface="Arial"/>
                <a:cs typeface="Arial"/>
              </a:rPr>
              <a:t> </a:t>
            </a:r>
            <a:r>
              <a:rPr b="1" spc="-11" dirty="0">
                <a:latin typeface="Arial"/>
                <a:cs typeface="Arial"/>
              </a:rPr>
              <a:t>Alteration</a:t>
            </a:r>
            <a:endParaRPr b="1" dirty="0">
              <a:latin typeface="Arial"/>
              <a:cs typeface="Arial"/>
            </a:endParaRPr>
          </a:p>
          <a:p>
            <a:pPr marL="12700"/>
            <a:r>
              <a:rPr b="1" spc="-5" dirty="0">
                <a:latin typeface="Arial"/>
                <a:cs typeface="Arial"/>
              </a:rPr>
              <a:t>19) Salt</a:t>
            </a:r>
            <a:r>
              <a:rPr b="1" spc="11" dirty="0">
                <a:latin typeface="Arial"/>
                <a:cs typeface="Arial"/>
              </a:rPr>
              <a:t> </a:t>
            </a:r>
            <a:r>
              <a:rPr b="1" spc="-5" dirty="0">
                <a:latin typeface="Arial"/>
                <a:cs typeface="Arial"/>
              </a:rPr>
              <a:t>formation</a:t>
            </a:r>
            <a:endParaRPr dirty="0">
              <a:latin typeface="Arial"/>
              <a:cs typeface="Arial"/>
            </a:endParaRPr>
          </a:p>
        </p:txBody>
      </p:sp>
      <p:sp>
        <p:nvSpPr>
          <p:cNvPr id="3" name="object 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solidFill>
                  <a:srgbClr val="000000"/>
                </a:solidFill>
              </a:rPr>
              <a:pPr marL="25399">
                <a:lnSpc>
                  <a:spcPts val="1651"/>
                </a:lnSpc>
              </a:pPr>
              <a:t>11</a:t>
            </a:fld>
            <a:endParaRPr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482853"/>
            <a:ext cx="3495040" cy="321242"/>
          </a:xfrm>
          <a:prstGeom prst="rect">
            <a:avLst/>
          </a:prstGeom>
        </p:spPr>
        <p:txBody>
          <a:bodyPr vert="horz" wrap="square" lIns="0" tIns="13335" rIns="0" bIns="0" rtlCol="0" anchor="t">
            <a:spAutoFit/>
          </a:bodyPr>
          <a:lstStyle/>
          <a:p>
            <a:pPr marL="12700">
              <a:spcBef>
                <a:spcPts val="105"/>
              </a:spcBef>
            </a:pPr>
            <a:r>
              <a:rPr sz="2000" spc="-25" dirty="0">
                <a:solidFill>
                  <a:srgbClr val="000000"/>
                </a:solidFill>
                <a:latin typeface="Arial"/>
                <a:cs typeface="Arial"/>
              </a:rPr>
              <a:t>PARTICLE </a:t>
            </a:r>
            <a:r>
              <a:rPr sz="2000" spc="-5" dirty="0">
                <a:solidFill>
                  <a:srgbClr val="000000"/>
                </a:solidFill>
                <a:latin typeface="Arial"/>
                <a:cs typeface="Arial"/>
              </a:rPr>
              <a:t>SIZE</a:t>
            </a:r>
            <a:r>
              <a:rPr sz="2000" u="heavy" dirty="0">
                <a:solidFill>
                  <a:srgbClr val="000000"/>
                </a:solidFill>
                <a:uFill>
                  <a:solidFill>
                    <a:srgbClr val="000000"/>
                  </a:solidFill>
                </a:uFill>
                <a:latin typeface="Arial"/>
                <a:cs typeface="Arial"/>
              </a:rPr>
              <a:t> REDUCTION</a:t>
            </a:r>
            <a:endParaRPr sz="2000">
              <a:latin typeface="Arial"/>
              <a:cs typeface="Arial"/>
            </a:endParaRPr>
          </a:p>
        </p:txBody>
      </p:sp>
      <p:sp>
        <p:nvSpPr>
          <p:cNvPr id="7" name="object 7"/>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solidFill>
                  <a:srgbClr val="000000"/>
                </a:solidFill>
              </a:rPr>
              <a:pPr marL="25399">
                <a:lnSpc>
                  <a:spcPts val="1651"/>
                </a:lnSpc>
              </a:pPr>
              <a:t>12</a:t>
            </a:fld>
            <a:endParaRPr dirty="0">
              <a:solidFill>
                <a:srgbClr val="000000"/>
              </a:solidFill>
            </a:endParaRPr>
          </a:p>
        </p:txBody>
      </p:sp>
      <p:sp>
        <p:nvSpPr>
          <p:cNvPr id="3" name="object 3"/>
          <p:cNvSpPr txBox="1"/>
          <p:nvPr/>
        </p:nvSpPr>
        <p:spPr>
          <a:xfrm>
            <a:off x="459743" y="1063500"/>
            <a:ext cx="7509509" cy="1682640"/>
          </a:xfrm>
          <a:prstGeom prst="rect">
            <a:avLst/>
          </a:prstGeom>
        </p:spPr>
        <p:txBody>
          <a:bodyPr vert="horz" wrap="square" lIns="0" tIns="12700" rIns="0" bIns="0" rtlCol="0">
            <a:spAutoFit/>
          </a:bodyPr>
          <a:lstStyle/>
          <a:p>
            <a:pPr marL="12700" marR="5080">
              <a:spcBef>
                <a:spcPts val="100"/>
              </a:spcBef>
            </a:pPr>
            <a:r>
              <a:rPr dirty="0">
                <a:latin typeface="Arial"/>
                <a:cs typeface="Arial"/>
              </a:rPr>
              <a:t>The </a:t>
            </a:r>
            <a:r>
              <a:rPr spc="-5" dirty="0">
                <a:latin typeface="Arial"/>
                <a:cs typeface="Arial"/>
              </a:rPr>
              <a:t>solubility </a:t>
            </a:r>
            <a:r>
              <a:rPr dirty="0">
                <a:latin typeface="Arial"/>
                <a:cs typeface="Arial"/>
              </a:rPr>
              <a:t>of </a:t>
            </a:r>
            <a:r>
              <a:rPr spc="-5" dirty="0">
                <a:latin typeface="Arial"/>
                <a:cs typeface="Arial"/>
              </a:rPr>
              <a:t>drug is </a:t>
            </a:r>
            <a:r>
              <a:rPr dirty="0">
                <a:latin typeface="Arial"/>
                <a:cs typeface="Arial"/>
              </a:rPr>
              <a:t>often </a:t>
            </a:r>
            <a:r>
              <a:rPr spc="-5" dirty="0">
                <a:latin typeface="Arial"/>
                <a:cs typeface="Arial"/>
              </a:rPr>
              <a:t>intrinsically related </a:t>
            </a:r>
            <a:r>
              <a:rPr dirty="0">
                <a:latin typeface="Arial"/>
                <a:cs typeface="Arial"/>
              </a:rPr>
              <a:t>to </a:t>
            </a:r>
            <a:r>
              <a:rPr spc="-5" dirty="0">
                <a:latin typeface="Arial"/>
                <a:cs typeface="Arial"/>
              </a:rPr>
              <a:t>drug particle size as a  particle becomes </a:t>
            </a:r>
            <a:r>
              <a:rPr spc="-15" dirty="0">
                <a:latin typeface="Arial"/>
                <a:cs typeface="Arial"/>
              </a:rPr>
              <a:t>smaller, </a:t>
            </a:r>
            <a:r>
              <a:rPr dirty="0">
                <a:latin typeface="Arial"/>
                <a:cs typeface="Arial"/>
              </a:rPr>
              <a:t>the surface </a:t>
            </a:r>
            <a:r>
              <a:rPr spc="-5" dirty="0">
                <a:latin typeface="Arial"/>
                <a:cs typeface="Arial"/>
              </a:rPr>
              <a:t>area increases,increase in</a:t>
            </a:r>
            <a:r>
              <a:rPr spc="120" dirty="0">
                <a:latin typeface="Arial"/>
                <a:cs typeface="Arial"/>
              </a:rPr>
              <a:t> </a:t>
            </a:r>
            <a:r>
              <a:rPr spc="-20" dirty="0">
                <a:latin typeface="Arial"/>
                <a:cs typeface="Arial"/>
              </a:rPr>
              <a:t>solubility.</a:t>
            </a:r>
            <a:endParaRPr>
              <a:latin typeface="Arial"/>
              <a:cs typeface="Arial"/>
            </a:endParaRPr>
          </a:p>
          <a:p>
            <a:pPr>
              <a:spcBef>
                <a:spcPts val="31"/>
              </a:spcBef>
            </a:pPr>
            <a:endParaRPr sz="1851">
              <a:latin typeface="Times New Roman"/>
              <a:cs typeface="Times New Roman"/>
            </a:endParaRPr>
          </a:p>
          <a:p>
            <a:pPr marL="12700"/>
            <a:r>
              <a:rPr b="1" spc="-5" dirty="0">
                <a:latin typeface="Arial"/>
                <a:cs typeface="Arial"/>
              </a:rPr>
              <a:t>TECHNIQUES </a:t>
            </a:r>
            <a:r>
              <a:rPr b="1" dirty="0">
                <a:latin typeface="Arial"/>
                <a:cs typeface="Arial"/>
              </a:rPr>
              <a:t>OF </a:t>
            </a:r>
            <a:r>
              <a:rPr b="1" spc="-25" dirty="0">
                <a:latin typeface="Arial"/>
                <a:cs typeface="Arial"/>
              </a:rPr>
              <a:t>PARTICLE </a:t>
            </a:r>
            <a:r>
              <a:rPr b="1" dirty="0">
                <a:latin typeface="Arial"/>
                <a:cs typeface="Arial"/>
              </a:rPr>
              <a:t>SIZE</a:t>
            </a:r>
            <a:r>
              <a:rPr b="1" spc="65" dirty="0">
                <a:latin typeface="Arial"/>
                <a:cs typeface="Arial"/>
              </a:rPr>
              <a:t> </a:t>
            </a:r>
            <a:r>
              <a:rPr b="1" spc="-5" dirty="0">
                <a:latin typeface="Arial"/>
                <a:cs typeface="Arial"/>
              </a:rPr>
              <a:t>REDUCTION-</a:t>
            </a:r>
            <a:endParaRPr>
              <a:latin typeface="Arial"/>
              <a:cs typeface="Arial"/>
            </a:endParaRPr>
          </a:p>
          <a:p>
            <a:pPr marL="355591" indent="-342891">
              <a:spcBef>
                <a:spcPts val="5"/>
              </a:spcBef>
              <a:buAutoNum type="arabicPeriod"/>
              <a:tabLst>
                <a:tab pos="355591" algn="l"/>
                <a:tab pos="356226" algn="l"/>
              </a:tabLst>
            </a:pPr>
            <a:r>
              <a:rPr b="1" dirty="0">
                <a:latin typeface="Arial"/>
                <a:cs typeface="Arial"/>
              </a:rPr>
              <a:t>Micronization</a:t>
            </a:r>
            <a:endParaRPr>
              <a:latin typeface="Arial"/>
              <a:cs typeface="Arial"/>
            </a:endParaRPr>
          </a:p>
          <a:p>
            <a:pPr marL="355591" indent="-342891">
              <a:buAutoNum type="arabicPeriod"/>
              <a:tabLst>
                <a:tab pos="355591" algn="l"/>
                <a:tab pos="356226" algn="l"/>
              </a:tabLst>
            </a:pPr>
            <a:r>
              <a:rPr b="1" spc="-5" dirty="0">
                <a:latin typeface="Arial"/>
                <a:cs typeface="Arial"/>
              </a:rPr>
              <a:t>Nanosuspension</a:t>
            </a:r>
            <a:endParaRPr>
              <a:latin typeface="Arial"/>
              <a:cs typeface="Arial"/>
            </a:endParaRPr>
          </a:p>
        </p:txBody>
      </p:sp>
      <p:sp>
        <p:nvSpPr>
          <p:cNvPr id="4" name="object 4"/>
          <p:cNvSpPr txBox="1"/>
          <p:nvPr/>
        </p:nvSpPr>
        <p:spPr>
          <a:xfrm>
            <a:off x="459740" y="3807335"/>
            <a:ext cx="7990840" cy="2521459"/>
          </a:xfrm>
          <a:prstGeom prst="rect">
            <a:avLst/>
          </a:prstGeom>
        </p:spPr>
        <p:txBody>
          <a:bodyPr vert="horz" wrap="square" lIns="0" tIns="12700" rIns="0" bIns="0" rtlCol="0">
            <a:spAutoFit/>
          </a:bodyPr>
          <a:lstStyle/>
          <a:p>
            <a:pPr marL="12700">
              <a:spcBef>
                <a:spcPts val="100"/>
              </a:spcBef>
            </a:pPr>
            <a:r>
              <a:rPr b="1" dirty="0">
                <a:latin typeface="Arial"/>
                <a:cs typeface="Arial"/>
              </a:rPr>
              <a:t>Micronization:</a:t>
            </a:r>
            <a:endParaRPr>
              <a:latin typeface="Arial"/>
              <a:cs typeface="Arial"/>
            </a:endParaRPr>
          </a:p>
          <a:p>
            <a:pPr marL="12700" marR="5080"/>
            <a:r>
              <a:rPr spc="-5" dirty="0">
                <a:latin typeface="Arial"/>
                <a:cs typeface="Arial"/>
              </a:rPr>
              <a:t>Micronization increases </a:t>
            </a:r>
            <a:r>
              <a:rPr dirty="0">
                <a:latin typeface="Arial"/>
                <a:cs typeface="Arial"/>
              </a:rPr>
              <a:t>the </a:t>
            </a:r>
            <a:r>
              <a:rPr spc="-5" dirty="0">
                <a:latin typeface="Arial"/>
                <a:cs typeface="Arial"/>
              </a:rPr>
              <a:t>dissolution </a:t>
            </a:r>
            <a:r>
              <a:rPr dirty="0">
                <a:latin typeface="Arial"/>
                <a:cs typeface="Arial"/>
              </a:rPr>
              <a:t>rate of </a:t>
            </a:r>
            <a:r>
              <a:rPr spc="-5" dirty="0">
                <a:latin typeface="Arial"/>
                <a:cs typeface="Arial"/>
              </a:rPr>
              <a:t>drugs through increased </a:t>
            </a:r>
            <a:r>
              <a:rPr dirty="0">
                <a:latin typeface="Arial"/>
                <a:cs typeface="Arial"/>
              </a:rPr>
              <a:t>surface  </a:t>
            </a:r>
            <a:r>
              <a:rPr spc="-5" dirty="0">
                <a:latin typeface="Arial"/>
                <a:cs typeface="Arial"/>
              </a:rPr>
              <a:t>area; by decreasing particle size, </a:t>
            </a:r>
            <a:r>
              <a:rPr dirty="0">
                <a:latin typeface="Arial"/>
                <a:cs typeface="Arial"/>
              </a:rPr>
              <a:t>it </a:t>
            </a:r>
            <a:r>
              <a:rPr spc="-5" dirty="0">
                <a:latin typeface="Arial"/>
                <a:cs typeface="Arial"/>
              </a:rPr>
              <a:t>does not increase equilibrium</a:t>
            </a:r>
            <a:r>
              <a:rPr spc="160" dirty="0">
                <a:latin typeface="Arial"/>
                <a:cs typeface="Arial"/>
              </a:rPr>
              <a:t> </a:t>
            </a:r>
            <a:r>
              <a:rPr spc="-20" dirty="0">
                <a:latin typeface="Arial"/>
                <a:cs typeface="Arial"/>
              </a:rPr>
              <a:t>solubility.</a:t>
            </a:r>
            <a:endParaRPr>
              <a:latin typeface="Arial"/>
              <a:cs typeface="Arial"/>
            </a:endParaRPr>
          </a:p>
          <a:p>
            <a:pPr>
              <a:spcBef>
                <a:spcPts val="35"/>
              </a:spcBef>
            </a:pPr>
            <a:endParaRPr sz="1851">
              <a:latin typeface="Times New Roman"/>
              <a:cs typeface="Times New Roman"/>
            </a:endParaRPr>
          </a:p>
          <a:p>
            <a:pPr marL="12700" marR="134617" indent="63498"/>
            <a:r>
              <a:rPr spc="-5" dirty="0">
                <a:latin typeface="Arial"/>
                <a:cs typeface="Arial"/>
              </a:rPr>
              <a:t>Micronization </a:t>
            </a:r>
            <a:r>
              <a:rPr dirty="0">
                <a:latin typeface="Arial"/>
                <a:cs typeface="Arial"/>
              </a:rPr>
              <a:t>of </a:t>
            </a:r>
            <a:r>
              <a:rPr spc="-5" dirty="0">
                <a:latin typeface="Arial"/>
                <a:cs typeface="Arial"/>
              </a:rPr>
              <a:t>drugs is done by milling techniques using jet mill, rotor stator  colloid mills and so </a:t>
            </a:r>
            <a:r>
              <a:rPr dirty="0">
                <a:latin typeface="Arial"/>
                <a:cs typeface="Arial"/>
              </a:rPr>
              <a:t>forth</a:t>
            </a:r>
            <a:r>
              <a:rPr spc="40" dirty="0">
                <a:latin typeface="Arial"/>
                <a:cs typeface="Arial"/>
              </a:rPr>
              <a:t> </a:t>
            </a:r>
            <a:r>
              <a:rPr dirty="0">
                <a:latin typeface="Arial"/>
                <a:cs typeface="Arial"/>
              </a:rPr>
              <a:t>.</a:t>
            </a:r>
            <a:endParaRPr>
              <a:latin typeface="Arial"/>
              <a:cs typeface="Arial"/>
            </a:endParaRPr>
          </a:p>
          <a:p>
            <a:pPr>
              <a:spcBef>
                <a:spcPts val="31"/>
              </a:spcBef>
            </a:pPr>
            <a:endParaRPr sz="1851">
              <a:latin typeface="Times New Roman"/>
              <a:cs typeface="Times New Roman"/>
            </a:endParaRPr>
          </a:p>
          <a:p>
            <a:pPr marL="12700">
              <a:tabLst>
                <a:tab pos="1486498" algn="l"/>
              </a:tabLst>
            </a:pPr>
            <a:r>
              <a:rPr spc="-5" dirty="0">
                <a:latin typeface="Arial"/>
                <a:cs typeface="Arial"/>
              </a:rPr>
              <a:t>Micronization	is not suitable </a:t>
            </a:r>
            <a:r>
              <a:rPr dirty="0">
                <a:latin typeface="Arial"/>
                <a:cs typeface="Arial"/>
              </a:rPr>
              <a:t>for </a:t>
            </a:r>
            <a:r>
              <a:rPr spc="-5" dirty="0">
                <a:latin typeface="Arial"/>
                <a:cs typeface="Arial"/>
              </a:rPr>
              <a:t>drugs having a </a:t>
            </a:r>
            <a:r>
              <a:rPr spc="-11" dirty="0">
                <a:latin typeface="Arial"/>
                <a:cs typeface="Arial"/>
              </a:rPr>
              <a:t>high </a:t>
            </a:r>
            <a:r>
              <a:rPr spc="-5" dirty="0">
                <a:latin typeface="Arial"/>
                <a:cs typeface="Arial"/>
              </a:rPr>
              <a:t>dose number because</a:t>
            </a:r>
            <a:r>
              <a:rPr spc="111" dirty="0">
                <a:latin typeface="Arial"/>
                <a:cs typeface="Arial"/>
              </a:rPr>
              <a:t> </a:t>
            </a:r>
            <a:r>
              <a:rPr dirty="0">
                <a:latin typeface="Arial"/>
                <a:cs typeface="Arial"/>
              </a:rPr>
              <a:t>it</a:t>
            </a:r>
            <a:endParaRPr>
              <a:latin typeface="Arial"/>
              <a:cs typeface="Arial"/>
            </a:endParaRPr>
          </a:p>
          <a:p>
            <a:pPr marL="12700"/>
            <a:r>
              <a:rPr spc="-11" dirty="0">
                <a:latin typeface="Arial"/>
                <a:cs typeface="Arial"/>
              </a:rPr>
              <a:t>does not change </a:t>
            </a:r>
            <a:r>
              <a:rPr dirty="0">
                <a:latin typeface="Arial"/>
                <a:cs typeface="Arial"/>
              </a:rPr>
              <a:t>the </a:t>
            </a:r>
            <a:r>
              <a:rPr spc="-5" dirty="0">
                <a:latin typeface="Arial"/>
                <a:cs typeface="Arial"/>
              </a:rPr>
              <a:t>saturation solubility of </a:t>
            </a:r>
            <a:r>
              <a:rPr dirty="0">
                <a:latin typeface="Arial"/>
                <a:cs typeface="Arial"/>
              </a:rPr>
              <a:t>the</a:t>
            </a:r>
            <a:r>
              <a:rPr spc="71" dirty="0">
                <a:latin typeface="Arial"/>
                <a:cs typeface="Arial"/>
              </a:rPr>
              <a:t> </a:t>
            </a:r>
            <a:r>
              <a:rPr spc="-5" dirty="0">
                <a:latin typeface="Arial"/>
                <a:cs typeface="Arial"/>
              </a:rPr>
              <a:t>drug</a:t>
            </a:r>
            <a:endParaRPr>
              <a:latin typeface="Arial"/>
              <a:cs typeface="Arial"/>
            </a:endParaRPr>
          </a:p>
        </p:txBody>
      </p:sp>
      <p:sp>
        <p:nvSpPr>
          <p:cNvPr id="5" name="object 5"/>
          <p:cNvSpPr/>
          <p:nvPr/>
        </p:nvSpPr>
        <p:spPr>
          <a:xfrm>
            <a:off x="6553201" y="1828910"/>
            <a:ext cx="2066307" cy="199212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2" y="479805"/>
            <a:ext cx="2541271" cy="751488"/>
          </a:xfrm>
          <a:prstGeom prst="rect">
            <a:avLst/>
          </a:prstGeom>
        </p:spPr>
        <p:txBody>
          <a:bodyPr vert="horz" wrap="square" lIns="0" tIns="12700" rIns="0" bIns="0" rtlCol="0" anchor="t">
            <a:spAutoFit/>
          </a:bodyPr>
          <a:lstStyle/>
          <a:p>
            <a:pPr marL="12700">
              <a:spcBef>
                <a:spcPts val="100"/>
              </a:spcBef>
            </a:pPr>
            <a:r>
              <a:rPr sz="2400" u="heavy" dirty="0">
                <a:solidFill>
                  <a:srgbClr val="000000"/>
                </a:solidFill>
                <a:uFill>
                  <a:solidFill>
                    <a:srgbClr val="000000"/>
                  </a:solidFill>
                </a:uFill>
              </a:rPr>
              <a:t>2)</a:t>
            </a:r>
            <a:r>
              <a:rPr sz="2400" u="heavy" spc="-25" dirty="0">
                <a:solidFill>
                  <a:srgbClr val="000000"/>
                </a:solidFill>
                <a:uFill>
                  <a:solidFill>
                    <a:srgbClr val="000000"/>
                  </a:solidFill>
                </a:uFill>
              </a:rPr>
              <a:t> </a:t>
            </a:r>
            <a:r>
              <a:rPr sz="2400" u="heavy" spc="-5" dirty="0">
                <a:solidFill>
                  <a:srgbClr val="000000"/>
                </a:solidFill>
                <a:uFill>
                  <a:solidFill>
                    <a:srgbClr val="000000"/>
                  </a:solidFill>
                </a:uFill>
              </a:rPr>
              <a:t>Nanosuspension:</a:t>
            </a:r>
            <a:endParaRPr sz="2400"/>
          </a:p>
        </p:txBody>
      </p:sp>
      <p:sp>
        <p:nvSpPr>
          <p:cNvPr id="5" name="object 5"/>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solidFill>
                  <a:srgbClr val="000000"/>
                </a:solidFill>
              </a:rPr>
              <a:pPr marL="25399">
                <a:lnSpc>
                  <a:spcPts val="1651"/>
                </a:lnSpc>
              </a:pPr>
              <a:t>13</a:t>
            </a:fld>
            <a:endParaRPr dirty="0">
              <a:solidFill>
                <a:srgbClr val="000000"/>
              </a:solidFill>
            </a:endParaRPr>
          </a:p>
        </p:txBody>
      </p:sp>
      <p:sp>
        <p:nvSpPr>
          <p:cNvPr id="3" name="object 3"/>
          <p:cNvSpPr txBox="1"/>
          <p:nvPr/>
        </p:nvSpPr>
        <p:spPr>
          <a:xfrm>
            <a:off x="459743" y="848614"/>
            <a:ext cx="7962265" cy="4986237"/>
          </a:xfrm>
          <a:prstGeom prst="rect">
            <a:avLst/>
          </a:prstGeom>
        </p:spPr>
        <p:txBody>
          <a:bodyPr vert="horz" wrap="square" lIns="0" tIns="12700" rIns="0" bIns="0" rtlCol="0">
            <a:spAutoFit/>
          </a:bodyPr>
          <a:lstStyle/>
          <a:p>
            <a:pPr marL="12700" marR="1232504">
              <a:spcBef>
                <a:spcPts val="100"/>
              </a:spcBef>
              <a:buFont typeface="Wingdings"/>
              <a:buChar char=""/>
              <a:tabLst>
                <a:tab pos="250819" algn="l"/>
              </a:tabLst>
            </a:pPr>
            <a:r>
              <a:rPr dirty="0">
                <a:latin typeface="Times New Roman"/>
                <a:cs typeface="Times New Roman"/>
              </a:rPr>
              <a:t>This technology </a:t>
            </a:r>
            <a:r>
              <a:rPr spc="-5" dirty="0">
                <a:latin typeface="Times New Roman"/>
                <a:cs typeface="Times New Roman"/>
              </a:rPr>
              <a:t>is </a:t>
            </a:r>
            <a:r>
              <a:rPr dirty="0">
                <a:latin typeface="Times New Roman"/>
                <a:cs typeface="Times New Roman"/>
              </a:rPr>
              <a:t>applied to poorly soluble drugs that are insoluble in  both </a:t>
            </a:r>
            <a:r>
              <a:rPr spc="-5" dirty="0">
                <a:latin typeface="Times New Roman"/>
                <a:cs typeface="Times New Roman"/>
              </a:rPr>
              <a:t>water </a:t>
            </a:r>
            <a:r>
              <a:rPr dirty="0">
                <a:latin typeface="Times New Roman"/>
                <a:cs typeface="Times New Roman"/>
              </a:rPr>
              <a:t>and </a:t>
            </a:r>
            <a:r>
              <a:rPr spc="-5" dirty="0">
                <a:latin typeface="Times New Roman"/>
                <a:cs typeface="Times New Roman"/>
              </a:rPr>
              <a:t>oils.</a:t>
            </a:r>
            <a:endParaRPr>
              <a:latin typeface="Times New Roman"/>
              <a:cs typeface="Times New Roman"/>
            </a:endParaRPr>
          </a:p>
          <a:p>
            <a:pPr marL="12700" marR="56513">
              <a:buFont typeface="Wingdings"/>
              <a:buChar char=""/>
              <a:tabLst>
                <a:tab pos="238754" algn="l"/>
              </a:tabLst>
            </a:pPr>
            <a:r>
              <a:rPr spc="-5" dirty="0">
                <a:latin typeface="Times New Roman"/>
                <a:cs typeface="Times New Roman"/>
              </a:rPr>
              <a:t>A </a:t>
            </a:r>
            <a:r>
              <a:rPr dirty="0">
                <a:latin typeface="Times New Roman"/>
                <a:cs typeface="Times New Roman"/>
              </a:rPr>
              <a:t>pharmaceutical nanosuspension </a:t>
            </a:r>
            <a:r>
              <a:rPr spc="-5" dirty="0">
                <a:latin typeface="Times New Roman"/>
                <a:cs typeface="Times New Roman"/>
              </a:rPr>
              <a:t>is </a:t>
            </a:r>
            <a:r>
              <a:rPr dirty="0">
                <a:latin typeface="Times New Roman"/>
                <a:cs typeface="Times New Roman"/>
              </a:rPr>
              <a:t>biphasic systems consisting of nano </a:t>
            </a:r>
            <a:r>
              <a:rPr spc="-5" dirty="0">
                <a:latin typeface="Times New Roman"/>
                <a:cs typeface="Times New Roman"/>
              </a:rPr>
              <a:t>sized</a:t>
            </a:r>
            <a:r>
              <a:rPr spc="-185" dirty="0">
                <a:latin typeface="Times New Roman"/>
                <a:cs typeface="Times New Roman"/>
              </a:rPr>
              <a:t> </a:t>
            </a:r>
            <a:r>
              <a:rPr dirty="0">
                <a:latin typeface="Times New Roman"/>
                <a:cs typeface="Times New Roman"/>
              </a:rPr>
              <a:t>drug  particles stabilized by surfactants for either oral and topical </a:t>
            </a:r>
            <a:r>
              <a:rPr spc="-5" dirty="0">
                <a:latin typeface="Times New Roman"/>
                <a:cs typeface="Times New Roman"/>
              </a:rPr>
              <a:t>use </a:t>
            </a:r>
            <a:r>
              <a:rPr dirty="0">
                <a:latin typeface="Times New Roman"/>
                <a:cs typeface="Times New Roman"/>
              </a:rPr>
              <a:t>or parenteral and  pulmonary</a:t>
            </a:r>
            <a:r>
              <a:rPr spc="-11" dirty="0">
                <a:latin typeface="Times New Roman"/>
                <a:cs typeface="Times New Roman"/>
              </a:rPr>
              <a:t> </a:t>
            </a:r>
            <a:r>
              <a:rPr dirty="0">
                <a:latin typeface="Times New Roman"/>
                <a:cs typeface="Times New Roman"/>
              </a:rPr>
              <a:t>administration.</a:t>
            </a:r>
            <a:endParaRPr>
              <a:latin typeface="Times New Roman"/>
              <a:cs typeface="Times New Roman"/>
            </a:endParaRPr>
          </a:p>
          <a:p>
            <a:pPr marL="12700" marR="5080">
              <a:buFont typeface="Wingdings"/>
              <a:buChar char=""/>
              <a:tabLst>
                <a:tab pos="194940" algn="l"/>
              </a:tabLst>
            </a:pPr>
            <a:r>
              <a:rPr dirty="0">
                <a:latin typeface="Times New Roman"/>
                <a:cs typeface="Times New Roman"/>
              </a:rPr>
              <a:t>The particle </a:t>
            </a:r>
            <a:r>
              <a:rPr spc="-5" dirty="0">
                <a:latin typeface="Times New Roman"/>
                <a:cs typeface="Times New Roman"/>
              </a:rPr>
              <a:t>size </a:t>
            </a:r>
            <a:r>
              <a:rPr dirty="0">
                <a:latin typeface="Times New Roman"/>
                <a:cs typeface="Times New Roman"/>
              </a:rPr>
              <a:t>distribution of the solid particles in nanosuspensions </a:t>
            </a:r>
            <a:r>
              <a:rPr spc="-5" dirty="0">
                <a:latin typeface="Times New Roman"/>
                <a:cs typeface="Times New Roman"/>
              </a:rPr>
              <a:t>is </a:t>
            </a:r>
            <a:r>
              <a:rPr dirty="0">
                <a:latin typeface="Times New Roman"/>
                <a:cs typeface="Times New Roman"/>
              </a:rPr>
              <a:t>usually</a:t>
            </a:r>
            <a:r>
              <a:rPr spc="-71" dirty="0">
                <a:latin typeface="Times New Roman"/>
                <a:cs typeface="Times New Roman"/>
              </a:rPr>
              <a:t> </a:t>
            </a:r>
            <a:r>
              <a:rPr dirty="0">
                <a:latin typeface="Times New Roman"/>
                <a:cs typeface="Times New Roman"/>
              </a:rPr>
              <a:t>less  than one </a:t>
            </a:r>
            <a:r>
              <a:rPr spc="-5" dirty="0">
                <a:latin typeface="Times New Roman"/>
                <a:cs typeface="Times New Roman"/>
              </a:rPr>
              <a:t>micron with </a:t>
            </a:r>
            <a:r>
              <a:rPr dirty="0">
                <a:latin typeface="Times New Roman"/>
                <a:cs typeface="Times New Roman"/>
              </a:rPr>
              <a:t>an average particle </a:t>
            </a:r>
            <a:r>
              <a:rPr spc="-5" dirty="0">
                <a:latin typeface="Times New Roman"/>
                <a:cs typeface="Times New Roman"/>
              </a:rPr>
              <a:t>size </a:t>
            </a:r>
            <a:r>
              <a:rPr dirty="0">
                <a:latin typeface="Times New Roman"/>
                <a:cs typeface="Times New Roman"/>
              </a:rPr>
              <a:t>ranging between 200 and 600</a:t>
            </a:r>
            <a:r>
              <a:rPr spc="-31" dirty="0">
                <a:latin typeface="Times New Roman"/>
                <a:cs typeface="Times New Roman"/>
              </a:rPr>
              <a:t> </a:t>
            </a:r>
            <a:r>
              <a:rPr spc="-5" dirty="0">
                <a:latin typeface="Times New Roman"/>
                <a:cs typeface="Times New Roman"/>
              </a:rPr>
              <a:t>nm.</a:t>
            </a:r>
            <a:endParaRPr>
              <a:latin typeface="Times New Roman"/>
              <a:cs typeface="Times New Roman"/>
            </a:endParaRPr>
          </a:p>
          <a:p>
            <a:pPr>
              <a:spcBef>
                <a:spcPts val="55"/>
              </a:spcBef>
            </a:pPr>
            <a:endParaRPr sz="2751">
              <a:latin typeface="Times New Roman"/>
              <a:cs typeface="Times New Roman"/>
            </a:endParaRPr>
          </a:p>
          <a:p>
            <a:pPr marL="12700"/>
            <a:r>
              <a:rPr sz="2400" b="1" i="1" u="heavy" spc="-20" dirty="0">
                <a:uFill>
                  <a:solidFill>
                    <a:srgbClr val="000000"/>
                  </a:solidFill>
                </a:uFill>
                <a:latin typeface="Times New Roman"/>
                <a:cs typeface="Times New Roman"/>
              </a:rPr>
              <a:t>3)HYDROTROPY:</a:t>
            </a:r>
            <a:endParaRPr sz="2400">
              <a:latin typeface="Times New Roman"/>
              <a:cs typeface="Times New Roman"/>
            </a:endParaRPr>
          </a:p>
          <a:p>
            <a:pPr marL="12700">
              <a:spcBef>
                <a:spcPts val="2185"/>
              </a:spcBef>
              <a:buFont typeface="Wingdings"/>
              <a:buChar char=""/>
              <a:tabLst>
                <a:tab pos="250819" algn="l"/>
              </a:tabLst>
            </a:pPr>
            <a:r>
              <a:rPr dirty="0">
                <a:latin typeface="Times New Roman"/>
                <a:cs typeface="Times New Roman"/>
              </a:rPr>
              <a:t>Hydrotropy </a:t>
            </a:r>
            <a:r>
              <a:rPr spc="-5" dirty="0">
                <a:latin typeface="Times New Roman"/>
                <a:cs typeface="Times New Roman"/>
              </a:rPr>
              <a:t>is </a:t>
            </a:r>
            <a:r>
              <a:rPr dirty="0">
                <a:latin typeface="Times New Roman"/>
                <a:cs typeface="Times New Roman"/>
              </a:rPr>
              <a:t>a solubilization phenomenon </a:t>
            </a:r>
            <a:r>
              <a:rPr spc="-5" dirty="0">
                <a:latin typeface="Times New Roman"/>
                <a:cs typeface="Times New Roman"/>
              </a:rPr>
              <a:t>whereby </a:t>
            </a:r>
            <a:r>
              <a:rPr dirty="0">
                <a:latin typeface="Times New Roman"/>
                <a:cs typeface="Times New Roman"/>
              </a:rPr>
              <a:t>addition of</a:t>
            </a:r>
            <a:r>
              <a:rPr spc="-71" dirty="0">
                <a:latin typeface="Times New Roman"/>
                <a:cs typeface="Times New Roman"/>
              </a:rPr>
              <a:t> </a:t>
            </a:r>
            <a:r>
              <a:rPr spc="-11" dirty="0">
                <a:latin typeface="Times New Roman"/>
                <a:cs typeface="Times New Roman"/>
              </a:rPr>
              <a:t>large</a:t>
            </a:r>
            <a:endParaRPr>
              <a:latin typeface="Times New Roman"/>
              <a:cs typeface="Times New Roman"/>
            </a:endParaRPr>
          </a:p>
          <a:p>
            <a:pPr marL="12700" marR="259708"/>
            <a:r>
              <a:rPr dirty="0">
                <a:latin typeface="Times New Roman"/>
                <a:cs typeface="Times New Roman"/>
              </a:rPr>
              <a:t>amount of a </a:t>
            </a:r>
            <a:r>
              <a:rPr spc="-5" dirty="0">
                <a:latin typeface="Times New Roman"/>
                <a:cs typeface="Times New Roman"/>
              </a:rPr>
              <a:t>second </a:t>
            </a:r>
            <a:r>
              <a:rPr dirty="0">
                <a:latin typeface="Times New Roman"/>
                <a:cs typeface="Times New Roman"/>
              </a:rPr>
              <a:t>solute results in an increase in the aqueous solubility of</a:t>
            </a:r>
            <a:r>
              <a:rPr spc="-120" dirty="0">
                <a:latin typeface="Times New Roman"/>
                <a:cs typeface="Times New Roman"/>
              </a:rPr>
              <a:t> </a:t>
            </a:r>
            <a:r>
              <a:rPr dirty="0">
                <a:latin typeface="Times New Roman"/>
                <a:cs typeface="Times New Roman"/>
              </a:rPr>
              <a:t>existing  solute.</a:t>
            </a:r>
            <a:endParaRPr>
              <a:latin typeface="Times New Roman"/>
              <a:cs typeface="Times New Roman"/>
            </a:endParaRPr>
          </a:p>
          <a:p>
            <a:pPr>
              <a:spcBef>
                <a:spcPts val="35"/>
              </a:spcBef>
            </a:pPr>
            <a:endParaRPr sz="1851">
              <a:latin typeface="Times New Roman"/>
              <a:cs typeface="Times New Roman"/>
            </a:endParaRPr>
          </a:p>
          <a:p>
            <a:pPr marL="12700" marR="58417" algn="just">
              <a:buFont typeface="Wingdings"/>
              <a:buChar char=""/>
              <a:tabLst>
                <a:tab pos="194940" algn="l"/>
              </a:tabLst>
            </a:pPr>
            <a:r>
              <a:rPr dirty="0">
                <a:latin typeface="Times New Roman"/>
                <a:cs typeface="Times New Roman"/>
              </a:rPr>
              <a:t>Concentrated aqueous hydrotropic solutions of sodium benzoate, sodium salicylate,  urea, nicotinamide, sodium citrate, and </a:t>
            </a:r>
            <a:r>
              <a:rPr spc="-5" dirty="0">
                <a:latin typeface="Times New Roman"/>
                <a:cs typeface="Times New Roman"/>
              </a:rPr>
              <a:t>sodium </a:t>
            </a:r>
            <a:r>
              <a:rPr dirty="0">
                <a:latin typeface="Times New Roman"/>
                <a:cs typeface="Times New Roman"/>
              </a:rPr>
              <a:t>acetate have been observed to</a:t>
            </a:r>
            <a:r>
              <a:rPr spc="-125" dirty="0">
                <a:latin typeface="Times New Roman"/>
                <a:cs typeface="Times New Roman"/>
              </a:rPr>
              <a:t> </a:t>
            </a:r>
            <a:r>
              <a:rPr dirty="0">
                <a:latin typeface="Times New Roman"/>
                <a:cs typeface="Times New Roman"/>
              </a:rPr>
              <a:t>enhance  the aqueous solubilities of </a:t>
            </a:r>
            <a:r>
              <a:rPr spc="-5" dirty="0">
                <a:latin typeface="Times New Roman"/>
                <a:cs typeface="Times New Roman"/>
              </a:rPr>
              <a:t>many </a:t>
            </a:r>
            <a:r>
              <a:rPr dirty="0">
                <a:latin typeface="Times New Roman"/>
                <a:cs typeface="Times New Roman"/>
              </a:rPr>
              <a:t>poorly </a:t>
            </a:r>
            <a:r>
              <a:rPr spc="-5" dirty="0">
                <a:latin typeface="Times New Roman"/>
                <a:cs typeface="Times New Roman"/>
              </a:rPr>
              <a:t>water-soluble</a:t>
            </a:r>
            <a:r>
              <a:rPr spc="-45" dirty="0">
                <a:latin typeface="Times New Roman"/>
                <a:cs typeface="Times New Roman"/>
              </a:rPr>
              <a:t> </a:t>
            </a:r>
            <a:r>
              <a:rPr spc="-5" dirty="0">
                <a:latin typeface="Times New Roman"/>
                <a:cs typeface="Times New Roman"/>
              </a:rPr>
              <a:t>drugs.</a:t>
            </a:r>
            <a:endParaRPr>
              <a:latin typeface="Times New Roman"/>
              <a:cs typeface="Times New Roman"/>
            </a:endParaRPr>
          </a:p>
        </p:txBody>
      </p:sp>
      <p:sp>
        <p:nvSpPr>
          <p:cNvPr id="4" name="object 4"/>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1" y="975361"/>
            <a:ext cx="178308" cy="1783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641" y="3261359"/>
            <a:ext cx="178308" cy="178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8641" y="4632962"/>
            <a:ext cx="178308" cy="17830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6" name="object 6"/>
          <p:cNvSpPr txBox="1"/>
          <p:nvPr/>
        </p:nvSpPr>
        <p:spPr>
          <a:xfrm>
            <a:off x="262232" y="274676"/>
            <a:ext cx="8545195" cy="6514732"/>
          </a:xfrm>
          <a:prstGeom prst="rect">
            <a:avLst/>
          </a:prstGeom>
        </p:spPr>
        <p:txBody>
          <a:bodyPr vert="horz" wrap="square" lIns="0" tIns="165100" rIns="0" bIns="0" rtlCol="0">
            <a:spAutoFit/>
          </a:bodyPr>
          <a:lstStyle/>
          <a:p>
            <a:pPr marL="286378">
              <a:spcBef>
                <a:spcPts val="1300"/>
              </a:spcBef>
            </a:pPr>
            <a:r>
              <a:rPr sz="2000" b="1" i="1" u="heavy" spc="-15" dirty="0">
                <a:uFill>
                  <a:solidFill>
                    <a:srgbClr val="000000"/>
                  </a:solidFill>
                </a:uFill>
                <a:latin typeface="Times New Roman"/>
                <a:cs typeface="Times New Roman"/>
              </a:rPr>
              <a:t>4)COSOLVENCY:-</a:t>
            </a:r>
            <a:endParaRPr sz="2000">
              <a:latin typeface="Times New Roman"/>
              <a:cs typeface="Times New Roman"/>
            </a:endParaRPr>
          </a:p>
          <a:p>
            <a:pPr marL="286378" marR="441314" indent="237485">
              <a:lnSpc>
                <a:spcPct val="150000"/>
              </a:lnSpc>
            </a:pPr>
            <a:r>
              <a:rPr sz="2000" dirty="0">
                <a:latin typeface="Times New Roman"/>
                <a:cs typeface="Times New Roman"/>
              </a:rPr>
              <a:t>The </a:t>
            </a:r>
            <a:r>
              <a:rPr sz="2000" spc="-5" dirty="0">
                <a:latin typeface="Times New Roman"/>
                <a:cs typeface="Times New Roman"/>
              </a:rPr>
              <a:t>solubility </a:t>
            </a:r>
            <a:r>
              <a:rPr sz="2000" dirty="0">
                <a:latin typeface="Times New Roman"/>
                <a:cs typeface="Times New Roman"/>
              </a:rPr>
              <a:t>of poorly soluble drugs in water can be increased by</a:t>
            </a:r>
            <a:r>
              <a:rPr sz="2000" spc="-204" dirty="0">
                <a:latin typeface="Times New Roman"/>
                <a:cs typeface="Times New Roman"/>
              </a:rPr>
              <a:t> </a:t>
            </a:r>
            <a:r>
              <a:rPr sz="2000" spc="-5" dirty="0">
                <a:latin typeface="Times New Roman"/>
                <a:cs typeface="Times New Roman"/>
              </a:rPr>
              <a:t>mixing  </a:t>
            </a:r>
            <a:r>
              <a:rPr sz="2000" dirty="0">
                <a:latin typeface="Times New Roman"/>
                <a:cs typeface="Times New Roman"/>
              </a:rPr>
              <a:t>it with </a:t>
            </a:r>
            <a:r>
              <a:rPr sz="2000" spc="-5" dirty="0">
                <a:latin typeface="Times New Roman"/>
                <a:cs typeface="Times New Roman"/>
              </a:rPr>
              <a:t>some water miscible </a:t>
            </a:r>
            <a:r>
              <a:rPr sz="2000" dirty="0">
                <a:latin typeface="Times New Roman"/>
                <a:cs typeface="Times New Roman"/>
              </a:rPr>
              <a:t>solvent in which the drug is readily soluble.</a:t>
            </a:r>
            <a:r>
              <a:rPr sz="2000" spc="-260" dirty="0">
                <a:latin typeface="Times New Roman"/>
                <a:cs typeface="Times New Roman"/>
              </a:rPr>
              <a:t> </a:t>
            </a:r>
            <a:r>
              <a:rPr sz="2000" dirty="0">
                <a:latin typeface="Times New Roman"/>
                <a:cs typeface="Times New Roman"/>
              </a:rPr>
              <a:t>This</a:t>
            </a:r>
            <a:endParaRPr sz="2000">
              <a:latin typeface="Times New Roman"/>
              <a:cs typeface="Times New Roman"/>
            </a:endParaRPr>
          </a:p>
          <a:p>
            <a:pPr marL="286378">
              <a:spcBef>
                <a:spcPts val="1200"/>
              </a:spcBef>
            </a:pPr>
            <a:r>
              <a:rPr sz="2000" dirty="0">
                <a:latin typeface="Times New Roman"/>
                <a:cs typeface="Times New Roman"/>
              </a:rPr>
              <a:t>process is </a:t>
            </a:r>
            <a:r>
              <a:rPr sz="2000" spc="5" dirty="0">
                <a:latin typeface="Times New Roman"/>
                <a:cs typeface="Times New Roman"/>
              </a:rPr>
              <a:t>known </a:t>
            </a:r>
            <a:r>
              <a:rPr sz="2000" dirty="0">
                <a:latin typeface="Times New Roman"/>
                <a:cs typeface="Times New Roman"/>
              </a:rPr>
              <a:t>as cosolvency and the solvent used in </a:t>
            </a:r>
            <a:r>
              <a:rPr sz="2000" spc="-5" dirty="0">
                <a:latin typeface="Times New Roman"/>
                <a:cs typeface="Times New Roman"/>
              </a:rPr>
              <a:t>combination </a:t>
            </a:r>
            <a:r>
              <a:rPr sz="2000" dirty="0">
                <a:latin typeface="Times New Roman"/>
                <a:cs typeface="Times New Roman"/>
              </a:rPr>
              <a:t>are</a:t>
            </a:r>
            <a:r>
              <a:rPr sz="2000" spc="-211" dirty="0">
                <a:latin typeface="Times New Roman"/>
                <a:cs typeface="Times New Roman"/>
              </a:rPr>
              <a:t> </a:t>
            </a:r>
            <a:r>
              <a:rPr sz="2000" spc="5" dirty="0">
                <a:latin typeface="Times New Roman"/>
                <a:cs typeface="Times New Roman"/>
              </a:rPr>
              <a:t>known</a:t>
            </a:r>
            <a:endParaRPr sz="2000">
              <a:latin typeface="Times New Roman"/>
              <a:cs typeface="Times New Roman"/>
            </a:endParaRPr>
          </a:p>
          <a:p>
            <a:pPr marL="286378">
              <a:spcBef>
                <a:spcPts val="1200"/>
              </a:spcBef>
            </a:pPr>
            <a:r>
              <a:rPr sz="2000" dirty="0">
                <a:latin typeface="Times New Roman"/>
                <a:cs typeface="Times New Roman"/>
              </a:rPr>
              <a:t>as</a:t>
            </a:r>
            <a:r>
              <a:rPr sz="2000" spc="-15" dirty="0">
                <a:latin typeface="Times New Roman"/>
                <a:cs typeface="Times New Roman"/>
              </a:rPr>
              <a:t> </a:t>
            </a:r>
            <a:r>
              <a:rPr sz="2000" dirty="0">
                <a:latin typeface="Times New Roman"/>
                <a:cs typeface="Times New Roman"/>
              </a:rPr>
              <a:t>cosolvent.</a:t>
            </a:r>
            <a:endParaRPr sz="2000">
              <a:latin typeface="Times New Roman"/>
              <a:cs typeface="Times New Roman"/>
            </a:endParaRPr>
          </a:p>
          <a:p>
            <a:pPr>
              <a:lnSpc>
                <a:spcPct val="100000"/>
              </a:lnSpc>
            </a:pPr>
            <a:endParaRPr sz="2200">
              <a:latin typeface="Times New Roman"/>
              <a:cs typeface="Times New Roman"/>
            </a:endParaRPr>
          </a:p>
          <a:p>
            <a:pPr>
              <a:spcBef>
                <a:spcPts val="31"/>
              </a:spcBef>
            </a:pPr>
            <a:endParaRPr sz="1951">
              <a:latin typeface="Times New Roman"/>
              <a:cs typeface="Times New Roman"/>
            </a:endParaRPr>
          </a:p>
          <a:p>
            <a:pPr marL="528307"/>
            <a:r>
              <a:rPr sz="2000" dirty="0">
                <a:latin typeface="Times New Roman"/>
                <a:cs typeface="Times New Roman"/>
              </a:rPr>
              <a:t>Cosolvent </a:t>
            </a:r>
            <a:r>
              <a:rPr sz="2000" spc="-5" dirty="0">
                <a:latin typeface="Times New Roman"/>
                <a:cs typeface="Times New Roman"/>
              </a:rPr>
              <a:t>system </a:t>
            </a:r>
            <a:r>
              <a:rPr sz="2000" spc="5" dirty="0">
                <a:latin typeface="Times New Roman"/>
                <a:cs typeface="Times New Roman"/>
              </a:rPr>
              <a:t>works </a:t>
            </a:r>
            <a:r>
              <a:rPr sz="2000" dirty="0">
                <a:latin typeface="Times New Roman"/>
                <a:cs typeface="Times New Roman"/>
              </a:rPr>
              <a:t>by reducing the interfacial tension between</a:t>
            </a:r>
            <a:r>
              <a:rPr sz="2000" spc="-271" dirty="0">
                <a:latin typeface="Times New Roman"/>
                <a:cs typeface="Times New Roman"/>
              </a:rPr>
              <a:t> </a:t>
            </a:r>
            <a:r>
              <a:rPr sz="2000" dirty="0">
                <a:latin typeface="Times New Roman"/>
                <a:cs typeface="Times New Roman"/>
              </a:rPr>
              <a:t>the</a:t>
            </a:r>
            <a:endParaRPr sz="2000">
              <a:latin typeface="Times New Roman"/>
              <a:cs typeface="Times New Roman"/>
            </a:endParaRPr>
          </a:p>
          <a:p>
            <a:pPr marL="286378">
              <a:spcBef>
                <a:spcPts val="1200"/>
              </a:spcBef>
            </a:pPr>
            <a:r>
              <a:rPr sz="2000" dirty="0">
                <a:latin typeface="Times New Roman"/>
                <a:cs typeface="Times New Roman"/>
              </a:rPr>
              <a:t>aqueous solution and hydrophobic solute &amp; it is </a:t>
            </a:r>
            <a:r>
              <a:rPr sz="2000" spc="5" dirty="0">
                <a:latin typeface="Times New Roman"/>
                <a:cs typeface="Times New Roman"/>
              </a:rPr>
              <a:t>known </a:t>
            </a:r>
            <a:r>
              <a:rPr sz="2000" dirty="0">
                <a:latin typeface="Times New Roman"/>
                <a:cs typeface="Times New Roman"/>
              </a:rPr>
              <a:t>as solvent</a:t>
            </a:r>
            <a:r>
              <a:rPr sz="2000" spc="-271" dirty="0">
                <a:latin typeface="Times New Roman"/>
                <a:cs typeface="Times New Roman"/>
              </a:rPr>
              <a:t> </a:t>
            </a:r>
            <a:r>
              <a:rPr sz="2000" dirty="0">
                <a:latin typeface="Times New Roman"/>
                <a:cs typeface="Times New Roman"/>
              </a:rPr>
              <a:t>blending.</a:t>
            </a:r>
            <a:endParaRPr sz="2000">
              <a:latin typeface="Times New Roman"/>
              <a:cs typeface="Times New Roman"/>
            </a:endParaRPr>
          </a:p>
          <a:p>
            <a:pPr>
              <a:spcBef>
                <a:spcPts val="35"/>
              </a:spcBef>
            </a:pPr>
            <a:endParaRPr sz="3100">
              <a:latin typeface="Times New Roman"/>
              <a:cs typeface="Times New Roman"/>
            </a:endParaRPr>
          </a:p>
          <a:p>
            <a:pPr marL="286378" marR="5080" indent="237485">
              <a:lnSpc>
                <a:spcPct val="150000"/>
              </a:lnSpc>
            </a:pPr>
            <a:r>
              <a:rPr sz="2000" spc="5" dirty="0">
                <a:latin typeface="Times New Roman"/>
                <a:cs typeface="Times New Roman"/>
              </a:rPr>
              <a:t>The </a:t>
            </a:r>
            <a:r>
              <a:rPr sz="2000" dirty="0">
                <a:latin typeface="Times New Roman"/>
                <a:cs typeface="Times New Roman"/>
              </a:rPr>
              <a:t>cosolvents are having hydrogen acceptor or </a:t>
            </a:r>
            <a:r>
              <a:rPr sz="2000" spc="5" dirty="0">
                <a:latin typeface="Times New Roman"/>
                <a:cs typeface="Times New Roman"/>
              </a:rPr>
              <a:t>donor </a:t>
            </a:r>
            <a:r>
              <a:rPr sz="2000" dirty="0">
                <a:latin typeface="Times New Roman"/>
                <a:cs typeface="Times New Roman"/>
              </a:rPr>
              <a:t>groups with a </a:t>
            </a:r>
            <a:r>
              <a:rPr sz="2000" spc="-11" dirty="0">
                <a:latin typeface="Times New Roman"/>
                <a:cs typeface="Times New Roman"/>
              </a:rPr>
              <a:t>small  </a:t>
            </a:r>
            <a:r>
              <a:rPr sz="2000" dirty="0">
                <a:latin typeface="Times New Roman"/>
                <a:cs typeface="Times New Roman"/>
              </a:rPr>
              <a:t>hydrocarbon region. The hydrophobic hydrocarbon region usually interferes</a:t>
            </a:r>
            <a:r>
              <a:rPr sz="2000" spc="-265" dirty="0">
                <a:latin typeface="Times New Roman"/>
                <a:cs typeface="Times New Roman"/>
              </a:rPr>
              <a:t> </a:t>
            </a:r>
            <a:r>
              <a:rPr sz="2000" dirty="0">
                <a:latin typeface="Times New Roman"/>
                <a:cs typeface="Times New Roman"/>
              </a:rPr>
              <a:t>with  the hydrogen bonding network of water which consequently reduces the  </a:t>
            </a:r>
            <a:r>
              <a:rPr sz="2000" spc="-5" dirty="0">
                <a:latin typeface="Times New Roman"/>
                <a:cs typeface="Times New Roman"/>
              </a:rPr>
              <a:t>intermolecular attraction </a:t>
            </a:r>
            <a:r>
              <a:rPr sz="2000" dirty="0">
                <a:latin typeface="Times New Roman"/>
                <a:cs typeface="Times New Roman"/>
              </a:rPr>
              <a:t>of water while the hydrophilic hydrogen </a:t>
            </a:r>
            <a:r>
              <a:rPr sz="2000" spc="5" dirty="0">
                <a:latin typeface="Times New Roman"/>
                <a:cs typeface="Times New Roman"/>
              </a:rPr>
              <a:t>bonds</a:t>
            </a:r>
            <a:r>
              <a:rPr sz="2000" spc="-145" dirty="0">
                <a:latin typeface="Times New Roman"/>
                <a:cs typeface="Times New Roman"/>
              </a:rPr>
              <a:t> </a:t>
            </a:r>
            <a:r>
              <a:rPr sz="2000" dirty="0">
                <a:latin typeface="Times New Roman"/>
                <a:cs typeface="Times New Roman"/>
              </a:rPr>
              <a:t>ensures</a:t>
            </a:r>
            <a:endParaRPr sz="2000">
              <a:latin typeface="Times New Roman"/>
              <a:cs typeface="Times New Roman"/>
            </a:endParaRPr>
          </a:p>
          <a:p>
            <a:pPr marR="6605106" algn="ctr">
              <a:spcBef>
                <a:spcPts val="1205"/>
              </a:spcBef>
            </a:pPr>
            <a:r>
              <a:rPr sz="2100" spc="-7" baseline="41666" dirty="0">
                <a:solidFill>
                  <a:srgbClr val="FF0000"/>
                </a:solidFill>
                <a:latin typeface="Arial"/>
                <a:cs typeface="Arial"/>
              </a:rPr>
              <a:t>14 </a:t>
            </a:r>
            <a:r>
              <a:rPr sz="2000" dirty="0">
                <a:latin typeface="Times New Roman"/>
                <a:cs typeface="Times New Roman"/>
              </a:rPr>
              <a:t>water</a:t>
            </a:r>
            <a:r>
              <a:rPr sz="2000" spc="-255" dirty="0">
                <a:latin typeface="Times New Roman"/>
                <a:cs typeface="Times New Roman"/>
              </a:rPr>
              <a:t> </a:t>
            </a:r>
            <a:r>
              <a:rPr sz="2000" spc="-15" dirty="0">
                <a:latin typeface="Times New Roman"/>
                <a:cs typeface="Times New Roman"/>
              </a:rPr>
              <a:t>solubility.</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3" y="633731"/>
            <a:ext cx="4744085" cy="321242"/>
          </a:xfrm>
          <a:prstGeom prst="rect">
            <a:avLst/>
          </a:prstGeom>
        </p:spPr>
        <p:txBody>
          <a:bodyPr vert="horz" wrap="square" lIns="0" tIns="13335" rIns="0" bIns="0" rtlCol="0" anchor="t">
            <a:spAutoFit/>
          </a:bodyPr>
          <a:lstStyle/>
          <a:p>
            <a:pPr marL="12700">
              <a:spcBef>
                <a:spcPts val="105"/>
              </a:spcBef>
            </a:pPr>
            <a:r>
              <a:rPr sz="2000" u="heavy" spc="-5" dirty="0">
                <a:solidFill>
                  <a:srgbClr val="000000"/>
                </a:solidFill>
                <a:uFill>
                  <a:solidFill>
                    <a:srgbClr val="000000"/>
                  </a:solidFill>
                </a:uFill>
              </a:rPr>
              <a:t>5)SOLUBILIZATION </a:t>
            </a:r>
            <a:r>
              <a:rPr sz="2000" u="heavy" dirty="0">
                <a:solidFill>
                  <a:srgbClr val="000000"/>
                </a:solidFill>
                <a:uFill>
                  <a:solidFill>
                    <a:srgbClr val="000000"/>
                  </a:solidFill>
                </a:uFill>
              </a:rPr>
              <a:t>BY</a:t>
            </a:r>
            <a:r>
              <a:rPr sz="2000" u="heavy" spc="-125" dirty="0">
                <a:solidFill>
                  <a:srgbClr val="000000"/>
                </a:solidFill>
                <a:uFill>
                  <a:solidFill>
                    <a:srgbClr val="000000"/>
                  </a:solidFill>
                </a:uFill>
              </a:rPr>
              <a:t> </a:t>
            </a:r>
            <a:r>
              <a:rPr sz="2000" u="heavy" spc="-25" dirty="0">
                <a:solidFill>
                  <a:srgbClr val="000000"/>
                </a:solidFill>
                <a:uFill>
                  <a:solidFill>
                    <a:srgbClr val="000000"/>
                  </a:solidFill>
                </a:uFill>
              </a:rPr>
              <a:t>SURFACTANTS:-</a:t>
            </a:r>
            <a:endParaRPr sz="2000"/>
          </a:p>
        </p:txBody>
      </p:sp>
      <p:sp>
        <p:nvSpPr>
          <p:cNvPr id="3" name="object 3"/>
          <p:cNvSpPr/>
          <p:nvPr/>
        </p:nvSpPr>
        <p:spPr>
          <a:xfrm>
            <a:off x="548641" y="1584961"/>
            <a:ext cx="178308" cy="178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8641" y="2956561"/>
            <a:ext cx="178308" cy="17830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48641" y="3870962"/>
            <a:ext cx="178308" cy="17830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p:nvPr/>
        </p:nvSpPr>
        <p:spPr>
          <a:xfrm>
            <a:off x="262231" y="1341097"/>
            <a:ext cx="7951471" cy="5311839"/>
          </a:xfrm>
          <a:prstGeom prst="rect">
            <a:avLst/>
          </a:prstGeom>
        </p:spPr>
        <p:txBody>
          <a:bodyPr vert="horz" wrap="square" lIns="0" tIns="12700" rIns="0" bIns="0" rtlCol="0">
            <a:spAutoFit/>
          </a:bodyPr>
          <a:lstStyle/>
          <a:p>
            <a:pPr marL="286378" marR="5080" indent="241929">
              <a:lnSpc>
                <a:spcPct val="150100"/>
              </a:lnSpc>
              <a:spcBef>
                <a:spcPts val="100"/>
              </a:spcBef>
            </a:pPr>
            <a:r>
              <a:rPr sz="2000" dirty="0">
                <a:latin typeface="Times New Roman"/>
                <a:cs typeface="Times New Roman"/>
              </a:rPr>
              <a:t>Surfactants are the agents which reduces surface tension and enhance</a:t>
            </a:r>
            <a:r>
              <a:rPr sz="2000" spc="-240" dirty="0">
                <a:latin typeface="Times New Roman"/>
                <a:cs typeface="Times New Roman"/>
              </a:rPr>
              <a:t> </a:t>
            </a:r>
            <a:r>
              <a:rPr sz="2000" dirty="0">
                <a:latin typeface="Times New Roman"/>
                <a:cs typeface="Times New Roman"/>
              </a:rPr>
              <a:t>the  </a:t>
            </a:r>
            <a:r>
              <a:rPr sz="2000" spc="-5" dirty="0">
                <a:latin typeface="Times New Roman"/>
                <a:cs typeface="Times New Roman"/>
              </a:rPr>
              <a:t>dissolution </a:t>
            </a:r>
            <a:r>
              <a:rPr sz="2000" dirty="0">
                <a:latin typeface="Times New Roman"/>
                <a:cs typeface="Times New Roman"/>
              </a:rPr>
              <a:t>of lipophilic drugs in aqueous</a:t>
            </a:r>
            <a:r>
              <a:rPr sz="2000" spc="-165" dirty="0">
                <a:latin typeface="Times New Roman"/>
                <a:cs typeface="Times New Roman"/>
              </a:rPr>
              <a:t> </a:t>
            </a:r>
            <a:r>
              <a:rPr sz="2000" spc="-5" dirty="0">
                <a:latin typeface="Times New Roman"/>
                <a:cs typeface="Times New Roman"/>
              </a:rPr>
              <a:t>medium.</a:t>
            </a:r>
            <a:endParaRPr sz="2000">
              <a:latin typeface="Times New Roman"/>
              <a:cs typeface="Times New Roman"/>
            </a:endParaRPr>
          </a:p>
          <a:p>
            <a:pPr>
              <a:lnSpc>
                <a:spcPct val="100000"/>
              </a:lnSpc>
            </a:pPr>
            <a:endParaRPr sz="2200">
              <a:latin typeface="Times New Roman"/>
              <a:cs typeface="Times New Roman"/>
            </a:endParaRPr>
          </a:p>
          <a:p>
            <a:pPr>
              <a:spcBef>
                <a:spcPts val="25"/>
              </a:spcBef>
            </a:pPr>
            <a:endParaRPr sz="1951">
              <a:latin typeface="Times New Roman"/>
              <a:cs typeface="Times New Roman"/>
            </a:endParaRPr>
          </a:p>
          <a:p>
            <a:pPr marL="523862"/>
            <a:r>
              <a:rPr sz="2000" dirty="0">
                <a:latin typeface="Times New Roman"/>
                <a:cs typeface="Times New Roman"/>
              </a:rPr>
              <a:t>The surfactants are </a:t>
            </a:r>
            <a:r>
              <a:rPr sz="2000" spc="-5" dirty="0">
                <a:latin typeface="Times New Roman"/>
                <a:cs typeface="Times New Roman"/>
              </a:rPr>
              <a:t>also </a:t>
            </a:r>
            <a:r>
              <a:rPr sz="2000" dirty="0">
                <a:latin typeface="Times New Roman"/>
                <a:cs typeface="Times New Roman"/>
              </a:rPr>
              <a:t>used to </a:t>
            </a:r>
            <a:r>
              <a:rPr sz="2000" spc="-5" dirty="0">
                <a:latin typeface="Times New Roman"/>
                <a:cs typeface="Times New Roman"/>
              </a:rPr>
              <a:t>stabilize </a:t>
            </a:r>
            <a:r>
              <a:rPr sz="2000" dirty="0">
                <a:latin typeface="Times New Roman"/>
                <a:cs typeface="Times New Roman"/>
              </a:rPr>
              <a:t>drug</a:t>
            </a:r>
            <a:r>
              <a:rPr sz="2000" spc="-151" dirty="0">
                <a:latin typeface="Times New Roman"/>
                <a:cs typeface="Times New Roman"/>
              </a:rPr>
              <a:t> </a:t>
            </a:r>
            <a:r>
              <a:rPr sz="2000" dirty="0">
                <a:latin typeface="Times New Roman"/>
                <a:cs typeface="Times New Roman"/>
              </a:rPr>
              <a:t>suspensions.</a:t>
            </a:r>
            <a:endParaRPr sz="2000">
              <a:latin typeface="Times New Roman"/>
              <a:cs typeface="Times New Roman"/>
            </a:endParaRPr>
          </a:p>
          <a:p>
            <a:pPr>
              <a:spcBef>
                <a:spcPts val="40"/>
              </a:spcBef>
            </a:pPr>
            <a:endParaRPr sz="3100">
              <a:latin typeface="Times New Roman"/>
              <a:cs typeface="Times New Roman"/>
            </a:endParaRPr>
          </a:p>
          <a:p>
            <a:pPr marL="286378" marR="148587" indent="237485">
              <a:lnSpc>
                <a:spcPct val="150000"/>
              </a:lnSpc>
            </a:pPr>
            <a:r>
              <a:rPr sz="2000" spc="5" dirty="0">
                <a:latin typeface="Times New Roman"/>
                <a:cs typeface="Times New Roman"/>
              </a:rPr>
              <a:t>When </a:t>
            </a:r>
            <a:r>
              <a:rPr sz="2000" dirty="0">
                <a:latin typeface="Times New Roman"/>
                <a:cs typeface="Times New Roman"/>
              </a:rPr>
              <a:t>the concentration of </a:t>
            </a:r>
            <a:r>
              <a:rPr sz="2000" spc="-5" dirty="0">
                <a:latin typeface="Times New Roman"/>
                <a:cs typeface="Times New Roman"/>
              </a:rPr>
              <a:t>surfactants more </a:t>
            </a:r>
            <a:r>
              <a:rPr sz="2000" dirty="0">
                <a:latin typeface="Times New Roman"/>
                <a:cs typeface="Times New Roman"/>
              </a:rPr>
              <a:t>than their </a:t>
            </a:r>
            <a:r>
              <a:rPr sz="2000" spc="-5" dirty="0">
                <a:latin typeface="Times New Roman"/>
                <a:cs typeface="Times New Roman"/>
              </a:rPr>
              <a:t>critical micelle  </a:t>
            </a:r>
            <a:r>
              <a:rPr sz="2000" dirty="0">
                <a:latin typeface="Times New Roman"/>
                <a:cs typeface="Times New Roman"/>
              </a:rPr>
              <a:t>concentration (CMC, which is in the range of 0.05–0.10% for </a:t>
            </a:r>
            <a:r>
              <a:rPr sz="2000" spc="-5" dirty="0">
                <a:latin typeface="Times New Roman"/>
                <a:cs typeface="Times New Roman"/>
              </a:rPr>
              <a:t>most  surfactants), micelle formation </a:t>
            </a:r>
            <a:r>
              <a:rPr sz="2000" dirty="0">
                <a:latin typeface="Times New Roman"/>
                <a:cs typeface="Times New Roman"/>
              </a:rPr>
              <a:t>occurs which entrap the drugs within the  </a:t>
            </a:r>
            <a:r>
              <a:rPr sz="2000" spc="-5" dirty="0">
                <a:latin typeface="Times New Roman"/>
                <a:cs typeface="Times New Roman"/>
              </a:rPr>
              <a:t>micelles. </a:t>
            </a:r>
            <a:r>
              <a:rPr sz="2000" dirty="0">
                <a:latin typeface="Times New Roman"/>
                <a:cs typeface="Times New Roman"/>
              </a:rPr>
              <a:t>This is </a:t>
            </a:r>
            <a:r>
              <a:rPr sz="2000" spc="5" dirty="0">
                <a:latin typeface="Times New Roman"/>
                <a:cs typeface="Times New Roman"/>
              </a:rPr>
              <a:t>known </a:t>
            </a:r>
            <a:r>
              <a:rPr sz="2000" dirty="0">
                <a:latin typeface="Times New Roman"/>
                <a:cs typeface="Times New Roman"/>
              </a:rPr>
              <a:t>as </a:t>
            </a:r>
            <a:r>
              <a:rPr sz="2000" spc="-5" dirty="0">
                <a:latin typeface="Times New Roman"/>
                <a:cs typeface="Times New Roman"/>
              </a:rPr>
              <a:t>micellization </a:t>
            </a:r>
            <a:r>
              <a:rPr sz="2000" dirty="0">
                <a:latin typeface="Times New Roman"/>
                <a:cs typeface="Times New Roman"/>
              </a:rPr>
              <a:t>and generally results in</a:t>
            </a:r>
            <a:r>
              <a:rPr sz="2000" spc="-220" dirty="0">
                <a:latin typeface="Times New Roman"/>
                <a:cs typeface="Times New Roman"/>
              </a:rPr>
              <a:t> </a:t>
            </a:r>
            <a:r>
              <a:rPr sz="2000" dirty="0">
                <a:latin typeface="Times New Roman"/>
                <a:cs typeface="Times New Roman"/>
              </a:rPr>
              <a:t>enhanced  </a:t>
            </a:r>
            <a:r>
              <a:rPr sz="2000" spc="-5" dirty="0">
                <a:latin typeface="Times New Roman"/>
                <a:cs typeface="Times New Roman"/>
              </a:rPr>
              <a:t>solubility </a:t>
            </a:r>
            <a:r>
              <a:rPr sz="2000" dirty="0">
                <a:latin typeface="Times New Roman"/>
                <a:cs typeface="Times New Roman"/>
              </a:rPr>
              <a:t>of poorly soluble</a:t>
            </a:r>
            <a:r>
              <a:rPr sz="2000" spc="-135" dirty="0">
                <a:latin typeface="Times New Roman"/>
                <a:cs typeface="Times New Roman"/>
              </a:rPr>
              <a:t> </a:t>
            </a:r>
            <a:r>
              <a:rPr sz="2000" spc="5" dirty="0">
                <a:latin typeface="Times New Roman"/>
                <a:cs typeface="Times New Roman"/>
              </a:rPr>
              <a:t>drugs.</a:t>
            </a:r>
            <a:endParaRPr sz="2000">
              <a:latin typeface="Times New Roman"/>
              <a:cs typeface="Times New Roman"/>
            </a:endParaRPr>
          </a:p>
          <a:p>
            <a:pPr>
              <a:spcBef>
                <a:spcPts val="51"/>
              </a:spcBef>
            </a:pPr>
            <a:endParaRPr sz="2700">
              <a:latin typeface="Times New Roman"/>
              <a:cs typeface="Times New Roman"/>
            </a:endParaRPr>
          </a:p>
          <a:p>
            <a:pPr marL="12700"/>
            <a:r>
              <a:rPr sz="1400" spc="-5" dirty="0">
                <a:solidFill>
                  <a:srgbClr val="FF0000"/>
                </a:solidFill>
                <a:latin typeface="Arial"/>
                <a:cs typeface="Arial"/>
              </a:rPr>
              <a:t>15</a:t>
            </a:r>
            <a:endParaRPr sz="140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1" y="557531"/>
            <a:ext cx="2675891" cy="321242"/>
          </a:xfrm>
          <a:prstGeom prst="rect">
            <a:avLst/>
          </a:prstGeom>
        </p:spPr>
        <p:txBody>
          <a:bodyPr vert="horz" wrap="square" lIns="0" tIns="13335" rIns="0" bIns="0" rtlCol="0" anchor="t">
            <a:spAutoFit/>
          </a:bodyPr>
          <a:lstStyle/>
          <a:p>
            <a:pPr marL="12700">
              <a:spcBef>
                <a:spcPts val="105"/>
              </a:spcBef>
            </a:pPr>
            <a:r>
              <a:rPr sz="2000" u="heavy" dirty="0">
                <a:solidFill>
                  <a:srgbClr val="000000"/>
                </a:solidFill>
                <a:uFill>
                  <a:solidFill>
                    <a:srgbClr val="000000"/>
                  </a:solidFill>
                </a:uFill>
              </a:rPr>
              <a:t>6)SOLID</a:t>
            </a:r>
            <a:r>
              <a:rPr sz="2000" u="heavy" spc="-71" dirty="0">
                <a:solidFill>
                  <a:srgbClr val="000000"/>
                </a:solidFill>
                <a:uFill>
                  <a:solidFill>
                    <a:srgbClr val="000000"/>
                  </a:solidFill>
                </a:uFill>
              </a:rPr>
              <a:t> </a:t>
            </a:r>
            <a:r>
              <a:rPr sz="2000" u="heavy" dirty="0">
                <a:solidFill>
                  <a:srgbClr val="000000"/>
                </a:solidFill>
                <a:uFill>
                  <a:solidFill>
                    <a:srgbClr val="000000"/>
                  </a:solidFill>
                </a:uFill>
              </a:rPr>
              <a:t>DISPERSION:</a:t>
            </a:r>
            <a:endParaRPr sz="2000"/>
          </a:p>
        </p:txBody>
      </p:sp>
      <p:sp>
        <p:nvSpPr>
          <p:cNvPr id="3" name="object 3"/>
          <p:cNvSpPr/>
          <p:nvPr/>
        </p:nvSpPr>
        <p:spPr>
          <a:xfrm>
            <a:off x="396242" y="1051561"/>
            <a:ext cx="178307" cy="178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6242" y="2423161"/>
            <a:ext cx="178307" cy="17830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96242" y="4251962"/>
            <a:ext cx="178307" cy="17830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96242" y="5623562"/>
            <a:ext cx="178307" cy="17830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p:nvPr/>
        </p:nvSpPr>
        <p:spPr>
          <a:xfrm>
            <a:off x="262230" y="808077"/>
            <a:ext cx="8243571" cy="6089103"/>
          </a:xfrm>
          <a:prstGeom prst="rect">
            <a:avLst/>
          </a:prstGeom>
        </p:spPr>
        <p:txBody>
          <a:bodyPr vert="horz" wrap="square" lIns="0" tIns="12700" rIns="0" bIns="0" rtlCol="0">
            <a:spAutoFit/>
          </a:bodyPr>
          <a:lstStyle/>
          <a:p>
            <a:pPr marL="133982" marR="82549" indent="241929">
              <a:lnSpc>
                <a:spcPct val="150000"/>
              </a:lnSpc>
              <a:spcBef>
                <a:spcPts val="100"/>
              </a:spcBef>
            </a:pPr>
            <a:r>
              <a:rPr sz="2000" dirty="0">
                <a:latin typeface="Times New Roman"/>
                <a:cs typeface="Times New Roman"/>
              </a:rPr>
              <a:t>Solid dispersion as group of </a:t>
            </a:r>
            <a:r>
              <a:rPr sz="2000" spc="-5" dirty="0">
                <a:latin typeface="Times New Roman"/>
                <a:cs typeface="Times New Roman"/>
              </a:rPr>
              <a:t>solid </a:t>
            </a:r>
            <a:r>
              <a:rPr sz="2000" dirty="0">
                <a:latin typeface="Times New Roman"/>
                <a:cs typeface="Times New Roman"/>
              </a:rPr>
              <a:t>products consisting of at </a:t>
            </a:r>
            <a:r>
              <a:rPr sz="2000" spc="-5" dirty="0">
                <a:latin typeface="Times New Roman"/>
                <a:cs typeface="Times New Roman"/>
              </a:rPr>
              <a:t>least </a:t>
            </a:r>
            <a:r>
              <a:rPr sz="2000" dirty="0">
                <a:latin typeface="Times New Roman"/>
                <a:cs typeface="Times New Roman"/>
              </a:rPr>
              <a:t>two  </a:t>
            </a:r>
            <a:r>
              <a:rPr sz="2000" spc="-5" dirty="0">
                <a:latin typeface="Times New Roman"/>
                <a:cs typeface="Times New Roman"/>
              </a:rPr>
              <a:t>different </a:t>
            </a:r>
            <a:r>
              <a:rPr sz="2000" dirty="0">
                <a:latin typeface="Times New Roman"/>
                <a:cs typeface="Times New Roman"/>
              </a:rPr>
              <a:t>components, </a:t>
            </a:r>
            <a:r>
              <a:rPr sz="2000" spc="-15" dirty="0">
                <a:latin typeface="Times New Roman"/>
                <a:cs typeface="Times New Roman"/>
              </a:rPr>
              <a:t>generally, </a:t>
            </a:r>
            <a:r>
              <a:rPr sz="2000" dirty="0">
                <a:latin typeface="Times New Roman"/>
                <a:cs typeface="Times New Roman"/>
              </a:rPr>
              <a:t>a hydrophilic </a:t>
            </a:r>
            <a:r>
              <a:rPr sz="2000" spc="-5" dirty="0">
                <a:latin typeface="Times New Roman"/>
                <a:cs typeface="Times New Roman"/>
              </a:rPr>
              <a:t>matrix, </a:t>
            </a:r>
            <a:r>
              <a:rPr sz="2000" dirty="0">
                <a:latin typeface="Times New Roman"/>
                <a:cs typeface="Times New Roman"/>
              </a:rPr>
              <a:t>and a hydrophobic</a:t>
            </a:r>
            <a:r>
              <a:rPr sz="2000" spc="-180" dirty="0">
                <a:latin typeface="Times New Roman"/>
                <a:cs typeface="Times New Roman"/>
              </a:rPr>
              <a:t> </a:t>
            </a:r>
            <a:r>
              <a:rPr sz="2000" spc="11" dirty="0">
                <a:latin typeface="Times New Roman"/>
                <a:cs typeface="Times New Roman"/>
              </a:rPr>
              <a:t>drug.</a:t>
            </a:r>
            <a:endParaRPr sz="2000">
              <a:latin typeface="Times New Roman"/>
              <a:cs typeface="Times New Roman"/>
            </a:endParaRPr>
          </a:p>
          <a:p>
            <a:pPr>
              <a:spcBef>
                <a:spcPts val="35"/>
              </a:spcBef>
            </a:pPr>
            <a:endParaRPr sz="3100">
              <a:latin typeface="Times New Roman"/>
              <a:cs typeface="Times New Roman"/>
            </a:endParaRPr>
          </a:p>
          <a:p>
            <a:pPr marL="133982" marR="177161" indent="241929">
              <a:lnSpc>
                <a:spcPct val="150000"/>
              </a:lnSpc>
            </a:pPr>
            <a:r>
              <a:rPr sz="2000" dirty="0">
                <a:latin typeface="Times New Roman"/>
                <a:cs typeface="Times New Roman"/>
              </a:rPr>
              <a:t>Solid dispersion can </a:t>
            </a:r>
            <a:r>
              <a:rPr sz="2000" spc="-5" dirty="0">
                <a:latin typeface="Times New Roman"/>
                <a:cs typeface="Times New Roman"/>
              </a:rPr>
              <a:t>also </a:t>
            </a:r>
            <a:r>
              <a:rPr sz="2000" dirty="0">
                <a:latin typeface="Times New Roman"/>
                <a:cs typeface="Times New Roman"/>
              </a:rPr>
              <a:t>be referred as the dispersion of </a:t>
            </a:r>
            <a:r>
              <a:rPr sz="2000" spc="5" dirty="0">
                <a:latin typeface="Times New Roman"/>
                <a:cs typeface="Times New Roman"/>
              </a:rPr>
              <a:t>one </a:t>
            </a:r>
            <a:r>
              <a:rPr sz="2000" dirty="0">
                <a:latin typeface="Times New Roman"/>
                <a:cs typeface="Times New Roman"/>
              </a:rPr>
              <a:t>or </a:t>
            </a:r>
            <a:r>
              <a:rPr sz="2000" spc="-5" dirty="0">
                <a:latin typeface="Times New Roman"/>
                <a:cs typeface="Times New Roman"/>
              </a:rPr>
              <a:t>more</a:t>
            </a:r>
            <a:r>
              <a:rPr sz="2000" spc="-200" dirty="0">
                <a:latin typeface="Times New Roman"/>
                <a:cs typeface="Times New Roman"/>
              </a:rPr>
              <a:t> </a:t>
            </a:r>
            <a:r>
              <a:rPr sz="2000" spc="-5" dirty="0">
                <a:latin typeface="Times New Roman"/>
                <a:cs typeface="Times New Roman"/>
              </a:rPr>
              <a:t>active  ingredients </a:t>
            </a:r>
            <a:r>
              <a:rPr sz="2000" dirty="0">
                <a:latin typeface="Times New Roman"/>
                <a:cs typeface="Times New Roman"/>
              </a:rPr>
              <a:t>in an inert </a:t>
            </a:r>
            <a:r>
              <a:rPr sz="2000" spc="-5" dirty="0">
                <a:latin typeface="Times New Roman"/>
                <a:cs typeface="Times New Roman"/>
              </a:rPr>
              <a:t>matrix </a:t>
            </a:r>
            <a:r>
              <a:rPr sz="2000" dirty="0">
                <a:latin typeface="Times New Roman"/>
                <a:cs typeface="Times New Roman"/>
              </a:rPr>
              <a:t>at </a:t>
            </a:r>
            <a:r>
              <a:rPr sz="2000" spc="-5" dirty="0">
                <a:latin typeface="Times New Roman"/>
                <a:cs typeface="Times New Roman"/>
              </a:rPr>
              <a:t>solid state </a:t>
            </a:r>
            <a:r>
              <a:rPr sz="2000" dirty="0">
                <a:latin typeface="Times New Roman"/>
                <a:cs typeface="Times New Roman"/>
              </a:rPr>
              <a:t>prepared by the</a:t>
            </a:r>
            <a:r>
              <a:rPr sz="2000" spc="-151" dirty="0">
                <a:latin typeface="Times New Roman"/>
                <a:cs typeface="Times New Roman"/>
              </a:rPr>
              <a:t> </a:t>
            </a:r>
            <a:r>
              <a:rPr sz="2000" spc="-5" dirty="0">
                <a:latin typeface="Times New Roman"/>
                <a:cs typeface="Times New Roman"/>
              </a:rPr>
              <a:t>melting,</a:t>
            </a:r>
            <a:endParaRPr sz="2000">
              <a:latin typeface="Times New Roman"/>
              <a:cs typeface="Times New Roman"/>
            </a:endParaRPr>
          </a:p>
          <a:p>
            <a:pPr marL="133982">
              <a:spcBef>
                <a:spcPts val="1200"/>
              </a:spcBef>
            </a:pPr>
            <a:r>
              <a:rPr sz="2000" dirty="0">
                <a:latin typeface="Times New Roman"/>
                <a:cs typeface="Times New Roman"/>
              </a:rPr>
              <a:t>solvent, and </a:t>
            </a:r>
            <a:r>
              <a:rPr sz="2000" spc="-5" dirty="0">
                <a:latin typeface="Times New Roman"/>
                <a:cs typeface="Times New Roman"/>
              </a:rPr>
              <a:t>melting </a:t>
            </a:r>
            <a:r>
              <a:rPr sz="2000" dirty="0">
                <a:latin typeface="Times New Roman"/>
                <a:cs typeface="Times New Roman"/>
              </a:rPr>
              <a:t>solvent</a:t>
            </a:r>
            <a:r>
              <a:rPr sz="2000" spc="-85" dirty="0">
                <a:latin typeface="Times New Roman"/>
                <a:cs typeface="Times New Roman"/>
              </a:rPr>
              <a:t> </a:t>
            </a:r>
            <a:r>
              <a:rPr sz="2000" spc="-5" dirty="0">
                <a:latin typeface="Times New Roman"/>
                <a:cs typeface="Times New Roman"/>
              </a:rPr>
              <a:t>method.</a:t>
            </a:r>
            <a:endParaRPr sz="2000">
              <a:latin typeface="Times New Roman"/>
              <a:cs typeface="Times New Roman"/>
            </a:endParaRPr>
          </a:p>
          <a:p>
            <a:pPr>
              <a:lnSpc>
                <a:spcPct val="100000"/>
              </a:lnSpc>
            </a:pPr>
            <a:endParaRPr sz="2200">
              <a:latin typeface="Times New Roman"/>
              <a:cs typeface="Times New Roman"/>
            </a:endParaRPr>
          </a:p>
          <a:p>
            <a:pPr>
              <a:spcBef>
                <a:spcPts val="31"/>
              </a:spcBef>
            </a:pPr>
            <a:endParaRPr sz="1951">
              <a:latin typeface="Times New Roman"/>
              <a:cs typeface="Times New Roman"/>
            </a:endParaRPr>
          </a:p>
          <a:p>
            <a:pPr marL="375911"/>
            <a:r>
              <a:rPr sz="2000" dirty="0">
                <a:latin typeface="Times New Roman"/>
                <a:cs typeface="Times New Roman"/>
              </a:rPr>
              <a:t>Hydrophilic carriers used for </a:t>
            </a:r>
            <a:r>
              <a:rPr sz="2000" spc="-5" dirty="0">
                <a:latin typeface="Times New Roman"/>
                <a:cs typeface="Times New Roman"/>
              </a:rPr>
              <a:t>solid </a:t>
            </a:r>
            <a:r>
              <a:rPr sz="2000" dirty="0">
                <a:latin typeface="Times New Roman"/>
                <a:cs typeface="Times New Roman"/>
              </a:rPr>
              <a:t>dispersions include polyvinyl</a:t>
            </a:r>
            <a:r>
              <a:rPr sz="2000" spc="-220" dirty="0">
                <a:latin typeface="Times New Roman"/>
                <a:cs typeface="Times New Roman"/>
              </a:rPr>
              <a:t> </a:t>
            </a:r>
            <a:r>
              <a:rPr sz="2000" dirty="0">
                <a:latin typeface="Times New Roman"/>
                <a:cs typeface="Times New Roman"/>
              </a:rPr>
              <a:t>pyrrolidone,</a:t>
            </a:r>
            <a:endParaRPr sz="2000">
              <a:latin typeface="Times New Roman"/>
              <a:cs typeface="Times New Roman"/>
            </a:endParaRPr>
          </a:p>
          <a:p>
            <a:pPr marL="133982">
              <a:spcBef>
                <a:spcPts val="1200"/>
              </a:spcBef>
            </a:pPr>
            <a:r>
              <a:rPr sz="2000" dirty="0">
                <a:latin typeface="Times New Roman"/>
                <a:cs typeface="Times New Roman"/>
              </a:rPr>
              <a:t>polyethylene glycols,</a:t>
            </a:r>
            <a:r>
              <a:rPr sz="2000" spc="-65" dirty="0">
                <a:latin typeface="Times New Roman"/>
                <a:cs typeface="Times New Roman"/>
              </a:rPr>
              <a:t> </a:t>
            </a:r>
            <a:r>
              <a:rPr sz="2000" dirty="0">
                <a:latin typeface="Times New Roman"/>
                <a:cs typeface="Times New Roman"/>
              </a:rPr>
              <a:t>Plasdone-S630.</a:t>
            </a:r>
            <a:endParaRPr sz="2000">
              <a:latin typeface="Times New Roman"/>
              <a:cs typeface="Times New Roman"/>
            </a:endParaRPr>
          </a:p>
          <a:p>
            <a:pPr>
              <a:lnSpc>
                <a:spcPct val="100000"/>
              </a:lnSpc>
            </a:pPr>
            <a:endParaRPr sz="2200">
              <a:latin typeface="Times New Roman"/>
              <a:cs typeface="Times New Roman"/>
            </a:endParaRPr>
          </a:p>
          <a:p>
            <a:pPr>
              <a:spcBef>
                <a:spcPts val="31"/>
              </a:spcBef>
            </a:pPr>
            <a:endParaRPr sz="1951">
              <a:latin typeface="Times New Roman"/>
              <a:cs typeface="Times New Roman"/>
            </a:endParaRPr>
          </a:p>
          <a:p>
            <a:pPr marL="375911"/>
            <a:r>
              <a:rPr sz="2000" dirty="0">
                <a:latin typeface="Times New Roman"/>
                <a:cs typeface="Times New Roman"/>
              </a:rPr>
              <a:t>Many </a:t>
            </a:r>
            <a:r>
              <a:rPr sz="2000" spc="-5" dirty="0">
                <a:latin typeface="Times New Roman"/>
                <a:cs typeface="Times New Roman"/>
              </a:rPr>
              <a:t>times </a:t>
            </a:r>
            <a:r>
              <a:rPr sz="2000" dirty="0">
                <a:latin typeface="Times New Roman"/>
                <a:cs typeface="Times New Roman"/>
              </a:rPr>
              <a:t>surfactants </a:t>
            </a:r>
            <a:r>
              <a:rPr sz="2000" spc="-11" dirty="0">
                <a:latin typeface="Times New Roman"/>
                <a:cs typeface="Times New Roman"/>
              </a:rPr>
              <a:t>may </a:t>
            </a:r>
            <a:r>
              <a:rPr sz="2000" spc="-5" dirty="0">
                <a:latin typeface="Times New Roman"/>
                <a:cs typeface="Times New Roman"/>
              </a:rPr>
              <a:t>also </a:t>
            </a:r>
            <a:r>
              <a:rPr sz="2000" dirty="0">
                <a:latin typeface="Times New Roman"/>
                <a:cs typeface="Times New Roman"/>
              </a:rPr>
              <a:t>used in the </a:t>
            </a:r>
            <a:r>
              <a:rPr sz="2000" spc="-5" dirty="0">
                <a:latin typeface="Times New Roman"/>
                <a:cs typeface="Times New Roman"/>
              </a:rPr>
              <a:t>formation </a:t>
            </a:r>
            <a:r>
              <a:rPr sz="2000" dirty="0">
                <a:latin typeface="Times New Roman"/>
                <a:cs typeface="Times New Roman"/>
              </a:rPr>
              <a:t>of </a:t>
            </a:r>
            <a:r>
              <a:rPr sz="2000" spc="-5" dirty="0">
                <a:latin typeface="Times New Roman"/>
                <a:cs typeface="Times New Roman"/>
              </a:rPr>
              <a:t>solid</a:t>
            </a:r>
            <a:r>
              <a:rPr sz="2000" spc="-135" dirty="0">
                <a:latin typeface="Times New Roman"/>
                <a:cs typeface="Times New Roman"/>
              </a:rPr>
              <a:t> </a:t>
            </a:r>
            <a:r>
              <a:rPr sz="2000" dirty="0">
                <a:latin typeface="Times New Roman"/>
                <a:cs typeface="Times New Roman"/>
              </a:rPr>
              <a:t>dispersion.</a:t>
            </a:r>
            <a:endParaRPr sz="2000">
              <a:latin typeface="Times New Roman"/>
              <a:cs typeface="Times New Roman"/>
            </a:endParaRPr>
          </a:p>
          <a:p>
            <a:pPr marL="133982">
              <a:spcBef>
                <a:spcPts val="1200"/>
              </a:spcBef>
            </a:pPr>
            <a:r>
              <a:rPr sz="2000" dirty="0">
                <a:latin typeface="Times New Roman"/>
                <a:cs typeface="Times New Roman"/>
              </a:rPr>
              <a:t>Surfactants </a:t>
            </a:r>
            <a:r>
              <a:rPr sz="2000" spc="-5" dirty="0">
                <a:latin typeface="Times New Roman"/>
                <a:cs typeface="Times New Roman"/>
              </a:rPr>
              <a:t>like </a:t>
            </a:r>
            <a:r>
              <a:rPr sz="2000" spc="-25" dirty="0">
                <a:latin typeface="Times New Roman"/>
                <a:cs typeface="Times New Roman"/>
              </a:rPr>
              <a:t>Tween- </a:t>
            </a:r>
            <a:r>
              <a:rPr sz="2000" dirty="0">
                <a:latin typeface="Times New Roman"/>
                <a:cs typeface="Times New Roman"/>
              </a:rPr>
              <a:t>80, Docusate sodium, </a:t>
            </a:r>
            <a:r>
              <a:rPr sz="2000" spc="-5" dirty="0">
                <a:latin typeface="Times New Roman"/>
                <a:cs typeface="Times New Roman"/>
              </a:rPr>
              <a:t>Myrj-52, </a:t>
            </a:r>
            <a:r>
              <a:rPr sz="2000" dirty="0">
                <a:latin typeface="Times New Roman"/>
                <a:cs typeface="Times New Roman"/>
              </a:rPr>
              <a:t>Pluronic-F68</a:t>
            </a:r>
            <a:r>
              <a:rPr sz="2000" spc="-191" dirty="0">
                <a:latin typeface="Times New Roman"/>
                <a:cs typeface="Times New Roman"/>
              </a:rPr>
              <a:t> </a:t>
            </a:r>
            <a:r>
              <a:rPr sz="2000" dirty="0">
                <a:latin typeface="Times New Roman"/>
                <a:cs typeface="Times New Roman"/>
              </a:rPr>
              <a:t>and</a:t>
            </a:r>
            <a:endParaRPr sz="2000">
              <a:latin typeface="Times New Roman"/>
              <a:cs typeface="Times New Roman"/>
            </a:endParaRPr>
          </a:p>
          <a:p>
            <a:pPr marL="12700">
              <a:lnSpc>
                <a:spcPts val="1360"/>
              </a:lnSpc>
              <a:spcBef>
                <a:spcPts val="160"/>
              </a:spcBef>
            </a:pPr>
            <a:r>
              <a:rPr sz="1400" spc="-5" dirty="0">
                <a:solidFill>
                  <a:srgbClr val="FF0000"/>
                </a:solidFill>
                <a:latin typeface="Arial"/>
                <a:cs typeface="Arial"/>
              </a:rPr>
              <a:t>16</a:t>
            </a:r>
            <a:endParaRPr sz="1400">
              <a:latin typeface="Arial"/>
              <a:cs typeface="Arial"/>
            </a:endParaRPr>
          </a:p>
          <a:p>
            <a:pPr marL="133982">
              <a:lnSpc>
                <a:spcPts val="2080"/>
              </a:lnSpc>
            </a:pPr>
            <a:r>
              <a:rPr sz="2000" dirty="0">
                <a:latin typeface="Times New Roman"/>
                <a:cs typeface="Times New Roman"/>
              </a:rPr>
              <a:t>Sodium Lauryl Sulphate </a:t>
            </a:r>
            <a:r>
              <a:rPr spc="-5" dirty="0">
                <a:latin typeface="Arial"/>
                <a:cs typeface="Arial"/>
              </a:rPr>
              <a:t>are</a:t>
            </a:r>
            <a:r>
              <a:rPr spc="-105" dirty="0">
                <a:latin typeface="Arial"/>
                <a:cs typeface="Arial"/>
              </a:rPr>
              <a:t> </a:t>
            </a:r>
            <a:r>
              <a:rPr spc="-5" dirty="0">
                <a:latin typeface="Arial"/>
                <a:cs typeface="Arial"/>
              </a:rPr>
              <a:t>used</a:t>
            </a:r>
            <a:endParaRPr>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8323" y="289559"/>
            <a:ext cx="5657087" cy="116128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12803" y="609601"/>
            <a:ext cx="8463617" cy="872828"/>
          </a:xfrm>
          <a:prstGeom prst="rect">
            <a:avLst/>
          </a:prstGeom>
        </p:spPr>
        <p:txBody>
          <a:bodyPr vert="horz" wrap="square" lIns="0" tIns="191287" rIns="0" bIns="0" rtlCol="0" anchor="t">
            <a:spAutoFit/>
          </a:bodyPr>
          <a:lstStyle/>
          <a:p>
            <a:pPr marL="468619" algn="ctr">
              <a:spcBef>
                <a:spcPts val="580"/>
              </a:spcBef>
            </a:pPr>
            <a:r>
              <a:rPr sz="2000" dirty="0">
                <a:solidFill>
                  <a:srgbClr val="000000"/>
                </a:solidFill>
                <a:latin typeface="Times New Roman"/>
                <a:cs typeface="Times New Roman"/>
              </a:rPr>
              <a:t>TECHNIQUES OF SOLID</a:t>
            </a:r>
            <a:r>
              <a:rPr sz="2000" spc="-169" dirty="0">
                <a:solidFill>
                  <a:srgbClr val="000000"/>
                </a:solidFill>
                <a:latin typeface="Times New Roman"/>
                <a:cs typeface="Times New Roman"/>
              </a:rPr>
              <a:t> </a:t>
            </a:r>
            <a:r>
              <a:rPr sz="2000" dirty="0">
                <a:solidFill>
                  <a:srgbClr val="000000"/>
                </a:solidFill>
                <a:latin typeface="Times New Roman"/>
                <a:cs typeface="Times New Roman"/>
              </a:rPr>
              <a:t>DISPERSION</a:t>
            </a:r>
            <a:endParaRPr sz="2000">
              <a:latin typeface="Times New Roman"/>
              <a:cs typeface="Times New Roman"/>
            </a:endParaRPr>
          </a:p>
          <a:p>
            <a:pPr marL="471794" algn="ctr">
              <a:spcBef>
                <a:spcPts val="480"/>
              </a:spcBef>
            </a:pPr>
            <a:r>
              <a:rPr sz="2000" dirty="0">
                <a:solidFill>
                  <a:srgbClr val="FF0000"/>
                </a:solidFill>
                <a:latin typeface="Times New Roman"/>
                <a:cs typeface="Times New Roman"/>
              </a:rPr>
              <a:t>The</a:t>
            </a:r>
            <a:r>
              <a:rPr sz="2000" spc="-15" dirty="0">
                <a:solidFill>
                  <a:srgbClr val="FF0000"/>
                </a:solidFill>
                <a:latin typeface="Times New Roman"/>
                <a:cs typeface="Times New Roman"/>
              </a:rPr>
              <a:t> </a:t>
            </a:r>
            <a:r>
              <a:rPr sz="2000" dirty="0">
                <a:solidFill>
                  <a:srgbClr val="FF0000"/>
                </a:solidFill>
                <a:latin typeface="Times New Roman"/>
                <a:cs typeface="Times New Roman"/>
              </a:rPr>
              <a:t>fusion (me</a:t>
            </a:r>
            <a:r>
              <a:rPr sz="2000" spc="-11" dirty="0">
                <a:solidFill>
                  <a:srgbClr val="FF0000"/>
                </a:solidFill>
                <a:latin typeface="Times New Roman"/>
                <a:cs typeface="Times New Roman"/>
              </a:rPr>
              <a:t>l</a:t>
            </a:r>
            <a:r>
              <a:rPr sz="2000" dirty="0">
                <a:solidFill>
                  <a:srgbClr val="FF0000"/>
                </a:solidFill>
                <a:latin typeface="Times New Roman"/>
                <a:cs typeface="Times New Roman"/>
              </a:rPr>
              <a:t>t)</a:t>
            </a:r>
            <a:r>
              <a:rPr sz="2000" spc="-15" dirty="0">
                <a:solidFill>
                  <a:srgbClr val="FF0000"/>
                </a:solidFill>
                <a:latin typeface="Times New Roman"/>
                <a:cs typeface="Times New Roman"/>
              </a:rPr>
              <a:t> </a:t>
            </a:r>
            <a:r>
              <a:rPr sz="2000" dirty="0">
                <a:solidFill>
                  <a:srgbClr val="FF0000"/>
                </a:solidFill>
                <a:latin typeface="Times New Roman"/>
                <a:cs typeface="Times New Roman"/>
              </a:rPr>
              <a:t>meth</a:t>
            </a:r>
            <a:r>
              <a:rPr sz="2000" spc="5" dirty="0">
                <a:solidFill>
                  <a:srgbClr val="FF0000"/>
                </a:solidFill>
                <a:latin typeface="Times New Roman"/>
                <a:cs typeface="Times New Roman"/>
              </a:rPr>
              <a:t>o</a:t>
            </a:r>
            <a:r>
              <a:rPr sz="2000" spc="11" dirty="0">
                <a:solidFill>
                  <a:srgbClr val="FF0000"/>
                </a:solidFill>
                <a:latin typeface="Times New Roman"/>
                <a:cs typeface="Times New Roman"/>
              </a:rPr>
              <a:t>d</a:t>
            </a:r>
            <a:r>
              <a:rPr sz="700" spc="-5" dirty="0">
                <a:solidFill>
                  <a:srgbClr val="FF0000"/>
                </a:solidFill>
                <a:latin typeface="Arial"/>
                <a:cs typeface="Arial"/>
              </a:rPr>
              <a:t>:</a:t>
            </a:r>
            <a:endParaRPr sz="700">
              <a:latin typeface="Arial"/>
              <a:cs typeface="Arial"/>
            </a:endParaRPr>
          </a:p>
        </p:txBody>
      </p:sp>
      <p:sp>
        <p:nvSpPr>
          <p:cNvPr id="4" name="object 4"/>
          <p:cNvSpPr/>
          <p:nvPr/>
        </p:nvSpPr>
        <p:spPr>
          <a:xfrm>
            <a:off x="1533147" y="562355"/>
            <a:ext cx="615695" cy="6172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77341" y="580646"/>
            <a:ext cx="527685" cy="528955"/>
          </a:xfrm>
          <a:custGeom>
            <a:avLst/>
            <a:gdLst/>
            <a:ahLst/>
            <a:cxnLst/>
            <a:rect l="l" t="t" r="r" b="b"/>
            <a:pathLst>
              <a:path w="527685" h="528955">
                <a:moveTo>
                  <a:pt x="263652" y="0"/>
                </a:moveTo>
                <a:lnTo>
                  <a:pt x="216244" y="4259"/>
                </a:lnTo>
                <a:lnTo>
                  <a:pt x="171631" y="16540"/>
                </a:lnTo>
                <a:lnTo>
                  <a:pt x="130556" y="36096"/>
                </a:lnTo>
                <a:lnTo>
                  <a:pt x="93760" y="62180"/>
                </a:lnTo>
                <a:lnTo>
                  <a:pt x="61988" y="94047"/>
                </a:lnTo>
                <a:lnTo>
                  <a:pt x="35983" y="130951"/>
                </a:lnTo>
                <a:lnTo>
                  <a:pt x="16488" y="172144"/>
                </a:lnTo>
                <a:lnTo>
                  <a:pt x="4245" y="216880"/>
                </a:lnTo>
                <a:lnTo>
                  <a:pt x="0" y="264413"/>
                </a:lnTo>
                <a:lnTo>
                  <a:pt x="4245" y="311947"/>
                </a:lnTo>
                <a:lnTo>
                  <a:pt x="16488" y="356683"/>
                </a:lnTo>
                <a:lnTo>
                  <a:pt x="35983" y="397876"/>
                </a:lnTo>
                <a:lnTo>
                  <a:pt x="61988" y="434780"/>
                </a:lnTo>
                <a:lnTo>
                  <a:pt x="93760" y="466647"/>
                </a:lnTo>
                <a:lnTo>
                  <a:pt x="130556" y="492731"/>
                </a:lnTo>
                <a:lnTo>
                  <a:pt x="171631" y="512287"/>
                </a:lnTo>
                <a:lnTo>
                  <a:pt x="216244" y="524568"/>
                </a:lnTo>
                <a:lnTo>
                  <a:pt x="263652" y="528827"/>
                </a:lnTo>
                <a:lnTo>
                  <a:pt x="311059" y="524568"/>
                </a:lnTo>
                <a:lnTo>
                  <a:pt x="355672" y="512287"/>
                </a:lnTo>
                <a:lnTo>
                  <a:pt x="396748" y="492731"/>
                </a:lnTo>
                <a:lnTo>
                  <a:pt x="433543" y="466647"/>
                </a:lnTo>
                <a:lnTo>
                  <a:pt x="465315" y="434780"/>
                </a:lnTo>
                <a:lnTo>
                  <a:pt x="491320" y="397876"/>
                </a:lnTo>
                <a:lnTo>
                  <a:pt x="510815" y="356683"/>
                </a:lnTo>
                <a:lnTo>
                  <a:pt x="523058" y="311947"/>
                </a:lnTo>
                <a:lnTo>
                  <a:pt x="527304" y="264413"/>
                </a:lnTo>
                <a:lnTo>
                  <a:pt x="523058" y="216880"/>
                </a:lnTo>
                <a:lnTo>
                  <a:pt x="510815" y="172144"/>
                </a:lnTo>
                <a:lnTo>
                  <a:pt x="491320" y="130951"/>
                </a:lnTo>
                <a:lnTo>
                  <a:pt x="465315" y="94047"/>
                </a:lnTo>
                <a:lnTo>
                  <a:pt x="433543" y="62180"/>
                </a:lnTo>
                <a:lnTo>
                  <a:pt x="396747" y="36096"/>
                </a:lnTo>
                <a:lnTo>
                  <a:pt x="355672" y="16540"/>
                </a:lnTo>
                <a:lnTo>
                  <a:pt x="311059" y="4259"/>
                </a:lnTo>
                <a:lnTo>
                  <a:pt x="263652" y="0"/>
                </a:lnTo>
                <a:close/>
              </a:path>
            </a:pathLst>
          </a:custGeom>
          <a:solidFill>
            <a:srgbClr val="EAC1BB"/>
          </a:solidFill>
        </p:spPr>
        <p:txBody>
          <a:bodyPr wrap="square" lIns="0" tIns="0" rIns="0" bIns="0" rtlCol="0"/>
          <a:lstStyle/>
          <a:p>
            <a:endParaRPr/>
          </a:p>
        </p:txBody>
      </p:sp>
      <p:sp>
        <p:nvSpPr>
          <p:cNvPr id="6" name="object 6"/>
          <p:cNvSpPr/>
          <p:nvPr/>
        </p:nvSpPr>
        <p:spPr>
          <a:xfrm>
            <a:off x="1577341" y="580646"/>
            <a:ext cx="527685" cy="528955"/>
          </a:xfrm>
          <a:custGeom>
            <a:avLst/>
            <a:gdLst/>
            <a:ahLst/>
            <a:cxnLst/>
            <a:rect l="l" t="t" r="r" b="b"/>
            <a:pathLst>
              <a:path w="527685" h="528955">
                <a:moveTo>
                  <a:pt x="0" y="264413"/>
                </a:moveTo>
                <a:lnTo>
                  <a:pt x="4245" y="216880"/>
                </a:lnTo>
                <a:lnTo>
                  <a:pt x="16488" y="172144"/>
                </a:lnTo>
                <a:lnTo>
                  <a:pt x="35983" y="130951"/>
                </a:lnTo>
                <a:lnTo>
                  <a:pt x="61988" y="94047"/>
                </a:lnTo>
                <a:lnTo>
                  <a:pt x="93760" y="62180"/>
                </a:lnTo>
                <a:lnTo>
                  <a:pt x="130556" y="36096"/>
                </a:lnTo>
                <a:lnTo>
                  <a:pt x="171631" y="16540"/>
                </a:lnTo>
                <a:lnTo>
                  <a:pt x="216244" y="4259"/>
                </a:lnTo>
                <a:lnTo>
                  <a:pt x="263652" y="0"/>
                </a:lnTo>
                <a:lnTo>
                  <a:pt x="311059" y="4259"/>
                </a:lnTo>
                <a:lnTo>
                  <a:pt x="355672" y="16540"/>
                </a:lnTo>
                <a:lnTo>
                  <a:pt x="396747" y="36096"/>
                </a:lnTo>
                <a:lnTo>
                  <a:pt x="433543" y="62180"/>
                </a:lnTo>
                <a:lnTo>
                  <a:pt x="465315" y="94047"/>
                </a:lnTo>
                <a:lnTo>
                  <a:pt x="491320" y="130951"/>
                </a:lnTo>
                <a:lnTo>
                  <a:pt x="510815" y="172144"/>
                </a:lnTo>
                <a:lnTo>
                  <a:pt x="523058" y="216880"/>
                </a:lnTo>
                <a:lnTo>
                  <a:pt x="527304" y="264413"/>
                </a:lnTo>
                <a:lnTo>
                  <a:pt x="523058" y="311947"/>
                </a:lnTo>
                <a:lnTo>
                  <a:pt x="510815" y="356683"/>
                </a:lnTo>
                <a:lnTo>
                  <a:pt x="491320" y="397876"/>
                </a:lnTo>
                <a:lnTo>
                  <a:pt x="465315" y="434780"/>
                </a:lnTo>
                <a:lnTo>
                  <a:pt x="433543" y="466647"/>
                </a:lnTo>
                <a:lnTo>
                  <a:pt x="396748" y="492731"/>
                </a:lnTo>
                <a:lnTo>
                  <a:pt x="355672" y="512287"/>
                </a:lnTo>
                <a:lnTo>
                  <a:pt x="311059" y="524568"/>
                </a:lnTo>
                <a:lnTo>
                  <a:pt x="263652" y="528827"/>
                </a:lnTo>
                <a:lnTo>
                  <a:pt x="216244" y="524568"/>
                </a:lnTo>
                <a:lnTo>
                  <a:pt x="171631" y="512287"/>
                </a:lnTo>
                <a:lnTo>
                  <a:pt x="130556" y="492731"/>
                </a:lnTo>
                <a:lnTo>
                  <a:pt x="93760" y="466647"/>
                </a:lnTo>
                <a:lnTo>
                  <a:pt x="61988" y="434780"/>
                </a:lnTo>
                <a:lnTo>
                  <a:pt x="35983" y="397876"/>
                </a:lnTo>
                <a:lnTo>
                  <a:pt x="16488" y="356683"/>
                </a:lnTo>
                <a:lnTo>
                  <a:pt x="4245" y="311947"/>
                </a:lnTo>
                <a:lnTo>
                  <a:pt x="0" y="264413"/>
                </a:lnTo>
                <a:close/>
              </a:path>
            </a:pathLst>
          </a:custGeom>
          <a:ln w="9144">
            <a:solidFill>
              <a:srgbClr val="FFFFFF"/>
            </a:solidFill>
          </a:ln>
        </p:spPr>
        <p:txBody>
          <a:bodyPr wrap="square" lIns="0" tIns="0" rIns="0" bIns="0" rtlCol="0"/>
          <a:lstStyle/>
          <a:p>
            <a:endParaRPr/>
          </a:p>
        </p:txBody>
      </p:sp>
      <p:sp>
        <p:nvSpPr>
          <p:cNvPr id="7" name="object 7"/>
          <p:cNvSpPr/>
          <p:nvPr/>
        </p:nvSpPr>
        <p:spPr>
          <a:xfrm>
            <a:off x="521210" y="1459994"/>
            <a:ext cx="7947659" cy="77876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60604" y="1412747"/>
            <a:ext cx="615696" cy="61569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04803" y="1431039"/>
            <a:ext cx="527685" cy="527685"/>
          </a:xfrm>
          <a:custGeom>
            <a:avLst/>
            <a:gdLst/>
            <a:ahLst/>
            <a:cxnLst/>
            <a:rect l="l" t="t" r="r" b="b"/>
            <a:pathLst>
              <a:path w="527685" h="527685">
                <a:moveTo>
                  <a:pt x="263652" y="0"/>
                </a:moveTo>
                <a:lnTo>
                  <a:pt x="216261" y="4245"/>
                </a:lnTo>
                <a:lnTo>
                  <a:pt x="171657" y="16488"/>
                </a:lnTo>
                <a:lnTo>
                  <a:pt x="130584" y="35983"/>
                </a:lnTo>
                <a:lnTo>
                  <a:pt x="93786" y="61988"/>
                </a:lnTo>
                <a:lnTo>
                  <a:pt x="62009" y="93760"/>
                </a:lnTo>
                <a:lnTo>
                  <a:pt x="35997" y="130556"/>
                </a:lnTo>
                <a:lnTo>
                  <a:pt x="16495" y="171631"/>
                </a:lnTo>
                <a:lnTo>
                  <a:pt x="4247" y="216244"/>
                </a:lnTo>
                <a:lnTo>
                  <a:pt x="0" y="263651"/>
                </a:lnTo>
                <a:lnTo>
                  <a:pt x="4247" y="311059"/>
                </a:lnTo>
                <a:lnTo>
                  <a:pt x="16495" y="355672"/>
                </a:lnTo>
                <a:lnTo>
                  <a:pt x="35997" y="396748"/>
                </a:lnTo>
                <a:lnTo>
                  <a:pt x="62009" y="433543"/>
                </a:lnTo>
                <a:lnTo>
                  <a:pt x="93786" y="465315"/>
                </a:lnTo>
                <a:lnTo>
                  <a:pt x="130584" y="491320"/>
                </a:lnTo>
                <a:lnTo>
                  <a:pt x="171657" y="510815"/>
                </a:lnTo>
                <a:lnTo>
                  <a:pt x="216261" y="523058"/>
                </a:lnTo>
                <a:lnTo>
                  <a:pt x="263652" y="527303"/>
                </a:lnTo>
                <a:lnTo>
                  <a:pt x="311042" y="523058"/>
                </a:lnTo>
                <a:lnTo>
                  <a:pt x="355646" y="510815"/>
                </a:lnTo>
                <a:lnTo>
                  <a:pt x="396719" y="491320"/>
                </a:lnTo>
                <a:lnTo>
                  <a:pt x="433517" y="465315"/>
                </a:lnTo>
                <a:lnTo>
                  <a:pt x="465294" y="433543"/>
                </a:lnTo>
                <a:lnTo>
                  <a:pt x="491306" y="396748"/>
                </a:lnTo>
                <a:lnTo>
                  <a:pt x="510808" y="355672"/>
                </a:lnTo>
                <a:lnTo>
                  <a:pt x="523056" y="311059"/>
                </a:lnTo>
                <a:lnTo>
                  <a:pt x="527304" y="263651"/>
                </a:lnTo>
                <a:lnTo>
                  <a:pt x="523056" y="216244"/>
                </a:lnTo>
                <a:lnTo>
                  <a:pt x="510808" y="171631"/>
                </a:lnTo>
                <a:lnTo>
                  <a:pt x="491306" y="130556"/>
                </a:lnTo>
                <a:lnTo>
                  <a:pt x="465294" y="93760"/>
                </a:lnTo>
                <a:lnTo>
                  <a:pt x="433517" y="61988"/>
                </a:lnTo>
                <a:lnTo>
                  <a:pt x="396719" y="35983"/>
                </a:lnTo>
                <a:lnTo>
                  <a:pt x="355646" y="16488"/>
                </a:lnTo>
                <a:lnTo>
                  <a:pt x="311042" y="4245"/>
                </a:lnTo>
                <a:lnTo>
                  <a:pt x="263652" y="0"/>
                </a:lnTo>
                <a:close/>
              </a:path>
            </a:pathLst>
          </a:custGeom>
          <a:solidFill>
            <a:srgbClr val="EAC1BB"/>
          </a:solidFill>
        </p:spPr>
        <p:txBody>
          <a:bodyPr wrap="square" lIns="0" tIns="0" rIns="0" bIns="0" rtlCol="0"/>
          <a:lstStyle/>
          <a:p>
            <a:endParaRPr/>
          </a:p>
        </p:txBody>
      </p:sp>
      <p:sp>
        <p:nvSpPr>
          <p:cNvPr id="10" name="object 10"/>
          <p:cNvSpPr/>
          <p:nvPr/>
        </p:nvSpPr>
        <p:spPr>
          <a:xfrm>
            <a:off x="304803" y="1431039"/>
            <a:ext cx="527685" cy="527685"/>
          </a:xfrm>
          <a:custGeom>
            <a:avLst/>
            <a:gdLst/>
            <a:ahLst/>
            <a:cxnLst/>
            <a:rect l="l" t="t" r="r" b="b"/>
            <a:pathLst>
              <a:path w="527685" h="527685">
                <a:moveTo>
                  <a:pt x="0" y="263651"/>
                </a:moveTo>
                <a:lnTo>
                  <a:pt x="4247" y="216244"/>
                </a:lnTo>
                <a:lnTo>
                  <a:pt x="16495" y="171631"/>
                </a:lnTo>
                <a:lnTo>
                  <a:pt x="35997" y="130556"/>
                </a:lnTo>
                <a:lnTo>
                  <a:pt x="62009" y="93760"/>
                </a:lnTo>
                <a:lnTo>
                  <a:pt x="93786" y="61988"/>
                </a:lnTo>
                <a:lnTo>
                  <a:pt x="130584" y="35983"/>
                </a:lnTo>
                <a:lnTo>
                  <a:pt x="171657" y="16488"/>
                </a:lnTo>
                <a:lnTo>
                  <a:pt x="216261" y="4245"/>
                </a:lnTo>
                <a:lnTo>
                  <a:pt x="263652" y="0"/>
                </a:lnTo>
                <a:lnTo>
                  <a:pt x="311042" y="4245"/>
                </a:lnTo>
                <a:lnTo>
                  <a:pt x="355646" y="16488"/>
                </a:lnTo>
                <a:lnTo>
                  <a:pt x="396719" y="35983"/>
                </a:lnTo>
                <a:lnTo>
                  <a:pt x="433517" y="61988"/>
                </a:lnTo>
                <a:lnTo>
                  <a:pt x="465294" y="93760"/>
                </a:lnTo>
                <a:lnTo>
                  <a:pt x="491306" y="130556"/>
                </a:lnTo>
                <a:lnTo>
                  <a:pt x="510808" y="171631"/>
                </a:lnTo>
                <a:lnTo>
                  <a:pt x="523056" y="216244"/>
                </a:lnTo>
                <a:lnTo>
                  <a:pt x="527304" y="263651"/>
                </a:lnTo>
                <a:lnTo>
                  <a:pt x="523056" y="311059"/>
                </a:lnTo>
                <a:lnTo>
                  <a:pt x="510808" y="355672"/>
                </a:lnTo>
                <a:lnTo>
                  <a:pt x="491306" y="396748"/>
                </a:lnTo>
                <a:lnTo>
                  <a:pt x="465294" y="433543"/>
                </a:lnTo>
                <a:lnTo>
                  <a:pt x="433517" y="465315"/>
                </a:lnTo>
                <a:lnTo>
                  <a:pt x="396719" y="491320"/>
                </a:lnTo>
                <a:lnTo>
                  <a:pt x="355646" y="510815"/>
                </a:lnTo>
                <a:lnTo>
                  <a:pt x="311042" y="523058"/>
                </a:lnTo>
                <a:lnTo>
                  <a:pt x="263652" y="527303"/>
                </a:lnTo>
                <a:lnTo>
                  <a:pt x="216261" y="523058"/>
                </a:lnTo>
                <a:lnTo>
                  <a:pt x="171657" y="510815"/>
                </a:lnTo>
                <a:lnTo>
                  <a:pt x="130584" y="491320"/>
                </a:lnTo>
                <a:lnTo>
                  <a:pt x="93786" y="465315"/>
                </a:lnTo>
                <a:lnTo>
                  <a:pt x="62009" y="433543"/>
                </a:lnTo>
                <a:lnTo>
                  <a:pt x="35997" y="396747"/>
                </a:lnTo>
                <a:lnTo>
                  <a:pt x="16495" y="355672"/>
                </a:lnTo>
                <a:lnTo>
                  <a:pt x="4247" y="311059"/>
                </a:lnTo>
                <a:lnTo>
                  <a:pt x="0" y="263651"/>
                </a:lnTo>
                <a:close/>
              </a:path>
            </a:pathLst>
          </a:custGeom>
          <a:ln w="9144">
            <a:solidFill>
              <a:srgbClr val="FFFFFF"/>
            </a:solidFill>
          </a:ln>
        </p:spPr>
        <p:txBody>
          <a:bodyPr wrap="square" lIns="0" tIns="0" rIns="0" bIns="0" rtlCol="0"/>
          <a:lstStyle/>
          <a:p>
            <a:endParaRPr/>
          </a:p>
        </p:txBody>
      </p:sp>
      <p:sp>
        <p:nvSpPr>
          <p:cNvPr id="11" name="object 11"/>
          <p:cNvSpPr/>
          <p:nvPr/>
        </p:nvSpPr>
        <p:spPr>
          <a:xfrm>
            <a:off x="566927" y="2209801"/>
            <a:ext cx="7880604" cy="63246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260604" y="2164079"/>
            <a:ext cx="615696" cy="617220"/>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304803" y="2182370"/>
            <a:ext cx="527685" cy="528955"/>
          </a:xfrm>
          <a:custGeom>
            <a:avLst/>
            <a:gdLst/>
            <a:ahLst/>
            <a:cxnLst/>
            <a:rect l="l" t="t" r="r" b="b"/>
            <a:pathLst>
              <a:path w="527685" h="528955">
                <a:moveTo>
                  <a:pt x="263652" y="0"/>
                </a:moveTo>
                <a:lnTo>
                  <a:pt x="216261" y="4259"/>
                </a:lnTo>
                <a:lnTo>
                  <a:pt x="171657" y="16540"/>
                </a:lnTo>
                <a:lnTo>
                  <a:pt x="130584" y="36096"/>
                </a:lnTo>
                <a:lnTo>
                  <a:pt x="93786" y="62180"/>
                </a:lnTo>
                <a:lnTo>
                  <a:pt x="62009" y="94047"/>
                </a:lnTo>
                <a:lnTo>
                  <a:pt x="35997" y="130951"/>
                </a:lnTo>
                <a:lnTo>
                  <a:pt x="16495" y="172144"/>
                </a:lnTo>
                <a:lnTo>
                  <a:pt x="4247" y="216880"/>
                </a:lnTo>
                <a:lnTo>
                  <a:pt x="0" y="264414"/>
                </a:lnTo>
                <a:lnTo>
                  <a:pt x="4247" y="311947"/>
                </a:lnTo>
                <a:lnTo>
                  <a:pt x="16495" y="356683"/>
                </a:lnTo>
                <a:lnTo>
                  <a:pt x="35997" y="397876"/>
                </a:lnTo>
                <a:lnTo>
                  <a:pt x="62009" y="434780"/>
                </a:lnTo>
                <a:lnTo>
                  <a:pt x="93786" y="466647"/>
                </a:lnTo>
                <a:lnTo>
                  <a:pt x="130584" y="492731"/>
                </a:lnTo>
                <a:lnTo>
                  <a:pt x="171657" y="512287"/>
                </a:lnTo>
                <a:lnTo>
                  <a:pt x="216261" y="524568"/>
                </a:lnTo>
                <a:lnTo>
                  <a:pt x="263652" y="528828"/>
                </a:lnTo>
                <a:lnTo>
                  <a:pt x="311042" y="524568"/>
                </a:lnTo>
                <a:lnTo>
                  <a:pt x="355646" y="512287"/>
                </a:lnTo>
                <a:lnTo>
                  <a:pt x="396719" y="492731"/>
                </a:lnTo>
                <a:lnTo>
                  <a:pt x="433517" y="466647"/>
                </a:lnTo>
                <a:lnTo>
                  <a:pt x="465294" y="434780"/>
                </a:lnTo>
                <a:lnTo>
                  <a:pt x="491306" y="397876"/>
                </a:lnTo>
                <a:lnTo>
                  <a:pt x="510808" y="356683"/>
                </a:lnTo>
                <a:lnTo>
                  <a:pt x="523056" y="311947"/>
                </a:lnTo>
                <a:lnTo>
                  <a:pt x="527304" y="264414"/>
                </a:lnTo>
                <a:lnTo>
                  <a:pt x="523056" y="216880"/>
                </a:lnTo>
                <a:lnTo>
                  <a:pt x="510808" y="172144"/>
                </a:lnTo>
                <a:lnTo>
                  <a:pt x="491306" y="130951"/>
                </a:lnTo>
                <a:lnTo>
                  <a:pt x="465294" y="94047"/>
                </a:lnTo>
                <a:lnTo>
                  <a:pt x="433517" y="62180"/>
                </a:lnTo>
                <a:lnTo>
                  <a:pt x="396719" y="36096"/>
                </a:lnTo>
                <a:lnTo>
                  <a:pt x="355646" y="16540"/>
                </a:lnTo>
                <a:lnTo>
                  <a:pt x="311042" y="4259"/>
                </a:lnTo>
                <a:lnTo>
                  <a:pt x="263652" y="0"/>
                </a:lnTo>
                <a:close/>
              </a:path>
            </a:pathLst>
          </a:custGeom>
          <a:solidFill>
            <a:srgbClr val="EAC1BB"/>
          </a:solidFill>
        </p:spPr>
        <p:txBody>
          <a:bodyPr wrap="square" lIns="0" tIns="0" rIns="0" bIns="0" rtlCol="0"/>
          <a:lstStyle/>
          <a:p>
            <a:endParaRPr/>
          </a:p>
        </p:txBody>
      </p:sp>
      <p:sp>
        <p:nvSpPr>
          <p:cNvPr id="14" name="object 14"/>
          <p:cNvSpPr/>
          <p:nvPr/>
        </p:nvSpPr>
        <p:spPr>
          <a:xfrm>
            <a:off x="304803" y="2182370"/>
            <a:ext cx="527685" cy="528955"/>
          </a:xfrm>
          <a:custGeom>
            <a:avLst/>
            <a:gdLst/>
            <a:ahLst/>
            <a:cxnLst/>
            <a:rect l="l" t="t" r="r" b="b"/>
            <a:pathLst>
              <a:path w="527685" h="528955">
                <a:moveTo>
                  <a:pt x="0" y="264414"/>
                </a:moveTo>
                <a:lnTo>
                  <a:pt x="4247" y="216880"/>
                </a:lnTo>
                <a:lnTo>
                  <a:pt x="16495" y="172144"/>
                </a:lnTo>
                <a:lnTo>
                  <a:pt x="35997" y="130951"/>
                </a:lnTo>
                <a:lnTo>
                  <a:pt x="62009" y="94047"/>
                </a:lnTo>
                <a:lnTo>
                  <a:pt x="93786" y="62180"/>
                </a:lnTo>
                <a:lnTo>
                  <a:pt x="130584" y="36096"/>
                </a:lnTo>
                <a:lnTo>
                  <a:pt x="171657" y="16540"/>
                </a:lnTo>
                <a:lnTo>
                  <a:pt x="216261" y="4259"/>
                </a:lnTo>
                <a:lnTo>
                  <a:pt x="263652" y="0"/>
                </a:lnTo>
                <a:lnTo>
                  <a:pt x="311042" y="4259"/>
                </a:lnTo>
                <a:lnTo>
                  <a:pt x="355646" y="16540"/>
                </a:lnTo>
                <a:lnTo>
                  <a:pt x="396719" y="36096"/>
                </a:lnTo>
                <a:lnTo>
                  <a:pt x="433517" y="62180"/>
                </a:lnTo>
                <a:lnTo>
                  <a:pt x="465294" y="94047"/>
                </a:lnTo>
                <a:lnTo>
                  <a:pt x="491306" y="130951"/>
                </a:lnTo>
                <a:lnTo>
                  <a:pt x="510808" y="172144"/>
                </a:lnTo>
                <a:lnTo>
                  <a:pt x="523056" y="216880"/>
                </a:lnTo>
                <a:lnTo>
                  <a:pt x="527304" y="264414"/>
                </a:lnTo>
                <a:lnTo>
                  <a:pt x="523056" y="311947"/>
                </a:lnTo>
                <a:lnTo>
                  <a:pt x="510808" y="356683"/>
                </a:lnTo>
                <a:lnTo>
                  <a:pt x="491306" y="397876"/>
                </a:lnTo>
                <a:lnTo>
                  <a:pt x="465294" y="434780"/>
                </a:lnTo>
                <a:lnTo>
                  <a:pt x="433517" y="466647"/>
                </a:lnTo>
                <a:lnTo>
                  <a:pt x="396719" y="492731"/>
                </a:lnTo>
                <a:lnTo>
                  <a:pt x="355646" y="512287"/>
                </a:lnTo>
                <a:lnTo>
                  <a:pt x="311042" y="524568"/>
                </a:lnTo>
                <a:lnTo>
                  <a:pt x="263652" y="528828"/>
                </a:lnTo>
                <a:lnTo>
                  <a:pt x="216261" y="524568"/>
                </a:lnTo>
                <a:lnTo>
                  <a:pt x="171657" y="512287"/>
                </a:lnTo>
                <a:lnTo>
                  <a:pt x="130584" y="492731"/>
                </a:lnTo>
                <a:lnTo>
                  <a:pt x="93786" y="466647"/>
                </a:lnTo>
                <a:lnTo>
                  <a:pt x="62009" y="434780"/>
                </a:lnTo>
                <a:lnTo>
                  <a:pt x="35997" y="397876"/>
                </a:lnTo>
                <a:lnTo>
                  <a:pt x="16495" y="356683"/>
                </a:lnTo>
                <a:lnTo>
                  <a:pt x="4247" y="311947"/>
                </a:lnTo>
                <a:lnTo>
                  <a:pt x="0" y="264414"/>
                </a:lnTo>
                <a:close/>
              </a:path>
            </a:pathLst>
          </a:custGeom>
          <a:ln w="9144">
            <a:solidFill>
              <a:srgbClr val="FFFFFF"/>
            </a:solidFill>
          </a:ln>
        </p:spPr>
        <p:txBody>
          <a:bodyPr wrap="square" lIns="0" tIns="0" rIns="0" bIns="0" rtlCol="0"/>
          <a:lstStyle/>
          <a:p>
            <a:endParaRPr/>
          </a:p>
        </p:txBody>
      </p:sp>
      <p:sp>
        <p:nvSpPr>
          <p:cNvPr id="15" name="object 15"/>
          <p:cNvSpPr/>
          <p:nvPr/>
        </p:nvSpPr>
        <p:spPr>
          <a:xfrm>
            <a:off x="566927" y="2894076"/>
            <a:ext cx="7856220" cy="612648"/>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983085" y="1514603"/>
            <a:ext cx="7281545" cy="1812034"/>
          </a:xfrm>
          <a:prstGeom prst="rect">
            <a:avLst/>
          </a:prstGeom>
        </p:spPr>
        <p:txBody>
          <a:bodyPr vert="horz" wrap="square" lIns="0" tIns="52069" rIns="0" bIns="0" rtlCol="0">
            <a:spAutoFit/>
          </a:bodyPr>
          <a:lstStyle/>
          <a:p>
            <a:pPr marL="69213" marR="81278" algn="ctr">
              <a:lnSpc>
                <a:spcPts val="1860"/>
              </a:lnSpc>
              <a:spcBef>
                <a:spcPts val="409"/>
              </a:spcBef>
            </a:pPr>
            <a:r>
              <a:rPr dirty="0">
                <a:latin typeface="Times New Roman"/>
                <a:cs typeface="Times New Roman"/>
              </a:rPr>
              <a:t>Accurately weighed amounts of carrier(s) are placed in an </a:t>
            </a:r>
            <a:r>
              <a:rPr spc="-5" dirty="0">
                <a:latin typeface="Times New Roman"/>
                <a:cs typeface="Times New Roman"/>
              </a:rPr>
              <a:t>aluminum </a:t>
            </a:r>
            <a:r>
              <a:rPr dirty="0">
                <a:latin typeface="Times New Roman"/>
                <a:cs typeface="Times New Roman"/>
              </a:rPr>
              <a:t>pan on</a:t>
            </a:r>
            <a:r>
              <a:rPr spc="-111" dirty="0">
                <a:latin typeface="Times New Roman"/>
                <a:cs typeface="Times New Roman"/>
              </a:rPr>
              <a:t> </a:t>
            </a:r>
            <a:r>
              <a:rPr dirty="0">
                <a:latin typeface="Times New Roman"/>
                <a:cs typeface="Times New Roman"/>
              </a:rPr>
              <a:t>a  hot plate and </a:t>
            </a:r>
            <a:r>
              <a:rPr spc="-15" dirty="0">
                <a:latin typeface="Times New Roman"/>
                <a:cs typeface="Times New Roman"/>
              </a:rPr>
              <a:t>liquefy, </a:t>
            </a:r>
            <a:r>
              <a:rPr dirty="0">
                <a:latin typeface="Times New Roman"/>
                <a:cs typeface="Times New Roman"/>
              </a:rPr>
              <a:t>with constant stirring, at a temperature of about</a:t>
            </a:r>
            <a:r>
              <a:rPr spc="311" dirty="0">
                <a:latin typeface="Times New Roman"/>
                <a:cs typeface="Times New Roman"/>
              </a:rPr>
              <a:t> </a:t>
            </a:r>
            <a:r>
              <a:rPr spc="5" dirty="0">
                <a:latin typeface="Times New Roman"/>
                <a:cs typeface="Times New Roman"/>
              </a:rPr>
              <a:t>60°C.</a:t>
            </a:r>
            <a:endParaRPr>
              <a:latin typeface="Times New Roman"/>
              <a:cs typeface="Times New Roman"/>
            </a:endParaRPr>
          </a:p>
          <a:p>
            <a:pPr>
              <a:spcBef>
                <a:spcPts val="35"/>
              </a:spcBef>
            </a:pPr>
            <a:endParaRPr>
              <a:latin typeface="Times New Roman"/>
              <a:cs typeface="Times New Roman"/>
            </a:endParaRPr>
          </a:p>
          <a:p>
            <a:pPr marL="12700" marR="5080" algn="ctr">
              <a:lnSpc>
                <a:spcPts val="1440"/>
              </a:lnSpc>
            </a:pPr>
            <a:r>
              <a:rPr sz="1400" spc="-5" dirty="0">
                <a:latin typeface="Times New Roman"/>
                <a:cs typeface="Times New Roman"/>
              </a:rPr>
              <a:t>An </a:t>
            </a:r>
            <a:r>
              <a:rPr sz="1400" dirty="0">
                <a:latin typeface="Times New Roman"/>
                <a:cs typeface="Times New Roman"/>
              </a:rPr>
              <a:t>accurately weighed </a:t>
            </a:r>
            <a:r>
              <a:rPr sz="1400" spc="-5" dirty="0">
                <a:latin typeface="Times New Roman"/>
                <a:cs typeface="Times New Roman"/>
              </a:rPr>
              <a:t>amount </a:t>
            </a:r>
            <a:r>
              <a:rPr sz="1400" dirty="0">
                <a:latin typeface="Times New Roman"/>
                <a:cs typeface="Times New Roman"/>
              </a:rPr>
              <a:t>of active drug is incorporated into the </a:t>
            </a:r>
            <a:r>
              <a:rPr sz="1400" spc="-5" dirty="0">
                <a:latin typeface="Times New Roman"/>
                <a:cs typeface="Times New Roman"/>
              </a:rPr>
              <a:t>melted </a:t>
            </a:r>
            <a:r>
              <a:rPr sz="1400" dirty="0">
                <a:latin typeface="Times New Roman"/>
                <a:cs typeface="Times New Roman"/>
              </a:rPr>
              <a:t>carrier(s) </a:t>
            </a:r>
            <a:r>
              <a:rPr sz="1400" spc="-5" dirty="0">
                <a:latin typeface="Times New Roman"/>
                <a:cs typeface="Times New Roman"/>
              </a:rPr>
              <a:t>with </a:t>
            </a:r>
            <a:r>
              <a:rPr sz="1400" dirty="0">
                <a:latin typeface="Times New Roman"/>
                <a:cs typeface="Times New Roman"/>
              </a:rPr>
              <a:t>stirring</a:t>
            </a:r>
            <a:r>
              <a:rPr sz="1400" spc="-229" dirty="0">
                <a:latin typeface="Times New Roman"/>
                <a:cs typeface="Times New Roman"/>
              </a:rPr>
              <a:t> </a:t>
            </a:r>
            <a:r>
              <a:rPr sz="1400" dirty="0">
                <a:latin typeface="Times New Roman"/>
                <a:cs typeface="Times New Roman"/>
              </a:rPr>
              <a:t>to  ensure </a:t>
            </a:r>
            <a:r>
              <a:rPr sz="1400" spc="-15" dirty="0">
                <a:latin typeface="Times New Roman"/>
                <a:cs typeface="Times New Roman"/>
              </a:rPr>
              <a:t>homogeneity. </a:t>
            </a:r>
            <a:r>
              <a:rPr sz="1400" spc="-5" dirty="0">
                <a:latin typeface="Times New Roman"/>
                <a:cs typeface="Times New Roman"/>
              </a:rPr>
              <a:t>The mixture </a:t>
            </a:r>
            <a:r>
              <a:rPr sz="1400" dirty="0">
                <a:latin typeface="Times New Roman"/>
                <a:cs typeface="Times New Roman"/>
              </a:rPr>
              <a:t>is heated until a clear </a:t>
            </a:r>
            <a:r>
              <a:rPr sz="1400" spc="-5" dirty="0">
                <a:latin typeface="Times New Roman"/>
                <a:cs typeface="Times New Roman"/>
              </a:rPr>
              <a:t>homogeneous melt </a:t>
            </a:r>
            <a:r>
              <a:rPr sz="1400" dirty="0">
                <a:latin typeface="Times New Roman"/>
                <a:cs typeface="Times New Roman"/>
              </a:rPr>
              <a:t>is</a:t>
            </a:r>
            <a:r>
              <a:rPr sz="1400" spc="-131" dirty="0">
                <a:latin typeface="Times New Roman"/>
                <a:cs typeface="Times New Roman"/>
              </a:rPr>
              <a:t> </a:t>
            </a:r>
            <a:r>
              <a:rPr sz="1400" dirty="0">
                <a:latin typeface="Times New Roman"/>
                <a:cs typeface="Times New Roman"/>
              </a:rPr>
              <a:t>obtained.</a:t>
            </a:r>
            <a:endParaRPr sz="1400">
              <a:latin typeface="Times New Roman"/>
              <a:cs typeface="Times New Roman"/>
            </a:endParaRPr>
          </a:p>
          <a:p>
            <a:pPr>
              <a:lnSpc>
                <a:spcPct val="100000"/>
              </a:lnSpc>
            </a:pPr>
            <a:endParaRPr sz="1500">
              <a:latin typeface="Times New Roman"/>
              <a:cs typeface="Times New Roman"/>
            </a:endParaRPr>
          </a:p>
          <a:p>
            <a:pPr marL="62864">
              <a:spcBef>
                <a:spcPts val="985"/>
              </a:spcBef>
            </a:pPr>
            <a:r>
              <a:rPr dirty="0">
                <a:latin typeface="Times New Roman"/>
                <a:cs typeface="Times New Roman"/>
              </a:rPr>
              <a:t>The pan is then </a:t>
            </a:r>
            <a:r>
              <a:rPr spc="-5" dirty="0">
                <a:latin typeface="Times New Roman"/>
                <a:cs typeface="Times New Roman"/>
              </a:rPr>
              <a:t>removed </a:t>
            </a:r>
            <a:r>
              <a:rPr dirty="0">
                <a:latin typeface="Times New Roman"/>
                <a:cs typeface="Times New Roman"/>
              </a:rPr>
              <a:t>from the </a:t>
            </a:r>
            <a:r>
              <a:rPr spc="-5" dirty="0">
                <a:latin typeface="Times New Roman"/>
                <a:cs typeface="Times New Roman"/>
              </a:rPr>
              <a:t>hot </a:t>
            </a:r>
            <a:r>
              <a:rPr dirty="0">
                <a:latin typeface="Times New Roman"/>
                <a:cs typeface="Times New Roman"/>
              </a:rPr>
              <a:t>plate and allowed to cool at room</a:t>
            </a:r>
            <a:r>
              <a:rPr spc="-80" dirty="0">
                <a:latin typeface="Times New Roman"/>
                <a:cs typeface="Times New Roman"/>
              </a:rPr>
              <a:t> </a:t>
            </a:r>
            <a:r>
              <a:rPr spc="-5" dirty="0">
                <a:latin typeface="Times New Roman"/>
                <a:cs typeface="Times New Roman"/>
              </a:rPr>
              <a:t>temp.</a:t>
            </a:r>
            <a:endParaRPr>
              <a:latin typeface="Times New Roman"/>
              <a:cs typeface="Times New Roman"/>
            </a:endParaRPr>
          </a:p>
        </p:txBody>
      </p:sp>
      <p:sp>
        <p:nvSpPr>
          <p:cNvPr id="17" name="object 17"/>
          <p:cNvSpPr/>
          <p:nvPr/>
        </p:nvSpPr>
        <p:spPr>
          <a:xfrm>
            <a:off x="260604" y="2916935"/>
            <a:ext cx="615696" cy="615696"/>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304803" y="2935225"/>
            <a:ext cx="527685" cy="527685"/>
          </a:xfrm>
          <a:custGeom>
            <a:avLst/>
            <a:gdLst/>
            <a:ahLst/>
            <a:cxnLst/>
            <a:rect l="l" t="t" r="r" b="b"/>
            <a:pathLst>
              <a:path w="527685" h="527685">
                <a:moveTo>
                  <a:pt x="263652" y="0"/>
                </a:moveTo>
                <a:lnTo>
                  <a:pt x="216261" y="4245"/>
                </a:lnTo>
                <a:lnTo>
                  <a:pt x="171657" y="16488"/>
                </a:lnTo>
                <a:lnTo>
                  <a:pt x="130584" y="35983"/>
                </a:lnTo>
                <a:lnTo>
                  <a:pt x="93786" y="61988"/>
                </a:lnTo>
                <a:lnTo>
                  <a:pt x="62009" y="93760"/>
                </a:lnTo>
                <a:lnTo>
                  <a:pt x="35997" y="130556"/>
                </a:lnTo>
                <a:lnTo>
                  <a:pt x="16495" y="171631"/>
                </a:lnTo>
                <a:lnTo>
                  <a:pt x="4247" y="216244"/>
                </a:lnTo>
                <a:lnTo>
                  <a:pt x="0" y="263651"/>
                </a:lnTo>
                <a:lnTo>
                  <a:pt x="4247" y="311059"/>
                </a:lnTo>
                <a:lnTo>
                  <a:pt x="16495" y="355672"/>
                </a:lnTo>
                <a:lnTo>
                  <a:pt x="35997" y="396748"/>
                </a:lnTo>
                <a:lnTo>
                  <a:pt x="62009" y="433543"/>
                </a:lnTo>
                <a:lnTo>
                  <a:pt x="93786" y="465315"/>
                </a:lnTo>
                <a:lnTo>
                  <a:pt x="130584" y="491320"/>
                </a:lnTo>
                <a:lnTo>
                  <a:pt x="171657" y="510815"/>
                </a:lnTo>
                <a:lnTo>
                  <a:pt x="216261" y="523058"/>
                </a:lnTo>
                <a:lnTo>
                  <a:pt x="263652" y="527303"/>
                </a:lnTo>
                <a:lnTo>
                  <a:pt x="311042" y="523058"/>
                </a:lnTo>
                <a:lnTo>
                  <a:pt x="355646" y="510815"/>
                </a:lnTo>
                <a:lnTo>
                  <a:pt x="396719" y="491320"/>
                </a:lnTo>
                <a:lnTo>
                  <a:pt x="433517" y="465315"/>
                </a:lnTo>
                <a:lnTo>
                  <a:pt x="465294" y="433543"/>
                </a:lnTo>
                <a:lnTo>
                  <a:pt x="491306" y="396748"/>
                </a:lnTo>
                <a:lnTo>
                  <a:pt x="510808" y="355672"/>
                </a:lnTo>
                <a:lnTo>
                  <a:pt x="523056" y="311059"/>
                </a:lnTo>
                <a:lnTo>
                  <a:pt x="527304" y="263651"/>
                </a:lnTo>
                <a:lnTo>
                  <a:pt x="523056" y="216244"/>
                </a:lnTo>
                <a:lnTo>
                  <a:pt x="510808" y="171631"/>
                </a:lnTo>
                <a:lnTo>
                  <a:pt x="491306" y="130556"/>
                </a:lnTo>
                <a:lnTo>
                  <a:pt x="465294" y="93760"/>
                </a:lnTo>
                <a:lnTo>
                  <a:pt x="433517" y="61988"/>
                </a:lnTo>
                <a:lnTo>
                  <a:pt x="396719" y="35983"/>
                </a:lnTo>
                <a:lnTo>
                  <a:pt x="355646" y="16488"/>
                </a:lnTo>
                <a:lnTo>
                  <a:pt x="311042" y="4245"/>
                </a:lnTo>
                <a:lnTo>
                  <a:pt x="263652" y="0"/>
                </a:lnTo>
                <a:close/>
              </a:path>
            </a:pathLst>
          </a:custGeom>
          <a:solidFill>
            <a:srgbClr val="EAC1BB"/>
          </a:solidFill>
        </p:spPr>
        <p:txBody>
          <a:bodyPr wrap="square" lIns="0" tIns="0" rIns="0" bIns="0" rtlCol="0"/>
          <a:lstStyle/>
          <a:p>
            <a:endParaRPr/>
          </a:p>
        </p:txBody>
      </p:sp>
      <p:sp>
        <p:nvSpPr>
          <p:cNvPr id="19" name="object 19"/>
          <p:cNvSpPr/>
          <p:nvPr/>
        </p:nvSpPr>
        <p:spPr>
          <a:xfrm>
            <a:off x="304803" y="2935225"/>
            <a:ext cx="527685" cy="527685"/>
          </a:xfrm>
          <a:custGeom>
            <a:avLst/>
            <a:gdLst/>
            <a:ahLst/>
            <a:cxnLst/>
            <a:rect l="l" t="t" r="r" b="b"/>
            <a:pathLst>
              <a:path w="527685" h="527685">
                <a:moveTo>
                  <a:pt x="0" y="263651"/>
                </a:moveTo>
                <a:lnTo>
                  <a:pt x="4247" y="216244"/>
                </a:lnTo>
                <a:lnTo>
                  <a:pt x="16495" y="171631"/>
                </a:lnTo>
                <a:lnTo>
                  <a:pt x="35997" y="130556"/>
                </a:lnTo>
                <a:lnTo>
                  <a:pt x="62009" y="93760"/>
                </a:lnTo>
                <a:lnTo>
                  <a:pt x="93786" y="61988"/>
                </a:lnTo>
                <a:lnTo>
                  <a:pt x="130584" y="35983"/>
                </a:lnTo>
                <a:lnTo>
                  <a:pt x="171657" y="16488"/>
                </a:lnTo>
                <a:lnTo>
                  <a:pt x="216261" y="4245"/>
                </a:lnTo>
                <a:lnTo>
                  <a:pt x="263652" y="0"/>
                </a:lnTo>
                <a:lnTo>
                  <a:pt x="311042" y="4245"/>
                </a:lnTo>
                <a:lnTo>
                  <a:pt x="355646" y="16488"/>
                </a:lnTo>
                <a:lnTo>
                  <a:pt x="396719" y="35983"/>
                </a:lnTo>
                <a:lnTo>
                  <a:pt x="433517" y="61988"/>
                </a:lnTo>
                <a:lnTo>
                  <a:pt x="465294" y="93760"/>
                </a:lnTo>
                <a:lnTo>
                  <a:pt x="491306" y="130556"/>
                </a:lnTo>
                <a:lnTo>
                  <a:pt x="510808" y="171631"/>
                </a:lnTo>
                <a:lnTo>
                  <a:pt x="523056" y="216244"/>
                </a:lnTo>
                <a:lnTo>
                  <a:pt x="527304" y="263651"/>
                </a:lnTo>
                <a:lnTo>
                  <a:pt x="523056" y="311059"/>
                </a:lnTo>
                <a:lnTo>
                  <a:pt x="510808" y="355672"/>
                </a:lnTo>
                <a:lnTo>
                  <a:pt x="491306" y="396748"/>
                </a:lnTo>
                <a:lnTo>
                  <a:pt x="465294" y="433543"/>
                </a:lnTo>
                <a:lnTo>
                  <a:pt x="433517" y="465315"/>
                </a:lnTo>
                <a:lnTo>
                  <a:pt x="396719" y="491320"/>
                </a:lnTo>
                <a:lnTo>
                  <a:pt x="355646" y="510815"/>
                </a:lnTo>
                <a:lnTo>
                  <a:pt x="311042" y="523058"/>
                </a:lnTo>
                <a:lnTo>
                  <a:pt x="263652" y="527303"/>
                </a:lnTo>
                <a:lnTo>
                  <a:pt x="216261" y="523058"/>
                </a:lnTo>
                <a:lnTo>
                  <a:pt x="171657" y="510815"/>
                </a:lnTo>
                <a:lnTo>
                  <a:pt x="130584" y="491320"/>
                </a:lnTo>
                <a:lnTo>
                  <a:pt x="93786" y="465315"/>
                </a:lnTo>
                <a:lnTo>
                  <a:pt x="62009" y="433543"/>
                </a:lnTo>
                <a:lnTo>
                  <a:pt x="35997" y="396747"/>
                </a:lnTo>
                <a:lnTo>
                  <a:pt x="16495" y="355672"/>
                </a:lnTo>
                <a:lnTo>
                  <a:pt x="4247" y="311059"/>
                </a:lnTo>
                <a:lnTo>
                  <a:pt x="0" y="263651"/>
                </a:lnTo>
                <a:close/>
              </a:path>
            </a:pathLst>
          </a:custGeom>
          <a:ln w="9144">
            <a:solidFill>
              <a:srgbClr val="FFFFFF"/>
            </a:solidFill>
          </a:ln>
        </p:spPr>
        <p:txBody>
          <a:bodyPr wrap="square" lIns="0" tIns="0" rIns="0" bIns="0" rtlCol="0"/>
          <a:lstStyle/>
          <a:p>
            <a:endParaRPr/>
          </a:p>
        </p:txBody>
      </p:sp>
      <p:sp>
        <p:nvSpPr>
          <p:cNvPr id="20" name="object 20"/>
          <p:cNvSpPr/>
          <p:nvPr/>
        </p:nvSpPr>
        <p:spPr>
          <a:xfrm>
            <a:off x="3005327" y="3945639"/>
            <a:ext cx="3371088" cy="624839"/>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3008376" y="3854198"/>
            <a:ext cx="615696" cy="617219"/>
          </a:xfrm>
          <a:prstGeom prst="rect">
            <a:avLst/>
          </a:prstGeom>
          <a:blipFill>
            <a:blip r:embed="rId3" cstate="print"/>
            <a:stretch>
              <a:fillRect/>
            </a:stretch>
          </a:blipFill>
        </p:spPr>
        <p:txBody>
          <a:bodyPr wrap="square" lIns="0" tIns="0" rIns="0" bIns="0" rtlCol="0"/>
          <a:lstStyle/>
          <a:p>
            <a:endParaRPr/>
          </a:p>
        </p:txBody>
      </p:sp>
      <p:sp>
        <p:nvSpPr>
          <p:cNvPr id="22" name="object 22"/>
          <p:cNvSpPr/>
          <p:nvPr/>
        </p:nvSpPr>
        <p:spPr>
          <a:xfrm>
            <a:off x="3052575" y="3872486"/>
            <a:ext cx="527685" cy="528955"/>
          </a:xfrm>
          <a:custGeom>
            <a:avLst/>
            <a:gdLst/>
            <a:ahLst/>
            <a:cxnLst/>
            <a:rect l="l" t="t" r="r" b="b"/>
            <a:pathLst>
              <a:path w="527685" h="528954">
                <a:moveTo>
                  <a:pt x="263651" y="0"/>
                </a:moveTo>
                <a:lnTo>
                  <a:pt x="216244" y="4259"/>
                </a:lnTo>
                <a:lnTo>
                  <a:pt x="171631" y="16540"/>
                </a:lnTo>
                <a:lnTo>
                  <a:pt x="130555" y="36096"/>
                </a:lnTo>
                <a:lnTo>
                  <a:pt x="93760" y="62180"/>
                </a:lnTo>
                <a:lnTo>
                  <a:pt x="61988" y="94047"/>
                </a:lnTo>
                <a:lnTo>
                  <a:pt x="35983" y="130951"/>
                </a:lnTo>
                <a:lnTo>
                  <a:pt x="16488" y="172144"/>
                </a:lnTo>
                <a:lnTo>
                  <a:pt x="4245" y="216880"/>
                </a:lnTo>
                <a:lnTo>
                  <a:pt x="0" y="264414"/>
                </a:lnTo>
                <a:lnTo>
                  <a:pt x="4245" y="311947"/>
                </a:lnTo>
                <a:lnTo>
                  <a:pt x="16488" y="356683"/>
                </a:lnTo>
                <a:lnTo>
                  <a:pt x="35983" y="397876"/>
                </a:lnTo>
                <a:lnTo>
                  <a:pt x="61988" y="434780"/>
                </a:lnTo>
                <a:lnTo>
                  <a:pt x="93760" y="466647"/>
                </a:lnTo>
                <a:lnTo>
                  <a:pt x="130556" y="492731"/>
                </a:lnTo>
                <a:lnTo>
                  <a:pt x="171631" y="512287"/>
                </a:lnTo>
                <a:lnTo>
                  <a:pt x="216244" y="524568"/>
                </a:lnTo>
                <a:lnTo>
                  <a:pt x="263651" y="528828"/>
                </a:lnTo>
                <a:lnTo>
                  <a:pt x="311059" y="524568"/>
                </a:lnTo>
                <a:lnTo>
                  <a:pt x="355672" y="512287"/>
                </a:lnTo>
                <a:lnTo>
                  <a:pt x="396747" y="492731"/>
                </a:lnTo>
                <a:lnTo>
                  <a:pt x="433543" y="466647"/>
                </a:lnTo>
                <a:lnTo>
                  <a:pt x="465315" y="434780"/>
                </a:lnTo>
                <a:lnTo>
                  <a:pt x="491320" y="397876"/>
                </a:lnTo>
                <a:lnTo>
                  <a:pt x="510815" y="356683"/>
                </a:lnTo>
                <a:lnTo>
                  <a:pt x="523058" y="311947"/>
                </a:lnTo>
                <a:lnTo>
                  <a:pt x="527303" y="264414"/>
                </a:lnTo>
                <a:lnTo>
                  <a:pt x="523058" y="216880"/>
                </a:lnTo>
                <a:lnTo>
                  <a:pt x="510815" y="172144"/>
                </a:lnTo>
                <a:lnTo>
                  <a:pt x="491320" y="130951"/>
                </a:lnTo>
                <a:lnTo>
                  <a:pt x="465315" y="94047"/>
                </a:lnTo>
                <a:lnTo>
                  <a:pt x="433543" y="62180"/>
                </a:lnTo>
                <a:lnTo>
                  <a:pt x="396747" y="36096"/>
                </a:lnTo>
                <a:lnTo>
                  <a:pt x="355672" y="16540"/>
                </a:lnTo>
                <a:lnTo>
                  <a:pt x="311059" y="4259"/>
                </a:lnTo>
                <a:lnTo>
                  <a:pt x="263651" y="0"/>
                </a:lnTo>
                <a:close/>
              </a:path>
            </a:pathLst>
          </a:custGeom>
          <a:solidFill>
            <a:srgbClr val="EAC1BB"/>
          </a:solidFill>
        </p:spPr>
        <p:txBody>
          <a:bodyPr wrap="square" lIns="0" tIns="0" rIns="0" bIns="0" rtlCol="0"/>
          <a:lstStyle/>
          <a:p>
            <a:endParaRPr/>
          </a:p>
        </p:txBody>
      </p:sp>
      <p:sp>
        <p:nvSpPr>
          <p:cNvPr id="23" name="object 23"/>
          <p:cNvSpPr/>
          <p:nvPr/>
        </p:nvSpPr>
        <p:spPr>
          <a:xfrm>
            <a:off x="3052575" y="3872486"/>
            <a:ext cx="527685" cy="528955"/>
          </a:xfrm>
          <a:custGeom>
            <a:avLst/>
            <a:gdLst/>
            <a:ahLst/>
            <a:cxnLst/>
            <a:rect l="l" t="t" r="r" b="b"/>
            <a:pathLst>
              <a:path w="527685" h="528954">
                <a:moveTo>
                  <a:pt x="0" y="264414"/>
                </a:moveTo>
                <a:lnTo>
                  <a:pt x="4245" y="216880"/>
                </a:lnTo>
                <a:lnTo>
                  <a:pt x="16488" y="172144"/>
                </a:lnTo>
                <a:lnTo>
                  <a:pt x="35983" y="130951"/>
                </a:lnTo>
                <a:lnTo>
                  <a:pt x="61988" y="94047"/>
                </a:lnTo>
                <a:lnTo>
                  <a:pt x="93760" y="62180"/>
                </a:lnTo>
                <a:lnTo>
                  <a:pt x="130555" y="36096"/>
                </a:lnTo>
                <a:lnTo>
                  <a:pt x="171631" y="16540"/>
                </a:lnTo>
                <a:lnTo>
                  <a:pt x="216244" y="4259"/>
                </a:lnTo>
                <a:lnTo>
                  <a:pt x="263651" y="0"/>
                </a:lnTo>
                <a:lnTo>
                  <a:pt x="311059" y="4259"/>
                </a:lnTo>
                <a:lnTo>
                  <a:pt x="355672" y="16540"/>
                </a:lnTo>
                <a:lnTo>
                  <a:pt x="396747" y="36096"/>
                </a:lnTo>
                <a:lnTo>
                  <a:pt x="433543" y="62180"/>
                </a:lnTo>
                <a:lnTo>
                  <a:pt x="465315" y="94047"/>
                </a:lnTo>
                <a:lnTo>
                  <a:pt x="491320" y="130951"/>
                </a:lnTo>
                <a:lnTo>
                  <a:pt x="510815" y="172144"/>
                </a:lnTo>
                <a:lnTo>
                  <a:pt x="523058" y="216880"/>
                </a:lnTo>
                <a:lnTo>
                  <a:pt x="527303" y="264414"/>
                </a:lnTo>
                <a:lnTo>
                  <a:pt x="523058" y="311947"/>
                </a:lnTo>
                <a:lnTo>
                  <a:pt x="510815" y="356683"/>
                </a:lnTo>
                <a:lnTo>
                  <a:pt x="491320" y="397876"/>
                </a:lnTo>
                <a:lnTo>
                  <a:pt x="465315" y="434780"/>
                </a:lnTo>
                <a:lnTo>
                  <a:pt x="433543" y="466647"/>
                </a:lnTo>
                <a:lnTo>
                  <a:pt x="396747" y="492731"/>
                </a:lnTo>
                <a:lnTo>
                  <a:pt x="355672" y="512287"/>
                </a:lnTo>
                <a:lnTo>
                  <a:pt x="311059" y="524568"/>
                </a:lnTo>
                <a:lnTo>
                  <a:pt x="263651" y="528828"/>
                </a:lnTo>
                <a:lnTo>
                  <a:pt x="216244" y="524568"/>
                </a:lnTo>
                <a:lnTo>
                  <a:pt x="171631" y="512287"/>
                </a:lnTo>
                <a:lnTo>
                  <a:pt x="130555" y="492731"/>
                </a:lnTo>
                <a:lnTo>
                  <a:pt x="93760" y="466647"/>
                </a:lnTo>
                <a:lnTo>
                  <a:pt x="61988" y="434780"/>
                </a:lnTo>
                <a:lnTo>
                  <a:pt x="35983" y="397876"/>
                </a:lnTo>
                <a:lnTo>
                  <a:pt x="16488" y="356683"/>
                </a:lnTo>
                <a:lnTo>
                  <a:pt x="4245" y="311947"/>
                </a:lnTo>
                <a:lnTo>
                  <a:pt x="0" y="264414"/>
                </a:lnTo>
                <a:close/>
              </a:path>
            </a:pathLst>
          </a:custGeom>
          <a:ln w="9144">
            <a:solidFill>
              <a:srgbClr val="FFFFFF"/>
            </a:solidFill>
          </a:ln>
        </p:spPr>
        <p:txBody>
          <a:bodyPr wrap="square" lIns="0" tIns="0" rIns="0" bIns="0" rtlCol="0"/>
          <a:lstStyle/>
          <a:p>
            <a:endParaRPr/>
          </a:p>
        </p:txBody>
      </p:sp>
      <p:sp>
        <p:nvSpPr>
          <p:cNvPr id="24" name="object 24"/>
          <p:cNvSpPr/>
          <p:nvPr/>
        </p:nvSpPr>
        <p:spPr>
          <a:xfrm>
            <a:off x="263652" y="4480563"/>
            <a:ext cx="8464296" cy="664463"/>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260604" y="4450083"/>
            <a:ext cx="615696" cy="615695"/>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304803" y="4468369"/>
            <a:ext cx="527685" cy="527685"/>
          </a:xfrm>
          <a:custGeom>
            <a:avLst/>
            <a:gdLst/>
            <a:ahLst/>
            <a:cxnLst/>
            <a:rect l="l" t="t" r="r" b="b"/>
            <a:pathLst>
              <a:path w="527685" h="527685">
                <a:moveTo>
                  <a:pt x="263652" y="0"/>
                </a:moveTo>
                <a:lnTo>
                  <a:pt x="216261" y="4245"/>
                </a:lnTo>
                <a:lnTo>
                  <a:pt x="171657" y="16488"/>
                </a:lnTo>
                <a:lnTo>
                  <a:pt x="130584" y="35983"/>
                </a:lnTo>
                <a:lnTo>
                  <a:pt x="93786" y="61988"/>
                </a:lnTo>
                <a:lnTo>
                  <a:pt x="62009" y="93760"/>
                </a:lnTo>
                <a:lnTo>
                  <a:pt x="35997" y="130555"/>
                </a:lnTo>
                <a:lnTo>
                  <a:pt x="16495" y="171631"/>
                </a:lnTo>
                <a:lnTo>
                  <a:pt x="4247" y="216244"/>
                </a:lnTo>
                <a:lnTo>
                  <a:pt x="0" y="263651"/>
                </a:lnTo>
                <a:lnTo>
                  <a:pt x="4247" y="311059"/>
                </a:lnTo>
                <a:lnTo>
                  <a:pt x="16495" y="355672"/>
                </a:lnTo>
                <a:lnTo>
                  <a:pt x="35997" y="396747"/>
                </a:lnTo>
                <a:lnTo>
                  <a:pt x="62009" y="433543"/>
                </a:lnTo>
                <a:lnTo>
                  <a:pt x="93786" y="465315"/>
                </a:lnTo>
                <a:lnTo>
                  <a:pt x="130584" y="491320"/>
                </a:lnTo>
                <a:lnTo>
                  <a:pt x="171657" y="510815"/>
                </a:lnTo>
                <a:lnTo>
                  <a:pt x="216261" y="523058"/>
                </a:lnTo>
                <a:lnTo>
                  <a:pt x="263652" y="527303"/>
                </a:lnTo>
                <a:lnTo>
                  <a:pt x="311042" y="523058"/>
                </a:lnTo>
                <a:lnTo>
                  <a:pt x="355646" y="510815"/>
                </a:lnTo>
                <a:lnTo>
                  <a:pt x="396719" y="491320"/>
                </a:lnTo>
                <a:lnTo>
                  <a:pt x="433517" y="465315"/>
                </a:lnTo>
                <a:lnTo>
                  <a:pt x="465294" y="433543"/>
                </a:lnTo>
                <a:lnTo>
                  <a:pt x="491306" y="396747"/>
                </a:lnTo>
                <a:lnTo>
                  <a:pt x="510808" y="355672"/>
                </a:lnTo>
                <a:lnTo>
                  <a:pt x="523056" y="311059"/>
                </a:lnTo>
                <a:lnTo>
                  <a:pt x="527304" y="263651"/>
                </a:lnTo>
                <a:lnTo>
                  <a:pt x="523056" y="216244"/>
                </a:lnTo>
                <a:lnTo>
                  <a:pt x="510808" y="171631"/>
                </a:lnTo>
                <a:lnTo>
                  <a:pt x="491306" y="130555"/>
                </a:lnTo>
                <a:lnTo>
                  <a:pt x="465294" y="93760"/>
                </a:lnTo>
                <a:lnTo>
                  <a:pt x="433517" y="61988"/>
                </a:lnTo>
                <a:lnTo>
                  <a:pt x="396719" y="35983"/>
                </a:lnTo>
                <a:lnTo>
                  <a:pt x="355646" y="16488"/>
                </a:lnTo>
                <a:lnTo>
                  <a:pt x="311042" y="4245"/>
                </a:lnTo>
                <a:lnTo>
                  <a:pt x="263652" y="0"/>
                </a:lnTo>
                <a:close/>
              </a:path>
            </a:pathLst>
          </a:custGeom>
          <a:solidFill>
            <a:srgbClr val="EAC1BB"/>
          </a:solidFill>
        </p:spPr>
        <p:txBody>
          <a:bodyPr wrap="square" lIns="0" tIns="0" rIns="0" bIns="0" rtlCol="0"/>
          <a:lstStyle/>
          <a:p>
            <a:endParaRPr/>
          </a:p>
        </p:txBody>
      </p:sp>
      <p:sp>
        <p:nvSpPr>
          <p:cNvPr id="27" name="object 27"/>
          <p:cNvSpPr/>
          <p:nvPr/>
        </p:nvSpPr>
        <p:spPr>
          <a:xfrm>
            <a:off x="304803" y="4468369"/>
            <a:ext cx="527685" cy="527685"/>
          </a:xfrm>
          <a:custGeom>
            <a:avLst/>
            <a:gdLst/>
            <a:ahLst/>
            <a:cxnLst/>
            <a:rect l="l" t="t" r="r" b="b"/>
            <a:pathLst>
              <a:path w="527685" h="527685">
                <a:moveTo>
                  <a:pt x="0" y="263651"/>
                </a:moveTo>
                <a:lnTo>
                  <a:pt x="4247" y="216244"/>
                </a:lnTo>
                <a:lnTo>
                  <a:pt x="16495" y="171631"/>
                </a:lnTo>
                <a:lnTo>
                  <a:pt x="35997" y="130555"/>
                </a:lnTo>
                <a:lnTo>
                  <a:pt x="62009" y="93760"/>
                </a:lnTo>
                <a:lnTo>
                  <a:pt x="93786" y="61988"/>
                </a:lnTo>
                <a:lnTo>
                  <a:pt x="130584" y="35983"/>
                </a:lnTo>
                <a:lnTo>
                  <a:pt x="171657" y="16488"/>
                </a:lnTo>
                <a:lnTo>
                  <a:pt x="216261" y="4245"/>
                </a:lnTo>
                <a:lnTo>
                  <a:pt x="263652" y="0"/>
                </a:lnTo>
                <a:lnTo>
                  <a:pt x="311042" y="4245"/>
                </a:lnTo>
                <a:lnTo>
                  <a:pt x="355646" y="16488"/>
                </a:lnTo>
                <a:lnTo>
                  <a:pt x="396719" y="35983"/>
                </a:lnTo>
                <a:lnTo>
                  <a:pt x="433517" y="61988"/>
                </a:lnTo>
                <a:lnTo>
                  <a:pt x="465294" y="93760"/>
                </a:lnTo>
                <a:lnTo>
                  <a:pt x="491306" y="130555"/>
                </a:lnTo>
                <a:lnTo>
                  <a:pt x="510808" y="171631"/>
                </a:lnTo>
                <a:lnTo>
                  <a:pt x="523056" y="216244"/>
                </a:lnTo>
                <a:lnTo>
                  <a:pt x="527304" y="263651"/>
                </a:lnTo>
                <a:lnTo>
                  <a:pt x="523056" y="311059"/>
                </a:lnTo>
                <a:lnTo>
                  <a:pt x="510808" y="355672"/>
                </a:lnTo>
                <a:lnTo>
                  <a:pt x="491306" y="396747"/>
                </a:lnTo>
                <a:lnTo>
                  <a:pt x="465294" y="433543"/>
                </a:lnTo>
                <a:lnTo>
                  <a:pt x="433517" y="465315"/>
                </a:lnTo>
                <a:lnTo>
                  <a:pt x="396719" y="491320"/>
                </a:lnTo>
                <a:lnTo>
                  <a:pt x="355646" y="510815"/>
                </a:lnTo>
                <a:lnTo>
                  <a:pt x="311042" y="523058"/>
                </a:lnTo>
                <a:lnTo>
                  <a:pt x="263652" y="527303"/>
                </a:lnTo>
                <a:lnTo>
                  <a:pt x="216261" y="523058"/>
                </a:lnTo>
                <a:lnTo>
                  <a:pt x="171657" y="510815"/>
                </a:lnTo>
                <a:lnTo>
                  <a:pt x="130584" y="491320"/>
                </a:lnTo>
                <a:lnTo>
                  <a:pt x="93786" y="465315"/>
                </a:lnTo>
                <a:lnTo>
                  <a:pt x="62009" y="433543"/>
                </a:lnTo>
                <a:lnTo>
                  <a:pt x="35997" y="396747"/>
                </a:lnTo>
                <a:lnTo>
                  <a:pt x="16495" y="355672"/>
                </a:lnTo>
                <a:lnTo>
                  <a:pt x="4247" y="311059"/>
                </a:lnTo>
                <a:lnTo>
                  <a:pt x="0" y="263651"/>
                </a:lnTo>
                <a:close/>
              </a:path>
            </a:pathLst>
          </a:custGeom>
          <a:ln w="9144">
            <a:solidFill>
              <a:srgbClr val="FFFFFF"/>
            </a:solidFill>
          </a:ln>
        </p:spPr>
        <p:txBody>
          <a:bodyPr wrap="square" lIns="0" tIns="0" rIns="0" bIns="0" rtlCol="0"/>
          <a:lstStyle/>
          <a:p>
            <a:endParaRPr/>
          </a:p>
        </p:txBody>
      </p:sp>
      <p:sp>
        <p:nvSpPr>
          <p:cNvPr id="28" name="object 28"/>
          <p:cNvSpPr/>
          <p:nvPr/>
        </p:nvSpPr>
        <p:spPr>
          <a:xfrm>
            <a:off x="263652" y="5047488"/>
            <a:ext cx="8464296" cy="624840"/>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268227" y="5129785"/>
            <a:ext cx="615695" cy="617220"/>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312423" y="5148074"/>
            <a:ext cx="527685" cy="528955"/>
          </a:xfrm>
          <a:custGeom>
            <a:avLst/>
            <a:gdLst/>
            <a:ahLst/>
            <a:cxnLst/>
            <a:rect l="l" t="t" r="r" b="b"/>
            <a:pathLst>
              <a:path w="527685" h="528954">
                <a:moveTo>
                  <a:pt x="263652" y="0"/>
                </a:moveTo>
                <a:lnTo>
                  <a:pt x="216261" y="4259"/>
                </a:lnTo>
                <a:lnTo>
                  <a:pt x="171657" y="16540"/>
                </a:lnTo>
                <a:lnTo>
                  <a:pt x="130584" y="36096"/>
                </a:lnTo>
                <a:lnTo>
                  <a:pt x="93786" y="62180"/>
                </a:lnTo>
                <a:lnTo>
                  <a:pt x="62009" y="94047"/>
                </a:lnTo>
                <a:lnTo>
                  <a:pt x="35997" y="130951"/>
                </a:lnTo>
                <a:lnTo>
                  <a:pt x="16495" y="172144"/>
                </a:lnTo>
                <a:lnTo>
                  <a:pt x="4247" y="216880"/>
                </a:lnTo>
                <a:lnTo>
                  <a:pt x="0" y="264413"/>
                </a:lnTo>
                <a:lnTo>
                  <a:pt x="4247" y="311947"/>
                </a:lnTo>
                <a:lnTo>
                  <a:pt x="16495" y="356683"/>
                </a:lnTo>
                <a:lnTo>
                  <a:pt x="35997" y="397876"/>
                </a:lnTo>
                <a:lnTo>
                  <a:pt x="62009" y="434780"/>
                </a:lnTo>
                <a:lnTo>
                  <a:pt x="93786" y="466647"/>
                </a:lnTo>
                <a:lnTo>
                  <a:pt x="130584" y="492731"/>
                </a:lnTo>
                <a:lnTo>
                  <a:pt x="171657" y="512287"/>
                </a:lnTo>
                <a:lnTo>
                  <a:pt x="216261" y="524568"/>
                </a:lnTo>
                <a:lnTo>
                  <a:pt x="263652" y="528827"/>
                </a:lnTo>
                <a:lnTo>
                  <a:pt x="311042" y="524568"/>
                </a:lnTo>
                <a:lnTo>
                  <a:pt x="355646" y="512287"/>
                </a:lnTo>
                <a:lnTo>
                  <a:pt x="396719" y="492731"/>
                </a:lnTo>
                <a:lnTo>
                  <a:pt x="433517" y="466647"/>
                </a:lnTo>
                <a:lnTo>
                  <a:pt x="465294" y="434780"/>
                </a:lnTo>
                <a:lnTo>
                  <a:pt x="491306" y="397876"/>
                </a:lnTo>
                <a:lnTo>
                  <a:pt x="510808" y="356683"/>
                </a:lnTo>
                <a:lnTo>
                  <a:pt x="523056" y="311947"/>
                </a:lnTo>
                <a:lnTo>
                  <a:pt x="527304" y="264413"/>
                </a:lnTo>
                <a:lnTo>
                  <a:pt x="523056" y="216880"/>
                </a:lnTo>
                <a:lnTo>
                  <a:pt x="510808" y="172144"/>
                </a:lnTo>
                <a:lnTo>
                  <a:pt x="491306" y="130951"/>
                </a:lnTo>
                <a:lnTo>
                  <a:pt x="465294" y="94047"/>
                </a:lnTo>
                <a:lnTo>
                  <a:pt x="433517" y="62180"/>
                </a:lnTo>
                <a:lnTo>
                  <a:pt x="396719" y="36096"/>
                </a:lnTo>
                <a:lnTo>
                  <a:pt x="355646" y="16540"/>
                </a:lnTo>
                <a:lnTo>
                  <a:pt x="311042" y="4259"/>
                </a:lnTo>
                <a:lnTo>
                  <a:pt x="263652" y="0"/>
                </a:lnTo>
                <a:close/>
              </a:path>
            </a:pathLst>
          </a:custGeom>
          <a:solidFill>
            <a:srgbClr val="EAC1BB"/>
          </a:solidFill>
        </p:spPr>
        <p:txBody>
          <a:bodyPr wrap="square" lIns="0" tIns="0" rIns="0" bIns="0" rtlCol="0"/>
          <a:lstStyle/>
          <a:p>
            <a:endParaRPr/>
          </a:p>
        </p:txBody>
      </p:sp>
      <p:sp>
        <p:nvSpPr>
          <p:cNvPr id="31" name="object 31"/>
          <p:cNvSpPr/>
          <p:nvPr/>
        </p:nvSpPr>
        <p:spPr>
          <a:xfrm>
            <a:off x="312423" y="5148074"/>
            <a:ext cx="527685" cy="528955"/>
          </a:xfrm>
          <a:custGeom>
            <a:avLst/>
            <a:gdLst/>
            <a:ahLst/>
            <a:cxnLst/>
            <a:rect l="l" t="t" r="r" b="b"/>
            <a:pathLst>
              <a:path w="527685" h="528954">
                <a:moveTo>
                  <a:pt x="0" y="264413"/>
                </a:moveTo>
                <a:lnTo>
                  <a:pt x="4247" y="216880"/>
                </a:lnTo>
                <a:lnTo>
                  <a:pt x="16495" y="172144"/>
                </a:lnTo>
                <a:lnTo>
                  <a:pt x="35997" y="130951"/>
                </a:lnTo>
                <a:lnTo>
                  <a:pt x="62009" y="94047"/>
                </a:lnTo>
                <a:lnTo>
                  <a:pt x="93786" y="62180"/>
                </a:lnTo>
                <a:lnTo>
                  <a:pt x="130584" y="36096"/>
                </a:lnTo>
                <a:lnTo>
                  <a:pt x="171657" y="16540"/>
                </a:lnTo>
                <a:lnTo>
                  <a:pt x="216261" y="4259"/>
                </a:lnTo>
                <a:lnTo>
                  <a:pt x="263652" y="0"/>
                </a:lnTo>
                <a:lnTo>
                  <a:pt x="311042" y="4259"/>
                </a:lnTo>
                <a:lnTo>
                  <a:pt x="355646" y="16540"/>
                </a:lnTo>
                <a:lnTo>
                  <a:pt x="396719" y="36096"/>
                </a:lnTo>
                <a:lnTo>
                  <a:pt x="433517" y="62180"/>
                </a:lnTo>
                <a:lnTo>
                  <a:pt x="465294" y="94047"/>
                </a:lnTo>
                <a:lnTo>
                  <a:pt x="491306" y="130951"/>
                </a:lnTo>
                <a:lnTo>
                  <a:pt x="510808" y="172144"/>
                </a:lnTo>
                <a:lnTo>
                  <a:pt x="523056" y="216880"/>
                </a:lnTo>
                <a:lnTo>
                  <a:pt x="527304" y="264413"/>
                </a:lnTo>
                <a:lnTo>
                  <a:pt x="523056" y="311947"/>
                </a:lnTo>
                <a:lnTo>
                  <a:pt x="510808" y="356683"/>
                </a:lnTo>
                <a:lnTo>
                  <a:pt x="491306" y="397876"/>
                </a:lnTo>
                <a:lnTo>
                  <a:pt x="465294" y="434780"/>
                </a:lnTo>
                <a:lnTo>
                  <a:pt x="433517" y="466647"/>
                </a:lnTo>
                <a:lnTo>
                  <a:pt x="396719" y="492731"/>
                </a:lnTo>
                <a:lnTo>
                  <a:pt x="355646" y="512287"/>
                </a:lnTo>
                <a:lnTo>
                  <a:pt x="311042" y="524568"/>
                </a:lnTo>
                <a:lnTo>
                  <a:pt x="263652" y="528827"/>
                </a:lnTo>
                <a:lnTo>
                  <a:pt x="216261" y="524568"/>
                </a:lnTo>
                <a:lnTo>
                  <a:pt x="171657" y="512287"/>
                </a:lnTo>
                <a:lnTo>
                  <a:pt x="130584" y="492731"/>
                </a:lnTo>
                <a:lnTo>
                  <a:pt x="93786" y="466647"/>
                </a:lnTo>
                <a:lnTo>
                  <a:pt x="62009" y="434780"/>
                </a:lnTo>
                <a:lnTo>
                  <a:pt x="35997" y="397876"/>
                </a:lnTo>
                <a:lnTo>
                  <a:pt x="16495" y="356683"/>
                </a:lnTo>
                <a:lnTo>
                  <a:pt x="4247" y="311947"/>
                </a:lnTo>
                <a:lnTo>
                  <a:pt x="0" y="264413"/>
                </a:lnTo>
                <a:close/>
              </a:path>
            </a:pathLst>
          </a:custGeom>
          <a:ln w="9144">
            <a:solidFill>
              <a:srgbClr val="FFFFFF"/>
            </a:solidFill>
          </a:ln>
        </p:spPr>
        <p:txBody>
          <a:bodyPr wrap="square" lIns="0" tIns="0" rIns="0" bIns="0" rtlCol="0"/>
          <a:lstStyle/>
          <a:p>
            <a:endParaRPr/>
          </a:p>
        </p:txBody>
      </p:sp>
      <p:sp>
        <p:nvSpPr>
          <p:cNvPr id="32" name="object 32"/>
          <p:cNvSpPr/>
          <p:nvPr/>
        </p:nvSpPr>
        <p:spPr>
          <a:xfrm>
            <a:off x="263652" y="5556503"/>
            <a:ext cx="8464296" cy="612648"/>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260604" y="5554982"/>
            <a:ext cx="615696" cy="617219"/>
          </a:xfrm>
          <a:prstGeom prst="rect">
            <a:avLst/>
          </a:prstGeom>
          <a:blipFill>
            <a:blip r:embed="rId3" cstate="print"/>
            <a:stretch>
              <a:fillRect/>
            </a:stretch>
          </a:blipFill>
        </p:spPr>
        <p:txBody>
          <a:bodyPr wrap="square" lIns="0" tIns="0" rIns="0" bIns="0" rtlCol="0"/>
          <a:lstStyle/>
          <a:p>
            <a:endParaRPr/>
          </a:p>
        </p:txBody>
      </p:sp>
      <p:sp>
        <p:nvSpPr>
          <p:cNvPr id="34" name="object 34"/>
          <p:cNvSpPr/>
          <p:nvPr/>
        </p:nvSpPr>
        <p:spPr>
          <a:xfrm>
            <a:off x="304803" y="5573270"/>
            <a:ext cx="527685" cy="528955"/>
          </a:xfrm>
          <a:custGeom>
            <a:avLst/>
            <a:gdLst/>
            <a:ahLst/>
            <a:cxnLst/>
            <a:rect l="l" t="t" r="r" b="b"/>
            <a:pathLst>
              <a:path w="527685" h="528954">
                <a:moveTo>
                  <a:pt x="263652" y="0"/>
                </a:moveTo>
                <a:lnTo>
                  <a:pt x="216261" y="4259"/>
                </a:lnTo>
                <a:lnTo>
                  <a:pt x="171657" y="16541"/>
                </a:lnTo>
                <a:lnTo>
                  <a:pt x="130584" y="36099"/>
                </a:lnTo>
                <a:lnTo>
                  <a:pt x="93786" y="62185"/>
                </a:lnTo>
                <a:lnTo>
                  <a:pt x="62009" y="94053"/>
                </a:lnTo>
                <a:lnTo>
                  <a:pt x="35997" y="130956"/>
                </a:lnTo>
                <a:lnTo>
                  <a:pt x="16495" y="172149"/>
                </a:lnTo>
                <a:lnTo>
                  <a:pt x="4247" y="216883"/>
                </a:lnTo>
                <a:lnTo>
                  <a:pt x="0" y="264413"/>
                </a:lnTo>
                <a:lnTo>
                  <a:pt x="4247" y="311944"/>
                </a:lnTo>
                <a:lnTo>
                  <a:pt x="16495" y="356678"/>
                </a:lnTo>
                <a:lnTo>
                  <a:pt x="35997" y="397871"/>
                </a:lnTo>
                <a:lnTo>
                  <a:pt x="62009" y="434774"/>
                </a:lnTo>
                <a:lnTo>
                  <a:pt x="93786" y="466642"/>
                </a:lnTo>
                <a:lnTo>
                  <a:pt x="130584" y="492728"/>
                </a:lnTo>
                <a:lnTo>
                  <a:pt x="171657" y="512286"/>
                </a:lnTo>
                <a:lnTo>
                  <a:pt x="216261" y="524568"/>
                </a:lnTo>
                <a:lnTo>
                  <a:pt x="263652" y="528827"/>
                </a:lnTo>
                <a:lnTo>
                  <a:pt x="311042" y="524568"/>
                </a:lnTo>
                <a:lnTo>
                  <a:pt x="355646" y="512286"/>
                </a:lnTo>
                <a:lnTo>
                  <a:pt x="396719" y="492728"/>
                </a:lnTo>
                <a:lnTo>
                  <a:pt x="433517" y="466642"/>
                </a:lnTo>
                <a:lnTo>
                  <a:pt x="465294" y="434774"/>
                </a:lnTo>
                <a:lnTo>
                  <a:pt x="491306" y="397871"/>
                </a:lnTo>
                <a:lnTo>
                  <a:pt x="510808" y="356678"/>
                </a:lnTo>
                <a:lnTo>
                  <a:pt x="523056" y="311944"/>
                </a:lnTo>
                <a:lnTo>
                  <a:pt x="527304" y="264413"/>
                </a:lnTo>
                <a:lnTo>
                  <a:pt x="523056" y="216883"/>
                </a:lnTo>
                <a:lnTo>
                  <a:pt x="510808" y="172149"/>
                </a:lnTo>
                <a:lnTo>
                  <a:pt x="491306" y="130956"/>
                </a:lnTo>
                <a:lnTo>
                  <a:pt x="465294" y="94053"/>
                </a:lnTo>
                <a:lnTo>
                  <a:pt x="433517" y="62185"/>
                </a:lnTo>
                <a:lnTo>
                  <a:pt x="396719" y="36099"/>
                </a:lnTo>
                <a:lnTo>
                  <a:pt x="355646" y="16541"/>
                </a:lnTo>
                <a:lnTo>
                  <a:pt x="311042" y="4259"/>
                </a:lnTo>
                <a:lnTo>
                  <a:pt x="263652" y="0"/>
                </a:lnTo>
                <a:close/>
              </a:path>
            </a:pathLst>
          </a:custGeom>
          <a:solidFill>
            <a:srgbClr val="EAC1BB"/>
          </a:solidFill>
        </p:spPr>
        <p:txBody>
          <a:bodyPr wrap="square" lIns="0" tIns="0" rIns="0" bIns="0" rtlCol="0"/>
          <a:lstStyle/>
          <a:p>
            <a:endParaRPr/>
          </a:p>
        </p:txBody>
      </p:sp>
      <p:sp>
        <p:nvSpPr>
          <p:cNvPr id="35" name="object 35"/>
          <p:cNvSpPr/>
          <p:nvPr/>
        </p:nvSpPr>
        <p:spPr>
          <a:xfrm>
            <a:off x="304803" y="5573270"/>
            <a:ext cx="527685" cy="528955"/>
          </a:xfrm>
          <a:custGeom>
            <a:avLst/>
            <a:gdLst/>
            <a:ahLst/>
            <a:cxnLst/>
            <a:rect l="l" t="t" r="r" b="b"/>
            <a:pathLst>
              <a:path w="527685" h="528954">
                <a:moveTo>
                  <a:pt x="0" y="264413"/>
                </a:moveTo>
                <a:lnTo>
                  <a:pt x="4247" y="216883"/>
                </a:lnTo>
                <a:lnTo>
                  <a:pt x="16495" y="172149"/>
                </a:lnTo>
                <a:lnTo>
                  <a:pt x="35997" y="130956"/>
                </a:lnTo>
                <a:lnTo>
                  <a:pt x="62009" y="94053"/>
                </a:lnTo>
                <a:lnTo>
                  <a:pt x="93786" y="62185"/>
                </a:lnTo>
                <a:lnTo>
                  <a:pt x="130584" y="36099"/>
                </a:lnTo>
                <a:lnTo>
                  <a:pt x="171657" y="16541"/>
                </a:lnTo>
                <a:lnTo>
                  <a:pt x="216261" y="4259"/>
                </a:lnTo>
                <a:lnTo>
                  <a:pt x="263652" y="0"/>
                </a:lnTo>
                <a:lnTo>
                  <a:pt x="311042" y="4259"/>
                </a:lnTo>
                <a:lnTo>
                  <a:pt x="355646" y="16541"/>
                </a:lnTo>
                <a:lnTo>
                  <a:pt x="396719" y="36099"/>
                </a:lnTo>
                <a:lnTo>
                  <a:pt x="433517" y="62185"/>
                </a:lnTo>
                <a:lnTo>
                  <a:pt x="465294" y="94053"/>
                </a:lnTo>
                <a:lnTo>
                  <a:pt x="491306" y="130956"/>
                </a:lnTo>
                <a:lnTo>
                  <a:pt x="510808" y="172149"/>
                </a:lnTo>
                <a:lnTo>
                  <a:pt x="523056" y="216883"/>
                </a:lnTo>
                <a:lnTo>
                  <a:pt x="527304" y="264413"/>
                </a:lnTo>
                <a:lnTo>
                  <a:pt x="523056" y="311944"/>
                </a:lnTo>
                <a:lnTo>
                  <a:pt x="510808" y="356678"/>
                </a:lnTo>
                <a:lnTo>
                  <a:pt x="491306" y="397871"/>
                </a:lnTo>
                <a:lnTo>
                  <a:pt x="465294" y="434774"/>
                </a:lnTo>
                <a:lnTo>
                  <a:pt x="433517" y="466642"/>
                </a:lnTo>
                <a:lnTo>
                  <a:pt x="396719" y="492728"/>
                </a:lnTo>
                <a:lnTo>
                  <a:pt x="355646" y="512286"/>
                </a:lnTo>
                <a:lnTo>
                  <a:pt x="311042" y="524568"/>
                </a:lnTo>
                <a:lnTo>
                  <a:pt x="263652" y="528827"/>
                </a:lnTo>
                <a:lnTo>
                  <a:pt x="216261" y="524568"/>
                </a:lnTo>
                <a:lnTo>
                  <a:pt x="171657" y="512286"/>
                </a:lnTo>
                <a:lnTo>
                  <a:pt x="130584" y="492728"/>
                </a:lnTo>
                <a:lnTo>
                  <a:pt x="93786" y="466642"/>
                </a:lnTo>
                <a:lnTo>
                  <a:pt x="62009" y="434774"/>
                </a:lnTo>
                <a:lnTo>
                  <a:pt x="35997" y="397871"/>
                </a:lnTo>
                <a:lnTo>
                  <a:pt x="16495" y="356678"/>
                </a:lnTo>
                <a:lnTo>
                  <a:pt x="4247" y="311944"/>
                </a:lnTo>
                <a:lnTo>
                  <a:pt x="0" y="264413"/>
                </a:lnTo>
                <a:close/>
              </a:path>
            </a:pathLst>
          </a:custGeom>
          <a:ln w="9144">
            <a:solidFill>
              <a:srgbClr val="FFFFFF"/>
            </a:solidFill>
          </a:ln>
        </p:spPr>
        <p:txBody>
          <a:bodyPr wrap="square" lIns="0" tIns="0" rIns="0" bIns="0" rtlCol="0"/>
          <a:lstStyle/>
          <a:p>
            <a:endParaRPr/>
          </a:p>
        </p:txBody>
      </p:sp>
      <p:sp>
        <p:nvSpPr>
          <p:cNvPr id="36" name="object 3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37" name="object 37"/>
          <p:cNvSpPr txBox="1"/>
          <p:nvPr/>
        </p:nvSpPr>
        <p:spPr>
          <a:xfrm>
            <a:off x="262231" y="4035935"/>
            <a:ext cx="8090535" cy="2552109"/>
          </a:xfrm>
          <a:prstGeom prst="rect">
            <a:avLst/>
          </a:prstGeom>
        </p:spPr>
        <p:txBody>
          <a:bodyPr vert="horz" wrap="square" lIns="0" tIns="12700" rIns="0" bIns="0" rtlCol="0">
            <a:spAutoFit/>
          </a:bodyPr>
          <a:lstStyle/>
          <a:p>
            <a:pPr marL="3431454">
              <a:spcBef>
                <a:spcPts val="100"/>
              </a:spcBef>
            </a:pPr>
            <a:r>
              <a:rPr sz="2000" b="1" dirty="0">
                <a:solidFill>
                  <a:srgbClr val="FF0000"/>
                </a:solidFill>
                <a:latin typeface="Times New Roman"/>
                <a:cs typeface="Times New Roman"/>
              </a:rPr>
              <a:t>The solvent</a:t>
            </a:r>
            <a:r>
              <a:rPr sz="2000" b="1" spc="-35" dirty="0">
                <a:solidFill>
                  <a:srgbClr val="FF0000"/>
                </a:solidFill>
                <a:latin typeface="Times New Roman"/>
                <a:cs typeface="Times New Roman"/>
              </a:rPr>
              <a:t> </a:t>
            </a:r>
            <a:r>
              <a:rPr sz="2000" b="1" dirty="0">
                <a:solidFill>
                  <a:srgbClr val="FF0000"/>
                </a:solidFill>
                <a:latin typeface="Times New Roman"/>
                <a:cs typeface="Times New Roman"/>
              </a:rPr>
              <a:t>method:</a:t>
            </a:r>
            <a:endParaRPr sz="2000">
              <a:latin typeface="Times New Roman"/>
              <a:cs typeface="Times New Roman"/>
            </a:endParaRPr>
          </a:p>
          <a:p>
            <a:pPr marL="650858" marR="5080" algn="ctr">
              <a:lnSpc>
                <a:spcPts val="1560"/>
              </a:lnSpc>
              <a:spcBef>
                <a:spcPts val="1715"/>
              </a:spcBef>
            </a:pPr>
            <a:r>
              <a:rPr sz="1500" spc="-5" dirty="0">
                <a:latin typeface="Times New Roman"/>
                <a:cs typeface="Times New Roman"/>
              </a:rPr>
              <a:t>Accurately weighed amounts </a:t>
            </a:r>
            <a:r>
              <a:rPr sz="1500" dirty="0">
                <a:latin typeface="Times New Roman"/>
                <a:cs typeface="Times New Roman"/>
              </a:rPr>
              <a:t>of </a:t>
            </a:r>
            <a:r>
              <a:rPr sz="1500" spc="-5" dirty="0">
                <a:latin typeface="Times New Roman"/>
                <a:cs typeface="Times New Roman"/>
              </a:rPr>
              <a:t>active </a:t>
            </a:r>
            <a:r>
              <a:rPr sz="1500" dirty="0">
                <a:latin typeface="Times New Roman"/>
                <a:cs typeface="Times New Roman"/>
              </a:rPr>
              <a:t>drug </a:t>
            </a:r>
            <a:r>
              <a:rPr sz="1500" spc="-5" dirty="0">
                <a:latin typeface="Times New Roman"/>
                <a:cs typeface="Times New Roman"/>
              </a:rPr>
              <a:t>and carrier(s) are dissolved </a:t>
            </a:r>
            <a:r>
              <a:rPr sz="1500" dirty="0">
                <a:latin typeface="Times New Roman"/>
                <a:cs typeface="Times New Roman"/>
              </a:rPr>
              <a:t>in </a:t>
            </a:r>
            <a:r>
              <a:rPr sz="1500" spc="-5" dirty="0">
                <a:latin typeface="Times New Roman"/>
                <a:cs typeface="Times New Roman"/>
              </a:rPr>
              <a:t>minimum </a:t>
            </a:r>
            <a:r>
              <a:rPr sz="1500" dirty="0">
                <a:latin typeface="Times New Roman"/>
                <a:cs typeface="Times New Roman"/>
              </a:rPr>
              <a:t>quantities of  chloroform in a round-bottom flask. </a:t>
            </a:r>
            <a:r>
              <a:rPr sz="1500" spc="-5" dirty="0">
                <a:latin typeface="Times New Roman"/>
                <a:cs typeface="Times New Roman"/>
              </a:rPr>
              <a:t>The </a:t>
            </a:r>
            <a:r>
              <a:rPr sz="1500" dirty="0">
                <a:latin typeface="Times New Roman"/>
                <a:cs typeface="Times New Roman"/>
              </a:rPr>
              <a:t>solvent </a:t>
            </a:r>
            <a:r>
              <a:rPr sz="1500" spc="-5" dirty="0">
                <a:latin typeface="Times New Roman"/>
                <a:cs typeface="Times New Roman"/>
              </a:rPr>
              <a:t>is removed </a:t>
            </a:r>
            <a:r>
              <a:rPr sz="1500" dirty="0">
                <a:latin typeface="Times New Roman"/>
                <a:cs typeface="Times New Roman"/>
              </a:rPr>
              <a:t>using a rotary</a:t>
            </a:r>
            <a:r>
              <a:rPr sz="1500" spc="-195" dirty="0">
                <a:latin typeface="Times New Roman"/>
                <a:cs typeface="Times New Roman"/>
              </a:rPr>
              <a:t> </a:t>
            </a:r>
            <a:r>
              <a:rPr sz="1500" spc="-11" dirty="0">
                <a:latin typeface="Times New Roman"/>
                <a:cs typeface="Times New Roman"/>
              </a:rPr>
              <a:t>evaporator.</a:t>
            </a:r>
            <a:endParaRPr sz="1500">
              <a:latin typeface="Times New Roman"/>
              <a:cs typeface="Times New Roman"/>
            </a:endParaRPr>
          </a:p>
          <a:p>
            <a:pPr marL="593076" algn="ctr">
              <a:spcBef>
                <a:spcPts val="1440"/>
              </a:spcBef>
            </a:pPr>
            <a:r>
              <a:rPr sz="2000" dirty="0">
                <a:latin typeface="Times New Roman"/>
                <a:cs typeface="Times New Roman"/>
              </a:rPr>
              <a:t>The obtained </a:t>
            </a:r>
            <a:r>
              <a:rPr sz="2000" spc="-5" dirty="0">
                <a:latin typeface="Times New Roman"/>
                <a:cs typeface="Times New Roman"/>
              </a:rPr>
              <a:t>solid </a:t>
            </a:r>
            <a:r>
              <a:rPr sz="2000" dirty="0">
                <a:latin typeface="Times New Roman"/>
                <a:cs typeface="Times New Roman"/>
              </a:rPr>
              <a:t>dispersion is transferred on to the </a:t>
            </a:r>
            <a:r>
              <a:rPr sz="2000" spc="-5" dirty="0">
                <a:latin typeface="Times New Roman"/>
                <a:cs typeface="Times New Roman"/>
              </a:rPr>
              <a:t>aluminum </a:t>
            </a:r>
            <a:r>
              <a:rPr sz="2000" dirty="0">
                <a:latin typeface="Times New Roman"/>
                <a:cs typeface="Times New Roman"/>
              </a:rPr>
              <a:t>pan</a:t>
            </a:r>
            <a:r>
              <a:rPr sz="2000" spc="-100" dirty="0">
                <a:latin typeface="Times New Roman"/>
                <a:cs typeface="Times New Roman"/>
              </a:rPr>
              <a:t> </a:t>
            </a:r>
            <a:r>
              <a:rPr sz="2000" dirty="0">
                <a:latin typeface="Times New Roman"/>
                <a:cs typeface="Times New Roman"/>
              </a:rPr>
              <a:t>and</a:t>
            </a:r>
            <a:endParaRPr sz="2000">
              <a:latin typeface="Times New Roman"/>
              <a:cs typeface="Times New Roman"/>
            </a:endParaRPr>
          </a:p>
          <a:p>
            <a:pPr marL="612125" algn="ctr">
              <a:spcBef>
                <a:spcPts val="1764"/>
              </a:spcBef>
            </a:pPr>
            <a:r>
              <a:rPr dirty="0">
                <a:latin typeface="Times New Roman"/>
                <a:cs typeface="Times New Roman"/>
              </a:rPr>
              <a:t>allowed to </a:t>
            </a:r>
            <a:r>
              <a:rPr spc="-5" dirty="0">
                <a:latin typeface="Times New Roman"/>
                <a:cs typeface="Times New Roman"/>
              </a:rPr>
              <a:t>dry </a:t>
            </a:r>
            <a:r>
              <a:rPr dirty="0">
                <a:latin typeface="Times New Roman"/>
                <a:cs typeface="Times New Roman"/>
              </a:rPr>
              <a:t>at room</a:t>
            </a:r>
            <a:r>
              <a:rPr spc="-45" dirty="0">
                <a:latin typeface="Times New Roman"/>
                <a:cs typeface="Times New Roman"/>
              </a:rPr>
              <a:t> </a:t>
            </a:r>
            <a:r>
              <a:rPr dirty="0">
                <a:latin typeface="Times New Roman"/>
                <a:cs typeface="Times New Roman"/>
              </a:rPr>
              <a:t>temperature.</a:t>
            </a:r>
            <a:endParaRPr>
              <a:latin typeface="Times New Roman"/>
              <a:cs typeface="Times New Roman"/>
            </a:endParaRPr>
          </a:p>
          <a:p>
            <a:pPr>
              <a:spcBef>
                <a:spcPts val="15"/>
              </a:spcBef>
            </a:pPr>
            <a:endParaRPr sz="2551">
              <a:latin typeface="Times New Roman"/>
              <a:cs typeface="Times New Roman"/>
            </a:endParaRPr>
          </a:p>
          <a:p>
            <a:pPr marL="12700"/>
            <a:r>
              <a:rPr sz="1400" spc="-5" dirty="0">
                <a:solidFill>
                  <a:srgbClr val="FF0000"/>
                </a:solidFill>
                <a:latin typeface="Arial"/>
                <a:cs typeface="Arial"/>
              </a:rPr>
              <a:t>17</a:t>
            </a:r>
            <a:endParaRPr sz="14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2441" y="862583"/>
            <a:ext cx="178308" cy="1783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9741" y="403607"/>
            <a:ext cx="7532371" cy="997709"/>
          </a:xfrm>
          <a:prstGeom prst="rect">
            <a:avLst/>
          </a:prstGeom>
        </p:spPr>
        <p:txBody>
          <a:bodyPr vert="horz" wrap="square" lIns="0" tIns="12700" rIns="0" bIns="0" rtlCol="0" anchor="t">
            <a:spAutoFit/>
          </a:bodyPr>
          <a:lstStyle/>
          <a:p>
            <a:pPr marL="12700">
              <a:spcBef>
                <a:spcPts val="100"/>
              </a:spcBef>
            </a:pPr>
            <a:r>
              <a:rPr sz="2400" u="heavy" spc="-5" dirty="0">
                <a:solidFill>
                  <a:srgbClr val="000000"/>
                </a:solidFill>
                <a:uFill>
                  <a:solidFill>
                    <a:srgbClr val="000000"/>
                  </a:solidFill>
                </a:uFill>
              </a:rPr>
              <a:t>7)Dropping </a:t>
            </a:r>
            <a:r>
              <a:rPr sz="2400" u="heavy" dirty="0">
                <a:solidFill>
                  <a:srgbClr val="000000"/>
                </a:solidFill>
                <a:uFill>
                  <a:solidFill>
                    <a:srgbClr val="000000"/>
                  </a:solidFill>
                </a:uFill>
              </a:rPr>
              <a:t>method:</a:t>
            </a:r>
            <a:endParaRPr sz="2400"/>
          </a:p>
          <a:p>
            <a:pPr marL="12700" marR="5080" indent="241929">
              <a:spcBef>
                <a:spcPts val="15"/>
              </a:spcBef>
            </a:pPr>
            <a:r>
              <a:rPr sz="2000" dirty="0">
                <a:solidFill>
                  <a:srgbClr val="000000"/>
                </a:solidFill>
                <a:latin typeface="Times New Roman"/>
                <a:cs typeface="Times New Roman"/>
              </a:rPr>
              <a:t>A solid dispersion of a </a:t>
            </a:r>
            <a:r>
              <a:rPr sz="2000" spc="-5" dirty="0">
                <a:solidFill>
                  <a:srgbClr val="000000"/>
                </a:solidFill>
                <a:latin typeface="Times New Roman"/>
                <a:cs typeface="Times New Roman"/>
              </a:rPr>
              <a:t>melted drug-carrier mixture </a:t>
            </a:r>
            <a:r>
              <a:rPr sz="2000" dirty="0">
                <a:solidFill>
                  <a:srgbClr val="000000"/>
                </a:solidFill>
                <a:latin typeface="Times New Roman"/>
                <a:cs typeface="Times New Roman"/>
              </a:rPr>
              <a:t>is pi petted and</a:t>
            </a:r>
            <a:r>
              <a:rPr sz="2000" spc="-265" dirty="0">
                <a:solidFill>
                  <a:srgbClr val="000000"/>
                </a:solidFill>
                <a:latin typeface="Times New Roman"/>
                <a:cs typeface="Times New Roman"/>
              </a:rPr>
              <a:t> </a:t>
            </a:r>
            <a:r>
              <a:rPr sz="2000" dirty="0">
                <a:solidFill>
                  <a:srgbClr val="000000"/>
                </a:solidFill>
                <a:latin typeface="Times New Roman"/>
                <a:cs typeface="Times New Roman"/>
              </a:rPr>
              <a:t>then  dropped onto a </a:t>
            </a:r>
            <a:r>
              <a:rPr sz="2000" spc="-5" dirty="0">
                <a:solidFill>
                  <a:srgbClr val="000000"/>
                </a:solidFill>
                <a:latin typeface="Times New Roman"/>
                <a:cs typeface="Times New Roman"/>
              </a:rPr>
              <a:t>plate, </a:t>
            </a:r>
            <a:r>
              <a:rPr sz="2000" dirty="0">
                <a:solidFill>
                  <a:srgbClr val="000000"/>
                </a:solidFill>
                <a:latin typeface="Times New Roman"/>
                <a:cs typeface="Times New Roman"/>
              </a:rPr>
              <a:t>where it solidifies into round</a:t>
            </a:r>
            <a:r>
              <a:rPr sz="2000" spc="-211" dirty="0">
                <a:solidFill>
                  <a:srgbClr val="000000"/>
                </a:solidFill>
                <a:latin typeface="Times New Roman"/>
                <a:cs typeface="Times New Roman"/>
              </a:rPr>
              <a:t> </a:t>
            </a:r>
            <a:r>
              <a:rPr sz="2000" spc="-5" dirty="0">
                <a:solidFill>
                  <a:srgbClr val="000000"/>
                </a:solidFill>
                <a:latin typeface="Times New Roman"/>
                <a:cs typeface="Times New Roman"/>
              </a:rPr>
              <a:t>particles.</a:t>
            </a:r>
            <a:endParaRPr sz="2000">
              <a:latin typeface="Times New Roman"/>
              <a:cs typeface="Times New Roman"/>
            </a:endParaRPr>
          </a:p>
        </p:txBody>
      </p:sp>
      <p:sp>
        <p:nvSpPr>
          <p:cNvPr id="4" name="object 4"/>
          <p:cNvSpPr/>
          <p:nvPr/>
        </p:nvSpPr>
        <p:spPr>
          <a:xfrm>
            <a:off x="472441" y="1776983"/>
            <a:ext cx="178308" cy="17830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59741" y="1684987"/>
            <a:ext cx="7874635" cy="1244571"/>
          </a:xfrm>
          <a:prstGeom prst="rect">
            <a:avLst/>
          </a:prstGeom>
        </p:spPr>
        <p:txBody>
          <a:bodyPr vert="horz" wrap="square" lIns="0" tIns="13335" rIns="0" bIns="0" rtlCol="0">
            <a:spAutoFit/>
          </a:bodyPr>
          <a:lstStyle/>
          <a:p>
            <a:pPr marL="12700" marR="5080" indent="237485">
              <a:spcBef>
                <a:spcPts val="105"/>
              </a:spcBef>
            </a:pPr>
            <a:r>
              <a:rPr sz="2000" spc="5" dirty="0">
                <a:latin typeface="Times New Roman"/>
                <a:cs typeface="Times New Roman"/>
              </a:rPr>
              <a:t>The </a:t>
            </a:r>
            <a:r>
              <a:rPr sz="2000" dirty="0">
                <a:latin typeface="Times New Roman"/>
                <a:cs typeface="Times New Roman"/>
              </a:rPr>
              <a:t>size and shape </a:t>
            </a:r>
            <a:r>
              <a:rPr sz="2000" spc="5" dirty="0">
                <a:latin typeface="Times New Roman"/>
                <a:cs typeface="Times New Roman"/>
              </a:rPr>
              <a:t>of </a:t>
            </a:r>
            <a:r>
              <a:rPr sz="2000" dirty="0">
                <a:latin typeface="Times New Roman"/>
                <a:cs typeface="Times New Roman"/>
              </a:rPr>
              <a:t>the particles can </a:t>
            </a:r>
            <a:r>
              <a:rPr sz="2000" spc="5" dirty="0">
                <a:latin typeface="Times New Roman"/>
                <a:cs typeface="Times New Roman"/>
              </a:rPr>
              <a:t>be </a:t>
            </a:r>
            <a:r>
              <a:rPr sz="2000" dirty="0">
                <a:latin typeface="Times New Roman"/>
                <a:cs typeface="Times New Roman"/>
              </a:rPr>
              <a:t>influenced </a:t>
            </a:r>
            <a:r>
              <a:rPr sz="2000" spc="5" dirty="0">
                <a:latin typeface="Times New Roman"/>
                <a:cs typeface="Times New Roman"/>
              </a:rPr>
              <a:t>by </a:t>
            </a:r>
            <a:r>
              <a:rPr sz="2000" dirty="0">
                <a:latin typeface="Times New Roman"/>
                <a:cs typeface="Times New Roman"/>
              </a:rPr>
              <a:t>factors such as</a:t>
            </a:r>
            <a:r>
              <a:rPr sz="2000" spc="-180" dirty="0">
                <a:latin typeface="Times New Roman"/>
                <a:cs typeface="Times New Roman"/>
              </a:rPr>
              <a:t> </a:t>
            </a:r>
            <a:r>
              <a:rPr sz="2000" dirty="0">
                <a:latin typeface="Times New Roman"/>
                <a:cs typeface="Times New Roman"/>
              </a:rPr>
              <a:t>the  viscosity of the </a:t>
            </a:r>
            <a:r>
              <a:rPr sz="2000" spc="-11" dirty="0">
                <a:latin typeface="Times New Roman"/>
                <a:cs typeface="Times New Roman"/>
              </a:rPr>
              <a:t>melt </a:t>
            </a:r>
            <a:r>
              <a:rPr sz="2000" dirty="0">
                <a:latin typeface="Times New Roman"/>
                <a:cs typeface="Times New Roman"/>
              </a:rPr>
              <a:t>and the </a:t>
            </a:r>
            <a:r>
              <a:rPr sz="2000" spc="-5" dirty="0">
                <a:latin typeface="Times New Roman"/>
                <a:cs typeface="Times New Roman"/>
              </a:rPr>
              <a:t>size </a:t>
            </a:r>
            <a:r>
              <a:rPr sz="2000" dirty="0">
                <a:latin typeface="Times New Roman"/>
                <a:cs typeface="Times New Roman"/>
              </a:rPr>
              <a:t>of the </a:t>
            </a:r>
            <a:r>
              <a:rPr sz="2000" spc="-5" dirty="0">
                <a:latin typeface="Times New Roman"/>
                <a:cs typeface="Times New Roman"/>
              </a:rPr>
              <a:t>pipette. </a:t>
            </a:r>
            <a:r>
              <a:rPr sz="2000" dirty="0">
                <a:latin typeface="Times New Roman"/>
                <a:cs typeface="Times New Roman"/>
              </a:rPr>
              <a:t>Because viscosity is highly  </a:t>
            </a:r>
            <a:r>
              <a:rPr sz="2000" spc="-5" dirty="0">
                <a:latin typeface="Times New Roman"/>
                <a:cs typeface="Times New Roman"/>
              </a:rPr>
              <a:t>temperature </a:t>
            </a:r>
            <a:r>
              <a:rPr sz="2000" dirty="0">
                <a:latin typeface="Times New Roman"/>
                <a:cs typeface="Times New Roman"/>
              </a:rPr>
              <a:t>dependent, it is very </a:t>
            </a:r>
            <a:r>
              <a:rPr sz="2000" spc="-5" dirty="0">
                <a:latin typeface="Times New Roman"/>
                <a:cs typeface="Times New Roman"/>
              </a:rPr>
              <a:t>important </a:t>
            </a:r>
            <a:r>
              <a:rPr sz="2000" dirty="0">
                <a:latin typeface="Times New Roman"/>
                <a:cs typeface="Times New Roman"/>
              </a:rPr>
              <a:t>to adjust the </a:t>
            </a:r>
            <a:r>
              <a:rPr sz="2000" spc="-5" dirty="0">
                <a:latin typeface="Times New Roman"/>
                <a:cs typeface="Times New Roman"/>
              </a:rPr>
              <a:t>temperature </a:t>
            </a:r>
            <a:r>
              <a:rPr sz="2000" dirty="0">
                <a:latin typeface="Times New Roman"/>
                <a:cs typeface="Times New Roman"/>
              </a:rPr>
              <a:t>so that  when the </a:t>
            </a:r>
            <a:r>
              <a:rPr sz="2000" spc="-11" dirty="0">
                <a:latin typeface="Times New Roman"/>
                <a:cs typeface="Times New Roman"/>
              </a:rPr>
              <a:t>melt </a:t>
            </a:r>
            <a:r>
              <a:rPr sz="2000" spc="-5" dirty="0">
                <a:latin typeface="Times New Roman"/>
                <a:cs typeface="Times New Roman"/>
              </a:rPr>
              <a:t>is </a:t>
            </a:r>
            <a:r>
              <a:rPr sz="2000" dirty="0">
                <a:latin typeface="Times New Roman"/>
                <a:cs typeface="Times New Roman"/>
              </a:rPr>
              <a:t>dropped onto the plate it solidifies to a spherical</a:t>
            </a:r>
            <a:r>
              <a:rPr sz="2000" spc="-229" dirty="0">
                <a:latin typeface="Times New Roman"/>
                <a:cs typeface="Times New Roman"/>
              </a:rPr>
              <a:t> </a:t>
            </a:r>
            <a:r>
              <a:rPr sz="2000" dirty="0">
                <a:latin typeface="Times New Roman"/>
                <a:cs typeface="Times New Roman"/>
              </a:rPr>
              <a:t>shape.</a:t>
            </a:r>
            <a:endParaRPr sz="2000">
              <a:latin typeface="Times New Roman"/>
              <a:cs typeface="Times New Roman"/>
            </a:endParaRPr>
          </a:p>
        </p:txBody>
      </p:sp>
      <p:sp>
        <p:nvSpPr>
          <p:cNvPr id="6" name="object 6"/>
          <p:cNvSpPr/>
          <p:nvPr/>
        </p:nvSpPr>
        <p:spPr>
          <a:xfrm>
            <a:off x="472441" y="4337306"/>
            <a:ext cx="178308" cy="17830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72441" y="5251706"/>
            <a:ext cx="178308" cy="178307"/>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9" name="object 9"/>
          <p:cNvSpPr txBox="1"/>
          <p:nvPr/>
        </p:nvSpPr>
        <p:spPr>
          <a:xfrm>
            <a:off x="262231" y="3878961"/>
            <a:ext cx="8154671" cy="2698303"/>
          </a:xfrm>
          <a:prstGeom prst="rect">
            <a:avLst/>
          </a:prstGeom>
        </p:spPr>
        <p:txBody>
          <a:bodyPr vert="horz" wrap="square" lIns="0" tIns="12700" rIns="0" bIns="0" rtlCol="0">
            <a:spAutoFit/>
          </a:bodyPr>
          <a:lstStyle/>
          <a:p>
            <a:pPr marL="210180">
              <a:spcBef>
                <a:spcPts val="100"/>
              </a:spcBef>
            </a:pPr>
            <a:r>
              <a:rPr sz="2400" b="1" i="1" u="heavy" dirty="0">
                <a:uFill>
                  <a:solidFill>
                    <a:srgbClr val="000000"/>
                  </a:solidFill>
                </a:uFill>
                <a:latin typeface="Times New Roman"/>
                <a:cs typeface="Times New Roman"/>
              </a:rPr>
              <a:t>8)pH</a:t>
            </a:r>
            <a:r>
              <a:rPr sz="2400" b="1" i="1" u="heavy" spc="-105" dirty="0">
                <a:uFill>
                  <a:solidFill>
                    <a:srgbClr val="000000"/>
                  </a:solidFill>
                </a:uFill>
                <a:latin typeface="Times New Roman"/>
                <a:cs typeface="Times New Roman"/>
              </a:rPr>
              <a:t> </a:t>
            </a:r>
            <a:r>
              <a:rPr sz="2400" b="1" i="1" u="heavy" spc="-20" dirty="0">
                <a:uFill>
                  <a:solidFill>
                    <a:srgbClr val="000000"/>
                  </a:solidFill>
                </a:uFill>
                <a:latin typeface="Times New Roman"/>
                <a:cs typeface="Times New Roman"/>
              </a:rPr>
              <a:t>ADJUSTMENT:-</a:t>
            </a:r>
            <a:endParaRPr sz="2400" dirty="0">
              <a:latin typeface="Times New Roman"/>
              <a:cs typeface="Times New Roman"/>
            </a:endParaRPr>
          </a:p>
          <a:p>
            <a:pPr marL="447663">
              <a:spcBef>
                <a:spcPts val="15"/>
              </a:spcBef>
            </a:pPr>
            <a:r>
              <a:rPr sz="2000" spc="-75" dirty="0">
                <a:latin typeface="Times New Roman"/>
                <a:cs typeface="Times New Roman"/>
              </a:rPr>
              <a:t>To </a:t>
            </a:r>
            <a:r>
              <a:rPr sz="2000" spc="-5" dirty="0">
                <a:latin typeface="Times New Roman"/>
                <a:cs typeface="Times New Roman"/>
              </a:rPr>
              <a:t>access </a:t>
            </a:r>
            <a:r>
              <a:rPr sz="2000" dirty="0">
                <a:latin typeface="Times New Roman"/>
                <a:cs typeface="Times New Roman"/>
              </a:rPr>
              <a:t>the </a:t>
            </a:r>
            <a:r>
              <a:rPr sz="2000" spc="-5" dirty="0">
                <a:latin typeface="Times New Roman"/>
                <a:cs typeface="Times New Roman"/>
              </a:rPr>
              <a:t>solubility </a:t>
            </a:r>
            <a:r>
              <a:rPr sz="2000" dirty="0">
                <a:latin typeface="Times New Roman"/>
                <a:cs typeface="Times New Roman"/>
              </a:rPr>
              <a:t>of this approach, the </a:t>
            </a:r>
            <a:r>
              <a:rPr sz="2000" spc="-5" dirty="0">
                <a:latin typeface="Times New Roman"/>
                <a:cs typeface="Times New Roman"/>
              </a:rPr>
              <a:t>buffer </a:t>
            </a:r>
            <a:r>
              <a:rPr sz="2000" dirty="0">
                <a:latin typeface="Times New Roman"/>
                <a:cs typeface="Times New Roman"/>
              </a:rPr>
              <a:t>capacity and</a:t>
            </a:r>
            <a:r>
              <a:rPr sz="2000" spc="-51" dirty="0">
                <a:latin typeface="Times New Roman"/>
                <a:cs typeface="Times New Roman"/>
              </a:rPr>
              <a:t> </a:t>
            </a:r>
            <a:r>
              <a:rPr sz="2000" spc="-5" dirty="0">
                <a:latin typeface="Times New Roman"/>
                <a:cs typeface="Times New Roman"/>
              </a:rPr>
              <a:t>tolerability</a:t>
            </a:r>
            <a:endParaRPr sz="2000" dirty="0">
              <a:latin typeface="Times New Roman"/>
              <a:cs typeface="Times New Roman"/>
            </a:endParaRPr>
          </a:p>
          <a:p>
            <a:pPr marL="210180"/>
            <a:r>
              <a:rPr sz="2000" dirty="0">
                <a:latin typeface="Times New Roman"/>
                <a:cs typeface="Times New Roman"/>
              </a:rPr>
              <a:t>of the </a:t>
            </a:r>
            <a:r>
              <a:rPr sz="2000" spc="-5" dirty="0">
                <a:latin typeface="Times New Roman"/>
                <a:cs typeface="Times New Roman"/>
              </a:rPr>
              <a:t>selected </a:t>
            </a:r>
            <a:r>
              <a:rPr sz="2000" dirty="0">
                <a:latin typeface="Times New Roman"/>
                <a:cs typeface="Times New Roman"/>
              </a:rPr>
              <a:t>pH are important to</a:t>
            </a:r>
            <a:r>
              <a:rPr sz="2000" spc="-111" dirty="0">
                <a:latin typeface="Times New Roman"/>
                <a:cs typeface="Times New Roman"/>
              </a:rPr>
              <a:t> </a:t>
            </a:r>
            <a:r>
              <a:rPr sz="2000" spc="-15" dirty="0">
                <a:latin typeface="Times New Roman"/>
                <a:cs typeface="Times New Roman"/>
              </a:rPr>
              <a:t>consider.</a:t>
            </a:r>
            <a:endParaRPr sz="2000" dirty="0">
              <a:latin typeface="Times New Roman"/>
              <a:cs typeface="Times New Roman"/>
            </a:endParaRPr>
          </a:p>
          <a:p>
            <a:pPr>
              <a:spcBef>
                <a:spcPts val="45"/>
              </a:spcBef>
            </a:pPr>
            <a:endParaRPr sz="2051" dirty="0">
              <a:latin typeface="Times New Roman"/>
              <a:cs typeface="Times New Roman"/>
            </a:endParaRPr>
          </a:p>
          <a:p>
            <a:pPr marL="210180" marR="23494" indent="241929"/>
            <a:r>
              <a:rPr sz="2000" dirty="0">
                <a:latin typeface="Times New Roman"/>
                <a:cs typeface="Times New Roman"/>
              </a:rPr>
              <a:t>Solubilized excipients that increase environmental pH within the dosage  form to a range higher than </a:t>
            </a:r>
            <a:r>
              <a:rPr sz="2000" spc="5" dirty="0">
                <a:latin typeface="Times New Roman"/>
                <a:cs typeface="Times New Roman"/>
              </a:rPr>
              <a:t>pKa </a:t>
            </a:r>
            <a:r>
              <a:rPr sz="2000" dirty="0">
                <a:latin typeface="Times New Roman"/>
                <a:cs typeface="Times New Roman"/>
              </a:rPr>
              <a:t>of weekly </a:t>
            </a:r>
            <a:r>
              <a:rPr sz="2000" spc="-5" dirty="0">
                <a:latin typeface="Times New Roman"/>
                <a:cs typeface="Times New Roman"/>
              </a:rPr>
              <a:t>acidic </a:t>
            </a:r>
            <a:r>
              <a:rPr sz="2000" dirty="0">
                <a:latin typeface="Times New Roman"/>
                <a:cs typeface="Times New Roman"/>
              </a:rPr>
              <a:t>drugs increase the</a:t>
            </a:r>
            <a:r>
              <a:rPr sz="2000" spc="-160" dirty="0">
                <a:latin typeface="Times New Roman"/>
                <a:cs typeface="Times New Roman"/>
              </a:rPr>
              <a:t> </a:t>
            </a:r>
            <a:r>
              <a:rPr sz="2000" spc="-5" dirty="0">
                <a:latin typeface="Times New Roman"/>
                <a:cs typeface="Times New Roman"/>
              </a:rPr>
              <a:t>solubility  </a:t>
            </a:r>
            <a:r>
              <a:rPr sz="2000" dirty="0">
                <a:latin typeface="Times New Roman"/>
                <a:cs typeface="Times New Roman"/>
              </a:rPr>
              <a:t>of that drug, those excipients that act as </a:t>
            </a:r>
            <a:r>
              <a:rPr sz="2000" spc="-5" dirty="0">
                <a:latin typeface="Times New Roman"/>
                <a:cs typeface="Times New Roman"/>
              </a:rPr>
              <a:t>alkalizing </a:t>
            </a:r>
            <a:r>
              <a:rPr sz="2000" dirty="0">
                <a:latin typeface="Times New Roman"/>
                <a:cs typeface="Times New Roman"/>
              </a:rPr>
              <a:t>agents </a:t>
            </a:r>
            <a:r>
              <a:rPr sz="2000" spc="-11" dirty="0">
                <a:latin typeface="Times New Roman"/>
                <a:cs typeface="Times New Roman"/>
              </a:rPr>
              <a:t>may </a:t>
            </a:r>
            <a:r>
              <a:rPr sz="2000" dirty="0">
                <a:latin typeface="Times New Roman"/>
                <a:cs typeface="Times New Roman"/>
              </a:rPr>
              <a:t>increase the  </a:t>
            </a:r>
            <a:r>
              <a:rPr sz="2000" spc="-5" dirty="0">
                <a:latin typeface="Times New Roman"/>
                <a:cs typeface="Times New Roman"/>
              </a:rPr>
              <a:t>solubility </a:t>
            </a:r>
            <a:r>
              <a:rPr sz="2000" dirty="0">
                <a:latin typeface="Times New Roman"/>
                <a:cs typeface="Times New Roman"/>
              </a:rPr>
              <a:t>of weekly basic</a:t>
            </a:r>
            <a:r>
              <a:rPr sz="2000" spc="-85" dirty="0">
                <a:latin typeface="Times New Roman"/>
                <a:cs typeface="Times New Roman"/>
              </a:rPr>
              <a:t> </a:t>
            </a:r>
            <a:r>
              <a:rPr sz="2000" dirty="0">
                <a:latin typeface="Times New Roman"/>
                <a:cs typeface="Times New Roman"/>
              </a:rPr>
              <a:t>drugs</a:t>
            </a:r>
            <a:r>
              <a:rPr sz="2000" dirty="0">
                <a:latin typeface="Times New Roman"/>
                <a:cs typeface="Times New Roman"/>
              </a:rPr>
              <a:t>.</a:t>
            </a:r>
            <a:r>
              <a:rPr lang="en-IN" sz="2000" dirty="0">
                <a:latin typeface="Times New Roman"/>
                <a:cs typeface="Times New Roman"/>
              </a:rPr>
              <a:t> </a:t>
            </a:r>
            <a:r>
              <a:rPr lang="en-IN" sz="2000" dirty="0" err="1">
                <a:latin typeface="Times New Roman"/>
                <a:cs typeface="Times New Roman"/>
              </a:rPr>
              <a:t>Eg</a:t>
            </a:r>
            <a:r>
              <a:rPr lang="en-IN" sz="2000" dirty="0">
                <a:latin typeface="Times New Roman"/>
                <a:cs typeface="Times New Roman"/>
              </a:rPr>
              <a:t>. </a:t>
            </a:r>
            <a:r>
              <a:rPr lang="en-IN" sz="2000" dirty="0" err="1">
                <a:latin typeface="Times New Roman"/>
                <a:cs typeface="Times New Roman"/>
              </a:rPr>
              <a:t>Phenobarbiton</a:t>
            </a:r>
            <a:endParaRPr sz="2000" dirty="0">
              <a:latin typeface="Times New Roman"/>
              <a:cs typeface="Times New Roman"/>
            </a:endParaRPr>
          </a:p>
          <a:p>
            <a:pPr marL="12700">
              <a:lnSpc>
                <a:spcPts val="1165"/>
              </a:lnSpc>
            </a:pPr>
            <a:r>
              <a:rPr sz="1400" spc="-5" dirty="0">
                <a:solidFill>
                  <a:srgbClr val="FF0000"/>
                </a:solidFill>
                <a:latin typeface="Arial"/>
                <a:cs typeface="Arial"/>
              </a:rPr>
              <a:t>18</a:t>
            </a:r>
            <a:endParaRPr sz="14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1" y="725423"/>
            <a:ext cx="178308" cy="1783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641" y="1944623"/>
            <a:ext cx="178308" cy="178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8641" y="3163823"/>
            <a:ext cx="178308" cy="17830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35942" y="328372"/>
            <a:ext cx="8032115" cy="4038029"/>
          </a:xfrm>
          <a:prstGeom prst="rect">
            <a:avLst/>
          </a:prstGeom>
        </p:spPr>
        <p:txBody>
          <a:bodyPr vert="horz" wrap="square" lIns="0" tIns="13335" rIns="0" bIns="0" rtlCol="0">
            <a:spAutoFit/>
          </a:bodyPr>
          <a:lstStyle/>
          <a:p>
            <a:pPr marL="225420" indent="-212720">
              <a:spcBef>
                <a:spcPts val="105"/>
              </a:spcBef>
              <a:buSzPct val="95000"/>
              <a:buAutoNum type="arabicParenR" startAt="9"/>
              <a:tabLst>
                <a:tab pos="226054" algn="l"/>
              </a:tabLst>
            </a:pPr>
            <a:r>
              <a:rPr sz="2000" b="1" i="1" u="heavy" spc="-5" dirty="0">
                <a:uFill>
                  <a:solidFill>
                    <a:srgbClr val="000000"/>
                  </a:solidFill>
                </a:uFill>
                <a:latin typeface="Times New Roman"/>
                <a:cs typeface="Times New Roman"/>
              </a:rPr>
              <a:t>High-pressure</a:t>
            </a:r>
            <a:r>
              <a:rPr sz="2000" b="1" i="1" u="heavy" spc="-35" dirty="0">
                <a:uFill>
                  <a:solidFill>
                    <a:srgbClr val="000000"/>
                  </a:solidFill>
                </a:uFill>
                <a:latin typeface="Times New Roman"/>
                <a:cs typeface="Times New Roman"/>
              </a:rPr>
              <a:t> </a:t>
            </a:r>
            <a:r>
              <a:rPr sz="2000" b="1" i="1" u="heavy" spc="-5" dirty="0">
                <a:uFill>
                  <a:solidFill>
                    <a:srgbClr val="000000"/>
                  </a:solidFill>
                </a:uFill>
                <a:latin typeface="Times New Roman"/>
                <a:cs typeface="Times New Roman"/>
              </a:rPr>
              <a:t>homogenization:-</a:t>
            </a:r>
            <a:endParaRPr sz="2000">
              <a:latin typeface="Times New Roman"/>
              <a:cs typeface="Times New Roman"/>
            </a:endParaRPr>
          </a:p>
          <a:p>
            <a:pPr marL="12700" marR="186050" indent="241929"/>
            <a:r>
              <a:rPr sz="2000" dirty="0">
                <a:latin typeface="Times New Roman"/>
                <a:cs typeface="Times New Roman"/>
              </a:rPr>
              <a:t>It has been used to prepare </a:t>
            </a:r>
            <a:r>
              <a:rPr sz="2000" spc="-5" dirty="0">
                <a:latin typeface="Times New Roman"/>
                <a:cs typeface="Times New Roman"/>
              </a:rPr>
              <a:t>nanosuspension </a:t>
            </a:r>
            <a:r>
              <a:rPr sz="2000" dirty="0">
                <a:latin typeface="Times New Roman"/>
                <a:cs typeface="Times New Roman"/>
              </a:rPr>
              <a:t>of </a:t>
            </a:r>
            <a:r>
              <a:rPr sz="2000" spc="-5" dirty="0">
                <a:latin typeface="Times New Roman"/>
                <a:cs typeface="Times New Roman"/>
              </a:rPr>
              <a:t>many </a:t>
            </a:r>
            <a:r>
              <a:rPr sz="2000" dirty="0">
                <a:latin typeface="Times New Roman"/>
                <a:cs typeface="Times New Roman"/>
              </a:rPr>
              <a:t>poorly water soluble  drugs. In this </a:t>
            </a:r>
            <a:r>
              <a:rPr sz="2000" spc="-5" dirty="0">
                <a:latin typeface="Times New Roman"/>
                <a:cs typeface="Times New Roman"/>
              </a:rPr>
              <a:t>method, </a:t>
            </a:r>
            <a:r>
              <a:rPr sz="2000" dirty="0">
                <a:latin typeface="Times New Roman"/>
                <a:cs typeface="Times New Roman"/>
              </a:rPr>
              <a:t>the suspension of a drug and surfactant is forced</a:t>
            </a:r>
            <a:r>
              <a:rPr sz="2000" spc="-225" dirty="0">
                <a:latin typeface="Times New Roman"/>
                <a:cs typeface="Times New Roman"/>
              </a:rPr>
              <a:t> </a:t>
            </a:r>
            <a:r>
              <a:rPr sz="2000" dirty="0">
                <a:latin typeface="Times New Roman"/>
                <a:cs typeface="Times New Roman"/>
              </a:rPr>
              <a:t>under  pressure through a nanosized aperture valve of a high pressure</a:t>
            </a:r>
            <a:r>
              <a:rPr sz="2000" spc="-211" dirty="0">
                <a:latin typeface="Times New Roman"/>
                <a:cs typeface="Times New Roman"/>
              </a:rPr>
              <a:t> </a:t>
            </a:r>
            <a:r>
              <a:rPr sz="2000" spc="-11" dirty="0">
                <a:latin typeface="Times New Roman"/>
                <a:cs typeface="Times New Roman"/>
              </a:rPr>
              <a:t>homogenizer.</a:t>
            </a:r>
            <a:endParaRPr sz="2000">
              <a:latin typeface="Times New Roman"/>
              <a:cs typeface="Times New Roman"/>
            </a:endParaRPr>
          </a:p>
          <a:p>
            <a:pPr>
              <a:spcBef>
                <a:spcPts val="45"/>
              </a:spcBef>
            </a:pPr>
            <a:endParaRPr sz="2051">
              <a:latin typeface="Times New Roman"/>
              <a:cs typeface="Times New Roman"/>
            </a:endParaRPr>
          </a:p>
          <a:p>
            <a:pPr marL="190495"/>
            <a:r>
              <a:rPr sz="2000" spc="5" dirty="0">
                <a:latin typeface="Times New Roman"/>
                <a:cs typeface="Times New Roman"/>
              </a:rPr>
              <a:t>The </a:t>
            </a:r>
            <a:r>
              <a:rPr sz="2000" dirty="0">
                <a:latin typeface="Times New Roman"/>
                <a:cs typeface="Times New Roman"/>
              </a:rPr>
              <a:t>principle of </a:t>
            </a:r>
            <a:r>
              <a:rPr sz="2000" spc="-5" dirty="0">
                <a:latin typeface="Times New Roman"/>
                <a:cs typeface="Times New Roman"/>
              </a:rPr>
              <a:t>this method </a:t>
            </a:r>
            <a:r>
              <a:rPr sz="2000" dirty="0">
                <a:latin typeface="Times New Roman"/>
                <a:cs typeface="Times New Roman"/>
              </a:rPr>
              <a:t>is based on </a:t>
            </a:r>
            <a:r>
              <a:rPr sz="2000" spc="-5" dirty="0">
                <a:latin typeface="Times New Roman"/>
                <a:cs typeface="Times New Roman"/>
              </a:rPr>
              <a:t>cavitation </a:t>
            </a:r>
            <a:r>
              <a:rPr sz="2000" dirty="0">
                <a:latin typeface="Times New Roman"/>
                <a:cs typeface="Times New Roman"/>
              </a:rPr>
              <a:t>in the aqueous phase.</a:t>
            </a:r>
            <a:r>
              <a:rPr sz="2000" spc="-215" dirty="0">
                <a:latin typeface="Times New Roman"/>
                <a:cs typeface="Times New Roman"/>
              </a:rPr>
              <a:t> </a:t>
            </a:r>
            <a:r>
              <a:rPr sz="2000" dirty="0">
                <a:latin typeface="Times New Roman"/>
                <a:cs typeface="Times New Roman"/>
              </a:rPr>
              <a:t>The</a:t>
            </a:r>
            <a:endParaRPr sz="2000">
              <a:latin typeface="Times New Roman"/>
              <a:cs typeface="Times New Roman"/>
            </a:endParaRPr>
          </a:p>
          <a:p>
            <a:pPr marL="12700" marR="1040739">
              <a:spcBef>
                <a:spcPts val="5"/>
              </a:spcBef>
            </a:pPr>
            <a:r>
              <a:rPr sz="2000" spc="-5" dirty="0">
                <a:latin typeface="Times New Roman"/>
                <a:cs typeface="Times New Roman"/>
              </a:rPr>
              <a:t>cavitations </a:t>
            </a:r>
            <a:r>
              <a:rPr sz="2000" dirty="0">
                <a:latin typeface="Times New Roman"/>
                <a:cs typeface="Times New Roman"/>
              </a:rPr>
              <a:t>forces within the </a:t>
            </a:r>
            <a:r>
              <a:rPr sz="2000" spc="-5" dirty="0">
                <a:latin typeface="Times New Roman"/>
                <a:cs typeface="Times New Roman"/>
              </a:rPr>
              <a:t>particles </a:t>
            </a:r>
            <a:r>
              <a:rPr sz="2000" dirty="0">
                <a:latin typeface="Times New Roman"/>
                <a:cs typeface="Times New Roman"/>
              </a:rPr>
              <a:t>are </a:t>
            </a:r>
            <a:r>
              <a:rPr sz="2000" spc="-5" dirty="0">
                <a:latin typeface="Times New Roman"/>
                <a:cs typeface="Times New Roman"/>
              </a:rPr>
              <a:t>sufficiently </a:t>
            </a:r>
            <a:r>
              <a:rPr sz="2000" dirty="0">
                <a:latin typeface="Times New Roman"/>
                <a:cs typeface="Times New Roman"/>
              </a:rPr>
              <a:t>high to</a:t>
            </a:r>
            <a:r>
              <a:rPr sz="2000" spc="-151" dirty="0">
                <a:latin typeface="Times New Roman"/>
                <a:cs typeface="Times New Roman"/>
              </a:rPr>
              <a:t> </a:t>
            </a:r>
            <a:r>
              <a:rPr sz="2000" dirty="0">
                <a:latin typeface="Times New Roman"/>
                <a:cs typeface="Times New Roman"/>
              </a:rPr>
              <a:t>convert  the drug </a:t>
            </a:r>
            <a:r>
              <a:rPr sz="2000" spc="-5" dirty="0">
                <a:latin typeface="Times New Roman"/>
                <a:cs typeface="Times New Roman"/>
              </a:rPr>
              <a:t>microparticles </a:t>
            </a:r>
            <a:r>
              <a:rPr sz="2000" dirty="0">
                <a:latin typeface="Times New Roman"/>
                <a:cs typeface="Times New Roman"/>
              </a:rPr>
              <a:t>into</a:t>
            </a:r>
            <a:r>
              <a:rPr sz="2000" spc="-100" dirty="0">
                <a:latin typeface="Times New Roman"/>
                <a:cs typeface="Times New Roman"/>
              </a:rPr>
              <a:t> </a:t>
            </a:r>
            <a:r>
              <a:rPr sz="2000" dirty="0">
                <a:latin typeface="Times New Roman"/>
                <a:cs typeface="Times New Roman"/>
              </a:rPr>
              <a:t>nanoparticles.</a:t>
            </a:r>
            <a:endParaRPr sz="2000">
              <a:latin typeface="Times New Roman"/>
              <a:cs typeface="Times New Roman"/>
            </a:endParaRPr>
          </a:p>
          <a:p>
            <a:pPr>
              <a:spcBef>
                <a:spcPts val="40"/>
              </a:spcBef>
            </a:pPr>
            <a:endParaRPr sz="2051">
              <a:latin typeface="Times New Roman"/>
              <a:cs typeface="Times New Roman"/>
            </a:endParaRPr>
          </a:p>
          <a:p>
            <a:pPr marL="190495"/>
            <a:r>
              <a:rPr sz="2000" spc="5" dirty="0">
                <a:latin typeface="Times New Roman"/>
                <a:cs typeface="Times New Roman"/>
              </a:rPr>
              <a:t>The </a:t>
            </a:r>
            <a:r>
              <a:rPr sz="2000" dirty="0">
                <a:latin typeface="Times New Roman"/>
                <a:cs typeface="Times New Roman"/>
              </a:rPr>
              <a:t>concern with </a:t>
            </a:r>
            <a:r>
              <a:rPr sz="2000" spc="-5" dirty="0">
                <a:latin typeface="Times New Roman"/>
                <a:cs typeface="Times New Roman"/>
              </a:rPr>
              <a:t>this method </a:t>
            </a:r>
            <a:r>
              <a:rPr sz="2000" dirty="0">
                <a:latin typeface="Times New Roman"/>
                <a:cs typeface="Times New Roman"/>
              </a:rPr>
              <a:t>is the need for </a:t>
            </a:r>
            <a:r>
              <a:rPr sz="2000" spc="-11" dirty="0">
                <a:latin typeface="Times New Roman"/>
                <a:cs typeface="Times New Roman"/>
              </a:rPr>
              <a:t>small </a:t>
            </a:r>
            <a:r>
              <a:rPr sz="2000" spc="-5" dirty="0">
                <a:latin typeface="Times New Roman"/>
                <a:cs typeface="Times New Roman"/>
              </a:rPr>
              <a:t>sample </a:t>
            </a:r>
            <a:r>
              <a:rPr sz="2000" dirty="0">
                <a:latin typeface="Times New Roman"/>
                <a:cs typeface="Times New Roman"/>
              </a:rPr>
              <a:t>particles</a:t>
            </a:r>
            <a:r>
              <a:rPr sz="2000" spc="-135" dirty="0">
                <a:latin typeface="Times New Roman"/>
                <a:cs typeface="Times New Roman"/>
              </a:rPr>
              <a:t> </a:t>
            </a:r>
            <a:r>
              <a:rPr sz="2000" dirty="0">
                <a:latin typeface="Times New Roman"/>
                <a:cs typeface="Times New Roman"/>
              </a:rPr>
              <a:t>before</a:t>
            </a:r>
            <a:endParaRPr sz="2000">
              <a:latin typeface="Times New Roman"/>
              <a:cs typeface="Times New Roman"/>
            </a:endParaRPr>
          </a:p>
          <a:p>
            <a:pPr marL="12700"/>
            <a:r>
              <a:rPr sz="2000" dirty="0">
                <a:latin typeface="Times New Roman"/>
                <a:cs typeface="Times New Roman"/>
              </a:rPr>
              <a:t>loading and the fact that </a:t>
            </a:r>
            <a:r>
              <a:rPr sz="2000" spc="-5" dirty="0">
                <a:latin typeface="Times New Roman"/>
                <a:cs typeface="Times New Roman"/>
              </a:rPr>
              <a:t>many cycles </a:t>
            </a:r>
            <a:r>
              <a:rPr sz="2000" dirty="0">
                <a:latin typeface="Times New Roman"/>
                <a:cs typeface="Times New Roman"/>
              </a:rPr>
              <a:t>of </a:t>
            </a:r>
            <a:r>
              <a:rPr sz="2000" spc="-5" dirty="0">
                <a:latin typeface="Times New Roman"/>
                <a:cs typeface="Times New Roman"/>
              </a:rPr>
              <a:t>homogenization </a:t>
            </a:r>
            <a:r>
              <a:rPr sz="2000" dirty="0">
                <a:latin typeface="Times New Roman"/>
                <a:cs typeface="Times New Roman"/>
              </a:rPr>
              <a:t>are</a:t>
            </a:r>
            <a:r>
              <a:rPr sz="2000" spc="-105" dirty="0">
                <a:latin typeface="Times New Roman"/>
                <a:cs typeface="Times New Roman"/>
              </a:rPr>
              <a:t> </a:t>
            </a:r>
            <a:r>
              <a:rPr sz="2000" dirty="0">
                <a:latin typeface="Times New Roman"/>
                <a:cs typeface="Times New Roman"/>
              </a:rPr>
              <a:t>required.</a:t>
            </a:r>
            <a:endParaRPr sz="2000">
              <a:latin typeface="Times New Roman"/>
              <a:cs typeface="Times New Roman"/>
            </a:endParaRPr>
          </a:p>
          <a:p>
            <a:pPr>
              <a:spcBef>
                <a:spcPts val="45"/>
              </a:spcBef>
            </a:pPr>
            <a:endParaRPr sz="2051">
              <a:latin typeface="Times New Roman"/>
              <a:cs typeface="Times New Roman"/>
            </a:endParaRPr>
          </a:p>
          <a:p>
            <a:pPr marL="353686" indent="-340986">
              <a:buSzPct val="95000"/>
              <a:buAutoNum type="arabicParenR" startAt="10"/>
              <a:tabLst>
                <a:tab pos="354322" algn="l"/>
              </a:tabLst>
            </a:pPr>
            <a:r>
              <a:rPr sz="2000" b="1" i="1" u="heavy" dirty="0">
                <a:uFill>
                  <a:solidFill>
                    <a:srgbClr val="000000"/>
                  </a:solidFill>
                </a:uFill>
                <a:latin typeface="Times New Roman"/>
                <a:cs typeface="Times New Roman"/>
              </a:rPr>
              <a:t>SUPERCRITICAL FLUID</a:t>
            </a:r>
            <a:r>
              <a:rPr sz="2000" b="1" i="1" u="heavy" spc="-75" dirty="0">
                <a:uFill>
                  <a:solidFill>
                    <a:srgbClr val="000000"/>
                  </a:solidFill>
                </a:uFill>
                <a:latin typeface="Times New Roman"/>
                <a:cs typeface="Times New Roman"/>
              </a:rPr>
              <a:t> </a:t>
            </a:r>
            <a:r>
              <a:rPr sz="2000" b="1" i="1" u="heavy" spc="-11" dirty="0">
                <a:uFill>
                  <a:solidFill>
                    <a:srgbClr val="000000"/>
                  </a:solidFill>
                </a:uFill>
                <a:latin typeface="Times New Roman"/>
                <a:cs typeface="Times New Roman"/>
              </a:rPr>
              <a:t>RECRYSTALLIZATION(SCF):-</a:t>
            </a:r>
            <a:endParaRPr sz="2000">
              <a:latin typeface="Times New Roman"/>
              <a:cs typeface="Times New Roman"/>
            </a:endParaRPr>
          </a:p>
        </p:txBody>
      </p:sp>
      <p:sp>
        <p:nvSpPr>
          <p:cNvPr id="6" name="object 6"/>
          <p:cNvSpPr/>
          <p:nvPr/>
        </p:nvSpPr>
        <p:spPr>
          <a:xfrm>
            <a:off x="2438400" y="4419600"/>
            <a:ext cx="3810000" cy="22098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solidFill>
                  <a:srgbClr val="FF0000"/>
                </a:solidFill>
              </a:rPr>
              <a:pPr marL="25399">
                <a:lnSpc>
                  <a:spcPts val="1651"/>
                </a:lnSpc>
              </a:pPr>
              <a:t>19</a:t>
            </a:fld>
            <a:endParaRPr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2" y="568199"/>
            <a:ext cx="2982595" cy="627736"/>
          </a:xfrm>
          <a:prstGeom prst="rect">
            <a:avLst/>
          </a:prstGeom>
        </p:spPr>
        <p:txBody>
          <a:bodyPr vert="horz" wrap="square" lIns="0" tIns="12065" rIns="0" bIns="0" rtlCol="0" anchor="t">
            <a:spAutoFit/>
          </a:bodyPr>
          <a:lstStyle/>
          <a:p>
            <a:pPr marL="12700">
              <a:spcBef>
                <a:spcPts val="95"/>
              </a:spcBef>
            </a:pPr>
            <a:r>
              <a:rPr sz="4000" spc="-11" dirty="0">
                <a:solidFill>
                  <a:srgbClr val="696363"/>
                </a:solidFill>
                <a:latin typeface="Arial"/>
                <a:cs typeface="Arial"/>
              </a:rPr>
              <a:t>CONTENTS-</a:t>
            </a:r>
            <a:endParaRPr sz="4000">
              <a:latin typeface="Arial"/>
              <a:cs typeface="Arial"/>
            </a:endParaRPr>
          </a:p>
        </p:txBody>
      </p:sp>
      <p:sp>
        <p:nvSpPr>
          <p:cNvPr id="3" name="object 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4" name="object 4"/>
          <p:cNvSpPr/>
          <p:nvPr/>
        </p:nvSpPr>
        <p:spPr>
          <a:xfrm>
            <a:off x="2400303" y="1450847"/>
            <a:ext cx="5169535" cy="736600"/>
          </a:xfrm>
          <a:custGeom>
            <a:avLst/>
            <a:gdLst/>
            <a:ahLst/>
            <a:cxnLst/>
            <a:rect l="l" t="t" r="r" b="b"/>
            <a:pathLst>
              <a:path w="5169534" h="736600">
                <a:moveTo>
                  <a:pt x="5169408" y="0"/>
                </a:moveTo>
                <a:lnTo>
                  <a:pt x="368045" y="0"/>
                </a:lnTo>
                <a:lnTo>
                  <a:pt x="0" y="368046"/>
                </a:lnTo>
                <a:lnTo>
                  <a:pt x="368045" y="736091"/>
                </a:lnTo>
                <a:lnTo>
                  <a:pt x="5169408" y="736091"/>
                </a:lnTo>
                <a:lnTo>
                  <a:pt x="5169408" y="0"/>
                </a:lnTo>
                <a:close/>
              </a:path>
            </a:pathLst>
          </a:custGeom>
          <a:solidFill>
            <a:srgbClr val="D24717"/>
          </a:solidFill>
        </p:spPr>
        <p:txBody>
          <a:bodyPr wrap="square" lIns="0" tIns="0" rIns="0" bIns="0" rtlCol="0"/>
          <a:lstStyle/>
          <a:p>
            <a:endParaRPr/>
          </a:p>
        </p:txBody>
      </p:sp>
      <p:sp>
        <p:nvSpPr>
          <p:cNvPr id="5" name="object 5"/>
          <p:cNvSpPr/>
          <p:nvPr/>
        </p:nvSpPr>
        <p:spPr>
          <a:xfrm>
            <a:off x="2031494" y="1450847"/>
            <a:ext cx="737871" cy="736600"/>
          </a:xfrm>
          <a:custGeom>
            <a:avLst/>
            <a:gdLst/>
            <a:ahLst/>
            <a:cxnLst/>
            <a:rect l="l" t="t" r="r" b="b"/>
            <a:pathLst>
              <a:path w="737869" h="736600">
                <a:moveTo>
                  <a:pt x="368807" y="0"/>
                </a:moveTo>
                <a:lnTo>
                  <a:pt x="322541" y="2866"/>
                </a:lnTo>
                <a:lnTo>
                  <a:pt x="277990" y="11236"/>
                </a:lnTo>
                <a:lnTo>
                  <a:pt x="235502" y="24766"/>
                </a:lnTo>
                <a:lnTo>
                  <a:pt x="195420" y="43110"/>
                </a:lnTo>
                <a:lnTo>
                  <a:pt x="158090" y="65924"/>
                </a:lnTo>
                <a:lnTo>
                  <a:pt x="123859" y="92865"/>
                </a:lnTo>
                <a:lnTo>
                  <a:pt x="93071" y="123587"/>
                </a:lnTo>
                <a:lnTo>
                  <a:pt x="66072" y="157746"/>
                </a:lnTo>
                <a:lnTo>
                  <a:pt x="43207" y="194998"/>
                </a:lnTo>
                <a:lnTo>
                  <a:pt x="24822" y="234999"/>
                </a:lnTo>
                <a:lnTo>
                  <a:pt x="11262" y="277403"/>
                </a:lnTo>
                <a:lnTo>
                  <a:pt x="2873" y="321867"/>
                </a:lnTo>
                <a:lnTo>
                  <a:pt x="0" y="368046"/>
                </a:lnTo>
                <a:lnTo>
                  <a:pt x="2873" y="414224"/>
                </a:lnTo>
                <a:lnTo>
                  <a:pt x="11262" y="458688"/>
                </a:lnTo>
                <a:lnTo>
                  <a:pt x="24822" y="501092"/>
                </a:lnTo>
                <a:lnTo>
                  <a:pt x="43207" y="541093"/>
                </a:lnTo>
                <a:lnTo>
                  <a:pt x="66072" y="578345"/>
                </a:lnTo>
                <a:lnTo>
                  <a:pt x="93071" y="612504"/>
                </a:lnTo>
                <a:lnTo>
                  <a:pt x="123859" y="643226"/>
                </a:lnTo>
                <a:lnTo>
                  <a:pt x="158090" y="670167"/>
                </a:lnTo>
                <a:lnTo>
                  <a:pt x="195420" y="692981"/>
                </a:lnTo>
                <a:lnTo>
                  <a:pt x="235502" y="711325"/>
                </a:lnTo>
                <a:lnTo>
                  <a:pt x="277990" y="724855"/>
                </a:lnTo>
                <a:lnTo>
                  <a:pt x="322541" y="733225"/>
                </a:lnTo>
                <a:lnTo>
                  <a:pt x="368807" y="736091"/>
                </a:lnTo>
                <a:lnTo>
                  <a:pt x="415074" y="733225"/>
                </a:lnTo>
                <a:lnTo>
                  <a:pt x="459625" y="724855"/>
                </a:lnTo>
                <a:lnTo>
                  <a:pt x="502113" y="711325"/>
                </a:lnTo>
                <a:lnTo>
                  <a:pt x="542195" y="692981"/>
                </a:lnTo>
                <a:lnTo>
                  <a:pt x="579525" y="670167"/>
                </a:lnTo>
                <a:lnTo>
                  <a:pt x="613756" y="643226"/>
                </a:lnTo>
                <a:lnTo>
                  <a:pt x="644544" y="612504"/>
                </a:lnTo>
                <a:lnTo>
                  <a:pt x="671543" y="578345"/>
                </a:lnTo>
                <a:lnTo>
                  <a:pt x="694408" y="541093"/>
                </a:lnTo>
                <a:lnTo>
                  <a:pt x="712793" y="501092"/>
                </a:lnTo>
                <a:lnTo>
                  <a:pt x="726353" y="458688"/>
                </a:lnTo>
                <a:lnTo>
                  <a:pt x="734742" y="414224"/>
                </a:lnTo>
                <a:lnTo>
                  <a:pt x="737615" y="368046"/>
                </a:lnTo>
                <a:lnTo>
                  <a:pt x="734742" y="321867"/>
                </a:lnTo>
                <a:lnTo>
                  <a:pt x="726353" y="277403"/>
                </a:lnTo>
                <a:lnTo>
                  <a:pt x="712793" y="234999"/>
                </a:lnTo>
                <a:lnTo>
                  <a:pt x="694408" y="194998"/>
                </a:lnTo>
                <a:lnTo>
                  <a:pt x="671543" y="157746"/>
                </a:lnTo>
                <a:lnTo>
                  <a:pt x="644544" y="123587"/>
                </a:lnTo>
                <a:lnTo>
                  <a:pt x="613756" y="92865"/>
                </a:lnTo>
                <a:lnTo>
                  <a:pt x="579525" y="65924"/>
                </a:lnTo>
                <a:lnTo>
                  <a:pt x="542195" y="43110"/>
                </a:lnTo>
                <a:lnTo>
                  <a:pt x="502113" y="24766"/>
                </a:lnTo>
                <a:lnTo>
                  <a:pt x="459625" y="11236"/>
                </a:lnTo>
                <a:lnTo>
                  <a:pt x="415074" y="2866"/>
                </a:lnTo>
                <a:lnTo>
                  <a:pt x="368807" y="0"/>
                </a:lnTo>
                <a:close/>
              </a:path>
            </a:pathLst>
          </a:custGeom>
          <a:solidFill>
            <a:srgbClr val="EAC1BB"/>
          </a:solidFill>
        </p:spPr>
        <p:txBody>
          <a:bodyPr wrap="square" lIns="0" tIns="0" rIns="0" bIns="0" rtlCol="0"/>
          <a:lstStyle/>
          <a:p>
            <a:endParaRPr/>
          </a:p>
        </p:txBody>
      </p:sp>
      <p:sp>
        <p:nvSpPr>
          <p:cNvPr id="6" name="object 6"/>
          <p:cNvSpPr/>
          <p:nvPr/>
        </p:nvSpPr>
        <p:spPr>
          <a:xfrm>
            <a:off x="2031494" y="1450847"/>
            <a:ext cx="737871" cy="736600"/>
          </a:xfrm>
          <a:custGeom>
            <a:avLst/>
            <a:gdLst/>
            <a:ahLst/>
            <a:cxnLst/>
            <a:rect l="l" t="t" r="r" b="b"/>
            <a:pathLst>
              <a:path w="737869" h="736600">
                <a:moveTo>
                  <a:pt x="0" y="368046"/>
                </a:moveTo>
                <a:lnTo>
                  <a:pt x="2873" y="321867"/>
                </a:lnTo>
                <a:lnTo>
                  <a:pt x="11262" y="277403"/>
                </a:lnTo>
                <a:lnTo>
                  <a:pt x="24822" y="234999"/>
                </a:lnTo>
                <a:lnTo>
                  <a:pt x="43207" y="194998"/>
                </a:lnTo>
                <a:lnTo>
                  <a:pt x="66072" y="157746"/>
                </a:lnTo>
                <a:lnTo>
                  <a:pt x="93071" y="123587"/>
                </a:lnTo>
                <a:lnTo>
                  <a:pt x="123859" y="92865"/>
                </a:lnTo>
                <a:lnTo>
                  <a:pt x="158090" y="65924"/>
                </a:lnTo>
                <a:lnTo>
                  <a:pt x="195420" y="43110"/>
                </a:lnTo>
                <a:lnTo>
                  <a:pt x="235502" y="24766"/>
                </a:lnTo>
                <a:lnTo>
                  <a:pt x="277990" y="11236"/>
                </a:lnTo>
                <a:lnTo>
                  <a:pt x="322541" y="2866"/>
                </a:lnTo>
                <a:lnTo>
                  <a:pt x="368807" y="0"/>
                </a:lnTo>
                <a:lnTo>
                  <a:pt x="415074" y="2866"/>
                </a:lnTo>
                <a:lnTo>
                  <a:pt x="459625" y="11236"/>
                </a:lnTo>
                <a:lnTo>
                  <a:pt x="502113" y="24766"/>
                </a:lnTo>
                <a:lnTo>
                  <a:pt x="542195" y="43110"/>
                </a:lnTo>
                <a:lnTo>
                  <a:pt x="579525" y="65924"/>
                </a:lnTo>
                <a:lnTo>
                  <a:pt x="613756" y="92865"/>
                </a:lnTo>
                <a:lnTo>
                  <a:pt x="644544" y="123587"/>
                </a:lnTo>
                <a:lnTo>
                  <a:pt x="671543" y="157746"/>
                </a:lnTo>
                <a:lnTo>
                  <a:pt x="694408" y="194998"/>
                </a:lnTo>
                <a:lnTo>
                  <a:pt x="712793" y="234999"/>
                </a:lnTo>
                <a:lnTo>
                  <a:pt x="726353" y="277403"/>
                </a:lnTo>
                <a:lnTo>
                  <a:pt x="734742" y="321867"/>
                </a:lnTo>
                <a:lnTo>
                  <a:pt x="737615" y="368046"/>
                </a:lnTo>
                <a:lnTo>
                  <a:pt x="734742" y="414224"/>
                </a:lnTo>
                <a:lnTo>
                  <a:pt x="726353" y="458688"/>
                </a:lnTo>
                <a:lnTo>
                  <a:pt x="712793" y="501092"/>
                </a:lnTo>
                <a:lnTo>
                  <a:pt x="694408" y="541093"/>
                </a:lnTo>
                <a:lnTo>
                  <a:pt x="671543" y="578345"/>
                </a:lnTo>
                <a:lnTo>
                  <a:pt x="644544" y="612504"/>
                </a:lnTo>
                <a:lnTo>
                  <a:pt x="613756" y="643226"/>
                </a:lnTo>
                <a:lnTo>
                  <a:pt x="579525" y="670167"/>
                </a:lnTo>
                <a:lnTo>
                  <a:pt x="542195" y="692981"/>
                </a:lnTo>
                <a:lnTo>
                  <a:pt x="502113" y="711325"/>
                </a:lnTo>
                <a:lnTo>
                  <a:pt x="459625" y="724855"/>
                </a:lnTo>
                <a:lnTo>
                  <a:pt x="415074" y="733225"/>
                </a:lnTo>
                <a:lnTo>
                  <a:pt x="368807" y="736091"/>
                </a:lnTo>
                <a:lnTo>
                  <a:pt x="322541" y="733225"/>
                </a:lnTo>
                <a:lnTo>
                  <a:pt x="277990" y="724855"/>
                </a:lnTo>
                <a:lnTo>
                  <a:pt x="235502" y="711325"/>
                </a:lnTo>
                <a:lnTo>
                  <a:pt x="195420" y="692981"/>
                </a:lnTo>
                <a:lnTo>
                  <a:pt x="158090" y="670167"/>
                </a:lnTo>
                <a:lnTo>
                  <a:pt x="123859" y="643226"/>
                </a:lnTo>
                <a:lnTo>
                  <a:pt x="93071" y="612504"/>
                </a:lnTo>
                <a:lnTo>
                  <a:pt x="66072" y="578345"/>
                </a:lnTo>
                <a:lnTo>
                  <a:pt x="43207" y="541093"/>
                </a:lnTo>
                <a:lnTo>
                  <a:pt x="24822" y="501092"/>
                </a:lnTo>
                <a:lnTo>
                  <a:pt x="11262" y="458688"/>
                </a:lnTo>
                <a:lnTo>
                  <a:pt x="2873" y="414224"/>
                </a:lnTo>
                <a:lnTo>
                  <a:pt x="0" y="368046"/>
                </a:lnTo>
                <a:close/>
              </a:path>
            </a:pathLst>
          </a:custGeom>
          <a:ln w="12192">
            <a:solidFill>
              <a:srgbClr val="FFFFFF"/>
            </a:solidFill>
          </a:ln>
        </p:spPr>
        <p:txBody>
          <a:bodyPr wrap="square" lIns="0" tIns="0" rIns="0" bIns="0" rtlCol="0"/>
          <a:lstStyle/>
          <a:p>
            <a:endParaRPr/>
          </a:p>
        </p:txBody>
      </p:sp>
      <p:sp>
        <p:nvSpPr>
          <p:cNvPr id="7" name="object 7"/>
          <p:cNvSpPr/>
          <p:nvPr/>
        </p:nvSpPr>
        <p:spPr>
          <a:xfrm>
            <a:off x="2400303" y="2407922"/>
            <a:ext cx="5169535" cy="737871"/>
          </a:xfrm>
          <a:custGeom>
            <a:avLst/>
            <a:gdLst/>
            <a:ahLst/>
            <a:cxnLst/>
            <a:rect l="l" t="t" r="r" b="b"/>
            <a:pathLst>
              <a:path w="5169534" h="737869">
                <a:moveTo>
                  <a:pt x="5169408" y="0"/>
                </a:moveTo>
                <a:lnTo>
                  <a:pt x="368807" y="0"/>
                </a:lnTo>
                <a:lnTo>
                  <a:pt x="0" y="368807"/>
                </a:lnTo>
                <a:lnTo>
                  <a:pt x="368807" y="737615"/>
                </a:lnTo>
                <a:lnTo>
                  <a:pt x="5169408" y="737615"/>
                </a:lnTo>
                <a:lnTo>
                  <a:pt x="5169408" y="0"/>
                </a:lnTo>
                <a:close/>
              </a:path>
            </a:pathLst>
          </a:custGeom>
          <a:solidFill>
            <a:srgbClr val="D24717"/>
          </a:solidFill>
        </p:spPr>
        <p:txBody>
          <a:bodyPr wrap="square" lIns="0" tIns="0" rIns="0" bIns="0" rtlCol="0"/>
          <a:lstStyle/>
          <a:p>
            <a:endParaRPr/>
          </a:p>
        </p:txBody>
      </p:sp>
      <p:sp>
        <p:nvSpPr>
          <p:cNvPr id="8" name="object 8"/>
          <p:cNvSpPr/>
          <p:nvPr/>
        </p:nvSpPr>
        <p:spPr>
          <a:xfrm>
            <a:off x="2031494" y="2407922"/>
            <a:ext cx="737871" cy="737871"/>
          </a:xfrm>
          <a:custGeom>
            <a:avLst/>
            <a:gdLst/>
            <a:ahLst/>
            <a:cxnLst/>
            <a:rect l="l" t="t" r="r" b="b"/>
            <a:pathLst>
              <a:path w="737869" h="737869">
                <a:moveTo>
                  <a:pt x="368807" y="0"/>
                </a:moveTo>
                <a:lnTo>
                  <a:pt x="322541" y="2873"/>
                </a:lnTo>
                <a:lnTo>
                  <a:pt x="277990" y="11262"/>
                </a:lnTo>
                <a:lnTo>
                  <a:pt x="235502" y="24822"/>
                </a:lnTo>
                <a:lnTo>
                  <a:pt x="195420" y="43207"/>
                </a:lnTo>
                <a:lnTo>
                  <a:pt x="158090" y="66072"/>
                </a:lnTo>
                <a:lnTo>
                  <a:pt x="123859" y="93071"/>
                </a:lnTo>
                <a:lnTo>
                  <a:pt x="93071" y="123859"/>
                </a:lnTo>
                <a:lnTo>
                  <a:pt x="66072" y="158090"/>
                </a:lnTo>
                <a:lnTo>
                  <a:pt x="43207" y="195420"/>
                </a:lnTo>
                <a:lnTo>
                  <a:pt x="24822" y="235502"/>
                </a:lnTo>
                <a:lnTo>
                  <a:pt x="11262" y="277990"/>
                </a:lnTo>
                <a:lnTo>
                  <a:pt x="2873" y="322541"/>
                </a:lnTo>
                <a:lnTo>
                  <a:pt x="0" y="368807"/>
                </a:lnTo>
                <a:lnTo>
                  <a:pt x="2873" y="415074"/>
                </a:lnTo>
                <a:lnTo>
                  <a:pt x="11262" y="459625"/>
                </a:lnTo>
                <a:lnTo>
                  <a:pt x="24822" y="502113"/>
                </a:lnTo>
                <a:lnTo>
                  <a:pt x="43207" y="542195"/>
                </a:lnTo>
                <a:lnTo>
                  <a:pt x="66072" y="579525"/>
                </a:lnTo>
                <a:lnTo>
                  <a:pt x="93071" y="613756"/>
                </a:lnTo>
                <a:lnTo>
                  <a:pt x="123859" y="644544"/>
                </a:lnTo>
                <a:lnTo>
                  <a:pt x="158090" y="671543"/>
                </a:lnTo>
                <a:lnTo>
                  <a:pt x="195420" y="694408"/>
                </a:lnTo>
                <a:lnTo>
                  <a:pt x="235502" y="712793"/>
                </a:lnTo>
                <a:lnTo>
                  <a:pt x="277990" y="726353"/>
                </a:lnTo>
                <a:lnTo>
                  <a:pt x="322541" y="734742"/>
                </a:lnTo>
                <a:lnTo>
                  <a:pt x="368807" y="737615"/>
                </a:lnTo>
                <a:lnTo>
                  <a:pt x="415074" y="734742"/>
                </a:lnTo>
                <a:lnTo>
                  <a:pt x="459625" y="726353"/>
                </a:lnTo>
                <a:lnTo>
                  <a:pt x="502113" y="712793"/>
                </a:lnTo>
                <a:lnTo>
                  <a:pt x="542195" y="694408"/>
                </a:lnTo>
                <a:lnTo>
                  <a:pt x="579525" y="671543"/>
                </a:lnTo>
                <a:lnTo>
                  <a:pt x="613756" y="644544"/>
                </a:lnTo>
                <a:lnTo>
                  <a:pt x="644544" y="613756"/>
                </a:lnTo>
                <a:lnTo>
                  <a:pt x="671543" y="579525"/>
                </a:lnTo>
                <a:lnTo>
                  <a:pt x="694408" y="542195"/>
                </a:lnTo>
                <a:lnTo>
                  <a:pt x="712793" y="502113"/>
                </a:lnTo>
                <a:lnTo>
                  <a:pt x="726353" y="459625"/>
                </a:lnTo>
                <a:lnTo>
                  <a:pt x="734742" y="415074"/>
                </a:lnTo>
                <a:lnTo>
                  <a:pt x="737615" y="368807"/>
                </a:lnTo>
                <a:lnTo>
                  <a:pt x="734742" y="322541"/>
                </a:lnTo>
                <a:lnTo>
                  <a:pt x="726353" y="277990"/>
                </a:lnTo>
                <a:lnTo>
                  <a:pt x="712793" y="235502"/>
                </a:lnTo>
                <a:lnTo>
                  <a:pt x="694408" y="195420"/>
                </a:lnTo>
                <a:lnTo>
                  <a:pt x="671543" y="158090"/>
                </a:lnTo>
                <a:lnTo>
                  <a:pt x="644544" y="123859"/>
                </a:lnTo>
                <a:lnTo>
                  <a:pt x="613756" y="93071"/>
                </a:lnTo>
                <a:lnTo>
                  <a:pt x="579525" y="66072"/>
                </a:lnTo>
                <a:lnTo>
                  <a:pt x="542195" y="43207"/>
                </a:lnTo>
                <a:lnTo>
                  <a:pt x="502113" y="24822"/>
                </a:lnTo>
                <a:lnTo>
                  <a:pt x="459625" y="11262"/>
                </a:lnTo>
                <a:lnTo>
                  <a:pt x="415074" y="2873"/>
                </a:lnTo>
                <a:lnTo>
                  <a:pt x="368807" y="0"/>
                </a:lnTo>
                <a:close/>
              </a:path>
            </a:pathLst>
          </a:custGeom>
          <a:solidFill>
            <a:srgbClr val="EAC1BB"/>
          </a:solidFill>
        </p:spPr>
        <p:txBody>
          <a:bodyPr wrap="square" lIns="0" tIns="0" rIns="0" bIns="0" rtlCol="0"/>
          <a:lstStyle/>
          <a:p>
            <a:endParaRPr/>
          </a:p>
        </p:txBody>
      </p:sp>
      <p:sp>
        <p:nvSpPr>
          <p:cNvPr id="9" name="object 9"/>
          <p:cNvSpPr/>
          <p:nvPr/>
        </p:nvSpPr>
        <p:spPr>
          <a:xfrm>
            <a:off x="2031494" y="2407922"/>
            <a:ext cx="737871" cy="737871"/>
          </a:xfrm>
          <a:custGeom>
            <a:avLst/>
            <a:gdLst/>
            <a:ahLst/>
            <a:cxnLst/>
            <a:rect l="l" t="t" r="r" b="b"/>
            <a:pathLst>
              <a:path w="737869" h="737869">
                <a:moveTo>
                  <a:pt x="0" y="368807"/>
                </a:moveTo>
                <a:lnTo>
                  <a:pt x="2873" y="322541"/>
                </a:lnTo>
                <a:lnTo>
                  <a:pt x="11262" y="277990"/>
                </a:lnTo>
                <a:lnTo>
                  <a:pt x="24822" y="235502"/>
                </a:lnTo>
                <a:lnTo>
                  <a:pt x="43207" y="195420"/>
                </a:lnTo>
                <a:lnTo>
                  <a:pt x="66072" y="158090"/>
                </a:lnTo>
                <a:lnTo>
                  <a:pt x="93071" y="123859"/>
                </a:lnTo>
                <a:lnTo>
                  <a:pt x="123859" y="93071"/>
                </a:lnTo>
                <a:lnTo>
                  <a:pt x="158090" y="66072"/>
                </a:lnTo>
                <a:lnTo>
                  <a:pt x="195420" y="43207"/>
                </a:lnTo>
                <a:lnTo>
                  <a:pt x="235502" y="24822"/>
                </a:lnTo>
                <a:lnTo>
                  <a:pt x="277990" y="11262"/>
                </a:lnTo>
                <a:lnTo>
                  <a:pt x="322541" y="2873"/>
                </a:lnTo>
                <a:lnTo>
                  <a:pt x="368807" y="0"/>
                </a:lnTo>
                <a:lnTo>
                  <a:pt x="415074" y="2873"/>
                </a:lnTo>
                <a:lnTo>
                  <a:pt x="459625" y="11262"/>
                </a:lnTo>
                <a:lnTo>
                  <a:pt x="502113" y="24822"/>
                </a:lnTo>
                <a:lnTo>
                  <a:pt x="542195" y="43207"/>
                </a:lnTo>
                <a:lnTo>
                  <a:pt x="579525" y="66072"/>
                </a:lnTo>
                <a:lnTo>
                  <a:pt x="613756" y="93071"/>
                </a:lnTo>
                <a:lnTo>
                  <a:pt x="644544" y="123859"/>
                </a:lnTo>
                <a:lnTo>
                  <a:pt x="671543" y="158090"/>
                </a:lnTo>
                <a:lnTo>
                  <a:pt x="694408" y="195420"/>
                </a:lnTo>
                <a:lnTo>
                  <a:pt x="712793" y="235502"/>
                </a:lnTo>
                <a:lnTo>
                  <a:pt x="726353" y="277990"/>
                </a:lnTo>
                <a:lnTo>
                  <a:pt x="734742" y="322541"/>
                </a:lnTo>
                <a:lnTo>
                  <a:pt x="737615" y="368807"/>
                </a:lnTo>
                <a:lnTo>
                  <a:pt x="734742" y="415074"/>
                </a:lnTo>
                <a:lnTo>
                  <a:pt x="726353" y="459625"/>
                </a:lnTo>
                <a:lnTo>
                  <a:pt x="712793" y="502113"/>
                </a:lnTo>
                <a:lnTo>
                  <a:pt x="694408" y="542195"/>
                </a:lnTo>
                <a:lnTo>
                  <a:pt x="671543" y="579525"/>
                </a:lnTo>
                <a:lnTo>
                  <a:pt x="644544" y="613756"/>
                </a:lnTo>
                <a:lnTo>
                  <a:pt x="613756" y="644544"/>
                </a:lnTo>
                <a:lnTo>
                  <a:pt x="579525" y="671543"/>
                </a:lnTo>
                <a:lnTo>
                  <a:pt x="542195" y="694408"/>
                </a:lnTo>
                <a:lnTo>
                  <a:pt x="502113" y="712793"/>
                </a:lnTo>
                <a:lnTo>
                  <a:pt x="459625" y="726353"/>
                </a:lnTo>
                <a:lnTo>
                  <a:pt x="415074" y="734742"/>
                </a:lnTo>
                <a:lnTo>
                  <a:pt x="368807" y="737615"/>
                </a:lnTo>
                <a:lnTo>
                  <a:pt x="322541" y="734742"/>
                </a:lnTo>
                <a:lnTo>
                  <a:pt x="277990" y="726353"/>
                </a:lnTo>
                <a:lnTo>
                  <a:pt x="235502" y="712793"/>
                </a:lnTo>
                <a:lnTo>
                  <a:pt x="195420" y="694408"/>
                </a:lnTo>
                <a:lnTo>
                  <a:pt x="158090" y="671543"/>
                </a:lnTo>
                <a:lnTo>
                  <a:pt x="123859" y="644544"/>
                </a:lnTo>
                <a:lnTo>
                  <a:pt x="93071" y="613756"/>
                </a:lnTo>
                <a:lnTo>
                  <a:pt x="66072" y="579525"/>
                </a:lnTo>
                <a:lnTo>
                  <a:pt x="43207" y="542195"/>
                </a:lnTo>
                <a:lnTo>
                  <a:pt x="24822" y="502113"/>
                </a:lnTo>
                <a:lnTo>
                  <a:pt x="11262" y="459625"/>
                </a:lnTo>
                <a:lnTo>
                  <a:pt x="2873" y="415074"/>
                </a:lnTo>
                <a:lnTo>
                  <a:pt x="0" y="368807"/>
                </a:lnTo>
                <a:close/>
              </a:path>
            </a:pathLst>
          </a:custGeom>
          <a:ln w="12192">
            <a:solidFill>
              <a:srgbClr val="FFFFFF"/>
            </a:solidFill>
          </a:ln>
        </p:spPr>
        <p:txBody>
          <a:bodyPr wrap="square" lIns="0" tIns="0" rIns="0" bIns="0" rtlCol="0"/>
          <a:lstStyle/>
          <a:p>
            <a:endParaRPr/>
          </a:p>
        </p:txBody>
      </p:sp>
      <p:sp>
        <p:nvSpPr>
          <p:cNvPr id="10" name="object 10"/>
          <p:cNvSpPr/>
          <p:nvPr/>
        </p:nvSpPr>
        <p:spPr>
          <a:xfrm>
            <a:off x="2400303" y="3364992"/>
            <a:ext cx="5169535" cy="737871"/>
          </a:xfrm>
          <a:custGeom>
            <a:avLst/>
            <a:gdLst/>
            <a:ahLst/>
            <a:cxnLst/>
            <a:rect l="l" t="t" r="r" b="b"/>
            <a:pathLst>
              <a:path w="5169534" h="737870">
                <a:moveTo>
                  <a:pt x="5169408" y="0"/>
                </a:moveTo>
                <a:lnTo>
                  <a:pt x="368807" y="0"/>
                </a:lnTo>
                <a:lnTo>
                  <a:pt x="0" y="368808"/>
                </a:lnTo>
                <a:lnTo>
                  <a:pt x="368807" y="737616"/>
                </a:lnTo>
                <a:lnTo>
                  <a:pt x="5169408" y="737616"/>
                </a:lnTo>
                <a:lnTo>
                  <a:pt x="5169408" y="0"/>
                </a:lnTo>
                <a:close/>
              </a:path>
            </a:pathLst>
          </a:custGeom>
          <a:solidFill>
            <a:srgbClr val="D24717"/>
          </a:solidFill>
        </p:spPr>
        <p:txBody>
          <a:bodyPr wrap="square" lIns="0" tIns="0" rIns="0" bIns="0" rtlCol="0"/>
          <a:lstStyle/>
          <a:p>
            <a:endParaRPr/>
          </a:p>
        </p:txBody>
      </p:sp>
      <p:sp>
        <p:nvSpPr>
          <p:cNvPr id="11" name="object 11"/>
          <p:cNvSpPr/>
          <p:nvPr/>
        </p:nvSpPr>
        <p:spPr>
          <a:xfrm>
            <a:off x="2031494" y="3364992"/>
            <a:ext cx="737871" cy="737871"/>
          </a:xfrm>
          <a:custGeom>
            <a:avLst/>
            <a:gdLst/>
            <a:ahLst/>
            <a:cxnLst/>
            <a:rect l="l" t="t" r="r" b="b"/>
            <a:pathLst>
              <a:path w="737869" h="737870">
                <a:moveTo>
                  <a:pt x="368807" y="0"/>
                </a:moveTo>
                <a:lnTo>
                  <a:pt x="322541" y="2873"/>
                </a:lnTo>
                <a:lnTo>
                  <a:pt x="277990" y="11262"/>
                </a:lnTo>
                <a:lnTo>
                  <a:pt x="235502" y="24822"/>
                </a:lnTo>
                <a:lnTo>
                  <a:pt x="195420" y="43207"/>
                </a:lnTo>
                <a:lnTo>
                  <a:pt x="158090" y="66072"/>
                </a:lnTo>
                <a:lnTo>
                  <a:pt x="123859" y="93071"/>
                </a:lnTo>
                <a:lnTo>
                  <a:pt x="93071" y="123859"/>
                </a:lnTo>
                <a:lnTo>
                  <a:pt x="66072" y="158090"/>
                </a:lnTo>
                <a:lnTo>
                  <a:pt x="43207" y="195420"/>
                </a:lnTo>
                <a:lnTo>
                  <a:pt x="24822" y="235502"/>
                </a:lnTo>
                <a:lnTo>
                  <a:pt x="11262" y="277990"/>
                </a:lnTo>
                <a:lnTo>
                  <a:pt x="2873" y="322541"/>
                </a:lnTo>
                <a:lnTo>
                  <a:pt x="0" y="368808"/>
                </a:lnTo>
                <a:lnTo>
                  <a:pt x="2873" y="415074"/>
                </a:lnTo>
                <a:lnTo>
                  <a:pt x="11262" y="459625"/>
                </a:lnTo>
                <a:lnTo>
                  <a:pt x="24822" y="502113"/>
                </a:lnTo>
                <a:lnTo>
                  <a:pt x="43207" y="542195"/>
                </a:lnTo>
                <a:lnTo>
                  <a:pt x="66072" y="579525"/>
                </a:lnTo>
                <a:lnTo>
                  <a:pt x="93071" y="613756"/>
                </a:lnTo>
                <a:lnTo>
                  <a:pt x="123859" y="644544"/>
                </a:lnTo>
                <a:lnTo>
                  <a:pt x="158090" y="671543"/>
                </a:lnTo>
                <a:lnTo>
                  <a:pt x="195420" y="694408"/>
                </a:lnTo>
                <a:lnTo>
                  <a:pt x="235502" y="712793"/>
                </a:lnTo>
                <a:lnTo>
                  <a:pt x="277990" y="726353"/>
                </a:lnTo>
                <a:lnTo>
                  <a:pt x="322541" y="734742"/>
                </a:lnTo>
                <a:lnTo>
                  <a:pt x="368807" y="737616"/>
                </a:lnTo>
                <a:lnTo>
                  <a:pt x="415074" y="734742"/>
                </a:lnTo>
                <a:lnTo>
                  <a:pt x="459625" y="726353"/>
                </a:lnTo>
                <a:lnTo>
                  <a:pt x="502113" y="712793"/>
                </a:lnTo>
                <a:lnTo>
                  <a:pt x="542195" y="694408"/>
                </a:lnTo>
                <a:lnTo>
                  <a:pt x="579525" y="671543"/>
                </a:lnTo>
                <a:lnTo>
                  <a:pt x="613756" y="644544"/>
                </a:lnTo>
                <a:lnTo>
                  <a:pt x="644544" y="613756"/>
                </a:lnTo>
                <a:lnTo>
                  <a:pt x="671543" y="579525"/>
                </a:lnTo>
                <a:lnTo>
                  <a:pt x="694408" y="542195"/>
                </a:lnTo>
                <a:lnTo>
                  <a:pt x="712793" y="502113"/>
                </a:lnTo>
                <a:lnTo>
                  <a:pt x="726353" y="459625"/>
                </a:lnTo>
                <a:lnTo>
                  <a:pt x="734742" y="415074"/>
                </a:lnTo>
                <a:lnTo>
                  <a:pt x="737615" y="368808"/>
                </a:lnTo>
                <a:lnTo>
                  <a:pt x="734742" y="322541"/>
                </a:lnTo>
                <a:lnTo>
                  <a:pt x="726353" y="277990"/>
                </a:lnTo>
                <a:lnTo>
                  <a:pt x="712793" y="235502"/>
                </a:lnTo>
                <a:lnTo>
                  <a:pt x="694408" y="195420"/>
                </a:lnTo>
                <a:lnTo>
                  <a:pt x="671543" y="158090"/>
                </a:lnTo>
                <a:lnTo>
                  <a:pt x="644544" y="123859"/>
                </a:lnTo>
                <a:lnTo>
                  <a:pt x="613756" y="93071"/>
                </a:lnTo>
                <a:lnTo>
                  <a:pt x="579525" y="66072"/>
                </a:lnTo>
                <a:lnTo>
                  <a:pt x="542195" y="43207"/>
                </a:lnTo>
                <a:lnTo>
                  <a:pt x="502113" y="24822"/>
                </a:lnTo>
                <a:lnTo>
                  <a:pt x="459625" y="11262"/>
                </a:lnTo>
                <a:lnTo>
                  <a:pt x="415074" y="2873"/>
                </a:lnTo>
                <a:lnTo>
                  <a:pt x="368807" y="0"/>
                </a:lnTo>
                <a:close/>
              </a:path>
            </a:pathLst>
          </a:custGeom>
          <a:solidFill>
            <a:srgbClr val="EAC1BB"/>
          </a:solidFill>
        </p:spPr>
        <p:txBody>
          <a:bodyPr wrap="square" lIns="0" tIns="0" rIns="0" bIns="0" rtlCol="0"/>
          <a:lstStyle/>
          <a:p>
            <a:endParaRPr/>
          </a:p>
        </p:txBody>
      </p:sp>
      <p:sp>
        <p:nvSpPr>
          <p:cNvPr id="12" name="object 12"/>
          <p:cNvSpPr/>
          <p:nvPr/>
        </p:nvSpPr>
        <p:spPr>
          <a:xfrm>
            <a:off x="2031494" y="3364992"/>
            <a:ext cx="737871" cy="737871"/>
          </a:xfrm>
          <a:custGeom>
            <a:avLst/>
            <a:gdLst/>
            <a:ahLst/>
            <a:cxnLst/>
            <a:rect l="l" t="t" r="r" b="b"/>
            <a:pathLst>
              <a:path w="737869" h="737870">
                <a:moveTo>
                  <a:pt x="0" y="368808"/>
                </a:moveTo>
                <a:lnTo>
                  <a:pt x="2873" y="322541"/>
                </a:lnTo>
                <a:lnTo>
                  <a:pt x="11262" y="277990"/>
                </a:lnTo>
                <a:lnTo>
                  <a:pt x="24822" y="235502"/>
                </a:lnTo>
                <a:lnTo>
                  <a:pt x="43207" y="195420"/>
                </a:lnTo>
                <a:lnTo>
                  <a:pt x="66072" y="158090"/>
                </a:lnTo>
                <a:lnTo>
                  <a:pt x="93071" y="123859"/>
                </a:lnTo>
                <a:lnTo>
                  <a:pt x="123859" y="93071"/>
                </a:lnTo>
                <a:lnTo>
                  <a:pt x="158090" y="66072"/>
                </a:lnTo>
                <a:lnTo>
                  <a:pt x="195420" y="43207"/>
                </a:lnTo>
                <a:lnTo>
                  <a:pt x="235502" y="24822"/>
                </a:lnTo>
                <a:lnTo>
                  <a:pt x="277990" y="11262"/>
                </a:lnTo>
                <a:lnTo>
                  <a:pt x="322541" y="2873"/>
                </a:lnTo>
                <a:lnTo>
                  <a:pt x="368807" y="0"/>
                </a:lnTo>
                <a:lnTo>
                  <a:pt x="415074" y="2873"/>
                </a:lnTo>
                <a:lnTo>
                  <a:pt x="459625" y="11262"/>
                </a:lnTo>
                <a:lnTo>
                  <a:pt x="502113" y="24822"/>
                </a:lnTo>
                <a:lnTo>
                  <a:pt x="542195" y="43207"/>
                </a:lnTo>
                <a:lnTo>
                  <a:pt x="579525" y="66072"/>
                </a:lnTo>
                <a:lnTo>
                  <a:pt x="613756" y="93071"/>
                </a:lnTo>
                <a:lnTo>
                  <a:pt x="644544" y="123859"/>
                </a:lnTo>
                <a:lnTo>
                  <a:pt x="671543" y="158090"/>
                </a:lnTo>
                <a:lnTo>
                  <a:pt x="694408" y="195420"/>
                </a:lnTo>
                <a:lnTo>
                  <a:pt x="712793" y="235502"/>
                </a:lnTo>
                <a:lnTo>
                  <a:pt x="726353" y="277990"/>
                </a:lnTo>
                <a:lnTo>
                  <a:pt x="734742" y="322541"/>
                </a:lnTo>
                <a:lnTo>
                  <a:pt x="737615" y="368808"/>
                </a:lnTo>
                <a:lnTo>
                  <a:pt x="734742" y="415074"/>
                </a:lnTo>
                <a:lnTo>
                  <a:pt x="726353" y="459625"/>
                </a:lnTo>
                <a:lnTo>
                  <a:pt x="712793" y="502113"/>
                </a:lnTo>
                <a:lnTo>
                  <a:pt x="694408" y="542195"/>
                </a:lnTo>
                <a:lnTo>
                  <a:pt x="671543" y="579525"/>
                </a:lnTo>
                <a:lnTo>
                  <a:pt x="644544" y="613756"/>
                </a:lnTo>
                <a:lnTo>
                  <a:pt x="613756" y="644544"/>
                </a:lnTo>
                <a:lnTo>
                  <a:pt x="579525" y="671543"/>
                </a:lnTo>
                <a:lnTo>
                  <a:pt x="542195" y="694408"/>
                </a:lnTo>
                <a:lnTo>
                  <a:pt x="502113" y="712793"/>
                </a:lnTo>
                <a:lnTo>
                  <a:pt x="459625" y="726353"/>
                </a:lnTo>
                <a:lnTo>
                  <a:pt x="415074" y="734742"/>
                </a:lnTo>
                <a:lnTo>
                  <a:pt x="368807" y="737616"/>
                </a:lnTo>
                <a:lnTo>
                  <a:pt x="322541" y="734742"/>
                </a:lnTo>
                <a:lnTo>
                  <a:pt x="277990" y="726353"/>
                </a:lnTo>
                <a:lnTo>
                  <a:pt x="235502" y="712793"/>
                </a:lnTo>
                <a:lnTo>
                  <a:pt x="195420" y="694408"/>
                </a:lnTo>
                <a:lnTo>
                  <a:pt x="158090" y="671543"/>
                </a:lnTo>
                <a:lnTo>
                  <a:pt x="123859" y="644544"/>
                </a:lnTo>
                <a:lnTo>
                  <a:pt x="93071" y="613756"/>
                </a:lnTo>
                <a:lnTo>
                  <a:pt x="66072" y="579525"/>
                </a:lnTo>
                <a:lnTo>
                  <a:pt x="43207" y="542195"/>
                </a:lnTo>
                <a:lnTo>
                  <a:pt x="24822" y="502113"/>
                </a:lnTo>
                <a:lnTo>
                  <a:pt x="11262" y="459625"/>
                </a:lnTo>
                <a:lnTo>
                  <a:pt x="2873" y="415074"/>
                </a:lnTo>
                <a:lnTo>
                  <a:pt x="0" y="368808"/>
                </a:lnTo>
                <a:close/>
              </a:path>
            </a:pathLst>
          </a:custGeom>
          <a:ln w="12192">
            <a:solidFill>
              <a:srgbClr val="FFFFFF"/>
            </a:solidFill>
          </a:ln>
        </p:spPr>
        <p:txBody>
          <a:bodyPr wrap="square" lIns="0" tIns="0" rIns="0" bIns="0" rtlCol="0"/>
          <a:lstStyle/>
          <a:p>
            <a:endParaRPr/>
          </a:p>
        </p:txBody>
      </p:sp>
      <p:sp>
        <p:nvSpPr>
          <p:cNvPr id="13" name="object 13"/>
          <p:cNvSpPr/>
          <p:nvPr/>
        </p:nvSpPr>
        <p:spPr>
          <a:xfrm>
            <a:off x="2400303" y="4322066"/>
            <a:ext cx="5169535" cy="737871"/>
          </a:xfrm>
          <a:custGeom>
            <a:avLst/>
            <a:gdLst/>
            <a:ahLst/>
            <a:cxnLst/>
            <a:rect l="l" t="t" r="r" b="b"/>
            <a:pathLst>
              <a:path w="5169534" h="737870">
                <a:moveTo>
                  <a:pt x="5169408" y="0"/>
                </a:moveTo>
                <a:lnTo>
                  <a:pt x="368807" y="0"/>
                </a:lnTo>
                <a:lnTo>
                  <a:pt x="0" y="368808"/>
                </a:lnTo>
                <a:lnTo>
                  <a:pt x="368807" y="737616"/>
                </a:lnTo>
                <a:lnTo>
                  <a:pt x="5169408" y="737616"/>
                </a:lnTo>
                <a:lnTo>
                  <a:pt x="5169408" y="0"/>
                </a:lnTo>
                <a:close/>
              </a:path>
            </a:pathLst>
          </a:custGeom>
          <a:solidFill>
            <a:srgbClr val="D24717"/>
          </a:solidFill>
        </p:spPr>
        <p:txBody>
          <a:bodyPr wrap="square" lIns="0" tIns="0" rIns="0" bIns="0" rtlCol="0"/>
          <a:lstStyle/>
          <a:p>
            <a:endParaRPr/>
          </a:p>
        </p:txBody>
      </p:sp>
      <p:sp>
        <p:nvSpPr>
          <p:cNvPr id="14" name="object 14"/>
          <p:cNvSpPr/>
          <p:nvPr/>
        </p:nvSpPr>
        <p:spPr>
          <a:xfrm>
            <a:off x="2031494" y="4322066"/>
            <a:ext cx="737871" cy="737871"/>
          </a:xfrm>
          <a:custGeom>
            <a:avLst/>
            <a:gdLst/>
            <a:ahLst/>
            <a:cxnLst/>
            <a:rect l="l" t="t" r="r" b="b"/>
            <a:pathLst>
              <a:path w="737869" h="737870">
                <a:moveTo>
                  <a:pt x="368807" y="0"/>
                </a:moveTo>
                <a:lnTo>
                  <a:pt x="322541" y="2873"/>
                </a:lnTo>
                <a:lnTo>
                  <a:pt x="277990" y="11262"/>
                </a:lnTo>
                <a:lnTo>
                  <a:pt x="235502" y="24822"/>
                </a:lnTo>
                <a:lnTo>
                  <a:pt x="195420" y="43207"/>
                </a:lnTo>
                <a:lnTo>
                  <a:pt x="158090" y="66072"/>
                </a:lnTo>
                <a:lnTo>
                  <a:pt x="123859" y="93071"/>
                </a:lnTo>
                <a:lnTo>
                  <a:pt x="93071" y="123859"/>
                </a:lnTo>
                <a:lnTo>
                  <a:pt x="66072" y="158090"/>
                </a:lnTo>
                <a:lnTo>
                  <a:pt x="43207" y="195420"/>
                </a:lnTo>
                <a:lnTo>
                  <a:pt x="24822" y="235502"/>
                </a:lnTo>
                <a:lnTo>
                  <a:pt x="11262" y="277990"/>
                </a:lnTo>
                <a:lnTo>
                  <a:pt x="2873" y="322541"/>
                </a:lnTo>
                <a:lnTo>
                  <a:pt x="0" y="368808"/>
                </a:lnTo>
                <a:lnTo>
                  <a:pt x="2873" y="415074"/>
                </a:lnTo>
                <a:lnTo>
                  <a:pt x="11262" y="459625"/>
                </a:lnTo>
                <a:lnTo>
                  <a:pt x="24822" y="502113"/>
                </a:lnTo>
                <a:lnTo>
                  <a:pt x="43207" y="542195"/>
                </a:lnTo>
                <a:lnTo>
                  <a:pt x="66072" y="579525"/>
                </a:lnTo>
                <a:lnTo>
                  <a:pt x="93071" y="613756"/>
                </a:lnTo>
                <a:lnTo>
                  <a:pt x="123859" y="644544"/>
                </a:lnTo>
                <a:lnTo>
                  <a:pt x="158090" y="671543"/>
                </a:lnTo>
                <a:lnTo>
                  <a:pt x="195420" y="694408"/>
                </a:lnTo>
                <a:lnTo>
                  <a:pt x="235502" y="712793"/>
                </a:lnTo>
                <a:lnTo>
                  <a:pt x="277990" y="726353"/>
                </a:lnTo>
                <a:lnTo>
                  <a:pt x="322541" y="734742"/>
                </a:lnTo>
                <a:lnTo>
                  <a:pt x="368807" y="737616"/>
                </a:lnTo>
                <a:lnTo>
                  <a:pt x="415074" y="734742"/>
                </a:lnTo>
                <a:lnTo>
                  <a:pt x="459625" y="726353"/>
                </a:lnTo>
                <a:lnTo>
                  <a:pt x="502113" y="712793"/>
                </a:lnTo>
                <a:lnTo>
                  <a:pt x="542195" y="694408"/>
                </a:lnTo>
                <a:lnTo>
                  <a:pt x="579525" y="671543"/>
                </a:lnTo>
                <a:lnTo>
                  <a:pt x="613756" y="644544"/>
                </a:lnTo>
                <a:lnTo>
                  <a:pt x="644544" y="613756"/>
                </a:lnTo>
                <a:lnTo>
                  <a:pt x="671543" y="579525"/>
                </a:lnTo>
                <a:lnTo>
                  <a:pt x="694408" y="542195"/>
                </a:lnTo>
                <a:lnTo>
                  <a:pt x="712793" y="502113"/>
                </a:lnTo>
                <a:lnTo>
                  <a:pt x="726353" y="459625"/>
                </a:lnTo>
                <a:lnTo>
                  <a:pt x="734742" y="415074"/>
                </a:lnTo>
                <a:lnTo>
                  <a:pt x="737615" y="368808"/>
                </a:lnTo>
                <a:lnTo>
                  <a:pt x="734742" y="322541"/>
                </a:lnTo>
                <a:lnTo>
                  <a:pt x="726353" y="277990"/>
                </a:lnTo>
                <a:lnTo>
                  <a:pt x="712793" y="235502"/>
                </a:lnTo>
                <a:lnTo>
                  <a:pt x="694408" y="195420"/>
                </a:lnTo>
                <a:lnTo>
                  <a:pt x="671543" y="158090"/>
                </a:lnTo>
                <a:lnTo>
                  <a:pt x="644544" y="123859"/>
                </a:lnTo>
                <a:lnTo>
                  <a:pt x="613756" y="93071"/>
                </a:lnTo>
                <a:lnTo>
                  <a:pt x="579525" y="66072"/>
                </a:lnTo>
                <a:lnTo>
                  <a:pt x="542195" y="43207"/>
                </a:lnTo>
                <a:lnTo>
                  <a:pt x="502113" y="24822"/>
                </a:lnTo>
                <a:lnTo>
                  <a:pt x="459625" y="11262"/>
                </a:lnTo>
                <a:lnTo>
                  <a:pt x="415074" y="2873"/>
                </a:lnTo>
                <a:lnTo>
                  <a:pt x="368807" y="0"/>
                </a:lnTo>
                <a:close/>
              </a:path>
            </a:pathLst>
          </a:custGeom>
          <a:solidFill>
            <a:srgbClr val="EAC1BB"/>
          </a:solidFill>
        </p:spPr>
        <p:txBody>
          <a:bodyPr wrap="square" lIns="0" tIns="0" rIns="0" bIns="0" rtlCol="0"/>
          <a:lstStyle/>
          <a:p>
            <a:endParaRPr/>
          </a:p>
        </p:txBody>
      </p:sp>
      <p:sp>
        <p:nvSpPr>
          <p:cNvPr id="15" name="object 15"/>
          <p:cNvSpPr/>
          <p:nvPr/>
        </p:nvSpPr>
        <p:spPr>
          <a:xfrm>
            <a:off x="2031494" y="4322066"/>
            <a:ext cx="737871" cy="737871"/>
          </a:xfrm>
          <a:custGeom>
            <a:avLst/>
            <a:gdLst/>
            <a:ahLst/>
            <a:cxnLst/>
            <a:rect l="l" t="t" r="r" b="b"/>
            <a:pathLst>
              <a:path w="737869" h="737870">
                <a:moveTo>
                  <a:pt x="0" y="368808"/>
                </a:moveTo>
                <a:lnTo>
                  <a:pt x="2873" y="322541"/>
                </a:lnTo>
                <a:lnTo>
                  <a:pt x="11262" y="277990"/>
                </a:lnTo>
                <a:lnTo>
                  <a:pt x="24822" y="235502"/>
                </a:lnTo>
                <a:lnTo>
                  <a:pt x="43207" y="195420"/>
                </a:lnTo>
                <a:lnTo>
                  <a:pt x="66072" y="158090"/>
                </a:lnTo>
                <a:lnTo>
                  <a:pt x="93071" y="123859"/>
                </a:lnTo>
                <a:lnTo>
                  <a:pt x="123859" y="93071"/>
                </a:lnTo>
                <a:lnTo>
                  <a:pt x="158090" y="66072"/>
                </a:lnTo>
                <a:lnTo>
                  <a:pt x="195420" y="43207"/>
                </a:lnTo>
                <a:lnTo>
                  <a:pt x="235502" y="24822"/>
                </a:lnTo>
                <a:lnTo>
                  <a:pt x="277990" y="11262"/>
                </a:lnTo>
                <a:lnTo>
                  <a:pt x="322541" y="2873"/>
                </a:lnTo>
                <a:lnTo>
                  <a:pt x="368807" y="0"/>
                </a:lnTo>
                <a:lnTo>
                  <a:pt x="415074" y="2873"/>
                </a:lnTo>
                <a:lnTo>
                  <a:pt x="459625" y="11262"/>
                </a:lnTo>
                <a:lnTo>
                  <a:pt x="502113" y="24822"/>
                </a:lnTo>
                <a:lnTo>
                  <a:pt x="542195" y="43207"/>
                </a:lnTo>
                <a:lnTo>
                  <a:pt x="579525" y="66072"/>
                </a:lnTo>
                <a:lnTo>
                  <a:pt x="613756" y="93071"/>
                </a:lnTo>
                <a:lnTo>
                  <a:pt x="644544" y="123859"/>
                </a:lnTo>
                <a:lnTo>
                  <a:pt x="671543" y="158090"/>
                </a:lnTo>
                <a:lnTo>
                  <a:pt x="694408" y="195420"/>
                </a:lnTo>
                <a:lnTo>
                  <a:pt x="712793" y="235502"/>
                </a:lnTo>
                <a:lnTo>
                  <a:pt x="726353" y="277990"/>
                </a:lnTo>
                <a:lnTo>
                  <a:pt x="734742" y="322541"/>
                </a:lnTo>
                <a:lnTo>
                  <a:pt x="737615" y="368808"/>
                </a:lnTo>
                <a:lnTo>
                  <a:pt x="734742" y="415074"/>
                </a:lnTo>
                <a:lnTo>
                  <a:pt x="726353" y="459625"/>
                </a:lnTo>
                <a:lnTo>
                  <a:pt x="712793" y="502113"/>
                </a:lnTo>
                <a:lnTo>
                  <a:pt x="694408" y="542195"/>
                </a:lnTo>
                <a:lnTo>
                  <a:pt x="671543" y="579525"/>
                </a:lnTo>
                <a:lnTo>
                  <a:pt x="644544" y="613756"/>
                </a:lnTo>
                <a:lnTo>
                  <a:pt x="613756" y="644544"/>
                </a:lnTo>
                <a:lnTo>
                  <a:pt x="579525" y="671543"/>
                </a:lnTo>
                <a:lnTo>
                  <a:pt x="542195" y="694408"/>
                </a:lnTo>
                <a:lnTo>
                  <a:pt x="502113" y="712793"/>
                </a:lnTo>
                <a:lnTo>
                  <a:pt x="459625" y="726353"/>
                </a:lnTo>
                <a:lnTo>
                  <a:pt x="415074" y="734742"/>
                </a:lnTo>
                <a:lnTo>
                  <a:pt x="368807" y="737616"/>
                </a:lnTo>
                <a:lnTo>
                  <a:pt x="322541" y="734742"/>
                </a:lnTo>
                <a:lnTo>
                  <a:pt x="277990" y="726353"/>
                </a:lnTo>
                <a:lnTo>
                  <a:pt x="235502" y="712793"/>
                </a:lnTo>
                <a:lnTo>
                  <a:pt x="195420" y="694408"/>
                </a:lnTo>
                <a:lnTo>
                  <a:pt x="158090" y="671543"/>
                </a:lnTo>
                <a:lnTo>
                  <a:pt x="123859" y="644544"/>
                </a:lnTo>
                <a:lnTo>
                  <a:pt x="93071" y="613756"/>
                </a:lnTo>
                <a:lnTo>
                  <a:pt x="66072" y="579525"/>
                </a:lnTo>
                <a:lnTo>
                  <a:pt x="43207" y="542195"/>
                </a:lnTo>
                <a:lnTo>
                  <a:pt x="24822" y="502113"/>
                </a:lnTo>
                <a:lnTo>
                  <a:pt x="11262" y="459625"/>
                </a:lnTo>
                <a:lnTo>
                  <a:pt x="2873" y="415074"/>
                </a:lnTo>
                <a:lnTo>
                  <a:pt x="0" y="368808"/>
                </a:lnTo>
                <a:close/>
              </a:path>
            </a:pathLst>
          </a:custGeom>
          <a:ln w="12192">
            <a:solidFill>
              <a:srgbClr val="FFFFFF"/>
            </a:solidFill>
          </a:ln>
        </p:spPr>
        <p:txBody>
          <a:bodyPr wrap="square" lIns="0" tIns="0" rIns="0" bIns="0" rtlCol="0"/>
          <a:lstStyle/>
          <a:p>
            <a:endParaRPr/>
          </a:p>
        </p:txBody>
      </p:sp>
      <p:sp>
        <p:nvSpPr>
          <p:cNvPr id="16" name="object 16"/>
          <p:cNvSpPr/>
          <p:nvPr/>
        </p:nvSpPr>
        <p:spPr>
          <a:xfrm>
            <a:off x="2400303" y="5280659"/>
            <a:ext cx="5169535" cy="736600"/>
          </a:xfrm>
          <a:custGeom>
            <a:avLst/>
            <a:gdLst/>
            <a:ahLst/>
            <a:cxnLst/>
            <a:rect l="l" t="t" r="r" b="b"/>
            <a:pathLst>
              <a:path w="5169534" h="736600">
                <a:moveTo>
                  <a:pt x="5169408" y="0"/>
                </a:moveTo>
                <a:lnTo>
                  <a:pt x="368045" y="0"/>
                </a:lnTo>
                <a:lnTo>
                  <a:pt x="0" y="368045"/>
                </a:lnTo>
                <a:lnTo>
                  <a:pt x="368045" y="736091"/>
                </a:lnTo>
                <a:lnTo>
                  <a:pt x="5169408" y="736091"/>
                </a:lnTo>
                <a:lnTo>
                  <a:pt x="5169408" y="0"/>
                </a:lnTo>
                <a:close/>
              </a:path>
            </a:pathLst>
          </a:custGeom>
          <a:solidFill>
            <a:srgbClr val="D24717"/>
          </a:solidFill>
        </p:spPr>
        <p:txBody>
          <a:bodyPr wrap="square" lIns="0" tIns="0" rIns="0" bIns="0" rtlCol="0"/>
          <a:lstStyle/>
          <a:p>
            <a:endParaRPr/>
          </a:p>
        </p:txBody>
      </p:sp>
      <p:sp>
        <p:nvSpPr>
          <p:cNvPr id="17" name="object 17"/>
          <p:cNvSpPr txBox="1"/>
          <p:nvPr/>
        </p:nvSpPr>
        <p:spPr>
          <a:xfrm>
            <a:off x="2951230" y="1676401"/>
            <a:ext cx="4618609" cy="4252831"/>
          </a:xfrm>
          <a:prstGeom prst="rect">
            <a:avLst/>
          </a:prstGeom>
        </p:spPr>
        <p:txBody>
          <a:bodyPr vert="horz" wrap="square" lIns="0" tIns="12700" rIns="0" bIns="0" rtlCol="0">
            <a:spAutoFit/>
          </a:bodyPr>
          <a:lstStyle/>
          <a:p>
            <a:pPr marL="1191865">
              <a:spcBef>
                <a:spcPts val="100"/>
              </a:spcBef>
            </a:pPr>
            <a:r>
              <a:rPr sz="2100" spc="-5" dirty="0">
                <a:solidFill>
                  <a:srgbClr val="FFFFFF"/>
                </a:solidFill>
                <a:latin typeface="Arial"/>
                <a:cs typeface="Arial"/>
              </a:rPr>
              <a:t>INTRODUCTION</a:t>
            </a:r>
            <a:endParaRPr sz="2100" dirty="0">
              <a:latin typeface="Arial"/>
              <a:cs typeface="Arial"/>
            </a:endParaRPr>
          </a:p>
          <a:p>
            <a:pPr>
              <a:lnSpc>
                <a:spcPct val="100000"/>
              </a:lnSpc>
            </a:pPr>
            <a:endParaRPr sz="2300" dirty="0">
              <a:latin typeface="Times New Roman"/>
              <a:cs typeface="Times New Roman"/>
            </a:endParaRPr>
          </a:p>
          <a:p>
            <a:pPr>
              <a:spcBef>
                <a:spcPts val="15"/>
              </a:spcBef>
            </a:pPr>
            <a:endParaRPr sz="2051" dirty="0">
              <a:latin typeface="Times New Roman"/>
              <a:cs typeface="Times New Roman"/>
            </a:endParaRPr>
          </a:p>
          <a:p>
            <a:pPr marL="12700" indent="293998"/>
            <a:r>
              <a:rPr sz="2100" spc="-20" dirty="0">
                <a:solidFill>
                  <a:srgbClr val="FFFFFF"/>
                </a:solidFill>
                <a:latin typeface="Arial"/>
                <a:cs typeface="Arial"/>
              </a:rPr>
              <a:t>IMPORTANCE </a:t>
            </a:r>
            <a:r>
              <a:rPr sz="2100" dirty="0">
                <a:solidFill>
                  <a:srgbClr val="FFFFFF"/>
                </a:solidFill>
                <a:latin typeface="Arial"/>
                <a:cs typeface="Arial"/>
              </a:rPr>
              <a:t>OF</a:t>
            </a:r>
            <a:r>
              <a:rPr sz="2100" spc="-55" dirty="0">
                <a:solidFill>
                  <a:srgbClr val="FFFFFF"/>
                </a:solidFill>
                <a:latin typeface="Arial"/>
                <a:cs typeface="Arial"/>
              </a:rPr>
              <a:t> </a:t>
            </a:r>
            <a:r>
              <a:rPr sz="2100" spc="-5" dirty="0">
                <a:solidFill>
                  <a:srgbClr val="FFFFFF"/>
                </a:solidFill>
                <a:latin typeface="Arial"/>
                <a:cs typeface="Arial"/>
              </a:rPr>
              <a:t>SOLUBILITY</a:t>
            </a:r>
            <a:endParaRPr sz="2100" dirty="0">
              <a:latin typeface="Arial"/>
              <a:cs typeface="Arial"/>
            </a:endParaRPr>
          </a:p>
          <a:p>
            <a:pPr marL="12700" marR="5080" algn="ctr">
              <a:lnSpc>
                <a:spcPct val="256100"/>
              </a:lnSpc>
              <a:spcBef>
                <a:spcPts val="1091"/>
              </a:spcBef>
            </a:pPr>
            <a:r>
              <a:rPr sz="2100" dirty="0">
                <a:solidFill>
                  <a:srgbClr val="FFFFFF"/>
                </a:solidFill>
                <a:latin typeface="Arial"/>
                <a:cs typeface="Arial"/>
              </a:rPr>
              <a:t>NEED OF IMPROVING</a:t>
            </a:r>
            <a:r>
              <a:rPr sz="2100" spc="-71" dirty="0">
                <a:solidFill>
                  <a:srgbClr val="FFFFFF"/>
                </a:solidFill>
                <a:latin typeface="Arial"/>
                <a:cs typeface="Arial"/>
              </a:rPr>
              <a:t> </a:t>
            </a:r>
            <a:r>
              <a:rPr sz="2100" dirty="0">
                <a:solidFill>
                  <a:srgbClr val="FFFFFF"/>
                </a:solidFill>
                <a:latin typeface="Arial"/>
                <a:cs typeface="Arial"/>
              </a:rPr>
              <a:t>SOLUBILITY  </a:t>
            </a:r>
            <a:r>
              <a:rPr sz="2100" spc="-5" dirty="0">
                <a:solidFill>
                  <a:srgbClr val="FFFFFF"/>
                </a:solidFill>
                <a:latin typeface="Arial"/>
                <a:cs typeface="Arial"/>
              </a:rPr>
              <a:t>TECHNIQUES </a:t>
            </a:r>
            <a:r>
              <a:rPr sz="2100" dirty="0">
                <a:solidFill>
                  <a:srgbClr val="FFFFFF"/>
                </a:solidFill>
                <a:latin typeface="Arial"/>
                <a:cs typeface="Arial"/>
              </a:rPr>
              <a:t>OF </a:t>
            </a:r>
            <a:r>
              <a:rPr sz="2100" spc="-5" dirty="0">
                <a:solidFill>
                  <a:srgbClr val="FFFFFF"/>
                </a:solidFill>
                <a:latin typeface="Arial"/>
                <a:cs typeface="Arial"/>
              </a:rPr>
              <a:t>SOLUBILITY</a:t>
            </a:r>
            <a:endParaRPr sz="2100" dirty="0">
              <a:latin typeface="Arial"/>
              <a:cs typeface="Arial"/>
            </a:endParaRPr>
          </a:p>
          <a:p>
            <a:pPr algn="ctr">
              <a:lnSpc>
                <a:spcPts val="2169"/>
              </a:lnSpc>
            </a:pPr>
            <a:r>
              <a:rPr sz="2100" spc="-5" dirty="0">
                <a:solidFill>
                  <a:srgbClr val="FFFFFF"/>
                </a:solidFill>
                <a:latin typeface="Arial"/>
                <a:cs typeface="Arial"/>
              </a:rPr>
              <a:t>ENHANCEMENT</a:t>
            </a:r>
            <a:endParaRPr sz="2100" dirty="0">
              <a:latin typeface="Arial"/>
              <a:cs typeface="Arial"/>
            </a:endParaRPr>
          </a:p>
          <a:p>
            <a:pPr>
              <a:spcBef>
                <a:spcPts val="25"/>
              </a:spcBef>
            </a:pPr>
            <a:endParaRPr sz="3400" dirty="0">
              <a:latin typeface="Times New Roman"/>
              <a:cs typeface="Times New Roman"/>
            </a:endParaRPr>
          </a:p>
          <a:p>
            <a:pPr algn="ctr">
              <a:lnSpc>
                <a:spcPct val="100000"/>
              </a:lnSpc>
            </a:pPr>
            <a:r>
              <a:rPr sz="2100" spc="-15" dirty="0">
                <a:solidFill>
                  <a:srgbClr val="FFFFFF"/>
                </a:solidFill>
                <a:latin typeface="Arial"/>
                <a:cs typeface="Arial"/>
              </a:rPr>
              <a:t>APPLICATIONS</a:t>
            </a:r>
            <a:endParaRPr sz="2100" dirty="0">
              <a:latin typeface="Arial"/>
              <a:cs typeface="Arial"/>
            </a:endParaRPr>
          </a:p>
        </p:txBody>
      </p:sp>
      <p:sp>
        <p:nvSpPr>
          <p:cNvPr id="18" name="object 18"/>
          <p:cNvSpPr/>
          <p:nvPr/>
        </p:nvSpPr>
        <p:spPr>
          <a:xfrm>
            <a:off x="2031494" y="5280659"/>
            <a:ext cx="737871" cy="736600"/>
          </a:xfrm>
          <a:custGeom>
            <a:avLst/>
            <a:gdLst/>
            <a:ahLst/>
            <a:cxnLst/>
            <a:rect l="l" t="t" r="r" b="b"/>
            <a:pathLst>
              <a:path w="737869" h="736600">
                <a:moveTo>
                  <a:pt x="368807" y="0"/>
                </a:moveTo>
                <a:lnTo>
                  <a:pt x="322541" y="2866"/>
                </a:lnTo>
                <a:lnTo>
                  <a:pt x="277990" y="11236"/>
                </a:lnTo>
                <a:lnTo>
                  <a:pt x="235502" y="24766"/>
                </a:lnTo>
                <a:lnTo>
                  <a:pt x="195420" y="43110"/>
                </a:lnTo>
                <a:lnTo>
                  <a:pt x="158090" y="65924"/>
                </a:lnTo>
                <a:lnTo>
                  <a:pt x="123859" y="92865"/>
                </a:lnTo>
                <a:lnTo>
                  <a:pt x="93071" y="123587"/>
                </a:lnTo>
                <a:lnTo>
                  <a:pt x="66072" y="157746"/>
                </a:lnTo>
                <a:lnTo>
                  <a:pt x="43207" y="194998"/>
                </a:lnTo>
                <a:lnTo>
                  <a:pt x="24822" y="234999"/>
                </a:lnTo>
                <a:lnTo>
                  <a:pt x="11262" y="277403"/>
                </a:lnTo>
                <a:lnTo>
                  <a:pt x="2873" y="321867"/>
                </a:lnTo>
                <a:lnTo>
                  <a:pt x="0" y="368045"/>
                </a:lnTo>
                <a:lnTo>
                  <a:pt x="2873" y="414212"/>
                </a:lnTo>
                <a:lnTo>
                  <a:pt x="11262" y="458667"/>
                </a:lnTo>
                <a:lnTo>
                  <a:pt x="24822" y="501066"/>
                </a:lnTo>
                <a:lnTo>
                  <a:pt x="43207" y="541065"/>
                </a:lnTo>
                <a:lnTo>
                  <a:pt x="66072" y="578317"/>
                </a:lnTo>
                <a:lnTo>
                  <a:pt x="93071" y="612478"/>
                </a:lnTo>
                <a:lnTo>
                  <a:pt x="123859" y="643204"/>
                </a:lnTo>
                <a:lnTo>
                  <a:pt x="158090" y="670149"/>
                </a:lnTo>
                <a:lnTo>
                  <a:pt x="195420" y="692969"/>
                </a:lnTo>
                <a:lnTo>
                  <a:pt x="235502" y="711317"/>
                </a:lnTo>
                <a:lnTo>
                  <a:pt x="277990" y="724851"/>
                </a:lnTo>
                <a:lnTo>
                  <a:pt x="322541" y="733224"/>
                </a:lnTo>
                <a:lnTo>
                  <a:pt x="368807" y="736091"/>
                </a:lnTo>
                <a:lnTo>
                  <a:pt x="415074" y="733224"/>
                </a:lnTo>
                <a:lnTo>
                  <a:pt x="459625" y="724851"/>
                </a:lnTo>
                <a:lnTo>
                  <a:pt x="502113" y="711317"/>
                </a:lnTo>
                <a:lnTo>
                  <a:pt x="542195" y="692969"/>
                </a:lnTo>
                <a:lnTo>
                  <a:pt x="579525" y="670149"/>
                </a:lnTo>
                <a:lnTo>
                  <a:pt x="613756" y="643204"/>
                </a:lnTo>
                <a:lnTo>
                  <a:pt x="644544" y="612478"/>
                </a:lnTo>
                <a:lnTo>
                  <a:pt x="671543" y="578317"/>
                </a:lnTo>
                <a:lnTo>
                  <a:pt x="694408" y="541065"/>
                </a:lnTo>
                <a:lnTo>
                  <a:pt x="712793" y="501066"/>
                </a:lnTo>
                <a:lnTo>
                  <a:pt x="726353" y="458667"/>
                </a:lnTo>
                <a:lnTo>
                  <a:pt x="734742" y="414212"/>
                </a:lnTo>
                <a:lnTo>
                  <a:pt x="737615" y="368045"/>
                </a:lnTo>
                <a:lnTo>
                  <a:pt x="734742" y="321867"/>
                </a:lnTo>
                <a:lnTo>
                  <a:pt x="726353" y="277403"/>
                </a:lnTo>
                <a:lnTo>
                  <a:pt x="712793" y="234999"/>
                </a:lnTo>
                <a:lnTo>
                  <a:pt x="694408" y="194998"/>
                </a:lnTo>
                <a:lnTo>
                  <a:pt x="671543" y="157746"/>
                </a:lnTo>
                <a:lnTo>
                  <a:pt x="644544" y="123587"/>
                </a:lnTo>
                <a:lnTo>
                  <a:pt x="613756" y="92865"/>
                </a:lnTo>
                <a:lnTo>
                  <a:pt x="579525" y="65924"/>
                </a:lnTo>
                <a:lnTo>
                  <a:pt x="542195" y="43110"/>
                </a:lnTo>
                <a:lnTo>
                  <a:pt x="502113" y="24766"/>
                </a:lnTo>
                <a:lnTo>
                  <a:pt x="459625" y="11236"/>
                </a:lnTo>
                <a:lnTo>
                  <a:pt x="415074" y="2866"/>
                </a:lnTo>
                <a:lnTo>
                  <a:pt x="368807" y="0"/>
                </a:lnTo>
                <a:close/>
              </a:path>
            </a:pathLst>
          </a:custGeom>
          <a:solidFill>
            <a:srgbClr val="EAC1BB"/>
          </a:solidFill>
        </p:spPr>
        <p:txBody>
          <a:bodyPr wrap="square" lIns="0" tIns="0" rIns="0" bIns="0" rtlCol="0"/>
          <a:lstStyle/>
          <a:p>
            <a:endParaRPr/>
          </a:p>
        </p:txBody>
      </p:sp>
      <p:sp>
        <p:nvSpPr>
          <p:cNvPr id="19" name="object 19"/>
          <p:cNvSpPr/>
          <p:nvPr/>
        </p:nvSpPr>
        <p:spPr>
          <a:xfrm>
            <a:off x="2031494" y="5280659"/>
            <a:ext cx="737871" cy="736600"/>
          </a:xfrm>
          <a:custGeom>
            <a:avLst/>
            <a:gdLst/>
            <a:ahLst/>
            <a:cxnLst/>
            <a:rect l="l" t="t" r="r" b="b"/>
            <a:pathLst>
              <a:path w="737869" h="736600">
                <a:moveTo>
                  <a:pt x="0" y="368045"/>
                </a:moveTo>
                <a:lnTo>
                  <a:pt x="2873" y="321867"/>
                </a:lnTo>
                <a:lnTo>
                  <a:pt x="11262" y="277403"/>
                </a:lnTo>
                <a:lnTo>
                  <a:pt x="24822" y="234999"/>
                </a:lnTo>
                <a:lnTo>
                  <a:pt x="43207" y="194998"/>
                </a:lnTo>
                <a:lnTo>
                  <a:pt x="66072" y="157746"/>
                </a:lnTo>
                <a:lnTo>
                  <a:pt x="93071" y="123587"/>
                </a:lnTo>
                <a:lnTo>
                  <a:pt x="123859" y="92865"/>
                </a:lnTo>
                <a:lnTo>
                  <a:pt x="158090" y="65924"/>
                </a:lnTo>
                <a:lnTo>
                  <a:pt x="195420" y="43110"/>
                </a:lnTo>
                <a:lnTo>
                  <a:pt x="235502" y="24766"/>
                </a:lnTo>
                <a:lnTo>
                  <a:pt x="277990" y="11236"/>
                </a:lnTo>
                <a:lnTo>
                  <a:pt x="322541" y="2866"/>
                </a:lnTo>
                <a:lnTo>
                  <a:pt x="368807" y="0"/>
                </a:lnTo>
                <a:lnTo>
                  <a:pt x="415074" y="2866"/>
                </a:lnTo>
                <a:lnTo>
                  <a:pt x="459625" y="11236"/>
                </a:lnTo>
                <a:lnTo>
                  <a:pt x="502113" y="24766"/>
                </a:lnTo>
                <a:lnTo>
                  <a:pt x="542195" y="43110"/>
                </a:lnTo>
                <a:lnTo>
                  <a:pt x="579525" y="65924"/>
                </a:lnTo>
                <a:lnTo>
                  <a:pt x="613756" y="92865"/>
                </a:lnTo>
                <a:lnTo>
                  <a:pt x="644544" y="123587"/>
                </a:lnTo>
                <a:lnTo>
                  <a:pt x="671543" y="157746"/>
                </a:lnTo>
                <a:lnTo>
                  <a:pt x="694408" y="194998"/>
                </a:lnTo>
                <a:lnTo>
                  <a:pt x="712793" y="234999"/>
                </a:lnTo>
                <a:lnTo>
                  <a:pt x="726353" y="277403"/>
                </a:lnTo>
                <a:lnTo>
                  <a:pt x="734742" y="321867"/>
                </a:lnTo>
                <a:lnTo>
                  <a:pt x="737615" y="368045"/>
                </a:lnTo>
                <a:lnTo>
                  <a:pt x="734742" y="414212"/>
                </a:lnTo>
                <a:lnTo>
                  <a:pt x="726353" y="458667"/>
                </a:lnTo>
                <a:lnTo>
                  <a:pt x="712793" y="501066"/>
                </a:lnTo>
                <a:lnTo>
                  <a:pt x="694408" y="541065"/>
                </a:lnTo>
                <a:lnTo>
                  <a:pt x="671543" y="578317"/>
                </a:lnTo>
                <a:lnTo>
                  <a:pt x="644544" y="612478"/>
                </a:lnTo>
                <a:lnTo>
                  <a:pt x="613756" y="643204"/>
                </a:lnTo>
                <a:lnTo>
                  <a:pt x="579525" y="670149"/>
                </a:lnTo>
                <a:lnTo>
                  <a:pt x="542195" y="692969"/>
                </a:lnTo>
                <a:lnTo>
                  <a:pt x="502113" y="711317"/>
                </a:lnTo>
                <a:lnTo>
                  <a:pt x="459625" y="724851"/>
                </a:lnTo>
                <a:lnTo>
                  <a:pt x="415074" y="733224"/>
                </a:lnTo>
                <a:lnTo>
                  <a:pt x="368807" y="736091"/>
                </a:lnTo>
                <a:lnTo>
                  <a:pt x="322541" y="733224"/>
                </a:lnTo>
                <a:lnTo>
                  <a:pt x="277990" y="724851"/>
                </a:lnTo>
                <a:lnTo>
                  <a:pt x="235502" y="711317"/>
                </a:lnTo>
                <a:lnTo>
                  <a:pt x="195420" y="692969"/>
                </a:lnTo>
                <a:lnTo>
                  <a:pt x="158090" y="670149"/>
                </a:lnTo>
                <a:lnTo>
                  <a:pt x="123859" y="643204"/>
                </a:lnTo>
                <a:lnTo>
                  <a:pt x="93071" y="612478"/>
                </a:lnTo>
                <a:lnTo>
                  <a:pt x="66072" y="578317"/>
                </a:lnTo>
                <a:lnTo>
                  <a:pt x="43207" y="541065"/>
                </a:lnTo>
                <a:lnTo>
                  <a:pt x="24822" y="501066"/>
                </a:lnTo>
                <a:lnTo>
                  <a:pt x="11262" y="458667"/>
                </a:lnTo>
                <a:lnTo>
                  <a:pt x="2873" y="414212"/>
                </a:lnTo>
                <a:lnTo>
                  <a:pt x="0" y="368045"/>
                </a:lnTo>
                <a:close/>
              </a:path>
            </a:pathLst>
          </a:custGeom>
          <a:ln w="12192">
            <a:solidFill>
              <a:srgbClr val="FFFFFF"/>
            </a:solidFill>
          </a:ln>
        </p:spPr>
        <p:txBody>
          <a:bodyPr wrap="square" lIns="0" tIns="0" rIns="0" bIns="0" rtlCol="0"/>
          <a:lstStyle/>
          <a:p>
            <a:endParaRPr/>
          </a:p>
        </p:txBody>
      </p:sp>
      <p:sp>
        <p:nvSpPr>
          <p:cNvPr id="20" name="object 20"/>
          <p:cNvSpPr txBox="1"/>
          <p:nvPr/>
        </p:nvSpPr>
        <p:spPr>
          <a:xfrm>
            <a:off x="299824" y="6331839"/>
            <a:ext cx="150495" cy="218008"/>
          </a:xfrm>
          <a:prstGeom prst="rect">
            <a:avLst/>
          </a:prstGeom>
        </p:spPr>
        <p:txBody>
          <a:bodyPr vert="horz" wrap="square" lIns="0" tIns="0" rIns="0" bIns="0" rtlCol="0">
            <a:spAutoFit/>
          </a:bodyPr>
          <a:lstStyle/>
          <a:p>
            <a:pPr marL="25399">
              <a:lnSpc>
                <a:spcPts val="1651"/>
              </a:lnSpc>
            </a:pPr>
            <a:fld id="{81D60167-4931-47E6-BA6A-407CBD079E47}" type="slidenum">
              <a:rPr sz="1400" dirty="0">
                <a:solidFill>
                  <a:srgbClr val="FF0000"/>
                </a:solidFill>
                <a:latin typeface="Arial"/>
                <a:cs typeface="Arial"/>
              </a:rPr>
              <a:pPr marL="25399">
                <a:lnSpc>
                  <a:spcPts val="1651"/>
                </a:lnSpc>
              </a:pPr>
              <a:t>2</a:t>
            </a:fld>
            <a:endParaRPr sz="14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2440" y="490727"/>
            <a:ext cx="152400" cy="160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9741" y="406096"/>
            <a:ext cx="7964171" cy="843821"/>
          </a:xfrm>
          <a:prstGeom prst="rect">
            <a:avLst/>
          </a:prstGeom>
        </p:spPr>
        <p:txBody>
          <a:bodyPr vert="horz" wrap="square" lIns="0" tIns="12700" rIns="0" bIns="0" rtlCol="0" anchor="t">
            <a:spAutoFit/>
          </a:bodyPr>
          <a:lstStyle/>
          <a:p>
            <a:pPr marL="12700" marR="5080" indent="213355" algn="just">
              <a:spcBef>
                <a:spcPts val="100"/>
              </a:spcBef>
            </a:pPr>
            <a:r>
              <a:rPr sz="1800" dirty="0">
                <a:solidFill>
                  <a:srgbClr val="000000"/>
                </a:solidFill>
                <a:latin typeface="Times New Roman"/>
                <a:cs typeface="Times New Roman"/>
              </a:rPr>
              <a:t>Those fluids are referred to as supercritical fluids which are having temperature and  </a:t>
            </a:r>
            <a:r>
              <a:rPr sz="1800" spc="-5" dirty="0">
                <a:solidFill>
                  <a:srgbClr val="000000"/>
                </a:solidFill>
                <a:latin typeface="Times New Roman"/>
                <a:cs typeface="Times New Roman"/>
              </a:rPr>
              <a:t>pressure </a:t>
            </a:r>
            <a:r>
              <a:rPr sz="1800" dirty="0">
                <a:solidFill>
                  <a:srgbClr val="000000"/>
                </a:solidFill>
                <a:latin typeface="Times New Roman"/>
                <a:cs typeface="Times New Roman"/>
              </a:rPr>
              <a:t>greater than its critical temperature and critical </a:t>
            </a:r>
            <a:r>
              <a:rPr sz="1800" spc="-5" dirty="0">
                <a:solidFill>
                  <a:srgbClr val="000000"/>
                </a:solidFill>
                <a:latin typeface="Times New Roman"/>
                <a:cs typeface="Times New Roman"/>
              </a:rPr>
              <a:t>pressure so </a:t>
            </a:r>
            <a:r>
              <a:rPr sz="1800" dirty="0">
                <a:solidFill>
                  <a:srgbClr val="000000"/>
                </a:solidFill>
                <a:latin typeface="Times New Roman"/>
                <a:cs typeface="Times New Roman"/>
              </a:rPr>
              <a:t>as they are</a:t>
            </a:r>
            <a:r>
              <a:rPr sz="1800" spc="-85" dirty="0">
                <a:solidFill>
                  <a:srgbClr val="000000"/>
                </a:solidFill>
                <a:latin typeface="Times New Roman"/>
                <a:cs typeface="Times New Roman"/>
              </a:rPr>
              <a:t> </a:t>
            </a:r>
            <a:r>
              <a:rPr sz="1800" dirty="0">
                <a:solidFill>
                  <a:srgbClr val="000000"/>
                </a:solidFill>
                <a:latin typeface="Times New Roman"/>
                <a:cs typeface="Times New Roman"/>
              </a:rPr>
              <a:t>acquire  properties of both </a:t>
            </a:r>
            <a:r>
              <a:rPr sz="1800" spc="-5" dirty="0">
                <a:solidFill>
                  <a:srgbClr val="000000"/>
                </a:solidFill>
                <a:latin typeface="Times New Roman"/>
                <a:cs typeface="Times New Roman"/>
              </a:rPr>
              <a:t>gas </a:t>
            </a:r>
            <a:r>
              <a:rPr sz="1800" dirty="0">
                <a:solidFill>
                  <a:srgbClr val="000000"/>
                </a:solidFill>
                <a:latin typeface="Times New Roman"/>
                <a:cs typeface="Times New Roman"/>
              </a:rPr>
              <a:t>and liquid.e.g-carbon</a:t>
            </a:r>
            <a:r>
              <a:rPr sz="1800" spc="-55" dirty="0">
                <a:solidFill>
                  <a:srgbClr val="000000"/>
                </a:solidFill>
                <a:latin typeface="Times New Roman"/>
                <a:cs typeface="Times New Roman"/>
              </a:rPr>
              <a:t> </a:t>
            </a:r>
            <a:r>
              <a:rPr sz="1800" dirty="0">
                <a:solidFill>
                  <a:srgbClr val="000000"/>
                </a:solidFill>
                <a:latin typeface="Times New Roman"/>
                <a:cs typeface="Times New Roman"/>
              </a:rPr>
              <a:t>dioxide.</a:t>
            </a:r>
            <a:endParaRPr sz="1800">
              <a:latin typeface="Times New Roman"/>
              <a:cs typeface="Times New Roman"/>
            </a:endParaRPr>
          </a:p>
        </p:txBody>
      </p:sp>
      <p:sp>
        <p:nvSpPr>
          <p:cNvPr id="11" name="object 11"/>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solidFill>
                  <a:srgbClr val="FF0000"/>
                </a:solidFill>
              </a:rPr>
              <a:pPr marL="25399">
                <a:lnSpc>
                  <a:spcPts val="1651"/>
                </a:lnSpc>
              </a:pPr>
              <a:t>20</a:t>
            </a:fld>
            <a:endParaRPr dirty="0">
              <a:solidFill>
                <a:srgbClr val="FF0000"/>
              </a:solidFill>
            </a:endParaRPr>
          </a:p>
        </p:txBody>
      </p:sp>
      <p:sp>
        <p:nvSpPr>
          <p:cNvPr id="4" name="object 4"/>
          <p:cNvSpPr/>
          <p:nvPr/>
        </p:nvSpPr>
        <p:spPr>
          <a:xfrm>
            <a:off x="472440" y="1588009"/>
            <a:ext cx="152400" cy="1600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72440" y="2955035"/>
            <a:ext cx="152400" cy="1600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72440" y="3777998"/>
            <a:ext cx="152400" cy="16001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72440" y="4600958"/>
            <a:ext cx="152400" cy="16001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72440" y="5835398"/>
            <a:ext cx="152400" cy="160019"/>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459743" y="1503936"/>
            <a:ext cx="8265159" cy="4593565"/>
          </a:xfrm>
          <a:prstGeom prst="rect">
            <a:avLst/>
          </a:prstGeom>
        </p:spPr>
        <p:txBody>
          <a:bodyPr vert="horz" wrap="square" lIns="0" tIns="12700" rIns="0" bIns="0" rtlCol="0">
            <a:spAutoFit/>
          </a:bodyPr>
          <a:lstStyle/>
          <a:p>
            <a:pPr marL="216529">
              <a:spcBef>
                <a:spcPts val="100"/>
              </a:spcBef>
            </a:pPr>
            <a:r>
              <a:rPr spc="-5" dirty="0">
                <a:latin typeface="Times New Roman"/>
                <a:cs typeface="Times New Roman"/>
              </a:rPr>
              <a:t>As </a:t>
            </a:r>
            <a:r>
              <a:rPr dirty="0">
                <a:latin typeface="Times New Roman"/>
                <a:cs typeface="Times New Roman"/>
              </a:rPr>
              <a:t>the drug gets solubilized within </a:t>
            </a:r>
            <a:r>
              <a:rPr spc="-5" dirty="0">
                <a:latin typeface="Times New Roman"/>
                <a:cs typeface="Times New Roman"/>
              </a:rPr>
              <a:t>SCF </a:t>
            </a:r>
            <a:r>
              <a:rPr dirty="0">
                <a:latin typeface="Times New Roman"/>
                <a:cs typeface="Times New Roman"/>
              </a:rPr>
              <a:t>they can be recrystallized with reduced</a:t>
            </a:r>
            <a:r>
              <a:rPr spc="-95" dirty="0">
                <a:latin typeface="Times New Roman"/>
                <a:cs typeface="Times New Roman"/>
              </a:rPr>
              <a:t> </a:t>
            </a:r>
            <a:r>
              <a:rPr dirty="0">
                <a:latin typeface="Times New Roman"/>
                <a:cs typeface="Times New Roman"/>
              </a:rPr>
              <a:t>particle</a:t>
            </a:r>
            <a:endParaRPr>
              <a:latin typeface="Times New Roman"/>
              <a:cs typeface="Times New Roman"/>
            </a:endParaRPr>
          </a:p>
          <a:p>
            <a:pPr marL="12700"/>
            <a:r>
              <a:rPr dirty="0">
                <a:latin typeface="Times New Roman"/>
                <a:cs typeface="Times New Roman"/>
              </a:rPr>
              <a:t>size of</a:t>
            </a:r>
            <a:r>
              <a:rPr spc="-15" dirty="0">
                <a:latin typeface="Times New Roman"/>
                <a:cs typeface="Times New Roman"/>
              </a:rPr>
              <a:t> </a:t>
            </a:r>
            <a:r>
              <a:rPr dirty="0">
                <a:latin typeface="Times New Roman"/>
                <a:cs typeface="Times New Roman"/>
              </a:rPr>
              <a:t>drug.</a:t>
            </a:r>
            <a:endParaRPr>
              <a:latin typeface="Times New Roman"/>
              <a:cs typeface="Times New Roman"/>
            </a:endParaRPr>
          </a:p>
          <a:p>
            <a:pPr>
              <a:spcBef>
                <a:spcPts val="45"/>
              </a:spcBef>
            </a:pPr>
            <a:endParaRPr sz="2500">
              <a:latin typeface="Times New Roman"/>
              <a:cs typeface="Times New Roman"/>
            </a:endParaRPr>
          </a:p>
          <a:p>
            <a:pPr marL="12700"/>
            <a:r>
              <a:rPr sz="2000" b="1" i="1" u="heavy" spc="-15" dirty="0">
                <a:uFill>
                  <a:solidFill>
                    <a:srgbClr val="000000"/>
                  </a:solidFill>
                </a:uFill>
                <a:latin typeface="Times New Roman"/>
                <a:cs typeface="Times New Roman"/>
              </a:rPr>
              <a:t>11)SONOCRYSTALLISATION:-</a:t>
            </a:r>
            <a:endParaRPr sz="2000">
              <a:latin typeface="Times New Roman"/>
              <a:cs typeface="Times New Roman"/>
            </a:endParaRPr>
          </a:p>
          <a:p>
            <a:pPr marL="231769">
              <a:spcBef>
                <a:spcPts val="1140"/>
              </a:spcBef>
            </a:pPr>
            <a:r>
              <a:rPr dirty="0">
                <a:latin typeface="Arial"/>
                <a:cs typeface="Arial"/>
              </a:rPr>
              <a:t>The </a:t>
            </a:r>
            <a:r>
              <a:rPr spc="-5" dirty="0">
                <a:latin typeface="Arial"/>
                <a:cs typeface="Arial"/>
              </a:rPr>
              <a:t>novel approach </a:t>
            </a:r>
            <a:r>
              <a:rPr dirty="0">
                <a:latin typeface="Arial"/>
                <a:cs typeface="Arial"/>
              </a:rPr>
              <a:t>for </a:t>
            </a:r>
            <a:r>
              <a:rPr spc="-5" dirty="0">
                <a:latin typeface="Arial"/>
                <a:cs typeface="Arial"/>
              </a:rPr>
              <a:t>particle size reduction on </a:t>
            </a:r>
            <a:r>
              <a:rPr dirty="0">
                <a:latin typeface="Arial"/>
                <a:cs typeface="Arial"/>
              </a:rPr>
              <a:t>the </a:t>
            </a:r>
            <a:r>
              <a:rPr spc="-5" dirty="0">
                <a:latin typeface="Arial"/>
                <a:cs typeface="Arial"/>
              </a:rPr>
              <a:t>basis </a:t>
            </a:r>
            <a:r>
              <a:rPr dirty="0">
                <a:latin typeface="Arial"/>
                <a:cs typeface="Arial"/>
              </a:rPr>
              <a:t>of </a:t>
            </a:r>
            <a:r>
              <a:rPr spc="-5" dirty="0">
                <a:latin typeface="Arial"/>
                <a:cs typeface="Arial"/>
              </a:rPr>
              <a:t>crystallization</a:t>
            </a:r>
            <a:r>
              <a:rPr spc="125" dirty="0">
                <a:latin typeface="Arial"/>
                <a:cs typeface="Arial"/>
              </a:rPr>
              <a:t> </a:t>
            </a:r>
            <a:r>
              <a:rPr spc="-5" dirty="0">
                <a:latin typeface="Arial"/>
                <a:cs typeface="Arial"/>
              </a:rPr>
              <a:t>by</a:t>
            </a:r>
            <a:endParaRPr>
              <a:latin typeface="Arial"/>
              <a:cs typeface="Arial"/>
            </a:endParaRPr>
          </a:p>
          <a:p>
            <a:pPr marL="12700">
              <a:spcBef>
                <a:spcPts val="1080"/>
              </a:spcBef>
            </a:pPr>
            <a:r>
              <a:rPr spc="-5" dirty="0">
                <a:latin typeface="Arial"/>
                <a:cs typeface="Arial"/>
              </a:rPr>
              <a:t>using ultrasound </a:t>
            </a:r>
            <a:r>
              <a:rPr dirty="0">
                <a:latin typeface="Arial"/>
                <a:cs typeface="Arial"/>
              </a:rPr>
              <a:t>is</a:t>
            </a:r>
            <a:r>
              <a:rPr spc="31" dirty="0">
                <a:latin typeface="Arial"/>
                <a:cs typeface="Arial"/>
              </a:rPr>
              <a:t> </a:t>
            </a:r>
            <a:r>
              <a:rPr spc="-5" dirty="0">
                <a:latin typeface="Arial"/>
                <a:cs typeface="Arial"/>
              </a:rPr>
              <a:t>Sonocrystallisation.</a:t>
            </a:r>
            <a:endParaRPr>
              <a:latin typeface="Arial"/>
              <a:cs typeface="Arial"/>
            </a:endParaRPr>
          </a:p>
          <a:p>
            <a:pPr marL="12700" marR="477508" indent="286378">
              <a:lnSpc>
                <a:spcPct val="150000"/>
              </a:lnSpc>
            </a:pPr>
            <a:r>
              <a:rPr spc="-5" dirty="0">
                <a:latin typeface="Arial"/>
                <a:cs typeface="Arial"/>
              </a:rPr>
              <a:t>Sonocrystallisation utilizes ultrasound </a:t>
            </a:r>
            <a:r>
              <a:rPr spc="-15" dirty="0">
                <a:latin typeface="Arial"/>
                <a:cs typeface="Arial"/>
              </a:rPr>
              <a:t>power </a:t>
            </a:r>
            <a:r>
              <a:rPr spc="-5" dirty="0">
                <a:latin typeface="Arial"/>
                <a:cs typeface="Arial"/>
              </a:rPr>
              <a:t>characterized by a frequency  range </a:t>
            </a:r>
            <a:r>
              <a:rPr dirty="0">
                <a:latin typeface="Arial"/>
                <a:cs typeface="Arial"/>
              </a:rPr>
              <a:t>of </a:t>
            </a:r>
            <a:r>
              <a:rPr spc="-5" dirty="0">
                <a:latin typeface="Arial"/>
                <a:cs typeface="Arial"/>
              </a:rPr>
              <a:t>20–100 </a:t>
            </a:r>
            <a:r>
              <a:rPr dirty="0">
                <a:latin typeface="Arial"/>
                <a:cs typeface="Arial"/>
              </a:rPr>
              <a:t>kHz for </a:t>
            </a:r>
            <a:r>
              <a:rPr spc="-5" dirty="0">
                <a:latin typeface="Arial"/>
                <a:cs typeface="Arial"/>
              </a:rPr>
              <a:t>inducing</a:t>
            </a:r>
            <a:r>
              <a:rPr spc="31" dirty="0">
                <a:latin typeface="Arial"/>
                <a:cs typeface="Arial"/>
              </a:rPr>
              <a:t> </a:t>
            </a:r>
            <a:r>
              <a:rPr spc="-5" dirty="0">
                <a:latin typeface="Arial"/>
                <a:cs typeface="Arial"/>
              </a:rPr>
              <a:t>crystallization.</a:t>
            </a:r>
            <a:endParaRPr>
              <a:latin typeface="Arial"/>
              <a:cs typeface="Arial"/>
            </a:endParaRPr>
          </a:p>
          <a:p>
            <a:pPr marL="236214">
              <a:spcBef>
                <a:spcPts val="1080"/>
              </a:spcBef>
            </a:pPr>
            <a:r>
              <a:rPr spc="-11" dirty="0">
                <a:latin typeface="Arial"/>
                <a:cs typeface="Arial"/>
              </a:rPr>
              <a:t>It’s </a:t>
            </a:r>
            <a:r>
              <a:rPr spc="-5" dirty="0">
                <a:latin typeface="Arial"/>
                <a:cs typeface="Arial"/>
              </a:rPr>
              <a:t>not only enhances </a:t>
            </a:r>
            <a:r>
              <a:rPr dirty="0">
                <a:latin typeface="Arial"/>
                <a:cs typeface="Arial"/>
              </a:rPr>
              <a:t>the </a:t>
            </a:r>
            <a:r>
              <a:rPr spc="-5" dirty="0">
                <a:latin typeface="Arial"/>
                <a:cs typeface="Arial"/>
              </a:rPr>
              <a:t>nucleation </a:t>
            </a:r>
            <a:r>
              <a:rPr dirty="0">
                <a:latin typeface="Arial"/>
                <a:cs typeface="Arial"/>
              </a:rPr>
              <a:t>rate </a:t>
            </a:r>
            <a:r>
              <a:rPr spc="-5" dirty="0">
                <a:latin typeface="Arial"/>
                <a:cs typeface="Arial"/>
              </a:rPr>
              <a:t>but also </a:t>
            </a:r>
            <a:r>
              <a:rPr spc="-11" dirty="0">
                <a:latin typeface="Arial"/>
                <a:cs typeface="Arial"/>
              </a:rPr>
              <a:t>an </a:t>
            </a:r>
            <a:r>
              <a:rPr spc="-5" dirty="0">
                <a:latin typeface="Arial"/>
                <a:cs typeface="Arial"/>
              </a:rPr>
              <a:t>effective means </a:t>
            </a:r>
            <a:r>
              <a:rPr dirty="0">
                <a:latin typeface="Arial"/>
                <a:cs typeface="Arial"/>
              </a:rPr>
              <a:t>of</a:t>
            </a:r>
            <a:r>
              <a:rPr spc="95" dirty="0">
                <a:latin typeface="Arial"/>
                <a:cs typeface="Arial"/>
              </a:rPr>
              <a:t> </a:t>
            </a:r>
            <a:r>
              <a:rPr spc="-5" dirty="0">
                <a:latin typeface="Arial"/>
                <a:cs typeface="Arial"/>
              </a:rPr>
              <a:t>size</a:t>
            </a:r>
            <a:endParaRPr>
              <a:latin typeface="Arial"/>
              <a:cs typeface="Arial"/>
            </a:endParaRPr>
          </a:p>
          <a:p>
            <a:pPr marL="12700" marR="1210280">
              <a:lnSpc>
                <a:spcPct val="150000"/>
              </a:lnSpc>
              <a:spcBef>
                <a:spcPts val="5"/>
              </a:spcBef>
            </a:pPr>
            <a:r>
              <a:rPr spc="-5" dirty="0">
                <a:latin typeface="Arial"/>
                <a:cs typeface="Arial"/>
              </a:rPr>
              <a:t>reduction and controlling size distribution </a:t>
            </a:r>
            <a:r>
              <a:rPr dirty="0">
                <a:latin typeface="Arial"/>
                <a:cs typeface="Arial"/>
              </a:rPr>
              <a:t>of the </a:t>
            </a:r>
            <a:r>
              <a:rPr spc="-5" dirty="0">
                <a:latin typeface="Arial"/>
                <a:cs typeface="Arial"/>
              </a:rPr>
              <a:t>active pharmaceutical  ingredients.</a:t>
            </a:r>
            <a:endParaRPr>
              <a:latin typeface="Arial"/>
              <a:cs typeface="Arial"/>
            </a:endParaRPr>
          </a:p>
          <a:p>
            <a:pPr marL="236214">
              <a:spcBef>
                <a:spcPts val="1075"/>
              </a:spcBef>
            </a:pPr>
            <a:r>
              <a:rPr dirty="0">
                <a:latin typeface="Arial"/>
                <a:cs typeface="Arial"/>
              </a:rPr>
              <a:t>Most </a:t>
            </a:r>
            <a:r>
              <a:rPr spc="-5" dirty="0">
                <a:latin typeface="Arial"/>
                <a:cs typeface="Arial"/>
              </a:rPr>
              <a:t>applications use ultrasound in </a:t>
            </a:r>
            <a:r>
              <a:rPr dirty="0">
                <a:latin typeface="Arial"/>
                <a:cs typeface="Arial"/>
              </a:rPr>
              <a:t>the </a:t>
            </a:r>
            <a:r>
              <a:rPr spc="-5" dirty="0">
                <a:latin typeface="Arial"/>
                <a:cs typeface="Arial"/>
              </a:rPr>
              <a:t>range 20 kHz-5</a:t>
            </a:r>
            <a:r>
              <a:rPr spc="60" dirty="0">
                <a:latin typeface="Arial"/>
                <a:cs typeface="Arial"/>
              </a:rPr>
              <a:t> </a:t>
            </a:r>
            <a:r>
              <a:rPr dirty="0">
                <a:latin typeface="Arial"/>
                <a:cs typeface="Arial"/>
              </a:rPr>
              <a:t>MHz</a:t>
            </a:r>
            <a:endParaRPr>
              <a:latin typeface="Arial"/>
              <a:cs typeface="Arial"/>
            </a:endParaRPr>
          </a:p>
        </p:txBody>
      </p:sp>
      <p:sp>
        <p:nvSpPr>
          <p:cNvPr id="10" name="object 10"/>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1" y="862583"/>
            <a:ext cx="178308" cy="1783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3" y="403607"/>
            <a:ext cx="7181215" cy="997709"/>
          </a:xfrm>
          <a:prstGeom prst="rect">
            <a:avLst/>
          </a:prstGeom>
        </p:spPr>
        <p:txBody>
          <a:bodyPr vert="horz" wrap="square" lIns="0" tIns="12700" rIns="0" bIns="0" rtlCol="0" anchor="t">
            <a:spAutoFit/>
          </a:bodyPr>
          <a:lstStyle/>
          <a:p>
            <a:pPr marL="12700">
              <a:spcBef>
                <a:spcPts val="100"/>
              </a:spcBef>
            </a:pPr>
            <a:r>
              <a:rPr sz="2400" u="heavy" spc="-11" dirty="0">
                <a:solidFill>
                  <a:srgbClr val="000000"/>
                </a:solidFill>
                <a:uFill>
                  <a:solidFill>
                    <a:srgbClr val="000000"/>
                  </a:solidFill>
                </a:uFill>
              </a:rPr>
              <a:t>12)COMPLEXATION:-</a:t>
            </a:r>
            <a:endParaRPr sz="2400" dirty="0"/>
          </a:p>
          <a:p>
            <a:pPr marL="12700" marR="5080" indent="241929">
              <a:spcBef>
                <a:spcPts val="15"/>
              </a:spcBef>
            </a:pPr>
            <a:r>
              <a:rPr sz="2000" dirty="0">
                <a:solidFill>
                  <a:srgbClr val="000000"/>
                </a:solidFill>
                <a:latin typeface="Times New Roman"/>
                <a:cs typeface="Times New Roman"/>
              </a:rPr>
              <a:t>Complexation of drugs with cyclodextrins has been used to</a:t>
            </a:r>
            <a:r>
              <a:rPr sz="2000" spc="-211" dirty="0">
                <a:solidFill>
                  <a:srgbClr val="000000"/>
                </a:solidFill>
                <a:latin typeface="Times New Roman"/>
                <a:cs typeface="Times New Roman"/>
              </a:rPr>
              <a:t> </a:t>
            </a:r>
            <a:r>
              <a:rPr sz="2000" dirty="0">
                <a:solidFill>
                  <a:srgbClr val="000000"/>
                </a:solidFill>
                <a:latin typeface="Times New Roman"/>
                <a:cs typeface="Times New Roman"/>
              </a:rPr>
              <a:t>enhance  aqueous </a:t>
            </a:r>
            <a:r>
              <a:rPr sz="2000" spc="-5" dirty="0">
                <a:solidFill>
                  <a:srgbClr val="000000"/>
                </a:solidFill>
                <a:latin typeface="Times New Roman"/>
                <a:cs typeface="Times New Roman"/>
              </a:rPr>
              <a:t>solubility </a:t>
            </a:r>
            <a:r>
              <a:rPr sz="2000" dirty="0">
                <a:solidFill>
                  <a:srgbClr val="000000"/>
                </a:solidFill>
                <a:latin typeface="Times New Roman"/>
                <a:cs typeface="Times New Roman"/>
              </a:rPr>
              <a:t>and drug</a:t>
            </a:r>
            <a:r>
              <a:rPr sz="2000" spc="-115" dirty="0">
                <a:solidFill>
                  <a:srgbClr val="000000"/>
                </a:solidFill>
                <a:latin typeface="Times New Roman"/>
                <a:cs typeface="Times New Roman"/>
              </a:rPr>
              <a:t> </a:t>
            </a:r>
            <a:r>
              <a:rPr sz="2000" spc="-15" dirty="0">
                <a:solidFill>
                  <a:srgbClr val="000000"/>
                </a:solidFill>
                <a:latin typeface="Times New Roman"/>
                <a:cs typeface="Times New Roman"/>
              </a:rPr>
              <a:t>stability.</a:t>
            </a:r>
            <a:endParaRPr sz="2000" dirty="0">
              <a:latin typeface="Times New Roman"/>
              <a:cs typeface="Times New Roman"/>
            </a:endParaRPr>
          </a:p>
        </p:txBody>
      </p:sp>
      <p:sp>
        <p:nvSpPr>
          <p:cNvPr id="4" name="object 4"/>
          <p:cNvSpPr/>
          <p:nvPr/>
        </p:nvSpPr>
        <p:spPr>
          <a:xfrm>
            <a:off x="548641" y="1776983"/>
            <a:ext cx="178308" cy="17830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48641" y="2996183"/>
            <a:ext cx="178308" cy="17830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48641" y="4215386"/>
            <a:ext cx="178308" cy="17830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p:nvPr/>
        </p:nvSpPr>
        <p:spPr>
          <a:xfrm>
            <a:off x="262231" y="1684987"/>
            <a:ext cx="8164831" cy="5022914"/>
          </a:xfrm>
          <a:prstGeom prst="rect">
            <a:avLst/>
          </a:prstGeom>
        </p:spPr>
        <p:txBody>
          <a:bodyPr vert="horz" wrap="square" lIns="0" tIns="13335" rIns="0" bIns="0" rtlCol="0">
            <a:spAutoFit/>
          </a:bodyPr>
          <a:lstStyle/>
          <a:p>
            <a:pPr marL="286378" marR="5080" indent="241929">
              <a:spcBef>
                <a:spcPts val="105"/>
              </a:spcBef>
            </a:pPr>
            <a:r>
              <a:rPr sz="2000" dirty="0">
                <a:latin typeface="Times New Roman"/>
                <a:cs typeface="Times New Roman"/>
              </a:rPr>
              <a:t>Cyclodextrins of </a:t>
            </a:r>
            <a:r>
              <a:rPr sz="2000" spc="-5" dirty="0">
                <a:latin typeface="Times New Roman"/>
                <a:cs typeface="Times New Roman"/>
              </a:rPr>
              <a:t>pharmaceutical </a:t>
            </a:r>
            <a:r>
              <a:rPr sz="2000" dirty="0">
                <a:latin typeface="Times New Roman"/>
                <a:cs typeface="Times New Roman"/>
              </a:rPr>
              <a:t>relevance contain 6, 7 or 8 dextrose  </a:t>
            </a:r>
            <a:r>
              <a:rPr sz="2000" spc="-5" dirty="0">
                <a:latin typeface="Times New Roman"/>
                <a:cs typeface="Times New Roman"/>
              </a:rPr>
              <a:t>molecules </a:t>
            </a:r>
            <a:r>
              <a:rPr sz="2000" dirty="0">
                <a:latin typeface="Times New Roman"/>
                <a:cs typeface="Times New Roman"/>
              </a:rPr>
              <a:t>(α, β, γ-cyclodextrin) </a:t>
            </a:r>
            <a:r>
              <a:rPr sz="2000" spc="5" dirty="0">
                <a:latin typeface="Times New Roman"/>
                <a:cs typeface="Times New Roman"/>
              </a:rPr>
              <a:t>bound </a:t>
            </a:r>
            <a:r>
              <a:rPr sz="2000" dirty="0">
                <a:latin typeface="Times New Roman"/>
                <a:cs typeface="Times New Roman"/>
              </a:rPr>
              <a:t>in a 1,4-configuration to form rings</a:t>
            </a:r>
            <a:r>
              <a:rPr sz="2000" spc="-260" dirty="0">
                <a:latin typeface="Times New Roman"/>
                <a:cs typeface="Times New Roman"/>
              </a:rPr>
              <a:t> </a:t>
            </a:r>
            <a:r>
              <a:rPr sz="2000" dirty="0">
                <a:latin typeface="Times New Roman"/>
                <a:cs typeface="Times New Roman"/>
              </a:rPr>
              <a:t>of  various</a:t>
            </a:r>
            <a:r>
              <a:rPr sz="2000" spc="-51" dirty="0">
                <a:latin typeface="Times New Roman"/>
                <a:cs typeface="Times New Roman"/>
              </a:rPr>
              <a:t> </a:t>
            </a:r>
            <a:r>
              <a:rPr sz="2000" spc="-5" dirty="0">
                <a:latin typeface="Times New Roman"/>
                <a:cs typeface="Times New Roman"/>
              </a:rPr>
              <a:t>diameters.</a:t>
            </a:r>
            <a:endParaRPr sz="2000" dirty="0">
              <a:latin typeface="Times New Roman"/>
              <a:cs typeface="Times New Roman"/>
            </a:endParaRPr>
          </a:p>
          <a:p>
            <a:pPr>
              <a:spcBef>
                <a:spcPts val="45"/>
              </a:spcBef>
            </a:pPr>
            <a:endParaRPr sz="2051" dirty="0">
              <a:latin typeface="Times New Roman"/>
              <a:cs typeface="Times New Roman"/>
            </a:endParaRPr>
          </a:p>
          <a:p>
            <a:pPr marL="286378" marR="304792" indent="237485"/>
            <a:r>
              <a:rPr sz="2000" dirty="0">
                <a:latin typeface="Times New Roman"/>
                <a:cs typeface="Times New Roman"/>
              </a:rPr>
              <a:t>The ring has a hydrophilic exterior and lipophilic core in which  </a:t>
            </a:r>
            <a:r>
              <a:rPr sz="2000" spc="-5" dirty="0">
                <a:latin typeface="Times New Roman"/>
                <a:cs typeface="Times New Roman"/>
              </a:rPr>
              <a:t>appropriately </a:t>
            </a:r>
            <a:r>
              <a:rPr sz="2000" dirty="0">
                <a:latin typeface="Times New Roman"/>
                <a:cs typeface="Times New Roman"/>
              </a:rPr>
              <a:t>sized </a:t>
            </a:r>
            <a:r>
              <a:rPr sz="2000" spc="-5" dirty="0">
                <a:latin typeface="Times New Roman"/>
                <a:cs typeface="Times New Roman"/>
              </a:rPr>
              <a:t>organic molecules </a:t>
            </a:r>
            <a:r>
              <a:rPr sz="2000" dirty="0">
                <a:latin typeface="Times New Roman"/>
                <a:cs typeface="Times New Roman"/>
              </a:rPr>
              <a:t>can form noncovalent inclusion  </a:t>
            </a:r>
            <a:r>
              <a:rPr sz="2000" spc="-5" dirty="0">
                <a:latin typeface="Times New Roman"/>
                <a:cs typeface="Times New Roman"/>
              </a:rPr>
              <a:t>complexes </a:t>
            </a:r>
            <a:r>
              <a:rPr sz="2000" dirty="0">
                <a:latin typeface="Times New Roman"/>
                <a:cs typeface="Times New Roman"/>
              </a:rPr>
              <a:t>resulting in increased aqueous </a:t>
            </a:r>
            <a:r>
              <a:rPr sz="2000" spc="-5" dirty="0">
                <a:latin typeface="Times New Roman"/>
                <a:cs typeface="Times New Roman"/>
              </a:rPr>
              <a:t>solubility </a:t>
            </a:r>
            <a:r>
              <a:rPr sz="2000" dirty="0">
                <a:latin typeface="Times New Roman"/>
                <a:cs typeface="Times New Roman"/>
              </a:rPr>
              <a:t>and </a:t>
            </a:r>
            <a:r>
              <a:rPr sz="2000" spc="-5" dirty="0">
                <a:latin typeface="Times New Roman"/>
                <a:cs typeface="Times New Roman"/>
              </a:rPr>
              <a:t>chemical</a:t>
            </a:r>
            <a:r>
              <a:rPr sz="2000" spc="-60" dirty="0">
                <a:latin typeface="Times New Roman"/>
                <a:cs typeface="Times New Roman"/>
              </a:rPr>
              <a:t> </a:t>
            </a:r>
            <a:r>
              <a:rPr sz="2000" spc="-20" dirty="0">
                <a:latin typeface="Times New Roman"/>
                <a:cs typeface="Times New Roman"/>
              </a:rPr>
              <a:t>stability.</a:t>
            </a:r>
            <a:endParaRPr sz="2000" dirty="0">
              <a:latin typeface="Times New Roman"/>
              <a:cs typeface="Times New Roman"/>
            </a:endParaRPr>
          </a:p>
          <a:p>
            <a:pPr>
              <a:spcBef>
                <a:spcPts val="45"/>
              </a:spcBef>
            </a:pPr>
            <a:endParaRPr sz="2051" dirty="0">
              <a:latin typeface="Times New Roman"/>
              <a:cs typeface="Times New Roman"/>
            </a:endParaRPr>
          </a:p>
          <a:p>
            <a:pPr marL="286378" marR="554341" indent="241929"/>
            <a:r>
              <a:rPr sz="2000" dirty="0">
                <a:latin typeface="Times New Roman"/>
                <a:cs typeface="Times New Roman"/>
              </a:rPr>
              <a:t>Complexation </a:t>
            </a:r>
            <a:r>
              <a:rPr sz="2000" spc="-5" dirty="0">
                <a:latin typeface="Times New Roman"/>
                <a:cs typeface="Times New Roman"/>
              </a:rPr>
              <a:t>relies </a:t>
            </a:r>
            <a:r>
              <a:rPr sz="2000" dirty="0">
                <a:latin typeface="Times New Roman"/>
                <a:cs typeface="Times New Roman"/>
              </a:rPr>
              <a:t>on relatively weak forces such as </a:t>
            </a:r>
            <a:r>
              <a:rPr sz="2000" spc="5" dirty="0">
                <a:latin typeface="Times New Roman"/>
                <a:cs typeface="Times New Roman"/>
              </a:rPr>
              <a:t>London</a:t>
            </a:r>
            <a:r>
              <a:rPr sz="2000" spc="-200" dirty="0">
                <a:latin typeface="Times New Roman"/>
                <a:cs typeface="Times New Roman"/>
              </a:rPr>
              <a:t> </a:t>
            </a:r>
            <a:r>
              <a:rPr sz="2000" dirty="0">
                <a:latin typeface="Times New Roman"/>
                <a:cs typeface="Times New Roman"/>
              </a:rPr>
              <a:t>forces,  hydrogen bonding and hydrophobic</a:t>
            </a:r>
            <a:r>
              <a:rPr sz="2000" spc="-100" dirty="0">
                <a:latin typeface="Times New Roman"/>
                <a:cs typeface="Times New Roman"/>
              </a:rPr>
              <a:t> </a:t>
            </a:r>
            <a:r>
              <a:rPr sz="2000" dirty="0">
                <a:latin typeface="Times New Roman"/>
                <a:cs typeface="Times New Roman"/>
              </a:rPr>
              <a:t>interactions.</a:t>
            </a:r>
          </a:p>
          <a:p>
            <a:pPr>
              <a:spcBef>
                <a:spcPts val="31"/>
              </a:spcBef>
            </a:pPr>
            <a:endParaRPr sz="2051" dirty="0">
              <a:latin typeface="Times New Roman"/>
              <a:cs typeface="Times New Roman"/>
            </a:endParaRPr>
          </a:p>
          <a:p>
            <a:pPr marL="1874473"/>
            <a:r>
              <a:rPr sz="2400" b="1" spc="-5" dirty="0">
                <a:latin typeface="Times New Roman"/>
                <a:cs typeface="Times New Roman"/>
              </a:rPr>
              <a:t>TECHNIQUE </a:t>
            </a:r>
            <a:r>
              <a:rPr sz="2400" b="1" dirty="0">
                <a:latin typeface="Times New Roman"/>
                <a:cs typeface="Times New Roman"/>
              </a:rPr>
              <a:t>OF</a:t>
            </a:r>
            <a:r>
              <a:rPr sz="2400" b="1" spc="-85" dirty="0">
                <a:latin typeface="Times New Roman"/>
                <a:cs typeface="Times New Roman"/>
              </a:rPr>
              <a:t> </a:t>
            </a:r>
            <a:r>
              <a:rPr sz="2400" b="1" spc="-20" dirty="0">
                <a:latin typeface="Times New Roman"/>
                <a:cs typeface="Times New Roman"/>
              </a:rPr>
              <a:t>COMPLEXATION</a:t>
            </a:r>
            <a:endParaRPr sz="2400" dirty="0">
              <a:latin typeface="Times New Roman"/>
              <a:cs typeface="Times New Roman"/>
            </a:endParaRPr>
          </a:p>
          <a:p>
            <a:pPr marL="286378">
              <a:spcBef>
                <a:spcPts val="15"/>
              </a:spcBef>
              <a:tabLst>
                <a:tab pos="743567" algn="l"/>
              </a:tabLst>
            </a:pPr>
            <a:r>
              <a:rPr sz="2000" b="1" dirty="0">
                <a:latin typeface="Times New Roman"/>
                <a:cs typeface="Times New Roman"/>
              </a:rPr>
              <a:t>1.	Physical</a:t>
            </a:r>
            <a:r>
              <a:rPr sz="2000" b="1" spc="-40" dirty="0">
                <a:latin typeface="Times New Roman"/>
                <a:cs typeface="Times New Roman"/>
              </a:rPr>
              <a:t> </a:t>
            </a:r>
            <a:r>
              <a:rPr sz="2000" b="1" spc="-5" dirty="0">
                <a:latin typeface="Times New Roman"/>
                <a:cs typeface="Times New Roman"/>
              </a:rPr>
              <a:t>Mixture:</a:t>
            </a:r>
            <a:endParaRPr sz="2000" dirty="0">
              <a:latin typeface="Times New Roman"/>
              <a:cs typeface="Times New Roman"/>
            </a:endParaRPr>
          </a:p>
          <a:p>
            <a:pPr marL="286378"/>
            <a:r>
              <a:rPr sz="2000" dirty="0">
                <a:latin typeface="Times New Roman"/>
                <a:cs typeface="Times New Roman"/>
              </a:rPr>
              <a:t>Active drug with suitable </a:t>
            </a:r>
            <a:r>
              <a:rPr sz="2000" spc="-5" dirty="0">
                <a:latin typeface="Times New Roman"/>
                <a:cs typeface="Times New Roman"/>
              </a:rPr>
              <a:t>polymer </a:t>
            </a:r>
            <a:r>
              <a:rPr sz="2000" dirty="0">
                <a:latin typeface="Times New Roman"/>
                <a:cs typeface="Times New Roman"/>
              </a:rPr>
              <a:t>in </a:t>
            </a:r>
            <a:r>
              <a:rPr sz="2000" spc="-5" dirty="0">
                <a:latin typeface="Times New Roman"/>
                <a:cs typeface="Times New Roman"/>
              </a:rPr>
              <a:t>different ratios mixed in </a:t>
            </a:r>
            <a:r>
              <a:rPr sz="2000" dirty="0">
                <a:latin typeface="Times New Roman"/>
                <a:cs typeface="Times New Roman"/>
              </a:rPr>
              <a:t>a </a:t>
            </a:r>
            <a:r>
              <a:rPr sz="2000" spc="-5" dirty="0">
                <a:latin typeface="Times New Roman"/>
                <a:cs typeface="Times New Roman"/>
              </a:rPr>
              <a:t>mortar</a:t>
            </a:r>
            <a:r>
              <a:rPr sz="2000" spc="-115" dirty="0">
                <a:latin typeface="Times New Roman"/>
                <a:cs typeface="Times New Roman"/>
              </a:rPr>
              <a:t> </a:t>
            </a:r>
            <a:r>
              <a:rPr sz="2000" dirty="0">
                <a:latin typeface="Times New Roman"/>
                <a:cs typeface="Times New Roman"/>
              </a:rPr>
              <a:t>for</a:t>
            </a:r>
          </a:p>
          <a:p>
            <a:pPr marL="286378"/>
            <a:r>
              <a:rPr sz="2000" dirty="0">
                <a:latin typeface="Times New Roman"/>
                <a:cs typeface="Times New Roman"/>
              </a:rPr>
              <a:t>about one hour with constant </a:t>
            </a:r>
            <a:r>
              <a:rPr sz="2000" spc="-5" dirty="0">
                <a:latin typeface="Times New Roman"/>
                <a:cs typeface="Times New Roman"/>
              </a:rPr>
              <a:t>trituration. </a:t>
            </a:r>
            <a:r>
              <a:rPr sz="2000" dirty="0">
                <a:latin typeface="Times New Roman"/>
                <a:cs typeface="Times New Roman"/>
              </a:rPr>
              <a:t>The </a:t>
            </a:r>
            <a:r>
              <a:rPr sz="2000" spc="-5" dirty="0">
                <a:latin typeface="Times New Roman"/>
                <a:cs typeface="Times New Roman"/>
              </a:rPr>
              <a:t>mixture </a:t>
            </a:r>
            <a:r>
              <a:rPr sz="2000" dirty="0">
                <a:latin typeface="Times New Roman"/>
                <a:cs typeface="Times New Roman"/>
              </a:rPr>
              <a:t>is passed through</a:t>
            </a:r>
            <a:r>
              <a:rPr sz="2000" spc="-215" dirty="0">
                <a:latin typeface="Times New Roman"/>
                <a:cs typeface="Times New Roman"/>
              </a:rPr>
              <a:t> </a:t>
            </a:r>
            <a:r>
              <a:rPr sz="2000" dirty="0">
                <a:latin typeface="Times New Roman"/>
                <a:cs typeface="Times New Roman"/>
              </a:rPr>
              <a:t>sieve</a:t>
            </a:r>
          </a:p>
          <a:p>
            <a:pPr marL="12700">
              <a:spcBef>
                <a:spcPts val="5"/>
              </a:spcBef>
            </a:pPr>
            <a:r>
              <a:rPr sz="2100" spc="-7" baseline="25793" dirty="0">
                <a:solidFill>
                  <a:srgbClr val="FF0000"/>
                </a:solidFill>
                <a:latin typeface="Arial"/>
                <a:cs typeface="Arial"/>
              </a:rPr>
              <a:t>21 </a:t>
            </a:r>
            <a:r>
              <a:rPr sz="2000" spc="5" dirty="0">
                <a:latin typeface="Times New Roman"/>
                <a:cs typeface="Times New Roman"/>
              </a:rPr>
              <a:t>no. </a:t>
            </a:r>
            <a:r>
              <a:rPr sz="2000" dirty="0">
                <a:latin typeface="Times New Roman"/>
                <a:cs typeface="Times New Roman"/>
              </a:rPr>
              <a:t>80 and stored in dessicator over fused </a:t>
            </a:r>
            <a:r>
              <a:rPr sz="2000" spc="-5" dirty="0">
                <a:latin typeface="Times New Roman"/>
                <a:cs typeface="Times New Roman"/>
              </a:rPr>
              <a:t>calcium</a:t>
            </a:r>
            <a:r>
              <a:rPr sz="2000" spc="-351" dirty="0">
                <a:latin typeface="Times New Roman"/>
                <a:cs typeface="Times New Roman"/>
              </a:rPr>
              <a:t> </a:t>
            </a:r>
            <a:r>
              <a:rPr sz="2000" dirty="0">
                <a:latin typeface="Times New Roman"/>
                <a:cs typeface="Times New Roman"/>
              </a:rPr>
              <a:t>chloride</a:t>
            </a:r>
            <a:r>
              <a:rPr dirty="0">
                <a:latin typeface="Arial"/>
                <a:cs typeface="Arial"/>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8355" y="283463"/>
            <a:ext cx="3139440" cy="79857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224279" y="431750"/>
            <a:ext cx="2389505" cy="751488"/>
          </a:xfrm>
          <a:prstGeom prst="rect">
            <a:avLst/>
          </a:prstGeom>
        </p:spPr>
        <p:txBody>
          <a:bodyPr vert="horz" wrap="square" lIns="0" tIns="12700" rIns="0" bIns="0" rtlCol="0" anchor="t">
            <a:spAutoFit/>
          </a:bodyPr>
          <a:lstStyle/>
          <a:p>
            <a:pPr marL="12700">
              <a:spcBef>
                <a:spcPts val="100"/>
              </a:spcBef>
            </a:pPr>
            <a:r>
              <a:rPr sz="2400" spc="-5" dirty="0">
                <a:solidFill>
                  <a:srgbClr val="000000"/>
                </a:solidFill>
              </a:rPr>
              <a:t>Kneading</a:t>
            </a:r>
            <a:r>
              <a:rPr sz="2400" spc="-51" dirty="0">
                <a:solidFill>
                  <a:srgbClr val="000000"/>
                </a:solidFill>
              </a:rPr>
              <a:t> </a:t>
            </a:r>
            <a:r>
              <a:rPr sz="2400" dirty="0">
                <a:solidFill>
                  <a:srgbClr val="000000"/>
                </a:solidFill>
              </a:rPr>
              <a:t>Method:</a:t>
            </a:r>
            <a:endParaRPr sz="2400"/>
          </a:p>
        </p:txBody>
      </p:sp>
      <p:sp>
        <p:nvSpPr>
          <p:cNvPr id="4" name="object 4"/>
          <p:cNvSpPr/>
          <p:nvPr/>
        </p:nvSpPr>
        <p:spPr>
          <a:xfrm>
            <a:off x="187453" y="1022603"/>
            <a:ext cx="8392668" cy="8046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3547" y="1690116"/>
            <a:ext cx="8386572" cy="85953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90500" y="2420111"/>
            <a:ext cx="8424672" cy="85953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848355" y="3176017"/>
            <a:ext cx="3139440" cy="101041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3547" y="3915155"/>
            <a:ext cx="8534400" cy="89611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93547" y="4600955"/>
            <a:ext cx="8567928" cy="896112"/>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93547" y="5286755"/>
            <a:ext cx="8534400" cy="896112"/>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387198" y="1100406"/>
            <a:ext cx="8116571" cy="4885953"/>
          </a:xfrm>
          <a:prstGeom prst="rect">
            <a:avLst/>
          </a:prstGeom>
        </p:spPr>
        <p:txBody>
          <a:bodyPr vert="horz" wrap="square" lIns="0" tIns="12700" rIns="0" bIns="0" rtlCol="0">
            <a:spAutoFit/>
          </a:bodyPr>
          <a:lstStyle/>
          <a:p>
            <a:pPr marR="113028" algn="ctr">
              <a:lnSpc>
                <a:spcPts val="2020"/>
              </a:lnSpc>
              <a:spcBef>
                <a:spcPts val="100"/>
              </a:spcBef>
            </a:pPr>
            <a:r>
              <a:rPr b="1" dirty="0">
                <a:solidFill>
                  <a:srgbClr val="00AFEF"/>
                </a:solidFill>
                <a:latin typeface="Times New Roman"/>
                <a:cs typeface="Times New Roman"/>
              </a:rPr>
              <a:t>Active </a:t>
            </a:r>
            <a:r>
              <a:rPr b="1" spc="-5" dirty="0">
                <a:solidFill>
                  <a:srgbClr val="00AFEF"/>
                </a:solidFill>
                <a:latin typeface="Times New Roman"/>
                <a:cs typeface="Times New Roman"/>
              </a:rPr>
              <a:t>drug </a:t>
            </a:r>
            <a:r>
              <a:rPr b="1" dirty="0">
                <a:solidFill>
                  <a:srgbClr val="00AFEF"/>
                </a:solidFill>
                <a:latin typeface="Times New Roman"/>
                <a:cs typeface="Times New Roman"/>
              </a:rPr>
              <a:t>with </a:t>
            </a:r>
            <a:r>
              <a:rPr b="1" spc="-5" dirty="0">
                <a:solidFill>
                  <a:srgbClr val="00AFEF"/>
                </a:solidFill>
                <a:latin typeface="Times New Roman"/>
                <a:cs typeface="Times New Roman"/>
              </a:rPr>
              <a:t>suitable </a:t>
            </a:r>
            <a:r>
              <a:rPr b="1" dirty="0">
                <a:solidFill>
                  <a:srgbClr val="00AFEF"/>
                </a:solidFill>
                <a:latin typeface="Times New Roman"/>
                <a:cs typeface="Times New Roman"/>
              </a:rPr>
              <a:t>polymer in </a:t>
            </a:r>
            <a:r>
              <a:rPr b="1" spc="-5" dirty="0">
                <a:solidFill>
                  <a:srgbClr val="00AFEF"/>
                </a:solidFill>
                <a:latin typeface="Times New Roman"/>
                <a:cs typeface="Times New Roman"/>
              </a:rPr>
              <a:t>different </a:t>
            </a:r>
            <a:r>
              <a:rPr b="1" dirty="0">
                <a:solidFill>
                  <a:srgbClr val="00AFEF"/>
                </a:solidFill>
                <a:latin typeface="Times New Roman"/>
                <a:cs typeface="Times New Roman"/>
              </a:rPr>
              <a:t>ratios is </a:t>
            </a:r>
            <a:r>
              <a:rPr b="1" spc="-5" dirty="0">
                <a:solidFill>
                  <a:srgbClr val="00AFEF"/>
                </a:solidFill>
                <a:latin typeface="Times New Roman"/>
                <a:cs typeface="Times New Roman"/>
              </a:rPr>
              <a:t>added </a:t>
            </a:r>
            <a:r>
              <a:rPr b="1" dirty="0">
                <a:solidFill>
                  <a:srgbClr val="00AFEF"/>
                </a:solidFill>
                <a:latin typeface="Times New Roman"/>
                <a:cs typeface="Times New Roman"/>
              </a:rPr>
              <a:t>to </a:t>
            </a:r>
            <a:r>
              <a:rPr b="1" spc="-5" dirty="0">
                <a:solidFill>
                  <a:srgbClr val="00AFEF"/>
                </a:solidFill>
                <a:latin typeface="Times New Roman"/>
                <a:cs typeface="Times New Roman"/>
              </a:rPr>
              <a:t>the </a:t>
            </a:r>
            <a:r>
              <a:rPr spc="-5" dirty="0">
                <a:solidFill>
                  <a:srgbClr val="00AFEF"/>
                </a:solidFill>
                <a:latin typeface="Arial"/>
                <a:cs typeface="Arial"/>
              </a:rPr>
              <a:t>mortar</a:t>
            </a:r>
            <a:r>
              <a:rPr spc="-15" dirty="0">
                <a:solidFill>
                  <a:srgbClr val="00AFEF"/>
                </a:solidFill>
                <a:latin typeface="Arial"/>
                <a:cs typeface="Arial"/>
              </a:rPr>
              <a:t> </a:t>
            </a:r>
            <a:r>
              <a:rPr spc="-11" dirty="0">
                <a:solidFill>
                  <a:srgbClr val="00AFEF"/>
                </a:solidFill>
                <a:latin typeface="Arial"/>
                <a:cs typeface="Arial"/>
              </a:rPr>
              <a:t>and</a:t>
            </a:r>
            <a:endParaRPr>
              <a:latin typeface="Arial"/>
              <a:cs typeface="Arial"/>
            </a:endParaRPr>
          </a:p>
          <a:p>
            <a:pPr marR="112392" algn="ctr">
              <a:lnSpc>
                <a:spcPts val="2020"/>
              </a:lnSpc>
            </a:pPr>
            <a:r>
              <a:rPr spc="-5" dirty="0">
                <a:solidFill>
                  <a:srgbClr val="00AFEF"/>
                </a:solidFill>
                <a:latin typeface="Arial"/>
                <a:cs typeface="Arial"/>
              </a:rPr>
              <a:t>triturated </a:t>
            </a:r>
            <a:r>
              <a:rPr spc="-15" dirty="0">
                <a:solidFill>
                  <a:srgbClr val="00AFEF"/>
                </a:solidFill>
                <a:latin typeface="Arial"/>
                <a:cs typeface="Arial"/>
              </a:rPr>
              <a:t>with </a:t>
            </a:r>
            <a:r>
              <a:rPr spc="-5" dirty="0">
                <a:solidFill>
                  <a:srgbClr val="00AFEF"/>
                </a:solidFill>
                <a:latin typeface="Arial"/>
                <a:cs typeface="Arial"/>
              </a:rPr>
              <a:t>small quantity </a:t>
            </a:r>
            <a:r>
              <a:rPr dirty="0">
                <a:solidFill>
                  <a:srgbClr val="00AFEF"/>
                </a:solidFill>
                <a:latin typeface="Arial"/>
                <a:cs typeface="Arial"/>
              </a:rPr>
              <a:t>of </a:t>
            </a:r>
            <a:r>
              <a:rPr spc="-5" dirty="0">
                <a:solidFill>
                  <a:srgbClr val="00AFEF"/>
                </a:solidFill>
                <a:latin typeface="Arial"/>
                <a:cs typeface="Arial"/>
              </a:rPr>
              <a:t>ethanol </a:t>
            </a:r>
            <a:r>
              <a:rPr dirty="0">
                <a:solidFill>
                  <a:srgbClr val="00AFEF"/>
                </a:solidFill>
                <a:latin typeface="Arial"/>
                <a:cs typeface="Arial"/>
              </a:rPr>
              <a:t>to </a:t>
            </a:r>
            <a:r>
              <a:rPr spc="-5" dirty="0">
                <a:solidFill>
                  <a:srgbClr val="00AFEF"/>
                </a:solidFill>
                <a:latin typeface="Arial"/>
                <a:cs typeface="Arial"/>
              </a:rPr>
              <a:t>prepare a</a:t>
            </a:r>
            <a:r>
              <a:rPr spc="140" dirty="0">
                <a:solidFill>
                  <a:srgbClr val="00AFEF"/>
                </a:solidFill>
                <a:latin typeface="Arial"/>
                <a:cs typeface="Arial"/>
              </a:rPr>
              <a:t> </a:t>
            </a:r>
            <a:r>
              <a:rPr spc="-5" dirty="0">
                <a:solidFill>
                  <a:srgbClr val="00AFEF"/>
                </a:solidFill>
                <a:latin typeface="Arial"/>
                <a:cs typeface="Arial"/>
              </a:rPr>
              <a:t>slurry</a:t>
            </a:r>
            <a:endParaRPr>
              <a:latin typeface="Arial"/>
              <a:cs typeface="Arial"/>
            </a:endParaRPr>
          </a:p>
          <a:p>
            <a:pPr marR="109852" algn="ctr">
              <a:lnSpc>
                <a:spcPts val="2240"/>
              </a:lnSpc>
              <a:spcBef>
                <a:spcPts val="1085"/>
              </a:spcBef>
            </a:pPr>
            <a:r>
              <a:rPr sz="2000" dirty="0">
                <a:solidFill>
                  <a:srgbClr val="00AFEF"/>
                </a:solidFill>
                <a:latin typeface="Times New Roman"/>
                <a:cs typeface="Times New Roman"/>
              </a:rPr>
              <a:t>Slowly the drug is incorporated into the slurry with constant</a:t>
            </a:r>
            <a:r>
              <a:rPr sz="2000" spc="-131" dirty="0">
                <a:solidFill>
                  <a:srgbClr val="00AFEF"/>
                </a:solidFill>
                <a:latin typeface="Times New Roman"/>
                <a:cs typeface="Times New Roman"/>
              </a:rPr>
              <a:t> </a:t>
            </a:r>
            <a:r>
              <a:rPr sz="2000" dirty="0">
                <a:solidFill>
                  <a:srgbClr val="00AFEF"/>
                </a:solidFill>
                <a:latin typeface="Times New Roman"/>
                <a:cs typeface="Times New Roman"/>
              </a:rPr>
              <a:t>trituration.,The</a:t>
            </a:r>
            <a:endParaRPr sz="2000">
              <a:latin typeface="Times New Roman"/>
              <a:cs typeface="Times New Roman"/>
            </a:endParaRPr>
          </a:p>
          <a:p>
            <a:pPr marR="110487" algn="ctr">
              <a:lnSpc>
                <a:spcPts val="2240"/>
              </a:lnSpc>
            </a:pPr>
            <a:r>
              <a:rPr sz="2000" dirty="0">
                <a:solidFill>
                  <a:srgbClr val="00AFEF"/>
                </a:solidFill>
                <a:latin typeface="Times New Roman"/>
                <a:cs typeface="Times New Roman"/>
              </a:rPr>
              <a:t>prepared slurry is then </a:t>
            </a:r>
            <a:r>
              <a:rPr sz="2000" spc="-5" dirty="0">
                <a:solidFill>
                  <a:srgbClr val="00AFEF"/>
                </a:solidFill>
                <a:latin typeface="Times New Roman"/>
                <a:cs typeface="Times New Roman"/>
              </a:rPr>
              <a:t>air </a:t>
            </a:r>
            <a:r>
              <a:rPr sz="2000" dirty="0">
                <a:solidFill>
                  <a:srgbClr val="00AFEF"/>
                </a:solidFill>
                <a:latin typeface="Times New Roman"/>
                <a:cs typeface="Times New Roman"/>
              </a:rPr>
              <a:t>dried at </a:t>
            </a:r>
            <a:r>
              <a:rPr sz="2000" spc="5" dirty="0">
                <a:solidFill>
                  <a:srgbClr val="00AFEF"/>
                </a:solidFill>
                <a:latin typeface="Times New Roman"/>
                <a:cs typeface="Times New Roman"/>
              </a:rPr>
              <a:t>250C </a:t>
            </a:r>
            <a:r>
              <a:rPr sz="2000" dirty="0">
                <a:solidFill>
                  <a:srgbClr val="00AFEF"/>
                </a:solidFill>
                <a:latin typeface="Times New Roman"/>
                <a:cs typeface="Times New Roman"/>
              </a:rPr>
              <a:t>for</a:t>
            </a:r>
            <a:r>
              <a:rPr sz="2000" spc="-145" dirty="0">
                <a:solidFill>
                  <a:srgbClr val="00AFEF"/>
                </a:solidFill>
                <a:latin typeface="Times New Roman"/>
                <a:cs typeface="Times New Roman"/>
              </a:rPr>
              <a:t> </a:t>
            </a:r>
            <a:r>
              <a:rPr sz="2000" dirty="0">
                <a:solidFill>
                  <a:srgbClr val="00AFEF"/>
                </a:solidFill>
                <a:latin typeface="Times New Roman"/>
                <a:cs typeface="Times New Roman"/>
              </a:rPr>
              <a:t>24hrs.</a:t>
            </a:r>
            <a:endParaRPr sz="2000">
              <a:latin typeface="Times New Roman"/>
              <a:cs typeface="Times New Roman"/>
            </a:endParaRPr>
          </a:p>
          <a:p>
            <a:pPr marR="120012" algn="ctr">
              <a:lnSpc>
                <a:spcPts val="2240"/>
              </a:lnSpc>
              <a:spcBef>
                <a:spcPts val="1275"/>
              </a:spcBef>
            </a:pPr>
            <a:r>
              <a:rPr sz="2000" dirty="0">
                <a:solidFill>
                  <a:srgbClr val="00AFEF"/>
                </a:solidFill>
                <a:latin typeface="Times New Roman"/>
                <a:cs typeface="Times New Roman"/>
              </a:rPr>
              <a:t>The resultant product is pulverized and passed through sieve no. 80 and</a:t>
            </a:r>
            <a:r>
              <a:rPr sz="2000" spc="-175" dirty="0">
                <a:solidFill>
                  <a:srgbClr val="00AFEF"/>
                </a:solidFill>
                <a:latin typeface="Times New Roman"/>
                <a:cs typeface="Times New Roman"/>
              </a:rPr>
              <a:t> </a:t>
            </a:r>
            <a:r>
              <a:rPr sz="2000" dirty="0">
                <a:solidFill>
                  <a:srgbClr val="00AFEF"/>
                </a:solidFill>
                <a:latin typeface="Times New Roman"/>
                <a:cs typeface="Times New Roman"/>
              </a:rPr>
              <a:t>stored</a:t>
            </a:r>
            <a:endParaRPr sz="2000">
              <a:latin typeface="Times New Roman"/>
              <a:cs typeface="Times New Roman"/>
            </a:endParaRPr>
          </a:p>
          <a:p>
            <a:pPr marR="117472" algn="ctr">
              <a:lnSpc>
                <a:spcPts val="2240"/>
              </a:lnSpc>
            </a:pPr>
            <a:r>
              <a:rPr sz="2000" dirty="0">
                <a:solidFill>
                  <a:srgbClr val="00AFEF"/>
                </a:solidFill>
                <a:latin typeface="Times New Roman"/>
                <a:cs typeface="Times New Roman"/>
              </a:rPr>
              <a:t>in dessicator over fused </a:t>
            </a:r>
            <a:r>
              <a:rPr sz="2000" spc="-5" dirty="0">
                <a:solidFill>
                  <a:srgbClr val="00AFEF"/>
                </a:solidFill>
                <a:latin typeface="Times New Roman"/>
                <a:cs typeface="Times New Roman"/>
              </a:rPr>
              <a:t>calcium</a:t>
            </a:r>
            <a:r>
              <a:rPr sz="2000" spc="-65" dirty="0">
                <a:solidFill>
                  <a:srgbClr val="00AFEF"/>
                </a:solidFill>
                <a:latin typeface="Times New Roman"/>
                <a:cs typeface="Times New Roman"/>
              </a:rPr>
              <a:t> </a:t>
            </a:r>
            <a:r>
              <a:rPr sz="2000" dirty="0">
                <a:solidFill>
                  <a:srgbClr val="00AFEF"/>
                </a:solidFill>
                <a:latin typeface="Times New Roman"/>
                <a:cs typeface="Times New Roman"/>
              </a:rPr>
              <a:t>chloride</a:t>
            </a:r>
            <a:endParaRPr sz="2000">
              <a:latin typeface="Times New Roman"/>
              <a:cs typeface="Times New Roman"/>
            </a:endParaRPr>
          </a:p>
          <a:p>
            <a:pPr marL="3140632" marR="3187620" algn="ctr">
              <a:lnSpc>
                <a:spcPts val="2480"/>
              </a:lnSpc>
              <a:spcBef>
                <a:spcPts val="1964"/>
              </a:spcBef>
            </a:pPr>
            <a:r>
              <a:rPr sz="2400" b="1" i="1" spc="-5" dirty="0">
                <a:latin typeface="Times New Roman"/>
                <a:cs typeface="Times New Roman"/>
              </a:rPr>
              <a:t>C</a:t>
            </a:r>
            <a:r>
              <a:rPr sz="2400" b="1" i="1" dirty="0">
                <a:latin typeface="Times New Roman"/>
                <a:cs typeface="Times New Roman"/>
              </a:rPr>
              <a:t>o-prec</a:t>
            </a:r>
            <a:r>
              <a:rPr sz="2400" b="1" i="1" spc="5" dirty="0">
                <a:latin typeface="Times New Roman"/>
                <a:cs typeface="Times New Roman"/>
              </a:rPr>
              <a:t>i</a:t>
            </a:r>
            <a:r>
              <a:rPr sz="2400" b="1" i="1" dirty="0">
                <a:latin typeface="Times New Roman"/>
                <a:cs typeface="Times New Roman"/>
              </a:rPr>
              <a:t>pi</a:t>
            </a:r>
            <a:r>
              <a:rPr sz="2400" b="1" i="1" spc="5" dirty="0">
                <a:latin typeface="Times New Roman"/>
                <a:cs typeface="Times New Roman"/>
              </a:rPr>
              <a:t>t</a:t>
            </a:r>
            <a:r>
              <a:rPr sz="2400" b="1" i="1" dirty="0">
                <a:latin typeface="Times New Roman"/>
                <a:cs typeface="Times New Roman"/>
              </a:rPr>
              <a:t>ate  Method:</a:t>
            </a:r>
            <a:endParaRPr sz="2400">
              <a:latin typeface="Times New Roman"/>
              <a:cs typeface="Times New Roman"/>
            </a:endParaRPr>
          </a:p>
          <a:p>
            <a:pPr marL="29845" algn="ctr">
              <a:lnSpc>
                <a:spcPts val="2345"/>
              </a:lnSpc>
              <a:spcBef>
                <a:spcPts val="395"/>
              </a:spcBef>
            </a:pPr>
            <a:r>
              <a:rPr sz="2100" b="1" spc="-5" dirty="0">
                <a:solidFill>
                  <a:srgbClr val="00AF50"/>
                </a:solidFill>
                <a:latin typeface="Arial"/>
                <a:cs typeface="Arial"/>
              </a:rPr>
              <a:t>Active </a:t>
            </a:r>
            <a:r>
              <a:rPr sz="2100" b="1" dirty="0">
                <a:solidFill>
                  <a:srgbClr val="00AF50"/>
                </a:solidFill>
                <a:latin typeface="Arial"/>
                <a:cs typeface="Arial"/>
              </a:rPr>
              <a:t>drug </a:t>
            </a:r>
            <a:r>
              <a:rPr sz="2100" b="1" spc="-5" dirty="0">
                <a:solidFill>
                  <a:srgbClr val="00AF50"/>
                </a:solidFill>
                <a:latin typeface="Arial"/>
                <a:cs typeface="Arial"/>
              </a:rPr>
              <a:t>is dissolved </a:t>
            </a:r>
            <a:r>
              <a:rPr sz="2100" b="1" dirty="0">
                <a:solidFill>
                  <a:srgbClr val="00AF50"/>
                </a:solidFill>
                <a:latin typeface="Arial"/>
                <a:cs typeface="Arial"/>
              </a:rPr>
              <a:t>in </a:t>
            </a:r>
            <a:r>
              <a:rPr sz="2100" b="1" spc="-5" dirty="0">
                <a:solidFill>
                  <a:srgbClr val="00AF50"/>
                </a:solidFill>
                <a:latin typeface="Arial"/>
                <a:cs typeface="Arial"/>
              </a:rPr>
              <a:t>ethanol at room temperature</a:t>
            </a:r>
            <a:r>
              <a:rPr sz="2100" b="1" spc="95" dirty="0">
                <a:solidFill>
                  <a:srgbClr val="00AF50"/>
                </a:solidFill>
                <a:latin typeface="Arial"/>
                <a:cs typeface="Arial"/>
              </a:rPr>
              <a:t> </a:t>
            </a:r>
            <a:r>
              <a:rPr sz="2100" b="1" dirty="0">
                <a:solidFill>
                  <a:srgbClr val="00AF50"/>
                </a:solidFill>
                <a:latin typeface="Arial"/>
                <a:cs typeface="Arial"/>
              </a:rPr>
              <a:t>and</a:t>
            </a:r>
            <a:endParaRPr sz="2100">
              <a:latin typeface="Arial"/>
              <a:cs typeface="Arial"/>
            </a:endParaRPr>
          </a:p>
          <a:p>
            <a:pPr marL="31750" algn="ctr">
              <a:lnSpc>
                <a:spcPts val="2345"/>
              </a:lnSpc>
            </a:pPr>
            <a:r>
              <a:rPr sz="2100" spc="-5" dirty="0">
                <a:solidFill>
                  <a:srgbClr val="00AF50"/>
                </a:solidFill>
                <a:latin typeface="Arial"/>
                <a:cs typeface="Arial"/>
              </a:rPr>
              <a:t>suitable polymer is dissolved in </a:t>
            </a:r>
            <a:r>
              <a:rPr sz="2100" dirty="0">
                <a:solidFill>
                  <a:srgbClr val="00AF50"/>
                </a:solidFill>
                <a:latin typeface="Arial"/>
                <a:cs typeface="Arial"/>
              </a:rPr>
              <a:t>distilled</a:t>
            </a:r>
            <a:r>
              <a:rPr sz="2100" spc="11" dirty="0">
                <a:solidFill>
                  <a:srgbClr val="00AF50"/>
                </a:solidFill>
                <a:latin typeface="Arial"/>
                <a:cs typeface="Arial"/>
              </a:rPr>
              <a:t> </a:t>
            </a:r>
            <a:r>
              <a:rPr sz="2100" spc="-20" dirty="0">
                <a:solidFill>
                  <a:srgbClr val="00AF50"/>
                </a:solidFill>
                <a:latin typeface="Arial"/>
                <a:cs typeface="Arial"/>
              </a:rPr>
              <a:t>water</a:t>
            </a:r>
            <a:r>
              <a:rPr sz="2100" spc="-20" dirty="0">
                <a:latin typeface="Arial"/>
                <a:cs typeface="Arial"/>
              </a:rPr>
              <a:t>.</a:t>
            </a:r>
            <a:endParaRPr sz="2100">
              <a:latin typeface="Arial"/>
              <a:cs typeface="Arial"/>
            </a:endParaRPr>
          </a:p>
          <a:p>
            <a:pPr marL="31750" algn="ctr">
              <a:lnSpc>
                <a:spcPts val="2345"/>
              </a:lnSpc>
              <a:spcBef>
                <a:spcPts val="711"/>
              </a:spcBef>
            </a:pPr>
            <a:r>
              <a:rPr sz="2100" spc="-11" dirty="0">
                <a:solidFill>
                  <a:srgbClr val="00AF50"/>
                </a:solidFill>
                <a:latin typeface="Arial"/>
                <a:cs typeface="Arial"/>
              </a:rPr>
              <a:t>Different </a:t>
            </a:r>
            <a:r>
              <a:rPr sz="2100" dirty="0">
                <a:solidFill>
                  <a:srgbClr val="00AF50"/>
                </a:solidFill>
                <a:latin typeface="Arial"/>
                <a:cs typeface="Arial"/>
              </a:rPr>
              <a:t>molar </a:t>
            </a:r>
            <a:r>
              <a:rPr sz="2100" spc="-5" dirty="0">
                <a:solidFill>
                  <a:srgbClr val="00AF50"/>
                </a:solidFill>
                <a:latin typeface="Arial"/>
                <a:cs typeface="Arial"/>
              </a:rPr>
              <a:t>ratios </a:t>
            </a:r>
            <a:r>
              <a:rPr sz="2100" dirty="0">
                <a:solidFill>
                  <a:srgbClr val="00AF50"/>
                </a:solidFill>
                <a:latin typeface="Arial"/>
                <a:cs typeface="Arial"/>
              </a:rPr>
              <a:t>of </a:t>
            </a:r>
            <a:r>
              <a:rPr sz="2100" spc="-5" dirty="0">
                <a:solidFill>
                  <a:srgbClr val="00AF50"/>
                </a:solidFill>
                <a:latin typeface="Arial"/>
                <a:cs typeface="Arial"/>
              </a:rPr>
              <a:t>active drug and suitable polymers are</a:t>
            </a:r>
            <a:r>
              <a:rPr sz="2100" spc="145" dirty="0">
                <a:solidFill>
                  <a:srgbClr val="00AF50"/>
                </a:solidFill>
                <a:latin typeface="Arial"/>
                <a:cs typeface="Arial"/>
              </a:rPr>
              <a:t> </a:t>
            </a:r>
            <a:r>
              <a:rPr sz="2100" spc="-5" dirty="0">
                <a:solidFill>
                  <a:srgbClr val="00AF50"/>
                </a:solidFill>
                <a:latin typeface="Arial"/>
                <a:cs typeface="Arial"/>
              </a:rPr>
              <a:t>mixed</a:t>
            </a:r>
            <a:endParaRPr sz="2100">
              <a:latin typeface="Arial"/>
              <a:cs typeface="Arial"/>
            </a:endParaRPr>
          </a:p>
          <a:p>
            <a:pPr marL="31750" algn="ctr">
              <a:lnSpc>
                <a:spcPts val="2345"/>
              </a:lnSpc>
            </a:pPr>
            <a:r>
              <a:rPr sz="2100" spc="-15" dirty="0">
                <a:solidFill>
                  <a:srgbClr val="00AF50"/>
                </a:solidFill>
                <a:latin typeface="Arial"/>
                <a:cs typeface="Arial"/>
              </a:rPr>
              <a:t>respectively</a:t>
            </a:r>
            <a:r>
              <a:rPr sz="2100" spc="-15" dirty="0">
                <a:latin typeface="Arial"/>
                <a:cs typeface="Arial"/>
              </a:rPr>
              <a:t>.</a:t>
            </a:r>
            <a:endParaRPr sz="2100">
              <a:latin typeface="Arial"/>
              <a:cs typeface="Arial"/>
            </a:endParaRPr>
          </a:p>
          <a:p>
            <a:pPr marL="344797" marR="307332" algn="ctr">
              <a:lnSpc>
                <a:spcPts val="2169"/>
              </a:lnSpc>
              <a:spcBef>
                <a:spcPts val="1075"/>
              </a:spcBef>
            </a:pPr>
            <a:r>
              <a:rPr sz="2100" spc="-5" dirty="0">
                <a:solidFill>
                  <a:srgbClr val="00AF50"/>
                </a:solidFill>
                <a:latin typeface="Arial"/>
                <a:cs typeface="Arial"/>
              </a:rPr>
              <a:t>The mixture is stirred </a:t>
            </a:r>
            <a:r>
              <a:rPr sz="2100" dirty="0">
                <a:solidFill>
                  <a:srgbClr val="00AF50"/>
                </a:solidFill>
                <a:latin typeface="Arial"/>
                <a:cs typeface="Arial"/>
              </a:rPr>
              <a:t>at </a:t>
            </a:r>
            <a:r>
              <a:rPr sz="2100" spc="-5" dirty="0">
                <a:solidFill>
                  <a:srgbClr val="00AF50"/>
                </a:solidFill>
                <a:latin typeface="Arial"/>
                <a:cs typeface="Arial"/>
              </a:rPr>
              <a:t>room temperature </a:t>
            </a:r>
            <a:r>
              <a:rPr sz="2100" dirty="0">
                <a:solidFill>
                  <a:srgbClr val="00AF50"/>
                </a:solidFill>
                <a:latin typeface="Arial"/>
                <a:cs typeface="Arial"/>
              </a:rPr>
              <a:t>for </a:t>
            </a:r>
            <a:r>
              <a:rPr sz="2100" spc="-5" dirty="0">
                <a:solidFill>
                  <a:srgbClr val="00AF50"/>
                </a:solidFill>
                <a:latin typeface="Arial"/>
                <a:cs typeface="Arial"/>
              </a:rPr>
              <a:t>one hour and </a:t>
            </a:r>
            <a:r>
              <a:rPr sz="2100" dirty="0">
                <a:solidFill>
                  <a:srgbClr val="00AF50"/>
                </a:solidFill>
                <a:latin typeface="Arial"/>
                <a:cs typeface="Arial"/>
              </a:rPr>
              <a:t>the  </a:t>
            </a:r>
            <a:r>
              <a:rPr sz="2100" spc="-5" dirty="0">
                <a:solidFill>
                  <a:srgbClr val="00AF50"/>
                </a:solidFill>
                <a:latin typeface="Arial"/>
                <a:cs typeface="Arial"/>
              </a:rPr>
              <a:t>solvent is evaporated. The resultant </a:t>
            </a:r>
            <a:r>
              <a:rPr sz="2100" dirty="0">
                <a:solidFill>
                  <a:srgbClr val="00AF50"/>
                </a:solidFill>
                <a:latin typeface="Arial"/>
                <a:cs typeface="Arial"/>
              </a:rPr>
              <a:t>mass </a:t>
            </a:r>
            <a:r>
              <a:rPr sz="2100" spc="-5" dirty="0">
                <a:solidFill>
                  <a:srgbClr val="00AF50"/>
                </a:solidFill>
                <a:latin typeface="Arial"/>
                <a:cs typeface="Arial"/>
              </a:rPr>
              <a:t>is</a:t>
            </a:r>
            <a:r>
              <a:rPr sz="2100" spc="31" dirty="0">
                <a:solidFill>
                  <a:srgbClr val="00AF50"/>
                </a:solidFill>
                <a:latin typeface="Arial"/>
                <a:cs typeface="Arial"/>
              </a:rPr>
              <a:t> </a:t>
            </a:r>
            <a:r>
              <a:rPr sz="2100" spc="-5" dirty="0">
                <a:solidFill>
                  <a:srgbClr val="00AF50"/>
                </a:solidFill>
                <a:latin typeface="Arial"/>
                <a:cs typeface="Arial"/>
              </a:rPr>
              <a:t>pulverized</a:t>
            </a:r>
            <a:endParaRPr sz="2100">
              <a:latin typeface="Arial"/>
              <a:cs typeface="Arial"/>
            </a:endParaRPr>
          </a:p>
        </p:txBody>
      </p:sp>
      <p:sp>
        <p:nvSpPr>
          <p:cNvPr id="12" name="object 12"/>
          <p:cNvSpPr/>
          <p:nvPr/>
        </p:nvSpPr>
        <p:spPr>
          <a:xfrm>
            <a:off x="193547" y="6003035"/>
            <a:ext cx="8534400" cy="78943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844703" y="6175655"/>
            <a:ext cx="7235191" cy="335989"/>
          </a:xfrm>
          <a:prstGeom prst="rect">
            <a:avLst/>
          </a:prstGeom>
        </p:spPr>
        <p:txBody>
          <a:bodyPr vert="horz" wrap="square" lIns="0" tIns="12700" rIns="0" bIns="0" rtlCol="0">
            <a:spAutoFit/>
          </a:bodyPr>
          <a:lstStyle/>
          <a:p>
            <a:pPr marL="12700">
              <a:spcBef>
                <a:spcPts val="100"/>
              </a:spcBef>
            </a:pPr>
            <a:r>
              <a:rPr sz="2100" spc="-5" dirty="0">
                <a:solidFill>
                  <a:srgbClr val="00AF50"/>
                </a:solidFill>
                <a:latin typeface="Arial"/>
                <a:cs typeface="Arial"/>
              </a:rPr>
              <a:t>and passed through sieve no. 80 and stored in a</a:t>
            </a:r>
            <a:r>
              <a:rPr sz="2100" spc="91" dirty="0">
                <a:solidFill>
                  <a:srgbClr val="00AF50"/>
                </a:solidFill>
                <a:latin typeface="Arial"/>
                <a:cs typeface="Arial"/>
              </a:rPr>
              <a:t> </a:t>
            </a:r>
            <a:r>
              <a:rPr sz="2100" dirty="0">
                <a:solidFill>
                  <a:srgbClr val="00AF50"/>
                </a:solidFill>
                <a:latin typeface="Arial"/>
                <a:cs typeface="Arial"/>
              </a:rPr>
              <a:t>desiccators</a:t>
            </a:r>
            <a:r>
              <a:rPr sz="2100" dirty="0">
                <a:latin typeface="Arial"/>
                <a:cs typeface="Arial"/>
              </a:rPr>
              <a:t>.</a:t>
            </a:r>
            <a:endParaRPr sz="2100">
              <a:latin typeface="Arial"/>
              <a:cs typeface="Arial"/>
            </a:endParaRPr>
          </a:p>
        </p:txBody>
      </p:sp>
      <p:sp>
        <p:nvSpPr>
          <p:cNvPr id="14" name="object 14"/>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5" name="object 15"/>
          <p:cNvSpPr txBox="1"/>
          <p:nvPr/>
        </p:nvSpPr>
        <p:spPr>
          <a:xfrm>
            <a:off x="262229" y="6314949"/>
            <a:ext cx="223520" cy="228268"/>
          </a:xfrm>
          <a:prstGeom prst="rect">
            <a:avLst/>
          </a:prstGeom>
        </p:spPr>
        <p:txBody>
          <a:bodyPr vert="horz" wrap="square" lIns="0" tIns="12700" rIns="0" bIns="0" rtlCol="0">
            <a:spAutoFit/>
          </a:bodyPr>
          <a:lstStyle/>
          <a:p>
            <a:pPr marL="12700">
              <a:spcBef>
                <a:spcPts val="100"/>
              </a:spcBef>
            </a:pPr>
            <a:r>
              <a:rPr sz="1400" spc="-5" dirty="0">
                <a:solidFill>
                  <a:srgbClr val="FF0000"/>
                </a:solidFill>
                <a:latin typeface="Arial"/>
                <a:cs typeface="Arial"/>
              </a:rPr>
              <a:t>22</a:t>
            </a:r>
            <a:endParaRPr sz="1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2930" y="364237"/>
            <a:ext cx="3073907" cy="105003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386458" y="674573"/>
            <a:ext cx="2009775" cy="321242"/>
          </a:xfrm>
          <a:prstGeom prst="rect">
            <a:avLst/>
          </a:prstGeom>
        </p:spPr>
        <p:txBody>
          <a:bodyPr vert="horz" wrap="square" lIns="0" tIns="13335" rIns="0" bIns="0" rtlCol="0" anchor="t">
            <a:spAutoFit/>
          </a:bodyPr>
          <a:lstStyle/>
          <a:p>
            <a:pPr marL="12700">
              <a:spcBef>
                <a:spcPts val="105"/>
              </a:spcBef>
            </a:pPr>
            <a:r>
              <a:rPr sz="2000" spc="-35" dirty="0">
                <a:solidFill>
                  <a:srgbClr val="000000"/>
                </a:solidFill>
                <a:latin typeface="Arial"/>
                <a:cs typeface="Arial"/>
              </a:rPr>
              <a:t>SPRAY</a:t>
            </a:r>
            <a:r>
              <a:rPr sz="2000" spc="-131" dirty="0">
                <a:solidFill>
                  <a:srgbClr val="000000"/>
                </a:solidFill>
                <a:latin typeface="Arial"/>
                <a:cs typeface="Arial"/>
              </a:rPr>
              <a:t> </a:t>
            </a:r>
            <a:r>
              <a:rPr sz="2000" spc="-11" dirty="0">
                <a:solidFill>
                  <a:srgbClr val="000000"/>
                </a:solidFill>
                <a:latin typeface="Arial"/>
                <a:cs typeface="Arial"/>
              </a:rPr>
              <a:t>DRYING:</a:t>
            </a:r>
            <a:endParaRPr sz="2000">
              <a:latin typeface="Arial"/>
              <a:cs typeface="Arial"/>
            </a:endParaRPr>
          </a:p>
        </p:txBody>
      </p:sp>
      <p:sp>
        <p:nvSpPr>
          <p:cNvPr id="9" name="object 9"/>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solidFill>
                  <a:srgbClr val="FF0000"/>
                </a:solidFill>
              </a:rPr>
              <a:pPr marL="25399">
                <a:lnSpc>
                  <a:spcPts val="1651"/>
                </a:lnSpc>
              </a:pPr>
              <a:t>23</a:t>
            </a:fld>
            <a:endParaRPr dirty="0">
              <a:solidFill>
                <a:srgbClr val="FF0000"/>
              </a:solidFill>
            </a:endParaRPr>
          </a:p>
        </p:txBody>
      </p:sp>
      <p:sp>
        <p:nvSpPr>
          <p:cNvPr id="4" name="object 4"/>
          <p:cNvSpPr/>
          <p:nvPr/>
        </p:nvSpPr>
        <p:spPr>
          <a:xfrm>
            <a:off x="342900" y="1380745"/>
            <a:ext cx="8391144" cy="105003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2900" y="2383539"/>
            <a:ext cx="8446008" cy="111861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2900" y="3410711"/>
            <a:ext cx="8382000" cy="2065020"/>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24665" y="1560070"/>
            <a:ext cx="8016875" cy="3589957"/>
          </a:xfrm>
          <a:prstGeom prst="rect">
            <a:avLst/>
          </a:prstGeom>
        </p:spPr>
        <p:txBody>
          <a:bodyPr vert="horz" wrap="square" lIns="0" tIns="55880" rIns="0" bIns="0" rtlCol="0">
            <a:spAutoFit/>
          </a:bodyPr>
          <a:lstStyle/>
          <a:p>
            <a:pPr marL="62864" marR="39370" algn="ctr">
              <a:lnSpc>
                <a:spcPts val="2080"/>
              </a:lnSpc>
              <a:spcBef>
                <a:spcPts val="440"/>
              </a:spcBef>
            </a:pPr>
            <a:r>
              <a:rPr sz="2000" b="1" dirty="0">
                <a:latin typeface="Arial"/>
                <a:cs typeface="Arial"/>
              </a:rPr>
              <a:t>The </a:t>
            </a:r>
            <a:r>
              <a:rPr sz="2000" b="1" spc="-5" dirty="0">
                <a:latin typeface="Arial"/>
                <a:cs typeface="Arial"/>
              </a:rPr>
              <a:t>solvent </a:t>
            </a:r>
            <a:r>
              <a:rPr sz="2000" b="1" dirty="0">
                <a:latin typeface="Arial"/>
                <a:cs typeface="Arial"/>
              </a:rPr>
              <a:t>evaporation of drug and </a:t>
            </a:r>
            <a:r>
              <a:rPr sz="2000" b="1" spc="-5" dirty="0">
                <a:latin typeface="Arial"/>
                <a:cs typeface="Arial"/>
              </a:rPr>
              <a:t>polymer </a:t>
            </a:r>
            <a:r>
              <a:rPr sz="2000" b="1" dirty="0">
                <a:latin typeface="Arial"/>
                <a:cs typeface="Arial"/>
              </a:rPr>
              <a:t>solution in different  ratio is </a:t>
            </a:r>
            <a:r>
              <a:rPr sz="2000" dirty="0">
                <a:latin typeface="Arial"/>
                <a:cs typeface="Arial"/>
              </a:rPr>
              <a:t>carried out by using spray</a:t>
            </a:r>
            <a:r>
              <a:rPr sz="2000" spc="-105" dirty="0">
                <a:latin typeface="Arial"/>
                <a:cs typeface="Arial"/>
              </a:rPr>
              <a:t> </a:t>
            </a:r>
            <a:r>
              <a:rPr sz="2000" spc="-20" dirty="0">
                <a:latin typeface="Arial"/>
                <a:cs typeface="Arial"/>
              </a:rPr>
              <a:t>dryer.</a:t>
            </a:r>
            <a:endParaRPr sz="2000">
              <a:latin typeface="Arial"/>
              <a:cs typeface="Arial"/>
            </a:endParaRPr>
          </a:p>
          <a:p>
            <a:pPr>
              <a:spcBef>
                <a:spcPts val="25"/>
              </a:spcBef>
            </a:pPr>
            <a:endParaRPr sz="2400">
              <a:latin typeface="Times New Roman"/>
              <a:cs typeface="Times New Roman"/>
            </a:endParaRPr>
          </a:p>
          <a:p>
            <a:pPr marL="12700" marR="5080" algn="ctr">
              <a:lnSpc>
                <a:spcPct val="86300"/>
              </a:lnSpc>
            </a:pPr>
            <a:r>
              <a:rPr sz="2000" dirty="0">
                <a:latin typeface="Arial"/>
                <a:cs typeface="Arial"/>
              </a:rPr>
              <a:t>The solutions are prepared by dissolving drug in methanol and</a:t>
            </a:r>
            <a:r>
              <a:rPr sz="2000" spc="-155" dirty="0">
                <a:latin typeface="Arial"/>
                <a:cs typeface="Arial"/>
              </a:rPr>
              <a:t> </a:t>
            </a:r>
            <a:r>
              <a:rPr sz="2000" dirty="0">
                <a:latin typeface="Arial"/>
                <a:cs typeface="Arial"/>
              </a:rPr>
              <a:t>polymer  in distilled water and </a:t>
            </a:r>
            <a:r>
              <a:rPr sz="2000" spc="-5" dirty="0">
                <a:latin typeface="Arial"/>
                <a:cs typeface="Arial"/>
              </a:rPr>
              <a:t>mix </a:t>
            </a:r>
            <a:r>
              <a:rPr sz="2000" dirty="0">
                <a:latin typeface="Arial"/>
                <a:cs typeface="Arial"/>
              </a:rPr>
              <a:t>both solutions, which produces a clear  solution.</a:t>
            </a:r>
            <a:endParaRPr sz="2000">
              <a:latin typeface="Arial"/>
              <a:cs typeface="Arial"/>
            </a:endParaRPr>
          </a:p>
          <a:p>
            <a:pPr>
              <a:spcBef>
                <a:spcPts val="11"/>
              </a:spcBef>
            </a:pPr>
            <a:endParaRPr sz="3051">
              <a:latin typeface="Times New Roman"/>
              <a:cs typeface="Times New Roman"/>
            </a:endParaRPr>
          </a:p>
          <a:p>
            <a:pPr marL="3175" algn="ctr"/>
            <a:r>
              <a:rPr sz="2000" dirty="0">
                <a:latin typeface="Arial"/>
                <a:cs typeface="Arial"/>
              </a:rPr>
              <a:t>The solvent evaporated by using</a:t>
            </a:r>
            <a:r>
              <a:rPr sz="2000" spc="-91" dirty="0">
                <a:latin typeface="Arial"/>
                <a:cs typeface="Arial"/>
              </a:rPr>
              <a:t> </a:t>
            </a:r>
            <a:r>
              <a:rPr sz="2000" spc="-11" dirty="0">
                <a:latin typeface="Arial"/>
                <a:cs typeface="Arial"/>
              </a:rPr>
              <a:t>evaporator.</a:t>
            </a:r>
            <a:endParaRPr sz="2000">
              <a:latin typeface="Arial"/>
              <a:cs typeface="Arial"/>
            </a:endParaRPr>
          </a:p>
          <a:p>
            <a:pPr>
              <a:lnSpc>
                <a:spcPct val="100000"/>
              </a:lnSpc>
            </a:pPr>
            <a:endParaRPr sz="2200">
              <a:latin typeface="Times New Roman"/>
              <a:cs typeface="Times New Roman"/>
            </a:endParaRPr>
          </a:p>
          <a:p>
            <a:pPr>
              <a:spcBef>
                <a:spcPts val="15"/>
              </a:spcBef>
            </a:pPr>
            <a:endParaRPr sz="2651">
              <a:latin typeface="Times New Roman"/>
              <a:cs typeface="Times New Roman"/>
            </a:endParaRPr>
          </a:p>
          <a:p>
            <a:pPr marL="3175" algn="ctr"/>
            <a:r>
              <a:rPr sz="2000" dirty="0">
                <a:latin typeface="Arial"/>
                <a:cs typeface="Arial"/>
              </a:rPr>
              <a:t>The spray dried mixture of drug with polymer is obtained in 20–30</a:t>
            </a:r>
            <a:r>
              <a:rPr sz="2000" spc="-115" dirty="0">
                <a:latin typeface="Arial"/>
                <a:cs typeface="Arial"/>
              </a:rPr>
              <a:t> </a:t>
            </a:r>
            <a:r>
              <a:rPr sz="2000" dirty="0">
                <a:latin typeface="Arial"/>
                <a:cs typeface="Arial"/>
              </a:rPr>
              <a:t>min.</a:t>
            </a:r>
            <a:endParaRPr sz="2000">
              <a:latin typeface="Arial"/>
              <a:cs typeface="Arial"/>
            </a:endParaRPr>
          </a:p>
        </p:txBody>
      </p:sp>
      <p:sp>
        <p:nvSpPr>
          <p:cNvPr id="8" name="object 8"/>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2803" y="609602"/>
            <a:ext cx="8463617" cy="1121461"/>
          </a:xfrm>
          <a:prstGeom prst="rect">
            <a:avLst/>
          </a:prstGeom>
        </p:spPr>
        <p:txBody>
          <a:bodyPr vert="horz" wrap="square" lIns="0" tIns="13335" rIns="0" bIns="0" rtlCol="0" anchor="t">
            <a:spAutoFit/>
          </a:bodyPr>
          <a:lstStyle/>
          <a:p>
            <a:pPr marL="12700" marR="5080">
              <a:spcBef>
                <a:spcPts val="105"/>
              </a:spcBef>
            </a:pPr>
            <a:r>
              <a:rPr dirty="0"/>
              <a:t>14)INCLUSION COMPLEX</a:t>
            </a:r>
            <a:r>
              <a:rPr spc="-51" dirty="0"/>
              <a:t> </a:t>
            </a:r>
            <a:r>
              <a:rPr spc="-11" dirty="0"/>
              <a:t>FORMATION-BASED  </a:t>
            </a:r>
            <a:r>
              <a:rPr i="1" dirty="0"/>
              <a:t>TECHNIQUES</a:t>
            </a:r>
          </a:p>
        </p:txBody>
      </p:sp>
      <p:sp>
        <p:nvSpPr>
          <p:cNvPr id="7" name="object 7"/>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solidFill>
                  <a:srgbClr val="FF0000"/>
                </a:solidFill>
              </a:rPr>
              <a:pPr marL="25399">
                <a:lnSpc>
                  <a:spcPts val="1651"/>
                </a:lnSpc>
              </a:pPr>
              <a:t>24</a:t>
            </a:fld>
            <a:endParaRPr dirty="0">
              <a:solidFill>
                <a:srgbClr val="FF0000"/>
              </a:solidFill>
            </a:endParaRPr>
          </a:p>
        </p:txBody>
      </p:sp>
      <p:sp>
        <p:nvSpPr>
          <p:cNvPr id="3" name="object 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4" name="object 4"/>
          <p:cNvSpPr/>
          <p:nvPr/>
        </p:nvSpPr>
        <p:spPr>
          <a:xfrm>
            <a:off x="1005839" y="1607822"/>
            <a:ext cx="178308" cy="18135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05839" y="3589022"/>
            <a:ext cx="178308" cy="18135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267716" y="1470406"/>
            <a:ext cx="7162165" cy="3513911"/>
          </a:xfrm>
          <a:prstGeom prst="rect">
            <a:avLst/>
          </a:prstGeom>
        </p:spPr>
        <p:txBody>
          <a:bodyPr vert="horz" wrap="square" lIns="0" tIns="12700" rIns="0" bIns="0" rtlCol="0">
            <a:spAutoFit/>
          </a:bodyPr>
          <a:lstStyle/>
          <a:p>
            <a:pPr marL="12700" marR="38734">
              <a:spcBef>
                <a:spcPts val="100"/>
              </a:spcBef>
            </a:pPr>
            <a:r>
              <a:rPr sz="2400" dirty="0">
                <a:latin typeface="Times New Roman"/>
                <a:cs typeface="Times New Roman"/>
              </a:rPr>
              <a:t>Inclusion </a:t>
            </a:r>
            <a:r>
              <a:rPr sz="2400" spc="-5" dirty="0">
                <a:latin typeface="Times New Roman"/>
                <a:cs typeface="Times New Roman"/>
              </a:rPr>
              <a:t>complexes </a:t>
            </a:r>
            <a:r>
              <a:rPr sz="2400" dirty="0">
                <a:latin typeface="Times New Roman"/>
                <a:cs typeface="Times New Roman"/>
              </a:rPr>
              <a:t>are </a:t>
            </a:r>
            <a:r>
              <a:rPr sz="2400" spc="-5" dirty="0">
                <a:latin typeface="Times New Roman"/>
                <a:cs typeface="Times New Roman"/>
              </a:rPr>
              <a:t>formed </a:t>
            </a:r>
            <a:r>
              <a:rPr sz="2400" dirty="0">
                <a:latin typeface="Times New Roman"/>
                <a:cs typeface="Times New Roman"/>
              </a:rPr>
              <a:t>by the insertion of the  nonpolar </a:t>
            </a:r>
            <a:r>
              <a:rPr sz="2400" spc="-5" dirty="0">
                <a:latin typeface="Times New Roman"/>
                <a:cs typeface="Times New Roman"/>
              </a:rPr>
              <a:t>molecule </a:t>
            </a:r>
            <a:r>
              <a:rPr sz="2400" dirty="0">
                <a:latin typeface="Times New Roman"/>
                <a:cs typeface="Times New Roman"/>
              </a:rPr>
              <a:t>or the nonpolar region of one</a:t>
            </a:r>
            <a:r>
              <a:rPr sz="2400" spc="-115" dirty="0">
                <a:latin typeface="Times New Roman"/>
                <a:cs typeface="Times New Roman"/>
              </a:rPr>
              <a:t> </a:t>
            </a:r>
            <a:r>
              <a:rPr sz="2400" spc="-5" dirty="0">
                <a:latin typeface="Times New Roman"/>
                <a:cs typeface="Times New Roman"/>
              </a:rPr>
              <a:t>molecule  </a:t>
            </a:r>
            <a:r>
              <a:rPr sz="2400" dirty="0">
                <a:latin typeface="Times New Roman"/>
                <a:cs typeface="Times New Roman"/>
              </a:rPr>
              <a:t>(known </a:t>
            </a:r>
            <a:r>
              <a:rPr sz="2400" spc="-5" dirty="0">
                <a:latin typeface="Times New Roman"/>
                <a:cs typeface="Times New Roman"/>
              </a:rPr>
              <a:t>as </a:t>
            </a:r>
            <a:r>
              <a:rPr sz="2400" dirty="0">
                <a:latin typeface="Times New Roman"/>
                <a:cs typeface="Times New Roman"/>
              </a:rPr>
              <a:t>guest)into the cavity of another </a:t>
            </a:r>
            <a:r>
              <a:rPr sz="2400" spc="-5" dirty="0">
                <a:latin typeface="Times New Roman"/>
                <a:cs typeface="Times New Roman"/>
              </a:rPr>
              <a:t>molecule </a:t>
            </a:r>
            <a:r>
              <a:rPr sz="2400" dirty="0">
                <a:latin typeface="Times New Roman"/>
                <a:cs typeface="Times New Roman"/>
              </a:rPr>
              <a:t>or  group of </a:t>
            </a:r>
            <a:r>
              <a:rPr sz="2400" spc="-5" dirty="0">
                <a:latin typeface="Times New Roman"/>
                <a:cs typeface="Times New Roman"/>
              </a:rPr>
              <a:t>molecules </a:t>
            </a:r>
            <a:r>
              <a:rPr sz="2400" dirty="0">
                <a:latin typeface="Times New Roman"/>
                <a:cs typeface="Times New Roman"/>
              </a:rPr>
              <a:t>(known </a:t>
            </a:r>
            <a:r>
              <a:rPr sz="2400" spc="-5" dirty="0">
                <a:latin typeface="Times New Roman"/>
                <a:cs typeface="Times New Roman"/>
              </a:rPr>
              <a:t>as </a:t>
            </a:r>
            <a:r>
              <a:rPr sz="2400" dirty="0">
                <a:latin typeface="Times New Roman"/>
                <a:cs typeface="Times New Roman"/>
              </a:rPr>
              <a:t>host).EXA-</a:t>
            </a:r>
            <a:r>
              <a:rPr sz="2400" spc="-20" dirty="0">
                <a:latin typeface="Times New Roman"/>
                <a:cs typeface="Times New Roman"/>
              </a:rPr>
              <a:t> </a:t>
            </a:r>
            <a:r>
              <a:rPr sz="2400" dirty="0">
                <a:latin typeface="Times New Roman"/>
                <a:cs typeface="Times New Roman"/>
              </a:rPr>
              <a:t>cyclodextrin</a:t>
            </a:r>
            <a:endParaRPr sz="2400">
              <a:latin typeface="Times New Roman"/>
              <a:cs typeface="Times New Roman"/>
            </a:endParaRPr>
          </a:p>
          <a:p>
            <a:pPr>
              <a:lnSpc>
                <a:spcPct val="100000"/>
              </a:lnSpc>
            </a:pPr>
            <a:endParaRPr sz="3551">
              <a:latin typeface="Times New Roman"/>
              <a:cs typeface="Times New Roman"/>
            </a:endParaRPr>
          </a:p>
          <a:p>
            <a:pPr marL="12700" marR="5080"/>
            <a:r>
              <a:rPr sz="2400" dirty="0">
                <a:latin typeface="Times New Roman"/>
                <a:cs typeface="Times New Roman"/>
              </a:rPr>
              <a:t>The cavity of </a:t>
            </a:r>
            <a:r>
              <a:rPr sz="2400" spc="-5" dirty="0">
                <a:latin typeface="Times New Roman"/>
                <a:cs typeface="Times New Roman"/>
              </a:rPr>
              <a:t>host </a:t>
            </a:r>
            <a:r>
              <a:rPr sz="2400" spc="-11" dirty="0">
                <a:latin typeface="Times New Roman"/>
                <a:cs typeface="Times New Roman"/>
              </a:rPr>
              <a:t>must </a:t>
            </a:r>
            <a:r>
              <a:rPr sz="2400" dirty="0">
                <a:latin typeface="Times New Roman"/>
                <a:cs typeface="Times New Roman"/>
              </a:rPr>
              <a:t>be </a:t>
            </a:r>
            <a:r>
              <a:rPr sz="2400" spc="-11" dirty="0">
                <a:latin typeface="Times New Roman"/>
                <a:cs typeface="Times New Roman"/>
              </a:rPr>
              <a:t>large </a:t>
            </a:r>
            <a:r>
              <a:rPr sz="2400" dirty="0">
                <a:latin typeface="Times New Roman"/>
                <a:cs typeface="Times New Roman"/>
              </a:rPr>
              <a:t>enough to </a:t>
            </a:r>
            <a:r>
              <a:rPr sz="2400" spc="-5" dirty="0">
                <a:latin typeface="Times New Roman"/>
                <a:cs typeface="Times New Roman"/>
              </a:rPr>
              <a:t>accommodate  </a:t>
            </a:r>
            <a:r>
              <a:rPr sz="2400" dirty="0">
                <a:latin typeface="Times New Roman"/>
                <a:cs typeface="Times New Roman"/>
              </a:rPr>
              <a:t>the guest and </a:t>
            </a:r>
            <a:r>
              <a:rPr sz="2400" spc="-5" dirty="0">
                <a:latin typeface="Times New Roman"/>
                <a:cs typeface="Times New Roman"/>
              </a:rPr>
              <a:t>small </a:t>
            </a:r>
            <a:r>
              <a:rPr sz="2400" dirty="0">
                <a:latin typeface="Times New Roman"/>
                <a:cs typeface="Times New Roman"/>
              </a:rPr>
              <a:t>enough to </a:t>
            </a:r>
            <a:r>
              <a:rPr sz="2400" spc="-5" dirty="0">
                <a:latin typeface="Times New Roman"/>
                <a:cs typeface="Times New Roman"/>
              </a:rPr>
              <a:t>eliminate </a:t>
            </a:r>
            <a:r>
              <a:rPr sz="2400" spc="-15" dirty="0">
                <a:latin typeface="Times New Roman"/>
                <a:cs typeface="Times New Roman"/>
              </a:rPr>
              <a:t>water, </a:t>
            </a:r>
            <a:r>
              <a:rPr sz="2400" spc="-5" dirty="0">
                <a:latin typeface="Times New Roman"/>
                <a:cs typeface="Times New Roman"/>
              </a:rPr>
              <a:t>so </a:t>
            </a:r>
            <a:r>
              <a:rPr sz="2400" dirty="0">
                <a:latin typeface="Times New Roman"/>
                <a:cs typeface="Times New Roman"/>
              </a:rPr>
              <a:t>that the  total contact betweenthe water and the nonpolar regions</a:t>
            </a:r>
            <a:r>
              <a:rPr sz="2400" spc="-195" dirty="0">
                <a:latin typeface="Times New Roman"/>
                <a:cs typeface="Times New Roman"/>
              </a:rPr>
              <a:t> </a:t>
            </a:r>
            <a:r>
              <a:rPr sz="2400" dirty="0">
                <a:latin typeface="Times New Roman"/>
                <a:cs typeface="Times New Roman"/>
              </a:rPr>
              <a:t>of  the host and the guest is</a:t>
            </a:r>
            <a:r>
              <a:rPr sz="2400" spc="-65" dirty="0">
                <a:latin typeface="Times New Roman"/>
                <a:cs typeface="Times New Roman"/>
              </a:rPr>
              <a:t> </a:t>
            </a:r>
            <a:r>
              <a:rPr sz="2400" dirty="0">
                <a:latin typeface="Times New Roman"/>
                <a:cs typeface="Times New Roman"/>
              </a:rPr>
              <a:t>reduced</a:t>
            </a:r>
            <a:endParaRPr sz="24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6692" y="252171"/>
            <a:ext cx="6304915" cy="321242"/>
          </a:xfrm>
          <a:prstGeom prst="rect">
            <a:avLst/>
          </a:prstGeom>
        </p:spPr>
        <p:txBody>
          <a:bodyPr vert="horz" wrap="square" lIns="0" tIns="13335" rIns="0" bIns="0" rtlCol="0" anchor="t">
            <a:spAutoFit/>
          </a:bodyPr>
          <a:lstStyle/>
          <a:p>
            <a:pPr marL="12700">
              <a:spcBef>
                <a:spcPts val="105"/>
              </a:spcBef>
            </a:pPr>
            <a:r>
              <a:rPr sz="2000" dirty="0">
                <a:solidFill>
                  <a:srgbClr val="000000"/>
                </a:solidFill>
                <a:latin typeface="Times New Roman"/>
                <a:cs typeface="Times New Roman"/>
              </a:rPr>
              <a:t>TECHNIQUES OF INCLUSION COMPLEX</a:t>
            </a:r>
            <a:r>
              <a:rPr sz="2000" spc="-145" dirty="0">
                <a:solidFill>
                  <a:srgbClr val="000000"/>
                </a:solidFill>
                <a:latin typeface="Times New Roman"/>
                <a:cs typeface="Times New Roman"/>
              </a:rPr>
              <a:t> </a:t>
            </a:r>
            <a:r>
              <a:rPr sz="2000" dirty="0">
                <a:solidFill>
                  <a:srgbClr val="000000"/>
                </a:solidFill>
                <a:latin typeface="Times New Roman"/>
                <a:cs typeface="Times New Roman"/>
              </a:rPr>
              <a:t>METHOD-</a:t>
            </a:r>
            <a:endParaRPr sz="2000">
              <a:latin typeface="Times New Roman"/>
              <a:cs typeface="Times New Roman"/>
            </a:endParaRPr>
          </a:p>
        </p:txBody>
      </p:sp>
      <p:sp>
        <p:nvSpPr>
          <p:cNvPr id="7" name="object 7"/>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solidFill>
                  <a:srgbClr val="FF0000"/>
                </a:solidFill>
              </a:rPr>
              <a:pPr marL="25399">
                <a:lnSpc>
                  <a:spcPts val="1651"/>
                </a:lnSpc>
              </a:pPr>
              <a:t>25</a:t>
            </a:fld>
            <a:endParaRPr dirty="0">
              <a:solidFill>
                <a:srgbClr val="FF0000"/>
              </a:solidFill>
            </a:endParaRPr>
          </a:p>
        </p:txBody>
      </p:sp>
      <p:sp>
        <p:nvSpPr>
          <p:cNvPr id="3" name="object 3"/>
          <p:cNvSpPr/>
          <p:nvPr/>
        </p:nvSpPr>
        <p:spPr>
          <a:xfrm>
            <a:off x="472441" y="923545"/>
            <a:ext cx="178308" cy="178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2440" y="5062730"/>
            <a:ext cx="152400" cy="16001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59742" y="831852"/>
            <a:ext cx="8164195" cy="5351337"/>
          </a:xfrm>
          <a:prstGeom prst="rect">
            <a:avLst/>
          </a:prstGeom>
        </p:spPr>
        <p:txBody>
          <a:bodyPr vert="horz" wrap="square" lIns="0" tIns="13335" rIns="0" bIns="0" rtlCol="0">
            <a:spAutoFit/>
          </a:bodyPr>
          <a:lstStyle/>
          <a:p>
            <a:pPr marL="254628">
              <a:spcBef>
                <a:spcPts val="105"/>
              </a:spcBef>
            </a:pPr>
            <a:r>
              <a:rPr sz="2000" b="1" spc="-11" dirty="0">
                <a:latin typeface="Times New Roman"/>
                <a:cs typeface="Times New Roman"/>
              </a:rPr>
              <a:t>Lyophilization/Freeze-Drying</a:t>
            </a:r>
            <a:r>
              <a:rPr sz="2000" b="1" spc="-75" dirty="0">
                <a:latin typeface="Times New Roman"/>
                <a:cs typeface="Times New Roman"/>
              </a:rPr>
              <a:t> </a:t>
            </a:r>
            <a:r>
              <a:rPr sz="2000" b="1" spc="-20" dirty="0">
                <a:latin typeface="Times New Roman"/>
                <a:cs typeface="Times New Roman"/>
              </a:rPr>
              <a:t>Technique:</a:t>
            </a:r>
            <a:endParaRPr sz="2000">
              <a:latin typeface="Times New Roman"/>
              <a:cs typeface="Times New Roman"/>
            </a:endParaRPr>
          </a:p>
          <a:p>
            <a:pPr>
              <a:spcBef>
                <a:spcPts val="51"/>
              </a:spcBef>
            </a:pPr>
            <a:endParaRPr sz="1851">
              <a:latin typeface="Times New Roman"/>
              <a:cs typeface="Times New Roman"/>
            </a:endParaRPr>
          </a:p>
          <a:p>
            <a:pPr marL="12700">
              <a:buSzPct val="94444"/>
              <a:buFont typeface="Wingdings"/>
              <a:buChar char=""/>
              <a:tabLst>
                <a:tab pos="194940" algn="l"/>
              </a:tabLst>
            </a:pPr>
            <a:r>
              <a:rPr dirty="0">
                <a:latin typeface="Arial"/>
                <a:cs typeface="Arial"/>
              </a:rPr>
              <a:t>In </a:t>
            </a:r>
            <a:r>
              <a:rPr spc="-5" dirty="0">
                <a:latin typeface="Arial"/>
                <a:cs typeface="Arial"/>
              </a:rPr>
              <a:t>order </a:t>
            </a:r>
            <a:r>
              <a:rPr dirty="0">
                <a:latin typeface="Arial"/>
                <a:cs typeface="Arial"/>
              </a:rPr>
              <a:t>to </a:t>
            </a:r>
            <a:r>
              <a:rPr spc="-5" dirty="0">
                <a:latin typeface="Arial"/>
                <a:cs typeface="Arial"/>
              </a:rPr>
              <a:t>get a porous, amorphous </a:t>
            </a:r>
            <a:r>
              <a:rPr spc="-15" dirty="0">
                <a:latin typeface="Arial"/>
                <a:cs typeface="Arial"/>
              </a:rPr>
              <a:t>powder with </a:t>
            </a:r>
            <a:r>
              <a:rPr spc="-5" dirty="0">
                <a:latin typeface="Arial"/>
                <a:cs typeface="Arial"/>
              </a:rPr>
              <a:t>high degree </a:t>
            </a:r>
            <a:r>
              <a:rPr dirty="0">
                <a:latin typeface="Arial"/>
                <a:cs typeface="Arial"/>
              </a:rPr>
              <a:t>of</a:t>
            </a:r>
            <a:r>
              <a:rPr spc="240" dirty="0">
                <a:latin typeface="Arial"/>
                <a:cs typeface="Arial"/>
              </a:rPr>
              <a:t> </a:t>
            </a:r>
            <a:r>
              <a:rPr spc="-5" dirty="0">
                <a:latin typeface="Arial"/>
                <a:cs typeface="Arial"/>
              </a:rPr>
              <a:t>interaction</a:t>
            </a:r>
            <a:endParaRPr>
              <a:latin typeface="Arial"/>
              <a:cs typeface="Arial"/>
            </a:endParaRPr>
          </a:p>
          <a:p>
            <a:pPr marL="12700"/>
            <a:r>
              <a:rPr spc="-15" dirty="0">
                <a:latin typeface="Arial"/>
                <a:cs typeface="Arial"/>
              </a:rPr>
              <a:t>between </a:t>
            </a:r>
            <a:r>
              <a:rPr spc="-5" dirty="0">
                <a:latin typeface="Arial"/>
                <a:cs typeface="Arial"/>
              </a:rPr>
              <a:t>drug </a:t>
            </a:r>
            <a:r>
              <a:rPr spc="-11" dirty="0">
                <a:latin typeface="Arial"/>
                <a:cs typeface="Arial"/>
              </a:rPr>
              <a:t>and</a:t>
            </a:r>
            <a:r>
              <a:rPr spc="71" dirty="0">
                <a:latin typeface="Arial"/>
                <a:cs typeface="Arial"/>
              </a:rPr>
              <a:t> </a:t>
            </a:r>
            <a:r>
              <a:rPr spc="-5" dirty="0">
                <a:latin typeface="Arial"/>
                <a:cs typeface="Arial"/>
              </a:rPr>
              <a:t>CD.</a:t>
            </a:r>
            <a:endParaRPr>
              <a:latin typeface="Arial"/>
              <a:cs typeface="Arial"/>
            </a:endParaRPr>
          </a:p>
          <a:p>
            <a:pPr marL="12700">
              <a:spcBef>
                <a:spcPts val="5"/>
              </a:spcBef>
              <a:buSzPct val="94444"/>
              <a:buFont typeface="Wingdings"/>
              <a:buChar char=""/>
              <a:tabLst>
                <a:tab pos="194940" algn="l"/>
              </a:tabLst>
            </a:pPr>
            <a:r>
              <a:rPr dirty="0">
                <a:latin typeface="Arial"/>
                <a:cs typeface="Arial"/>
              </a:rPr>
              <a:t>In </a:t>
            </a:r>
            <a:r>
              <a:rPr spc="-5" dirty="0">
                <a:latin typeface="Arial"/>
                <a:cs typeface="Arial"/>
              </a:rPr>
              <a:t>this technique, the solvent system </a:t>
            </a:r>
            <a:r>
              <a:rPr dirty="0">
                <a:latin typeface="Arial"/>
                <a:cs typeface="Arial"/>
              </a:rPr>
              <a:t>from </a:t>
            </a:r>
            <a:r>
              <a:rPr spc="-5" dirty="0">
                <a:latin typeface="Arial"/>
                <a:cs typeface="Arial"/>
              </a:rPr>
              <a:t>the solution is</a:t>
            </a:r>
            <a:r>
              <a:rPr spc="71" dirty="0">
                <a:latin typeface="Arial"/>
                <a:cs typeface="Arial"/>
              </a:rPr>
              <a:t> </a:t>
            </a:r>
            <a:r>
              <a:rPr spc="-5" dirty="0">
                <a:latin typeface="Arial"/>
                <a:cs typeface="Arial"/>
              </a:rPr>
              <a:t>eliminated</a:t>
            </a:r>
            <a:endParaRPr>
              <a:latin typeface="Arial"/>
              <a:cs typeface="Arial"/>
            </a:endParaRPr>
          </a:p>
          <a:p>
            <a:pPr marL="12700" marR="5080"/>
            <a:r>
              <a:rPr spc="-5" dirty="0">
                <a:latin typeface="Arial"/>
                <a:cs typeface="Arial"/>
              </a:rPr>
              <a:t>through a primary freezing and subsequent </a:t>
            </a:r>
            <a:r>
              <a:rPr spc="-11" dirty="0">
                <a:latin typeface="Arial"/>
                <a:cs typeface="Arial"/>
              </a:rPr>
              <a:t>drying </a:t>
            </a:r>
            <a:r>
              <a:rPr dirty="0">
                <a:latin typeface="Arial"/>
                <a:cs typeface="Arial"/>
              </a:rPr>
              <a:t>of </a:t>
            </a:r>
            <a:r>
              <a:rPr spc="-5" dirty="0">
                <a:latin typeface="Arial"/>
                <a:cs typeface="Arial"/>
              </a:rPr>
              <a:t>the solution containing both  drug and CD </a:t>
            </a:r>
            <a:r>
              <a:rPr dirty="0">
                <a:latin typeface="Arial"/>
                <a:cs typeface="Arial"/>
              </a:rPr>
              <a:t>at </a:t>
            </a:r>
            <a:r>
              <a:rPr spc="-5" dirty="0">
                <a:latin typeface="Arial"/>
                <a:cs typeface="Arial"/>
              </a:rPr>
              <a:t>reduced</a:t>
            </a:r>
            <a:r>
              <a:rPr spc="35" dirty="0">
                <a:latin typeface="Arial"/>
                <a:cs typeface="Arial"/>
              </a:rPr>
              <a:t> </a:t>
            </a:r>
            <a:r>
              <a:rPr spc="-5" dirty="0">
                <a:latin typeface="Arial"/>
                <a:cs typeface="Arial"/>
              </a:rPr>
              <a:t>pressure.</a:t>
            </a:r>
            <a:endParaRPr>
              <a:latin typeface="Arial"/>
              <a:cs typeface="Arial"/>
            </a:endParaRPr>
          </a:p>
          <a:p>
            <a:pPr marL="12700" marR="86992">
              <a:buSzPct val="94444"/>
              <a:buFont typeface="Wingdings"/>
              <a:buChar char=""/>
              <a:tabLst>
                <a:tab pos="194940" algn="l"/>
                <a:tab pos="1641434" algn="l"/>
              </a:tabLst>
            </a:pPr>
            <a:r>
              <a:rPr spc="-5" dirty="0">
                <a:latin typeface="Arial"/>
                <a:cs typeface="Arial"/>
              </a:rPr>
              <a:t>Thermolabile	substances can be successfully made into complex </a:t>
            </a:r>
            <a:r>
              <a:rPr dirty="0">
                <a:latin typeface="Arial"/>
                <a:cs typeface="Arial"/>
              </a:rPr>
              <a:t>form </a:t>
            </a:r>
            <a:r>
              <a:rPr spc="-5" dirty="0">
                <a:latin typeface="Arial"/>
                <a:cs typeface="Arial"/>
              </a:rPr>
              <a:t>by </a:t>
            </a:r>
            <a:r>
              <a:rPr dirty="0">
                <a:latin typeface="Arial"/>
                <a:cs typeface="Arial"/>
              </a:rPr>
              <a:t>this  </a:t>
            </a:r>
            <a:r>
              <a:rPr spc="-5" dirty="0">
                <a:latin typeface="Arial"/>
                <a:cs typeface="Arial"/>
              </a:rPr>
              <a:t>method.</a:t>
            </a:r>
            <a:endParaRPr>
              <a:latin typeface="Arial"/>
              <a:cs typeface="Arial"/>
            </a:endParaRPr>
          </a:p>
          <a:p>
            <a:pPr>
              <a:spcBef>
                <a:spcPts val="31"/>
              </a:spcBef>
            </a:pPr>
            <a:endParaRPr sz="1851">
              <a:latin typeface="Times New Roman"/>
              <a:cs typeface="Times New Roman"/>
            </a:endParaRPr>
          </a:p>
          <a:p>
            <a:pPr marL="76198">
              <a:spcBef>
                <a:spcPts val="5"/>
              </a:spcBef>
            </a:pPr>
            <a:r>
              <a:rPr spc="-5" dirty="0">
                <a:latin typeface="Arial"/>
                <a:cs typeface="Arial"/>
              </a:rPr>
              <a:t>limitations</a:t>
            </a:r>
            <a:r>
              <a:rPr spc="5" dirty="0">
                <a:latin typeface="Arial"/>
                <a:cs typeface="Arial"/>
              </a:rPr>
              <a:t> </a:t>
            </a:r>
            <a:r>
              <a:rPr dirty="0">
                <a:latin typeface="Arial"/>
                <a:cs typeface="Arial"/>
              </a:rPr>
              <a:t>–</a:t>
            </a:r>
            <a:endParaRPr>
              <a:latin typeface="Arial"/>
              <a:cs typeface="Arial"/>
            </a:endParaRPr>
          </a:p>
          <a:p>
            <a:pPr marL="355591" indent="-342891">
              <a:buAutoNum type="arabicPeriod"/>
              <a:tabLst>
                <a:tab pos="355591" algn="l"/>
                <a:tab pos="356226" algn="l"/>
              </a:tabLst>
            </a:pPr>
            <a:r>
              <a:rPr spc="-5" dirty="0">
                <a:latin typeface="Arial"/>
                <a:cs typeface="Arial"/>
              </a:rPr>
              <a:t>Use </a:t>
            </a:r>
            <a:r>
              <a:rPr dirty="0">
                <a:latin typeface="Arial"/>
                <a:cs typeface="Arial"/>
              </a:rPr>
              <a:t>of </a:t>
            </a:r>
            <a:r>
              <a:rPr spc="-5" dirty="0">
                <a:latin typeface="Arial"/>
                <a:cs typeface="Arial"/>
              </a:rPr>
              <a:t>specialized</a:t>
            </a:r>
            <a:r>
              <a:rPr spc="15" dirty="0">
                <a:latin typeface="Arial"/>
                <a:cs typeface="Arial"/>
              </a:rPr>
              <a:t> </a:t>
            </a:r>
            <a:r>
              <a:rPr spc="-5" dirty="0">
                <a:latin typeface="Arial"/>
                <a:cs typeface="Arial"/>
              </a:rPr>
              <a:t>equipment,</a:t>
            </a:r>
            <a:endParaRPr>
              <a:latin typeface="Arial"/>
              <a:cs typeface="Arial"/>
            </a:endParaRPr>
          </a:p>
          <a:p>
            <a:pPr marL="415280" indent="-402581">
              <a:buAutoNum type="arabicPeriod"/>
              <a:tabLst>
                <a:tab pos="414644" algn="l"/>
                <a:tab pos="415915" algn="l"/>
              </a:tabLst>
            </a:pPr>
            <a:r>
              <a:rPr spc="-20" dirty="0">
                <a:latin typeface="Arial"/>
                <a:cs typeface="Arial"/>
              </a:rPr>
              <a:t>Time </a:t>
            </a:r>
            <a:r>
              <a:rPr spc="-5" dirty="0">
                <a:latin typeface="Arial"/>
                <a:cs typeface="Arial"/>
              </a:rPr>
              <a:t>consuming</a:t>
            </a:r>
            <a:r>
              <a:rPr spc="11" dirty="0">
                <a:latin typeface="Arial"/>
                <a:cs typeface="Arial"/>
              </a:rPr>
              <a:t> </a:t>
            </a:r>
            <a:r>
              <a:rPr spc="-5" dirty="0">
                <a:latin typeface="Arial"/>
                <a:cs typeface="Arial"/>
              </a:rPr>
              <a:t>process,</a:t>
            </a:r>
            <a:endParaRPr>
              <a:latin typeface="Arial"/>
              <a:cs typeface="Arial"/>
            </a:endParaRPr>
          </a:p>
          <a:p>
            <a:pPr marL="419724" indent="-407024">
              <a:buAutoNum type="arabicPeriod"/>
              <a:tabLst>
                <a:tab pos="419724" algn="l"/>
                <a:tab pos="420360" algn="l"/>
              </a:tabLst>
            </a:pPr>
            <a:r>
              <a:rPr spc="-5" dirty="0">
                <a:latin typeface="Arial"/>
                <a:cs typeface="Arial"/>
              </a:rPr>
              <a:t>Poor </a:t>
            </a:r>
            <a:r>
              <a:rPr spc="-11" dirty="0">
                <a:latin typeface="Arial"/>
                <a:cs typeface="Arial"/>
              </a:rPr>
              <a:t>flowing powdered</a:t>
            </a:r>
            <a:r>
              <a:rPr spc="105" dirty="0">
                <a:latin typeface="Arial"/>
                <a:cs typeface="Arial"/>
              </a:rPr>
              <a:t> </a:t>
            </a:r>
            <a:r>
              <a:rPr spc="-5" dirty="0">
                <a:latin typeface="Arial"/>
                <a:cs typeface="Arial"/>
              </a:rPr>
              <a:t>product.</a:t>
            </a:r>
            <a:endParaRPr>
              <a:latin typeface="Arial"/>
              <a:cs typeface="Arial"/>
            </a:endParaRPr>
          </a:p>
          <a:p>
            <a:pPr>
              <a:spcBef>
                <a:spcPts val="35"/>
              </a:spcBef>
            </a:pPr>
            <a:endParaRPr sz="1851">
              <a:latin typeface="Times New Roman"/>
              <a:cs typeface="Times New Roman"/>
            </a:endParaRPr>
          </a:p>
          <a:p>
            <a:pPr marL="299078"/>
            <a:r>
              <a:rPr b="1" spc="-5" dirty="0">
                <a:latin typeface="Arial"/>
                <a:cs typeface="Arial"/>
              </a:rPr>
              <a:t>Microwave Irradiation</a:t>
            </a:r>
            <a:r>
              <a:rPr b="1" spc="-11" dirty="0">
                <a:latin typeface="Arial"/>
                <a:cs typeface="Arial"/>
              </a:rPr>
              <a:t> </a:t>
            </a:r>
            <a:r>
              <a:rPr b="1" dirty="0">
                <a:latin typeface="Arial"/>
                <a:cs typeface="Arial"/>
              </a:rPr>
              <a:t>Method:</a:t>
            </a:r>
            <a:endParaRPr>
              <a:latin typeface="Arial"/>
              <a:cs typeface="Arial"/>
            </a:endParaRPr>
          </a:p>
          <a:p>
            <a:pPr>
              <a:spcBef>
                <a:spcPts val="31"/>
              </a:spcBef>
            </a:pPr>
            <a:endParaRPr sz="1851">
              <a:latin typeface="Times New Roman"/>
              <a:cs typeface="Times New Roman"/>
            </a:endParaRPr>
          </a:p>
          <a:p>
            <a:pPr marL="12700" marR="92072">
              <a:buFont typeface="Wingdings"/>
              <a:buChar char=""/>
              <a:tabLst>
                <a:tab pos="317492" algn="l"/>
              </a:tabLst>
            </a:pPr>
            <a:r>
              <a:rPr dirty="0">
                <a:latin typeface="Arial"/>
                <a:cs typeface="Arial"/>
              </a:rPr>
              <a:t>This </a:t>
            </a:r>
            <a:r>
              <a:rPr spc="-5" dirty="0">
                <a:latin typeface="Arial"/>
                <a:cs typeface="Arial"/>
              </a:rPr>
              <a:t>technique involves </a:t>
            </a:r>
            <a:r>
              <a:rPr dirty="0">
                <a:latin typeface="Arial"/>
                <a:cs typeface="Arial"/>
              </a:rPr>
              <a:t>the </a:t>
            </a:r>
            <a:r>
              <a:rPr spc="-11" dirty="0">
                <a:latin typeface="Arial"/>
                <a:cs typeface="Arial"/>
              </a:rPr>
              <a:t>microwave </a:t>
            </a:r>
            <a:r>
              <a:rPr spc="-5" dirty="0">
                <a:latin typeface="Arial"/>
                <a:cs typeface="Arial"/>
              </a:rPr>
              <a:t>irradiation reaction </a:t>
            </a:r>
            <a:r>
              <a:rPr spc="-11" dirty="0">
                <a:latin typeface="Arial"/>
                <a:cs typeface="Arial"/>
              </a:rPr>
              <a:t>between </a:t>
            </a:r>
            <a:r>
              <a:rPr spc="-5" dirty="0">
                <a:latin typeface="Arial"/>
                <a:cs typeface="Arial"/>
              </a:rPr>
              <a:t>drug and  complexing agent using a </a:t>
            </a:r>
            <a:r>
              <a:rPr spc="-11" dirty="0">
                <a:latin typeface="Arial"/>
                <a:cs typeface="Arial"/>
              </a:rPr>
              <a:t>microwave</a:t>
            </a:r>
            <a:r>
              <a:rPr spc="105" dirty="0">
                <a:latin typeface="Arial"/>
                <a:cs typeface="Arial"/>
              </a:rPr>
              <a:t> </a:t>
            </a:r>
            <a:r>
              <a:rPr spc="-5" dirty="0">
                <a:latin typeface="Arial"/>
                <a:cs typeface="Arial"/>
              </a:rPr>
              <a:t>oven.</a:t>
            </a:r>
            <a:endParaRPr>
              <a:latin typeface="Arial"/>
              <a:cs typeface="Arial"/>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01" y="533401"/>
            <a:ext cx="4265931" cy="723900"/>
          </a:xfrm>
          <a:custGeom>
            <a:avLst/>
            <a:gdLst/>
            <a:ahLst/>
            <a:cxnLst/>
            <a:rect l="l" t="t" r="r" b="b"/>
            <a:pathLst>
              <a:path w="4265930" h="723900">
                <a:moveTo>
                  <a:pt x="4265676" y="0"/>
                </a:moveTo>
                <a:lnTo>
                  <a:pt x="361950" y="0"/>
                </a:lnTo>
                <a:lnTo>
                  <a:pt x="0" y="361950"/>
                </a:lnTo>
                <a:lnTo>
                  <a:pt x="361950" y="723900"/>
                </a:lnTo>
                <a:lnTo>
                  <a:pt x="4265676" y="723900"/>
                </a:lnTo>
                <a:lnTo>
                  <a:pt x="4265676"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xfrm>
            <a:off x="3495549" y="705993"/>
            <a:ext cx="3220085" cy="321242"/>
          </a:xfrm>
          <a:prstGeom prst="rect">
            <a:avLst/>
          </a:prstGeom>
        </p:spPr>
        <p:txBody>
          <a:bodyPr vert="horz" wrap="square" lIns="0" tIns="13335" rIns="0" bIns="0" rtlCol="0" anchor="t">
            <a:spAutoFit/>
          </a:bodyPr>
          <a:lstStyle/>
          <a:p>
            <a:pPr marL="12700">
              <a:spcBef>
                <a:spcPts val="105"/>
              </a:spcBef>
            </a:pPr>
            <a:r>
              <a:rPr sz="2000" u="heavy" dirty="0">
                <a:solidFill>
                  <a:srgbClr val="000000"/>
                </a:solidFill>
                <a:uFill>
                  <a:solidFill>
                    <a:srgbClr val="000000"/>
                  </a:solidFill>
                </a:uFill>
                <a:latin typeface="Arial"/>
                <a:cs typeface="Arial"/>
              </a:rPr>
              <a:t>LIQUISOLID</a:t>
            </a:r>
            <a:r>
              <a:rPr sz="2000" spc="-60" dirty="0">
                <a:solidFill>
                  <a:srgbClr val="000000"/>
                </a:solidFill>
                <a:latin typeface="Arial"/>
                <a:cs typeface="Arial"/>
              </a:rPr>
              <a:t> </a:t>
            </a:r>
            <a:r>
              <a:rPr sz="2000" u="heavy" dirty="0">
                <a:solidFill>
                  <a:srgbClr val="000000"/>
                </a:solidFill>
                <a:uFill>
                  <a:solidFill>
                    <a:srgbClr val="000000"/>
                  </a:solidFill>
                </a:uFill>
                <a:latin typeface="Arial"/>
                <a:cs typeface="Arial"/>
              </a:rPr>
              <a:t>TECHNIQUE:-</a:t>
            </a:r>
            <a:endParaRPr sz="2000">
              <a:latin typeface="Arial"/>
              <a:cs typeface="Arial"/>
            </a:endParaRPr>
          </a:p>
        </p:txBody>
      </p:sp>
      <p:sp>
        <p:nvSpPr>
          <p:cNvPr id="20" name="object 20"/>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solidFill>
                  <a:srgbClr val="FF0000"/>
                </a:solidFill>
              </a:rPr>
              <a:pPr marL="25399">
                <a:lnSpc>
                  <a:spcPts val="1651"/>
                </a:lnSpc>
              </a:pPr>
              <a:t>26</a:t>
            </a:fld>
            <a:endParaRPr dirty="0">
              <a:solidFill>
                <a:srgbClr val="FF0000"/>
              </a:solidFill>
            </a:endParaRPr>
          </a:p>
        </p:txBody>
      </p:sp>
      <p:sp>
        <p:nvSpPr>
          <p:cNvPr id="4" name="object 4"/>
          <p:cNvSpPr/>
          <p:nvPr/>
        </p:nvSpPr>
        <p:spPr>
          <a:xfrm>
            <a:off x="1900430" y="384050"/>
            <a:ext cx="946785" cy="946785"/>
          </a:xfrm>
          <a:custGeom>
            <a:avLst/>
            <a:gdLst/>
            <a:ahLst/>
            <a:cxnLst/>
            <a:rect l="l" t="t" r="r" b="b"/>
            <a:pathLst>
              <a:path w="946785" h="946785">
                <a:moveTo>
                  <a:pt x="473202" y="0"/>
                </a:moveTo>
                <a:lnTo>
                  <a:pt x="424815" y="2442"/>
                </a:lnTo>
                <a:lnTo>
                  <a:pt x="377828" y="9612"/>
                </a:lnTo>
                <a:lnTo>
                  <a:pt x="332477" y="21272"/>
                </a:lnTo>
                <a:lnTo>
                  <a:pt x="289000" y="37183"/>
                </a:lnTo>
                <a:lnTo>
                  <a:pt x="247635" y="57108"/>
                </a:lnTo>
                <a:lnTo>
                  <a:pt x="208619" y="80809"/>
                </a:lnTo>
                <a:lnTo>
                  <a:pt x="172191" y="108048"/>
                </a:lnTo>
                <a:lnTo>
                  <a:pt x="138588" y="138588"/>
                </a:lnTo>
                <a:lnTo>
                  <a:pt x="108048" y="172191"/>
                </a:lnTo>
                <a:lnTo>
                  <a:pt x="80809" y="208619"/>
                </a:lnTo>
                <a:lnTo>
                  <a:pt x="57108" y="247635"/>
                </a:lnTo>
                <a:lnTo>
                  <a:pt x="37183" y="289000"/>
                </a:lnTo>
                <a:lnTo>
                  <a:pt x="21272" y="332477"/>
                </a:lnTo>
                <a:lnTo>
                  <a:pt x="9612" y="377828"/>
                </a:lnTo>
                <a:lnTo>
                  <a:pt x="2442" y="424815"/>
                </a:lnTo>
                <a:lnTo>
                  <a:pt x="0" y="473201"/>
                </a:lnTo>
                <a:lnTo>
                  <a:pt x="2442" y="521588"/>
                </a:lnTo>
                <a:lnTo>
                  <a:pt x="9612" y="568575"/>
                </a:lnTo>
                <a:lnTo>
                  <a:pt x="21272" y="613926"/>
                </a:lnTo>
                <a:lnTo>
                  <a:pt x="37183" y="657403"/>
                </a:lnTo>
                <a:lnTo>
                  <a:pt x="57108" y="698768"/>
                </a:lnTo>
                <a:lnTo>
                  <a:pt x="80809" y="737784"/>
                </a:lnTo>
                <a:lnTo>
                  <a:pt x="108048" y="774212"/>
                </a:lnTo>
                <a:lnTo>
                  <a:pt x="138588" y="807815"/>
                </a:lnTo>
                <a:lnTo>
                  <a:pt x="172191" y="838355"/>
                </a:lnTo>
                <a:lnTo>
                  <a:pt x="208619" y="865594"/>
                </a:lnTo>
                <a:lnTo>
                  <a:pt x="247635" y="889295"/>
                </a:lnTo>
                <a:lnTo>
                  <a:pt x="289000" y="909220"/>
                </a:lnTo>
                <a:lnTo>
                  <a:pt x="332477" y="925131"/>
                </a:lnTo>
                <a:lnTo>
                  <a:pt x="377828" y="936791"/>
                </a:lnTo>
                <a:lnTo>
                  <a:pt x="424815" y="943961"/>
                </a:lnTo>
                <a:lnTo>
                  <a:pt x="473202" y="946403"/>
                </a:lnTo>
                <a:lnTo>
                  <a:pt x="521588" y="943961"/>
                </a:lnTo>
                <a:lnTo>
                  <a:pt x="568575" y="936791"/>
                </a:lnTo>
                <a:lnTo>
                  <a:pt x="613926" y="925131"/>
                </a:lnTo>
                <a:lnTo>
                  <a:pt x="657403" y="909220"/>
                </a:lnTo>
                <a:lnTo>
                  <a:pt x="698768" y="889295"/>
                </a:lnTo>
                <a:lnTo>
                  <a:pt x="737784" y="865594"/>
                </a:lnTo>
                <a:lnTo>
                  <a:pt x="774212" y="838355"/>
                </a:lnTo>
                <a:lnTo>
                  <a:pt x="807815" y="807815"/>
                </a:lnTo>
                <a:lnTo>
                  <a:pt x="838355" y="774212"/>
                </a:lnTo>
                <a:lnTo>
                  <a:pt x="865594" y="737784"/>
                </a:lnTo>
                <a:lnTo>
                  <a:pt x="889295" y="698768"/>
                </a:lnTo>
                <a:lnTo>
                  <a:pt x="909220" y="657403"/>
                </a:lnTo>
                <a:lnTo>
                  <a:pt x="925131" y="613926"/>
                </a:lnTo>
                <a:lnTo>
                  <a:pt x="936791" y="568575"/>
                </a:lnTo>
                <a:lnTo>
                  <a:pt x="943961" y="521588"/>
                </a:lnTo>
                <a:lnTo>
                  <a:pt x="946404" y="473201"/>
                </a:lnTo>
                <a:lnTo>
                  <a:pt x="943961" y="424815"/>
                </a:lnTo>
                <a:lnTo>
                  <a:pt x="936791" y="377828"/>
                </a:lnTo>
                <a:lnTo>
                  <a:pt x="925131" y="332477"/>
                </a:lnTo>
                <a:lnTo>
                  <a:pt x="909220" y="289000"/>
                </a:lnTo>
                <a:lnTo>
                  <a:pt x="889295" y="247635"/>
                </a:lnTo>
                <a:lnTo>
                  <a:pt x="865594" y="208619"/>
                </a:lnTo>
                <a:lnTo>
                  <a:pt x="838355" y="172191"/>
                </a:lnTo>
                <a:lnTo>
                  <a:pt x="807815" y="138588"/>
                </a:lnTo>
                <a:lnTo>
                  <a:pt x="774212" y="108048"/>
                </a:lnTo>
                <a:lnTo>
                  <a:pt x="737784" y="80809"/>
                </a:lnTo>
                <a:lnTo>
                  <a:pt x="698768" y="57108"/>
                </a:lnTo>
                <a:lnTo>
                  <a:pt x="657403" y="37183"/>
                </a:lnTo>
                <a:lnTo>
                  <a:pt x="613926" y="21272"/>
                </a:lnTo>
                <a:lnTo>
                  <a:pt x="568575" y="9612"/>
                </a:lnTo>
                <a:lnTo>
                  <a:pt x="521588" y="2442"/>
                </a:lnTo>
                <a:lnTo>
                  <a:pt x="473202" y="0"/>
                </a:lnTo>
                <a:close/>
              </a:path>
            </a:pathLst>
          </a:custGeom>
          <a:solidFill>
            <a:srgbClr val="EAC1BB"/>
          </a:solidFill>
        </p:spPr>
        <p:txBody>
          <a:bodyPr wrap="square" lIns="0" tIns="0" rIns="0" bIns="0" rtlCol="0"/>
          <a:lstStyle/>
          <a:p>
            <a:endParaRPr/>
          </a:p>
        </p:txBody>
      </p:sp>
      <p:sp>
        <p:nvSpPr>
          <p:cNvPr id="5" name="object 5"/>
          <p:cNvSpPr/>
          <p:nvPr/>
        </p:nvSpPr>
        <p:spPr>
          <a:xfrm>
            <a:off x="1900430" y="384050"/>
            <a:ext cx="946785" cy="946785"/>
          </a:xfrm>
          <a:custGeom>
            <a:avLst/>
            <a:gdLst/>
            <a:ahLst/>
            <a:cxnLst/>
            <a:rect l="l" t="t" r="r" b="b"/>
            <a:pathLst>
              <a:path w="946785" h="946785">
                <a:moveTo>
                  <a:pt x="0" y="473201"/>
                </a:moveTo>
                <a:lnTo>
                  <a:pt x="2442" y="424815"/>
                </a:lnTo>
                <a:lnTo>
                  <a:pt x="9612" y="377828"/>
                </a:lnTo>
                <a:lnTo>
                  <a:pt x="21272" y="332477"/>
                </a:lnTo>
                <a:lnTo>
                  <a:pt x="37183" y="289000"/>
                </a:lnTo>
                <a:lnTo>
                  <a:pt x="57108" y="247635"/>
                </a:lnTo>
                <a:lnTo>
                  <a:pt x="80809" y="208619"/>
                </a:lnTo>
                <a:lnTo>
                  <a:pt x="108048" y="172191"/>
                </a:lnTo>
                <a:lnTo>
                  <a:pt x="138588" y="138588"/>
                </a:lnTo>
                <a:lnTo>
                  <a:pt x="172191" y="108048"/>
                </a:lnTo>
                <a:lnTo>
                  <a:pt x="208619" y="80809"/>
                </a:lnTo>
                <a:lnTo>
                  <a:pt x="247635" y="57108"/>
                </a:lnTo>
                <a:lnTo>
                  <a:pt x="289000" y="37183"/>
                </a:lnTo>
                <a:lnTo>
                  <a:pt x="332477" y="21272"/>
                </a:lnTo>
                <a:lnTo>
                  <a:pt x="377828" y="9612"/>
                </a:lnTo>
                <a:lnTo>
                  <a:pt x="424815" y="2442"/>
                </a:lnTo>
                <a:lnTo>
                  <a:pt x="473202" y="0"/>
                </a:lnTo>
                <a:lnTo>
                  <a:pt x="521588" y="2442"/>
                </a:lnTo>
                <a:lnTo>
                  <a:pt x="568575" y="9612"/>
                </a:lnTo>
                <a:lnTo>
                  <a:pt x="613926" y="21272"/>
                </a:lnTo>
                <a:lnTo>
                  <a:pt x="657403" y="37183"/>
                </a:lnTo>
                <a:lnTo>
                  <a:pt x="698768" y="57108"/>
                </a:lnTo>
                <a:lnTo>
                  <a:pt x="737784" y="80809"/>
                </a:lnTo>
                <a:lnTo>
                  <a:pt x="774212" y="108048"/>
                </a:lnTo>
                <a:lnTo>
                  <a:pt x="807815" y="138588"/>
                </a:lnTo>
                <a:lnTo>
                  <a:pt x="838355" y="172191"/>
                </a:lnTo>
                <a:lnTo>
                  <a:pt x="865594" y="208619"/>
                </a:lnTo>
                <a:lnTo>
                  <a:pt x="889295" y="247635"/>
                </a:lnTo>
                <a:lnTo>
                  <a:pt x="909220" y="289000"/>
                </a:lnTo>
                <a:lnTo>
                  <a:pt x="925131" y="332477"/>
                </a:lnTo>
                <a:lnTo>
                  <a:pt x="936791" y="377828"/>
                </a:lnTo>
                <a:lnTo>
                  <a:pt x="943961" y="424815"/>
                </a:lnTo>
                <a:lnTo>
                  <a:pt x="946404" y="473201"/>
                </a:lnTo>
                <a:lnTo>
                  <a:pt x="943961" y="521588"/>
                </a:lnTo>
                <a:lnTo>
                  <a:pt x="936791" y="568575"/>
                </a:lnTo>
                <a:lnTo>
                  <a:pt x="925131" y="613926"/>
                </a:lnTo>
                <a:lnTo>
                  <a:pt x="909220" y="657403"/>
                </a:lnTo>
                <a:lnTo>
                  <a:pt x="889295" y="698768"/>
                </a:lnTo>
                <a:lnTo>
                  <a:pt x="865594" y="737784"/>
                </a:lnTo>
                <a:lnTo>
                  <a:pt x="838355" y="774212"/>
                </a:lnTo>
                <a:lnTo>
                  <a:pt x="807815" y="807815"/>
                </a:lnTo>
                <a:lnTo>
                  <a:pt x="774212" y="838355"/>
                </a:lnTo>
                <a:lnTo>
                  <a:pt x="737784" y="865594"/>
                </a:lnTo>
                <a:lnTo>
                  <a:pt x="698768" y="889295"/>
                </a:lnTo>
                <a:lnTo>
                  <a:pt x="657403" y="909220"/>
                </a:lnTo>
                <a:lnTo>
                  <a:pt x="613926" y="925131"/>
                </a:lnTo>
                <a:lnTo>
                  <a:pt x="568575" y="936791"/>
                </a:lnTo>
                <a:lnTo>
                  <a:pt x="521588" y="943961"/>
                </a:lnTo>
                <a:lnTo>
                  <a:pt x="473202" y="946403"/>
                </a:lnTo>
                <a:lnTo>
                  <a:pt x="424815" y="943961"/>
                </a:lnTo>
                <a:lnTo>
                  <a:pt x="377828" y="936791"/>
                </a:lnTo>
                <a:lnTo>
                  <a:pt x="332477" y="925131"/>
                </a:lnTo>
                <a:lnTo>
                  <a:pt x="289000" y="909220"/>
                </a:lnTo>
                <a:lnTo>
                  <a:pt x="247635" y="889295"/>
                </a:lnTo>
                <a:lnTo>
                  <a:pt x="208619" y="865594"/>
                </a:lnTo>
                <a:lnTo>
                  <a:pt x="172191" y="838355"/>
                </a:lnTo>
                <a:lnTo>
                  <a:pt x="138588" y="807815"/>
                </a:lnTo>
                <a:lnTo>
                  <a:pt x="108048" y="774212"/>
                </a:lnTo>
                <a:lnTo>
                  <a:pt x="80809" y="737784"/>
                </a:lnTo>
                <a:lnTo>
                  <a:pt x="57108" y="698768"/>
                </a:lnTo>
                <a:lnTo>
                  <a:pt x="37183" y="657403"/>
                </a:lnTo>
                <a:lnTo>
                  <a:pt x="21272" y="613926"/>
                </a:lnTo>
                <a:lnTo>
                  <a:pt x="9612" y="568575"/>
                </a:lnTo>
                <a:lnTo>
                  <a:pt x="2442" y="521588"/>
                </a:lnTo>
                <a:lnTo>
                  <a:pt x="0" y="473201"/>
                </a:lnTo>
                <a:close/>
              </a:path>
            </a:pathLst>
          </a:custGeom>
          <a:ln w="12192">
            <a:solidFill>
              <a:srgbClr val="FFFFFF"/>
            </a:solidFill>
          </a:ln>
        </p:spPr>
        <p:txBody>
          <a:bodyPr wrap="square" lIns="0" tIns="0" rIns="0" bIns="0" rtlCol="0"/>
          <a:lstStyle/>
          <a:p>
            <a:endParaRPr/>
          </a:p>
        </p:txBody>
      </p:sp>
      <p:sp>
        <p:nvSpPr>
          <p:cNvPr id="6" name="object 6"/>
          <p:cNvSpPr/>
          <p:nvPr/>
        </p:nvSpPr>
        <p:spPr>
          <a:xfrm>
            <a:off x="845823" y="1612394"/>
            <a:ext cx="7452359" cy="946785"/>
          </a:xfrm>
          <a:custGeom>
            <a:avLst/>
            <a:gdLst/>
            <a:ahLst/>
            <a:cxnLst/>
            <a:rect l="l" t="t" r="r" b="b"/>
            <a:pathLst>
              <a:path w="7452359" h="946785">
                <a:moveTo>
                  <a:pt x="7452359" y="0"/>
                </a:moveTo>
                <a:lnTo>
                  <a:pt x="473202" y="0"/>
                </a:lnTo>
                <a:lnTo>
                  <a:pt x="0" y="473202"/>
                </a:lnTo>
                <a:lnTo>
                  <a:pt x="473202" y="946404"/>
                </a:lnTo>
                <a:lnTo>
                  <a:pt x="7452359" y="946404"/>
                </a:lnTo>
                <a:lnTo>
                  <a:pt x="7452359" y="0"/>
                </a:lnTo>
                <a:close/>
              </a:path>
            </a:pathLst>
          </a:custGeom>
          <a:solidFill>
            <a:srgbClr val="D24717"/>
          </a:solidFill>
        </p:spPr>
        <p:txBody>
          <a:bodyPr wrap="square" lIns="0" tIns="0" rIns="0" bIns="0" rtlCol="0"/>
          <a:lstStyle/>
          <a:p>
            <a:endParaRPr/>
          </a:p>
        </p:txBody>
      </p:sp>
      <p:sp>
        <p:nvSpPr>
          <p:cNvPr id="7" name="object 7"/>
          <p:cNvSpPr/>
          <p:nvPr/>
        </p:nvSpPr>
        <p:spPr>
          <a:xfrm>
            <a:off x="457203" y="1524003"/>
            <a:ext cx="1099185" cy="946785"/>
          </a:xfrm>
          <a:custGeom>
            <a:avLst/>
            <a:gdLst/>
            <a:ahLst/>
            <a:cxnLst/>
            <a:rect l="l" t="t" r="r" b="b"/>
            <a:pathLst>
              <a:path w="1099185" h="946785">
                <a:moveTo>
                  <a:pt x="549402" y="0"/>
                </a:moveTo>
                <a:lnTo>
                  <a:pt x="499394" y="1933"/>
                </a:lnTo>
                <a:lnTo>
                  <a:pt x="450645" y="7623"/>
                </a:lnTo>
                <a:lnTo>
                  <a:pt x="403348" y="16901"/>
                </a:lnTo>
                <a:lnTo>
                  <a:pt x="357697" y="29601"/>
                </a:lnTo>
                <a:lnTo>
                  <a:pt x="313885" y="45557"/>
                </a:lnTo>
                <a:lnTo>
                  <a:pt x="272107" y="64600"/>
                </a:lnTo>
                <a:lnTo>
                  <a:pt x="232557" y="86565"/>
                </a:lnTo>
                <a:lnTo>
                  <a:pt x="195428" y="111283"/>
                </a:lnTo>
                <a:lnTo>
                  <a:pt x="160915" y="138588"/>
                </a:lnTo>
                <a:lnTo>
                  <a:pt x="129211" y="168314"/>
                </a:lnTo>
                <a:lnTo>
                  <a:pt x="100511" y="200292"/>
                </a:lnTo>
                <a:lnTo>
                  <a:pt x="75009" y="234357"/>
                </a:lnTo>
                <a:lnTo>
                  <a:pt x="52897" y="270341"/>
                </a:lnTo>
                <a:lnTo>
                  <a:pt x="34371" y="308076"/>
                </a:lnTo>
                <a:lnTo>
                  <a:pt x="19625" y="347397"/>
                </a:lnTo>
                <a:lnTo>
                  <a:pt x="8851" y="388137"/>
                </a:lnTo>
                <a:lnTo>
                  <a:pt x="2245" y="430127"/>
                </a:lnTo>
                <a:lnTo>
                  <a:pt x="0" y="473201"/>
                </a:lnTo>
                <a:lnTo>
                  <a:pt x="2245" y="516276"/>
                </a:lnTo>
                <a:lnTo>
                  <a:pt x="8851" y="558266"/>
                </a:lnTo>
                <a:lnTo>
                  <a:pt x="19625" y="599006"/>
                </a:lnTo>
                <a:lnTo>
                  <a:pt x="34371" y="638327"/>
                </a:lnTo>
                <a:lnTo>
                  <a:pt x="52897" y="676062"/>
                </a:lnTo>
                <a:lnTo>
                  <a:pt x="75009" y="712046"/>
                </a:lnTo>
                <a:lnTo>
                  <a:pt x="100511" y="746111"/>
                </a:lnTo>
                <a:lnTo>
                  <a:pt x="129211" y="778089"/>
                </a:lnTo>
                <a:lnTo>
                  <a:pt x="160915" y="807815"/>
                </a:lnTo>
                <a:lnTo>
                  <a:pt x="195428" y="835120"/>
                </a:lnTo>
                <a:lnTo>
                  <a:pt x="232557" y="859838"/>
                </a:lnTo>
                <a:lnTo>
                  <a:pt x="272107" y="881803"/>
                </a:lnTo>
                <a:lnTo>
                  <a:pt x="313885" y="900846"/>
                </a:lnTo>
                <a:lnTo>
                  <a:pt x="357697" y="916802"/>
                </a:lnTo>
                <a:lnTo>
                  <a:pt x="403348" y="929502"/>
                </a:lnTo>
                <a:lnTo>
                  <a:pt x="450645" y="938780"/>
                </a:lnTo>
                <a:lnTo>
                  <a:pt x="499394" y="944470"/>
                </a:lnTo>
                <a:lnTo>
                  <a:pt x="549402" y="946403"/>
                </a:lnTo>
                <a:lnTo>
                  <a:pt x="599405" y="944470"/>
                </a:lnTo>
                <a:lnTo>
                  <a:pt x="648151" y="938780"/>
                </a:lnTo>
                <a:lnTo>
                  <a:pt x="695446" y="929502"/>
                </a:lnTo>
                <a:lnTo>
                  <a:pt x="741096" y="916802"/>
                </a:lnTo>
                <a:lnTo>
                  <a:pt x="784907" y="900846"/>
                </a:lnTo>
                <a:lnTo>
                  <a:pt x="826685" y="881803"/>
                </a:lnTo>
                <a:lnTo>
                  <a:pt x="866235" y="859838"/>
                </a:lnTo>
                <a:lnTo>
                  <a:pt x="903365" y="835120"/>
                </a:lnTo>
                <a:lnTo>
                  <a:pt x="937879" y="807815"/>
                </a:lnTo>
                <a:lnTo>
                  <a:pt x="969583" y="778089"/>
                </a:lnTo>
                <a:lnTo>
                  <a:pt x="998285" y="746111"/>
                </a:lnTo>
                <a:lnTo>
                  <a:pt x="1023789" y="712046"/>
                </a:lnTo>
                <a:lnTo>
                  <a:pt x="1045902" y="676062"/>
                </a:lnTo>
                <a:lnTo>
                  <a:pt x="1064429" y="638327"/>
                </a:lnTo>
                <a:lnTo>
                  <a:pt x="1079177" y="599006"/>
                </a:lnTo>
                <a:lnTo>
                  <a:pt x="1089951" y="558266"/>
                </a:lnTo>
                <a:lnTo>
                  <a:pt x="1096558" y="516276"/>
                </a:lnTo>
                <a:lnTo>
                  <a:pt x="1098804" y="473201"/>
                </a:lnTo>
                <a:lnTo>
                  <a:pt x="1096558" y="430127"/>
                </a:lnTo>
                <a:lnTo>
                  <a:pt x="1089951" y="388137"/>
                </a:lnTo>
                <a:lnTo>
                  <a:pt x="1079177" y="347397"/>
                </a:lnTo>
                <a:lnTo>
                  <a:pt x="1064429" y="308076"/>
                </a:lnTo>
                <a:lnTo>
                  <a:pt x="1045902" y="270341"/>
                </a:lnTo>
                <a:lnTo>
                  <a:pt x="1023789" y="234357"/>
                </a:lnTo>
                <a:lnTo>
                  <a:pt x="998285" y="200292"/>
                </a:lnTo>
                <a:lnTo>
                  <a:pt x="969583" y="168314"/>
                </a:lnTo>
                <a:lnTo>
                  <a:pt x="937879" y="138588"/>
                </a:lnTo>
                <a:lnTo>
                  <a:pt x="903365" y="111283"/>
                </a:lnTo>
                <a:lnTo>
                  <a:pt x="866235" y="86565"/>
                </a:lnTo>
                <a:lnTo>
                  <a:pt x="826685" y="64600"/>
                </a:lnTo>
                <a:lnTo>
                  <a:pt x="784907" y="45557"/>
                </a:lnTo>
                <a:lnTo>
                  <a:pt x="741096" y="29601"/>
                </a:lnTo>
                <a:lnTo>
                  <a:pt x="695446" y="16901"/>
                </a:lnTo>
                <a:lnTo>
                  <a:pt x="648151" y="7623"/>
                </a:lnTo>
                <a:lnTo>
                  <a:pt x="599405" y="1933"/>
                </a:lnTo>
                <a:lnTo>
                  <a:pt x="549402" y="0"/>
                </a:lnTo>
                <a:close/>
              </a:path>
            </a:pathLst>
          </a:custGeom>
          <a:solidFill>
            <a:srgbClr val="EAC1BB"/>
          </a:solidFill>
        </p:spPr>
        <p:txBody>
          <a:bodyPr wrap="square" lIns="0" tIns="0" rIns="0" bIns="0" rtlCol="0"/>
          <a:lstStyle/>
          <a:p>
            <a:endParaRPr/>
          </a:p>
        </p:txBody>
      </p:sp>
      <p:sp>
        <p:nvSpPr>
          <p:cNvPr id="8" name="object 8"/>
          <p:cNvSpPr/>
          <p:nvPr/>
        </p:nvSpPr>
        <p:spPr>
          <a:xfrm>
            <a:off x="457203" y="1524003"/>
            <a:ext cx="1099185" cy="946785"/>
          </a:xfrm>
          <a:custGeom>
            <a:avLst/>
            <a:gdLst/>
            <a:ahLst/>
            <a:cxnLst/>
            <a:rect l="l" t="t" r="r" b="b"/>
            <a:pathLst>
              <a:path w="1099185" h="946785">
                <a:moveTo>
                  <a:pt x="0" y="473201"/>
                </a:moveTo>
                <a:lnTo>
                  <a:pt x="2245" y="430127"/>
                </a:lnTo>
                <a:lnTo>
                  <a:pt x="8851" y="388137"/>
                </a:lnTo>
                <a:lnTo>
                  <a:pt x="19625" y="347397"/>
                </a:lnTo>
                <a:lnTo>
                  <a:pt x="34371" y="308076"/>
                </a:lnTo>
                <a:lnTo>
                  <a:pt x="52897" y="270341"/>
                </a:lnTo>
                <a:lnTo>
                  <a:pt x="75009" y="234357"/>
                </a:lnTo>
                <a:lnTo>
                  <a:pt x="100511" y="200292"/>
                </a:lnTo>
                <a:lnTo>
                  <a:pt x="129211" y="168314"/>
                </a:lnTo>
                <a:lnTo>
                  <a:pt x="160915" y="138588"/>
                </a:lnTo>
                <a:lnTo>
                  <a:pt x="195428" y="111283"/>
                </a:lnTo>
                <a:lnTo>
                  <a:pt x="232557" y="86565"/>
                </a:lnTo>
                <a:lnTo>
                  <a:pt x="272107" y="64600"/>
                </a:lnTo>
                <a:lnTo>
                  <a:pt x="313885" y="45557"/>
                </a:lnTo>
                <a:lnTo>
                  <a:pt x="357697" y="29601"/>
                </a:lnTo>
                <a:lnTo>
                  <a:pt x="403348" y="16901"/>
                </a:lnTo>
                <a:lnTo>
                  <a:pt x="450645" y="7623"/>
                </a:lnTo>
                <a:lnTo>
                  <a:pt x="499394" y="1933"/>
                </a:lnTo>
                <a:lnTo>
                  <a:pt x="549402" y="0"/>
                </a:lnTo>
                <a:lnTo>
                  <a:pt x="599405" y="1933"/>
                </a:lnTo>
                <a:lnTo>
                  <a:pt x="648151" y="7623"/>
                </a:lnTo>
                <a:lnTo>
                  <a:pt x="695446" y="16901"/>
                </a:lnTo>
                <a:lnTo>
                  <a:pt x="741096" y="29601"/>
                </a:lnTo>
                <a:lnTo>
                  <a:pt x="784907" y="45557"/>
                </a:lnTo>
                <a:lnTo>
                  <a:pt x="826685" y="64600"/>
                </a:lnTo>
                <a:lnTo>
                  <a:pt x="866235" y="86565"/>
                </a:lnTo>
                <a:lnTo>
                  <a:pt x="903365" y="111283"/>
                </a:lnTo>
                <a:lnTo>
                  <a:pt x="937879" y="138588"/>
                </a:lnTo>
                <a:lnTo>
                  <a:pt x="969583" y="168314"/>
                </a:lnTo>
                <a:lnTo>
                  <a:pt x="998285" y="200292"/>
                </a:lnTo>
                <a:lnTo>
                  <a:pt x="1023789" y="234357"/>
                </a:lnTo>
                <a:lnTo>
                  <a:pt x="1045902" y="270341"/>
                </a:lnTo>
                <a:lnTo>
                  <a:pt x="1064429" y="308076"/>
                </a:lnTo>
                <a:lnTo>
                  <a:pt x="1079177" y="347397"/>
                </a:lnTo>
                <a:lnTo>
                  <a:pt x="1089951" y="388137"/>
                </a:lnTo>
                <a:lnTo>
                  <a:pt x="1096558" y="430127"/>
                </a:lnTo>
                <a:lnTo>
                  <a:pt x="1098804" y="473201"/>
                </a:lnTo>
                <a:lnTo>
                  <a:pt x="1096558" y="516276"/>
                </a:lnTo>
                <a:lnTo>
                  <a:pt x="1089951" y="558266"/>
                </a:lnTo>
                <a:lnTo>
                  <a:pt x="1079177" y="599006"/>
                </a:lnTo>
                <a:lnTo>
                  <a:pt x="1064429" y="638327"/>
                </a:lnTo>
                <a:lnTo>
                  <a:pt x="1045902" y="676062"/>
                </a:lnTo>
                <a:lnTo>
                  <a:pt x="1023789" y="712046"/>
                </a:lnTo>
                <a:lnTo>
                  <a:pt x="998285" y="746111"/>
                </a:lnTo>
                <a:lnTo>
                  <a:pt x="969583" y="778089"/>
                </a:lnTo>
                <a:lnTo>
                  <a:pt x="937879" y="807815"/>
                </a:lnTo>
                <a:lnTo>
                  <a:pt x="903365" y="835120"/>
                </a:lnTo>
                <a:lnTo>
                  <a:pt x="866235" y="859838"/>
                </a:lnTo>
                <a:lnTo>
                  <a:pt x="826685" y="881803"/>
                </a:lnTo>
                <a:lnTo>
                  <a:pt x="784907" y="900846"/>
                </a:lnTo>
                <a:lnTo>
                  <a:pt x="741096" y="916802"/>
                </a:lnTo>
                <a:lnTo>
                  <a:pt x="695446" y="929502"/>
                </a:lnTo>
                <a:lnTo>
                  <a:pt x="648151" y="938780"/>
                </a:lnTo>
                <a:lnTo>
                  <a:pt x="599405" y="944470"/>
                </a:lnTo>
                <a:lnTo>
                  <a:pt x="549402" y="946403"/>
                </a:lnTo>
                <a:lnTo>
                  <a:pt x="499394" y="944470"/>
                </a:lnTo>
                <a:lnTo>
                  <a:pt x="450645" y="938780"/>
                </a:lnTo>
                <a:lnTo>
                  <a:pt x="403348" y="929502"/>
                </a:lnTo>
                <a:lnTo>
                  <a:pt x="357697" y="916802"/>
                </a:lnTo>
                <a:lnTo>
                  <a:pt x="313885" y="900846"/>
                </a:lnTo>
                <a:lnTo>
                  <a:pt x="272107" y="881803"/>
                </a:lnTo>
                <a:lnTo>
                  <a:pt x="232557" y="859838"/>
                </a:lnTo>
                <a:lnTo>
                  <a:pt x="195428" y="835120"/>
                </a:lnTo>
                <a:lnTo>
                  <a:pt x="160915" y="807815"/>
                </a:lnTo>
                <a:lnTo>
                  <a:pt x="129211" y="778089"/>
                </a:lnTo>
                <a:lnTo>
                  <a:pt x="100511" y="746111"/>
                </a:lnTo>
                <a:lnTo>
                  <a:pt x="75009" y="712046"/>
                </a:lnTo>
                <a:lnTo>
                  <a:pt x="52897" y="676062"/>
                </a:lnTo>
                <a:lnTo>
                  <a:pt x="34371" y="638327"/>
                </a:lnTo>
                <a:lnTo>
                  <a:pt x="19625" y="599006"/>
                </a:lnTo>
                <a:lnTo>
                  <a:pt x="8851" y="558266"/>
                </a:lnTo>
                <a:lnTo>
                  <a:pt x="2245" y="516276"/>
                </a:lnTo>
                <a:lnTo>
                  <a:pt x="0" y="473201"/>
                </a:lnTo>
                <a:close/>
              </a:path>
            </a:pathLst>
          </a:custGeom>
          <a:ln w="12192">
            <a:solidFill>
              <a:srgbClr val="FFFFFF"/>
            </a:solidFill>
          </a:ln>
        </p:spPr>
        <p:txBody>
          <a:bodyPr wrap="square" lIns="0" tIns="0" rIns="0" bIns="0" rtlCol="0"/>
          <a:lstStyle/>
          <a:p>
            <a:endParaRPr/>
          </a:p>
        </p:txBody>
      </p:sp>
      <p:sp>
        <p:nvSpPr>
          <p:cNvPr id="9" name="object 9"/>
          <p:cNvSpPr/>
          <p:nvPr/>
        </p:nvSpPr>
        <p:spPr>
          <a:xfrm>
            <a:off x="838200" y="2842260"/>
            <a:ext cx="7467600" cy="944880"/>
          </a:xfrm>
          <a:custGeom>
            <a:avLst/>
            <a:gdLst/>
            <a:ahLst/>
            <a:cxnLst/>
            <a:rect l="l" t="t" r="r" b="b"/>
            <a:pathLst>
              <a:path w="7467600" h="944879">
                <a:moveTo>
                  <a:pt x="7467600" y="0"/>
                </a:moveTo>
                <a:lnTo>
                  <a:pt x="472440" y="0"/>
                </a:lnTo>
                <a:lnTo>
                  <a:pt x="0" y="472439"/>
                </a:lnTo>
                <a:lnTo>
                  <a:pt x="472440" y="944879"/>
                </a:lnTo>
                <a:lnTo>
                  <a:pt x="7467600" y="944879"/>
                </a:lnTo>
                <a:lnTo>
                  <a:pt x="7467600" y="0"/>
                </a:lnTo>
                <a:close/>
              </a:path>
            </a:pathLst>
          </a:custGeom>
          <a:solidFill>
            <a:srgbClr val="D24717"/>
          </a:solidFill>
        </p:spPr>
        <p:txBody>
          <a:bodyPr wrap="square" lIns="0" tIns="0" rIns="0" bIns="0" rtlCol="0"/>
          <a:lstStyle/>
          <a:p>
            <a:endParaRPr/>
          </a:p>
        </p:txBody>
      </p:sp>
      <p:sp>
        <p:nvSpPr>
          <p:cNvPr id="10" name="object 10"/>
          <p:cNvSpPr/>
          <p:nvPr/>
        </p:nvSpPr>
        <p:spPr>
          <a:xfrm>
            <a:off x="533403" y="2819403"/>
            <a:ext cx="946785" cy="946785"/>
          </a:xfrm>
          <a:custGeom>
            <a:avLst/>
            <a:gdLst/>
            <a:ahLst/>
            <a:cxnLst/>
            <a:rect l="l" t="t" r="r" b="b"/>
            <a:pathLst>
              <a:path w="946785" h="946785">
                <a:moveTo>
                  <a:pt x="473202" y="0"/>
                </a:moveTo>
                <a:lnTo>
                  <a:pt x="424820" y="2442"/>
                </a:lnTo>
                <a:lnTo>
                  <a:pt x="377835" y="9612"/>
                </a:lnTo>
                <a:lnTo>
                  <a:pt x="332486" y="21272"/>
                </a:lnTo>
                <a:lnTo>
                  <a:pt x="289011" y="37183"/>
                </a:lnTo>
                <a:lnTo>
                  <a:pt x="247646" y="57108"/>
                </a:lnTo>
                <a:lnTo>
                  <a:pt x="208630" y="80809"/>
                </a:lnTo>
                <a:lnTo>
                  <a:pt x="172202" y="108048"/>
                </a:lnTo>
                <a:lnTo>
                  <a:pt x="138598" y="138588"/>
                </a:lnTo>
                <a:lnTo>
                  <a:pt x="108056" y="172191"/>
                </a:lnTo>
                <a:lnTo>
                  <a:pt x="80815" y="208619"/>
                </a:lnTo>
                <a:lnTo>
                  <a:pt x="57113" y="247635"/>
                </a:lnTo>
                <a:lnTo>
                  <a:pt x="37186" y="289000"/>
                </a:lnTo>
                <a:lnTo>
                  <a:pt x="21274" y="332477"/>
                </a:lnTo>
                <a:lnTo>
                  <a:pt x="9613" y="377828"/>
                </a:lnTo>
                <a:lnTo>
                  <a:pt x="2443" y="424815"/>
                </a:lnTo>
                <a:lnTo>
                  <a:pt x="0" y="473201"/>
                </a:lnTo>
                <a:lnTo>
                  <a:pt x="2443" y="521588"/>
                </a:lnTo>
                <a:lnTo>
                  <a:pt x="9613" y="568575"/>
                </a:lnTo>
                <a:lnTo>
                  <a:pt x="21274" y="613926"/>
                </a:lnTo>
                <a:lnTo>
                  <a:pt x="37186" y="657403"/>
                </a:lnTo>
                <a:lnTo>
                  <a:pt x="57113" y="698768"/>
                </a:lnTo>
                <a:lnTo>
                  <a:pt x="80815" y="737784"/>
                </a:lnTo>
                <a:lnTo>
                  <a:pt x="108056" y="774212"/>
                </a:lnTo>
                <a:lnTo>
                  <a:pt x="138598" y="807815"/>
                </a:lnTo>
                <a:lnTo>
                  <a:pt x="172202" y="838355"/>
                </a:lnTo>
                <a:lnTo>
                  <a:pt x="208630" y="865594"/>
                </a:lnTo>
                <a:lnTo>
                  <a:pt x="247646" y="889295"/>
                </a:lnTo>
                <a:lnTo>
                  <a:pt x="289011" y="909220"/>
                </a:lnTo>
                <a:lnTo>
                  <a:pt x="332486" y="925131"/>
                </a:lnTo>
                <a:lnTo>
                  <a:pt x="377835" y="936791"/>
                </a:lnTo>
                <a:lnTo>
                  <a:pt x="424820" y="943961"/>
                </a:lnTo>
                <a:lnTo>
                  <a:pt x="473202" y="946404"/>
                </a:lnTo>
                <a:lnTo>
                  <a:pt x="521583" y="943961"/>
                </a:lnTo>
                <a:lnTo>
                  <a:pt x="568568" y="936791"/>
                </a:lnTo>
                <a:lnTo>
                  <a:pt x="613917" y="925131"/>
                </a:lnTo>
                <a:lnTo>
                  <a:pt x="657392" y="909220"/>
                </a:lnTo>
                <a:lnTo>
                  <a:pt x="698757" y="889295"/>
                </a:lnTo>
                <a:lnTo>
                  <a:pt x="737773" y="865594"/>
                </a:lnTo>
                <a:lnTo>
                  <a:pt x="774201" y="838355"/>
                </a:lnTo>
                <a:lnTo>
                  <a:pt x="807805" y="807815"/>
                </a:lnTo>
                <a:lnTo>
                  <a:pt x="838347" y="774212"/>
                </a:lnTo>
                <a:lnTo>
                  <a:pt x="865588" y="737784"/>
                </a:lnTo>
                <a:lnTo>
                  <a:pt x="889290" y="698768"/>
                </a:lnTo>
                <a:lnTo>
                  <a:pt x="909217" y="657403"/>
                </a:lnTo>
                <a:lnTo>
                  <a:pt x="925129" y="613926"/>
                </a:lnTo>
                <a:lnTo>
                  <a:pt x="936790" y="568575"/>
                </a:lnTo>
                <a:lnTo>
                  <a:pt x="943960" y="521588"/>
                </a:lnTo>
                <a:lnTo>
                  <a:pt x="946404" y="473201"/>
                </a:lnTo>
                <a:lnTo>
                  <a:pt x="943960" y="424815"/>
                </a:lnTo>
                <a:lnTo>
                  <a:pt x="936790" y="377828"/>
                </a:lnTo>
                <a:lnTo>
                  <a:pt x="925129" y="332477"/>
                </a:lnTo>
                <a:lnTo>
                  <a:pt x="909217" y="289000"/>
                </a:lnTo>
                <a:lnTo>
                  <a:pt x="889290" y="247635"/>
                </a:lnTo>
                <a:lnTo>
                  <a:pt x="865588" y="208619"/>
                </a:lnTo>
                <a:lnTo>
                  <a:pt x="838347" y="172191"/>
                </a:lnTo>
                <a:lnTo>
                  <a:pt x="807805" y="138588"/>
                </a:lnTo>
                <a:lnTo>
                  <a:pt x="774201" y="108048"/>
                </a:lnTo>
                <a:lnTo>
                  <a:pt x="737773" y="80809"/>
                </a:lnTo>
                <a:lnTo>
                  <a:pt x="698757" y="57108"/>
                </a:lnTo>
                <a:lnTo>
                  <a:pt x="657392" y="37183"/>
                </a:lnTo>
                <a:lnTo>
                  <a:pt x="613917" y="21272"/>
                </a:lnTo>
                <a:lnTo>
                  <a:pt x="568568" y="9612"/>
                </a:lnTo>
                <a:lnTo>
                  <a:pt x="521583" y="2442"/>
                </a:lnTo>
                <a:lnTo>
                  <a:pt x="473202" y="0"/>
                </a:lnTo>
                <a:close/>
              </a:path>
            </a:pathLst>
          </a:custGeom>
          <a:solidFill>
            <a:srgbClr val="EAC1BB"/>
          </a:solidFill>
        </p:spPr>
        <p:txBody>
          <a:bodyPr wrap="square" lIns="0" tIns="0" rIns="0" bIns="0" rtlCol="0"/>
          <a:lstStyle/>
          <a:p>
            <a:endParaRPr/>
          </a:p>
        </p:txBody>
      </p:sp>
      <p:sp>
        <p:nvSpPr>
          <p:cNvPr id="11" name="object 11"/>
          <p:cNvSpPr/>
          <p:nvPr/>
        </p:nvSpPr>
        <p:spPr>
          <a:xfrm>
            <a:off x="533403" y="2819403"/>
            <a:ext cx="946785" cy="946785"/>
          </a:xfrm>
          <a:custGeom>
            <a:avLst/>
            <a:gdLst/>
            <a:ahLst/>
            <a:cxnLst/>
            <a:rect l="l" t="t" r="r" b="b"/>
            <a:pathLst>
              <a:path w="946785" h="946785">
                <a:moveTo>
                  <a:pt x="0" y="473201"/>
                </a:moveTo>
                <a:lnTo>
                  <a:pt x="2443" y="424815"/>
                </a:lnTo>
                <a:lnTo>
                  <a:pt x="9613" y="377828"/>
                </a:lnTo>
                <a:lnTo>
                  <a:pt x="21274" y="332477"/>
                </a:lnTo>
                <a:lnTo>
                  <a:pt x="37186" y="289000"/>
                </a:lnTo>
                <a:lnTo>
                  <a:pt x="57113" y="247635"/>
                </a:lnTo>
                <a:lnTo>
                  <a:pt x="80815" y="208619"/>
                </a:lnTo>
                <a:lnTo>
                  <a:pt x="108056" y="172191"/>
                </a:lnTo>
                <a:lnTo>
                  <a:pt x="138598" y="138588"/>
                </a:lnTo>
                <a:lnTo>
                  <a:pt x="172202" y="108048"/>
                </a:lnTo>
                <a:lnTo>
                  <a:pt x="208630" y="80809"/>
                </a:lnTo>
                <a:lnTo>
                  <a:pt x="247646" y="57108"/>
                </a:lnTo>
                <a:lnTo>
                  <a:pt x="289011" y="37183"/>
                </a:lnTo>
                <a:lnTo>
                  <a:pt x="332486" y="21272"/>
                </a:lnTo>
                <a:lnTo>
                  <a:pt x="377835" y="9612"/>
                </a:lnTo>
                <a:lnTo>
                  <a:pt x="424820" y="2442"/>
                </a:lnTo>
                <a:lnTo>
                  <a:pt x="473202" y="0"/>
                </a:lnTo>
                <a:lnTo>
                  <a:pt x="521583" y="2442"/>
                </a:lnTo>
                <a:lnTo>
                  <a:pt x="568568" y="9612"/>
                </a:lnTo>
                <a:lnTo>
                  <a:pt x="613917" y="21272"/>
                </a:lnTo>
                <a:lnTo>
                  <a:pt x="657392" y="37183"/>
                </a:lnTo>
                <a:lnTo>
                  <a:pt x="698757" y="57108"/>
                </a:lnTo>
                <a:lnTo>
                  <a:pt x="737773" y="80809"/>
                </a:lnTo>
                <a:lnTo>
                  <a:pt x="774201" y="108048"/>
                </a:lnTo>
                <a:lnTo>
                  <a:pt x="807805" y="138588"/>
                </a:lnTo>
                <a:lnTo>
                  <a:pt x="838347" y="172191"/>
                </a:lnTo>
                <a:lnTo>
                  <a:pt x="865588" y="208619"/>
                </a:lnTo>
                <a:lnTo>
                  <a:pt x="889290" y="247635"/>
                </a:lnTo>
                <a:lnTo>
                  <a:pt x="909217" y="289000"/>
                </a:lnTo>
                <a:lnTo>
                  <a:pt x="925129" y="332477"/>
                </a:lnTo>
                <a:lnTo>
                  <a:pt x="936790" y="377828"/>
                </a:lnTo>
                <a:lnTo>
                  <a:pt x="943960" y="424815"/>
                </a:lnTo>
                <a:lnTo>
                  <a:pt x="946404" y="473201"/>
                </a:lnTo>
                <a:lnTo>
                  <a:pt x="943960" y="521588"/>
                </a:lnTo>
                <a:lnTo>
                  <a:pt x="936790" y="568575"/>
                </a:lnTo>
                <a:lnTo>
                  <a:pt x="925129" y="613926"/>
                </a:lnTo>
                <a:lnTo>
                  <a:pt x="909217" y="657403"/>
                </a:lnTo>
                <a:lnTo>
                  <a:pt x="889290" y="698768"/>
                </a:lnTo>
                <a:lnTo>
                  <a:pt x="865588" y="737784"/>
                </a:lnTo>
                <a:lnTo>
                  <a:pt x="838347" y="774212"/>
                </a:lnTo>
                <a:lnTo>
                  <a:pt x="807805" y="807815"/>
                </a:lnTo>
                <a:lnTo>
                  <a:pt x="774201" y="838355"/>
                </a:lnTo>
                <a:lnTo>
                  <a:pt x="737773" y="865594"/>
                </a:lnTo>
                <a:lnTo>
                  <a:pt x="698757" y="889295"/>
                </a:lnTo>
                <a:lnTo>
                  <a:pt x="657392" y="909220"/>
                </a:lnTo>
                <a:lnTo>
                  <a:pt x="613917" y="925131"/>
                </a:lnTo>
                <a:lnTo>
                  <a:pt x="568568" y="936791"/>
                </a:lnTo>
                <a:lnTo>
                  <a:pt x="521583" y="943961"/>
                </a:lnTo>
                <a:lnTo>
                  <a:pt x="473202" y="946404"/>
                </a:lnTo>
                <a:lnTo>
                  <a:pt x="424820" y="943961"/>
                </a:lnTo>
                <a:lnTo>
                  <a:pt x="377835" y="936791"/>
                </a:lnTo>
                <a:lnTo>
                  <a:pt x="332486" y="925131"/>
                </a:lnTo>
                <a:lnTo>
                  <a:pt x="289011" y="909220"/>
                </a:lnTo>
                <a:lnTo>
                  <a:pt x="247646" y="889295"/>
                </a:lnTo>
                <a:lnTo>
                  <a:pt x="208630" y="865594"/>
                </a:lnTo>
                <a:lnTo>
                  <a:pt x="172202" y="838355"/>
                </a:lnTo>
                <a:lnTo>
                  <a:pt x="138598" y="807815"/>
                </a:lnTo>
                <a:lnTo>
                  <a:pt x="108056" y="774212"/>
                </a:lnTo>
                <a:lnTo>
                  <a:pt x="80815" y="737784"/>
                </a:lnTo>
                <a:lnTo>
                  <a:pt x="57113" y="698768"/>
                </a:lnTo>
                <a:lnTo>
                  <a:pt x="37186" y="657403"/>
                </a:lnTo>
                <a:lnTo>
                  <a:pt x="21274" y="613926"/>
                </a:lnTo>
                <a:lnTo>
                  <a:pt x="9613" y="568575"/>
                </a:lnTo>
                <a:lnTo>
                  <a:pt x="2443" y="521588"/>
                </a:lnTo>
                <a:lnTo>
                  <a:pt x="0" y="473201"/>
                </a:lnTo>
                <a:close/>
              </a:path>
            </a:pathLst>
          </a:custGeom>
          <a:ln w="12192">
            <a:solidFill>
              <a:srgbClr val="FFFFFF"/>
            </a:solidFill>
          </a:ln>
        </p:spPr>
        <p:txBody>
          <a:bodyPr wrap="square" lIns="0" tIns="0" rIns="0" bIns="0" rtlCol="0"/>
          <a:lstStyle/>
          <a:p>
            <a:endParaRPr/>
          </a:p>
        </p:txBody>
      </p:sp>
      <p:sp>
        <p:nvSpPr>
          <p:cNvPr id="12" name="object 12"/>
          <p:cNvSpPr/>
          <p:nvPr/>
        </p:nvSpPr>
        <p:spPr>
          <a:xfrm>
            <a:off x="838200" y="4070606"/>
            <a:ext cx="7467600" cy="946785"/>
          </a:xfrm>
          <a:custGeom>
            <a:avLst/>
            <a:gdLst/>
            <a:ahLst/>
            <a:cxnLst/>
            <a:rect l="l" t="t" r="r" b="b"/>
            <a:pathLst>
              <a:path w="7467600" h="946785">
                <a:moveTo>
                  <a:pt x="7467600" y="0"/>
                </a:moveTo>
                <a:lnTo>
                  <a:pt x="473202" y="0"/>
                </a:lnTo>
                <a:lnTo>
                  <a:pt x="0" y="473202"/>
                </a:lnTo>
                <a:lnTo>
                  <a:pt x="473202" y="946404"/>
                </a:lnTo>
                <a:lnTo>
                  <a:pt x="7467600" y="946404"/>
                </a:lnTo>
                <a:lnTo>
                  <a:pt x="7467600" y="0"/>
                </a:lnTo>
                <a:close/>
              </a:path>
            </a:pathLst>
          </a:custGeom>
          <a:solidFill>
            <a:srgbClr val="D24717"/>
          </a:solidFill>
        </p:spPr>
        <p:txBody>
          <a:bodyPr wrap="square" lIns="0" tIns="0" rIns="0" bIns="0" rtlCol="0"/>
          <a:lstStyle/>
          <a:p>
            <a:endParaRPr/>
          </a:p>
        </p:txBody>
      </p:sp>
      <p:sp>
        <p:nvSpPr>
          <p:cNvPr id="13" name="object 13"/>
          <p:cNvSpPr/>
          <p:nvPr/>
        </p:nvSpPr>
        <p:spPr>
          <a:xfrm>
            <a:off x="533403" y="4038603"/>
            <a:ext cx="946785" cy="946785"/>
          </a:xfrm>
          <a:custGeom>
            <a:avLst/>
            <a:gdLst/>
            <a:ahLst/>
            <a:cxnLst/>
            <a:rect l="l" t="t" r="r" b="b"/>
            <a:pathLst>
              <a:path w="946785" h="946785">
                <a:moveTo>
                  <a:pt x="473202" y="0"/>
                </a:moveTo>
                <a:lnTo>
                  <a:pt x="424820" y="2442"/>
                </a:lnTo>
                <a:lnTo>
                  <a:pt x="377835" y="9612"/>
                </a:lnTo>
                <a:lnTo>
                  <a:pt x="332486" y="21272"/>
                </a:lnTo>
                <a:lnTo>
                  <a:pt x="289011" y="37183"/>
                </a:lnTo>
                <a:lnTo>
                  <a:pt x="247646" y="57108"/>
                </a:lnTo>
                <a:lnTo>
                  <a:pt x="208630" y="80809"/>
                </a:lnTo>
                <a:lnTo>
                  <a:pt x="172202" y="108048"/>
                </a:lnTo>
                <a:lnTo>
                  <a:pt x="138598" y="138588"/>
                </a:lnTo>
                <a:lnTo>
                  <a:pt x="108056" y="172191"/>
                </a:lnTo>
                <a:lnTo>
                  <a:pt x="80815" y="208619"/>
                </a:lnTo>
                <a:lnTo>
                  <a:pt x="57113" y="247635"/>
                </a:lnTo>
                <a:lnTo>
                  <a:pt x="37186" y="289000"/>
                </a:lnTo>
                <a:lnTo>
                  <a:pt x="21274" y="332477"/>
                </a:lnTo>
                <a:lnTo>
                  <a:pt x="9613" y="377828"/>
                </a:lnTo>
                <a:lnTo>
                  <a:pt x="2443" y="424815"/>
                </a:lnTo>
                <a:lnTo>
                  <a:pt x="0" y="473201"/>
                </a:lnTo>
                <a:lnTo>
                  <a:pt x="2443" y="521588"/>
                </a:lnTo>
                <a:lnTo>
                  <a:pt x="9613" y="568575"/>
                </a:lnTo>
                <a:lnTo>
                  <a:pt x="21274" y="613926"/>
                </a:lnTo>
                <a:lnTo>
                  <a:pt x="37186" y="657403"/>
                </a:lnTo>
                <a:lnTo>
                  <a:pt x="57113" y="698768"/>
                </a:lnTo>
                <a:lnTo>
                  <a:pt x="80815" y="737784"/>
                </a:lnTo>
                <a:lnTo>
                  <a:pt x="108056" y="774212"/>
                </a:lnTo>
                <a:lnTo>
                  <a:pt x="138598" y="807815"/>
                </a:lnTo>
                <a:lnTo>
                  <a:pt x="172202" y="838355"/>
                </a:lnTo>
                <a:lnTo>
                  <a:pt x="208630" y="865594"/>
                </a:lnTo>
                <a:lnTo>
                  <a:pt x="247646" y="889295"/>
                </a:lnTo>
                <a:lnTo>
                  <a:pt x="289011" y="909220"/>
                </a:lnTo>
                <a:lnTo>
                  <a:pt x="332486" y="925131"/>
                </a:lnTo>
                <a:lnTo>
                  <a:pt x="377835" y="936791"/>
                </a:lnTo>
                <a:lnTo>
                  <a:pt x="424820" y="943961"/>
                </a:lnTo>
                <a:lnTo>
                  <a:pt x="473202" y="946404"/>
                </a:lnTo>
                <a:lnTo>
                  <a:pt x="521583" y="943961"/>
                </a:lnTo>
                <a:lnTo>
                  <a:pt x="568568" y="936791"/>
                </a:lnTo>
                <a:lnTo>
                  <a:pt x="613917" y="925131"/>
                </a:lnTo>
                <a:lnTo>
                  <a:pt x="657392" y="909220"/>
                </a:lnTo>
                <a:lnTo>
                  <a:pt x="698757" y="889295"/>
                </a:lnTo>
                <a:lnTo>
                  <a:pt x="737773" y="865594"/>
                </a:lnTo>
                <a:lnTo>
                  <a:pt x="774201" y="838355"/>
                </a:lnTo>
                <a:lnTo>
                  <a:pt x="807805" y="807815"/>
                </a:lnTo>
                <a:lnTo>
                  <a:pt x="838347" y="774212"/>
                </a:lnTo>
                <a:lnTo>
                  <a:pt x="865588" y="737784"/>
                </a:lnTo>
                <a:lnTo>
                  <a:pt x="889290" y="698768"/>
                </a:lnTo>
                <a:lnTo>
                  <a:pt x="909217" y="657403"/>
                </a:lnTo>
                <a:lnTo>
                  <a:pt x="925129" y="613926"/>
                </a:lnTo>
                <a:lnTo>
                  <a:pt x="936790" y="568575"/>
                </a:lnTo>
                <a:lnTo>
                  <a:pt x="943960" y="521588"/>
                </a:lnTo>
                <a:lnTo>
                  <a:pt x="946404" y="473201"/>
                </a:lnTo>
                <a:lnTo>
                  <a:pt x="943960" y="424815"/>
                </a:lnTo>
                <a:lnTo>
                  <a:pt x="936790" y="377828"/>
                </a:lnTo>
                <a:lnTo>
                  <a:pt x="925129" y="332477"/>
                </a:lnTo>
                <a:lnTo>
                  <a:pt x="909217" y="289000"/>
                </a:lnTo>
                <a:lnTo>
                  <a:pt x="889290" y="247635"/>
                </a:lnTo>
                <a:lnTo>
                  <a:pt x="865588" y="208619"/>
                </a:lnTo>
                <a:lnTo>
                  <a:pt x="838347" y="172191"/>
                </a:lnTo>
                <a:lnTo>
                  <a:pt x="807805" y="138588"/>
                </a:lnTo>
                <a:lnTo>
                  <a:pt x="774201" y="108048"/>
                </a:lnTo>
                <a:lnTo>
                  <a:pt x="737773" y="80809"/>
                </a:lnTo>
                <a:lnTo>
                  <a:pt x="698757" y="57108"/>
                </a:lnTo>
                <a:lnTo>
                  <a:pt x="657392" y="37183"/>
                </a:lnTo>
                <a:lnTo>
                  <a:pt x="613917" y="21272"/>
                </a:lnTo>
                <a:lnTo>
                  <a:pt x="568568" y="9612"/>
                </a:lnTo>
                <a:lnTo>
                  <a:pt x="521583" y="2442"/>
                </a:lnTo>
                <a:lnTo>
                  <a:pt x="473202" y="0"/>
                </a:lnTo>
                <a:close/>
              </a:path>
            </a:pathLst>
          </a:custGeom>
          <a:solidFill>
            <a:srgbClr val="EAC1BB"/>
          </a:solidFill>
        </p:spPr>
        <p:txBody>
          <a:bodyPr wrap="square" lIns="0" tIns="0" rIns="0" bIns="0" rtlCol="0"/>
          <a:lstStyle/>
          <a:p>
            <a:endParaRPr/>
          </a:p>
        </p:txBody>
      </p:sp>
      <p:sp>
        <p:nvSpPr>
          <p:cNvPr id="14" name="object 14"/>
          <p:cNvSpPr/>
          <p:nvPr/>
        </p:nvSpPr>
        <p:spPr>
          <a:xfrm>
            <a:off x="533403" y="4038603"/>
            <a:ext cx="946785" cy="946785"/>
          </a:xfrm>
          <a:custGeom>
            <a:avLst/>
            <a:gdLst/>
            <a:ahLst/>
            <a:cxnLst/>
            <a:rect l="l" t="t" r="r" b="b"/>
            <a:pathLst>
              <a:path w="946785" h="946785">
                <a:moveTo>
                  <a:pt x="0" y="473201"/>
                </a:moveTo>
                <a:lnTo>
                  <a:pt x="2443" y="424815"/>
                </a:lnTo>
                <a:lnTo>
                  <a:pt x="9613" y="377828"/>
                </a:lnTo>
                <a:lnTo>
                  <a:pt x="21274" y="332477"/>
                </a:lnTo>
                <a:lnTo>
                  <a:pt x="37186" y="289000"/>
                </a:lnTo>
                <a:lnTo>
                  <a:pt x="57113" y="247635"/>
                </a:lnTo>
                <a:lnTo>
                  <a:pt x="80815" y="208619"/>
                </a:lnTo>
                <a:lnTo>
                  <a:pt x="108056" y="172191"/>
                </a:lnTo>
                <a:lnTo>
                  <a:pt x="138598" y="138588"/>
                </a:lnTo>
                <a:lnTo>
                  <a:pt x="172202" y="108048"/>
                </a:lnTo>
                <a:lnTo>
                  <a:pt x="208630" y="80809"/>
                </a:lnTo>
                <a:lnTo>
                  <a:pt x="247646" y="57108"/>
                </a:lnTo>
                <a:lnTo>
                  <a:pt x="289011" y="37183"/>
                </a:lnTo>
                <a:lnTo>
                  <a:pt x="332486" y="21272"/>
                </a:lnTo>
                <a:lnTo>
                  <a:pt x="377835" y="9612"/>
                </a:lnTo>
                <a:lnTo>
                  <a:pt x="424820" y="2442"/>
                </a:lnTo>
                <a:lnTo>
                  <a:pt x="473202" y="0"/>
                </a:lnTo>
                <a:lnTo>
                  <a:pt x="521583" y="2442"/>
                </a:lnTo>
                <a:lnTo>
                  <a:pt x="568568" y="9612"/>
                </a:lnTo>
                <a:lnTo>
                  <a:pt x="613917" y="21272"/>
                </a:lnTo>
                <a:lnTo>
                  <a:pt x="657392" y="37183"/>
                </a:lnTo>
                <a:lnTo>
                  <a:pt x="698757" y="57108"/>
                </a:lnTo>
                <a:lnTo>
                  <a:pt x="737773" y="80809"/>
                </a:lnTo>
                <a:lnTo>
                  <a:pt x="774201" y="108048"/>
                </a:lnTo>
                <a:lnTo>
                  <a:pt x="807805" y="138588"/>
                </a:lnTo>
                <a:lnTo>
                  <a:pt x="838347" y="172191"/>
                </a:lnTo>
                <a:lnTo>
                  <a:pt x="865588" y="208619"/>
                </a:lnTo>
                <a:lnTo>
                  <a:pt x="889290" y="247635"/>
                </a:lnTo>
                <a:lnTo>
                  <a:pt x="909217" y="289000"/>
                </a:lnTo>
                <a:lnTo>
                  <a:pt x="925129" y="332477"/>
                </a:lnTo>
                <a:lnTo>
                  <a:pt x="936790" y="377828"/>
                </a:lnTo>
                <a:lnTo>
                  <a:pt x="943960" y="424815"/>
                </a:lnTo>
                <a:lnTo>
                  <a:pt x="946404" y="473201"/>
                </a:lnTo>
                <a:lnTo>
                  <a:pt x="943960" y="521588"/>
                </a:lnTo>
                <a:lnTo>
                  <a:pt x="936790" y="568575"/>
                </a:lnTo>
                <a:lnTo>
                  <a:pt x="925129" y="613926"/>
                </a:lnTo>
                <a:lnTo>
                  <a:pt x="909217" y="657403"/>
                </a:lnTo>
                <a:lnTo>
                  <a:pt x="889290" y="698768"/>
                </a:lnTo>
                <a:lnTo>
                  <a:pt x="865588" y="737784"/>
                </a:lnTo>
                <a:lnTo>
                  <a:pt x="838347" y="774212"/>
                </a:lnTo>
                <a:lnTo>
                  <a:pt x="807805" y="807815"/>
                </a:lnTo>
                <a:lnTo>
                  <a:pt x="774201" y="838355"/>
                </a:lnTo>
                <a:lnTo>
                  <a:pt x="737773" y="865594"/>
                </a:lnTo>
                <a:lnTo>
                  <a:pt x="698757" y="889295"/>
                </a:lnTo>
                <a:lnTo>
                  <a:pt x="657392" y="909220"/>
                </a:lnTo>
                <a:lnTo>
                  <a:pt x="613917" y="925131"/>
                </a:lnTo>
                <a:lnTo>
                  <a:pt x="568568" y="936791"/>
                </a:lnTo>
                <a:lnTo>
                  <a:pt x="521583" y="943961"/>
                </a:lnTo>
                <a:lnTo>
                  <a:pt x="473202" y="946404"/>
                </a:lnTo>
                <a:lnTo>
                  <a:pt x="424820" y="943961"/>
                </a:lnTo>
                <a:lnTo>
                  <a:pt x="377835" y="936791"/>
                </a:lnTo>
                <a:lnTo>
                  <a:pt x="332486" y="925131"/>
                </a:lnTo>
                <a:lnTo>
                  <a:pt x="289011" y="909220"/>
                </a:lnTo>
                <a:lnTo>
                  <a:pt x="247646" y="889295"/>
                </a:lnTo>
                <a:lnTo>
                  <a:pt x="208630" y="865594"/>
                </a:lnTo>
                <a:lnTo>
                  <a:pt x="172202" y="838355"/>
                </a:lnTo>
                <a:lnTo>
                  <a:pt x="138598" y="807815"/>
                </a:lnTo>
                <a:lnTo>
                  <a:pt x="108056" y="774212"/>
                </a:lnTo>
                <a:lnTo>
                  <a:pt x="80815" y="737784"/>
                </a:lnTo>
                <a:lnTo>
                  <a:pt x="57113" y="698768"/>
                </a:lnTo>
                <a:lnTo>
                  <a:pt x="37186" y="657403"/>
                </a:lnTo>
                <a:lnTo>
                  <a:pt x="21274" y="613926"/>
                </a:lnTo>
                <a:lnTo>
                  <a:pt x="9613" y="568575"/>
                </a:lnTo>
                <a:lnTo>
                  <a:pt x="2443" y="521588"/>
                </a:lnTo>
                <a:lnTo>
                  <a:pt x="0" y="473201"/>
                </a:lnTo>
                <a:close/>
              </a:path>
            </a:pathLst>
          </a:custGeom>
          <a:ln w="12192">
            <a:solidFill>
              <a:srgbClr val="FFFFFF"/>
            </a:solidFill>
          </a:ln>
        </p:spPr>
        <p:txBody>
          <a:bodyPr wrap="square" lIns="0" tIns="0" rIns="0" bIns="0" rtlCol="0"/>
          <a:lstStyle/>
          <a:p>
            <a:endParaRPr/>
          </a:p>
        </p:txBody>
      </p:sp>
      <p:sp>
        <p:nvSpPr>
          <p:cNvPr id="15" name="object 15"/>
          <p:cNvSpPr/>
          <p:nvPr/>
        </p:nvSpPr>
        <p:spPr>
          <a:xfrm>
            <a:off x="961647" y="5301999"/>
            <a:ext cx="7344409" cy="946785"/>
          </a:xfrm>
          <a:custGeom>
            <a:avLst/>
            <a:gdLst/>
            <a:ahLst/>
            <a:cxnLst/>
            <a:rect l="l" t="t" r="r" b="b"/>
            <a:pathLst>
              <a:path w="7344409" h="946785">
                <a:moveTo>
                  <a:pt x="7344156" y="0"/>
                </a:moveTo>
                <a:lnTo>
                  <a:pt x="473202" y="0"/>
                </a:lnTo>
                <a:lnTo>
                  <a:pt x="0" y="473201"/>
                </a:lnTo>
                <a:lnTo>
                  <a:pt x="473202" y="946403"/>
                </a:lnTo>
                <a:lnTo>
                  <a:pt x="7344156" y="946403"/>
                </a:lnTo>
                <a:lnTo>
                  <a:pt x="7344156" y="0"/>
                </a:lnTo>
                <a:close/>
              </a:path>
            </a:pathLst>
          </a:custGeom>
          <a:solidFill>
            <a:srgbClr val="D24717"/>
          </a:solidFill>
        </p:spPr>
        <p:txBody>
          <a:bodyPr wrap="square" lIns="0" tIns="0" rIns="0" bIns="0" rtlCol="0"/>
          <a:lstStyle/>
          <a:p>
            <a:endParaRPr/>
          </a:p>
        </p:txBody>
      </p:sp>
      <p:sp>
        <p:nvSpPr>
          <p:cNvPr id="16" name="object 16"/>
          <p:cNvSpPr txBox="1"/>
          <p:nvPr/>
        </p:nvSpPr>
        <p:spPr>
          <a:xfrm>
            <a:off x="1500887" y="1631951"/>
            <a:ext cx="6650991" cy="4481484"/>
          </a:xfrm>
          <a:prstGeom prst="rect">
            <a:avLst/>
          </a:prstGeom>
        </p:spPr>
        <p:txBody>
          <a:bodyPr vert="horz" wrap="square" lIns="0" tIns="54611" rIns="0" bIns="0" rtlCol="0">
            <a:spAutoFit/>
          </a:bodyPr>
          <a:lstStyle/>
          <a:p>
            <a:pPr marL="163827" marR="154301" algn="ctr">
              <a:lnSpc>
                <a:spcPct val="86300"/>
              </a:lnSpc>
              <a:spcBef>
                <a:spcPts val="431"/>
              </a:spcBef>
            </a:pPr>
            <a:r>
              <a:rPr sz="2000" dirty="0">
                <a:solidFill>
                  <a:srgbClr val="FFFFFF"/>
                </a:solidFill>
                <a:latin typeface="Times New Roman"/>
                <a:cs typeface="Times New Roman"/>
              </a:rPr>
              <a:t>where a liquid </a:t>
            </a:r>
            <a:r>
              <a:rPr sz="2000" spc="-11" dirty="0">
                <a:solidFill>
                  <a:srgbClr val="FFFFFF"/>
                </a:solidFill>
                <a:latin typeface="Times New Roman"/>
                <a:cs typeface="Times New Roman"/>
              </a:rPr>
              <a:t>may </a:t>
            </a:r>
            <a:r>
              <a:rPr sz="2000" dirty="0">
                <a:solidFill>
                  <a:srgbClr val="FFFFFF"/>
                </a:solidFill>
                <a:latin typeface="Times New Roman"/>
                <a:cs typeface="Times New Roman"/>
              </a:rPr>
              <a:t>be transformed into a free flowing,</a:t>
            </a:r>
            <a:r>
              <a:rPr sz="2000" spc="-125" dirty="0">
                <a:solidFill>
                  <a:srgbClr val="FFFFFF"/>
                </a:solidFill>
                <a:latin typeface="Times New Roman"/>
                <a:cs typeface="Times New Roman"/>
              </a:rPr>
              <a:t> </a:t>
            </a:r>
            <a:r>
              <a:rPr sz="2000" dirty="0">
                <a:solidFill>
                  <a:srgbClr val="FFFFFF"/>
                </a:solidFill>
                <a:latin typeface="Times New Roman"/>
                <a:cs typeface="Times New Roman"/>
              </a:rPr>
              <a:t>readily  compressible and apparently dry powder by </a:t>
            </a:r>
            <a:r>
              <a:rPr sz="2000" spc="-5" dirty="0">
                <a:solidFill>
                  <a:srgbClr val="FFFFFF"/>
                </a:solidFill>
                <a:latin typeface="Times New Roman"/>
                <a:cs typeface="Times New Roman"/>
              </a:rPr>
              <a:t>simple </a:t>
            </a:r>
            <a:r>
              <a:rPr sz="2000" dirty="0">
                <a:solidFill>
                  <a:srgbClr val="FFFFFF"/>
                </a:solidFill>
                <a:latin typeface="Times New Roman"/>
                <a:cs typeface="Times New Roman"/>
              </a:rPr>
              <a:t>physical  blending with </a:t>
            </a:r>
            <a:r>
              <a:rPr sz="2000" spc="-5" dirty="0">
                <a:solidFill>
                  <a:srgbClr val="FFFFFF"/>
                </a:solidFill>
                <a:latin typeface="Times New Roman"/>
                <a:cs typeface="Times New Roman"/>
              </a:rPr>
              <a:t>selected carrier </a:t>
            </a:r>
            <a:r>
              <a:rPr sz="2000" dirty="0">
                <a:solidFill>
                  <a:srgbClr val="FFFFFF"/>
                </a:solidFill>
                <a:latin typeface="Times New Roman"/>
                <a:cs typeface="Times New Roman"/>
              </a:rPr>
              <a:t>and coating</a:t>
            </a:r>
            <a:r>
              <a:rPr sz="2000" spc="-51" dirty="0">
                <a:solidFill>
                  <a:srgbClr val="FFFFFF"/>
                </a:solidFill>
                <a:latin typeface="Times New Roman"/>
                <a:cs typeface="Times New Roman"/>
              </a:rPr>
              <a:t> </a:t>
            </a:r>
            <a:r>
              <a:rPr sz="2000" spc="-5" dirty="0">
                <a:solidFill>
                  <a:srgbClr val="FFFFFF"/>
                </a:solidFill>
                <a:latin typeface="Times New Roman"/>
                <a:cs typeface="Times New Roman"/>
              </a:rPr>
              <a:t>material.</a:t>
            </a:r>
            <a:endParaRPr sz="2000">
              <a:latin typeface="Times New Roman"/>
              <a:cs typeface="Times New Roman"/>
            </a:endParaRPr>
          </a:p>
          <a:p>
            <a:pPr>
              <a:spcBef>
                <a:spcPts val="15"/>
              </a:spcBef>
            </a:pPr>
            <a:endParaRPr sz="3000">
              <a:latin typeface="Times New Roman"/>
              <a:cs typeface="Times New Roman"/>
            </a:endParaRPr>
          </a:p>
          <a:p>
            <a:pPr marL="12700" marR="5080" algn="ctr">
              <a:lnSpc>
                <a:spcPct val="86300"/>
              </a:lnSpc>
            </a:pPr>
            <a:r>
              <a:rPr sz="2000" dirty="0">
                <a:solidFill>
                  <a:srgbClr val="FFFFFF"/>
                </a:solidFill>
                <a:latin typeface="Times New Roman"/>
                <a:cs typeface="Times New Roman"/>
              </a:rPr>
              <a:t>The </a:t>
            </a:r>
            <a:r>
              <a:rPr sz="2000" spc="-5" dirty="0">
                <a:solidFill>
                  <a:srgbClr val="FFFFFF"/>
                </a:solidFill>
                <a:latin typeface="Times New Roman"/>
                <a:cs typeface="Times New Roman"/>
              </a:rPr>
              <a:t>liquid </a:t>
            </a:r>
            <a:r>
              <a:rPr sz="2000" dirty="0">
                <a:solidFill>
                  <a:srgbClr val="FFFFFF"/>
                </a:solidFill>
                <a:latin typeface="Times New Roman"/>
                <a:cs typeface="Times New Roman"/>
              </a:rPr>
              <a:t>portion, which can be a liquid drug, a drug</a:t>
            </a:r>
            <a:r>
              <a:rPr sz="2000" spc="-100" dirty="0">
                <a:solidFill>
                  <a:srgbClr val="FFFFFF"/>
                </a:solidFill>
                <a:latin typeface="Times New Roman"/>
                <a:cs typeface="Times New Roman"/>
              </a:rPr>
              <a:t> </a:t>
            </a:r>
            <a:r>
              <a:rPr sz="2000" dirty="0">
                <a:solidFill>
                  <a:srgbClr val="FFFFFF"/>
                </a:solidFill>
                <a:latin typeface="Times New Roman"/>
                <a:cs typeface="Times New Roman"/>
              </a:rPr>
              <a:t>suspension  or a drug solution in suitable non-volatile liquid </a:t>
            </a:r>
            <a:r>
              <a:rPr sz="2000" spc="-5" dirty="0">
                <a:solidFill>
                  <a:srgbClr val="FFFFFF"/>
                </a:solidFill>
                <a:latin typeface="Times New Roman"/>
                <a:cs typeface="Times New Roman"/>
              </a:rPr>
              <a:t>vehicles, </a:t>
            </a:r>
            <a:r>
              <a:rPr sz="2000" dirty="0">
                <a:solidFill>
                  <a:srgbClr val="FFFFFF"/>
                </a:solidFill>
                <a:latin typeface="Times New Roman"/>
                <a:cs typeface="Times New Roman"/>
              </a:rPr>
              <a:t>is  incorporated into the porous carrier</a:t>
            </a:r>
            <a:r>
              <a:rPr sz="2000" spc="-111" dirty="0">
                <a:solidFill>
                  <a:srgbClr val="FFFFFF"/>
                </a:solidFill>
                <a:latin typeface="Times New Roman"/>
                <a:cs typeface="Times New Roman"/>
              </a:rPr>
              <a:t> </a:t>
            </a:r>
            <a:r>
              <a:rPr sz="2000" spc="-5" dirty="0">
                <a:solidFill>
                  <a:srgbClr val="FFFFFF"/>
                </a:solidFill>
                <a:latin typeface="Times New Roman"/>
                <a:cs typeface="Times New Roman"/>
              </a:rPr>
              <a:t>material.</a:t>
            </a:r>
            <a:endParaRPr sz="2000">
              <a:latin typeface="Times New Roman"/>
              <a:cs typeface="Times New Roman"/>
            </a:endParaRPr>
          </a:p>
          <a:p>
            <a:pPr>
              <a:spcBef>
                <a:spcPts val="15"/>
              </a:spcBef>
            </a:pPr>
            <a:endParaRPr sz="3000">
              <a:latin typeface="Times New Roman"/>
              <a:cs typeface="Times New Roman"/>
            </a:endParaRPr>
          </a:p>
          <a:p>
            <a:pPr marL="67309" marR="59053" algn="ctr">
              <a:lnSpc>
                <a:spcPct val="86300"/>
              </a:lnSpc>
            </a:pPr>
            <a:r>
              <a:rPr sz="2000" dirty="0">
                <a:solidFill>
                  <a:srgbClr val="FFFFFF"/>
                </a:solidFill>
                <a:latin typeface="Times New Roman"/>
                <a:cs typeface="Times New Roman"/>
              </a:rPr>
              <a:t>Once the carrier is </a:t>
            </a:r>
            <a:r>
              <a:rPr sz="2000" spc="-5" dirty="0">
                <a:solidFill>
                  <a:srgbClr val="FFFFFF"/>
                </a:solidFill>
                <a:latin typeface="Times New Roman"/>
                <a:cs typeface="Times New Roman"/>
              </a:rPr>
              <a:t>saturated </a:t>
            </a:r>
            <a:r>
              <a:rPr sz="2000" dirty="0">
                <a:solidFill>
                  <a:srgbClr val="FFFFFF"/>
                </a:solidFill>
                <a:latin typeface="Times New Roman"/>
                <a:cs typeface="Times New Roman"/>
              </a:rPr>
              <a:t>with liquid, a liquid </a:t>
            </a:r>
            <a:r>
              <a:rPr sz="2000" spc="-5" dirty="0">
                <a:solidFill>
                  <a:srgbClr val="FFFFFF"/>
                </a:solidFill>
                <a:latin typeface="Times New Roman"/>
                <a:cs typeface="Times New Roman"/>
              </a:rPr>
              <a:t>layer </a:t>
            </a:r>
            <a:r>
              <a:rPr sz="2000" dirty="0">
                <a:solidFill>
                  <a:srgbClr val="FFFFFF"/>
                </a:solidFill>
                <a:latin typeface="Times New Roman"/>
                <a:cs typeface="Times New Roman"/>
              </a:rPr>
              <a:t>is</a:t>
            </a:r>
            <a:r>
              <a:rPr sz="2000" spc="-51" dirty="0">
                <a:solidFill>
                  <a:srgbClr val="FFFFFF"/>
                </a:solidFill>
                <a:latin typeface="Times New Roman"/>
                <a:cs typeface="Times New Roman"/>
              </a:rPr>
              <a:t> </a:t>
            </a:r>
            <a:r>
              <a:rPr sz="2000" spc="-5" dirty="0">
                <a:solidFill>
                  <a:srgbClr val="FFFFFF"/>
                </a:solidFill>
                <a:latin typeface="Times New Roman"/>
                <a:cs typeface="Times New Roman"/>
              </a:rPr>
              <a:t>formed  </a:t>
            </a:r>
            <a:r>
              <a:rPr sz="2000" dirty="0">
                <a:solidFill>
                  <a:srgbClr val="FFFFFF"/>
                </a:solidFill>
                <a:latin typeface="Times New Roman"/>
                <a:cs typeface="Times New Roman"/>
              </a:rPr>
              <a:t>on the </a:t>
            </a:r>
            <a:r>
              <a:rPr sz="2000" spc="-5" dirty="0">
                <a:solidFill>
                  <a:srgbClr val="FFFFFF"/>
                </a:solidFill>
                <a:latin typeface="Times New Roman"/>
                <a:cs typeface="Times New Roman"/>
              </a:rPr>
              <a:t>particle </a:t>
            </a:r>
            <a:r>
              <a:rPr sz="2000" dirty="0">
                <a:solidFill>
                  <a:srgbClr val="FFFFFF"/>
                </a:solidFill>
                <a:latin typeface="Times New Roman"/>
                <a:cs typeface="Times New Roman"/>
              </a:rPr>
              <a:t>surface which is instantly adsorbed by the fine  coating</a:t>
            </a:r>
            <a:r>
              <a:rPr sz="2000" spc="-15" dirty="0">
                <a:solidFill>
                  <a:srgbClr val="FFFFFF"/>
                </a:solidFill>
                <a:latin typeface="Times New Roman"/>
                <a:cs typeface="Times New Roman"/>
              </a:rPr>
              <a:t> </a:t>
            </a:r>
            <a:r>
              <a:rPr sz="2000" spc="-5" dirty="0">
                <a:solidFill>
                  <a:srgbClr val="FFFFFF"/>
                </a:solidFill>
                <a:latin typeface="Times New Roman"/>
                <a:cs typeface="Times New Roman"/>
              </a:rPr>
              <a:t>particles.</a:t>
            </a:r>
            <a:endParaRPr sz="2000">
              <a:latin typeface="Times New Roman"/>
              <a:cs typeface="Times New Roman"/>
            </a:endParaRPr>
          </a:p>
          <a:p>
            <a:pPr>
              <a:lnSpc>
                <a:spcPct val="100000"/>
              </a:lnSpc>
            </a:pPr>
            <a:endParaRPr sz="2200">
              <a:latin typeface="Times New Roman"/>
              <a:cs typeface="Times New Roman"/>
            </a:endParaRPr>
          </a:p>
          <a:p>
            <a:pPr marL="121917" algn="ctr">
              <a:lnSpc>
                <a:spcPts val="2240"/>
              </a:lnSpc>
              <a:spcBef>
                <a:spcPts val="1664"/>
              </a:spcBef>
            </a:pPr>
            <a:r>
              <a:rPr sz="2000" dirty="0">
                <a:solidFill>
                  <a:srgbClr val="FFFFFF"/>
                </a:solidFill>
                <a:latin typeface="Times New Roman"/>
                <a:cs typeface="Times New Roman"/>
              </a:rPr>
              <a:t>Thus, an apparently </a:t>
            </a:r>
            <a:r>
              <a:rPr sz="2000" spc="-35" dirty="0">
                <a:solidFill>
                  <a:srgbClr val="FFFFFF"/>
                </a:solidFill>
                <a:latin typeface="Times New Roman"/>
                <a:cs typeface="Times New Roman"/>
              </a:rPr>
              <a:t>dry, </a:t>
            </a:r>
            <a:r>
              <a:rPr sz="2000" dirty="0">
                <a:solidFill>
                  <a:srgbClr val="FFFFFF"/>
                </a:solidFill>
                <a:latin typeface="Times New Roman"/>
                <a:cs typeface="Times New Roman"/>
              </a:rPr>
              <a:t>free flowing, and compressible</a:t>
            </a:r>
            <a:r>
              <a:rPr sz="2000" spc="-125" dirty="0">
                <a:solidFill>
                  <a:srgbClr val="FFFFFF"/>
                </a:solidFill>
                <a:latin typeface="Times New Roman"/>
                <a:cs typeface="Times New Roman"/>
              </a:rPr>
              <a:t> </a:t>
            </a:r>
            <a:r>
              <a:rPr sz="2000" spc="5" dirty="0">
                <a:solidFill>
                  <a:srgbClr val="FFFFFF"/>
                </a:solidFill>
                <a:latin typeface="Times New Roman"/>
                <a:cs typeface="Times New Roman"/>
              </a:rPr>
              <a:t>powder</a:t>
            </a:r>
            <a:endParaRPr sz="2000">
              <a:latin typeface="Times New Roman"/>
              <a:cs typeface="Times New Roman"/>
            </a:endParaRPr>
          </a:p>
          <a:p>
            <a:pPr marL="125728" algn="ctr">
              <a:lnSpc>
                <a:spcPts val="2240"/>
              </a:lnSpc>
            </a:pPr>
            <a:r>
              <a:rPr sz="2000" dirty="0">
                <a:solidFill>
                  <a:srgbClr val="FFFFFF"/>
                </a:solidFill>
                <a:latin typeface="Times New Roman"/>
                <a:cs typeface="Times New Roman"/>
              </a:rPr>
              <a:t>is</a:t>
            </a:r>
            <a:r>
              <a:rPr sz="2000" spc="-11" dirty="0">
                <a:solidFill>
                  <a:srgbClr val="FFFFFF"/>
                </a:solidFill>
                <a:latin typeface="Times New Roman"/>
                <a:cs typeface="Times New Roman"/>
              </a:rPr>
              <a:t> </a:t>
            </a:r>
            <a:r>
              <a:rPr sz="2000" dirty="0">
                <a:solidFill>
                  <a:srgbClr val="FFFFFF"/>
                </a:solidFill>
                <a:latin typeface="Times New Roman"/>
                <a:cs typeface="Times New Roman"/>
              </a:rPr>
              <a:t>obtained.</a:t>
            </a:r>
            <a:endParaRPr sz="2000">
              <a:latin typeface="Times New Roman"/>
              <a:cs typeface="Times New Roman"/>
            </a:endParaRPr>
          </a:p>
        </p:txBody>
      </p:sp>
      <p:sp>
        <p:nvSpPr>
          <p:cNvPr id="17" name="object 17"/>
          <p:cNvSpPr/>
          <p:nvPr/>
        </p:nvSpPr>
        <p:spPr>
          <a:xfrm>
            <a:off x="685803" y="5257803"/>
            <a:ext cx="946785" cy="946785"/>
          </a:xfrm>
          <a:custGeom>
            <a:avLst/>
            <a:gdLst/>
            <a:ahLst/>
            <a:cxnLst/>
            <a:rect l="l" t="t" r="r" b="b"/>
            <a:pathLst>
              <a:path w="946785" h="946785">
                <a:moveTo>
                  <a:pt x="473202" y="0"/>
                </a:moveTo>
                <a:lnTo>
                  <a:pt x="424820" y="2442"/>
                </a:lnTo>
                <a:lnTo>
                  <a:pt x="377835" y="9612"/>
                </a:lnTo>
                <a:lnTo>
                  <a:pt x="332486" y="21272"/>
                </a:lnTo>
                <a:lnTo>
                  <a:pt x="289011" y="37183"/>
                </a:lnTo>
                <a:lnTo>
                  <a:pt x="247646" y="57108"/>
                </a:lnTo>
                <a:lnTo>
                  <a:pt x="208630" y="80809"/>
                </a:lnTo>
                <a:lnTo>
                  <a:pt x="172202" y="108048"/>
                </a:lnTo>
                <a:lnTo>
                  <a:pt x="138598" y="138588"/>
                </a:lnTo>
                <a:lnTo>
                  <a:pt x="108056" y="172191"/>
                </a:lnTo>
                <a:lnTo>
                  <a:pt x="80815" y="208619"/>
                </a:lnTo>
                <a:lnTo>
                  <a:pt x="57113" y="247635"/>
                </a:lnTo>
                <a:lnTo>
                  <a:pt x="37186" y="289000"/>
                </a:lnTo>
                <a:lnTo>
                  <a:pt x="21274" y="332477"/>
                </a:lnTo>
                <a:lnTo>
                  <a:pt x="9613" y="377828"/>
                </a:lnTo>
                <a:lnTo>
                  <a:pt x="2443" y="424815"/>
                </a:lnTo>
                <a:lnTo>
                  <a:pt x="0" y="473202"/>
                </a:lnTo>
                <a:lnTo>
                  <a:pt x="2443" y="521583"/>
                </a:lnTo>
                <a:lnTo>
                  <a:pt x="9613" y="568568"/>
                </a:lnTo>
                <a:lnTo>
                  <a:pt x="21274" y="613917"/>
                </a:lnTo>
                <a:lnTo>
                  <a:pt x="37186" y="657392"/>
                </a:lnTo>
                <a:lnTo>
                  <a:pt x="57113" y="698757"/>
                </a:lnTo>
                <a:lnTo>
                  <a:pt x="80815" y="737773"/>
                </a:lnTo>
                <a:lnTo>
                  <a:pt x="108056" y="774201"/>
                </a:lnTo>
                <a:lnTo>
                  <a:pt x="138598" y="807805"/>
                </a:lnTo>
                <a:lnTo>
                  <a:pt x="172202" y="838347"/>
                </a:lnTo>
                <a:lnTo>
                  <a:pt x="208630" y="865588"/>
                </a:lnTo>
                <a:lnTo>
                  <a:pt x="247646" y="889290"/>
                </a:lnTo>
                <a:lnTo>
                  <a:pt x="289011" y="909217"/>
                </a:lnTo>
                <a:lnTo>
                  <a:pt x="332486" y="925129"/>
                </a:lnTo>
                <a:lnTo>
                  <a:pt x="377835" y="936790"/>
                </a:lnTo>
                <a:lnTo>
                  <a:pt x="424820" y="943960"/>
                </a:lnTo>
                <a:lnTo>
                  <a:pt x="473202" y="946404"/>
                </a:lnTo>
                <a:lnTo>
                  <a:pt x="521588" y="943960"/>
                </a:lnTo>
                <a:lnTo>
                  <a:pt x="568575" y="936790"/>
                </a:lnTo>
                <a:lnTo>
                  <a:pt x="613926" y="925129"/>
                </a:lnTo>
                <a:lnTo>
                  <a:pt x="657403" y="909217"/>
                </a:lnTo>
                <a:lnTo>
                  <a:pt x="698768" y="889290"/>
                </a:lnTo>
                <a:lnTo>
                  <a:pt x="737784" y="865588"/>
                </a:lnTo>
                <a:lnTo>
                  <a:pt x="774212" y="838347"/>
                </a:lnTo>
                <a:lnTo>
                  <a:pt x="807815" y="807805"/>
                </a:lnTo>
                <a:lnTo>
                  <a:pt x="838355" y="774201"/>
                </a:lnTo>
                <a:lnTo>
                  <a:pt x="865594" y="737773"/>
                </a:lnTo>
                <a:lnTo>
                  <a:pt x="889295" y="698757"/>
                </a:lnTo>
                <a:lnTo>
                  <a:pt x="909220" y="657392"/>
                </a:lnTo>
                <a:lnTo>
                  <a:pt x="925131" y="613917"/>
                </a:lnTo>
                <a:lnTo>
                  <a:pt x="936791" y="568568"/>
                </a:lnTo>
                <a:lnTo>
                  <a:pt x="943961" y="521583"/>
                </a:lnTo>
                <a:lnTo>
                  <a:pt x="946404" y="473202"/>
                </a:lnTo>
                <a:lnTo>
                  <a:pt x="943961" y="424815"/>
                </a:lnTo>
                <a:lnTo>
                  <a:pt x="936791" y="377828"/>
                </a:lnTo>
                <a:lnTo>
                  <a:pt x="925131" y="332477"/>
                </a:lnTo>
                <a:lnTo>
                  <a:pt x="909220" y="289000"/>
                </a:lnTo>
                <a:lnTo>
                  <a:pt x="889295" y="247635"/>
                </a:lnTo>
                <a:lnTo>
                  <a:pt x="865594" y="208619"/>
                </a:lnTo>
                <a:lnTo>
                  <a:pt x="838355" y="172191"/>
                </a:lnTo>
                <a:lnTo>
                  <a:pt x="807815" y="138588"/>
                </a:lnTo>
                <a:lnTo>
                  <a:pt x="774212" y="108048"/>
                </a:lnTo>
                <a:lnTo>
                  <a:pt x="737784" y="80809"/>
                </a:lnTo>
                <a:lnTo>
                  <a:pt x="698768" y="57108"/>
                </a:lnTo>
                <a:lnTo>
                  <a:pt x="657403" y="37183"/>
                </a:lnTo>
                <a:lnTo>
                  <a:pt x="613926" y="21272"/>
                </a:lnTo>
                <a:lnTo>
                  <a:pt x="568575" y="9612"/>
                </a:lnTo>
                <a:lnTo>
                  <a:pt x="521588" y="2442"/>
                </a:lnTo>
                <a:lnTo>
                  <a:pt x="473202" y="0"/>
                </a:lnTo>
                <a:close/>
              </a:path>
            </a:pathLst>
          </a:custGeom>
          <a:solidFill>
            <a:srgbClr val="EAC1BB"/>
          </a:solidFill>
        </p:spPr>
        <p:txBody>
          <a:bodyPr wrap="square" lIns="0" tIns="0" rIns="0" bIns="0" rtlCol="0"/>
          <a:lstStyle/>
          <a:p>
            <a:endParaRPr/>
          </a:p>
        </p:txBody>
      </p:sp>
      <p:sp>
        <p:nvSpPr>
          <p:cNvPr id="18" name="object 18"/>
          <p:cNvSpPr/>
          <p:nvPr/>
        </p:nvSpPr>
        <p:spPr>
          <a:xfrm>
            <a:off x="685803" y="5257803"/>
            <a:ext cx="946785" cy="946785"/>
          </a:xfrm>
          <a:custGeom>
            <a:avLst/>
            <a:gdLst/>
            <a:ahLst/>
            <a:cxnLst/>
            <a:rect l="l" t="t" r="r" b="b"/>
            <a:pathLst>
              <a:path w="946785" h="946785">
                <a:moveTo>
                  <a:pt x="0" y="473202"/>
                </a:moveTo>
                <a:lnTo>
                  <a:pt x="2443" y="424815"/>
                </a:lnTo>
                <a:lnTo>
                  <a:pt x="9613" y="377828"/>
                </a:lnTo>
                <a:lnTo>
                  <a:pt x="21274" y="332477"/>
                </a:lnTo>
                <a:lnTo>
                  <a:pt x="37186" y="289000"/>
                </a:lnTo>
                <a:lnTo>
                  <a:pt x="57113" y="247635"/>
                </a:lnTo>
                <a:lnTo>
                  <a:pt x="80815" y="208619"/>
                </a:lnTo>
                <a:lnTo>
                  <a:pt x="108056" y="172191"/>
                </a:lnTo>
                <a:lnTo>
                  <a:pt x="138598" y="138588"/>
                </a:lnTo>
                <a:lnTo>
                  <a:pt x="172202" y="108048"/>
                </a:lnTo>
                <a:lnTo>
                  <a:pt x="208630" y="80809"/>
                </a:lnTo>
                <a:lnTo>
                  <a:pt x="247646" y="57108"/>
                </a:lnTo>
                <a:lnTo>
                  <a:pt x="289011" y="37183"/>
                </a:lnTo>
                <a:lnTo>
                  <a:pt x="332486" y="21272"/>
                </a:lnTo>
                <a:lnTo>
                  <a:pt x="377835" y="9612"/>
                </a:lnTo>
                <a:lnTo>
                  <a:pt x="424820" y="2442"/>
                </a:lnTo>
                <a:lnTo>
                  <a:pt x="473202" y="0"/>
                </a:lnTo>
                <a:lnTo>
                  <a:pt x="521588" y="2442"/>
                </a:lnTo>
                <a:lnTo>
                  <a:pt x="568575" y="9612"/>
                </a:lnTo>
                <a:lnTo>
                  <a:pt x="613926" y="21272"/>
                </a:lnTo>
                <a:lnTo>
                  <a:pt x="657403" y="37183"/>
                </a:lnTo>
                <a:lnTo>
                  <a:pt x="698768" y="57108"/>
                </a:lnTo>
                <a:lnTo>
                  <a:pt x="737784" y="80809"/>
                </a:lnTo>
                <a:lnTo>
                  <a:pt x="774212" y="108048"/>
                </a:lnTo>
                <a:lnTo>
                  <a:pt x="807815" y="138588"/>
                </a:lnTo>
                <a:lnTo>
                  <a:pt x="838355" y="172191"/>
                </a:lnTo>
                <a:lnTo>
                  <a:pt x="865594" y="208619"/>
                </a:lnTo>
                <a:lnTo>
                  <a:pt x="889295" y="247635"/>
                </a:lnTo>
                <a:lnTo>
                  <a:pt x="909220" y="289000"/>
                </a:lnTo>
                <a:lnTo>
                  <a:pt x="925131" y="332477"/>
                </a:lnTo>
                <a:lnTo>
                  <a:pt x="936791" y="377828"/>
                </a:lnTo>
                <a:lnTo>
                  <a:pt x="943961" y="424815"/>
                </a:lnTo>
                <a:lnTo>
                  <a:pt x="946404" y="473202"/>
                </a:lnTo>
                <a:lnTo>
                  <a:pt x="943961" y="521583"/>
                </a:lnTo>
                <a:lnTo>
                  <a:pt x="936791" y="568568"/>
                </a:lnTo>
                <a:lnTo>
                  <a:pt x="925131" y="613917"/>
                </a:lnTo>
                <a:lnTo>
                  <a:pt x="909220" y="657392"/>
                </a:lnTo>
                <a:lnTo>
                  <a:pt x="889295" y="698757"/>
                </a:lnTo>
                <a:lnTo>
                  <a:pt x="865594" y="737773"/>
                </a:lnTo>
                <a:lnTo>
                  <a:pt x="838355" y="774201"/>
                </a:lnTo>
                <a:lnTo>
                  <a:pt x="807815" y="807805"/>
                </a:lnTo>
                <a:lnTo>
                  <a:pt x="774212" y="838347"/>
                </a:lnTo>
                <a:lnTo>
                  <a:pt x="737784" y="865588"/>
                </a:lnTo>
                <a:lnTo>
                  <a:pt x="698768" y="889290"/>
                </a:lnTo>
                <a:lnTo>
                  <a:pt x="657403" y="909217"/>
                </a:lnTo>
                <a:lnTo>
                  <a:pt x="613926" y="925129"/>
                </a:lnTo>
                <a:lnTo>
                  <a:pt x="568575" y="936790"/>
                </a:lnTo>
                <a:lnTo>
                  <a:pt x="521588" y="943960"/>
                </a:lnTo>
                <a:lnTo>
                  <a:pt x="473202" y="946404"/>
                </a:lnTo>
                <a:lnTo>
                  <a:pt x="424820" y="943960"/>
                </a:lnTo>
                <a:lnTo>
                  <a:pt x="377835" y="936790"/>
                </a:lnTo>
                <a:lnTo>
                  <a:pt x="332486" y="925129"/>
                </a:lnTo>
                <a:lnTo>
                  <a:pt x="289011" y="909217"/>
                </a:lnTo>
                <a:lnTo>
                  <a:pt x="247646" y="889290"/>
                </a:lnTo>
                <a:lnTo>
                  <a:pt x="208630" y="865588"/>
                </a:lnTo>
                <a:lnTo>
                  <a:pt x="172202" y="838347"/>
                </a:lnTo>
                <a:lnTo>
                  <a:pt x="138598" y="807805"/>
                </a:lnTo>
                <a:lnTo>
                  <a:pt x="108056" y="774201"/>
                </a:lnTo>
                <a:lnTo>
                  <a:pt x="80815" y="737773"/>
                </a:lnTo>
                <a:lnTo>
                  <a:pt x="57113" y="698757"/>
                </a:lnTo>
                <a:lnTo>
                  <a:pt x="37186" y="657392"/>
                </a:lnTo>
                <a:lnTo>
                  <a:pt x="21274" y="613917"/>
                </a:lnTo>
                <a:lnTo>
                  <a:pt x="9613" y="568568"/>
                </a:lnTo>
                <a:lnTo>
                  <a:pt x="2443" y="521583"/>
                </a:lnTo>
                <a:lnTo>
                  <a:pt x="0" y="473202"/>
                </a:lnTo>
                <a:close/>
              </a:path>
            </a:pathLst>
          </a:custGeom>
          <a:ln w="12192">
            <a:solidFill>
              <a:srgbClr val="FFFFFF"/>
            </a:solidFill>
          </a:ln>
        </p:spPr>
        <p:txBody>
          <a:bodyPr wrap="square" lIns="0" tIns="0" rIns="0" bIns="0" rtlCol="0"/>
          <a:lstStyle/>
          <a:p>
            <a:endParaRPr/>
          </a:p>
        </p:txBody>
      </p:sp>
      <p:sp>
        <p:nvSpPr>
          <p:cNvPr id="19" name="object 19"/>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6242" y="801623"/>
            <a:ext cx="178307" cy="1783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6242" y="2325623"/>
            <a:ext cx="178307" cy="178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6242" y="3849626"/>
            <a:ext cx="178307" cy="17830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96242" y="4764026"/>
            <a:ext cx="178307" cy="17830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96242" y="5983226"/>
            <a:ext cx="178307" cy="17830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p:nvPr/>
        </p:nvSpPr>
        <p:spPr>
          <a:xfrm>
            <a:off x="262232" y="404572"/>
            <a:ext cx="8125459" cy="6200287"/>
          </a:xfrm>
          <a:prstGeom prst="rect">
            <a:avLst/>
          </a:prstGeom>
        </p:spPr>
        <p:txBody>
          <a:bodyPr vert="horz" wrap="square" lIns="0" tIns="13335" rIns="0" bIns="0" rtlCol="0">
            <a:spAutoFit/>
          </a:bodyPr>
          <a:lstStyle/>
          <a:p>
            <a:pPr marL="133982">
              <a:spcBef>
                <a:spcPts val="105"/>
              </a:spcBef>
            </a:pPr>
            <a:r>
              <a:rPr sz="2000" b="1" i="1" u="heavy" dirty="0">
                <a:uFill>
                  <a:solidFill>
                    <a:srgbClr val="000000"/>
                  </a:solidFill>
                </a:uFill>
                <a:latin typeface="Times New Roman"/>
                <a:cs typeface="Times New Roman"/>
              </a:rPr>
              <a:t>MICRO-EMULSION:-</a:t>
            </a:r>
            <a:endParaRPr sz="2000">
              <a:latin typeface="Times New Roman"/>
              <a:cs typeface="Times New Roman"/>
            </a:endParaRPr>
          </a:p>
          <a:p>
            <a:pPr marL="133982" marR="5080" indent="226689"/>
            <a:r>
              <a:rPr sz="2000" dirty="0">
                <a:latin typeface="Times New Roman"/>
                <a:cs typeface="Times New Roman"/>
              </a:rPr>
              <a:t>A </a:t>
            </a:r>
            <a:r>
              <a:rPr sz="2000" spc="-5" dirty="0">
                <a:latin typeface="Times New Roman"/>
                <a:cs typeface="Times New Roman"/>
              </a:rPr>
              <a:t>micro emulsion </a:t>
            </a:r>
            <a:r>
              <a:rPr sz="2000" dirty="0">
                <a:latin typeface="Times New Roman"/>
                <a:cs typeface="Times New Roman"/>
              </a:rPr>
              <a:t>is an </a:t>
            </a:r>
            <a:r>
              <a:rPr sz="2000" spc="-5" dirty="0">
                <a:latin typeface="Times New Roman"/>
                <a:cs typeface="Times New Roman"/>
              </a:rPr>
              <a:t>optically clear pre-concentrate, isotropic, thermo  dynamically </a:t>
            </a:r>
            <a:r>
              <a:rPr sz="2000" dirty="0">
                <a:latin typeface="Times New Roman"/>
                <a:cs typeface="Times New Roman"/>
              </a:rPr>
              <a:t>stable transparent (or translucent) </a:t>
            </a:r>
            <a:r>
              <a:rPr sz="2000" spc="-5" dirty="0">
                <a:latin typeface="Times New Roman"/>
                <a:cs typeface="Times New Roman"/>
              </a:rPr>
              <a:t>system, </a:t>
            </a:r>
            <a:r>
              <a:rPr sz="2000" dirty="0">
                <a:latin typeface="Times New Roman"/>
                <a:cs typeface="Times New Roman"/>
              </a:rPr>
              <a:t>containing a </a:t>
            </a:r>
            <a:r>
              <a:rPr sz="2000" spc="-5" dirty="0">
                <a:latin typeface="Times New Roman"/>
                <a:cs typeface="Times New Roman"/>
              </a:rPr>
              <a:t>mixture</a:t>
            </a:r>
            <a:r>
              <a:rPr sz="2000" spc="-191" dirty="0">
                <a:latin typeface="Times New Roman"/>
                <a:cs typeface="Times New Roman"/>
              </a:rPr>
              <a:t> </a:t>
            </a:r>
            <a:r>
              <a:rPr sz="2000" dirty="0">
                <a:latin typeface="Times New Roman"/>
                <a:cs typeface="Times New Roman"/>
              </a:rPr>
              <a:t>of  oil, hydrophilic surfactant and hydrophilic solvent which dissolves a poorly  water soluble</a:t>
            </a:r>
            <a:r>
              <a:rPr sz="2000" spc="-71" dirty="0">
                <a:latin typeface="Times New Roman"/>
                <a:cs typeface="Times New Roman"/>
              </a:rPr>
              <a:t> </a:t>
            </a:r>
            <a:r>
              <a:rPr sz="2000" dirty="0">
                <a:latin typeface="Times New Roman"/>
                <a:cs typeface="Times New Roman"/>
              </a:rPr>
              <a:t>drug.</a:t>
            </a:r>
            <a:endParaRPr sz="2000">
              <a:latin typeface="Times New Roman"/>
              <a:cs typeface="Times New Roman"/>
            </a:endParaRPr>
          </a:p>
          <a:p>
            <a:pPr>
              <a:spcBef>
                <a:spcPts val="45"/>
              </a:spcBef>
            </a:pPr>
            <a:endParaRPr sz="2051">
              <a:latin typeface="Times New Roman"/>
              <a:cs typeface="Times New Roman"/>
            </a:endParaRPr>
          </a:p>
          <a:p>
            <a:pPr marL="133982" marR="416548" indent="241929">
              <a:spcBef>
                <a:spcPts val="5"/>
              </a:spcBef>
            </a:pPr>
            <a:r>
              <a:rPr sz="2000" spc="-5" dirty="0">
                <a:latin typeface="Times New Roman"/>
                <a:cs typeface="Times New Roman"/>
              </a:rPr>
              <a:t>Micro-emulsions </a:t>
            </a:r>
            <a:r>
              <a:rPr sz="2000" dirty="0">
                <a:latin typeface="Times New Roman"/>
                <a:cs typeface="Times New Roman"/>
              </a:rPr>
              <a:t>have been </a:t>
            </a:r>
            <a:r>
              <a:rPr sz="2000" spc="-5" dirty="0">
                <a:latin typeface="Times New Roman"/>
                <a:cs typeface="Times New Roman"/>
              </a:rPr>
              <a:t>employed to </a:t>
            </a:r>
            <a:r>
              <a:rPr sz="2000" dirty="0">
                <a:latin typeface="Times New Roman"/>
                <a:cs typeface="Times New Roman"/>
              </a:rPr>
              <a:t>increase the </a:t>
            </a:r>
            <a:r>
              <a:rPr sz="2000" spc="-5" dirty="0">
                <a:latin typeface="Times New Roman"/>
                <a:cs typeface="Times New Roman"/>
              </a:rPr>
              <a:t>solubility </a:t>
            </a:r>
            <a:r>
              <a:rPr sz="2000" dirty="0">
                <a:latin typeface="Times New Roman"/>
                <a:cs typeface="Times New Roman"/>
              </a:rPr>
              <a:t>of</a:t>
            </a:r>
            <a:r>
              <a:rPr sz="2000" spc="-100" dirty="0">
                <a:latin typeface="Times New Roman"/>
                <a:cs typeface="Times New Roman"/>
              </a:rPr>
              <a:t> </a:t>
            </a:r>
            <a:r>
              <a:rPr sz="2000" spc="-5" dirty="0">
                <a:latin typeface="Times New Roman"/>
                <a:cs typeface="Times New Roman"/>
              </a:rPr>
              <a:t>many  </a:t>
            </a:r>
            <a:r>
              <a:rPr sz="2000" dirty="0">
                <a:latin typeface="Times New Roman"/>
                <a:cs typeface="Times New Roman"/>
              </a:rPr>
              <a:t>drugs that are </a:t>
            </a:r>
            <a:r>
              <a:rPr sz="2000" spc="-5" dirty="0">
                <a:latin typeface="Times New Roman"/>
                <a:cs typeface="Times New Roman"/>
              </a:rPr>
              <a:t>practically </a:t>
            </a:r>
            <a:r>
              <a:rPr sz="2000" dirty="0">
                <a:latin typeface="Times New Roman"/>
                <a:cs typeface="Times New Roman"/>
              </a:rPr>
              <a:t>insoluble in </a:t>
            </a:r>
            <a:r>
              <a:rPr sz="2000" spc="-15" dirty="0">
                <a:latin typeface="Times New Roman"/>
                <a:cs typeface="Times New Roman"/>
              </a:rPr>
              <a:t>water, </a:t>
            </a:r>
            <a:r>
              <a:rPr sz="2000" spc="-5" dirty="0">
                <a:latin typeface="Times New Roman"/>
                <a:cs typeface="Times New Roman"/>
              </a:rPr>
              <a:t>along </a:t>
            </a:r>
            <a:r>
              <a:rPr sz="2000" dirty="0">
                <a:latin typeface="Times New Roman"/>
                <a:cs typeface="Times New Roman"/>
              </a:rPr>
              <a:t>with </a:t>
            </a:r>
            <a:r>
              <a:rPr sz="2000" spc="-5" dirty="0">
                <a:latin typeface="Times New Roman"/>
                <a:cs typeface="Times New Roman"/>
              </a:rPr>
              <a:t>incorporation </a:t>
            </a:r>
            <a:r>
              <a:rPr sz="2000" dirty="0">
                <a:latin typeface="Times New Roman"/>
                <a:cs typeface="Times New Roman"/>
              </a:rPr>
              <a:t>of  proteins for oral, parenteral, as well as percutaneous </a:t>
            </a:r>
            <a:r>
              <a:rPr sz="2000" spc="-5" dirty="0">
                <a:latin typeface="Times New Roman"/>
                <a:cs typeface="Times New Roman"/>
              </a:rPr>
              <a:t>/transdermal</a:t>
            </a:r>
            <a:r>
              <a:rPr sz="2000" spc="-235" dirty="0">
                <a:latin typeface="Times New Roman"/>
                <a:cs typeface="Times New Roman"/>
              </a:rPr>
              <a:t> </a:t>
            </a:r>
            <a:r>
              <a:rPr sz="2000" dirty="0">
                <a:latin typeface="Times New Roman"/>
                <a:cs typeface="Times New Roman"/>
              </a:rPr>
              <a:t>use.</a:t>
            </a:r>
            <a:endParaRPr sz="2000">
              <a:latin typeface="Times New Roman"/>
              <a:cs typeface="Times New Roman"/>
            </a:endParaRPr>
          </a:p>
          <a:p>
            <a:pPr>
              <a:spcBef>
                <a:spcPts val="40"/>
              </a:spcBef>
            </a:pPr>
            <a:endParaRPr sz="2051">
              <a:latin typeface="Times New Roman"/>
              <a:cs typeface="Times New Roman"/>
            </a:endParaRPr>
          </a:p>
          <a:p>
            <a:pPr marL="133982"/>
            <a:r>
              <a:rPr sz="2000" b="1" i="1" u="heavy" dirty="0">
                <a:uFill>
                  <a:solidFill>
                    <a:srgbClr val="000000"/>
                  </a:solidFill>
                </a:uFill>
                <a:latin typeface="Times New Roman"/>
                <a:cs typeface="Times New Roman"/>
              </a:rPr>
              <a:t>SELF-EMULSIFYING DRUG </a:t>
            </a:r>
            <a:r>
              <a:rPr sz="2000" b="1" i="1" u="heavy" spc="-5" dirty="0">
                <a:uFill>
                  <a:solidFill>
                    <a:srgbClr val="000000"/>
                  </a:solidFill>
                </a:uFill>
                <a:latin typeface="Times New Roman"/>
                <a:cs typeface="Times New Roman"/>
              </a:rPr>
              <a:t>DELIVERY</a:t>
            </a:r>
            <a:r>
              <a:rPr sz="2000" b="1" i="1" u="heavy" spc="-75" dirty="0">
                <a:uFill>
                  <a:solidFill>
                    <a:srgbClr val="000000"/>
                  </a:solidFill>
                </a:uFill>
                <a:latin typeface="Times New Roman"/>
                <a:cs typeface="Times New Roman"/>
              </a:rPr>
              <a:t> </a:t>
            </a:r>
            <a:r>
              <a:rPr sz="2000" b="1" i="1" u="heavy" dirty="0">
                <a:uFill>
                  <a:solidFill>
                    <a:srgbClr val="000000"/>
                  </a:solidFill>
                </a:uFill>
                <a:latin typeface="Times New Roman"/>
                <a:cs typeface="Times New Roman"/>
              </a:rPr>
              <a:t>SYSTEMS:</a:t>
            </a:r>
            <a:endParaRPr sz="2000">
              <a:latin typeface="Times New Roman"/>
              <a:cs typeface="Times New Roman"/>
            </a:endParaRPr>
          </a:p>
          <a:p>
            <a:pPr marL="133982" marR="420360" indent="241929"/>
            <a:r>
              <a:rPr sz="2000" dirty="0">
                <a:latin typeface="Times New Roman"/>
                <a:cs typeface="Times New Roman"/>
              </a:rPr>
              <a:t>It use the concept of in </a:t>
            </a:r>
            <a:r>
              <a:rPr sz="2000" spc="-5" dirty="0">
                <a:latin typeface="Times New Roman"/>
                <a:cs typeface="Times New Roman"/>
              </a:rPr>
              <a:t>situ formation </a:t>
            </a:r>
            <a:r>
              <a:rPr sz="2000" dirty="0">
                <a:latin typeface="Times New Roman"/>
                <a:cs typeface="Times New Roman"/>
              </a:rPr>
              <a:t>of </a:t>
            </a:r>
            <a:r>
              <a:rPr sz="2000" spc="-5" dirty="0">
                <a:latin typeface="Times New Roman"/>
                <a:cs typeface="Times New Roman"/>
              </a:rPr>
              <a:t>emulsion </a:t>
            </a:r>
            <a:r>
              <a:rPr sz="2000" dirty="0">
                <a:latin typeface="Times New Roman"/>
                <a:cs typeface="Times New Roman"/>
              </a:rPr>
              <a:t>in the</a:t>
            </a:r>
            <a:r>
              <a:rPr sz="2000" spc="-95" dirty="0">
                <a:latin typeface="Times New Roman"/>
                <a:cs typeface="Times New Roman"/>
              </a:rPr>
              <a:t> </a:t>
            </a:r>
            <a:r>
              <a:rPr sz="2000" spc="-5" dirty="0">
                <a:latin typeface="Times New Roman"/>
                <a:cs typeface="Times New Roman"/>
              </a:rPr>
              <a:t>gastrointestinal  tract.</a:t>
            </a:r>
            <a:endParaRPr sz="2000">
              <a:latin typeface="Times New Roman"/>
              <a:cs typeface="Times New Roman"/>
            </a:endParaRPr>
          </a:p>
          <a:p>
            <a:pPr>
              <a:spcBef>
                <a:spcPts val="45"/>
              </a:spcBef>
            </a:pPr>
            <a:endParaRPr sz="2051">
              <a:latin typeface="Times New Roman"/>
              <a:cs typeface="Times New Roman"/>
            </a:endParaRPr>
          </a:p>
          <a:p>
            <a:pPr marL="133982" marR="135887" indent="237485"/>
            <a:r>
              <a:rPr sz="2000" dirty="0">
                <a:latin typeface="Times New Roman"/>
                <a:cs typeface="Times New Roman"/>
              </a:rPr>
              <a:t>The </a:t>
            </a:r>
            <a:r>
              <a:rPr sz="2000" spc="-5" dirty="0">
                <a:latin typeface="Times New Roman"/>
                <a:cs typeface="Times New Roman"/>
              </a:rPr>
              <a:t>mixture </a:t>
            </a:r>
            <a:r>
              <a:rPr sz="2000" dirty="0">
                <a:latin typeface="Times New Roman"/>
                <a:cs typeface="Times New Roman"/>
              </a:rPr>
              <a:t>of </a:t>
            </a:r>
            <a:r>
              <a:rPr sz="2000" spc="-5" dirty="0">
                <a:latin typeface="Times New Roman"/>
                <a:cs typeface="Times New Roman"/>
              </a:rPr>
              <a:t>oil, </a:t>
            </a:r>
            <a:r>
              <a:rPr sz="2000" dirty="0">
                <a:latin typeface="Times New Roman"/>
                <a:cs typeface="Times New Roman"/>
              </a:rPr>
              <a:t>surfactant, co-surfactant, one or </a:t>
            </a:r>
            <a:r>
              <a:rPr sz="2000" spc="-5" dirty="0">
                <a:latin typeface="Times New Roman"/>
                <a:cs typeface="Times New Roman"/>
              </a:rPr>
              <a:t>more </a:t>
            </a:r>
            <a:r>
              <a:rPr sz="2000" dirty="0">
                <a:latin typeface="Times New Roman"/>
                <a:cs typeface="Times New Roman"/>
              </a:rPr>
              <a:t>hydrophilic  solvents and cosolvent </a:t>
            </a:r>
            <a:r>
              <a:rPr sz="2000" spc="-5" dirty="0">
                <a:latin typeface="Times New Roman"/>
                <a:cs typeface="Times New Roman"/>
              </a:rPr>
              <a:t>forms </a:t>
            </a:r>
            <a:r>
              <a:rPr sz="2000" dirty="0">
                <a:latin typeface="Times New Roman"/>
                <a:cs typeface="Times New Roman"/>
              </a:rPr>
              <a:t>a transparent </a:t>
            </a:r>
            <a:r>
              <a:rPr sz="2000" spc="-5" dirty="0">
                <a:latin typeface="Times New Roman"/>
                <a:cs typeface="Times New Roman"/>
              </a:rPr>
              <a:t>isotropic </a:t>
            </a:r>
            <a:r>
              <a:rPr sz="2000" dirty="0">
                <a:latin typeface="Times New Roman"/>
                <a:cs typeface="Times New Roman"/>
              </a:rPr>
              <a:t>solution that is </a:t>
            </a:r>
            <a:r>
              <a:rPr sz="2000" spc="5" dirty="0">
                <a:latin typeface="Times New Roman"/>
                <a:cs typeface="Times New Roman"/>
              </a:rPr>
              <a:t>known</a:t>
            </a:r>
            <a:r>
              <a:rPr sz="2000" spc="-260" dirty="0">
                <a:latin typeface="Times New Roman"/>
                <a:cs typeface="Times New Roman"/>
              </a:rPr>
              <a:t> </a:t>
            </a:r>
            <a:r>
              <a:rPr sz="2000" dirty="0">
                <a:latin typeface="Times New Roman"/>
                <a:cs typeface="Times New Roman"/>
              </a:rPr>
              <a:t>as  the </a:t>
            </a:r>
            <a:r>
              <a:rPr sz="2000" spc="-5" dirty="0">
                <a:latin typeface="Times New Roman"/>
                <a:cs typeface="Times New Roman"/>
              </a:rPr>
              <a:t>self-emulsifying </a:t>
            </a:r>
            <a:r>
              <a:rPr sz="2000" dirty="0">
                <a:latin typeface="Times New Roman"/>
                <a:cs typeface="Times New Roman"/>
              </a:rPr>
              <a:t>drug delivery system</a:t>
            </a:r>
            <a:r>
              <a:rPr sz="2000" spc="-140" dirty="0">
                <a:latin typeface="Times New Roman"/>
                <a:cs typeface="Times New Roman"/>
              </a:rPr>
              <a:t> </a:t>
            </a:r>
            <a:r>
              <a:rPr sz="2000" dirty="0">
                <a:latin typeface="Times New Roman"/>
                <a:cs typeface="Times New Roman"/>
              </a:rPr>
              <a:t>(SEDDS).</a:t>
            </a:r>
            <a:endParaRPr sz="2000">
              <a:latin typeface="Times New Roman"/>
              <a:cs typeface="Times New Roman"/>
            </a:endParaRPr>
          </a:p>
          <a:p>
            <a:pPr>
              <a:spcBef>
                <a:spcPts val="45"/>
              </a:spcBef>
            </a:pPr>
            <a:endParaRPr sz="2051">
              <a:latin typeface="Times New Roman"/>
              <a:cs typeface="Times New Roman"/>
            </a:endParaRPr>
          </a:p>
          <a:p>
            <a:pPr marL="371465"/>
            <a:r>
              <a:rPr sz="2000" dirty="0">
                <a:latin typeface="Times New Roman"/>
                <a:cs typeface="Times New Roman"/>
              </a:rPr>
              <a:t>The poorly soluble drug can be dissolved in a </a:t>
            </a:r>
            <a:r>
              <a:rPr sz="2000" spc="-5" dirty="0">
                <a:latin typeface="Times New Roman"/>
                <a:cs typeface="Times New Roman"/>
              </a:rPr>
              <a:t>mixture </a:t>
            </a:r>
            <a:r>
              <a:rPr sz="2000" dirty="0">
                <a:latin typeface="Times New Roman"/>
                <a:cs typeface="Times New Roman"/>
              </a:rPr>
              <a:t>of surfactant and</a:t>
            </a:r>
            <a:r>
              <a:rPr sz="2000" spc="-255" dirty="0">
                <a:latin typeface="Times New Roman"/>
                <a:cs typeface="Times New Roman"/>
              </a:rPr>
              <a:t> </a:t>
            </a:r>
            <a:r>
              <a:rPr sz="2000" dirty="0">
                <a:latin typeface="Times New Roman"/>
                <a:cs typeface="Times New Roman"/>
              </a:rPr>
              <a:t>oil</a:t>
            </a:r>
            <a:endParaRPr sz="2000">
              <a:latin typeface="Times New Roman"/>
              <a:cs typeface="Times New Roman"/>
            </a:endParaRPr>
          </a:p>
          <a:p>
            <a:pPr marL="12700"/>
            <a:r>
              <a:rPr sz="2100" spc="-135" baseline="-13888" dirty="0">
                <a:solidFill>
                  <a:srgbClr val="FF0000"/>
                </a:solidFill>
                <a:latin typeface="Arial"/>
                <a:cs typeface="Arial"/>
              </a:rPr>
              <a:t>27</a:t>
            </a:r>
            <a:r>
              <a:rPr sz="2000" spc="-91" dirty="0">
                <a:latin typeface="Times New Roman"/>
                <a:cs typeface="Times New Roman"/>
              </a:rPr>
              <a:t>which </a:t>
            </a:r>
            <a:r>
              <a:rPr sz="2000" dirty="0">
                <a:latin typeface="Times New Roman"/>
                <a:cs typeface="Times New Roman"/>
              </a:rPr>
              <a:t>is widely </a:t>
            </a:r>
            <a:r>
              <a:rPr sz="2000" spc="5" dirty="0">
                <a:latin typeface="Times New Roman"/>
                <a:cs typeface="Times New Roman"/>
              </a:rPr>
              <a:t>known </a:t>
            </a:r>
            <a:r>
              <a:rPr sz="2000" dirty="0">
                <a:latin typeface="Times New Roman"/>
                <a:cs typeface="Times New Roman"/>
              </a:rPr>
              <a:t>as preconcentrate.</a:t>
            </a:r>
            <a:endParaRPr sz="20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26971" y="987998"/>
            <a:ext cx="152400" cy="1600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916936" y="673674"/>
            <a:ext cx="3102864" cy="88849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277110" y="902272"/>
            <a:ext cx="2425700" cy="321242"/>
          </a:xfrm>
          <a:prstGeom prst="rect">
            <a:avLst/>
          </a:prstGeom>
        </p:spPr>
        <p:txBody>
          <a:bodyPr vert="horz" wrap="square" lIns="0" tIns="13335" rIns="0" bIns="0" rtlCol="0" anchor="t">
            <a:spAutoFit/>
          </a:bodyPr>
          <a:lstStyle/>
          <a:p>
            <a:pPr marL="12700">
              <a:spcBef>
                <a:spcPts val="105"/>
              </a:spcBef>
            </a:pPr>
            <a:r>
              <a:rPr sz="2000" spc="-11" dirty="0">
                <a:solidFill>
                  <a:srgbClr val="000000"/>
                </a:solidFill>
                <a:latin typeface="Arial"/>
                <a:cs typeface="Arial"/>
              </a:rPr>
              <a:t>NEUTRALLIZATION</a:t>
            </a:r>
            <a:endParaRPr sz="2000" dirty="0">
              <a:latin typeface="Arial"/>
              <a:cs typeface="Arial"/>
            </a:endParaRPr>
          </a:p>
        </p:txBody>
      </p:sp>
      <p:sp>
        <p:nvSpPr>
          <p:cNvPr id="5" name="object 5"/>
          <p:cNvSpPr/>
          <p:nvPr/>
        </p:nvSpPr>
        <p:spPr>
          <a:xfrm>
            <a:off x="190501" y="2353055"/>
            <a:ext cx="8456676" cy="8945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90501" y="3197351"/>
            <a:ext cx="8456676" cy="88849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0501" y="4041647"/>
            <a:ext cx="8456676" cy="89458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16409" y="4860035"/>
            <a:ext cx="8435340" cy="894588"/>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90501" y="5730242"/>
            <a:ext cx="8456676" cy="88849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1" name="object 11"/>
          <p:cNvSpPr txBox="1"/>
          <p:nvPr/>
        </p:nvSpPr>
        <p:spPr>
          <a:xfrm>
            <a:off x="262232" y="2451357"/>
            <a:ext cx="8188325" cy="4170757"/>
          </a:xfrm>
          <a:prstGeom prst="rect">
            <a:avLst/>
          </a:prstGeom>
        </p:spPr>
        <p:txBody>
          <a:bodyPr vert="horz" wrap="square" lIns="0" tIns="55880" rIns="0" bIns="0" rtlCol="0">
            <a:spAutoFit/>
          </a:bodyPr>
          <a:lstStyle/>
          <a:p>
            <a:pPr marL="335906" marR="204466" algn="ctr">
              <a:lnSpc>
                <a:spcPts val="2080"/>
              </a:lnSpc>
              <a:spcBef>
                <a:spcPts val="440"/>
              </a:spcBef>
            </a:pPr>
            <a:r>
              <a:rPr sz="2000" dirty="0">
                <a:latin typeface="Arial"/>
                <a:cs typeface="Arial"/>
              </a:rPr>
              <a:t>Drug is added in alkaline solution like sodium hydroxide,</a:t>
            </a:r>
            <a:r>
              <a:rPr sz="2000" spc="-120" dirty="0">
                <a:latin typeface="Arial"/>
                <a:cs typeface="Arial"/>
              </a:rPr>
              <a:t> </a:t>
            </a:r>
            <a:r>
              <a:rPr sz="2000" dirty="0">
                <a:latin typeface="Arial"/>
                <a:cs typeface="Arial"/>
              </a:rPr>
              <a:t>ammonium  hydroxide.</a:t>
            </a:r>
            <a:endParaRPr sz="2000">
              <a:latin typeface="Arial"/>
              <a:cs typeface="Arial"/>
            </a:endParaRPr>
          </a:p>
          <a:p>
            <a:pPr>
              <a:spcBef>
                <a:spcPts val="25"/>
              </a:spcBef>
            </a:pPr>
            <a:endParaRPr sz="2751">
              <a:latin typeface="Times New Roman"/>
              <a:cs typeface="Times New Roman"/>
            </a:endParaRPr>
          </a:p>
          <a:p>
            <a:pPr marL="274948" indent="284473"/>
            <a:r>
              <a:rPr sz="2000" dirty="0">
                <a:latin typeface="Arial"/>
                <a:cs typeface="Arial"/>
              </a:rPr>
              <a:t>A solution </a:t>
            </a:r>
            <a:r>
              <a:rPr sz="2000" spc="-5" dirty="0">
                <a:latin typeface="Arial"/>
                <a:cs typeface="Arial"/>
              </a:rPr>
              <a:t>of </a:t>
            </a:r>
            <a:r>
              <a:rPr sz="2000" dirty="0">
                <a:latin typeface="Arial"/>
                <a:cs typeface="Arial"/>
              </a:rPr>
              <a:t>β- Cyclodextrin is then added to dissolve the</a:t>
            </a:r>
            <a:r>
              <a:rPr sz="2000" spc="-229" dirty="0">
                <a:latin typeface="Arial"/>
                <a:cs typeface="Arial"/>
              </a:rPr>
              <a:t> </a:t>
            </a:r>
            <a:r>
              <a:rPr sz="2000" dirty="0">
                <a:latin typeface="Arial"/>
                <a:cs typeface="Arial"/>
              </a:rPr>
              <a:t>joined</a:t>
            </a:r>
            <a:endParaRPr sz="2000">
              <a:latin typeface="Arial"/>
              <a:cs typeface="Arial"/>
            </a:endParaRPr>
          </a:p>
          <a:p>
            <a:pPr>
              <a:spcBef>
                <a:spcPts val="45"/>
              </a:spcBef>
            </a:pPr>
            <a:endParaRPr sz="3051">
              <a:latin typeface="Times New Roman"/>
              <a:cs typeface="Times New Roman"/>
            </a:endParaRPr>
          </a:p>
          <a:p>
            <a:pPr marL="274948" marR="144776" algn="ctr">
              <a:lnSpc>
                <a:spcPts val="2080"/>
              </a:lnSpc>
            </a:pPr>
            <a:r>
              <a:rPr sz="2000" dirty="0">
                <a:latin typeface="Arial"/>
                <a:cs typeface="Arial"/>
              </a:rPr>
              <a:t>drug. The clear solution obtained </a:t>
            </a:r>
            <a:r>
              <a:rPr sz="2000" spc="-5" dirty="0">
                <a:latin typeface="Arial"/>
                <a:cs typeface="Arial"/>
              </a:rPr>
              <a:t>after few </a:t>
            </a:r>
            <a:r>
              <a:rPr sz="2000" dirty="0">
                <a:latin typeface="Arial"/>
                <a:cs typeface="Arial"/>
              </a:rPr>
              <a:t>seconds under agitation</a:t>
            </a:r>
            <a:r>
              <a:rPr sz="2000" spc="-135" dirty="0">
                <a:latin typeface="Arial"/>
                <a:cs typeface="Arial"/>
              </a:rPr>
              <a:t> </a:t>
            </a:r>
            <a:r>
              <a:rPr sz="2000" dirty="0">
                <a:latin typeface="Arial"/>
                <a:cs typeface="Arial"/>
              </a:rPr>
              <a:t>is  neutralized using HCl solution until reaching the equivalence</a:t>
            </a:r>
            <a:r>
              <a:rPr sz="2000" spc="-140" dirty="0">
                <a:latin typeface="Arial"/>
                <a:cs typeface="Arial"/>
              </a:rPr>
              <a:t> </a:t>
            </a:r>
            <a:r>
              <a:rPr sz="2000" dirty="0">
                <a:latin typeface="Arial"/>
                <a:cs typeface="Arial"/>
              </a:rPr>
              <a:t>point.</a:t>
            </a:r>
            <a:endParaRPr sz="2000">
              <a:latin typeface="Arial"/>
              <a:cs typeface="Arial"/>
            </a:endParaRPr>
          </a:p>
          <a:p>
            <a:pPr marL="156841" algn="ctr">
              <a:lnSpc>
                <a:spcPts val="2240"/>
              </a:lnSpc>
              <a:spcBef>
                <a:spcPts val="1945"/>
              </a:spcBef>
            </a:pPr>
            <a:r>
              <a:rPr sz="2000" spc="-5" dirty="0">
                <a:latin typeface="Arial"/>
                <a:cs typeface="Arial"/>
              </a:rPr>
              <a:t>At this </a:t>
            </a:r>
            <a:r>
              <a:rPr sz="2000" dirty="0">
                <a:latin typeface="Arial"/>
                <a:cs typeface="Arial"/>
              </a:rPr>
              <a:t>moment, </a:t>
            </a:r>
            <a:r>
              <a:rPr sz="2000" spc="-5" dirty="0">
                <a:latin typeface="Arial"/>
                <a:cs typeface="Arial"/>
              </a:rPr>
              <a:t>the </a:t>
            </a:r>
            <a:r>
              <a:rPr sz="2000" dirty="0">
                <a:latin typeface="Arial"/>
                <a:cs typeface="Arial"/>
              </a:rPr>
              <a:t>appearance of a white precipitate could</a:t>
            </a:r>
            <a:r>
              <a:rPr sz="2000" spc="-85" dirty="0">
                <a:latin typeface="Arial"/>
                <a:cs typeface="Arial"/>
              </a:rPr>
              <a:t> </a:t>
            </a:r>
            <a:r>
              <a:rPr sz="2000" dirty="0">
                <a:latin typeface="Arial"/>
                <a:cs typeface="Arial"/>
              </a:rPr>
              <a:t>be</a:t>
            </a:r>
            <a:endParaRPr sz="2000">
              <a:latin typeface="Arial"/>
              <a:cs typeface="Arial"/>
            </a:endParaRPr>
          </a:p>
          <a:p>
            <a:pPr marL="154301" algn="ctr">
              <a:lnSpc>
                <a:spcPts val="2240"/>
              </a:lnSpc>
            </a:pPr>
            <a:r>
              <a:rPr sz="2000" dirty="0">
                <a:latin typeface="Arial"/>
                <a:cs typeface="Arial"/>
              </a:rPr>
              <a:t>appreciated, corresponding to the formation of the inclusion</a:t>
            </a:r>
            <a:r>
              <a:rPr sz="2000" spc="-125" dirty="0">
                <a:latin typeface="Arial"/>
                <a:cs typeface="Arial"/>
              </a:rPr>
              <a:t> </a:t>
            </a:r>
            <a:r>
              <a:rPr sz="2000" dirty="0">
                <a:latin typeface="Arial"/>
                <a:cs typeface="Arial"/>
              </a:rPr>
              <a:t>compound.</a:t>
            </a:r>
            <a:endParaRPr sz="2000">
              <a:latin typeface="Arial"/>
              <a:cs typeface="Arial"/>
            </a:endParaRPr>
          </a:p>
          <a:p>
            <a:pPr>
              <a:spcBef>
                <a:spcPts val="25"/>
              </a:spcBef>
            </a:pPr>
            <a:endParaRPr sz="2951">
              <a:latin typeface="Times New Roman"/>
              <a:cs typeface="Times New Roman"/>
            </a:endParaRPr>
          </a:p>
          <a:p>
            <a:pPr marL="135887" algn="ctr"/>
            <a:r>
              <a:rPr sz="2000" dirty="0">
                <a:latin typeface="Arial"/>
                <a:cs typeface="Arial"/>
              </a:rPr>
              <a:t>The precipitate is then filtered and</a:t>
            </a:r>
            <a:r>
              <a:rPr sz="2000" spc="-35" dirty="0">
                <a:latin typeface="Arial"/>
                <a:cs typeface="Arial"/>
              </a:rPr>
              <a:t> </a:t>
            </a:r>
            <a:r>
              <a:rPr sz="2000" dirty="0">
                <a:latin typeface="Arial"/>
                <a:cs typeface="Arial"/>
              </a:rPr>
              <a:t>dried</a:t>
            </a:r>
            <a:endParaRPr sz="2000">
              <a:latin typeface="Arial"/>
              <a:cs typeface="Arial"/>
            </a:endParaRPr>
          </a:p>
          <a:p>
            <a:pPr marL="12700">
              <a:spcBef>
                <a:spcPts val="385"/>
              </a:spcBef>
            </a:pPr>
            <a:r>
              <a:rPr sz="1400" spc="-5" dirty="0">
                <a:solidFill>
                  <a:srgbClr val="FF0000"/>
                </a:solidFill>
                <a:latin typeface="Arial"/>
                <a:cs typeface="Arial"/>
              </a:rPr>
              <a:t>28</a:t>
            </a:r>
            <a:endParaRPr sz="14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6242" y="801623"/>
            <a:ext cx="178307" cy="1783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6242" y="2020823"/>
            <a:ext cx="178307" cy="178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6242" y="3849626"/>
            <a:ext cx="178307" cy="17830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96242" y="4459226"/>
            <a:ext cx="178307" cy="17830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96242" y="5678426"/>
            <a:ext cx="178307" cy="17830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p:nvPr/>
        </p:nvSpPr>
        <p:spPr>
          <a:xfrm>
            <a:off x="262232" y="404573"/>
            <a:ext cx="8330565" cy="6184642"/>
          </a:xfrm>
          <a:prstGeom prst="rect">
            <a:avLst/>
          </a:prstGeom>
        </p:spPr>
        <p:txBody>
          <a:bodyPr vert="horz" wrap="square" lIns="0" tIns="13335" rIns="0" bIns="0" rtlCol="0">
            <a:spAutoFit/>
          </a:bodyPr>
          <a:lstStyle/>
          <a:p>
            <a:pPr marL="133982">
              <a:spcBef>
                <a:spcPts val="105"/>
              </a:spcBef>
            </a:pPr>
            <a:r>
              <a:rPr sz="2000" b="1" i="1" u="heavy" spc="-5" dirty="0">
                <a:uFill>
                  <a:solidFill>
                    <a:srgbClr val="000000"/>
                  </a:solidFill>
                </a:uFill>
                <a:latin typeface="Times New Roman"/>
                <a:cs typeface="Times New Roman"/>
              </a:rPr>
              <a:t>CRYOGENIC </a:t>
            </a:r>
            <a:r>
              <a:rPr sz="2000" b="1" i="1" u="heavy" dirty="0">
                <a:uFill>
                  <a:solidFill>
                    <a:srgbClr val="000000"/>
                  </a:solidFill>
                </a:uFill>
                <a:latin typeface="Times New Roman"/>
                <a:cs typeface="Times New Roman"/>
              </a:rPr>
              <a:t>METHOD:</a:t>
            </a:r>
            <a:endParaRPr sz="2000">
              <a:latin typeface="Times New Roman"/>
              <a:cs typeface="Times New Roman"/>
            </a:endParaRPr>
          </a:p>
          <a:p>
            <a:pPr marL="133982" marR="346066" indent="241929"/>
            <a:r>
              <a:rPr sz="2000" dirty="0">
                <a:latin typeface="Times New Roman"/>
                <a:cs typeface="Times New Roman"/>
              </a:rPr>
              <a:t>It is developed to enhance the </a:t>
            </a:r>
            <a:r>
              <a:rPr sz="2000" spc="-5" dirty="0">
                <a:latin typeface="Times New Roman"/>
                <a:cs typeface="Times New Roman"/>
              </a:rPr>
              <a:t>dissolution </a:t>
            </a:r>
            <a:r>
              <a:rPr sz="2000" dirty="0">
                <a:latin typeface="Times New Roman"/>
                <a:cs typeface="Times New Roman"/>
              </a:rPr>
              <a:t>rate of drugs by creating  </a:t>
            </a:r>
            <a:r>
              <a:rPr sz="2000" spc="-5" dirty="0">
                <a:latin typeface="Times New Roman"/>
                <a:cs typeface="Times New Roman"/>
              </a:rPr>
              <a:t>nanostructured </a:t>
            </a:r>
            <a:r>
              <a:rPr sz="2000" dirty="0">
                <a:latin typeface="Times New Roman"/>
                <a:cs typeface="Times New Roman"/>
              </a:rPr>
              <a:t>amorphous drug </a:t>
            </a:r>
            <a:r>
              <a:rPr sz="2000" spc="-5" dirty="0">
                <a:latin typeface="Times New Roman"/>
                <a:cs typeface="Times New Roman"/>
              </a:rPr>
              <a:t>particles </a:t>
            </a:r>
            <a:r>
              <a:rPr sz="2000" dirty="0">
                <a:latin typeface="Times New Roman"/>
                <a:cs typeface="Times New Roman"/>
              </a:rPr>
              <a:t>with high degree of porosity at</a:t>
            </a:r>
            <a:r>
              <a:rPr sz="2000" spc="-165" dirty="0">
                <a:latin typeface="Times New Roman"/>
                <a:cs typeface="Times New Roman"/>
              </a:rPr>
              <a:t> </a:t>
            </a:r>
            <a:r>
              <a:rPr sz="2000" dirty="0">
                <a:latin typeface="Times New Roman"/>
                <a:cs typeface="Times New Roman"/>
              </a:rPr>
              <a:t>very  </a:t>
            </a:r>
            <a:r>
              <a:rPr sz="2000" spc="-5" dirty="0">
                <a:latin typeface="Times New Roman"/>
                <a:cs typeface="Times New Roman"/>
              </a:rPr>
              <a:t>low-temperature</a:t>
            </a:r>
            <a:r>
              <a:rPr sz="2000" spc="-40" dirty="0">
                <a:latin typeface="Times New Roman"/>
                <a:cs typeface="Times New Roman"/>
              </a:rPr>
              <a:t> </a:t>
            </a:r>
            <a:r>
              <a:rPr sz="2000" spc="-5" dirty="0">
                <a:latin typeface="Times New Roman"/>
                <a:cs typeface="Times New Roman"/>
              </a:rPr>
              <a:t>conditions.</a:t>
            </a:r>
            <a:endParaRPr sz="2000">
              <a:latin typeface="Times New Roman"/>
              <a:cs typeface="Times New Roman"/>
            </a:endParaRPr>
          </a:p>
          <a:p>
            <a:pPr>
              <a:spcBef>
                <a:spcPts val="45"/>
              </a:spcBef>
            </a:pPr>
            <a:endParaRPr sz="2051">
              <a:latin typeface="Times New Roman"/>
              <a:cs typeface="Times New Roman"/>
            </a:endParaRPr>
          </a:p>
          <a:p>
            <a:pPr marL="133982" marR="5080" indent="241929">
              <a:spcBef>
                <a:spcPts val="5"/>
              </a:spcBef>
            </a:pPr>
            <a:r>
              <a:rPr sz="2000" dirty="0">
                <a:latin typeface="Times New Roman"/>
                <a:cs typeface="Times New Roman"/>
              </a:rPr>
              <a:t>Cryogenic inventions can be defined by the </a:t>
            </a:r>
            <a:r>
              <a:rPr sz="2000" spc="-5" dirty="0">
                <a:latin typeface="Times New Roman"/>
                <a:cs typeface="Times New Roman"/>
              </a:rPr>
              <a:t>type </a:t>
            </a:r>
            <a:r>
              <a:rPr sz="2000" dirty="0">
                <a:latin typeface="Times New Roman"/>
                <a:cs typeface="Times New Roman"/>
              </a:rPr>
              <a:t>of injection device</a:t>
            </a:r>
            <a:r>
              <a:rPr sz="2000" spc="-185" dirty="0">
                <a:latin typeface="Times New Roman"/>
                <a:cs typeface="Times New Roman"/>
              </a:rPr>
              <a:t> </a:t>
            </a:r>
            <a:r>
              <a:rPr sz="2000" spc="-15" dirty="0">
                <a:latin typeface="Times New Roman"/>
                <a:cs typeface="Times New Roman"/>
              </a:rPr>
              <a:t>(capillary,  </a:t>
            </a:r>
            <a:r>
              <a:rPr sz="2000" spc="-20" dirty="0">
                <a:latin typeface="Times New Roman"/>
                <a:cs typeface="Times New Roman"/>
              </a:rPr>
              <a:t>rotary, </a:t>
            </a:r>
            <a:r>
              <a:rPr sz="2000" spc="-5" dirty="0">
                <a:latin typeface="Times New Roman"/>
                <a:cs typeface="Times New Roman"/>
              </a:rPr>
              <a:t>pneumatic, </a:t>
            </a:r>
            <a:r>
              <a:rPr sz="2000" dirty="0">
                <a:latin typeface="Times New Roman"/>
                <a:cs typeface="Times New Roman"/>
              </a:rPr>
              <a:t>and ultrasonic nozzle), location of nozzle (above or under the  liquid level), and the composition of cryogenic liquid </a:t>
            </a:r>
            <a:r>
              <a:rPr sz="2000" spc="-5" dirty="0">
                <a:latin typeface="Times New Roman"/>
                <a:cs typeface="Times New Roman"/>
              </a:rPr>
              <a:t>(hydrofluoroalkanes, </a:t>
            </a:r>
            <a:r>
              <a:rPr sz="2000" dirty="0">
                <a:latin typeface="Times New Roman"/>
                <a:cs typeface="Times New Roman"/>
              </a:rPr>
              <a:t>N2,  </a:t>
            </a:r>
            <a:r>
              <a:rPr sz="2000" spc="-25" dirty="0">
                <a:latin typeface="Times New Roman"/>
                <a:cs typeface="Times New Roman"/>
              </a:rPr>
              <a:t>Ar, </a:t>
            </a:r>
            <a:r>
              <a:rPr sz="2000" dirty="0">
                <a:latin typeface="Times New Roman"/>
                <a:cs typeface="Times New Roman"/>
              </a:rPr>
              <a:t>O2, and </a:t>
            </a:r>
            <a:r>
              <a:rPr sz="2000" spc="-5" dirty="0">
                <a:latin typeface="Times New Roman"/>
                <a:cs typeface="Times New Roman"/>
              </a:rPr>
              <a:t>organic</a:t>
            </a:r>
            <a:r>
              <a:rPr sz="2000" spc="-51" dirty="0">
                <a:latin typeface="Times New Roman"/>
                <a:cs typeface="Times New Roman"/>
              </a:rPr>
              <a:t> </a:t>
            </a:r>
            <a:r>
              <a:rPr sz="2000" dirty="0">
                <a:latin typeface="Times New Roman"/>
                <a:cs typeface="Times New Roman"/>
              </a:rPr>
              <a:t>solvents).</a:t>
            </a:r>
            <a:endParaRPr sz="2000">
              <a:latin typeface="Times New Roman"/>
              <a:cs typeface="Times New Roman"/>
            </a:endParaRPr>
          </a:p>
          <a:p>
            <a:pPr>
              <a:spcBef>
                <a:spcPts val="40"/>
              </a:spcBef>
            </a:pPr>
            <a:endParaRPr sz="2051">
              <a:latin typeface="Times New Roman"/>
              <a:cs typeface="Times New Roman"/>
            </a:endParaRPr>
          </a:p>
          <a:p>
            <a:pPr marL="133982"/>
            <a:r>
              <a:rPr sz="2000" b="1" i="1" u="heavy" spc="-11" dirty="0">
                <a:uFill>
                  <a:solidFill>
                    <a:srgbClr val="000000"/>
                  </a:solidFill>
                </a:uFill>
                <a:latin typeface="Times New Roman"/>
                <a:cs typeface="Times New Roman"/>
              </a:rPr>
              <a:t>POLYMERIC</a:t>
            </a:r>
            <a:r>
              <a:rPr sz="2000" b="1" i="1" u="heavy" spc="-95" dirty="0">
                <a:uFill>
                  <a:solidFill>
                    <a:srgbClr val="000000"/>
                  </a:solidFill>
                </a:uFill>
                <a:latin typeface="Times New Roman"/>
                <a:cs typeface="Times New Roman"/>
              </a:rPr>
              <a:t> </a:t>
            </a:r>
            <a:r>
              <a:rPr sz="2000" b="1" i="1" u="heavy" spc="-15" dirty="0">
                <a:uFill>
                  <a:solidFill>
                    <a:srgbClr val="000000"/>
                  </a:solidFill>
                </a:uFill>
                <a:latin typeface="Times New Roman"/>
                <a:cs typeface="Times New Roman"/>
              </a:rPr>
              <a:t>ALTERATION:</a:t>
            </a:r>
            <a:endParaRPr sz="2000">
              <a:latin typeface="Times New Roman"/>
              <a:cs typeface="Times New Roman"/>
            </a:endParaRPr>
          </a:p>
          <a:p>
            <a:pPr marL="133982" marR="405755" indent="241929"/>
            <a:r>
              <a:rPr sz="2000" spc="-5" dirty="0">
                <a:latin typeface="Times New Roman"/>
                <a:cs typeface="Times New Roman"/>
              </a:rPr>
              <a:t>Different crystalline forms </a:t>
            </a:r>
            <a:r>
              <a:rPr sz="2000" dirty="0">
                <a:latin typeface="Times New Roman"/>
                <a:cs typeface="Times New Roman"/>
              </a:rPr>
              <a:t>of a drug that </a:t>
            </a:r>
            <a:r>
              <a:rPr sz="2000" spc="-5" dirty="0">
                <a:latin typeface="Times New Roman"/>
                <a:cs typeface="Times New Roman"/>
              </a:rPr>
              <a:t>may </a:t>
            </a:r>
            <a:r>
              <a:rPr sz="2000" dirty="0">
                <a:latin typeface="Times New Roman"/>
                <a:cs typeface="Times New Roman"/>
              </a:rPr>
              <a:t>have </a:t>
            </a:r>
            <a:r>
              <a:rPr sz="2000" spc="-5" dirty="0">
                <a:latin typeface="Times New Roman"/>
                <a:cs typeface="Times New Roman"/>
              </a:rPr>
              <a:t>different </a:t>
            </a:r>
            <a:r>
              <a:rPr sz="2000" dirty="0">
                <a:latin typeface="Times New Roman"/>
                <a:cs typeface="Times New Roman"/>
              </a:rPr>
              <a:t>properties</a:t>
            </a:r>
            <a:r>
              <a:rPr sz="2000" spc="-180" dirty="0">
                <a:latin typeface="Times New Roman"/>
                <a:cs typeface="Times New Roman"/>
              </a:rPr>
              <a:t> </a:t>
            </a:r>
            <a:r>
              <a:rPr sz="2000" dirty="0">
                <a:latin typeface="Times New Roman"/>
                <a:cs typeface="Times New Roman"/>
              </a:rPr>
              <a:t>are  </a:t>
            </a:r>
            <a:r>
              <a:rPr sz="2000" spc="5" dirty="0">
                <a:latin typeface="Times New Roman"/>
                <a:cs typeface="Times New Roman"/>
              </a:rPr>
              <a:t>known </a:t>
            </a:r>
            <a:r>
              <a:rPr sz="2000" dirty="0">
                <a:latin typeface="Times New Roman"/>
                <a:cs typeface="Times New Roman"/>
              </a:rPr>
              <a:t>as</a:t>
            </a:r>
            <a:r>
              <a:rPr sz="2000" spc="-51" dirty="0">
                <a:latin typeface="Times New Roman"/>
                <a:cs typeface="Times New Roman"/>
              </a:rPr>
              <a:t> </a:t>
            </a:r>
            <a:r>
              <a:rPr sz="2000" dirty="0">
                <a:latin typeface="Times New Roman"/>
                <a:cs typeface="Times New Roman"/>
              </a:rPr>
              <a:t>Polymorphs.</a:t>
            </a:r>
            <a:endParaRPr sz="2000">
              <a:latin typeface="Times New Roman"/>
              <a:cs typeface="Times New Roman"/>
            </a:endParaRPr>
          </a:p>
          <a:p>
            <a:pPr marL="133982" marR="252088" indent="241929"/>
            <a:r>
              <a:rPr sz="2000" dirty="0">
                <a:latin typeface="Times New Roman"/>
                <a:cs typeface="Times New Roman"/>
              </a:rPr>
              <a:t>Polymorphs </a:t>
            </a:r>
            <a:r>
              <a:rPr sz="2000" spc="-5" dirty="0">
                <a:latin typeface="Times New Roman"/>
                <a:cs typeface="Times New Roman"/>
              </a:rPr>
              <a:t>may differ </a:t>
            </a:r>
            <a:r>
              <a:rPr sz="2000" dirty="0">
                <a:latin typeface="Times New Roman"/>
                <a:cs typeface="Times New Roman"/>
              </a:rPr>
              <a:t>in </a:t>
            </a:r>
            <a:r>
              <a:rPr sz="2000" spc="-5" dirty="0">
                <a:latin typeface="Times New Roman"/>
                <a:cs typeface="Times New Roman"/>
              </a:rPr>
              <a:t>physicochemical </a:t>
            </a:r>
            <a:r>
              <a:rPr sz="2000" dirty="0">
                <a:latin typeface="Times New Roman"/>
                <a:cs typeface="Times New Roman"/>
              </a:rPr>
              <a:t>properties such as physical and  </a:t>
            </a:r>
            <a:r>
              <a:rPr sz="2000" spc="-5" dirty="0">
                <a:latin typeface="Times New Roman"/>
                <a:cs typeface="Times New Roman"/>
              </a:rPr>
              <a:t>chemical </a:t>
            </a:r>
            <a:r>
              <a:rPr sz="2000" spc="-20" dirty="0">
                <a:latin typeface="Times New Roman"/>
                <a:cs typeface="Times New Roman"/>
              </a:rPr>
              <a:t>stability, </a:t>
            </a:r>
            <a:r>
              <a:rPr sz="2000" dirty="0">
                <a:latin typeface="Times New Roman"/>
                <a:cs typeface="Times New Roman"/>
              </a:rPr>
              <a:t>shelf-life, </a:t>
            </a:r>
            <a:r>
              <a:rPr sz="2000" spc="-5" dirty="0">
                <a:latin typeface="Times New Roman"/>
                <a:cs typeface="Times New Roman"/>
              </a:rPr>
              <a:t>melting </a:t>
            </a:r>
            <a:r>
              <a:rPr sz="2000" dirty="0">
                <a:latin typeface="Times New Roman"/>
                <a:cs typeface="Times New Roman"/>
              </a:rPr>
              <a:t>point, vapor pressure, intrinsic</a:t>
            </a:r>
            <a:r>
              <a:rPr sz="2000" spc="-155" dirty="0">
                <a:latin typeface="Times New Roman"/>
                <a:cs typeface="Times New Roman"/>
              </a:rPr>
              <a:t> </a:t>
            </a:r>
            <a:r>
              <a:rPr sz="2000" spc="-15" dirty="0">
                <a:latin typeface="Times New Roman"/>
                <a:cs typeface="Times New Roman"/>
              </a:rPr>
              <a:t>solubility,  </a:t>
            </a:r>
            <a:r>
              <a:rPr sz="2000" spc="-5" dirty="0">
                <a:latin typeface="Times New Roman"/>
                <a:cs typeface="Times New Roman"/>
              </a:rPr>
              <a:t>dissolution </a:t>
            </a:r>
            <a:r>
              <a:rPr sz="2000" dirty="0">
                <a:latin typeface="Times New Roman"/>
                <a:cs typeface="Times New Roman"/>
              </a:rPr>
              <a:t>rate, </a:t>
            </a:r>
            <a:r>
              <a:rPr sz="2000" spc="-15" dirty="0">
                <a:latin typeface="Times New Roman"/>
                <a:cs typeface="Times New Roman"/>
              </a:rPr>
              <a:t>morphology, </a:t>
            </a:r>
            <a:r>
              <a:rPr sz="2000" dirty="0">
                <a:latin typeface="Times New Roman"/>
                <a:cs typeface="Times New Roman"/>
              </a:rPr>
              <a:t>density and biological </a:t>
            </a:r>
            <a:r>
              <a:rPr sz="2000" spc="-5" dirty="0">
                <a:latin typeface="Times New Roman"/>
                <a:cs typeface="Times New Roman"/>
              </a:rPr>
              <a:t>activities </a:t>
            </a:r>
            <a:r>
              <a:rPr sz="2000" dirty="0">
                <a:latin typeface="Times New Roman"/>
                <a:cs typeface="Times New Roman"/>
              </a:rPr>
              <a:t>as well as  </a:t>
            </a:r>
            <a:r>
              <a:rPr sz="2000" spc="-11" dirty="0">
                <a:latin typeface="Times New Roman"/>
                <a:cs typeface="Times New Roman"/>
              </a:rPr>
              <a:t>bioavailability.</a:t>
            </a:r>
            <a:endParaRPr sz="2000">
              <a:latin typeface="Times New Roman"/>
              <a:cs typeface="Times New Roman"/>
            </a:endParaRPr>
          </a:p>
          <a:p>
            <a:pPr marL="12700" marR="614665" indent="363211">
              <a:spcBef>
                <a:spcPts val="5"/>
              </a:spcBef>
            </a:pPr>
            <a:r>
              <a:rPr sz="2000" spc="-5" dirty="0">
                <a:latin typeface="Times New Roman"/>
                <a:cs typeface="Times New Roman"/>
              </a:rPr>
              <a:t>metastable crystalline </a:t>
            </a:r>
            <a:r>
              <a:rPr sz="2000" dirty="0">
                <a:latin typeface="Times New Roman"/>
                <a:cs typeface="Times New Roman"/>
              </a:rPr>
              <a:t>polymorphs, </a:t>
            </a:r>
            <a:r>
              <a:rPr sz="2000" spc="-5" dirty="0">
                <a:latin typeface="Times New Roman"/>
                <a:cs typeface="Times New Roman"/>
              </a:rPr>
              <a:t>metastable forms </a:t>
            </a:r>
            <a:r>
              <a:rPr sz="2000" dirty="0">
                <a:latin typeface="Times New Roman"/>
                <a:cs typeface="Times New Roman"/>
              </a:rPr>
              <a:t>are associated</a:t>
            </a:r>
            <a:r>
              <a:rPr sz="2000" spc="-115" dirty="0">
                <a:latin typeface="Times New Roman"/>
                <a:cs typeface="Times New Roman"/>
              </a:rPr>
              <a:t> </a:t>
            </a:r>
            <a:r>
              <a:rPr sz="2000" dirty="0">
                <a:latin typeface="Times New Roman"/>
                <a:cs typeface="Times New Roman"/>
              </a:rPr>
              <a:t>with  higher </a:t>
            </a:r>
            <a:r>
              <a:rPr sz="2000" spc="-5" dirty="0">
                <a:latin typeface="Times New Roman"/>
                <a:cs typeface="Times New Roman"/>
              </a:rPr>
              <a:t>energy </a:t>
            </a:r>
            <a:r>
              <a:rPr sz="2000" dirty="0">
                <a:latin typeface="Times New Roman"/>
                <a:cs typeface="Times New Roman"/>
              </a:rPr>
              <a:t>with increased surface area, </a:t>
            </a:r>
            <a:r>
              <a:rPr sz="2000" spc="-5" dirty="0">
                <a:latin typeface="Times New Roman"/>
                <a:cs typeface="Times New Roman"/>
              </a:rPr>
              <a:t>subsequently </a:t>
            </a:r>
            <a:r>
              <a:rPr sz="2000" spc="-15" dirty="0">
                <a:latin typeface="Times New Roman"/>
                <a:cs typeface="Times New Roman"/>
              </a:rPr>
              <a:t>solubility,  </a:t>
            </a:r>
            <a:r>
              <a:rPr sz="2100" spc="-60" baseline="-13888" dirty="0">
                <a:solidFill>
                  <a:srgbClr val="FF0000"/>
                </a:solidFill>
                <a:latin typeface="Arial"/>
                <a:cs typeface="Arial"/>
              </a:rPr>
              <a:t>29</a:t>
            </a:r>
            <a:r>
              <a:rPr sz="2000" spc="-40" dirty="0">
                <a:latin typeface="Times New Roman"/>
                <a:cs typeface="Times New Roman"/>
              </a:rPr>
              <a:t>bioavailability </a:t>
            </a:r>
            <a:r>
              <a:rPr sz="2000" dirty="0">
                <a:latin typeface="Times New Roman"/>
                <a:cs typeface="Times New Roman"/>
              </a:rPr>
              <a:t>and</a:t>
            </a:r>
            <a:r>
              <a:rPr sz="2000" spc="-31" dirty="0">
                <a:latin typeface="Times New Roman"/>
                <a:cs typeface="Times New Roman"/>
              </a:rPr>
              <a:t> </a:t>
            </a:r>
            <a:r>
              <a:rPr sz="2000" spc="-20" dirty="0">
                <a:latin typeface="Times New Roman"/>
                <a:cs typeface="Times New Roman"/>
              </a:rPr>
              <a:t>efficacy.</a:t>
            </a:r>
            <a:endParaRPr sz="20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6" y="690499"/>
            <a:ext cx="3912235" cy="627736"/>
          </a:xfrm>
          <a:prstGeom prst="rect">
            <a:avLst/>
          </a:prstGeom>
        </p:spPr>
        <p:txBody>
          <a:bodyPr vert="horz" wrap="square" lIns="0" tIns="12065" rIns="0" bIns="0" rtlCol="0" anchor="t">
            <a:spAutoFit/>
          </a:bodyPr>
          <a:lstStyle/>
          <a:p>
            <a:pPr marL="12700">
              <a:spcBef>
                <a:spcPts val="95"/>
              </a:spcBef>
            </a:pPr>
            <a:r>
              <a:rPr sz="4000" spc="-11" dirty="0">
                <a:solidFill>
                  <a:srgbClr val="696363"/>
                </a:solidFill>
                <a:latin typeface="Arial"/>
                <a:cs typeface="Arial"/>
              </a:rPr>
              <a:t>INTRODUCTION</a:t>
            </a:r>
            <a:endParaRPr sz="4000">
              <a:latin typeface="Arial"/>
              <a:cs typeface="Arial"/>
            </a:endParaRPr>
          </a:p>
        </p:txBody>
      </p:sp>
      <p:sp>
        <p:nvSpPr>
          <p:cNvPr id="3" name="object 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4" name="object 4"/>
          <p:cNvSpPr/>
          <p:nvPr/>
        </p:nvSpPr>
        <p:spPr>
          <a:xfrm>
            <a:off x="1005839" y="1620011"/>
            <a:ext cx="190500" cy="19659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39750" y="1390844"/>
            <a:ext cx="7363459" cy="3357329"/>
          </a:xfrm>
          <a:prstGeom prst="rect">
            <a:avLst/>
          </a:prstGeom>
        </p:spPr>
        <p:txBody>
          <a:bodyPr vert="horz" wrap="square" lIns="0" tIns="93980" rIns="0" bIns="0" rtlCol="0">
            <a:spAutoFit/>
          </a:bodyPr>
          <a:lstStyle/>
          <a:p>
            <a:pPr marL="140331">
              <a:spcBef>
                <a:spcPts val="740"/>
              </a:spcBef>
            </a:pPr>
            <a:r>
              <a:rPr sz="2600" dirty="0">
                <a:solidFill>
                  <a:srgbClr val="FFC000"/>
                </a:solidFill>
                <a:latin typeface="Arial"/>
                <a:cs typeface="Arial"/>
              </a:rPr>
              <a:t>Solubility</a:t>
            </a:r>
            <a:r>
              <a:rPr sz="2600" spc="-20" dirty="0">
                <a:solidFill>
                  <a:srgbClr val="FFC000"/>
                </a:solidFill>
                <a:latin typeface="Arial"/>
                <a:cs typeface="Arial"/>
              </a:rPr>
              <a:t> </a:t>
            </a:r>
            <a:r>
              <a:rPr sz="2600" dirty="0">
                <a:solidFill>
                  <a:srgbClr val="FFC000"/>
                </a:solidFill>
                <a:latin typeface="Arial"/>
                <a:cs typeface="Arial"/>
              </a:rPr>
              <a:t>:</a:t>
            </a:r>
            <a:endParaRPr sz="2600">
              <a:latin typeface="Arial"/>
              <a:cs typeface="Arial"/>
            </a:endParaRPr>
          </a:p>
          <a:p>
            <a:pPr marL="140331" marR="5080" indent="-128267">
              <a:spcBef>
                <a:spcPts val="591"/>
              </a:spcBef>
            </a:pPr>
            <a:r>
              <a:rPr sz="2400" dirty="0">
                <a:solidFill>
                  <a:srgbClr val="0A0909"/>
                </a:solidFill>
                <a:latin typeface="Times New Roman"/>
                <a:cs typeface="Times New Roman"/>
              </a:rPr>
              <a:t>The term ‘</a:t>
            </a:r>
            <a:r>
              <a:rPr sz="2400" i="1" dirty="0">
                <a:solidFill>
                  <a:srgbClr val="0A0909"/>
                </a:solidFill>
                <a:latin typeface="Times New Roman"/>
                <a:cs typeface="Times New Roman"/>
              </a:rPr>
              <a:t>Solubility</a:t>
            </a:r>
            <a:r>
              <a:rPr sz="2400" dirty="0">
                <a:solidFill>
                  <a:srgbClr val="0A0909"/>
                </a:solidFill>
                <a:latin typeface="Times New Roman"/>
                <a:cs typeface="Times New Roman"/>
              </a:rPr>
              <a:t>’ is </a:t>
            </a:r>
            <a:r>
              <a:rPr sz="2400" spc="-5" dirty="0">
                <a:solidFill>
                  <a:srgbClr val="0A0909"/>
                </a:solidFill>
                <a:latin typeface="Times New Roman"/>
                <a:cs typeface="Times New Roman"/>
              </a:rPr>
              <a:t>defined </a:t>
            </a:r>
            <a:r>
              <a:rPr sz="2400" dirty="0">
                <a:solidFill>
                  <a:srgbClr val="0A0909"/>
                </a:solidFill>
                <a:latin typeface="Times New Roman"/>
                <a:cs typeface="Times New Roman"/>
              </a:rPr>
              <a:t>as </a:t>
            </a:r>
            <a:r>
              <a:rPr sz="2400" spc="-5" dirty="0">
                <a:solidFill>
                  <a:srgbClr val="0A0909"/>
                </a:solidFill>
                <a:latin typeface="Times New Roman"/>
                <a:cs typeface="Times New Roman"/>
              </a:rPr>
              <a:t>maximum amount </a:t>
            </a:r>
            <a:r>
              <a:rPr sz="2400" dirty="0">
                <a:solidFill>
                  <a:srgbClr val="0A0909"/>
                </a:solidFill>
                <a:latin typeface="Times New Roman"/>
                <a:cs typeface="Times New Roman"/>
              </a:rPr>
              <a:t>of  solute that can be dissolved in a given </a:t>
            </a:r>
            <a:r>
              <a:rPr sz="2400" spc="-5" dirty="0">
                <a:solidFill>
                  <a:srgbClr val="0A0909"/>
                </a:solidFill>
                <a:latin typeface="Times New Roman"/>
                <a:cs typeface="Times New Roman"/>
              </a:rPr>
              <a:t>amount </a:t>
            </a:r>
            <a:r>
              <a:rPr sz="2400" dirty="0">
                <a:solidFill>
                  <a:srgbClr val="0A0909"/>
                </a:solidFill>
                <a:latin typeface="Times New Roman"/>
                <a:cs typeface="Times New Roman"/>
              </a:rPr>
              <a:t>of solvent</a:t>
            </a:r>
            <a:r>
              <a:rPr sz="2400" spc="-191" dirty="0">
                <a:solidFill>
                  <a:srgbClr val="0A0909"/>
                </a:solidFill>
                <a:latin typeface="Times New Roman"/>
                <a:cs typeface="Times New Roman"/>
              </a:rPr>
              <a:t> </a:t>
            </a:r>
            <a:r>
              <a:rPr sz="2400" dirty="0">
                <a:solidFill>
                  <a:srgbClr val="0A0909"/>
                </a:solidFill>
                <a:latin typeface="Times New Roman"/>
                <a:cs typeface="Times New Roman"/>
              </a:rPr>
              <a:t>to  form a </a:t>
            </a:r>
            <a:r>
              <a:rPr sz="2400" spc="-5" dirty="0">
                <a:solidFill>
                  <a:srgbClr val="0A0909"/>
                </a:solidFill>
                <a:latin typeface="Times New Roman"/>
                <a:cs typeface="Times New Roman"/>
              </a:rPr>
              <a:t>homogenous </a:t>
            </a:r>
            <a:r>
              <a:rPr sz="2400" dirty="0">
                <a:solidFill>
                  <a:srgbClr val="0A0909"/>
                </a:solidFill>
                <a:latin typeface="Times New Roman"/>
                <a:cs typeface="Times New Roman"/>
              </a:rPr>
              <a:t>system at specified</a:t>
            </a:r>
            <a:r>
              <a:rPr sz="2400" spc="-45" dirty="0">
                <a:solidFill>
                  <a:srgbClr val="0A0909"/>
                </a:solidFill>
                <a:latin typeface="Times New Roman"/>
                <a:cs typeface="Times New Roman"/>
              </a:rPr>
              <a:t> </a:t>
            </a:r>
            <a:r>
              <a:rPr sz="2400" spc="-5" dirty="0">
                <a:solidFill>
                  <a:srgbClr val="0A0909"/>
                </a:solidFill>
                <a:latin typeface="Times New Roman"/>
                <a:cs typeface="Times New Roman"/>
              </a:rPr>
              <a:t>temperature.</a:t>
            </a:r>
            <a:endParaRPr sz="2400">
              <a:latin typeface="Times New Roman"/>
              <a:cs typeface="Times New Roman"/>
            </a:endParaRPr>
          </a:p>
          <a:p>
            <a:pPr>
              <a:spcBef>
                <a:spcPts val="45"/>
              </a:spcBef>
            </a:pPr>
            <a:endParaRPr sz="3500">
              <a:latin typeface="Times New Roman"/>
              <a:cs typeface="Times New Roman"/>
            </a:endParaRPr>
          </a:p>
          <a:p>
            <a:pPr marL="140331" marR="636255" indent="-52068">
              <a:lnSpc>
                <a:spcPct val="100299"/>
              </a:lnSpc>
            </a:pPr>
            <a:r>
              <a:rPr sz="2400" dirty="0">
                <a:solidFill>
                  <a:srgbClr val="0A0909"/>
                </a:solidFill>
                <a:latin typeface="Times New Roman"/>
                <a:cs typeface="Times New Roman"/>
              </a:rPr>
              <a:t>The solubility of a drug is represented through</a:t>
            </a:r>
            <a:r>
              <a:rPr sz="2400" spc="-191" dirty="0">
                <a:solidFill>
                  <a:srgbClr val="0A0909"/>
                </a:solidFill>
                <a:latin typeface="Times New Roman"/>
                <a:cs typeface="Times New Roman"/>
              </a:rPr>
              <a:t> </a:t>
            </a:r>
            <a:r>
              <a:rPr sz="2400" dirty="0">
                <a:solidFill>
                  <a:srgbClr val="0A0909"/>
                </a:solidFill>
                <a:latin typeface="Times New Roman"/>
                <a:cs typeface="Times New Roman"/>
              </a:rPr>
              <a:t>various  </a:t>
            </a:r>
            <a:r>
              <a:rPr sz="2400" spc="-5" dirty="0">
                <a:solidFill>
                  <a:srgbClr val="0A0909"/>
                </a:solidFill>
                <a:latin typeface="Times New Roman"/>
                <a:cs typeface="Times New Roman"/>
              </a:rPr>
              <a:t>concentration </a:t>
            </a:r>
            <a:r>
              <a:rPr sz="2400" dirty="0">
                <a:solidFill>
                  <a:srgbClr val="0A0909"/>
                </a:solidFill>
                <a:latin typeface="Times New Roman"/>
                <a:cs typeface="Times New Roman"/>
              </a:rPr>
              <a:t>expressions such </a:t>
            </a:r>
            <a:r>
              <a:rPr sz="2400" spc="-5" dirty="0">
                <a:solidFill>
                  <a:srgbClr val="0A0909"/>
                </a:solidFill>
                <a:latin typeface="Times New Roman"/>
                <a:cs typeface="Times New Roman"/>
              </a:rPr>
              <a:t>as </a:t>
            </a:r>
            <a:r>
              <a:rPr sz="2400" dirty="0">
                <a:solidFill>
                  <a:srgbClr val="0A0909"/>
                </a:solidFill>
                <a:latin typeface="Times New Roman"/>
                <a:cs typeface="Times New Roman"/>
              </a:rPr>
              <a:t>parts, </a:t>
            </a:r>
            <a:r>
              <a:rPr sz="2400" spc="-5" dirty="0">
                <a:solidFill>
                  <a:srgbClr val="0A0909"/>
                </a:solidFill>
                <a:latin typeface="Times New Roman"/>
                <a:cs typeface="Times New Roman"/>
              </a:rPr>
              <a:t>percentage,  </a:t>
            </a:r>
            <a:r>
              <a:rPr sz="2400" spc="-20" dirty="0">
                <a:solidFill>
                  <a:srgbClr val="0A0909"/>
                </a:solidFill>
                <a:latin typeface="Times New Roman"/>
                <a:cs typeface="Times New Roman"/>
              </a:rPr>
              <a:t>molarity, molality, </a:t>
            </a:r>
            <a:r>
              <a:rPr sz="2400" spc="-5" dirty="0">
                <a:solidFill>
                  <a:srgbClr val="0A0909"/>
                </a:solidFill>
                <a:latin typeface="Times New Roman"/>
                <a:cs typeface="Times New Roman"/>
              </a:rPr>
              <a:t>volume </a:t>
            </a:r>
            <a:r>
              <a:rPr sz="2400" dirty="0">
                <a:solidFill>
                  <a:srgbClr val="0A0909"/>
                </a:solidFill>
                <a:latin typeface="Times New Roman"/>
                <a:cs typeface="Times New Roman"/>
              </a:rPr>
              <a:t>fraction, </a:t>
            </a:r>
            <a:r>
              <a:rPr sz="2400" spc="-5" dirty="0">
                <a:solidFill>
                  <a:srgbClr val="0A0909"/>
                </a:solidFill>
                <a:latin typeface="Times New Roman"/>
                <a:cs typeface="Times New Roman"/>
              </a:rPr>
              <a:t>mole</a:t>
            </a:r>
            <a:r>
              <a:rPr sz="2400" spc="-51" dirty="0">
                <a:solidFill>
                  <a:srgbClr val="0A0909"/>
                </a:solidFill>
                <a:latin typeface="Times New Roman"/>
                <a:cs typeface="Times New Roman"/>
              </a:rPr>
              <a:t> </a:t>
            </a:r>
            <a:r>
              <a:rPr sz="2400" dirty="0">
                <a:solidFill>
                  <a:srgbClr val="0A0909"/>
                </a:solidFill>
                <a:latin typeface="Times New Roman"/>
                <a:cs typeface="Times New Roman"/>
              </a:rPr>
              <a:t>fraction</a:t>
            </a:r>
            <a:r>
              <a:rPr sz="2600" dirty="0">
                <a:solidFill>
                  <a:srgbClr val="0A0909"/>
                </a:solidFill>
                <a:latin typeface="Arial"/>
                <a:cs typeface="Arial"/>
              </a:rPr>
              <a:t>.</a:t>
            </a:r>
            <a:endParaRPr sz="2600">
              <a:latin typeface="Arial"/>
              <a:cs typeface="Arial"/>
            </a:endParaRPr>
          </a:p>
        </p:txBody>
      </p:sp>
      <p:sp>
        <p:nvSpPr>
          <p:cNvPr id="6" name="object 6"/>
          <p:cNvSpPr txBox="1"/>
          <p:nvPr/>
        </p:nvSpPr>
        <p:spPr>
          <a:xfrm>
            <a:off x="299824" y="6331839"/>
            <a:ext cx="150495" cy="218008"/>
          </a:xfrm>
          <a:prstGeom prst="rect">
            <a:avLst/>
          </a:prstGeom>
        </p:spPr>
        <p:txBody>
          <a:bodyPr vert="horz" wrap="square" lIns="0" tIns="0" rIns="0" bIns="0" rtlCol="0">
            <a:spAutoFit/>
          </a:bodyPr>
          <a:lstStyle/>
          <a:p>
            <a:pPr marL="25399">
              <a:lnSpc>
                <a:spcPts val="1651"/>
              </a:lnSpc>
            </a:pPr>
            <a:fld id="{81D60167-4931-47E6-BA6A-407CBD079E47}" type="slidenum">
              <a:rPr sz="1400" dirty="0">
                <a:solidFill>
                  <a:srgbClr val="FF0000"/>
                </a:solidFill>
                <a:latin typeface="Arial"/>
                <a:cs typeface="Arial"/>
              </a:rPr>
              <a:pPr marL="25399">
                <a:lnSpc>
                  <a:spcPts val="1651"/>
                </a:lnSpc>
              </a:pPr>
              <a:t>3</a:t>
            </a:fld>
            <a:endParaRPr sz="14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9806"/>
            <a:ext cx="2768600" cy="382156"/>
          </a:xfrm>
          <a:prstGeom prst="rect">
            <a:avLst/>
          </a:prstGeom>
        </p:spPr>
        <p:txBody>
          <a:bodyPr vert="horz" wrap="square" lIns="0" tIns="12700" rIns="0" bIns="0" rtlCol="0" anchor="t">
            <a:spAutoFit/>
          </a:bodyPr>
          <a:lstStyle/>
          <a:p>
            <a:pPr marL="12700">
              <a:spcBef>
                <a:spcPts val="100"/>
              </a:spcBef>
            </a:pPr>
            <a:r>
              <a:rPr sz="2400" u="heavy" spc="-20" dirty="0">
                <a:solidFill>
                  <a:srgbClr val="000000"/>
                </a:solidFill>
                <a:uFill>
                  <a:solidFill>
                    <a:srgbClr val="000000"/>
                  </a:solidFill>
                </a:uFill>
              </a:rPr>
              <a:t>SALT</a:t>
            </a:r>
            <a:r>
              <a:rPr sz="2400" u="heavy" spc="-35" dirty="0">
                <a:solidFill>
                  <a:srgbClr val="000000"/>
                </a:solidFill>
                <a:uFill>
                  <a:solidFill>
                    <a:srgbClr val="000000"/>
                  </a:solidFill>
                </a:uFill>
              </a:rPr>
              <a:t> </a:t>
            </a:r>
            <a:r>
              <a:rPr sz="2400" u="heavy" spc="-20" dirty="0">
                <a:solidFill>
                  <a:srgbClr val="000000"/>
                </a:solidFill>
                <a:uFill>
                  <a:solidFill>
                    <a:srgbClr val="000000"/>
                  </a:solidFill>
                </a:uFill>
              </a:rPr>
              <a:t>FORMATION:</a:t>
            </a:r>
            <a:endParaRPr sz="2400"/>
          </a:p>
        </p:txBody>
      </p:sp>
      <p:sp>
        <p:nvSpPr>
          <p:cNvPr id="5" name="object 5"/>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pPr marL="25399">
                <a:lnSpc>
                  <a:spcPts val="1651"/>
                </a:lnSpc>
              </a:pPr>
              <a:t>30</a:t>
            </a:fld>
            <a:endParaRPr dirty="0"/>
          </a:p>
        </p:txBody>
      </p:sp>
      <p:sp>
        <p:nvSpPr>
          <p:cNvPr id="3" name="object 3"/>
          <p:cNvSpPr txBox="1"/>
          <p:nvPr/>
        </p:nvSpPr>
        <p:spPr>
          <a:xfrm>
            <a:off x="535941" y="1124462"/>
            <a:ext cx="7739380" cy="2980431"/>
          </a:xfrm>
          <a:prstGeom prst="rect">
            <a:avLst/>
          </a:prstGeom>
        </p:spPr>
        <p:txBody>
          <a:bodyPr vert="horz" wrap="square" lIns="0" tIns="12700" rIns="0" bIns="0" rtlCol="0">
            <a:spAutoFit/>
          </a:bodyPr>
          <a:lstStyle/>
          <a:p>
            <a:pPr marL="12700" marR="1362041">
              <a:spcBef>
                <a:spcPts val="100"/>
              </a:spcBef>
            </a:pPr>
            <a:r>
              <a:rPr spc="-5" dirty="0">
                <a:latin typeface="Arial"/>
                <a:cs typeface="Arial"/>
              </a:rPr>
              <a:t>Dissolution </a:t>
            </a:r>
            <a:r>
              <a:rPr dirty="0">
                <a:latin typeface="Arial"/>
                <a:cs typeface="Arial"/>
              </a:rPr>
              <a:t>rate of </a:t>
            </a:r>
            <a:r>
              <a:rPr spc="-5" dirty="0">
                <a:latin typeface="Arial"/>
                <a:cs typeface="Arial"/>
              </a:rPr>
              <a:t>particular salt is usually </a:t>
            </a:r>
            <a:r>
              <a:rPr spc="-11" dirty="0">
                <a:latin typeface="Arial"/>
                <a:cs typeface="Arial"/>
              </a:rPr>
              <a:t>different </a:t>
            </a:r>
            <a:r>
              <a:rPr spc="-5" dirty="0">
                <a:latin typeface="Arial"/>
                <a:cs typeface="Arial"/>
              </a:rPr>
              <a:t>from that of  parent</a:t>
            </a:r>
            <a:r>
              <a:rPr spc="11" dirty="0">
                <a:latin typeface="Arial"/>
                <a:cs typeface="Arial"/>
              </a:rPr>
              <a:t> </a:t>
            </a:r>
            <a:r>
              <a:rPr spc="-5" dirty="0">
                <a:latin typeface="Arial"/>
                <a:cs typeface="Arial"/>
              </a:rPr>
              <a:t>compound.</a:t>
            </a:r>
            <a:endParaRPr>
              <a:latin typeface="Arial"/>
              <a:cs typeface="Arial"/>
            </a:endParaRPr>
          </a:p>
          <a:p>
            <a:pPr marL="12700"/>
            <a:r>
              <a:rPr spc="-5" dirty="0">
                <a:latin typeface="Arial"/>
                <a:cs typeface="Arial"/>
              </a:rPr>
              <a:t>Sodium </a:t>
            </a:r>
            <a:r>
              <a:rPr spc="-11" dirty="0">
                <a:latin typeface="Arial"/>
                <a:cs typeface="Arial"/>
              </a:rPr>
              <a:t>and </a:t>
            </a:r>
            <a:r>
              <a:rPr spc="-5" dirty="0">
                <a:latin typeface="Arial"/>
                <a:cs typeface="Arial"/>
              </a:rPr>
              <a:t>potassium salt </a:t>
            </a:r>
            <a:r>
              <a:rPr dirty="0">
                <a:latin typeface="Arial"/>
                <a:cs typeface="Arial"/>
              </a:rPr>
              <a:t>of </a:t>
            </a:r>
            <a:r>
              <a:rPr spc="-15" dirty="0">
                <a:latin typeface="Arial"/>
                <a:cs typeface="Arial"/>
              </a:rPr>
              <a:t>week </a:t>
            </a:r>
            <a:r>
              <a:rPr spc="-5" dirty="0">
                <a:latin typeface="Arial"/>
                <a:cs typeface="Arial"/>
              </a:rPr>
              <a:t>acid dissolve more rapidly than that</a:t>
            </a:r>
            <a:r>
              <a:rPr spc="145" dirty="0">
                <a:latin typeface="Arial"/>
                <a:cs typeface="Arial"/>
              </a:rPr>
              <a:t> </a:t>
            </a:r>
            <a:r>
              <a:rPr spc="-5" dirty="0">
                <a:latin typeface="Arial"/>
                <a:cs typeface="Arial"/>
              </a:rPr>
              <a:t>of</a:t>
            </a:r>
            <a:endParaRPr>
              <a:latin typeface="Arial"/>
              <a:cs typeface="Arial"/>
            </a:endParaRPr>
          </a:p>
          <a:p>
            <a:pPr marL="12700"/>
            <a:r>
              <a:rPr spc="-5" dirty="0">
                <a:latin typeface="Arial"/>
                <a:cs typeface="Arial"/>
              </a:rPr>
              <a:t>pure</a:t>
            </a:r>
            <a:r>
              <a:rPr dirty="0">
                <a:latin typeface="Arial"/>
                <a:cs typeface="Arial"/>
              </a:rPr>
              <a:t> </a:t>
            </a:r>
            <a:r>
              <a:rPr spc="-5" dirty="0">
                <a:latin typeface="Arial"/>
                <a:cs typeface="Arial"/>
              </a:rPr>
              <a:t>salt.</a:t>
            </a:r>
            <a:endParaRPr>
              <a:latin typeface="Arial"/>
              <a:cs typeface="Arial"/>
            </a:endParaRPr>
          </a:p>
          <a:p>
            <a:pPr>
              <a:spcBef>
                <a:spcPts val="25"/>
              </a:spcBef>
            </a:pPr>
            <a:endParaRPr sz="2451">
              <a:latin typeface="Times New Roman"/>
              <a:cs typeface="Times New Roman"/>
            </a:endParaRPr>
          </a:p>
          <a:p>
            <a:pPr marL="284473" indent="-271773">
              <a:spcBef>
                <a:spcPts val="5"/>
              </a:spcBef>
              <a:buSzPct val="95833"/>
              <a:buFont typeface="Wingdings"/>
              <a:buChar char=""/>
              <a:tabLst>
                <a:tab pos="285108" algn="l"/>
              </a:tabLst>
            </a:pPr>
            <a:r>
              <a:rPr sz="2400" spc="-5" dirty="0">
                <a:latin typeface="Times New Roman"/>
                <a:cs typeface="Times New Roman"/>
              </a:rPr>
              <a:t>Limitation </a:t>
            </a:r>
            <a:r>
              <a:rPr sz="2400" dirty="0">
                <a:latin typeface="Times New Roman"/>
                <a:cs typeface="Times New Roman"/>
              </a:rPr>
              <a:t>of </a:t>
            </a:r>
            <a:r>
              <a:rPr sz="2400" spc="-5" dirty="0">
                <a:latin typeface="Times New Roman"/>
                <a:cs typeface="Times New Roman"/>
              </a:rPr>
              <a:t>salt</a:t>
            </a:r>
            <a:r>
              <a:rPr sz="2400" spc="-55" dirty="0">
                <a:latin typeface="Times New Roman"/>
                <a:cs typeface="Times New Roman"/>
              </a:rPr>
              <a:t> </a:t>
            </a:r>
            <a:r>
              <a:rPr sz="2400" spc="-5" dirty="0">
                <a:latin typeface="Times New Roman"/>
                <a:cs typeface="Times New Roman"/>
              </a:rPr>
              <a:t>formation-</a:t>
            </a:r>
            <a:endParaRPr sz="2400">
              <a:latin typeface="Times New Roman"/>
              <a:cs typeface="Times New Roman"/>
            </a:endParaRPr>
          </a:p>
          <a:p>
            <a:pPr marL="194940" indent="-182241">
              <a:spcBef>
                <a:spcPts val="2195"/>
              </a:spcBef>
              <a:buSzPct val="94444"/>
              <a:buFont typeface="Wingdings"/>
              <a:buChar char=""/>
              <a:tabLst>
                <a:tab pos="195575" algn="l"/>
              </a:tabLst>
            </a:pPr>
            <a:r>
              <a:rPr spc="-5" dirty="0">
                <a:latin typeface="Arial"/>
                <a:cs typeface="Arial"/>
              </a:rPr>
              <a:t>epigastric </a:t>
            </a:r>
            <a:r>
              <a:rPr dirty="0">
                <a:latin typeface="Arial"/>
                <a:cs typeface="Arial"/>
              </a:rPr>
              <a:t>distress </a:t>
            </a:r>
            <a:r>
              <a:rPr spc="-5" dirty="0">
                <a:latin typeface="Arial"/>
                <a:cs typeface="Arial"/>
              </a:rPr>
              <a:t>due </a:t>
            </a:r>
            <a:r>
              <a:rPr dirty="0">
                <a:latin typeface="Arial"/>
                <a:cs typeface="Arial"/>
              </a:rPr>
              <a:t>to </a:t>
            </a:r>
            <a:r>
              <a:rPr spc="-5" dirty="0">
                <a:latin typeface="Arial"/>
                <a:cs typeface="Arial"/>
              </a:rPr>
              <a:t>high</a:t>
            </a:r>
            <a:r>
              <a:rPr spc="51" dirty="0">
                <a:latin typeface="Arial"/>
                <a:cs typeface="Arial"/>
              </a:rPr>
              <a:t> </a:t>
            </a:r>
            <a:r>
              <a:rPr spc="-20" dirty="0">
                <a:latin typeface="Arial"/>
                <a:cs typeface="Arial"/>
              </a:rPr>
              <a:t>alkalinity,</a:t>
            </a:r>
            <a:endParaRPr>
              <a:latin typeface="Arial"/>
              <a:cs typeface="Arial"/>
            </a:endParaRPr>
          </a:p>
          <a:p>
            <a:pPr marL="194940" indent="-182241">
              <a:buSzPct val="94444"/>
              <a:buFont typeface="Wingdings"/>
              <a:buChar char=""/>
              <a:tabLst>
                <a:tab pos="194940" algn="l"/>
              </a:tabLst>
            </a:pPr>
            <a:r>
              <a:rPr dirty="0">
                <a:latin typeface="Arial"/>
                <a:cs typeface="Arial"/>
              </a:rPr>
              <a:t>reactivity </a:t>
            </a:r>
            <a:r>
              <a:rPr spc="-15" dirty="0">
                <a:latin typeface="Arial"/>
                <a:cs typeface="Arial"/>
              </a:rPr>
              <a:t>with </a:t>
            </a:r>
            <a:r>
              <a:rPr spc="-5" dirty="0">
                <a:latin typeface="Arial"/>
                <a:cs typeface="Arial"/>
              </a:rPr>
              <a:t>atmospheric </a:t>
            </a:r>
            <a:r>
              <a:rPr spc="-11" dirty="0">
                <a:latin typeface="Arial"/>
                <a:cs typeface="Arial"/>
              </a:rPr>
              <a:t>water </a:t>
            </a:r>
            <a:r>
              <a:rPr spc="-5" dirty="0">
                <a:latin typeface="Arial"/>
                <a:cs typeface="Arial"/>
              </a:rPr>
              <a:t>and carbon </a:t>
            </a:r>
            <a:r>
              <a:rPr spc="-11" dirty="0">
                <a:latin typeface="Arial"/>
                <a:cs typeface="Arial"/>
              </a:rPr>
              <a:t>dioxide </a:t>
            </a:r>
            <a:r>
              <a:rPr spc="-5" dirty="0">
                <a:latin typeface="Arial"/>
                <a:cs typeface="Arial"/>
              </a:rPr>
              <a:t>leads </a:t>
            </a:r>
            <a:r>
              <a:rPr dirty="0">
                <a:latin typeface="Arial"/>
                <a:cs typeface="Arial"/>
              </a:rPr>
              <a:t>to</a:t>
            </a:r>
            <a:r>
              <a:rPr spc="335" dirty="0">
                <a:latin typeface="Arial"/>
                <a:cs typeface="Arial"/>
              </a:rPr>
              <a:t> </a:t>
            </a:r>
            <a:r>
              <a:rPr spc="-5" dirty="0">
                <a:latin typeface="Arial"/>
                <a:cs typeface="Arial"/>
              </a:rPr>
              <a:t>precipitation,</a:t>
            </a:r>
            <a:endParaRPr>
              <a:latin typeface="Arial"/>
              <a:cs typeface="Arial"/>
            </a:endParaRPr>
          </a:p>
          <a:p>
            <a:pPr marL="257804" indent="-245105">
              <a:buSzPct val="94444"/>
              <a:buFont typeface="Wingdings"/>
              <a:buChar char=""/>
              <a:tabLst>
                <a:tab pos="258439" algn="l"/>
              </a:tabLst>
            </a:pPr>
            <a:r>
              <a:rPr spc="-5" dirty="0">
                <a:latin typeface="Arial"/>
                <a:cs typeface="Arial"/>
              </a:rPr>
              <a:t>patientcompliance and</a:t>
            </a:r>
            <a:r>
              <a:rPr spc="11" dirty="0">
                <a:latin typeface="Arial"/>
                <a:cs typeface="Arial"/>
              </a:rPr>
              <a:t> </a:t>
            </a:r>
            <a:r>
              <a:rPr spc="-5" dirty="0">
                <a:latin typeface="Arial"/>
                <a:cs typeface="Arial"/>
              </a:rPr>
              <a:t>commercilation</a:t>
            </a:r>
            <a:endParaRPr>
              <a:latin typeface="Arial"/>
              <a:cs typeface="Arial"/>
            </a:endParaRPr>
          </a:p>
        </p:txBody>
      </p:sp>
      <p:sp>
        <p:nvSpPr>
          <p:cNvPr id="4" name="object 4"/>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5" y="690499"/>
            <a:ext cx="7263131" cy="627736"/>
          </a:xfrm>
          <a:prstGeom prst="rect">
            <a:avLst/>
          </a:prstGeom>
        </p:spPr>
        <p:txBody>
          <a:bodyPr vert="horz" wrap="square" lIns="0" tIns="12065" rIns="0" bIns="0" rtlCol="0" anchor="t">
            <a:spAutoFit/>
          </a:bodyPr>
          <a:lstStyle/>
          <a:p>
            <a:pPr marL="12700">
              <a:spcBef>
                <a:spcPts val="95"/>
              </a:spcBef>
            </a:pPr>
            <a:r>
              <a:rPr sz="4000" spc="-35" dirty="0">
                <a:solidFill>
                  <a:srgbClr val="696363"/>
                </a:solidFill>
                <a:latin typeface="Arial"/>
                <a:cs typeface="Arial"/>
              </a:rPr>
              <a:t>APPLICATION </a:t>
            </a:r>
            <a:r>
              <a:rPr sz="4000" spc="-5" dirty="0">
                <a:solidFill>
                  <a:srgbClr val="696363"/>
                </a:solidFill>
                <a:latin typeface="Arial"/>
                <a:cs typeface="Arial"/>
              </a:rPr>
              <a:t>OF</a:t>
            </a:r>
            <a:r>
              <a:rPr sz="4000" spc="5" dirty="0">
                <a:solidFill>
                  <a:srgbClr val="696363"/>
                </a:solidFill>
                <a:latin typeface="Arial"/>
                <a:cs typeface="Arial"/>
              </a:rPr>
              <a:t> </a:t>
            </a:r>
            <a:r>
              <a:rPr sz="4000" spc="-5" dirty="0">
                <a:solidFill>
                  <a:srgbClr val="696363"/>
                </a:solidFill>
                <a:latin typeface="Arial"/>
                <a:cs typeface="Arial"/>
              </a:rPr>
              <a:t>SOLUBILITY</a:t>
            </a:r>
            <a:endParaRPr sz="4000">
              <a:latin typeface="Arial"/>
              <a:cs typeface="Arial"/>
            </a:endParaRPr>
          </a:p>
        </p:txBody>
      </p:sp>
      <p:sp>
        <p:nvSpPr>
          <p:cNvPr id="7" name="object 7"/>
          <p:cNvSpPr txBox="1">
            <a:spLocks noGrp="1"/>
          </p:cNvSpPr>
          <p:nvPr>
            <p:ph idx="1"/>
          </p:nvPr>
        </p:nvSpPr>
        <p:spPr>
          <a:xfrm>
            <a:off x="812802" y="2160592"/>
            <a:ext cx="8463619" cy="3649076"/>
          </a:xfrm>
          <a:prstGeom prst="rect">
            <a:avLst/>
          </a:prstGeom>
        </p:spPr>
        <p:txBody>
          <a:bodyPr vert="horz" wrap="square" lIns="0" tIns="12065" rIns="0" bIns="0" rtlCol="0">
            <a:spAutoFit/>
          </a:bodyPr>
          <a:lstStyle/>
          <a:p>
            <a:pPr marL="729596" marR="868658">
              <a:spcBef>
                <a:spcPts val="95"/>
              </a:spcBef>
            </a:pPr>
            <a:r>
              <a:rPr spc="-5" dirty="0"/>
              <a:t>Solubility is represents a fundamental concept in fields of  research such as chemistry , </a:t>
            </a:r>
            <a:r>
              <a:rPr dirty="0"/>
              <a:t>physics, food </a:t>
            </a:r>
            <a:r>
              <a:rPr spc="-5" dirty="0"/>
              <a:t>science,  pharmaceutical, and biological</a:t>
            </a:r>
            <a:r>
              <a:rPr spc="15" dirty="0"/>
              <a:t> </a:t>
            </a:r>
            <a:r>
              <a:rPr spc="-5" dirty="0"/>
              <a:t>sciences.</a:t>
            </a:r>
          </a:p>
          <a:p>
            <a:pPr marL="716897">
              <a:spcBef>
                <a:spcPts val="45"/>
              </a:spcBef>
            </a:pPr>
            <a:endParaRPr sz="3300"/>
          </a:p>
          <a:p>
            <a:pPr marL="729596" marR="135251">
              <a:spcBef>
                <a:spcPts val="5"/>
              </a:spcBef>
            </a:pPr>
            <a:r>
              <a:rPr spc="-5" dirty="0"/>
              <a:t>The solubility of a substance becomes specially important in the  pharmaceutical field because it often represents a major factor  that controls the bioavailability of a drug</a:t>
            </a:r>
            <a:r>
              <a:rPr spc="15" dirty="0"/>
              <a:t> </a:t>
            </a:r>
            <a:r>
              <a:rPr spc="-5" dirty="0"/>
              <a:t>substance</a:t>
            </a:r>
          </a:p>
          <a:p>
            <a:pPr marL="716897">
              <a:spcBef>
                <a:spcPts val="45"/>
              </a:spcBef>
            </a:pPr>
            <a:endParaRPr sz="3300"/>
          </a:p>
          <a:p>
            <a:pPr marL="729596" marR="5080"/>
            <a:r>
              <a:rPr spc="-5" dirty="0"/>
              <a:t>Solubility is </a:t>
            </a:r>
            <a:r>
              <a:rPr spc="-11" dirty="0"/>
              <a:t>commonly </a:t>
            </a:r>
            <a:r>
              <a:rPr spc="-5" dirty="0"/>
              <a:t>used to describe the substance, to  indicate a substance's polarity ,to help to distinguish it from other  substances, and as a guide to applications of </a:t>
            </a:r>
            <a:r>
              <a:rPr dirty="0"/>
              <a:t>the</a:t>
            </a:r>
            <a:r>
              <a:rPr spc="11" dirty="0"/>
              <a:t> </a:t>
            </a:r>
            <a:r>
              <a:rPr spc="-5" dirty="0"/>
              <a:t>substance.</a:t>
            </a:r>
          </a:p>
        </p:txBody>
      </p:sp>
      <p:sp>
        <p:nvSpPr>
          <p:cNvPr id="8" name="object 8"/>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pPr marL="25399">
                <a:lnSpc>
                  <a:spcPts val="1651"/>
                </a:lnSpc>
              </a:pPr>
              <a:t>31</a:t>
            </a:fld>
            <a:endParaRPr dirty="0"/>
          </a:p>
        </p:txBody>
      </p:sp>
      <p:sp>
        <p:nvSpPr>
          <p:cNvPr id="3" name="object 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4" name="object 4"/>
          <p:cNvSpPr/>
          <p:nvPr/>
        </p:nvSpPr>
        <p:spPr>
          <a:xfrm>
            <a:off x="1005843" y="1598678"/>
            <a:ext cx="164591" cy="16611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05843" y="3092198"/>
            <a:ext cx="164591" cy="16611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05843" y="4585715"/>
            <a:ext cx="164591" cy="1661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1" y="1106425"/>
            <a:ext cx="178308" cy="1783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641" y="1716023"/>
            <a:ext cx="178308" cy="17830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3" y="1014731"/>
            <a:ext cx="7858125" cy="1560171"/>
          </a:xfrm>
          <a:prstGeom prst="rect">
            <a:avLst/>
          </a:prstGeom>
        </p:spPr>
        <p:txBody>
          <a:bodyPr vert="horz" wrap="square" lIns="0" tIns="13335" rIns="0" bIns="0" rtlCol="0">
            <a:spAutoFit/>
          </a:bodyPr>
          <a:lstStyle/>
          <a:p>
            <a:pPr marL="254628">
              <a:spcBef>
                <a:spcPts val="105"/>
              </a:spcBef>
            </a:pPr>
            <a:r>
              <a:rPr sz="2000" dirty="0">
                <a:latin typeface="Times New Roman"/>
                <a:cs typeface="Times New Roman"/>
              </a:rPr>
              <a:t>Solubility of a substance is useful when separating</a:t>
            </a:r>
            <a:r>
              <a:rPr sz="2000" spc="-151" dirty="0">
                <a:latin typeface="Times New Roman"/>
                <a:cs typeface="Times New Roman"/>
              </a:rPr>
              <a:t> </a:t>
            </a:r>
            <a:r>
              <a:rPr sz="2000" dirty="0">
                <a:latin typeface="Times New Roman"/>
                <a:cs typeface="Times New Roman"/>
              </a:rPr>
              <a:t>mixtures.</a:t>
            </a:r>
            <a:endParaRPr sz="2000">
              <a:latin typeface="Times New Roman"/>
              <a:cs typeface="Times New Roman"/>
            </a:endParaRPr>
          </a:p>
          <a:p>
            <a:pPr>
              <a:spcBef>
                <a:spcPts val="40"/>
              </a:spcBef>
            </a:pPr>
            <a:endParaRPr sz="2051">
              <a:latin typeface="Times New Roman"/>
              <a:cs typeface="Times New Roman"/>
            </a:endParaRPr>
          </a:p>
          <a:p>
            <a:pPr marL="12700" marR="5080" indent="241929"/>
            <a:r>
              <a:rPr sz="2000" spc="-11" dirty="0">
                <a:latin typeface="Times New Roman"/>
                <a:cs typeface="Times New Roman"/>
              </a:rPr>
              <a:t>Moreover, </a:t>
            </a:r>
            <a:r>
              <a:rPr sz="2000" dirty="0">
                <a:latin typeface="Times New Roman"/>
                <a:cs typeface="Times New Roman"/>
              </a:rPr>
              <a:t>solubility and </a:t>
            </a:r>
            <a:r>
              <a:rPr sz="2000" spc="-5" dirty="0">
                <a:latin typeface="Times New Roman"/>
                <a:cs typeface="Times New Roman"/>
              </a:rPr>
              <a:t>solubility-related </a:t>
            </a:r>
            <a:r>
              <a:rPr sz="2000" dirty="0">
                <a:latin typeface="Times New Roman"/>
                <a:cs typeface="Times New Roman"/>
              </a:rPr>
              <a:t>properties can also provide  </a:t>
            </a:r>
            <a:r>
              <a:rPr sz="2000" spc="-5" dirty="0">
                <a:latin typeface="Times New Roman"/>
                <a:cs typeface="Times New Roman"/>
              </a:rPr>
              <a:t>important information </a:t>
            </a:r>
            <a:r>
              <a:rPr sz="2000" dirty="0">
                <a:latin typeface="Times New Roman"/>
                <a:cs typeface="Times New Roman"/>
              </a:rPr>
              <a:t>regarding the structure of drug </a:t>
            </a:r>
            <a:r>
              <a:rPr sz="2000" spc="-5" dirty="0">
                <a:latin typeface="Times New Roman"/>
                <a:cs typeface="Times New Roman"/>
              </a:rPr>
              <a:t>substances, </a:t>
            </a:r>
            <a:r>
              <a:rPr sz="2000" dirty="0">
                <a:latin typeface="Times New Roman"/>
                <a:cs typeface="Times New Roman"/>
              </a:rPr>
              <a:t>and in</a:t>
            </a:r>
            <a:r>
              <a:rPr sz="2000" spc="-135" dirty="0">
                <a:latin typeface="Times New Roman"/>
                <a:cs typeface="Times New Roman"/>
              </a:rPr>
              <a:t> </a:t>
            </a:r>
            <a:r>
              <a:rPr sz="2000" dirty="0">
                <a:latin typeface="Times New Roman"/>
                <a:cs typeface="Times New Roman"/>
              </a:rPr>
              <a:t>their  range of possible </a:t>
            </a:r>
            <a:r>
              <a:rPr sz="2000" spc="-5" dirty="0">
                <a:latin typeface="Times New Roman"/>
                <a:cs typeface="Times New Roman"/>
              </a:rPr>
              <a:t>intermolecular</a:t>
            </a:r>
            <a:r>
              <a:rPr sz="2000" spc="-115" dirty="0">
                <a:latin typeface="Times New Roman"/>
                <a:cs typeface="Times New Roman"/>
              </a:rPr>
              <a:t> </a:t>
            </a:r>
            <a:r>
              <a:rPr sz="2000" dirty="0">
                <a:latin typeface="Times New Roman"/>
                <a:cs typeface="Times New Roman"/>
              </a:rPr>
              <a:t>interactions.</a:t>
            </a:r>
            <a:endParaRPr sz="2000">
              <a:latin typeface="Times New Roman"/>
              <a:cs typeface="Times New Roman"/>
            </a:endParaRPr>
          </a:p>
        </p:txBody>
      </p:sp>
      <p:sp>
        <p:nvSpPr>
          <p:cNvPr id="5" name="object 5"/>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6" name="object 6"/>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pPr marL="25399">
                <a:lnSpc>
                  <a:spcPts val="1651"/>
                </a:lnSpc>
              </a:pPr>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44699" y="2860550"/>
            <a:ext cx="4093463" cy="93725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60876" y="2241805"/>
            <a:ext cx="4099560" cy="91897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06344" y="2247266"/>
            <a:ext cx="4032411" cy="85166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a:spLocks noGrp="1"/>
          </p:cNvSpPr>
          <p:nvPr>
            <p:ph type="sldNum" sz="quarter" idx="12"/>
          </p:nvPr>
        </p:nvSpPr>
        <p:spPr>
          <a:xfrm>
            <a:off x="8592905" y="6114922"/>
            <a:ext cx="683517" cy="218008"/>
          </a:xfrm>
          <a:prstGeom prst="rect">
            <a:avLst/>
          </a:prstGeom>
        </p:spPr>
        <p:txBody>
          <a:bodyPr vert="horz" wrap="square" lIns="0" tIns="0" rIns="0" bIns="0" rtlCol="0" anchor="ctr">
            <a:spAutoFit/>
          </a:bodyPr>
          <a:lstStyle/>
          <a:p>
            <a:pPr marL="25399">
              <a:lnSpc>
                <a:spcPts val="1651"/>
              </a:lnSpc>
            </a:pPr>
            <a:fld id="{81D60167-4931-47E6-BA6A-407CBD079E47}" type="slidenum">
              <a:rPr dirty="0"/>
              <a:pPr marL="25399">
                <a:lnSpc>
                  <a:spcPts val="1651"/>
                </a:lnSpc>
              </a:pPr>
              <a:t>33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4" y="749935"/>
            <a:ext cx="7269480" cy="566822"/>
          </a:xfrm>
          <a:prstGeom prst="rect">
            <a:avLst/>
          </a:prstGeom>
        </p:spPr>
        <p:txBody>
          <a:bodyPr vert="horz" wrap="square" lIns="0" tIns="12700" rIns="0" bIns="0" rtlCol="0" anchor="t">
            <a:spAutoFit/>
          </a:bodyPr>
          <a:lstStyle/>
          <a:p>
            <a:pPr marL="12700">
              <a:spcBef>
                <a:spcPts val="100"/>
              </a:spcBef>
            </a:pPr>
            <a:r>
              <a:rPr spc="-71" dirty="0">
                <a:solidFill>
                  <a:srgbClr val="696363"/>
                </a:solidFill>
                <a:latin typeface="Times New Roman"/>
                <a:cs typeface="Times New Roman"/>
              </a:rPr>
              <a:t>Table </a:t>
            </a:r>
            <a:r>
              <a:rPr dirty="0">
                <a:solidFill>
                  <a:srgbClr val="696363"/>
                </a:solidFill>
                <a:latin typeface="Times New Roman"/>
                <a:cs typeface="Times New Roman"/>
              </a:rPr>
              <a:t>1: USP &amp; BP </a:t>
            </a:r>
            <a:r>
              <a:rPr spc="-5" dirty="0">
                <a:solidFill>
                  <a:srgbClr val="696363"/>
                </a:solidFill>
                <a:latin typeface="Times New Roman"/>
                <a:cs typeface="Times New Roman"/>
              </a:rPr>
              <a:t>Solubility</a:t>
            </a:r>
            <a:r>
              <a:rPr spc="-371" dirty="0">
                <a:solidFill>
                  <a:srgbClr val="696363"/>
                </a:solidFill>
                <a:latin typeface="Times New Roman"/>
                <a:cs typeface="Times New Roman"/>
              </a:rPr>
              <a:t> </a:t>
            </a:r>
            <a:r>
              <a:rPr spc="-5" dirty="0">
                <a:solidFill>
                  <a:srgbClr val="696363"/>
                </a:solidFill>
                <a:latin typeface="Times New Roman"/>
                <a:cs typeface="Times New Roman"/>
              </a:rPr>
              <a:t>criteria</a:t>
            </a:r>
            <a:endParaRPr>
              <a:latin typeface="Times New Roman"/>
              <a:cs typeface="Times New Roman"/>
            </a:endParaRPr>
          </a:p>
        </p:txBody>
      </p:sp>
      <p:sp>
        <p:nvSpPr>
          <p:cNvPr id="3" name="object 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4" name="object 4"/>
          <p:cNvSpPr/>
          <p:nvPr/>
        </p:nvSpPr>
        <p:spPr>
          <a:xfrm>
            <a:off x="867158" y="2430779"/>
            <a:ext cx="7338059" cy="311048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14400" y="2457451"/>
            <a:ext cx="7239000" cy="3011424"/>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909637" y="2452687"/>
          <a:ext cx="7239002" cy="3259456"/>
        </p:xfrm>
        <a:graphic>
          <a:graphicData uri="http://schemas.openxmlformats.org/drawingml/2006/table">
            <a:tbl>
              <a:tblPr firstRow="1" bandRow="1">
                <a:tableStyleId>{2D5ABB26-0587-4C30-8999-92F81FD0307C}</a:tableStyleId>
              </a:tblPr>
              <a:tblGrid>
                <a:gridCol w="3641091"/>
                <a:gridCol w="3597911"/>
              </a:tblGrid>
              <a:tr h="623147">
                <a:tc>
                  <a:txBody>
                    <a:bodyPr/>
                    <a:lstStyle/>
                    <a:p>
                      <a:pPr marL="1156970">
                        <a:lnSpc>
                          <a:spcPct val="100000"/>
                        </a:lnSpc>
                        <a:spcBef>
                          <a:spcPts val="965"/>
                        </a:spcBef>
                      </a:pPr>
                      <a:r>
                        <a:rPr sz="1900" b="1" spc="-90" dirty="0">
                          <a:latin typeface="Trebuchet MS"/>
                          <a:cs typeface="Trebuchet MS"/>
                        </a:rPr>
                        <a:t>Definition</a:t>
                      </a:r>
                      <a:endParaRPr sz="1900">
                        <a:latin typeface="Trebuchet MS"/>
                        <a:cs typeface="Trebuchet MS"/>
                      </a:endParaRPr>
                    </a:p>
                  </a:txBody>
                  <a:tcPr marL="0" marR="0" marT="122555"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c>
                  <a:txBody>
                    <a:bodyPr/>
                    <a:lstStyle/>
                    <a:p>
                      <a:pPr marL="11430" algn="ctr">
                        <a:lnSpc>
                          <a:spcPts val="2045"/>
                        </a:lnSpc>
                      </a:pPr>
                      <a:r>
                        <a:rPr sz="1900" b="1" spc="-100" dirty="0">
                          <a:latin typeface="Trebuchet MS"/>
                          <a:cs typeface="Trebuchet MS"/>
                        </a:rPr>
                        <a:t>Parts </a:t>
                      </a:r>
                      <a:r>
                        <a:rPr sz="1900" b="1" spc="-75" dirty="0">
                          <a:latin typeface="Trebuchet MS"/>
                          <a:cs typeface="Trebuchet MS"/>
                        </a:rPr>
                        <a:t>of </a:t>
                      </a:r>
                      <a:r>
                        <a:rPr sz="1900" b="1" spc="-95" dirty="0">
                          <a:latin typeface="Trebuchet MS"/>
                          <a:cs typeface="Trebuchet MS"/>
                        </a:rPr>
                        <a:t>solvent </a:t>
                      </a:r>
                      <a:r>
                        <a:rPr sz="1900" b="1" spc="-120" dirty="0">
                          <a:latin typeface="Trebuchet MS"/>
                          <a:cs typeface="Trebuchet MS"/>
                        </a:rPr>
                        <a:t>required </a:t>
                      </a:r>
                      <a:r>
                        <a:rPr sz="1900" b="1" spc="-105" dirty="0">
                          <a:latin typeface="Trebuchet MS"/>
                          <a:cs typeface="Trebuchet MS"/>
                        </a:rPr>
                        <a:t>for </a:t>
                      </a:r>
                      <a:r>
                        <a:rPr sz="1900" b="1" spc="-90" dirty="0">
                          <a:latin typeface="Trebuchet MS"/>
                          <a:cs typeface="Trebuchet MS"/>
                        </a:rPr>
                        <a:t>one</a:t>
                      </a:r>
                      <a:r>
                        <a:rPr sz="1900" b="1" spc="-385" dirty="0">
                          <a:latin typeface="Trebuchet MS"/>
                          <a:cs typeface="Trebuchet MS"/>
                        </a:rPr>
                        <a:t> </a:t>
                      </a:r>
                      <a:r>
                        <a:rPr sz="1900" b="1" spc="-95" dirty="0">
                          <a:latin typeface="Trebuchet MS"/>
                          <a:cs typeface="Trebuchet MS"/>
                        </a:rPr>
                        <a:t>part</a:t>
                      </a:r>
                      <a:endParaRPr sz="1900">
                        <a:latin typeface="Trebuchet MS"/>
                        <a:cs typeface="Trebuchet MS"/>
                      </a:endParaRPr>
                    </a:p>
                    <a:p>
                      <a:pPr marL="8255" algn="ctr">
                        <a:lnSpc>
                          <a:spcPct val="100000"/>
                        </a:lnSpc>
                      </a:pPr>
                      <a:r>
                        <a:rPr sz="1900" b="1" spc="-75" dirty="0">
                          <a:latin typeface="Trebuchet MS"/>
                          <a:cs typeface="Trebuchet MS"/>
                        </a:rPr>
                        <a:t>of</a:t>
                      </a:r>
                      <a:r>
                        <a:rPr sz="1900" b="1" spc="-140" dirty="0">
                          <a:latin typeface="Trebuchet MS"/>
                          <a:cs typeface="Trebuchet MS"/>
                        </a:rPr>
                        <a:t> </a:t>
                      </a:r>
                      <a:r>
                        <a:rPr sz="1900" b="1" spc="-90" dirty="0">
                          <a:latin typeface="Trebuchet MS"/>
                          <a:cs typeface="Trebuchet MS"/>
                        </a:rPr>
                        <a:t>solute</a:t>
                      </a:r>
                      <a:endParaRPr sz="1900">
                        <a:latin typeface="Trebuchet MS"/>
                        <a:cs typeface="Trebuchet MS"/>
                      </a:endParaRPr>
                    </a:p>
                  </a:txBody>
                  <a:tcPr marL="0" marR="0" marT="0"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r>
              <a:tr h="312420">
                <a:tc>
                  <a:txBody>
                    <a:bodyPr/>
                    <a:lstStyle/>
                    <a:p>
                      <a:pPr marL="1104900">
                        <a:lnSpc>
                          <a:spcPct val="100000"/>
                        </a:lnSpc>
                        <a:spcBef>
                          <a:spcPts val="35"/>
                        </a:spcBef>
                      </a:pPr>
                      <a:r>
                        <a:rPr sz="1900" b="1" spc="-130" dirty="0">
                          <a:latin typeface="Trebuchet MS"/>
                          <a:cs typeface="Trebuchet MS"/>
                        </a:rPr>
                        <a:t>Very</a:t>
                      </a:r>
                      <a:r>
                        <a:rPr sz="1900" b="1" spc="-155" dirty="0">
                          <a:latin typeface="Trebuchet MS"/>
                          <a:cs typeface="Trebuchet MS"/>
                        </a:rPr>
                        <a:t> </a:t>
                      </a:r>
                      <a:r>
                        <a:rPr sz="1900" b="1" spc="-90" dirty="0">
                          <a:latin typeface="Trebuchet MS"/>
                          <a:cs typeface="Trebuchet MS"/>
                        </a:rPr>
                        <a:t>soluble</a:t>
                      </a:r>
                      <a:endParaRPr sz="1900">
                        <a:latin typeface="Trebuchet MS"/>
                        <a:cs typeface="Trebuchet MS"/>
                      </a:endParaRPr>
                    </a:p>
                  </a:txBody>
                  <a:tcPr marL="0" marR="0" marT="4445"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c>
                  <a:txBody>
                    <a:bodyPr/>
                    <a:lstStyle/>
                    <a:p>
                      <a:pPr marR="466725" algn="ctr">
                        <a:lnSpc>
                          <a:spcPct val="100000"/>
                        </a:lnSpc>
                        <a:spcBef>
                          <a:spcPts val="35"/>
                        </a:spcBef>
                      </a:pPr>
                      <a:r>
                        <a:rPr sz="1900" b="1" spc="-160" dirty="0">
                          <a:latin typeface="Trebuchet MS"/>
                          <a:cs typeface="Trebuchet MS"/>
                        </a:rPr>
                        <a:t>&lt;</a:t>
                      </a:r>
                      <a:r>
                        <a:rPr sz="1900" b="1" spc="-130" dirty="0">
                          <a:latin typeface="Trebuchet MS"/>
                          <a:cs typeface="Trebuchet MS"/>
                        </a:rPr>
                        <a:t> </a:t>
                      </a:r>
                      <a:r>
                        <a:rPr sz="1900" b="1" spc="-145" dirty="0">
                          <a:latin typeface="Trebuchet MS"/>
                          <a:cs typeface="Trebuchet MS"/>
                        </a:rPr>
                        <a:t>1</a:t>
                      </a:r>
                      <a:endParaRPr sz="1900">
                        <a:latin typeface="Trebuchet MS"/>
                        <a:cs typeface="Trebuchet MS"/>
                      </a:endParaRPr>
                    </a:p>
                  </a:txBody>
                  <a:tcPr marL="0" marR="0" marT="4445"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r>
              <a:tr h="379095">
                <a:tc>
                  <a:txBody>
                    <a:bodyPr/>
                    <a:lstStyle/>
                    <a:p>
                      <a:pPr marL="1051560">
                        <a:lnSpc>
                          <a:spcPct val="100000"/>
                        </a:lnSpc>
                        <a:spcBef>
                          <a:spcPts val="295"/>
                        </a:spcBef>
                      </a:pPr>
                      <a:r>
                        <a:rPr sz="1900" b="1" spc="-140" dirty="0">
                          <a:latin typeface="Trebuchet MS"/>
                          <a:cs typeface="Trebuchet MS"/>
                        </a:rPr>
                        <a:t>Freely</a:t>
                      </a:r>
                      <a:r>
                        <a:rPr sz="1900" b="1" spc="-165" dirty="0">
                          <a:latin typeface="Trebuchet MS"/>
                          <a:cs typeface="Trebuchet MS"/>
                        </a:rPr>
                        <a:t> </a:t>
                      </a:r>
                      <a:r>
                        <a:rPr sz="1900" b="1" spc="-90" dirty="0">
                          <a:latin typeface="Trebuchet MS"/>
                          <a:cs typeface="Trebuchet MS"/>
                        </a:rPr>
                        <a:t>soluble</a:t>
                      </a:r>
                      <a:endParaRPr sz="1900">
                        <a:latin typeface="Trebuchet MS"/>
                        <a:cs typeface="Trebuchet MS"/>
                      </a:endParaRPr>
                    </a:p>
                  </a:txBody>
                  <a:tcPr marL="0" marR="0" marT="37465"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c>
                  <a:txBody>
                    <a:bodyPr/>
                    <a:lstStyle/>
                    <a:p>
                      <a:pPr marR="332105" algn="ctr">
                        <a:lnSpc>
                          <a:spcPct val="100000"/>
                        </a:lnSpc>
                        <a:spcBef>
                          <a:spcPts val="295"/>
                        </a:spcBef>
                      </a:pPr>
                      <a:r>
                        <a:rPr sz="1900" b="1" spc="-145" dirty="0">
                          <a:latin typeface="Trebuchet MS"/>
                          <a:cs typeface="Trebuchet MS"/>
                        </a:rPr>
                        <a:t>1 </a:t>
                      </a:r>
                      <a:r>
                        <a:rPr sz="1900" b="1" spc="-110" dirty="0">
                          <a:latin typeface="Trebuchet MS"/>
                          <a:cs typeface="Trebuchet MS"/>
                        </a:rPr>
                        <a:t>-</a:t>
                      </a:r>
                      <a:r>
                        <a:rPr sz="1900" b="1" spc="-135" dirty="0">
                          <a:latin typeface="Trebuchet MS"/>
                          <a:cs typeface="Trebuchet MS"/>
                        </a:rPr>
                        <a:t> </a:t>
                      </a:r>
                      <a:r>
                        <a:rPr sz="1900" b="1" spc="-150" dirty="0">
                          <a:latin typeface="Trebuchet MS"/>
                          <a:cs typeface="Trebuchet MS"/>
                        </a:rPr>
                        <a:t>10</a:t>
                      </a:r>
                      <a:endParaRPr sz="1900">
                        <a:latin typeface="Trebuchet MS"/>
                        <a:cs typeface="Trebuchet MS"/>
                      </a:endParaRPr>
                    </a:p>
                  </a:txBody>
                  <a:tcPr marL="0" marR="0" marT="37465"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r>
              <a:tr h="312420">
                <a:tc>
                  <a:txBody>
                    <a:bodyPr/>
                    <a:lstStyle/>
                    <a:p>
                      <a:pPr marR="404495" algn="ctr">
                        <a:lnSpc>
                          <a:spcPct val="100000"/>
                        </a:lnSpc>
                        <a:spcBef>
                          <a:spcPts val="35"/>
                        </a:spcBef>
                      </a:pPr>
                      <a:r>
                        <a:rPr sz="1900" b="1" spc="-90" dirty="0">
                          <a:latin typeface="Trebuchet MS"/>
                          <a:cs typeface="Trebuchet MS"/>
                        </a:rPr>
                        <a:t>Soluble</a:t>
                      </a:r>
                      <a:endParaRPr sz="1900">
                        <a:latin typeface="Trebuchet MS"/>
                        <a:cs typeface="Trebuchet MS"/>
                      </a:endParaRPr>
                    </a:p>
                  </a:txBody>
                  <a:tcPr marL="0" marR="0" marT="4445"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c>
                  <a:txBody>
                    <a:bodyPr/>
                    <a:lstStyle/>
                    <a:p>
                      <a:pPr marR="321310" algn="ctr">
                        <a:lnSpc>
                          <a:spcPct val="100000"/>
                        </a:lnSpc>
                        <a:spcBef>
                          <a:spcPts val="35"/>
                        </a:spcBef>
                      </a:pPr>
                      <a:r>
                        <a:rPr sz="1900" b="1" spc="-145" dirty="0">
                          <a:latin typeface="Trebuchet MS"/>
                          <a:cs typeface="Trebuchet MS"/>
                        </a:rPr>
                        <a:t>10 </a:t>
                      </a:r>
                      <a:r>
                        <a:rPr sz="1900" b="1" spc="-110" dirty="0">
                          <a:latin typeface="Trebuchet MS"/>
                          <a:cs typeface="Trebuchet MS"/>
                        </a:rPr>
                        <a:t>-</a:t>
                      </a:r>
                      <a:r>
                        <a:rPr sz="1900" b="1" spc="-125" dirty="0">
                          <a:latin typeface="Trebuchet MS"/>
                          <a:cs typeface="Trebuchet MS"/>
                        </a:rPr>
                        <a:t> </a:t>
                      </a:r>
                      <a:r>
                        <a:rPr sz="1900" b="1" spc="-150" dirty="0">
                          <a:latin typeface="Trebuchet MS"/>
                          <a:cs typeface="Trebuchet MS"/>
                        </a:rPr>
                        <a:t>30</a:t>
                      </a:r>
                      <a:endParaRPr sz="1900">
                        <a:latin typeface="Trebuchet MS"/>
                        <a:cs typeface="Trebuchet MS"/>
                      </a:endParaRPr>
                    </a:p>
                  </a:txBody>
                  <a:tcPr marL="0" marR="0" marT="4445"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r>
              <a:tr h="379095">
                <a:tc>
                  <a:txBody>
                    <a:bodyPr/>
                    <a:lstStyle/>
                    <a:p>
                      <a:pPr marL="948055">
                        <a:lnSpc>
                          <a:spcPct val="100000"/>
                        </a:lnSpc>
                        <a:spcBef>
                          <a:spcPts val="295"/>
                        </a:spcBef>
                      </a:pPr>
                      <a:r>
                        <a:rPr sz="1900" b="1" spc="-90" dirty="0">
                          <a:latin typeface="Trebuchet MS"/>
                          <a:cs typeface="Trebuchet MS"/>
                        </a:rPr>
                        <a:t>Sparingly</a:t>
                      </a:r>
                      <a:r>
                        <a:rPr sz="1900" b="1" spc="-180" dirty="0">
                          <a:latin typeface="Trebuchet MS"/>
                          <a:cs typeface="Trebuchet MS"/>
                        </a:rPr>
                        <a:t> </a:t>
                      </a:r>
                      <a:r>
                        <a:rPr sz="1900" b="1" spc="-85" dirty="0">
                          <a:latin typeface="Trebuchet MS"/>
                          <a:cs typeface="Trebuchet MS"/>
                        </a:rPr>
                        <a:t>soluble</a:t>
                      </a:r>
                      <a:endParaRPr sz="1900">
                        <a:latin typeface="Trebuchet MS"/>
                        <a:cs typeface="Trebuchet MS"/>
                      </a:endParaRPr>
                    </a:p>
                  </a:txBody>
                  <a:tcPr marL="0" marR="0" marT="37465"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c>
                  <a:txBody>
                    <a:bodyPr/>
                    <a:lstStyle/>
                    <a:p>
                      <a:pPr marR="205740" algn="ctr">
                        <a:lnSpc>
                          <a:spcPct val="100000"/>
                        </a:lnSpc>
                        <a:spcBef>
                          <a:spcPts val="295"/>
                        </a:spcBef>
                      </a:pPr>
                      <a:r>
                        <a:rPr sz="1900" b="1" spc="-145" dirty="0">
                          <a:latin typeface="Trebuchet MS"/>
                          <a:cs typeface="Trebuchet MS"/>
                        </a:rPr>
                        <a:t>30 </a:t>
                      </a:r>
                      <a:r>
                        <a:rPr sz="1900" b="1" spc="-110" dirty="0">
                          <a:latin typeface="Trebuchet MS"/>
                          <a:cs typeface="Trebuchet MS"/>
                        </a:rPr>
                        <a:t>-</a:t>
                      </a:r>
                      <a:r>
                        <a:rPr sz="1900" b="1" spc="-125" dirty="0">
                          <a:latin typeface="Trebuchet MS"/>
                          <a:cs typeface="Trebuchet MS"/>
                        </a:rPr>
                        <a:t> </a:t>
                      </a:r>
                      <a:r>
                        <a:rPr sz="1900" b="1" spc="-150" dirty="0">
                          <a:latin typeface="Trebuchet MS"/>
                          <a:cs typeface="Trebuchet MS"/>
                        </a:rPr>
                        <a:t>100</a:t>
                      </a:r>
                      <a:endParaRPr sz="1900">
                        <a:latin typeface="Trebuchet MS"/>
                        <a:cs typeface="Trebuchet MS"/>
                      </a:endParaRPr>
                    </a:p>
                  </a:txBody>
                  <a:tcPr marL="0" marR="0" marT="37465"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r>
              <a:tr h="379095">
                <a:tc>
                  <a:txBody>
                    <a:bodyPr/>
                    <a:lstStyle/>
                    <a:p>
                      <a:pPr marL="1000125">
                        <a:lnSpc>
                          <a:spcPct val="100000"/>
                        </a:lnSpc>
                        <a:spcBef>
                          <a:spcPts val="300"/>
                        </a:spcBef>
                      </a:pPr>
                      <a:r>
                        <a:rPr sz="1900" b="1" spc="-90" dirty="0">
                          <a:latin typeface="Trebuchet MS"/>
                          <a:cs typeface="Trebuchet MS"/>
                        </a:rPr>
                        <a:t>Slightly</a:t>
                      </a:r>
                      <a:r>
                        <a:rPr sz="1900" b="1" spc="-175" dirty="0">
                          <a:latin typeface="Trebuchet MS"/>
                          <a:cs typeface="Trebuchet MS"/>
                        </a:rPr>
                        <a:t> </a:t>
                      </a:r>
                      <a:r>
                        <a:rPr sz="1900" b="1" spc="-90" dirty="0">
                          <a:latin typeface="Trebuchet MS"/>
                          <a:cs typeface="Trebuchet MS"/>
                        </a:rPr>
                        <a:t>soluble</a:t>
                      </a:r>
                      <a:endParaRPr sz="1900">
                        <a:latin typeface="Trebuchet MS"/>
                        <a:cs typeface="Trebuchet MS"/>
                      </a:endParaRPr>
                    </a:p>
                  </a:txBody>
                  <a:tcPr marL="0" marR="0" marT="38100"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c>
                  <a:txBody>
                    <a:bodyPr/>
                    <a:lstStyle/>
                    <a:p>
                      <a:pPr marR="182880" algn="ctr">
                        <a:lnSpc>
                          <a:spcPct val="100000"/>
                        </a:lnSpc>
                        <a:spcBef>
                          <a:spcPts val="300"/>
                        </a:spcBef>
                      </a:pPr>
                      <a:r>
                        <a:rPr sz="1900" b="1" spc="-145" dirty="0">
                          <a:latin typeface="Trebuchet MS"/>
                          <a:cs typeface="Trebuchet MS"/>
                        </a:rPr>
                        <a:t>100 </a:t>
                      </a:r>
                      <a:r>
                        <a:rPr sz="1900" b="1" spc="-110" dirty="0">
                          <a:latin typeface="Trebuchet MS"/>
                          <a:cs typeface="Trebuchet MS"/>
                        </a:rPr>
                        <a:t>-</a:t>
                      </a:r>
                      <a:r>
                        <a:rPr sz="1900" b="1" spc="-135" dirty="0">
                          <a:latin typeface="Trebuchet MS"/>
                          <a:cs typeface="Trebuchet MS"/>
                        </a:rPr>
                        <a:t> </a:t>
                      </a:r>
                      <a:r>
                        <a:rPr sz="1900" b="1" spc="-150" dirty="0">
                          <a:latin typeface="Trebuchet MS"/>
                          <a:cs typeface="Trebuchet MS"/>
                        </a:rPr>
                        <a:t>1000</a:t>
                      </a:r>
                      <a:endParaRPr sz="1900">
                        <a:latin typeface="Trebuchet MS"/>
                        <a:cs typeface="Trebuchet MS"/>
                      </a:endParaRPr>
                    </a:p>
                  </a:txBody>
                  <a:tcPr marL="0" marR="0" marT="38100"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r>
              <a:tr h="387351">
                <a:tc>
                  <a:txBody>
                    <a:bodyPr/>
                    <a:lstStyle/>
                    <a:p>
                      <a:pPr marL="737870">
                        <a:lnSpc>
                          <a:spcPct val="100000"/>
                        </a:lnSpc>
                        <a:spcBef>
                          <a:spcPts val="334"/>
                        </a:spcBef>
                      </a:pPr>
                      <a:r>
                        <a:rPr sz="1900" b="1" spc="-130" dirty="0">
                          <a:latin typeface="Trebuchet MS"/>
                          <a:cs typeface="Trebuchet MS"/>
                        </a:rPr>
                        <a:t>Very </a:t>
                      </a:r>
                      <a:r>
                        <a:rPr sz="1900" b="1" spc="-85" dirty="0">
                          <a:latin typeface="Trebuchet MS"/>
                          <a:cs typeface="Trebuchet MS"/>
                        </a:rPr>
                        <a:t>slightly</a:t>
                      </a:r>
                      <a:r>
                        <a:rPr sz="1900" b="1" spc="-185" dirty="0">
                          <a:latin typeface="Trebuchet MS"/>
                          <a:cs typeface="Trebuchet MS"/>
                        </a:rPr>
                        <a:t> </a:t>
                      </a:r>
                      <a:r>
                        <a:rPr sz="1900" b="1" spc="-90" dirty="0">
                          <a:latin typeface="Trebuchet MS"/>
                          <a:cs typeface="Trebuchet MS"/>
                        </a:rPr>
                        <a:t>soluble</a:t>
                      </a:r>
                      <a:endParaRPr sz="1900">
                        <a:latin typeface="Trebuchet MS"/>
                        <a:cs typeface="Trebuchet MS"/>
                      </a:endParaRPr>
                    </a:p>
                  </a:txBody>
                  <a:tcPr marL="0" marR="0" marT="42544"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c>
                  <a:txBody>
                    <a:bodyPr/>
                    <a:lstStyle/>
                    <a:p>
                      <a:pPr marL="1105535">
                        <a:lnSpc>
                          <a:spcPct val="100000"/>
                        </a:lnSpc>
                        <a:spcBef>
                          <a:spcPts val="334"/>
                        </a:spcBef>
                      </a:pPr>
                      <a:r>
                        <a:rPr sz="1900" b="1" spc="-145" dirty="0">
                          <a:latin typeface="Trebuchet MS"/>
                          <a:cs typeface="Trebuchet MS"/>
                        </a:rPr>
                        <a:t>1000 </a:t>
                      </a:r>
                      <a:r>
                        <a:rPr sz="1900" b="1" spc="-110" dirty="0">
                          <a:latin typeface="Trebuchet MS"/>
                          <a:cs typeface="Trebuchet MS"/>
                        </a:rPr>
                        <a:t>-</a:t>
                      </a:r>
                      <a:r>
                        <a:rPr sz="1900" b="1" spc="-125" dirty="0">
                          <a:latin typeface="Trebuchet MS"/>
                          <a:cs typeface="Trebuchet MS"/>
                        </a:rPr>
                        <a:t> </a:t>
                      </a:r>
                      <a:r>
                        <a:rPr sz="1900" b="1" spc="-155" dirty="0">
                          <a:latin typeface="Trebuchet MS"/>
                          <a:cs typeface="Trebuchet MS"/>
                        </a:rPr>
                        <a:t>10,000</a:t>
                      </a:r>
                      <a:endParaRPr sz="1900">
                        <a:latin typeface="Trebuchet MS"/>
                        <a:cs typeface="Trebuchet MS"/>
                      </a:endParaRPr>
                    </a:p>
                  </a:txBody>
                  <a:tcPr marL="0" marR="0" marT="42544"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r>
              <a:tr h="312420">
                <a:tc>
                  <a:txBody>
                    <a:bodyPr/>
                    <a:lstStyle/>
                    <a:p>
                      <a:pPr marL="1210310">
                        <a:lnSpc>
                          <a:spcPct val="100000"/>
                        </a:lnSpc>
                        <a:spcBef>
                          <a:spcPts val="40"/>
                        </a:spcBef>
                      </a:pPr>
                      <a:r>
                        <a:rPr sz="1900" b="1" spc="-85" dirty="0">
                          <a:latin typeface="Trebuchet MS"/>
                          <a:cs typeface="Trebuchet MS"/>
                        </a:rPr>
                        <a:t>Insoluble</a:t>
                      </a:r>
                      <a:endParaRPr sz="1900">
                        <a:latin typeface="Trebuchet MS"/>
                        <a:cs typeface="Trebuchet MS"/>
                      </a:endParaRPr>
                    </a:p>
                  </a:txBody>
                  <a:tcPr marL="0" marR="0" marT="5080"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c>
                  <a:txBody>
                    <a:bodyPr/>
                    <a:lstStyle/>
                    <a:p>
                      <a:pPr marR="362585" algn="ctr">
                        <a:lnSpc>
                          <a:spcPct val="100000"/>
                        </a:lnSpc>
                        <a:spcBef>
                          <a:spcPts val="40"/>
                        </a:spcBef>
                      </a:pPr>
                      <a:r>
                        <a:rPr sz="1900" b="1" spc="-160" dirty="0">
                          <a:latin typeface="Trebuchet MS"/>
                          <a:cs typeface="Trebuchet MS"/>
                        </a:rPr>
                        <a:t>&gt;</a:t>
                      </a:r>
                      <a:r>
                        <a:rPr sz="1900" b="1" spc="-145" dirty="0">
                          <a:latin typeface="Trebuchet MS"/>
                          <a:cs typeface="Trebuchet MS"/>
                        </a:rPr>
                        <a:t> </a:t>
                      </a:r>
                      <a:r>
                        <a:rPr sz="1900" b="1" spc="-155" dirty="0">
                          <a:latin typeface="Trebuchet MS"/>
                          <a:cs typeface="Trebuchet MS"/>
                        </a:rPr>
                        <a:t>10,000</a:t>
                      </a:r>
                      <a:endParaRPr sz="1900">
                        <a:latin typeface="Trebuchet MS"/>
                        <a:cs typeface="Trebuchet MS"/>
                      </a:endParaRPr>
                    </a:p>
                  </a:txBody>
                  <a:tcPr marL="0" marR="0" marT="5080" marB="0">
                    <a:lnL w="9525">
                      <a:solidFill>
                        <a:srgbClr val="97B853"/>
                      </a:solidFill>
                      <a:prstDash val="solid"/>
                    </a:lnL>
                    <a:lnR w="9525">
                      <a:solidFill>
                        <a:srgbClr val="97B853"/>
                      </a:solidFill>
                      <a:prstDash val="solid"/>
                    </a:lnR>
                    <a:lnT w="9525">
                      <a:solidFill>
                        <a:srgbClr val="97B853"/>
                      </a:solidFill>
                      <a:prstDash val="solid"/>
                    </a:lnT>
                    <a:lnB w="9525">
                      <a:solidFill>
                        <a:srgbClr val="97B853"/>
                      </a:solidFill>
                      <a:prstDash val="solid"/>
                    </a:lnB>
                  </a:tcPr>
                </a:tc>
              </a:tr>
            </a:tbl>
          </a:graphicData>
        </a:graphic>
      </p:graphicFrame>
      <p:sp>
        <p:nvSpPr>
          <p:cNvPr id="7" name="object 7"/>
          <p:cNvSpPr txBox="1"/>
          <p:nvPr/>
        </p:nvSpPr>
        <p:spPr>
          <a:xfrm>
            <a:off x="299824" y="6331839"/>
            <a:ext cx="150495" cy="218008"/>
          </a:xfrm>
          <a:prstGeom prst="rect">
            <a:avLst/>
          </a:prstGeom>
        </p:spPr>
        <p:txBody>
          <a:bodyPr vert="horz" wrap="square" lIns="0" tIns="0" rIns="0" bIns="0" rtlCol="0">
            <a:spAutoFit/>
          </a:bodyPr>
          <a:lstStyle/>
          <a:p>
            <a:pPr marL="25399">
              <a:lnSpc>
                <a:spcPts val="1651"/>
              </a:lnSpc>
            </a:pPr>
            <a:fld id="{81D60167-4931-47E6-BA6A-407CBD079E47}" type="slidenum">
              <a:rPr sz="1400" dirty="0">
                <a:solidFill>
                  <a:srgbClr val="FF0000"/>
                </a:solidFill>
                <a:latin typeface="Arial"/>
                <a:cs typeface="Arial"/>
              </a:rPr>
              <a:pPr marL="25399">
                <a:lnSpc>
                  <a:spcPts val="1651"/>
                </a:lnSpc>
              </a:pPr>
              <a:t>4</a:t>
            </a:fld>
            <a:endParaRPr sz="140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5" y="690499"/>
            <a:ext cx="7532371" cy="627736"/>
          </a:xfrm>
          <a:prstGeom prst="rect">
            <a:avLst/>
          </a:prstGeom>
        </p:spPr>
        <p:txBody>
          <a:bodyPr vert="horz" wrap="square" lIns="0" tIns="12065" rIns="0" bIns="0" rtlCol="0" anchor="t">
            <a:spAutoFit/>
          </a:bodyPr>
          <a:lstStyle/>
          <a:p>
            <a:pPr marL="12700">
              <a:spcBef>
                <a:spcPts val="95"/>
              </a:spcBef>
            </a:pPr>
            <a:r>
              <a:rPr sz="4000" spc="-5" dirty="0">
                <a:solidFill>
                  <a:srgbClr val="696363"/>
                </a:solidFill>
                <a:latin typeface="Arial"/>
                <a:cs typeface="Arial"/>
              </a:rPr>
              <a:t>Factors affecting</a:t>
            </a:r>
            <a:r>
              <a:rPr sz="4000" spc="25" dirty="0">
                <a:solidFill>
                  <a:srgbClr val="696363"/>
                </a:solidFill>
                <a:latin typeface="Arial"/>
                <a:cs typeface="Arial"/>
              </a:rPr>
              <a:t> </a:t>
            </a:r>
            <a:r>
              <a:rPr sz="4000" spc="-5" dirty="0">
                <a:solidFill>
                  <a:srgbClr val="696363"/>
                </a:solidFill>
                <a:latin typeface="Arial"/>
                <a:cs typeface="Arial"/>
              </a:rPr>
              <a:t>solubilisation</a:t>
            </a:r>
            <a:endParaRPr sz="4000">
              <a:latin typeface="Arial"/>
              <a:cs typeface="Arial"/>
            </a:endParaRPr>
          </a:p>
        </p:txBody>
      </p:sp>
      <p:sp>
        <p:nvSpPr>
          <p:cNvPr id="3" name="object 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4" name="object 4"/>
          <p:cNvSpPr/>
          <p:nvPr/>
        </p:nvSpPr>
        <p:spPr>
          <a:xfrm>
            <a:off x="1006144" y="1567003"/>
            <a:ext cx="454152" cy="33710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06144" y="2070229"/>
            <a:ext cx="454152" cy="33680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06144" y="2573150"/>
            <a:ext cx="454152" cy="33680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006144" y="3075763"/>
            <a:ext cx="454152" cy="33710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006144" y="3579241"/>
            <a:ext cx="454152" cy="336804"/>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006144" y="4082161"/>
            <a:ext cx="454152" cy="336804"/>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006144" y="4584777"/>
            <a:ext cx="454152" cy="337108"/>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1600200" y="1413287"/>
            <a:ext cx="4572000" cy="3568285"/>
          </a:xfrm>
          <a:prstGeom prst="rect">
            <a:avLst/>
          </a:prstGeom>
        </p:spPr>
        <p:txBody>
          <a:bodyPr vert="horz" wrap="square" lIns="0" tIns="89535" rIns="0" bIns="0" rtlCol="0">
            <a:spAutoFit/>
          </a:bodyPr>
          <a:lstStyle/>
          <a:p>
            <a:pPr marL="469888" indent="-457189">
              <a:spcBef>
                <a:spcPts val="705"/>
              </a:spcBef>
              <a:buFont typeface="Arial" panose="020B0604020202020204" pitchFamily="34" charset="0"/>
              <a:buChar char="•"/>
            </a:pPr>
            <a:r>
              <a:rPr sz="2800" dirty="0">
                <a:latin typeface="Times New Roman"/>
                <a:cs typeface="Times New Roman"/>
              </a:rPr>
              <a:t>Particle size</a:t>
            </a:r>
            <a:r>
              <a:rPr sz="2800" spc="-5" dirty="0">
                <a:solidFill>
                  <a:srgbClr val="0A0909"/>
                </a:solidFill>
                <a:latin typeface="Times New Roman"/>
                <a:cs typeface="Times New Roman"/>
              </a:rPr>
              <a:t>.</a:t>
            </a:r>
            <a:endParaRPr sz="2800" dirty="0">
              <a:latin typeface="Times New Roman"/>
              <a:cs typeface="Times New Roman"/>
            </a:endParaRPr>
          </a:p>
          <a:p>
            <a:pPr marL="469888" indent="-457189">
              <a:spcBef>
                <a:spcPts val="605"/>
              </a:spcBef>
              <a:buFont typeface="Arial" panose="020B0604020202020204" pitchFamily="34" charset="0"/>
              <a:buChar char="•"/>
              <a:tabLst>
                <a:tab pos="218435" algn="l"/>
              </a:tabLst>
            </a:pPr>
            <a:r>
              <a:rPr sz="2800" dirty="0">
                <a:latin typeface="Times New Roman"/>
                <a:cs typeface="Times New Roman"/>
              </a:rPr>
              <a:t>Temperatu</a:t>
            </a:r>
            <a:r>
              <a:rPr sz="2800" spc="-20" dirty="0">
                <a:solidFill>
                  <a:srgbClr val="0A0909"/>
                </a:solidFill>
                <a:latin typeface="Times New Roman"/>
                <a:cs typeface="Times New Roman"/>
              </a:rPr>
              <a:t>re.</a:t>
            </a:r>
            <a:endParaRPr sz="2800" dirty="0">
              <a:latin typeface="Times New Roman"/>
              <a:cs typeface="Times New Roman"/>
            </a:endParaRPr>
          </a:p>
          <a:p>
            <a:pPr marL="469888" indent="-457189">
              <a:spcBef>
                <a:spcPts val="600"/>
              </a:spcBef>
              <a:buFont typeface="Arial" panose="020B0604020202020204" pitchFamily="34" charset="0"/>
              <a:buChar char="•"/>
              <a:tabLst>
                <a:tab pos="226054" algn="l"/>
              </a:tabLst>
            </a:pPr>
            <a:r>
              <a:rPr sz="2800" spc="-5" dirty="0">
                <a:solidFill>
                  <a:srgbClr val="0A0909"/>
                </a:solidFill>
                <a:latin typeface="Times New Roman"/>
                <a:cs typeface="Times New Roman"/>
              </a:rPr>
              <a:t>Pressure.</a:t>
            </a:r>
            <a:endParaRPr sz="2800" dirty="0">
              <a:latin typeface="Times New Roman"/>
              <a:cs typeface="Times New Roman"/>
            </a:endParaRPr>
          </a:p>
          <a:p>
            <a:pPr marL="469888" indent="-457189">
              <a:spcBef>
                <a:spcPts val="600"/>
              </a:spcBef>
              <a:buFont typeface="Arial" panose="020B0604020202020204" pitchFamily="34" charset="0"/>
              <a:buChar char="•"/>
              <a:tabLst>
                <a:tab pos="226054" algn="l"/>
              </a:tabLst>
            </a:pPr>
            <a:r>
              <a:rPr sz="2800" spc="-5" dirty="0">
                <a:solidFill>
                  <a:srgbClr val="0A0909"/>
                </a:solidFill>
                <a:latin typeface="Times New Roman"/>
                <a:cs typeface="Times New Roman"/>
              </a:rPr>
              <a:t>Molecular</a:t>
            </a:r>
            <a:r>
              <a:rPr sz="2800" spc="-20" dirty="0">
                <a:solidFill>
                  <a:srgbClr val="0A0909"/>
                </a:solidFill>
                <a:latin typeface="Times New Roman"/>
                <a:cs typeface="Times New Roman"/>
              </a:rPr>
              <a:t> </a:t>
            </a:r>
            <a:r>
              <a:rPr sz="2800" spc="-11" dirty="0">
                <a:solidFill>
                  <a:srgbClr val="0A0909"/>
                </a:solidFill>
                <a:latin typeface="Times New Roman"/>
                <a:cs typeface="Times New Roman"/>
              </a:rPr>
              <a:t>size.</a:t>
            </a:r>
            <a:endParaRPr sz="2800" dirty="0">
              <a:latin typeface="Times New Roman"/>
              <a:cs typeface="Times New Roman"/>
            </a:endParaRPr>
          </a:p>
          <a:p>
            <a:pPr marL="469888" indent="-457189">
              <a:spcBef>
                <a:spcPts val="600"/>
              </a:spcBef>
              <a:buFont typeface="Arial" panose="020B0604020202020204" pitchFamily="34" charset="0"/>
              <a:buChar char="•"/>
              <a:tabLst>
                <a:tab pos="226054" algn="l"/>
              </a:tabLst>
            </a:pPr>
            <a:r>
              <a:rPr sz="2800" spc="-11" dirty="0">
                <a:solidFill>
                  <a:srgbClr val="0A0909"/>
                </a:solidFill>
                <a:latin typeface="Times New Roman"/>
                <a:cs typeface="Times New Roman"/>
              </a:rPr>
              <a:t>Nature </a:t>
            </a:r>
            <a:r>
              <a:rPr sz="2800" spc="-5" dirty="0">
                <a:solidFill>
                  <a:srgbClr val="0A0909"/>
                </a:solidFill>
                <a:latin typeface="Times New Roman"/>
                <a:cs typeface="Times New Roman"/>
              </a:rPr>
              <a:t>of </a:t>
            </a:r>
            <a:r>
              <a:rPr sz="2800" dirty="0">
                <a:solidFill>
                  <a:srgbClr val="0A0909"/>
                </a:solidFill>
                <a:latin typeface="Times New Roman"/>
                <a:cs typeface="Times New Roman"/>
              </a:rPr>
              <a:t>solute </a:t>
            </a:r>
            <a:r>
              <a:rPr sz="2800" spc="-5" dirty="0">
                <a:solidFill>
                  <a:srgbClr val="0A0909"/>
                </a:solidFill>
                <a:latin typeface="Times New Roman"/>
                <a:cs typeface="Times New Roman"/>
              </a:rPr>
              <a:t>&amp;</a:t>
            </a:r>
            <a:r>
              <a:rPr sz="2800" spc="-75" dirty="0">
                <a:solidFill>
                  <a:srgbClr val="0A0909"/>
                </a:solidFill>
                <a:latin typeface="Times New Roman"/>
                <a:cs typeface="Times New Roman"/>
              </a:rPr>
              <a:t> </a:t>
            </a:r>
            <a:r>
              <a:rPr sz="2800" dirty="0">
                <a:solidFill>
                  <a:srgbClr val="0A0909"/>
                </a:solidFill>
                <a:latin typeface="Times New Roman"/>
                <a:cs typeface="Times New Roman"/>
              </a:rPr>
              <a:t>solvent.</a:t>
            </a:r>
            <a:endParaRPr sz="2800" dirty="0">
              <a:latin typeface="Times New Roman"/>
              <a:cs typeface="Times New Roman"/>
            </a:endParaRPr>
          </a:p>
          <a:p>
            <a:pPr marL="469888" indent="-457189">
              <a:spcBef>
                <a:spcPts val="600"/>
              </a:spcBef>
              <a:buFont typeface="Arial" panose="020B0604020202020204" pitchFamily="34" charset="0"/>
              <a:buChar char="•"/>
              <a:tabLst>
                <a:tab pos="226054" algn="l"/>
              </a:tabLst>
            </a:pPr>
            <a:r>
              <a:rPr sz="2800" spc="-20" dirty="0">
                <a:solidFill>
                  <a:srgbClr val="0A0909"/>
                </a:solidFill>
                <a:latin typeface="Times New Roman"/>
                <a:cs typeface="Times New Roman"/>
              </a:rPr>
              <a:t>Polarity.</a:t>
            </a:r>
            <a:endParaRPr sz="2800" dirty="0">
              <a:latin typeface="Times New Roman"/>
              <a:cs typeface="Times New Roman"/>
            </a:endParaRPr>
          </a:p>
          <a:p>
            <a:pPr marL="469888" indent="-457189">
              <a:spcBef>
                <a:spcPts val="600"/>
              </a:spcBef>
              <a:buFont typeface="Arial" panose="020B0604020202020204" pitchFamily="34" charset="0"/>
              <a:buChar char="•"/>
              <a:tabLst>
                <a:tab pos="226054" algn="l"/>
              </a:tabLst>
            </a:pPr>
            <a:r>
              <a:rPr sz="2800" dirty="0">
                <a:solidFill>
                  <a:srgbClr val="0A0909"/>
                </a:solidFill>
                <a:latin typeface="Times New Roman"/>
                <a:cs typeface="Times New Roman"/>
              </a:rPr>
              <a:t>Polymorphs</a:t>
            </a:r>
            <a:r>
              <a:rPr sz="2600" dirty="0">
                <a:latin typeface="Times New Roman"/>
                <a:cs typeface="Times New Roman"/>
              </a:rPr>
              <a:t>.</a:t>
            </a:r>
          </a:p>
        </p:txBody>
      </p:sp>
      <p:sp>
        <p:nvSpPr>
          <p:cNvPr id="12" name="object 12"/>
          <p:cNvSpPr txBox="1"/>
          <p:nvPr/>
        </p:nvSpPr>
        <p:spPr>
          <a:xfrm>
            <a:off x="299824" y="6331839"/>
            <a:ext cx="150495" cy="218008"/>
          </a:xfrm>
          <a:prstGeom prst="rect">
            <a:avLst/>
          </a:prstGeom>
        </p:spPr>
        <p:txBody>
          <a:bodyPr vert="horz" wrap="square" lIns="0" tIns="0" rIns="0" bIns="0" rtlCol="0">
            <a:spAutoFit/>
          </a:bodyPr>
          <a:lstStyle/>
          <a:p>
            <a:pPr marL="25399">
              <a:lnSpc>
                <a:spcPts val="1651"/>
              </a:lnSpc>
            </a:pPr>
            <a:fld id="{81D60167-4931-47E6-BA6A-407CBD079E47}" type="slidenum">
              <a:rPr sz="1400" dirty="0">
                <a:solidFill>
                  <a:srgbClr val="FF0000"/>
                </a:solidFill>
                <a:latin typeface="Arial"/>
                <a:cs typeface="Arial"/>
              </a:rPr>
              <a:pPr marL="25399">
                <a:lnSpc>
                  <a:spcPts val="1651"/>
                </a:lnSpc>
              </a:pPr>
              <a:t>5</a:t>
            </a:fld>
            <a:endParaRPr sz="140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7" y="874903"/>
            <a:ext cx="7243445" cy="443070"/>
          </a:xfrm>
          <a:prstGeom prst="rect">
            <a:avLst/>
          </a:prstGeom>
        </p:spPr>
        <p:txBody>
          <a:bodyPr vert="horz" wrap="square" lIns="0" tIns="12065" rIns="0" bIns="0" rtlCol="0" anchor="t">
            <a:spAutoFit/>
          </a:bodyPr>
          <a:lstStyle/>
          <a:p>
            <a:pPr marL="12700">
              <a:spcBef>
                <a:spcPts val="95"/>
              </a:spcBef>
              <a:tabLst>
                <a:tab pos="1177896" algn="l"/>
                <a:tab pos="2105607" algn="l"/>
              </a:tabLst>
            </a:pPr>
            <a:r>
              <a:rPr sz="2800" spc="-11" dirty="0">
                <a:solidFill>
                  <a:srgbClr val="00AFEF"/>
                </a:solidFill>
                <a:latin typeface="Times New Roman"/>
                <a:cs typeface="Times New Roman"/>
              </a:rPr>
              <a:t>NEED	</a:t>
            </a:r>
            <a:r>
              <a:rPr sz="2800" spc="-5" dirty="0">
                <a:solidFill>
                  <a:srgbClr val="00AFEF"/>
                </a:solidFill>
                <a:latin typeface="Times New Roman"/>
                <a:cs typeface="Times New Roman"/>
              </a:rPr>
              <a:t>FOR	SOLUBILITY</a:t>
            </a:r>
            <a:r>
              <a:rPr sz="2800" spc="-125" dirty="0">
                <a:solidFill>
                  <a:srgbClr val="00AFEF"/>
                </a:solidFill>
                <a:latin typeface="Times New Roman"/>
                <a:cs typeface="Times New Roman"/>
              </a:rPr>
              <a:t> </a:t>
            </a:r>
            <a:r>
              <a:rPr sz="2800" spc="-11" dirty="0">
                <a:solidFill>
                  <a:srgbClr val="00AFEF"/>
                </a:solidFill>
                <a:latin typeface="Times New Roman"/>
                <a:cs typeface="Times New Roman"/>
              </a:rPr>
              <a:t>ENHANCEMENT</a:t>
            </a:r>
            <a:endParaRPr sz="2800">
              <a:latin typeface="Times New Roman"/>
              <a:cs typeface="Times New Roman"/>
            </a:endParaRPr>
          </a:p>
        </p:txBody>
      </p:sp>
      <p:sp>
        <p:nvSpPr>
          <p:cNvPr id="3" name="object 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4" name="object 4"/>
          <p:cNvSpPr/>
          <p:nvPr/>
        </p:nvSpPr>
        <p:spPr>
          <a:xfrm>
            <a:off x="1005839" y="1639826"/>
            <a:ext cx="140208" cy="1508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05839" y="3773426"/>
            <a:ext cx="140208" cy="15087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05839" y="5114546"/>
            <a:ext cx="140208" cy="15087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1267714" y="1432536"/>
            <a:ext cx="7180580" cy="4901855"/>
          </a:xfrm>
          <a:prstGeom prst="rect">
            <a:avLst/>
          </a:prstGeom>
        </p:spPr>
        <p:txBody>
          <a:bodyPr vert="horz" wrap="square" lIns="0" tIns="12700" rIns="0" bIns="0" rtlCol="0">
            <a:spAutoFit/>
          </a:bodyPr>
          <a:lstStyle/>
          <a:p>
            <a:pPr marL="12700" marR="5080">
              <a:lnSpc>
                <a:spcPct val="130000"/>
              </a:lnSpc>
              <a:spcBef>
                <a:spcPts val="100"/>
              </a:spcBef>
            </a:pPr>
            <a:r>
              <a:rPr sz="2100" dirty="0">
                <a:solidFill>
                  <a:srgbClr val="0A0909"/>
                </a:solidFill>
                <a:latin typeface="Times New Roman"/>
                <a:cs typeface="Times New Roman"/>
              </a:rPr>
              <a:t>There are variety of new drugs &amp; their derivatives are available. But  </a:t>
            </a:r>
            <a:r>
              <a:rPr sz="2100" spc="-5" dirty="0">
                <a:solidFill>
                  <a:srgbClr val="0A0909"/>
                </a:solidFill>
                <a:latin typeface="Times New Roman"/>
                <a:cs typeface="Times New Roman"/>
              </a:rPr>
              <a:t>less </a:t>
            </a:r>
            <a:r>
              <a:rPr sz="2100" dirty="0">
                <a:solidFill>
                  <a:srgbClr val="0A0909"/>
                </a:solidFill>
                <a:latin typeface="Times New Roman"/>
                <a:cs typeface="Times New Roman"/>
              </a:rPr>
              <a:t>than </a:t>
            </a:r>
            <a:r>
              <a:rPr sz="2100" b="1" spc="5" dirty="0">
                <a:solidFill>
                  <a:srgbClr val="0A0909"/>
                </a:solidFill>
                <a:latin typeface="Times New Roman"/>
                <a:cs typeface="Times New Roman"/>
              </a:rPr>
              <a:t>40% </a:t>
            </a:r>
            <a:r>
              <a:rPr sz="2100" b="1" dirty="0">
                <a:solidFill>
                  <a:srgbClr val="0A0909"/>
                </a:solidFill>
                <a:latin typeface="Times New Roman"/>
                <a:cs typeface="Times New Roman"/>
              </a:rPr>
              <a:t>of </a:t>
            </a:r>
            <a:r>
              <a:rPr sz="2100" b="1" spc="-5" dirty="0">
                <a:solidFill>
                  <a:srgbClr val="0A0909"/>
                </a:solidFill>
                <a:latin typeface="Times New Roman"/>
                <a:cs typeface="Times New Roman"/>
              </a:rPr>
              <a:t>lipophilic </a:t>
            </a:r>
            <a:r>
              <a:rPr sz="2100" b="1" dirty="0">
                <a:solidFill>
                  <a:srgbClr val="0A0909"/>
                </a:solidFill>
                <a:latin typeface="Times New Roman"/>
                <a:cs typeface="Times New Roman"/>
              </a:rPr>
              <a:t>drugs </a:t>
            </a:r>
            <a:r>
              <a:rPr sz="2100" dirty="0">
                <a:solidFill>
                  <a:srgbClr val="0A0909"/>
                </a:solidFill>
                <a:latin typeface="Times New Roman"/>
                <a:cs typeface="Times New Roman"/>
              </a:rPr>
              <a:t>candidates fail to reach </a:t>
            </a:r>
            <a:r>
              <a:rPr sz="2100" spc="-5" dirty="0">
                <a:solidFill>
                  <a:srgbClr val="0A0909"/>
                </a:solidFill>
                <a:latin typeface="Times New Roman"/>
                <a:cs typeface="Times New Roman"/>
              </a:rPr>
              <a:t>market</a:t>
            </a:r>
            <a:r>
              <a:rPr sz="2100" spc="-175" dirty="0">
                <a:solidFill>
                  <a:srgbClr val="0A0909"/>
                </a:solidFill>
                <a:latin typeface="Times New Roman"/>
                <a:cs typeface="Times New Roman"/>
              </a:rPr>
              <a:t> </a:t>
            </a:r>
            <a:r>
              <a:rPr sz="2100" spc="5" dirty="0">
                <a:solidFill>
                  <a:srgbClr val="0A0909"/>
                </a:solidFill>
                <a:latin typeface="Times New Roman"/>
                <a:cs typeface="Times New Roman"/>
              </a:rPr>
              <a:t>due  </a:t>
            </a:r>
            <a:r>
              <a:rPr sz="2100" dirty="0">
                <a:solidFill>
                  <a:srgbClr val="0A0909"/>
                </a:solidFill>
                <a:latin typeface="Times New Roman"/>
                <a:cs typeface="Times New Roman"/>
              </a:rPr>
              <a:t>to </a:t>
            </a:r>
            <a:r>
              <a:rPr sz="2100" b="1" dirty="0">
                <a:solidFill>
                  <a:srgbClr val="0A0909"/>
                </a:solidFill>
                <a:latin typeface="Times New Roman"/>
                <a:cs typeface="Times New Roman"/>
              </a:rPr>
              <a:t>poor </a:t>
            </a:r>
            <a:r>
              <a:rPr sz="2100" b="1" spc="-11" dirty="0">
                <a:solidFill>
                  <a:srgbClr val="0A0909"/>
                </a:solidFill>
                <a:latin typeface="Times New Roman"/>
                <a:cs typeface="Times New Roman"/>
              </a:rPr>
              <a:t>bioavailability, </a:t>
            </a:r>
            <a:r>
              <a:rPr sz="2100" dirty="0">
                <a:solidFill>
                  <a:srgbClr val="0A0909"/>
                </a:solidFill>
                <a:latin typeface="Times New Roman"/>
                <a:cs typeface="Times New Roman"/>
              </a:rPr>
              <a:t>even though these drugs </a:t>
            </a:r>
            <a:r>
              <a:rPr sz="2100" spc="-5" dirty="0">
                <a:solidFill>
                  <a:srgbClr val="0A0909"/>
                </a:solidFill>
                <a:latin typeface="Times New Roman"/>
                <a:cs typeface="Times New Roman"/>
              </a:rPr>
              <a:t>might </a:t>
            </a:r>
            <a:r>
              <a:rPr sz="2100" dirty="0">
                <a:solidFill>
                  <a:srgbClr val="0A0909"/>
                </a:solidFill>
                <a:latin typeface="Times New Roman"/>
                <a:cs typeface="Times New Roman"/>
              </a:rPr>
              <a:t>exhibit  potential </a:t>
            </a:r>
            <a:r>
              <a:rPr sz="2100" spc="-5" dirty="0">
                <a:solidFill>
                  <a:srgbClr val="0A0909"/>
                </a:solidFill>
                <a:latin typeface="Times New Roman"/>
                <a:cs typeface="Times New Roman"/>
              </a:rPr>
              <a:t>pharmaco-dynamic</a:t>
            </a:r>
            <a:r>
              <a:rPr sz="2100" spc="431" dirty="0">
                <a:solidFill>
                  <a:srgbClr val="0A0909"/>
                </a:solidFill>
                <a:latin typeface="Times New Roman"/>
                <a:cs typeface="Times New Roman"/>
              </a:rPr>
              <a:t> </a:t>
            </a:r>
            <a:r>
              <a:rPr sz="2100" spc="-5" dirty="0">
                <a:solidFill>
                  <a:srgbClr val="0A0909"/>
                </a:solidFill>
                <a:latin typeface="Times New Roman"/>
                <a:cs typeface="Times New Roman"/>
              </a:rPr>
              <a:t>activities.</a:t>
            </a:r>
            <a:endParaRPr sz="2100" dirty="0">
              <a:latin typeface="Times New Roman"/>
              <a:cs typeface="Times New Roman"/>
            </a:endParaRPr>
          </a:p>
          <a:p>
            <a:pPr>
              <a:lnSpc>
                <a:spcPct val="100000"/>
              </a:lnSpc>
            </a:pPr>
            <a:endParaRPr sz="2100" dirty="0">
              <a:latin typeface="Times New Roman"/>
              <a:cs typeface="Times New Roman"/>
            </a:endParaRPr>
          </a:p>
          <a:p>
            <a:pPr marL="12700" marR="47624">
              <a:lnSpc>
                <a:spcPct val="130000"/>
              </a:lnSpc>
              <a:spcBef>
                <a:spcPts val="1795"/>
              </a:spcBef>
            </a:pPr>
            <a:r>
              <a:rPr sz="2100" dirty="0">
                <a:solidFill>
                  <a:srgbClr val="0A0909"/>
                </a:solidFill>
                <a:latin typeface="Times New Roman"/>
                <a:cs typeface="Times New Roman"/>
              </a:rPr>
              <a:t>The lipophilic drug that reaches </a:t>
            </a:r>
            <a:r>
              <a:rPr sz="2100" spc="-5" dirty="0">
                <a:solidFill>
                  <a:srgbClr val="0A0909"/>
                </a:solidFill>
                <a:latin typeface="Times New Roman"/>
                <a:cs typeface="Times New Roman"/>
              </a:rPr>
              <a:t>market </a:t>
            </a:r>
            <a:r>
              <a:rPr sz="2100" b="1" spc="-11" dirty="0">
                <a:solidFill>
                  <a:srgbClr val="0A0909"/>
                </a:solidFill>
                <a:latin typeface="Times New Roman"/>
                <a:cs typeface="Times New Roman"/>
              </a:rPr>
              <a:t>requires </a:t>
            </a:r>
            <a:r>
              <a:rPr sz="2100" b="1" dirty="0">
                <a:solidFill>
                  <a:srgbClr val="0A0909"/>
                </a:solidFill>
                <a:latin typeface="Times New Roman"/>
                <a:cs typeface="Times New Roman"/>
              </a:rPr>
              <a:t>a </a:t>
            </a:r>
            <a:r>
              <a:rPr sz="2100" b="1" spc="-5" dirty="0">
                <a:solidFill>
                  <a:srgbClr val="0A0909"/>
                </a:solidFill>
                <a:latin typeface="Times New Roman"/>
                <a:cs typeface="Times New Roman"/>
              </a:rPr>
              <a:t>high </a:t>
            </a:r>
            <a:r>
              <a:rPr sz="2100" b="1" dirty="0">
                <a:solidFill>
                  <a:srgbClr val="0A0909"/>
                </a:solidFill>
                <a:latin typeface="Times New Roman"/>
                <a:cs typeface="Times New Roman"/>
              </a:rPr>
              <a:t>dose </a:t>
            </a:r>
            <a:r>
              <a:rPr sz="2100" dirty="0">
                <a:solidFill>
                  <a:srgbClr val="0A0909"/>
                </a:solidFill>
                <a:latin typeface="Times New Roman"/>
                <a:cs typeface="Times New Roman"/>
              </a:rPr>
              <a:t>to</a:t>
            </a:r>
            <a:r>
              <a:rPr sz="2100" spc="-135" dirty="0">
                <a:solidFill>
                  <a:srgbClr val="0A0909"/>
                </a:solidFill>
                <a:latin typeface="Times New Roman"/>
                <a:cs typeface="Times New Roman"/>
              </a:rPr>
              <a:t> </a:t>
            </a:r>
            <a:r>
              <a:rPr sz="2100" spc="-5" dirty="0">
                <a:solidFill>
                  <a:srgbClr val="0A0909"/>
                </a:solidFill>
                <a:latin typeface="Times New Roman"/>
                <a:cs typeface="Times New Roman"/>
              </a:rPr>
              <a:t>attain  </a:t>
            </a:r>
            <a:r>
              <a:rPr sz="2100" dirty="0">
                <a:solidFill>
                  <a:srgbClr val="0A0909"/>
                </a:solidFill>
                <a:latin typeface="Times New Roman"/>
                <a:cs typeface="Times New Roman"/>
              </a:rPr>
              <a:t>proper pharmacological</a:t>
            </a:r>
            <a:r>
              <a:rPr sz="2100" spc="-100" dirty="0">
                <a:solidFill>
                  <a:srgbClr val="0A0909"/>
                </a:solidFill>
                <a:latin typeface="Times New Roman"/>
                <a:cs typeface="Times New Roman"/>
              </a:rPr>
              <a:t> </a:t>
            </a:r>
            <a:r>
              <a:rPr sz="2100" dirty="0">
                <a:solidFill>
                  <a:srgbClr val="0A0909"/>
                </a:solidFill>
                <a:latin typeface="Times New Roman"/>
                <a:cs typeface="Times New Roman"/>
              </a:rPr>
              <a:t>action.</a:t>
            </a:r>
            <a:endParaRPr sz="2100" dirty="0">
              <a:latin typeface="Times New Roman"/>
              <a:cs typeface="Times New Roman"/>
            </a:endParaRPr>
          </a:p>
          <a:p>
            <a:pPr>
              <a:lnSpc>
                <a:spcPct val="100000"/>
              </a:lnSpc>
            </a:pPr>
            <a:endParaRPr sz="2100" dirty="0">
              <a:latin typeface="Times New Roman"/>
              <a:cs typeface="Times New Roman"/>
            </a:endParaRPr>
          </a:p>
          <a:p>
            <a:pPr marL="12700" marR="230498">
              <a:lnSpc>
                <a:spcPct val="130000"/>
              </a:lnSpc>
              <a:spcBef>
                <a:spcPts val="1789"/>
              </a:spcBef>
            </a:pPr>
            <a:r>
              <a:rPr sz="2100" dirty="0">
                <a:solidFill>
                  <a:srgbClr val="0A0909"/>
                </a:solidFill>
                <a:latin typeface="Times New Roman"/>
                <a:cs typeface="Times New Roman"/>
              </a:rPr>
              <a:t>The basic </a:t>
            </a:r>
            <a:r>
              <a:rPr sz="2100" spc="-5" dirty="0">
                <a:solidFill>
                  <a:srgbClr val="0A0909"/>
                </a:solidFill>
                <a:latin typeface="Times New Roman"/>
                <a:cs typeface="Times New Roman"/>
              </a:rPr>
              <a:t>aim </a:t>
            </a:r>
            <a:r>
              <a:rPr sz="2100" dirty="0">
                <a:solidFill>
                  <a:srgbClr val="0A0909"/>
                </a:solidFill>
                <a:latin typeface="Times New Roman"/>
                <a:cs typeface="Times New Roman"/>
              </a:rPr>
              <a:t>of the further </a:t>
            </a:r>
            <a:r>
              <a:rPr sz="2100" spc="-5" dirty="0">
                <a:solidFill>
                  <a:srgbClr val="0A0909"/>
                </a:solidFill>
                <a:latin typeface="Times New Roman"/>
                <a:cs typeface="Times New Roman"/>
              </a:rPr>
              <a:t>formulation </a:t>
            </a:r>
            <a:r>
              <a:rPr sz="2100" dirty="0">
                <a:solidFill>
                  <a:srgbClr val="0A0909"/>
                </a:solidFill>
                <a:latin typeface="Times New Roman"/>
                <a:cs typeface="Times New Roman"/>
              </a:rPr>
              <a:t>&amp; development is to</a:t>
            </a:r>
            <a:r>
              <a:rPr sz="2100" spc="-165" dirty="0">
                <a:solidFill>
                  <a:srgbClr val="0A0909"/>
                </a:solidFill>
                <a:latin typeface="Times New Roman"/>
                <a:cs typeface="Times New Roman"/>
              </a:rPr>
              <a:t> </a:t>
            </a:r>
            <a:r>
              <a:rPr sz="2100" b="1" dirty="0">
                <a:solidFill>
                  <a:srgbClr val="0A0909"/>
                </a:solidFill>
                <a:latin typeface="Times New Roman"/>
                <a:cs typeface="Times New Roman"/>
              </a:rPr>
              <a:t>make  that drug available </a:t>
            </a:r>
            <a:r>
              <a:rPr sz="2100" dirty="0">
                <a:solidFill>
                  <a:srgbClr val="0A0909"/>
                </a:solidFill>
                <a:latin typeface="Times New Roman"/>
                <a:cs typeface="Times New Roman"/>
              </a:rPr>
              <a:t>at proper </a:t>
            </a:r>
            <a:r>
              <a:rPr sz="2100" spc="-5" dirty="0">
                <a:solidFill>
                  <a:srgbClr val="0A0909"/>
                </a:solidFill>
                <a:latin typeface="Times New Roman"/>
                <a:cs typeface="Times New Roman"/>
              </a:rPr>
              <a:t>site </a:t>
            </a:r>
            <a:r>
              <a:rPr sz="2100" dirty="0">
                <a:solidFill>
                  <a:srgbClr val="0A0909"/>
                </a:solidFill>
                <a:latin typeface="Times New Roman"/>
                <a:cs typeface="Times New Roman"/>
              </a:rPr>
              <a:t>of action within </a:t>
            </a:r>
            <a:r>
              <a:rPr sz="2100" spc="-5" dirty="0">
                <a:solidFill>
                  <a:srgbClr val="0A0909"/>
                </a:solidFill>
                <a:latin typeface="Times New Roman"/>
                <a:cs typeface="Times New Roman"/>
              </a:rPr>
              <a:t>optimum</a:t>
            </a:r>
            <a:r>
              <a:rPr sz="2100" spc="-180" dirty="0">
                <a:solidFill>
                  <a:srgbClr val="0A0909"/>
                </a:solidFill>
                <a:latin typeface="Times New Roman"/>
                <a:cs typeface="Times New Roman"/>
              </a:rPr>
              <a:t> </a:t>
            </a:r>
            <a:r>
              <a:rPr sz="2100" dirty="0">
                <a:solidFill>
                  <a:srgbClr val="0A0909"/>
                </a:solidFill>
                <a:latin typeface="Times New Roman"/>
                <a:cs typeface="Times New Roman"/>
              </a:rPr>
              <a:t>dose.</a:t>
            </a:r>
            <a:endParaRPr sz="2100" dirty="0">
              <a:latin typeface="Times New Roman"/>
              <a:cs typeface="Times New Roman"/>
            </a:endParaRPr>
          </a:p>
        </p:txBody>
      </p:sp>
      <p:sp>
        <p:nvSpPr>
          <p:cNvPr id="8" name="object 8"/>
          <p:cNvSpPr txBox="1"/>
          <p:nvPr/>
        </p:nvSpPr>
        <p:spPr>
          <a:xfrm>
            <a:off x="299824" y="6331839"/>
            <a:ext cx="150495" cy="218008"/>
          </a:xfrm>
          <a:prstGeom prst="rect">
            <a:avLst/>
          </a:prstGeom>
        </p:spPr>
        <p:txBody>
          <a:bodyPr vert="horz" wrap="square" lIns="0" tIns="0" rIns="0" bIns="0" rtlCol="0">
            <a:spAutoFit/>
          </a:bodyPr>
          <a:lstStyle/>
          <a:p>
            <a:pPr marL="25399">
              <a:lnSpc>
                <a:spcPts val="1651"/>
              </a:lnSpc>
            </a:pPr>
            <a:fld id="{81D60167-4931-47E6-BA6A-407CBD079E47}" type="slidenum">
              <a:rPr sz="1400" dirty="0">
                <a:solidFill>
                  <a:srgbClr val="FF0000"/>
                </a:solidFill>
                <a:latin typeface="Arial"/>
                <a:cs typeface="Arial"/>
              </a:rPr>
              <a:pPr marL="25399">
                <a:lnSpc>
                  <a:spcPts val="1651"/>
                </a:lnSpc>
              </a:pPr>
              <a:t>6</a:t>
            </a:fld>
            <a:endParaRPr sz="140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3" y="789559"/>
            <a:ext cx="4182745" cy="321242"/>
          </a:xfrm>
          <a:prstGeom prst="rect">
            <a:avLst/>
          </a:prstGeom>
        </p:spPr>
        <p:txBody>
          <a:bodyPr vert="horz" wrap="square" lIns="0" tIns="13335" rIns="0" bIns="0" rtlCol="0">
            <a:spAutoFit/>
          </a:bodyPr>
          <a:lstStyle/>
          <a:p>
            <a:pPr marL="12700">
              <a:spcBef>
                <a:spcPts val="105"/>
              </a:spcBef>
            </a:pPr>
            <a:r>
              <a:rPr sz="2000" b="1" spc="-5" dirty="0">
                <a:solidFill>
                  <a:srgbClr val="C00000"/>
                </a:solidFill>
                <a:latin typeface="Arial"/>
                <a:cs typeface="Arial"/>
              </a:rPr>
              <a:t>Solubility </a:t>
            </a:r>
            <a:r>
              <a:rPr sz="2000" b="1" dirty="0">
                <a:solidFill>
                  <a:srgbClr val="C00000"/>
                </a:solidFill>
                <a:latin typeface="Arial"/>
                <a:cs typeface="Arial"/>
              </a:rPr>
              <a:t>of drug </a:t>
            </a:r>
            <a:r>
              <a:rPr sz="2000" b="1" spc="-11" dirty="0">
                <a:solidFill>
                  <a:srgbClr val="C00000"/>
                </a:solidFill>
                <a:latin typeface="Arial"/>
                <a:cs typeface="Arial"/>
              </a:rPr>
              <a:t>is </a:t>
            </a:r>
            <a:r>
              <a:rPr sz="2000" b="1" dirty="0">
                <a:solidFill>
                  <a:srgbClr val="C00000"/>
                </a:solidFill>
                <a:latin typeface="Arial"/>
                <a:cs typeface="Arial"/>
              </a:rPr>
              <a:t>largely due</a:t>
            </a:r>
            <a:r>
              <a:rPr sz="2000" b="1" spc="-91" dirty="0">
                <a:solidFill>
                  <a:srgbClr val="C00000"/>
                </a:solidFill>
                <a:latin typeface="Arial"/>
                <a:cs typeface="Arial"/>
              </a:rPr>
              <a:t> </a:t>
            </a:r>
            <a:r>
              <a:rPr sz="2000" b="1" dirty="0">
                <a:solidFill>
                  <a:srgbClr val="C00000"/>
                </a:solidFill>
                <a:latin typeface="Arial"/>
                <a:cs typeface="Arial"/>
              </a:rPr>
              <a:t>to,</a:t>
            </a:r>
            <a:endParaRPr sz="2000">
              <a:latin typeface="Arial"/>
              <a:cs typeface="Arial"/>
            </a:endParaRPr>
          </a:p>
        </p:txBody>
      </p:sp>
      <p:sp>
        <p:nvSpPr>
          <p:cNvPr id="3" name="object 3"/>
          <p:cNvSpPr txBox="1"/>
          <p:nvPr/>
        </p:nvSpPr>
        <p:spPr>
          <a:xfrm>
            <a:off x="383543" y="1915796"/>
            <a:ext cx="8355965" cy="4045851"/>
          </a:xfrm>
          <a:prstGeom prst="rect">
            <a:avLst/>
          </a:prstGeom>
        </p:spPr>
        <p:txBody>
          <a:bodyPr vert="horz" wrap="square" lIns="0" tIns="13335" rIns="0" bIns="0" rtlCol="0">
            <a:spAutoFit/>
          </a:bodyPr>
          <a:lstStyle/>
          <a:p>
            <a:pPr marL="292727" marR="96518" indent="-292727">
              <a:spcBef>
                <a:spcPts val="105"/>
              </a:spcBef>
              <a:buFont typeface="Arial"/>
              <a:buAutoNum type="arabicPlain"/>
              <a:tabLst>
                <a:tab pos="292727" algn="l"/>
                <a:tab pos="293363" algn="l"/>
              </a:tabLst>
            </a:pPr>
            <a:r>
              <a:rPr sz="2000" dirty="0">
                <a:solidFill>
                  <a:srgbClr val="0A0909"/>
                </a:solidFill>
                <a:latin typeface="Times New Roman"/>
                <a:cs typeface="Times New Roman"/>
              </a:rPr>
              <a:t>Polarity</a:t>
            </a:r>
            <a:r>
              <a:rPr sz="2000" spc="-35" dirty="0">
                <a:solidFill>
                  <a:srgbClr val="0A0909"/>
                </a:solidFill>
                <a:latin typeface="Times New Roman"/>
                <a:cs typeface="Times New Roman"/>
              </a:rPr>
              <a:t> </a:t>
            </a:r>
            <a:r>
              <a:rPr sz="2000" dirty="0">
                <a:solidFill>
                  <a:srgbClr val="0A0909"/>
                </a:solidFill>
                <a:latin typeface="Times New Roman"/>
                <a:cs typeface="Times New Roman"/>
              </a:rPr>
              <a:t>of</a:t>
            </a:r>
            <a:r>
              <a:rPr sz="2000" spc="-15" dirty="0">
                <a:solidFill>
                  <a:srgbClr val="0A0909"/>
                </a:solidFill>
                <a:latin typeface="Times New Roman"/>
                <a:cs typeface="Times New Roman"/>
              </a:rPr>
              <a:t> </a:t>
            </a:r>
            <a:r>
              <a:rPr sz="2000" dirty="0">
                <a:solidFill>
                  <a:srgbClr val="0A0909"/>
                </a:solidFill>
                <a:latin typeface="Times New Roman"/>
                <a:cs typeface="Times New Roman"/>
              </a:rPr>
              <a:t>the</a:t>
            </a:r>
            <a:r>
              <a:rPr sz="2000" spc="-11" dirty="0">
                <a:solidFill>
                  <a:srgbClr val="0A0909"/>
                </a:solidFill>
                <a:latin typeface="Times New Roman"/>
                <a:cs typeface="Times New Roman"/>
              </a:rPr>
              <a:t> </a:t>
            </a:r>
            <a:r>
              <a:rPr sz="2000" dirty="0">
                <a:solidFill>
                  <a:srgbClr val="0A0909"/>
                </a:solidFill>
                <a:latin typeface="Times New Roman"/>
                <a:cs typeface="Times New Roman"/>
              </a:rPr>
              <a:t>solvents,</a:t>
            </a:r>
            <a:r>
              <a:rPr sz="2000" spc="-45" dirty="0">
                <a:solidFill>
                  <a:srgbClr val="0A0909"/>
                </a:solidFill>
                <a:latin typeface="Times New Roman"/>
                <a:cs typeface="Times New Roman"/>
              </a:rPr>
              <a:t> </a:t>
            </a:r>
            <a:r>
              <a:rPr sz="2000" dirty="0">
                <a:solidFill>
                  <a:srgbClr val="0A0909"/>
                </a:solidFill>
                <a:latin typeface="Times New Roman"/>
                <a:cs typeface="Times New Roman"/>
              </a:rPr>
              <a:t>that</a:t>
            </a:r>
            <a:r>
              <a:rPr sz="2000" spc="-11" dirty="0">
                <a:solidFill>
                  <a:srgbClr val="0A0909"/>
                </a:solidFill>
                <a:latin typeface="Times New Roman"/>
                <a:cs typeface="Times New Roman"/>
              </a:rPr>
              <a:t> </a:t>
            </a:r>
            <a:r>
              <a:rPr sz="2000" dirty="0">
                <a:solidFill>
                  <a:srgbClr val="0A0909"/>
                </a:solidFill>
                <a:latin typeface="Times New Roman"/>
                <a:cs typeface="Times New Roman"/>
              </a:rPr>
              <a:t>is,</a:t>
            </a:r>
            <a:r>
              <a:rPr sz="2000" spc="-11" dirty="0">
                <a:solidFill>
                  <a:srgbClr val="0A0909"/>
                </a:solidFill>
                <a:latin typeface="Times New Roman"/>
                <a:cs typeface="Times New Roman"/>
              </a:rPr>
              <a:t> </a:t>
            </a:r>
            <a:r>
              <a:rPr sz="2000" dirty="0">
                <a:solidFill>
                  <a:srgbClr val="0A0909"/>
                </a:solidFill>
                <a:latin typeface="Times New Roman"/>
                <a:cs typeface="Times New Roman"/>
              </a:rPr>
              <a:t>to</a:t>
            </a:r>
            <a:r>
              <a:rPr sz="2000" spc="-20" dirty="0">
                <a:solidFill>
                  <a:srgbClr val="0A0909"/>
                </a:solidFill>
                <a:latin typeface="Times New Roman"/>
                <a:cs typeface="Times New Roman"/>
              </a:rPr>
              <a:t> </a:t>
            </a:r>
            <a:r>
              <a:rPr sz="2000" spc="-5" dirty="0">
                <a:solidFill>
                  <a:srgbClr val="0A0909"/>
                </a:solidFill>
                <a:latin typeface="Times New Roman"/>
                <a:cs typeface="Times New Roman"/>
              </a:rPr>
              <a:t>its</a:t>
            </a:r>
            <a:r>
              <a:rPr sz="2000" spc="-11" dirty="0">
                <a:solidFill>
                  <a:srgbClr val="0A0909"/>
                </a:solidFill>
                <a:latin typeface="Times New Roman"/>
                <a:cs typeface="Times New Roman"/>
              </a:rPr>
              <a:t> </a:t>
            </a:r>
            <a:r>
              <a:rPr sz="2000" dirty="0">
                <a:solidFill>
                  <a:srgbClr val="0A0909"/>
                </a:solidFill>
                <a:latin typeface="Times New Roman"/>
                <a:cs typeface="Times New Roman"/>
              </a:rPr>
              <a:t>dipole</a:t>
            </a:r>
            <a:r>
              <a:rPr sz="2000" spc="-20" dirty="0">
                <a:solidFill>
                  <a:srgbClr val="0A0909"/>
                </a:solidFill>
                <a:latin typeface="Times New Roman"/>
                <a:cs typeface="Times New Roman"/>
              </a:rPr>
              <a:t> </a:t>
            </a:r>
            <a:r>
              <a:rPr sz="2000" spc="-5" dirty="0">
                <a:solidFill>
                  <a:srgbClr val="0A0909"/>
                </a:solidFill>
                <a:latin typeface="Times New Roman"/>
                <a:cs typeface="Times New Roman"/>
              </a:rPr>
              <a:t>moment.</a:t>
            </a:r>
            <a:r>
              <a:rPr sz="2000" spc="-105" dirty="0">
                <a:solidFill>
                  <a:srgbClr val="0A0909"/>
                </a:solidFill>
                <a:latin typeface="Times New Roman"/>
                <a:cs typeface="Times New Roman"/>
              </a:rPr>
              <a:t> </a:t>
            </a:r>
            <a:r>
              <a:rPr sz="2000" dirty="0">
                <a:solidFill>
                  <a:srgbClr val="0A0909"/>
                </a:solidFill>
                <a:latin typeface="Times New Roman"/>
                <a:cs typeface="Times New Roman"/>
              </a:rPr>
              <a:t>A</a:t>
            </a:r>
            <a:r>
              <a:rPr sz="2000" spc="-111" dirty="0">
                <a:solidFill>
                  <a:srgbClr val="0A0909"/>
                </a:solidFill>
                <a:latin typeface="Times New Roman"/>
                <a:cs typeface="Times New Roman"/>
              </a:rPr>
              <a:t> </a:t>
            </a:r>
            <a:r>
              <a:rPr sz="2000" dirty="0">
                <a:solidFill>
                  <a:srgbClr val="0A0909"/>
                </a:solidFill>
                <a:latin typeface="Times New Roman"/>
                <a:cs typeface="Times New Roman"/>
              </a:rPr>
              <a:t>polar</a:t>
            </a:r>
            <a:r>
              <a:rPr sz="2000" spc="-31" dirty="0">
                <a:solidFill>
                  <a:srgbClr val="0A0909"/>
                </a:solidFill>
                <a:latin typeface="Times New Roman"/>
                <a:cs typeface="Times New Roman"/>
              </a:rPr>
              <a:t> </a:t>
            </a:r>
            <a:r>
              <a:rPr sz="2000" dirty="0">
                <a:solidFill>
                  <a:srgbClr val="0A0909"/>
                </a:solidFill>
                <a:latin typeface="Times New Roman"/>
                <a:cs typeface="Times New Roman"/>
              </a:rPr>
              <a:t>solvent</a:t>
            </a:r>
            <a:r>
              <a:rPr sz="2000" spc="-35" dirty="0">
                <a:solidFill>
                  <a:srgbClr val="0A0909"/>
                </a:solidFill>
                <a:latin typeface="Times New Roman"/>
                <a:cs typeface="Times New Roman"/>
              </a:rPr>
              <a:t> </a:t>
            </a:r>
            <a:r>
              <a:rPr sz="2000" dirty="0">
                <a:solidFill>
                  <a:srgbClr val="0A0909"/>
                </a:solidFill>
                <a:latin typeface="Times New Roman"/>
                <a:cs typeface="Times New Roman"/>
              </a:rPr>
              <a:t>dissolves  ionic solutes and other polar</a:t>
            </a:r>
            <a:r>
              <a:rPr sz="2000" spc="-135" dirty="0">
                <a:solidFill>
                  <a:srgbClr val="0A0909"/>
                </a:solidFill>
                <a:latin typeface="Times New Roman"/>
                <a:cs typeface="Times New Roman"/>
              </a:rPr>
              <a:t> </a:t>
            </a:r>
            <a:r>
              <a:rPr sz="2000" dirty="0">
                <a:solidFill>
                  <a:srgbClr val="0A0909"/>
                </a:solidFill>
                <a:latin typeface="Times New Roman"/>
                <a:cs typeface="Times New Roman"/>
              </a:rPr>
              <a:t>substances.</a:t>
            </a:r>
            <a:endParaRPr sz="2000">
              <a:latin typeface="Times New Roman"/>
              <a:cs typeface="Times New Roman"/>
            </a:endParaRPr>
          </a:p>
          <a:p>
            <a:pPr>
              <a:spcBef>
                <a:spcPts val="40"/>
              </a:spcBef>
              <a:buAutoNum type="arabicPlain"/>
            </a:pPr>
            <a:endParaRPr sz="2051">
              <a:latin typeface="Times New Roman"/>
              <a:cs typeface="Times New Roman"/>
            </a:endParaRPr>
          </a:p>
          <a:p>
            <a:pPr marL="262248" indent="-249548">
              <a:buAutoNum type="arabicPlain"/>
              <a:tabLst>
                <a:tab pos="262884" algn="l"/>
              </a:tabLst>
            </a:pPr>
            <a:r>
              <a:rPr sz="2000" dirty="0">
                <a:solidFill>
                  <a:srgbClr val="0A0909"/>
                </a:solidFill>
                <a:latin typeface="Times New Roman"/>
                <a:cs typeface="Times New Roman"/>
              </a:rPr>
              <a:t>The </a:t>
            </a:r>
            <a:r>
              <a:rPr sz="2000" spc="-5" dirty="0">
                <a:solidFill>
                  <a:srgbClr val="0A0909"/>
                </a:solidFill>
                <a:latin typeface="Times New Roman"/>
                <a:cs typeface="Times New Roman"/>
              </a:rPr>
              <a:t>ability </a:t>
            </a:r>
            <a:r>
              <a:rPr sz="2000" dirty="0">
                <a:solidFill>
                  <a:srgbClr val="0A0909"/>
                </a:solidFill>
                <a:latin typeface="Times New Roman"/>
                <a:cs typeface="Times New Roman"/>
              </a:rPr>
              <a:t>of solute to form hydrogen bond with</a:t>
            </a:r>
            <a:r>
              <a:rPr sz="2000" spc="-185" dirty="0">
                <a:solidFill>
                  <a:srgbClr val="0A0909"/>
                </a:solidFill>
                <a:latin typeface="Times New Roman"/>
                <a:cs typeface="Times New Roman"/>
              </a:rPr>
              <a:t> </a:t>
            </a:r>
            <a:r>
              <a:rPr sz="2000" dirty="0">
                <a:solidFill>
                  <a:srgbClr val="0A0909"/>
                </a:solidFill>
                <a:latin typeface="Times New Roman"/>
                <a:cs typeface="Times New Roman"/>
              </a:rPr>
              <a:t>solvent.</a:t>
            </a:r>
            <a:endParaRPr sz="2000">
              <a:latin typeface="Times New Roman"/>
              <a:cs typeface="Times New Roman"/>
            </a:endParaRPr>
          </a:p>
          <a:p>
            <a:pPr>
              <a:spcBef>
                <a:spcPts val="45"/>
              </a:spcBef>
              <a:buAutoNum type="arabicPlain"/>
            </a:pPr>
            <a:endParaRPr sz="2051">
              <a:latin typeface="Times New Roman"/>
              <a:cs typeface="Times New Roman"/>
            </a:endParaRPr>
          </a:p>
          <a:p>
            <a:pPr marL="253359" indent="-240659">
              <a:buAutoNum type="arabicPlain"/>
              <a:tabLst>
                <a:tab pos="253994" algn="l"/>
              </a:tabLst>
            </a:pPr>
            <a:r>
              <a:rPr sz="2000" dirty="0">
                <a:solidFill>
                  <a:srgbClr val="0A0909"/>
                </a:solidFill>
                <a:latin typeface="Times New Roman"/>
                <a:cs typeface="Times New Roman"/>
              </a:rPr>
              <a:t>Also depends on the ratio of the polar to non polar groups of the</a:t>
            </a:r>
            <a:r>
              <a:rPr sz="2000" spc="-265" dirty="0">
                <a:solidFill>
                  <a:srgbClr val="0A0909"/>
                </a:solidFill>
                <a:latin typeface="Times New Roman"/>
                <a:cs typeface="Times New Roman"/>
              </a:rPr>
              <a:t> </a:t>
            </a:r>
            <a:r>
              <a:rPr sz="2000" spc="-5" dirty="0">
                <a:solidFill>
                  <a:srgbClr val="0A0909"/>
                </a:solidFill>
                <a:latin typeface="Times New Roman"/>
                <a:cs typeface="Times New Roman"/>
              </a:rPr>
              <a:t>molecule.</a:t>
            </a:r>
            <a:endParaRPr sz="2000">
              <a:latin typeface="Times New Roman"/>
              <a:cs typeface="Times New Roman"/>
            </a:endParaRPr>
          </a:p>
          <a:p>
            <a:pPr>
              <a:spcBef>
                <a:spcPts val="45"/>
              </a:spcBef>
            </a:pPr>
            <a:endParaRPr sz="2051">
              <a:latin typeface="Times New Roman"/>
              <a:cs typeface="Times New Roman"/>
            </a:endParaRPr>
          </a:p>
          <a:p>
            <a:pPr marL="12700" marR="915646">
              <a:buSzPct val="95000"/>
              <a:buFont typeface="Wingdings"/>
              <a:buChar char=""/>
              <a:tabLst>
                <a:tab pos="215895" algn="l"/>
              </a:tabLst>
            </a:pPr>
            <a:r>
              <a:rPr sz="2000" dirty="0">
                <a:solidFill>
                  <a:srgbClr val="0A0909"/>
                </a:solidFill>
                <a:latin typeface="Times New Roman"/>
                <a:cs typeface="Times New Roman"/>
              </a:rPr>
              <a:t>As the length of a non-polar chain of an </a:t>
            </a:r>
            <a:r>
              <a:rPr sz="2000" spc="-5" dirty="0">
                <a:solidFill>
                  <a:srgbClr val="0A0909"/>
                </a:solidFill>
                <a:latin typeface="Times New Roman"/>
                <a:cs typeface="Times New Roman"/>
              </a:rPr>
              <a:t>aliphatic </a:t>
            </a:r>
            <a:r>
              <a:rPr sz="2000" dirty="0">
                <a:solidFill>
                  <a:srgbClr val="0A0909"/>
                </a:solidFill>
                <a:latin typeface="Times New Roman"/>
                <a:cs typeface="Times New Roman"/>
              </a:rPr>
              <a:t>alcohol increases,</a:t>
            </a:r>
            <a:r>
              <a:rPr sz="2000" spc="-211" dirty="0">
                <a:solidFill>
                  <a:srgbClr val="0A0909"/>
                </a:solidFill>
                <a:latin typeface="Times New Roman"/>
                <a:cs typeface="Times New Roman"/>
              </a:rPr>
              <a:t> </a:t>
            </a:r>
            <a:r>
              <a:rPr sz="2000" dirty="0">
                <a:solidFill>
                  <a:srgbClr val="0A0909"/>
                </a:solidFill>
                <a:latin typeface="Times New Roman"/>
                <a:cs typeface="Times New Roman"/>
              </a:rPr>
              <a:t>the  </a:t>
            </a:r>
            <a:r>
              <a:rPr sz="2000" spc="-5" dirty="0">
                <a:solidFill>
                  <a:srgbClr val="0A0909"/>
                </a:solidFill>
                <a:latin typeface="Times New Roman"/>
                <a:cs typeface="Times New Roman"/>
              </a:rPr>
              <a:t>solubility </a:t>
            </a:r>
            <a:r>
              <a:rPr sz="2000" dirty="0">
                <a:solidFill>
                  <a:srgbClr val="0A0909"/>
                </a:solidFill>
                <a:latin typeface="Times New Roman"/>
                <a:cs typeface="Times New Roman"/>
              </a:rPr>
              <a:t>of the compound in water</a:t>
            </a:r>
            <a:r>
              <a:rPr sz="2000" spc="-120" dirty="0">
                <a:solidFill>
                  <a:srgbClr val="0A0909"/>
                </a:solidFill>
                <a:latin typeface="Times New Roman"/>
                <a:cs typeface="Times New Roman"/>
              </a:rPr>
              <a:t> </a:t>
            </a:r>
            <a:r>
              <a:rPr sz="2000" dirty="0">
                <a:solidFill>
                  <a:srgbClr val="0A0909"/>
                </a:solidFill>
                <a:latin typeface="Times New Roman"/>
                <a:cs typeface="Times New Roman"/>
              </a:rPr>
              <a:t>decreases.</a:t>
            </a:r>
            <a:endParaRPr sz="2000">
              <a:latin typeface="Times New Roman"/>
              <a:cs typeface="Times New Roman"/>
            </a:endParaRPr>
          </a:p>
          <a:p>
            <a:pPr>
              <a:spcBef>
                <a:spcPts val="40"/>
              </a:spcBef>
              <a:buClr>
                <a:srgbClr val="0A0909"/>
              </a:buClr>
              <a:buFont typeface="Wingdings"/>
              <a:buChar char=""/>
            </a:pPr>
            <a:endParaRPr sz="2051">
              <a:latin typeface="Times New Roman"/>
              <a:cs typeface="Times New Roman"/>
            </a:endParaRPr>
          </a:p>
          <a:p>
            <a:pPr marL="12700" marR="5080">
              <a:spcBef>
                <a:spcPts val="5"/>
              </a:spcBef>
              <a:buSzPct val="95000"/>
              <a:buFont typeface="Wingdings"/>
              <a:buChar char=""/>
              <a:tabLst>
                <a:tab pos="215895" algn="l"/>
              </a:tabLst>
            </a:pPr>
            <a:r>
              <a:rPr sz="2000" dirty="0">
                <a:solidFill>
                  <a:srgbClr val="0A0909"/>
                </a:solidFill>
                <a:latin typeface="Times New Roman"/>
                <a:cs typeface="Times New Roman"/>
              </a:rPr>
              <a:t>Straight chain monohydric alcohols, aldehyde, ketones, and </a:t>
            </a:r>
            <a:r>
              <a:rPr sz="2000" spc="-5" dirty="0">
                <a:solidFill>
                  <a:srgbClr val="0A0909"/>
                </a:solidFill>
                <a:latin typeface="Times New Roman"/>
                <a:cs typeface="Times New Roman"/>
              </a:rPr>
              <a:t>acids with more  </a:t>
            </a:r>
            <a:r>
              <a:rPr sz="2000" dirty="0">
                <a:solidFill>
                  <a:srgbClr val="0A0909"/>
                </a:solidFill>
                <a:latin typeface="Times New Roman"/>
                <a:cs typeface="Times New Roman"/>
              </a:rPr>
              <a:t>than four or five carbons cannot enter into the hydrogen </a:t>
            </a:r>
            <a:r>
              <a:rPr sz="2000" spc="5" dirty="0">
                <a:solidFill>
                  <a:srgbClr val="0A0909"/>
                </a:solidFill>
                <a:latin typeface="Times New Roman"/>
                <a:cs typeface="Times New Roman"/>
              </a:rPr>
              <a:t>bonded </a:t>
            </a:r>
            <a:r>
              <a:rPr sz="2000" dirty="0">
                <a:solidFill>
                  <a:srgbClr val="0A0909"/>
                </a:solidFill>
                <a:latin typeface="Times New Roman"/>
                <a:cs typeface="Times New Roman"/>
              </a:rPr>
              <a:t>structure of</a:t>
            </a:r>
            <a:r>
              <a:rPr sz="2000" spc="-289" dirty="0">
                <a:solidFill>
                  <a:srgbClr val="0A0909"/>
                </a:solidFill>
                <a:latin typeface="Times New Roman"/>
                <a:cs typeface="Times New Roman"/>
              </a:rPr>
              <a:t> </a:t>
            </a:r>
            <a:r>
              <a:rPr sz="2000" dirty="0">
                <a:solidFill>
                  <a:srgbClr val="0A0909"/>
                </a:solidFill>
                <a:latin typeface="Times New Roman"/>
                <a:cs typeface="Times New Roman"/>
              </a:rPr>
              <a:t>water  and hence are only slightly</a:t>
            </a:r>
            <a:r>
              <a:rPr sz="2000" spc="-115" dirty="0">
                <a:solidFill>
                  <a:srgbClr val="0A0909"/>
                </a:solidFill>
                <a:latin typeface="Times New Roman"/>
                <a:cs typeface="Times New Roman"/>
              </a:rPr>
              <a:t> </a:t>
            </a:r>
            <a:r>
              <a:rPr sz="2000" dirty="0">
                <a:solidFill>
                  <a:srgbClr val="0A0909"/>
                </a:solidFill>
                <a:latin typeface="Times New Roman"/>
                <a:cs typeface="Times New Roman"/>
              </a:rPr>
              <a:t>soluble</a:t>
            </a:r>
            <a:r>
              <a:rPr sz="2000" dirty="0">
                <a:solidFill>
                  <a:srgbClr val="0A0909"/>
                </a:solidFill>
                <a:latin typeface="Arial"/>
                <a:cs typeface="Arial"/>
              </a:rPr>
              <a:t>.</a:t>
            </a:r>
            <a:endParaRPr sz="2000">
              <a:latin typeface="Arial"/>
              <a:cs typeface="Arial"/>
            </a:endParaRPr>
          </a:p>
        </p:txBody>
      </p:sp>
      <p:sp>
        <p:nvSpPr>
          <p:cNvPr id="4" name="object 4"/>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5" name="object 5"/>
          <p:cNvSpPr txBox="1"/>
          <p:nvPr/>
        </p:nvSpPr>
        <p:spPr>
          <a:xfrm>
            <a:off x="299824" y="6331839"/>
            <a:ext cx="150495" cy="218008"/>
          </a:xfrm>
          <a:prstGeom prst="rect">
            <a:avLst/>
          </a:prstGeom>
        </p:spPr>
        <p:txBody>
          <a:bodyPr vert="horz" wrap="square" lIns="0" tIns="0" rIns="0" bIns="0" rtlCol="0">
            <a:spAutoFit/>
          </a:bodyPr>
          <a:lstStyle/>
          <a:p>
            <a:pPr marL="25399">
              <a:lnSpc>
                <a:spcPts val="1651"/>
              </a:lnSpc>
            </a:pPr>
            <a:fld id="{81D60167-4931-47E6-BA6A-407CBD079E47}" type="slidenum">
              <a:rPr sz="1400" dirty="0">
                <a:solidFill>
                  <a:srgbClr val="FF0000"/>
                </a:solidFill>
                <a:latin typeface="Arial"/>
                <a:cs typeface="Arial"/>
              </a:rPr>
              <a:pPr marL="25399">
                <a:lnSpc>
                  <a:spcPts val="1651"/>
                </a:lnSpc>
              </a:pPr>
              <a:t>7</a:t>
            </a:fld>
            <a:endParaRPr sz="140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4" y="690499"/>
            <a:ext cx="6035040" cy="627736"/>
          </a:xfrm>
          <a:prstGeom prst="rect">
            <a:avLst/>
          </a:prstGeom>
        </p:spPr>
        <p:txBody>
          <a:bodyPr vert="horz" wrap="square" lIns="0" tIns="12065" rIns="0" bIns="0" rtlCol="0" anchor="t">
            <a:spAutoFit/>
          </a:bodyPr>
          <a:lstStyle/>
          <a:p>
            <a:pPr marL="12700">
              <a:spcBef>
                <a:spcPts val="95"/>
              </a:spcBef>
            </a:pPr>
            <a:r>
              <a:rPr sz="4000" spc="-5" dirty="0">
                <a:solidFill>
                  <a:srgbClr val="696363"/>
                </a:solidFill>
                <a:latin typeface="Arial"/>
                <a:cs typeface="Arial"/>
              </a:rPr>
              <a:t>Process of</a:t>
            </a:r>
            <a:r>
              <a:rPr sz="4000" spc="-15" dirty="0">
                <a:solidFill>
                  <a:srgbClr val="696363"/>
                </a:solidFill>
                <a:latin typeface="Arial"/>
                <a:cs typeface="Arial"/>
              </a:rPr>
              <a:t> </a:t>
            </a:r>
            <a:r>
              <a:rPr sz="4000" spc="-5" dirty="0">
                <a:solidFill>
                  <a:srgbClr val="696363"/>
                </a:solidFill>
                <a:latin typeface="Arial"/>
                <a:cs typeface="Arial"/>
              </a:rPr>
              <a:t>solubilisation</a:t>
            </a:r>
            <a:endParaRPr sz="4000">
              <a:latin typeface="Arial"/>
              <a:cs typeface="Arial"/>
            </a:endParaRPr>
          </a:p>
        </p:txBody>
      </p:sp>
      <p:sp>
        <p:nvSpPr>
          <p:cNvPr id="3" name="object 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4" name="object 4"/>
          <p:cNvSpPr txBox="1"/>
          <p:nvPr/>
        </p:nvSpPr>
        <p:spPr>
          <a:xfrm>
            <a:off x="993447" y="1391266"/>
            <a:ext cx="7324725" cy="4044697"/>
          </a:xfrm>
          <a:prstGeom prst="rect">
            <a:avLst/>
          </a:prstGeom>
        </p:spPr>
        <p:txBody>
          <a:bodyPr vert="horz" wrap="square" lIns="0" tIns="12700" rIns="0" bIns="0" rtlCol="0">
            <a:spAutoFit/>
          </a:bodyPr>
          <a:lstStyle/>
          <a:p>
            <a:pPr marL="527672" marR="5080" indent="-514971">
              <a:lnSpc>
                <a:spcPct val="150100"/>
              </a:lnSpc>
              <a:spcBef>
                <a:spcPts val="100"/>
              </a:spcBef>
              <a:buSzPct val="83928"/>
              <a:buAutoNum type="arabicParenR"/>
              <a:tabLst>
                <a:tab pos="527672" algn="l"/>
                <a:tab pos="528307" algn="l"/>
              </a:tabLst>
            </a:pPr>
            <a:r>
              <a:rPr sz="2800" spc="-5" dirty="0">
                <a:solidFill>
                  <a:srgbClr val="0A0909"/>
                </a:solidFill>
                <a:latin typeface="Times New Roman"/>
                <a:cs typeface="Times New Roman"/>
              </a:rPr>
              <a:t>The separation of the molecule of the solvent to  </a:t>
            </a:r>
            <a:r>
              <a:rPr sz="2800" dirty="0">
                <a:solidFill>
                  <a:srgbClr val="0A0909"/>
                </a:solidFill>
                <a:latin typeface="Times New Roman"/>
                <a:cs typeface="Times New Roman"/>
              </a:rPr>
              <a:t>provide </a:t>
            </a:r>
            <a:r>
              <a:rPr sz="2800" spc="-5" dirty="0">
                <a:solidFill>
                  <a:srgbClr val="0A0909"/>
                </a:solidFill>
                <a:latin typeface="Times New Roman"/>
                <a:cs typeface="Times New Roman"/>
              </a:rPr>
              <a:t>space in </a:t>
            </a:r>
            <a:r>
              <a:rPr sz="2800" dirty="0">
                <a:solidFill>
                  <a:srgbClr val="0A0909"/>
                </a:solidFill>
                <a:latin typeface="Times New Roman"/>
                <a:cs typeface="Times New Roman"/>
              </a:rPr>
              <a:t>the </a:t>
            </a:r>
            <a:r>
              <a:rPr sz="2800" spc="-5" dirty="0">
                <a:solidFill>
                  <a:srgbClr val="0A0909"/>
                </a:solidFill>
                <a:latin typeface="Times New Roman"/>
                <a:cs typeface="Times New Roman"/>
              </a:rPr>
              <a:t>solvent </a:t>
            </a:r>
            <a:r>
              <a:rPr sz="2800" dirty="0">
                <a:solidFill>
                  <a:srgbClr val="0A0909"/>
                </a:solidFill>
                <a:latin typeface="Times New Roman"/>
                <a:cs typeface="Times New Roman"/>
              </a:rPr>
              <a:t>for</a:t>
            </a:r>
            <a:r>
              <a:rPr sz="2800" spc="-60" dirty="0">
                <a:solidFill>
                  <a:srgbClr val="0A0909"/>
                </a:solidFill>
                <a:latin typeface="Times New Roman"/>
                <a:cs typeface="Times New Roman"/>
              </a:rPr>
              <a:t> </a:t>
            </a:r>
            <a:r>
              <a:rPr sz="2800" spc="-5" dirty="0">
                <a:solidFill>
                  <a:srgbClr val="0A0909"/>
                </a:solidFill>
                <a:latin typeface="Times New Roman"/>
                <a:cs typeface="Times New Roman"/>
              </a:rPr>
              <a:t>solute.</a:t>
            </a:r>
            <a:endParaRPr sz="2800">
              <a:latin typeface="Times New Roman"/>
              <a:cs typeface="Times New Roman"/>
            </a:endParaRPr>
          </a:p>
          <a:p>
            <a:pPr marL="527672" marR="178430" indent="-514971">
              <a:lnSpc>
                <a:spcPct val="150100"/>
              </a:lnSpc>
              <a:spcBef>
                <a:spcPts val="600"/>
              </a:spcBef>
              <a:buSzPct val="83928"/>
              <a:buAutoNum type="arabicParenR"/>
              <a:tabLst>
                <a:tab pos="609585" algn="l"/>
                <a:tab pos="610219" algn="l"/>
              </a:tabLst>
            </a:pPr>
            <a:r>
              <a:rPr sz="2800" spc="-5" dirty="0">
                <a:solidFill>
                  <a:srgbClr val="0A0909"/>
                </a:solidFill>
                <a:latin typeface="Times New Roman"/>
                <a:cs typeface="Times New Roman"/>
              </a:rPr>
              <a:t>The breaking of intermolecular </a:t>
            </a:r>
            <a:r>
              <a:rPr sz="2800" dirty="0">
                <a:solidFill>
                  <a:srgbClr val="0A0909"/>
                </a:solidFill>
                <a:latin typeface="Times New Roman"/>
                <a:cs typeface="Times New Roman"/>
              </a:rPr>
              <a:t>ionic bonds </a:t>
            </a:r>
            <a:r>
              <a:rPr sz="2800" spc="-5" dirty="0">
                <a:solidFill>
                  <a:srgbClr val="0A0909"/>
                </a:solidFill>
                <a:latin typeface="Times New Roman"/>
                <a:cs typeface="Times New Roman"/>
              </a:rPr>
              <a:t>in  </a:t>
            </a:r>
            <a:r>
              <a:rPr sz="2800" dirty="0">
                <a:solidFill>
                  <a:srgbClr val="0A0909"/>
                </a:solidFill>
                <a:latin typeface="Times New Roman"/>
                <a:cs typeface="Times New Roman"/>
              </a:rPr>
              <a:t>the</a:t>
            </a:r>
            <a:r>
              <a:rPr sz="2800" spc="-15" dirty="0">
                <a:solidFill>
                  <a:srgbClr val="0A0909"/>
                </a:solidFill>
                <a:latin typeface="Times New Roman"/>
                <a:cs typeface="Times New Roman"/>
              </a:rPr>
              <a:t> </a:t>
            </a:r>
            <a:r>
              <a:rPr sz="2800" spc="-5" dirty="0">
                <a:solidFill>
                  <a:srgbClr val="0A0909"/>
                </a:solidFill>
                <a:latin typeface="Times New Roman"/>
                <a:cs typeface="Times New Roman"/>
              </a:rPr>
              <a:t>solute.</a:t>
            </a:r>
            <a:endParaRPr sz="2800">
              <a:latin typeface="Times New Roman"/>
              <a:cs typeface="Times New Roman"/>
            </a:endParaRPr>
          </a:p>
          <a:p>
            <a:pPr marL="527672" marR="596885" indent="-514971">
              <a:lnSpc>
                <a:spcPct val="150100"/>
              </a:lnSpc>
              <a:spcBef>
                <a:spcPts val="595"/>
              </a:spcBef>
              <a:buSzPct val="83928"/>
              <a:buAutoNum type="arabicParenR"/>
              <a:tabLst>
                <a:tab pos="527672" algn="l"/>
                <a:tab pos="528307" algn="l"/>
              </a:tabLst>
            </a:pPr>
            <a:r>
              <a:rPr sz="2800" spc="-5" dirty="0">
                <a:solidFill>
                  <a:srgbClr val="0A0909"/>
                </a:solidFill>
                <a:latin typeface="Times New Roman"/>
                <a:cs typeface="Times New Roman"/>
              </a:rPr>
              <a:t>The interaction between the </a:t>
            </a:r>
            <a:r>
              <a:rPr sz="2800" dirty="0">
                <a:solidFill>
                  <a:srgbClr val="0A0909"/>
                </a:solidFill>
                <a:latin typeface="Times New Roman"/>
                <a:cs typeface="Times New Roman"/>
              </a:rPr>
              <a:t>solvent </a:t>
            </a:r>
            <a:r>
              <a:rPr sz="2800" spc="-5" dirty="0">
                <a:solidFill>
                  <a:srgbClr val="0A0909"/>
                </a:solidFill>
                <a:latin typeface="Times New Roman"/>
                <a:cs typeface="Times New Roman"/>
              </a:rPr>
              <a:t>and the  </a:t>
            </a:r>
            <a:r>
              <a:rPr sz="2800" dirty="0">
                <a:solidFill>
                  <a:srgbClr val="0A0909"/>
                </a:solidFill>
                <a:latin typeface="Times New Roman"/>
                <a:cs typeface="Times New Roman"/>
              </a:rPr>
              <a:t>solute </a:t>
            </a:r>
            <a:r>
              <a:rPr sz="2800" spc="-5" dirty="0">
                <a:solidFill>
                  <a:srgbClr val="0A0909"/>
                </a:solidFill>
                <a:latin typeface="Times New Roman"/>
                <a:cs typeface="Times New Roman"/>
              </a:rPr>
              <a:t>molecule or</a:t>
            </a:r>
            <a:r>
              <a:rPr sz="2800" spc="-31" dirty="0">
                <a:solidFill>
                  <a:srgbClr val="0A0909"/>
                </a:solidFill>
                <a:latin typeface="Times New Roman"/>
                <a:cs typeface="Times New Roman"/>
              </a:rPr>
              <a:t> </a:t>
            </a:r>
            <a:r>
              <a:rPr sz="2800" spc="-5" dirty="0">
                <a:solidFill>
                  <a:srgbClr val="0A0909"/>
                </a:solidFill>
                <a:latin typeface="Times New Roman"/>
                <a:cs typeface="Times New Roman"/>
              </a:rPr>
              <a:t>ion.</a:t>
            </a:r>
            <a:endParaRPr sz="2800">
              <a:latin typeface="Times New Roman"/>
              <a:cs typeface="Times New Roman"/>
            </a:endParaRPr>
          </a:p>
        </p:txBody>
      </p:sp>
      <p:sp>
        <p:nvSpPr>
          <p:cNvPr id="5" name="object 5"/>
          <p:cNvSpPr txBox="1"/>
          <p:nvPr/>
        </p:nvSpPr>
        <p:spPr>
          <a:xfrm>
            <a:off x="299824" y="6331839"/>
            <a:ext cx="150495" cy="218008"/>
          </a:xfrm>
          <a:prstGeom prst="rect">
            <a:avLst/>
          </a:prstGeom>
        </p:spPr>
        <p:txBody>
          <a:bodyPr vert="horz" wrap="square" lIns="0" tIns="0" rIns="0" bIns="0" rtlCol="0">
            <a:spAutoFit/>
          </a:bodyPr>
          <a:lstStyle/>
          <a:p>
            <a:pPr marL="25399">
              <a:lnSpc>
                <a:spcPts val="1651"/>
              </a:lnSpc>
            </a:pPr>
            <a:fld id="{81D60167-4931-47E6-BA6A-407CBD079E47}" type="slidenum">
              <a:rPr sz="1400" dirty="0">
                <a:solidFill>
                  <a:srgbClr val="FF0000"/>
                </a:solidFill>
                <a:latin typeface="Arial"/>
                <a:cs typeface="Arial"/>
              </a:rPr>
              <a:pPr marL="25399">
                <a:lnSpc>
                  <a:spcPts val="1651"/>
                </a:lnSpc>
              </a:pPr>
              <a:t>8</a:t>
            </a:fld>
            <a:endParaRPr sz="140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0042" y="629412"/>
            <a:ext cx="202691" cy="2133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0042" y="2823972"/>
            <a:ext cx="202691" cy="2133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0042" y="4469891"/>
            <a:ext cx="202691" cy="21336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07342" y="338076"/>
            <a:ext cx="7996555" cy="5045227"/>
          </a:xfrm>
          <a:prstGeom prst="rect">
            <a:avLst/>
          </a:prstGeom>
        </p:spPr>
        <p:txBody>
          <a:bodyPr vert="horz" wrap="square" lIns="0" tIns="12700" rIns="0" bIns="0" rtlCol="0">
            <a:spAutoFit/>
          </a:bodyPr>
          <a:lstStyle/>
          <a:p>
            <a:pPr marL="12700" marR="20954" indent="283204">
              <a:lnSpc>
                <a:spcPct val="150000"/>
              </a:lnSpc>
              <a:spcBef>
                <a:spcPts val="100"/>
              </a:spcBef>
            </a:pPr>
            <a:r>
              <a:rPr sz="2400" spc="-5" dirty="0">
                <a:solidFill>
                  <a:srgbClr val="0A0909"/>
                </a:solidFill>
                <a:latin typeface="Times New Roman"/>
                <a:cs typeface="Times New Roman"/>
              </a:rPr>
              <a:t>When </a:t>
            </a:r>
            <a:r>
              <a:rPr sz="2400" dirty="0">
                <a:solidFill>
                  <a:srgbClr val="0A0909"/>
                </a:solidFill>
                <a:latin typeface="Times New Roman"/>
                <a:cs typeface="Times New Roman"/>
              </a:rPr>
              <a:t>additional polar groups are present in the </a:t>
            </a:r>
            <a:r>
              <a:rPr sz="2400" spc="-5" dirty="0">
                <a:solidFill>
                  <a:srgbClr val="0A0909"/>
                </a:solidFill>
                <a:latin typeface="Times New Roman"/>
                <a:cs typeface="Times New Roman"/>
              </a:rPr>
              <a:t>molecule, as  </a:t>
            </a:r>
            <a:r>
              <a:rPr sz="2400" dirty="0">
                <a:solidFill>
                  <a:srgbClr val="0A0909"/>
                </a:solidFill>
                <a:latin typeface="Times New Roman"/>
                <a:cs typeface="Times New Roman"/>
              </a:rPr>
              <a:t>found in tartaric acid, propylene glycol, glycerin, water</a:t>
            </a:r>
            <a:r>
              <a:rPr sz="2400" spc="-229" dirty="0">
                <a:solidFill>
                  <a:srgbClr val="0A0909"/>
                </a:solidFill>
                <a:latin typeface="Times New Roman"/>
                <a:cs typeface="Times New Roman"/>
              </a:rPr>
              <a:t> </a:t>
            </a:r>
            <a:r>
              <a:rPr sz="2400" dirty="0">
                <a:solidFill>
                  <a:srgbClr val="0A0909"/>
                </a:solidFill>
                <a:latin typeface="Times New Roman"/>
                <a:cs typeface="Times New Roman"/>
              </a:rPr>
              <a:t>solubility  increases</a:t>
            </a:r>
            <a:r>
              <a:rPr sz="2400" spc="-35" dirty="0">
                <a:solidFill>
                  <a:srgbClr val="0A0909"/>
                </a:solidFill>
                <a:latin typeface="Times New Roman"/>
                <a:cs typeface="Times New Roman"/>
              </a:rPr>
              <a:t> </a:t>
            </a:r>
            <a:r>
              <a:rPr sz="2400" spc="-20" dirty="0">
                <a:solidFill>
                  <a:srgbClr val="0A0909"/>
                </a:solidFill>
                <a:latin typeface="Times New Roman"/>
                <a:cs typeface="Times New Roman"/>
              </a:rPr>
              <a:t>greatly.</a:t>
            </a:r>
            <a:endParaRPr sz="2400">
              <a:latin typeface="Times New Roman"/>
              <a:cs typeface="Times New Roman"/>
            </a:endParaRPr>
          </a:p>
          <a:p>
            <a:pPr>
              <a:spcBef>
                <a:spcPts val="11"/>
              </a:spcBef>
            </a:pPr>
            <a:endParaRPr sz="3751">
              <a:latin typeface="Times New Roman"/>
              <a:cs typeface="Times New Roman"/>
            </a:endParaRPr>
          </a:p>
          <a:p>
            <a:pPr marL="12700" marR="5080" indent="289553">
              <a:lnSpc>
                <a:spcPct val="150000"/>
              </a:lnSpc>
            </a:pPr>
            <a:r>
              <a:rPr sz="2400" dirty="0">
                <a:solidFill>
                  <a:srgbClr val="0A0909"/>
                </a:solidFill>
                <a:latin typeface="Times New Roman"/>
                <a:cs typeface="Times New Roman"/>
              </a:rPr>
              <a:t>Branching of the carbon chain reduces the non-polar </a:t>
            </a:r>
            <a:r>
              <a:rPr sz="2400" spc="-11" dirty="0">
                <a:solidFill>
                  <a:srgbClr val="0A0909"/>
                </a:solidFill>
                <a:latin typeface="Times New Roman"/>
                <a:cs typeface="Times New Roman"/>
              </a:rPr>
              <a:t>effect</a:t>
            </a:r>
            <a:r>
              <a:rPr sz="2400" spc="-169" dirty="0">
                <a:solidFill>
                  <a:srgbClr val="0A0909"/>
                </a:solidFill>
                <a:latin typeface="Times New Roman"/>
                <a:cs typeface="Times New Roman"/>
              </a:rPr>
              <a:t> </a:t>
            </a:r>
            <a:r>
              <a:rPr sz="2400" dirty="0">
                <a:solidFill>
                  <a:srgbClr val="0A0909"/>
                </a:solidFill>
                <a:latin typeface="Times New Roman"/>
                <a:cs typeface="Times New Roman"/>
              </a:rPr>
              <a:t>and  leads to increased water</a:t>
            </a:r>
            <a:r>
              <a:rPr sz="2400" spc="-71" dirty="0">
                <a:solidFill>
                  <a:srgbClr val="0A0909"/>
                </a:solidFill>
                <a:latin typeface="Times New Roman"/>
                <a:cs typeface="Times New Roman"/>
              </a:rPr>
              <a:t> </a:t>
            </a:r>
            <a:r>
              <a:rPr sz="2400" spc="-15" dirty="0">
                <a:solidFill>
                  <a:srgbClr val="0A0909"/>
                </a:solidFill>
                <a:latin typeface="Times New Roman"/>
                <a:cs typeface="Times New Roman"/>
              </a:rPr>
              <a:t>solubility.</a:t>
            </a:r>
            <a:endParaRPr sz="2400">
              <a:latin typeface="Times New Roman"/>
              <a:cs typeface="Times New Roman"/>
            </a:endParaRPr>
          </a:p>
          <a:p>
            <a:pPr>
              <a:spcBef>
                <a:spcPts val="5"/>
              </a:spcBef>
            </a:pPr>
            <a:endParaRPr sz="3751">
              <a:latin typeface="Times New Roman"/>
              <a:cs typeface="Times New Roman"/>
            </a:endParaRPr>
          </a:p>
          <a:p>
            <a:pPr marL="12700" marR="66673" indent="283204">
              <a:lnSpc>
                <a:spcPct val="150100"/>
              </a:lnSpc>
            </a:pPr>
            <a:r>
              <a:rPr sz="2400" spc="-20" dirty="0">
                <a:solidFill>
                  <a:srgbClr val="0A0909"/>
                </a:solidFill>
                <a:latin typeface="Times New Roman"/>
                <a:cs typeface="Times New Roman"/>
              </a:rPr>
              <a:t>Tertiary </a:t>
            </a:r>
            <a:r>
              <a:rPr sz="2400" dirty="0">
                <a:solidFill>
                  <a:srgbClr val="0A0909"/>
                </a:solidFill>
                <a:latin typeface="Times New Roman"/>
                <a:cs typeface="Times New Roman"/>
              </a:rPr>
              <a:t>butyl alcohol </a:t>
            </a:r>
            <a:r>
              <a:rPr sz="2400" spc="-5" dirty="0">
                <a:solidFill>
                  <a:srgbClr val="0A0909"/>
                </a:solidFill>
                <a:latin typeface="Times New Roman"/>
                <a:cs typeface="Times New Roman"/>
              </a:rPr>
              <a:t>is miscible </a:t>
            </a:r>
            <a:r>
              <a:rPr sz="2400" dirty="0">
                <a:solidFill>
                  <a:srgbClr val="0A0909"/>
                </a:solidFill>
                <a:latin typeface="Times New Roman"/>
                <a:cs typeface="Times New Roman"/>
              </a:rPr>
              <a:t>in all proportions </a:t>
            </a:r>
            <a:r>
              <a:rPr sz="2400" spc="-5" dirty="0">
                <a:solidFill>
                  <a:srgbClr val="0A0909"/>
                </a:solidFill>
                <a:latin typeface="Times New Roman"/>
                <a:cs typeface="Times New Roman"/>
              </a:rPr>
              <a:t>with</a:t>
            </a:r>
            <a:r>
              <a:rPr sz="2400" spc="-155" dirty="0">
                <a:solidFill>
                  <a:srgbClr val="0A0909"/>
                </a:solidFill>
                <a:latin typeface="Times New Roman"/>
                <a:cs typeface="Times New Roman"/>
              </a:rPr>
              <a:t> </a:t>
            </a:r>
            <a:r>
              <a:rPr sz="2400" spc="-15" dirty="0">
                <a:solidFill>
                  <a:srgbClr val="0A0909"/>
                </a:solidFill>
                <a:latin typeface="Times New Roman"/>
                <a:cs typeface="Times New Roman"/>
              </a:rPr>
              <a:t>water,  </a:t>
            </a:r>
            <a:r>
              <a:rPr sz="2400" dirty="0">
                <a:solidFill>
                  <a:srgbClr val="0A0909"/>
                </a:solidFill>
                <a:latin typeface="Times New Roman"/>
                <a:cs typeface="Times New Roman"/>
              </a:rPr>
              <a:t>where </a:t>
            </a:r>
            <a:r>
              <a:rPr sz="2400" spc="-5" dirty="0">
                <a:solidFill>
                  <a:srgbClr val="0A0909"/>
                </a:solidFill>
                <a:latin typeface="Times New Roman"/>
                <a:cs typeface="Times New Roman"/>
              </a:rPr>
              <a:t>as </a:t>
            </a:r>
            <a:r>
              <a:rPr sz="2400" dirty="0">
                <a:solidFill>
                  <a:srgbClr val="0A0909"/>
                </a:solidFill>
                <a:latin typeface="Times New Roman"/>
                <a:cs typeface="Times New Roman"/>
              </a:rPr>
              <a:t>n-butyl alcohol </a:t>
            </a:r>
            <a:r>
              <a:rPr sz="2400" spc="-5" dirty="0">
                <a:solidFill>
                  <a:srgbClr val="0A0909"/>
                </a:solidFill>
                <a:latin typeface="Times New Roman"/>
                <a:cs typeface="Times New Roman"/>
              </a:rPr>
              <a:t>is </a:t>
            </a:r>
            <a:r>
              <a:rPr sz="2400" dirty="0">
                <a:solidFill>
                  <a:srgbClr val="0A0909"/>
                </a:solidFill>
                <a:latin typeface="Times New Roman"/>
                <a:cs typeface="Times New Roman"/>
              </a:rPr>
              <a:t>slightly</a:t>
            </a:r>
            <a:r>
              <a:rPr sz="2400" spc="-80" dirty="0">
                <a:solidFill>
                  <a:srgbClr val="0A0909"/>
                </a:solidFill>
                <a:latin typeface="Times New Roman"/>
                <a:cs typeface="Times New Roman"/>
              </a:rPr>
              <a:t> </a:t>
            </a:r>
            <a:r>
              <a:rPr sz="2400" dirty="0">
                <a:solidFill>
                  <a:srgbClr val="0A0909"/>
                </a:solidFill>
                <a:latin typeface="Times New Roman"/>
                <a:cs typeface="Times New Roman"/>
              </a:rPr>
              <a:t>dissolved.</a:t>
            </a:r>
            <a:endParaRPr sz="2400">
              <a:latin typeface="Times New Roman"/>
              <a:cs typeface="Times New Roman"/>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p:nvPr/>
        </p:nvSpPr>
        <p:spPr>
          <a:xfrm>
            <a:off x="299824" y="6331839"/>
            <a:ext cx="150495" cy="218008"/>
          </a:xfrm>
          <a:prstGeom prst="rect">
            <a:avLst/>
          </a:prstGeom>
        </p:spPr>
        <p:txBody>
          <a:bodyPr vert="horz" wrap="square" lIns="0" tIns="0" rIns="0" bIns="0" rtlCol="0">
            <a:spAutoFit/>
          </a:bodyPr>
          <a:lstStyle/>
          <a:p>
            <a:pPr marL="25399">
              <a:lnSpc>
                <a:spcPts val="1651"/>
              </a:lnSpc>
            </a:pPr>
            <a:fld id="{81D60167-4931-47E6-BA6A-407CBD079E47}" type="slidenum">
              <a:rPr sz="1400" dirty="0">
                <a:solidFill>
                  <a:srgbClr val="FF0000"/>
                </a:solidFill>
                <a:latin typeface="Arial"/>
                <a:cs typeface="Arial"/>
              </a:rPr>
              <a:pPr marL="25399">
                <a:lnSpc>
                  <a:spcPts val="1651"/>
                </a:lnSpc>
              </a:pPr>
              <a:t>9</a:t>
            </a:fld>
            <a:endParaRPr sz="140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Words>2786</Words>
  <Application>Microsoft Office PowerPoint</Application>
  <PresentationFormat>On-screen Show (4:3)</PresentationFormat>
  <Paragraphs>345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Times New Roman</vt:lpstr>
      <vt:lpstr>Trebuchet MS</vt:lpstr>
      <vt:lpstr>Wingdings</vt:lpstr>
      <vt:lpstr>Office Theme</vt:lpstr>
      <vt:lpstr>SOLUBILITY ENHANCEMENT BY  VARIOUS TECHNIQUES</vt:lpstr>
      <vt:lpstr>CONTENTS-</vt:lpstr>
      <vt:lpstr>INTRODUCTION</vt:lpstr>
      <vt:lpstr>Table 1: USP &amp; BP Solubility criteria</vt:lpstr>
      <vt:lpstr>Factors affecting solubilisation</vt:lpstr>
      <vt:lpstr>NEED FOR SOLUBILITY ENHANCEMENT</vt:lpstr>
      <vt:lpstr>PowerPoint Presentation</vt:lpstr>
      <vt:lpstr>Process of solubilisation</vt:lpstr>
      <vt:lpstr>PowerPoint Presentation</vt:lpstr>
      <vt:lpstr>Techniques Of Solubility Enhancement</vt:lpstr>
      <vt:lpstr>PowerPoint Presentation</vt:lpstr>
      <vt:lpstr>PARTICLE SIZE REDUCTION</vt:lpstr>
      <vt:lpstr>2) Nanosuspension:</vt:lpstr>
      <vt:lpstr>PowerPoint Presentation</vt:lpstr>
      <vt:lpstr>5)SOLUBILIZATION BY SURFACTANTS:-</vt:lpstr>
      <vt:lpstr>6)SOLID DISPERSION:</vt:lpstr>
      <vt:lpstr>TECHNIQUES OF SOLID DISPERSION The fusion (melt) method:</vt:lpstr>
      <vt:lpstr>7)Dropping method: A solid dispersion of a melted drug-carrier mixture is pi petted and then  dropped onto a plate, where it solidifies into round particles.</vt:lpstr>
      <vt:lpstr>PowerPoint Presentation</vt:lpstr>
      <vt:lpstr>Those fluids are referred to as supercritical fluids which are having temperature and  pressure greater than its critical temperature and critical pressure so as they are acquire  properties of both gas and liquid.e.g-carbon dioxide.</vt:lpstr>
      <vt:lpstr>12)COMPLEXATION:- Complexation of drugs with cyclodextrins has been used to enhance  aqueous solubility and drug stability.</vt:lpstr>
      <vt:lpstr>Kneading Method:</vt:lpstr>
      <vt:lpstr>SPRAY DRYING:</vt:lpstr>
      <vt:lpstr>14)INCLUSION COMPLEX FORMATION-BASED  TECHNIQUES</vt:lpstr>
      <vt:lpstr>TECHNIQUES OF INCLUSION COMPLEX METHOD-</vt:lpstr>
      <vt:lpstr>LIQUISOLID TECHNIQUE:-</vt:lpstr>
      <vt:lpstr>PowerPoint Presentation</vt:lpstr>
      <vt:lpstr>NEUTRALLIZATION</vt:lpstr>
      <vt:lpstr>PowerPoint Presentation</vt:lpstr>
      <vt:lpstr>SALT FORMATION:</vt:lpstr>
      <vt:lpstr>APPLICATION OF SOLUBILITY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SOLUBILITY ENHANCEMENT BY  VARIOUS TECHNIQUES</dc:title>
  <dc:creator>PIYUSH</dc:creator>
  <cp:lastModifiedBy>PIYUSHKUMAR SADHU</cp:lastModifiedBy>
  <cp:revision>8</cp:revision>
  <dcterms:created xsi:type="dcterms:W3CDTF">2018-12-31T11:03:27Z</dcterms:created>
  <dcterms:modified xsi:type="dcterms:W3CDTF">2020-08-28T06:09:16Z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2014-08-26T00:00:00Z</vt:filetime>
  </property>
  <property fmtid="{D5CDD505-2E9C-101B-9397-08002B2CF9AE}" pid="3" name="Creator">
    <vt:lpwstr>Microsoft® PowerPoint® 2013</vt:lpwstr>
  </property>
  <property fmtid="{D5CDD505-2E9C-101B-9397-08002B2CF9AE}" pid="4" name="LastSaved">
    <vt:filetime>2018-12-31T00:00:00Z</vt:filetime>
  </property>
</Properties>
</file>