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5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8" r:id="rId3"/>
    <p:sldId id="279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90" r:id="rId12"/>
    <p:sldId id="291" r:id="rId13"/>
    <p:sldId id="280" r:id="rId14"/>
    <p:sldId id="294" r:id="rId15"/>
    <p:sldId id="295" r:id="rId16"/>
    <p:sldId id="297" r:id="rId17"/>
    <p:sldId id="298" r:id="rId18"/>
    <p:sldId id="292" r:id="rId19"/>
    <p:sldId id="296" r:id="rId20"/>
    <p:sldId id="264" r:id="rId21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AFF0FF"/>
    <a:srgbClr val="0000FF"/>
    <a:srgbClr val="003399"/>
    <a:srgbClr val="00938F"/>
    <a:srgbClr val="000066"/>
    <a:srgbClr val="000099"/>
    <a:srgbClr val="000000"/>
    <a:srgbClr val="FF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833" autoAdjust="0"/>
  </p:normalViewPr>
  <p:slideViewPr>
    <p:cSldViewPr>
      <p:cViewPr>
        <p:scale>
          <a:sx n="60" d="100"/>
          <a:sy n="60" d="100"/>
        </p:scale>
        <p:origin x="-984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D0B576-E48B-4FA0-AC62-9A5942D717F2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0DCDC62-A469-4559-8ED3-0DD17A6D3C3F}">
      <dgm:prSet phldrT="[Text]" custT="1"/>
      <dgm:spPr/>
      <dgm:t>
        <a:bodyPr/>
        <a:lstStyle/>
        <a:p>
          <a:r>
            <a:rPr lang="en-GB" sz="2400" dirty="0" smtClean="0">
              <a:latin typeface="+mj-lt"/>
            </a:rPr>
            <a:t>Scientific Experimentation</a:t>
          </a:r>
          <a:endParaRPr lang="en-GB" sz="2400" dirty="0">
            <a:latin typeface="+mj-lt"/>
          </a:endParaRPr>
        </a:p>
      </dgm:t>
    </dgm:pt>
    <dgm:pt modelId="{B2C632BA-D8FC-47BD-9DC6-EFD327F66866}" type="parTrans" cxnId="{88DDCCF8-5B4E-4EDD-B6CC-50D913744218}">
      <dgm:prSet/>
      <dgm:spPr/>
      <dgm:t>
        <a:bodyPr/>
        <a:lstStyle/>
        <a:p>
          <a:endParaRPr lang="en-GB"/>
        </a:p>
      </dgm:t>
    </dgm:pt>
    <dgm:pt modelId="{F0814F30-C4E3-45A5-93E3-4D0B4CF75FFA}" type="sibTrans" cxnId="{88DDCCF8-5B4E-4EDD-B6CC-50D913744218}">
      <dgm:prSet/>
      <dgm:spPr/>
      <dgm:t>
        <a:bodyPr/>
        <a:lstStyle/>
        <a:p>
          <a:endParaRPr lang="en-GB"/>
        </a:p>
      </dgm:t>
    </dgm:pt>
    <dgm:pt modelId="{97EE6465-C543-4714-A325-757A0BECB596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Experiments designed to estimate some parameter or property of a system</a:t>
          </a:r>
        </a:p>
        <a:p>
          <a:r>
            <a:rPr lang="en-US" dirty="0" smtClean="0">
              <a:solidFill>
                <a:srgbClr val="FFFF00"/>
              </a:solidFill>
              <a:latin typeface="+mj-lt"/>
            </a:rPr>
            <a:t>(It is concern with Estimation)</a:t>
          </a:r>
          <a:endParaRPr lang="en-GB" dirty="0">
            <a:solidFill>
              <a:srgbClr val="FFFF00"/>
            </a:solidFill>
            <a:latin typeface="+mj-lt"/>
          </a:endParaRPr>
        </a:p>
      </dgm:t>
    </dgm:pt>
    <dgm:pt modelId="{F6FC6D6E-CBE9-476A-A767-CBCDF10EE951}" type="parTrans" cxnId="{AD0EF4D9-9308-4E1D-B5A4-5E9753B28D95}">
      <dgm:prSet/>
      <dgm:spPr/>
      <dgm:t>
        <a:bodyPr/>
        <a:lstStyle/>
        <a:p>
          <a:endParaRPr lang="en-GB"/>
        </a:p>
      </dgm:t>
    </dgm:pt>
    <dgm:pt modelId="{A947EFEA-192D-4219-A67F-2B8D2D6D563F}" type="sibTrans" cxnId="{AD0EF4D9-9308-4E1D-B5A4-5E9753B28D95}">
      <dgm:prSet/>
      <dgm:spPr/>
      <dgm:t>
        <a:bodyPr/>
        <a:lstStyle/>
        <a:p>
          <a:endParaRPr lang="en-GB"/>
        </a:p>
      </dgm:t>
    </dgm:pt>
    <dgm:pt modelId="{7F095E56-2E48-4B59-85CF-4D298243742E}">
      <dgm:prSet phldrT="[Text]"/>
      <dgm:spPr/>
      <dgm:t>
        <a:bodyPr/>
        <a:lstStyle/>
        <a:p>
          <a:r>
            <a:rPr lang="en-GB" dirty="0" smtClean="0">
              <a:latin typeface="+mj-lt"/>
            </a:rPr>
            <a:t>Comparative </a:t>
          </a:r>
          <a:r>
            <a:rPr lang="en-US" dirty="0" smtClean="0">
              <a:latin typeface="+mj-lt"/>
            </a:rPr>
            <a:t>experiments, where two or more treatments or experimental conditions are to be compared.</a:t>
          </a:r>
        </a:p>
        <a:p>
          <a:r>
            <a:rPr lang="en-US" dirty="0" smtClean="0">
              <a:solidFill>
                <a:srgbClr val="FFFF00"/>
              </a:solidFill>
              <a:latin typeface="+mj-lt"/>
            </a:rPr>
            <a:t>(It is concern with </a:t>
          </a:r>
          <a:r>
            <a:rPr lang="en-GB" dirty="0" smtClean="0">
              <a:solidFill>
                <a:srgbClr val="FFFF00"/>
              </a:solidFill>
              <a:latin typeface="+mj-lt"/>
            </a:rPr>
            <a:t>hypothesis testing</a:t>
          </a:r>
          <a:r>
            <a:rPr lang="en-US" dirty="0" smtClean="0">
              <a:solidFill>
                <a:srgbClr val="FFFF00"/>
              </a:solidFill>
              <a:latin typeface="+mj-lt"/>
            </a:rPr>
            <a:t>)</a:t>
          </a:r>
          <a:endParaRPr lang="en-GB" dirty="0">
            <a:latin typeface="+mj-lt"/>
          </a:endParaRPr>
        </a:p>
      </dgm:t>
    </dgm:pt>
    <dgm:pt modelId="{5FAE628B-C0D7-40A0-AE53-B6F406C56237}" type="parTrans" cxnId="{DC21AA6D-94FF-4229-942E-3ACABD419027}">
      <dgm:prSet/>
      <dgm:spPr/>
      <dgm:t>
        <a:bodyPr/>
        <a:lstStyle/>
        <a:p>
          <a:endParaRPr lang="en-GB"/>
        </a:p>
      </dgm:t>
    </dgm:pt>
    <dgm:pt modelId="{03E0E609-450C-4CF9-9F67-CE34031E88D1}" type="sibTrans" cxnId="{DC21AA6D-94FF-4229-942E-3ACABD419027}">
      <dgm:prSet/>
      <dgm:spPr/>
      <dgm:t>
        <a:bodyPr/>
        <a:lstStyle/>
        <a:p>
          <a:endParaRPr lang="en-GB"/>
        </a:p>
      </dgm:t>
    </dgm:pt>
    <dgm:pt modelId="{354937A5-31E7-4609-9A48-F06992CFA6C7}" type="pres">
      <dgm:prSet presAssocID="{E7D0B576-E48B-4FA0-AC62-9A5942D717F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1CE15D9-D0E5-4BBF-9984-BD1AEF4E320D}" type="pres">
      <dgm:prSet presAssocID="{30DCDC62-A469-4559-8ED3-0DD17A6D3C3F}" presName="root1" presStyleCnt="0"/>
      <dgm:spPr/>
    </dgm:pt>
    <dgm:pt modelId="{8341856B-86F9-437B-8320-EA4D7520C22F}" type="pres">
      <dgm:prSet presAssocID="{30DCDC62-A469-4559-8ED3-0DD17A6D3C3F}" presName="LevelOneTextNode" presStyleLbl="node0" presStyleIdx="0" presStyleCnt="1" custScaleX="123186" custScaleY="17634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2E2D538-3989-4570-B935-2E9D17001500}" type="pres">
      <dgm:prSet presAssocID="{30DCDC62-A469-4559-8ED3-0DD17A6D3C3F}" presName="level2hierChild" presStyleCnt="0"/>
      <dgm:spPr/>
    </dgm:pt>
    <dgm:pt modelId="{412FB5B0-9AD6-455F-BAE1-7DD37BDD5463}" type="pres">
      <dgm:prSet presAssocID="{F6FC6D6E-CBE9-476A-A767-CBCDF10EE951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7A6408FE-9560-4B1D-9CA2-D871C501359C}" type="pres">
      <dgm:prSet presAssocID="{F6FC6D6E-CBE9-476A-A767-CBCDF10EE951}" presName="connTx" presStyleLbl="parChTrans1D2" presStyleIdx="0" presStyleCnt="2"/>
      <dgm:spPr/>
      <dgm:t>
        <a:bodyPr/>
        <a:lstStyle/>
        <a:p>
          <a:endParaRPr lang="en-GB"/>
        </a:p>
      </dgm:t>
    </dgm:pt>
    <dgm:pt modelId="{E4D49B5D-9C7C-402C-BE3F-57A7EB78E7AD}" type="pres">
      <dgm:prSet presAssocID="{97EE6465-C543-4714-A325-757A0BECB596}" presName="root2" presStyleCnt="0"/>
      <dgm:spPr/>
    </dgm:pt>
    <dgm:pt modelId="{5CDBA742-224B-4037-819A-477361781E37}" type="pres">
      <dgm:prSet presAssocID="{97EE6465-C543-4714-A325-757A0BECB596}" presName="LevelTwoTextNode" presStyleLbl="node2" presStyleIdx="0" presStyleCnt="2" custScaleX="208994" custScaleY="12851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8DE8841-DBA2-4C2D-984C-529F8D32A253}" type="pres">
      <dgm:prSet presAssocID="{97EE6465-C543-4714-A325-757A0BECB596}" presName="level3hierChild" presStyleCnt="0"/>
      <dgm:spPr/>
    </dgm:pt>
    <dgm:pt modelId="{A9E36DEA-4C93-4379-81AB-23273F21906F}" type="pres">
      <dgm:prSet presAssocID="{5FAE628B-C0D7-40A0-AE53-B6F406C56237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E85760FE-DD3A-47D4-993E-8167ED000ED5}" type="pres">
      <dgm:prSet presAssocID="{5FAE628B-C0D7-40A0-AE53-B6F406C56237}" presName="connTx" presStyleLbl="parChTrans1D2" presStyleIdx="1" presStyleCnt="2"/>
      <dgm:spPr/>
      <dgm:t>
        <a:bodyPr/>
        <a:lstStyle/>
        <a:p>
          <a:endParaRPr lang="en-GB"/>
        </a:p>
      </dgm:t>
    </dgm:pt>
    <dgm:pt modelId="{E144076B-9D40-47A7-A446-83AF3775E10F}" type="pres">
      <dgm:prSet presAssocID="{7F095E56-2E48-4B59-85CF-4D298243742E}" presName="root2" presStyleCnt="0"/>
      <dgm:spPr/>
    </dgm:pt>
    <dgm:pt modelId="{38EB84E9-B594-4E66-BA91-9C0A736664C1}" type="pres">
      <dgm:prSet presAssocID="{7F095E56-2E48-4B59-85CF-4D298243742E}" presName="LevelTwoTextNode" presStyleLbl="node2" presStyleIdx="1" presStyleCnt="2" custScaleX="208966" custScaleY="15743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4A135A0-91FA-4BF8-8DF5-4095D7E0E25A}" type="pres">
      <dgm:prSet presAssocID="{7F095E56-2E48-4B59-85CF-4D298243742E}" presName="level3hierChild" presStyleCnt="0"/>
      <dgm:spPr/>
    </dgm:pt>
  </dgm:ptLst>
  <dgm:cxnLst>
    <dgm:cxn modelId="{ABC2C279-F8A8-4C6C-80A5-AD79C1CD7B82}" type="presOf" srcId="{97EE6465-C543-4714-A325-757A0BECB596}" destId="{5CDBA742-224B-4037-819A-477361781E37}" srcOrd="0" destOrd="0" presId="urn:microsoft.com/office/officeart/2005/8/layout/hierarchy2"/>
    <dgm:cxn modelId="{032E98C1-F48C-4E4C-BBF7-1892FA933547}" type="presOf" srcId="{30DCDC62-A469-4559-8ED3-0DD17A6D3C3F}" destId="{8341856B-86F9-437B-8320-EA4D7520C22F}" srcOrd="0" destOrd="0" presId="urn:microsoft.com/office/officeart/2005/8/layout/hierarchy2"/>
    <dgm:cxn modelId="{9E799083-8F86-434E-BDDF-1139091D5878}" type="presOf" srcId="{7F095E56-2E48-4B59-85CF-4D298243742E}" destId="{38EB84E9-B594-4E66-BA91-9C0A736664C1}" srcOrd="0" destOrd="0" presId="urn:microsoft.com/office/officeart/2005/8/layout/hierarchy2"/>
    <dgm:cxn modelId="{99281D11-11FD-49F0-884A-A7157770D61B}" type="presOf" srcId="{5FAE628B-C0D7-40A0-AE53-B6F406C56237}" destId="{A9E36DEA-4C93-4379-81AB-23273F21906F}" srcOrd="0" destOrd="0" presId="urn:microsoft.com/office/officeart/2005/8/layout/hierarchy2"/>
    <dgm:cxn modelId="{48E01149-8320-4156-AB69-40D35FC84824}" type="presOf" srcId="{5FAE628B-C0D7-40A0-AE53-B6F406C56237}" destId="{E85760FE-DD3A-47D4-993E-8167ED000ED5}" srcOrd="1" destOrd="0" presId="urn:microsoft.com/office/officeart/2005/8/layout/hierarchy2"/>
    <dgm:cxn modelId="{88DDCCF8-5B4E-4EDD-B6CC-50D913744218}" srcId="{E7D0B576-E48B-4FA0-AC62-9A5942D717F2}" destId="{30DCDC62-A469-4559-8ED3-0DD17A6D3C3F}" srcOrd="0" destOrd="0" parTransId="{B2C632BA-D8FC-47BD-9DC6-EFD327F66866}" sibTransId="{F0814F30-C4E3-45A5-93E3-4D0B4CF75FFA}"/>
    <dgm:cxn modelId="{795D43EF-8F2A-46EB-8CD3-0C15A564C89D}" type="presOf" srcId="{E7D0B576-E48B-4FA0-AC62-9A5942D717F2}" destId="{354937A5-31E7-4609-9A48-F06992CFA6C7}" srcOrd="0" destOrd="0" presId="urn:microsoft.com/office/officeart/2005/8/layout/hierarchy2"/>
    <dgm:cxn modelId="{191AAE28-7691-476C-9592-960D368483B8}" type="presOf" srcId="{F6FC6D6E-CBE9-476A-A767-CBCDF10EE951}" destId="{7A6408FE-9560-4B1D-9CA2-D871C501359C}" srcOrd="1" destOrd="0" presId="urn:microsoft.com/office/officeart/2005/8/layout/hierarchy2"/>
    <dgm:cxn modelId="{8A29A156-7335-47CD-A45E-DA329AFB5199}" type="presOf" srcId="{F6FC6D6E-CBE9-476A-A767-CBCDF10EE951}" destId="{412FB5B0-9AD6-455F-BAE1-7DD37BDD5463}" srcOrd="0" destOrd="0" presId="urn:microsoft.com/office/officeart/2005/8/layout/hierarchy2"/>
    <dgm:cxn modelId="{DC21AA6D-94FF-4229-942E-3ACABD419027}" srcId="{30DCDC62-A469-4559-8ED3-0DD17A6D3C3F}" destId="{7F095E56-2E48-4B59-85CF-4D298243742E}" srcOrd="1" destOrd="0" parTransId="{5FAE628B-C0D7-40A0-AE53-B6F406C56237}" sibTransId="{03E0E609-450C-4CF9-9F67-CE34031E88D1}"/>
    <dgm:cxn modelId="{AD0EF4D9-9308-4E1D-B5A4-5E9753B28D95}" srcId="{30DCDC62-A469-4559-8ED3-0DD17A6D3C3F}" destId="{97EE6465-C543-4714-A325-757A0BECB596}" srcOrd="0" destOrd="0" parTransId="{F6FC6D6E-CBE9-476A-A767-CBCDF10EE951}" sibTransId="{A947EFEA-192D-4219-A67F-2B8D2D6D563F}"/>
    <dgm:cxn modelId="{CFB51805-2D5A-41AF-B7B5-FC07BCF8F744}" type="presParOf" srcId="{354937A5-31E7-4609-9A48-F06992CFA6C7}" destId="{A1CE15D9-D0E5-4BBF-9984-BD1AEF4E320D}" srcOrd="0" destOrd="0" presId="urn:microsoft.com/office/officeart/2005/8/layout/hierarchy2"/>
    <dgm:cxn modelId="{4FAF16BD-A0F3-4EC9-9E30-99E35C208150}" type="presParOf" srcId="{A1CE15D9-D0E5-4BBF-9984-BD1AEF4E320D}" destId="{8341856B-86F9-437B-8320-EA4D7520C22F}" srcOrd="0" destOrd="0" presId="urn:microsoft.com/office/officeart/2005/8/layout/hierarchy2"/>
    <dgm:cxn modelId="{9D680FE9-CE9A-4A8A-A5F9-39165D8DEBE1}" type="presParOf" srcId="{A1CE15D9-D0E5-4BBF-9984-BD1AEF4E320D}" destId="{B2E2D538-3989-4570-B935-2E9D17001500}" srcOrd="1" destOrd="0" presId="urn:microsoft.com/office/officeart/2005/8/layout/hierarchy2"/>
    <dgm:cxn modelId="{AEA76CBF-C390-42A8-B24C-3651761ADE4A}" type="presParOf" srcId="{B2E2D538-3989-4570-B935-2E9D17001500}" destId="{412FB5B0-9AD6-455F-BAE1-7DD37BDD5463}" srcOrd="0" destOrd="0" presId="urn:microsoft.com/office/officeart/2005/8/layout/hierarchy2"/>
    <dgm:cxn modelId="{00F78A3F-DA40-4DDE-B193-BD833CECBD63}" type="presParOf" srcId="{412FB5B0-9AD6-455F-BAE1-7DD37BDD5463}" destId="{7A6408FE-9560-4B1D-9CA2-D871C501359C}" srcOrd="0" destOrd="0" presId="urn:microsoft.com/office/officeart/2005/8/layout/hierarchy2"/>
    <dgm:cxn modelId="{94C5B453-9677-4404-9C29-01F6A5D35C85}" type="presParOf" srcId="{B2E2D538-3989-4570-B935-2E9D17001500}" destId="{E4D49B5D-9C7C-402C-BE3F-57A7EB78E7AD}" srcOrd="1" destOrd="0" presId="urn:microsoft.com/office/officeart/2005/8/layout/hierarchy2"/>
    <dgm:cxn modelId="{31488533-7582-4C31-90AE-A6E925BC548E}" type="presParOf" srcId="{E4D49B5D-9C7C-402C-BE3F-57A7EB78E7AD}" destId="{5CDBA742-224B-4037-819A-477361781E37}" srcOrd="0" destOrd="0" presId="urn:microsoft.com/office/officeart/2005/8/layout/hierarchy2"/>
    <dgm:cxn modelId="{0ABDE018-C626-410E-80DD-3C0B99A15014}" type="presParOf" srcId="{E4D49B5D-9C7C-402C-BE3F-57A7EB78E7AD}" destId="{28DE8841-DBA2-4C2D-984C-529F8D32A253}" srcOrd="1" destOrd="0" presId="urn:microsoft.com/office/officeart/2005/8/layout/hierarchy2"/>
    <dgm:cxn modelId="{01309AD4-D0CC-43BD-BFD3-A41ED3206AC0}" type="presParOf" srcId="{B2E2D538-3989-4570-B935-2E9D17001500}" destId="{A9E36DEA-4C93-4379-81AB-23273F21906F}" srcOrd="2" destOrd="0" presId="urn:microsoft.com/office/officeart/2005/8/layout/hierarchy2"/>
    <dgm:cxn modelId="{1CAD6D14-F911-41FF-810C-3C54F4EA019C}" type="presParOf" srcId="{A9E36DEA-4C93-4379-81AB-23273F21906F}" destId="{E85760FE-DD3A-47D4-993E-8167ED000ED5}" srcOrd="0" destOrd="0" presId="urn:microsoft.com/office/officeart/2005/8/layout/hierarchy2"/>
    <dgm:cxn modelId="{4F525D63-795B-4AE9-A105-F15A21225D0A}" type="presParOf" srcId="{B2E2D538-3989-4570-B935-2E9D17001500}" destId="{E144076B-9D40-47A7-A446-83AF3775E10F}" srcOrd="3" destOrd="0" presId="urn:microsoft.com/office/officeart/2005/8/layout/hierarchy2"/>
    <dgm:cxn modelId="{0A3237B8-C221-49C3-A0D7-11C0427F60A7}" type="presParOf" srcId="{E144076B-9D40-47A7-A446-83AF3775E10F}" destId="{38EB84E9-B594-4E66-BA91-9C0A736664C1}" srcOrd="0" destOrd="0" presId="urn:microsoft.com/office/officeart/2005/8/layout/hierarchy2"/>
    <dgm:cxn modelId="{6C12D5AF-65AA-455E-803A-11509D89F08D}" type="presParOf" srcId="{E144076B-9D40-47A7-A446-83AF3775E10F}" destId="{54A135A0-91FA-4BF8-8DF5-4095D7E0E25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1856B-86F9-437B-8320-EA4D7520C22F}">
      <dsp:nvSpPr>
        <dsp:cNvPr id="0" name=""/>
        <dsp:cNvSpPr/>
      </dsp:nvSpPr>
      <dsp:spPr>
        <a:xfrm>
          <a:off x="569" y="850751"/>
          <a:ext cx="3207426" cy="2295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+mj-lt"/>
            </a:rPr>
            <a:t>Scientific Experimentation</a:t>
          </a:r>
          <a:endParaRPr lang="en-GB" sz="2400" kern="1200" dirty="0">
            <a:latin typeface="+mj-lt"/>
          </a:endParaRPr>
        </a:p>
      </dsp:txBody>
      <dsp:txXfrm>
        <a:off x="67811" y="917993"/>
        <a:ext cx="3072942" cy="2161338"/>
      </dsp:txXfrm>
    </dsp:sp>
    <dsp:sp modelId="{412FB5B0-9AD6-455F-BAE1-7DD37BDD5463}">
      <dsp:nvSpPr>
        <dsp:cNvPr id="0" name=""/>
        <dsp:cNvSpPr/>
      </dsp:nvSpPr>
      <dsp:spPr>
        <a:xfrm rot="18771448">
          <a:off x="2963138" y="1408127"/>
          <a:ext cx="1531205" cy="58623"/>
        </a:xfrm>
        <a:custGeom>
          <a:avLst/>
          <a:gdLst/>
          <a:ahLst/>
          <a:cxnLst/>
          <a:rect l="0" t="0" r="0" b="0"/>
          <a:pathLst>
            <a:path>
              <a:moveTo>
                <a:pt x="0" y="29311"/>
              </a:moveTo>
              <a:lnTo>
                <a:pt x="1531205" y="2931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90460" y="1399158"/>
        <a:ext cx="76560" cy="76560"/>
      </dsp:txXfrm>
    </dsp:sp>
    <dsp:sp modelId="{5CDBA742-224B-4037-819A-477361781E37}">
      <dsp:nvSpPr>
        <dsp:cNvPr id="0" name=""/>
        <dsp:cNvSpPr/>
      </dsp:nvSpPr>
      <dsp:spPr>
        <a:xfrm>
          <a:off x="4249486" y="39644"/>
          <a:ext cx="5441631" cy="16731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j-lt"/>
            </a:rPr>
            <a:t>Experiments designed to estimate some parameter or property of a system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FFFF00"/>
              </a:solidFill>
              <a:latin typeface="+mj-lt"/>
            </a:rPr>
            <a:t>(It is concern with Estimation)</a:t>
          </a:r>
          <a:endParaRPr lang="en-GB" sz="2200" kern="1200" dirty="0">
            <a:solidFill>
              <a:srgbClr val="FFFF00"/>
            </a:solidFill>
            <a:latin typeface="+mj-lt"/>
          </a:endParaRPr>
        </a:p>
      </dsp:txBody>
      <dsp:txXfrm>
        <a:off x="4298491" y="88649"/>
        <a:ext cx="5343621" cy="1575131"/>
      </dsp:txXfrm>
    </dsp:sp>
    <dsp:sp modelId="{A9E36DEA-4C93-4379-81AB-23273F21906F}">
      <dsp:nvSpPr>
        <dsp:cNvPr id="0" name=""/>
        <dsp:cNvSpPr/>
      </dsp:nvSpPr>
      <dsp:spPr>
        <a:xfrm rot="2513514">
          <a:off x="3029195" y="2436456"/>
          <a:ext cx="1399089" cy="58623"/>
        </a:xfrm>
        <a:custGeom>
          <a:avLst/>
          <a:gdLst/>
          <a:ahLst/>
          <a:cxnLst/>
          <a:rect l="0" t="0" r="0" b="0"/>
          <a:pathLst>
            <a:path>
              <a:moveTo>
                <a:pt x="0" y="29311"/>
              </a:moveTo>
              <a:lnTo>
                <a:pt x="1399089" y="2931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693763" y="2430790"/>
        <a:ext cx="69954" cy="69954"/>
      </dsp:txXfrm>
    </dsp:sp>
    <dsp:sp modelId="{38EB84E9-B594-4E66-BA91-9C0A736664C1}">
      <dsp:nvSpPr>
        <dsp:cNvPr id="0" name=""/>
        <dsp:cNvSpPr/>
      </dsp:nvSpPr>
      <dsp:spPr>
        <a:xfrm>
          <a:off x="4249486" y="1908065"/>
          <a:ext cx="5440902" cy="20496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latin typeface="+mj-lt"/>
            </a:rPr>
            <a:t>Comparative </a:t>
          </a:r>
          <a:r>
            <a:rPr lang="en-US" sz="2200" kern="1200" dirty="0" smtClean="0">
              <a:latin typeface="+mj-lt"/>
            </a:rPr>
            <a:t>experiments, where two or more treatments or experimental conditions are to be compared.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FFFF00"/>
              </a:solidFill>
              <a:latin typeface="+mj-lt"/>
            </a:rPr>
            <a:t>(It is concern with </a:t>
          </a:r>
          <a:r>
            <a:rPr lang="en-GB" sz="2200" kern="1200" dirty="0" smtClean="0">
              <a:solidFill>
                <a:srgbClr val="FFFF00"/>
              </a:solidFill>
              <a:latin typeface="+mj-lt"/>
            </a:rPr>
            <a:t>hypothesis testing</a:t>
          </a:r>
          <a:r>
            <a:rPr lang="en-US" sz="2200" kern="1200" dirty="0" smtClean="0">
              <a:solidFill>
                <a:srgbClr val="FFFF00"/>
              </a:solidFill>
              <a:latin typeface="+mj-lt"/>
            </a:rPr>
            <a:t>)</a:t>
          </a:r>
          <a:endParaRPr lang="en-GB" sz="2200" kern="1200" dirty="0">
            <a:latin typeface="+mj-lt"/>
          </a:endParaRPr>
        </a:p>
      </dsp:txBody>
      <dsp:txXfrm>
        <a:off x="4309517" y="1968096"/>
        <a:ext cx="5320840" cy="1929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088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F69B7-7021-4924-88EF-7599948BAB4C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68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088" y="9721868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6BA18-D1F6-4B8D-8D10-16C29DFDB2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71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CA40C01-A8F2-4C5A-B80C-15132B03C703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68350"/>
            <a:ext cx="68230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6F75FC8-72BC-4DE9-8227-5FB6E6EFB9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3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5FC8-72BC-4DE9-8227-5FB6E6EFB9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38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751" y="792131"/>
            <a:ext cx="9418320" cy="3292543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751" y="4084671"/>
            <a:ext cx="9418320" cy="1445456"/>
          </a:xfrm>
        </p:spPr>
        <p:txBody>
          <a:bodyPr>
            <a:normAutofit/>
          </a:bodyPr>
          <a:lstStyle>
            <a:lvl1pPr marL="0" indent="0" algn="l">
              <a:buNone/>
              <a:defRPr sz="1575" baseline="0">
                <a:solidFill>
                  <a:schemeClr val="tx1"/>
                </a:solidFill>
              </a:defRPr>
            </a:lvl1pPr>
            <a:lvl2pPr marL="257175" indent="0" algn="ctr">
              <a:buNone/>
              <a:defRPr sz="1238"/>
            </a:lvl2pPr>
            <a:lvl3pPr marL="514350" indent="0" algn="ctr">
              <a:buNone/>
              <a:defRPr sz="1238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l" eaLnBrk="1" latinLnBrk="0" hangingPunct="1"/>
            <a:fld id="{86E3E39D-C0A9-4903-9B74-E7B13354822F}" type="datetime3">
              <a:rPr lang="en-US" smtClean="0">
                <a:solidFill>
                  <a:schemeClr val="accent1">
                    <a:shade val="75000"/>
                  </a:schemeClr>
                </a:solidFill>
              </a:rPr>
              <a:t>7 April 2017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r>
              <a:rPr kumimoji="0" lang="en-MY">
                <a:solidFill>
                  <a:schemeClr val="accent1">
                    <a:shade val="75000"/>
                  </a:schemeClr>
                </a:solidFill>
              </a:rPr>
              <a:t>Basic Biostatistics </a:t>
            </a:r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55B8A5-5B0C-4CC7-A618-2A4CB61FB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10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50000"/>
              </a:lnSpc>
              <a:defRPr sz="3200" spc="0">
                <a:latin typeface="Calibri" pitchFamily="34" charset="0"/>
              </a:defRPr>
            </a:lvl1pPr>
            <a:lvl2pPr>
              <a:lnSpc>
                <a:spcPct val="150000"/>
              </a:lnSpc>
              <a:defRPr sz="2800" spc="0">
                <a:latin typeface="Calibri" pitchFamily="34" charset="0"/>
              </a:defRPr>
            </a:lvl2pPr>
            <a:lvl3pPr>
              <a:lnSpc>
                <a:spcPct val="150000"/>
              </a:lnSpc>
              <a:defRPr sz="2000" spc="0">
                <a:latin typeface="Calibri" pitchFamily="34" charset="0"/>
              </a:defRPr>
            </a:lvl3pPr>
            <a:lvl4pPr>
              <a:defRPr spc="0"/>
            </a:lvl4pPr>
            <a:lvl5pPr>
              <a:defRPr spc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25"/>
            </a:lvl1pPr>
          </a:lstStyle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25"/>
            </a:lvl1pPr>
          </a:lstStyle>
          <a:p>
            <a:r>
              <a:rPr lang="en-MY" dirty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CF55B8A5-5B0C-4CC7-A618-2A4CB61FB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1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3990735" y="-3990734"/>
            <a:ext cx="4225773" cy="12207240"/>
          </a:xfrm>
          <a:prstGeom prst="rect">
            <a:avLst/>
          </a:prstGeom>
          <a:solidFill>
            <a:srgbClr val="0093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6"/>
            <a:ext cx="9418320" cy="3466819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225775"/>
            <a:ext cx="9418320" cy="1411549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C6AF-6CCF-41ED-AEC7-041525596A2F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61072" y="6284613"/>
            <a:ext cx="3581400" cy="365125"/>
          </a:xfrm>
        </p:spPr>
        <p:txBody>
          <a:bodyPr/>
          <a:lstStyle/>
          <a:p>
            <a:r>
              <a:rPr kumimoji="0" lang="en-MY"/>
              <a:t>Basic Biostatistics 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CF55B8A5-5B0C-4CC7-A618-2A4CB61FBD4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64" y="5698009"/>
            <a:ext cx="995289" cy="9952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63148" y="5804690"/>
            <a:ext cx="2452649" cy="78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01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4"/>
            <a:ext cx="4480560" cy="3835153"/>
          </a:xfrm>
        </p:spPr>
        <p:txBody>
          <a:bodyPr>
            <a:normAutofit/>
          </a:bodyPr>
          <a:lstStyle>
            <a:lvl1pPr marL="200025" indent="-200025">
              <a:defRPr sz="2800"/>
            </a:lvl1pPr>
            <a:lvl2pPr marL="200025" indent="-200025">
              <a:defRPr sz="2400"/>
            </a:lvl2pPr>
            <a:lvl3pPr>
              <a:defRPr sz="788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4"/>
            <a:ext cx="4480560" cy="3835153"/>
          </a:xfrm>
        </p:spPr>
        <p:txBody>
          <a:bodyPr>
            <a:normAutofit/>
          </a:bodyPr>
          <a:lstStyle>
            <a:lvl1pPr marL="200025" indent="-200025">
              <a:defRPr sz="2800"/>
            </a:lvl1pPr>
            <a:lvl2pPr marL="200025" indent="-200025">
              <a:defRPr sz="2400"/>
            </a:lvl2pPr>
            <a:lvl3pPr>
              <a:defRPr sz="788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8980-E180-44F2-BE25-2FFEF152467A}" type="datetime3">
              <a:rPr lang="en-US" smtClean="0"/>
              <a:t>7 April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MY"/>
              <a:t>Basic Biostatistics 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3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7B22-0ABB-49F5-A203-4D1164C9A2B0}" type="datetime3">
              <a:rPr lang="en-US" smtClean="0"/>
              <a:t>7 April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MY"/>
              <a:t>Basic Biostatistics 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9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BEC8-4866-4592-AB19-A9A686D4AFBF}" type="datetime3">
              <a:rPr lang="en-US" smtClean="0"/>
              <a:t>7 April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MY"/>
              <a:t>Basic Biostatistics 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0093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119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00809"/>
            <a:ext cx="9692640" cy="399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5" y="998539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algn="l"/>
            <a:fld id="{A925F0B9-A659-4FE6-8431-34C7F5A4F71C}" type="datetime3">
              <a:rPr lang="en-US" smtClean="0">
                <a:solidFill>
                  <a:schemeClr val="accent1">
                    <a:shade val="75000"/>
                  </a:schemeClr>
                </a:solidFill>
              </a:rPr>
              <a:pPr algn="l"/>
              <a:t>7 April 2017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9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algn="r"/>
            <a:r>
              <a:rPr lang="en-MY" dirty="0"/>
              <a:t>Introduction </a:t>
            </a:r>
            <a:r>
              <a:rPr lang="en-MY" dirty="0" err="1"/>
              <a:t>ot</a:t>
            </a:r>
            <a:r>
              <a:rPr lang="en-MY" dirty="0"/>
              <a:t> Biostatistics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4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2025">
                <a:solidFill>
                  <a:schemeClr val="bg1"/>
                </a:solidFill>
              </a:defRPr>
            </a:lvl1pPr>
          </a:lstStyle>
          <a:p>
            <a:fld id="{CF55B8A5-5B0C-4CC7-A618-2A4CB61FB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9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1" r:id="rId5"/>
    <p:sldLayoutId id="2147483862" r:id="rId6"/>
  </p:sldLayoutIdLst>
  <p:hf hdr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5400" b="0" kern="1200" spc="-28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729" indent="-402729" algn="l" defTabSz="514350" rtl="0" eaLnBrk="1" latinLnBrk="0" hangingPunct="1">
        <a:lnSpc>
          <a:spcPct val="100000"/>
        </a:lnSpc>
        <a:spcBef>
          <a:spcPts val="338"/>
        </a:spcBef>
        <a:spcAft>
          <a:spcPts val="338"/>
        </a:spcAft>
        <a:buClr>
          <a:srgbClr val="00938F"/>
        </a:buClr>
        <a:buSzPct val="80000"/>
        <a:buFont typeface="Webdings" panose="05030102010509060703" pitchFamily="18" charset="2"/>
        <a:buChar char=""/>
        <a:tabLst>
          <a:tab pos="708125" algn="l"/>
        </a:tabLst>
        <a:defRPr sz="3200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708125" indent="-305396" algn="l" defTabSz="514350" rtl="0" eaLnBrk="1" latinLnBrk="0" hangingPunct="1">
        <a:lnSpc>
          <a:spcPct val="100000"/>
        </a:lnSpc>
        <a:spcBef>
          <a:spcPts val="338"/>
        </a:spcBef>
        <a:spcAft>
          <a:spcPts val="338"/>
        </a:spcAft>
        <a:buClr>
          <a:srgbClr val="00938F"/>
        </a:buClr>
        <a:buFont typeface="Webdings" panose="05030102010509060703" pitchFamily="18" charset="2"/>
        <a:buChar char=""/>
        <a:defRPr sz="2800" kern="1200" spc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058168" indent="-350044" algn="l" defTabSz="514350" rtl="0" eaLnBrk="1" latinLnBrk="0" hangingPunct="1">
        <a:lnSpc>
          <a:spcPct val="100000"/>
        </a:lnSpc>
        <a:spcBef>
          <a:spcPts val="338"/>
        </a:spcBef>
        <a:spcAft>
          <a:spcPts val="338"/>
        </a:spcAft>
        <a:buClr>
          <a:srgbClr val="00938F"/>
        </a:buClr>
        <a:buFont typeface="Webdings" panose="05030102010509060703" pitchFamily="18" charset="2"/>
        <a:buChar char=""/>
        <a:defRPr sz="2400" kern="1200" spc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69"/>
        </a:spcBef>
        <a:spcAft>
          <a:spcPts val="169"/>
        </a:spcAft>
        <a:buClr>
          <a:schemeClr val="accent1"/>
        </a:buClr>
        <a:buFont typeface="Wingdings 2" pitchFamily="18" charset="2"/>
        <a:buChar char=""/>
        <a:defRPr sz="1575" kern="1200" spc="56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720090" indent="-102870" algn="l" defTabSz="514350" rtl="0" eaLnBrk="1" latinLnBrk="0" hangingPunct="1">
        <a:lnSpc>
          <a:spcPct val="90000"/>
        </a:lnSpc>
        <a:spcBef>
          <a:spcPts val="169"/>
        </a:spcBef>
        <a:spcAft>
          <a:spcPts val="169"/>
        </a:spcAft>
        <a:buClr>
          <a:schemeClr val="accent1"/>
        </a:buClr>
        <a:buFont typeface="Wingdings 2" pitchFamily="18" charset="2"/>
        <a:buChar char=""/>
        <a:defRPr sz="1575" kern="1200" spc="56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0000" indent="-128588" algn="l" defTabSz="514350" rtl="0" eaLnBrk="1" latinLnBrk="0" hangingPunct="1">
        <a:lnSpc>
          <a:spcPct val="90000"/>
        </a:lnSpc>
        <a:spcBef>
          <a:spcPts val="169"/>
        </a:spcBef>
        <a:spcAft>
          <a:spcPts val="169"/>
        </a:spcAft>
        <a:buClr>
          <a:schemeClr val="accent1"/>
        </a:buClr>
        <a:buFont typeface="Wingdings 2" pitchFamily="18" charset="2"/>
        <a:buChar char=""/>
        <a:defRPr sz="78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68750" indent="-128588" algn="l" defTabSz="514350" rtl="0" eaLnBrk="1" latinLnBrk="0" hangingPunct="1">
        <a:lnSpc>
          <a:spcPct val="90000"/>
        </a:lnSpc>
        <a:spcBef>
          <a:spcPts val="169"/>
        </a:spcBef>
        <a:spcAft>
          <a:spcPts val="169"/>
        </a:spcAft>
        <a:buClr>
          <a:schemeClr val="accent1"/>
        </a:buClr>
        <a:buFont typeface="Wingdings 2" pitchFamily="18" charset="2"/>
        <a:buChar char=""/>
        <a:defRPr sz="78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37500" indent="-128588" algn="l" defTabSz="514350" rtl="0" eaLnBrk="1" latinLnBrk="0" hangingPunct="1">
        <a:lnSpc>
          <a:spcPct val="90000"/>
        </a:lnSpc>
        <a:spcBef>
          <a:spcPts val="169"/>
        </a:spcBef>
        <a:spcAft>
          <a:spcPts val="169"/>
        </a:spcAft>
        <a:buClr>
          <a:schemeClr val="accent1"/>
        </a:buClr>
        <a:buFont typeface="Wingdings 2" pitchFamily="18" charset="2"/>
        <a:buChar char=""/>
        <a:defRPr sz="78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406250" indent="-128588" algn="l" defTabSz="514350" rtl="0" eaLnBrk="1" latinLnBrk="0" hangingPunct="1">
        <a:lnSpc>
          <a:spcPct val="90000"/>
        </a:lnSpc>
        <a:spcBef>
          <a:spcPts val="169"/>
        </a:spcBef>
        <a:spcAft>
          <a:spcPts val="169"/>
        </a:spcAft>
        <a:buClr>
          <a:schemeClr val="accent1"/>
        </a:buClr>
        <a:buFont typeface="Wingdings 2" pitchFamily="18" charset="2"/>
        <a:buChar char=""/>
        <a:defRPr sz="788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27448" y="404664"/>
            <a:ext cx="10729192" cy="4804711"/>
          </a:xfrm>
        </p:spPr>
        <p:txBody>
          <a:bodyPr>
            <a:noAutofit/>
          </a:bodyPr>
          <a:lstStyle/>
          <a:p>
            <a:r>
              <a:rPr lang="en-US" sz="4800" dirty="0"/>
              <a:t>Null hypothesis,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Level </a:t>
            </a:r>
            <a:r>
              <a:rPr lang="en-US" sz="4800" dirty="0"/>
              <a:t>of significance,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Power </a:t>
            </a:r>
            <a:r>
              <a:rPr lang="en-US" sz="4800" dirty="0"/>
              <a:t>of test,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P </a:t>
            </a:r>
            <a:r>
              <a:rPr lang="en-US" sz="4800" dirty="0"/>
              <a:t>value,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Statistical </a:t>
            </a:r>
            <a:r>
              <a:rPr lang="en-US" sz="4800" dirty="0"/>
              <a:t>estimation of confidence intervals. </a:t>
            </a:r>
            <a:endParaRPr lang="en-GB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99456" y="5412544"/>
            <a:ext cx="9418320" cy="1445456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Mr. Ghanshyam Parmar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700809"/>
            <a:ext cx="9692640" cy="1944215"/>
          </a:xfrm>
        </p:spPr>
        <p:txBody>
          <a:bodyPr>
            <a:normAutofit/>
          </a:bodyPr>
          <a:lstStyle/>
          <a:p>
            <a:r>
              <a:rPr lang="en-US" sz="2400" dirty="0"/>
              <a:t>If the distribution of means is normal and </a:t>
            </a:r>
            <a:r>
              <a:rPr lang="el-GR" sz="2400" dirty="0"/>
              <a:t>σ</a:t>
            </a:r>
            <a:r>
              <a:rPr lang="en-US" sz="2400" dirty="0" smtClean="0"/>
              <a:t> </a:t>
            </a:r>
            <a:r>
              <a:rPr lang="en-US" sz="2400" dirty="0"/>
              <a:t>is known, an interval with confidence </a:t>
            </a:r>
            <a:r>
              <a:rPr lang="en-US" sz="2400" dirty="0" smtClean="0"/>
              <a:t>coefficient, </a:t>
            </a:r>
            <a:r>
              <a:rPr lang="en-US" sz="2400" i="1" dirty="0" smtClean="0"/>
              <a:t>P </a:t>
            </a:r>
            <a:r>
              <a:rPr lang="en-US" sz="2400" dirty="0"/>
              <a:t>(probability), can be computed using a table of the cumulative standard normal </a:t>
            </a:r>
            <a:r>
              <a:rPr lang="en-US" sz="2400" dirty="0" smtClean="0"/>
              <a:t>distribution.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Content Placeholder 4" descr="n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3632" y="3429000"/>
            <a:ext cx="5868652" cy="311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638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two-sided confidence interval, symmetric about the observed mean, is calculated </a:t>
            </a:r>
            <a:r>
              <a:rPr lang="en-GB" dirty="0"/>
              <a:t>as follows: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3789040"/>
            <a:ext cx="5819900" cy="108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876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73680" y="245946"/>
            <a:ext cx="10972800" cy="1143000"/>
          </a:xfrm>
        </p:spPr>
        <p:txBody>
          <a:bodyPr/>
          <a:lstStyle/>
          <a:p>
            <a:r>
              <a:rPr lang="en-US" u="sng" dirty="0" smtClean="0"/>
              <a:t>CONFIDENCE INTERVAL</a:t>
            </a:r>
            <a:endParaRPr lang="en-US" u="sng" dirty="0"/>
          </a:p>
        </p:txBody>
      </p:sp>
      <p:pic>
        <p:nvPicPr>
          <p:cNvPr id="4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024934" y="1752599"/>
            <a:ext cx="6033465" cy="4102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Q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400" y="1371600"/>
            <a:ext cx="2971800" cy="44831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flipH="1" flipV="1">
            <a:off x="8229601" y="3200400"/>
            <a:ext cx="6095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6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 the most commonly used 95% confidence interval, </a:t>
            </a:r>
            <a:r>
              <a:rPr lang="en-US" i="1" dirty="0"/>
              <a:t>Z </a:t>
            </a:r>
            <a:r>
              <a:rPr lang="en-US" dirty="0"/>
              <a:t>= 1</a:t>
            </a:r>
            <a:r>
              <a:rPr lang="en-US" i="1" dirty="0"/>
              <a:t>.</a:t>
            </a:r>
            <a:r>
              <a:rPr lang="en-US" dirty="0"/>
              <a:t>96, corresponding </a:t>
            </a:r>
            <a:r>
              <a:rPr lang="en-US" dirty="0" smtClean="0"/>
              <a:t>to (0</a:t>
            </a:r>
            <a:r>
              <a:rPr lang="en-US" i="1" dirty="0" smtClean="0"/>
              <a:t>.</a:t>
            </a:r>
            <a:r>
              <a:rPr lang="en-US" dirty="0" smtClean="0"/>
              <a:t>95 </a:t>
            </a:r>
            <a:r>
              <a:rPr lang="en-US" dirty="0"/>
              <a:t>+ l)</a:t>
            </a:r>
            <a:r>
              <a:rPr lang="en-US" i="1" dirty="0"/>
              <a:t>/</a:t>
            </a:r>
            <a:r>
              <a:rPr lang="en-US" dirty="0"/>
              <a:t>2 = 0</a:t>
            </a:r>
            <a:r>
              <a:rPr lang="en-US" i="1" dirty="0"/>
              <a:t>.</a:t>
            </a:r>
            <a:r>
              <a:rPr lang="en-US" dirty="0"/>
              <a:t>975 of the area in the cumulative standard normal </a:t>
            </a:r>
            <a:r>
              <a:rPr lang="en-US" dirty="0" smtClean="0"/>
              <a:t>distribution.</a:t>
            </a:r>
          </a:p>
          <a:p>
            <a:r>
              <a:rPr lang="en-GB" dirty="0"/>
              <a:t>Other </a:t>
            </a:r>
            <a:r>
              <a:rPr lang="en-GB" dirty="0" smtClean="0"/>
              <a:t>common </a:t>
            </a:r>
            <a:r>
              <a:rPr lang="en-US" dirty="0" smtClean="0"/>
              <a:t>confidence </a:t>
            </a:r>
            <a:r>
              <a:rPr lang="en-US" dirty="0"/>
              <a:t>coefficients are 90% and 99%, having values of </a:t>
            </a:r>
            <a:r>
              <a:rPr lang="en-US" i="1" dirty="0"/>
              <a:t>Z </a:t>
            </a:r>
            <a:r>
              <a:rPr lang="en-US" dirty="0"/>
              <a:t>equal to 1.65 and 2.58, respectively.</a:t>
            </a:r>
            <a:endParaRPr lang="en-US" dirty="0" smtClean="0"/>
          </a:p>
          <a:p>
            <a:r>
              <a:rPr lang="en-US" dirty="0" smtClean="0"/>
              <a:t>Confidence </a:t>
            </a:r>
            <a:r>
              <a:rPr lang="en-US" dirty="0"/>
              <a:t>intervals play an important role in the </a:t>
            </a:r>
            <a:r>
              <a:rPr lang="en-US" dirty="0" smtClean="0"/>
              <a:t>evaluation of </a:t>
            </a:r>
            <a:r>
              <a:rPr lang="en-US" dirty="0"/>
              <a:t>drugs and drug products.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dirty="0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95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What Are P values</a:t>
            </a:r>
            <a:r>
              <a:rPr lang="en-GB" b="1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P-values are the probability of obtaining an effect at least as extreme as the one in your sample data, assuming the truth of the null hypothesis.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050" name="Picture 2" descr="Probability plot that shows the p-value for our sample me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921" y="1700808"/>
            <a:ext cx="6296025" cy="420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54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2800" y="304800"/>
            <a:ext cx="4572000" cy="1143000"/>
          </a:xfrm>
        </p:spPr>
        <p:txBody>
          <a:bodyPr>
            <a:normAutofit/>
          </a:bodyPr>
          <a:lstStyle/>
          <a:p>
            <a:r>
              <a:rPr lang="en-US" sz="4800" u="sng" dirty="0" smtClean="0"/>
              <a:t>P value</a:t>
            </a:r>
            <a:endParaRPr lang="en-US" sz="4800" u="sng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  95% CI corresponds to hypothesis testing with </a:t>
            </a:r>
            <a:r>
              <a:rPr lang="en-US" sz="3600" b="1" i="1" dirty="0" smtClean="0">
                <a:solidFill>
                  <a:schemeClr val="accent3">
                    <a:lumMod val="75000"/>
                  </a:schemeClr>
                </a:solidFill>
              </a:rPr>
              <a:t>P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&lt;0.05 </a:t>
            </a:r>
          </a:p>
          <a:p>
            <a:endParaRPr lang="en-US" sz="3600" b="1" dirty="0"/>
          </a:p>
        </p:txBody>
      </p:sp>
      <p:pic>
        <p:nvPicPr>
          <p:cNvPr id="4" name="Picture 3" descr="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19936" y="3657600"/>
            <a:ext cx="4165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4673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SIGNIFICANCE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47800"/>
            <a:ext cx="11785600" cy="5126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600" b="1" dirty="0" smtClean="0"/>
              <a:t>If CI encloses no effect, difference  is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non significant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sz="18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1504" y="2636912"/>
            <a:ext cx="7823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651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5560" y="762000"/>
            <a:ext cx="792088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LEVEL OF SIGNIFICANCE</a:t>
            </a:r>
            <a:endParaRPr lang="en-US" sz="4400" dirty="0"/>
          </a:p>
        </p:txBody>
      </p:sp>
      <p:pic>
        <p:nvPicPr>
          <p:cNvPr id="4" name="Content Placeholder 3" descr="Q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65133" y="3049587"/>
            <a:ext cx="2438400" cy="2495550"/>
          </a:xfrm>
        </p:spPr>
      </p:pic>
    </p:spTree>
    <p:extLst>
      <p:ext uri="{BB962C8B-B14F-4D97-AF65-F5344CB8AC3E}">
        <p14:creationId xmlns:p14="http://schemas.microsoft.com/office/powerpoint/2010/main" val="205431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</a:t>
            </a:r>
            <a:r>
              <a:rPr lang="en-US" dirty="0"/>
              <a:t>of significance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significance level, also denoted as alpha or α, is the probability of rejecting the null hypothesis when it is true. For example, a significance level of 0.05 indicates a 5% risk of concluding that a difference exists when there is no actual difference.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dirty="0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6" name="Picture 2" descr="I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5244194"/>
            <a:ext cx="23812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56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CONFIDENCE </a:t>
            </a:r>
            <a:r>
              <a:rPr lang="en-GB" b="1" dirty="0" smtClean="0"/>
              <a:t>INTERVALS (CI)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408248"/>
              </p:ext>
            </p:extLst>
          </p:nvPr>
        </p:nvGraphicFramePr>
        <p:xfrm>
          <a:off x="1262063" y="1700213"/>
          <a:ext cx="9691687" cy="3997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dirty="0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definition, the level of significance represents the chance of making </a:t>
            </a:r>
            <a:r>
              <a:rPr lang="en-US" dirty="0" smtClean="0"/>
              <a:t>a mistake </a:t>
            </a:r>
            <a:r>
              <a:rPr lang="en-US" dirty="0"/>
              <a:t>when deciding to reject the null hypothesis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6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Parameter estimates obtained from samples are usually meant to be used to estimate the </a:t>
            </a:r>
            <a:r>
              <a:rPr lang="en-US" dirty="0" smtClean="0"/>
              <a:t>true </a:t>
            </a:r>
            <a:r>
              <a:rPr lang="en-GB" dirty="0" smtClean="0"/>
              <a:t>population </a:t>
            </a:r>
            <a:r>
              <a:rPr lang="en-GB" dirty="0"/>
              <a:t>parameters</a:t>
            </a:r>
            <a:r>
              <a:rPr lang="en-GB" dirty="0" smtClean="0"/>
              <a:t>.</a:t>
            </a:r>
          </a:p>
          <a:p>
            <a:r>
              <a:rPr lang="en-US" dirty="0"/>
              <a:t>The sample mean and variance are typical estimators or </a:t>
            </a:r>
            <a:r>
              <a:rPr lang="en-US" dirty="0" smtClean="0"/>
              <a:t>predictors.</a:t>
            </a:r>
          </a:p>
          <a:p>
            <a:r>
              <a:rPr lang="en-US" dirty="0" smtClean="0"/>
              <a:t>The true </a:t>
            </a:r>
            <a:r>
              <a:rPr lang="en-US" dirty="0"/>
              <a:t>mean and variance, and are often called “point” estimates</a:t>
            </a:r>
            <a:r>
              <a:rPr lang="en-US" dirty="0" smtClean="0"/>
              <a:t>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6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ESTIMATE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Estimate obtained from a sample</a:t>
            </a:r>
          </a:p>
          <a:p>
            <a:r>
              <a:rPr lang="en-US" dirty="0" smtClean="0"/>
              <a:t>Inference </a:t>
            </a:r>
            <a:r>
              <a:rPr lang="en-US" dirty="0"/>
              <a:t>about the population</a:t>
            </a:r>
          </a:p>
          <a:p>
            <a:r>
              <a:rPr lang="en-US" dirty="0" smtClean="0"/>
              <a:t>Point </a:t>
            </a:r>
            <a:r>
              <a:rPr lang="en-US" dirty="0"/>
              <a:t>estimate is only as good as the sample it represents</a:t>
            </a:r>
          </a:p>
          <a:p>
            <a:r>
              <a:rPr lang="en-US" dirty="0" smtClean="0"/>
              <a:t>Random </a:t>
            </a:r>
            <a:r>
              <a:rPr lang="en-US" dirty="0"/>
              <a:t>samples from the population - Point estimates likely to vary 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58A4-2814-410C-927A-30CB8416993D}" type="datetime3">
              <a:rPr lang="en-US" smtClean="0"/>
              <a:t>7 April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MY" smtClean="0"/>
              <a:t>Introduction to Biostatistics 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B8A5-5B0C-4CC7-A618-2A4CB61FBD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8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13600" y="3200400"/>
            <a:ext cx="4267200" cy="13255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ISSUE ???</a:t>
            </a:r>
            <a:endParaRPr lang="en-US" sz="480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5943600"/>
          </a:xfrm>
        </p:spPr>
        <p:txBody>
          <a:bodyPr/>
          <a:lstStyle/>
          <a:p>
            <a:pPr algn="just">
              <a:buNone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</a:rPr>
              <a:t>Variation in sample statistics</a:t>
            </a:r>
          </a:p>
          <a:p>
            <a:pPr algn="just">
              <a:buNone/>
            </a:pPr>
            <a:r>
              <a:rPr lang="en-US" dirty="0" smtClean="0"/>
              <a:t> </a:t>
            </a:r>
          </a:p>
          <a:p>
            <a:pPr algn="just"/>
            <a:endParaRPr lang="en-US" dirty="0"/>
          </a:p>
        </p:txBody>
      </p:sp>
      <p:pic>
        <p:nvPicPr>
          <p:cNvPr id="5" name="Picture 4" descr="Q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1200" y="1905000"/>
            <a:ext cx="58928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3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4775200" cy="1325562"/>
          </a:xfrm>
        </p:spPr>
        <p:txBody>
          <a:bodyPr>
            <a:normAutofit fontScale="90000"/>
          </a:bodyPr>
          <a:lstStyle/>
          <a:p>
            <a:r>
              <a:rPr lang="en-US" sz="5300" u="sng" dirty="0" smtClean="0">
                <a:solidFill>
                  <a:schemeClr val="accent2">
                    <a:lumMod val="75000"/>
                  </a:schemeClr>
                </a:solidFill>
              </a:rPr>
              <a:t>SOLUTION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1" y="1371600"/>
            <a:ext cx="10236201" cy="228600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Estimating a population parameter with a confidence interval </a:t>
            </a:r>
          </a:p>
          <a:p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Q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2401" y="3505201"/>
            <a:ext cx="46101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90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CONFIDENCE INTERVAL</a:t>
            </a:r>
            <a:endParaRPr lang="en-US" b="1" u="sng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5029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600" b="1" i="1" dirty="0" smtClean="0"/>
              <a:t>  A range of values so constructed that there is a specified  probability of including the true value of a parameter within it</a:t>
            </a:r>
          </a:p>
        </p:txBody>
      </p:sp>
      <p:pic>
        <p:nvPicPr>
          <p:cNvPr id="4" name="Picture 3" descr="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08800" y="3733800"/>
            <a:ext cx="5283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9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CONFIDENCE LIMITS</a:t>
            </a:r>
            <a:endParaRPr lang="en-US" u="sng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b="1" i="1" dirty="0" smtClean="0"/>
              <a:t>Two extreme measurements within which an observation lies</a:t>
            </a:r>
          </a:p>
          <a:p>
            <a:endParaRPr lang="en-US" sz="3600" b="1" i="1" dirty="0" smtClean="0"/>
          </a:p>
          <a:p>
            <a:r>
              <a:rPr lang="en-US" sz="3600" b="1" i="1" dirty="0" smtClean="0"/>
              <a:t>End points of the confidence interval </a:t>
            </a:r>
          </a:p>
          <a:p>
            <a:endParaRPr lang="en-US" sz="3600" b="1" i="1" dirty="0" smtClean="0"/>
          </a:p>
          <a:p>
            <a:r>
              <a:rPr lang="en-US" sz="3600" b="1" i="1" dirty="0" smtClean="0"/>
              <a:t>Larger confidence </a:t>
            </a:r>
            <a:r>
              <a:rPr lang="en-US" sz="3600" b="1" i="1" dirty="0" smtClean="0">
                <a:sym typeface="Wingdings" pitchFamily="2" charset="2"/>
              </a:rPr>
              <a:t>– W</a:t>
            </a:r>
            <a:r>
              <a:rPr lang="en-US" sz="3600" b="1" i="1" dirty="0" smtClean="0"/>
              <a:t>ider interval</a:t>
            </a:r>
          </a:p>
          <a:p>
            <a:endParaRPr lang="en-US" sz="3600" b="1" i="1" dirty="0" smtClean="0"/>
          </a:p>
          <a:p>
            <a:endParaRPr lang="en-US" sz="3600" b="1" i="1" dirty="0"/>
          </a:p>
        </p:txBody>
      </p:sp>
      <p:pic>
        <p:nvPicPr>
          <p:cNvPr id="4" name="Picture 3" descr="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0176" y="4437112"/>
            <a:ext cx="4511824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8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920752" y="762001"/>
            <a:ext cx="10763249" cy="2590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3600" b="1" dirty="0" smtClean="0"/>
              <a:t>A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point estimate </a:t>
            </a:r>
            <a:r>
              <a:rPr lang="en-US" sz="3600" b="1" dirty="0" smtClean="0"/>
              <a:t>is a single number</a:t>
            </a:r>
          </a:p>
          <a:p>
            <a:pPr algn="just" eaLnBrk="1" hangingPunct="1">
              <a:lnSpc>
                <a:spcPct val="90000"/>
              </a:lnSpc>
              <a:spcBef>
                <a:spcPct val="35000"/>
              </a:spcBef>
              <a:defRPr/>
            </a:pPr>
            <a:r>
              <a:rPr lang="tr-TR" sz="3600" b="1" dirty="0" smtClean="0"/>
              <a:t>A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confidence interval</a:t>
            </a:r>
            <a:r>
              <a:rPr lang="tr-TR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3600" b="1" dirty="0" smtClean="0"/>
              <a:t>contains a certain </a:t>
            </a:r>
            <a:r>
              <a:rPr lang="en-US" sz="3600" b="1" dirty="0" smtClean="0"/>
              <a:t>set </a:t>
            </a:r>
            <a:r>
              <a:rPr lang="tr-TR" sz="3600" b="1" dirty="0" smtClean="0"/>
              <a:t>of possible values of the parameter</a:t>
            </a:r>
            <a:endParaRPr lang="en-US" sz="3600" b="1" dirty="0" smtClean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625600" y="3886200"/>
            <a:ext cx="8737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1629833" y="3657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10367433" y="3657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5892800" y="3733800"/>
            <a:ext cx="203200" cy="304800"/>
          </a:xfrm>
          <a:prstGeom prst="diamond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5897033" y="4114800"/>
            <a:ext cx="203200" cy="685800"/>
          </a:xfrm>
          <a:prstGeom prst="upArrow">
            <a:avLst>
              <a:gd name="adj1" fmla="val 50000"/>
              <a:gd name="adj2" fmla="val 1125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763433" y="4800600"/>
            <a:ext cx="4775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Point Estimate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" y="4343401"/>
            <a:ext cx="3255433" cy="15573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/>
              <a:t>Lower </a:t>
            </a:r>
          </a:p>
          <a:p>
            <a:pPr>
              <a:spcBef>
                <a:spcPct val="20000"/>
              </a:spcBef>
            </a:pPr>
            <a:r>
              <a:rPr lang="en-US" sz="2800" b="1" dirty="0"/>
              <a:t>Confidence </a:t>
            </a:r>
          </a:p>
          <a:p>
            <a:pPr>
              <a:spcBef>
                <a:spcPct val="20000"/>
              </a:spcBef>
            </a:pPr>
            <a:r>
              <a:rPr lang="en-US" sz="2800" b="1" dirty="0"/>
              <a:t>Limit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9444568" y="4419601"/>
            <a:ext cx="2747433" cy="15573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 dirty="0"/>
              <a:t>Upper</a:t>
            </a:r>
          </a:p>
          <a:p>
            <a:pPr>
              <a:spcBef>
                <a:spcPct val="20000"/>
              </a:spcBef>
            </a:pPr>
            <a:r>
              <a:rPr lang="en-US" sz="2800" b="1" dirty="0"/>
              <a:t>Confidence </a:t>
            </a:r>
          </a:p>
          <a:p>
            <a:pPr>
              <a:spcBef>
                <a:spcPct val="20000"/>
              </a:spcBef>
            </a:pPr>
            <a:r>
              <a:rPr lang="en-US" sz="2800" b="1" dirty="0"/>
              <a:t>Limit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625600" y="5486400"/>
            <a:ext cx="8737600" cy="0"/>
          </a:xfrm>
          <a:prstGeom prst="line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3657600" y="5486401"/>
            <a:ext cx="4775200" cy="8802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Width of </a:t>
            </a:r>
          </a:p>
          <a:p>
            <a:pPr algn="ctr">
              <a:lnSpc>
                <a:spcPct val="10000"/>
              </a:lnSpc>
              <a:spcBef>
                <a:spcPct val="50000"/>
              </a:spcBef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confidence interval</a:t>
            </a:r>
          </a:p>
        </p:txBody>
      </p:sp>
    </p:spTree>
    <p:extLst>
      <p:ext uri="{BB962C8B-B14F-4D97-AF65-F5344CB8AC3E}">
        <p14:creationId xmlns:p14="http://schemas.microsoft.com/office/powerpoint/2010/main" val="3511516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UM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IUM">
      <a:majorFont>
        <a:latin typeface="Rockwel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IUM Theme" id="{09DA2342-E25F-4C13-A72E-D22360216C35}" vid="{9BD08971-D7BF-42C1-BDEC-91A4511EFA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IIUM Theme</Template>
  <TotalTime>7308</TotalTime>
  <Words>538</Words>
  <Application>Microsoft Office PowerPoint</Application>
  <PresentationFormat>Custom</PresentationFormat>
  <Paragraphs>89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IIUM Theme</vt:lpstr>
      <vt:lpstr>Null hypothesis,  Level of significance,  Power of test,  P value,  Statistical estimation of confidence intervals. </vt:lpstr>
      <vt:lpstr>CONFIDENCE INTERVALS (CI)</vt:lpstr>
      <vt:lpstr>PowerPoint Presentation</vt:lpstr>
      <vt:lpstr>POINT ESTIMATE</vt:lpstr>
      <vt:lpstr>ISSUE ???</vt:lpstr>
      <vt:lpstr>SOLUTION </vt:lpstr>
      <vt:lpstr>CONFIDENCE INTERVAL</vt:lpstr>
      <vt:lpstr>CONFIDENCE LIMITS</vt:lpstr>
      <vt:lpstr>PowerPoint Presentation</vt:lpstr>
      <vt:lpstr>PowerPoint Presentation</vt:lpstr>
      <vt:lpstr>PowerPoint Presentation</vt:lpstr>
      <vt:lpstr>CONFIDENCE INTERVAL</vt:lpstr>
      <vt:lpstr>Application</vt:lpstr>
      <vt:lpstr>What Are P values?</vt:lpstr>
      <vt:lpstr>PowerPoint Presentation</vt:lpstr>
      <vt:lpstr>P value</vt:lpstr>
      <vt:lpstr>SIGNIFICANCE</vt:lpstr>
      <vt:lpstr>LEVEL OF SIGNIFICANCE</vt:lpstr>
      <vt:lpstr>Level of significance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Biostatistics</dc:title>
  <dc:creator>Jamalludin Ab Rahman</dc:creator>
  <cp:lastModifiedBy>Ghanshyam Parmar</cp:lastModifiedBy>
  <cp:revision>292</cp:revision>
  <cp:lastPrinted>2011-02-15T23:54:44Z</cp:lastPrinted>
  <dcterms:created xsi:type="dcterms:W3CDTF">2009-04-24T01:33:42Z</dcterms:created>
  <dcterms:modified xsi:type="dcterms:W3CDTF">2017-04-06T23:07:35Z</dcterms:modified>
</cp:coreProperties>
</file>