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4" r:id="rId3"/>
    <p:sldId id="257" r:id="rId4"/>
    <p:sldId id="258" r:id="rId5"/>
    <p:sldId id="259" r:id="rId6"/>
    <p:sldId id="260" r:id="rId7"/>
    <p:sldId id="261" r:id="rId8"/>
    <p:sldId id="262" r:id="rId9"/>
    <p:sldId id="263" r:id="rId10"/>
    <p:sldId id="265" r:id="rId11"/>
    <p:sldId id="266" r:id="rId12"/>
    <p:sldId id="267" r:id="rId13"/>
    <p:sldId id="271" r:id="rId14"/>
    <p:sldId id="269" r:id="rId15"/>
    <p:sldId id="272" r:id="rId16"/>
    <p:sldId id="270"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36" autoAdjust="0"/>
  </p:normalViewPr>
  <p:slideViewPr>
    <p:cSldViewPr>
      <p:cViewPr varScale="1">
        <p:scale>
          <a:sx n="72" d="100"/>
          <a:sy n="72" d="100"/>
        </p:scale>
        <p:origin x="-11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88E28-88B8-4180-A078-DEEFAF587E7F}" type="datetimeFigureOut">
              <a:rPr lang="en-US" smtClean="0"/>
              <a:pPr/>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AFC12-959C-46B1-BE79-BF0248A288E0}" type="slidenum">
              <a:rPr lang="en-US" smtClean="0"/>
              <a:pPr/>
              <a:t>‹#›</a:t>
            </a:fld>
            <a:endParaRPr lang="en-US"/>
          </a:p>
        </p:txBody>
      </p:sp>
    </p:spTree>
    <p:extLst>
      <p:ext uri="{BB962C8B-B14F-4D97-AF65-F5344CB8AC3E}">
        <p14:creationId xmlns:p14="http://schemas.microsoft.com/office/powerpoint/2010/main" val="121435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F3438E5-820D-4B1C-B433-28D82E1AA346}" type="datetime1">
              <a:rPr lang="en-US" smtClean="0"/>
              <a:t>8/14/2020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3A3FBC-B9CC-453E-A00F-3B51D74AE13E}" type="datetime1">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46C9CB-0351-4066-8DB6-A8A61027D890}" type="datetime1">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C4A24D6-503B-4589-BFA5-FF722642E18A}" type="datetime1">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4D030E-FABA-4534-9DEE-C65B5E22C468}" type="datetime1">
              <a:rPr lang="en-US" smtClean="0"/>
              <a:t>8/14/2020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2B84E4-04B8-4348-8FC0-0DCB4750BA23}" type="datetime1">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4A4DD06-ADF9-4D3F-AF51-7270B99BEB60}" type="datetime1">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695EA4-09D1-4230-94F0-CEB8EF6123D7}" type="datetime1">
              <a:rPr lang="en-US" smtClean="0"/>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F1604-49DD-4390-9CD4-8CDEDFFA68B6}" type="datetime1">
              <a:rPr lang="en-US" smtClean="0"/>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D647D5-20B7-40EA-9F38-2AD17EB4599E}" type="datetime1">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49AC37-2F49-40D5-815C-0FE04A2D535C}" type="datetime1">
              <a:rPr lang="en-US" smtClean="0"/>
              <a:t>8/14/2020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A71435B-B86C-4ECC-93D1-41CA316E7370}" type="datetime1">
              <a:rPr lang="en-US" smtClean="0"/>
              <a:t>8/14/2020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Dr. </a:t>
            </a:r>
            <a:r>
              <a:rPr lang="en-US" dirty="0" err="1" smtClean="0"/>
              <a:t>Astha</a:t>
            </a:r>
            <a:r>
              <a:rPr lang="en-US" smtClean="0"/>
              <a:t> Jain</a:t>
            </a:r>
            <a:endParaRPr lang="en-US" dirty="0"/>
          </a:p>
        </p:txBody>
      </p:sp>
      <p:sp>
        <p:nvSpPr>
          <p:cNvPr id="2" name="Title 1"/>
          <p:cNvSpPr>
            <a:spLocks noGrp="1"/>
          </p:cNvSpPr>
          <p:nvPr>
            <p:ph type="ctrTitle"/>
          </p:nvPr>
        </p:nvSpPr>
        <p:spPr/>
        <p:txBody>
          <a:bodyPr/>
          <a:lstStyle/>
          <a:p>
            <a:r>
              <a:rPr smtClean="0"/>
              <a:t>ANGLE OF PULL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5" name="Content Placeholder 4"/>
          <p:cNvSpPr>
            <a:spLocks noGrp="1"/>
          </p:cNvSpPr>
          <p:nvPr>
            <p:ph sz="quarter" idx="1"/>
          </p:nvPr>
        </p:nvSpPr>
        <p:spPr/>
        <p:txBody>
          <a:bodyPr>
            <a:normAutofit fontScale="92500" lnSpcReduction="20000"/>
          </a:bodyPr>
          <a:lstStyle/>
          <a:p>
            <a:pPr marL="514350" indent="-514350">
              <a:buNone/>
            </a:pPr>
            <a:r>
              <a:rPr lang="en-US" dirty="0" smtClean="0"/>
              <a:t>1) A force is most effective when it is applied at which angle to lever?</a:t>
            </a:r>
          </a:p>
          <a:p>
            <a:pPr marL="514350" indent="-514350">
              <a:buFont typeface="+mj-lt"/>
              <a:buAutoNum type="alphaLcParenR"/>
            </a:pPr>
            <a:r>
              <a:rPr lang="en-US" dirty="0" smtClean="0"/>
              <a:t>Acute</a:t>
            </a:r>
          </a:p>
          <a:p>
            <a:pPr marL="514350" indent="-514350">
              <a:buFont typeface="+mj-lt"/>
              <a:buAutoNum type="alphaLcParenR"/>
            </a:pPr>
            <a:r>
              <a:rPr lang="en-US" dirty="0" smtClean="0"/>
              <a:t>Obtuse</a:t>
            </a:r>
          </a:p>
          <a:p>
            <a:pPr marL="514350" indent="-514350">
              <a:buFont typeface="+mj-lt"/>
              <a:buAutoNum type="alphaLcParenR"/>
            </a:pPr>
            <a:r>
              <a:rPr lang="en-US" dirty="0" smtClean="0"/>
              <a:t>Right </a:t>
            </a:r>
          </a:p>
          <a:p>
            <a:pPr marL="514350" indent="-514350">
              <a:buFont typeface="+mj-lt"/>
              <a:buAutoNum type="alphaLcParenR"/>
            </a:pPr>
            <a:r>
              <a:rPr lang="en-US" dirty="0" smtClean="0"/>
              <a:t>none</a:t>
            </a:r>
          </a:p>
          <a:p>
            <a:pPr marL="514350" indent="-514350">
              <a:buNone/>
            </a:pPr>
            <a:endParaRPr lang="en-US" dirty="0" smtClean="0"/>
          </a:p>
          <a:p>
            <a:pPr marL="514350" indent="-514350">
              <a:buNone/>
            </a:pPr>
            <a:r>
              <a:rPr lang="en-US" dirty="0" smtClean="0"/>
              <a:t>2) Why is the efficiency decreased when angle of pull less than 90° ?</a:t>
            </a:r>
          </a:p>
          <a:p>
            <a:pPr marL="514350" indent="-514350">
              <a:buNone/>
            </a:pPr>
            <a:r>
              <a:rPr lang="en-US" dirty="0" smtClean="0"/>
              <a:t>Some force is used in:</a:t>
            </a:r>
          </a:p>
          <a:p>
            <a:pPr marL="514350" indent="-514350">
              <a:buFont typeface="+mj-lt"/>
              <a:buAutoNum type="alphaLcParenR"/>
            </a:pPr>
            <a:r>
              <a:rPr lang="en-US" dirty="0" smtClean="0"/>
              <a:t>Joint traction</a:t>
            </a:r>
          </a:p>
          <a:p>
            <a:pPr marL="514350" indent="-514350">
              <a:buFont typeface="+mj-lt"/>
              <a:buAutoNum type="alphaLcParenR"/>
            </a:pPr>
            <a:r>
              <a:rPr lang="en-US" dirty="0" smtClean="0"/>
              <a:t>Joint distraction</a:t>
            </a:r>
          </a:p>
          <a:p>
            <a:pPr marL="514350" indent="-514350">
              <a:buFont typeface="+mj-lt"/>
              <a:buAutoNum type="alphaLcParenR"/>
            </a:pPr>
            <a:r>
              <a:rPr lang="en-US" dirty="0" smtClean="0"/>
              <a:t>Joint approximation</a:t>
            </a:r>
          </a:p>
          <a:p>
            <a:pPr marL="514350" indent="-514350">
              <a:buFont typeface="+mj-lt"/>
              <a:buAutoNum type="alphaLcParenR"/>
            </a:pPr>
            <a:r>
              <a:rPr lang="en-US" dirty="0" smtClean="0"/>
              <a:t>Joint </a:t>
            </a:r>
            <a:r>
              <a:rPr lang="en-US" dirty="0" err="1" smtClean="0"/>
              <a:t>seperation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normAutofit fontScale="92500" lnSpcReduction="20000"/>
          </a:bodyPr>
          <a:lstStyle/>
          <a:p>
            <a:pPr>
              <a:buNone/>
            </a:pPr>
            <a:r>
              <a:rPr lang="en-US" dirty="0" smtClean="0"/>
              <a:t>3) what is the effect of the approximation of articular surfaces?</a:t>
            </a:r>
          </a:p>
          <a:p>
            <a:pPr marL="514350" indent="-514350">
              <a:buFont typeface="+mj-lt"/>
              <a:buAutoNum type="alphaLcParenR"/>
            </a:pPr>
            <a:r>
              <a:rPr lang="en-US" dirty="0" smtClean="0"/>
              <a:t>Stabilizing effect</a:t>
            </a:r>
          </a:p>
          <a:p>
            <a:pPr marL="514350" indent="-514350">
              <a:buFont typeface="+mj-lt"/>
              <a:buAutoNum type="alphaLcParenR"/>
            </a:pPr>
            <a:r>
              <a:rPr lang="en-US" dirty="0" smtClean="0"/>
              <a:t>Mobilizing effect</a:t>
            </a:r>
          </a:p>
          <a:p>
            <a:pPr marL="514350" indent="-514350">
              <a:buFont typeface="+mj-lt"/>
              <a:buAutoNum type="alphaLcParenR"/>
            </a:pPr>
            <a:r>
              <a:rPr lang="en-US" dirty="0" err="1" smtClean="0"/>
              <a:t>Rotatory</a:t>
            </a:r>
            <a:r>
              <a:rPr lang="en-US" dirty="0" smtClean="0"/>
              <a:t> </a:t>
            </a:r>
            <a:r>
              <a:rPr lang="en-US" dirty="0" err="1" smtClean="0"/>
              <a:t>effcet</a:t>
            </a:r>
            <a:endParaRPr lang="en-US" dirty="0" smtClean="0"/>
          </a:p>
          <a:p>
            <a:pPr marL="514350" indent="-514350">
              <a:buFont typeface="+mj-lt"/>
              <a:buAutoNum type="alphaLcParenR"/>
            </a:pPr>
            <a:r>
              <a:rPr lang="en-US" dirty="0" smtClean="0"/>
              <a:t>Dynamic effect</a:t>
            </a:r>
          </a:p>
          <a:p>
            <a:endParaRPr lang="en-US" dirty="0" smtClean="0"/>
          </a:p>
          <a:p>
            <a:pPr>
              <a:buNone/>
            </a:pPr>
            <a:r>
              <a:rPr lang="en-US" dirty="0" smtClean="0"/>
              <a:t>4) The effect of this resisting force is maximal when it is applied at which angle to the moving bone ?</a:t>
            </a:r>
          </a:p>
          <a:p>
            <a:pPr marL="514350" indent="-514350">
              <a:buFont typeface="+mj-lt"/>
              <a:buAutoNum type="alphaLcParenR"/>
            </a:pPr>
            <a:r>
              <a:rPr lang="en-US" dirty="0" smtClean="0"/>
              <a:t>Right angle</a:t>
            </a:r>
          </a:p>
          <a:p>
            <a:pPr marL="514350" indent="-514350">
              <a:buFont typeface="+mj-lt"/>
              <a:buAutoNum type="alphaLcParenR"/>
            </a:pPr>
            <a:r>
              <a:rPr lang="en-US" dirty="0" smtClean="0"/>
              <a:t>Acute angle </a:t>
            </a:r>
          </a:p>
          <a:p>
            <a:pPr marL="514350" indent="-514350">
              <a:buFont typeface="+mj-lt"/>
              <a:buAutoNum type="alphaLcParenR"/>
            </a:pPr>
            <a:r>
              <a:rPr lang="en-US" dirty="0" smtClean="0"/>
              <a:t>Obtuse angle </a:t>
            </a:r>
          </a:p>
          <a:p>
            <a:pPr marL="514350" indent="-514350">
              <a:buFont typeface="+mj-lt"/>
              <a:buAutoNum type="alphaLcParenR"/>
            </a:pPr>
            <a:r>
              <a:rPr lang="en-US" smtClean="0"/>
              <a:t>Zero angle</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pPr>
              <a:buNone/>
            </a:pPr>
            <a:r>
              <a:rPr lang="en-US" dirty="0" smtClean="0"/>
              <a:t>5) </a:t>
            </a:r>
            <a:endParaRPr lang="en-US" dirty="0"/>
          </a:p>
        </p:txBody>
      </p:sp>
      <p:pic>
        <p:nvPicPr>
          <p:cNvPr id="6" name="Content Placeholder 3"/>
          <p:cNvPicPr>
            <a:picLocks/>
          </p:cNvPicPr>
          <p:nvPr/>
        </p:nvPicPr>
        <p:blipFill>
          <a:blip r:embed="rId2" cstate="print"/>
          <a:srcRect/>
          <a:stretch>
            <a:fillRect/>
          </a:stretch>
        </p:blipFill>
        <p:spPr bwMode="auto">
          <a:xfrm>
            <a:off x="914400" y="2057400"/>
            <a:ext cx="7772400" cy="3666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Clinical query </a:t>
            </a:r>
            <a:endParaRPr lang="en-IN" dirty="0"/>
          </a:p>
        </p:txBody>
      </p:sp>
      <p:sp>
        <p:nvSpPr>
          <p:cNvPr id="5" name="Content Placeholder 4"/>
          <p:cNvSpPr>
            <a:spLocks noGrp="1"/>
          </p:cNvSpPr>
          <p:nvPr>
            <p:ph sz="quarter" idx="1"/>
          </p:nvPr>
        </p:nvSpPr>
        <p:spPr/>
        <p:txBody>
          <a:bodyPr/>
          <a:lstStyle/>
          <a:p>
            <a:r>
              <a:rPr lang="en-IN" b="1" dirty="0" smtClean="0"/>
              <a:t>Effect of Angle of  Traction Pull on Upper </a:t>
            </a:r>
            <a:r>
              <a:rPr lang="en-IN" b="1" dirty="0" err="1" smtClean="0"/>
              <a:t>Trapezius</a:t>
            </a:r>
            <a:r>
              <a:rPr lang="en-IN" b="1" dirty="0" smtClean="0"/>
              <a:t> Muscle Activity ?</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EVIDENCE</a:t>
            </a:r>
            <a:endParaRPr lang="en-IN" dirty="0"/>
          </a:p>
        </p:txBody>
      </p:sp>
      <p:sp>
        <p:nvSpPr>
          <p:cNvPr id="3" name="Content Placeholder 2"/>
          <p:cNvSpPr>
            <a:spLocks noGrp="1"/>
          </p:cNvSpPr>
          <p:nvPr>
            <p:ph idx="1"/>
          </p:nvPr>
        </p:nvSpPr>
        <p:spPr/>
        <p:txBody>
          <a:bodyPr/>
          <a:lstStyle/>
          <a:p>
            <a:r>
              <a:rPr lang="en-IN" dirty="0" smtClean="0"/>
              <a:t>TITLE: </a:t>
            </a:r>
            <a:r>
              <a:rPr lang="en-IN" b="1" dirty="0" smtClean="0"/>
              <a:t>Effect of Angle of Traction Pull on Upper </a:t>
            </a:r>
            <a:r>
              <a:rPr lang="en-IN" b="1" dirty="0" err="1" smtClean="0"/>
              <a:t>Trapezius</a:t>
            </a:r>
            <a:r>
              <a:rPr lang="en-IN" b="1" dirty="0" smtClean="0"/>
              <a:t> Muscle Activity</a:t>
            </a:r>
            <a:endParaRPr lang="en-IN" dirty="0" smtClean="0"/>
          </a:p>
          <a:p>
            <a:r>
              <a:rPr lang="en-IN" dirty="0" smtClean="0"/>
              <a:t>JOURNAL: THE JOURNALO F ORTHOPAEDIC AND SPORTSP HYSICATL HERAPY</a:t>
            </a:r>
          </a:p>
          <a:p>
            <a:r>
              <a:rPr lang="en-IN" dirty="0" smtClean="0"/>
              <a:t>AUTHOR: </a:t>
            </a:r>
            <a:r>
              <a:rPr lang="en-IN" b="1" dirty="0" smtClean="0"/>
              <a:t>FRED G. DELACERDA</a:t>
            </a:r>
            <a:endParaRPr lang="en-IN"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Content Placeholder 4"/>
          <p:cNvSpPr>
            <a:spLocks noGrp="1"/>
          </p:cNvSpPr>
          <p:nvPr>
            <p:ph sz="quarter" idx="1"/>
          </p:nvPr>
        </p:nvSpPr>
        <p:spPr/>
        <p:txBody>
          <a:bodyPr>
            <a:normAutofit/>
          </a:bodyPr>
          <a:lstStyle/>
          <a:p>
            <a:r>
              <a:rPr lang="en-IN" i="1" dirty="0" smtClean="0"/>
              <a:t>Seven female subjects with no history of cervical trauma were subjected to intermittent cervical traction to determine the effect of angle of traction pull on upper </a:t>
            </a:r>
            <a:r>
              <a:rPr lang="en-IN" i="1" dirty="0" err="1" smtClean="0"/>
              <a:t>trapezius</a:t>
            </a:r>
            <a:r>
              <a:rPr lang="en-IN" i="1" dirty="0" smtClean="0"/>
              <a:t> muscle activity. </a:t>
            </a:r>
          </a:p>
          <a:p>
            <a:r>
              <a:rPr lang="en-IN" i="1" dirty="0" smtClean="0"/>
              <a:t>The EMG of the upper </a:t>
            </a:r>
            <a:r>
              <a:rPr lang="en-IN" i="1" dirty="0" err="1" smtClean="0"/>
              <a:t>trapezius</a:t>
            </a:r>
            <a:r>
              <a:rPr lang="en-IN" i="1" dirty="0" smtClean="0"/>
              <a:t> muscle was recorded when a force of 30 pounds was applied at angles of </a:t>
            </a:r>
            <a:r>
              <a:rPr lang="en-IN" b="1" i="1" dirty="0" smtClean="0"/>
              <a:t>7 0 O, 25 O, and 35 O.</a:t>
            </a:r>
          </a:p>
          <a:p>
            <a:r>
              <a:rPr lang="en-IN" i="1" dirty="0" smtClean="0"/>
              <a:t>An intermittent traction cycle of 7-second duration for each phase was used for the contract-relax sequence. Statistical analysis revealed that a positive relationship existed between an increase in angle of pull and muscle activity.</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PICO</a:t>
            </a:r>
            <a:endParaRPr lang="en-IN" dirty="0"/>
          </a:p>
        </p:txBody>
      </p:sp>
      <p:sp>
        <p:nvSpPr>
          <p:cNvPr id="3" name="Content Placeholder 2"/>
          <p:cNvSpPr>
            <a:spLocks noGrp="1"/>
          </p:cNvSpPr>
          <p:nvPr>
            <p:ph idx="1"/>
          </p:nvPr>
        </p:nvSpPr>
        <p:spPr/>
        <p:txBody>
          <a:bodyPr/>
          <a:lstStyle/>
          <a:p>
            <a:r>
              <a:rPr lang="en-IN" dirty="0" smtClean="0"/>
              <a:t>P- cervical syndromes</a:t>
            </a:r>
          </a:p>
          <a:p>
            <a:r>
              <a:rPr lang="en-IN" dirty="0" smtClean="0"/>
              <a:t>I- cervical traction at varying angle</a:t>
            </a:r>
          </a:p>
          <a:p>
            <a:r>
              <a:rPr lang="en-IN" dirty="0" smtClean="0"/>
              <a:t>C- no comparison</a:t>
            </a:r>
          </a:p>
          <a:p>
            <a:r>
              <a:rPr lang="en-IN" dirty="0" smtClean="0"/>
              <a:t>O-electrical activity of the upper </a:t>
            </a:r>
            <a:r>
              <a:rPr lang="en-IN" smtClean="0"/>
              <a:t>trapezius</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Content Placeholder 4"/>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5" name="Content Placeholder 4"/>
          <p:cNvSpPr>
            <a:spLocks noGrp="1"/>
          </p:cNvSpPr>
          <p:nvPr>
            <p:ph sz="quarter" idx="1"/>
          </p:nvPr>
        </p:nvSpPr>
        <p:spPr/>
        <p:txBody>
          <a:bodyPr/>
          <a:lstStyle/>
          <a:p>
            <a:pPr>
              <a:buFont typeface="Wingdings" pitchFamily="2" charset="2"/>
              <a:buChar char="q"/>
            </a:pPr>
            <a:r>
              <a:rPr lang="en-US" dirty="0" smtClean="0"/>
              <a:t>The angle of pull may be defined as the angle between the line of pull of the muscle and the bone on which it inserts.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A force is most effective when it is applied at right angles to a lever.</a:t>
            </a:r>
          </a:p>
          <a:p>
            <a:pPr marL="114300" indent="0">
              <a:buNone/>
            </a:pPr>
            <a:endParaRPr lang="en-US" sz="2800" dirty="0" smtClean="0">
              <a:cs typeface="Arial" panose="020B0604020202020204" pitchFamily="34" charset="0"/>
            </a:endParaRPr>
          </a:p>
          <a:p>
            <a:pPr marL="114300" indent="0">
              <a:buFont typeface="Wingdings" pitchFamily="2" charset="2"/>
              <a:buChar char="q"/>
            </a:pPr>
            <a:r>
              <a:rPr lang="en-US" sz="2800" dirty="0" smtClean="0">
                <a:cs typeface="Arial" panose="020B0604020202020204" pitchFamily="34" charset="0"/>
              </a:rPr>
              <a:t>ANGLE OF PULL</a:t>
            </a:r>
          </a:p>
          <a:p>
            <a:pPr lvl="1">
              <a:buFont typeface="Wingdings" pitchFamily="2" charset="2"/>
              <a:buChar char="ü"/>
            </a:pPr>
            <a:r>
              <a:rPr lang="en-US" sz="2800" dirty="0" smtClean="0">
                <a:cs typeface="Arial" panose="020B0604020202020204" pitchFamily="34" charset="0"/>
              </a:rPr>
              <a:t>Mechanical efficiency of muscle</a:t>
            </a:r>
          </a:p>
          <a:p>
            <a:pPr lvl="1">
              <a:buFont typeface="Wingdings" pitchFamily="2" charset="2"/>
              <a:buChar char="ü"/>
            </a:pPr>
            <a:r>
              <a:rPr lang="en-US" sz="2800" dirty="0" smtClean="0">
                <a:cs typeface="Arial" panose="020B0604020202020204" pitchFamily="34" charset="0"/>
              </a:rPr>
              <a:t>Efficiency of resistance</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MECHANICAL EFFICIENCY OF A MUSCLE</a:t>
            </a:r>
            <a:endParaRPr lang="en-US" dirty="0"/>
          </a:p>
        </p:txBody>
      </p:sp>
      <p:sp>
        <p:nvSpPr>
          <p:cNvPr id="3" name="Content Placeholder 2"/>
          <p:cNvSpPr>
            <a:spLocks noGrp="1"/>
          </p:cNvSpPr>
          <p:nvPr>
            <p:ph sz="quarter" idx="1"/>
          </p:nvPr>
        </p:nvSpPr>
        <p:spPr/>
        <p:txBody>
          <a:bodyPr>
            <a:normAutofit fontScale="92500" lnSpcReduction="10000"/>
          </a:bodyPr>
          <a:lstStyle/>
          <a:p>
            <a:pPr>
              <a:buFont typeface="Wingdings" pitchFamily="2" charset="2"/>
              <a:buChar char="ü"/>
            </a:pPr>
            <a:r>
              <a:rPr lang="en-US" dirty="0" smtClean="0"/>
              <a:t>Mechanically, the pull is most efficient when the muscle is inserted at right angles to the bone. </a:t>
            </a:r>
          </a:p>
          <a:p>
            <a:pPr>
              <a:buFont typeface="Wingdings" pitchFamily="2" charset="2"/>
              <a:buChar char="ü"/>
            </a:pPr>
            <a:endParaRPr lang="en-US" dirty="0" smtClean="0"/>
          </a:p>
          <a:p>
            <a:pPr lvl="0">
              <a:buFont typeface="Wingdings" pitchFamily="2" charset="2"/>
              <a:buChar char="q"/>
            </a:pPr>
            <a:r>
              <a:rPr lang="en-US" dirty="0" smtClean="0"/>
              <a:t>Angle of pull less than 90</a:t>
            </a:r>
          </a:p>
          <a:p>
            <a:pPr>
              <a:buFont typeface="Wingdings" pitchFamily="2" charset="2"/>
              <a:buChar char="ü"/>
            </a:pPr>
            <a:r>
              <a:rPr lang="en-US" dirty="0" smtClean="0"/>
              <a:t>This efficiency is decreased as the angle of pull is reduced, because some of the force is used in pulling bone of insertion towards the joint representing the fulcrum. This approximation of the articular surfaces has a stabilizing effect upon the joint which is greatest when the direction of the pull of the muscle is longitudinal, i.e. in the long axis of the bone attachment.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buFont typeface="Wingdings" pitchFamily="2" charset="2"/>
              <a:buChar char="q"/>
            </a:pPr>
            <a:r>
              <a:rPr lang="en-US" dirty="0" smtClean="0"/>
              <a:t>Angle of pull more than 90</a:t>
            </a:r>
          </a:p>
          <a:p>
            <a:pPr>
              <a:buFont typeface="Wingdings" pitchFamily="2" charset="2"/>
              <a:buChar char="ü"/>
            </a:pPr>
            <a:r>
              <a:rPr lang="en-US" dirty="0" smtClean="0"/>
              <a:t> The mechanical efficiency of the muscle pull is also reduced when the angle of insertion is increased from the right angle. In this case the joint becomes less stable as the angle increases.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sz="quarter" idx="1"/>
          </p:nvPr>
        </p:nvPicPr>
        <p:blipFill>
          <a:blip r:embed="rId2" cstate="print"/>
          <a:srcRect/>
          <a:stretch>
            <a:fillRect/>
          </a:stretch>
        </p:blipFill>
        <p:spPr bwMode="auto">
          <a:xfrm>
            <a:off x="914400" y="1743862"/>
            <a:ext cx="7772400" cy="39798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EFFICIENCY OF A RESISTANCE</a:t>
            </a:r>
            <a:endParaRPr lang="en-US" dirty="0"/>
          </a:p>
        </p:txBody>
      </p:sp>
      <p:sp>
        <p:nvSpPr>
          <p:cNvPr id="3" name="Content Placeholder 2"/>
          <p:cNvSpPr>
            <a:spLocks noGrp="1"/>
          </p:cNvSpPr>
          <p:nvPr>
            <p:ph sz="quarter" idx="1"/>
          </p:nvPr>
        </p:nvSpPr>
        <p:spPr/>
        <p:txBody>
          <a:bodyPr/>
          <a:lstStyle/>
          <a:p>
            <a:pPr>
              <a:buFont typeface="Wingdings" pitchFamily="2" charset="2"/>
              <a:buChar char="ü"/>
            </a:pPr>
            <a:r>
              <a:rPr lang="en-US" dirty="0" smtClean="0"/>
              <a:t>The sustained pull of a force offering resistance will also be maximal when it is applied at right angles to a lever, and will decrease as the angle of pull becomes acute or obtuse.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sz="quarter" idx="1"/>
          </p:nvPr>
        </p:nvPicPr>
        <p:blipFill>
          <a:blip r:embed="rId2" cstate="print"/>
          <a:srcRect/>
          <a:stretch>
            <a:fillRect/>
          </a:stretch>
        </p:blipFill>
        <p:spPr bwMode="auto">
          <a:xfrm>
            <a:off x="914400" y="1793669"/>
            <a:ext cx="7772400" cy="38802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Font typeface="Wingdings" pitchFamily="2" charset="2"/>
              <a:buChar char="ü"/>
            </a:pPr>
            <a:r>
              <a:rPr lang="en-US" dirty="0" smtClean="0"/>
              <a:t>A force offering resistance to movement of one of the body levers may be applied by means of a rope or through the physiotherapist’s hand. </a:t>
            </a:r>
          </a:p>
          <a:p>
            <a:pPr>
              <a:buFont typeface="Wingdings" pitchFamily="2" charset="2"/>
              <a:buChar char="ü"/>
            </a:pPr>
            <a:r>
              <a:rPr lang="en-US" dirty="0" smtClean="0"/>
              <a:t>The effect of this resisting force is maximal when it is applied at right angles to the moving bone. </a:t>
            </a:r>
          </a:p>
          <a:p>
            <a:pPr>
              <a:buFont typeface="Wingdings" pitchFamily="2" charset="2"/>
              <a:buChar char="ü"/>
            </a:pPr>
            <a:r>
              <a:rPr lang="en-US" dirty="0" smtClean="0"/>
              <a:t>During the course of a movement, when the angle of pull must vary, the right angled pull is employed in that part of the range in which maximum resistance is required. This usually coincides with the part of the range in which the pull of the working muscles is most efficient.</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55</TotalTime>
  <Words>611</Words>
  <Application>Microsoft Office PowerPoint</Application>
  <PresentationFormat>On-screen Show (4:3)</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Equity</vt:lpstr>
      <vt:lpstr>ANGLE OF PULL</vt:lpstr>
      <vt:lpstr>DEFINITION </vt:lpstr>
      <vt:lpstr>PowerPoint Presentation</vt:lpstr>
      <vt:lpstr>MECHANICAL EFFICIENCY OF A MUSCLE</vt:lpstr>
      <vt:lpstr>PowerPoint Presentation</vt:lpstr>
      <vt:lpstr>PowerPoint Presentation</vt:lpstr>
      <vt:lpstr>EFFICIENCY OF A RESISTANCE</vt:lpstr>
      <vt:lpstr>PowerPoint Presentation</vt:lpstr>
      <vt:lpstr>PowerPoint Presentation</vt:lpstr>
      <vt:lpstr>MCQ</vt:lpstr>
      <vt:lpstr>PowerPoint Presentation</vt:lpstr>
      <vt:lpstr>PowerPoint Presentation</vt:lpstr>
      <vt:lpstr>Clinical query </vt:lpstr>
      <vt:lpstr>EVIDENCE</vt:lpstr>
      <vt:lpstr>PowerPoint Presentation</vt:lpstr>
      <vt:lpstr>PICO</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15</cp:revision>
  <dcterms:created xsi:type="dcterms:W3CDTF">2006-08-16T00:00:00Z</dcterms:created>
  <dcterms:modified xsi:type="dcterms:W3CDTF">2020-08-14T04:15:51Z</dcterms:modified>
</cp:coreProperties>
</file>