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2"/>
  </p:notesMasterIdLst>
  <p:sldIdLst>
    <p:sldId id="396" r:id="rId2"/>
    <p:sldId id="257" r:id="rId3"/>
    <p:sldId id="260" r:id="rId4"/>
    <p:sldId id="261" r:id="rId5"/>
    <p:sldId id="380" r:id="rId6"/>
    <p:sldId id="262" r:id="rId7"/>
    <p:sldId id="379" r:id="rId8"/>
    <p:sldId id="378" r:id="rId9"/>
    <p:sldId id="263" r:id="rId10"/>
    <p:sldId id="264" r:id="rId11"/>
    <p:sldId id="394" r:id="rId12"/>
    <p:sldId id="265" r:id="rId13"/>
    <p:sldId id="395" r:id="rId14"/>
    <p:sldId id="266" r:id="rId15"/>
    <p:sldId id="268" r:id="rId16"/>
    <p:sldId id="269" r:id="rId17"/>
    <p:sldId id="373" r:id="rId18"/>
    <p:sldId id="272" r:id="rId19"/>
    <p:sldId id="273" r:id="rId20"/>
    <p:sldId id="274" r:id="rId21"/>
    <p:sldId id="374" r:id="rId22"/>
    <p:sldId id="387" r:id="rId23"/>
    <p:sldId id="277" r:id="rId24"/>
    <p:sldId id="278" r:id="rId25"/>
    <p:sldId id="279" r:id="rId26"/>
    <p:sldId id="280" r:id="rId27"/>
    <p:sldId id="375" r:id="rId28"/>
    <p:sldId id="284" r:id="rId29"/>
    <p:sldId id="285" r:id="rId30"/>
    <p:sldId id="286" r:id="rId31"/>
    <p:sldId id="381" r:id="rId32"/>
    <p:sldId id="383" r:id="rId33"/>
    <p:sldId id="384" r:id="rId34"/>
    <p:sldId id="290" r:id="rId35"/>
    <p:sldId id="388" r:id="rId36"/>
    <p:sldId id="291" r:id="rId37"/>
    <p:sldId id="292" r:id="rId38"/>
    <p:sldId id="295" r:id="rId39"/>
    <p:sldId id="298" r:id="rId40"/>
    <p:sldId id="299" r:id="rId41"/>
    <p:sldId id="300" r:id="rId42"/>
    <p:sldId id="301" r:id="rId43"/>
    <p:sldId id="389" r:id="rId44"/>
    <p:sldId id="302" r:id="rId45"/>
    <p:sldId id="385" r:id="rId46"/>
    <p:sldId id="377" r:id="rId47"/>
    <p:sldId id="304" r:id="rId48"/>
    <p:sldId id="305" r:id="rId49"/>
    <p:sldId id="303" r:id="rId50"/>
    <p:sldId id="306" r:id="rId51"/>
    <p:sldId id="307" r:id="rId52"/>
    <p:sldId id="308" r:id="rId53"/>
    <p:sldId id="309" r:id="rId54"/>
    <p:sldId id="310" r:id="rId55"/>
    <p:sldId id="311" r:id="rId56"/>
    <p:sldId id="312" r:id="rId57"/>
    <p:sldId id="313" r:id="rId58"/>
    <p:sldId id="390"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91" r:id="rId74"/>
    <p:sldId id="328" r:id="rId75"/>
    <p:sldId id="329" r:id="rId76"/>
    <p:sldId id="330" r:id="rId77"/>
    <p:sldId id="331" r:id="rId78"/>
    <p:sldId id="332" r:id="rId79"/>
    <p:sldId id="333" r:id="rId80"/>
    <p:sldId id="334" r:id="rId81"/>
    <p:sldId id="335" r:id="rId82"/>
    <p:sldId id="336" r:id="rId83"/>
    <p:sldId id="392"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93" r:id="rId112"/>
    <p:sldId id="364" r:id="rId113"/>
    <p:sldId id="365" r:id="rId114"/>
    <p:sldId id="366" r:id="rId115"/>
    <p:sldId id="367" r:id="rId116"/>
    <p:sldId id="368" r:id="rId117"/>
    <p:sldId id="369" r:id="rId118"/>
    <p:sldId id="371" r:id="rId119"/>
    <p:sldId id="370" r:id="rId120"/>
    <p:sldId id="372"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F8A1A-1CB3-4660-8348-47057AE4A68D}" type="datetimeFigureOut">
              <a:rPr lang="en-US" smtClean="0"/>
              <a:pPr/>
              <a:t>8/11/2020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F270C-8EC0-4C3B-88B3-85F1DB201AC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B5F270C-8EC0-4C3B-88B3-85F1DB201AC3}"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B5F270C-8EC0-4C3B-88B3-85F1DB201AC3}" type="slidenum">
              <a:rPr lang="en-IN" smtClean="0"/>
              <a:pPr/>
              <a:t>87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B5F270C-8EC0-4C3B-88B3-85F1DB201AC3}" type="slidenum">
              <a:rPr lang="en-IN" smtClean="0"/>
              <a:pPr/>
              <a:t>88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860DB73-2DD9-4DE0-A8A7-BBF870039B40}" type="datetimeFigureOut">
              <a:rPr lang="en-US" smtClean="0"/>
              <a:pPr/>
              <a:t>8/11/2020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7D40B65-BA22-430E-9DAD-820E9743C13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60DB73-2DD9-4DE0-A8A7-BBF870039B40}" type="datetimeFigureOut">
              <a:rPr lang="en-US" smtClean="0"/>
              <a:pPr/>
              <a:t>8/11/2020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60DB73-2DD9-4DE0-A8A7-BBF870039B40}" type="datetimeFigureOut">
              <a:rPr lang="en-US" smtClean="0"/>
              <a:pPr/>
              <a:t>8/11/2020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60DB73-2DD9-4DE0-A8A7-BBF870039B40}" type="datetimeFigureOut">
              <a:rPr lang="en-US" smtClean="0"/>
              <a:pPr/>
              <a:t>8/11/2020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60DB73-2DD9-4DE0-A8A7-BBF870039B40}" type="datetimeFigureOut">
              <a:rPr lang="en-US" smtClean="0"/>
              <a:pPr/>
              <a:t>8/11/2020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D40B65-BA22-430E-9DAD-820E9743C13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60DB73-2DD9-4DE0-A8A7-BBF870039B40}" type="datetimeFigureOut">
              <a:rPr lang="en-US" smtClean="0"/>
              <a:pPr/>
              <a:t>8/11/2020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60DB73-2DD9-4DE0-A8A7-BBF870039B40}" type="datetimeFigureOut">
              <a:rPr lang="en-US" smtClean="0"/>
              <a:pPr/>
              <a:t>8/11/2020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860DB73-2DD9-4DE0-A8A7-BBF870039B40}" type="datetimeFigureOut">
              <a:rPr lang="en-US" smtClean="0"/>
              <a:pPr/>
              <a:t>8/11/2020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0DB73-2DD9-4DE0-A8A7-BBF870039B40}" type="datetimeFigureOut">
              <a:rPr lang="en-US" smtClean="0"/>
              <a:pPr/>
              <a:t>8/11/2020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60DB73-2DD9-4DE0-A8A7-BBF870039B40}" type="datetimeFigureOut">
              <a:rPr lang="en-US" smtClean="0"/>
              <a:pPr/>
              <a:t>8/11/2020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D40B65-BA22-430E-9DAD-820E9743C13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60DB73-2DD9-4DE0-A8A7-BBF870039B40}" type="datetimeFigureOut">
              <a:rPr lang="en-US" smtClean="0"/>
              <a:pPr/>
              <a:t>8/11/2020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17D40B65-BA22-430E-9DAD-820E9743C133}"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60DB73-2DD9-4DE0-A8A7-BBF870039B40}" type="datetimeFigureOut">
              <a:rPr lang="en-US" smtClean="0"/>
              <a:pPr/>
              <a:t>8/11/2020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D40B65-BA22-430E-9DAD-820E9743C133}"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26C2C1-02C2-4267-B299-A77C5DAF3D13}"/>
              </a:ext>
            </a:extLst>
          </p:cNvPr>
          <p:cNvSpPr>
            <a:spLocks noGrp="1"/>
          </p:cNvSpPr>
          <p:nvPr>
            <p:ph type="title"/>
          </p:nvPr>
        </p:nvSpPr>
        <p:spPr>
          <a:xfrm>
            <a:off x="684213" y="2636838"/>
            <a:ext cx="7467600" cy="1143000"/>
          </a:xfrm>
        </p:spPr>
        <p:txBody>
          <a:bodyPr>
            <a:noAutofit/>
          </a:bodyPr>
          <a:lstStyle/>
          <a:p>
            <a:pPr algn="ctr">
              <a:defRPr/>
            </a:pPr>
            <a:r>
              <a:rPr lang="en-US" sz="4800" dirty="0">
                <a:latin typeface="Arial" panose="020B0604020202020204" pitchFamily="34" charset="0"/>
                <a:cs typeface="Arial" panose="020B0604020202020204" pitchFamily="34" charset="0"/>
              </a:rPr>
              <a:t>Growth &amp;</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Development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An INFANT</a:t>
            </a:r>
            <a:endParaRPr lang="en-IN" sz="48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36C5F234-9E75-4B8D-966D-6AC75216CE7F}"/>
              </a:ext>
            </a:extLst>
          </p:cNvPr>
          <p:cNvSpPr txBox="1">
            <a:spLocks noChangeArrowheads="1"/>
          </p:cNvSpPr>
          <p:nvPr/>
        </p:nvSpPr>
        <p:spPr bwMode="auto">
          <a:xfrm>
            <a:off x="2362200" y="4648200"/>
            <a:ext cx="6248400" cy="1752600"/>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80000"/>
              </a:lnSpc>
              <a:buFont typeface="Wingdings" panose="05000000000000000000" pitchFamily="2" charset="2"/>
              <a:buNone/>
              <a:defRPr/>
            </a:pPr>
            <a:r>
              <a:rPr lang="en-US" altLang="en-US" sz="2800" dirty="0">
                <a:effectLst>
                  <a:outerShdw blurRad="38100" dist="38100" dir="2700000" algn="tl">
                    <a:srgbClr val="000000"/>
                  </a:outerShdw>
                </a:effectLst>
              </a:rPr>
              <a:t>Presented By,</a:t>
            </a:r>
          </a:p>
          <a:p>
            <a:pPr marL="0" indent="0">
              <a:lnSpc>
                <a:spcPct val="80000"/>
              </a:lnSpc>
              <a:buFont typeface="Wingdings" panose="05000000000000000000" pitchFamily="2" charset="2"/>
              <a:buNone/>
              <a:defRPr/>
            </a:pPr>
            <a:r>
              <a:rPr lang="en-IN" altLang="en-US" sz="2800" dirty="0">
                <a:latin typeface="Arial" panose="020B0604020202020204" pitchFamily="34" charset="0"/>
                <a:cs typeface="Arial" panose="020B0604020202020204" pitchFamily="34" charset="0"/>
              </a:rPr>
              <a:t>Mr. Rajesh P Joseph</a:t>
            </a:r>
          </a:p>
          <a:p>
            <a:pPr marL="0" indent="0">
              <a:lnSpc>
                <a:spcPct val="80000"/>
              </a:lnSpc>
              <a:buFont typeface="Wingdings" panose="05000000000000000000" pitchFamily="2" charset="2"/>
              <a:buNone/>
              <a:defRPr/>
            </a:pPr>
            <a:r>
              <a:rPr lang="en-IN" altLang="en-US" sz="2800" dirty="0">
                <a:latin typeface="Arial" panose="020B0604020202020204" pitchFamily="34" charset="0"/>
                <a:cs typeface="Arial" panose="020B0604020202020204" pitchFamily="34" charset="0"/>
              </a:rPr>
              <a:t>Assistant Professor</a:t>
            </a:r>
          </a:p>
          <a:p>
            <a:pPr marL="0" indent="0">
              <a:lnSpc>
                <a:spcPct val="80000"/>
              </a:lnSpc>
              <a:buFont typeface="Wingdings" panose="05000000000000000000" pitchFamily="2" charset="2"/>
              <a:buNone/>
              <a:defRPr/>
            </a:pPr>
            <a:r>
              <a:rPr lang="en-US" altLang="en-US" dirty="0">
                <a:latin typeface="Arial" panose="020B0604020202020204" pitchFamily="34" charset="0"/>
                <a:cs typeface="Arial" panose="020B0604020202020204" pitchFamily="34" charset="0"/>
              </a:rPr>
              <a:t>Department of Child Health Nursing, SNC</a:t>
            </a:r>
          </a:p>
        </p:txBody>
      </p:sp>
      <p:pic>
        <p:nvPicPr>
          <p:cNvPr id="6" name="Picture 2">
            <a:extLst>
              <a:ext uri="{FF2B5EF4-FFF2-40B4-BE49-F238E27FC236}">
                <a16:creationId xmlns:a16="http://schemas.microsoft.com/office/drawing/2014/main" id="{7F1EE17B-9E9B-4B51-9474-108DF7A98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873625"/>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41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algn="ctr"/>
            <a:r>
              <a:rPr lang="en-IN" b="1" dirty="0"/>
              <a:t>SENSORY</a:t>
            </a:r>
          </a:p>
        </p:txBody>
      </p:sp>
      <p:sp>
        <p:nvSpPr>
          <p:cNvPr id="3" name="Content Placeholder 2"/>
          <p:cNvSpPr>
            <a:spLocks noGrp="1"/>
          </p:cNvSpPr>
          <p:nvPr>
            <p:ph idx="1"/>
          </p:nvPr>
        </p:nvSpPr>
        <p:spPr>
          <a:xfrm>
            <a:off x="285720" y="1714488"/>
            <a:ext cx="8401080" cy="4000528"/>
          </a:xfrm>
        </p:spPr>
        <p:txBody>
          <a:bodyPr>
            <a:normAutofit/>
          </a:bodyPr>
          <a:lstStyle/>
          <a:p>
            <a:pPr lvl="0" algn="just">
              <a:lnSpc>
                <a:spcPct val="110000"/>
              </a:lnSpc>
            </a:pPr>
            <a:r>
              <a:rPr lang="en-IN" sz="3200" dirty="0"/>
              <a:t>Startled by sounds(Moro reflex)</a:t>
            </a:r>
          </a:p>
          <a:p>
            <a:pPr lvl="0" algn="just">
              <a:lnSpc>
                <a:spcPct val="110000"/>
              </a:lnSpc>
            </a:pPr>
            <a:r>
              <a:rPr lang="en-IN" sz="3200" dirty="0"/>
              <a:t>Attentive to speech of others</a:t>
            </a:r>
          </a:p>
          <a:p>
            <a:pPr lvl="0" algn="just">
              <a:lnSpc>
                <a:spcPct val="110000"/>
              </a:lnSpc>
            </a:pPr>
            <a:r>
              <a:rPr lang="en-IN" sz="3200" dirty="0"/>
              <a:t>Indefinite stare at surroundings</a:t>
            </a:r>
          </a:p>
          <a:p>
            <a:pPr lvl="0" algn="just">
              <a:lnSpc>
                <a:spcPct val="110000"/>
              </a:lnSpc>
            </a:pPr>
            <a:r>
              <a:rPr lang="en-IN" sz="3200" dirty="0"/>
              <a:t>Fixates on objects brought in front of eyes. Notices faces especially and bright objects, but only if they are in the line of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SENSORY</a:t>
            </a:r>
          </a:p>
          <a:p>
            <a:pPr lvl="0"/>
            <a:r>
              <a:rPr lang="en-IN" dirty="0"/>
              <a:t>Make interest in small objects.</a:t>
            </a:r>
          </a:p>
          <a:p>
            <a:pPr lvl="0"/>
            <a:r>
              <a:rPr lang="en-IN" dirty="0"/>
              <a:t>Search the lost toy with greater persistence.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IN" dirty="0"/>
              <a:t>PSYCHOSOCIAL</a:t>
            </a:r>
          </a:p>
          <a:p>
            <a:pPr lvl="0"/>
            <a:r>
              <a:rPr lang="en-IN" dirty="0"/>
              <a:t>Expresses the several beginning recognizable emotions such as anger, sadness, anxiety, pleasure etc. .</a:t>
            </a:r>
          </a:p>
          <a:p>
            <a:pPr lvl="0"/>
            <a:r>
              <a:rPr lang="en-IN" dirty="0"/>
              <a:t>May object to bring away from parent.</a:t>
            </a:r>
          </a:p>
          <a:p>
            <a:pPr lvl="0"/>
            <a:r>
              <a:rPr lang="en-IN" dirty="0"/>
              <a:t>Show preference for one toy over another.</a:t>
            </a:r>
          </a:p>
          <a:p>
            <a:pPr lvl="0"/>
            <a:r>
              <a:rPr lang="en-IN" dirty="0"/>
              <a:t>Offers toy to another but will not release or give it up.</a:t>
            </a:r>
          </a:p>
          <a:p>
            <a:pPr lvl="0"/>
            <a:r>
              <a:rPr lang="en-IN" dirty="0"/>
              <a:t>Attract the attention of other by pulling the cloth of other.</a:t>
            </a:r>
          </a:p>
          <a:p>
            <a:pPr>
              <a:buNone/>
            </a:pPr>
            <a:r>
              <a:rPr lang="en-IN" dirty="0"/>
              <a:t>PSYCHOSEXUAL :- Oral stage (0-1 year).</a:t>
            </a:r>
          </a:p>
          <a:p>
            <a:pPr>
              <a:buNone/>
            </a:pPr>
            <a:r>
              <a:rPr lang="en-IN" dirty="0"/>
              <a:t>SPIRITUAL :- Undifferentiated (0-1 year)</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INTELLECTUAL :- Sensory motor stage sub-stage iv :- co-ordination of secondary schemas(8-12 month)</a:t>
            </a:r>
          </a:p>
          <a:p>
            <a:r>
              <a:rPr lang="en-IN" dirty="0"/>
              <a:t>MORAL :- Pre- conventional morality stage 0 (0-2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RECEPTIVE LANGUAGE :- </a:t>
            </a:r>
          </a:p>
          <a:p>
            <a:r>
              <a:rPr lang="en-IN" dirty="0"/>
              <a:t>understand simple commands.</a:t>
            </a:r>
          </a:p>
          <a:p>
            <a:pPr>
              <a:buNone/>
            </a:pPr>
            <a:r>
              <a:rPr lang="en-IN" dirty="0"/>
              <a:t>EXPRESSIVE LANGUAGE :-</a:t>
            </a:r>
          </a:p>
          <a:p>
            <a:pPr lvl="0"/>
            <a:r>
              <a:rPr lang="en-IN" dirty="0"/>
              <a:t>May speak one word besides ‘ma-ma’, ‘</a:t>
            </a:r>
            <a:r>
              <a:rPr lang="en-IN" dirty="0" err="1"/>
              <a:t>da-da</a:t>
            </a:r>
            <a:r>
              <a:rPr lang="en-IN" dirty="0"/>
              <a:t>’.</a:t>
            </a:r>
          </a:p>
          <a:p>
            <a:pPr lvl="0"/>
            <a:r>
              <a:rPr lang="en-IN" dirty="0"/>
              <a:t>Understand the meaning of ‘bye-bye’.</a:t>
            </a:r>
          </a:p>
          <a:p>
            <a:pPr lvl="0"/>
            <a:r>
              <a:rPr lang="en-IN" dirty="0"/>
              <a:t>Imitates sound of animals.</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
                                            <p:txEl>
                                              <p:pRg st="5" end="5"/>
                                            </p:txEl>
                                          </p:spTgt>
                                        </p:tgtEl>
                                        <p:attrNameLst>
                                          <p:attrName>style.visibility</p:attrName>
                                        </p:attrNameLst>
                                      </p:cBhvr>
                                      <p:to>
                                        <p:strVal val="visible"/>
                                      </p:to>
                                    </p:set>
                                    <p:set>
                                      <p:cBhvr>
                                        <p:cTn id="52" dur="455" fill="hold">
                                          <p:stCondLst>
                                            <p:cond delay="0"/>
                                          </p:stCondLst>
                                        </p:cTn>
                                        <p:tgtEl>
                                          <p:spTgt spid="3">
                                            <p:txEl>
                                              <p:pRg st="5" end="5"/>
                                            </p:txEl>
                                          </p:spTgt>
                                        </p:tgtEl>
                                        <p:attrNameLst>
                                          <p:attrName>style.rotation</p:attrName>
                                        </p:attrNameLst>
                                      </p:cBhvr>
                                      <p:to>
                                        <p:strVal val="-45.0"/>
                                      </p:to>
                                    </p:set>
                                    <p:anim calcmode="lin" valueType="num">
                                      <p:cBhvr>
                                        <p:cTn id="5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389120"/>
          </a:xfrm>
        </p:spPr>
        <p:txBody>
          <a:bodyPr>
            <a:normAutofit fontScale="92500"/>
          </a:bodyPr>
          <a:lstStyle/>
          <a:p>
            <a:pPr>
              <a:buNone/>
            </a:pPr>
            <a:r>
              <a:rPr lang="en-IN" dirty="0"/>
              <a:t>PLAY STIMULATION</a:t>
            </a:r>
          </a:p>
          <a:p>
            <a:pPr lvl="0"/>
            <a:r>
              <a:rPr lang="en-IN" dirty="0"/>
              <a:t>Make facial expression and sound that infant can imitate.</a:t>
            </a:r>
          </a:p>
          <a:p>
            <a:pPr lvl="0"/>
            <a:r>
              <a:rPr lang="en-IN" dirty="0"/>
              <a:t>Show infant a cardboard or cloth picture book.</a:t>
            </a:r>
          </a:p>
          <a:p>
            <a:pPr lvl="0"/>
            <a:r>
              <a:rPr lang="en-IN" dirty="0"/>
              <a:t>Continue infant games.</a:t>
            </a:r>
          </a:p>
          <a:p>
            <a:pPr lvl="0"/>
            <a:r>
              <a:rPr lang="en-IN" dirty="0"/>
              <a:t>Provide opportunities for holding and releasing the toy.</a:t>
            </a:r>
          </a:p>
          <a:p>
            <a:pPr lvl="0"/>
            <a:r>
              <a:rPr lang="en-IN" dirty="0"/>
              <a:t>Encourage the infant to bounce in a standing position by holding the hands for support.</a:t>
            </a:r>
          </a:p>
          <a:p>
            <a:pPr lvl="0"/>
            <a:r>
              <a:rPr lang="en-IN" dirty="0"/>
              <a:t>Place infant in jumper seat to encourage standing and jumping.</a:t>
            </a:r>
          </a:p>
        </p:txBody>
      </p:sp>
      <p:pic>
        <p:nvPicPr>
          <p:cNvPr id="4" name="Picture 3" descr="10 m.jpg"/>
          <p:cNvPicPr>
            <a:picLocks noChangeAspect="1"/>
          </p:cNvPicPr>
          <p:nvPr/>
        </p:nvPicPr>
        <p:blipFill>
          <a:blip r:embed="rId2"/>
          <a:stretch>
            <a:fillRect/>
          </a:stretch>
        </p:blipFill>
        <p:spPr>
          <a:xfrm>
            <a:off x="0" y="3786214"/>
            <a:ext cx="3428992" cy="3143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11 MONTH CHILD</a:t>
            </a:r>
            <a:endParaRPr lang="en-IN" dirty="0"/>
          </a:p>
        </p:txBody>
      </p:sp>
      <p:sp>
        <p:nvSpPr>
          <p:cNvPr id="3" name="Content Placeholder 2"/>
          <p:cNvSpPr>
            <a:spLocks noGrp="1"/>
          </p:cNvSpPr>
          <p:nvPr>
            <p:ph idx="1"/>
          </p:nvPr>
        </p:nvSpPr>
        <p:spPr>
          <a:xfrm>
            <a:off x="500034" y="3929066"/>
            <a:ext cx="8229600" cy="2460294"/>
          </a:xfrm>
        </p:spPr>
        <p:txBody>
          <a:bodyPr/>
          <a:lstStyle/>
          <a:p>
            <a:pPr>
              <a:buNone/>
            </a:pPr>
            <a:r>
              <a:rPr lang="en-IN" dirty="0"/>
              <a:t>PHYSICAL AND BIOLOGICAL</a:t>
            </a:r>
          </a:p>
          <a:p>
            <a:pPr lvl="0"/>
            <a:r>
              <a:rPr lang="en-IN" dirty="0"/>
              <a:t>WEIGHT :- 10 kg</a:t>
            </a:r>
          </a:p>
          <a:p>
            <a:pPr lvl="0"/>
            <a:r>
              <a:rPr lang="en-IN" dirty="0"/>
              <a:t>HEIGHT :- 75 cm</a:t>
            </a:r>
          </a:p>
          <a:p>
            <a:pPr lvl="0"/>
            <a:r>
              <a:rPr lang="en-IN" dirty="0"/>
              <a:t>HEAD CIRCUMFERENCE :-41 cm</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6043626" cy="5538806"/>
          </a:xfrm>
        </p:spPr>
        <p:txBody>
          <a:bodyPr>
            <a:normAutofit/>
          </a:bodyPr>
          <a:lstStyle/>
          <a:p>
            <a:pPr>
              <a:buNone/>
            </a:pPr>
            <a:r>
              <a:rPr lang="en-IN" dirty="0"/>
              <a:t>GROSS MOTOR</a:t>
            </a:r>
          </a:p>
          <a:p>
            <a:pPr lvl="0"/>
            <a:r>
              <a:rPr lang="en-IN" dirty="0"/>
              <a:t>Stands erect with minimal support and lifts one foot to take a step.</a:t>
            </a:r>
          </a:p>
          <a:p>
            <a:pPr lvl="0"/>
            <a:r>
              <a:rPr lang="en-IN" dirty="0"/>
              <a:t>Cruses : walks holding on to furniture</a:t>
            </a:r>
          </a:p>
          <a:p>
            <a:pPr>
              <a:buNone/>
            </a:pPr>
            <a:r>
              <a:rPr lang="en-IN" dirty="0"/>
              <a:t>FINE MOTOR</a:t>
            </a:r>
          </a:p>
          <a:p>
            <a:pPr lvl="0"/>
            <a:r>
              <a:rPr lang="en-IN" dirty="0"/>
              <a:t>Explore toys and other object more carefully.</a:t>
            </a:r>
          </a:p>
          <a:p>
            <a:pPr lvl="0"/>
            <a:r>
              <a:rPr lang="en-IN" dirty="0"/>
              <a:t>Removes cover from the box.</a:t>
            </a:r>
          </a:p>
          <a:p>
            <a:pPr lvl="0"/>
            <a:r>
              <a:rPr lang="en-IN" dirty="0"/>
              <a:t>Puts toy inside box or cup but may not let go yet.</a:t>
            </a:r>
          </a:p>
          <a:p>
            <a:pPr>
              <a:buNone/>
            </a:pPr>
            <a:r>
              <a:rPr lang="en-IN" dirty="0"/>
              <a:t>SENSORY</a:t>
            </a:r>
          </a:p>
          <a:p>
            <a:pPr lvl="0"/>
            <a:r>
              <a:rPr lang="en-IN" dirty="0"/>
              <a:t>Tilts head backward to see upward.</a:t>
            </a:r>
          </a:p>
        </p:txBody>
      </p:sp>
      <p:pic>
        <p:nvPicPr>
          <p:cNvPr id="4" name="Picture 3" descr="478863507-year-old-toddler-learning-to-walk-gettyimages.jpg"/>
          <p:cNvPicPr>
            <a:picLocks noChangeAspect="1"/>
          </p:cNvPicPr>
          <p:nvPr/>
        </p:nvPicPr>
        <p:blipFill>
          <a:blip r:embed="rId2"/>
          <a:stretch>
            <a:fillRect/>
          </a:stretch>
        </p:blipFill>
        <p:spPr>
          <a:xfrm>
            <a:off x="6429372" y="0"/>
            <a:ext cx="2714628" cy="4071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071810"/>
            <a:ext cx="8229600" cy="4389120"/>
          </a:xfrm>
        </p:spPr>
        <p:txBody>
          <a:bodyPr>
            <a:normAutofit/>
          </a:bodyPr>
          <a:lstStyle/>
          <a:p>
            <a:pPr>
              <a:buNone/>
            </a:pPr>
            <a:r>
              <a:rPr lang="en-IN" dirty="0"/>
              <a:t>PSYCHOSOCIAL</a:t>
            </a:r>
          </a:p>
          <a:p>
            <a:pPr lvl="0"/>
            <a:r>
              <a:rPr lang="en-IN" dirty="0"/>
              <a:t>Become frustrated when activities are restricted.</a:t>
            </a:r>
          </a:p>
          <a:p>
            <a:pPr lvl="0"/>
            <a:r>
              <a:rPr lang="en-IN" dirty="0"/>
              <a:t>Asserts self among family members seeks approval, avoids disapproval.</a:t>
            </a:r>
          </a:p>
          <a:p>
            <a:pPr lvl="0"/>
            <a:r>
              <a:rPr lang="en-IN" dirty="0"/>
              <a:t>Shows pleasure when a desired act is accomplished.</a:t>
            </a:r>
          </a:p>
          <a:p>
            <a:pPr>
              <a:buNone/>
            </a:pPr>
            <a:r>
              <a:rPr lang="en-IN" dirty="0"/>
              <a:t>PSYCHOSEXUAL :- oral stage (0-1year)</a:t>
            </a:r>
          </a:p>
          <a:p>
            <a:pPr>
              <a:buNone/>
            </a:pPr>
            <a:r>
              <a:rPr lang="en-IN" dirty="0"/>
              <a:t>SPIRITUAL :- undifferentiated (0-1YEAR)</a:t>
            </a:r>
          </a:p>
          <a:p>
            <a:endParaRPr lang="en-IN" dirty="0"/>
          </a:p>
        </p:txBody>
      </p:sp>
      <p:pic>
        <p:nvPicPr>
          <p:cNvPr id="2050" name="Picture 2"/>
          <p:cNvPicPr>
            <a:picLocks noChangeAspect="1" noChangeArrowheads="1"/>
          </p:cNvPicPr>
          <p:nvPr/>
        </p:nvPicPr>
        <p:blipFill>
          <a:blip r:embed="rId2"/>
          <a:srcRect/>
          <a:stretch>
            <a:fillRect/>
          </a:stretch>
        </p:blipFill>
        <p:spPr bwMode="auto">
          <a:xfrm>
            <a:off x="4786314" y="1"/>
            <a:ext cx="4738686" cy="33575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928802"/>
            <a:ext cx="8229600" cy="4389120"/>
          </a:xfrm>
        </p:spPr>
        <p:txBody>
          <a:bodyPr>
            <a:normAutofit/>
          </a:bodyPr>
          <a:lstStyle/>
          <a:p>
            <a:pPr>
              <a:buNone/>
            </a:pPr>
            <a:r>
              <a:rPr lang="en-IN" b="1" dirty="0"/>
              <a:t>INTELLECTUAL</a:t>
            </a:r>
            <a:r>
              <a:rPr lang="en-IN" dirty="0"/>
              <a:t> :- Sensory motor stage sub-stage </a:t>
            </a:r>
            <a:r>
              <a:rPr lang="en-IN" u="sng" dirty="0"/>
              <a:t>iv</a:t>
            </a:r>
            <a:r>
              <a:rPr lang="en-IN" dirty="0"/>
              <a:t> :- co-ordination of secondary schemas (8-12month).</a:t>
            </a:r>
          </a:p>
          <a:p>
            <a:pPr>
              <a:buNone/>
            </a:pPr>
            <a:r>
              <a:rPr lang="en-IN" b="1" dirty="0"/>
              <a:t>MORAL </a:t>
            </a:r>
            <a:r>
              <a:rPr lang="en-IN" dirty="0"/>
              <a:t>:- pre-conventional morality stage 0(0-2 year).</a:t>
            </a:r>
          </a:p>
          <a:p>
            <a:pPr>
              <a:buNone/>
            </a:pPr>
            <a:r>
              <a:rPr lang="en-IN" b="1" dirty="0"/>
              <a:t>RECEPTIVE LANGUAGE</a:t>
            </a:r>
          </a:p>
          <a:p>
            <a:pPr lvl="0"/>
            <a:r>
              <a:rPr lang="en-IN" dirty="0"/>
              <a:t>Respond to simple question. Ex :- ‘where is kitty ? by pointing shows towards the object.’</a:t>
            </a:r>
          </a:p>
          <a:p>
            <a:pPr>
              <a:buNone/>
            </a:pPr>
            <a:r>
              <a:rPr lang="en-IN" b="1" dirty="0"/>
              <a:t>EXPRESSIVE LANGUAGE</a:t>
            </a:r>
          </a:p>
          <a:p>
            <a:pPr lvl="0"/>
            <a:r>
              <a:rPr lang="en-IN" dirty="0"/>
              <a:t>Imitates specific speech sounds of other jargon well established.</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68880"/>
            <a:ext cx="8229600" cy="4389120"/>
          </a:xfrm>
        </p:spPr>
        <p:txBody>
          <a:bodyPr/>
          <a:lstStyle/>
          <a:p>
            <a:pPr>
              <a:buNone/>
            </a:pPr>
            <a:r>
              <a:rPr lang="en-IN" dirty="0"/>
              <a:t>PLAY STIMULATION</a:t>
            </a:r>
          </a:p>
          <a:p>
            <a:pPr lvl="0"/>
            <a:r>
              <a:rPr lang="en-IN" dirty="0"/>
              <a:t>Encourage play with other persons.</a:t>
            </a:r>
          </a:p>
          <a:p>
            <a:pPr lvl="0"/>
            <a:r>
              <a:rPr lang="en-IN" dirty="0"/>
              <a:t>Encourage infant to stand alone by gradually decreasing the supports.</a:t>
            </a:r>
          </a:p>
          <a:p>
            <a:pPr lvl="0"/>
            <a:r>
              <a:rPr lang="en-IN" dirty="0"/>
              <a:t>Provide opportunity to placing small object in large objects and for taking them.</a:t>
            </a:r>
          </a:p>
          <a:p>
            <a:pPr lvl="0"/>
            <a:r>
              <a:rPr lang="en-IN" dirty="0"/>
              <a:t>Shows infant how to throw.</a:t>
            </a:r>
          </a:p>
        </p:txBody>
      </p:sp>
      <p:pic>
        <p:nvPicPr>
          <p:cNvPr id="4" name="Picture 3" descr="pop_10mo1wk.jpg"/>
          <p:cNvPicPr>
            <a:picLocks noChangeAspect="1"/>
          </p:cNvPicPr>
          <p:nvPr/>
        </p:nvPicPr>
        <p:blipFill>
          <a:blip r:embed="rId2"/>
          <a:stretch>
            <a:fillRect/>
          </a:stretch>
        </p:blipFill>
        <p:spPr>
          <a:xfrm>
            <a:off x="3929058" y="0"/>
            <a:ext cx="2381250" cy="2943225"/>
          </a:xfrm>
          <a:prstGeom prst="rect">
            <a:avLst/>
          </a:prstGeom>
        </p:spPr>
      </p:pic>
      <p:pic>
        <p:nvPicPr>
          <p:cNvPr id="5" name="Picture 4" descr="pop_11mo.jpg"/>
          <p:cNvPicPr>
            <a:picLocks noChangeAspect="1"/>
          </p:cNvPicPr>
          <p:nvPr/>
        </p:nvPicPr>
        <p:blipFill>
          <a:blip r:embed="rId3"/>
          <a:stretch>
            <a:fillRect/>
          </a:stretch>
        </p:blipFill>
        <p:spPr>
          <a:xfrm>
            <a:off x="6286512" y="0"/>
            <a:ext cx="2857488" cy="3531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normAutofit/>
          </a:bodyPr>
          <a:lstStyle/>
          <a:p>
            <a:pPr lvl="0" algn="just">
              <a:lnSpc>
                <a:spcPct val="200000"/>
              </a:lnSpc>
            </a:pPr>
            <a:r>
              <a:rPr lang="en-IN" sz="3200" dirty="0"/>
              <a:t>Protective blinking in response to bright light.</a:t>
            </a:r>
          </a:p>
          <a:p>
            <a:pPr lvl="0" algn="just">
              <a:lnSpc>
                <a:spcPct val="200000"/>
              </a:lnSpc>
            </a:pPr>
            <a:r>
              <a:rPr lang="en-IN" sz="3200" dirty="0"/>
              <a:t>Follows a bright object to the midline of vision if 6-8 inches from eyes.</a:t>
            </a:r>
          </a:p>
          <a:p>
            <a:pPr>
              <a:lnSpc>
                <a:spcPct val="200000"/>
              </a:lnSpc>
            </a:pPr>
            <a:endParaRPr lang="en-IN" sz="32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12MONTH / ONE YEAR CHILD</a:t>
            </a:r>
            <a:endParaRPr lang="en-IN" dirty="0"/>
          </a:p>
        </p:txBody>
      </p:sp>
      <p:sp>
        <p:nvSpPr>
          <p:cNvPr id="3" name="Content Placeholder 2"/>
          <p:cNvSpPr>
            <a:spLocks noGrp="1"/>
          </p:cNvSpPr>
          <p:nvPr>
            <p:ph idx="1"/>
          </p:nvPr>
        </p:nvSpPr>
        <p:spPr/>
        <p:txBody>
          <a:bodyPr>
            <a:normAutofit/>
          </a:bodyPr>
          <a:lstStyle/>
          <a:p>
            <a:pPr>
              <a:buNone/>
            </a:pPr>
            <a:r>
              <a:rPr lang="en-IN" dirty="0"/>
              <a:t>PHYSICAL AND BIOLOGICAL</a:t>
            </a:r>
          </a:p>
          <a:p>
            <a:pPr lvl="0"/>
            <a:r>
              <a:rPr lang="en-IN" dirty="0"/>
              <a:t>Weight :- 10 ± 1.5kg</a:t>
            </a:r>
          </a:p>
          <a:p>
            <a:pPr lvl="0"/>
            <a:r>
              <a:rPr lang="en-IN" dirty="0"/>
              <a:t>Height :- 74.5 ± 3 cm</a:t>
            </a:r>
          </a:p>
          <a:p>
            <a:pPr lvl="0"/>
            <a:r>
              <a:rPr lang="en-IN" dirty="0"/>
              <a:t>Head circumference :- 42cm</a:t>
            </a:r>
          </a:p>
          <a:p>
            <a:pPr lvl="0"/>
            <a:r>
              <a:rPr lang="en-IN" dirty="0"/>
              <a:t>Brain weight increased rapidly since birth.</a:t>
            </a:r>
          </a:p>
          <a:p>
            <a:pPr lvl="0"/>
            <a:r>
              <a:rPr lang="en-IN" dirty="0"/>
              <a:t>Head and chest circumference are equal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643050"/>
            <a:ext cx="8229600" cy="1143000"/>
          </a:xfrm>
        </p:spPr>
        <p:txBody>
          <a:bodyPr/>
          <a:lstStyle/>
          <a:p>
            <a:r>
              <a:rPr lang="en-US" dirty="0"/>
              <a:t>Cont…..</a:t>
            </a:r>
            <a:endParaRPr lang="en-IN" dirty="0"/>
          </a:p>
        </p:txBody>
      </p:sp>
      <p:sp>
        <p:nvSpPr>
          <p:cNvPr id="3" name="Content Placeholder 2"/>
          <p:cNvSpPr>
            <a:spLocks noGrp="1"/>
          </p:cNvSpPr>
          <p:nvPr>
            <p:ph idx="1"/>
          </p:nvPr>
        </p:nvSpPr>
        <p:spPr>
          <a:xfrm>
            <a:off x="428596" y="2468880"/>
            <a:ext cx="8229600" cy="4389120"/>
          </a:xfrm>
        </p:spPr>
        <p:txBody>
          <a:bodyPr/>
          <a:lstStyle/>
          <a:p>
            <a:pPr lvl="0"/>
            <a:r>
              <a:rPr lang="en-IN" dirty="0"/>
              <a:t>Anterior fontanel closed between 12 -24 month.</a:t>
            </a:r>
          </a:p>
          <a:p>
            <a:pPr lvl="0"/>
            <a:r>
              <a:rPr lang="en-IN" dirty="0"/>
              <a:t>Pulse :- 115±20</a:t>
            </a:r>
          </a:p>
          <a:p>
            <a:pPr lvl="0"/>
            <a:r>
              <a:rPr lang="en-IN" dirty="0"/>
              <a:t>Resp. :-30 ± 10</a:t>
            </a:r>
          </a:p>
          <a:p>
            <a:pPr lvl="0"/>
            <a:r>
              <a:rPr lang="en-IN" dirty="0"/>
              <a:t>B.P. :- 96/66 ±30/24</a:t>
            </a:r>
          </a:p>
          <a:p>
            <a:pPr lvl="0"/>
            <a:r>
              <a:rPr lang="en-IN" dirty="0"/>
              <a:t>REFLEX :- </a:t>
            </a:r>
            <a:r>
              <a:rPr lang="en-IN" dirty="0" err="1"/>
              <a:t>babinski</a:t>
            </a:r>
            <a:r>
              <a:rPr lang="en-IN" dirty="0"/>
              <a:t> reflexes and landau reflex disappears.</a:t>
            </a:r>
          </a:p>
          <a:p>
            <a:pPr lvl="0"/>
            <a:r>
              <a:rPr lang="en-IN" dirty="0"/>
              <a:t>TEETHING :- 6-8 deciduous teeth</a:t>
            </a:r>
          </a:p>
          <a:p>
            <a:pPr lvl="0"/>
            <a:r>
              <a:rPr lang="en-IN" dirty="0"/>
              <a:t>Physical stability achieved and maintained during first year.</a:t>
            </a:r>
          </a:p>
        </p:txBody>
      </p:sp>
      <p:pic>
        <p:nvPicPr>
          <p:cNvPr id="4" name="Picture 3" descr="Babinski-Reflex.jpg"/>
          <p:cNvPicPr>
            <a:picLocks noChangeAspect="1"/>
          </p:cNvPicPr>
          <p:nvPr/>
        </p:nvPicPr>
        <p:blipFill>
          <a:blip r:embed="rId2"/>
          <a:stretch>
            <a:fillRect/>
          </a:stretch>
        </p:blipFill>
        <p:spPr>
          <a:xfrm>
            <a:off x="0" y="0"/>
            <a:ext cx="5419725" cy="2214554"/>
          </a:xfrm>
          <a:prstGeom prst="rect">
            <a:avLst/>
          </a:prstGeom>
        </p:spPr>
      </p:pic>
      <p:pic>
        <p:nvPicPr>
          <p:cNvPr id="6" name="Picture 5" descr="reflex4.png"/>
          <p:cNvPicPr>
            <a:picLocks noChangeAspect="1"/>
          </p:cNvPicPr>
          <p:nvPr/>
        </p:nvPicPr>
        <p:blipFill>
          <a:blip r:embed="rId3"/>
          <a:stretch>
            <a:fillRect/>
          </a:stretch>
        </p:blipFill>
        <p:spPr>
          <a:xfrm>
            <a:off x="5672157" y="0"/>
            <a:ext cx="3471843" cy="1928802"/>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68880"/>
            <a:ext cx="8229600" cy="4389120"/>
          </a:xfrm>
        </p:spPr>
        <p:txBody>
          <a:bodyPr>
            <a:normAutofit fontScale="92500" lnSpcReduction="20000"/>
          </a:bodyPr>
          <a:lstStyle/>
          <a:p>
            <a:pPr>
              <a:buNone/>
            </a:pPr>
            <a:r>
              <a:rPr lang="en-IN" dirty="0"/>
              <a:t>GROSS MOTOR</a:t>
            </a:r>
          </a:p>
          <a:p>
            <a:pPr lvl="0"/>
            <a:r>
              <a:rPr lang="en-IN" dirty="0"/>
              <a:t>Stands alone for long period.</a:t>
            </a:r>
          </a:p>
          <a:p>
            <a:pPr lvl="0"/>
            <a:r>
              <a:rPr lang="en-IN" dirty="0"/>
              <a:t>Sits down from standing position alone.</a:t>
            </a:r>
          </a:p>
          <a:p>
            <a:pPr lvl="0"/>
            <a:r>
              <a:rPr lang="en-IN" dirty="0"/>
              <a:t>Walk a few steps with help or alone.</a:t>
            </a:r>
          </a:p>
          <a:p>
            <a:pPr lvl="0"/>
            <a:r>
              <a:rPr lang="en-IN" dirty="0"/>
              <a:t>Improve competence in motor skill through practice.</a:t>
            </a:r>
          </a:p>
          <a:p>
            <a:pPr>
              <a:buNone/>
            </a:pPr>
            <a:r>
              <a:rPr lang="en-IN" dirty="0"/>
              <a:t>FINE MOTOR</a:t>
            </a:r>
          </a:p>
          <a:p>
            <a:pPr lvl="0"/>
            <a:r>
              <a:rPr lang="en-IN" dirty="0"/>
              <a:t>Good pincer grasps.</a:t>
            </a:r>
          </a:p>
          <a:p>
            <a:pPr lvl="0"/>
            <a:r>
              <a:rPr lang="en-IN" dirty="0"/>
              <a:t>Picks up small bits of food and transfer them to mouth.</a:t>
            </a:r>
          </a:p>
          <a:p>
            <a:pPr lvl="0"/>
            <a:r>
              <a:rPr lang="en-IN" dirty="0"/>
              <a:t>Attempt to put a small pellet into a narrow necked bottle but does not success.</a:t>
            </a:r>
          </a:p>
          <a:p>
            <a:pPr lvl="0"/>
            <a:r>
              <a:rPr lang="en-IN" dirty="0"/>
              <a:t>Drinks from a cup and eat from a spoon but still requires some help.</a:t>
            </a:r>
          </a:p>
        </p:txBody>
      </p:sp>
      <p:pic>
        <p:nvPicPr>
          <p:cNvPr id="4" name="Picture 3" descr="10.jpg"/>
          <p:cNvPicPr>
            <a:picLocks noChangeAspect="1"/>
          </p:cNvPicPr>
          <p:nvPr/>
        </p:nvPicPr>
        <p:blipFill>
          <a:blip r:embed="rId2"/>
          <a:stretch>
            <a:fillRect/>
          </a:stretch>
        </p:blipFill>
        <p:spPr>
          <a:xfrm>
            <a:off x="7296150" y="0"/>
            <a:ext cx="1847850" cy="2466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4186238" cy="6324600"/>
          </a:xfrm>
        </p:spPr>
        <p:txBody>
          <a:bodyPr/>
          <a:lstStyle/>
          <a:p>
            <a:pPr>
              <a:buNone/>
            </a:pPr>
            <a:r>
              <a:rPr lang="en-IN" dirty="0"/>
              <a:t>SENSORY</a:t>
            </a:r>
          </a:p>
          <a:p>
            <a:pPr lvl="0"/>
            <a:r>
              <a:rPr lang="en-IN" dirty="0"/>
              <a:t>Listen for the recurring sounds.</a:t>
            </a:r>
          </a:p>
          <a:p>
            <a:pPr lvl="0"/>
            <a:r>
              <a:rPr lang="en-IN" dirty="0"/>
              <a:t>Full binocular vision well established.</a:t>
            </a:r>
          </a:p>
          <a:p>
            <a:pPr lvl="0"/>
            <a:r>
              <a:rPr lang="en-IN" dirty="0" err="1"/>
              <a:t>Amblyopia</a:t>
            </a:r>
            <a:r>
              <a:rPr lang="en-IN" dirty="0"/>
              <a:t> may be develop with eyes.</a:t>
            </a:r>
          </a:p>
          <a:p>
            <a:pPr lvl="0"/>
            <a:r>
              <a:rPr lang="en-IN" dirty="0"/>
              <a:t>Follows fast moving objects.</a:t>
            </a:r>
          </a:p>
        </p:txBody>
      </p:sp>
      <p:pic>
        <p:nvPicPr>
          <p:cNvPr id="4" name="Picture 3" descr="Amblyopia.jpg"/>
          <p:cNvPicPr>
            <a:picLocks noChangeAspect="1"/>
          </p:cNvPicPr>
          <p:nvPr/>
        </p:nvPicPr>
        <p:blipFill>
          <a:blip r:embed="rId2"/>
          <a:stretch>
            <a:fillRect/>
          </a:stretch>
        </p:blipFill>
        <p:spPr>
          <a:xfrm>
            <a:off x="5422227" y="0"/>
            <a:ext cx="3721773" cy="3000372"/>
          </a:xfrm>
          <a:prstGeom prst="rect">
            <a:avLst/>
          </a:prstGeom>
        </p:spPr>
      </p:pic>
      <p:pic>
        <p:nvPicPr>
          <p:cNvPr id="5" name="Picture 4" descr="9f34dd90dc0d48db8ad7d4699d14a07d.jpg"/>
          <p:cNvPicPr>
            <a:picLocks noChangeAspect="1"/>
          </p:cNvPicPr>
          <p:nvPr/>
        </p:nvPicPr>
        <p:blipFill>
          <a:blip r:embed="rId3"/>
          <a:stretch>
            <a:fillRect/>
          </a:stretch>
        </p:blipFill>
        <p:spPr>
          <a:xfrm>
            <a:off x="4500562" y="3000372"/>
            <a:ext cx="4643438" cy="385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a:bodyPr>
          <a:lstStyle/>
          <a:p>
            <a:pPr>
              <a:buNone/>
            </a:pPr>
            <a:r>
              <a:rPr lang="en-IN" dirty="0"/>
              <a:t>PSYCHOSOCIAL</a:t>
            </a:r>
          </a:p>
          <a:p>
            <a:pPr lvl="0"/>
            <a:r>
              <a:rPr lang="en-IN" dirty="0"/>
              <a:t>Infant’s emotion clearly interpreted.</a:t>
            </a:r>
          </a:p>
          <a:p>
            <a:pPr lvl="0"/>
            <a:r>
              <a:rPr lang="en-IN" dirty="0"/>
              <a:t>Attachment developed to primary care giver.</a:t>
            </a:r>
          </a:p>
          <a:p>
            <a:pPr lvl="0"/>
            <a:r>
              <a:rPr lang="en-IN" dirty="0"/>
              <a:t>Explore away from care giver if secure.</a:t>
            </a:r>
          </a:p>
          <a:p>
            <a:pPr lvl="0"/>
            <a:r>
              <a:rPr lang="en-IN" dirty="0"/>
              <a:t>Take off socks.</a:t>
            </a:r>
          </a:p>
          <a:p>
            <a:pPr lvl="0"/>
            <a:r>
              <a:rPr lang="en-IN" dirty="0"/>
              <a:t>Drops object on purpose so someone can pick them up.</a:t>
            </a:r>
          </a:p>
          <a:p>
            <a:pPr>
              <a:buNone/>
            </a:pPr>
            <a:r>
              <a:rPr lang="en-IN" dirty="0"/>
              <a:t>PSYCHOSEXUAL :- oral stage (0-1 year)</a:t>
            </a:r>
          </a:p>
          <a:p>
            <a:pPr>
              <a:buNone/>
            </a:pPr>
            <a:r>
              <a:rPr lang="en-IN" dirty="0"/>
              <a:t>SPIRITUAL :- undifferentiated (0-1 year)</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a:bodyPr>
          <a:lstStyle/>
          <a:p>
            <a:pPr>
              <a:buNone/>
            </a:pPr>
            <a:r>
              <a:rPr lang="en-IN" dirty="0"/>
              <a:t>INTELLECTUAL</a:t>
            </a:r>
          </a:p>
          <a:p>
            <a:pPr lvl="0"/>
            <a:r>
              <a:rPr lang="en-IN" dirty="0"/>
              <a:t>sensory motor stage sub-stage iv :- co-ordination of secondary schemas(8-12 month)</a:t>
            </a:r>
          </a:p>
          <a:p>
            <a:pPr lvl="0"/>
            <a:r>
              <a:rPr lang="en-IN" dirty="0"/>
              <a:t>Beginning perception of cause and effect relationship.</a:t>
            </a:r>
          </a:p>
          <a:p>
            <a:pPr lvl="0"/>
            <a:r>
              <a:rPr lang="en-IN" dirty="0"/>
              <a:t>Early beginning of anticipatory and intentional behaviour.</a:t>
            </a:r>
          </a:p>
          <a:p>
            <a:pPr lvl="0"/>
            <a:r>
              <a:rPr lang="en-IN" dirty="0"/>
              <a:t>Problem solving beginning to develop.</a:t>
            </a:r>
          </a:p>
          <a:p>
            <a:pPr>
              <a:buNone/>
            </a:pPr>
            <a:r>
              <a:rPr lang="en-IN" dirty="0"/>
              <a:t>MORAL :- pre-conventional morality stage 0 (0-2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txBody>
          <a:bodyPr>
            <a:normAutofit/>
          </a:bodyPr>
          <a:lstStyle/>
          <a:p>
            <a:pPr>
              <a:buNone/>
            </a:pPr>
            <a:r>
              <a:rPr lang="en-IN" dirty="0"/>
              <a:t>RECEPTIVE LANGUAGE </a:t>
            </a:r>
          </a:p>
          <a:p>
            <a:pPr lvl="0"/>
            <a:r>
              <a:rPr lang="en-IN" dirty="0"/>
              <a:t>Respond with gesture or action to more complex verbal request.</a:t>
            </a:r>
          </a:p>
          <a:p>
            <a:pPr>
              <a:buNone/>
            </a:pPr>
            <a:r>
              <a:rPr lang="en-IN" dirty="0"/>
              <a:t>EXPRESSIVE LANGUAGE</a:t>
            </a:r>
          </a:p>
          <a:p>
            <a:pPr lvl="0"/>
            <a:r>
              <a:rPr lang="en-IN" dirty="0"/>
              <a:t>May speak two or more words.</a:t>
            </a:r>
          </a:p>
          <a:p>
            <a:pPr lvl="0"/>
            <a:r>
              <a:rPr lang="en-IN" dirty="0"/>
              <a:t>Understand the meaning of many word can be spoken.</a:t>
            </a:r>
          </a:p>
          <a:p>
            <a:pPr lvl="0"/>
            <a:r>
              <a:rPr lang="en-IN" dirty="0"/>
              <a:t>Beginning the control over respond to sound.</a:t>
            </a:r>
          </a:p>
          <a:p>
            <a:pPr lvl="0"/>
            <a:r>
              <a:rPr lang="en-IN" dirty="0"/>
              <a:t>Vocalization decrease as walking increase.</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468880"/>
            <a:ext cx="8229600" cy="4389120"/>
          </a:xfrm>
        </p:spPr>
        <p:txBody>
          <a:bodyPr/>
          <a:lstStyle/>
          <a:p>
            <a:pPr>
              <a:buNone/>
            </a:pPr>
            <a:r>
              <a:rPr lang="en-IN" dirty="0"/>
              <a:t>PLAY STIMULATION</a:t>
            </a:r>
          </a:p>
          <a:p>
            <a:pPr lvl="0"/>
            <a:r>
              <a:rPr lang="en-IN" dirty="0"/>
              <a:t>Provide large crayons for drawing.</a:t>
            </a:r>
          </a:p>
          <a:p>
            <a:pPr lvl="0"/>
            <a:r>
              <a:rPr lang="en-IN" dirty="0"/>
              <a:t>Provide push and pull toy to increase walking.</a:t>
            </a:r>
          </a:p>
          <a:p>
            <a:pPr lvl="0"/>
            <a:r>
              <a:rPr lang="en-IN" dirty="0"/>
              <a:t>Encourage infant to walk, eventually holding one hand.</a:t>
            </a:r>
          </a:p>
          <a:p>
            <a:pPr lvl="0"/>
            <a:r>
              <a:rPr lang="en-IN" dirty="0"/>
              <a:t>Provide rough house activity.</a:t>
            </a:r>
          </a:p>
          <a:p>
            <a:pPr lvl="0"/>
            <a:r>
              <a:rPr lang="en-IN" dirty="0"/>
              <a:t>Provide increasing visual, auditory, tactile and kinetic stimulation.</a:t>
            </a:r>
          </a:p>
          <a:p>
            <a:pPr>
              <a:buNone/>
            </a:pPr>
            <a:endParaRPr lang="en-IN" dirty="0"/>
          </a:p>
        </p:txBody>
      </p:sp>
      <p:pic>
        <p:nvPicPr>
          <p:cNvPr id="1026" name="Picture 2"/>
          <p:cNvPicPr>
            <a:picLocks noChangeAspect="1" noChangeArrowheads="1"/>
          </p:cNvPicPr>
          <p:nvPr/>
        </p:nvPicPr>
        <p:blipFill>
          <a:blip r:embed="rId2"/>
          <a:srcRect/>
          <a:stretch>
            <a:fillRect/>
          </a:stretch>
        </p:blipFill>
        <p:spPr bwMode="auto">
          <a:xfrm>
            <a:off x="4600575" y="0"/>
            <a:ext cx="4543425" cy="30003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SUMMARIZATION</a:t>
            </a:r>
            <a:endParaRPr lang="en-IN" dirty="0"/>
          </a:p>
        </p:txBody>
      </p:sp>
      <p:sp>
        <p:nvSpPr>
          <p:cNvPr id="3" name="Content Placeholder 2"/>
          <p:cNvSpPr>
            <a:spLocks noGrp="1"/>
          </p:cNvSpPr>
          <p:nvPr>
            <p:ph idx="1"/>
          </p:nvPr>
        </p:nvSpPr>
        <p:spPr/>
        <p:txBody>
          <a:bodyPr/>
          <a:lstStyle/>
          <a:p>
            <a:pPr>
              <a:buNone/>
            </a:pPr>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endParaRPr lang="en-IN" dirty="0"/>
          </a:p>
        </p:txBody>
      </p:sp>
      <p:sp>
        <p:nvSpPr>
          <p:cNvPr id="3" name="Content Placeholder 2"/>
          <p:cNvSpPr>
            <a:spLocks noGrp="1"/>
          </p:cNvSpPr>
          <p:nvPr>
            <p:ph idx="1"/>
          </p:nvPr>
        </p:nvSpPr>
        <p:spPr/>
        <p:txBody>
          <a:bodyPr/>
          <a:lstStyle/>
          <a:p>
            <a:r>
              <a:rPr lang="en-IN" dirty="0" err="1"/>
              <a:t>Dutta</a:t>
            </a:r>
            <a:r>
              <a:rPr lang="en-IN" dirty="0"/>
              <a:t> </a:t>
            </a:r>
            <a:r>
              <a:rPr lang="en-IN" dirty="0" err="1"/>
              <a:t>prul</a:t>
            </a:r>
            <a:r>
              <a:rPr lang="en-IN" dirty="0"/>
              <a:t>, “</a:t>
            </a:r>
            <a:r>
              <a:rPr lang="en-IN" dirty="0" err="1"/>
              <a:t>pediatric</a:t>
            </a:r>
            <a:r>
              <a:rPr lang="en-IN" dirty="0"/>
              <a:t> Nursing ‘’ second edition, </a:t>
            </a:r>
            <a:r>
              <a:rPr lang="en-IN" dirty="0" err="1"/>
              <a:t>Jaypee</a:t>
            </a:r>
            <a:r>
              <a:rPr lang="en-IN" dirty="0"/>
              <a:t> brothers medical publishers(p) ltd. Page-182.</a:t>
            </a:r>
          </a:p>
          <a:p>
            <a:r>
              <a:rPr lang="en-IN" dirty="0"/>
              <a:t>Marlow Dorothy R., Redding Barbara </a:t>
            </a:r>
            <a:r>
              <a:rPr lang="en-IN" dirty="0" err="1"/>
              <a:t>A.,”marlow’s</a:t>
            </a:r>
            <a:r>
              <a:rPr lang="en-IN" dirty="0"/>
              <a:t> text book of </a:t>
            </a:r>
            <a:r>
              <a:rPr lang="en-IN" dirty="0" err="1"/>
              <a:t>pediatric</a:t>
            </a:r>
            <a:r>
              <a:rPr lang="en-IN" dirty="0"/>
              <a:t> </a:t>
            </a:r>
            <a:r>
              <a:rPr lang="en-IN" dirty="0" err="1"/>
              <a:t>nursing’’south</a:t>
            </a:r>
            <a:r>
              <a:rPr lang="en-IN" dirty="0"/>
              <a:t> </a:t>
            </a:r>
            <a:r>
              <a:rPr lang="en-IN" dirty="0" err="1"/>
              <a:t>asian</a:t>
            </a:r>
            <a:r>
              <a:rPr lang="en-IN" dirty="0"/>
              <a:t> edition,2013,ELSEVIER a division of reed Elsevier India private limited. Page- 428 -451.</a:t>
            </a:r>
          </a:p>
          <a:p>
            <a:r>
              <a:rPr lang="en-US" dirty="0"/>
              <a:t>Sharma </a:t>
            </a:r>
            <a:r>
              <a:rPr lang="en-US" dirty="0" err="1"/>
              <a:t>Rimple</a:t>
            </a:r>
            <a:r>
              <a:rPr lang="en-US" dirty="0"/>
              <a:t>, “ Essentials of pediatric  nursing” , first edition- 2013, </a:t>
            </a:r>
            <a:r>
              <a:rPr lang="en-IN" dirty="0"/>
              <a:t>, </a:t>
            </a:r>
            <a:r>
              <a:rPr lang="en-IN" dirty="0" err="1"/>
              <a:t>Jaypee</a:t>
            </a:r>
            <a:r>
              <a:rPr lang="en-IN" dirty="0"/>
              <a:t> brothers medical publishers(p) ltd. Page (71 -83).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PSYCHOSOCIAL</a:t>
            </a:r>
          </a:p>
        </p:txBody>
      </p:sp>
      <p:sp>
        <p:nvSpPr>
          <p:cNvPr id="3" name="Content Placeholder 2"/>
          <p:cNvSpPr>
            <a:spLocks noGrp="1"/>
          </p:cNvSpPr>
          <p:nvPr>
            <p:ph idx="1"/>
          </p:nvPr>
        </p:nvSpPr>
        <p:spPr/>
        <p:txBody>
          <a:bodyPr>
            <a:normAutofit/>
          </a:bodyPr>
          <a:lstStyle/>
          <a:p>
            <a:pPr lvl="0"/>
            <a:r>
              <a:rPr lang="en-IN" dirty="0"/>
              <a:t>Beginning development of sense of trust. Negative counterpart : mistrust </a:t>
            </a:r>
          </a:p>
          <a:p>
            <a:pPr lvl="0"/>
            <a:r>
              <a:rPr lang="en-IN" dirty="0"/>
              <a:t>Total egocentric</a:t>
            </a:r>
          </a:p>
          <a:p>
            <a:pPr lvl="0"/>
            <a:r>
              <a:rPr lang="en-IN" dirty="0"/>
              <a:t>Complete dependence on caregivers, usually mother bonding progresses</a:t>
            </a:r>
          </a:p>
          <a:p>
            <a:pPr lvl="0"/>
            <a:r>
              <a:rPr lang="en-IN" dirty="0"/>
              <a:t>Shows regards for human 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IN" dirty="0"/>
          </a:p>
        </p:txBody>
      </p:sp>
      <p:sp>
        <p:nvSpPr>
          <p:cNvPr id="3" name="Content Placeholder 2"/>
          <p:cNvSpPr>
            <a:spLocks noGrp="1"/>
          </p:cNvSpPr>
          <p:nvPr>
            <p:ph idx="1"/>
          </p:nvPr>
        </p:nvSpPr>
        <p:spPr/>
        <p:txBody>
          <a:bodyPr/>
          <a:lstStyle/>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lstStyle/>
          <a:p>
            <a:pPr lvl="0"/>
            <a:r>
              <a:rPr lang="en-IN" dirty="0"/>
              <a:t>Activity diminishes when a human face can be seen</a:t>
            </a:r>
          </a:p>
          <a:p>
            <a:pPr lvl="0"/>
            <a:r>
              <a:rPr lang="en-IN" dirty="0"/>
              <a:t>Establishes eye contact </a:t>
            </a:r>
          </a:p>
          <a:p>
            <a:pPr lvl="0"/>
            <a:r>
              <a:rPr lang="en-IN" dirty="0"/>
              <a:t>Smiles briefly</a:t>
            </a:r>
          </a:p>
          <a:p>
            <a:pPr lvl="0"/>
            <a:r>
              <a:rPr lang="en-IN" dirty="0"/>
              <a:t>Quiets, cuddles, and melds when held</a:t>
            </a:r>
          </a:p>
          <a:p>
            <a:pPr lvl="0"/>
            <a:r>
              <a:rPr lang="en-IN" dirty="0"/>
              <a:t>Perceives self and parents as one </a:t>
            </a: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5429264"/>
          </a:xfrm>
        </p:spPr>
        <p:txBody>
          <a:bodyPr/>
          <a:lstStyle/>
          <a:p>
            <a:pPr lvl="0">
              <a:buNone/>
            </a:pPr>
            <a:r>
              <a:rPr lang="en-IN" b="1" dirty="0"/>
              <a:t>PSYCHOSEXUAL</a:t>
            </a:r>
          </a:p>
          <a:p>
            <a:pPr lvl="0"/>
            <a:r>
              <a:rPr lang="en-IN" dirty="0"/>
              <a:t>Oral stage (0-1 year)</a:t>
            </a:r>
          </a:p>
          <a:p>
            <a:pPr lvl="0"/>
            <a:r>
              <a:rPr lang="en-IN" dirty="0"/>
              <a:t>Oral- dependent or oral- passive : need for sucking pleasure</a:t>
            </a:r>
          </a:p>
          <a:p>
            <a:pPr lvl="0">
              <a:buNone/>
            </a:pPr>
            <a:r>
              <a:rPr lang="en-IN" b="1" dirty="0"/>
              <a:t>SPIRITUAL</a:t>
            </a:r>
            <a:br>
              <a:rPr lang="en-IN" dirty="0"/>
            </a:br>
            <a:r>
              <a:rPr lang="en-IN" dirty="0"/>
              <a:t>Undifferentiated (0-1)</a:t>
            </a:r>
          </a:p>
          <a:p>
            <a:pPr lvl="0"/>
            <a:r>
              <a:rPr lang="en-IN" dirty="0"/>
              <a:t>Feeling of trust, warmth, and security form the foundation for the later development of faith.</a:t>
            </a:r>
          </a:p>
          <a:p>
            <a:endParaRPr lang="en-IN" dirty="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INTELLELCTUAL</a:t>
            </a:r>
          </a:p>
        </p:txBody>
      </p:sp>
      <p:sp>
        <p:nvSpPr>
          <p:cNvPr id="3" name="Content Placeholder 2"/>
          <p:cNvSpPr>
            <a:spLocks noGrp="1"/>
          </p:cNvSpPr>
          <p:nvPr>
            <p:ph idx="1"/>
          </p:nvPr>
        </p:nvSpPr>
        <p:spPr/>
        <p:txBody>
          <a:bodyPr>
            <a:normAutofit/>
          </a:bodyPr>
          <a:lstStyle/>
          <a:p>
            <a:pPr lvl="0">
              <a:buNone/>
            </a:pPr>
            <a:r>
              <a:rPr lang="en-IN" b="1" dirty="0"/>
              <a:t>SENSORI-MOTOR STAGE (0-2 YEARS)</a:t>
            </a:r>
          </a:p>
          <a:p>
            <a:pPr lvl="0"/>
            <a:r>
              <a:rPr lang="en-IN" dirty="0"/>
              <a:t>sub-stage (</a:t>
            </a:r>
            <a:r>
              <a:rPr lang="en-IN" dirty="0" err="1"/>
              <a:t>i</a:t>
            </a:r>
            <a:r>
              <a:rPr lang="en-IN" dirty="0"/>
              <a:t>) (birth to 1 month): infant uses reflexes to begin to make association between an act and a sequential response; cannot distinguish self from environment.</a:t>
            </a:r>
          </a:p>
          <a:p>
            <a:pPr lvl="0"/>
            <a:r>
              <a:rPr lang="en-IN" dirty="0"/>
              <a:t>Sub-Stage (ii) – primary circular reaction (1-4 month):- begin to repeat action of own body voluntarily ( hand –to – mouth movement permits sucking).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1357322"/>
          </a:xfrm>
        </p:spPr>
        <p:txBody>
          <a:bodyPr>
            <a:normAutofit fontScale="90000"/>
          </a:bodyPr>
          <a:lstStyle/>
          <a:p>
            <a:r>
              <a:rPr lang="en-IN" dirty="0"/>
              <a:t>MORAL :- Pre conventional morality stage 0 (0 – 2 years).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t>RECEPTIVE LANGUAGE</a:t>
            </a:r>
          </a:p>
        </p:txBody>
      </p:sp>
      <p:sp>
        <p:nvSpPr>
          <p:cNvPr id="4" name="Text Placeholder 3"/>
          <p:cNvSpPr>
            <a:spLocks noGrp="1"/>
          </p:cNvSpPr>
          <p:nvPr>
            <p:ph type="body" sz="half" idx="3"/>
          </p:nvPr>
        </p:nvSpPr>
        <p:spPr/>
        <p:txBody>
          <a:bodyPr/>
          <a:lstStyle/>
          <a:p>
            <a:r>
              <a:rPr lang="en-IN" dirty="0"/>
              <a:t>EXPRESSIVE LANGUAGE</a:t>
            </a:r>
          </a:p>
        </p:txBody>
      </p:sp>
      <p:sp>
        <p:nvSpPr>
          <p:cNvPr id="5" name="Content Placeholder 4"/>
          <p:cNvSpPr>
            <a:spLocks noGrp="1"/>
          </p:cNvSpPr>
          <p:nvPr>
            <p:ph sz="quarter" idx="2"/>
          </p:nvPr>
        </p:nvSpPr>
        <p:spPr/>
        <p:txBody>
          <a:bodyPr/>
          <a:lstStyle/>
          <a:p>
            <a:r>
              <a:rPr lang="en-IN" dirty="0"/>
              <a:t>Responds to human voices</a:t>
            </a:r>
          </a:p>
          <a:p>
            <a:pPr>
              <a:buNone/>
            </a:pPr>
            <a:endParaRPr lang="en-IN" dirty="0"/>
          </a:p>
          <a:p>
            <a:endParaRPr lang="en-IN" dirty="0"/>
          </a:p>
        </p:txBody>
      </p:sp>
      <p:sp>
        <p:nvSpPr>
          <p:cNvPr id="6" name="Content Placeholder 5"/>
          <p:cNvSpPr>
            <a:spLocks noGrp="1"/>
          </p:cNvSpPr>
          <p:nvPr>
            <p:ph sz="quarter" idx="4"/>
          </p:nvPr>
        </p:nvSpPr>
        <p:spPr/>
        <p:txBody>
          <a:bodyPr/>
          <a:lstStyle/>
          <a:p>
            <a:r>
              <a:rPr lang="en-IN" dirty="0"/>
              <a:t>Opens and closes mouth as adult speaks </a:t>
            </a:r>
          </a:p>
          <a:p>
            <a:pPr lvl="0"/>
            <a:r>
              <a:rPr lang="en-IN" dirty="0"/>
              <a:t>Utter small throaty sound</a:t>
            </a:r>
          </a:p>
          <a:p>
            <a:pPr lvl="0"/>
            <a:r>
              <a:rPr lang="en-IN" dirty="0"/>
              <a:t>Utter sound of comfort when feeding </a:t>
            </a:r>
          </a:p>
          <a:p>
            <a:pPr lvl="0"/>
            <a:r>
              <a:rPr lang="en-IN" dirty="0"/>
              <a:t>Cry patterns developing.</a:t>
            </a:r>
          </a:p>
          <a:p>
            <a:r>
              <a:rPr lang="en-IN" dirty="0"/>
              <a:t>Cries when hungry or uncomfortable </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PLAY STIMULATION</a:t>
            </a:r>
            <a:br>
              <a:rPr lang="en-IN" dirty="0"/>
            </a:br>
            <a:endParaRPr lang="en-IN" dirty="0"/>
          </a:p>
        </p:txBody>
      </p:sp>
      <p:sp>
        <p:nvSpPr>
          <p:cNvPr id="3" name="Content Placeholder 2"/>
          <p:cNvSpPr>
            <a:spLocks noGrp="1"/>
          </p:cNvSpPr>
          <p:nvPr>
            <p:ph idx="1"/>
          </p:nvPr>
        </p:nvSpPr>
        <p:spPr/>
        <p:txBody>
          <a:bodyPr/>
          <a:lstStyle/>
          <a:p>
            <a:pPr lvl="0"/>
            <a:r>
              <a:rPr lang="en-IN" dirty="0"/>
              <a:t>Hold, touch and rock infant gently.</a:t>
            </a:r>
          </a:p>
          <a:p>
            <a:pPr lvl="0"/>
            <a:r>
              <a:rPr lang="en-IN" dirty="0"/>
              <a:t>Encourage mutual eye contact. </a:t>
            </a:r>
          </a:p>
          <a:p>
            <a:pPr lvl="0"/>
            <a:r>
              <a:rPr lang="en-IN" dirty="0"/>
              <a:t>Repeat noises made by infant. Respond to crying signal. </a:t>
            </a:r>
          </a:p>
          <a:p>
            <a:pPr lvl="0"/>
            <a:r>
              <a:rPr lang="en-IN" dirty="0"/>
              <a:t>Use soothing lotion when massaging infant’s body. </a:t>
            </a:r>
          </a:p>
          <a:p>
            <a:pPr lvl="0"/>
            <a:r>
              <a:rPr lang="en-IN" dirty="0"/>
              <a:t>Provide regular period of affectionate.</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2 MONTH CHILD </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6000" b="1" dirty="0">
                <a:latin typeface="Agency FB" pitchFamily="34" charset="0"/>
              </a:rPr>
              <a:t>GROWTH &amp;</a:t>
            </a:r>
          </a:p>
          <a:p>
            <a:pPr>
              <a:buNone/>
            </a:pPr>
            <a:r>
              <a:rPr lang="en-US" sz="6000" b="1" dirty="0">
                <a:latin typeface="Agency FB" pitchFamily="34" charset="0"/>
              </a:rPr>
              <a:t>DEVELOPMENT </a:t>
            </a:r>
          </a:p>
          <a:p>
            <a:pPr>
              <a:buNone/>
            </a:pPr>
            <a:r>
              <a:rPr lang="en-US" sz="6000" b="1" dirty="0">
                <a:latin typeface="Agency FB" pitchFamily="34" charset="0"/>
              </a:rPr>
              <a:t>INFANT</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PHYSICAL AND BIOLOGICAL</a:t>
            </a:r>
          </a:p>
        </p:txBody>
      </p:sp>
      <p:sp>
        <p:nvSpPr>
          <p:cNvPr id="3" name="Content Placeholder 2"/>
          <p:cNvSpPr>
            <a:spLocks noGrp="1"/>
          </p:cNvSpPr>
          <p:nvPr>
            <p:ph idx="1"/>
          </p:nvPr>
        </p:nvSpPr>
        <p:spPr/>
        <p:txBody>
          <a:bodyPr/>
          <a:lstStyle/>
          <a:p>
            <a:r>
              <a:rPr lang="en-IN" dirty="0"/>
              <a:t>Posterior fontanel closed at 6-8 weeks of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5728"/>
            <a:ext cx="4040188" cy="659352"/>
          </a:xfrm>
        </p:spPr>
        <p:txBody>
          <a:bodyPr/>
          <a:lstStyle/>
          <a:p>
            <a:r>
              <a:rPr lang="en-US" dirty="0"/>
              <a:t>GROSS MOTOR</a:t>
            </a:r>
            <a:endParaRPr lang="en-IN" dirty="0"/>
          </a:p>
        </p:txBody>
      </p:sp>
      <p:sp>
        <p:nvSpPr>
          <p:cNvPr id="5" name="Content Placeholder 4"/>
          <p:cNvSpPr>
            <a:spLocks noGrp="1"/>
          </p:cNvSpPr>
          <p:nvPr>
            <p:ph sz="quarter" idx="2"/>
          </p:nvPr>
        </p:nvSpPr>
        <p:spPr>
          <a:xfrm>
            <a:off x="0" y="857232"/>
            <a:ext cx="4071934" cy="5786478"/>
          </a:xfrm>
        </p:spPr>
        <p:txBody>
          <a:bodyPr>
            <a:normAutofit/>
          </a:bodyPr>
          <a:lstStyle/>
          <a:p>
            <a:pPr lvl="0"/>
            <a:r>
              <a:rPr lang="en-IN" dirty="0"/>
              <a:t>Less fixed prone position :- arms flexed, hip flat, leg extended, head in mid position.</a:t>
            </a:r>
          </a:p>
          <a:p>
            <a:pPr lvl="0"/>
            <a:r>
              <a:rPr lang="en-IN" dirty="0"/>
              <a:t>less head lag when pulled from a supine to sitting position.</a:t>
            </a:r>
          </a:p>
          <a:p>
            <a:pPr lvl="0"/>
            <a:r>
              <a:rPr lang="en-IN" dirty="0"/>
              <a:t>Lifts head all most 45 degree angle above a flat surface when lying in prone.</a:t>
            </a:r>
          </a:p>
          <a:p>
            <a:pPr lvl="0"/>
            <a:r>
              <a:rPr lang="en-IN" dirty="0"/>
              <a:t>Holds head erect in mid position, also when held upright, turns from side to back.</a:t>
            </a:r>
          </a:p>
          <a:p>
            <a:endParaRPr lang="en-IN" dirty="0"/>
          </a:p>
        </p:txBody>
      </p:sp>
      <p:pic>
        <p:nvPicPr>
          <p:cNvPr id="7" name="Picture 6" descr="2m.jpg"/>
          <p:cNvPicPr>
            <a:picLocks noChangeAspect="1"/>
          </p:cNvPicPr>
          <p:nvPr/>
        </p:nvPicPr>
        <p:blipFill>
          <a:blip r:embed="rId2"/>
          <a:stretch>
            <a:fillRect/>
          </a:stretch>
        </p:blipFill>
        <p:spPr>
          <a:xfrm>
            <a:off x="3929058" y="571480"/>
            <a:ext cx="4857760" cy="5572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MOTOR</a:t>
            </a:r>
            <a:endParaRPr lang="en-IN" dirty="0"/>
          </a:p>
        </p:txBody>
      </p:sp>
      <p:sp>
        <p:nvSpPr>
          <p:cNvPr id="3" name="Content Placeholder 2"/>
          <p:cNvSpPr>
            <a:spLocks noGrp="1"/>
          </p:cNvSpPr>
          <p:nvPr>
            <p:ph idx="1"/>
          </p:nvPr>
        </p:nvSpPr>
        <p:spPr/>
        <p:txBody>
          <a:bodyPr/>
          <a:lstStyle/>
          <a:p>
            <a:r>
              <a:rPr lang="en-IN" dirty="0"/>
              <a:t>Hands may be open, holds a rattle briefly when placed in the hand.</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SENSORY MOTOR</a:t>
            </a:r>
            <a:br>
              <a:rPr lang="en-IN" dirty="0"/>
            </a:br>
            <a:endParaRPr lang="en-IN" dirty="0"/>
          </a:p>
        </p:txBody>
      </p:sp>
      <p:sp>
        <p:nvSpPr>
          <p:cNvPr id="3" name="Content Placeholder 2"/>
          <p:cNvSpPr>
            <a:spLocks noGrp="1"/>
          </p:cNvSpPr>
          <p:nvPr>
            <p:ph idx="1"/>
          </p:nvPr>
        </p:nvSpPr>
        <p:spPr/>
        <p:txBody>
          <a:bodyPr/>
          <a:lstStyle/>
          <a:p>
            <a:pPr lvl="0"/>
            <a:r>
              <a:rPr lang="en-IN" dirty="0"/>
              <a:t>Turns head to side when a sound occurs at ear level.</a:t>
            </a:r>
          </a:p>
          <a:p>
            <a:pPr lvl="0"/>
            <a:r>
              <a:rPr lang="en-IN" dirty="0"/>
              <a:t>when on back, follows a dangling object or a moving light beyond the midline of vision.</a:t>
            </a:r>
          </a:p>
          <a:p>
            <a:pPr lvl="0"/>
            <a:r>
              <a:rPr lang="en-IN" dirty="0"/>
              <a:t>Beginning binocular fixation and convergence to objects nearby.</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PSYCHOSOCIAL</a:t>
            </a:r>
          </a:p>
        </p:txBody>
      </p:sp>
      <p:sp>
        <p:nvSpPr>
          <p:cNvPr id="3" name="Content Placeholder 2"/>
          <p:cNvSpPr>
            <a:spLocks noGrp="1"/>
          </p:cNvSpPr>
          <p:nvPr>
            <p:ph idx="1"/>
          </p:nvPr>
        </p:nvSpPr>
        <p:spPr/>
        <p:txBody>
          <a:bodyPr>
            <a:normAutofit/>
          </a:bodyPr>
          <a:lstStyle/>
          <a:p>
            <a:pPr lvl="0"/>
            <a:r>
              <a:rPr lang="en-IN" dirty="0"/>
              <a:t>Sense of trust, distinguishes ‘mother’ or primary caregiver from other and is more response to that person </a:t>
            </a:r>
          </a:p>
          <a:p>
            <a:pPr lvl="0"/>
            <a:r>
              <a:rPr lang="en-IN" dirty="0"/>
              <a:t>eye- to – contact, and face orientation, smiling and vocalization are the evidence of attachment between infant and parents, especially the mother smiles back in response to another’s smile. This is the beginning of social behaviour. The true social smile may not appear until the 3</a:t>
            </a:r>
            <a:r>
              <a:rPr lang="en-IN" baseline="30000" dirty="0"/>
              <a:t>rd</a:t>
            </a:r>
            <a:r>
              <a:rPr lang="en-IN" dirty="0"/>
              <a:t> month.</a:t>
            </a:r>
          </a:p>
          <a:p>
            <a:pPr lvl="0"/>
            <a:r>
              <a:rPr lang="en-IN" dirty="0"/>
              <a:t>Has learned that crying brings attention.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PSYCHOSEXUAL :- ORAL STAGE (0 -1 YEAR)</a:t>
            </a:r>
          </a:p>
          <a:p>
            <a:r>
              <a:rPr lang="en-IN" dirty="0"/>
              <a:t>SPIRITUAL :- Undifferentiated (0-1year)</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a:t>INTELLECTAL</a:t>
            </a:r>
          </a:p>
          <a:p>
            <a:pPr lvl="0"/>
            <a:r>
              <a:rPr lang="en-IN" dirty="0"/>
              <a:t>Sensory motor stage</a:t>
            </a:r>
          </a:p>
          <a:p>
            <a:pPr lvl="0"/>
            <a:r>
              <a:rPr lang="en-IN" dirty="0"/>
              <a:t>Sub-stage ii : primary circular reaction (1-4month).</a:t>
            </a:r>
          </a:p>
          <a:p>
            <a:pPr lvl="0">
              <a:buNone/>
            </a:pPr>
            <a:r>
              <a:rPr lang="en-IN" dirty="0"/>
              <a:t>MORAL</a:t>
            </a:r>
          </a:p>
          <a:p>
            <a:pPr lvl="0"/>
            <a:r>
              <a:rPr lang="en-IN" dirty="0"/>
              <a:t>Pre-conventional morality stage 0 (0 -2 years)</a:t>
            </a:r>
          </a:p>
          <a:p>
            <a:endParaRPr lang="en-IN" dirty="0"/>
          </a:p>
          <a:p>
            <a:pPr lvl="0">
              <a:buNone/>
            </a:pPr>
            <a:br>
              <a:rPr lang="en-IN" dirty="0"/>
            </a:b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mph" presetSubtype="0" grpId="0" nodeType="clickEffect">
                                  <p:stCondLst>
                                    <p:cond delay="0"/>
                                  </p:stCondLst>
                                  <p:childTnLst>
                                    <p:set>
                                      <p:cBhvr override="childStyle">
                                        <p:cTn id="10" dur="indefinite"/>
                                        <p:tgtEl>
                                          <p:spTgt spid="3">
                                            <p:txEl>
                                              <p:pRg st="1" end="1"/>
                                            </p:txEl>
                                          </p:spTgt>
                                        </p:tgtEl>
                                        <p:attrNameLst>
                                          <p:attrName>style.fontFamily</p:attrName>
                                        </p:attrNameLst>
                                      </p:cBhvr>
                                      <p:to>
                                        <p:strVal val="Times New Roman"/>
                                      </p:to>
                                    </p:set>
                                  </p:childTnLst>
                                </p:cTn>
                              </p:par>
                            </p:childTnLst>
                          </p:cTn>
                        </p:par>
                      </p:childTnLst>
                    </p:cTn>
                  </p:par>
                  <p:par>
                    <p:cTn id="11" fill="hold">
                      <p:stCondLst>
                        <p:cond delay="indefinite"/>
                      </p:stCondLst>
                      <p:childTnLst>
                        <p:par>
                          <p:cTn id="12" fill="hold">
                            <p:stCondLst>
                              <p:cond delay="0"/>
                            </p:stCondLst>
                            <p:childTnLst>
                              <p:par>
                                <p:cTn id="13" presetID="2" presetClass="emph" presetSubtype="0" grpId="0" nodeType="clickEffect">
                                  <p:stCondLst>
                                    <p:cond delay="0"/>
                                  </p:stCondLst>
                                  <p:childTnLst>
                                    <p:set>
                                      <p:cBhvr override="childStyle">
                                        <p:cTn id="14" dur="indefinite"/>
                                        <p:tgtEl>
                                          <p:spTgt spid="3">
                                            <p:txEl>
                                              <p:pRg st="2" end="2"/>
                                            </p:txEl>
                                          </p:spTgt>
                                        </p:tgtEl>
                                        <p:attrNameLst>
                                          <p:attrName>style.fontFamily</p:attrName>
                                        </p:attrNameLst>
                                      </p:cBhvr>
                                      <p:to>
                                        <p:strVal val="Times New Roman"/>
                                      </p:to>
                                    </p:set>
                                  </p:childTnLst>
                                </p:cTn>
                              </p:par>
                            </p:childTnLst>
                          </p:cTn>
                        </p:par>
                      </p:childTnLst>
                    </p:cTn>
                  </p:par>
                  <p:par>
                    <p:cTn id="15" fill="hold">
                      <p:stCondLst>
                        <p:cond delay="indefinite"/>
                      </p:stCondLst>
                      <p:childTnLst>
                        <p:par>
                          <p:cTn id="16" fill="hold">
                            <p:stCondLst>
                              <p:cond delay="0"/>
                            </p:stCondLst>
                            <p:childTnLst>
                              <p:par>
                                <p:cTn id="17" presetID="2" presetClass="emph" presetSubtype="0" grpId="0" nodeType="clickEffect">
                                  <p:stCondLst>
                                    <p:cond delay="0"/>
                                  </p:stCondLst>
                                  <p:childTnLst>
                                    <p:set>
                                      <p:cBhvr override="childStyle">
                                        <p:cTn id="18" dur="indefinite"/>
                                        <p:tgtEl>
                                          <p:spTgt spid="3">
                                            <p:txEl>
                                              <p:pRg st="3" end="3"/>
                                            </p:txEl>
                                          </p:spTgt>
                                        </p:tgtEl>
                                        <p:attrNameLst>
                                          <p:attrName>style.fontFamily</p:attrName>
                                        </p:attrNameLst>
                                      </p:cBhvr>
                                      <p:to>
                                        <p:strVal val="Times New Roman"/>
                                      </p:to>
                                    </p:set>
                                  </p:childTnLst>
                                </p:cTn>
                              </p:par>
                            </p:childTnLst>
                          </p:cTn>
                        </p:par>
                      </p:childTnLst>
                    </p:cTn>
                  </p:par>
                  <p:par>
                    <p:cTn id="19" fill="hold">
                      <p:stCondLst>
                        <p:cond delay="indefinite"/>
                      </p:stCondLst>
                      <p:childTnLst>
                        <p:par>
                          <p:cTn id="20" fill="hold">
                            <p:stCondLst>
                              <p:cond delay="0"/>
                            </p:stCondLst>
                            <p:childTnLst>
                              <p:par>
                                <p:cTn id="21" presetID="2" presetClass="emph" presetSubtype="0" grpId="0" nodeType="clickEffect">
                                  <p:stCondLst>
                                    <p:cond delay="0"/>
                                  </p:stCondLst>
                                  <p:childTnLst>
                                    <p:set>
                                      <p:cBhvr override="childStyle">
                                        <p:cTn id="22" dur="indefinite"/>
                                        <p:tgtEl>
                                          <p:spTgt spid="3">
                                            <p:txEl>
                                              <p:pRg st="4" end="4"/>
                                            </p:txEl>
                                          </p:spTgt>
                                        </p:tgtEl>
                                        <p:attrNameLst>
                                          <p:attrName>style.fontFamily</p:attrName>
                                        </p:attrNameLst>
                                      </p:cBhvr>
                                      <p:to>
                                        <p:strVal val="Times New Roman"/>
                                      </p:to>
                                    </p:set>
                                  </p:childTnLst>
                                </p:cTn>
                              </p:par>
                            </p:childTnLst>
                          </p:cTn>
                        </p:par>
                      </p:childTnLst>
                    </p:cTn>
                  </p:par>
                  <p:par>
                    <p:cTn id="23" fill="hold">
                      <p:stCondLst>
                        <p:cond delay="indefinite"/>
                      </p:stCondLst>
                      <p:childTnLst>
                        <p:par>
                          <p:cTn id="24" fill="hold">
                            <p:stCondLst>
                              <p:cond delay="0"/>
                            </p:stCondLst>
                            <p:childTnLst>
                              <p:par>
                                <p:cTn id="25" presetID="2" presetClass="emph" presetSubtype="0" grpId="0" nodeType="clickEffect">
                                  <p:stCondLst>
                                    <p:cond delay="0"/>
                                  </p:stCondLst>
                                  <p:childTnLst>
                                    <p:set>
                                      <p:cBhvr override="childStyle">
                                        <p:cTn id="26" dur="indefinite"/>
                                        <p:tgtEl>
                                          <p:spTgt spid="3">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RECEPTIVE  LANGUAGE</a:t>
            </a:r>
            <a:endParaRPr lang="en-IN" dirty="0"/>
          </a:p>
        </p:txBody>
      </p:sp>
      <p:sp>
        <p:nvSpPr>
          <p:cNvPr id="4" name="Text Placeholder 3"/>
          <p:cNvSpPr>
            <a:spLocks noGrp="1"/>
          </p:cNvSpPr>
          <p:nvPr>
            <p:ph type="body" sz="half" idx="3"/>
          </p:nvPr>
        </p:nvSpPr>
        <p:spPr/>
        <p:txBody>
          <a:bodyPr/>
          <a:lstStyle/>
          <a:p>
            <a:r>
              <a:rPr lang="en-US" dirty="0"/>
              <a:t>EXPRESSIVE  LANGUAGE</a:t>
            </a:r>
            <a:endParaRPr lang="en-IN" dirty="0"/>
          </a:p>
        </p:txBody>
      </p:sp>
      <p:sp>
        <p:nvSpPr>
          <p:cNvPr id="5" name="Content Placeholder 4"/>
          <p:cNvSpPr>
            <a:spLocks noGrp="1"/>
          </p:cNvSpPr>
          <p:nvPr>
            <p:ph sz="quarter" idx="2"/>
          </p:nvPr>
        </p:nvSpPr>
        <p:spPr/>
        <p:txBody>
          <a:bodyPr/>
          <a:lstStyle/>
          <a:p>
            <a:pPr lvl="0"/>
            <a:r>
              <a:rPr lang="en-IN" dirty="0"/>
              <a:t>Alert expression when listening,</a:t>
            </a:r>
          </a:p>
          <a:p>
            <a:pPr lvl="0"/>
            <a:r>
              <a:rPr lang="en-IN" dirty="0"/>
              <a:t>direct definite regard</a:t>
            </a:r>
          </a:p>
          <a:p>
            <a:pPr lvl="0"/>
            <a:r>
              <a:rPr lang="en-IN" dirty="0"/>
              <a:t>soothed by care giver’s, mother’s voice</a:t>
            </a:r>
          </a:p>
          <a:p>
            <a:pPr>
              <a:buNone/>
            </a:pPr>
            <a:endParaRPr lang="en-IN" dirty="0"/>
          </a:p>
        </p:txBody>
      </p:sp>
      <p:sp>
        <p:nvSpPr>
          <p:cNvPr id="6" name="Content Placeholder 5"/>
          <p:cNvSpPr>
            <a:spLocks noGrp="1"/>
          </p:cNvSpPr>
          <p:nvPr>
            <p:ph sz="quarter" idx="4"/>
          </p:nvPr>
        </p:nvSpPr>
        <p:spPr/>
        <p:txBody>
          <a:bodyPr/>
          <a:lstStyle/>
          <a:p>
            <a:pPr lvl="0"/>
            <a:r>
              <a:rPr lang="en-IN" dirty="0"/>
              <a:t>Cry patterns develop, crying become differentiated, varying with the reason for crying.</a:t>
            </a:r>
          </a:p>
          <a:p>
            <a:pPr lvl="0"/>
            <a:r>
              <a:rPr lang="en-IN" dirty="0"/>
              <a:t>Pitch and intensity vary </a:t>
            </a:r>
          </a:p>
          <a:p>
            <a:pPr lvl="0"/>
            <a:r>
              <a:rPr lang="en-IN" dirty="0"/>
              <a:t>Responds vocally to care giver’s voice.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0"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p:cTn id="3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8"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p:cTn id="4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6"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PLAY STIMULATION</a:t>
            </a:r>
          </a:p>
        </p:txBody>
      </p:sp>
      <p:sp>
        <p:nvSpPr>
          <p:cNvPr id="3" name="Content Placeholder 2"/>
          <p:cNvSpPr>
            <a:spLocks noGrp="1"/>
          </p:cNvSpPr>
          <p:nvPr>
            <p:ph idx="1"/>
          </p:nvPr>
        </p:nvSpPr>
        <p:spPr/>
        <p:txBody>
          <a:bodyPr/>
          <a:lstStyle/>
          <a:p>
            <a:r>
              <a:rPr lang="en-IN" dirty="0"/>
              <a:t>Same as at one month.</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THREE MONTH CHILD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4554"/>
            <a:ext cx="8229600" cy="4110046"/>
          </a:xfrm>
        </p:spPr>
        <p:txBody>
          <a:bodyPr>
            <a:noAutofit/>
          </a:bodyPr>
          <a:lstStyle/>
          <a:p>
            <a:pPr algn="ctr">
              <a:buNone/>
            </a:pPr>
            <a:r>
              <a:rPr lang="en-IN" sz="6000" b="1" dirty="0">
                <a:latin typeface="Agency FB" pitchFamily="34" charset="0"/>
              </a:rPr>
              <a:t>ONE MONTH </a:t>
            </a:r>
            <a:endParaRPr lang="en-IN" sz="6000"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PHYSICAL OR BIOLOGICAL</a:t>
            </a:r>
            <a:br>
              <a:rPr lang="en-IN" dirty="0"/>
            </a:br>
            <a:endParaRPr lang="en-IN" dirty="0"/>
          </a:p>
        </p:txBody>
      </p:sp>
      <p:sp>
        <p:nvSpPr>
          <p:cNvPr id="3" name="Content Placeholder 2"/>
          <p:cNvSpPr>
            <a:spLocks noGrp="1"/>
          </p:cNvSpPr>
          <p:nvPr>
            <p:ph idx="1"/>
          </p:nvPr>
        </p:nvSpPr>
        <p:spPr/>
        <p:txBody>
          <a:bodyPr>
            <a:normAutofit/>
          </a:bodyPr>
          <a:lstStyle/>
          <a:p>
            <a:pPr lvl="0"/>
            <a:r>
              <a:rPr lang="en-IN" dirty="0"/>
              <a:t>Weight :5.7  ± 0.8 kg </a:t>
            </a:r>
          </a:p>
          <a:p>
            <a:pPr lvl="0"/>
            <a:r>
              <a:rPr lang="en-IN" dirty="0"/>
              <a:t>Length :- 60 ± 2 cm</a:t>
            </a:r>
          </a:p>
          <a:p>
            <a:pPr lvl="0"/>
            <a:r>
              <a:rPr lang="en-IN" dirty="0"/>
              <a:t>Pulse 130+20</a:t>
            </a:r>
          </a:p>
          <a:p>
            <a:pPr lvl="0"/>
            <a:r>
              <a:rPr lang="en-IN" dirty="0"/>
              <a:t>Respiration 35 ± 10</a:t>
            </a:r>
          </a:p>
          <a:p>
            <a:pPr lvl="0"/>
            <a:r>
              <a:rPr lang="en-IN" dirty="0"/>
              <a:t>Bp :- 80/50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lstStyle/>
          <a:p>
            <a:pPr lvl="0" algn="just">
              <a:buNone/>
            </a:pPr>
            <a:r>
              <a:rPr lang="en-IN" dirty="0"/>
              <a:t>Reflexes :-</a:t>
            </a:r>
          </a:p>
          <a:p>
            <a:pPr lvl="0" algn="just"/>
            <a:r>
              <a:rPr lang="en-IN" dirty="0"/>
              <a:t> grasping reflex absent. </a:t>
            </a:r>
          </a:p>
          <a:p>
            <a:pPr lvl="0" algn="just"/>
            <a:r>
              <a:rPr lang="en-IN" dirty="0"/>
              <a:t>Landau reflex appears: are infant suspended in a horizontal prone position with the head flexed, against the chest </a:t>
            </a:r>
            <a:r>
              <a:rPr lang="en-IN" dirty="0" err="1"/>
              <a:t>reflexly</a:t>
            </a:r>
            <a:r>
              <a:rPr lang="en-IN" dirty="0"/>
              <a:t> draws the legs up against the abdomen.</a:t>
            </a:r>
          </a:p>
          <a:p>
            <a:pPr algn="just">
              <a:buNone/>
            </a:pPr>
            <a:endParaRPr lang="en-IN" dirty="0"/>
          </a:p>
        </p:txBody>
      </p:sp>
      <p:pic>
        <p:nvPicPr>
          <p:cNvPr id="4" name="Picture 3" descr="reflex4.png"/>
          <p:cNvPicPr>
            <a:picLocks noChangeAspect="1"/>
          </p:cNvPicPr>
          <p:nvPr/>
        </p:nvPicPr>
        <p:blipFill>
          <a:blip r:embed="rId2"/>
          <a:stretch>
            <a:fillRect/>
          </a:stretch>
        </p:blipFill>
        <p:spPr>
          <a:xfrm>
            <a:off x="1643042" y="4572008"/>
            <a:ext cx="4643470" cy="20002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lstStyle/>
          <a:p>
            <a:r>
              <a:rPr lang="en-US" dirty="0"/>
              <a:t>GROSS MOTOR</a:t>
            </a:r>
            <a:endParaRPr lang="en-IN" dirty="0"/>
          </a:p>
        </p:txBody>
      </p:sp>
      <p:sp>
        <p:nvSpPr>
          <p:cNvPr id="3" name="Content Placeholder 2"/>
          <p:cNvSpPr>
            <a:spLocks noGrp="1"/>
          </p:cNvSpPr>
          <p:nvPr>
            <p:ph idx="1"/>
          </p:nvPr>
        </p:nvSpPr>
        <p:spPr>
          <a:xfrm>
            <a:off x="0" y="857232"/>
            <a:ext cx="6215074" cy="6000768"/>
          </a:xfrm>
        </p:spPr>
        <p:txBody>
          <a:bodyPr>
            <a:normAutofit lnSpcReduction="10000"/>
          </a:bodyPr>
          <a:lstStyle/>
          <a:p>
            <a:pPr lvl="0" algn="just">
              <a:lnSpc>
                <a:spcPct val="250000"/>
              </a:lnSpc>
            </a:pPr>
            <a:r>
              <a:rPr lang="en-IN" dirty="0"/>
              <a:t>Symmetric posture of the head and body </a:t>
            </a:r>
          </a:p>
          <a:p>
            <a:pPr lvl="0" algn="just">
              <a:lnSpc>
                <a:spcPct val="250000"/>
              </a:lnSpc>
            </a:pPr>
            <a:r>
              <a:rPr lang="en-IN" dirty="0"/>
              <a:t>Very slight head lag when pull from supine to sitting position.</a:t>
            </a:r>
          </a:p>
          <a:p>
            <a:pPr lvl="0" algn="just">
              <a:lnSpc>
                <a:spcPct val="250000"/>
              </a:lnSpc>
            </a:pPr>
            <a:r>
              <a:rPr lang="en-IN" dirty="0"/>
              <a:t>Sits, back rounded, knees flexed, when supported in sitting position.</a:t>
            </a:r>
          </a:p>
          <a:p>
            <a:pPr lvl="0" algn="just">
              <a:lnSpc>
                <a:spcPct val="250000"/>
              </a:lnSpc>
            </a:pPr>
            <a:r>
              <a:rPr lang="en-IN" dirty="0"/>
              <a:t>Holds head erect and steady </a:t>
            </a:r>
          </a:p>
        </p:txBody>
      </p:sp>
      <p:pic>
        <p:nvPicPr>
          <p:cNvPr id="4" name="Picture 3" descr="03mo_08.gif"/>
          <p:cNvPicPr>
            <a:picLocks noChangeAspect="1"/>
          </p:cNvPicPr>
          <p:nvPr/>
        </p:nvPicPr>
        <p:blipFill>
          <a:blip r:embed="rId2"/>
          <a:stretch>
            <a:fillRect/>
          </a:stretch>
        </p:blipFill>
        <p:spPr>
          <a:xfrm>
            <a:off x="6143636" y="428604"/>
            <a:ext cx="3000364" cy="24288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en-US" dirty="0"/>
              <a:t>FINE MOTOR</a:t>
            </a:r>
            <a:endParaRPr lang="en-IN" dirty="0"/>
          </a:p>
        </p:txBody>
      </p:sp>
      <p:sp>
        <p:nvSpPr>
          <p:cNvPr id="3" name="Content Placeholder 2"/>
          <p:cNvSpPr>
            <a:spLocks noGrp="1"/>
          </p:cNvSpPr>
          <p:nvPr>
            <p:ph idx="1"/>
          </p:nvPr>
        </p:nvSpPr>
        <p:spPr>
          <a:xfrm>
            <a:off x="285720" y="1071546"/>
            <a:ext cx="3929090" cy="5786454"/>
          </a:xfrm>
        </p:spPr>
        <p:txBody>
          <a:bodyPr>
            <a:normAutofit fontScale="92500" lnSpcReduction="10000"/>
          </a:bodyPr>
          <a:lstStyle/>
          <a:p>
            <a:pPr lvl="0">
              <a:lnSpc>
                <a:spcPct val="150000"/>
              </a:lnSpc>
            </a:pPr>
            <a:r>
              <a:rPr lang="en-IN" dirty="0"/>
              <a:t>Hands open or closed loosely.</a:t>
            </a:r>
          </a:p>
          <a:p>
            <a:pPr lvl="0">
              <a:lnSpc>
                <a:spcPct val="150000"/>
              </a:lnSpc>
            </a:pPr>
            <a:r>
              <a:rPr lang="en-IN" dirty="0"/>
              <a:t>Holds hand in front of face and stares at them.</a:t>
            </a:r>
          </a:p>
          <a:p>
            <a:pPr lvl="0">
              <a:lnSpc>
                <a:spcPct val="150000"/>
              </a:lnSpc>
            </a:pPr>
            <a:r>
              <a:rPr lang="en-IN" dirty="0"/>
              <a:t>Holds objects put in hand with active </a:t>
            </a:r>
            <a:r>
              <a:rPr lang="en-IN" dirty="0" err="1"/>
              <a:t>graps</a:t>
            </a:r>
            <a:r>
              <a:rPr lang="en-IN" dirty="0"/>
              <a:t>.</a:t>
            </a:r>
          </a:p>
          <a:p>
            <a:pPr lvl="0">
              <a:lnSpc>
                <a:spcPct val="150000"/>
              </a:lnSpc>
            </a:pPr>
            <a:r>
              <a:rPr lang="en-IN" dirty="0"/>
              <a:t>Carries hand or object to mouth at  will.</a:t>
            </a:r>
          </a:p>
          <a:p>
            <a:pPr lvl="0">
              <a:lnSpc>
                <a:spcPct val="150000"/>
              </a:lnSpc>
            </a:pPr>
            <a:r>
              <a:rPr lang="en-IN" dirty="0"/>
              <a:t>Reaches for bright object but misses them.</a:t>
            </a:r>
          </a:p>
        </p:txBody>
      </p:sp>
      <p:pic>
        <p:nvPicPr>
          <p:cNvPr id="4" name="Picture 3" descr="article-2172651-14094CD1000005DC-105_634x501.jpg"/>
          <p:cNvPicPr>
            <a:picLocks noChangeAspect="1"/>
          </p:cNvPicPr>
          <p:nvPr/>
        </p:nvPicPr>
        <p:blipFill>
          <a:blip r:embed="rId2"/>
          <a:stretch>
            <a:fillRect/>
          </a:stretch>
        </p:blipFill>
        <p:spPr>
          <a:xfrm>
            <a:off x="4071934" y="428604"/>
            <a:ext cx="5072066" cy="2428892"/>
          </a:xfrm>
          <a:prstGeom prst="rect">
            <a:avLst/>
          </a:prstGeom>
        </p:spPr>
      </p:pic>
      <p:pic>
        <p:nvPicPr>
          <p:cNvPr id="5" name="Picture 4" descr="3 month.jpg"/>
          <p:cNvPicPr>
            <a:picLocks noChangeAspect="1"/>
          </p:cNvPicPr>
          <p:nvPr/>
        </p:nvPicPr>
        <p:blipFill>
          <a:blip r:embed="rId3"/>
          <a:stretch>
            <a:fillRect/>
          </a:stretch>
        </p:blipFill>
        <p:spPr>
          <a:xfrm>
            <a:off x="4500562" y="2928934"/>
            <a:ext cx="4071966" cy="26860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SENSORY MOTOR</a:t>
            </a:r>
            <a:br>
              <a:rPr lang="en-IN" dirty="0"/>
            </a:br>
            <a:endParaRPr lang="en-IN" dirty="0"/>
          </a:p>
        </p:txBody>
      </p:sp>
      <p:sp>
        <p:nvSpPr>
          <p:cNvPr id="3" name="Content Placeholder 2"/>
          <p:cNvSpPr>
            <a:spLocks noGrp="1"/>
          </p:cNvSpPr>
          <p:nvPr>
            <p:ph idx="1"/>
          </p:nvPr>
        </p:nvSpPr>
        <p:spPr>
          <a:xfrm>
            <a:off x="0" y="1071546"/>
            <a:ext cx="4143372" cy="5786454"/>
          </a:xfrm>
        </p:spPr>
        <p:txBody>
          <a:bodyPr>
            <a:normAutofit/>
          </a:bodyPr>
          <a:lstStyle/>
          <a:p>
            <a:pPr lvl="0" algn="just"/>
            <a:r>
              <a:rPr lang="en-IN" dirty="0"/>
              <a:t>Turns head and looks in same direction to locate sound.</a:t>
            </a:r>
          </a:p>
          <a:p>
            <a:pPr lvl="0" algn="just"/>
            <a:r>
              <a:rPr lang="en-IN" dirty="0"/>
              <a:t>When on back turn eyes to a dangling object or moving light to marginal field of vision.</a:t>
            </a:r>
          </a:p>
          <a:p>
            <a:pPr lvl="0" algn="just"/>
            <a:r>
              <a:rPr lang="en-IN" dirty="0"/>
              <a:t>Binocular co-ordination(vertical and horizontal vision)when an object move from right to left and up to down in front of face.</a:t>
            </a:r>
          </a:p>
        </p:txBody>
      </p:sp>
      <p:pic>
        <p:nvPicPr>
          <p:cNvPr id="4" name="Picture 3" descr="3mm.jpg"/>
          <p:cNvPicPr>
            <a:picLocks noChangeAspect="1"/>
          </p:cNvPicPr>
          <p:nvPr/>
        </p:nvPicPr>
        <p:blipFill>
          <a:blip r:embed="rId2"/>
          <a:stretch>
            <a:fillRect/>
          </a:stretch>
        </p:blipFill>
        <p:spPr>
          <a:xfrm>
            <a:off x="5500694" y="357166"/>
            <a:ext cx="3643306" cy="2286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a:t>Cont….</a:t>
            </a:r>
            <a:endParaRPr lang="en-IN" dirty="0"/>
          </a:p>
        </p:txBody>
      </p:sp>
      <p:sp>
        <p:nvSpPr>
          <p:cNvPr id="3" name="Content Placeholder 2"/>
          <p:cNvSpPr>
            <a:spLocks noGrp="1"/>
          </p:cNvSpPr>
          <p:nvPr>
            <p:ph idx="1"/>
          </p:nvPr>
        </p:nvSpPr>
        <p:spPr>
          <a:xfrm>
            <a:off x="0" y="1000108"/>
            <a:ext cx="9144000" cy="5857892"/>
          </a:xfrm>
        </p:spPr>
        <p:txBody>
          <a:bodyPr>
            <a:noAutofit/>
          </a:bodyPr>
          <a:lstStyle/>
          <a:p>
            <a:pPr lvl="0" algn="just">
              <a:lnSpc>
                <a:spcPct val="300000"/>
              </a:lnSpc>
            </a:pPr>
            <a:r>
              <a:rPr lang="en-IN" sz="2800" dirty="0"/>
              <a:t>Looses interest in object that are suddenly removed from the perceptual field.</a:t>
            </a:r>
          </a:p>
          <a:p>
            <a:pPr lvl="0" algn="just">
              <a:lnSpc>
                <a:spcPct val="300000"/>
              </a:lnSpc>
            </a:pPr>
            <a:r>
              <a:rPr lang="en-IN" sz="2800" dirty="0"/>
              <a:t>Blink at object that threaten the eyes.</a:t>
            </a:r>
          </a:p>
          <a:p>
            <a:pPr lvl="0" algn="just">
              <a:lnSpc>
                <a:spcPct val="300000"/>
              </a:lnSpc>
            </a:pPr>
            <a:r>
              <a:rPr lang="en-IN" sz="2800" dirty="0"/>
              <a:t>Beginning ability to co-ordinate various sensory ability.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PSYSCHOSOCIAL</a:t>
            </a:r>
            <a:br>
              <a:rPr lang="en-IN" dirty="0"/>
            </a:br>
            <a:endParaRPr lang="en-IN" dirty="0"/>
          </a:p>
        </p:txBody>
      </p:sp>
      <p:sp>
        <p:nvSpPr>
          <p:cNvPr id="3" name="Content Placeholder 2"/>
          <p:cNvSpPr>
            <a:spLocks noGrp="1"/>
          </p:cNvSpPr>
          <p:nvPr>
            <p:ph idx="1"/>
          </p:nvPr>
        </p:nvSpPr>
        <p:spPr/>
        <p:txBody>
          <a:bodyPr/>
          <a:lstStyle/>
          <a:p>
            <a:pPr lvl="0">
              <a:lnSpc>
                <a:spcPct val="200000"/>
              </a:lnSpc>
            </a:pPr>
            <a:r>
              <a:rPr lang="en-IN" dirty="0"/>
              <a:t>Sense of trust recognises and smiles in response to care giver (usually the mother’s face)</a:t>
            </a:r>
          </a:p>
          <a:p>
            <a:pPr lvl="0">
              <a:lnSpc>
                <a:spcPct val="200000"/>
              </a:lnSpc>
            </a:pPr>
            <a:r>
              <a:rPr lang="en-IN" dirty="0"/>
              <a:t>Stops crying when familiar person approaches </a:t>
            </a:r>
          </a:p>
          <a:p>
            <a:pPr lvl="0">
              <a:lnSpc>
                <a:spcPct val="200000"/>
              </a:lnSpc>
            </a:pPr>
            <a:r>
              <a:rPr lang="en-IN" dirty="0"/>
              <a:t>Interested  in surroundings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PSYCHOSEXUAL :- Oral stage 0-1 year</a:t>
            </a:r>
          </a:p>
          <a:p>
            <a:r>
              <a:rPr lang="en-IN" dirty="0"/>
              <a:t>SPIRITUAL :- Undifferentiated 0 -1 year</a:t>
            </a:r>
          </a:p>
          <a:p>
            <a:r>
              <a:rPr lang="en-IN" dirty="0"/>
              <a:t>INTELLECTUAL:- SENSORY MOTOR STAGE SUB- STAGE II : Primary circular reaction (1-4 month).</a:t>
            </a:r>
          </a:p>
          <a:p>
            <a:r>
              <a:rPr lang="en-IN" dirty="0"/>
              <a:t>MORAL :- Pre-conventional morality stage 0 (0 -1 year)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r>
              <a:rPr lang="en-IN" dirty="0"/>
              <a:t>RECEPTIVE LANGUAGE</a:t>
            </a:r>
          </a:p>
        </p:txBody>
      </p:sp>
      <p:sp>
        <p:nvSpPr>
          <p:cNvPr id="5" name="Text Placeholder 4"/>
          <p:cNvSpPr>
            <a:spLocks noGrp="1"/>
          </p:cNvSpPr>
          <p:nvPr>
            <p:ph type="body" sz="half" idx="3"/>
          </p:nvPr>
        </p:nvSpPr>
        <p:spPr/>
        <p:txBody>
          <a:bodyPr/>
          <a:lstStyle/>
          <a:p>
            <a:r>
              <a:rPr lang="en-IN" dirty="0"/>
              <a:t>EXPRESSIVE LANGUAGE</a:t>
            </a:r>
          </a:p>
        </p:txBody>
      </p:sp>
      <p:sp>
        <p:nvSpPr>
          <p:cNvPr id="4" name="Content Placeholder 3"/>
          <p:cNvSpPr>
            <a:spLocks noGrp="1"/>
          </p:cNvSpPr>
          <p:nvPr>
            <p:ph sz="quarter" idx="2"/>
          </p:nvPr>
        </p:nvSpPr>
        <p:spPr/>
        <p:txBody>
          <a:bodyPr>
            <a:normAutofit/>
          </a:bodyPr>
          <a:lstStyle/>
          <a:p>
            <a:pPr>
              <a:buNone/>
            </a:pPr>
            <a:r>
              <a:rPr lang="en-IN" dirty="0"/>
              <a:t>Looks in direction of speaker</a:t>
            </a:r>
          </a:p>
          <a:p>
            <a:endParaRPr lang="en-IN" dirty="0"/>
          </a:p>
        </p:txBody>
      </p:sp>
      <p:sp>
        <p:nvSpPr>
          <p:cNvPr id="6" name="Content Placeholder 5"/>
          <p:cNvSpPr>
            <a:spLocks noGrp="1"/>
          </p:cNvSpPr>
          <p:nvPr>
            <p:ph sz="quarter" idx="4"/>
          </p:nvPr>
        </p:nvSpPr>
        <p:spPr/>
        <p:txBody>
          <a:bodyPr/>
          <a:lstStyle/>
          <a:p>
            <a:pPr lvl="0"/>
            <a:r>
              <a:rPr lang="en-IN" dirty="0"/>
              <a:t>Cry less </a:t>
            </a:r>
          </a:p>
          <a:p>
            <a:pPr lvl="0"/>
            <a:r>
              <a:rPr lang="en-IN" dirty="0"/>
              <a:t>Shows pleasure in making many sound</a:t>
            </a:r>
          </a:p>
          <a:p>
            <a:pPr lvl="0"/>
            <a:r>
              <a:rPr lang="en-IN" dirty="0"/>
              <a:t>Vocalizes in responds to other: chuckles</a:t>
            </a:r>
          </a:p>
          <a:p>
            <a:pPr lvl="0"/>
            <a:r>
              <a:rPr lang="en-IN" dirty="0"/>
              <a:t>May laugh aloud</a:t>
            </a:r>
          </a:p>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PLAY STIMULATION</a:t>
            </a:r>
          </a:p>
        </p:txBody>
      </p:sp>
      <p:sp>
        <p:nvSpPr>
          <p:cNvPr id="3" name="Content Placeholder 2"/>
          <p:cNvSpPr>
            <a:spLocks noGrp="1"/>
          </p:cNvSpPr>
          <p:nvPr>
            <p:ph idx="1"/>
          </p:nvPr>
        </p:nvSpPr>
        <p:spPr/>
        <p:txBody>
          <a:bodyPr>
            <a:normAutofit/>
          </a:bodyPr>
          <a:lstStyle/>
          <a:p>
            <a:pPr lvl="0"/>
            <a:r>
              <a:rPr lang="en-IN" dirty="0"/>
              <a:t>Same as 1 -2 months</a:t>
            </a:r>
          </a:p>
          <a:p>
            <a:pPr lvl="0"/>
            <a:r>
              <a:rPr lang="en-IN" dirty="0"/>
              <a:t>encourage infant to raise head in prone position.</a:t>
            </a:r>
          </a:p>
          <a:p>
            <a:pPr lvl="0"/>
            <a:r>
              <a:rPr lang="en-IN" dirty="0"/>
              <a:t>Pull baby in sitting position, thus encourage head control</a:t>
            </a:r>
          </a:p>
          <a:p>
            <a:pPr lvl="0"/>
            <a:r>
              <a:rPr lang="en-IN" dirty="0"/>
              <a:t>Hold bright toys in front of infant to encourage teaching </a:t>
            </a:r>
          </a:p>
          <a:p>
            <a:pPr lvl="0"/>
            <a:r>
              <a:rPr lang="en-IN" dirty="0"/>
              <a:t>Provide greater variety of toy as baby show interest in play thing .</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758138" cy="1347046"/>
          </a:xfrm>
        </p:spPr>
        <p:txBody>
          <a:bodyPr>
            <a:normAutofit fontScale="90000"/>
          </a:bodyPr>
          <a:lstStyle/>
          <a:p>
            <a:pPr algn="ctr"/>
            <a:r>
              <a:rPr lang="en-IN" b="1" dirty="0"/>
              <a:t>PHYSICAL OR BIOLOGICAL </a:t>
            </a:r>
            <a:br>
              <a:rPr lang="en-IN" dirty="0"/>
            </a:br>
            <a:endParaRPr lang="en-IN" dirty="0"/>
          </a:p>
        </p:txBody>
      </p:sp>
      <p:sp>
        <p:nvSpPr>
          <p:cNvPr id="3" name="Content Placeholder 2"/>
          <p:cNvSpPr>
            <a:spLocks noGrp="1"/>
          </p:cNvSpPr>
          <p:nvPr>
            <p:ph idx="1"/>
          </p:nvPr>
        </p:nvSpPr>
        <p:spPr>
          <a:xfrm>
            <a:off x="457200" y="1571612"/>
            <a:ext cx="8229600" cy="4500594"/>
          </a:xfrm>
        </p:spPr>
        <p:txBody>
          <a:bodyPr>
            <a:normAutofit/>
          </a:bodyPr>
          <a:lstStyle/>
          <a:p>
            <a:pPr lvl="0">
              <a:lnSpc>
                <a:spcPct val="170000"/>
              </a:lnSpc>
            </a:pPr>
            <a:r>
              <a:rPr lang="en-IN" dirty="0"/>
              <a:t>WEIGHT :- 4.4 ± 0.8 kg</a:t>
            </a:r>
          </a:p>
          <a:p>
            <a:pPr lvl="0">
              <a:lnSpc>
                <a:spcPct val="170000"/>
              </a:lnSpc>
            </a:pPr>
            <a:r>
              <a:rPr lang="en-IN" dirty="0"/>
              <a:t>LENGHT :- approximately 53 ± 2.5 cm, 1 inch in a month.</a:t>
            </a:r>
          </a:p>
          <a:p>
            <a:pPr lvl="0">
              <a:lnSpc>
                <a:spcPct val="170000"/>
              </a:lnSpc>
            </a:pPr>
            <a:r>
              <a:rPr lang="en-IN" dirty="0"/>
              <a:t>HEAD CIRCUMFERENCE :- 35 ± 2 CM, increase 2 cm per two month till 3month.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4 MONTH BABY</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IN" dirty="0"/>
              <a:t>PHYSICAL AND BIOLOGICAL</a:t>
            </a:r>
          </a:p>
        </p:txBody>
      </p:sp>
      <p:sp>
        <p:nvSpPr>
          <p:cNvPr id="3" name="Content Placeholder 2"/>
          <p:cNvSpPr>
            <a:spLocks noGrp="1"/>
          </p:cNvSpPr>
          <p:nvPr>
            <p:ph idx="1"/>
          </p:nvPr>
        </p:nvSpPr>
        <p:spPr>
          <a:xfrm>
            <a:off x="0" y="1000108"/>
            <a:ext cx="9144000" cy="5857892"/>
          </a:xfrm>
        </p:spPr>
        <p:txBody>
          <a:bodyPr>
            <a:normAutofit/>
          </a:bodyPr>
          <a:lstStyle/>
          <a:p>
            <a:pPr lvl="0" algn="just">
              <a:lnSpc>
                <a:spcPct val="200000"/>
              </a:lnSpc>
            </a:pPr>
            <a:r>
              <a:rPr lang="en-IN" sz="2800" dirty="0"/>
              <a:t>Drools between 3 – 4 month of age indicating increased production of saliva. Unable to swallow it, therefore, it run from mouth.</a:t>
            </a:r>
          </a:p>
          <a:p>
            <a:pPr lvl="0" algn="just">
              <a:lnSpc>
                <a:spcPct val="200000"/>
              </a:lnSpc>
            </a:pPr>
            <a:r>
              <a:rPr lang="en-IN" sz="2800" dirty="0"/>
              <a:t>REFLEXES :- Tonic neck, </a:t>
            </a:r>
            <a:r>
              <a:rPr lang="en-IN" sz="2800" dirty="0" err="1"/>
              <a:t>moro</a:t>
            </a:r>
            <a:r>
              <a:rPr lang="en-IN" sz="2800" dirty="0"/>
              <a:t>, sucking and rooting (when awake) reflexes absent; extrusion reflex fading(3 – 4 months).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00562" cy="1143000"/>
          </a:xfrm>
        </p:spPr>
        <p:txBody>
          <a:bodyPr>
            <a:normAutofit/>
          </a:bodyPr>
          <a:lstStyle/>
          <a:p>
            <a:r>
              <a:rPr lang="en-IN" dirty="0"/>
              <a:t>GROSS MOTOR</a:t>
            </a:r>
          </a:p>
        </p:txBody>
      </p:sp>
      <p:sp>
        <p:nvSpPr>
          <p:cNvPr id="3" name="Content Placeholder 2"/>
          <p:cNvSpPr>
            <a:spLocks noGrp="1"/>
          </p:cNvSpPr>
          <p:nvPr>
            <p:ph idx="1"/>
          </p:nvPr>
        </p:nvSpPr>
        <p:spPr>
          <a:xfrm>
            <a:off x="285720" y="1000108"/>
            <a:ext cx="4114800" cy="5643602"/>
          </a:xfrm>
        </p:spPr>
        <p:txBody>
          <a:bodyPr>
            <a:normAutofit/>
          </a:bodyPr>
          <a:lstStyle/>
          <a:p>
            <a:pPr lvl="0" algn="just"/>
            <a:r>
              <a:rPr lang="en-IN" dirty="0"/>
              <a:t>Symmetric body postures is predominate.</a:t>
            </a:r>
          </a:p>
          <a:p>
            <a:pPr lvl="0" algn="just"/>
            <a:r>
              <a:rPr lang="en-IN" dirty="0"/>
              <a:t>Sits with adequate support. </a:t>
            </a:r>
          </a:p>
          <a:p>
            <a:pPr lvl="0" algn="just"/>
            <a:r>
              <a:rPr lang="en-IN" dirty="0"/>
              <a:t>Holds head erect and steady when placed in sitting position.</a:t>
            </a:r>
          </a:p>
        </p:txBody>
      </p:sp>
      <p:pic>
        <p:nvPicPr>
          <p:cNvPr id="4" name="Picture 3" descr="4mm.jpg"/>
          <p:cNvPicPr>
            <a:picLocks noChangeAspect="1"/>
          </p:cNvPicPr>
          <p:nvPr/>
        </p:nvPicPr>
        <p:blipFill>
          <a:blip r:embed="rId2"/>
          <a:stretch>
            <a:fillRect/>
          </a:stretch>
        </p:blipFill>
        <p:spPr>
          <a:xfrm>
            <a:off x="4572000" y="0"/>
            <a:ext cx="4572000" cy="2214554"/>
          </a:xfrm>
          <a:prstGeom prst="rect">
            <a:avLst/>
          </a:prstGeom>
        </p:spPr>
      </p:pic>
      <p:pic>
        <p:nvPicPr>
          <p:cNvPr id="5" name="Picture 4" descr="4m.jpg"/>
          <p:cNvPicPr>
            <a:picLocks noChangeAspect="1"/>
          </p:cNvPicPr>
          <p:nvPr/>
        </p:nvPicPr>
        <p:blipFill>
          <a:blip r:embed="rId3" cstate="print"/>
          <a:stretch>
            <a:fillRect/>
          </a:stretch>
        </p:blipFill>
        <p:spPr>
          <a:xfrm>
            <a:off x="4643438" y="2214554"/>
            <a:ext cx="4500562" cy="3500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4143404" cy="1143000"/>
          </a:xfrm>
        </p:spPr>
        <p:txBody>
          <a:bodyPr/>
          <a:lstStyle/>
          <a:p>
            <a:r>
              <a:rPr lang="en-US" dirty="0"/>
              <a:t>Cont…</a:t>
            </a:r>
            <a:endParaRPr lang="en-IN" dirty="0"/>
          </a:p>
        </p:txBody>
      </p:sp>
      <p:sp>
        <p:nvSpPr>
          <p:cNvPr id="3" name="Content Placeholder 2"/>
          <p:cNvSpPr>
            <a:spLocks noGrp="1"/>
          </p:cNvSpPr>
          <p:nvPr>
            <p:ph idx="1"/>
          </p:nvPr>
        </p:nvSpPr>
        <p:spPr>
          <a:xfrm>
            <a:off x="0" y="1000108"/>
            <a:ext cx="9144000" cy="4389120"/>
          </a:xfrm>
        </p:spPr>
        <p:txBody>
          <a:bodyPr/>
          <a:lstStyle/>
          <a:p>
            <a:pPr lvl="0" algn="just"/>
            <a:r>
              <a:rPr lang="en-IN" dirty="0"/>
              <a:t>Lifts head and shoulders at a 90 degree angle when on abdomen and looks around.</a:t>
            </a:r>
          </a:p>
          <a:p>
            <a:pPr lvl="0" algn="just"/>
            <a:r>
              <a:rPr lang="en-IN" dirty="0"/>
              <a:t>Attempts to roll or actually rolls over from front to back .</a:t>
            </a:r>
          </a:p>
          <a:p>
            <a:pPr lvl="0" algn="just"/>
            <a:r>
              <a:rPr lang="en-IN" dirty="0"/>
              <a:t>Sustains small portion of own weight when held in standing position.</a:t>
            </a:r>
          </a:p>
        </p:txBody>
      </p:sp>
      <p:pic>
        <p:nvPicPr>
          <p:cNvPr id="4" name="Picture 3" descr="image.jpg"/>
          <p:cNvPicPr>
            <a:picLocks noChangeAspect="1"/>
          </p:cNvPicPr>
          <p:nvPr/>
        </p:nvPicPr>
        <p:blipFill>
          <a:blip r:embed="rId2"/>
          <a:stretch>
            <a:fillRect/>
          </a:stretch>
        </p:blipFill>
        <p:spPr>
          <a:xfrm>
            <a:off x="5595954" y="2786058"/>
            <a:ext cx="3548046" cy="31432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IN" dirty="0"/>
              <a:t>FINE MOTOR</a:t>
            </a:r>
          </a:p>
        </p:txBody>
      </p:sp>
      <p:sp>
        <p:nvSpPr>
          <p:cNvPr id="3" name="Content Placeholder 2"/>
          <p:cNvSpPr>
            <a:spLocks noGrp="1"/>
          </p:cNvSpPr>
          <p:nvPr>
            <p:ph idx="1"/>
          </p:nvPr>
        </p:nvSpPr>
        <p:spPr>
          <a:xfrm>
            <a:off x="0" y="1142984"/>
            <a:ext cx="9144000" cy="4389120"/>
          </a:xfrm>
        </p:spPr>
        <p:txBody>
          <a:bodyPr>
            <a:normAutofit/>
          </a:bodyPr>
          <a:lstStyle/>
          <a:p>
            <a:pPr lvl="0" algn="just"/>
            <a:r>
              <a:rPr lang="en-IN" dirty="0"/>
              <a:t>Holds hand predominantly open.</a:t>
            </a:r>
          </a:p>
          <a:p>
            <a:pPr lvl="0" algn="just"/>
            <a:r>
              <a:rPr lang="en-IN" dirty="0"/>
              <a:t>Brings hands together in midline. </a:t>
            </a:r>
          </a:p>
          <a:p>
            <a:pPr lvl="0" algn="just"/>
            <a:r>
              <a:rPr lang="en-IN" dirty="0"/>
              <a:t>Plays with fingers.</a:t>
            </a:r>
          </a:p>
          <a:p>
            <a:pPr lvl="0" algn="just"/>
            <a:r>
              <a:rPr lang="en-IN" dirty="0"/>
              <a:t>Grasps objects held near hand. Cannot pick it up when dropped (grasps object) with both hands.</a:t>
            </a:r>
          </a:p>
          <a:p>
            <a:pPr algn="just">
              <a:buNone/>
            </a:pPr>
            <a:endParaRPr lang="en-IN" dirty="0"/>
          </a:p>
        </p:txBody>
      </p:sp>
      <p:pic>
        <p:nvPicPr>
          <p:cNvPr id="4" name="Picture 3" descr="4mn.jpg"/>
          <p:cNvPicPr>
            <a:picLocks noChangeAspect="1"/>
          </p:cNvPicPr>
          <p:nvPr/>
        </p:nvPicPr>
        <p:blipFill>
          <a:blip r:embed="rId2"/>
          <a:stretch>
            <a:fillRect/>
          </a:stretch>
        </p:blipFill>
        <p:spPr>
          <a:xfrm>
            <a:off x="1500166" y="3500438"/>
            <a:ext cx="5572164" cy="3071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lstStyle/>
          <a:p>
            <a:pPr lvl="0" algn="just"/>
            <a:r>
              <a:rPr lang="en-IN" dirty="0"/>
              <a:t>Attempts to reach objects with hands </a:t>
            </a:r>
            <a:r>
              <a:rPr lang="en-IN" i="1" dirty="0"/>
              <a:t>but overshoots them.</a:t>
            </a:r>
          </a:p>
          <a:p>
            <a:pPr lvl="0" algn="just"/>
            <a:r>
              <a:rPr lang="en-IN" dirty="0"/>
              <a:t>Objects are carried to mouth.</a:t>
            </a:r>
          </a:p>
          <a:p>
            <a:pPr lvl="0" algn="just"/>
            <a:r>
              <a:rPr lang="en-IN" dirty="0"/>
              <a:t>Thumb  apposition in grasping occurs between third and fourth month.</a:t>
            </a:r>
          </a:p>
          <a:p>
            <a:pPr lvl="0" algn="just"/>
            <a:r>
              <a:rPr lang="en-IN" dirty="0"/>
              <a:t>Fingers and clutches clothing.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a:t>
            </a:r>
            <a:endParaRPr lang="en-IN" dirty="0"/>
          </a:p>
        </p:txBody>
      </p:sp>
      <p:sp>
        <p:nvSpPr>
          <p:cNvPr id="3" name="Content Placeholder 2"/>
          <p:cNvSpPr>
            <a:spLocks noGrp="1"/>
          </p:cNvSpPr>
          <p:nvPr>
            <p:ph idx="1"/>
          </p:nvPr>
        </p:nvSpPr>
        <p:spPr/>
        <p:txBody>
          <a:bodyPr/>
          <a:lstStyle/>
          <a:p>
            <a:pPr algn="just"/>
            <a:r>
              <a:rPr lang="en-US" dirty="0"/>
              <a:t>Follows moving objects well with eyes.</a:t>
            </a:r>
          </a:p>
          <a:p>
            <a:pPr algn="just"/>
            <a:r>
              <a:rPr lang="en-US" dirty="0"/>
              <a:t>Fair good binocular vision.</a:t>
            </a:r>
          </a:p>
          <a:p>
            <a:pPr algn="just"/>
            <a:r>
              <a:rPr lang="en-US" dirty="0"/>
              <a:t>Looks briefly for toy that disappears.</a:t>
            </a:r>
          </a:p>
          <a:p>
            <a:pPr algn="just"/>
            <a:r>
              <a:rPr lang="en-US" dirty="0"/>
              <a:t>Can focus on small objects.</a:t>
            </a:r>
          </a:p>
          <a:p>
            <a:pPr algn="just"/>
            <a:r>
              <a:rPr lang="en-US" dirty="0"/>
              <a:t>Recognizes familiar objects.</a:t>
            </a:r>
          </a:p>
          <a:p>
            <a:pPr algn="just"/>
            <a:r>
              <a:rPr lang="en-US" dirty="0"/>
              <a:t>Comfort by sucking thumb.</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PSYCHOSOCIAL</a:t>
            </a:r>
          </a:p>
        </p:txBody>
      </p:sp>
      <p:sp>
        <p:nvSpPr>
          <p:cNvPr id="3" name="Content Placeholder 2"/>
          <p:cNvSpPr>
            <a:spLocks noGrp="1"/>
          </p:cNvSpPr>
          <p:nvPr>
            <p:ph idx="1"/>
          </p:nvPr>
        </p:nvSpPr>
        <p:spPr/>
        <p:txBody>
          <a:bodyPr>
            <a:normAutofit/>
          </a:bodyPr>
          <a:lstStyle/>
          <a:p>
            <a:pPr lvl="0" algn="just"/>
            <a:r>
              <a:rPr lang="en-IN" dirty="0"/>
              <a:t>Sense of trust- smile in response to smiles of other.</a:t>
            </a:r>
          </a:p>
          <a:p>
            <a:pPr lvl="0" algn="just"/>
            <a:r>
              <a:rPr lang="en-IN" dirty="0"/>
              <a:t>Shows evidence of wanting social attention and of increasing interest in other family members.</a:t>
            </a:r>
          </a:p>
          <a:p>
            <a:pPr lvl="0" algn="just"/>
            <a:r>
              <a:rPr lang="en-IN" dirty="0"/>
              <a:t>Shows interest in new stimuli.</a:t>
            </a:r>
          </a:p>
          <a:p>
            <a:pPr lvl="0" algn="just"/>
            <a:r>
              <a:rPr lang="en-IN" dirty="0"/>
              <a:t>Shows eagerness when feeding bottle appears,</a:t>
            </a:r>
          </a:p>
          <a:p>
            <a:pPr lvl="0" algn="just"/>
            <a:r>
              <a:rPr lang="en-IN" dirty="0"/>
              <a:t>Breath heavily when excited.</a:t>
            </a:r>
          </a:p>
          <a:p>
            <a:pPr lvl="0" algn="just">
              <a:buNone/>
            </a:pPr>
            <a:r>
              <a:rPr lang="en-IN" dirty="0"/>
              <a:t>PSYCHOSEXUAL :- Oral stage (0-1 year)</a:t>
            </a:r>
          </a:p>
          <a:p>
            <a:pPr algn="just">
              <a:buNone/>
            </a:pPr>
            <a:r>
              <a:rPr lang="en-IN" dirty="0"/>
              <a:t>SPIRITUAL :- Undifferentiated (0-1 year)</a:t>
            </a:r>
          </a:p>
          <a:p>
            <a:pPr algn="just"/>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INTELLECTUAL</a:t>
            </a:r>
          </a:p>
        </p:txBody>
      </p:sp>
      <p:sp>
        <p:nvSpPr>
          <p:cNvPr id="3" name="Content Placeholder 2"/>
          <p:cNvSpPr>
            <a:spLocks noGrp="1"/>
          </p:cNvSpPr>
          <p:nvPr>
            <p:ph idx="1"/>
          </p:nvPr>
        </p:nvSpPr>
        <p:spPr/>
        <p:txBody>
          <a:bodyPr>
            <a:normAutofit/>
          </a:bodyPr>
          <a:lstStyle/>
          <a:p>
            <a:pPr algn="just"/>
            <a:r>
              <a:rPr lang="en-IN" dirty="0" err="1"/>
              <a:t>Sensorimotor</a:t>
            </a:r>
            <a:r>
              <a:rPr lang="en-IN" dirty="0"/>
              <a:t> stage</a:t>
            </a:r>
          </a:p>
          <a:p>
            <a:pPr lvl="0" algn="just"/>
            <a:r>
              <a:rPr lang="en-IN" dirty="0"/>
              <a:t>Sub stage ii :- primary circular reaction(0-4 months)</a:t>
            </a:r>
          </a:p>
          <a:p>
            <a:pPr lvl="0" algn="just"/>
            <a:r>
              <a:rPr lang="en-IN" dirty="0"/>
              <a:t>Sub stage iii :-secondary circular reaction (4-8 month)</a:t>
            </a:r>
          </a:p>
          <a:p>
            <a:pPr lvl="0" algn="just"/>
            <a:r>
              <a:rPr lang="en-IN" dirty="0"/>
              <a:t>Repeats actions that affect an object to get a response (shaking a rattle), experiments with old or new response to produce environmental changes or to reach a goal</a:t>
            </a:r>
          </a:p>
          <a:p>
            <a:pPr algn="just">
              <a:buNone/>
            </a:pPr>
            <a:r>
              <a:rPr lang="en-IN" dirty="0"/>
              <a:t>MORAL :- Pre-conventional morality stage 0 (0-2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800" decel="100000"/>
                                        <p:tgtEl>
                                          <p:spTgt spid="3">
                                            <p:txEl>
                                              <p:pRg st="4" end="4"/>
                                            </p:txEl>
                                          </p:spTgt>
                                        </p:tgtEl>
                                      </p:cBhvr>
                                    </p:animEffect>
                                    <p:anim calcmode="lin" valueType="num">
                                      <p:cBhvr>
                                        <p:cTn id="2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SENSORY MOTOR</a:t>
            </a:r>
          </a:p>
        </p:txBody>
      </p:sp>
      <p:sp>
        <p:nvSpPr>
          <p:cNvPr id="3" name="Content Placeholder 2"/>
          <p:cNvSpPr>
            <a:spLocks noGrp="1"/>
          </p:cNvSpPr>
          <p:nvPr>
            <p:ph idx="1"/>
          </p:nvPr>
        </p:nvSpPr>
        <p:spPr/>
        <p:txBody>
          <a:bodyPr>
            <a:normAutofit lnSpcReduction="10000"/>
          </a:bodyPr>
          <a:lstStyle/>
          <a:p>
            <a:pPr lvl="0" algn="just"/>
            <a:r>
              <a:rPr lang="en-IN" dirty="0"/>
              <a:t>Follows moving objects well with eyes..</a:t>
            </a:r>
          </a:p>
          <a:p>
            <a:pPr lvl="0" algn="just"/>
            <a:r>
              <a:rPr lang="en-IN" dirty="0"/>
              <a:t>Fairly good binocular vision</a:t>
            </a:r>
          </a:p>
          <a:p>
            <a:pPr lvl="0" algn="just"/>
            <a:r>
              <a:rPr lang="en-IN" dirty="0"/>
              <a:t>Looks briefly for toy that disappears</a:t>
            </a:r>
          </a:p>
          <a:p>
            <a:pPr lvl="0" algn="just"/>
            <a:r>
              <a:rPr lang="en-IN" dirty="0"/>
              <a:t>Accommodation begins to develop. Can accommodate to nearby objects.</a:t>
            </a:r>
          </a:p>
          <a:p>
            <a:pPr lvl="0" algn="just"/>
            <a:r>
              <a:rPr lang="en-IN" dirty="0"/>
              <a:t>Can focus on small objects. Stares at rattle placed in hand and takes it to the month.</a:t>
            </a:r>
          </a:p>
          <a:p>
            <a:pPr lvl="0" algn="just"/>
            <a:r>
              <a:rPr lang="en-IN" dirty="0"/>
              <a:t>Recognizes familiar objects such as feeding bottle and toys beginning hand – eye co-ordination.</a:t>
            </a:r>
          </a:p>
          <a:p>
            <a:pPr lvl="0" algn="just"/>
            <a:r>
              <a:rPr lang="en-IN" dirty="0"/>
              <a:t>Comfort self by sucking thumb or pacifier.</a:t>
            </a:r>
          </a:p>
          <a:p>
            <a:pPr algn="just"/>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
                                            <p:txEl>
                                              <p:pRg st="5" end="5"/>
                                            </p:txEl>
                                          </p:spTgt>
                                        </p:tgtEl>
                                        <p:attrNameLst>
                                          <p:attrName>style.visibility</p:attrName>
                                        </p:attrNameLst>
                                      </p:cBhvr>
                                      <p:to>
                                        <p:strVal val="visible"/>
                                      </p:to>
                                    </p:set>
                                    <p:set>
                                      <p:cBhvr>
                                        <p:cTn id="52" dur="455" fill="hold">
                                          <p:stCondLst>
                                            <p:cond delay="0"/>
                                          </p:stCondLst>
                                        </p:cTn>
                                        <p:tgtEl>
                                          <p:spTgt spid="3">
                                            <p:txEl>
                                              <p:pRg st="5" end="5"/>
                                            </p:txEl>
                                          </p:spTgt>
                                        </p:tgtEl>
                                        <p:attrNameLst>
                                          <p:attrName>style.rotation</p:attrName>
                                        </p:attrNameLst>
                                      </p:cBhvr>
                                      <p:to>
                                        <p:strVal val="-45.0"/>
                                      </p:to>
                                    </p:set>
                                    <p:anim calcmode="lin" valueType="num">
                                      <p:cBhvr>
                                        <p:cTn id="5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3">
                                            <p:txEl>
                                              <p:pRg st="6" end="6"/>
                                            </p:txEl>
                                          </p:spTgt>
                                        </p:tgtEl>
                                        <p:attrNameLst>
                                          <p:attrName>style.visibility</p:attrName>
                                        </p:attrNameLst>
                                      </p:cBhvr>
                                      <p:to>
                                        <p:strVal val="visible"/>
                                      </p:to>
                                    </p:set>
                                    <p:set>
                                      <p:cBhvr>
                                        <p:cTn id="61" dur="455" fill="hold">
                                          <p:stCondLst>
                                            <p:cond delay="0"/>
                                          </p:stCondLst>
                                        </p:cTn>
                                        <p:tgtEl>
                                          <p:spTgt spid="3">
                                            <p:txEl>
                                              <p:pRg st="6" end="6"/>
                                            </p:txEl>
                                          </p:spTgt>
                                        </p:tgtEl>
                                        <p:attrNameLst>
                                          <p:attrName>style.rotation</p:attrName>
                                        </p:attrNameLst>
                                      </p:cBhvr>
                                      <p:to>
                                        <p:strVal val="-45.0"/>
                                      </p:to>
                                    </p:set>
                                    <p:anim calcmode="lin" valueType="num">
                                      <p:cBhvr>
                                        <p:cTn id="62"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8"/>
          </a:xfrm>
        </p:spPr>
        <p:txBody>
          <a:bodyPr>
            <a:normAutofit/>
          </a:bodyPr>
          <a:lstStyle/>
          <a:p>
            <a:r>
              <a:rPr lang="en-US" dirty="0"/>
              <a:t>Cont…</a:t>
            </a:r>
            <a:endParaRPr lang="en-IN" dirty="0"/>
          </a:p>
        </p:txBody>
      </p:sp>
      <p:sp>
        <p:nvSpPr>
          <p:cNvPr id="3" name="Content Placeholder 2"/>
          <p:cNvSpPr>
            <a:spLocks noGrp="1"/>
          </p:cNvSpPr>
          <p:nvPr>
            <p:ph idx="1"/>
          </p:nvPr>
        </p:nvSpPr>
        <p:spPr>
          <a:xfrm>
            <a:off x="457200" y="1500174"/>
            <a:ext cx="8229600" cy="4824426"/>
          </a:xfrm>
        </p:spPr>
        <p:txBody>
          <a:bodyPr/>
          <a:lstStyle/>
          <a:p>
            <a:pPr lvl="0">
              <a:lnSpc>
                <a:spcPct val="170000"/>
              </a:lnSpc>
            </a:pPr>
            <a:r>
              <a:rPr lang="en-IN" dirty="0"/>
              <a:t>PULSE :- 130 ± 20 beats / min.</a:t>
            </a:r>
          </a:p>
          <a:p>
            <a:pPr lvl="0">
              <a:lnSpc>
                <a:spcPct val="170000"/>
              </a:lnSpc>
            </a:pPr>
            <a:r>
              <a:rPr lang="en-IN" dirty="0"/>
              <a:t>RESPIRATION :-35 ± 10 beats pr min.</a:t>
            </a:r>
          </a:p>
          <a:p>
            <a:pPr lvl="0">
              <a:lnSpc>
                <a:spcPct val="170000"/>
              </a:lnSpc>
            </a:pPr>
            <a:r>
              <a:rPr lang="en-IN" dirty="0"/>
              <a:t>BLOOD PRESSURE :- 80 / 50 ± 20/10 MMHg</a:t>
            </a:r>
          </a:p>
          <a:p>
            <a:pPr lvl="0">
              <a:lnSpc>
                <a:spcPct val="170000"/>
              </a:lnSpc>
            </a:pPr>
            <a:r>
              <a:rPr lang="en-IN" dirty="0"/>
              <a:t>REFLEXES :- baby has well develop of rooting, sucking, swallowing, </a:t>
            </a:r>
            <a:r>
              <a:rPr lang="en-IN" dirty="0" err="1"/>
              <a:t>moro</a:t>
            </a:r>
            <a:r>
              <a:rPr lang="en-IN" dirty="0"/>
              <a:t> reflexes etc.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a:t>RECEPTIVE LANGUAGE :- Responds differently to pleasant or angry voice, but does not cry when scolded.</a:t>
            </a:r>
          </a:p>
          <a:p>
            <a:pPr algn="just">
              <a:buNone/>
            </a:pPr>
            <a:endParaRPr lang="en-US" dirty="0"/>
          </a:p>
          <a:p>
            <a:pPr algn="just">
              <a:buNone/>
            </a:pPr>
            <a:endParaRPr lang="en-US" dirty="0"/>
          </a:p>
          <a:p>
            <a:pPr algn="just">
              <a:buNone/>
            </a:pPr>
            <a:endParaRPr lang="en-IN" dirty="0"/>
          </a:p>
          <a:p>
            <a:pPr algn="just"/>
            <a:r>
              <a:rPr lang="en-IN" dirty="0"/>
              <a:t>EXPRESSIVE LANGUAGE :- Laugh aloud, vocalizes socially :- coos and gurgles when spoken to very ‘talkative’ to self,      people, or toys. Can vocalize consonants ‘</a:t>
            </a:r>
            <a:r>
              <a:rPr lang="en-IN" dirty="0" err="1"/>
              <a:t>b,g,h,k,n,p</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PLAY STIMULATION</a:t>
            </a:r>
          </a:p>
        </p:txBody>
      </p:sp>
      <p:sp>
        <p:nvSpPr>
          <p:cNvPr id="3" name="Content Placeholder 2"/>
          <p:cNvSpPr>
            <a:spLocks noGrp="1"/>
          </p:cNvSpPr>
          <p:nvPr>
            <p:ph idx="1"/>
          </p:nvPr>
        </p:nvSpPr>
        <p:spPr/>
        <p:txBody>
          <a:bodyPr>
            <a:normAutofit lnSpcReduction="10000"/>
          </a:bodyPr>
          <a:lstStyle/>
          <a:p>
            <a:pPr lvl="0" algn="just"/>
            <a:r>
              <a:rPr lang="en-IN" dirty="0"/>
              <a:t>Hold , touch and rock gently.</a:t>
            </a:r>
          </a:p>
          <a:p>
            <a:pPr lvl="0" algn="just"/>
            <a:r>
              <a:rPr lang="en-IN" dirty="0"/>
              <a:t>Smile when talking and singing to infant.</a:t>
            </a:r>
          </a:p>
          <a:p>
            <a:pPr lvl="0" algn="just"/>
            <a:r>
              <a:rPr lang="en-IN" dirty="0"/>
              <a:t>Encourage mutual eye contact.</a:t>
            </a:r>
          </a:p>
          <a:p>
            <a:pPr lvl="0" algn="just"/>
            <a:r>
              <a:rPr lang="en-IN" dirty="0"/>
              <a:t>Laugh when infant laugh</a:t>
            </a:r>
          </a:p>
          <a:p>
            <a:pPr lvl="0" algn="just"/>
            <a:r>
              <a:rPr lang="en-IN" dirty="0"/>
              <a:t>Offer toy for grasping.</a:t>
            </a:r>
          </a:p>
          <a:p>
            <a:pPr lvl="0" algn="just"/>
            <a:r>
              <a:rPr lang="en-IN" dirty="0"/>
              <a:t>Provide floating toys for bath.</a:t>
            </a:r>
          </a:p>
          <a:p>
            <a:pPr lvl="0" algn="just"/>
            <a:r>
              <a:rPr lang="en-IN" dirty="0"/>
              <a:t>Provide safe area for periods of solitary play.</a:t>
            </a:r>
          </a:p>
          <a:p>
            <a:pPr lvl="0" algn="just"/>
            <a:r>
              <a:rPr lang="en-IN" dirty="0"/>
              <a:t>Place infant when awake where house hold activities are in progress</a:t>
            </a:r>
          </a:p>
          <a:p>
            <a:pPr lvl="0" algn="just"/>
            <a:r>
              <a:rPr lang="en-IN" dirty="0"/>
              <a:t>Encourage children in viewing television and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5 MONTH CHILD</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PHYSICAL OR BIOLOGICAL</a:t>
            </a:r>
          </a:p>
        </p:txBody>
      </p:sp>
      <p:sp>
        <p:nvSpPr>
          <p:cNvPr id="3" name="Content Placeholder 2"/>
          <p:cNvSpPr>
            <a:spLocks noGrp="1"/>
          </p:cNvSpPr>
          <p:nvPr>
            <p:ph idx="1"/>
          </p:nvPr>
        </p:nvSpPr>
        <p:spPr/>
        <p:txBody>
          <a:bodyPr/>
          <a:lstStyle/>
          <a:p>
            <a:pPr lvl="0"/>
            <a:r>
              <a:rPr lang="en-IN" dirty="0"/>
              <a:t>Weight at least </a:t>
            </a:r>
            <a:r>
              <a:rPr lang="en-IN" b="1" dirty="0"/>
              <a:t>twice</a:t>
            </a:r>
            <a:r>
              <a:rPr lang="en-IN" dirty="0"/>
              <a:t> of the birth weight.</a:t>
            </a:r>
          </a:p>
          <a:p>
            <a:pPr lvl="0"/>
            <a:r>
              <a:rPr lang="en-IN" dirty="0"/>
              <a:t>Physical growth become slower down.</a:t>
            </a:r>
          </a:p>
          <a:p>
            <a:pPr lvl="0"/>
            <a:r>
              <a:rPr lang="en-IN" b="1" dirty="0"/>
              <a:t>Can breath through mouth </a:t>
            </a:r>
            <a:r>
              <a:rPr lang="en-IN" dirty="0"/>
              <a:t>when nose is obstructed.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14810" cy="1143000"/>
          </a:xfrm>
        </p:spPr>
        <p:txBody>
          <a:bodyPr>
            <a:normAutofit/>
          </a:bodyPr>
          <a:lstStyle/>
          <a:p>
            <a:pPr algn="ctr"/>
            <a:r>
              <a:rPr lang="en-IN" dirty="0"/>
              <a:t>GROSS MOTOR</a:t>
            </a:r>
          </a:p>
        </p:txBody>
      </p:sp>
      <p:sp>
        <p:nvSpPr>
          <p:cNvPr id="3" name="Content Placeholder 2"/>
          <p:cNvSpPr>
            <a:spLocks noGrp="1"/>
          </p:cNvSpPr>
          <p:nvPr>
            <p:ph idx="1"/>
          </p:nvPr>
        </p:nvSpPr>
        <p:spPr>
          <a:xfrm>
            <a:off x="0" y="1071546"/>
            <a:ext cx="4214810" cy="5786454"/>
          </a:xfrm>
        </p:spPr>
        <p:txBody>
          <a:bodyPr>
            <a:normAutofit/>
          </a:bodyPr>
          <a:lstStyle/>
          <a:p>
            <a:pPr lvl="0" algn="just"/>
            <a:r>
              <a:rPr lang="en-IN" dirty="0"/>
              <a:t>Sits with slight support.</a:t>
            </a:r>
          </a:p>
          <a:p>
            <a:pPr lvl="0" algn="just"/>
            <a:r>
              <a:rPr lang="en-IN" dirty="0"/>
              <a:t>Balance head well when sitting.</a:t>
            </a:r>
          </a:p>
          <a:p>
            <a:pPr lvl="0" algn="just"/>
            <a:r>
              <a:rPr lang="en-IN" dirty="0"/>
              <a:t>Holdback straight when pulled to a sitting position.</a:t>
            </a:r>
          </a:p>
          <a:p>
            <a:pPr lvl="0" algn="just"/>
            <a:r>
              <a:rPr lang="en-IN" dirty="0"/>
              <a:t>Rolls from back to front.</a:t>
            </a:r>
          </a:p>
          <a:p>
            <a:pPr lvl="0" algn="just"/>
            <a:r>
              <a:rPr lang="en-IN" dirty="0"/>
              <a:t>Sustains more of own weight when held in standing position.</a:t>
            </a:r>
          </a:p>
          <a:p>
            <a:pPr lvl="0" algn="just"/>
            <a:r>
              <a:rPr lang="en-IN" dirty="0"/>
              <a:t>Pulls feet to mouth when supine.</a:t>
            </a:r>
          </a:p>
        </p:txBody>
      </p:sp>
      <p:pic>
        <p:nvPicPr>
          <p:cNvPr id="5" name="Picture 4" descr="5 mm.jpg"/>
          <p:cNvPicPr>
            <a:picLocks noChangeAspect="1"/>
          </p:cNvPicPr>
          <p:nvPr/>
        </p:nvPicPr>
        <p:blipFill>
          <a:blip r:embed="rId2"/>
          <a:stretch>
            <a:fillRect/>
          </a:stretch>
        </p:blipFill>
        <p:spPr>
          <a:xfrm>
            <a:off x="5786446" y="4000504"/>
            <a:ext cx="3000375" cy="3000375"/>
          </a:xfrm>
          <a:prstGeom prst="rect">
            <a:avLst/>
          </a:prstGeom>
        </p:spPr>
      </p:pic>
      <p:pic>
        <p:nvPicPr>
          <p:cNvPr id="6" name="Picture 5" descr="5mnt.jpg"/>
          <p:cNvPicPr>
            <a:picLocks noChangeAspect="1"/>
          </p:cNvPicPr>
          <p:nvPr/>
        </p:nvPicPr>
        <p:blipFill>
          <a:blip r:embed="rId3"/>
          <a:stretch>
            <a:fillRect/>
          </a:stretch>
        </p:blipFill>
        <p:spPr>
          <a:xfrm>
            <a:off x="4286248" y="0"/>
            <a:ext cx="4857752" cy="400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43372" cy="1143000"/>
          </a:xfrm>
        </p:spPr>
        <p:txBody>
          <a:bodyPr>
            <a:normAutofit/>
          </a:bodyPr>
          <a:lstStyle/>
          <a:p>
            <a:pPr algn="ctr"/>
            <a:r>
              <a:rPr lang="en-IN" dirty="0"/>
              <a:t>FINE MOTOR</a:t>
            </a:r>
          </a:p>
        </p:txBody>
      </p:sp>
      <p:sp>
        <p:nvSpPr>
          <p:cNvPr id="3" name="Content Placeholder 2"/>
          <p:cNvSpPr>
            <a:spLocks noGrp="1"/>
          </p:cNvSpPr>
          <p:nvPr>
            <p:ph idx="1"/>
          </p:nvPr>
        </p:nvSpPr>
        <p:spPr>
          <a:xfrm>
            <a:off x="0" y="1000108"/>
            <a:ext cx="4214810" cy="5857892"/>
          </a:xfrm>
        </p:spPr>
        <p:txBody>
          <a:bodyPr>
            <a:normAutofit/>
          </a:bodyPr>
          <a:lstStyle/>
          <a:p>
            <a:pPr lvl="0" algn="just"/>
            <a:r>
              <a:rPr lang="en-IN" dirty="0"/>
              <a:t>Use thumb in partial apposition to fingers more skilful.</a:t>
            </a:r>
          </a:p>
          <a:p>
            <a:pPr lvl="0" algn="just"/>
            <a:r>
              <a:rPr lang="en-IN" dirty="0"/>
              <a:t>Tries to obtain objects beyond reach.</a:t>
            </a:r>
          </a:p>
          <a:p>
            <a:pPr lvl="0" algn="just"/>
            <a:r>
              <a:rPr lang="en-IN" dirty="0"/>
              <a:t>Grasps object independently of direct stimulation of the palm of the hand.</a:t>
            </a:r>
          </a:p>
          <a:p>
            <a:pPr lvl="0" algn="just"/>
            <a:r>
              <a:rPr lang="en-IN" dirty="0"/>
              <a:t>Grasps object with whole hand, either right or left.</a:t>
            </a:r>
          </a:p>
          <a:p>
            <a:pPr lvl="0" algn="just"/>
            <a:r>
              <a:rPr lang="en-IN" dirty="0"/>
              <a:t>Holds one object while looking at another.</a:t>
            </a:r>
          </a:p>
        </p:txBody>
      </p:sp>
      <p:pic>
        <p:nvPicPr>
          <p:cNvPr id="4" name="Picture 3" descr="5mnnnn.jpg"/>
          <p:cNvPicPr>
            <a:picLocks noChangeAspect="1"/>
          </p:cNvPicPr>
          <p:nvPr/>
        </p:nvPicPr>
        <p:blipFill>
          <a:blip r:embed="rId2"/>
          <a:stretch>
            <a:fillRect/>
          </a:stretch>
        </p:blipFill>
        <p:spPr>
          <a:xfrm>
            <a:off x="5857852" y="0"/>
            <a:ext cx="3286148" cy="2071678"/>
          </a:xfrm>
          <a:prstGeom prst="rect">
            <a:avLst/>
          </a:prstGeom>
        </p:spPr>
      </p:pic>
      <p:pic>
        <p:nvPicPr>
          <p:cNvPr id="5" name="Picture 4" descr="55555.png"/>
          <p:cNvPicPr>
            <a:picLocks noChangeAspect="1"/>
          </p:cNvPicPr>
          <p:nvPr/>
        </p:nvPicPr>
        <p:blipFill>
          <a:blip r:embed="rId3"/>
          <a:stretch>
            <a:fillRect/>
          </a:stretch>
        </p:blipFill>
        <p:spPr>
          <a:xfrm>
            <a:off x="4429124" y="2071678"/>
            <a:ext cx="4429156" cy="1928826"/>
          </a:xfrm>
          <a:prstGeom prst="rect">
            <a:avLst/>
          </a:prstGeom>
        </p:spPr>
      </p:pic>
      <p:pic>
        <p:nvPicPr>
          <p:cNvPr id="6" name="Picture 5" descr="555.jpg"/>
          <p:cNvPicPr>
            <a:picLocks noChangeAspect="1"/>
          </p:cNvPicPr>
          <p:nvPr/>
        </p:nvPicPr>
        <p:blipFill>
          <a:blip r:embed="rId4"/>
          <a:stretch>
            <a:fillRect/>
          </a:stretch>
        </p:blipFill>
        <p:spPr>
          <a:xfrm>
            <a:off x="4643438" y="4017986"/>
            <a:ext cx="4500562" cy="27686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SENSORY</a:t>
            </a:r>
          </a:p>
        </p:txBody>
      </p:sp>
      <p:sp>
        <p:nvSpPr>
          <p:cNvPr id="3" name="Content Placeholder 2"/>
          <p:cNvSpPr>
            <a:spLocks noGrp="1"/>
          </p:cNvSpPr>
          <p:nvPr>
            <p:ph idx="1"/>
          </p:nvPr>
        </p:nvSpPr>
        <p:spPr/>
        <p:txBody>
          <a:bodyPr/>
          <a:lstStyle/>
          <a:p>
            <a:pPr lvl="0"/>
            <a:r>
              <a:rPr lang="en-IN" dirty="0"/>
              <a:t>Localizes sounds made below the ear.</a:t>
            </a:r>
          </a:p>
          <a:p>
            <a:pPr lvl="0"/>
            <a:r>
              <a:rPr lang="en-IN" dirty="0"/>
              <a:t>Looks after a dropped object.</a:t>
            </a:r>
          </a:p>
          <a:p>
            <a:pPr lvl="0"/>
            <a:r>
              <a:rPr lang="en-IN" dirty="0"/>
              <a:t>Inspects objects visually for a lengthening period of time. Can fixate on objects more than 3 feet away.</a:t>
            </a:r>
          </a:p>
          <a:p>
            <a:pPr lvl="0"/>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lgn="just">
              <a:lnSpc>
                <a:spcPct val="200000"/>
              </a:lnSpc>
              <a:buNone/>
            </a:pPr>
            <a:r>
              <a:rPr lang="en-IN" dirty="0"/>
              <a:t>PSYCHOSOCIAL</a:t>
            </a:r>
          </a:p>
          <a:p>
            <a:pPr lvl="0" algn="just">
              <a:lnSpc>
                <a:spcPct val="200000"/>
              </a:lnSpc>
            </a:pPr>
            <a:r>
              <a:rPr lang="en-IN" dirty="0"/>
              <a:t>Smile at self in mirror.</a:t>
            </a:r>
          </a:p>
          <a:p>
            <a:pPr lvl="0" algn="just">
              <a:lnSpc>
                <a:spcPct val="200000"/>
              </a:lnSpc>
            </a:pPr>
            <a:r>
              <a:rPr lang="en-IN" dirty="0"/>
              <a:t>Begins to discriminate family members from strangers.</a:t>
            </a:r>
          </a:p>
          <a:p>
            <a:pPr lvl="0" algn="just">
              <a:lnSpc>
                <a:spcPct val="200000"/>
              </a:lnSpc>
            </a:pPr>
            <a:r>
              <a:rPr lang="en-IN" dirty="0"/>
              <a:t>Accepts an object from another person.</a:t>
            </a:r>
          </a:p>
          <a:p>
            <a:pPr lvl="0" algn="just">
              <a:lnSpc>
                <a:spcPct val="200000"/>
              </a:lnSpc>
            </a:pPr>
            <a:r>
              <a:rPr lang="en-IN" dirty="0"/>
              <a:t>Play with own feet.</a:t>
            </a:r>
          </a:p>
        </p:txBody>
      </p:sp>
      <p:pic>
        <p:nvPicPr>
          <p:cNvPr id="4" name="Picture 3" descr="5 mm.jpg"/>
          <p:cNvPicPr>
            <a:picLocks noChangeAspect="1"/>
          </p:cNvPicPr>
          <p:nvPr/>
        </p:nvPicPr>
        <p:blipFill>
          <a:blip r:embed="rId2"/>
          <a:stretch>
            <a:fillRect/>
          </a:stretch>
        </p:blipFill>
        <p:spPr>
          <a:xfrm>
            <a:off x="6143625" y="3571876"/>
            <a:ext cx="3000375" cy="3000375"/>
          </a:xfrm>
          <a:prstGeom prst="rect">
            <a:avLst/>
          </a:prstGeom>
        </p:spPr>
      </p:pic>
      <p:pic>
        <p:nvPicPr>
          <p:cNvPr id="5" name="Picture 4" descr="5mmm.jpg"/>
          <p:cNvPicPr>
            <a:picLocks noChangeAspect="1"/>
          </p:cNvPicPr>
          <p:nvPr/>
        </p:nvPicPr>
        <p:blipFill>
          <a:blip r:embed="rId3"/>
          <a:stretch>
            <a:fillRect/>
          </a:stretch>
        </p:blipFill>
        <p:spPr>
          <a:xfrm>
            <a:off x="0" y="4214818"/>
            <a:ext cx="6000760" cy="2643182"/>
          </a:xfrm>
          <a:prstGeom prst="rect">
            <a:avLst/>
          </a:prstGeom>
        </p:spPr>
      </p:pic>
      <p:pic>
        <p:nvPicPr>
          <p:cNvPr id="6" name="Picture 5" descr="5mmmmm.jpg"/>
          <p:cNvPicPr>
            <a:picLocks noChangeAspect="1"/>
          </p:cNvPicPr>
          <p:nvPr/>
        </p:nvPicPr>
        <p:blipFill>
          <a:blip r:embed="rId4"/>
          <a:stretch>
            <a:fillRect/>
          </a:stretch>
        </p:blipFill>
        <p:spPr>
          <a:xfrm>
            <a:off x="5072066" y="0"/>
            <a:ext cx="3214710" cy="2143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200000"/>
              </a:lnSpc>
              <a:buNone/>
            </a:pPr>
            <a:r>
              <a:rPr lang="en-IN" dirty="0"/>
              <a:t>PSYCHOSEXUAL :- Oral stage (0 -1 year)</a:t>
            </a:r>
          </a:p>
          <a:p>
            <a:pPr algn="just">
              <a:lnSpc>
                <a:spcPct val="200000"/>
              </a:lnSpc>
              <a:buNone/>
            </a:pPr>
            <a:r>
              <a:rPr lang="en-IN" dirty="0"/>
              <a:t>SPIRITUAL :- Undifferentiated (0 -1year)</a:t>
            </a:r>
          </a:p>
          <a:p>
            <a:pPr>
              <a:buNone/>
            </a:pPr>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nSpc>
                <a:spcPct val="400000"/>
              </a:lnSpc>
              <a:buNone/>
            </a:pPr>
            <a:r>
              <a:rPr lang="en-IN" dirty="0"/>
              <a:t>INTELLECTUAL :- Sensory motor stage  Sub stage </a:t>
            </a:r>
            <a:r>
              <a:rPr lang="en-IN" u="sng" dirty="0"/>
              <a:t>iii</a:t>
            </a:r>
            <a:r>
              <a:rPr lang="en-IN" dirty="0"/>
              <a:t> : secondary circular reaction (4 – 8 month).</a:t>
            </a:r>
          </a:p>
          <a:p>
            <a:pPr>
              <a:lnSpc>
                <a:spcPct val="400000"/>
              </a:lnSpc>
              <a:buNone/>
            </a:pPr>
            <a:r>
              <a:rPr lang="en-IN" dirty="0"/>
              <a:t>MORAL :- Pre-conventional morality stage 0 (0 -2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GROSS MOTOR</a:t>
            </a:r>
            <a:br>
              <a:rPr lang="en-IN" dirty="0"/>
            </a:br>
            <a:endParaRPr lang="en-IN" dirty="0"/>
          </a:p>
        </p:txBody>
      </p:sp>
      <p:sp>
        <p:nvSpPr>
          <p:cNvPr id="3" name="Content Placeholder 2"/>
          <p:cNvSpPr>
            <a:spLocks noGrp="1"/>
          </p:cNvSpPr>
          <p:nvPr>
            <p:ph idx="1"/>
          </p:nvPr>
        </p:nvSpPr>
        <p:spPr>
          <a:xfrm>
            <a:off x="428596" y="1285860"/>
            <a:ext cx="4357718" cy="5357850"/>
          </a:xfrm>
        </p:spPr>
        <p:txBody>
          <a:bodyPr>
            <a:noAutofit/>
          </a:bodyPr>
          <a:lstStyle/>
          <a:p>
            <a:pPr lvl="0"/>
            <a:r>
              <a:rPr lang="en-IN" sz="2800" dirty="0"/>
              <a:t>Lies in flexed position. When prone, pelvis is elevated </a:t>
            </a:r>
            <a:r>
              <a:rPr lang="en-IN" sz="2800" i="1" dirty="0"/>
              <a:t>but knees are not beneath abdomen as they were after birth .</a:t>
            </a:r>
          </a:p>
          <a:p>
            <a:pPr lvl="0"/>
            <a:r>
              <a:rPr lang="en-IN" sz="2800" dirty="0"/>
              <a:t>Head lags when baby pulled from a supine to sitting position.</a:t>
            </a:r>
          </a:p>
          <a:p>
            <a:pPr lvl="0"/>
            <a:r>
              <a:rPr lang="en-IN" sz="2800" dirty="0"/>
              <a:t>Head sags forward when baby is held in sitting position.</a:t>
            </a:r>
          </a:p>
        </p:txBody>
      </p:sp>
      <p:pic>
        <p:nvPicPr>
          <p:cNvPr id="4" name="Picture 3" descr="440eb02b11891d60ba4c738b2e4ddbd3.jpg"/>
          <p:cNvPicPr>
            <a:picLocks noChangeAspect="1"/>
          </p:cNvPicPr>
          <p:nvPr/>
        </p:nvPicPr>
        <p:blipFill>
          <a:blip r:embed="rId2"/>
          <a:stretch>
            <a:fillRect/>
          </a:stretch>
        </p:blipFill>
        <p:spPr>
          <a:xfrm>
            <a:off x="4929190" y="142852"/>
            <a:ext cx="4214810" cy="1976435"/>
          </a:xfrm>
          <a:prstGeom prst="rect">
            <a:avLst/>
          </a:prstGeom>
        </p:spPr>
      </p:pic>
      <p:pic>
        <p:nvPicPr>
          <p:cNvPr id="5" name="Picture 4" descr="shutterstock_82487617-1-copy.jpg"/>
          <p:cNvPicPr>
            <a:picLocks noChangeAspect="1"/>
          </p:cNvPicPr>
          <p:nvPr/>
        </p:nvPicPr>
        <p:blipFill>
          <a:blip r:embed="rId3" cstate="print"/>
          <a:stretch>
            <a:fillRect/>
          </a:stretch>
        </p:blipFill>
        <p:spPr>
          <a:xfrm>
            <a:off x="4929189" y="2143116"/>
            <a:ext cx="4214811" cy="1571636"/>
          </a:xfrm>
          <a:prstGeom prst="rect">
            <a:avLst/>
          </a:prstGeom>
        </p:spPr>
      </p:pic>
      <p:pic>
        <p:nvPicPr>
          <p:cNvPr id="6" name="Picture 5" descr="normal-developmental-milestones-till-1-year-30-638.jpg"/>
          <p:cNvPicPr>
            <a:picLocks noChangeAspect="1"/>
          </p:cNvPicPr>
          <p:nvPr/>
        </p:nvPicPr>
        <p:blipFill>
          <a:blip r:embed="rId4"/>
          <a:stretch>
            <a:fillRect/>
          </a:stretch>
        </p:blipFill>
        <p:spPr>
          <a:xfrm>
            <a:off x="4429124" y="3786190"/>
            <a:ext cx="4538673" cy="2424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RECEPTIVE LANGUAGE :- Responds when own mane is spoken.</a:t>
            </a:r>
          </a:p>
          <a:p>
            <a:pPr>
              <a:buNone/>
            </a:pPr>
            <a:r>
              <a:rPr lang="en-IN" dirty="0"/>
              <a:t>EXPRESSIVE LANGUAGE</a:t>
            </a:r>
          </a:p>
          <a:p>
            <a:pPr lvl="0"/>
            <a:r>
              <a:rPr lang="en-IN" dirty="0"/>
              <a:t>Squeals when happy or excited.</a:t>
            </a:r>
          </a:p>
          <a:p>
            <a:pPr lvl="0"/>
            <a:r>
              <a:rPr lang="en-IN" dirty="0"/>
              <a:t>Sound like vowels appears with consonants such as ‘goo’.</a:t>
            </a:r>
          </a:p>
          <a:p>
            <a:pPr lvl="0"/>
            <a:r>
              <a:rPr lang="en-IN" dirty="0"/>
              <a:t>Begins to mimic sounds.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PLAY STIMULATION</a:t>
            </a:r>
          </a:p>
        </p:txBody>
      </p:sp>
      <p:sp>
        <p:nvSpPr>
          <p:cNvPr id="3" name="Content Placeholder 2"/>
          <p:cNvSpPr>
            <a:spLocks noGrp="1"/>
          </p:cNvSpPr>
          <p:nvPr>
            <p:ph idx="1"/>
          </p:nvPr>
        </p:nvSpPr>
        <p:spPr/>
        <p:txBody>
          <a:bodyPr/>
          <a:lstStyle/>
          <a:p>
            <a:pPr lvl="0"/>
            <a:r>
              <a:rPr lang="en-IN" dirty="0"/>
              <a:t>Provide sufficient different objects for play.</a:t>
            </a:r>
          </a:p>
          <a:p>
            <a:pPr lvl="0"/>
            <a:r>
              <a:rPr lang="en-IN" dirty="0"/>
              <a:t>Make various sound near ear.</a:t>
            </a:r>
          </a:p>
          <a:p>
            <a:pPr lvl="0"/>
            <a:r>
              <a:rPr lang="en-IN" dirty="0"/>
              <a:t>Hold infant in standing position and bounce to exercise legs and to develop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00306"/>
            <a:ext cx="8229600" cy="1143000"/>
          </a:xfrm>
        </p:spPr>
        <p:txBody>
          <a:bodyPr>
            <a:normAutofit fontScale="90000"/>
          </a:bodyPr>
          <a:lstStyle/>
          <a:p>
            <a:r>
              <a:rPr lang="en-IN" b="1" dirty="0"/>
              <a:t>GROWTH AND DEVELOPMENT OF CHILD IN SIX MONTH </a:t>
            </a: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PHYSICAL AND BIOLOGICAL</a:t>
            </a:r>
          </a:p>
        </p:txBody>
      </p:sp>
      <p:sp>
        <p:nvSpPr>
          <p:cNvPr id="3" name="Content Placeholder 2"/>
          <p:cNvSpPr>
            <a:spLocks noGrp="1"/>
          </p:cNvSpPr>
          <p:nvPr>
            <p:ph idx="1"/>
          </p:nvPr>
        </p:nvSpPr>
        <p:spPr/>
        <p:txBody>
          <a:bodyPr/>
          <a:lstStyle/>
          <a:p>
            <a:pPr lvl="0"/>
            <a:r>
              <a:rPr lang="en-IN" dirty="0"/>
              <a:t>Weight :-7.5kg</a:t>
            </a:r>
          </a:p>
          <a:p>
            <a:pPr lvl="0"/>
            <a:r>
              <a:rPr lang="en-IN" dirty="0"/>
              <a:t>Height:-65cm</a:t>
            </a:r>
          </a:p>
          <a:p>
            <a:pPr lvl="0"/>
            <a:r>
              <a:rPr lang="en-IN" dirty="0"/>
              <a:t>Head circumference :-38cm</a:t>
            </a:r>
          </a:p>
          <a:p>
            <a:pPr lvl="0"/>
            <a:r>
              <a:rPr lang="en-IN" dirty="0"/>
              <a:t>Teething :- two central incisor erupts. Begins to bite and chew.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GROSS MOTOR</a:t>
            </a:r>
          </a:p>
        </p:txBody>
      </p:sp>
      <p:sp>
        <p:nvSpPr>
          <p:cNvPr id="3" name="Content Placeholder 2"/>
          <p:cNvSpPr>
            <a:spLocks noGrp="1"/>
          </p:cNvSpPr>
          <p:nvPr>
            <p:ph idx="1"/>
          </p:nvPr>
        </p:nvSpPr>
        <p:spPr>
          <a:xfrm>
            <a:off x="0" y="1071546"/>
            <a:ext cx="5500694" cy="3214710"/>
          </a:xfrm>
        </p:spPr>
        <p:txBody>
          <a:bodyPr>
            <a:normAutofit fontScale="85000" lnSpcReduction="10000"/>
          </a:bodyPr>
          <a:lstStyle/>
          <a:p>
            <a:pPr lvl="0"/>
            <a:r>
              <a:rPr lang="en-IN" dirty="0"/>
              <a:t>Sits alone briefly, if placed in a favourable leaning position on hard surface. Holds  arm out.</a:t>
            </a:r>
          </a:p>
          <a:p>
            <a:pPr lvl="0"/>
            <a:r>
              <a:rPr lang="en-IN" dirty="0"/>
              <a:t>Back is straight when sitting in high chair.</a:t>
            </a:r>
          </a:p>
          <a:p>
            <a:pPr lvl="0"/>
            <a:r>
              <a:rPr lang="en-IN" dirty="0"/>
              <a:t>Lifts chest and upper abdomen when prone, putting the weight on the arms and hands.</a:t>
            </a:r>
          </a:p>
          <a:p>
            <a:pPr lvl="0"/>
            <a:r>
              <a:rPr lang="en-IN" dirty="0"/>
              <a:t>Sustain most all of own weight when held in standing position.</a:t>
            </a:r>
          </a:p>
        </p:txBody>
      </p:sp>
      <p:pic>
        <p:nvPicPr>
          <p:cNvPr id="4" name="Picture 3" descr="6mmy.jpg"/>
          <p:cNvPicPr>
            <a:picLocks noChangeAspect="1"/>
          </p:cNvPicPr>
          <p:nvPr/>
        </p:nvPicPr>
        <p:blipFill>
          <a:blip r:embed="rId2" cstate="print"/>
          <a:stretch>
            <a:fillRect/>
          </a:stretch>
        </p:blipFill>
        <p:spPr>
          <a:xfrm>
            <a:off x="6572264" y="142852"/>
            <a:ext cx="2081784" cy="3121152"/>
          </a:xfrm>
          <a:prstGeom prst="rect">
            <a:avLst/>
          </a:prstGeom>
        </p:spPr>
      </p:pic>
      <p:pic>
        <p:nvPicPr>
          <p:cNvPr id="5" name="Picture 4" descr="6m.jpg"/>
          <p:cNvPicPr>
            <a:picLocks noChangeAspect="1"/>
          </p:cNvPicPr>
          <p:nvPr/>
        </p:nvPicPr>
        <p:blipFill>
          <a:blip r:embed="rId3"/>
          <a:stretch>
            <a:fillRect/>
          </a:stretch>
        </p:blipFill>
        <p:spPr>
          <a:xfrm>
            <a:off x="5500694" y="3200400"/>
            <a:ext cx="3291840" cy="3657600"/>
          </a:xfrm>
          <a:prstGeom prst="rect">
            <a:avLst/>
          </a:prstGeom>
        </p:spPr>
      </p:pic>
      <p:pic>
        <p:nvPicPr>
          <p:cNvPr id="6" name="Picture 5" descr="6nnn.jpg"/>
          <p:cNvPicPr>
            <a:picLocks noChangeAspect="1"/>
          </p:cNvPicPr>
          <p:nvPr/>
        </p:nvPicPr>
        <p:blipFill>
          <a:blip r:embed="rId4"/>
          <a:stretch>
            <a:fillRect/>
          </a:stretch>
        </p:blipFill>
        <p:spPr>
          <a:xfrm>
            <a:off x="0" y="4143380"/>
            <a:ext cx="5500694" cy="278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FINE MOTOR</a:t>
            </a:r>
          </a:p>
        </p:txBody>
      </p:sp>
      <p:sp>
        <p:nvSpPr>
          <p:cNvPr id="3" name="Content Placeholder 2"/>
          <p:cNvSpPr>
            <a:spLocks noGrp="1"/>
          </p:cNvSpPr>
          <p:nvPr>
            <p:ph idx="1"/>
          </p:nvPr>
        </p:nvSpPr>
        <p:spPr>
          <a:xfrm>
            <a:off x="0" y="1000108"/>
            <a:ext cx="5143504" cy="5857892"/>
          </a:xfrm>
        </p:spPr>
        <p:txBody>
          <a:bodyPr/>
          <a:lstStyle/>
          <a:p>
            <a:pPr lvl="0">
              <a:lnSpc>
                <a:spcPct val="200000"/>
              </a:lnSpc>
            </a:pPr>
            <a:r>
              <a:rPr lang="en-IN" dirty="0"/>
              <a:t>Grasps with simultaneous flexion of fingers : begins to use fingers to feed self a cracker.</a:t>
            </a:r>
          </a:p>
          <a:p>
            <a:pPr lvl="0">
              <a:lnSpc>
                <a:spcPct val="200000"/>
              </a:lnSpc>
            </a:pPr>
            <a:r>
              <a:rPr lang="en-IN" dirty="0"/>
              <a:t>Retains transient hold on two objects, one in each hand.</a:t>
            </a:r>
          </a:p>
          <a:p>
            <a:pPr lvl="0">
              <a:lnSpc>
                <a:spcPct val="200000"/>
              </a:lnSpc>
            </a:pPr>
            <a:r>
              <a:rPr lang="en-IN" dirty="0"/>
              <a:t>Manipulates small objects.</a:t>
            </a:r>
          </a:p>
        </p:txBody>
      </p:sp>
      <p:pic>
        <p:nvPicPr>
          <p:cNvPr id="4" name="Picture 3" descr="6mmmmm.jpg"/>
          <p:cNvPicPr>
            <a:picLocks noChangeAspect="1"/>
          </p:cNvPicPr>
          <p:nvPr/>
        </p:nvPicPr>
        <p:blipFill>
          <a:blip r:embed="rId2"/>
          <a:stretch>
            <a:fillRect/>
          </a:stretch>
        </p:blipFill>
        <p:spPr>
          <a:xfrm>
            <a:off x="5143504" y="0"/>
            <a:ext cx="4000496" cy="3000372"/>
          </a:xfrm>
          <a:prstGeom prst="rect">
            <a:avLst/>
          </a:prstGeom>
        </p:spPr>
      </p:pic>
      <p:pic>
        <p:nvPicPr>
          <p:cNvPr id="5" name="Picture 4" descr="6mnnmn.jpg"/>
          <p:cNvPicPr>
            <a:picLocks noChangeAspect="1"/>
          </p:cNvPicPr>
          <p:nvPr/>
        </p:nvPicPr>
        <p:blipFill>
          <a:blip r:embed="rId3" cstate="print"/>
          <a:stretch>
            <a:fillRect/>
          </a:stretch>
        </p:blipFill>
        <p:spPr>
          <a:xfrm>
            <a:off x="5172108" y="3000372"/>
            <a:ext cx="4114800" cy="385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SENSORY</a:t>
            </a:r>
          </a:p>
        </p:txBody>
      </p:sp>
      <p:sp>
        <p:nvSpPr>
          <p:cNvPr id="3" name="Content Placeholder 2"/>
          <p:cNvSpPr>
            <a:spLocks noGrp="1"/>
          </p:cNvSpPr>
          <p:nvPr>
            <p:ph idx="1"/>
          </p:nvPr>
        </p:nvSpPr>
        <p:spPr/>
        <p:txBody>
          <a:bodyPr/>
          <a:lstStyle/>
          <a:p>
            <a:pPr lvl="0"/>
            <a:r>
              <a:rPr lang="en-IN" dirty="0"/>
              <a:t>Localized sounds made above the ear</a:t>
            </a:r>
          </a:p>
          <a:p>
            <a:pPr lvl="0"/>
            <a:r>
              <a:rPr lang="en-IN" dirty="0"/>
              <a:t>Retrieve a dropped object that can be seen and reached.</a:t>
            </a:r>
          </a:p>
          <a:p>
            <a:pPr lvl="0"/>
            <a:r>
              <a:rPr lang="en-IN" dirty="0"/>
              <a:t>Enjoy more complex visual stimuli.</a:t>
            </a:r>
          </a:p>
          <a:p>
            <a:pPr lvl="0"/>
            <a:r>
              <a:rPr lang="en-IN" dirty="0"/>
              <a:t>Moves in order to see an object.</a:t>
            </a:r>
          </a:p>
          <a:p>
            <a:endParaRPr lang="en-IN" dirty="0"/>
          </a:p>
        </p:txBody>
      </p:sp>
      <p:pic>
        <p:nvPicPr>
          <p:cNvPr id="4" name="Picture 3" descr="6mmn.jpg"/>
          <p:cNvPicPr>
            <a:picLocks noChangeAspect="1"/>
          </p:cNvPicPr>
          <p:nvPr/>
        </p:nvPicPr>
        <p:blipFill>
          <a:blip r:embed="rId2"/>
          <a:stretch>
            <a:fillRect/>
          </a:stretch>
        </p:blipFill>
        <p:spPr>
          <a:xfrm>
            <a:off x="5786478" y="2928934"/>
            <a:ext cx="3500430" cy="3291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pPr>
              <a:buNone/>
            </a:pPr>
            <a:r>
              <a:rPr lang="en-IN" dirty="0"/>
              <a:t>PSYCHOSOCIAL</a:t>
            </a:r>
          </a:p>
          <a:p>
            <a:pPr lvl="0"/>
            <a:r>
              <a:rPr lang="en-IN" dirty="0"/>
              <a:t>Recognizes strangers as different from family members.</a:t>
            </a:r>
          </a:p>
          <a:p>
            <a:pPr lvl="0"/>
            <a:r>
              <a:rPr lang="en-IN" dirty="0"/>
              <a:t>Begins to extend arms to picked up.</a:t>
            </a:r>
          </a:p>
          <a:p>
            <a:pPr lvl="0"/>
            <a:r>
              <a:rPr lang="en-IN" dirty="0"/>
              <a:t>Thrashes arm and legs when frustrated.</a:t>
            </a:r>
          </a:p>
          <a:p>
            <a:pPr lvl="0"/>
            <a:r>
              <a:rPr lang="en-IN" dirty="0"/>
              <a:t>Sticking tongue out.</a:t>
            </a:r>
          </a:p>
          <a:p>
            <a:pPr lvl="0"/>
            <a:r>
              <a:rPr lang="en-IN" dirty="0"/>
              <a:t>Knows what is liked and disliked.</a:t>
            </a:r>
          </a:p>
          <a:p>
            <a:pPr>
              <a:buNone/>
            </a:pPr>
            <a:r>
              <a:rPr lang="en-IN" dirty="0"/>
              <a:t>PSYCHOSEXUAL</a:t>
            </a:r>
          </a:p>
          <a:p>
            <a:pPr lvl="0"/>
            <a:r>
              <a:rPr lang="en-IN" dirty="0"/>
              <a:t>Oral stage ( 0 -1 year)</a:t>
            </a:r>
          </a:p>
          <a:p>
            <a:pPr>
              <a:buNone/>
            </a:pPr>
            <a:r>
              <a:rPr lang="en-IN" dirty="0"/>
              <a:t>SPIRITUAL</a:t>
            </a:r>
          </a:p>
          <a:p>
            <a:pPr lvl="0"/>
            <a:r>
              <a:rPr lang="en-IN" dirty="0"/>
              <a:t>Undifferentiated ( 0 -1year).</a:t>
            </a:r>
          </a:p>
        </p:txBody>
      </p:sp>
      <p:pic>
        <p:nvPicPr>
          <p:cNvPr id="4" name="Picture 3" descr="6mnmnmn.jpg"/>
          <p:cNvPicPr>
            <a:picLocks noChangeAspect="1"/>
          </p:cNvPicPr>
          <p:nvPr/>
        </p:nvPicPr>
        <p:blipFill>
          <a:blip r:embed="rId2"/>
          <a:stretch>
            <a:fillRect/>
          </a:stretch>
        </p:blipFill>
        <p:spPr>
          <a:xfrm>
            <a:off x="5715008" y="3286124"/>
            <a:ext cx="3428992"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INTELLECTUAL</a:t>
            </a:r>
          </a:p>
          <a:p>
            <a:r>
              <a:rPr lang="en-IN" dirty="0"/>
              <a:t>Sensory motor stage</a:t>
            </a:r>
          </a:p>
          <a:p>
            <a:pPr lvl="0"/>
            <a:r>
              <a:rPr lang="en-IN" dirty="0"/>
              <a:t>Sub stage </a:t>
            </a:r>
            <a:r>
              <a:rPr lang="en-IN" u="sng" dirty="0"/>
              <a:t>iii</a:t>
            </a:r>
            <a:r>
              <a:rPr lang="en-IN" dirty="0"/>
              <a:t> : secondary circular reaction (4 – 8 month), beginning of object permanence when infant briefly searches for a dropped object.</a:t>
            </a:r>
          </a:p>
          <a:p>
            <a:pPr>
              <a:buNone/>
            </a:pPr>
            <a:r>
              <a:rPr lang="en-IN" dirty="0"/>
              <a:t>MORAL</a:t>
            </a:r>
          </a:p>
          <a:p>
            <a:pPr lvl="0"/>
            <a:r>
              <a:rPr lang="en-IN" dirty="0"/>
              <a:t>Pre-conventional morality stage 0 (0-2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nodeType="clickEffect">
                                  <p:stCondLst>
                                    <p:cond delay="0"/>
                                  </p:stCondLst>
                                  <p:iterate type="lt">
                                    <p:tmPct val="50000"/>
                                  </p:iterate>
                                  <p:childTnLst>
                                    <p:set>
                                      <p:cBhvr>
                                        <p:cTn id="17" dur="1" fill="hold">
                                          <p:stCondLst>
                                            <p:cond delay="0"/>
                                          </p:stCondLst>
                                        </p:cTn>
                                        <p:tgtEl>
                                          <p:spTgt spid="3">
                                            <p:txEl>
                                              <p:pRg st="3" end="3"/>
                                            </p:txEl>
                                          </p:spTgt>
                                        </p:tgtEl>
                                        <p:attrNameLst>
                                          <p:attrName>style.visibility</p:attrName>
                                        </p:attrNameLst>
                                      </p:cBhvr>
                                      <p:to>
                                        <p:strVal val="visible"/>
                                      </p:to>
                                    </p:set>
                                    <p:set>
                                      <p:cBhvr>
                                        <p:cTn id="18" dur="455" fill="hold">
                                          <p:stCondLst>
                                            <p:cond delay="0"/>
                                          </p:stCondLst>
                                        </p:cTn>
                                        <p:tgtEl>
                                          <p:spTgt spid="3">
                                            <p:txEl>
                                              <p:pRg st="3" end="3"/>
                                            </p:txEl>
                                          </p:spTgt>
                                        </p:tgtEl>
                                        <p:attrNameLst>
                                          <p:attrName>style.rotation</p:attrName>
                                        </p:attrNameLst>
                                      </p:cBhvr>
                                      <p:to>
                                        <p:strVal val="-45.0"/>
                                      </p:to>
                                    </p:set>
                                    <p:anim calcmode="lin" valueType="num">
                                      <p:cBhvr>
                                        <p:cTn id="1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23" presetID="38" presetClass="entr" presetSubtype="0" accel="50000" fill="hold" nodeType="withEffect">
                                  <p:stCondLst>
                                    <p:cond delay="0"/>
                                  </p:stCondLst>
                                  <p:iterate type="lt">
                                    <p:tmPct val="50000"/>
                                  </p:iterate>
                                  <p:childTnLst>
                                    <p:set>
                                      <p:cBhvr>
                                        <p:cTn id="24" dur="1" fill="hold">
                                          <p:stCondLst>
                                            <p:cond delay="0"/>
                                          </p:stCondLst>
                                        </p:cTn>
                                        <p:tgtEl>
                                          <p:spTgt spid="3">
                                            <p:txEl>
                                              <p:pRg st="4" end="4"/>
                                            </p:txEl>
                                          </p:spTgt>
                                        </p:tgtEl>
                                        <p:attrNameLst>
                                          <p:attrName>style.visibility</p:attrName>
                                        </p:attrNameLst>
                                      </p:cBhvr>
                                      <p:to>
                                        <p:strVal val="visible"/>
                                      </p:to>
                                    </p:set>
                                    <p:set>
                                      <p:cBhvr>
                                        <p:cTn id="25" dur="455" fill="hold">
                                          <p:stCondLst>
                                            <p:cond delay="0"/>
                                          </p:stCondLst>
                                        </p:cTn>
                                        <p:tgtEl>
                                          <p:spTgt spid="3">
                                            <p:txEl>
                                              <p:pRg st="4" end="4"/>
                                            </p:txEl>
                                          </p:spTgt>
                                        </p:tgtEl>
                                        <p:attrNameLst>
                                          <p:attrName>style.rotation</p:attrName>
                                        </p:attrNameLst>
                                      </p:cBhvr>
                                      <p:to>
                                        <p:strVal val="-45.0"/>
                                      </p:to>
                                    </p:set>
                                    <p:anim calcmode="lin" valueType="num">
                                      <p:cBhvr>
                                        <p:cTn id="26"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RECEPTIVE LANGUAGE</a:t>
            </a:r>
          </a:p>
          <a:p>
            <a:pPr lvl="0"/>
            <a:r>
              <a:rPr lang="en-IN" dirty="0"/>
              <a:t>Recognize familiar words.</a:t>
            </a:r>
          </a:p>
          <a:p>
            <a:pPr>
              <a:buNone/>
            </a:pPr>
            <a:r>
              <a:rPr lang="en-IN" dirty="0"/>
              <a:t>EXPRESSIVE LANGUAGE</a:t>
            </a:r>
          </a:p>
          <a:p>
            <a:pPr lvl="0"/>
            <a:r>
              <a:rPr lang="en-IN" dirty="0"/>
              <a:t>Cries easily on slight or no provocation.</a:t>
            </a:r>
          </a:p>
          <a:p>
            <a:pPr lvl="0"/>
            <a:r>
              <a:rPr lang="en-IN" dirty="0"/>
              <a:t>Vocalized several well defined syllables.</a:t>
            </a:r>
          </a:p>
          <a:p>
            <a:pPr lvl="0"/>
            <a:r>
              <a:rPr lang="en-IN" dirty="0"/>
              <a:t>Shows enjoyment in hearing own vocalization.</a:t>
            </a:r>
          </a:p>
          <a:p>
            <a:pPr lvl="0"/>
            <a:r>
              <a:rPr lang="en-IN" dirty="0"/>
              <a:t>Talks to mirror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down)">
                                      <p:cBhvr>
                                        <p:cTn id="51" dur="580">
                                          <p:stCondLst>
                                            <p:cond delay="0"/>
                                          </p:stCondLst>
                                        </p:cTn>
                                        <p:tgtEl>
                                          <p:spTgt spid="3">
                                            <p:txEl>
                                              <p:pRg st="4" end="4"/>
                                            </p:txEl>
                                          </p:spTgt>
                                        </p:tgtEl>
                                      </p:cBhvr>
                                    </p:animEffect>
                                    <p:anim calcmode="lin" valueType="num">
                                      <p:cBhvr>
                                        <p:cTn id="5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4" end="4"/>
                                            </p:txEl>
                                          </p:spTgt>
                                        </p:tgtEl>
                                      </p:cBhvr>
                                      <p:to x="100000" y="60000"/>
                                    </p:animScale>
                                    <p:animScale>
                                      <p:cBhvr>
                                        <p:cTn id="58" dur="166" decel="50000">
                                          <p:stCondLst>
                                            <p:cond delay="676"/>
                                          </p:stCondLst>
                                        </p:cTn>
                                        <p:tgtEl>
                                          <p:spTgt spid="3">
                                            <p:txEl>
                                              <p:pRg st="4" end="4"/>
                                            </p:txEl>
                                          </p:spTgt>
                                        </p:tgtEl>
                                      </p:cBhvr>
                                      <p:to x="100000" y="100000"/>
                                    </p:animScale>
                                    <p:animScale>
                                      <p:cBhvr>
                                        <p:cTn id="59" dur="26">
                                          <p:stCondLst>
                                            <p:cond delay="1312"/>
                                          </p:stCondLst>
                                        </p:cTn>
                                        <p:tgtEl>
                                          <p:spTgt spid="3">
                                            <p:txEl>
                                              <p:pRg st="4" end="4"/>
                                            </p:txEl>
                                          </p:spTgt>
                                        </p:tgtEl>
                                      </p:cBhvr>
                                      <p:to x="100000" y="80000"/>
                                    </p:animScale>
                                    <p:animScale>
                                      <p:cBhvr>
                                        <p:cTn id="60" dur="166" decel="50000">
                                          <p:stCondLst>
                                            <p:cond delay="1338"/>
                                          </p:stCondLst>
                                        </p:cTn>
                                        <p:tgtEl>
                                          <p:spTgt spid="3">
                                            <p:txEl>
                                              <p:pRg st="4" end="4"/>
                                            </p:txEl>
                                          </p:spTgt>
                                        </p:tgtEl>
                                      </p:cBhvr>
                                      <p:to x="100000" y="100000"/>
                                    </p:animScale>
                                    <p:animScale>
                                      <p:cBhvr>
                                        <p:cTn id="61" dur="26">
                                          <p:stCondLst>
                                            <p:cond delay="1642"/>
                                          </p:stCondLst>
                                        </p:cTn>
                                        <p:tgtEl>
                                          <p:spTgt spid="3">
                                            <p:txEl>
                                              <p:pRg st="4" end="4"/>
                                            </p:txEl>
                                          </p:spTgt>
                                        </p:tgtEl>
                                      </p:cBhvr>
                                      <p:to x="100000" y="90000"/>
                                    </p:animScale>
                                    <p:animScale>
                                      <p:cBhvr>
                                        <p:cTn id="62" dur="166" decel="50000">
                                          <p:stCondLst>
                                            <p:cond delay="1668"/>
                                          </p:stCondLst>
                                        </p:cTn>
                                        <p:tgtEl>
                                          <p:spTgt spid="3">
                                            <p:txEl>
                                              <p:pRg st="4" end="4"/>
                                            </p:txEl>
                                          </p:spTgt>
                                        </p:tgtEl>
                                      </p:cBhvr>
                                      <p:to x="100000" y="100000"/>
                                    </p:animScale>
                                    <p:animScale>
                                      <p:cBhvr>
                                        <p:cTn id="63" dur="26">
                                          <p:stCondLst>
                                            <p:cond delay="1808"/>
                                          </p:stCondLst>
                                        </p:cTn>
                                        <p:tgtEl>
                                          <p:spTgt spid="3">
                                            <p:txEl>
                                              <p:pRg st="4" end="4"/>
                                            </p:txEl>
                                          </p:spTgt>
                                        </p:tgtEl>
                                      </p:cBhvr>
                                      <p:to x="100000" y="95000"/>
                                    </p:animScale>
                                    <p:animScale>
                                      <p:cBhvr>
                                        <p:cTn id="64" dur="166" decel="50000">
                                          <p:stCondLst>
                                            <p:cond delay="1834"/>
                                          </p:stCondLst>
                                        </p:cTn>
                                        <p:tgtEl>
                                          <p:spTgt spid="3">
                                            <p:txEl>
                                              <p:pRg st="4" end="4"/>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down)">
                                      <p:cBhvr>
                                        <p:cTn id="67" dur="580">
                                          <p:stCondLst>
                                            <p:cond delay="0"/>
                                          </p:stCondLst>
                                        </p:cTn>
                                        <p:tgtEl>
                                          <p:spTgt spid="3">
                                            <p:txEl>
                                              <p:pRg st="5" end="5"/>
                                            </p:txEl>
                                          </p:spTgt>
                                        </p:tgtEl>
                                      </p:cBhvr>
                                    </p:animEffect>
                                    <p:anim calcmode="lin" valueType="num">
                                      <p:cBhvr>
                                        <p:cTn id="6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5" end="5"/>
                                            </p:txEl>
                                          </p:spTgt>
                                        </p:tgtEl>
                                      </p:cBhvr>
                                      <p:to x="100000" y="60000"/>
                                    </p:animScale>
                                    <p:animScale>
                                      <p:cBhvr>
                                        <p:cTn id="74" dur="166" decel="50000">
                                          <p:stCondLst>
                                            <p:cond delay="676"/>
                                          </p:stCondLst>
                                        </p:cTn>
                                        <p:tgtEl>
                                          <p:spTgt spid="3">
                                            <p:txEl>
                                              <p:pRg st="5" end="5"/>
                                            </p:txEl>
                                          </p:spTgt>
                                        </p:tgtEl>
                                      </p:cBhvr>
                                      <p:to x="100000" y="100000"/>
                                    </p:animScale>
                                    <p:animScale>
                                      <p:cBhvr>
                                        <p:cTn id="75" dur="26">
                                          <p:stCondLst>
                                            <p:cond delay="1312"/>
                                          </p:stCondLst>
                                        </p:cTn>
                                        <p:tgtEl>
                                          <p:spTgt spid="3">
                                            <p:txEl>
                                              <p:pRg st="5" end="5"/>
                                            </p:txEl>
                                          </p:spTgt>
                                        </p:tgtEl>
                                      </p:cBhvr>
                                      <p:to x="100000" y="80000"/>
                                    </p:animScale>
                                    <p:animScale>
                                      <p:cBhvr>
                                        <p:cTn id="76" dur="166" decel="50000">
                                          <p:stCondLst>
                                            <p:cond delay="1338"/>
                                          </p:stCondLst>
                                        </p:cTn>
                                        <p:tgtEl>
                                          <p:spTgt spid="3">
                                            <p:txEl>
                                              <p:pRg st="5" end="5"/>
                                            </p:txEl>
                                          </p:spTgt>
                                        </p:tgtEl>
                                      </p:cBhvr>
                                      <p:to x="100000" y="100000"/>
                                    </p:animScale>
                                    <p:animScale>
                                      <p:cBhvr>
                                        <p:cTn id="77" dur="26">
                                          <p:stCondLst>
                                            <p:cond delay="1642"/>
                                          </p:stCondLst>
                                        </p:cTn>
                                        <p:tgtEl>
                                          <p:spTgt spid="3">
                                            <p:txEl>
                                              <p:pRg st="5" end="5"/>
                                            </p:txEl>
                                          </p:spTgt>
                                        </p:tgtEl>
                                      </p:cBhvr>
                                      <p:to x="100000" y="90000"/>
                                    </p:animScale>
                                    <p:animScale>
                                      <p:cBhvr>
                                        <p:cTn id="78" dur="166" decel="50000">
                                          <p:stCondLst>
                                            <p:cond delay="1668"/>
                                          </p:stCondLst>
                                        </p:cTn>
                                        <p:tgtEl>
                                          <p:spTgt spid="3">
                                            <p:txEl>
                                              <p:pRg st="5" end="5"/>
                                            </p:txEl>
                                          </p:spTgt>
                                        </p:tgtEl>
                                      </p:cBhvr>
                                      <p:to x="100000" y="100000"/>
                                    </p:animScale>
                                    <p:animScale>
                                      <p:cBhvr>
                                        <p:cTn id="79" dur="26">
                                          <p:stCondLst>
                                            <p:cond delay="1808"/>
                                          </p:stCondLst>
                                        </p:cTn>
                                        <p:tgtEl>
                                          <p:spTgt spid="3">
                                            <p:txEl>
                                              <p:pRg st="5" end="5"/>
                                            </p:txEl>
                                          </p:spTgt>
                                        </p:tgtEl>
                                      </p:cBhvr>
                                      <p:to x="100000" y="95000"/>
                                    </p:animScale>
                                    <p:animScale>
                                      <p:cBhvr>
                                        <p:cTn id="80" dur="166" decel="50000">
                                          <p:stCondLst>
                                            <p:cond delay="1834"/>
                                          </p:stCondLst>
                                        </p:cTn>
                                        <p:tgtEl>
                                          <p:spTgt spid="3">
                                            <p:txEl>
                                              <p:pRg st="5" end="5"/>
                                            </p:txEl>
                                          </p:spTgt>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wipe(down)">
                                      <p:cBhvr>
                                        <p:cTn id="83" dur="580">
                                          <p:stCondLst>
                                            <p:cond delay="0"/>
                                          </p:stCondLst>
                                        </p:cTn>
                                        <p:tgtEl>
                                          <p:spTgt spid="3">
                                            <p:txEl>
                                              <p:pRg st="6" end="6"/>
                                            </p:txEl>
                                          </p:spTgt>
                                        </p:tgtEl>
                                      </p:cBhvr>
                                    </p:animEffect>
                                    <p:anim calcmode="lin" valueType="num">
                                      <p:cBhvr>
                                        <p:cTn id="8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6" end="6"/>
                                            </p:txEl>
                                          </p:spTgt>
                                        </p:tgtEl>
                                      </p:cBhvr>
                                      <p:to x="100000" y="60000"/>
                                    </p:animScale>
                                    <p:animScale>
                                      <p:cBhvr>
                                        <p:cTn id="90" dur="166" decel="50000">
                                          <p:stCondLst>
                                            <p:cond delay="676"/>
                                          </p:stCondLst>
                                        </p:cTn>
                                        <p:tgtEl>
                                          <p:spTgt spid="3">
                                            <p:txEl>
                                              <p:pRg st="6" end="6"/>
                                            </p:txEl>
                                          </p:spTgt>
                                        </p:tgtEl>
                                      </p:cBhvr>
                                      <p:to x="100000" y="100000"/>
                                    </p:animScale>
                                    <p:animScale>
                                      <p:cBhvr>
                                        <p:cTn id="91" dur="26">
                                          <p:stCondLst>
                                            <p:cond delay="1312"/>
                                          </p:stCondLst>
                                        </p:cTn>
                                        <p:tgtEl>
                                          <p:spTgt spid="3">
                                            <p:txEl>
                                              <p:pRg st="6" end="6"/>
                                            </p:txEl>
                                          </p:spTgt>
                                        </p:tgtEl>
                                      </p:cBhvr>
                                      <p:to x="100000" y="80000"/>
                                    </p:animScale>
                                    <p:animScale>
                                      <p:cBhvr>
                                        <p:cTn id="92" dur="166" decel="50000">
                                          <p:stCondLst>
                                            <p:cond delay="1338"/>
                                          </p:stCondLst>
                                        </p:cTn>
                                        <p:tgtEl>
                                          <p:spTgt spid="3">
                                            <p:txEl>
                                              <p:pRg st="6" end="6"/>
                                            </p:txEl>
                                          </p:spTgt>
                                        </p:tgtEl>
                                      </p:cBhvr>
                                      <p:to x="100000" y="100000"/>
                                    </p:animScale>
                                    <p:animScale>
                                      <p:cBhvr>
                                        <p:cTn id="93" dur="26">
                                          <p:stCondLst>
                                            <p:cond delay="1642"/>
                                          </p:stCondLst>
                                        </p:cTn>
                                        <p:tgtEl>
                                          <p:spTgt spid="3">
                                            <p:txEl>
                                              <p:pRg st="6" end="6"/>
                                            </p:txEl>
                                          </p:spTgt>
                                        </p:tgtEl>
                                      </p:cBhvr>
                                      <p:to x="100000" y="90000"/>
                                    </p:animScale>
                                    <p:animScale>
                                      <p:cBhvr>
                                        <p:cTn id="94" dur="166" decel="50000">
                                          <p:stCondLst>
                                            <p:cond delay="1668"/>
                                          </p:stCondLst>
                                        </p:cTn>
                                        <p:tgtEl>
                                          <p:spTgt spid="3">
                                            <p:txEl>
                                              <p:pRg st="6" end="6"/>
                                            </p:txEl>
                                          </p:spTgt>
                                        </p:tgtEl>
                                      </p:cBhvr>
                                      <p:to x="100000" y="100000"/>
                                    </p:animScale>
                                    <p:animScale>
                                      <p:cBhvr>
                                        <p:cTn id="95" dur="26">
                                          <p:stCondLst>
                                            <p:cond delay="1808"/>
                                          </p:stCondLst>
                                        </p:cTn>
                                        <p:tgtEl>
                                          <p:spTgt spid="3">
                                            <p:txEl>
                                              <p:pRg st="6" end="6"/>
                                            </p:txEl>
                                          </p:spTgt>
                                        </p:tgtEl>
                                      </p:cBhvr>
                                      <p:to x="100000" y="95000"/>
                                    </p:animScale>
                                    <p:animScale>
                                      <p:cBhvr>
                                        <p:cTn id="9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642942"/>
          </a:xfrm>
        </p:spPr>
        <p:txBody>
          <a:bodyPr>
            <a:normAutofit fontScale="90000"/>
          </a:bodyPr>
          <a:lstStyle/>
          <a:p>
            <a:r>
              <a:rPr lang="en-US" dirty="0"/>
              <a:t>Cont…</a:t>
            </a:r>
            <a:endParaRPr lang="en-IN" dirty="0"/>
          </a:p>
        </p:txBody>
      </p:sp>
      <p:sp>
        <p:nvSpPr>
          <p:cNvPr id="3" name="Content Placeholder 2"/>
          <p:cNvSpPr>
            <a:spLocks noGrp="1"/>
          </p:cNvSpPr>
          <p:nvPr>
            <p:ph idx="1"/>
          </p:nvPr>
        </p:nvSpPr>
        <p:spPr>
          <a:xfrm>
            <a:off x="457200" y="1285860"/>
            <a:ext cx="8229600" cy="5038740"/>
          </a:xfrm>
        </p:spPr>
        <p:txBody>
          <a:bodyPr/>
          <a:lstStyle/>
          <a:p>
            <a:pPr lvl="0"/>
            <a:r>
              <a:rPr lang="en-IN" dirty="0"/>
              <a:t>May lift head periodically when held over adult’s shoulder or placed in prone position. Cervical curve begin to develop as infant learns to hold head erect.</a:t>
            </a:r>
          </a:p>
        </p:txBody>
      </p:sp>
      <p:pic>
        <p:nvPicPr>
          <p:cNvPr id="4" name="Picture 3" descr="349A35CB00000578-3608745-image-m-5_1464181398601.jpg"/>
          <p:cNvPicPr>
            <a:picLocks noChangeAspect="1"/>
          </p:cNvPicPr>
          <p:nvPr/>
        </p:nvPicPr>
        <p:blipFill>
          <a:blip r:embed="rId2"/>
          <a:stretch>
            <a:fillRect/>
          </a:stretch>
        </p:blipFill>
        <p:spPr>
          <a:xfrm>
            <a:off x="2143109" y="2643182"/>
            <a:ext cx="4572032" cy="400052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PLAY STIMULATION</a:t>
            </a:r>
          </a:p>
        </p:txBody>
      </p:sp>
      <p:sp>
        <p:nvSpPr>
          <p:cNvPr id="3" name="Content Placeholder 2"/>
          <p:cNvSpPr>
            <a:spLocks noGrp="1"/>
          </p:cNvSpPr>
          <p:nvPr>
            <p:ph idx="1"/>
          </p:nvPr>
        </p:nvSpPr>
        <p:spPr>
          <a:xfrm>
            <a:off x="0" y="1000108"/>
            <a:ext cx="5000628" cy="5857892"/>
          </a:xfrm>
        </p:spPr>
        <p:txBody>
          <a:bodyPr>
            <a:normAutofit/>
          </a:bodyPr>
          <a:lstStyle/>
          <a:p>
            <a:pPr lvl="0"/>
            <a:r>
              <a:rPr lang="en-IN" dirty="0"/>
              <a:t>Make funny face for infant.</a:t>
            </a:r>
          </a:p>
          <a:p>
            <a:pPr lvl="0"/>
            <a:r>
              <a:rPr lang="en-IN" dirty="0"/>
              <a:t>Point out people, food, objects and surrounding activities.</a:t>
            </a:r>
          </a:p>
          <a:p>
            <a:pPr lvl="0"/>
            <a:r>
              <a:rPr lang="en-IN" dirty="0"/>
              <a:t>Repeats infant’s name.</a:t>
            </a:r>
          </a:p>
          <a:p>
            <a:pPr lvl="0"/>
            <a:r>
              <a:rPr lang="en-IN" dirty="0"/>
              <a:t>Provides more complex soft toy cuddly toy.</a:t>
            </a:r>
          </a:p>
          <a:p>
            <a:pPr lvl="0"/>
            <a:r>
              <a:rPr lang="en-IN" dirty="0"/>
              <a:t>Provide sound making toys.</a:t>
            </a:r>
          </a:p>
          <a:p>
            <a:pPr lvl="0"/>
            <a:r>
              <a:rPr lang="en-US" dirty="0"/>
              <a:t>Begin to place infant in walker.</a:t>
            </a:r>
            <a:endParaRPr lang="en-IN" dirty="0"/>
          </a:p>
          <a:p>
            <a:endParaRPr lang="en-IN" dirty="0"/>
          </a:p>
        </p:txBody>
      </p:sp>
      <p:pic>
        <p:nvPicPr>
          <p:cNvPr id="4" name="Picture 3" descr="6mmmmmm.jpg"/>
          <p:cNvPicPr>
            <a:picLocks noChangeAspect="1"/>
          </p:cNvPicPr>
          <p:nvPr/>
        </p:nvPicPr>
        <p:blipFill>
          <a:blip r:embed="rId2"/>
          <a:stretch>
            <a:fillRect/>
          </a:stretch>
        </p:blipFill>
        <p:spPr>
          <a:xfrm>
            <a:off x="5072066" y="0"/>
            <a:ext cx="407193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2214554"/>
            <a:ext cx="8229600" cy="1143000"/>
          </a:xfrm>
        </p:spPr>
        <p:txBody>
          <a:bodyPr>
            <a:normAutofit fontScale="90000"/>
          </a:bodyPr>
          <a:lstStyle/>
          <a:p>
            <a:r>
              <a:rPr lang="en-IN" b="1" dirty="0"/>
              <a:t>GROWTH AND DEVELOPMENT OF SEVEN MONTH CHILD</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PHYSICAL AND BIOLOGICAL</a:t>
            </a:r>
          </a:p>
        </p:txBody>
      </p:sp>
      <p:sp>
        <p:nvSpPr>
          <p:cNvPr id="3" name="Content Placeholder 2"/>
          <p:cNvSpPr>
            <a:spLocks noGrp="1"/>
          </p:cNvSpPr>
          <p:nvPr>
            <p:ph idx="1"/>
          </p:nvPr>
        </p:nvSpPr>
        <p:spPr>
          <a:xfrm>
            <a:off x="0" y="1000108"/>
            <a:ext cx="8786842" cy="5643602"/>
          </a:xfrm>
        </p:spPr>
        <p:txBody>
          <a:bodyPr>
            <a:normAutofit/>
          </a:bodyPr>
          <a:lstStyle/>
          <a:p>
            <a:pPr lvl="0"/>
            <a:r>
              <a:rPr lang="en-IN" dirty="0"/>
              <a:t>Reflexes :- “sucking and rooting reflexes disappears at 7-8 month when asleep’’.</a:t>
            </a:r>
          </a:p>
          <a:p>
            <a:pPr lvl="0"/>
            <a:r>
              <a:rPr lang="en-IN" dirty="0"/>
              <a:t> “parachute reflex appears between 7- 9 month, infant suspended in a horizontal prone position and lowered suddenly  will extend the hand forwards to protection from falling.</a:t>
            </a:r>
          </a:p>
        </p:txBody>
      </p:sp>
      <p:pic>
        <p:nvPicPr>
          <p:cNvPr id="4" name="Picture 3" descr="7m.jpg"/>
          <p:cNvPicPr>
            <a:picLocks noChangeAspect="1"/>
          </p:cNvPicPr>
          <p:nvPr/>
        </p:nvPicPr>
        <p:blipFill>
          <a:blip r:embed="rId2"/>
          <a:stretch>
            <a:fillRect/>
          </a:stretch>
        </p:blipFill>
        <p:spPr>
          <a:xfrm>
            <a:off x="1533525" y="3571876"/>
            <a:ext cx="6076950" cy="3286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lstStyle/>
          <a:p>
            <a:pPr lvl="0"/>
            <a:r>
              <a:rPr lang="en-IN" dirty="0"/>
              <a:t>Teething :- upper central incisor erupts(7.5 ±2 month), lower lateral incisors erupts (7 ± 2 month), </a:t>
            </a:r>
          </a:p>
          <a:p>
            <a:pPr lvl="0"/>
            <a:r>
              <a:rPr lang="en-IN" dirty="0"/>
              <a:t>Ultimate colour of iris is established.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IN" dirty="0"/>
              <a:t>GROSS MOTOR</a:t>
            </a:r>
          </a:p>
        </p:txBody>
      </p:sp>
      <p:sp>
        <p:nvSpPr>
          <p:cNvPr id="3" name="Content Placeholder 2"/>
          <p:cNvSpPr>
            <a:spLocks noGrp="1"/>
          </p:cNvSpPr>
          <p:nvPr>
            <p:ph idx="1"/>
          </p:nvPr>
        </p:nvSpPr>
        <p:spPr>
          <a:xfrm>
            <a:off x="0" y="1071546"/>
            <a:ext cx="8686800" cy="5357850"/>
          </a:xfrm>
        </p:spPr>
        <p:txBody>
          <a:bodyPr/>
          <a:lstStyle/>
          <a:p>
            <a:r>
              <a:rPr lang="en-IN" dirty="0"/>
              <a:t>Sits alone on hard surface, learning forward on hands.</a:t>
            </a:r>
          </a:p>
          <a:p>
            <a:pPr lvl="0"/>
            <a:r>
              <a:rPr lang="en-IN" dirty="0"/>
              <a:t>Lifts head as if trying to sit up when supine position.</a:t>
            </a:r>
          </a:p>
          <a:p>
            <a:pPr lvl="0"/>
            <a:r>
              <a:rPr lang="en-IN" dirty="0"/>
              <a:t>Control of trunk is more advance.</a:t>
            </a:r>
          </a:p>
          <a:p>
            <a:pPr lvl="0"/>
            <a:r>
              <a:rPr lang="en-IN" dirty="0"/>
              <a:t>Sustain all of weight on feet when held in standing position.</a:t>
            </a:r>
          </a:p>
          <a:p>
            <a:endParaRPr lang="en-IN" dirty="0"/>
          </a:p>
        </p:txBody>
      </p:sp>
      <p:pic>
        <p:nvPicPr>
          <p:cNvPr id="4" name="Picture 3" descr="7mm.jpg"/>
          <p:cNvPicPr>
            <a:picLocks noChangeAspect="1"/>
          </p:cNvPicPr>
          <p:nvPr/>
        </p:nvPicPr>
        <p:blipFill>
          <a:blip r:embed="rId2"/>
          <a:stretch>
            <a:fillRect/>
          </a:stretch>
        </p:blipFill>
        <p:spPr>
          <a:xfrm>
            <a:off x="0" y="3530344"/>
            <a:ext cx="9144000" cy="3327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IN" dirty="0"/>
              <a:t>FINE MOTOR</a:t>
            </a:r>
          </a:p>
        </p:txBody>
      </p:sp>
      <p:sp>
        <p:nvSpPr>
          <p:cNvPr id="3" name="Content Placeholder 2"/>
          <p:cNvSpPr>
            <a:spLocks noGrp="1"/>
          </p:cNvSpPr>
          <p:nvPr>
            <p:ph idx="1"/>
          </p:nvPr>
        </p:nvSpPr>
        <p:spPr>
          <a:xfrm>
            <a:off x="0" y="1071546"/>
            <a:ext cx="4143372" cy="5786454"/>
          </a:xfrm>
        </p:spPr>
        <p:txBody>
          <a:bodyPr/>
          <a:lstStyle/>
          <a:p>
            <a:r>
              <a:rPr lang="en-IN" dirty="0"/>
              <a:t>Hold two toys at once.</a:t>
            </a:r>
          </a:p>
          <a:p>
            <a:pPr lvl="0"/>
            <a:r>
              <a:rPr lang="en-IN" dirty="0"/>
              <a:t>Approaches a toy and grasps it with one hand.</a:t>
            </a:r>
          </a:p>
          <a:p>
            <a:pPr lvl="0"/>
            <a:r>
              <a:rPr lang="en-IN" dirty="0"/>
              <a:t>Transfers a toy and form one hand to the other, usually successfully.</a:t>
            </a:r>
          </a:p>
          <a:p>
            <a:pPr lvl="0"/>
            <a:r>
              <a:rPr lang="en-IN" dirty="0"/>
              <a:t>Uses a raking motion to try to obtain small objects.</a:t>
            </a:r>
          </a:p>
          <a:p>
            <a:pPr lvl="0"/>
            <a:r>
              <a:rPr lang="en-IN" dirty="0"/>
              <a:t>Hold cup.</a:t>
            </a:r>
          </a:p>
        </p:txBody>
      </p:sp>
      <p:pic>
        <p:nvPicPr>
          <p:cNvPr id="5" name="Picture 4" descr="7 mnt.jpg"/>
          <p:cNvPicPr>
            <a:picLocks noChangeAspect="1"/>
          </p:cNvPicPr>
          <p:nvPr/>
        </p:nvPicPr>
        <p:blipFill>
          <a:blip r:embed="rId2"/>
          <a:stretch>
            <a:fillRect/>
          </a:stretch>
        </p:blipFill>
        <p:spPr>
          <a:xfrm>
            <a:off x="4643438" y="285728"/>
            <a:ext cx="3714776" cy="4572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SENSORY</a:t>
            </a:r>
          </a:p>
        </p:txBody>
      </p:sp>
      <p:sp>
        <p:nvSpPr>
          <p:cNvPr id="3" name="Content Placeholder 2"/>
          <p:cNvSpPr>
            <a:spLocks noGrp="1"/>
          </p:cNvSpPr>
          <p:nvPr>
            <p:ph idx="1"/>
          </p:nvPr>
        </p:nvSpPr>
        <p:spPr>
          <a:xfrm>
            <a:off x="0" y="1071546"/>
            <a:ext cx="8229600" cy="4389120"/>
          </a:xfrm>
        </p:spPr>
        <p:txBody>
          <a:bodyPr/>
          <a:lstStyle/>
          <a:p>
            <a:pPr lvl="0"/>
            <a:r>
              <a:rPr lang="en-IN" dirty="0"/>
              <a:t>Head turns in curving arch to localize sounds.</a:t>
            </a:r>
          </a:p>
          <a:p>
            <a:pPr lvl="0"/>
            <a:r>
              <a:rPr lang="en-IN" dirty="0"/>
              <a:t>Depth perception beginning to develop.</a:t>
            </a:r>
          </a:p>
          <a:p>
            <a:pPr lvl="0"/>
            <a:r>
              <a:rPr lang="en-IN" dirty="0"/>
              <a:t>Fixate on very small object and details.</a:t>
            </a:r>
          </a:p>
          <a:p>
            <a:pPr lvl="0"/>
            <a:r>
              <a:rPr lang="en-IN" dirty="0"/>
              <a:t>Has preference in taste for food.</a:t>
            </a:r>
          </a:p>
          <a:p>
            <a:endParaRPr lang="en-IN" dirty="0"/>
          </a:p>
        </p:txBody>
      </p:sp>
      <p:pic>
        <p:nvPicPr>
          <p:cNvPr id="6" name="Picture 5" descr="7mnmn.jpg"/>
          <p:cNvPicPr>
            <a:picLocks noChangeAspect="1"/>
          </p:cNvPicPr>
          <p:nvPr/>
        </p:nvPicPr>
        <p:blipFill>
          <a:blip r:embed="rId2"/>
          <a:stretch>
            <a:fillRect/>
          </a:stretch>
        </p:blipFill>
        <p:spPr>
          <a:xfrm>
            <a:off x="0" y="2928934"/>
            <a:ext cx="5286380" cy="3929066"/>
          </a:xfrm>
          <a:prstGeom prst="rect">
            <a:avLst/>
          </a:prstGeom>
        </p:spPr>
      </p:pic>
      <p:pic>
        <p:nvPicPr>
          <p:cNvPr id="7" name="Picture 6" descr="7mnmnm.jpg"/>
          <p:cNvPicPr>
            <a:picLocks noChangeAspect="1"/>
          </p:cNvPicPr>
          <p:nvPr/>
        </p:nvPicPr>
        <p:blipFill>
          <a:blip r:embed="rId3" cstate="print"/>
          <a:stretch>
            <a:fillRect/>
          </a:stretch>
        </p:blipFill>
        <p:spPr>
          <a:xfrm>
            <a:off x="4929191" y="2428868"/>
            <a:ext cx="4214810" cy="4429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92500"/>
          </a:bodyPr>
          <a:lstStyle/>
          <a:p>
            <a:pPr>
              <a:buNone/>
            </a:pPr>
            <a:r>
              <a:rPr lang="en-IN" dirty="0"/>
              <a:t>PSYCHOSOCIAL</a:t>
            </a:r>
          </a:p>
          <a:p>
            <a:pPr lvl="0"/>
            <a:r>
              <a:rPr lang="en-IN" dirty="0"/>
              <a:t>Shows increasing fear of strangers.</a:t>
            </a:r>
          </a:p>
          <a:p>
            <a:pPr lvl="0"/>
            <a:r>
              <a:rPr lang="en-IN" dirty="0"/>
              <a:t>Actively clings to familiar person when distressed.</a:t>
            </a:r>
          </a:p>
          <a:p>
            <a:pPr lvl="0"/>
            <a:r>
              <a:rPr lang="en-IN" dirty="0"/>
              <a:t>Unhappy when primary care giver absent, especially mother.</a:t>
            </a:r>
          </a:p>
          <a:p>
            <a:pPr lvl="0"/>
            <a:r>
              <a:rPr lang="en-IN" dirty="0"/>
              <a:t>Responds socially to own name.</a:t>
            </a:r>
          </a:p>
          <a:p>
            <a:pPr lvl="0"/>
            <a:r>
              <a:rPr lang="en-IN" dirty="0"/>
              <a:t>Close lips when offered dislike food.</a:t>
            </a:r>
          </a:p>
          <a:p>
            <a:pPr>
              <a:buNone/>
            </a:pPr>
            <a:r>
              <a:rPr lang="en-IN" dirty="0"/>
              <a:t>PSYCHOSEXUAL</a:t>
            </a:r>
          </a:p>
          <a:p>
            <a:pPr lvl="0"/>
            <a:r>
              <a:rPr lang="en-IN" dirty="0"/>
              <a:t>Oral stage (0 -1 year)</a:t>
            </a:r>
          </a:p>
          <a:p>
            <a:pPr lvl="0"/>
            <a:r>
              <a:rPr lang="en-IN" dirty="0"/>
              <a:t>Oral aggressiveness is evidenced by biting and chewing.</a:t>
            </a:r>
          </a:p>
          <a:p>
            <a:pPr lvl="0"/>
            <a:r>
              <a:rPr lang="en-IN" dirty="0"/>
              <a:t>Discovers genitalia.</a:t>
            </a:r>
          </a:p>
          <a:p>
            <a:pPr>
              <a:buNone/>
            </a:pPr>
            <a:r>
              <a:rPr lang="en-IN" dirty="0"/>
              <a:t>SPIRITUAL</a:t>
            </a:r>
          </a:p>
          <a:p>
            <a:r>
              <a:rPr lang="en-IN" dirty="0"/>
              <a:t>Undifferentiated (0 – 1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6" end="6"/>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7" end="7"/>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8" end="8"/>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7"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nodeType="clickEffect">
                                  <p:stCondLst>
                                    <p:cond delay="0"/>
                                  </p:stCondLst>
                                  <p:iterate type="lt">
                                    <p:tmPct val="50000"/>
                                  </p:iterate>
                                  <p:childTnLst>
                                    <p:set>
                                      <p:cBhvr>
                                        <p:cTn id="52" dur="1" fill="hold">
                                          <p:stCondLst>
                                            <p:cond delay="0"/>
                                          </p:stCondLst>
                                        </p:cTn>
                                        <p:tgtEl>
                                          <p:spTgt spid="3">
                                            <p:txEl>
                                              <p:pRg st="10" end="10"/>
                                            </p:txEl>
                                          </p:spTgt>
                                        </p:tgtEl>
                                        <p:attrNameLst>
                                          <p:attrName>style.visibility</p:attrName>
                                        </p:attrNameLst>
                                      </p:cBhvr>
                                      <p:to>
                                        <p:strVal val="visible"/>
                                      </p:to>
                                    </p:set>
                                    <p:set>
                                      <p:cBhvr>
                                        <p:cTn id="53" dur="455" fill="hold">
                                          <p:stCondLst>
                                            <p:cond delay="0"/>
                                          </p:stCondLst>
                                        </p:cTn>
                                        <p:tgtEl>
                                          <p:spTgt spid="3">
                                            <p:txEl>
                                              <p:pRg st="10" end="10"/>
                                            </p:txEl>
                                          </p:spTgt>
                                        </p:tgtEl>
                                        <p:attrNameLst>
                                          <p:attrName>style.rotation</p:attrName>
                                        </p:attrNameLst>
                                      </p:cBhvr>
                                      <p:to>
                                        <p:strVal val="-45.0"/>
                                      </p:to>
                                    </p:set>
                                    <p:anim calcmode="lin" valueType="num">
                                      <p:cBhvr>
                                        <p:cTn id="54" dur="455" fill="hold">
                                          <p:stCondLst>
                                            <p:cond delay="455"/>
                                          </p:stCondLst>
                                        </p:cTn>
                                        <p:tgtEl>
                                          <p:spTgt spid="3">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3">
                                            <p:txEl>
                                              <p:pRg st="10" end="10"/>
                                            </p:txEl>
                                          </p:spTgt>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3">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3">
                                            <p:txEl>
                                              <p:pRg st="10" end="10"/>
                                            </p:txEl>
                                          </p:spTgt>
                                        </p:tgtEl>
                                        <p:attrNameLst>
                                          <p:attrName>ppt_y</p:attrName>
                                        </p:attrNameLst>
                                      </p:cBhvr>
                                      <p:tavLst>
                                        <p:tav tm="0">
                                          <p:val>
                                            <p:strVal val="#ppt_y-(0.354*#ppt_w-0.172*#ppt_h)"/>
                                          </p:val>
                                        </p:tav>
                                        <p:tav tm="100000">
                                          <p:val>
                                            <p:strVal val="#ppt_y"/>
                                          </p:val>
                                        </p:tav>
                                      </p:tavLst>
                                    </p:anim>
                                  </p:childTnLst>
                                </p:cTn>
                              </p:par>
                              <p:par>
                                <p:cTn id="58" presetID="38" presetClass="entr" presetSubtype="0" accel="50000" fill="hold" nodeType="withEffect">
                                  <p:stCondLst>
                                    <p:cond delay="0"/>
                                  </p:stCondLst>
                                  <p:iterate type="lt">
                                    <p:tmPct val="50000"/>
                                  </p:iterate>
                                  <p:childTnLst>
                                    <p:set>
                                      <p:cBhvr>
                                        <p:cTn id="59" dur="1" fill="hold">
                                          <p:stCondLst>
                                            <p:cond delay="0"/>
                                          </p:stCondLst>
                                        </p:cTn>
                                        <p:tgtEl>
                                          <p:spTgt spid="3">
                                            <p:txEl>
                                              <p:pRg st="11" end="11"/>
                                            </p:txEl>
                                          </p:spTgt>
                                        </p:tgtEl>
                                        <p:attrNameLst>
                                          <p:attrName>style.visibility</p:attrName>
                                        </p:attrNameLst>
                                      </p:cBhvr>
                                      <p:to>
                                        <p:strVal val="visible"/>
                                      </p:to>
                                    </p:set>
                                    <p:set>
                                      <p:cBhvr>
                                        <p:cTn id="60" dur="455" fill="hold">
                                          <p:stCondLst>
                                            <p:cond delay="0"/>
                                          </p:stCondLst>
                                        </p:cTn>
                                        <p:tgtEl>
                                          <p:spTgt spid="3">
                                            <p:txEl>
                                              <p:pRg st="11" end="11"/>
                                            </p:txEl>
                                          </p:spTgt>
                                        </p:tgtEl>
                                        <p:attrNameLst>
                                          <p:attrName>style.rotation</p:attrName>
                                        </p:attrNameLst>
                                      </p:cBhvr>
                                      <p:to>
                                        <p:strVal val="-45.0"/>
                                      </p:to>
                                    </p:set>
                                    <p:anim calcmode="lin" valueType="num">
                                      <p:cBhvr>
                                        <p:cTn id="61" dur="455" fill="hold">
                                          <p:stCondLst>
                                            <p:cond delay="455"/>
                                          </p:stCondLst>
                                        </p:cTn>
                                        <p:tgtEl>
                                          <p:spTgt spid="3">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
                                            <p:txEl>
                                              <p:pRg st="11" end="11"/>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4389120"/>
          </a:xfrm>
        </p:spPr>
        <p:txBody>
          <a:bodyPr/>
          <a:lstStyle/>
          <a:p>
            <a:pPr>
              <a:buNone/>
            </a:pPr>
            <a:r>
              <a:rPr lang="en-IN" dirty="0"/>
              <a:t>INTELLECTUAL</a:t>
            </a:r>
          </a:p>
          <a:p>
            <a:r>
              <a:rPr lang="en-IN" dirty="0"/>
              <a:t>Sensory motor stage</a:t>
            </a:r>
          </a:p>
          <a:p>
            <a:r>
              <a:rPr lang="en-IN" dirty="0"/>
              <a:t>Sub stage </a:t>
            </a:r>
            <a:r>
              <a:rPr lang="en-IN" u="sng" dirty="0"/>
              <a:t>iii</a:t>
            </a:r>
            <a:r>
              <a:rPr lang="en-IN" dirty="0"/>
              <a:t> :- secondary circular reaction (4-8 month)</a:t>
            </a:r>
          </a:p>
          <a:p>
            <a:pPr>
              <a:buNone/>
            </a:pPr>
            <a:r>
              <a:rPr lang="en-IN" dirty="0"/>
              <a:t>MORAL</a:t>
            </a:r>
          </a:p>
          <a:p>
            <a:r>
              <a:rPr lang="en-IN" dirty="0"/>
              <a:t>Pre conventional morality 0 (0-2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57" dur="500"/>
                                        <p:tgtEl>
                                          <p:spTgt spid="3">
                                            <p:txEl>
                                              <p:pRg st="3" end="3"/>
                                            </p:txEl>
                                          </p:spTgt>
                                        </p:tgtEl>
                                      </p:cBhvr>
                                    </p:animEffect>
                                  </p:childTnLst>
                                </p:cTn>
                              </p:par>
                              <p:par>
                                <p:cTn id="58" presetID="14" presetClass="entr" presetSubtype="1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6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a:bodyPr>
          <a:lstStyle/>
          <a:p>
            <a:pPr>
              <a:buNone/>
            </a:pPr>
            <a:r>
              <a:rPr lang="en-IN" sz="3200" dirty="0"/>
              <a:t>RECEPTIVE LANGUAGE</a:t>
            </a:r>
          </a:p>
          <a:p>
            <a:pPr lvl="0"/>
            <a:r>
              <a:rPr lang="en-IN" sz="3200" dirty="0"/>
              <a:t>Recognize own name.</a:t>
            </a:r>
          </a:p>
          <a:p>
            <a:pPr lvl="0"/>
            <a:r>
              <a:rPr lang="en-IN" sz="3200" dirty="0"/>
              <a:t>Respond with gesture to words such as ‘come’.</a:t>
            </a:r>
          </a:p>
          <a:p>
            <a:pPr>
              <a:buNone/>
            </a:pPr>
            <a:r>
              <a:rPr lang="en-IN" sz="3200" dirty="0"/>
              <a:t>EXPRESSIVE LANGUAGE</a:t>
            </a:r>
          </a:p>
          <a:p>
            <a:pPr lvl="0"/>
            <a:r>
              <a:rPr lang="en-IN" sz="3200" dirty="0"/>
              <a:t>Imitate simple noise sound and speech.</a:t>
            </a:r>
          </a:p>
          <a:p>
            <a:pPr lvl="0"/>
            <a:r>
              <a:rPr lang="en-IN" sz="3200" dirty="0"/>
              <a:t>Makes polysyllabic vowel sounds, vocalizes ‘</a:t>
            </a:r>
            <a:r>
              <a:rPr lang="en-IN" sz="3200" dirty="0" err="1"/>
              <a:t>da</a:t>
            </a:r>
            <a:r>
              <a:rPr lang="en-IN" sz="3200" dirty="0"/>
              <a:t>’ ‘ma’ ‘</a:t>
            </a:r>
            <a:r>
              <a:rPr lang="en-IN" sz="3200" dirty="0" err="1"/>
              <a:t>ba</a:t>
            </a:r>
            <a:r>
              <a:rPr lang="en-IN" sz="3200" dirty="0"/>
              <a:t>’.</a:t>
            </a:r>
          </a:p>
          <a:p>
            <a:pPr lvl="0"/>
            <a:r>
              <a:rPr lang="en-IN" sz="3200" dirty="0"/>
              <a:t>Babbling decrease.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3">
                                            <p:txEl>
                                              <p:pRg st="3" end="3"/>
                                            </p:txEl>
                                          </p:spTgt>
                                        </p:tgtEl>
                                        <p:attrNameLst>
                                          <p:attrName>style.visibility</p:attrName>
                                        </p:attrNameLst>
                                      </p:cBhvr>
                                      <p:to>
                                        <p:strVal val="visible"/>
                                      </p:to>
                                    </p:set>
                                    <p:set>
                                      <p:cBhvr>
                                        <p:cTn id="24" dur="455" fill="hold">
                                          <p:stCondLst>
                                            <p:cond delay="0"/>
                                          </p:stCondLst>
                                        </p:cTn>
                                        <p:tgtEl>
                                          <p:spTgt spid="3">
                                            <p:txEl>
                                              <p:pRg st="3" end="3"/>
                                            </p:txEl>
                                          </p:spTgt>
                                        </p:tgtEl>
                                        <p:attrNameLst>
                                          <p:attrName>style.rotation</p:attrName>
                                        </p:attrNameLst>
                                      </p:cBhvr>
                                      <p:to>
                                        <p:strVal val="-45.0"/>
                                      </p:to>
                                    </p:set>
                                    <p:anim calcmode="lin" valueType="num">
                                      <p:cBhvr>
                                        <p:cTn id="2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29" presetID="38" presetClass="entr" presetSubtype="0" accel="50000" fill="hold" nodeType="with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set>
                                      <p:cBhvr>
                                        <p:cTn id="31" dur="455" fill="hold">
                                          <p:stCondLst>
                                            <p:cond delay="0"/>
                                          </p:stCondLst>
                                        </p:cTn>
                                        <p:tgtEl>
                                          <p:spTgt spid="3">
                                            <p:txEl>
                                              <p:pRg st="4" end="4"/>
                                            </p:txEl>
                                          </p:spTgt>
                                        </p:tgtEl>
                                        <p:attrNameLst>
                                          <p:attrName>style.rotation</p:attrName>
                                        </p:attrNameLst>
                                      </p:cBhvr>
                                      <p:to>
                                        <p:strVal val="-45.0"/>
                                      </p:to>
                                    </p:set>
                                    <p:anim calcmode="lin" valueType="num">
                                      <p:cBhvr>
                                        <p:cTn id="32"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nodeType="withEffect">
                                  <p:stCondLst>
                                    <p:cond delay="0"/>
                                  </p:stCondLst>
                                  <p:iterate type="lt">
                                    <p:tmPct val="50000"/>
                                  </p:iterate>
                                  <p:childTnLst>
                                    <p:set>
                                      <p:cBhvr>
                                        <p:cTn id="37" dur="1" fill="hold">
                                          <p:stCondLst>
                                            <p:cond delay="0"/>
                                          </p:stCondLst>
                                        </p:cTn>
                                        <p:tgtEl>
                                          <p:spTgt spid="3">
                                            <p:txEl>
                                              <p:pRg st="5" end="5"/>
                                            </p:txEl>
                                          </p:spTgt>
                                        </p:tgtEl>
                                        <p:attrNameLst>
                                          <p:attrName>style.visibility</p:attrName>
                                        </p:attrNameLst>
                                      </p:cBhvr>
                                      <p:to>
                                        <p:strVal val="visible"/>
                                      </p:to>
                                    </p:set>
                                    <p:set>
                                      <p:cBhvr>
                                        <p:cTn id="38" dur="455" fill="hold">
                                          <p:stCondLst>
                                            <p:cond delay="0"/>
                                          </p:stCondLst>
                                        </p:cTn>
                                        <p:tgtEl>
                                          <p:spTgt spid="3">
                                            <p:txEl>
                                              <p:pRg st="5" end="5"/>
                                            </p:txEl>
                                          </p:spTgt>
                                        </p:tgtEl>
                                        <p:attrNameLst>
                                          <p:attrName>style.rotation</p:attrName>
                                        </p:attrNameLst>
                                      </p:cBhvr>
                                      <p:to>
                                        <p:strVal val="-45.0"/>
                                      </p:to>
                                    </p:set>
                                    <p:anim calcmode="lin" valueType="num">
                                      <p:cBhvr>
                                        <p:cTn id="39"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nodeType="withEffect">
                                  <p:stCondLst>
                                    <p:cond delay="0"/>
                                  </p:stCondLst>
                                  <p:iterate type="lt">
                                    <p:tmPct val="50000"/>
                                  </p:iterate>
                                  <p:childTnLst>
                                    <p:set>
                                      <p:cBhvr>
                                        <p:cTn id="44" dur="1" fill="hold">
                                          <p:stCondLst>
                                            <p:cond delay="0"/>
                                          </p:stCondLst>
                                        </p:cTn>
                                        <p:tgtEl>
                                          <p:spTgt spid="3">
                                            <p:txEl>
                                              <p:pRg st="6" end="6"/>
                                            </p:txEl>
                                          </p:spTgt>
                                        </p:tgtEl>
                                        <p:attrNameLst>
                                          <p:attrName>style.visibility</p:attrName>
                                        </p:attrNameLst>
                                      </p:cBhvr>
                                      <p:to>
                                        <p:strVal val="visible"/>
                                      </p:to>
                                    </p:set>
                                    <p:set>
                                      <p:cBhvr>
                                        <p:cTn id="45" dur="455" fill="hold">
                                          <p:stCondLst>
                                            <p:cond delay="0"/>
                                          </p:stCondLst>
                                        </p:cTn>
                                        <p:tgtEl>
                                          <p:spTgt spid="3">
                                            <p:txEl>
                                              <p:pRg st="6" end="6"/>
                                            </p:txEl>
                                          </p:spTgt>
                                        </p:tgtEl>
                                        <p:attrNameLst>
                                          <p:attrName>style.rotation</p:attrName>
                                        </p:attrNameLst>
                                      </p:cBhvr>
                                      <p:to>
                                        <p:strVal val="-45.0"/>
                                      </p:to>
                                    </p:set>
                                    <p:anim calcmode="lin" valueType="num">
                                      <p:cBhvr>
                                        <p:cTn id="46"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rmAutofit/>
          </a:bodyPr>
          <a:lstStyle/>
          <a:p>
            <a:r>
              <a:rPr lang="en-US" dirty="0"/>
              <a:t>Cont….</a:t>
            </a:r>
            <a:endParaRPr lang="en-IN" dirty="0"/>
          </a:p>
        </p:txBody>
      </p:sp>
      <p:sp>
        <p:nvSpPr>
          <p:cNvPr id="3" name="Content Placeholder 2"/>
          <p:cNvSpPr>
            <a:spLocks noGrp="1"/>
          </p:cNvSpPr>
          <p:nvPr>
            <p:ph idx="1"/>
          </p:nvPr>
        </p:nvSpPr>
        <p:spPr>
          <a:xfrm>
            <a:off x="285720" y="1142984"/>
            <a:ext cx="4572032" cy="5572164"/>
          </a:xfrm>
        </p:spPr>
        <p:txBody>
          <a:bodyPr>
            <a:normAutofit/>
          </a:bodyPr>
          <a:lstStyle/>
          <a:p>
            <a:pPr lvl="0">
              <a:lnSpc>
                <a:spcPct val="120000"/>
              </a:lnSpc>
            </a:pPr>
            <a:r>
              <a:rPr lang="en-IN" sz="3200" dirty="0"/>
              <a:t>Turns head to the side when prone.</a:t>
            </a:r>
          </a:p>
          <a:p>
            <a:pPr lvl="0">
              <a:lnSpc>
                <a:spcPct val="120000"/>
              </a:lnSpc>
            </a:pPr>
            <a:r>
              <a:rPr lang="en-IN" sz="3200" dirty="0"/>
              <a:t>Make crawling movements when prone on flat surface</a:t>
            </a:r>
          </a:p>
          <a:p>
            <a:pPr lvl="0">
              <a:lnSpc>
                <a:spcPct val="120000"/>
              </a:lnSpc>
            </a:pPr>
            <a:r>
              <a:rPr lang="en-IN" sz="3200" dirty="0"/>
              <a:t>Pushes with the feet against a hard surface to move forward</a:t>
            </a:r>
            <a:r>
              <a:rPr lang="en-IN" sz="900" dirty="0"/>
              <a:t>.</a:t>
            </a:r>
          </a:p>
        </p:txBody>
      </p:sp>
      <p:pic>
        <p:nvPicPr>
          <p:cNvPr id="4" name="Picture 3" descr="440eb02b11891d60ba4c738b2e4ddbd3.jpg"/>
          <p:cNvPicPr>
            <a:picLocks noChangeAspect="1"/>
          </p:cNvPicPr>
          <p:nvPr/>
        </p:nvPicPr>
        <p:blipFill>
          <a:blip r:embed="rId2"/>
          <a:stretch>
            <a:fillRect/>
          </a:stretch>
        </p:blipFill>
        <p:spPr>
          <a:xfrm>
            <a:off x="5072066" y="1095374"/>
            <a:ext cx="4071934" cy="561977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PLAY STIMULATION</a:t>
            </a:r>
          </a:p>
        </p:txBody>
      </p:sp>
      <p:sp>
        <p:nvSpPr>
          <p:cNvPr id="3" name="Content Placeholder 2"/>
          <p:cNvSpPr>
            <a:spLocks noGrp="1"/>
          </p:cNvSpPr>
          <p:nvPr>
            <p:ph idx="1"/>
          </p:nvPr>
        </p:nvSpPr>
        <p:spPr/>
        <p:txBody>
          <a:bodyPr>
            <a:normAutofit/>
          </a:bodyPr>
          <a:lstStyle/>
          <a:p>
            <a:pPr lvl="0"/>
            <a:r>
              <a:rPr lang="en-IN" dirty="0"/>
              <a:t>Place toy under the blanket and encourage to find it.</a:t>
            </a:r>
          </a:p>
          <a:p>
            <a:pPr lvl="0"/>
            <a:r>
              <a:rPr lang="en-IN" dirty="0"/>
              <a:t>Repeat simple sound like ‘dada’ ‘mama’.</a:t>
            </a:r>
          </a:p>
          <a:p>
            <a:pPr lvl="0"/>
            <a:r>
              <a:rPr lang="en-IN" dirty="0"/>
              <a:t>Provide object or food that can be bitten and chewed safely.</a:t>
            </a:r>
          </a:p>
          <a:p>
            <a:pPr lvl="0"/>
            <a:r>
              <a:rPr lang="en-IN" dirty="0"/>
              <a:t>Continue to encourage playing in water and perhaps ‘swimming’ in shallow tub or pool.</a:t>
            </a:r>
          </a:p>
          <a:p>
            <a:pPr lvl="0"/>
            <a:r>
              <a:rPr lang="en-IN" dirty="0"/>
              <a:t>Continue to help infant learn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8 MONTH CHILD</a:t>
            </a:r>
            <a:endParaRPr lang="en-IN" dirty="0"/>
          </a:p>
        </p:txBody>
      </p:sp>
      <p:sp>
        <p:nvSpPr>
          <p:cNvPr id="3" name="Content Placeholder 2"/>
          <p:cNvSpPr>
            <a:spLocks noGrp="1"/>
          </p:cNvSpPr>
          <p:nvPr>
            <p:ph idx="1"/>
          </p:nvPr>
        </p:nvSpPr>
        <p:spPr/>
        <p:txBody>
          <a:bodyPr/>
          <a:lstStyle/>
          <a:p>
            <a:pPr>
              <a:buNone/>
            </a:pPr>
            <a:r>
              <a:rPr lang="en-IN" dirty="0"/>
              <a:t>PHYSICAL OR BIOLOGICAL</a:t>
            </a:r>
          </a:p>
          <a:p>
            <a:pPr lvl="0"/>
            <a:r>
              <a:rPr lang="en-IN" dirty="0"/>
              <a:t>Beginning the training of bowel and bladder eliminations.</a:t>
            </a:r>
          </a:p>
          <a:p>
            <a:pPr>
              <a:buNone/>
            </a:pPr>
            <a:endParaRPr lang="en-IN" dirty="0"/>
          </a:p>
        </p:txBody>
      </p:sp>
      <p:pic>
        <p:nvPicPr>
          <p:cNvPr id="4" name="Picture 3" descr="8.jpg"/>
          <p:cNvPicPr>
            <a:picLocks noChangeAspect="1"/>
          </p:cNvPicPr>
          <p:nvPr/>
        </p:nvPicPr>
        <p:blipFill>
          <a:blip r:embed="rId2"/>
          <a:stretch>
            <a:fillRect/>
          </a:stretch>
        </p:blipFill>
        <p:spPr>
          <a:xfrm>
            <a:off x="5357818" y="1142984"/>
            <a:ext cx="3786182" cy="5715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dirty="0">
                <a:solidFill>
                  <a:schemeClr val="accent3">
                    <a:lumMod val="50000"/>
                  </a:schemeClr>
                </a:solidFill>
              </a:rPr>
              <a:t> GROSS MOTOR</a:t>
            </a:r>
          </a:p>
          <a:p>
            <a:pPr lvl="0"/>
            <a:r>
              <a:rPr lang="en-IN" dirty="0"/>
              <a:t>Sit alone steadily.</a:t>
            </a:r>
          </a:p>
          <a:p>
            <a:pPr lvl="0"/>
            <a:r>
              <a:rPr lang="en-IN" dirty="0"/>
              <a:t>Pulls self into standing position with help.</a:t>
            </a:r>
          </a:p>
          <a:p>
            <a:pPr lvl="0"/>
            <a:r>
              <a:rPr lang="en-IN" dirty="0"/>
              <a:t>Hand eye co-ordination is perfect.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389120"/>
          </a:xfrm>
        </p:spPr>
        <p:txBody>
          <a:bodyPr/>
          <a:lstStyle/>
          <a:p>
            <a:pPr>
              <a:buNone/>
            </a:pPr>
            <a:r>
              <a:rPr lang="en-IN" dirty="0"/>
              <a:t>FINE MOTOR</a:t>
            </a:r>
          </a:p>
          <a:p>
            <a:pPr lvl="0"/>
            <a:r>
              <a:rPr lang="en-IN" dirty="0"/>
              <a:t>Hold two object and look for third.</a:t>
            </a:r>
          </a:p>
          <a:p>
            <a:pPr lvl="0"/>
            <a:r>
              <a:rPr lang="en-IN" dirty="0"/>
              <a:t>Release object from hand voluntarily.</a:t>
            </a:r>
          </a:p>
          <a:p>
            <a:pPr lvl="0"/>
            <a:r>
              <a:rPr lang="en-IN" dirty="0"/>
              <a:t>Complete thumb apposition.</a:t>
            </a:r>
          </a:p>
          <a:p>
            <a:pPr lvl="0"/>
            <a:r>
              <a:rPr lang="en-IN" dirty="0"/>
              <a:t>Eat finger foods, such as crackers.</a:t>
            </a:r>
          </a:p>
          <a:p>
            <a:pPr lvl="0"/>
            <a:r>
              <a:rPr lang="en-IN" dirty="0"/>
              <a:t>Drink from cup with assistance.</a:t>
            </a:r>
          </a:p>
          <a:p>
            <a:pPr>
              <a:buNone/>
            </a:pPr>
            <a:endParaRPr lang="en-IN" dirty="0"/>
          </a:p>
          <a:p>
            <a:endParaRPr lang="en-IN" dirty="0"/>
          </a:p>
        </p:txBody>
      </p:sp>
      <p:pic>
        <p:nvPicPr>
          <p:cNvPr id="4" name="Picture 3" descr="8 mntt.jpg"/>
          <p:cNvPicPr>
            <a:picLocks noChangeAspect="1"/>
          </p:cNvPicPr>
          <p:nvPr/>
        </p:nvPicPr>
        <p:blipFill>
          <a:blip r:embed="rId2"/>
          <a:stretch>
            <a:fillRect/>
          </a:stretch>
        </p:blipFill>
        <p:spPr>
          <a:xfrm>
            <a:off x="0" y="2928934"/>
            <a:ext cx="3291840" cy="3291840"/>
          </a:xfrm>
          <a:prstGeom prst="rect">
            <a:avLst/>
          </a:prstGeom>
        </p:spPr>
      </p:pic>
      <p:pic>
        <p:nvPicPr>
          <p:cNvPr id="5" name="Picture 4" descr="8mnt.jpg"/>
          <p:cNvPicPr>
            <a:picLocks noChangeAspect="1"/>
          </p:cNvPicPr>
          <p:nvPr/>
        </p:nvPicPr>
        <p:blipFill>
          <a:blip r:embed="rId3"/>
          <a:stretch>
            <a:fillRect/>
          </a:stretch>
        </p:blipFill>
        <p:spPr>
          <a:xfrm>
            <a:off x="5168900" y="1785926"/>
            <a:ext cx="3975100" cy="4786346"/>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SENSORY</a:t>
            </a:r>
          </a:p>
          <a:p>
            <a:pPr lvl="0"/>
            <a:r>
              <a:rPr lang="en-IN" dirty="0"/>
              <a:t>Recognise familiar words and sounds.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53120"/>
          </a:xfrm>
        </p:spPr>
        <p:txBody>
          <a:bodyPr>
            <a:normAutofit/>
          </a:bodyPr>
          <a:lstStyle/>
          <a:p>
            <a:pPr>
              <a:buNone/>
            </a:pPr>
            <a:r>
              <a:rPr lang="en-IN" dirty="0"/>
              <a:t>PSYCHOSOCIAL</a:t>
            </a:r>
          </a:p>
          <a:p>
            <a:pPr lvl="0"/>
            <a:r>
              <a:rPr lang="en-IN" dirty="0"/>
              <a:t>Refuse to play with strangers or even accept toy from them.</a:t>
            </a:r>
          </a:p>
          <a:p>
            <a:pPr lvl="0"/>
            <a:r>
              <a:rPr lang="en-IN" dirty="0"/>
              <a:t>Stretch arms to loved family members.</a:t>
            </a:r>
          </a:p>
          <a:p>
            <a:pPr lvl="0"/>
            <a:r>
              <a:rPr lang="en-IN" dirty="0"/>
              <a:t>Increased anxiety over loss of parents, especially mother.</a:t>
            </a:r>
          </a:p>
          <a:p>
            <a:pPr lvl="0"/>
            <a:r>
              <a:rPr lang="en-IN" dirty="0"/>
              <a:t>Emotional instability still evident.</a:t>
            </a:r>
          </a:p>
          <a:p>
            <a:pPr lvl="0"/>
            <a:r>
              <a:rPr lang="en-IN" dirty="0"/>
              <a:t>Dislike changing clothing and diapers.</a:t>
            </a:r>
          </a:p>
          <a:p>
            <a:pPr>
              <a:buNone/>
            </a:pPr>
            <a:r>
              <a:rPr lang="en-IN" dirty="0"/>
              <a:t>PSYCHOSEXUAL</a:t>
            </a:r>
          </a:p>
          <a:p>
            <a:pPr lvl="0"/>
            <a:r>
              <a:rPr lang="en-IN" dirty="0"/>
              <a:t>Oral stage (0-1 year).</a:t>
            </a:r>
          </a:p>
          <a:p>
            <a:pPr>
              <a:buNone/>
            </a:pPr>
            <a:r>
              <a:rPr lang="en-IN" dirty="0"/>
              <a:t>MORAL</a:t>
            </a:r>
          </a:p>
          <a:p>
            <a:pPr lvl="0"/>
            <a:r>
              <a:rPr lang="en-IN" dirty="0"/>
              <a:t>Undifferentiated (0-1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770" decel="100000"/>
                                        <p:tgtEl>
                                          <p:spTgt spid="3">
                                            <p:txEl>
                                              <p:pRg st="6" end="6"/>
                                            </p:txEl>
                                          </p:spTgt>
                                        </p:tgtEl>
                                      </p:cBhvr>
                                    </p:animEffect>
                                    <p:animScale>
                                      <p:cBhvr>
                                        <p:cTn id="74" dur="770" decel="100000"/>
                                        <p:tgtEl>
                                          <p:spTgt spid="3">
                                            <p:txEl>
                                              <p:pRg st="6" end="6"/>
                                            </p:txEl>
                                          </p:spTgt>
                                        </p:tgtEl>
                                      </p:cBhvr>
                                      <p:from x="10000" y="10000"/>
                                      <p:to x="200000" y="450000"/>
                                    </p:animScale>
                                    <p:animScale>
                                      <p:cBhvr>
                                        <p:cTn id="75" dur="1230" accel="100000" fill="hold">
                                          <p:stCondLst>
                                            <p:cond delay="770"/>
                                          </p:stCondLst>
                                        </p:cTn>
                                        <p:tgtEl>
                                          <p:spTgt spid="3">
                                            <p:txEl>
                                              <p:pRg st="6" end="6"/>
                                            </p:txEl>
                                          </p:spTgt>
                                        </p:tgtEl>
                                      </p:cBhvr>
                                      <p:from x="200000" y="450000"/>
                                      <p:to x="100000" y="100000"/>
                                    </p:animScale>
                                    <p:set>
                                      <p:cBhvr>
                                        <p:cTn id="76" dur="770" fill="hold"/>
                                        <p:tgtEl>
                                          <p:spTgt spid="3">
                                            <p:txEl>
                                              <p:pRg st="6" end="6"/>
                                            </p:txEl>
                                          </p:spTgt>
                                        </p:tgtEl>
                                        <p:attrNameLst>
                                          <p:attrName>ppt_x</p:attrName>
                                        </p:attrNameLst>
                                      </p:cBhvr>
                                      <p:to>
                                        <p:strVal val="(0.5)"/>
                                      </p:to>
                                    </p:set>
                                    <p:anim from="(0.5)" to="(#ppt_x)" calcmode="lin" valueType="num">
                                      <p:cBhvr>
                                        <p:cTn id="77" dur="1230" accel="100000" fill="hold">
                                          <p:stCondLst>
                                            <p:cond delay="770"/>
                                          </p:stCondLst>
                                        </p:cTn>
                                        <p:tgtEl>
                                          <p:spTgt spid="3">
                                            <p:txEl>
                                              <p:pRg st="6" end="6"/>
                                            </p:txEl>
                                          </p:spTgt>
                                        </p:tgtEl>
                                        <p:attrNameLst>
                                          <p:attrName>ppt_x</p:attrName>
                                        </p:attrNameLst>
                                      </p:cBhvr>
                                    </p:anim>
                                    <p:set>
                                      <p:cBhvr>
                                        <p:cTn id="78" dur="770" fill="hold"/>
                                        <p:tgtEl>
                                          <p:spTgt spid="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6" end="6"/>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770" decel="100000"/>
                                        <p:tgtEl>
                                          <p:spTgt spid="3">
                                            <p:txEl>
                                              <p:pRg st="7" end="7"/>
                                            </p:txEl>
                                          </p:spTgt>
                                        </p:tgtEl>
                                      </p:cBhvr>
                                    </p:animEffect>
                                    <p:animScale>
                                      <p:cBhvr>
                                        <p:cTn id="85" dur="770" decel="100000"/>
                                        <p:tgtEl>
                                          <p:spTgt spid="3">
                                            <p:txEl>
                                              <p:pRg st="7" end="7"/>
                                            </p:txEl>
                                          </p:spTgt>
                                        </p:tgtEl>
                                      </p:cBhvr>
                                      <p:from x="10000" y="10000"/>
                                      <p:to x="200000" y="450000"/>
                                    </p:animScale>
                                    <p:animScale>
                                      <p:cBhvr>
                                        <p:cTn id="86" dur="1230" accel="100000" fill="hold">
                                          <p:stCondLst>
                                            <p:cond delay="770"/>
                                          </p:stCondLst>
                                        </p:cTn>
                                        <p:tgtEl>
                                          <p:spTgt spid="3">
                                            <p:txEl>
                                              <p:pRg st="7" end="7"/>
                                            </p:txEl>
                                          </p:spTgt>
                                        </p:tgtEl>
                                      </p:cBhvr>
                                      <p:from x="200000" y="450000"/>
                                      <p:to x="100000" y="100000"/>
                                    </p:animScale>
                                    <p:set>
                                      <p:cBhvr>
                                        <p:cTn id="87" dur="770" fill="hold"/>
                                        <p:tgtEl>
                                          <p:spTgt spid="3">
                                            <p:txEl>
                                              <p:pRg st="7" end="7"/>
                                            </p:txEl>
                                          </p:spTgt>
                                        </p:tgtEl>
                                        <p:attrNameLst>
                                          <p:attrName>ppt_x</p:attrName>
                                        </p:attrNameLst>
                                      </p:cBhvr>
                                      <p:to>
                                        <p:strVal val="(0.5)"/>
                                      </p:to>
                                    </p:set>
                                    <p:anim from="(0.5)" to="(#ppt_x)" calcmode="lin" valueType="num">
                                      <p:cBhvr>
                                        <p:cTn id="88" dur="1230" accel="100000" fill="hold">
                                          <p:stCondLst>
                                            <p:cond delay="770"/>
                                          </p:stCondLst>
                                        </p:cTn>
                                        <p:tgtEl>
                                          <p:spTgt spid="3">
                                            <p:txEl>
                                              <p:pRg st="7" end="7"/>
                                            </p:txEl>
                                          </p:spTgt>
                                        </p:tgtEl>
                                        <p:attrNameLst>
                                          <p:attrName>ppt_x</p:attrName>
                                        </p:attrNameLst>
                                      </p:cBhvr>
                                    </p:anim>
                                    <p:set>
                                      <p:cBhvr>
                                        <p:cTn id="89" dur="770" fill="hold"/>
                                        <p:tgtEl>
                                          <p:spTgt spid="3">
                                            <p:txEl>
                                              <p:pRg st="7" end="7"/>
                                            </p:txEl>
                                          </p:spTgt>
                                        </p:tgtEl>
                                        <p:attrNameLst>
                                          <p:attrName>ppt_y</p:attrName>
                                        </p:attrNameLst>
                                      </p:cBhvr>
                                      <p:to>
                                        <p:strVal val="(#ppt_y+0.4)"/>
                                      </p:to>
                                    </p:set>
                                    <p:anim from="(#ppt_y+0.4)" to="(#ppt_y)" calcmode="lin" valueType="num">
                                      <p:cBhvr>
                                        <p:cTn id="90" dur="1230" accel="100000" fill="hold">
                                          <p:stCondLst>
                                            <p:cond delay="770"/>
                                          </p:stCondLst>
                                        </p:cTn>
                                        <p:tgtEl>
                                          <p:spTgt spid="3">
                                            <p:txEl>
                                              <p:pRg st="7" end="7"/>
                                            </p:txEl>
                                          </p:spTgt>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3">
                                            <p:txEl>
                                              <p:pRg st="8" end="8"/>
                                            </p:txEl>
                                          </p:spTgt>
                                        </p:tgtEl>
                                        <p:attrNameLst>
                                          <p:attrName>style.visibility</p:attrName>
                                        </p:attrNameLst>
                                      </p:cBhvr>
                                      <p:to>
                                        <p:strVal val="visible"/>
                                      </p:to>
                                    </p:set>
                                    <p:animEffect transition="in" filter="fade">
                                      <p:cBhvr>
                                        <p:cTn id="95" dur="770" decel="100000"/>
                                        <p:tgtEl>
                                          <p:spTgt spid="3">
                                            <p:txEl>
                                              <p:pRg st="8" end="8"/>
                                            </p:txEl>
                                          </p:spTgt>
                                        </p:tgtEl>
                                      </p:cBhvr>
                                    </p:animEffect>
                                    <p:animScale>
                                      <p:cBhvr>
                                        <p:cTn id="96" dur="770" decel="100000"/>
                                        <p:tgtEl>
                                          <p:spTgt spid="3">
                                            <p:txEl>
                                              <p:pRg st="8" end="8"/>
                                            </p:txEl>
                                          </p:spTgt>
                                        </p:tgtEl>
                                      </p:cBhvr>
                                      <p:from x="10000" y="10000"/>
                                      <p:to x="200000" y="450000"/>
                                    </p:animScale>
                                    <p:animScale>
                                      <p:cBhvr>
                                        <p:cTn id="97" dur="1230" accel="100000" fill="hold">
                                          <p:stCondLst>
                                            <p:cond delay="770"/>
                                          </p:stCondLst>
                                        </p:cTn>
                                        <p:tgtEl>
                                          <p:spTgt spid="3">
                                            <p:txEl>
                                              <p:pRg st="8" end="8"/>
                                            </p:txEl>
                                          </p:spTgt>
                                        </p:tgtEl>
                                      </p:cBhvr>
                                      <p:from x="200000" y="450000"/>
                                      <p:to x="100000" y="100000"/>
                                    </p:animScale>
                                    <p:set>
                                      <p:cBhvr>
                                        <p:cTn id="98" dur="770" fill="hold"/>
                                        <p:tgtEl>
                                          <p:spTgt spid="3">
                                            <p:txEl>
                                              <p:pRg st="8" end="8"/>
                                            </p:txEl>
                                          </p:spTgt>
                                        </p:tgtEl>
                                        <p:attrNameLst>
                                          <p:attrName>ppt_x</p:attrName>
                                        </p:attrNameLst>
                                      </p:cBhvr>
                                      <p:to>
                                        <p:strVal val="(0.5)"/>
                                      </p:to>
                                    </p:set>
                                    <p:anim from="(0.5)" to="(#ppt_x)" calcmode="lin" valueType="num">
                                      <p:cBhvr>
                                        <p:cTn id="99" dur="1230" accel="100000" fill="hold">
                                          <p:stCondLst>
                                            <p:cond delay="770"/>
                                          </p:stCondLst>
                                        </p:cTn>
                                        <p:tgtEl>
                                          <p:spTgt spid="3">
                                            <p:txEl>
                                              <p:pRg st="8" end="8"/>
                                            </p:txEl>
                                          </p:spTgt>
                                        </p:tgtEl>
                                        <p:attrNameLst>
                                          <p:attrName>ppt_x</p:attrName>
                                        </p:attrNameLst>
                                      </p:cBhvr>
                                    </p:anim>
                                    <p:set>
                                      <p:cBhvr>
                                        <p:cTn id="100" dur="770" fill="hold"/>
                                        <p:tgtEl>
                                          <p:spTgt spid="3">
                                            <p:txEl>
                                              <p:pRg st="8" end="8"/>
                                            </p:txEl>
                                          </p:spTgt>
                                        </p:tgtEl>
                                        <p:attrNameLst>
                                          <p:attrName>ppt_y</p:attrName>
                                        </p:attrNameLst>
                                      </p:cBhvr>
                                      <p:to>
                                        <p:strVal val="(#ppt_y+0.4)"/>
                                      </p:to>
                                    </p:set>
                                    <p:anim from="(#ppt_y+0.4)" to="(#ppt_y)" calcmode="lin" valueType="num">
                                      <p:cBhvr>
                                        <p:cTn id="101" dur="1230" accel="100000" fill="hold">
                                          <p:stCondLst>
                                            <p:cond delay="770"/>
                                          </p:stCondLst>
                                        </p:cTn>
                                        <p:tgtEl>
                                          <p:spTgt spid="3">
                                            <p:txEl>
                                              <p:pRg st="8" end="8"/>
                                            </p:txEl>
                                          </p:spTgt>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grpId="0" nodeType="clickEffect">
                                  <p:stCondLst>
                                    <p:cond delay="0"/>
                                  </p:stCondLst>
                                  <p:childTnLst>
                                    <p:set>
                                      <p:cBhvr>
                                        <p:cTn id="105" dur="1" fill="hold">
                                          <p:stCondLst>
                                            <p:cond delay="0"/>
                                          </p:stCondLst>
                                        </p:cTn>
                                        <p:tgtEl>
                                          <p:spTgt spid="3">
                                            <p:txEl>
                                              <p:pRg st="9" end="9"/>
                                            </p:txEl>
                                          </p:spTgt>
                                        </p:tgtEl>
                                        <p:attrNameLst>
                                          <p:attrName>style.visibility</p:attrName>
                                        </p:attrNameLst>
                                      </p:cBhvr>
                                      <p:to>
                                        <p:strVal val="visible"/>
                                      </p:to>
                                    </p:set>
                                    <p:animEffect transition="in" filter="fade">
                                      <p:cBhvr>
                                        <p:cTn id="106" dur="770" decel="100000"/>
                                        <p:tgtEl>
                                          <p:spTgt spid="3">
                                            <p:txEl>
                                              <p:pRg st="9" end="9"/>
                                            </p:txEl>
                                          </p:spTgt>
                                        </p:tgtEl>
                                      </p:cBhvr>
                                    </p:animEffect>
                                    <p:animScale>
                                      <p:cBhvr>
                                        <p:cTn id="107" dur="770" decel="100000"/>
                                        <p:tgtEl>
                                          <p:spTgt spid="3">
                                            <p:txEl>
                                              <p:pRg st="9" end="9"/>
                                            </p:txEl>
                                          </p:spTgt>
                                        </p:tgtEl>
                                      </p:cBhvr>
                                      <p:from x="10000" y="10000"/>
                                      <p:to x="200000" y="450000"/>
                                    </p:animScale>
                                    <p:animScale>
                                      <p:cBhvr>
                                        <p:cTn id="108" dur="1230" accel="100000" fill="hold">
                                          <p:stCondLst>
                                            <p:cond delay="770"/>
                                          </p:stCondLst>
                                        </p:cTn>
                                        <p:tgtEl>
                                          <p:spTgt spid="3">
                                            <p:txEl>
                                              <p:pRg st="9" end="9"/>
                                            </p:txEl>
                                          </p:spTgt>
                                        </p:tgtEl>
                                      </p:cBhvr>
                                      <p:from x="200000" y="450000"/>
                                      <p:to x="100000" y="100000"/>
                                    </p:animScale>
                                    <p:set>
                                      <p:cBhvr>
                                        <p:cTn id="109" dur="770" fill="hold"/>
                                        <p:tgtEl>
                                          <p:spTgt spid="3">
                                            <p:txEl>
                                              <p:pRg st="9" end="9"/>
                                            </p:txEl>
                                          </p:spTgt>
                                        </p:tgtEl>
                                        <p:attrNameLst>
                                          <p:attrName>ppt_x</p:attrName>
                                        </p:attrNameLst>
                                      </p:cBhvr>
                                      <p:to>
                                        <p:strVal val="(0.5)"/>
                                      </p:to>
                                    </p:set>
                                    <p:anim from="(0.5)" to="(#ppt_x)" calcmode="lin" valueType="num">
                                      <p:cBhvr>
                                        <p:cTn id="110" dur="1230" accel="100000" fill="hold">
                                          <p:stCondLst>
                                            <p:cond delay="770"/>
                                          </p:stCondLst>
                                        </p:cTn>
                                        <p:tgtEl>
                                          <p:spTgt spid="3">
                                            <p:txEl>
                                              <p:pRg st="9" end="9"/>
                                            </p:txEl>
                                          </p:spTgt>
                                        </p:tgtEl>
                                        <p:attrNameLst>
                                          <p:attrName>ppt_x</p:attrName>
                                        </p:attrNameLst>
                                      </p:cBhvr>
                                    </p:anim>
                                    <p:set>
                                      <p:cBhvr>
                                        <p:cTn id="111" dur="770" fill="hold"/>
                                        <p:tgtEl>
                                          <p:spTgt spid="3">
                                            <p:txEl>
                                              <p:pRg st="9" end="9"/>
                                            </p:txEl>
                                          </p:spTgt>
                                        </p:tgtEl>
                                        <p:attrNameLst>
                                          <p:attrName>ppt_y</p:attrName>
                                        </p:attrNameLst>
                                      </p:cBhvr>
                                      <p:to>
                                        <p:strVal val="(#ppt_y+0.4)"/>
                                      </p:to>
                                    </p:set>
                                    <p:anim from="(#ppt_y+0.4)" to="(#ppt_y)" calcmode="lin" valueType="num">
                                      <p:cBhvr>
                                        <p:cTn id="112" dur="1230" accel="100000" fill="hold">
                                          <p:stCondLst>
                                            <p:cond delay="770"/>
                                          </p:stCondLst>
                                        </p:cTn>
                                        <p:tgtEl>
                                          <p:spTgt spid="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IN" dirty="0"/>
              <a:t>INTELLECTUAL</a:t>
            </a:r>
          </a:p>
          <a:p>
            <a:r>
              <a:rPr lang="en-IN" dirty="0"/>
              <a:t>Sensory motor stage</a:t>
            </a:r>
          </a:p>
          <a:p>
            <a:pPr lvl="0"/>
            <a:r>
              <a:rPr lang="en-IN" dirty="0"/>
              <a:t>SUB STAGE </a:t>
            </a:r>
            <a:r>
              <a:rPr lang="en-IN" u="sng" dirty="0"/>
              <a:t>iii</a:t>
            </a:r>
            <a:r>
              <a:rPr lang="en-IN" dirty="0"/>
              <a:t> :-</a:t>
            </a:r>
          </a:p>
          <a:p>
            <a:pPr lvl="2"/>
            <a:r>
              <a:rPr lang="en-IN" dirty="0"/>
              <a:t>Secondary circular reaction (4-8 month).</a:t>
            </a:r>
          </a:p>
          <a:p>
            <a:pPr lvl="2"/>
            <a:r>
              <a:rPr lang="en-IN" dirty="0"/>
              <a:t>Knows that object separate from self.</a:t>
            </a:r>
          </a:p>
          <a:p>
            <a:pPr lvl="2"/>
            <a:r>
              <a:rPr lang="en-IN" dirty="0"/>
              <a:t>Searches briefly for object being placed elsewhere.</a:t>
            </a:r>
          </a:p>
          <a:p>
            <a:pPr lvl="2"/>
            <a:r>
              <a:rPr lang="en-IN" dirty="0"/>
              <a:t>Action to produce a result have been memorized.</a:t>
            </a:r>
          </a:p>
          <a:p>
            <a:pPr lvl="0"/>
            <a:r>
              <a:rPr lang="en-IN" dirty="0"/>
              <a:t>SUB STAGE </a:t>
            </a:r>
            <a:r>
              <a:rPr lang="en-IN" u="sng" dirty="0"/>
              <a:t>IV</a:t>
            </a:r>
            <a:r>
              <a:rPr lang="en-IN" dirty="0"/>
              <a:t> :-</a:t>
            </a:r>
          </a:p>
          <a:p>
            <a:pPr lvl="1"/>
            <a:r>
              <a:rPr lang="en-IN" dirty="0"/>
              <a:t>Secondary schemas (8 -12 month)</a:t>
            </a:r>
          </a:p>
          <a:p>
            <a:pPr lvl="1"/>
            <a:r>
              <a:rPr lang="en-IN" dirty="0"/>
              <a:t>Behaviour and perceptual patterns are co-ordinated and applied to new situations.</a:t>
            </a:r>
          </a:p>
          <a:p>
            <a:pPr lvl="1"/>
            <a:r>
              <a:rPr lang="en-IN" dirty="0"/>
              <a:t>Beginning perception of cause and effect relationship.</a:t>
            </a:r>
          </a:p>
          <a:p>
            <a:pPr lvl="1"/>
            <a:r>
              <a:rPr lang="en-IN" dirty="0"/>
              <a:t>Early beginning of anticipatory and intentional behaviour.</a:t>
            </a:r>
          </a:p>
          <a:p>
            <a:pPr lvl="1"/>
            <a:r>
              <a:rPr lang="en-IN" dirty="0"/>
              <a:t>Problem solving beginning to develop.</a:t>
            </a:r>
          </a:p>
          <a:p>
            <a:pPr lvl="0">
              <a:buNone/>
            </a:pPr>
            <a:r>
              <a:rPr lang="en-IN" dirty="0"/>
              <a:t>MORAL :- Pre- conventional morality stage 0 (0 -2 years).</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lstStyle/>
          <a:p>
            <a:pPr>
              <a:buNone/>
            </a:pPr>
            <a:r>
              <a:rPr lang="en-IN" dirty="0"/>
              <a:t>RECEPTIVE LANGUAGE </a:t>
            </a:r>
          </a:p>
          <a:p>
            <a:pPr lvl="1"/>
            <a:r>
              <a:rPr lang="en-IN" dirty="0"/>
              <a:t>Stops activity when own name is spoken.</a:t>
            </a:r>
          </a:p>
          <a:p>
            <a:pPr lvl="1"/>
            <a:r>
              <a:rPr lang="en-IN" dirty="0"/>
              <a:t>Beginning to understand meaning of ‘no’.</a:t>
            </a:r>
          </a:p>
          <a:p>
            <a:pPr>
              <a:buNone/>
            </a:pPr>
            <a:r>
              <a:rPr lang="en-IN" dirty="0"/>
              <a:t>EXPRESSIVE LANGUAGE</a:t>
            </a:r>
          </a:p>
          <a:p>
            <a:pPr lvl="1"/>
            <a:r>
              <a:rPr lang="en-IN" dirty="0"/>
              <a:t>Shout for attention.</a:t>
            </a:r>
          </a:p>
          <a:p>
            <a:pPr lvl="1"/>
            <a:r>
              <a:rPr lang="en-IN" dirty="0"/>
              <a:t>Imitates sound sequences.</a:t>
            </a:r>
          </a:p>
          <a:p>
            <a:pPr lvl="1"/>
            <a:r>
              <a:rPr lang="en-IN" dirty="0"/>
              <a:t>Continues syllables : ‘</a:t>
            </a:r>
            <a:r>
              <a:rPr lang="en-IN" dirty="0" err="1"/>
              <a:t>da-da</a:t>
            </a:r>
            <a:r>
              <a:rPr lang="en-IN" dirty="0"/>
              <a:t>’, ‘ma-ma’.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IN" dirty="0"/>
              <a:t>PLAY STIMULATION</a:t>
            </a:r>
          </a:p>
        </p:txBody>
      </p:sp>
      <p:sp>
        <p:nvSpPr>
          <p:cNvPr id="3" name="Content Placeholder 2"/>
          <p:cNvSpPr>
            <a:spLocks noGrp="1"/>
          </p:cNvSpPr>
          <p:nvPr>
            <p:ph idx="1"/>
          </p:nvPr>
        </p:nvSpPr>
        <p:spPr>
          <a:xfrm>
            <a:off x="0" y="1142984"/>
            <a:ext cx="8229600" cy="4389120"/>
          </a:xfrm>
        </p:spPr>
        <p:txBody>
          <a:bodyPr/>
          <a:lstStyle/>
          <a:p>
            <a:pPr lvl="1"/>
            <a:r>
              <a:rPr lang="en-IN" dirty="0"/>
              <a:t>Hold, touch , rock infant gentry.</a:t>
            </a:r>
          </a:p>
          <a:p>
            <a:pPr lvl="1"/>
            <a:r>
              <a:rPr lang="en-IN" dirty="0"/>
              <a:t>Talk and sing to infant.</a:t>
            </a:r>
          </a:p>
          <a:p>
            <a:pPr lvl="1"/>
            <a:r>
              <a:rPr lang="en-IN" dirty="0"/>
              <a:t>Place infant in sitting position against a wall and encourage learning away from the wall to improve balance.</a:t>
            </a:r>
          </a:p>
          <a:p>
            <a:pPr lvl="1"/>
            <a:r>
              <a:rPr lang="en-IN" dirty="0"/>
              <a:t>Gently push infant from a sitting position to improve balance.</a:t>
            </a:r>
          </a:p>
          <a:p>
            <a:pPr>
              <a:buNone/>
            </a:pPr>
            <a:endParaRPr lang="en-IN" dirty="0"/>
          </a:p>
        </p:txBody>
      </p:sp>
      <p:pic>
        <p:nvPicPr>
          <p:cNvPr id="4" name="Picture 3" descr="8  mon.jpg"/>
          <p:cNvPicPr>
            <a:picLocks noChangeAspect="1"/>
          </p:cNvPicPr>
          <p:nvPr/>
        </p:nvPicPr>
        <p:blipFill>
          <a:blip r:embed="rId3"/>
          <a:stretch>
            <a:fillRect/>
          </a:stretch>
        </p:blipFill>
        <p:spPr>
          <a:xfrm>
            <a:off x="3357554" y="3643315"/>
            <a:ext cx="4000528" cy="321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4)">
                                      <p:cBhvr>
                                        <p:cTn id="13" dur="2000"/>
                                        <p:tgtEl>
                                          <p:spTgt spid="3">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4)">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OF 9 MONTH CHILD</a:t>
            </a:r>
            <a:endParaRPr lang="en-IN" dirty="0"/>
          </a:p>
        </p:txBody>
      </p:sp>
      <p:sp>
        <p:nvSpPr>
          <p:cNvPr id="3" name="Content Placeholder 2"/>
          <p:cNvSpPr>
            <a:spLocks noGrp="1"/>
          </p:cNvSpPr>
          <p:nvPr>
            <p:ph idx="1"/>
          </p:nvPr>
        </p:nvSpPr>
        <p:spPr/>
        <p:txBody>
          <a:bodyPr/>
          <a:lstStyle/>
          <a:p>
            <a:pPr>
              <a:buNone/>
            </a:pPr>
            <a:r>
              <a:rPr lang="en-IN" dirty="0">
                <a:solidFill>
                  <a:srgbClr val="FF0000"/>
                </a:solidFill>
              </a:rPr>
              <a:t>PHYSICAL AND BIOLOGICAL</a:t>
            </a:r>
          </a:p>
          <a:p>
            <a:r>
              <a:rPr lang="en-IN" dirty="0"/>
              <a:t>Reflexes :- plantar grasps absent.</a:t>
            </a:r>
          </a:p>
          <a:p>
            <a:r>
              <a:rPr lang="en-IN" dirty="0"/>
              <a:t>Teething :- upper lateral incisor erupts (9±2 months).</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FINE MOTOR</a:t>
            </a:r>
            <a:br>
              <a:rPr lang="en-IN" dirty="0"/>
            </a:br>
            <a:endParaRPr lang="en-IN" dirty="0"/>
          </a:p>
        </p:txBody>
      </p:sp>
      <p:sp>
        <p:nvSpPr>
          <p:cNvPr id="3" name="Content Placeholder 2"/>
          <p:cNvSpPr>
            <a:spLocks noGrp="1"/>
          </p:cNvSpPr>
          <p:nvPr>
            <p:ph idx="1"/>
          </p:nvPr>
        </p:nvSpPr>
        <p:spPr/>
        <p:txBody>
          <a:bodyPr/>
          <a:lstStyle/>
          <a:p>
            <a:pPr lvl="0" algn="just">
              <a:lnSpc>
                <a:spcPct val="250000"/>
              </a:lnSpc>
            </a:pPr>
            <a:r>
              <a:rPr lang="en-IN" dirty="0"/>
              <a:t>Hold hands in tight fists	</a:t>
            </a:r>
          </a:p>
          <a:p>
            <a:pPr lvl="0" algn="just">
              <a:lnSpc>
                <a:spcPct val="250000"/>
              </a:lnSpc>
            </a:pPr>
            <a:r>
              <a:rPr lang="en-IN" dirty="0"/>
              <a:t>Can grasp an object placed in the hand( </a:t>
            </a:r>
            <a:r>
              <a:rPr lang="en-IN" dirty="0" err="1"/>
              <a:t>palmar</a:t>
            </a:r>
            <a:r>
              <a:rPr lang="en-IN" dirty="0"/>
              <a:t> grasp reflex),but drops it immediately.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a:bodyPr>
          <a:lstStyle/>
          <a:p>
            <a:r>
              <a:rPr lang="en-IN" dirty="0"/>
              <a:t>GROSS MOTOR</a:t>
            </a:r>
          </a:p>
        </p:txBody>
      </p:sp>
      <p:sp>
        <p:nvSpPr>
          <p:cNvPr id="3" name="Content Placeholder 2"/>
          <p:cNvSpPr>
            <a:spLocks noGrp="1"/>
          </p:cNvSpPr>
          <p:nvPr>
            <p:ph idx="1"/>
          </p:nvPr>
        </p:nvSpPr>
        <p:spPr>
          <a:xfrm>
            <a:off x="0" y="1000108"/>
            <a:ext cx="5357818" cy="5643602"/>
          </a:xfrm>
        </p:spPr>
        <p:txBody>
          <a:bodyPr>
            <a:normAutofit fontScale="85000" lnSpcReduction="20000"/>
          </a:bodyPr>
          <a:lstStyle/>
          <a:p>
            <a:pPr lvl="1" algn="just"/>
            <a:r>
              <a:rPr lang="en-IN" sz="2800" dirty="0"/>
              <a:t>Raises to a sitting position alone with good                    co-ordination.</a:t>
            </a:r>
          </a:p>
          <a:p>
            <a:pPr lvl="1" algn="just"/>
            <a:r>
              <a:rPr lang="en-IN" sz="2800" dirty="0"/>
              <a:t>Sits steadily for longer time.</a:t>
            </a:r>
          </a:p>
          <a:p>
            <a:pPr lvl="1" algn="just"/>
            <a:r>
              <a:rPr lang="en-IN" sz="2800" dirty="0"/>
              <a:t>Recover balance when forwards.</a:t>
            </a:r>
          </a:p>
          <a:p>
            <a:pPr lvl="1" algn="just"/>
            <a:r>
              <a:rPr lang="en-IN" sz="2800" dirty="0"/>
              <a:t>Crawls instead of hitching. When crawling the infant is prone. The abdomen touches the floor. The head and shoulder is supported by hands.</a:t>
            </a:r>
          </a:p>
          <a:p>
            <a:pPr lvl="1" algn="just"/>
            <a:r>
              <a:rPr lang="en-IN" sz="2800" dirty="0"/>
              <a:t>Creeping- advance type of locomotion. Infant uses both hands and knees in moving.</a:t>
            </a:r>
          </a:p>
          <a:p>
            <a:pPr lvl="1" algn="just"/>
            <a:r>
              <a:rPr lang="en-IN" sz="2800" dirty="0"/>
              <a:t>Beginning to pull self to standing position alone while holding on to furniture.</a:t>
            </a:r>
          </a:p>
        </p:txBody>
      </p:sp>
      <p:pic>
        <p:nvPicPr>
          <p:cNvPr id="4" name="Picture 3" descr="9 month.jpg"/>
          <p:cNvPicPr>
            <a:picLocks noChangeAspect="1"/>
          </p:cNvPicPr>
          <p:nvPr/>
        </p:nvPicPr>
        <p:blipFill>
          <a:blip r:embed="rId2"/>
          <a:stretch>
            <a:fillRect/>
          </a:stretch>
        </p:blipFill>
        <p:spPr>
          <a:xfrm>
            <a:off x="5857884" y="1000108"/>
            <a:ext cx="3000375" cy="3000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455" fill="hold">
                                          <p:stCondLst>
                                            <p:cond delay="0"/>
                                          </p:stCondLst>
                                        </p:cTn>
                                        <p:tgtEl>
                                          <p:spTgt spid="3">
                                            <p:txEl>
                                              <p:pRg st="1" end="1"/>
                                            </p:txEl>
                                          </p:spTgt>
                                        </p:tgtEl>
                                        <p:attrNameLst>
                                          <p:attrName>style.rotation</p:attrName>
                                        </p:attrNameLst>
                                      </p:cBhvr>
                                      <p:to>
                                        <p:strVal val="-45.0"/>
                                      </p:to>
                                    </p:set>
                                    <p:anim calcmode="lin" valueType="num">
                                      <p:cBhvr>
                                        <p:cTn id="1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set>
                                      <p:cBhvr>
                                        <p:cTn id="21" dur="455" fill="hold">
                                          <p:stCondLst>
                                            <p:cond delay="0"/>
                                          </p:stCondLst>
                                        </p:cTn>
                                        <p:tgtEl>
                                          <p:spTgt spid="3">
                                            <p:txEl>
                                              <p:pRg st="2" end="2"/>
                                            </p:txEl>
                                          </p:spTgt>
                                        </p:tgtEl>
                                        <p:attrNameLst>
                                          <p:attrName>style.rotation</p:attrName>
                                        </p:attrNameLst>
                                      </p:cBhvr>
                                      <p:to>
                                        <p:strVal val="-45.0"/>
                                      </p:to>
                                    </p:set>
                                    <p:anim calcmode="lin" valueType="num">
                                      <p:cBhvr>
                                        <p:cTn id="22"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set>
                                      <p:cBhvr>
                                        <p:cTn id="28" dur="455" fill="hold">
                                          <p:stCondLst>
                                            <p:cond delay="0"/>
                                          </p:stCondLst>
                                        </p:cTn>
                                        <p:tgtEl>
                                          <p:spTgt spid="3">
                                            <p:txEl>
                                              <p:pRg st="3" end="3"/>
                                            </p:txEl>
                                          </p:spTgt>
                                        </p:tgtEl>
                                        <p:attrNameLst>
                                          <p:attrName>style.rotation</p:attrName>
                                        </p:attrNameLst>
                                      </p:cBhvr>
                                      <p:to>
                                        <p:strVal val="-45.0"/>
                                      </p:to>
                                    </p:set>
                                    <p:anim calcmode="lin" valueType="num">
                                      <p:cBhvr>
                                        <p:cTn id="2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set>
                                      <p:cBhvr>
                                        <p:cTn id="35" dur="455" fill="hold">
                                          <p:stCondLst>
                                            <p:cond delay="0"/>
                                          </p:stCondLst>
                                        </p:cTn>
                                        <p:tgtEl>
                                          <p:spTgt spid="3">
                                            <p:txEl>
                                              <p:pRg st="4" end="4"/>
                                            </p:txEl>
                                          </p:spTgt>
                                        </p:tgtEl>
                                        <p:attrNameLst>
                                          <p:attrName>style.rotation</p:attrName>
                                        </p:attrNameLst>
                                      </p:cBhvr>
                                      <p:to>
                                        <p:strVal val="-45.0"/>
                                      </p:to>
                                    </p:set>
                                    <p:anim calcmode="lin" valueType="num">
                                      <p:cBhvr>
                                        <p:cTn id="36"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set>
                                      <p:cBhvr>
                                        <p:cTn id="42" dur="455" fill="hold">
                                          <p:stCondLst>
                                            <p:cond delay="0"/>
                                          </p:stCondLst>
                                        </p:cTn>
                                        <p:tgtEl>
                                          <p:spTgt spid="3">
                                            <p:txEl>
                                              <p:pRg st="5" end="5"/>
                                            </p:txEl>
                                          </p:spTgt>
                                        </p:tgtEl>
                                        <p:attrNameLst>
                                          <p:attrName>style.rotation</p:attrName>
                                        </p:attrNameLst>
                                      </p:cBhvr>
                                      <p:to>
                                        <p:strVal val="-45.0"/>
                                      </p:to>
                                    </p:set>
                                    <p:anim calcmode="lin" valueType="num">
                                      <p:cBhvr>
                                        <p:cTn id="4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IN" dirty="0"/>
              <a:t>FINE MOTOR</a:t>
            </a:r>
          </a:p>
        </p:txBody>
      </p:sp>
      <p:sp>
        <p:nvSpPr>
          <p:cNvPr id="3" name="Content Placeholder 2"/>
          <p:cNvSpPr>
            <a:spLocks noGrp="1"/>
          </p:cNvSpPr>
          <p:nvPr>
            <p:ph idx="1"/>
          </p:nvPr>
        </p:nvSpPr>
        <p:spPr>
          <a:xfrm>
            <a:off x="0" y="1071546"/>
            <a:ext cx="4071934" cy="5786454"/>
          </a:xfrm>
        </p:spPr>
        <p:txBody>
          <a:bodyPr>
            <a:normAutofit fontScale="92500" lnSpcReduction="20000"/>
          </a:bodyPr>
          <a:lstStyle/>
          <a:p>
            <a:pPr lvl="1"/>
            <a:r>
              <a:rPr lang="en-IN" dirty="0"/>
              <a:t>Bangs two objects together.</a:t>
            </a:r>
          </a:p>
          <a:p>
            <a:pPr lvl="1"/>
            <a:r>
              <a:rPr lang="en-IN" dirty="0"/>
              <a:t>Pokes objects with two hands.</a:t>
            </a:r>
          </a:p>
          <a:p>
            <a:pPr lvl="1"/>
            <a:r>
              <a:rPr lang="en-IN" dirty="0"/>
              <a:t>Holds own bottle with own hand, good hand mouth co-ordination.</a:t>
            </a:r>
          </a:p>
          <a:p>
            <a:pPr lvl="1"/>
            <a:r>
              <a:rPr lang="en-IN" dirty="0"/>
              <a:t>Has preference the use of the dominant hand.</a:t>
            </a:r>
          </a:p>
          <a:p>
            <a:pPr lvl="1"/>
            <a:r>
              <a:rPr lang="en-IN" dirty="0"/>
              <a:t>Put nipple in and withdraw from mouth as will.</a:t>
            </a:r>
          </a:p>
          <a:p>
            <a:pPr lvl="1"/>
            <a:r>
              <a:rPr lang="en-IN" dirty="0"/>
              <a:t>Attempt to use the spoon, but the content spills down.</a:t>
            </a:r>
          </a:p>
          <a:p>
            <a:pPr lvl="1"/>
            <a:r>
              <a:rPr lang="en-IN" dirty="0"/>
              <a:t>Use thumb and index finger in early pincer grasps.</a:t>
            </a:r>
          </a:p>
          <a:p>
            <a:endParaRPr lang="en-IN" dirty="0"/>
          </a:p>
        </p:txBody>
      </p:sp>
      <p:pic>
        <p:nvPicPr>
          <p:cNvPr id="4" name="Picture 3" descr="9mm.jpg"/>
          <p:cNvPicPr>
            <a:picLocks noChangeAspect="1"/>
          </p:cNvPicPr>
          <p:nvPr/>
        </p:nvPicPr>
        <p:blipFill>
          <a:blip r:embed="rId2"/>
          <a:stretch>
            <a:fillRect/>
          </a:stretch>
        </p:blipFill>
        <p:spPr>
          <a:xfrm>
            <a:off x="4429124" y="0"/>
            <a:ext cx="4714876" cy="4214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SENSORY	</a:t>
            </a:r>
          </a:p>
        </p:txBody>
      </p:sp>
      <p:sp>
        <p:nvSpPr>
          <p:cNvPr id="3" name="Content Placeholder 2"/>
          <p:cNvSpPr>
            <a:spLocks noGrp="1"/>
          </p:cNvSpPr>
          <p:nvPr>
            <p:ph idx="1"/>
          </p:nvPr>
        </p:nvSpPr>
        <p:spPr/>
        <p:txBody>
          <a:bodyPr/>
          <a:lstStyle/>
          <a:p>
            <a:pPr lvl="0"/>
            <a:r>
              <a:rPr lang="en-IN" dirty="0"/>
              <a:t>Head turns directly to the source of sound.</a:t>
            </a:r>
          </a:p>
          <a:p>
            <a:pPr lvl="0"/>
            <a:r>
              <a:rPr lang="en-IN" dirty="0"/>
              <a:t>Recognise the familiar objects.</a:t>
            </a:r>
          </a:p>
          <a:p>
            <a:pPr lvl="0"/>
            <a:r>
              <a:rPr lang="en-IN" dirty="0"/>
              <a:t>Able to follow the object through transition from one place to another.</a:t>
            </a:r>
          </a:p>
          <a:p>
            <a:pPr lvl="0"/>
            <a:r>
              <a:rPr lang="en-IN" dirty="0"/>
              <a:t>Increase depth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804" y="714356"/>
            <a:ext cx="8229600" cy="5610244"/>
          </a:xfrm>
        </p:spPr>
        <p:txBody>
          <a:bodyPr>
            <a:normAutofit/>
          </a:bodyPr>
          <a:lstStyle/>
          <a:p>
            <a:pPr>
              <a:buNone/>
            </a:pPr>
            <a:r>
              <a:rPr lang="en-IN" dirty="0"/>
              <a:t>PSYCHOSOCIAL</a:t>
            </a:r>
          </a:p>
          <a:p>
            <a:pPr lvl="0"/>
            <a:r>
              <a:rPr lang="en-IN" dirty="0"/>
              <a:t>Knows what ‘no’ means.</a:t>
            </a:r>
          </a:p>
          <a:p>
            <a:pPr lvl="0"/>
            <a:r>
              <a:rPr lang="en-IN" dirty="0"/>
              <a:t>Beginning to play simple games with adult  such as ‘so big’, ‘bye- bye’.</a:t>
            </a:r>
          </a:p>
          <a:p>
            <a:pPr lvl="0"/>
            <a:r>
              <a:rPr lang="en-IN" dirty="0"/>
              <a:t>Mother is most important in between the care givers.</a:t>
            </a:r>
          </a:p>
          <a:p>
            <a:pPr lvl="0"/>
            <a:r>
              <a:rPr lang="en-IN" dirty="0"/>
              <a:t>Dislike having face washed, so cover the face with hand and arms.</a:t>
            </a:r>
          </a:p>
          <a:p>
            <a:pPr>
              <a:buNone/>
            </a:pPr>
            <a:r>
              <a:rPr lang="en-IN" dirty="0"/>
              <a:t>PSYCHOSEXUAL :- oral stage (0-1 year).</a:t>
            </a:r>
          </a:p>
          <a:p>
            <a:pPr>
              <a:buNone/>
            </a:pPr>
            <a:r>
              <a:rPr lang="en-IN" dirty="0"/>
              <a:t>SPIRITUAL :- Undifferentiated (0-1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
                                            <p:txEl>
                                              <p:pRg st="5" end="5"/>
                                            </p:txEl>
                                          </p:spTgt>
                                        </p:tgtEl>
                                        <p:attrNameLst>
                                          <p:attrName>style.visibility</p:attrName>
                                        </p:attrNameLst>
                                      </p:cBhvr>
                                      <p:to>
                                        <p:strVal val="visible"/>
                                      </p:to>
                                    </p:set>
                                    <p:set>
                                      <p:cBhvr>
                                        <p:cTn id="52" dur="455" fill="hold">
                                          <p:stCondLst>
                                            <p:cond delay="0"/>
                                          </p:stCondLst>
                                        </p:cTn>
                                        <p:tgtEl>
                                          <p:spTgt spid="3">
                                            <p:txEl>
                                              <p:pRg st="5" end="5"/>
                                            </p:txEl>
                                          </p:spTgt>
                                        </p:tgtEl>
                                        <p:attrNameLst>
                                          <p:attrName>style.rotation</p:attrName>
                                        </p:attrNameLst>
                                      </p:cBhvr>
                                      <p:to>
                                        <p:strVal val="-45.0"/>
                                      </p:to>
                                    </p:set>
                                    <p:anim calcmode="lin" valueType="num">
                                      <p:cBhvr>
                                        <p:cTn id="53"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3">
                                            <p:txEl>
                                              <p:pRg st="6" end="6"/>
                                            </p:txEl>
                                          </p:spTgt>
                                        </p:tgtEl>
                                        <p:attrNameLst>
                                          <p:attrName>style.visibility</p:attrName>
                                        </p:attrNameLst>
                                      </p:cBhvr>
                                      <p:to>
                                        <p:strVal val="visible"/>
                                      </p:to>
                                    </p:set>
                                    <p:set>
                                      <p:cBhvr>
                                        <p:cTn id="61" dur="455" fill="hold">
                                          <p:stCondLst>
                                            <p:cond delay="0"/>
                                          </p:stCondLst>
                                        </p:cTn>
                                        <p:tgtEl>
                                          <p:spTgt spid="3">
                                            <p:txEl>
                                              <p:pRg st="6" end="6"/>
                                            </p:txEl>
                                          </p:spTgt>
                                        </p:tgtEl>
                                        <p:attrNameLst>
                                          <p:attrName>style.rotation</p:attrName>
                                        </p:attrNameLst>
                                      </p:cBhvr>
                                      <p:to>
                                        <p:strVal val="-45.0"/>
                                      </p:to>
                                    </p:set>
                                    <p:anim calcmode="lin" valueType="num">
                                      <p:cBhvr>
                                        <p:cTn id="62"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038740"/>
          </a:xfrm>
        </p:spPr>
        <p:txBody>
          <a:bodyPr/>
          <a:lstStyle/>
          <a:p>
            <a:pPr>
              <a:buNone/>
            </a:pPr>
            <a:r>
              <a:rPr lang="en-IN" dirty="0"/>
              <a:t>INTELLECTUAL</a:t>
            </a:r>
          </a:p>
          <a:p>
            <a:r>
              <a:rPr lang="en-IN" dirty="0"/>
              <a:t>Sensory motor stage</a:t>
            </a:r>
          </a:p>
          <a:p>
            <a:pPr lvl="0"/>
            <a:r>
              <a:rPr lang="en-IN" dirty="0"/>
              <a:t>sub stage </a:t>
            </a:r>
            <a:r>
              <a:rPr lang="en-IN" u="sng" dirty="0"/>
              <a:t>iv</a:t>
            </a:r>
            <a:r>
              <a:rPr lang="en-IN" dirty="0"/>
              <a:t> :- co- ordination of secondary schemas (8-12 months).</a:t>
            </a:r>
          </a:p>
          <a:p>
            <a:pPr lvl="0"/>
            <a:r>
              <a:rPr lang="en-IN" dirty="0"/>
              <a:t>Able to follow the objects through transition from one place to another.</a:t>
            </a:r>
          </a:p>
          <a:p>
            <a:pPr>
              <a:buNone/>
            </a:pPr>
            <a:r>
              <a:rPr lang="en-IN" dirty="0"/>
              <a:t>MORAL :- Pre-conventional morality stage 0 (0-2year).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IN" dirty="0"/>
              <a:t>RECEPTIV ELANGUAGE</a:t>
            </a:r>
          </a:p>
          <a:p>
            <a:pPr lvl="0"/>
            <a:r>
              <a:rPr lang="en-IN" dirty="0"/>
              <a:t>Stop activity in response to ‘no’.</a:t>
            </a:r>
          </a:p>
          <a:p>
            <a:pPr lvl="0"/>
            <a:r>
              <a:rPr lang="en-IN" dirty="0"/>
              <a:t>Beginning to response to simple commands given verbally.</a:t>
            </a:r>
          </a:p>
          <a:p>
            <a:pPr lvl="0"/>
            <a:r>
              <a:rPr lang="en-IN" dirty="0"/>
              <a:t>Responds to adult anger.</a:t>
            </a:r>
          </a:p>
          <a:p>
            <a:pPr>
              <a:buNone/>
            </a:pPr>
            <a:r>
              <a:rPr lang="en-IN" dirty="0"/>
              <a:t>EXPRESSIVE LANGUAGE</a:t>
            </a:r>
          </a:p>
          <a:p>
            <a:pPr lvl="0"/>
            <a:r>
              <a:rPr lang="en-IN" dirty="0"/>
              <a:t>Cries when scolded.</a:t>
            </a:r>
          </a:p>
          <a:p>
            <a:pPr lvl="0"/>
            <a:r>
              <a:rPr lang="en-IN" dirty="0"/>
              <a:t>Association of words with persons or objects.</a:t>
            </a:r>
          </a:p>
          <a:p>
            <a:pPr lvl="0"/>
            <a:r>
              <a:rPr lang="en-IN" dirty="0"/>
              <a:t>Intonation beginning to become patterned through imitation.</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t>PLAY STIMULATION </a:t>
            </a:r>
          </a:p>
          <a:p>
            <a:pPr lvl="0"/>
            <a:r>
              <a:rPr lang="en-IN" dirty="0"/>
              <a:t>Show large picture in books.</a:t>
            </a:r>
          </a:p>
          <a:p>
            <a:pPr lvl="0"/>
            <a:r>
              <a:rPr lang="en-IN" dirty="0"/>
              <a:t>Encourage to bang two toys together.</a:t>
            </a:r>
          </a:p>
          <a:p>
            <a:pPr lvl="0"/>
            <a:r>
              <a:rPr lang="en-IN" dirty="0"/>
              <a:t>Continue to vocalize with infant.</a:t>
            </a:r>
          </a:p>
          <a:p>
            <a:pPr lvl="0"/>
            <a:r>
              <a:rPr lang="en-IN" dirty="0"/>
              <a:t>Provide large environment for infant to crawling, creeping, cruising.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GROWTH AND DEVELOPMENT 10 MONTH CHILD</a:t>
            </a:r>
            <a:endParaRPr lang="en-IN" dirty="0"/>
          </a:p>
        </p:txBody>
      </p:sp>
      <p:sp>
        <p:nvSpPr>
          <p:cNvPr id="3" name="Content Placeholder 2"/>
          <p:cNvSpPr>
            <a:spLocks noGrp="1"/>
          </p:cNvSpPr>
          <p:nvPr>
            <p:ph idx="1"/>
          </p:nvPr>
        </p:nvSpPr>
        <p:spPr/>
        <p:txBody>
          <a:bodyPr/>
          <a:lstStyle/>
          <a:p>
            <a:pPr>
              <a:buNone/>
            </a:pPr>
            <a:r>
              <a:rPr lang="en-IN" dirty="0"/>
              <a:t>PHYSICAL AND BIOLOGICAL</a:t>
            </a:r>
          </a:p>
          <a:p>
            <a:r>
              <a:rPr lang="en-IN" dirty="0"/>
              <a:t>Macula is well developed so that fine visual discriminations can be made.</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389120"/>
          </a:xfrm>
        </p:spPr>
        <p:txBody>
          <a:bodyPr>
            <a:normAutofit/>
          </a:bodyPr>
          <a:lstStyle/>
          <a:p>
            <a:pPr>
              <a:buNone/>
            </a:pPr>
            <a:r>
              <a:rPr lang="en-IN" dirty="0"/>
              <a:t>GROSS MOTOR</a:t>
            </a:r>
          </a:p>
          <a:p>
            <a:pPr lvl="0"/>
            <a:r>
              <a:rPr lang="en-IN" dirty="0"/>
              <a:t>Move from prone to sitting position.</a:t>
            </a:r>
          </a:p>
          <a:p>
            <a:pPr lvl="0"/>
            <a:r>
              <a:rPr lang="en-IN" dirty="0"/>
              <a:t>May sit by falling down from standing position.</a:t>
            </a:r>
          </a:p>
          <a:p>
            <a:pPr lvl="0"/>
            <a:r>
              <a:rPr lang="en-IN" dirty="0"/>
              <a:t>Sits steadily for indefinite periods.</a:t>
            </a:r>
          </a:p>
          <a:p>
            <a:pPr lvl="0"/>
            <a:r>
              <a:rPr lang="en-IN" dirty="0"/>
              <a:t>Pulls to standing position well, holding to the crib rail or other support.</a:t>
            </a:r>
          </a:p>
          <a:p>
            <a:pPr lvl="0"/>
            <a:r>
              <a:rPr lang="en-IN" dirty="0"/>
              <a:t>Make stepping movement forward when two hands are held.</a:t>
            </a:r>
          </a:p>
        </p:txBody>
      </p:sp>
      <p:pic>
        <p:nvPicPr>
          <p:cNvPr id="4" name="Picture 3" descr="10 mn.jpg"/>
          <p:cNvPicPr>
            <a:picLocks noChangeAspect="1"/>
          </p:cNvPicPr>
          <p:nvPr/>
        </p:nvPicPr>
        <p:blipFill>
          <a:blip r:embed="rId2"/>
          <a:stretch>
            <a:fillRect/>
          </a:stretch>
        </p:blipFill>
        <p:spPr>
          <a:xfrm>
            <a:off x="142844" y="3566160"/>
            <a:ext cx="3291840" cy="3291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4)">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500174"/>
            <a:ext cx="8229600" cy="4389120"/>
          </a:xfrm>
        </p:spPr>
        <p:txBody>
          <a:bodyPr/>
          <a:lstStyle/>
          <a:p>
            <a:pPr>
              <a:buNone/>
            </a:pPr>
            <a:r>
              <a:rPr lang="en-IN" dirty="0"/>
              <a:t>FINE MOTOR</a:t>
            </a:r>
          </a:p>
          <a:p>
            <a:pPr lvl="0"/>
            <a:r>
              <a:rPr lang="en-IN" dirty="0"/>
              <a:t>Pick small object up with index finger and thumbs.</a:t>
            </a:r>
          </a:p>
          <a:p>
            <a:pPr lvl="0"/>
            <a:r>
              <a:rPr lang="en-IN" dirty="0"/>
              <a:t>Release an object after holding the object.</a:t>
            </a:r>
          </a:p>
          <a:p>
            <a:pPr lvl="0"/>
            <a:r>
              <a:rPr lang="en-IN" dirty="0"/>
              <a:t>Bring the hands together.</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1142</TotalTime>
  <Words>4585</Words>
  <Application>Microsoft Office PowerPoint</Application>
  <PresentationFormat>On-screen Show (4:3)</PresentationFormat>
  <Paragraphs>606</Paragraphs>
  <Slides>120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120</vt:i4>
      </vt:variant>
    </vt:vector>
  </HeadingPairs>
  <TitlesOfParts>
    <vt:vector size="128" baseType="lpstr">
      <vt:lpstr>Agency FB</vt:lpstr>
      <vt:lpstr>Arial</vt:lpstr>
      <vt:lpstr>Calibri</vt:lpstr>
      <vt:lpstr>Constantia</vt:lpstr>
      <vt:lpstr>Times New Roman</vt:lpstr>
      <vt:lpstr>Wingdings</vt:lpstr>
      <vt:lpstr>Wingdings 2</vt:lpstr>
      <vt:lpstr>Flow</vt:lpstr>
      <vt:lpstr>Growth &amp; Development  Of  An INFANT</vt:lpstr>
      <vt:lpstr>PowerPoint Presentation</vt:lpstr>
      <vt:lpstr>PowerPoint Presentation</vt:lpstr>
      <vt:lpstr>PHYSICAL OR BIOLOGICAL  </vt:lpstr>
      <vt:lpstr>Cont…</vt:lpstr>
      <vt:lpstr>GROSS MOTOR </vt:lpstr>
      <vt:lpstr>Cont…</vt:lpstr>
      <vt:lpstr>Cont….</vt:lpstr>
      <vt:lpstr>FINE MOTOR </vt:lpstr>
      <vt:lpstr>SENSORY</vt:lpstr>
      <vt:lpstr>Cont…</vt:lpstr>
      <vt:lpstr>PSYCHOSOCIAL</vt:lpstr>
      <vt:lpstr>Cont…</vt:lpstr>
      <vt:lpstr>PowerPoint Presentation</vt:lpstr>
      <vt:lpstr>INTELLELCTUAL</vt:lpstr>
      <vt:lpstr>MORAL :- Pre conventional morality stage 0 (0 – 2 years). </vt:lpstr>
      <vt:lpstr>PowerPoint Presentation</vt:lpstr>
      <vt:lpstr>PLAY STIMULATION </vt:lpstr>
      <vt:lpstr>GROWTH AND DEVELOPMENT OF 2 MONTH CHILD </vt:lpstr>
      <vt:lpstr>PHYSICAL AND BIOLOGICAL</vt:lpstr>
      <vt:lpstr>PowerPoint Presentation</vt:lpstr>
      <vt:lpstr>FINE MOTOR</vt:lpstr>
      <vt:lpstr>SENSORY MOTOR </vt:lpstr>
      <vt:lpstr>PSYCHOSOCIAL</vt:lpstr>
      <vt:lpstr>PowerPoint Presentation</vt:lpstr>
      <vt:lpstr>PowerPoint Presentation</vt:lpstr>
      <vt:lpstr>PowerPoint Presentation</vt:lpstr>
      <vt:lpstr>PLAY STIMULATION</vt:lpstr>
      <vt:lpstr>GROWTH AND DEVELOPMENT OF THREE MONTH CHILD </vt:lpstr>
      <vt:lpstr>PHYSICAL OR BIOLOGICAL </vt:lpstr>
      <vt:lpstr>Cont…</vt:lpstr>
      <vt:lpstr>GROSS MOTOR</vt:lpstr>
      <vt:lpstr>FINE MOTOR</vt:lpstr>
      <vt:lpstr>SENSORY MOTOR </vt:lpstr>
      <vt:lpstr>Cont….</vt:lpstr>
      <vt:lpstr>PSYSCHOSOCIAL </vt:lpstr>
      <vt:lpstr>PowerPoint Presentation</vt:lpstr>
      <vt:lpstr>PowerPoint Presentation</vt:lpstr>
      <vt:lpstr>PLAY STIMULATION</vt:lpstr>
      <vt:lpstr>GROWTH AND DEVELOPMENT OF 4 MONTH BABY</vt:lpstr>
      <vt:lpstr>PHYSICAL AND BIOLOGICAL</vt:lpstr>
      <vt:lpstr>GROSS MOTOR</vt:lpstr>
      <vt:lpstr>Cont…</vt:lpstr>
      <vt:lpstr>FINE MOTOR</vt:lpstr>
      <vt:lpstr>Cont….</vt:lpstr>
      <vt:lpstr>SENSORY</vt:lpstr>
      <vt:lpstr>PSYCHOSOCIAL</vt:lpstr>
      <vt:lpstr>INTELLECTUAL</vt:lpstr>
      <vt:lpstr>SENSORY MOTOR</vt:lpstr>
      <vt:lpstr>PowerPoint Presentation</vt:lpstr>
      <vt:lpstr>PLAY STIMULATION</vt:lpstr>
      <vt:lpstr>GROWTH AND DEVELOPMENT OF 5 MONTH CHILD</vt:lpstr>
      <vt:lpstr>PHYSICAL OR BIOLOGICAL</vt:lpstr>
      <vt:lpstr>GROSS MOTOR</vt:lpstr>
      <vt:lpstr>FINE MOTOR</vt:lpstr>
      <vt:lpstr>SENSORY</vt:lpstr>
      <vt:lpstr>PowerPoint Presentation</vt:lpstr>
      <vt:lpstr>PowerPoint Presentation</vt:lpstr>
      <vt:lpstr>PowerPoint Presentation</vt:lpstr>
      <vt:lpstr>PowerPoint Presentation</vt:lpstr>
      <vt:lpstr>PLAY STIMULATION</vt:lpstr>
      <vt:lpstr>GROWTH AND DEVELOPMENT OF CHILD IN SIX MONTH </vt:lpstr>
      <vt:lpstr>PHYSICAL AND BIOLOGICAL</vt:lpstr>
      <vt:lpstr>GROSS MOTOR</vt:lpstr>
      <vt:lpstr>FINE MOTOR</vt:lpstr>
      <vt:lpstr>SENSORY</vt:lpstr>
      <vt:lpstr>PowerPoint Presentation</vt:lpstr>
      <vt:lpstr>PowerPoint Presentation</vt:lpstr>
      <vt:lpstr>PowerPoint Presentation</vt:lpstr>
      <vt:lpstr>PLAY STIMULATION</vt:lpstr>
      <vt:lpstr>GROWTH AND DEVELOPMENT OF SEVEN MONTH CHILD</vt:lpstr>
      <vt:lpstr>PHYSICAL AND BIOLOGICAL</vt:lpstr>
      <vt:lpstr>Cont..</vt:lpstr>
      <vt:lpstr>GROSS MOTOR</vt:lpstr>
      <vt:lpstr>FINE MOTOR</vt:lpstr>
      <vt:lpstr>SENSORY</vt:lpstr>
      <vt:lpstr>PowerPoint Presentation</vt:lpstr>
      <vt:lpstr>PowerPoint Presentation</vt:lpstr>
      <vt:lpstr>PowerPoint Presentation</vt:lpstr>
      <vt:lpstr>PLAY STIMULATION</vt:lpstr>
      <vt:lpstr>GROWTH AND DEVELOPMENT OF 8 MONTH CHILD</vt:lpstr>
      <vt:lpstr>PowerPoint Presentation</vt:lpstr>
      <vt:lpstr>PowerPoint Presentation</vt:lpstr>
      <vt:lpstr>PowerPoint Presentation</vt:lpstr>
      <vt:lpstr>PowerPoint Presentation</vt:lpstr>
      <vt:lpstr>PowerPoint Presentation</vt:lpstr>
      <vt:lpstr>PowerPoint Presentation</vt:lpstr>
      <vt:lpstr>PLAY STIMULATION</vt:lpstr>
      <vt:lpstr>GROWTH AND DEVELOPMENT OF 9 MONTH CHILD</vt:lpstr>
      <vt:lpstr>GROSS MOTOR</vt:lpstr>
      <vt:lpstr>FINE MOTOR</vt:lpstr>
      <vt:lpstr>SENSORY </vt:lpstr>
      <vt:lpstr>PowerPoint Presentation</vt:lpstr>
      <vt:lpstr>PowerPoint Presentation</vt:lpstr>
      <vt:lpstr>PowerPoint Presentation</vt:lpstr>
      <vt:lpstr>PowerPoint Presentation</vt:lpstr>
      <vt:lpstr>GROWTH AND DEVELOPMENT 10 MONTH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AND DEVELOPMENT OF 11 MONTH CHILD</vt:lpstr>
      <vt:lpstr>PowerPoint Presentation</vt:lpstr>
      <vt:lpstr>PowerPoint Presentation</vt:lpstr>
      <vt:lpstr>PowerPoint Presentation</vt:lpstr>
      <vt:lpstr>PowerPoint Presentation</vt:lpstr>
      <vt:lpstr>GROWTH AND DEVELOPMENT OF 12MONTH / ONE YEAR CHILD</vt:lpstr>
      <vt:lpstr>Cont…..</vt:lpstr>
      <vt:lpstr>PowerPoint Presentation</vt:lpstr>
      <vt:lpstr>PowerPoint Presentation</vt:lpstr>
      <vt:lpstr>PowerPoint Presentation</vt:lpstr>
      <vt:lpstr>PowerPoint Presentation</vt:lpstr>
      <vt:lpstr>PowerPoint Presentation</vt:lpstr>
      <vt:lpstr>PowerPoint Presentation</vt:lpstr>
      <vt:lpstr>SUMMARIZATION</vt:lpstr>
      <vt:lpstr>BIBLIOGRAPHY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Hp</dc:creator>
  <cp:lastModifiedBy>Raj Nirmal</cp:lastModifiedBy>
  <cp:revision>98</cp:revision>
  <dcterms:created xsi:type="dcterms:W3CDTF">2016-02-10T06:04:31Z</dcterms:created>
  <dcterms:modified xsi:type="dcterms:W3CDTF">2020-08-11T09:42:45Z</dcterms:modified>
</cp:coreProperties>
</file>