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8" r:id="rId40"/>
    <p:sldId id="296" r:id="rId41"/>
    <p:sldId id="297" r:id="rId42"/>
    <p:sldId id="291" r:id="rId43"/>
    <p:sldId id="299" r:id="rId44"/>
    <p:sldId id="301" r:id="rId45"/>
    <p:sldId id="302" r:id="rId46"/>
    <p:sldId id="303" r:id="rId47"/>
    <p:sldId id="300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197CE-EF14-4675-A693-627F9E3D4243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2E90FF-664D-4A1F-94FA-AEB2F5F9A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8077200" cy="29718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11100" b="1" dirty="0">
                <a:solidFill>
                  <a:srgbClr val="FFFF00"/>
                </a:solidFill>
              </a:rPr>
              <a:t>GROWTH</a:t>
            </a:r>
          </a:p>
          <a:p>
            <a:pPr algn="ctr">
              <a:buNone/>
            </a:pPr>
            <a:r>
              <a:rPr lang="en-US" sz="11100" b="1" dirty="0">
                <a:solidFill>
                  <a:srgbClr val="FFFF00"/>
                </a:solidFill>
              </a:rPr>
              <a:t> AND</a:t>
            </a:r>
          </a:p>
          <a:p>
            <a:pPr algn="ctr">
              <a:buNone/>
            </a:pPr>
            <a:r>
              <a:rPr lang="en-US" sz="11100" b="1" dirty="0">
                <a:solidFill>
                  <a:srgbClr val="FFFF00"/>
                </a:solidFill>
              </a:rPr>
              <a:t> DEVELOPMENT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1AE08-C42B-4A0A-8A3A-E19C74CE7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257800"/>
            <a:ext cx="7086600" cy="152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3200" spc="3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Presented By,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3200" b="1" spc="3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Mr. Nirmal Raj E V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3200" b="1" spc="3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Assistant Professor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spc="3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Department of Child Health Nursing, SNC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E9C91B-C136-4BB2-AD3F-D565A4248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PRINCIPLES –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latin typeface="+mj-lt"/>
              </a:rPr>
              <a:t>EACH CHILD GROWS IN HIS/HER OWN UNIQUE WAY. </a:t>
            </a:r>
          </a:p>
          <a:p>
            <a:r>
              <a:rPr lang="en-US" b="1" dirty="0">
                <a:latin typeface="+mj-lt"/>
              </a:rPr>
              <a:t>EACH STAGE OF G&amp;D IS AFFECTED BY THE PRECEDING TYPES OF DEVELOPMENT.</a:t>
            </a:r>
          </a:p>
          <a:p>
            <a:r>
              <a:rPr lang="en-US" b="1" dirty="0">
                <a:latin typeface="+mj-lt"/>
              </a:rPr>
              <a:t>G &amp; D PROCEED IN REGULAR RELATED DIRECTIONS : </a:t>
            </a:r>
          </a:p>
          <a:p>
            <a:pPr>
              <a:buNone/>
            </a:pPr>
            <a:r>
              <a:rPr lang="en-US" b="1" dirty="0">
                <a:latin typeface="+mj-lt"/>
              </a:rPr>
              <a:t> 	- CEPHALO-CAUDAL(HEAD DOWN TO TOES).</a:t>
            </a:r>
          </a:p>
          <a:p>
            <a:pPr>
              <a:buNone/>
            </a:pPr>
            <a:r>
              <a:rPr lang="en-US" b="1" dirty="0">
                <a:latin typeface="+mj-lt"/>
              </a:rPr>
              <a:t> 	- PROXIMO - DISTAL (CENTER OF THE BODY TO THE 	PERIPHERY).</a:t>
            </a:r>
          </a:p>
          <a:p>
            <a:pPr>
              <a:buNone/>
            </a:pPr>
            <a:r>
              <a:rPr lang="en-US" b="1" dirty="0">
                <a:latin typeface="+mj-lt"/>
              </a:rPr>
              <a:t> 	- GENERAL TO SPECIFIC.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</a:rPr>
              <a:t>IMPORTANCE OF GROWTH AND DEVELOPMENT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en-US" b="1" dirty="0">
                <a:latin typeface="+mj-lt"/>
              </a:rPr>
              <a:t>KNOWING WHAT TO EXPECT OF A PARTICULAR CHILD AT ANY GIVEN AGE.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dirty="0">
              <a:latin typeface="+mj-lt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b="1" dirty="0">
                <a:latin typeface="+mj-lt"/>
              </a:rPr>
              <a:t>GAINING BETTER UNDERSTANDING OF THE REASONS BEHIND ILLNESSES</a:t>
            </a:r>
            <a:r>
              <a:rPr lang="en-US" dirty="0">
                <a:latin typeface="+mj-lt"/>
              </a:rPr>
              <a:t>.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dirty="0">
              <a:latin typeface="+mj-lt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b="1" dirty="0">
                <a:latin typeface="+mj-lt"/>
              </a:rPr>
              <a:t>HELPING IN FORMULATING THE PLAN OF CARE</a:t>
            </a:r>
            <a:r>
              <a:rPr lang="en-US" dirty="0">
                <a:latin typeface="+mj-lt"/>
              </a:rPr>
              <a:t>.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dirty="0">
              <a:latin typeface="+mj-lt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b="1" dirty="0">
                <a:latin typeface="+mj-lt"/>
              </a:rPr>
              <a:t>HELPING IN PARENTS’ EDUCATION IN ORDER TO ACHIEVE OPTIMAL GROWTH &amp; DEVELOPMENT AT EACH STAGE.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FACTORS AFFECTING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+mj-lt"/>
              </a:rPr>
              <a:t>HEREDITY</a:t>
            </a:r>
          </a:p>
          <a:p>
            <a:pPr>
              <a:buNone/>
            </a:pPr>
            <a:r>
              <a:rPr lang="en-US" dirty="0">
                <a:latin typeface="+mj-lt"/>
              </a:rPr>
              <a:t>	MEMEBERS OF FAMILY BEAR PHYSICAL RESEMBLANCES TO EACH OTHER, AND A HIGH DEGREE  OF CORRELATION OF STATURE WITH WEIGHT AMONG SIBLINGS EXISTS.</a:t>
            </a:r>
          </a:p>
          <a:p>
            <a:r>
              <a:rPr lang="en-US" b="1" dirty="0">
                <a:latin typeface="+mj-lt"/>
              </a:rPr>
              <a:t>SEX</a:t>
            </a:r>
          </a:p>
          <a:p>
            <a:pPr>
              <a:buNone/>
            </a:pPr>
            <a:r>
              <a:rPr lang="en-US" dirty="0">
                <a:latin typeface="+mj-lt"/>
              </a:rPr>
              <a:t>	AFTER BIRTH THE MALE INFANT IS BOTH LONGER AND HEAVIER THAN THE FEMALE INFANT. BOYS MAINTAIN SUPERIORITY ABOUT 11 YEARS, BUT GIRLS MATURE EARLY THAN BOYS</a:t>
            </a:r>
          </a:p>
          <a:p>
            <a:r>
              <a:rPr lang="en-US" b="1" dirty="0">
                <a:latin typeface="+mj-lt"/>
              </a:rPr>
              <a:t>RACE AND NATIONALITY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gency FB" pitchFamily="34" charset="0"/>
              </a:rPr>
              <a:t>ENVIRONMENT</a:t>
            </a:r>
          </a:p>
          <a:p>
            <a:pPr marL="633222" indent="-514350">
              <a:buAutoNum type="alphaUcPeriod"/>
            </a:pPr>
            <a:r>
              <a:rPr lang="en-US" b="1" dirty="0">
                <a:latin typeface="Agency FB" pitchFamily="34" charset="0"/>
              </a:rPr>
              <a:t>PRENATAL ENVIRONMENT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NUTRITIONAL DEFICIENCIES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MECHANICAL PROBLEMS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METABOLIC / ENDOCRINE PROBLEMS (DM)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RADIATION EXPOSURE OF MOTHER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INFECTIONS ( RUBELLA – STORCH)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BLOOD INCOMPATIBILITY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PLACENTAL PROBLEMS</a:t>
            </a:r>
          </a:p>
          <a:p>
            <a:pPr marL="633222" indent="-514350">
              <a:buFontTx/>
              <a:buChar char="-"/>
            </a:pPr>
            <a:endParaRPr lang="en-US" dirty="0">
              <a:latin typeface="Agency FB" pitchFamily="34" charset="0"/>
            </a:endParaRPr>
          </a:p>
          <a:p>
            <a:pPr marL="633222" indent="-514350">
              <a:buFontTx/>
              <a:buChar char="-"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POST NATAL ENVIRONMENT</a:t>
            </a:r>
          </a:p>
          <a:p>
            <a:pPr marL="633222" indent="-514350">
              <a:buAutoNum type="alphaUcPeriod"/>
            </a:pPr>
            <a:r>
              <a:rPr lang="en-US" b="1" dirty="0">
                <a:latin typeface="Agency FB" pitchFamily="34" charset="0"/>
              </a:rPr>
              <a:t>EXTERNAL ENVIRONMENT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CULTURAL INFLUENCES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SOCIO ECONOMIC STATUS OF THE FAMILY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NUTRITION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CLIMATE AND SEASON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DEVIATIONS FROM POSITIVE HEALTH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EXERCISE</a:t>
            </a:r>
          </a:p>
          <a:p>
            <a:pPr marL="633222" indent="-514350">
              <a:buFontTx/>
              <a:buChar char="-"/>
            </a:pPr>
            <a:r>
              <a:rPr lang="en-US" dirty="0">
                <a:latin typeface="Agency FB" pitchFamily="34" charset="0"/>
              </a:rPr>
              <a:t>ORDINAL POSITION IN THE FAMILY.</a:t>
            </a:r>
          </a:p>
          <a:p>
            <a:pPr marL="633222" indent="-514350">
              <a:buFontTx/>
              <a:buChar char="-"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INTELLIGENCE</a:t>
            </a:r>
          </a:p>
          <a:p>
            <a:pPr>
              <a:buNone/>
            </a:pPr>
            <a:endParaRPr lang="en-US" b="1" dirty="0">
              <a:latin typeface="Agency FB" pitchFamily="34" charset="0"/>
            </a:endParaRPr>
          </a:p>
          <a:p>
            <a:r>
              <a:rPr lang="en-US" b="1" dirty="0">
                <a:latin typeface="Agency FB" pitchFamily="34" charset="0"/>
              </a:rPr>
              <a:t>HORMONAL INFLUENCES</a:t>
            </a:r>
          </a:p>
          <a:p>
            <a:pPr>
              <a:buFontTx/>
              <a:buChar char="-"/>
            </a:pPr>
            <a:r>
              <a:rPr lang="en-US" b="1" dirty="0">
                <a:latin typeface="Agency FB" pitchFamily="34" charset="0"/>
              </a:rPr>
              <a:t>STH(GH) </a:t>
            </a:r>
            <a:r>
              <a:rPr lang="en-US" dirty="0">
                <a:latin typeface="Agency FB" pitchFamily="34" charset="0"/>
              </a:rPr>
              <a:t>– DWARFISM, GIGANTISM</a:t>
            </a:r>
          </a:p>
          <a:p>
            <a:pPr>
              <a:buFontTx/>
              <a:buChar char="-"/>
            </a:pPr>
            <a:r>
              <a:rPr lang="en-US" b="1" dirty="0">
                <a:latin typeface="Agency FB" pitchFamily="34" charset="0"/>
              </a:rPr>
              <a:t>THYROID HORMONE</a:t>
            </a:r>
            <a:r>
              <a:rPr lang="en-US" dirty="0">
                <a:latin typeface="Agency FB" pitchFamily="34" charset="0"/>
              </a:rPr>
              <a:t>( GROWTH PROBLEMS)</a:t>
            </a:r>
          </a:p>
          <a:p>
            <a:pPr>
              <a:buFontTx/>
              <a:buChar char="-"/>
            </a:pPr>
            <a:r>
              <a:rPr lang="en-US" b="1" dirty="0">
                <a:latin typeface="Agency FB" pitchFamily="34" charset="0"/>
              </a:rPr>
              <a:t>GTH AND ACTH </a:t>
            </a:r>
            <a:r>
              <a:rPr lang="en-US" dirty="0">
                <a:latin typeface="Agency FB" pitchFamily="34" charset="0"/>
              </a:rPr>
              <a:t>– DELAYED SEXUAL DEVELOPMENT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r>
              <a:rPr lang="en-US" b="1" dirty="0">
                <a:latin typeface="Agency FB" pitchFamily="34" charset="0"/>
              </a:rPr>
              <a:t>EMOTIONS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TYPES OF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latin typeface="Agency FB" pitchFamily="34" charset="0"/>
              </a:rPr>
              <a:t>TYPES OF GROWTH: 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gency FB" pitchFamily="34" charset="0"/>
              </a:rPr>
              <a:t>-	PHYSICAL GROWTH (HT, WT, HEAD &amp; CHEST CIRCUMF.)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gency FB" pitchFamily="34" charset="0"/>
              </a:rPr>
              <a:t>-	PHYSIOLOGICAL GROWTH (VITAL SIGNS …)</a:t>
            </a:r>
          </a:p>
          <a:p>
            <a:pPr>
              <a:lnSpc>
                <a:spcPct val="90000"/>
              </a:lnSpc>
              <a:buNone/>
            </a:pPr>
            <a:endParaRPr lang="en-US" dirty="0">
              <a:latin typeface="Agency FB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gency FB" pitchFamily="34" charset="0"/>
              </a:rPr>
              <a:t>TYPES OF DEVELOPMENT: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gency FB" pitchFamily="34" charset="0"/>
              </a:rPr>
              <a:t>-	MOTOR DEVELOPMENT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gency FB" pitchFamily="34" charset="0"/>
              </a:rPr>
              <a:t>-	COGNITIVE DEVELOPMENT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gency FB" pitchFamily="34" charset="0"/>
              </a:rPr>
              <a:t>-	EMOTIONAL DEVELOPMENT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gency FB" pitchFamily="34" charset="0"/>
              </a:rPr>
              <a:t>-	SOCIAL DEVELOPMENT </a:t>
            </a:r>
          </a:p>
          <a:p>
            <a:pPr>
              <a:lnSpc>
                <a:spcPct val="90000"/>
              </a:lnSpc>
            </a:pPr>
            <a:endParaRPr lang="en-US" dirty="0">
              <a:latin typeface="Agency FB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PHYSICAL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 Narrow" pitchFamily="34" charset="0"/>
              </a:rPr>
              <a:t>BIOLOGIC GROWTH</a:t>
            </a:r>
          </a:p>
          <a:p>
            <a:pPr>
              <a:buNone/>
            </a:pPr>
            <a:r>
              <a:rPr lang="en-US" dirty="0">
                <a:latin typeface="Arial Narrow" pitchFamily="34" charset="0"/>
              </a:rPr>
              <a:t>Changes in general body growth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Infants head constitutes 1/4</a:t>
            </a:r>
            <a:r>
              <a:rPr lang="en-US" baseline="30000" dirty="0">
                <a:latin typeface="Arial Narrow" pitchFamily="34" charset="0"/>
              </a:rPr>
              <a:t>th</a:t>
            </a:r>
            <a:r>
              <a:rPr lang="en-US" dirty="0">
                <a:latin typeface="Arial Narrow" pitchFamily="34" charset="0"/>
              </a:rPr>
              <a:t>  the entire body whereas adults is 1/8</a:t>
            </a:r>
            <a:r>
              <a:rPr lang="en-US" baseline="30000" dirty="0">
                <a:latin typeface="Arial Narrow" pitchFamily="34" charset="0"/>
              </a:rPr>
              <a:t>th</a:t>
            </a:r>
            <a:r>
              <a:rPr lang="en-US" dirty="0">
                <a:latin typeface="Arial Narrow" pitchFamily="34" charset="0"/>
              </a:rPr>
              <a:t> .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Growth is linear in infancy – and in adolescence it is linear as well as filling out. </a:t>
            </a:r>
          </a:p>
          <a:p>
            <a:pPr>
              <a:buNone/>
            </a:pPr>
            <a:r>
              <a:rPr lang="en-US" b="1" dirty="0">
                <a:latin typeface="Arial Narrow" pitchFamily="34" charset="0"/>
              </a:rPr>
              <a:t>LENGTH/HEIGHT</a:t>
            </a:r>
          </a:p>
          <a:p>
            <a:pPr>
              <a:buNone/>
            </a:pPr>
            <a:r>
              <a:rPr lang="en-US" dirty="0">
                <a:latin typeface="Arial Narrow" pitchFamily="34" charset="0"/>
              </a:rPr>
              <a:t>- Birth length increases approx. 50% by end of 1</a:t>
            </a:r>
            <a:r>
              <a:rPr lang="en-US" baseline="30000" dirty="0">
                <a:latin typeface="Arial Narrow" pitchFamily="34" charset="0"/>
              </a:rPr>
              <a:t>st</a:t>
            </a:r>
            <a:r>
              <a:rPr lang="en-US" dirty="0">
                <a:latin typeface="Arial Narrow" pitchFamily="34" charset="0"/>
              </a:rPr>
              <a:t> year </a:t>
            </a:r>
          </a:p>
          <a:p>
            <a:pPr>
              <a:buNone/>
            </a:pPr>
            <a:r>
              <a:rPr lang="en-US" dirty="0">
                <a:latin typeface="Arial Narrow" pitchFamily="34" charset="0"/>
              </a:rPr>
              <a:t>- Birth length doubles by 4 yr. and triples by 13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PHYSICAL GROWTH AND DEVELOPMENT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Arial Narrow" pitchFamily="34" charset="0"/>
              </a:rPr>
              <a:t>WEIGHT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Birth weight doubles by 4-7 months of age.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Triples by the end of 1 year.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 by end of 2 </a:t>
            </a:r>
            <a:r>
              <a:rPr lang="en-US" sz="2800" dirty="0">
                <a:latin typeface="Arial Narrow" pitchFamily="34" charset="0"/>
              </a:rPr>
              <a:t>½ </a:t>
            </a:r>
            <a:r>
              <a:rPr lang="en-US" dirty="0">
                <a:latin typeface="Arial Narrow" pitchFamily="34" charset="0"/>
              </a:rPr>
              <a:t>years birth weight quadruples.</a:t>
            </a:r>
          </a:p>
          <a:p>
            <a:pPr>
              <a:buNone/>
            </a:pPr>
            <a:r>
              <a:rPr lang="en-US" b="1" dirty="0">
                <a:latin typeface="Arial Narrow" pitchFamily="34" charset="0"/>
              </a:rPr>
              <a:t>HEAD CIRCUMFERENCE</a:t>
            </a:r>
          </a:p>
          <a:p>
            <a:pPr>
              <a:buNone/>
            </a:pPr>
            <a:r>
              <a:rPr lang="en-US" b="1" dirty="0">
                <a:latin typeface="Arial Narrow" pitchFamily="34" charset="0"/>
              </a:rPr>
              <a:t>CHEST CIRCUMFERENCE</a:t>
            </a:r>
          </a:p>
          <a:p>
            <a:pPr>
              <a:buNone/>
            </a:pPr>
            <a:r>
              <a:rPr lang="en-US" b="1" dirty="0">
                <a:latin typeface="Arial Narrow" pitchFamily="34" charset="0"/>
              </a:rPr>
              <a:t>ABDOMINAL CIRCUMFERENCE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PHYSICAL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 Narrow" pitchFamily="34" charset="0"/>
              </a:rPr>
              <a:t>SKELETAL GROWTH AND MATURATION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MOST ACCURATE MEASUREMENT OF GENERAL DEVELOPMENT IS BONE AGE. 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BONE AGE IS DETERMINED BY COMPARING THE MINERALIZATION OF OSSIFICATION CENTRES.</a:t>
            </a:r>
          </a:p>
          <a:p>
            <a:r>
              <a:rPr lang="en-US" b="1" dirty="0">
                <a:latin typeface="Arial Narrow" pitchFamily="34" charset="0"/>
              </a:rPr>
              <a:t>NEUROLOGIC MATURATION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A DRAMATIC INCREASE IN THE NUMBER OF NEURONS BETWEEN 15-20WEEKS GESTATION AS WELL AS IN 30 WEEKS UP TO 1 YEAR.</a:t>
            </a:r>
          </a:p>
          <a:p>
            <a:pPr>
              <a:buFontTx/>
              <a:buChar char="-"/>
            </a:pPr>
            <a:endParaRPr lang="en-US" dirty="0">
              <a:latin typeface="Agency FB" pitchFamily="34" charset="0"/>
            </a:endParaRP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AND DEVELOPMENT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962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Agency FB" pitchFamily="34" charset="0"/>
              </a:rPr>
              <a:t>SUM OF CHANGES TAKE PLACE DURING LIFE TIME OF AN INDIVIDUAL.</a:t>
            </a:r>
          </a:p>
          <a:p>
            <a:pPr>
              <a:buNone/>
            </a:pPr>
            <a:endParaRPr lang="en-US" b="1" dirty="0">
              <a:latin typeface="Agency FB" pitchFamily="34" charset="0"/>
            </a:endParaRPr>
          </a:p>
          <a:p>
            <a:r>
              <a:rPr lang="en-US" b="1" dirty="0">
                <a:latin typeface="Agency FB" pitchFamily="34" charset="0"/>
              </a:rPr>
              <a:t>IT IS A </a:t>
            </a:r>
            <a:r>
              <a:rPr lang="en-US" b="1" u="sng" dirty="0">
                <a:latin typeface="Agency FB" pitchFamily="34" charset="0"/>
              </a:rPr>
              <a:t>DYNAMIC</a:t>
            </a:r>
            <a:r>
              <a:rPr lang="en-US" b="1" dirty="0">
                <a:latin typeface="Agency FB" pitchFamily="34" charset="0"/>
              </a:rPr>
              <a:t> PROCESS</a:t>
            </a:r>
            <a:r>
              <a:rPr lang="en-US" dirty="0">
                <a:latin typeface="Agency FB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PHYSICAL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gency FB" pitchFamily="34" charset="0"/>
              </a:rPr>
              <a:t>LYMPHOID TISSUE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 - </a:t>
            </a:r>
            <a:r>
              <a:rPr lang="en-US" dirty="0">
                <a:latin typeface="Arial Narrow" pitchFamily="34" charset="0"/>
              </a:rPr>
              <a:t>LYMPHOID ORGANS LIKE TONSILS, SPLEEN, ADENOIDS, LYMPHOCYTES FOLLOW A GROWTH PATTERN UNLIKE THAT OF OTHER BODY TISSUES.</a:t>
            </a:r>
          </a:p>
          <a:p>
            <a:pPr>
              <a:buNone/>
            </a:pPr>
            <a:r>
              <a:rPr lang="en-US" dirty="0">
                <a:latin typeface="Arial Narrow" pitchFamily="34" charset="0"/>
              </a:rPr>
              <a:t>-	THEY ARE WELL DEVELOPED AT BIRTH.</a:t>
            </a:r>
          </a:p>
          <a:p>
            <a:pPr>
              <a:buNone/>
            </a:pPr>
            <a:r>
              <a:rPr lang="en-US" dirty="0">
                <a:latin typeface="Arial Narrow" pitchFamily="34" charset="0"/>
              </a:rPr>
              <a:t>- 	AT THE AGE OF 10 TO 12 YEARS THEY REACH A MAXIMUM DEVELOPMENT THAT IS AAPROXIMATELY TWICE THEIR ADULT SIZE.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PHYSICAL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latin typeface="Arial Narrow" pitchFamily="34" charset="0"/>
              </a:rPr>
              <a:t>DEVELOPMENT OF ORGAN SYSTEMS</a:t>
            </a:r>
          </a:p>
          <a:p>
            <a:pPr>
              <a:buFontTx/>
              <a:buChar char="-"/>
            </a:pPr>
            <a:r>
              <a:rPr lang="en-US" dirty="0">
                <a:latin typeface="Arial Narrow" pitchFamily="34" charset="0"/>
              </a:rPr>
              <a:t>ALL TISSUES AND ORGAN SYSTEMS UNDERGO CHANGES DURING DEVELOPMENT. SOME ARE STRIKING AND SOME ARE SUBTLE.</a:t>
            </a:r>
          </a:p>
          <a:p>
            <a:pPr>
              <a:buFontTx/>
              <a:buChar char="-"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PHYSIOLOGICAL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 Narrow" pitchFamily="34" charset="0"/>
              </a:rPr>
              <a:t>METABOLISM</a:t>
            </a:r>
          </a:p>
          <a:p>
            <a:r>
              <a:rPr lang="en-US" dirty="0">
                <a:latin typeface="Arial Narrow" pitchFamily="34" charset="0"/>
              </a:rPr>
              <a:t>BMR – is highest in newborn infant. It is slight high in boys at all ages.</a:t>
            </a:r>
          </a:p>
          <a:p>
            <a:r>
              <a:rPr lang="en-US" dirty="0">
                <a:latin typeface="Arial Narrow" pitchFamily="34" charset="0"/>
              </a:rPr>
              <a:t>Rate of metabolism determines the calorie requirements of the child. </a:t>
            </a:r>
          </a:p>
          <a:p>
            <a:r>
              <a:rPr lang="en-US" dirty="0">
                <a:latin typeface="Arial Narrow" pitchFamily="34" charset="0"/>
              </a:rPr>
              <a:t>Basal energy requirement of the infant is about 108 Kcal/ kg. And decreases to 40 – 45 Kcal/Kg.</a:t>
            </a:r>
          </a:p>
          <a:p>
            <a:r>
              <a:rPr lang="en-US" dirty="0">
                <a:latin typeface="Arial Narrow" pitchFamily="34" charset="0"/>
              </a:rPr>
              <a:t>Water requirements is 1.5ml/Kcal.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PHYSIOLOGICAL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gency FB" pitchFamily="34" charset="0"/>
              </a:rPr>
              <a:t>TEMPERATURE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THERMOREGULATION IS ONE OF THE MOST IMPORTANT ADAPTATION RESPONSES OF NEWBORN DURING TRANSITION FROM INTRAUTERINE TO EXTRA UTERINE LIFE.</a:t>
            </a:r>
          </a:p>
          <a:p>
            <a:pPr>
              <a:buFontTx/>
              <a:buChar char="-"/>
            </a:pPr>
            <a:r>
              <a:rPr lang="en-US" b="1" dirty="0">
                <a:latin typeface="Agency FB" pitchFamily="34" charset="0"/>
              </a:rPr>
              <a:t>HYPOTHERMIA</a:t>
            </a:r>
            <a:r>
              <a:rPr lang="en-US" dirty="0">
                <a:latin typeface="Agency FB" pitchFamily="34" charset="0"/>
              </a:rPr>
              <a:t> – INCR. BILIRUBIN LEVEL, HYPOGLYCEMIA, ACIDOSIS …ETC.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KANGAROO MOTHER CARE (KMC) IS AN EFFECTIVE WAY TO PREVENT HYPOTHERMIA.</a:t>
            </a:r>
          </a:p>
          <a:p>
            <a:pPr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PHYSIOLOGICAL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SLEEP AND REST</a:t>
            </a:r>
          </a:p>
          <a:p>
            <a:pPr>
              <a:buNone/>
            </a:pPr>
            <a:endParaRPr lang="en-US" b="1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NEWBORN INFANTS SLEEP MUCH OF THE TIME AND IS NOT OCCUPIED WITH FEEDING AND OTHER ASPECTS.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AS INFANTS GROW OLDER THE TOTAL TIME SPENT IN SLEEP GRADUALLY DECREASES, AND THER SLEEP MORE AT NIGHT.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8077200" cy="4343400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>
                <a:latin typeface="Algerian" pitchFamily="82" charset="0"/>
              </a:rPr>
              <a:t>DEVELOPMENT OF PERSONALITY AND MENTAL FUNCTION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THEORETIC FOUNDATIONS OF PERSONALITY DEVELOPMENT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dirty="0">
                <a:latin typeface="Agency FB" pitchFamily="34" charset="0"/>
              </a:rPr>
              <a:t>. </a:t>
            </a:r>
            <a:r>
              <a:rPr lang="en-US" b="1" dirty="0">
                <a:latin typeface="Agency FB" pitchFamily="34" charset="0"/>
              </a:rPr>
              <a:t>PSYCHO SEXUAL DEVELOPMENT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	- BY SIGMOND FREUD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2. </a:t>
            </a:r>
            <a:r>
              <a:rPr lang="en-US" b="1" dirty="0">
                <a:latin typeface="Agency FB" pitchFamily="34" charset="0"/>
              </a:rPr>
              <a:t>PSYCHOSOCIAL DEVELOPMENT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	- ERIKSON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PSYCHO SEXUAL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534400" cy="4625609"/>
          </a:xfrm>
        </p:spPr>
        <p:txBody>
          <a:bodyPr/>
          <a:lstStyle/>
          <a:p>
            <a:pPr algn="just"/>
            <a:r>
              <a:rPr lang="en-US" b="1" dirty="0">
                <a:latin typeface="Agency FB" pitchFamily="34" charset="0"/>
              </a:rPr>
              <a:t>ACCORDING TO FREUD ALL HUMAN BEHAVIOUR IS ENERGIZED BY PSYCHODYNAMIC FORCES, AND THIS PSYCHIC ENERGY IS DEVIDED AMONG THREE COMPONENETS OF PERSONALITY</a:t>
            </a:r>
          </a:p>
          <a:p>
            <a:r>
              <a:rPr lang="en-US" b="1" dirty="0">
                <a:latin typeface="Agency FB" pitchFamily="34" charset="0"/>
              </a:rPr>
              <a:t>THEY ARE </a:t>
            </a:r>
          </a:p>
          <a:p>
            <a:pPr marL="633222" indent="-514350">
              <a:buAutoNum type="alphaUcPeriod"/>
            </a:pPr>
            <a:r>
              <a:rPr lang="en-US" b="1" dirty="0">
                <a:latin typeface="Agency FB" pitchFamily="34" charset="0"/>
              </a:rPr>
              <a:t>ID</a:t>
            </a:r>
          </a:p>
          <a:p>
            <a:pPr marL="633222" indent="-514350">
              <a:buAutoNum type="alphaUcPeriod"/>
            </a:pPr>
            <a:r>
              <a:rPr lang="en-US" b="1" dirty="0">
                <a:latin typeface="Agency FB" pitchFamily="34" charset="0"/>
              </a:rPr>
              <a:t>EGO</a:t>
            </a:r>
          </a:p>
          <a:p>
            <a:pPr marL="633222" indent="-514350">
              <a:buAutoNum type="alphaUcPeriod"/>
            </a:pPr>
            <a:r>
              <a:rPr lang="en-US" b="1" dirty="0">
                <a:latin typeface="Agency FB" pitchFamily="34" charset="0"/>
              </a:rPr>
              <a:t>SUPEREGO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STAGES OF DEVELOPMENT BY FERUD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ORAL STAGE ( BIRTH TO 1 YEAR)</a:t>
            </a:r>
          </a:p>
          <a:p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DURING INFANCY THE MAJOR SOURCE OF PLEASURE SEEKING IS CENTRED ON ORAL ACTIVITIES SUCH AS SUCKING, BITING, CHEWING, AND VOCALIZING.</a:t>
            </a:r>
          </a:p>
          <a:p>
            <a:pPr>
              <a:buFontTx/>
              <a:buChar char="-"/>
            </a:pPr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ORAL GRATIFICATION </a:t>
            </a:r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ANAL STAGE (1 TO 3 YEARS)</a:t>
            </a:r>
          </a:p>
          <a:p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INTEREST IN THIS PERIOD FOCUS MAINLY ON THE ANAL REGION AS SPHINCTER MUSCLES DEVELOPS. CHILDREN ARE ABLE TO CONTROL ANAL SPHINCTER – WITH HOLD OR EXPEL FECAL MATTER.</a:t>
            </a:r>
          </a:p>
          <a:p>
            <a:pPr>
              <a:buFontTx/>
              <a:buChar char="-"/>
            </a:pPr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PERIOD OF TOILET TRAINING.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GROWTH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Agency FB" pitchFamily="34" charset="0"/>
              </a:rPr>
              <a:t>IT IS AN INCREASE IN NUMBER AND SIZE OF CELLS AS THEY DIVIDE AND SYNTHESIZE NEW PROTEINS; RESULTS IN INCERASED SIZE AND WEIGHT OF THE WHOLE OR ANY OF ITS PARTS.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PHALLIC STAGE ( 3-6 YEARS)</a:t>
            </a:r>
          </a:p>
          <a:p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GENITAL BECOME AN INTERESTING AND SENSITITVE AREAOF THE BODY. CHILDREN RECOGNIZE DIFFERENCE BETWEEN SEXES AND BECOME CURIOUS ABOUT DISSIMILIARITIES.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OEDIPUS AND ELECTRA COMPLEX.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LATENCY PERIOD( 6 -12 YEARS)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-	DURING THIS PERIOD CHILDREN ELABORATE ON PREVIOUSLY ACQUIRED TRAITS AND SKILLS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-	PHYSICAL AND PSYCHIC ENERGY ARE CHANNELED INTO ACQUISITION OF KNOWLEDGE AND VIGOROUS PLAY.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gency FB" pitchFamily="34" charset="0"/>
              </a:rPr>
              <a:t>GENITAL STAGE ( AGE 12 AND OLDER)</a:t>
            </a:r>
          </a:p>
          <a:p>
            <a:endParaRPr lang="en-US" b="1" dirty="0">
              <a:latin typeface="Agency FB" pitchFamily="34" charset="0"/>
            </a:endParaRP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-	IT BEGINS AT PUBERTY WITH MATURATION OF THE REPRODUCTIVE SYSTEM AND PRODUCTION OF SEX HORMONES.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-	GENITAL ORGANS BECOME THE MAJOR SOURCE OF SEXUAL TENSIONS AND PLEASURES, BUT ENERGIES ARE ALSO INVESTED IN FORMING FRIENDSHIPS AND PREPARING FOR MARRIAGE.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PSYCHO SOCIAL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gency FB" pitchFamily="34" charset="0"/>
              </a:rPr>
              <a:t>MOST WIDELY ACCEPTED THEORY OF PERSONALITY DEVELOPMENT IS ADVANCED BY ERIKSON(1963).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BASED ON CORE CONFLICTS- INDIVIDUAL STRIVES TO MASTER DURING CRITICAL PERIODS IN PERSONALITY DEVELOPMENT.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HERE EACH STAGE HAS TWO COMPONENTS -  FAVORABLE AND UNFAVORABLE OF THE CORE CONFLICT.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latin typeface="Agency FB" pitchFamily="34" charset="0"/>
              </a:rPr>
              <a:t>TRUST </a:t>
            </a:r>
            <a:r>
              <a:rPr lang="en-US" b="1" u="sng" dirty="0" err="1">
                <a:latin typeface="Agency FB" pitchFamily="34" charset="0"/>
              </a:rPr>
              <a:t>vs</a:t>
            </a:r>
            <a:r>
              <a:rPr lang="en-US" b="1" u="sng" dirty="0">
                <a:latin typeface="Agency FB" pitchFamily="34" charset="0"/>
              </a:rPr>
              <a:t> MISTRUST( birth to 1 year)</a:t>
            </a:r>
          </a:p>
          <a:p>
            <a:pPr>
              <a:buNone/>
            </a:pPr>
            <a:endParaRPr lang="en-US" b="1" u="sng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ESTABLISHMENT OF BASIC TRUST DOMINATES THE FIRST YEAR OF LIFE</a:t>
            </a:r>
          </a:p>
          <a:p>
            <a:r>
              <a:rPr lang="en-US" dirty="0">
                <a:latin typeface="Agency FB" pitchFamily="34" charset="0"/>
              </a:rPr>
              <a:t>CONSISTENT LOVING CARE BY A MOTHERING PERSON IS ESSENTIAL FOR DEVELOPMENT OF TRUST</a:t>
            </a:r>
          </a:p>
          <a:p>
            <a:r>
              <a:rPr lang="en-US" dirty="0">
                <a:latin typeface="Agency FB" pitchFamily="34" charset="0"/>
              </a:rPr>
              <a:t>MISTRUST DEVELOPS WHEN TRUST PROMOTING EXPERIENCES ARE DEFICIENT OR LACKING OR WHEN BASIC NEEDS ARE INCONSISTENTLY OR INADEQUATELY MET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/>
          <a:lstStyle/>
          <a:p>
            <a:r>
              <a:rPr lang="en-US" b="1" u="sng" dirty="0">
                <a:latin typeface="Agency FB" pitchFamily="34" charset="0"/>
              </a:rPr>
              <a:t>AUTONOMY VS SHAME AND DOUBT ( 1 TO 3 YEAR)</a:t>
            </a:r>
          </a:p>
          <a:p>
            <a:pPr>
              <a:buNone/>
            </a:pPr>
            <a:endParaRPr lang="en-US" b="1" dirty="0">
              <a:latin typeface="Agency FB" pitchFamily="34" charset="0"/>
            </a:endParaRPr>
          </a:p>
          <a:p>
            <a:r>
              <a:rPr lang="en-US" sz="2400" b="1" dirty="0">
                <a:latin typeface="Agency FB" pitchFamily="34" charset="0"/>
              </a:rPr>
              <a:t>AUTONOMY</a:t>
            </a:r>
            <a:r>
              <a:rPr lang="en-US" sz="2400" dirty="0">
                <a:latin typeface="Agency FB" pitchFamily="34" charset="0"/>
              </a:rPr>
              <a:t> DURING THE TODDLER PERIOD IS CENTRED ON CHILDRENS INCREASING ABILITY TO CONTROL THEIR BODIES, THEMSELVES AND ENVIRONMENT.</a:t>
            </a:r>
          </a:p>
          <a:p>
            <a:r>
              <a:rPr lang="en-US" sz="2400" dirty="0">
                <a:latin typeface="Agency FB" pitchFamily="34" charset="0"/>
              </a:rPr>
              <a:t>THEY WANT TO DO THINGS FOR THEMSELVES, USING NEWLY ACQUIRED MOTOR SKILLS FOR WALKING, CLIMBING, AND MANIPULATING AND THEIR MENTAL POWERS OF SELECTING AND DECISION MAKING.</a:t>
            </a:r>
          </a:p>
          <a:p>
            <a:r>
              <a:rPr lang="en-US" sz="2400" dirty="0">
                <a:latin typeface="Agency FB" pitchFamily="34" charset="0"/>
              </a:rPr>
              <a:t>NEGATIVE FEELINGS OF </a:t>
            </a:r>
            <a:r>
              <a:rPr lang="en-US" sz="2400" b="1" dirty="0">
                <a:latin typeface="Agency FB" pitchFamily="34" charset="0"/>
              </a:rPr>
              <a:t>SHAME AND DOUBT </a:t>
            </a:r>
            <a:r>
              <a:rPr lang="en-US" sz="2400" dirty="0">
                <a:latin typeface="Agency FB" pitchFamily="34" charset="0"/>
              </a:rPr>
              <a:t>ARISE WHEN CHILDREN ARE MADE TO FEEL SMALL AND SELF CONSCIOUS, WHEN THEIR CHOICE ARE DISASTROUS, WHEN OTHERS SHAME THEM, OR WHEN THEY ARE FORCED  TO BE DEPENEDENT.</a:t>
            </a:r>
          </a:p>
          <a:p>
            <a:r>
              <a:rPr lang="en-US" sz="2400" dirty="0">
                <a:latin typeface="Agency FB" pitchFamily="34" charset="0"/>
              </a:rPr>
              <a:t>FAVOURABL OUT COMES ARE </a:t>
            </a:r>
            <a:r>
              <a:rPr lang="en-US" sz="2400" b="1" dirty="0">
                <a:latin typeface="Agency FB" pitchFamily="34" charset="0"/>
              </a:rPr>
              <a:t>SELF – CONTROL </a:t>
            </a:r>
            <a:r>
              <a:rPr lang="en-US" sz="2400" dirty="0">
                <a:latin typeface="Agency FB" pitchFamily="34" charset="0"/>
              </a:rPr>
              <a:t>AND </a:t>
            </a:r>
            <a:r>
              <a:rPr lang="en-US" sz="2400" b="1" dirty="0">
                <a:latin typeface="Agency FB" pitchFamily="34" charset="0"/>
              </a:rPr>
              <a:t>WILLPOWER</a:t>
            </a:r>
          </a:p>
          <a:p>
            <a:endParaRPr lang="en-US" sz="2400" dirty="0">
              <a:latin typeface="Agency FB" pitchFamily="34" charset="0"/>
            </a:endParaRPr>
          </a:p>
          <a:p>
            <a:endParaRPr lang="en-US" sz="2400" dirty="0">
              <a:latin typeface="Agency FB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latin typeface="Agency FB" pitchFamily="34" charset="0"/>
              </a:rPr>
              <a:t>INITIATIVE VS GUILT ( 3-6 YEARS)</a:t>
            </a:r>
          </a:p>
          <a:p>
            <a:pPr>
              <a:buNone/>
            </a:pPr>
            <a:endParaRPr lang="en-US" b="1" u="sng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CHARACTERISTICS INCLUDE VIGOROUS, INTRUSIVE BEHAVIOR, ENTERPRISE, AND STRONG IMAGINATION.</a:t>
            </a:r>
          </a:p>
          <a:p>
            <a:r>
              <a:rPr lang="en-US" dirty="0">
                <a:latin typeface="Agency FB" pitchFamily="34" charset="0"/>
              </a:rPr>
              <a:t>CHILDREN EXPLORE THE WORLD WITH ALL SENSE AND POWERS.</a:t>
            </a:r>
          </a:p>
          <a:p>
            <a:r>
              <a:rPr lang="en-US" dirty="0">
                <a:latin typeface="Agency FB" pitchFamily="34" charset="0"/>
              </a:rPr>
              <a:t>CHILDREN UNDERTAKE GOALS WHICH ARE IN CONFLICT WITH OTHERS( PARENTS) AND FEEL THAT THEIR ACTIVITIES ARE BAD PRODUCES A SENSE OF GUILT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>
                <a:latin typeface="Agency FB" pitchFamily="34" charset="0"/>
              </a:rPr>
              <a:t>INDUSTRY VS INFERIORITY( 6 TO 12 YEARS)</a:t>
            </a:r>
          </a:p>
          <a:p>
            <a:pPr>
              <a:buNone/>
            </a:pPr>
            <a:endParaRPr lang="en-US" b="1" u="sng" dirty="0">
              <a:latin typeface="Agency FB" pitchFamily="34" charset="0"/>
            </a:endParaRPr>
          </a:p>
          <a:p>
            <a:pPr lvl="1"/>
            <a:r>
              <a:rPr lang="en-US" dirty="0">
                <a:latin typeface="Agency FB" pitchFamily="34" charset="0"/>
              </a:rPr>
              <a:t>HERE THE CHILDREN ARE READY TO BE WORKERS AND PRODUCERS.THEY WANT TO ENGAGE IN TASKS AND ACTIVITIES THAT THEY CAN CARRY THROUGH TO COMPLETION AS THEY NEED ACHIEVEMENT.</a:t>
            </a:r>
          </a:p>
          <a:p>
            <a:pPr lvl="1"/>
            <a:r>
              <a:rPr lang="en-US" dirty="0">
                <a:latin typeface="Agency FB" pitchFamily="34" charset="0"/>
              </a:rPr>
              <a:t>FEELINGS OF INADEQUACY AND INFERIORITY MAY DEVELOP IF TOO MUCH IS EXPECTED OF THEM OR IF THEY BELIEVE THEY CANNOT MEASURED UP.</a:t>
            </a:r>
          </a:p>
          <a:p>
            <a:pPr lvl="1"/>
            <a:r>
              <a:rPr lang="en-US" dirty="0">
                <a:latin typeface="Agency FB" pitchFamily="34" charset="0"/>
              </a:rPr>
              <a:t>EGO QUALITY – SENSE OF COMPETENCE.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800" b="1" u="sng" dirty="0">
                <a:latin typeface="Agency FB" pitchFamily="34" charset="0"/>
              </a:rPr>
              <a:t>IDENTITY VS ROLE CONFUSION( 12 – 18 YRS)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DEVELOPMENT OF </a:t>
            </a:r>
            <a:r>
              <a:rPr lang="en-US" b="1" dirty="0">
                <a:latin typeface="Agency FB" pitchFamily="34" charset="0"/>
              </a:rPr>
              <a:t>IDENTITY</a:t>
            </a:r>
            <a:r>
              <a:rPr lang="en-US" dirty="0">
                <a:latin typeface="Agency FB" pitchFamily="34" charset="0"/>
              </a:rPr>
              <a:t> IS CHARACTERIZED BY RAPID AND MARKED PHYSICAL CHANGE.</a:t>
            </a:r>
          </a:p>
          <a:p>
            <a:r>
              <a:rPr lang="en-US" dirty="0">
                <a:latin typeface="Agency FB" pitchFamily="34" charset="0"/>
              </a:rPr>
              <a:t>PREVIOUS TRUST IN THEIR BODY IS SHAKEN, AND CHILDREN BECOME PRE OCCUPIED IN THE WAY OF OTHERS EYE.</a:t>
            </a:r>
          </a:p>
          <a:p>
            <a:r>
              <a:rPr lang="en-US" dirty="0">
                <a:latin typeface="Agency FB" pitchFamily="34" charset="0"/>
              </a:rPr>
              <a:t>ADOLESCENTS STRUGGLE TO FIT IN THE ROLES THEY HAVE PLAYED AND HOPE TO </a:t>
            </a:r>
            <a:r>
              <a:rPr lang="en-US" b="1" dirty="0">
                <a:latin typeface="Agency FB" pitchFamily="34" charset="0"/>
              </a:rPr>
              <a:t>PLAY WITH THE CURRENT ROLES </a:t>
            </a:r>
            <a:r>
              <a:rPr lang="en-US" dirty="0">
                <a:latin typeface="Agency FB" pitchFamily="34" charset="0"/>
              </a:rPr>
              <a:t>AND FASHIONS ADOPTED BY THEIR PEERS, TO INTEGRATE THEIR CONCEPT AND VALUES WITH SOCIETY AND DECISION REGARDING OCCUPATION.</a:t>
            </a:r>
          </a:p>
          <a:p>
            <a:r>
              <a:rPr lang="en-US" dirty="0">
                <a:latin typeface="Agency FB" pitchFamily="34" charset="0"/>
              </a:rPr>
              <a:t>INABILITY TO SOLVE THE CORE CONFLICT RESULTS IN </a:t>
            </a:r>
            <a:r>
              <a:rPr lang="en-US" b="1" dirty="0">
                <a:latin typeface="Agency FB" pitchFamily="34" charset="0"/>
              </a:rPr>
              <a:t>ROLE CONFUSION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THEORETIC FOUNDATIONS OF MENTAL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COGNITIVE DEVELOPMENT</a:t>
            </a:r>
          </a:p>
          <a:p>
            <a:pPr>
              <a:buNone/>
            </a:pPr>
            <a:r>
              <a:rPr lang="en-US" dirty="0"/>
              <a:t>		( JEAN PIAGET – 1969)</a:t>
            </a:r>
          </a:p>
          <a:p>
            <a:pPr>
              <a:buNone/>
            </a:pPr>
            <a:r>
              <a:rPr lang="en-US" dirty="0"/>
              <a:t>TERM COGNITION REFERS TO  THE PROCESS</a:t>
            </a:r>
          </a:p>
          <a:p>
            <a:pPr>
              <a:buNone/>
            </a:pPr>
            <a:r>
              <a:rPr lang="en-US" dirty="0"/>
              <a:t>	BY WHICHDEVELOPING INDIVIDUALS BECOME ACQUAINTED WITH THE WORLD AND THE OBJECTS IT CONTAINS.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DEVELOPMENT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343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gency FB" pitchFamily="34" charset="0"/>
              </a:rPr>
              <a:t>A GRADUAL CHANGE AND EXPANSION; ADVANCEMENT FROM LOWER TO MORE ADVANCED STAGES OF COMPLEXITY; THE EMERGING AND EXPANDING OF THE INDIVIDUAL’S CAPASITIES THROUGH GROWTH, MATURATION, AND LEARNING.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COGNITIVE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gency FB" pitchFamily="34" charset="0"/>
              </a:rPr>
              <a:t>COGNITIVE DEVELOPMENT CONSISTS OF AGE RELATED CHANGES THAT OCCUR IN MENTAL ACTIVITIES.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ACCORDING TO PIAGET INTELLIGENCE ENABLES INDIVIDUALS TO MAKE ADAPTATIONS TO THE ENVIRONMENT THAT INCREASE THE PROBABILITY OF SURVIVAL AND THROUGH THEI BEHAVIOUR INDIVIDUALS ESTABLISH AND MAINTAIN EQUILIBRIUM WITH THE ENVIRONMENT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gency FB" pitchFamily="34" charset="0"/>
              </a:rPr>
              <a:t>PIAGET PROPOSED 3 STAGES OF REASONING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1. INTUITIVE  ( UP TO 7 YEARS)</a:t>
            </a:r>
          </a:p>
          <a:p>
            <a:r>
              <a:rPr lang="en-US" dirty="0">
                <a:latin typeface="Agency FB" pitchFamily="34" charset="0"/>
              </a:rPr>
              <a:t>2. CONCRETE OPERATIONAL</a:t>
            </a:r>
          </a:p>
          <a:p>
            <a:r>
              <a:rPr lang="en-US" dirty="0">
                <a:latin typeface="Agency FB" pitchFamily="34" charset="0"/>
              </a:rPr>
              <a:t>3. FORMAL OPERATIONAL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latin typeface="Agency FB" pitchFamily="34" charset="0"/>
              </a:rPr>
              <a:t>SENSORY MOTOR STAGE ( BIRTH TO 2 YEARS)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HERE THE CHILDREN PROGRESSES FROM REFLEX ACTIVITY THROUGH SIMPLE REPETITIVE BEHAVIOR TO IMITATIVE BEHAVIOR.</a:t>
            </a:r>
          </a:p>
          <a:p>
            <a:r>
              <a:rPr lang="en-US" dirty="0">
                <a:latin typeface="Agency FB" pitchFamily="34" charset="0"/>
              </a:rPr>
              <a:t>DEVELOP A SENSE OF CAUSE AND EFFECT.</a:t>
            </a:r>
          </a:p>
          <a:p>
            <a:r>
              <a:rPr lang="en-US" dirty="0">
                <a:latin typeface="Agency FB" pitchFamily="34" charset="0"/>
              </a:rPr>
              <a:t>PROBLEM SOLVING IS BY TRIAL AND ERROR METHOD</a:t>
            </a:r>
          </a:p>
          <a:p>
            <a:r>
              <a:rPr lang="en-US" dirty="0">
                <a:latin typeface="Agency FB" pitchFamily="34" charset="0"/>
              </a:rPr>
              <a:t>OBJECT PERMANENCE – THEY BECOME AWARE THAT OBJECTS EXISTS EVEN THOUGH THY ARE NOT VISIBLE. 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>
                <a:latin typeface="Agency FB" pitchFamily="34" charset="0"/>
              </a:rPr>
              <a:t>PRE-OPERATIONAL ( 2- 7 YEARS)</a:t>
            </a:r>
          </a:p>
          <a:p>
            <a:endParaRPr lang="en-US" b="1" u="sng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THE PROMINANT CHARACTERISTICS OF THE PRE OPERATIONAL STAGE IS </a:t>
            </a:r>
            <a:r>
              <a:rPr lang="en-US" b="1" dirty="0">
                <a:latin typeface="Agency FB" pitchFamily="34" charset="0"/>
              </a:rPr>
              <a:t>EGO CENTRISM.</a:t>
            </a:r>
          </a:p>
          <a:p>
            <a:r>
              <a:rPr lang="en-US" dirty="0">
                <a:latin typeface="Agency FB" pitchFamily="34" charset="0"/>
              </a:rPr>
              <a:t>CHILDREN INTERPRET OBJECTS AND EVENTS IN TERMS OF THEIR RELATIONSHIPS ORTHEIR USE TO THEM.</a:t>
            </a:r>
          </a:p>
          <a:p>
            <a:r>
              <a:rPr lang="en-US" dirty="0">
                <a:latin typeface="Agency FB" pitchFamily="34" charset="0"/>
              </a:rPr>
              <a:t>THEY CANNOT SEE OTHER PERSON’S POINT OF VIEW.</a:t>
            </a:r>
          </a:p>
          <a:p>
            <a:r>
              <a:rPr lang="en-US" dirty="0">
                <a:latin typeface="Agency FB" pitchFamily="34" charset="0"/>
              </a:rPr>
              <a:t>THINKING IS CONCRETE AND TANGIBLE.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CHILDREN CANNOT REASON BEYONG OBSERVABLE.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</a:t>
            </a:r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INTUITIVE AND TRANSDUCTIVE REASONING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b="1" dirty="0" err="1"/>
              <a:t>Eg</a:t>
            </a:r>
            <a:r>
              <a:rPr lang="en-US" sz="2800" b="1" dirty="0"/>
              <a:t>: Intuitive</a:t>
            </a:r>
          </a:p>
          <a:p>
            <a:pPr>
              <a:buNone/>
            </a:pPr>
            <a:r>
              <a:rPr lang="en-US" sz="2800" b="1" dirty="0"/>
              <a:t>	All stars have to go for bed just as they do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b="1" dirty="0" err="1"/>
              <a:t>Eg</a:t>
            </a:r>
            <a:r>
              <a:rPr lang="en-US" sz="2800" b="1" dirty="0"/>
              <a:t>: Transductive</a:t>
            </a:r>
          </a:p>
          <a:p>
            <a:pPr>
              <a:buNone/>
            </a:pPr>
            <a:r>
              <a:rPr lang="en-US" sz="2800" b="1" dirty="0"/>
              <a:t>	All women with big bellies have babies.</a:t>
            </a:r>
          </a:p>
          <a:p>
            <a:pPr>
              <a:buNone/>
            </a:pPr>
            <a:endParaRPr lang="en-US" sz="28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CONCRETE OPERATIONS ( 7-11 YEARS)</a:t>
            </a:r>
          </a:p>
          <a:p>
            <a:pPr>
              <a:buFontTx/>
              <a:buChar char="-"/>
            </a:pPr>
            <a:r>
              <a:rPr lang="en-US" sz="2400" dirty="0">
                <a:latin typeface="Agency FB" pitchFamily="34" charset="0"/>
              </a:rPr>
              <a:t>Thought becomes increasingly logical and coherent.</a:t>
            </a:r>
          </a:p>
          <a:p>
            <a:pPr>
              <a:buFontTx/>
              <a:buChar char="-"/>
            </a:pPr>
            <a:r>
              <a:rPr lang="en-US" sz="2400" dirty="0">
                <a:latin typeface="Agency FB" pitchFamily="34" charset="0"/>
              </a:rPr>
              <a:t>Children are able to classify sort order and organize facts about the world for problem solving.</a:t>
            </a:r>
          </a:p>
          <a:p>
            <a:pPr>
              <a:buNone/>
            </a:pPr>
            <a:endParaRPr lang="en-US" sz="2400" dirty="0">
              <a:latin typeface="Agency FB" pitchFamily="34" charset="0"/>
            </a:endParaRPr>
          </a:p>
          <a:p>
            <a:pPr>
              <a:buFontTx/>
              <a:buChar char="-"/>
            </a:pPr>
            <a:r>
              <a:rPr lang="en-US" sz="2800" b="1" dirty="0">
                <a:latin typeface="Agency FB" pitchFamily="34" charset="0"/>
              </a:rPr>
              <a:t>CONCEPT OF PERMANENCE – CONSERVATION</a:t>
            </a:r>
          </a:p>
          <a:p>
            <a:pPr>
              <a:buFontTx/>
              <a:buChar char="-"/>
            </a:pPr>
            <a:r>
              <a:rPr lang="en-US" sz="2400" dirty="0">
                <a:latin typeface="Agency FB" pitchFamily="34" charset="0"/>
              </a:rPr>
              <a:t>They realize that physical, factors such as volume, weight, and number remain the same even though outward appearances are changed.</a:t>
            </a:r>
          </a:p>
          <a:p>
            <a:pPr>
              <a:buFontTx/>
              <a:buChar char="-"/>
            </a:pPr>
            <a:r>
              <a:rPr lang="en-US" sz="2400" b="1" dirty="0">
                <a:latin typeface="Agency FB" pitchFamily="34" charset="0"/>
              </a:rPr>
              <a:t>INDUCTIVE REASONING </a:t>
            </a:r>
            <a:r>
              <a:rPr lang="en-US" sz="2400" dirty="0">
                <a:latin typeface="Agency FB" pitchFamily="34" charset="0"/>
              </a:rPr>
              <a:t>– view premises for </a:t>
            </a:r>
            <a:r>
              <a:rPr lang="en-US" sz="2400" b="1" dirty="0">
                <a:latin typeface="Agency FB" pitchFamily="34" charset="0"/>
              </a:rPr>
              <a:t>STRONG EVIDENCE</a:t>
            </a:r>
          </a:p>
          <a:p>
            <a:pPr>
              <a:buFontTx/>
              <a:buChar char="-"/>
            </a:pPr>
            <a:r>
              <a:rPr lang="en-US" sz="2400" b="1" dirty="0">
                <a:latin typeface="Agency FB" pitchFamily="34" charset="0"/>
              </a:rPr>
              <a:t>THINKING BECOME SOCIALIZED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FORMAL OPERATIONS( 11 – 15 YEARS)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ADAPTABILITY AND FLEXIBILITY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They Can Think In An Abstract Terms, use abstract symbols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And draw logical conclusions from a set of observations.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They can make hypothesis and test them. They can consider abstract, theoretic, and philosophic matters.</a:t>
            </a:r>
          </a:p>
          <a:p>
            <a:pPr>
              <a:buFontTx/>
              <a:buChar char="-"/>
            </a:pPr>
            <a:r>
              <a:rPr lang="en-US" dirty="0">
                <a:latin typeface="Agency FB" pitchFamily="34" charset="0"/>
              </a:rPr>
              <a:t>Confuse ideal with practical… but can be resolved.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pPr>
              <a:buFontTx/>
              <a:buChar char="-"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b="1" dirty="0">
                <a:latin typeface="Agency FB" pitchFamily="34" charset="0"/>
              </a:rPr>
              <a:t>FIRST DESCRIBED BY KOHLBERG(1968)</a:t>
            </a:r>
          </a:p>
          <a:p>
            <a:r>
              <a:rPr lang="en-US" b="1" dirty="0">
                <a:latin typeface="Agency FB" pitchFamily="34" charset="0"/>
              </a:rPr>
              <a:t>IT MADE BASED ON COGNITIVE DEVELOPMENT THEORY.</a:t>
            </a:r>
          </a:p>
          <a:p>
            <a:r>
              <a:rPr lang="en-US" dirty="0">
                <a:latin typeface="Agency FB" pitchFamily="34" charset="0"/>
              </a:rPr>
              <a:t>LEVELS ARE</a:t>
            </a:r>
          </a:p>
          <a:p>
            <a:pPr marL="633222" indent="-514350">
              <a:buAutoNum type="arabicPeriod"/>
            </a:pPr>
            <a:r>
              <a:rPr lang="en-US" dirty="0">
                <a:latin typeface="Agency FB" pitchFamily="34" charset="0"/>
              </a:rPr>
              <a:t>PRECONVENTIONAL LEVEL</a:t>
            </a:r>
          </a:p>
          <a:p>
            <a:pPr marL="633222" indent="-514350">
              <a:buAutoNum type="arabicPeriod"/>
            </a:pPr>
            <a:r>
              <a:rPr lang="en-US" dirty="0">
                <a:latin typeface="Agency FB" pitchFamily="34" charset="0"/>
              </a:rPr>
              <a:t>CONVENTIONAL LEVEL</a:t>
            </a:r>
          </a:p>
          <a:p>
            <a:pPr marL="633222" indent="-514350">
              <a:buAutoNum type="arabicPeriod"/>
            </a:pPr>
            <a:r>
              <a:rPr lang="en-US" dirty="0">
                <a:latin typeface="Agency FB" pitchFamily="34" charset="0"/>
              </a:rPr>
              <a:t>POST CONVENTIONAL, AUTONOMOUS, PRINCIPLED LEVEL.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gency FB" pitchFamily="34" charset="0"/>
              </a:rPr>
              <a:t>PRECONVENTIONAL LEVEL.</a:t>
            </a:r>
          </a:p>
          <a:p>
            <a:r>
              <a:rPr lang="en-US" sz="2800" dirty="0">
                <a:latin typeface="Agency FB" pitchFamily="34" charset="0"/>
              </a:rPr>
              <a:t>It parallels the preoperational  level of cognitive development and intuitive thought.</a:t>
            </a:r>
          </a:p>
          <a:p>
            <a:r>
              <a:rPr lang="en-US" sz="2800" dirty="0">
                <a:latin typeface="Agency FB" pitchFamily="34" charset="0"/>
              </a:rPr>
              <a:t>Culturally oriented to good / bad and right/ wrong, and they integrate these based on the physical or pleasurable consequences of their actions.</a:t>
            </a:r>
          </a:p>
          <a:p>
            <a:r>
              <a:rPr lang="en-US" sz="2800" dirty="0">
                <a:latin typeface="Agency FB" pitchFamily="34" charset="0"/>
              </a:rPr>
              <a:t>They avoid punishment and obey without question those who have the power to determine and enforce the rules and labels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gency FB" pitchFamily="34" charset="0"/>
              </a:rPr>
              <a:t>No concept of basic morality.</a:t>
            </a:r>
          </a:p>
          <a:p>
            <a:r>
              <a:rPr lang="en-US" dirty="0">
                <a:latin typeface="Agency FB" pitchFamily="34" charset="0"/>
              </a:rPr>
              <a:t>Later the child determined that the right behavior consists of that which satisfies their own needs.</a:t>
            </a:r>
          </a:p>
          <a:p>
            <a:r>
              <a:rPr lang="en-US" dirty="0">
                <a:latin typeface="Agency FB" pitchFamily="34" charset="0"/>
              </a:rPr>
              <a:t>They are interpreted in a practical concrete, manner without loyalty, gratitude, or justice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GROWTH / DEVELOPMENT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/>
          <a:lstStyle/>
          <a:p>
            <a:r>
              <a:rPr lang="en-US" b="1" dirty="0">
                <a:latin typeface="Agency FB" pitchFamily="34" charset="0"/>
              </a:rPr>
              <a:t>GROWTH – QUANTITATIVE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-	IT CAN BE MEASURED IN KG, POUNDS, METERS, INCHES, …..</a:t>
            </a:r>
          </a:p>
          <a:p>
            <a:endParaRPr lang="en-US" b="1" dirty="0">
              <a:latin typeface="Agency FB" pitchFamily="34" charset="0"/>
            </a:endParaRPr>
          </a:p>
          <a:p>
            <a:r>
              <a:rPr lang="en-US" b="1" dirty="0">
                <a:latin typeface="Agency FB" pitchFamily="34" charset="0"/>
              </a:rPr>
              <a:t>DEVELOPMENT – QUALITATIVE</a:t>
            </a:r>
          </a:p>
          <a:p>
            <a:pPr>
              <a:buNone/>
            </a:pPr>
            <a:r>
              <a:rPr lang="en-US" b="1" dirty="0">
                <a:latin typeface="Agency FB" pitchFamily="34" charset="0"/>
              </a:rPr>
              <a:t>- </a:t>
            </a:r>
            <a:r>
              <a:rPr lang="en-US" dirty="0">
                <a:latin typeface="Agency FB" pitchFamily="34" charset="0"/>
              </a:rPr>
              <a:t>IT CAN BE MEASURED THROUGH OBSERVATION. </a:t>
            </a:r>
          </a:p>
          <a:p>
            <a:endParaRPr lang="en-US" b="1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>
                <a:latin typeface="Agency FB" pitchFamily="34" charset="0"/>
              </a:rPr>
              <a:t>CONVENTIONAL LEVEL.</a:t>
            </a:r>
          </a:p>
          <a:p>
            <a:r>
              <a:rPr lang="en-US" dirty="0">
                <a:latin typeface="Agency FB" pitchFamily="34" charset="0"/>
              </a:rPr>
              <a:t>Concerned with conformity and loyalty.</a:t>
            </a:r>
          </a:p>
          <a:p>
            <a:r>
              <a:rPr lang="en-US" dirty="0">
                <a:latin typeface="Agency FB" pitchFamily="34" charset="0"/>
              </a:rPr>
              <a:t>They value maintenance of family, group, or national expectations regardless of expectations.</a:t>
            </a:r>
          </a:p>
          <a:p>
            <a:r>
              <a:rPr lang="en-US" dirty="0">
                <a:latin typeface="Agency FB" pitchFamily="34" charset="0"/>
              </a:rPr>
              <a:t>Behavior that meets with approval and pleases or helps others is considered  good.</a:t>
            </a:r>
          </a:p>
          <a:p>
            <a:r>
              <a:rPr lang="en-US" dirty="0">
                <a:latin typeface="Agency FB" pitchFamily="34" charset="0"/>
              </a:rPr>
              <a:t>One earns approval by being nice. </a:t>
            </a:r>
          </a:p>
          <a:p>
            <a:r>
              <a:rPr lang="en-US" dirty="0">
                <a:latin typeface="Agency FB" pitchFamily="34" charset="0"/>
              </a:rPr>
              <a:t>Obeying the rules, doing ones own duty, showing respect for authority, and maintaining the social order are the correct </a:t>
            </a:r>
            <a:r>
              <a:rPr lang="en-US" dirty="0" err="1">
                <a:latin typeface="Agency FB" pitchFamily="34" charset="0"/>
              </a:rPr>
              <a:t>behaviours</a:t>
            </a:r>
            <a:r>
              <a:rPr lang="en-US" dirty="0">
                <a:latin typeface="Agency FB" pitchFamily="34" charset="0"/>
              </a:rPr>
              <a:t>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latin typeface="Agency FB" pitchFamily="34" charset="0"/>
              </a:rPr>
              <a:t>POST CONVENTIONAL LEVEL</a:t>
            </a:r>
          </a:p>
          <a:p>
            <a:r>
              <a:rPr lang="en-US" dirty="0">
                <a:latin typeface="Agency FB" pitchFamily="34" charset="0"/>
              </a:rPr>
              <a:t>Here the child reaches a level of </a:t>
            </a:r>
            <a:r>
              <a:rPr lang="en-US" b="1" dirty="0">
                <a:latin typeface="Agency FB" pitchFamily="34" charset="0"/>
              </a:rPr>
              <a:t>formal operations.</a:t>
            </a:r>
          </a:p>
          <a:p>
            <a:r>
              <a:rPr lang="en-US" dirty="0">
                <a:latin typeface="Agency FB" pitchFamily="34" charset="0"/>
              </a:rPr>
              <a:t>Correct behavior tends to be defined in terms of general individual rights and standards that have been examined and agreed by the entire society.</a:t>
            </a:r>
          </a:p>
          <a:p>
            <a:r>
              <a:rPr lang="en-US" dirty="0">
                <a:latin typeface="Agency FB" pitchFamily="34" charset="0"/>
              </a:rPr>
              <a:t>Procedural rules for reaching consensus</a:t>
            </a:r>
            <a:r>
              <a:rPr lang="en-US">
                <a:latin typeface="Agency FB" pitchFamily="34" charset="0"/>
              </a:rPr>
              <a:t>( agreement) </a:t>
            </a:r>
            <a:r>
              <a:rPr lang="en-US" dirty="0">
                <a:latin typeface="Agency FB" pitchFamily="34" charset="0"/>
              </a:rPr>
              <a:t>become important, with emphasis on legal point of view, there is also emphasis on the possibility for challenging law in terms of societal needs and rational considerations.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SPIRITUAL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gency FB" pitchFamily="34" charset="0"/>
              </a:rPr>
              <a:t>Children need to have meaning, purpose, and hope in their lives.</a:t>
            </a:r>
          </a:p>
          <a:p>
            <a:r>
              <a:rPr lang="en-US" dirty="0">
                <a:latin typeface="Agency FB" pitchFamily="34" charset="0"/>
              </a:rPr>
              <a:t>Extending beyond religion, spirituality affects the whole person: mind, body, spirit.</a:t>
            </a:r>
          </a:p>
          <a:p>
            <a:r>
              <a:rPr lang="en-US" dirty="0">
                <a:latin typeface="Agency FB" pitchFamily="34" charset="0"/>
              </a:rPr>
              <a:t>Theory was proposed by </a:t>
            </a:r>
            <a:r>
              <a:rPr lang="en-US" b="1" dirty="0">
                <a:latin typeface="Agency FB" pitchFamily="34" charset="0"/>
              </a:rPr>
              <a:t>FOWLER</a:t>
            </a:r>
            <a:r>
              <a:rPr lang="en-US" dirty="0">
                <a:latin typeface="Agency FB" pitchFamily="34" charset="0"/>
              </a:rPr>
              <a:t>(1981).</a:t>
            </a:r>
          </a:p>
          <a:p>
            <a:r>
              <a:rPr lang="en-US" dirty="0">
                <a:latin typeface="Agency FB" pitchFamily="34" charset="0"/>
              </a:rPr>
              <a:t>Development of faith – 7 stages.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spiritual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/>
          <a:lstStyle/>
          <a:p>
            <a:r>
              <a:rPr lang="en-US" b="1" dirty="0">
                <a:latin typeface="Agency FB" pitchFamily="34" charset="0"/>
              </a:rPr>
              <a:t>STAGE 0 - UNDIFFERENTIATED</a:t>
            </a:r>
          </a:p>
          <a:p>
            <a:r>
              <a:rPr lang="en-US" b="1" dirty="0">
                <a:latin typeface="Agency FB" pitchFamily="34" charset="0"/>
              </a:rPr>
              <a:t>STAGE 1 – INTUITIVE – PROJECTIVE</a:t>
            </a:r>
          </a:p>
          <a:p>
            <a:r>
              <a:rPr lang="en-US" b="1" dirty="0">
                <a:latin typeface="Agency FB" pitchFamily="34" charset="0"/>
              </a:rPr>
              <a:t>STAGE 2 – MYTHICAL LITERAL</a:t>
            </a:r>
          </a:p>
          <a:p>
            <a:r>
              <a:rPr lang="en-US" b="1" dirty="0">
                <a:latin typeface="Agency FB" pitchFamily="34" charset="0"/>
              </a:rPr>
              <a:t>STAGE 3 – SYNTHETIC – CONVENTION</a:t>
            </a:r>
          </a:p>
          <a:p>
            <a:r>
              <a:rPr lang="en-US" b="1" dirty="0">
                <a:latin typeface="Agency FB" pitchFamily="34" charset="0"/>
              </a:rPr>
              <a:t>STAGE 4 – INDIVIDUATING REFLEXIVE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latin typeface="Agency FB" pitchFamily="34" charset="0"/>
              </a:rPr>
              <a:t>UNDIFFERENTIATED</a:t>
            </a:r>
          </a:p>
          <a:p>
            <a:r>
              <a:rPr lang="en-US" dirty="0">
                <a:latin typeface="Agency FB" pitchFamily="34" charset="0"/>
              </a:rPr>
              <a:t>Period of infancy </a:t>
            </a:r>
          </a:p>
          <a:p>
            <a:r>
              <a:rPr lang="en-US" dirty="0">
                <a:latin typeface="Agency FB" pitchFamily="34" charset="0"/>
              </a:rPr>
              <a:t>Child have no concept of right / wrong.</a:t>
            </a:r>
          </a:p>
          <a:p>
            <a:r>
              <a:rPr lang="en-US" dirty="0">
                <a:latin typeface="Agency FB" pitchFamily="34" charset="0"/>
              </a:rPr>
              <a:t>No beliefs, no convictions to guide their behavior.</a:t>
            </a:r>
          </a:p>
          <a:p>
            <a:r>
              <a:rPr lang="en-US" dirty="0">
                <a:latin typeface="Agency FB" pitchFamily="34" charset="0"/>
              </a:rPr>
              <a:t>Faith – development of basic trust through their relationships with primary caregiver.</a:t>
            </a:r>
          </a:p>
          <a:p>
            <a:endParaRPr lang="en-US" b="1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gency FB" pitchFamily="34" charset="0"/>
              </a:rPr>
              <a:t>INTUITIVE – PROJECTIVE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 </a:t>
            </a:r>
            <a:r>
              <a:rPr lang="en-US" u="sng" dirty="0">
                <a:latin typeface="Agency FB" pitchFamily="34" charset="0"/>
              </a:rPr>
              <a:t>Toddlerhood</a:t>
            </a:r>
          </a:p>
          <a:p>
            <a:r>
              <a:rPr lang="en-US" dirty="0">
                <a:latin typeface="Agency FB" pitchFamily="34" charset="0"/>
              </a:rPr>
              <a:t>Imitating behavior – imitating the religious gestures and behaviors of others without comprehending the significance.</a:t>
            </a:r>
          </a:p>
          <a:p>
            <a:pPr>
              <a:buNone/>
            </a:pPr>
            <a:r>
              <a:rPr lang="en-US" dirty="0">
                <a:latin typeface="Agency FB" pitchFamily="34" charset="0"/>
              </a:rPr>
              <a:t>	 </a:t>
            </a:r>
            <a:r>
              <a:rPr lang="en-US" u="sng" dirty="0">
                <a:latin typeface="Agency FB" pitchFamily="34" charset="0"/>
              </a:rPr>
              <a:t>Preschooler</a:t>
            </a:r>
          </a:p>
          <a:p>
            <a:r>
              <a:rPr lang="en-US" dirty="0">
                <a:latin typeface="Agency FB" pitchFamily="34" charset="0"/>
              </a:rPr>
              <a:t>Assimilate some of the values and beliefs of their parents.</a:t>
            </a:r>
          </a:p>
          <a:p>
            <a:r>
              <a:rPr lang="en-US" dirty="0">
                <a:latin typeface="Agency FB" pitchFamily="34" charset="0"/>
              </a:rPr>
              <a:t>Parental attitude towards religious beliefs convey to children.</a:t>
            </a:r>
          </a:p>
          <a:p>
            <a:r>
              <a:rPr lang="en-US" dirty="0">
                <a:latin typeface="Agency FB" pitchFamily="34" charset="0"/>
              </a:rPr>
              <a:t>Imitating behavior still continue.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latin typeface="Agency FB" pitchFamily="34" charset="0"/>
              </a:rPr>
              <a:t>MYTHICAL – LITERAL</a:t>
            </a:r>
          </a:p>
          <a:p>
            <a:r>
              <a:rPr lang="en-US" dirty="0">
                <a:latin typeface="Agency FB" pitchFamily="34" charset="0"/>
              </a:rPr>
              <a:t>School age</a:t>
            </a:r>
          </a:p>
          <a:p>
            <a:r>
              <a:rPr lang="en-US" dirty="0">
                <a:latin typeface="Agency FB" pitchFamily="34" charset="0"/>
              </a:rPr>
              <a:t>It is related to experiences and social interaction.</a:t>
            </a:r>
          </a:p>
          <a:p>
            <a:r>
              <a:rPr lang="en-US" dirty="0">
                <a:latin typeface="Agency FB" pitchFamily="34" charset="0"/>
              </a:rPr>
              <a:t>Most of them have a strong interest in religion.</a:t>
            </a:r>
          </a:p>
          <a:p>
            <a:r>
              <a:rPr lang="en-US" dirty="0">
                <a:latin typeface="Agency FB" pitchFamily="34" charset="0"/>
              </a:rPr>
              <a:t>They accept the existence of deity, and petitions to an omnipotent being are important and expected to be answered.</a:t>
            </a:r>
          </a:p>
          <a:p>
            <a:r>
              <a:rPr lang="en-US" dirty="0">
                <a:latin typeface="Agency FB" pitchFamily="34" charset="0"/>
              </a:rPr>
              <a:t>Good behavior is rewarded and bad behavior is punished.</a:t>
            </a:r>
          </a:p>
          <a:p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gency FB" pitchFamily="34" charset="0"/>
              </a:rPr>
              <a:t>SYNTHETIC –CONVENTION</a:t>
            </a:r>
          </a:p>
          <a:p>
            <a:r>
              <a:rPr lang="en-US" dirty="0">
                <a:latin typeface="Agency FB" pitchFamily="34" charset="0"/>
              </a:rPr>
              <a:t>Adolescence – increasingly aware of spiritual disappointments.</a:t>
            </a:r>
          </a:p>
          <a:p>
            <a:r>
              <a:rPr lang="en-US" dirty="0">
                <a:latin typeface="Agency FB" pitchFamily="34" charset="0"/>
              </a:rPr>
              <a:t>They recognize that prayers are not always answered – and begin to abandon or modify religious practices.</a:t>
            </a:r>
          </a:p>
          <a:p>
            <a:r>
              <a:rPr lang="en-US" dirty="0">
                <a:latin typeface="Agency FB" pitchFamily="34" charset="0"/>
              </a:rPr>
              <a:t>They begin to reason , to question some of the established parental religious standards and to drop or modify some religious practices.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>
                <a:latin typeface="Agency FB" pitchFamily="34" charset="0"/>
              </a:rPr>
              <a:t>INDIVIDUATING – REFLEXIVE</a:t>
            </a:r>
          </a:p>
          <a:p>
            <a:r>
              <a:rPr lang="en-US" dirty="0">
                <a:latin typeface="Agency FB" pitchFamily="34" charset="0"/>
              </a:rPr>
              <a:t>Adolescents become more skeptical and begin to compare the religious standards of their parents with those of others.</a:t>
            </a:r>
          </a:p>
          <a:p>
            <a:r>
              <a:rPr lang="en-US" dirty="0">
                <a:latin typeface="Agency FB" pitchFamily="34" charset="0"/>
              </a:rPr>
              <a:t>They attempt to determine which to adopt and incorporate in to their own set of values.</a:t>
            </a:r>
          </a:p>
          <a:p>
            <a:r>
              <a:rPr lang="en-US" dirty="0">
                <a:latin typeface="Agency FB" pitchFamily="34" charset="0"/>
              </a:rPr>
              <a:t>They also begin to compare religious standards with the scientific viewpoint.</a:t>
            </a:r>
          </a:p>
          <a:p>
            <a:r>
              <a:rPr lang="en-US" dirty="0">
                <a:latin typeface="Agency FB" pitchFamily="34" charset="0"/>
              </a:rPr>
              <a:t>They are uncertain about many religious ideas but will not achieve profound insights until late adolescence or early adulthood.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LANGUAGE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gency FB" pitchFamily="34" charset="0"/>
              </a:rPr>
              <a:t>Children are born with the mechanism and capacity to develop speech and language skills</a:t>
            </a:r>
          </a:p>
          <a:p>
            <a:r>
              <a:rPr lang="en-US" dirty="0">
                <a:latin typeface="Agency FB" pitchFamily="34" charset="0"/>
              </a:rPr>
              <a:t> They do not speak spontaneously, the environment must provide means for them to acquire these skills.</a:t>
            </a:r>
          </a:p>
          <a:p>
            <a:r>
              <a:rPr lang="en-US" dirty="0">
                <a:latin typeface="Agency FB" pitchFamily="34" charset="0"/>
              </a:rPr>
              <a:t>Speech requires intact physiologic structure and function ( Incl. respiratory, auditory, &amp; cerebral) plus intelligence, a need to communicate, and stimulation.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MATURATION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gency FB" pitchFamily="34" charset="0"/>
              </a:rPr>
              <a:t>AN INCREASE IN COMPETENCE AND ADAPTABILITY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gency FB" pitchFamily="34" charset="0"/>
              </a:rPr>
              <a:t>Rate of speech development varies from child to child and is directly related to neurologic competence and cognitive development.</a:t>
            </a:r>
          </a:p>
          <a:p>
            <a:r>
              <a:rPr lang="en-US" dirty="0">
                <a:latin typeface="Agency FB" pitchFamily="34" charset="0"/>
              </a:rPr>
              <a:t>Gesture precedes speech – small child communicates satisfactorily.</a:t>
            </a:r>
          </a:p>
          <a:p>
            <a:r>
              <a:rPr lang="en-US" dirty="0">
                <a:latin typeface="Agency FB" pitchFamily="34" charset="0"/>
              </a:rPr>
              <a:t>As speech develops gesture recedes..</a:t>
            </a:r>
          </a:p>
          <a:p>
            <a:r>
              <a:rPr lang="en-US" dirty="0">
                <a:latin typeface="Agency FB" pitchFamily="34" charset="0"/>
              </a:rPr>
              <a:t>At all stages of language development, children’s comprehension vocabulary( what they understand) is greater than their expressed vocabulary( what they can say).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gency FB" pitchFamily="34" charset="0"/>
              </a:rPr>
              <a:t>FIRST PARTS OF SPEECH USED ARE NOUNS, SOMETIMES VERBS,( GO), AND COMBINATION WORDS ( BYE-BYE).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RESPONSES ARE USUALLY STRUCTURALLY INCOMPLETE DURING THE TODDLER PERIOD – MEANING IS CLEAR.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THEN THEY BEGIN TO USE ADJUNCTIVES AND ADVERBS TO QUALIFY NOUNS, FOLLOWED BY ADVERBS TO QUALIFY NOUNS AND VERBS.</a:t>
            </a:r>
          </a:p>
          <a:p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LATER PRONOUNS AND GENDER WORDS ARE ADDED (HE , SHE) .</a:t>
            </a:r>
          </a:p>
          <a:p>
            <a:pPr>
              <a:buNone/>
            </a:pPr>
            <a:endParaRPr lang="en-US" dirty="0">
              <a:latin typeface="Agency FB" pitchFamily="34" charset="0"/>
            </a:endParaRPr>
          </a:p>
          <a:p>
            <a:r>
              <a:rPr lang="en-US" dirty="0">
                <a:latin typeface="Agency FB" pitchFamily="34" charset="0"/>
              </a:rPr>
              <a:t>BY THE TIME CHILDRENS IN SCHOOL THEY ARE ABLE TO USE SIMPLE, STRUCTURALLY COMPLETE SENTENSES THAT AVERAGE FIVE TO SEVEN WORDS.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2057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7200" dirty="0">
                <a:ln w="28575">
                  <a:solidFill>
                    <a:schemeClr val="tx1"/>
                  </a:solidFill>
                </a:ln>
              </a:rPr>
              <a:t>THANK   YOU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DIFFERENTIATION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Agency FB" pitchFamily="34" charset="0"/>
              </a:rPr>
              <a:t>PROCESS BY WHICH EARLY CELLS AND STRUCTURES ARE SYSTEMATICALLY MODIFIED AND ALTERED TO ACHIEVE SPECIFIC AND CHARACTERISTIC PHYSICAL AND CHEMICAL PROPERTIES.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DEVELOPMENTAL TASK?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Agency FB" pitchFamily="34" charset="0"/>
              </a:rPr>
              <a:t>IS A SET OF SKILLS AND COMPETENCIES PECULIAR TO EACH DEVELOPMENTAL STAGE THAT CHILDREN MUST ACCOMPLISH OR MASTER TO DEAL EFFECTIVELY WITH THEIR ENVIRONMENT.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PRINCIPLES OF GROWTH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+mj-lt"/>
              </a:rPr>
              <a:t>IT IS A CONTINUOUS PROCESS</a:t>
            </a:r>
          </a:p>
          <a:p>
            <a:pPr>
              <a:buNone/>
            </a:pPr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IT HAS A PREDICTABLE SEQUENCE</a:t>
            </a: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DON’T PROGRESS AT THE SAME RATE (↑ PERIODS OF GR IN EARLY CHILDHOOD AND ADOLESCENTS &amp; ↓ PERIODS OF GR IN MIDDLE CHILDHOOD)</a:t>
            </a: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NOT ALL BODY PARTS GROW IN THE SAME RATE AT THE SAME TIME.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2381</TotalTime>
  <Words>2898</Words>
  <Application>Microsoft Office PowerPoint</Application>
  <PresentationFormat>On-screen Show (4:3)</PresentationFormat>
  <Paragraphs>347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1" baseType="lpstr">
      <vt:lpstr>Agency FB</vt:lpstr>
      <vt:lpstr>Algerian</vt:lpstr>
      <vt:lpstr>Arial</vt:lpstr>
      <vt:lpstr>Arial Narrow</vt:lpstr>
      <vt:lpstr>Corbel</vt:lpstr>
      <vt:lpstr>Wingdings</vt:lpstr>
      <vt:lpstr>Wingdings 2</vt:lpstr>
      <vt:lpstr>Wingdings 3</vt:lpstr>
      <vt:lpstr>Module</vt:lpstr>
      <vt:lpstr>PowerPoint Presentation</vt:lpstr>
      <vt:lpstr>GROWTH AND DEVELOPMENT</vt:lpstr>
      <vt:lpstr>GROWTH</vt:lpstr>
      <vt:lpstr>DEVELOPMENT</vt:lpstr>
      <vt:lpstr>GROWTH / DEVELOPMENT</vt:lpstr>
      <vt:lpstr>MATURATION</vt:lpstr>
      <vt:lpstr>DIFFERENTIATION</vt:lpstr>
      <vt:lpstr>DEVELOPMENTAL TASK?</vt:lpstr>
      <vt:lpstr>PRINCIPLES OF GROWTH AND DEVELOPMENT</vt:lpstr>
      <vt:lpstr>PRINCIPLES – Contd.</vt:lpstr>
      <vt:lpstr>IMPORTANCE OF GROWTH AND DEVELOPMENT </vt:lpstr>
      <vt:lpstr>FACTORS AFFECTING GROWTH AND DEVELOPMENT</vt:lpstr>
      <vt:lpstr>FACTORS AFFECTING </vt:lpstr>
      <vt:lpstr>FACTORS AFFECTING</vt:lpstr>
      <vt:lpstr>FACTORS AFFECTING</vt:lpstr>
      <vt:lpstr>TYPES OF GROWTH AND DEVELOPMENT</vt:lpstr>
      <vt:lpstr>PHYSICAL GROWTH AND DEVELOPMENT</vt:lpstr>
      <vt:lpstr>PHYSICAL GROWTH AND DEVELOPMENT</vt:lpstr>
      <vt:lpstr>PHYSICAL GROWTH AND DEVELOPMENT</vt:lpstr>
      <vt:lpstr>PHYSICAL GROWTH AND DEVELOPMENT</vt:lpstr>
      <vt:lpstr>PHYSICAL GROWTH AND DEVELOPMENT</vt:lpstr>
      <vt:lpstr>PHYSIOLOGICAL CHANGES</vt:lpstr>
      <vt:lpstr>PHYSIOLOGICAL CHANGES</vt:lpstr>
      <vt:lpstr>PHYSIOLOGICAL CHANGES</vt:lpstr>
      <vt:lpstr>  DEVELOPMENT OF PERSONALITY AND MENTAL FUNCTION</vt:lpstr>
      <vt:lpstr>THEORETIC FOUNDATIONS OF PERSONALITY DEVELOPMENT </vt:lpstr>
      <vt:lpstr>PSYCHO SEXUAL DEVELOPMENT</vt:lpstr>
      <vt:lpstr>STAGES OF DEVELOPMENT BY FERUD</vt:lpstr>
      <vt:lpstr>PowerPoint Presentation</vt:lpstr>
      <vt:lpstr>PowerPoint Presentation</vt:lpstr>
      <vt:lpstr>PowerPoint Presentation</vt:lpstr>
      <vt:lpstr>PowerPoint Presentation</vt:lpstr>
      <vt:lpstr>PSYCHO SOCIAL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THEORETIC FOUNDATIONS OF MENTAL DEVELOPMENT</vt:lpstr>
      <vt:lpstr>COGNITIVE DEVELOPMENT</vt:lpstr>
      <vt:lpstr>THEORY</vt:lpstr>
      <vt:lpstr>PowerPoint Presentation</vt:lpstr>
      <vt:lpstr>PowerPoint Presentation</vt:lpstr>
      <vt:lpstr>REASONING</vt:lpstr>
      <vt:lpstr>PowerPoint Presentation</vt:lpstr>
      <vt:lpstr>PowerPoint Presentation</vt:lpstr>
      <vt:lpstr>MORAL DEVELOPMENT</vt:lpstr>
      <vt:lpstr>PowerPoint Presentation</vt:lpstr>
      <vt:lpstr>PowerPoint Presentation</vt:lpstr>
      <vt:lpstr> </vt:lpstr>
      <vt:lpstr>PowerPoint Presentation</vt:lpstr>
      <vt:lpstr>SPIRITUAL DEVELOPMENT</vt:lpstr>
      <vt:lpstr>Stages of spiritual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LANGUAGE DEVELOPMENT</vt:lpstr>
      <vt:lpstr>PowerPoint Presentation</vt:lpstr>
      <vt:lpstr>PowerPoint Presentation</vt:lpstr>
      <vt:lpstr>THANK  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nimmu</dc:creator>
  <cp:lastModifiedBy>Raj Nirmal</cp:lastModifiedBy>
  <cp:revision>137</cp:revision>
  <dcterms:created xsi:type="dcterms:W3CDTF">2015-08-18T09:37:38Z</dcterms:created>
  <dcterms:modified xsi:type="dcterms:W3CDTF">2020-08-11T09:44:46Z</dcterms:modified>
</cp:coreProperties>
</file>