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4" r:id="rId2"/>
    <p:sldId id="256" r:id="rId3"/>
    <p:sldId id="291" r:id="rId4"/>
    <p:sldId id="257" r:id="rId5"/>
    <p:sldId id="289" r:id="rId6"/>
    <p:sldId id="293" r:id="rId7"/>
    <p:sldId id="258" r:id="rId8"/>
    <p:sldId id="276" r:id="rId9"/>
    <p:sldId id="261" r:id="rId10"/>
    <p:sldId id="295" r:id="rId11"/>
    <p:sldId id="262" r:id="rId12"/>
    <p:sldId id="283" r:id="rId13"/>
    <p:sldId id="284" r:id="rId14"/>
    <p:sldId id="285" r:id="rId15"/>
    <p:sldId id="286" r:id="rId16"/>
    <p:sldId id="264" r:id="rId17"/>
    <p:sldId id="280" r:id="rId18"/>
    <p:sldId id="296" r:id="rId19"/>
    <p:sldId id="297" r:id="rId20"/>
    <p:sldId id="299" r:id="rId21"/>
    <p:sldId id="301" r:id="rId22"/>
    <p:sldId id="303" r:id="rId23"/>
    <p:sldId id="305" r:id="rId24"/>
    <p:sldId id="307" r:id="rId25"/>
    <p:sldId id="274" r:id="rId26"/>
    <p:sldId id="308" r:id="rId27"/>
    <p:sldId id="309" r:id="rId28"/>
    <p:sldId id="310" r:id="rId29"/>
    <p:sldId id="311" r:id="rId30"/>
    <p:sldId id="312" r:id="rId31"/>
    <p:sldId id="313" r:id="rId32"/>
    <p:sldId id="290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090824-C972-49B8-A56A-E9F20CC92B75}" type="doc">
      <dgm:prSet loTypeId="urn:microsoft.com/office/officeart/2005/8/layout/chevron2" loCatId="list" qsTypeId="urn:microsoft.com/office/officeart/2005/8/quickstyle/3d2#4" qsCatId="3D" csTypeId="urn:microsoft.com/office/officeart/2005/8/colors/accent2_1" csCatId="accent2" phldr="1"/>
      <dgm:spPr/>
      <dgm:t>
        <a:bodyPr/>
        <a:lstStyle/>
        <a:p>
          <a:endParaRPr lang="en-IN"/>
        </a:p>
      </dgm:t>
    </dgm:pt>
    <dgm:pt modelId="{7D5F8C22-A627-4C9F-A208-98CFB486E283}">
      <dgm:prSet phldrT="[Text]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ln w="57150">
          <a:solidFill>
            <a:srgbClr val="002060"/>
          </a:solidFill>
        </a:ln>
      </dgm:spPr>
      <dgm:t>
        <a:bodyPr/>
        <a:lstStyle/>
        <a:p>
          <a:r>
            <a:rPr lang="en-US" b="1" dirty="0">
              <a:latin typeface="Times New Roman" pitchFamily="18" charset="0"/>
              <a:cs typeface="Times New Roman" pitchFamily="18" charset="0"/>
            </a:rPr>
            <a:t>STAGE 1</a:t>
          </a:r>
          <a:endParaRPr lang="en-IN" b="1" dirty="0">
            <a:latin typeface="Times New Roman" pitchFamily="18" charset="0"/>
            <a:cs typeface="Times New Roman" pitchFamily="18" charset="0"/>
          </a:endParaRPr>
        </a:p>
      </dgm:t>
    </dgm:pt>
    <dgm:pt modelId="{748CCF56-1C13-4EE6-B13F-B99391FF29ED}" type="parTrans" cxnId="{FA4CA1CA-14B2-4E60-A97C-5BF21F0A496A}">
      <dgm:prSet/>
      <dgm:spPr/>
      <dgm:t>
        <a:bodyPr/>
        <a:lstStyle/>
        <a:p>
          <a:endParaRPr lang="en-IN"/>
        </a:p>
      </dgm:t>
    </dgm:pt>
    <dgm:pt modelId="{29F75BCF-349E-48B7-9299-DB0B3610285A}" type="sibTrans" cxnId="{FA4CA1CA-14B2-4E60-A97C-5BF21F0A496A}">
      <dgm:prSet/>
      <dgm:spPr/>
      <dgm:t>
        <a:bodyPr/>
        <a:lstStyle/>
        <a:p>
          <a:endParaRPr lang="en-IN"/>
        </a:p>
      </dgm:t>
    </dgm:pt>
    <dgm:pt modelId="{D2BEF96B-E07A-4207-9DA8-CA0016CD51DE}">
      <dgm:prSet phldrT="[Text]" custT="1"/>
      <dgm:spPr>
        <a:ln w="38100"/>
      </dgm:spPr>
      <dgm:t>
        <a:bodyPr/>
        <a:lstStyle/>
        <a:p>
          <a:r>
            <a:rPr lang="en-IN" sz="2800" b="1" dirty="0">
              <a:latin typeface="Times New Roman" pitchFamily="18" charset="0"/>
              <a:cs typeface="Times New Roman" pitchFamily="18" charset="0"/>
            </a:rPr>
            <a:t>The cancer is found only in one kidney, and generally can be completely removed with surgery.</a:t>
          </a:r>
          <a:endParaRPr lang="en-IN" sz="1500" b="1" dirty="0">
            <a:latin typeface="Times New Roman" pitchFamily="18" charset="0"/>
            <a:cs typeface="Times New Roman" pitchFamily="18" charset="0"/>
          </a:endParaRPr>
        </a:p>
      </dgm:t>
    </dgm:pt>
    <dgm:pt modelId="{D49F60EA-A5F9-461D-AF3A-223CCC6A3168}" type="parTrans" cxnId="{1C9DB883-76F4-4C8D-81A5-03CF4BFE3455}">
      <dgm:prSet/>
      <dgm:spPr/>
      <dgm:t>
        <a:bodyPr/>
        <a:lstStyle/>
        <a:p>
          <a:endParaRPr lang="en-IN"/>
        </a:p>
      </dgm:t>
    </dgm:pt>
    <dgm:pt modelId="{2365FE24-E974-4C67-8793-7FE136CBF65F}" type="sibTrans" cxnId="{1C9DB883-76F4-4C8D-81A5-03CF4BFE3455}">
      <dgm:prSet/>
      <dgm:spPr/>
      <dgm:t>
        <a:bodyPr/>
        <a:lstStyle/>
        <a:p>
          <a:endParaRPr lang="en-IN"/>
        </a:p>
      </dgm:t>
    </dgm:pt>
    <dgm:pt modelId="{E46EA81F-B4C0-4E03-BCBD-9DDAC678840A}">
      <dgm:prSet phldrT="[Text]"/>
      <dgm:spPr>
        <a:ln w="57150">
          <a:solidFill>
            <a:srgbClr val="002060"/>
          </a:solidFill>
        </a:ln>
      </dgm:spPr>
      <dgm:t>
        <a:bodyPr/>
        <a:lstStyle/>
        <a:p>
          <a:r>
            <a:rPr lang="en-US" b="1" dirty="0">
              <a:latin typeface="Times New Roman" pitchFamily="18" charset="0"/>
              <a:cs typeface="Times New Roman" pitchFamily="18" charset="0"/>
            </a:rPr>
            <a:t>STAGE 2</a:t>
          </a:r>
          <a:endParaRPr lang="en-IN" b="1" dirty="0">
            <a:latin typeface="Times New Roman" pitchFamily="18" charset="0"/>
            <a:cs typeface="Times New Roman" pitchFamily="18" charset="0"/>
          </a:endParaRPr>
        </a:p>
      </dgm:t>
    </dgm:pt>
    <dgm:pt modelId="{E48A316B-8492-46C7-BFE7-6388D346B2A6}" type="parTrans" cxnId="{253D504F-C53B-47DB-87CA-3499BC79F345}">
      <dgm:prSet/>
      <dgm:spPr/>
      <dgm:t>
        <a:bodyPr/>
        <a:lstStyle/>
        <a:p>
          <a:endParaRPr lang="en-IN"/>
        </a:p>
      </dgm:t>
    </dgm:pt>
    <dgm:pt modelId="{6871DBEB-A6A3-4CC2-B020-F0A51C51FD5E}" type="sibTrans" cxnId="{253D504F-C53B-47DB-87CA-3499BC79F345}">
      <dgm:prSet/>
      <dgm:spPr/>
      <dgm:t>
        <a:bodyPr/>
        <a:lstStyle/>
        <a:p>
          <a:endParaRPr lang="en-IN"/>
        </a:p>
      </dgm:t>
    </dgm:pt>
    <dgm:pt modelId="{42B4F40C-7A7F-4C56-BBE8-FEC9AA1330A3}">
      <dgm:prSet phldrT="[Text]" custT="1"/>
      <dgm:spPr>
        <a:ln w="38100"/>
      </dgm:spPr>
      <dgm:t>
        <a:bodyPr/>
        <a:lstStyle/>
        <a:p>
          <a:r>
            <a:rPr lang="en-IN" sz="2400" b="1" dirty="0">
              <a:latin typeface="Times New Roman" pitchFamily="18" charset="0"/>
              <a:cs typeface="Times New Roman" pitchFamily="18" charset="0"/>
            </a:rPr>
            <a:t>The cancer has spread to the tissues and structures near the affected kidney, such as fat or blood vessels, but it can still be completely removed by surgery.</a:t>
          </a:r>
        </a:p>
      </dgm:t>
    </dgm:pt>
    <dgm:pt modelId="{814EF601-40A3-41D9-B7D0-88F8C6BECEF9}" type="parTrans" cxnId="{DFA294EE-6F0A-43CF-B5C3-147A9680814B}">
      <dgm:prSet/>
      <dgm:spPr/>
      <dgm:t>
        <a:bodyPr/>
        <a:lstStyle/>
        <a:p>
          <a:endParaRPr lang="en-IN"/>
        </a:p>
      </dgm:t>
    </dgm:pt>
    <dgm:pt modelId="{E3495A68-97AF-4B49-9948-06A286787326}" type="sibTrans" cxnId="{DFA294EE-6F0A-43CF-B5C3-147A9680814B}">
      <dgm:prSet/>
      <dgm:spPr/>
      <dgm:t>
        <a:bodyPr/>
        <a:lstStyle/>
        <a:p>
          <a:endParaRPr lang="en-IN"/>
        </a:p>
      </dgm:t>
    </dgm:pt>
    <dgm:pt modelId="{DAE178E4-00E1-46B3-970B-5F6BD044CF1A}" type="pres">
      <dgm:prSet presAssocID="{26090824-C972-49B8-A56A-E9F20CC92B75}" presName="linearFlow" presStyleCnt="0">
        <dgm:presLayoutVars>
          <dgm:dir/>
          <dgm:animLvl val="lvl"/>
          <dgm:resizeHandles val="exact"/>
        </dgm:presLayoutVars>
      </dgm:prSet>
      <dgm:spPr/>
    </dgm:pt>
    <dgm:pt modelId="{F53386D5-F47C-480F-927E-6054AA6E4273}" type="pres">
      <dgm:prSet presAssocID="{7D5F8C22-A627-4C9F-A208-98CFB486E283}" presName="composite" presStyleCnt="0"/>
      <dgm:spPr/>
    </dgm:pt>
    <dgm:pt modelId="{ED4F3D4D-4D9E-44CE-A5BB-A84FFCB430A5}" type="pres">
      <dgm:prSet presAssocID="{7D5F8C22-A627-4C9F-A208-98CFB486E283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E68B36D6-8D69-47F5-AA83-F09202E293EB}" type="pres">
      <dgm:prSet presAssocID="{7D5F8C22-A627-4C9F-A208-98CFB486E283}" presName="descendantText" presStyleLbl="alignAcc1" presStyleIdx="0" presStyleCnt="2" custScaleY="100000">
        <dgm:presLayoutVars>
          <dgm:bulletEnabled val="1"/>
        </dgm:presLayoutVars>
      </dgm:prSet>
      <dgm:spPr/>
    </dgm:pt>
    <dgm:pt modelId="{4E627908-018E-4564-9FDA-5F04841BE74C}" type="pres">
      <dgm:prSet presAssocID="{29F75BCF-349E-48B7-9299-DB0B3610285A}" presName="sp" presStyleCnt="0"/>
      <dgm:spPr/>
    </dgm:pt>
    <dgm:pt modelId="{34AC979D-BDA2-4E10-99C3-2F151A7D0421}" type="pres">
      <dgm:prSet presAssocID="{E46EA81F-B4C0-4E03-BCBD-9DDAC678840A}" presName="composite" presStyleCnt="0"/>
      <dgm:spPr/>
    </dgm:pt>
    <dgm:pt modelId="{6C96EE9F-AFC0-4FF8-BFF9-F7E027632FED}" type="pres">
      <dgm:prSet presAssocID="{E46EA81F-B4C0-4E03-BCBD-9DDAC678840A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A53F2EA8-F9BC-44E3-BE4E-F56FCAB24A49}" type="pres">
      <dgm:prSet presAssocID="{E46EA81F-B4C0-4E03-BCBD-9DDAC678840A}" presName="descendantText" presStyleLbl="alignAcc1" presStyleIdx="1" presStyleCnt="2">
        <dgm:presLayoutVars>
          <dgm:bulletEnabled val="1"/>
        </dgm:presLayoutVars>
      </dgm:prSet>
      <dgm:spPr/>
    </dgm:pt>
  </dgm:ptLst>
  <dgm:cxnLst>
    <dgm:cxn modelId="{391AC25D-0C47-413D-8660-6DD88EAD8E17}" type="presOf" srcId="{7D5F8C22-A627-4C9F-A208-98CFB486E283}" destId="{ED4F3D4D-4D9E-44CE-A5BB-A84FFCB430A5}" srcOrd="0" destOrd="0" presId="urn:microsoft.com/office/officeart/2005/8/layout/chevron2"/>
    <dgm:cxn modelId="{9E67F945-54AD-42A2-820A-E77BAD08E503}" type="presOf" srcId="{E46EA81F-B4C0-4E03-BCBD-9DDAC678840A}" destId="{6C96EE9F-AFC0-4FF8-BFF9-F7E027632FED}" srcOrd="0" destOrd="0" presId="urn:microsoft.com/office/officeart/2005/8/layout/chevron2"/>
    <dgm:cxn modelId="{253D504F-C53B-47DB-87CA-3499BC79F345}" srcId="{26090824-C972-49B8-A56A-E9F20CC92B75}" destId="{E46EA81F-B4C0-4E03-BCBD-9DDAC678840A}" srcOrd="1" destOrd="0" parTransId="{E48A316B-8492-46C7-BFE7-6388D346B2A6}" sibTransId="{6871DBEB-A6A3-4CC2-B020-F0A51C51FD5E}"/>
    <dgm:cxn modelId="{1C9DB883-76F4-4C8D-81A5-03CF4BFE3455}" srcId="{7D5F8C22-A627-4C9F-A208-98CFB486E283}" destId="{D2BEF96B-E07A-4207-9DA8-CA0016CD51DE}" srcOrd="0" destOrd="0" parTransId="{D49F60EA-A5F9-461D-AF3A-223CCC6A3168}" sibTransId="{2365FE24-E974-4C67-8793-7FE136CBF65F}"/>
    <dgm:cxn modelId="{ECF92D85-9BDB-436E-B477-6690BF40D527}" type="presOf" srcId="{42B4F40C-7A7F-4C56-BBE8-FEC9AA1330A3}" destId="{A53F2EA8-F9BC-44E3-BE4E-F56FCAB24A49}" srcOrd="0" destOrd="0" presId="urn:microsoft.com/office/officeart/2005/8/layout/chevron2"/>
    <dgm:cxn modelId="{CF16E5BC-13FB-4316-9155-9198F52B2423}" type="presOf" srcId="{26090824-C972-49B8-A56A-E9F20CC92B75}" destId="{DAE178E4-00E1-46B3-970B-5F6BD044CF1A}" srcOrd="0" destOrd="0" presId="urn:microsoft.com/office/officeart/2005/8/layout/chevron2"/>
    <dgm:cxn modelId="{FA4CA1CA-14B2-4E60-A97C-5BF21F0A496A}" srcId="{26090824-C972-49B8-A56A-E9F20CC92B75}" destId="{7D5F8C22-A627-4C9F-A208-98CFB486E283}" srcOrd="0" destOrd="0" parTransId="{748CCF56-1C13-4EE6-B13F-B99391FF29ED}" sibTransId="{29F75BCF-349E-48B7-9299-DB0B3610285A}"/>
    <dgm:cxn modelId="{889509DC-E07C-4E66-BD5A-F8C6565121B3}" type="presOf" srcId="{D2BEF96B-E07A-4207-9DA8-CA0016CD51DE}" destId="{E68B36D6-8D69-47F5-AA83-F09202E293EB}" srcOrd="0" destOrd="0" presId="urn:microsoft.com/office/officeart/2005/8/layout/chevron2"/>
    <dgm:cxn modelId="{DFA294EE-6F0A-43CF-B5C3-147A9680814B}" srcId="{E46EA81F-B4C0-4E03-BCBD-9DDAC678840A}" destId="{42B4F40C-7A7F-4C56-BBE8-FEC9AA1330A3}" srcOrd="0" destOrd="0" parTransId="{814EF601-40A3-41D9-B7D0-88F8C6BECEF9}" sibTransId="{E3495A68-97AF-4B49-9948-06A286787326}"/>
    <dgm:cxn modelId="{ACAB9FF9-8929-4E1A-803B-422CD91DA1E2}" type="presParOf" srcId="{DAE178E4-00E1-46B3-970B-5F6BD044CF1A}" destId="{F53386D5-F47C-480F-927E-6054AA6E4273}" srcOrd="0" destOrd="0" presId="urn:microsoft.com/office/officeart/2005/8/layout/chevron2"/>
    <dgm:cxn modelId="{9E6EB831-F3A2-4A91-832B-A7399C36BB16}" type="presParOf" srcId="{F53386D5-F47C-480F-927E-6054AA6E4273}" destId="{ED4F3D4D-4D9E-44CE-A5BB-A84FFCB430A5}" srcOrd="0" destOrd="0" presId="urn:microsoft.com/office/officeart/2005/8/layout/chevron2"/>
    <dgm:cxn modelId="{A1375C9A-E9C4-4597-B7BA-53A02824F266}" type="presParOf" srcId="{F53386D5-F47C-480F-927E-6054AA6E4273}" destId="{E68B36D6-8D69-47F5-AA83-F09202E293EB}" srcOrd="1" destOrd="0" presId="urn:microsoft.com/office/officeart/2005/8/layout/chevron2"/>
    <dgm:cxn modelId="{468244F4-412B-457C-B6F2-78BBD3AC7661}" type="presParOf" srcId="{DAE178E4-00E1-46B3-970B-5F6BD044CF1A}" destId="{4E627908-018E-4564-9FDA-5F04841BE74C}" srcOrd="1" destOrd="0" presId="urn:microsoft.com/office/officeart/2005/8/layout/chevron2"/>
    <dgm:cxn modelId="{97D89A59-089C-435D-B8D4-827933946E01}" type="presParOf" srcId="{DAE178E4-00E1-46B3-970B-5F6BD044CF1A}" destId="{34AC979D-BDA2-4E10-99C3-2F151A7D0421}" srcOrd="2" destOrd="0" presId="urn:microsoft.com/office/officeart/2005/8/layout/chevron2"/>
    <dgm:cxn modelId="{258E80B7-56B0-4CB9-BE5E-F0F3723782B4}" type="presParOf" srcId="{34AC979D-BDA2-4E10-99C3-2F151A7D0421}" destId="{6C96EE9F-AFC0-4FF8-BFF9-F7E027632FED}" srcOrd="0" destOrd="0" presId="urn:microsoft.com/office/officeart/2005/8/layout/chevron2"/>
    <dgm:cxn modelId="{56E9A2C9-0BFC-48A8-96D2-978274970617}" type="presParOf" srcId="{34AC979D-BDA2-4E10-99C3-2F151A7D0421}" destId="{A53F2EA8-F9BC-44E3-BE4E-F56FCAB24A4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090824-C972-49B8-A56A-E9F20CC92B75}" type="doc">
      <dgm:prSet loTypeId="urn:microsoft.com/office/officeart/2005/8/layout/chevron2" loCatId="list" qsTypeId="urn:microsoft.com/office/officeart/2005/8/quickstyle/3d2#5" qsCatId="3D" csTypeId="urn:microsoft.com/office/officeart/2005/8/colors/accent2_1" csCatId="accent2" phldr="1"/>
      <dgm:spPr/>
      <dgm:t>
        <a:bodyPr/>
        <a:lstStyle/>
        <a:p>
          <a:endParaRPr lang="en-IN"/>
        </a:p>
      </dgm:t>
    </dgm:pt>
    <dgm:pt modelId="{7D5F8C22-A627-4C9F-A208-98CFB486E283}">
      <dgm:prSet phldrT="[Text]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ln w="57150">
          <a:solidFill>
            <a:srgbClr val="002060"/>
          </a:solidFill>
        </a:ln>
      </dgm:spPr>
      <dgm:t>
        <a:bodyPr/>
        <a:lstStyle/>
        <a:p>
          <a:r>
            <a:rPr lang="en-US" b="1" dirty="0">
              <a:latin typeface="Times New Roman" pitchFamily="18" charset="0"/>
              <a:cs typeface="Times New Roman" pitchFamily="18" charset="0"/>
            </a:rPr>
            <a:t>STAGE 3</a:t>
          </a:r>
          <a:endParaRPr lang="en-IN" b="1" dirty="0">
            <a:latin typeface="Times New Roman" pitchFamily="18" charset="0"/>
            <a:cs typeface="Times New Roman" pitchFamily="18" charset="0"/>
          </a:endParaRPr>
        </a:p>
      </dgm:t>
    </dgm:pt>
    <dgm:pt modelId="{748CCF56-1C13-4EE6-B13F-B99391FF29ED}" type="parTrans" cxnId="{FA4CA1CA-14B2-4E60-A97C-5BF21F0A496A}">
      <dgm:prSet/>
      <dgm:spPr/>
      <dgm:t>
        <a:bodyPr/>
        <a:lstStyle/>
        <a:p>
          <a:endParaRPr lang="en-IN"/>
        </a:p>
      </dgm:t>
    </dgm:pt>
    <dgm:pt modelId="{29F75BCF-349E-48B7-9299-DB0B3610285A}" type="sibTrans" cxnId="{FA4CA1CA-14B2-4E60-A97C-5BF21F0A496A}">
      <dgm:prSet/>
      <dgm:spPr/>
      <dgm:t>
        <a:bodyPr/>
        <a:lstStyle/>
        <a:p>
          <a:endParaRPr lang="en-IN"/>
        </a:p>
      </dgm:t>
    </dgm:pt>
    <dgm:pt modelId="{D2BEF96B-E07A-4207-9DA8-CA0016CD51DE}">
      <dgm:prSet phldrT="[Text]" custT="1"/>
      <dgm:spPr>
        <a:ln w="38100"/>
      </dgm:spPr>
      <dgm:t>
        <a:bodyPr/>
        <a:lstStyle/>
        <a:p>
          <a:r>
            <a:rPr lang="en-IN" sz="2400" b="1" dirty="0">
              <a:latin typeface="Times New Roman" pitchFamily="18" charset="0"/>
              <a:cs typeface="Times New Roman" pitchFamily="18" charset="0"/>
            </a:rPr>
            <a:t>The cancer has spread beyond the kidney area to nearby lymph nodes or other structures within the abdomen, and it may not be completely removed by surgery.</a:t>
          </a:r>
        </a:p>
      </dgm:t>
    </dgm:pt>
    <dgm:pt modelId="{D49F60EA-A5F9-461D-AF3A-223CCC6A3168}" type="parTrans" cxnId="{1C9DB883-76F4-4C8D-81A5-03CF4BFE3455}">
      <dgm:prSet/>
      <dgm:spPr/>
      <dgm:t>
        <a:bodyPr/>
        <a:lstStyle/>
        <a:p>
          <a:endParaRPr lang="en-IN"/>
        </a:p>
      </dgm:t>
    </dgm:pt>
    <dgm:pt modelId="{2365FE24-E974-4C67-8793-7FE136CBF65F}" type="sibTrans" cxnId="{1C9DB883-76F4-4C8D-81A5-03CF4BFE3455}">
      <dgm:prSet/>
      <dgm:spPr/>
      <dgm:t>
        <a:bodyPr/>
        <a:lstStyle/>
        <a:p>
          <a:endParaRPr lang="en-IN"/>
        </a:p>
      </dgm:t>
    </dgm:pt>
    <dgm:pt modelId="{E46EA81F-B4C0-4E03-BCBD-9DDAC678840A}">
      <dgm:prSet phldrT="[Text]"/>
      <dgm:spPr>
        <a:ln w="57150">
          <a:solidFill>
            <a:srgbClr val="002060"/>
          </a:solidFill>
        </a:ln>
      </dgm:spPr>
      <dgm:t>
        <a:bodyPr/>
        <a:lstStyle/>
        <a:p>
          <a:r>
            <a:rPr lang="en-US" b="1" dirty="0">
              <a:latin typeface="Times New Roman" pitchFamily="18" charset="0"/>
              <a:cs typeface="Times New Roman" pitchFamily="18" charset="0"/>
            </a:rPr>
            <a:t>STAGE 4</a:t>
          </a:r>
          <a:endParaRPr lang="en-IN" b="1" dirty="0">
            <a:latin typeface="Times New Roman" pitchFamily="18" charset="0"/>
            <a:cs typeface="Times New Roman" pitchFamily="18" charset="0"/>
          </a:endParaRPr>
        </a:p>
      </dgm:t>
    </dgm:pt>
    <dgm:pt modelId="{E48A316B-8492-46C7-BFE7-6388D346B2A6}" type="parTrans" cxnId="{253D504F-C53B-47DB-87CA-3499BC79F345}">
      <dgm:prSet/>
      <dgm:spPr/>
      <dgm:t>
        <a:bodyPr/>
        <a:lstStyle/>
        <a:p>
          <a:endParaRPr lang="en-IN"/>
        </a:p>
      </dgm:t>
    </dgm:pt>
    <dgm:pt modelId="{6871DBEB-A6A3-4CC2-B020-F0A51C51FD5E}" type="sibTrans" cxnId="{253D504F-C53B-47DB-87CA-3499BC79F345}">
      <dgm:prSet/>
      <dgm:spPr/>
      <dgm:t>
        <a:bodyPr/>
        <a:lstStyle/>
        <a:p>
          <a:endParaRPr lang="en-IN"/>
        </a:p>
      </dgm:t>
    </dgm:pt>
    <dgm:pt modelId="{42B4F40C-7A7F-4C56-BBE8-FEC9AA1330A3}">
      <dgm:prSet phldrT="[Text]" custT="1"/>
      <dgm:spPr>
        <a:ln w="38100"/>
      </dgm:spPr>
      <dgm:t>
        <a:bodyPr/>
        <a:lstStyle/>
        <a:p>
          <a:r>
            <a:rPr lang="en-IN" sz="2800" b="1" dirty="0">
              <a:latin typeface="Times New Roman" pitchFamily="18" charset="0"/>
              <a:cs typeface="Times New Roman" pitchFamily="18" charset="0"/>
            </a:rPr>
            <a:t>The cancer has spread to distant structures, such as the lungs, liver, bones or brain.</a:t>
          </a:r>
          <a:endParaRPr lang="en-IN" sz="2000" b="1" dirty="0">
            <a:latin typeface="Times New Roman" pitchFamily="18" charset="0"/>
            <a:cs typeface="Times New Roman" pitchFamily="18" charset="0"/>
          </a:endParaRPr>
        </a:p>
      </dgm:t>
    </dgm:pt>
    <dgm:pt modelId="{814EF601-40A3-41D9-B7D0-88F8C6BECEF9}" type="parTrans" cxnId="{DFA294EE-6F0A-43CF-B5C3-147A9680814B}">
      <dgm:prSet/>
      <dgm:spPr/>
      <dgm:t>
        <a:bodyPr/>
        <a:lstStyle/>
        <a:p>
          <a:endParaRPr lang="en-IN"/>
        </a:p>
      </dgm:t>
    </dgm:pt>
    <dgm:pt modelId="{E3495A68-97AF-4B49-9948-06A286787326}" type="sibTrans" cxnId="{DFA294EE-6F0A-43CF-B5C3-147A9680814B}">
      <dgm:prSet/>
      <dgm:spPr/>
      <dgm:t>
        <a:bodyPr/>
        <a:lstStyle/>
        <a:p>
          <a:endParaRPr lang="en-IN"/>
        </a:p>
      </dgm:t>
    </dgm:pt>
    <dgm:pt modelId="{DAE178E4-00E1-46B3-970B-5F6BD044CF1A}" type="pres">
      <dgm:prSet presAssocID="{26090824-C972-49B8-A56A-E9F20CC92B75}" presName="linearFlow" presStyleCnt="0">
        <dgm:presLayoutVars>
          <dgm:dir/>
          <dgm:animLvl val="lvl"/>
          <dgm:resizeHandles val="exact"/>
        </dgm:presLayoutVars>
      </dgm:prSet>
      <dgm:spPr/>
    </dgm:pt>
    <dgm:pt modelId="{F53386D5-F47C-480F-927E-6054AA6E4273}" type="pres">
      <dgm:prSet presAssocID="{7D5F8C22-A627-4C9F-A208-98CFB486E283}" presName="composite" presStyleCnt="0"/>
      <dgm:spPr/>
    </dgm:pt>
    <dgm:pt modelId="{ED4F3D4D-4D9E-44CE-A5BB-A84FFCB430A5}" type="pres">
      <dgm:prSet presAssocID="{7D5F8C22-A627-4C9F-A208-98CFB486E283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E68B36D6-8D69-47F5-AA83-F09202E293EB}" type="pres">
      <dgm:prSet presAssocID="{7D5F8C22-A627-4C9F-A208-98CFB486E283}" presName="descendantText" presStyleLbl="alignAcc1" presStyleIdx="0" presStyleCnt="2" custScaleY="100000">
        <dgm:presLayoutVars>
          <dgm:bulletEnabled val="1"/>
        </dgm:presLayoutVars>
      </dgm:prSet>
      <dgm:spPr/>
    </dgm:pt>
    <dgm:pt modelId="{4E627908-018E-4564-9FDA-5F04841BE74C}" type="pres">
      <dgm:prSet presAssocID="{29F75BCF-349E-48B7-9299-DB0B3610285A}" presName="sp" presStyleCnt="0"/>
      <dgm:spPr/>
    </dgm:pt>
    <dgm:pt modelId="{34AC979D-BDA2-4E10-99C3-2F151A7D0421}" type="pres">
      <dgm:prSet presAssocID="{E46EA81F-B4C0-4E03-BCBD-9DDAC678840A}" presName="composite" presStyleCnt="0"/>
      <dgm:spPr/>
    </dgm:pt>
    <dgm:pt modelId="{6C96EE9F-AFC0-4FF8-BFF9-F7E027632FED}" type="pres">
      <dgm:prSet presAssocID="{E46EA81F-B4C0-4E03-BCBD-9DDAC678840A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A53F2EA8-F9BC-44E3-BE4E-F56FCAB24A49}" type="pres">
      <dgm:prSet presAssocID="{E46EA81F-B4C0-4E03-BCBD-9DDAC678840A}" presName="descendantText" presStyleLbl="alignAcc1" presStyleIdx="1" presStyleCnt="2">
        <dgm:presLayoutVars>
          <dgm:bulletEnabled val="1"/>
        </dgm:presLayoutVars>
      </dgm:prSet>
      <dgm:spPr/>
    </dgm:pt>
  </dgm:ptLst>
  <dgm:cxnLst>
    <dgm:cxn modelId="{C457E05C-B0D9-442E-81DE-3F415DFDCACF}" type="presOf" srcId="{26090824-C972-49B8-A56A-E9F20CC92B75}" destId="{DAE178E4-00E1-46B3-970B-5F6BD044CF1A}" srcOrd="0" destOrd="0" presId="urn:microsoft.com/office/officeart/2005/8/layout/chevron2"/>
    <dgm:cxn modelId="{253D504F-C53B-47DB-87CA-3499BC79F345}" srcId="{26090824-C972-49B8-A56A-E9F20CC92B75}" destId="{E46EA81F-B4C0-4E03-BCBD-9DDAC678840A}" srcOrd="1" destOrd="0" parTransId="{E48A316B-8492-46C7-BFE7-6388D346B2A6}" sibTransId="{6871DBEB-A6A3-4CC2-B020-F0A51C51FD5E}"/>
    <dgm:cxn modelId="{8BBB5052-EC80-437A-A7AD-89CFFC6BE506}" type="presOf" srcId="{42B4F40C-7A7F-4C56-BBE8-FEC9AA1330A3}" destId="{A53F2EA8-F9BC-44E3-BE4E-F56FCAB24A49}" srcOrd="0" destOrd="0" presId="urn:microsoft.com/office/officeart/2005/8/layout/chevron2"/>
    <dgm:cxn modelId="{87E7837F-219F-4696-8D5F-BD1551EA7469}" type="presOf" srcId="{E46EA81F-B4C0-4E03-BCBD-9DDAC678840A}" destId="{6C96EE9F-AFC0-4FF8-BFF9-F7E027632FED}" srcOrd="0" destOrd="0" presId="urn:microsoft.com/office/officeart/2005/8/layout/chevron2"/>
    <dgm:cxn modelId="{C477B981-690D-4D92-9F86-59DC00409608}" type="presOf" srcId="{7D5F8C22-A627-4C9F-A208-98CFB486E283}" destId="{ED4F3D4D-4D9E-44CE-A5BB-A84FFCB430A5}" srcOrd="0" destOrd="0" presId="urn:microsoft.com/office/officeart/2005/8/layout/chevron2"/>
    <dgm:cxn modelId="{1C9DB883-76F4-4C8D-81A5-03CF4BFE3455}" srcId="{7D5F8C22-A627-4C9F-A208-98CFB486E283}" destId="{D2BEF96B-E07A-4207-9DA8-CA0016CD51DE}" srcOrd="0" destOrd="0" parTransId="{D49F60EA-A5F9-461D-AF3A-223CCC6A3168}" sibTransId="{2365FE24-E974-4C67-8793-7FE136CBF65F}"/>
    <dgm:cxn modelId="{A3A645B0-1F95-41E9-941E-B89B5FCB1D1C}" type="presOf" srcId="{D2BEF96B-E07A-4207-9DA8-CA0016CD51DE}" destId="{E68B36D6-8D69-47F5-AA83-F09202E293EB}" srcOrd="0" destOrd="0" presId="urn:microsoft.com/office/officeart/2005/8/layout/chevron2"/>
    <dgm:cxn modelId="{FA4CA1CA-14B2-4E60-A97C-5BF21F0A496A}" srcId="{26090824-C972-49B8-A56A-E9F20CC92B75}" destId="{7D5F8C22-A627-4C9F-A208-98CFB486E283}" srcOrd="0" destOrd="0" parTransId="{748CCF56-1C13-4EE6-B13F-B99391FF29ED}" sibTransId="{29F75BCF-349E-48B7-9299-DB0B3610285A}"/>
    <dgm:cxn modelId="{DFA294EE-6F0A-43CF-B5C3-147A9680814B}" srcId="{E46EA81F-B4C0-4E03-BCBD-9DDAC678840A}" destId="{42B4F40C-7A7F-4C56-BBE8-FEC9AA1330A3}" srcOrd="0" destOrd="0" parTransId="{814EF601-40A3-41D9-B7D0-88F8C6BECEF9}" sibTransId="{E3495A68-97AF-4B49-9948-06A286787326}"/>
    <dgm:cxn modelId="{71DE02D7-AF52-4C21-8C10-06314AFE2DF5}" type="presParOf" srcId="{DAE178E4-00E1-46B3-970B-5F6BD044CF1A}" destId="{F53386D5-F47C-480F-927E-6054AA6E4273}" srcOrd="0" destOrd="0" presId="urn:microsoft.com/office/officeart/2005/8/layout/chevron2"/>
    <dgm:cxn modelId="{C6FD2B45-6750-4983-837E-9217D2BBAC4A}" type="presParOf" srcId="{F53386D5-F47C-480F-927E-6054AA6E4273}" destId="{ED4F3D4D-4D9E-44CE-A5BB-A84FFCB430A5}" srcOrd="0" destOrd="0" presId="urn:microsoft.com/office/officeart/2005/8/layout/chevron2"/>
    <dgm:cxn modelId="{AA781C1B-2006-41FA-A566-616A9558937B}" type="presParOf" srcId="{F53386D5-F47C-480F-927E-6054AA6E4273}" destId="{E68B36D6-8D69-47F5-AA83-F09202E293EB}" srcOrd="1" destOrd="0" presId="urn:microsoft.com/office/officeart/2005/8/layout/chevron2"/>
    <dgm:cxn modelId="{CCEFF380-4510-43D1-90C8-F103DFC65F9E}" type="presParOf" srcId="{DAE178E4-00E1-46B3-970B-5F6BD044CF1A}" destId="{4E627908-018E-4564-9FDA-5F04841BE74C}" srcOrd="1" destOrd="0" presId="urn:microsoft.com/office/officeart/2005/8/layout/chevron2"/>
    <dgm:cxn modelId="{F99255F5-5694-48A1-9E63-79D60B06FB94}" type="presParOf" srcId="{DAE178E4-00E1-46B3-970B-5F6BD044CF1A}" destId="{34AC979D-BDA2-4E10-99C3-2F151A7D0421}" srcOrd="2" destOrd="0" presId="urn:microsoft.com/office/officeart/2005/8/layout/chevron2"/>
    <dgm:cxn modelId="{510E2475-F691-4445-BA1D-896BE2812DE9}" type="presParOf" srcId="{34AC979D-BDA2-4E10-99C3-2F151A7D0421}" destId="{6C96EE9F-AFC0-4FF8-BFF9-F7E027632FED}" srcOrd="0" destOrd="0" presId="urn:microsoft.com/office/officeart/2005/8/layout/chevron2"/>
    <dgm:cxn modelId="{D58FD9BC-D979-4A83-9DC6-2B1D946F1ABA}" type="presParOf" srcId="{34AC979D-BDA2-4E10-99C3-2F151A7D0421}" destId="{A53F2EA8-F9BC-44E3-BE4E-F56FCAB24A4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090824-C972-49B8-A56A-E9F20CC92B75}" type="doc">
      <dgm:prSet loTypeId="urn:microsoft.com/office/officeart/2005/8/layout/chevron2" loCatId="list" qsTypeId="urn:microsoft.com/office/officeart/2005/8/quickstyle/3d2#6" qsCatId="3D" csTypeId="urn:microsoft.com/office/officeart/2005/8/colors/accent2_1" csCatId="accent2" phldr="1"/>
      <dgm:spPr/>
      <dgm:t>
        <a:bodyPr/>
        <a:lstStyle/>
        <a:p>
          <a:endParaRPr lang="en-IN"/>
        </a:p>
      </dgm:t>
    </dgm:pt>
    <dgm:pt modelId="{D2BEF96B-E07A-4207-9DA8-CA0016CD51DE}">
      <dgm:prSet phldrT="[Text]" custT="1"/>
      <dgm:spPr>
        <a:ln w="38100"/>
      </dgm:spPr>
      <dgm:t>
        <a:bodyPr/>
        <a:lstStyle/>
        <a:p>
          <a:r>
            <a:rPr lang="en-IN" sz="3200" b="1" dirty="0">
              <a:latin typeface="Times New Roman" pitchFamily="18" charset="0"/>
              <a:cs typeface="Times New Roman" pitchFamily="18" charset="0"/>
            </a:rPr>
            <a:t>Cancer cells are found in both kidneys.</a:t>
          </a:r>
        </a:p>
      </dgm:t>
    </dgm:pt>
    <dgm:pt modelId="{D49F60EA-A5F9-461D-AF3A-223CCC6A3168}" type="parTrans" cxnId="{1C9DB883-76F4-4C8D-81A5-03CF4BFE3455}">
      <dgm:prSet/>
      <dgm:spPr/>
      <dgm:t>
        <a:bodyPr/>
        <a:lstStyle/>
        <a:p>
          <a:endParaRPr lang="en-IN"/>
        </a:p>
      </dgm:t>
    </dgm:pt>
    <dgm:pt modelId="{2365FE24-E974-4C67-8793-7FE136CBF65F}" type="sibTrans" cxnId="{1C9DB883-76F4-4C8D-81A5-03CF4BFE3455}">
      <dgm:prSet/>
      <dgm:spPr/>
      <dgm:t>
        <a:bodyPr/>
        <a:lstStyle/>
        <a:p>
          <a:endParaRPr lang="en-IN"/>
        </a:p>
      </dgm:t>
    </dgm:pt>
    <dgm:pt modelId="{7D5F8C22-A627-4C9F-A208-98CFB486E283}">
      <dgm:prSet phldrT="[Text]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>
        <a:ln w="57150">
          <a:solidFill>
            <a:srgbClr val="002060"/>
          </a:solidFill>
        </a:ln>
      </dgm:spPr>
      <dgm:t>
        <a:bodyPr/>
        <a:lstStyle/>
        <a:p>
          <a:r>
            <a:rPr lang="en-US" b="1" dirty="0">
              <a:latin typeface="Times New Roman" pitchFamily="18" charset="0"/>
              <a:cs typeface="Times New Roman" pitchFamily="18" charset="0"/>
            </a:rPr>
            <a:t>STAGE 5</a:t>
          </a:r>
          <a:endParaRPr lang="en-IN" b="1" dirty="0">
            <a:latin typeface="Times New Roman" pitchFamily="18" charset="0"/>
            <a:cs typeface="Times New Roman" pitchFamily="18" charset="0"/>
          </a:endParaRPr>
        </a:p>
      </dgm:t>
    </dgm:pt>
    <dgm:pt modelId="{29F75BCF-349E-48B7-9299-DB0B3610285A}" type="sibTrans" cxnId="{FA4CA1CA-14B2-4E60-A97C-5BF21F0A496A}">
      <dgm:prSet/>
      <dgm:spPr/>
      <dgm:t>
        <a:bodyPr/>
        <a:lstStyle/>
        <a:p>
          <a:endParaRPr lang="en-IN"/>
        </a:p>
      </dgm:t>
    </dgm:pt>
    <dgm:pt modelId="{748CCF56-1C13-4EE6-B13F-B99391FF29ED}" type="parTrans" cxnId="{FA4CA1CA-14B2-4E60-A97C-5BF21F0A496A}">
      <dgm:prSet/>
      <dgm:spPr/>
      <dgm:t>
        <a:bodyPr/>
        <a:lstStyle/>
        <a:p>
          <a:endParaRPr lang="en-IN"/>
        </a:p>
      </dgm:t>
    </dgm:pt>
    <dgm:pt modelId="{DAE178E4-00E1-46B3-970B-5F6BD044CF1A}" type="pres">
      <dgm:prSet presAssocID="{26090824-C972-49B8-A56A-E9F20CC92B75}" presName="linearFlow" presStyleCnt="0">
        <dgm:presLayoutVars>
          <dgm:dir/>
          <dgm:animLvl val="lvl"/>
          <dgm:resizeHandles val="exact"/>
        </dgm:presLayoutVars>
      </dgm:prSet>
      <dgm:spPr/>
    </dgm:pt>
    <dgm:pt modelId="{F53386D5-F47C-480F-927E-6054AA6E4273}" type="pres">
      <dgm:prSet presAssocID="{7D5F8C22-A627-4C9F-A208-98CFB486E283}" presName="composite" presStyleCnt="0"/>
      <dgm:spPr/>
    </dgm:pt>
    <dgm:pt modelId="{ED4F3D4D-4D9E-44CE-A5BB-A84FFCB430A5}" type="pres">
      <dgm:prSet presAssocID="{7D5F8C22-A627-4C9F-A208-98CFB486E283}" presName="parentText" presStyleLbl="alignNode1" presStyleIdx="0" presStyleCnt="1" custScaleX="69995" custScaleY="63036" custLinFactNeighborX="646" custLinFactNeighborY="-6845">
        <dgm:presLayoutVars>
          <dgm:chMax val="1"/>
          <dgm:bulletEnabled val="1"/>
        </dgm:presLayoutVars>
      </dgm:prSet>
      <dgm:spPr/>
    </dgm:pt>
    <dgm:pt modelId="{E68B36D6-8D69-47F5-AA83-F09202E293EB}" type="pres">
      <dgm:prSet presAssocID="{7D5F8C22-A627-4C9F-A208-98CFB486E283}" presName="descendantText" presStyleLbl="alignAcc1" presStyleIdx="0" presStyleCnt="1" custScaleX="101613" custScaleY="63744" custLinFactNeighborX="-2893" custLinFactNeighborY="-642">
        <dgm:presLayoutVars>
          <dgm:bulletEnabled val="1"/>
        </dgm:presLayoutVars>
      </dgm:prSet>
      <dgm:spPr/>
    </dgm:pt>
  </dgm:ptLst>
  <dgm:cxnLst>
    <dgm:cxn modelId="{A5C80E47-3AF9-407C-B460-051F9DB98CDC}" type="presOf" srcId="{26090824-C972-49B8-A56A-E9F20CC92B75}" destId="{DAE178E4-00E1-46B3-970B-5F6BD044CF1A}" srcOrd="0" destOrd="0" presId="urn:microsoft.com/office/officeart/2005/8/layout/chevron2"/>
    <dgm:cxn modelId="{1C9DB883-76F4-4C8D-81A5-03CF4BFE3455}" srcId="{7D5F8C22-A627-4C9F-A208-98CFB486E283}" destId="{D2BEF96B-E07A-4207-9DA8-CA0016CD51DE}" srcOrd="0" destOrd="0" parTransId="{D49F60EA-A5F9-461D-AF3A-223CCC6A3168}" sibTransId="{2365FE24-E974-4C67-8793-7FE136CBF65F}"/>
    <dgm:cxn modelId="{26F22BC1-3A7C-4F24-BAFD-C9B0DA01D492}" type="presOf" srcId="{7D5F8C22-A627-4C9F-A208-98CFB486E283}" destId="{ED4F3D4D-4D9E-44CE-A5BB-A84FFCB430A5}" srcOrd="0" destOrd="0" presId="urn:microsoft.com/office/officeart/2005/8/layout/chevron2"/>
    <dgm:cxn modelId="{FA4CA1CA-14B2-4E60-A97C-5BF21F0A496A}" srcId="{26090824-C972-49B8-A56A-E9F20CC92B75}" destId="{7D5F8C22-A627-4C9F-A208-98CFB486E283}" srcOrd="0" destOrd="0" parTransId="{748CCF56-1C13-4EE6-B13F-B99391FF29ED}" sibTransId="{29F75BCF-349E-48B7-9299-DB0B3610285A}"/>
    <dgm:cxn modelId="{B2235CDE-E037-466F-9162-48F7D07356BF}" type="presOf" srcId="{D2BEF96B-E07A-4207-9DA8-CA0016CD51DE}" destId="{E68B36D6-8D69-47F5-AA83-F09202E293EB}" srcOrd="0" destOrd="0" presId="urn:microsoft.com/office/officeart/2005/8/layout/chevron2"/>
    <dgm:cxn modelId="{666152B6-4E87-4CC5-B658-7103711C077F}" type="presParOf" srcId="{DAE178E4-00E1-46B3-970B-5F6BD044CF1A}" destId="{F53386D5-F47C-480F-927E-6054AA6E4273}" srcOrd="0" destOrd="0" presId="urn:microsoft.com/office/officeart/2005/8/layout/chevron2"/>
    <dgm:cxn modelId="{582D2625-54A8-4202-839D-654D988E922E}" type="presParOf" srcId="{F53386D5-F47C-480F-927E-6054AA6E4273}" destId="{ED4F3D4D-4D9E-44CE-A5BB-A84FFCB430A5}" srcOrd="0" destOrd="0" presId="urn:microsoft.com/office/officeart/2005/8/layout/chevron2"/>
    <dgm:cxn modelId="{4437405E-1122-460C-8044-CD12B9974A65}" type="presParOf" srcId="{F53386D5-F47C-480F-927E-6054AA6E4273}" destId="{E68B36D6-8D69-47F5-AA83-F09202E293E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4F3D4D-4D9E-44CE-A5BB-A84FFCB430A5}">
      <dsp:nvSpPr>
        <dsp:cNvPr id="0" name=""/>
        <dsp:cNvSpPr/>
      </dsp:nvSpPr>
      <dsp:spPr>
        <a:xfrm rot="5400000">
          <a:off x="-377486" y="379959"/>
          <a:ext cx="2516575" cy="1761602"/>
        </a:xfrm>
        <a:prstGeom prst="chevron">
          <a:avLst/>
        </a:prstGeom>
        <a:solidFill>
          <a:schemeClr val="accent4"/>
        </a:solidFill>
        <a:ln w="57150" cap="flat" cmpd="sng" algn="ctr">
          <a:solidFill>
            <a:srgbClr val="00206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kern="1200" dirty="0">
              <a:latin typeface="Times New Roman" pitchFamily="18" charset="0"/>
              <a:cs typeface="Times New Roman" pitchFamily="18" charset="0"/>
            </a:rPr>
            <a:t>STAGE 1</a:t>
          </a:r>
          <a:endParaRPr lang="en-IN" sz="3300" b="1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883273"/>
        <a:ext cx="1761602" cy="754973"/>
      </dsp:txXfrm>
    </dsp:sp>
    <dsp:sp modelId="{E68B36D6-8D69-47F5-AA83-F09202E293EB}">
      <dsp:nvSpPr>
        <dsp:cNvPr id="0" name=""/>
        <dsp:cNvSpPr/>
      </dsp:nvSpPr>
      <dsp:spPr>
        <a:xfrm rot="5400000">
          <a:off x="4292014" y="-2527938"/>
          <a:ext cx="1635773" cy="6696597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800" b="1" kern="1200" dirty="0">
              <a:latin typeface="Times New Roman" pitchFamily="18" charset="0"/>
              <a:cs typeface="Times New Roman" pitchFamily="18" charset="0"/>
            </a:rPr>
            <a:t>The cancer is found only in one kidney, and generally can be completely removed with surgery.</a:t>
          </a:r>
          <a:endParaRPr lang="en-IN" sz="1500" b="1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761602" y="82326"/>
        <a:ext cx="6616745" cy="1476069"/>
      </dsp:txXfrm>
    </dsp:sp>
    <dsp:sp modelId="{6C96EE9F-AFC0-4FF8-BFF9-F7E027632FED}">
      <dsp:nvSpPr>
        <dsp:cNvPr id="0" name=""/>
        <dsp:cNvSpPr/>
      </dsp:nvSpPr>
      <dsp:spPr>
        <a:xfrm rot="5400000">
          <a:off x="-377486" y="2613000"/>
          <a:ext cx="2516575" cy="1761602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57150">
          <a:solidFill>
            <a:srgbClr val="00206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b="1" kern="1200" dirty="0">
              <a:latin typeface="Times New Roman" pitchFamily="18" charset="0"/>
              <a:cs typeface="Times New Roman" pitchFamily="18" charset="0"/>
            </a:rPr>
            <a:t>STAGE 2</a:t>
          </a:r>
          <a:endParaRPr lang="en-IN" sz="3300" b="1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3116314"/>
        <a:ext cx="1761602" cy="754973"/>
      </dsp:txXfrm>
    </dsp:sp>
    <dsp:sp modelId="{A53F2EA8-F9BC-44E3-BE4E-F56FCAB24A49}">
      <dsp:nvSpPr>
        <dsp:cNvPr id="0" name=""/>
        <dsp:cNvSpPr/>
      </dsp:nvSpPr>
      <dsp:spPr>
        <a:xfrm rot="5400000">
          <a:off x="4292014" y="-294897"/>
          <a:ext cx="1635773" cy="6696597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400" b="1" kern="1200" dirty="0">
              <a:latin typeface="Times New Roman" pitchFamily="18" charset="0"/>
              <a:cs typeface="Times New Roman" pitchFamily="18" charset="0"/>
            </a:rPr>
            <a:t>The cancer has spread to the tissues and structures near the affected kidney, such as fat or blood vessels, but it can still be completely removed by surgery.</a:t>
          </a:r>
        </a:p>
      </dsp:txBody>
      <dsp:txXfrm rot="-5400000">
        <a:off x="1761602" y="2315367"/>
        <a:ext cx="6616745" cy="14760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4F3D4D-4D9E-44CE-A5BB-A84FFCB430A5}">
      <dsp:nvSpPr>
        <dsp:cNvPr id="0" name=""/>
        <dsp:cNvSpPr/>
      </dsp:nvSpPr>
      <dsp:spPr>
        <a:xfrm rot="5400000">
          <a:off x="-360662" y="361516"/>
          <a:ext cx="2404417" cy="1683092"/>
        </a:xfrm>
        <a:prstGeom prst="chevron">
          <a:avLst/>
        </a:prstGeom>
        <a:solidFill>
          <a:schemeClr val="accent4"/>
        </a:solidFill>
        <a:ln w="57150" cap="flat" cmpd="sng" algn="ctr">
          <a:solidFill>
            <a:srgbClr val="00206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 dirty="0">
              <a:latin typeface="Times New Roman" pitchFamily="18" charset="0"/>
              <a:cs typeface="Times New Roman" pitchFamily="18" charset="0"/>
            </a:rPr>
            <a:t>STAGE 3</a:t>
          </a:r>
          <a:endParaRPr lang="en-IN" sz="3100" b="1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842399"/>
        <a:ext cx="1683092" cy="721325"/>
      </dsp:txXfrm>
    </dsp:sp>
    <dsp:sp modelId="{E68B36D6-8D69-47F5-AA83-F09202E293EB}">
      <dsp:nvSpPr>
        <dsp:cNvPr id="0" name=""/>
        <dsp:cNvSpPr/>
      </dsp:nvSpPr>
      <dsp:spPr>
        <a:xfrm rot="5400000">
          <a:off x="4174910" y="-2490964"/>
          <a:ext cx="1562871" cy="6546507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400" b="1" kern="1200" dirty="0">
              <a:latin typeface="Times New Roman" pitchFamily="18" charset="0"/>
              <a:cs typeface="Times New Roman" pitchFamily="18" charset="0"/>
            </a:rPr>
            <a:t>The cancer has spread beyond the kidney area to nearby lymph nodes or other structures within the abdomen, and it may not be completely removed by surgery.</a:t>
          </a:r>
        </a:p>
      </dsp:txBody>
      <dsp:txXfrm rot="-5400000">
        <a:off x="1683093" y="77146"/>
        <a:ext cx="6470214" cy="1410285"/>
      </dsp:txXfrm>
    </dsp:sp>
    <dsp:sp modelId="{6C96EE9F-AFC0-4FF8-BFF9-F7E027632FED}">
      <dsp:nvSpPr>
        <dsp:cNvPr id="0" name=""/>
        <dsp:cNvSpPr/>
      </dsp:nvSpPr>
      <dsp:spPr>
        <a:xfrm rot="5400000">
          <a:off x="-360662" y="2481354"/>
          <a:ext cx="2404417" cy="1683092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57150">
          <a:solidFill>
            <a:srgbClr val="00206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 dirty="0">
              <a:latin typeface="Times New Roman" pitchFamily="18" charset="0"/>
              <a:cs typeface="Times New Roman" pitchFamily="18" charset="0"/>
            </a:rPr>
            <a:t>STAGE 4</a:t>
          </a:r>
          <a:endParaRPr lang="en-IN" sz="3100" b="1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" y="2962237"/>
        <a:ext cx="1683092" cy="721325"/>
      </dsp:txXfrm>
    </dsp:sp>
    <dsp:sp modelId="{A53F2EA8-F9BC-44E3-BE4E-F56FCAB24A49}">
      <dsp:nvSpPr>
        <dsp:cNvPr id="0" name=""/>
        <dsp:cNvSpPr/>
      </dsp:nvSpPr>
      <dsp:spPr>
        <a:xfrm rot="5400000">
          <a:off x="4174910" y="-371126"/>
          <a:ext cx="1562871" cy="6546507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800" b="1" kern="1200" dirty="0">
              <a:latin typeface="Times New Roman" pitchFamily="18" charset="0"/>
              <a:cs typeface="Times New Roman" pitchFamily="18" charset="0"/>
            </a:rPr>
            <a:t>The cancer has spread to distant structures, such as the lungs, liver, bones or brain.</a:t>
          </a:r>
          <a:endParaRPr lang="en-IN" sz="2000" b="1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683093" y="2196984"/>
        <a:ext cx="6470214" cy="14102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4F3D4D-4D9E-44CE-A5BB-A84FFCB430A5}">
      <dsp:nvSpPr>
        <dsp:cNvPr id="0" name=""/>
        <dsp:cNvSpPr/>
      </dsp:nvSpPr>
      <dsp:spPr>
        <a:xfrm rot="5400000">
          <a:off x="-51771" y="1443248"/>
          <a:ext cx="1798408" cy="1440008"/>
        </a:xfrm>
        <a:prstGeom prst="chevron">
          <a:avLst/>
        </a:prstGeom>
        <a:solidFill>
          <a:schemeClr val="accent4"/>
        </a:solidFill>
        <a:ln w="57150" cap="flat" cmpd="sng" algn="ctr">
          <a:solidFill>
            <a:srgbClr val="00206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Times New Roman" pitchFamily="18" charset="0"/>
              <a:cs typeface="Times New Roman" pitchFamily="18" charset="0"/>
            </a:rPr>
            <a:t>STAGE 5</a:t>
          </a:r>
          <a:endParaRPr lang="en-IN" sz="2400" b="1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27429" y="1984052"/>
        <a:ext cx="1440008" cy="358400"/>
      </dsp:txXfrm>
    </dsp:sp>
    <dsp:sp modelId="{E68B36D6-8D69-47F5-AA83-F09202E293EB}">
      <dsp:nvSpPr>
        <dsp:cNvPr id="0" name=""/>
        <dsp:cNvSpPr/>
      </dsp:nvSpPr>
      <dsp:spPr>
        <a:xfrm rot="5400000">
          <a:off x="4177588" y="-1319158"/>
          <a:ext cx="1182094" cy="6333040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3200" b="1" kern="1200" dirty="0">
              <a:latin typeface="Times New Roman" pitchFamily="18" charset="0"/>
              <a:cs typeface="Times New Roman" pitchFamily="18" charset="0"/>
            </a:rPr>
            <a:t>Cancer cells are found in both kidneys.</a:t>
          </a:r>
        </a:p>
      </dsp:txBody>
      <dsp:txXfrm rot="-5400000">
        <a:off x="1602116" y="1314019"/>
        <a:ext cx="6275335" cy="10666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4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#5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#6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15FED0D-A053-44EB-A9E4-3C607CCDCE6A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905000"/>
            <a:ext cx="7772400" cy="213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b="1" dirty="0">
                <a:solidFill>
                  <a:schemeClr val="accent6">
                    <a:lumMod val="50000"/>
                  </a:schemeClr>
                </a:solidFill>
                <a:latin typeface="Algerian" panose="04020705040A02060702" pitchFamily="82" charset="0"/>
              </a:rPr>
              <a:t>Nursing Management of Patient </a:t>
            </a:r>
          </a:p>
          <a:p>
            <a:pPr>
              <a:defRPr/>
            </a:pPr>
            <a:r>
              <a:rPr lang="en-US" altLang="en-US" b="1" dirty="0">
                <a:solidFill>
                  <a:schemeClr val="accent6">
                    <a:lumMod val="50000"/>
                  </a:schemeClr>
                </a:solidFill>
                <a:latin typeface="Algerian" panose="04020705040A02060702" pitchFamily="82" charset="0"/>
              </a:rPr>
              <a:t>WITH WILM TUMOR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C6CF9D0-07AD-456C-BB87-8769C655EF53}"/>
              </a:ext>
            </a:extLst>
          </p:cNvPr>
          <p:cNvSpPr txBox="1">
            <a:spLocks noChangeArrowheads="1"/>
          </p:cNvSpPr>
          <p:nvPr/>
        </p:nvSpPr>
        <p:spPr>
          <a:xfrm>
            <a:off x="2362200" y="4648200"/>
            <a:ext cx="6248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800" dirty="0"/>
              <a:t>Presented By,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IN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Mr. Nirmal Raj E V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IN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Assistant Professor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Department of Child Health Nursing, SNC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7224B563-F0B3-4045-AB73-CF9D517D4F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873625"/>
            <a:ext cx="1298575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4B4C0F32-D481-4628-AC14-93867BCE3552}"/>
              </a:ext>
            </a:extLst>
          </p:cNvPr>
          <p:cNvSpPr txBox="1">
            <a:spLocks noChangeArrowheads="1"/>
          </p:cNvSpPr>
          <p:nvPr/>
        </p:nvSpPr>
        <p:spPr>
          <a:xfrm>
            <a:off x="2362200" y="4651375"/>
            <a:ext cx="6248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800" dirty="0"/>
              <a:t>Presented By,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IN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Mr. Nirmal Raj E V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IN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Assistant Professor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Department of Child Health Nursing, SNC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3D2811D2-5E13-4F9A-A96C-325306B2F8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876800"/>
            <a:ext cx="1298575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0901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" pitchFamily="18" charset="0"/>
              </a:rPr>
              <a:t> PATHOPHYSIOLOGY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581400"/>
          </a:xfrm>
        </p:spPr>
        <p:txBody>
          <a:bodyPr/>
          <a:lstStyle/>
          <a:p>
            <a:pPr lvl="1"/>
            <a:r>
              <a:rPr lang="en-US" dirty="0">
                <a:latin typeface="Times" pitchFamily="18" charset="0"/>
              </a:rPr>
              <a:t>Wilms tumor are generally large rapidly growing lesions that may reach considerable size before they are detected.</a:t>
            </a:r>
          </a:p>
          <a:p>
            <a:pPr lvl="1"/>
            <a:r>
              <a:rPr lang="en-US" dirty="0">
                <a:latin typeface="Times" pitchFamily="18" charset="0"/>
              </a:rPr>
              <a:t>They  develop in the renal parenchyma in either the central or the polar location.</a:t>
            </a:r>
          </a:p>
          <a:p>
            <a:pPr lvl="1"/>
            <a:r>
              <a:rPr lang="en-US" dirty="0">
                <a:latin typeface="Times" pitchFamily="18" charset="0"/>
              </a:rPr>
              <a:t>Entire renal parenchyma may appear  replaced by tumour. </a:t>
            </a:r>
          </a:p>
        </p:txBody>
      </p:sp>
      <p:pic>
        <p:nvPicPr>
          <p:cNvPr id="4" name="Picture 3" descr="nephroblastoma-10220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599" y="4114800"/>
            <a:ext cx="3918857" cy="2438400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en-IN" b="1" dirty="0"/>
            </a:br>
            <a:r>
              <a:rPr lang="en-IN" sz="5300" b="1" dirty="0">
                <a:latin typeface="Algerian" pitchFamily="82" charset="0"/>
              </a:rPr>
              <a:t>SIGN AND SYMPTOMS</a:t>
            </a:r>
            <a:br>
              <a:rPr lang="en-IN" sz="5300" dirty="0">
                <a:latin typeface="Algerian" pitchFamily="82" charset="0"/>
              </a:rPr>
            </a:br>
            <a:endParaRPr lang="en-IN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IN" dirty="0">
                <a:latin typeface="Times New Roman" pitchFamily="18" charset="0"/>
                <a:cs typeface="Times New Roman" pitchFamily="18" charset="0"/>
              </a:rPr>
              <a:t>Abnormally large abdomen</a:t>
            </a:r>
          </a:p>
          <a:p>
            <a:pPr lvl="0"/>
            <a:r>
              <a:rPr lang="en-IN" dirty="0">
                <a:latin typeface="Times New Roman" pitchFamily="18" charset="0"/>
                <a:cs typeface="Times New Roman" pitchFamily="18" charset="0"/>
              </a:rPr>
              <a:t>Abdominal pain</a:t>
            </a:r>
          </a:p>
          <a:p>
            <a:pPr lvl="0"/>
            <a:r>
              <a:rPr lang="en-IN" dirty="0">
                <a:latin typeface="Times New Roman" pitchFamily="18" charset="0"/>
                <a:cs typeface="Times New Roman" pitchFamily="18" charset="0"/>
              </a:rPr>
              <a:t>Fever</a:t>
            </a:r>
          </a:p>
          <a:p>
            <a:pPr lvl="0"/>
            <a:r>
              <a:rPr lang="en-IN" dirty="0">
                <a:latin typeface="Times New Roman" pitchFamily="18" charset="0"/>
                <a:cs typeface="Times New Roman" pitchFamily="18" charset="0"/>
              </a:rPr>
              <a:t>Nausea </a:t>
            </a:r>
          </a:p>
          <a:p>
            <a:pPr lvl="0"/>
            <a:r>
              <a:rPr lang="en-IN" dirty="0">
                <a:latin typeface="Times New Roman" pitchFamily="18" charset="0"/>
                <a:cs typeface="Times New Roman" pitchFamily="18" charset="0"/>
              </a:rPr>
              <a:t>Vomiting</a:t>
            </a:r>
          </a:p>
          <a:p>
            <a:pPr lvl="0"/>
            <a:r>
              <a:rPr lang="en-IN" dirty="0">
                <a:latin typeface="Times New Roman" pitchFamily="18" charset="0"/>
                <a:cs typeface="Times New Roman" pitchFamily="18" charset="0"/>
              </a:rPr>
              <a:t>Blood in the urine</a:t>
            </a:r>
          </a:p>
          <a:p>
            <a:pPr lvl="0"/>
            <a:r>
              <a:rPr lang="en-IN" dirty="0">
                <a:latin typeface="Times New Roman" pitchFamily="18" charset="0"/>
                <a:cs typeface="Times New Roman" pitchFamily="18" charset="0"/>
              </a:rPr>
              <a:t>High blood pressure in some cases</a:t>
            </a:r>
          </a:p>
          <a:p>
            <a:pPr lvl="0"/>
            <a:r>
              <a:rPr lang="en-IN" dirty="0">
                <a:latin typeface="Times New Roman" pitchFamily="18" charset="0"/>
                <a:cs typeface="Times New Roman" pitchFamily="18" charset="0"/>
              </a:rPr>
              <a:t>Pallor</a:t>
            </a:r>
          </a:p>
          <a:p>
            <a:pPr lvl="0"/>
            <a:r>
              <a:rPr lang="en-IN" dirty="0">
                <a:latin typeface="Times New Roman" pitchFamily="18" charset="0"/>
                <a:cs typeface="Times New Roman" pitchFamily="18" charset="0"/>
              </a:rPr>
              <a:t>Superficial venous engorgement</a:t>
            </a:r>
          </a:p>
          <a:p>
            <a:pPr>
              <a:buNone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harsh\Downloads\ppt slides\download (1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1981200"/>
            <a:ext cx="2600325" cy="1762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Algerian" pitchFamily="82" charset="0"/>
              </a:rPr>
              <a:t>STAGES OF WILM’S TUMOR</a:t>
            </a:r>
            <a:endParaRPr lang="en-IN" sz="4800" b="1" dirty="0">
              <a:latin typeface="Algerian" pitchFamily="8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676400"/>
          <a:ext cx="8458200" cy="4754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D4F3D4D-4D9E-44CE-A5BB-A84FFCB430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ED4F3D4D-4D9E-44CE-A5BB-A84FFCB430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8B36D6-8D69-47F5-AA83-F09202E293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E68B36D6-8D69-47F5-AA83-F09202E293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C96EE9F-AFC0-4FF8-BFF9-F7E027632F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6C96EE9F-AFC0-4FF8-BFF9-F7E027632F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3F2EA8-F9BC-44E3-BE4E-F56FCAB24A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A53F2EA8-F9BC-44E3-BE4E-F56FCAB24A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6237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D4F3D4D-4D9E-44CE-A5BB-A84FFCB430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ED4F3D4D-4D9E-44CE-A5BB-A84FFCB430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8B36D6-8D69-47F5-AA83-F09202E293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E68B36D6-8D69-47F5-AA83-F09202E293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C96EE9F-AFC0-4FF8-BFF9-F7E027632F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6C96EE9F-AFC0-4FF8-BFF9-F7E027632F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3F2EA8-F9BC-44E3-BE4E-F56FCAB24A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A53F2EA8-F9BC-44E3-BE4E-F56FCAB24A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D4F3D4D-4D9E-44CE-A5BB-A84FFCB430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ED4F3D4D-4D9E-44CE-A5BB-A84FFCB430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8B36D6-8D69-47F5-AA83-F09202E293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E68B36D6-8D69-47F5-AA83-F09202E293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b="1" dirty="0"/>
          </a:p>
        </p:txBody>
      </p:sp>
      <p:pic>
        <p:nvPicPr>
          <p:cNvPr id="1026" name="Picture 2" descr="C:\Users\harsh\Downloads\ppt slides\wilms-tumor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"/>
            <a:ext cx="8610600" cy="640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en-IN" b="1" dirty="0"/>
            </a:br>
            <a:r>
              <a:rPr lang="en-IN" sz="4900" b="1" dirty="0">
                <a:latin typeface="Algerian" pitchFamily="82" charset="0"/>
              </a:rPr>
              <a:t>DIAGNOSTIC EVALUATION</a:t>
            </a:r>
            <a:br>
              <a:rPr lang="en-IN" sz="4900" dirty="0">
                <a:latin typeface="Algerian" pitchFamily="82" charset="0"/>
              </a:rPr>
            </a:br>
            <a:endParaRPr lang="en-IN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IN" dirty="0">
                <a:latin typeface="Times New Roman" pitchFamily="18" charset="0"/>
                <a:cs typeface="Times New Roman" pitchFamily="18" charset="0"/>
              </a:rPr>
              <a:t>History of illness</a:t>
            </a:r>
          </a:p>
          <a:p>
            <a:pPr lvl="0"/>
            <a:r>
              <a:rPr lang="en-IN" dirty="0">
                <a:latin typeface="Times New Roman" pitchFamily="18" charset="0"/>
                <a:cs typeface="Times New Roman" pitchFamily="18" charset="0"/>
              </a:rPr>
              <a:t>Physical examination</a:t>
            </a:r>
          </a:p>
          <a:p>
            <a:pPr lvl="0"/>
            <a:r>
              <a:rPr lang="en-IN" dirty="0">
                <a:latin typeface="Times New Roman" pitchFamily="18" charset="0"/>
                <a:cs typeface="Times New Roman" pitchFamily="18" charset="0"/>
              </a:rPr>
              <a:t>X-ray abdomen</a:t>
            </a:r>
          </a:p>
          <a:p>
            <a:pPr lvl="0"/>
            <a:r>
              <a:rPr lang="en-IN" dirty="0">
                <a:latin typeface="Times New Roman" pitchFamily="18" charset="0"/>
                <a:cs typeface="Times New Roman" pitchFamily="18" charset="0"/>
              </a:rPr>
              <a:t>Chest X-ray</a:t>
            </a:r>
          </a:p>
          <a:p>
            <a:pPr lvl="0"/>
            <a:r>
              <a:rPr lang="en-IN" dirty="0">
                <a:latin typeface="Times New Roman" pitchFamily="18" charset="0"/>
                <a:cs typeface="Times New Roman" pitchFamily="18" charset="0"/>
              </a:rPr>
              <a:t>IVP</a:t>
            </a:r>
          </a:p>
          <a:p>
            <a:pPr lvl="0"/>
            <a:r>
              <a:rPr lang="en-IN" dirty="0">
                <a:latin typeface="Times New Roman" pitchFamily="18" charset="0"/>
                <a:cs typeface="Times New Roman" pitchFamily="18" charset="0"/>
              </a:rPr>
              <a:t>USG</a:t>
            </a: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 err="1"/>
              <a:t>Contd</a:t>
            </a:r>
            <a:r>
              <a:rPr lang="en-US" sz="5400" b="1" dirty="0"/>
              <a:t>….</a:t>
            </a:r>
            <a:endParaRPr lang="en-IN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4525963"/>
          </a:xfrm>
        </p:spPr>
        <p:txBody>
          <a:bodyPr/>
          <a:lstStyle/>
          <a:p>
            <a:pPr lvl="0"/>
            <a:r>
              <a:rPr lang="en-IN" dirty="0">
                <a:latin typeface="Times New Roman" pitchFamily="18" charset="0"/>
                <a:cs typeface="Times New Roman" pitchFamily="18" charset="0"/>
              </a:rPr>
              <a:t>CT Scan</a:t>
            </a:r>
          </a:p>
          <a:p>
            <a:pPr lvl="0"/>
            <a:r>
              <a:rPr lang="en-IN" dirty="0">
                <a:latin typeface="Times New Roman" pitchFamily="18" charset="0"/>
                <a:cs typeface="Times New Roman" pitchFamily="18" charset="0"/>
              </a:rPr>
              <a:t>MRI</a:t>
            </a:r>
          </a:p>
          <a:p>
            <a:pPr lvl="0"/>
            <a:r>
              <a:rPr lang="en-IN" dirty="0">
                <a:latin typeface="Times New Roman" pitchFamily="18" charset="0"/>
                <a:cs typeface="Times New Roman" pitchFamily="18" charset="0"/>
              </a:rPr>
              <a:t>Renal function test</a:t>
            </a:r>
          </a:p>
          <a:p>
            <a:pPr lvl="0"/>
            <a:r>
              <a:rPr lang="en-IN" dirty="0">
                <a:latin typeface="Times New Roman" pitchFamily="18" charset="0"/>
                <a:cs typeface="Times New Roman" pitchFamily="18" charset="0"/>
              </a:rPr>
              <a:t>Urine analysis</a:t>
            </a:r>
          </a:p>
          <a:p>
            <a:pPr lvl="0"/>
            <a:r>
              <a:rPr lang="en-IN" dirty="0">
                <a:latin typeface="Times New Roman" pitchFamily="18" charset="0"/>
                <a:cs typeface="Times New Roman" pitchFamily="18" charset="0"/>
              </a:rPr>
              <a:t>Liver function test</a:t>
            </a:r>
          </a:p>
          <a:p>
            <a:pPr lvl="0"/>
            <a:r>
              <a:rPr lang="en-IN" dirty="0">
                <a:latin typeface="Times New Roman" pitchFamily="18" charset="0"/>
                <a:cs typeface="Times New Roman" pitchFamily="18" charset="0"/>
              </a:rPr>
              <a:t>Bone marrow study</a:t>
            </a:r>
          </a:p>
          <a:p>
            <a:pPr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latin typeface="Times New Roman" pitchFamily="18" charset="0"/>
                <a:cs typeface="Times New Roman" pitchFamily="18" charset="0"/>
              </a:rPr>
              <a:t>MEDICAL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Pharmacological management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endParaRPr lang="en-IN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800" b="1" dirty="0">
                <a:latin typeface="Times New Roman" pitchFamily="18" charset="0"/>
                <a:cs typeface="Times New Roman" pitchFamily="18" charset="0"/>
              </a:rPr>
              <a:t>Pre-operative Chemotherapy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Large tumors that involve vital structures make resection difficult.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complication rate is high, and the incidence of tumor spillage also is high.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Bilateral WT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The chemotherapeutic drugs are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Inj.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vincristine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Inj.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actinomycin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IN" sz="2600" dirty="0">
              <a:latin typeface="Times New Roman" pitchFamily="18" charset="0"/>
              <a:cs typeface="Times New Roman" pitchFamily="18" charset="0"/>
            </a:endParaRP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IN" b="1" dirty="0">
                <a:latin typeface="Times New Roman" pitchFamily="18" charset="0"/>
                <a:cs typeface="Times New Roman" pitchFamily="18" charset="0"/>
              </a:rPr>
            </a:br>
            <a:r>
              <a:rPr lang="en-IN" b="1" dirty="0">
                <a:latin typeface="Times New Roman" pitchFamily="18" charset="0"/>
                <a:cs typeface="Times New Roman" pitchFamily="18" charset="0"/>
              </a:rPr>
              <a:t>Post-operative Chemotherapy and Radiotherapy</a:t>
            </a:r>
            <a:br>
              <a:rPr lang="en-IN" sz="4000" dirty="0">
                <a:latin typeface="Times New Roman" pitchFamily="18" charset="0"/>
                <a:cs typeface="Times New Roman" pitchFamily="18" charset="0"/>
              </a:rPr>
            </a:b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Postoperative chemotherapy and radiotherapy includes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Inj.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vincristine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Inj.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actinomycin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 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Inj. doxorubicin 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Abdominal radiation 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Abdominal irradiation according to local stage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>
            <a:noAutofit/>
          </a:bodyPr>
          <a:lstStyle/>
          <a:p>
            <a:r>
              <a:rPr lang="en-US" sz="13800" b="1" dirty="0">
                <a:solidFill>
                  <a:schemeClr val="bg1"/>
                </a:solidFill>
                <a:latin typeface="Bradley Hand ITC" pitchFamily="66" charset="0"/>
              </a:rPr>
              <a:t>WILM’S TUMOR</a:t>
            </a:r>
            <a:endParaRPr lang="en-IN" sz="13800" b="1" dirty="0">
              <a:solidFill>
                <a:schemeClr val="bg1"/>
              </a:solidFill>
              <a:latin typeface="Bradley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" pitchFamily="18" charset="0"/>
              </a:rPr>
              <a:t>SURGICAL 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572000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3600" dirty="0">
                <a:latin typeface="Times" pitchFamily="18" charset="0"/>
              </a:rPr>
              <a:t>                          The initial recommands is  radial Nephrectomy. In case of bilateral tumors considered operable first surgery  should receive 4-6 weeks of chemotherapy. In some cases  chemotherapy may have to enable partial  Nephrectomy  to be done.          </a:t>
            </a:r>
          </a:p>
        </p:txBody>
      </p:sp>
    </p:spTree>
  </p:cSld>
  <p:clrMapOvr>
    <a:masterClrMapping/>
  </p:clrMapOvr>
  <p:transition spd="slow">
    <p:circl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SURGICAL TREATMENT :-</a:t>
            </a:r>
          </a:p>
        </p:txBody>
      </p:sp>
      <p:pic>
        <p:nvPicPr>
          <p:cNvPr id="4" name="Content Placeholder 3" descr="AfrJPaediatrSurg_2011_8_1_49_78669_f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4192" y="1882775"/>
            <a:ext cx="6535615" cy="4572000"/>
          </a:xfrm>
        </p:spPr>
      </p:pic>
    </p:spTree>
  </p:cSld>
  <p:clrMapOvr>
    <a:masterClrMapping/>
  </p:clrMapOvr>
  <p:transition spd="slow">
    <p:circl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RADIOTHERAPY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1143000"/>
          </a:xfrm>
        </p:spPr>
        <p:txBody>
          <a:bodyPr/>
          <a:lstStyle/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TO  treat  all cells which are escaped after surgery.</a:t>
            </a:r>
          </a:p>
        </p:txBody>
      </p:sp>
      <p:pic>
        <p:nvPicPr>
          <p:cNvPr id="4" name="Picture 3" descr="20090125_051506_hussmann2_4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667000"/>
            <a:ext cx="5791200" cy="3807714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CHEMOTHERAPY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NAME OF DUGE :-</a:t>
            </a:r>
          </a:p>
          <a:p>
            <a:pPr marL="578358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Cytoxan</a:t>
            </a:r>
          </a:p>
          <a:p>
            <a:pPr marL="578358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Taxol</a:t>
            </a:r>
          </a:p>
          <a:p>
            <a:pPr marL="578358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Adriamycin</a:t>
            </a:r>
          </a:p>
          <a:p>
            <a:pPr marL="578358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Oncovin</a:t>
            </a:r>
          </a:p>
          <a:p>
            <a:pPr marL="578358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Cosmegen	 	</a:t>
            </a:r>
          </a:p>
        </p:txBody>
      </p:sp>
      <p:pic>
        <p:nvPicPr>
          <p:cNvPr id="4" name="Picture 3" descr="anticancerdrugsmidbann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2438400"/>
            <a:ext cx="4114800" cy="2819400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NUTRITIONAL THERAPY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Any vegitable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Fruites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Low carb foods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Apples,  spinach,  grains, bananas ,mangos , oranges , black berries.</a:t>
            </a:r>
          </a:p>
        </p:txBody>
      </p:sp>
    </p:spTree>
  </p:cSld>
  <p:clrMapOvr>
    <a:masterClrMapping/>
  </p:clrMapOvr>
  <p:transition spd="slow">
    <p:circl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en-IN" b="1" dirty="0"/>
            </a:br>
            <a:r>
              <a:rPr lang="en-IN" sz="5300" b="1" dirty="0">
                <a:latin typeface="Algerian" pitchFamily="82" charset="0"/>
              </a:rPr>
              <a:t>NURSING MANAGEMENT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IN" dirty="0">
                <a:latin typeface="Times New Roman" pitchFamily="18" charset="0"/>
                <a:cs typeface="Times New Roman" pitchFamily="18" charset="0"/>
              </a:rPr>
              <a:t>Special care during </a:t>
            </a:r>
            <a:r>
              <a:rPr lang="en-IN" dirty="0" err="1">
                <a:latin typeface="Times New Roman" pitchFamily="18" charset="0"/>
                <a:cs typeface="Times New Roman" pitchFamily="18" charset="0"/>
              </a:rPr>
              <a:t>nephrectomy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, radiotherapy and chemotherapy</a:t>
            </a:r>
          </a:p>
          <a:p>
            <a:pPr lvl="0"/>
            <a:r>
              <a:rPr lang="en-IN" dirty="0">
                <a:latin typeface="Times New Roman" pitchFamily="18" charset="0"/>
                <a:cs typeface="Times New Roman" pitchFamily="18" charset="0"/>
              </a:rPr>
              <a:t>Reducing anxiety of the parents by explanations.</a:t>
            </a:r>
          </a:p>
          <a:p>
            <a:pPr lvl="0"/>
            <a:r>
              <a:rPr lang="en-IN" dirty="0">
                <a:latin typeface="Times New Roman" pitchFamily="18" charset="0"/>
                <a:cs typeface="Times New Roman" pitchFamily="18" charset="0"/>
              </a:rPr>
              <a:t>Involvement in child care and teaching long-term home based care are important nursing interventions to help the family to cope with the situations.</a:t>
            </a:r>
          </a:p>
          <a:p>
            <a:pPr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latin typeface="Times New Roman" pitchFamily="18" charset="0"/>
                <a:cs typeface="Times New Roman" pitchFamily="18" charset="0"/>
              </a:rPr>
              <a:t>NURSING DIAGNOSIS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2"/>
            <a:r>
              <a:rPr lang="en-US" sz="3000" dirty="0">
                <a:latin typeface="Times" pitchFamily="18" charset="0"/>
              </a:rPr>
              <a:t>Pain acute related to abdominal swelling secondary to growth of tumor.</a:t>
            </a:r>
            <a:endParaRPr lang="en-IN" sz="3000" dirty="0">
              <a:latin typeface="Times" pitchFamily="18" charset="0"/>
            </a:endParaRPr>
          </a:p>
          <a:p>
            <a:pPr lvl="2"/>
            <a:endParaRPr lang="en-US" sz="3000" dirty="0">
              <a:latin typeface="Times" pitchFamily="18" charset="0"/>
            </a:endParaRPr>
          </a:p>
          <a:p>
            <a:pPr lvl="2"/>
            <a:r>
              <a:rPr lang="en-US" sz="3000" dirty="0">
                <a:latin typeface="Times" pitchFamily="18" charset="0"/>
              </a:rPr>
              <a:t>Nutrition imbalanced less than body requirement related to anorexia secondary to compression of tumor.</a:t>
            </a:r>
            <a:endParaRPr lang="en-IN" sz="3000" dirty="0">
              <a:latin typeface="Times" pitchFamily="18" charset="0"/>
            </a:endParaRPr>
          </a:p>
          <a:p>
            <a:pPr lvl="2"/>
            <a:endParaRPr lang="en-US" sz="3000" dirty="0">
              <a:latin typeface="Times" pitchFamily="18" charset="0"/>
            </a:endParaRPr>
          </a:p>
          <a:p>
            <a:pPr lvl="2"/>
            <a:r>
              <a:rPr lang="en-US" sz="3000" dirty="0">
                <a:latin typeface="Times" pitchFamily="18" charset="0"/>
              </a:rPr>
              <a:t>Parental anxiety related to hospitalization of the child.</a:t>
            </a:r>
            <a:endParaRPr lang="en-IN" sz="3000" dirty="0">
              <a:latin typeface="Times" pitchFamily="18" charset="0"/>
            </a:endParaRPr>
          </a:p>
          <a:p>
            <a:pPr lvl="2"/>
            <a:endParaRPr lang="en-US" sz="3000" dirty="0">
              <a:latin typeface="Times" pitchFamily="18" charset="0"/>
            </a:endParaRPr>
          </a:p>
          <a:p>
            <a:pPr lvl="2"/>
            <a:r>
              <a:rPr lang="en-US" sz="3000" dirty="0">
                <a:latin typeface="Times" pitchFamily="18" charset="0"/>
              </a:rPr>
              <a:t>Knowledge deficit of parents regarding the chemotherapy and nutritional management of the child.</a:t>
            </a:r>
            <a:endParaRPr lang="en-IN" sz="3000" dirty="0">
              <a:latin typeface="Times" pitchFamily="18" charset="0"/>
            </a:endParaRPr>
          </a:p>
          <a:p>
            <a:pPr lvl="2"/>
            <a:endParaRPr lang="en-US" sz="3000" dirty="0">
              <a:latin typeface="Times" pitchFamily="18" charset="0"/>
            </a:endParaRPr>
          </a:p>
          <a:p>
            <a:pPr lvl="2"/>
            <a:r>
              <a:rPr lang="en-US" sz="3000" dirty="0">
                <a:latin typeface="Times" pitchFamily="18" charset="0"/>
              </a:rPr>
              <a:t>Risk for infection related to </a:t>
            </a:r>
            <a:r>
              <a:rPr lang="en-US" sz="3000" dirty="0" err="1">
                <a:latin typeface="Times" pitchFamily="18" charset="0"/>
              </a:rPr>
              <a:t>leukocytopenia</a:t>
            </a:r>
            <a:r>
              <a:rPr lang="en-US" sz="3000" dirty="0">
                <a:latin typeface="Times" pitchFamily="18" charset="0"/>
              </a:rPr>
              <a:t> secondary to chemotherapy.</a:t>
            </a:r>
            <a:endParaRPr lang="en-IN" sz="3000" dirty="0">
              <a:latin typeface="Times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latin typeface="Times New Roman" pitchFamily="18" charset="0"/>
                <a:cs typeface="Times New Roman" pitchFamily="18" charset="0"/>
              </a:rPr>
              <a:t>NURSING INTERVENTION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Asses the condition of the child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Collect the complete history.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Monitor the vital signs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Provide comfort and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diversional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therapy to relieve pain.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Provide cold compress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Prepare the menu plan for the client based on the likes and dislikes of the clients.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>
                <a:latin typeface="Times" pitchFamily="18" charset="0"/>
              </a:rPr>
              <a:t>Advice the family members regarding client condition</a:t>
            </a:r>
            <a:endParaRPr lang="en-IN" sz="2400" dirty="0">
              <a:latin typeface="Times" pitchFamily="18" charset="0"/>
            </a:endParaRPr>
          </a:p>
          <a:p>
            <a:pPr lvl="1"/>
            <a:r>
              <a:rPr lang="en-US" dirty="0">
                <a:latin typeface="Times" pitchFamily="18" charset="0"/>
              </a:rPr>
              <a:t>Prepare the client for chemotherapy</a:t>
            </a:r>
            <a:endParaRPr lang="en-IN" sz="2400" dirty="0">
              <a:latin typeface="Times" pitchFamily="18" charset="0"/>
            </a:endParaRPr>
          </a:p>
          <a:p>
            <a:pPr lvl="1"/>
            <a:r>
              <a:rPr lang="en-US" dirty="0">
                <a:latin typeface="Times" pitchFamily="18" charset="0"/>
              </a:rPr>
              <a:t>Prepare the client for surgery if needed</a:t>
            </a:r>
            <a:endParaRPr lang="en-IN" sz="2400" dirty="0">
              <a:latin typeface="Times" pitchFamily="18" charset="0"/>
            </a:endParaRPr>
          </a:p>
          <a:p>
            <a:pPr lvl="1"/>
            <a:r>
              <a:rPr lang="en-US" dirty="0">
                <a:latin typeface="Times" pitchFamily="18" charset="0"/>
              </a:rPr>
              <a:t>Provide comfort to the client after surgery</a:t>
            </a:r>
            <a:endParaRPr lang="en-IN" sz="2400" dirty="0">
              <a:latin typeface="Times" pitchFamily="18" charset="0"/>
            </a:endParaRPr>
          </a:p>
          <a:p>
            <a:pPr lvl="1"/>
            <a:r>
              <a:rPr lang="en-US" dirty="0">
                <a:latin typeface="Times" pitchFamily="18" charset="0"/>
              </a:rPr>
              <a:t>Educate the family members regarding the prognosis of the client.</a:t>
            </a:r>
            <a:endParaRPr lang="en-IN" sz="2400" dirty="0">
              <a:latin typeface="Times" pitchFamily="18" charset="0"/>
            </a:endParaRPr>
          </a:p>
          <a:p>
            <a:pPr lvl="1"/>
            <a:r>
              <a:rPr lang="en-US" dirty="0">
                <a:latin typeface="Times" pitchFamily="18" charset="0"/>
              </a:rPr>
              <a:t>Educate family members regarding the importance follow-up.</a:t>
            </a:r>
            <a:endParaRPr lang="en-IN" sz="2400" dirty="0">
              <a:latin typeface="Times" pitchFamily="18" charset="0"/>
            </a:endParaRPr>
          </a:p>
          <a:p>
            <a:endParaRPr lang="en-IN" dirty="0">
              <a:latin typeface="Times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latin typeface="Times" pitchFamily="18" charset="0"/>
              </a:rPr>
              <a:t>COMPLICATION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3600" dirty="0">
                <a:latin typeface="Times" pitchFamily="18" charset="0"/>
              </a:rPr>
              <a:t>Small bowel obstruction </a:t>
            </a:r>
            <a:endParaRPr lang="en-IN" sz="3600" dirty="0">
              <a:latin typeface="Times" pitchFamily="18" charset="0"/>
            </a:endParaRPr>
          </a:p>
          <a:p>
            <a:pPr lvl="2"/>
            <a:r>
              <a:rPr lang="en-US" sz="3600" dirty="0">
                <a:latin typeface="Times" pitchFamily="18" charset="0"/>
              </a:rPr>
              <a:t>Hemorrhage </a:t>
            </a:r>
            <a:endParaRPr lang="en-IN" sz="3600" dirty="0">
              <a:latin typeface="Times" pitchFamily="18" charset="0"/>
            </a:endParaRPr>
          </a:p>
          <a:p>
            <a:pPr lvl="2"/>
            <a:r>
              <a:rPr lang="en-US" sz="3600" dirty="0">
                <a:latin typeface="Times" pitchFamily="18" charset="0"/>
              </a:rPr>
              <a:t>Wound infection, hernia</a:t>
            </a:r>
            <a:endParaRPr lang="en-IN" sz="3600" dirty="0">
              <a:latin typeface="Times" pitchFamily="18" charset="0"/>
            </a:endParaRPr>
          </a:p>
          <a:p>
            <a:pPr lvl="2"/>
            <a:r>
              <a:rPr lang="en-US" sz="3600" dirty="0">
                <a:latin typeface="Times" pitchFamily="18" charset="0"/>
              </a:rPr>
              <a:t>Vascular complications </a:t>
            </a:r>
            <a:endParaRPr lang="en-IN" sz="3600" dirty="0">
              <a:latin typeface="Times" pitchFamily="18" charset="0"/>
            </a:endParaRPr>
          </a:p>
          <a:p>
            <a:pPr lvl="2"/>
            <a:r>
              <a:rPr lang="en-US" sz="3600" dirty="0" err="1">
                <a:latin typeface="Times" pitchFamily="18" charset="0"/>
              </a:rPr>
              <a:t>Splenic</a:t>
            </a:r>
            <a:r>
              <a:rPr lang="en-US" sz="3600" dirty="0">
                <a:latin typeface="Times" pitchFamily="18" charset="0"/>
              </a:rPr>
              <a:t> and intestinal inju</a:t>
            </a:r>
            <a:r>
              <a:rPr lang="en-US" dirty="0"/>
              <a:t>ry </a:t>
            </a:r>
            <a:endParaRPr lang="en-IN" sz="2000" dirty="0"/>
          </a:p>
          <a:p>
            <a:r>
              <a:rPr lang="en-IN" b="1" dirty="0"/>
              <a:t> </a:t>
            </a:r>
            <a:endParaRPr lang="en-IN" sz="2800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" pitchFamily="18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5486400" cy="4572000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" pitchFamily="18" charset="0"/>
              </a:rPr>
              <a:t>      wilms tumour is a rare type of kidney cancer most often diagnosed  in children  the condition is named for  a 19</a:t>
            </a:r>
            <a:r>
              <a:rPr lang="en-US" baseline="30000" dirty="0">
                <a:latin typeface="Times" pitchFamily="18" charset="0"/>
              </a:rPr>
              <a:t>th</a:t>
            </a:r>
            <a:r>
              <a:rPr lang="en-US" dirty="0">
                <a:latin typeface="Times" pitchFamily="18" charset="0"/>
              </a:rPr>
              <a:t> century German surgeon, who recognized that the </a:t>
            </a:r>
            <a:r>
              <a:rPr lang="en-US" dirty="0" err="1">
                <a:latin typeface="Times" pitchFamily="18" charset="0"/>
              </a:rPr>
              <a:t>cancedevelops</a:t>
            </a:r>
            <a:r>
              <a:rPr lang="en-US" dirty="0">
                <a:latin typeface="Times" pitchFamily="18" charset="0"/>
              </a:rPr>
              <a:t> from immature kidney  cells. Its cause a tumor on one or both kidney.  </a:t>
            </a:r>
          </a:p>
        </p:txBody>
      </p:sp>
      <p:pic>
        <p:nvPicPr>
          <p:cNvPr id="5" name="Picture 4" descr="22_©_The_Burns_Archive_Wilms_Tumor_Chi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6172200" y="1371600"/>
            <a:ext cx="2514600" cy="4419600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>
                <a:latin typeface="Times" pitchFamily="18" charset="0"/>
              </a:rPr>
              <a:t>LONG TERM COMPLICATIONS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en-IN" dirty="0"/>
          </a:p>
          <a:p>
            <a:pPr lvl="0"/>
            <a:r>
              <a:rPr lang="en-US" dirty="0">
                <a:latin typeface="Times" pitchFamily="18" charset="0"/>
              </a:rPr>
              <a:t>Renal function: The rate of chronic renal failure (CRF) is 1% overall.</a:t>
            </a:r>
            <a:endParaRPr lang="en-IN" dirty="0">
              <a:latin typeface="Times" pitchFamily="18" charset="0"/>
            </a:endParaRPr>
          </a:p>
          <a:p>
            <a:pPr lvl="0"/>
            <a:r>
              <a:rPr lang="en-US" dirty="0">
                <a:latin typeface="Times" pitchFamily="18" charset="0"/>
              </a:rPr>
              <a:t>Cardiac function: The overall incidence rate of some form of cardiac damage is 25% in those treated with Doxorubicin.</a:t>
            </a:r>
            <a:endParaRPr lang="en-IN" dirty="0">
              <a:latin typeface="Times" pitchFamily="18" charset="0"/>
            </a:endParaRPr>
          </a:p>
          <a:p>
            <a:pPr lvl="0"/>
            <a:r>
              <a:rPr lang="en-US" dirty="0">
                <a:latin typeface="Times" pitchFamily="18" charset="0"/>
              </a:rPr>
              <a:t>Pulmonary function: Radiation </a:t>
            </a:r>
            <a:r>
              <a:rPr lang="en-US" dirty="0" err="1">
                <a:latin typeface="Times" pitchFamily="18" charset="0"/>
              </a:rPr>
              <a:t>pneumonitis</a:t>
            </a:r>
            <a:r>
              <a:rPr lang="en-US" dirty="0">
                <a:latin typeface="Times" pitchFamily="18" charset="0"/>
              </a:rPr>
              <a:t> is encountered in 20% of the cases receiving total pulmonary radiation.</a:t>
            </a:r>
            <a:endParaRPr lang="en-IN" dirty="0">
              <a:latin typeface="Times" pitchFamily="18" charset="0"/>
            </a:endParaRPr>
          </a:p>
          <a:p>
            <a:pPr lvl="0"/>
            <a:r>
              <a:rPr lang="en-US" dirty="0">
                <a:latin typeface="Times" pitchFamily="18" charset="0"/>
              </a:rPr>
              <a:t>Hepatic function: </a:t>
            </a:r>
            <a:r>
              <a:rPr lang="en-US" dirty="0" err="1">
                <a:latin typeface="Times" pitchFamily="18" charset="0"/>
              </a:rPr>
              <a:t>Actinomycin</a:t>
            </a:r>
            <a:r>
              <a:rPr lang="en-US" dirty="0">
                <a:latin typeface="Times" pitchFamily="18" charset="0"/>
              </a:rPr>
              <a:t> D and radiation may damage the liver, with an overall incidence rate of 10%.</a:t>
            </a:r>
            <a:endParaRPr lang="en-IN" dirty="0">
              <a:latin typeface="Times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978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  <a:p>
                      <a:r>
                        <a:rPr lang="en-IN" dirty="0"/>
                        <a:t>             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             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                         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          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  <a:p>
                      <a:endParaRPr lang="en-IN" dirty="0"/>
                    </a:p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Additional patients were identified by a query through the </a:t>
                      </a:r>
                      <a:r>
                        <a:rPr lang="en-IN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Pediatric</a:t>
                      </a:r>
                      <a:r>
                        <a:rPr lang="en-I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Blood and Marrow Transplant Consortium.</a:t>
                      </a:r>
                    </a:p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Treatment of </a:t>
                      </a:r>
                      <a:r>
                        <a:rPr lang="en-IN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Hepatoblastoma</a:t>
                      </a:r>
                      <a:r>
                        <a:rPr lang="en-I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With High-dose Chemotherapy and Stem Cell Rescue</a:t>
                      </a:r>
                      <a:endParaRPr lang="en-IN" dirty="0"/>
                    </a:p>
                    <a:p>
                      <a:endParaRPr lang="en-IN" dirty="0"/>
                    </a:p>
                    <a:p>
                      <a:endParaRPr lang="en-IN" dirty="0"/>
                    </a:p>
                    <a:p>
                      <a:endParaRPr lang="en-IN" dirty="0"/>
                    </a:p>
                    <a:p>
                      <a:endParaRPr lang="en-IN" dirty="0"/>
                    </a:p>
                    <a:p>
                      <a:endParaRPr lang="en-IN" dirty="0"/>
                    </a:p>
                    <a:p>
                      <a:endParaRPr lang="en-IN" dirty="0"/>
                    </a:p>
                    <a:p>
                      <a:endParaRPr lang="en-IN" dirty="0"/>
                    </a:p>
                    <a:p>
                      <a:endParaRPr lang="en-IN" dirty="0"/>
                    </a:p>
                    <a:p>
                      <a:endParaRPr lang="en-IN" dirty="0"/>
                    </a:p>
                    <a:p>
                      <a:endParaRPr lang="en-IN" dirty="0"/>
                    </a:p>
                    <a:p>
                      <a:endParaRPr lang="en-IN" dirty="0"/>
                    </a:p>
                    <a:p>
                      <a:endParaRPr lang="en-IN" dirty="0"/>
                    </a:p>
                    <a:p>
                      <a:endParaRPr lang="en-IN" dirty="0"/>
                    </a:p>
                    <a:p>
                      <a:endParaRPr lang="en-IN" dirty="0"/>
                    </a:p>
                    <a:p>
                      <a:endParaRPr lang="en-IN" dirty="0"/>
                    </a:p>
                    <a:p>
                      <a:endParaRPr lang="en-IN" dirty="0"/>
                    </a:p>
                    <a:p>
                      <a:endParaRPr lang="en-IN" dirty="0"/>
                    </a:p>
                    <a:p>
                      <a:endParaRPr lang="en-IN" dirty="0"/>
                    </a:p>
                    <a:p>
                      <a:endParaRPr lang="en-IN" dirty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 cases were categorized as undergoing HDC as part of their initial treatment or for relapsed disease. Overall survival (OS) and event-free survival (EFS) proportions were calculated for each group.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-----------------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Forty-two patients were identified. Thirty-one patients received HDC as part of their initial treatment and 55% were long-term survivors with 48% event-free. 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IN" b="1" dirty="0"/>
            </a:br>
            <a:br>
              <a:rPr lang="en-IN" b="1" dirty="0"/>
            </a:br>
            <a:r>
              <a:rPr lang="en-IN" sz="6700" b="1" dirty="0">
                <a:latin typeface="Times" pitchFamily="18" charset="0"/>
              </a:rPr>
              <a:t>DEFINITION</a:t>
            </a:r>
            <a:br>
              <a:rPr lang="en-IN" sz="6700" dirty="0">
                <a:latin typeface="Times" pitchFamily="18" charset="0"/>
              </a:rPr>
            </a:br>
            <a:endParaRPr lang="en-IN" dirty="0">
              <a:latin typeface="Times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>
              <a:latin typeface="Times" pitchFamily="18" charset="0"/>
            </a:endParaRPr>
          </a:p>
          <a:p>
            <a:pPr>
              <a:buNone/>
            </a:pPr>
            <a:r>
              <a:rPr lang="en-IN" dirty="0">
                <a:latin typeface="Times" pitchFamily="18" charset="0"/>
              </a:rPr>
              <a:t>		</a:t>
            </a:r>
            <a:r>
              <a:rPr lang="en-IN" sz="3600" dirty="0" err="1">
                <a:latin typeface="Times" pitchFamily="18" charset="0"/>
              </a:rPr>
              <a:t>Wilm’s</a:t>
            </a:r>
            <a:r>
              <a:rPr lang="en-IN" sz="3600" dirty="0">
                <a:latin typeface="Times" pitchFamily="18" charset="0"/>
              </a:rPr>
              <a:t> </a:t>
            </a:r>
            <a:r>
              <a:rPr lang="en-IN" sz="3600" dirty="0" err="1">
                <a:latin typeface="Times" pitchFamily="18" charset="0"/>
              </a:rPr>
              <a:t>tumor</a:t>
            </a:r>
            <a:r>
              <a:rPr lang="en-IN" sz="3600" dirty="0">
                <a:latin typeface="Times" pitchFamily="18" charset="0"/>
              </a:rPr>
              <a:t> is rapidly developing highly malignant </a:t>
            </a:r>
            <a:r>
              <a:rPr lang="en-IN" sz="3600" dirty="0" err="1">
                <a:latin typeface="Times" pitchFamily="18" charset="0"/>
              </a:rPr>
              <a:t>tumor</a:t>
            </a:r>
            <a:r>
              <a:rPr lang="en-IN" sz="3600" dirty="0">
                <a:latin typeface="Times" pitchFamily="18" charset="0"/>
              </a:rPr>
              <a:t> of kidney, usually diagnosed within 3 years of age or it is a cancer of the kidney.</a:t>
            </a:r>
          </a:p>
          <a:p>
            <a:pPr>
              <a:buNone/>
            </a:pPr>
            <a:endParaRPr lang="en-IN" dirty="0">
              <a:latin typeface="Times" pitchFamily="18" charset="0"/>
            </a:endParaRPr>
          </a:p>
          <a:p>
            <a:r>
              <a:rPr lang="en-IN" sz="3600" dirty="0">
                <a:latin typeface="Times" pitchFamily="18" charset="0"/>
              </a:rPr>
              <a:t>It is also called a </a:t>
            </a:r>
            <a:r>
              <a:rPr lang="en-IN" sz="3600" dirty="0" err="1">
                <a:latin typeface="Times" pitchFamily="18" charset="0"/>
              </a:rPr>
              <a:t>nephroblastoma</a:t>
            </a:r>
            <a:r>
              <a:rPr lang="en-IN" sz="3600" dirty="0">
                <a:latin typeface="Times" pitchFamily="18" charset="0"/>
              </a:rPr>
              <a:t>.</a:t>
            </a:r>
            <a:endParaRPr lang="en-IN" dirty="0">
              <a:latin typeface="Times" pitchFamily="18" charset="0"/>
            </a:endParaRPr>
          </a:p>
          <a:p>
            <a:endParaRPr lang="en-IN" dirty="0">
              <a:latin typeface="Times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8763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>
                <a:latin typeface="Times" pitchFamily="18" charset="0"/>
              </a:rPr>
              <a:t>INCIDENCE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772400" cy="3429000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Times" pitchFamily="18" charset="0"/>
              </a:rPr>
              <a:t>     It is most  common neoplasm in children with anual incidence of 7-8 per million children. It commonly occurs under 7 years of age  there is a equal  incidence in boy and girl.</a:t>
            </a:r>
          </a:p>
          <a:p>
            <a:pPr>
              <a:buNone/>
            </a:pPr>
            <a:r>
              <a:rPr lang="en-US" dirty="0">
                <a:latin typeface="Times" pitchFamily="18" charset="0"/>
              </a:rPr>
              <a:t>        usually affects newborns and the very young fortunately most kids with mostly seen in children less than 5 years of age.            </a:t>
            </a:r>
          </a:p>
        </p:txBody>
      </p:sp>
      <p:pic>
        <p:nvPicPr>
          <p:cNvPr id="4" name="Picture 3" descr="PedsOnc06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4800600"/>
            <a:ext cx="3276600" cy="1524000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143000"/>
          </a:xfrm>
        </p:spPr>
        <p:txBody>
          <a:bodyPr>
            <a:noAutofit/>
          </a:bodyPr>
          <a:lstStyle/>
          <a:p>
            <a:br>
              <a:rPr lang="en-IN" b="1" dirty="0"/>
            </a:br>
            <a:r>
              <a:rPr lang="en-IN" sz="4800" b="1" dirty="0">
                <a:latin typeface="Algerian" pitchFamily="82" charset="0"/>
              </a:rPr>
              <a:t>RISK FACTORS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IN" dirty="0">
                <a:latin typeface="Times" pitchFamily="18" charset="0"/>
              </a:rPr>
              <a:t>		Factors that may increase the risk of </a:t>
            </a:r>
            <a:r>
              <a:rPr lang="en-IN" dirty="0" err="1">
                <a:latin typeface="Times" pitchFamily="18" charset="0"/>
              </a:rPr>
              <a:t>Wilms</a:t>
            </a:r>
            <a:r>
              <a:rPr lang="en-IN" dirty="0">
                <a:latin typeface="Times" pitchFamily="18" charset="0"/>
              </a:rPr>
              <a:t>' </a:t>
            </a:r>
            <a:r>
              <a:rPr lang="en-IN" dirty="0" err="1">
                <a:latin typeface="Times" pitchFamily="18" charset="0"/>
              </a:rPr>
              <a:t>tumor</a:t>
            </a:r>
            <a:r>
              <a:rPr lang="en-IN" dirty="0">
                <a:latin typeface="Times" pitchFamily="18" charset="0"/>
              </a:rPr>
              <a:t> include:</a:t>
            </a:r>
          </a:p>
          <a:p>
            <a:pPr lvl="0"/>
            <a:r>
              <a:rPr lang="en-IN" b="1" dirty="0">
                <a:latin typeface="Times" pitchFamily="18" charset="0"/>
              </a:rPr>
              <a:t>Being female.</a:t>
            </a:r>
            <a:r>
              <a:rPr lang="en-IN" dirty="0">
                <a:latin typeface="Times" pitchFamily="18" charset="0"/>
              </a:rPr>
              <a:t> Girls are slightly more likely to develop </a:t>
            </a:r>
            <a:r>
              <a:rPr lang="en-IN" dirty="0" err="1">
                <a:latin typeface="Times" pitchFamily="18" charset="0"/>
              </a:rPr>
              <a:t>Wilms</a:t>
            </a:r>
            <a:r>
              <a:rPr lang="en-IN" dirty="0">
                <a:latin typeface="Times" pitchFamily="18" charset="0"/>
              </a:rPr>
              <a:t>' </a:t>
            </a:r>
            <a:r>
              <a:rPr lang="en-IN" dirty="0" err="1">
                <a:latin typeface="Times" pitchFamily="18" charset="0"/>
              </a:rPr>
              <a:t>tumor</a:t>
            </a:r>
            <a:r>
              <a:rPr lang="en-IN" dirty="0">
                <a:latin typeface="Times" pitchFamily="18" charset="0"/>
              </a:rPr>
              <a:t> than are boys.</a:t>
            </a:r>
          </a:p>
          <a:p>
            <a:pPr lvl="0"/>
            <a:r>
              <a:rPr lang="en-IN" b="1" dirty="0">
                <a:latin typeface="Times" pitchFamily="18" charset="0"/>
              </a:rPr>
              <a:t>Being black.</a:t>
            </a:r>
            <a:r>
              <a:rPr lang="en-IN" dirty="0">
                <a:latin typeface="Times" pitchFamily="18" charset="0"/>
              </a:rPr>
              <a:t> Black children have a slightly higher risk of developing </a:t>
            </a:r>
            <a:r>
              <a:rPr lang="en-IN" dirty="0" err="1">
                <a:latin typeface="Times" pitchFamily="18" charset="0"/>
              </a:rPr>
              <a:t>Wilms</a:t>
            </a:r>
            <a:r>
              <a:rPr lang="en-IN" dirty="0">
                <a:latin typeface="Times" pitchFamily="18" charset="0"/>
              </a:rPr>
              <a:t>' </a:t>
            </a:r>
            <a:r>
              <a:rPr lang="en-IN" dirty="0" err="1">
                <a:latin typeface="Times" pitchFamily="18" charset="0"/>
              </a:rPr>
              <a:t>tumor</a:t>
            </a:r>
            <a:r>
              <a:rPr lang="en-IN" dirty="0">
                <a:latin typeface="Times" pitchFamily="18" charset="0"/>
              </a:rPr>
              <a:t> than do children of other races. Children of Asian descent appear to have a lower risk than do children of other races.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Times" pitchFamily="18" charset="0"/>
              </a:rPr>
              <a:t>Contd</a:t>
            </a:r>
            <a:r>
              <a:rPr lang="en-US" sz="5400" dirty="0">
                <a:latin typeface="Times" pitchFamily="18" charset="0"/>
              </a:rPr>
              <a:t>…</a:t>
            </a:r>
            <a:endParaRPr lang="en-IN" sz="5400" dirty="0">
              <a:latin typeface="Times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r>
              <a:rPr lang="en-IN" b="1" dirty="0">
                <a:latin typeface="Times" pitchFamily="18" charset="0"/>
              </a:rPr>
              <a:t>Having a family history of </a:t>
            </a:r>
            <a:r>
              <a:rPr lang="en-IN" b="1" dirty="0" err="1">
                <a:latin typeface="Times" pitchFamily="18" charset="0"/>
              </a:rPr>
              <a:t>Wilms</a:t>
            </a:r>
            <a:r>
              <a:rPr lang="en-IN" b="1" dirty="0">
                <a:latin typeface="Times" pitchFamily="18" charset="0"/>
              </a:rPr>
              <a:t>' </a:t>
            </a:r>
            <a:r>
              <a:rPr lang="en-IN" b="1" dirty="0" err="1">
                <a:latin typeface="Times" pitchFamily="18" charset="0"/>
              </a:rPr>
              <a:t>tumor</a:t>
            </a:r>
            <a:r>
              <a:rPr lang="en-IN" b="1" dirty="0">
                <a:latin typeface="Times" pitchFamily="18" charset="0"/>
              </a:rPr>
              <a:t>.</a:t>
            </a:r>
            <a:r>
              <a:rPr lang="en-IN" dirty="0">
                <a:latin typeface="Times" pitchFamily="18" charset="0"/>
              </a:rPr>
              <a:t> If someone in child's family has had </a:t>
            </a:r>
            <a:r>
              <a:rPr lang="en-IN" dirty="0" err="1">
                <a:latin typeface="Times" pitchFamily="18" charset="0"/>
              </a:rPr>
              <a:t>Wilms</a:t>
            </a:r>
            <a:r>
              <a:rPr lang="en-IN" dirty="0">
                <a:latin typeface="Times" pitchFamily="18" charset="0"/>
              </a:rPr>
              <a:t>' </a:t>
            </a:r>
            <a:r>
              <a:rPr lang="en-IN" dirty="0" err="1">
                <a:latin typeface="Times" pitchFamily="18" charset="0"/>
              </a:rPr>
              <a:t>tumor</a:t>
            </a:r>
            <a:r>
              <a:rPr lang="en-IN" dirty="0">
                <a:latin typeface="Times" pitchFamily="18" charset="0"/>
              </a:rPr>
              <a:t>, then child has an increased risk of developing the disease.</a:t>
            </a:r>
          </a:p>
          <a:p>
            <a:pPr>
              <a:buNone/>
            </a:pPr>
            <a:endParaRPr lang="en-IN" dirty="0">
              <a:latin typeface="Times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en-IN" b="1" dirty="0"/>
            </a:br>
            <a:r>
              <a:rPr lang="en-IN" sz="6000" b="1" dirty="0">
                <a:latin typeface="Algerian" pitchFamily="82" charset="0"/>
              </a:rPr>
              <a:t>CAUSES</a:t>
            </a:r>
            <a:br>
              <a:rPr lang="en-IN" sz="6000" dirty="0">
                <a:latin typeface="Algerian" pitchFamily="82" charset="0"/>
              </a:rPr>
            </a:br>
            <a:endParaRPr lang="en-IN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sz="3600" dirty="0">
                <a:latin typeface="Times" pitchFamily="18" charset="0"/>
              </a:rPr>
              <a:t>Unknown</a:t>
            </a:r>
          </a:p>
          <a:p>
            <a:pPr lvl="0"/>
            <a:r>
              <a:rPr lang="en-IN" sz="3600" dirty="0">
                <a:latin typeface="Times" pitchFamily="18" charset="0"/>
              </a:rPr>
              <a:t>Congenital malformations</a:t>
            </a:r>
          </a:p>
          <a:p>
            <a:r>
              <a:rPr lang="en-IN" sz="3600" dirty="0">
                <a:latin typeface="Times" pitchFamily="18" charset="0"/>
              </a:rPr>
              <a:t>Lack of an iris in the eyes (</a:t>
            </a:r>
            <a:r>
              <a:rPr lang="en-IN" sz="3600" dirty="0" err="1">
                <a:latin typeface="Times" pitchFamily="18" charset="0"/>
              </a:rPr>
              <a:t>aniridia</a:t>
            </a:r>
            <a:r>
              <a:rPr lang="en-IN" sz="3600" dirty="0">
                <a:latin typeface="Times" pitchFamily="18" charset="0"/>
              </a:rPr>
              <a:t>)</a:t>
            </a:r>
          </a:p>
          <a:p>
            <a:r>
              <a:rPr lang="en-IN" sz="3600" dirty="0">
                <a:latin typeface="Times" pitchFamily="18" charset="0"/>
              </a:rPr>
              <a:t>Abnormalities of the genitals</a:t>
            </a:r>
          </a:p>
          <a:p>
            <a:r>
              <a:rPr lang="en-IN" sz="3600" dirty="0" err="1">
                <a:latin typeface="Times" pitchFamily="18" charset="0"/>
              </a:rPr>
              <a:t>Hemihypertrophy</a:t>
            </a:r>
            <a:endParaRPr lang="en-IN" dirty="0">
              <a:latin typeface="Times" pitchFamily="18" charset="0"/>
            </a:endParaRPr>
          </a:p>
          <a:p>
            <a:pPr>
              <a:buNone/>
            </a:pPr>
            <a:endParaRPr lang="en-IN" dirty="0">
              <a:latin typeface="Times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</TotalTime>
  <Words>1103</Words>
  <Application>Microsoft Office PowerPoint</Application>
  <PresentationFormat>On-screen Show (4:3)</PresentationFormat>
  <Paragraphs>180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Algerian</vt:lpstr>
      <vt:lpstr>Arial</vt:lpstr>
      <vt:lpstr>Bradley Hand ITC</vt:lpstr>
      <vt:lpstr>Calibri</vt:lpstr>
      <vt:lpstr>Times</vt:lpstr>
      <vt:lpstr>Times New Roman</vt:lpstr>
      <vt:lpstr>Wingdings</vt:lpstr>
      <vt:lpstr>Office Theme</vt:lpstr>
      <vt:lpstr>PowerPoint Presentation</vt:lpstr>
      <vt:lpstr>WILM’S TUMOR</vt:lpstr>
      <vt:lpstr>INTRODUCTION</vt:lpstr>
      <vt:lpstr>  DEFINITION </vt:lpstr>
      <vt:lpstr>PowerPoint Presentation</vt:lpstr>
      <vt:lpstr> INCIDENCE</vt:lpstr>
      <vt:lpstr> RISK FACTORS </vt:lpstr>
      <vt:lpstr>Contd…</vt:lpstr>
      <vt:lpstr> CAUSES </vt:lpstr>
      <vt:lpstr> PATHOPHYSIOLOGY</vt:lpstr>
      <vt:lpstr> SIGN AND SYMPTOMS </vt:lpstr>
      <vt:lpstr>STAGES OF WILM’S TUMOR</vt:lpstr>
      <vt:lpstr>PowerPoint Presentation</vt:lpstr>
      <vt:lpstr>PowerPoint Presentation</vt:lpstr>
      <vt:lpstr>PowerPoint Presentation</vt:lpstr>
      <vt:lpstr> DIAGNOSTIC EVALUATION </vt:lpstr>
      <vt:lpstr>Contd….</vt:lpstr>
      <vt:lpstr>MEDICAL MANAGEMENT</vt:lpstr>
      <vt:lpstr> Post-operative Chemotherapy and Radiotherapy </vt:lpstr>
      <vt:lpstr>SURGICAL TREATMENT</vt:lpstr>
      <vt:lpstr>SURGICAL TREATMENT :-</vt:lpstr>
      <vt:lpstr> RADIOTHERAPY</vt:lpstr>
      <vt:lpstr> CHEMOTHERAPY</vt:lpstr>
      <vt:lpstr> NUTRITIONAL THERAPY</vt:lpstr>
      <vt:lpstr> NURSING MANAGEMENT </vt:lpstr>
      <vt:lpstr>NURSING DIAGNOSIS</vt:lpstr>
      <vt:lpstr>NURSING INTERVENTION</vt:lpstr>
      <vt:lpstr>PowerPoint Presentation</vt:lpstr>
      <vt:lpstr>COMPLICATION</vt:lpstr>
      <vt:lpstr>LONG TERM COMPLICATIONS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harsh</dc:creator>
  <cp:lastModifiedBy>Raj Nirmal</cp:lastModifiedBy>
  <cp:revision>98</cp:revision>
  <dcterms:created xsi:type="dcterms:W3CDTF">2006-08-16T00:00:00Z</dcterms:created>
  <dcterms:modified xsi:type="dcterms:W3CDTF">2020-08-11T10:28:13Z</dcterms:modified>
</cp:coreProperties>
</file>